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ppt/notesSlides/notesSlide3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8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637"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7" r:id="rId102"/>
    <p:sldId id="638"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2" r:id="rId157"/>
    <p:sldId id="639"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 id="473" r:id="rId219"/>
    <p:sldId id="474" r:id="rId220"/>
    <p:sldId id="475" r:id="rId221"/>
    <p:sldId id="476" r:id="rId222"/>
    <p:sldId id="477" r:id="rId223"/>
    <p:sldId id="478" r:id="rId224"/>
    <p:sldId id="479" r:id="rId225"/>
    <p:sldId id="480" r:id="rId226"/>
    <p:sldId id="481" r:id="rId227"/>
    <p:sldId id="482" r:id="rId228"/>
    <p:sldId id="483" r:id="rId229"/>
    <p:sldId id="484" r:id="rId230"/>
    <p:sldId id="485" r:id="rId231"/>
    <p:sldId id="640" r:id="rId232"/>
    <p:sldId id="487" r:id="rId233"/>
    <p:sldId id="488" r:id="rId234"/>
    <p:sldId id="489" r:id="rId235"/>
    <p:sldId id="490" r:id="rId236"/>
    <p:sldId id="491" r:id="rId237"/>
    <p:sldId id="492" r:id="rId238"/>
    <p:sldId id="493" r:id="rId239"/>
    <p:sldId id="494" r:id="rId240"/>
    <p:sldId id="495" r:id="rId241"/>
    <p:sldId id="496" r:id="rId242"/>
    <p:sldId id="497" r:id="rId243"/>
    <p:sldId id="498" r:id="rId244"/>
    <p:sldId id="499" r:id="rId245"/>
    <p:sldId id="500" r:id="rId246"/>
    <p:sldId id="501" r:id="rId247"/>
    <p:sldId id="502" r:id="rId248"/>
    <p:sldId id="503" r:id="rId249"/>
    <p:sldId id="504" r:id="rId250"/>
    <p:sldId id="505" r:id="rId251"/>
    <p:sldId id="506" r:id="rId252"/>
    <p:sldId id="507" r:id="rId253"/>
    <p:sldId id="508" r:id="rId254"/>
    <p:sldId id="509" r:id="rId255"/>
    <p:sldId id="510" r:id="rId256"/>
    <p:sldId id="511" r:id="rId257"/>
    <p:sldId id="512" r:id="rId258"/>
    <p:sldId id="513" r:id="rId259"/>
    <p:sldId id="514" r:id="rId260"/>
    <p:sldId id="515" r:id="rId261"/>
    <p:sldId id="516" r:id="rId262"/>
    <p:sldId id="517" r:id="rId263"/>
    <p:sldId id="518" r:id="rId264"/>
    <p:sldId id="519" r:id="rId265"/>
    <p:sldId id="520" r:id="rId266"/>
    <p:sldId id="521" r:id="rId267"/>
    <p:sldId id="522" r:id="rId268"/>
    <p:sldId id="523" r:id="rId269"/>
    <p:sldId id="524" r:id="rId270"/>
    <p:sldId id="525" r:id="rId271"/>
    <p:sldId id="526" r:id="rId272"/>
    <p:sldId id="527" r:id="rId273"/>
    <p:sldId id="528" r:id="rId274"/>
    <p:sldId id="529" r:id="rId275"/>
    <p:sldId id="530" r:id="rId276"/>
    <p:sldId id="531" r:id="rId277"/>
    <p:sldId id="532" r:id="rId278"/>
    <p:sldId id="533" r:id="rId279"/>
    <p:sldId id="534" r:id="rId280"/>
    <p:sldId id="535" r:id="rId281"/>
    <p:sldId id="536" r:id="rId282"/>
    <p:sldId id="537" r:id="rId283"/>
    <p:sldId id="538" r:id="rId284"/>
    <p:sldId id="539" r:id="rId285"/>
    <p:sldId id="641" r:id="rId286"/>
    <p:sldId id="541" r:id="rId287"/>
    <p:sldId id="542" r:id="rId288"/>
    <p:sldId id="543" r:id="rId289"/>
    <p:sldId id="544" r:id="rId290"/>
    <p:sldId id="545" r:id="rId291"/>
    <p:sldId id="546" r:id="rId292"/>
    <p:sldId id="547" r:id="rId293"/>
    <p:sldId id="548" r:id="rId294"/>
    <p:sldId id="549" r:id="rId295"/>
    <p:sldId id="550" r:id="rId296"/>
    <p:sldId id="551" r:id="rId297"/>
    <p:sldId id="552" r:id="rId298"/>
    <p:sldId id="553" r:id="rId299"/>
    <p:sldId id="554" r:id="rId300"/>
    <p:sldId id="555" r:id="rId301"/>
    <p:sldId id="556" r:id="rId302"/>
    <p:sldId id="557" r:id="rId303"/>
    <p:sldId id="558" r:id="rId304"/>
    <p:sldId id="559" r:id="rId305"/>
    <p:sldId id="560" r:id="rId306"/>
    <p:sldId id="561" r:id="rId307"/>
    <p:sldId id="562" r:id="rId308"/>
    <p:sldId id="563" r:id="rId309"/>
    <p:sldId id="564" r:id="rId310"/>
    <p:sldId id="565" r:id="rId311"/>
    <p:sldId id="566" r:id="rId312"/>
    <p:sldId id="567" r:id="rId313"/>
    <p:sldId id="568" r:id="rId314"/>
    <p:sldId id="569" r:id="rId315"/>
    <p:sldId id="570" r:id="rId316"/>
    <p:sldId id="571" r:id="rId317"/>
    <p:sldId id="572" r:id="rId318"/>
    <p:sldId id="573" r:id="rId319"/>
    <p:sldId id="574" r:id="rId320"/>
    <p:sldId id="575" r:id="rId321"/>
    <p:sldId id="576" r:id="rId322"/>
    <p:sldId id="577" r:id="rId323"/>
    <p:sldId id="578" r:id="rId324"/>
    <p:sldId id="579" r:id="rId325"/>
    <p:sldId id="580" r:id="rId326"/>
    <p:sldId id="581" r:id="rId327"/>
    <p:sldId id="582" r:id="rId328"/>
    <p:sldId id="583" r:id="rId329"/>
    <p:sldId id="584" r:id="rId330"/>
    <p:sldId id="585" r:id="rId331"/>
    <p:sldId id="586" r:id="rId332"/>
    <p:sldId id="587" r:id="rId333"/>
    <p:sldId id="588" r:id="rId334"/>
    <p:sldId id="589" r:id="rId335"/>
    <p:sldId id="590" r:id="rId336"/>
    <p:sldId id="642" r:id="rId337"/>
    <p:sldId id="592" r:id="rId338"/>
    <p:sldId id="593" r:id="rId339"/>
    <p:sldId id="594" r:id="rId340"/>
    <p:sldId id="595" r:id="rId341"/>
    <p:sldId id="596" r:id="rId342"/>
    <p:sldId id="597" r:id="rId343"/>
    <p:sldId id="598" r:id="rId344"/>
    <p:sldId id="599" r:id="rId345"/>
    <p:sldId id="600" r:id="rId346"/>
    <p:sldId id="601" r:id="rId347"/>
    <p:sldId id="602" r:id="rId348"/>
    <p:sldId id="603" r:id="rId349"/>
    <p:sldId id="604" r:id="rId350"/>
    <p:sldId id="605" r:id="rId351"/>
    <p:sldId id="606" r:id="rId352"/>
    <p:sldId id="607" r:id="rId353"/>
    <p:sldId id="608" r:id="rId354"/>
    <p:sldId id="609" r:id="rId355"/>
    <p:sldId id="610" r:id="rId356"/>
    <p:sldId id="611" r:id="rId357"/>
    <p:sldId id="612" r:id="rId358"/>
    <p:sldId id="613" r:id="rId359"/>
    <p:sldId id="614" r:id="rId360"/>
    <p:sldId id="615" r:id="rId361"/>
    <p:sldId id="616" r:id="rId362"/>
    <p:sldId id="617" r:id="rId363"/>
    <p:sldId id="618" r:id="rId364"/>
    <p:sldId id="619" r:id="rId365"/>
    <p:sldId id="620" r:id="rId366"/>
    <p:sldId id="621" r:id="rId367"/>
    <p:sldId id="622" r:id="rId368"/>
    <p:sldId id="623" r:id="rId369"/>
    <p:sldId id="624" r:id="rId370"/>
    <p:sldId id="625" r:id="rId371"/>
    <p:sldId id="626" r:id="rId372"/>
    <p:sldId id="627" r:id="rId373"/>
    <p:sldId id="628" r:id="rId374"/>
    <p:sldId id="629" r:id="rId375"/>
    <p:sldId id="630" r:id="rId376"/>
    <p:sldId id="631" r:id="rId377"/>
    <p:sldId id="632" r:id="rId378"/>
    <p:sldId id="633" r:id="rId379"/>
    <p:sldId id="634" r:id="rId380"/>
    <p:sldId id="635" r:id="rId381"/>
    <p:sldId id="643" r:id="rId38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7" roundtripDataSignature="AMtx7mjTPE4GLCxQB+RK+90WttSUK9EG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presProps" Target="presProps.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theme" Target="theme/theme1.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notesMaster" Target="notesMasters/notesMaster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customschemas.google.com/relationships/presentationmetadata" Target="metadata"/><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viewProps" Target="viewProps.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tableStyles" Target="tableStyles.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organ is a group of different tissues that work together and have a specific function together.</a:t>
            </a:r>
            <a:endParaRPr/>
          </a:p>
        </p:txBody>
      </p:sp>
      <p:sp>
        <p:nvSpPr>
          <p:cNvPr id="238" name="Google Shape;238;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9c50900109_3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4" name="Google Shape;1184;g9c50900109_3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1185" name="Google Shape;1185;g9c50900109_3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9" name="Google Shape;1199;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200" name="Google Shape;1200;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9" name="Google Shape;1229;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We will be learning about the different life processes. Life processes help living organisms to survive or live. </a:t>
            </a:r>
            <a:endParaRPr/>
          </a:p>
        </p:txBody>
      </p:sp>
      <p:sp>
        <p:nvSpPr>
          <p:cNvPr id="1230" name="Google Shape;1230;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6" name="Google Shape;1266;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200"/>
              <a:buFont typeface="Calibri"/>
              <a:buNone/>
            </a:pPr>
            <a:r>
              <a:rPr lang="en-US"/>
              <a:t>Today we are going to focus on excretion.</a:t>
            </a:r>
            <a:endParaRPr/>
          </a:p>
        </p:txBody>
      </p:sp>
      <p:sp>
        <p:nvSpPr>
          <p:cNvPr id="1267" name="Google Shape;1267;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5" name="Google Shape;1275;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can changes in life processes affect living organisms? </a:t>
            </a:r>
            <a:r>
              <a:rPr lang="en-US" b="0"/>
              <a:t> </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Let’s look at the processes we have already talked about. Let’s think about how those (ingestion/digestion) are necessary for organisms. What do you think would happen if those changed (organisms couldn’t ingest or digest food)</a:t>
            </a:r>
            <a:r>
              <a:rPr lang="en-US"/>
              <a:t>?</a:t>
            </a:r>
            <a:r>
              <a:rPr lang="en-US" b="0"/>
              <a:t> </a:t>
            </a:r>
            <a:endParaRPr b="0"/>
          </a:p>
        </p:txBody>
      </p:sp>
      <p:sp>
        <p:nvSpPr>
          <p:cNvPr id="1276" name="Google Shape;1276;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1" name="Google Shape;1311;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1312" name="Google Shape;1312;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7" name="Google Shape;1317;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multi-celled organisms such as humans, cells group together to form tissues, tissues group together to form organs, and organs work together in organ systems. </a:t>
            </a:r>
            <a:endParaRPr/>
          </a:p>
        </p:txBody>
      </p:sp>
      <p:sp>
        <p:nvSpPr>
          <p:cNvPr id="1318" name="Google Shape;1318;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dac1902d15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5" name="Google Shape;1325;gdac1902d15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organism is any multi- or unicellular life form. Remember that organisms can also be referred to as living organisms.</a:t>
            </a:r>
            <a:endParaRPr/>
          </a:p>
        </p:txBody>
      </p:sp>
      <p:sp>
        <p:nvSpPr>
          <p:cNvPr id="1326" name="Google Shape;1326;gdac1902d15_0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3" name="Google Shape;1333;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We are learning about the different life processes. Life processes help living organisms to survive or live. Remember if something does not carry out these life processes, it is NOT a living organism. With that said, these processes can look very different among different organisms.</a:t>
            </a:r>
            <a:endParaRPr/>
          </a:p>
        </p:txBody>
      </p:sp>
      <p:sp>
        <p:nvSpPr>
          <p:cNvPr id="1334" name="Google Shape;1334;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u="none"/>
              <a:t>An </a:t>
            </a:r>
            <a:r>
              <a:rPr lang="en-US"/>
              <a:t>o</a:t>
            </a:r>
            <a:r>
              <a:rPr lang="en-US" b="0" u="none"/>
              <a:t>rgan </a:t>
            </a:r>
            <a:r>
              <a:rPr lang="en-US"/>
              <a:t>s</a:t>
            </a:r>
            <a:r>
              <a:rPr lang="en-US" b="0" u="none"/>
              <a:t>ystem is a</a:t>
            </a:r>
            <a:r>
              <a:rPr lang="en-US"/>
              <a:t> group of 2 or more organs that work together for a specific function. </a:t>
            </a:r>
            <a:endParaRPr/>
          </a:p>
        </p:txBody>
      </p:sp>
      <p:sp>
        <p:nvSpPr>
          <p:cNvPr id="246" name="Google Shape;246;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9" name="Google Shape;1369;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Ingestion is the process of taking in food. Such as eating. Ingestion is one process that is necessary for organisms to survive. </a:t>
            </a:r>
            <a:endParaRPr/>
          </a:p>
        </p:txBody>
      </p:sp>
      <p:sp>
        <p:nvSpPr>
          <p:cNvPr id="1370" name="Google Shape;1370;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7" name="Google Shape;1377;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Digestion is the breaking down of food for the organism to use. </a:t>
            </a:r>
            <a:endParaRPr/>
          </a:p>
          <a:p>
            <a:pPr marL="0" lvl="0" indent="0" algn="l" rtl="0">
              <a:lnSpc>
                <a:spcPct val="100000"/>
              </a:lnSpc>
              <a:spcBef>
                <a:spcPts val="0"/>
              </a:spcBef>
              <a:spcAft>
                <a:spcPts val="0"/>
              </a:spcAft>
              <a:buSzPts val="1400"/>
              <a:buNone/>
            </a:pPr>
            <a:endParaRPr/>
          </a:p>
        </p:txBody>
      </p:sp>
      <p:sp>
        <p:nvSpPr>
          <p:cNvPr id="1378" name="Google Shape;1378;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5" name="Google Shape;1385;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order for organisms to be able take in nutrients, the have to first ingest the food. After ingesting food, in order to taken in nutrients, organisms have to break down the food to get those nutrients. So, ingestion and digestion are important because they help an organism take in nutrients.  </a:t>
            </a:r>
            <a:endParaRPr/>
          </a:p>
        </p:txBody>
      </p:sp>
      <p:sp>
        <p:nvSpPr>
          <p:cNvPr id="1386" name="Google Shape;1386;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3" name="Google Shape;1393;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394" name="Google Shape;1394;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9" name="Google Shape;1399;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How are cells, tissue, organs, organ systems, and organisms related?</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[In multi-celled organisms such as humans, cells group together to form tissues, tissues group together to form organs, and organs work together in organ systems.]</a:t>
            </a:r>
            <a:endParaRPr/>
          </a:p>
        </p:txBody>
      </p:sp>
      <p:sp>
        <p:nvSpPr>
          <p:cNvPr id="1400" name="Google Shape;1400;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gdac1902d15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7" name="Google Shape;1407;gdac1902d15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an organism?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[Any multi- or unicellular life form.]</a:t>
            </a:r>
            <a:endParaRPr/>
          </a:p>
        </p:txBody>
      </p:sp>
      <p:sp>
        <p:nvSpPr>
          <p:cNvPr id="1408" name="Google Shape;1408;gdac1902d15_0_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Why are life processes important for organisms?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[Life processes help living organisms to survive or live. Remember if something does not carry out these life processes, it is NOT a living organism. With that said, these processes can look very different among different organisms.]</a:t>
            </a:r>
            <a:endParaRPr/>
          </a:p>
        </p:txBody>
      </p:sp>
      <p:sp>
        <p:nvSpPr>
          <p:cNvPr id="1415" name="Google Shape;1415;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1" name="Google Shape;1451;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ingestion?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[Ingestion is the process of taking in food, such as eating. Ingestion is one process that is necessary for organisms to survive.]</a:t>
            </a:r>
            <a:endParaRPr/>
          </a:p>
        </p:txBody>
      </p:sp>
      <p:sp>
        <p:nvSpPr>
          <p:cNvPr id="1452" name="Google Shape;1452;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daf524373c_2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9" name="Google Shape;1459;gdaf524373c_2_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Why is ingestion an important life process for organisms?</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[Ingestion is important because it begins the process for an organism to take in nutrients. Nutrients are molecules in food that an organism needs to survive.]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460" name="Google Shape;1460;gdaf524373c_2_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0" name="Google Shape;1470;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digestion?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[Digestion is the breaking down of food for the organism to use.]</a:t>
            </a:r>
            <a:endParaRPr/>
          </a:p>
        </p:txBody>
      </p:sp>
      <p:sp>
        <p:nvSpPr>
          <p:cNvPr id="1471" name="Google Shape;1471;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organism is any multi- or unicellular life form. Remember that organisms can also be referred to as living organisms. </a:t>
            </a:r>
            <a:endParaRPr/>
          </a:p>
        </p:txBody>
      </p:sp>
      <p:sp>
        <p:nvSpPr>
          <p:cNvPr id="254" name="Google Shape;254;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daf524373c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8" name="Google Shape;1478;gdaf524373c_3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Why is digestion an important life process for organisms?</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[Breaking down food makes nutrients available for absorption and use in the body.]</a:t>
            </a:r>
            <a:endParaRPr/>
          </a:p>
        </p:txBody>
      </p:sp>
      <p:sp>
        <p:nvSpPr>
          <p:cNvPr id="1479" name="Google Shape;1479;gdaf524373c_3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gdaf524373c_3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9" name="Google Shape;1489;gdaf524373c_3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relationship between ingestion and digestion?</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[After food has been ingested, food is then digested or broken down by the organism. In humans, for example, food is broken down primarily in the stomach.]</a:t>
            </a:r>
            <a:endParaRPr/>
          </a:p>
        </p:txBody>
      </p:sp>
      <p:sp>
        <p:nvSpPr>
          <p:cNvPr id="1490" name="Google Shape;1490;gdaf524373c_3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0" name="Google Shape;1500;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are talking about the life process known as excretion. Let’s start with a definition!</a:t>
            </a:r>
            <a:endParaRPr/>
          </a:p>
        </p:txBody>
      </p:sp>
      <p:sp>
        <p:nvSpPr>
          <p:cNvPr id="1501" name="Google Shape;1501;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8" name="Google Shape;1508;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Excretion is the process by which an organism removes its waste. All organisms produce waste as they absorb nutrients from their food - not all parts of the food are going to be needed and used by the body. </a:t>
            </a:r>
            <a:endParaRPr/>
          </a:p>
        </p:txBody>
      </p:sp>
      <p:sp>
        <p:nvSpPr>
          <p:cNvPr id="1509" name="Google Shape;1509;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gdaf524373c_3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7" name="Google Shape;1517;gdaf524373c_3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518" name="Google Shape;1518;gdaf524373c_3_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daf524373c_3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3" name="Google Shape;1523;gdaf524373c_3_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excretion?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[Excretion is the process by which an organism removes its waste. All organisms produce waste as they absorb nutrients from their food - not all parts of the food are going to be needed and used by the body.]</a:t>
            </a:r>
            <a:endParaRPr/>
          </a:p>
        </p:txBody>
      </p:sp>
      <p:sp>
        <p:nvSpPr>
          <p:cNvPr id="1524" name="Google Shape;1524;gdaf524373c_3_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1" name="Google Shape;1531;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1532" name="Google Shape;1532;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8" name="Google Shape;1538;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One way that excretion takes place is in your digestive system. After food is digested in the stomach and nutrients are absorbed in the small intestine, the digestive system helps prepare food for excretion.  </a:t>
            </a:r>
            <a:endParaRPr/>
          </a:p>
        </p:txBody>
      </p:sp>
      <p:sp>
        <p:nvSpPr>
          <p:cNvPr id="1539" name="Google Shape;1539;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gdac1902d15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7" name="Google Shape;1547;gdac1902d15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Another form of excretion is accomplished by the renal, or urinary, system. The kidneys are organs that play an important role in filtering toxins and waste out of the body. Waste products and extra water are excreted as urine. </a:t>
            </a:r>
            <a:endParaRPr/>
          </a:p>
        </p:txBody>
      </p:sp>
      <p:sp>
        <p:nvSpPr>
          <p:cNvPr id="1548" name="Google Shape;1548;gdac1902d15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6" name="Google Shape;1556;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For example, in plants excretion looks different. When plants take in food, they also have waste products. Plants release oxygen into the air, which is a waste product from the process of photosynthesis. </a:t>
            </a:r>
            <a:endParaRPr/>
          </a:p>
        </p:txBody>
      </p:sp>
      <p:sp>
        <p:nvSpPr>
          <p:cNvPr id="1557" name="Google Shape;1557;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62" name="Google Shape;262;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6" name="Google Shape;1566;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Remember these life processes relate to each other. First an organism has to take in food, then an organism has to digest food to take in the nutrients, and then after an organism takes in nutrients, it excretes or gets rid of the waste (what it doesn’t need from the food).  </a:t>
            </a:r>
            <a:endParaRPr/>
          </a:p>
        </p:txBody>
      </p:sp>
      <p:sp>
        <p:nvSpPr>
          <p:cNvPr id="1567" name="Google Shape;1567;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daf524373c_4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4" name="Google Shape;1584;gdaf524373c_4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585" name="Google Shape;1585;gdaf524373c_4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gdaf524373c_5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0" name="Google Shape;1590;gdaf524373c_5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different ways in which our bodies get rid of waste?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[One way that excretion takes place is in your digestive system. After food is digested in the stomach and nutrients are absorbed in the small intestine, the digestive system helps prepare food for excretion.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400"/>
              <a:buNone/>
            </a:pPr>
            <a:r>
              <a:rPr lang="en-US"/>
              <a:t>Another form of excretion is accomplished by the renal, or urinary, system. The kidneys are organs that play an important role in filtering toxins and waste out of the body. Waste products and extra water are excreted as urine.]</a:t>
            </a:r>
            <a:endParaRPr/>
          </a:p>
        </p:txBody>
      </p:sp>
      <p:sp>
        <p:nvSpPr>
          <p:cNvPr id="1591" name="Google Shape;1591;gdaf524373c_5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daf524373c_6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8" name="Google Shape;1598;gdaf524373c_6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does excretion happen in plants?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plants take in food, they also have waste products. Plants release oxygen into the air, which is a waste product from the process of photosynthesis.]</a:t>
            </a:r>
            <a:endParaRPr/>
          </a:p>
        </p:txBody>
      </p:sp>
      <p:sp>
        <p:nvSpPr>
          <p:cNvPr id="1599" name="Google Shape;1599;gdaf524373c_6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6" name="Google Shape;1606;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excretion</a:t>
            </a:r>
            <a:r>
              <a:rPr lang="en-US"/>
              <a:t>.</a:t>
            </a:r>
            <a:endParaRPr/>
          </a:p>
        </p:txBody>
      </p:sp>
      <p:sp>
        <p:nvSpPr>
          <p:cNvPr id="1607" name="Google Shape;1607;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3" name="Google Shape;1613;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Yes! The plant is giving off oxygen as a waste product. </a:t>
            </a:r>
            <a:endParaRPr/>
          </a:p>
        </p:txBody>
      </p:sp>
      <p:sp>
        <p:nvSpPr>
          <p:cNvPr id="1614" name="Google Shape;1614;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3" name="Google Shape;1623;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non-examples of </a:t>
            </a:r>
            <a:r>
              <a:rPr lang="en-US" b="1"/>
              <a:t>excretion</a:t>
            </a:r>
            <a:r>
              <a:rPr lang="en-US"/>
              <a:t>.  </a:t>
            </a:r>
            <a:endParaRPr/>
          </a:p>
        </p:txBody>
      </p:sp>
      <p:sp>
        <p:nvSpPr>
          <p:cNvPr id="1624" name="Google Shape;1624;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0" name="Google Shape;1630;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Eating an ice cream cone is not an example of excretion. This is an example of  ingestion (taking in food). </a:t>
            </a:r>
            <a:endParaRPr/>
          </a:p>
        </p:txBody>
      </p:sp>
      <p:sp>
        <p:nvSpPr>
          <p:cNvPr id="1631" name="Google Shape;1631;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daf524373c_6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8" name="Google Shape;1638;gdaf524373c_6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639" name="Google Shape;1639;gdaf524373c_6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gdaf524373c_6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4" name="Google Shape;1644;gdaf524373c_6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Is the release of oxygen by plants an example of excretion?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[Yes - When plants take in food, they also have waste products. Plants release oxygen into the air, which is a waste product from the process of photosynthesis.]</a:t>
            </a:r>
            <a:endParaRPr/>
          </a:p>
        </p:txBody>
      </p:sp>
      <p:sp>
        <p:nvSpPr>
          <p:cNvPr id="1645" name="Google Shape;1645;gdaf524373c_6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relationship between cells and tissue?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[Tissue is </a:t>
            </a:r>
            <a:r>
              <a:rPr lang="en-US" sz="1200" b="1" u="sng"/>
              <a:t>comprised of a </a:t>
            </a:r>
            <a:r>
              <a:rPr lang="en-US" sz="1200"/>
              <a:t>group of similar cells that work together and have a specific function together.</a:t>
            </a:r>
            <a:r>
              <a:rPr lang="en-US"/>
              <a:t>]</a:t>
            </a:r>
            <a:endParaRPr/>
          </a:p>
        </p:txBody>
      </p:sp>
      <p:sp>
        <p:nvSpPr>
          <p:cNvPr id="268" name="Google Shape;268;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daf524373c_6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2" name="Google Shape;1652;gdaf524373c_6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this NOT an example of secretion?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[Eating an ice cream cone is not an example of excretion. This is an example of  ingestion (taking in food).]</a:t>
            </a:r>
            <a:endParaRPr/>
          </a:p>
        </p:txBody>
      </p:sp>
      <p:sp>
        <p:nvSpPr>
          <p:cNvPr id="1653" name="Google Shape;1653;gdaf524373c_6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140</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0" name="Google Shape;1660;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you can break down the word parts. Not all terms can be broken down this way. </a:t>
            </a:r>
            <a:endParaRPr/>
          </a:p>
        </p:txBody>
      </p:sp>
      <p:sp>
        <p:nvSpPr>
          <p:cNvPr id="1661" name="Google Shape;1661;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daf524373c_7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7" name="Google Shape;1667;gdaf524373c_7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can use the prefix and suffix of excretion to help us remember the definition of the term. </a:t>
            </a:r>
            <a:endParaRPr/>
          </a:p>
        </p:txBody>
      </p:sp>
      <p:sp>
        <p:nvSpPr>
          <p:cNvPr id="1668" name="Google Shape;1668;gdaf524373c_7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142</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gdaf524373c_7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9" name="Google Shape;1679;gdaf524373c_7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prefix ex means “out of”.</a:t>
            </a:r>
            <a:endParaRPr/>
          </a:p>
        </p:txBody>
      </p:sp>
      <p:sp>
        <p:nvSpPr>
          <p:cNvPr id="1680" name="Google Shape;1680;gdaf524373c_7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143</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gdaf524373c_7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3" name="Google Shape;1693;gdaf524373c_7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Ion is a suffix meaning the act or condition of.</a:t>
            </a:r>
            <a:endParaRPr/>
          </a:p>
        </p:txBody>
      </p:sp>
      <p:sp>
        <p:nvSpPr>
          <p:cNvPr id="1694" name="Google Shape;1694;gdaf524373c_7_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5"/>
        <p:cNvGrpSpPr/>
        <p:nvPr/>
      </p:nvGrpSpPr>
      <p:grpSpPr>
        <a:xfrm>
          <a:off x="0" y="0"/>
          <a:ext cx="0" cy="0"/>
          <a:chOff x="0" y="0"/>
          <a:chExt cx="0" cy="0"/>
        </a:xfrm>
      </p:grpSpPr>
      <p:sp>
        <p:nvSpPr>
          <p:cNvPr id="1706" name="Google Shape;1706;gdaf524373c_7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7" name="Google Shape;1707;gdaf524373c_7_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So when we put it all together, excretion means the act of taking one object out of another. </a:t>
            </a:r>
            <a:endParaRPr/>
          </a:p>
        </p:txBody>
      </p:sp>
      <p:sp>
        <p:nvSpPr>
          <p:cNvPr id="1708" name="Google Shape;1708;gdaf524373c_7_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145</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Google Shape;1721;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2" name="Google Shape;1722;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723" name="Google Shape;1723;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146</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8" name="Google Shape;1728;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can we use the word parts of excretion to help us remember the definition of the term?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can use the prefix and suffix of excretion to help us remember the definition of the term.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The prefix ex means “out of”.</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Ion is a suffix meaning the act or condition of.</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400"/>
              <a:buNone/>
            </a:pPr>
            <a:r>
              <a:rPr lang="en-US"/>
              <a:t>So when we put it all together, excretion means the act of taking one object out of another.]</a:t>
            </a:r>
            <a:endParaRPr/>
          </a:p>
        </p:txBody>
      </p:sp>
      <p:sp>
        <p:nvSpPr>
          <p:cNvPr id="1729" name="Google Shape;1729;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147</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daf524373c_7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0" name="Google Shape;1740;gdaf524373c_7_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excretion?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[Excretion is the process by which an organism removes its waste.]</a:t>
            </a:r>
            <a:endParaRPr/>
          </a:p>
        </p:txBody>
      </p:sp>
      <p:sp>
        <p:nvSpPr>
          <p:cNvPr id="1741" name="Google Shape;1741;gdaf524373c_7_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148</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gdaf524373c_7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8" name="Google Shape;1748;gdaf524373c_7_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Give an example of how excretion is different between organisms. </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[For organisms such as plants, excretion could be the release of oxygen gas, which is a byproduct of the process by which plants make their own food. Organisms like humans, with more complicated digestive processes, might use complex organ systems such as the digestive system and urinary system to expel waste.]</a:t>
            </a:r>
            <a:endParaRPr/>
          </a:p>
        </p:txBody>
      </p:sp>
      <p:sp>
        <p:nvSpPr>
          <p:cNvPr id="1749" name="Google Shape;1749;gdaf524373c_7_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difference between organs and an organ system?</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[An </a:t>
            </a:r>
            <a:r>
              <a:rPr lang="en-US" sz="1200" b="1" u="sng"/>
              <a:t>organ is </a:t>
            </a:r>
            <a:r>
              <a:rPr lang="en-US" sz="1200"/>
              <a:t>group of different tissues that work together and have a specific function together. While an </a:t>
            </a:r>
            <a:r>
              <a:rPr lang="en-US" b="1" u="sng"/>
              <a:t>Organ System is </a:t>
            </a:r>
            <a:r>
              <a:rPr lang="en-US"/>
              <a:t>a group of 2 or more organs that work together for a specific function.]</a:t>
            </a:r>
            <a:endParaRPr/>
          </a:p>
        </p:txBody>
      </p:sp>
      <p:sp>
        <p:nvSpPr>
          <p:cNvPr id="279" name="Google Shape;279;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0" name="Google Shape;1760;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Explain the relationship between ingestion, digestion, and excretion.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[Ingestion must occur first so that food is taken into the body. Organisms then use digestion to break the food down so that nutrients can be absorbed. Substances that are not used by the body must then be excreted.]</a:t>
            </a:r>
            <a:endParaRPr/>
          </a:p>
        </p:txBody>
      </p:sp>
      <p:sp>
        <p:nvSpPr>
          <p:cNvPr id="1761" name="Google Shape;1761;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150</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7"/>
        <p:cNvGrpSpPr/>
        <p:nvPr/>
      </p:nvGrpSpPr>
      <p:grpSpPr>
        <a:xfrm>
          <a:off x="0" y="0"/>
          <a:ext cx="0" cy="0"/>
          <a:chOff x="0" y="0"/>
          <a:chExt cx="0" cy="0"/>
        </a:xfrm>
      </p:grpSpPr>
      <p:sp>
        <p:nvSpPr>
          <p:cNvPr id="1778" name="Google Shape;1778;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9" name="Google Shape;1779;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Why are life processes important for organisms?</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a:t>[Life processes help living organisms to survive or live. Remember if something does not carry out these life processes, it is NOT a living organism. With that said, these processes can look very different among different organisms.]</a:t>
            </a:r>
            <a:endParaRPr/>
          </a:p>
        </p:txBody>
      </p:sp>
      <p:sp>
        <p:nvSpPr>
          <p:cNvPr id="1780" name="Google Shape;1780;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151</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4"/>
        <p:cNvGrpSpPr/>
        <p:nvPr/>
      </p:nvGrpSpPr>
      <p:grpSpPr>
        <a:xfrm>
          <a:off x="0" y="0"/>
          <a:ext cx="0" cy="0"/>
          <a:chOff x="0" y="0"/>
          <a:chExt cx="0" cy="0"/>
        </a:xfrm>
      </p:grpSpPr>
      <p:sp>
        <p:nvSpPr>
          <p:cNvPr id="1815" name="Google Shape;1815;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6" name="Google Shape;1816;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1817" name="Google Shape;1817;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152</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3" name="Google Shape;1823;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Excretion is the process by which an organism removes its waste.</a:t>
            </a:r>
            <a:endParaRPr/>
          </a:p>
        </p:txBody>
      </p:sp>
      <p:sp>
        <p:nvSpPr>
          <p:cNvPr id="1824" name="Google Shape;1824;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153</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1" name="Google Shape;1831;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a:t>
            </a:r>
            <a:endParaRPr/>
          </a:p>
        </p:txBody>
      </p:sp>
      <p:sp>
        <p:nvSpPr>
          <p:cNvPr id="1832" name="Google Shape;1832;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154</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7" name="Google Shape;1867;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1868" name="Google Shape;1868;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155</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2" name="Google Shape;1882;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883" name="Google Shape;1883;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156</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0"/>
        <p:cNvGrpSpPr/>
        <p:nvPr/>
      </p:nvGrpSpPr>
      <p:grpSpPr>
        <a:xfrm>
          <a:off x="0" y="0"/>
          <a:ext cx="0" cy="0"/>
          <a:chOff x="0" y="0"/>
          <a:chExt cx="0" cy="0"/>
        </a:xfrm>
      </p:grpSpPr>
      <p:sp>
        <p:nvSpPr>
          <p:cNvPr id="1911" name="Google Shape;1911;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2" name="Google Shape;1912;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We will be learning about the different life processes. Life processes help living organisms to survive or live. </a:t>
            </a:r>
            <a:endParaRPr/>
          </a:p>
        </p:txBody>
      </p:sp>
      <p:sp>
        <p:nvSpPr>
          <p:cNvPr id="1913" name="Google Shape;1913;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158</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7"/>
        <p:cNvGrpSpPr/>
        <p:nvPr/>
      </p:nvGrpSpPr>
      <p:grpSpPr>
        <a:xfrm>
          <a:off x="0" y="0"/>
          <a:ext cx="0" cy="0"/>
          <a:chOff x="0" y="0"/>
          <a:chExt cx="0" cy="0"/>
        </a:xfrm>
      </p:grpSpPr>
      <p:sp>
        <p:nvSpPr>
          <p:cNvPr id="1948" name="Google Shape;1948;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9" name="Google Shape;1949;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 are going to focus on growth and repair. </a:t>
            </a:r>
            <a:endParaRPr/>
          </a:p>
        </p:txBody>
      </p:sp>
      <p:sp>
        <p:nvSpPr>
          <p:cNvPr id="1950" name="Google Shape;1950;p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an organism?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[Any multi- or unicellular life form.]</a:t>
            </a:r>
            <a:endParaRPr/>
          </a:p>
        </p:txBody>
      </p:sp>
      <p:sp>
        <p:nvSpPr>
          <p:cNvPr id="290" name="Google Shape;290;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6"/>
        <p:cNvGrpSpPr/>
        <p:nvPr/>
      </p:nvGrpSpPr>
      <p:grpSpPr>
        <a:xfrm>
          <a:off x="0" y="0"/>
          <a:ext cx="0" cy="0"/>
          <a:chOff x="0" y="0"/>
          <a:chExt cx="0" cy="0"/>
        </a:xfrm>
      </p:grpSpPr>
      <p:sp>
        <p:nvSpPr>
          <p:cNvPr id="1957" name="Google Shape;1957;gdaf524373c_9_2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8" name="Google Shape;1958;gdaf524373c_9_2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can changes in life processes affect living organisms? </a:t>
            </a:r>
            <a:r>
              <a:rPr lang="en-US" b="0"/>
              <a:t> </a:t>
            </a:r>
            <a:endParaRPr/>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959" name="Google Shape;1959;gdaf524373c_9_2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160</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4" name="Google Shape;1994;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do a quick demonstration that will help get our brains ready to think about another life process: growth and repair.</a:t>
            </a:r>
            <a:endParaRPr/>
          </a:p>
        </p:txBody>
      </p:sp>
      <p:sp>
        <p:nvSpPr>
          <p:cNvPr id="1995" name="Google Shape;1995;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161</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0"/>
        <p:cNvGrpSpPr/>
        <p:nvPr/>
      </p:nvGrpSpPr>
      <p:grpSpPr>
        <a:xfrm>
          <a:off x="0" y="0"/>
          <a:ext cx="0" cy="0"/>
          <a:chOff x="0" y="0"/>
          <a:chExt cx="0" cy="0"/>
        </a:xfrm>
      </p:grpSpPr>
      <p:sp>
        <p:nvSpPr>
          <p:cNvPr id="2001" name="Google Shape;2001;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2" name="Google Shape;2002;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2003" name="Google Shape;2003;p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162</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6"/>
        <p:cNvGrpSpPr/>
        <p:nvPr/>
      </p:nvGrpSpPr>
      <p:grpSpPr>
        <a:xfrm>
          <a:off x="0" y="0"/>
          <a:ext cx="0" cy="0"/>
          <a:chOff x="0" y="0"/>
          <a:chExt cx="0" cy="0"/>
        </a:xfrm>
      </p:grpSpPr>
      <p:sp>
        <p:nvSpPr>
          <p:cNvPr id="2007" name="Google Shape;2007;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8" name="Google Shape;2008;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multi-celled organisms such as humans, cells group together to form tissues, tissues group together to form organs, and organs work together in organ systems. </a:t>
            </a:r>
            <a:endParaRPr/>
          </a:p>
        </p:txBody>
      </p:sp>
      <p:sp>
        <p:nvSpPr>
          <p:cNvPr id="2009" name="Google Shape;2009;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163</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4"/>
        <p:cNvGrpSpPr/>
        <p:nvPr/>
      </p:nvGrpSpPr>
      <p:grpSpPr>
        <a:xfrm>
          <a:off x="0" y="0"/>
          <a:ext cx="0" cy="0"/>
          <a:chOff x="0" y="0"/>
          <a:chExt cx="0" cy="0"/>
        </a:xfrm>
      </p:grpSpPr>
      <p:sp>
        <p:nvSpPr>
          <p:cNvPr id="2015" name="Google Shape;2015;p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6" name="Google Shape;2016;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organism is any multi- or unicellular life form. Remember that organisms can also be referred to as living organisms.</a:t>
            </a:r>
            <a:endParaRPr/>
          </a:p>
        </p:txBody>
      </p:sp>
      <p:sp>
        <p:nvSpPr>
          <p:cNvPr id="2017" name="Google Shape;2017;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164</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2"/>
        <p:cNvGrpSpPr/>
        <p:nvPr/>
      </p:nvGrpSpPr>
      <p:grpSpPr>
        <a:xfrm>
          <a:off x="0" y="0"/>
          <a:ext cx="0" cy="0"/>
          <a:chOff x="0" y="0"/>
          <a:chExt cx="0" cy="0"/>
        </a:xfrm>
      </p:grpSpPr>
      <p:sp>
        <p:nvSpPr>
          <p:cNvPr id="2023" name="Google Shape;2023;p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4" name="Google Shape;2024;p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We are learning about the different life processes. Life processes help living organisms to survive or live. Remember if something does not carry out these life processes, it is NOT a living organism. With that said, these processes can look very different among different organisms. </a:t>
            </a:r>
            <a:endParaRPr/>
          </a:p>
        </p:txBody>
      </p:sp>
      <p:sp>
        <p:nvSpPr>
          <p:cNvPr id="2025" name="Google Shape;2025;p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165</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p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0" name="Google Shape;2060;p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Ingestion is the process of taking in food. Such as eating. Ingestion is one process that is necessary for organisms to survive </a:t>
            </a:r>
            <a:endParaRPr/>
          </a:p>
        </p:txBody>
      </p:sp>
      <p:sp>
        <p:nvSpPr>
          <p:cNvPr id="2061" name="Google Shape;2061;p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166</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6"/>
        <p:cNvGrpSpPr/>
        <p:nvPr/>
      </p:nvGrpSpPr>
      <p:grpSpPr>
        <a:xfrm>
          <a:off x="0" y="0"/>
          <a:ext cx="0" cy="0"/>
          <a:chOff x="0" y="0"/>
          <a:chExt cx="0" cy="0"/>
        </a:xfrm>
      </p:grpSpPr>
      <p:sp>
        <p:nvSpPr>
          <p:cNvPr id="2067" name="Google Shape;2067;p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Digestion is the process of breaking down food for use by an organism. </a:t>
            </a:r>
            <a:endParaRPr/>
          </a:p>
        </p:txBody>
      </p:sp>
      <p:sp>
        <p:nvSpPr>
          <p:cNvPr id="2068" name="Google Shape;2068;p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3"/>
        <p:cNvGrpSpPr/>
        <p:nvPr/>
      </p:nvGrpSpPr>
      <p:grpSpPr>
        <a:xfrm>
          <a:off x="0" y="0"/>
          <a:ext cx="0" cy="0"/>
          <a:chOff x="0" y="0"/>
          <a:chExt cx="0" cy="0"/>
        </a:xfrm>
      </p:grpSpPr>
      <p:sp>
        <p:nvSpPr>
          <p:cNvPr id="2074" name="Google Shape;2074;p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5" name="Google Shape;2075;p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Excretion is the process by which an organism removes its waste.</a:t>
            </a:r>
            <a:endParaRPr/>
          </a:p>
        </p:txBody>
      </p:sp>
      <p:sp>
        <p:nvSpPr>
          <p:cNvPr id="2076" name="Google Shape;2076;p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168</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1"/>
        <p:cNvGrpSpPr/>
        <p:nvPr/>
      </p:nvGrpSpPr>
      <p:grpSpPr>
        <a:xfrm>
          <a:off x="0" y="0"/>
          <a:ext cx="0" cy="0"/>
          <a:chOff x="0" y="0"/>
          <a:chExt cx="0" cy="0"/>
        </a:xfrm>
      </p:grpSpPr>
      <p:sp>
        <p:nvSpPr>
          <p:cNvPr id="2082" name="Google Shape;2082;p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3" name="Google Shape;2083;p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Remember the first three life processes help an organism take in nutrients it needs to live! </a:t>
            </a:r>
            <a:r>
              <a:rPr lang="en-US" b="1"/>
              <a:t>Ingestion</a:t>
            </a:r>
            <a:r>
              <a:rPr lang="en-US"/>
              <a:t> (organism eats or takes in food, </a:t>
            </a:r>
            <a:r>
              <a:rPr lang="en-US" b="1"/>
              <a:t>digestion</a:t>
            </a:r>
            <a:r>
              <a:rPr lang="en-US"/>
              <a:t> (an organism breaks down food to take in nutrients), </a:t>
            </a:r>
            <a:r>
              <a:rPr lang="en-US" b="1"/>
              <a:t>excretion</a:t>
            </a:r>
            <a:r>
              <a:rPr lang="en-US"/>
              <a:t> (organism gets rid of the rest of the food it didn’t need). </a:t>
            </a:r>
            <a:endParaRPr/>
          </a:p>
        </p:txBody>
      </p:sp>
      <p:sp>
        <p:nvSpPr>
          <p:cNvPr id="2084" name="Google Shape;2084;p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put it all together.  *Give wait time and allow students to write down their answers since this questions requires more processing time*</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Font typeface="Arial"/>
              <a:buNone/>
            </a:pPr>
            <a:r>
              <a:rPr lang="en-US"/>
              <a:t>[A cell is the basic unit of life in an organism. Cells are important to tissue because a group of similar cells with similar functions work together to form tissue. So without those cells, you couldn’t have tissue. A group of different tissues that work together and have a specific function together make up organs. Finally, organs that perform different functions but work together for a specific purpose are called organ systems.] </a:t>
            </a:r>
            <a:endParaRPr/>
          </a:p>
        </p:txBody>
      </p:sp>
      <p:sp>
        <p:nvSpPr>
          <p:cNvPr id="298" name="Google Shape;298;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9"/>
        <p:cNvGrpSpPr/>
        <p:nvPr/>
      </p:nvGrpSpPr>
      <p:grpSpPr>
        <a:xfrm>
          <a:off x="0" y="0"/>
          <a:ext cx="0" cy="0"/>
          <a:chOff x="0" y="0"/>
          <a:chExt cx="0" cy="0"/>
        </a:xfrm>
      </p:grpSpPr>
      <p:sp>
        <p:nvSpPr>
          <p:cNvPr id="2100" name="Google Shape;2100;p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1" name="Google Shape;2101;p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Nutrients are molecules in food that an organism needs to survive.</a:t>
            </a:r>
            <a:endParaRPr/>
          </a:p>
        </p:txBody>
      </p:sp>
      <p:sp>
        <p:nvSpPr>
          <p:cNvPr id="2102" name="Google Shape;2102;p1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170</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p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9" name="Google Shape;2109;p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110" name="Google Shape;2110;p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171</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3"/>
        <p:cNvGrpSpPr/>
        <p:nvPr/>
      </p:nvGrpSpPr>
      <p:grpSpPr>
        <a:xfrm>
          <a:off x="0" y="0"/>
          <a:ext cx="0" cy="0"/>
          <a:chOff x="0" y="0"/>
          <a:chExt cx="0" cy="0"/>
        </a:xfrm>
      </p:grpSpPr>
      <p:sp>
        <p:nvSpPr>
          <p:cNvPr id="2114" name="Google Shape;2114;p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5" name="Google Shape;2115;p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How are cells, tissue, organs, organ systems, and organisms related?</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[In multi-celled organisms such as humans, cells group together to form tissues, tissues group together to form organs, and organs work together in organ systems.]</a:t>
            </a:r>
            <a:endParaRPr/>
          </a:p>
        </p:txBody>
      </p:sp>
      <p:sp>
        <p:nvSpPr>
          <p:cNvPr id="2116" name="Google Shape;2116;p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172</a:t>
            </a:fld>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p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3" name="Google Shape;2123;p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Why are life processes important for organisms?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[Life processes help living organisms to survive or live. Remember if something does not carry out these life processes, it is NOT a living organism. With that said, these processes can look very different among different organisms.]</a:t>
            </a:r>
            <a:endParaRPr/>
          </a:p>
        </p:txBody>
      </p:sp>
      <p:sp>
        <p:nvSpPr>
          <p:cNvPr id="2124" name="Google Shape;2124;p1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173</a:t>
            </a:fld>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p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Explain the relationship between ingestion, digestion, and excretion.</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[These life processes help an organism take in nutrients it needs to live! </a:t>
            </a:r>
            <a:r>
              <a:rPr lang="en-US" b="1"/>
              <a:t>Ingestion</a:t>
            </a:r>
            <a:r>
              <a:rPr lang="en-US"/>
              <a:t> (organism eats or takes in food, </a:t>
            </a:r>
            <a:r>
              <a:rPr lang="en-US" b="1"/>
              <a:t>digestion</a:t>
            </a:r>
            <a:r>
              <a:rPr lang="en-US"/>
              <a:t> (an organism breaks down food to take in nutrients), </a:t>
            </a:r>
            <a:r>
              <a:rPr lang="en-US" b="1"/>
              <a:t>excretion</a:t>
            </a:r>
            <a:r>
              <a:rPr lang="en-US"/>
              <a:t> (organism gets rid of the rest of the food it didn’t need).]</a:t>
            </a:r>
            <a:endParaRPr/>
          </a:p>
        </p:txBody>
      </p:sp>
      <p:sp>
        <p:nvSpPr>
          <p:cNvPr id="2160" name="Google Shape;2160;p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6"/>
        <p:cNvGrpSpPr/>
        <p:nvPr/>
      </p:nvGrpSpPr>
      <p:grpSpPr>
        <a:xfrm>
          <a:off x="0" y="0"/>
          <a:ext cx="0" cy="0"/>
          <a:chOff x="0" y="0"/>
          <a:chExt cx="0" cy="0"/>
        </a:xfrm>
      </p:grpSpPr>
      <p:sp>
        <p:nvSpPr>
          <p:cNvPr id="2177" name="Google Shape;2177;gdaf524373c_7_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8" name="Google Shape;2178;gdaf524373c_7_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What are nutrients?</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[Nutrients are molecules in food that an organism needs to survive.]</a:t>
            </a:r>
            <a:endParaRPr/>
          </a:p>
        </p:txBody>
      </p:sp>
      <p:sp>
        <p:nvSpPr>
          <p:cNvPr id="2179" name="Google Shape;2179;gdaf524373c_7_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175</a:t>
            </a:fld>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4"/>
        <p:cNvGrpSpPr/>
        <p:nvPr/>
      </p:nvGrpSpPr>
      <p:grpSpPr>
        <a:xfrm>
          <a:off x="0" y="0"/>
          <a:ext cx="0" cy="0"/>
          <a:chOff x="0" y="0"/>
          <a:chExt cx="0" cy="0"/>
        </a:xfrm>
      </p:grpSpPr>
      <p:sp>
        <p:nvSpPr>
          <p:cNvPr id="2185" name="Google Shape;2185;p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6" name="Google Shape;2186;p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are going to talk about a new life process: growth and repair. First we are going to learn about growth. </a:t>
            </a:r>
            <a:endParaRPr/>
          </a:p>
        </p:txBody>
      </p:sp>
      <p:sp>
        <p:nvSpPr>
          <p:cNvPr id="2187" name="Google Shape;2187;p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176</a:t>
            </a:fld>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2"/>
        <p:cNvGrpSpPr/>
        <p:nvPr/>
      </p:nvGrpSpPr>
      <p:grpSpPr>
        <a:xfrm>
          <a:off x="0" y="0"/>
          <a:ext cx="0" cy="0"/>
          <a:chOff x="0" y="0"/>
          <a:chExt cx="0" cy="0"/>
        </a:xfrm>
      </p:grpSpPr>
      <p:sp>
        <p:nvSpPr>
          <p:cNvPr id="2193" name="Google Shape;2193;p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4" name="Google Shape;2194;p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Growth is the process by which living organisms increase in size. </a:t>
            </a:r>
            <a:endParaRPr/>
          </a:p>
        </p:txBody>
      </p:sp>
      <p:sp>
        <p:nvSpPr>
          <p:cNvPr id="2195" name="Google Shape;2195;p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177</a:t>
            </a:fld>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1"/>
        <p:cNvGrpSpPr/>
        <p:nvPr/>
      </p:nvGrpSpPr>
      <p:grpSpPr>
        <a:xfrm>
          <a:off x="0" y="0"/>
          <a:ext cx="0" cy="0"/>
          <a:chOff x="0" y="0"/>
          <a:chExt cx="0" cy="0"/>
        </a:xfrm>
      </p:grpSpPr>
      <p:sp>
        <p:nvSpPr>
          <p:cNvPr id="2202" name="Google Shape;2202;gdaf524373c_7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3" name="Google Shape;2203;gdaf524373c_7_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204" name="Google Shape;2204;gdaf524373c_7_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178</a:t>
            </a:fld>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7"/>
        <p:cNvGrpSpPr/>
        <p:nvPr/>
      </p:nvGrpSpPr>
      <p:grpSpPr>
        <a:xfrm>
          <a:off x="0" y="0"/>
          <a:ext cx="0" cy="0"/>
          <a:chOff x="0" y="0"/>
          <a:chExt cx="0" cy="0"/>
        </a:xfrm>
      </p:grpSpPr>
      <p:sp>
        <p:nvSpPr>
          <p:cNvPr id="2208" name="Google Shape;2208;gdaf524373c_7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9" name="Google Shape;2209;gdaf524373c_7_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What is growth?</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[Growth is the process by which living organisms increase in size.]</a:t>
            </a:r>
            <a:endParaRPr/>
          </a:p>
        </p:txBody>
      </p:sp>
      <p:sp>
        <p:nvSpPr>
          <p:cNvPr id="2210" name="Google Shape;2210;gdaf524373c_7_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define our new term, ingestion.</a:t>
            </a:r>
            <a:endParaRPr/>
          </a:p>
        </p:txBody>
      </p:sp>
      <p:sp>
        <p:nvSpPr>
          <p:cNvPr id="306" name="Google Shape;306;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7" name="Google Shape;2217;p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218" name="Google Shape;2218;p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180</a:t>
            </a:fld>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p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4" name="Google Shape;2224;p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One thing all organisms need to grow is nutrients! Nutrients contain the “building blocks” for growth, and without nutrients organisms can’t grow!! </a:t>
            </a:r>
            <a:endParaRPr/>
          </a:p>
        </p:txBody>
      </p:sp>
      <p:sp>
        <p:nvSpPr>
          <p:cNvPr id="2225" name="Google Shape;2225;p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181</a:t>
            </a:fld>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1"/>
        <p:cNvGrpSpPr/>
        <p:nvPr/>
      </p:nvGrpSpPr>
      <p:grpSpPr>
        <a:xfrm>
          <a:off x="0" y="0"/>
          <a:ext cx="0" cy="0"/>
          <a:chOff x="0" y="0"/>
          <a:chExt cx="0" cy="0"/>
        </a:xfrm>
      </p:grpSpPr>
      <p:sp>
        <p:nvSpPr>
          <p:cNvPr id="2232" name="Google Shape;2232;p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3" name="Google Shape;2233;p1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Remember ingestion and digestion help an organism take in nutrients, so an organism also needs ingestion and digestion to happen so they can grow!</a:t>
            </a:r>
            <a:endParaRPr/>
          </a:p>
        </p:txBody>
      </p:sp>
      <p:sp>
        <p:nvSpPr>
          <p:cNvPr id="2234" name="Google Shape;2234;p1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182</a:t>
            </a:fld>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p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1" name="Google Shape;2251;p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Most living things also need oxygen and water to grow! </a:t>
            </a:r>
            <a:endParaRPr/>
          </a:p>
        </p:txBody>
      </p:sp>
      <p:sp>
        <p:nvSpPr>
          <p:cNvPr id="2252" name="Google Shape;2252;p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183</a:t>
            </a:fld>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daf524373c_8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1" name="Google Shape;2261;gdaf524373c_8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262" name="Google Shape;2262;gdaf524373c_8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184</a:t>
            </a:fld>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5"/>
        <p:cNvGrpSpPr/>
        <p:nvPr/>
      </p:nvGrpSpPr>
      <p:grpSpPr>
        <a:xfrm>
          <a:off x="0" y="0"/>
          <a:ext cx="0" cy="0"/>
          <a:chOff x="0" y="0"/>
          <a:chExt cx="0" cy="0"/>
        </a:xfrm>
      </p:grpSpPr>
      <p:sp>
        <p:nvSpPr>
          <p:cNvPr id="2266" name="Google Shape;2266;gdaf524373c_8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7" name="Google Shape;2267;gdaf524373c_8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What is the relationship between ingestion, digestion, and growth?</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[Nutrients contain the “building blocks” for growth, and without nutrients organisms can’t grow!!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Remember ingestion and digestion help an organism take in nutrients, so an organism also needs ingestion and digestion to happen so they can grow!]</a:t>
            </a:r>
            <a:endParaRPr/>
          </a:p>
        </p:txBody>
      </p:sp>
      <p:sp>
        <p:nvSpPr>
          <p:cNvPr id="2268" name="Google Shape;2268;gdaf524373c_8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185</a:t>
            </a:fld>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p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6" name="Google Shape;2286;p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a:t>
            </a:r>
            <a:r>
              <a:rPr lang="en-US" b="1"/>
              <a:t> </a:t>
            </a:r>
            <a:r>
              <a:rPr lang="en-US"/>
              <a:t>of </a:t>
            </a:r>
            <a:r>
              <a:rPr lang="en-US" b="1"/>
              <a:t>growth</a:t>
            </a:r>
            <a:r>
              <a:rPr lang="en-US" b="0"/>
              <a:t>.  </a:t>
            </a:r>
            <a:endParaRPr b="0"/>
          </a:p>
        </p:txBody>
      </p:sp>
      <p:sp>
        <p:nvSpPr>
          <p:cNvPr id="2287" name="Google Shape;2287;p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186</a:t>
            </a:fld>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1"/>
        <p:cNvGrpSpPr/>
        <p:nvPr/>
      </p:nvGrpSpPr>
      <p:grpSpPr>
        <a:xfrm>
          <a:off x="0" y="0"/>
          <a:ext cx="0" cy="0"/>
          <a:chOff x="0" y="0"/>
          <a:chExt cx="0" cy="0"/>
        </a:xfrm>
      </p:grpSpPr>
      <p:sp>
        <p:nvSpPr>
          <p:cNvPr id="2292" name="Google Shape;2292;p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3" name="Google Shape;2293;p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grow and get bigger/taller, so we are living organisms! </a:t>
            </a:r>
            <a:endParaRPr/>
          </a:p>
        </p:txBody>
      </p:sp>
      <p:sp>
        <p:nvSpPr>
          <p:cNvPr id="2294" name="Google Shape;2294;p1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187</a:t>
            </a:fld>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p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1" name="Google Shape;2301;p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Your pets get bigger and grow! This is one way we can tell your pets are living organisms! They also need oxygen, water, and nutrients which helps them grow!</a:t>
            </a:r>
            <a:endParaRPr/>
          </a:p>
        </p:txBody>
      </p:sp>
      <p:sp>
        <p:nvSpPr>
          <p:cNvPr id="2302" name="Google Shape;2302;p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188</a:t>
            </a:fld>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7"/>
        <p:cNvGrpSpPr/>
        <p:nvPr/>
      </p:nvGrpSpPr>
      <p:grpSpPr>
        <a:xfrm>
          <a:off x="0" y="0"/>
          <a:ext cx="0" cy="0"/>
          <a:chOff x="0" y="0"/>
          <a:chExt cx="0" cy="0"/>
        </a:xfrm>
      </p:grpSpPr>
      <p:sp>
        <p:nvSpPr>
          <p:cNvPr id="2308" name="Google Shape;2308;p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9" name="Google Shape;2309;p1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Yes! Plants grow and get bigger, so we know they are living organisms. </a:t>
            </a:r>
            <a:endParaRPr/>
          </a:p>
        </p:txBody>
      </p:sp>
      <p:sp>
        <p:nvSpPr>
          <p:cNvPr id="2310" name="Google Shape;2310;p1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Ingestion is the process of taking in food. Such as eating. Not all animals consume their food the same way that humans do though!</a:t>
            </a:r>
            <a:endParaRPr/>
          </a:p>
        </p:txBody>
      </p:sp>
      <p:sp>
        <p:nvSpPr>
          <p:cNvPr id="314" name="Google Shape;314;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5"/>
        <p:cNvGrpSpPr/>
        <p:nvPr/>
      </p:nvGrpSpPr>
      <p:grpSpPr>
        <a:xfrm>
          <a:off x="0" y="0"/>
          <a:ext cx="0" cy="0"/>
          <a:chOff x="0" y="0"/>
          <a:chExt cx="0" cy="0"/>
        </a:xfrm>
      </p:grpSpPr>
      <p:sp>
        <p:nvSpPr>
          <p:cNvPr id="2316" name="Google Shape;2316;p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7" name="Google Shape;2317;p1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Next, let’s talk about some non-examples</a:t>
            </a:r>
            <a:r>
              <a:rPr lang="en-US" b="0"/>
              <a:t> of </a:t>
            </a:r>
            <a:r>
              <a:rPr lang="en-US" b="1"/>
              <a:t>growth</a:t>
            </a:r>
            <a:r>
              <a:rPr lang="en-US" b="0"/>
              <a:t>.</a:t>
            </a:r>
            <a:endParaRPr b="0"/>
          </a:p>
          <a:p>
            <a:pPr marL="0" lvl="0" indent="0" algn="l" rtl="0">
              <a:lnSpc>
                <a:spcPct val="100000"/>
              </a:lnSpc>
              <a:spcBef>
                <a:spcPts val="0"/>
              </a:spcBef>
              <a:spcAft>
                <a:spcPts val="0"/>
              </a:spcAft>
              <a:buSzPts val="1400"/>
              <a:buNone/>
            </a:pPr>
            <a:endParaRPr/>
          </a:p>
        </p:txBody>
      </p:sp>
      <p:sp>
        <p:nvSpPr>
          <p:cNvPr id="2318" name="Google Shape;2318;p1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190</a:t>
            </a:fld>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p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4" name="Google Shape;2324;p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Rocks don’t grow. Rocks don’t ingest or digest food so they can’t get nutrients and can’t grow. Rocks are also not made up of cells, so we know that they are not living organisms. </a:t>
            </a:r>
            <a:endParaRPr/>
          </a:p>
        </p:txBody>
      </p:sp>
      <p:sp>
        <p:nvSpPr>
          <p:cNvPr id="2325" name="Google Shape;2325;p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191</a:t>
            </a:fld>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p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2" name="Google Shape;2332;p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does not grow. Living organisms need water to help them grow, but water does not grow and is not a living organism. </a:t>
            </a:r>
            <a:endParaRPr/>
          </a:p>
        </p:txBody>
      </p:sp>
      <p:sp>
        <p:nvSpPr>
          <p:cNvPr id="2333" name="Google Shape;2333;p1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192</a:t>
            </a:fld>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8"/>
        <p:cNvGrpSpPr/>
        <p:nvPr/>
      </p:nvGrpSpPr>
      <p:grpSpPr>
        <a:xfrm>
          <a:off x="0" y="0"/>
          <a:ext cx="0" cy="0"/>
          <a:chOff x="0" y="0"/>
          <a:chExt cx="0" cy="0"/>
        </a:xfrm>
      </p:grpSpPr>
      <p:sp>
        <p:nvSpPr>
          <p:cNvPr id="2339" name="Google Shape;2339;p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0" name="Google Shape;2340;p1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341" name="Google Shape;2341;p1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193</a:t>
            </a:fld>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4"/>
        <p:cNvGrpSpPr/>
        <p:nvPr/>
      </p:nvGrpSpPr>
      <p:grpSpPr>
        <a:xfrm>
          <a:off x="0" y="0"/>
          <a:ext cx="0" cy="0"/>
          <a:chOff x="0" y="0"/>
          <a:chExt cx="0" cy="0"/>
        </a:xfrm>
      </p:grpSpPr>
      <p:sp>
        <p:nvSpPr>
          <p:cNvPr id="2345" name="Google Shape;2345;p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6" name="Google Shape;2346;p1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Can non-living organisms grow? Explain your answer.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[Non-living organisms do not grow in the same sense that living things do. With that said, we might sometimes see nonliving objects increase in size due to natural processes.]</a:t>
            </a:r>
            <a:endParaRPr/>
          </a:p>
        </p:txBody>
      </p:sp>
      <p:sp>
        <p:nvSpPr>
          <p:cNvPr id="2347" name="Google Shape;2347;p1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194</a:t>
            </a:fld>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p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4" name="Google Shape;2354;p1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growth?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[Growth is the process by which living organisms increase in size.]</a:t>
            </a:r>
            <a:endParaRPr/>
          </a:p>
        </p:txBody>
      </p:sp>
      <p:sp>
        <p:nvSpPr>
          <p:cNvPr id="2355" name="Google Shape;2355;p1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195</a:t>
            </a:fld>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0"/>
        <p:cNvGrpSpPr/>
        <p:nvPr/>
      </p:nvGrpSpPr>
      <p:grpSpPr>
        <a:xfrm>
          <a:off x="0" y="0"/>
          <a:ext cx="0" cy="0"/>
          <a:chOff x="0" y="0"/>
          <a:chExt cx="0" cy="0"/>
        </a:xfrm>
      </p:grpSpPr>
      <p:sp>
        <p:nvSpPr>
          <p:cNvPr id="2361" name="Google Shape;2361;p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2" name="Google Shape;2362;p1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helps organisms grow?</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[Nutrients help organisms grow! Many organisms also require water and oxygen to grow.]</a:t>
            </a:r>
            <a:endParaRPr/>
          </a:p>
        </p:txBody>
      </p:sp>
      <p:sp>
        <p:nvSpPr>
          <p:cNvPr id="2363" name="Google Shape;2363;p1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196</a:t>
            </a:fld>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0"/>
        <p:cNvGrpSpPr/>
        <p:nvPr/>
      </p:nvGrpSpPr>
      <p:grpSpPr>
        <a:xfrm>
          <a:off x="0" y="0"/>
          <a:ext cx="0" cy="0"/>
          <a:chOff x="0" y="0"/>
          <a:chExt cx="0" cy="0"/>
        </a:xfrm>
      </p:grpSpPr>
      <p:sp>
        <p:nvSpPr>
          <p:cNvPr id="2371" name="Google Shape;2371;p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2" name="Google Shape;2372;p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two other life processes help organisms grow?</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[Have student explain how ingestion and digestion help organisms take in nutrients needed for organisms to grow.]</a:t>
            </a:r>
            <a:endParaRPr/>
          </a:p>
        </p:txBody>
      </p:sp>
      <p:sp>
        <p:nvSpPr>
          <p:cNvPr id="2373" name="Google Shape;2373;p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197</a:t>
            </a:fld>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9"/>
        <p:cNvGrpSpPr/>
        <p:nvPr/>
      </p:nvGrpSpPr>
      <p:grpSpPr>
        <a:xfrm>
          <a:off x="0" y="0"/>
          <a:ext cx="0" cy="0"/>
          <a:chOff x="0" y="0"/>
          <a:chExt cx="0" cy="0"/>
        </a:xfrm>
      </p:grpSpPr>
      <p:sp>
        <p:nvSpPr>
          <p:cNvPr id="2390" name="Google Shape;2390;p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1" name="Google Shape;2391;p1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we are going to talk about repair.</a:t>
            </a:r>
            <a:endParaRPr/>
          </a:p>
        </p:txBody>
      </p:sp>
      <p:sp>
        <p:nvSpPr>
          <p:cNvPr id="2392" name="Google Shape;2392;p1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198</a:t>
            </a:fld>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7"/>
        <p:cNvGrpSpPr/>
        <p:nvPr/>
      </p:nvGrpSpPr>
      <p:grpSpPr>
        <a:xfrm>
          <a:off x="0" y="0"/>
          <a:ext cx="0" cy="0"/>
          <a:chOff x="0" y="0"/>
          <a:chExt cx="0" cy="0"/>
        </a:xfrm>
      </p:grpSpPr>
      <p:sp>
        <p:nvSpPr>
          <p:cNvPr id="2398" name="Google Shape;2398;p1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9" name="Google Shape;2399;p1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Repair happens when an organism is injured and it is able to fix or attempt to fix what has been harmed. </a:t>
            </a:r>
            <a:endParaRPr/>
          </a:p>
        </p:txBody>
      </p:sp>
      <p:sp>
        <p:nvSpPr>
          <p:cNvPr id="2400" name="Google Shape;2400;p1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We will be learning about the different life processes. Life processes help living organisms to survive or live. </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dd81040e4c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gdd81040e4c_0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23" name="Google Shape;323;gdd81040e4c_0_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daf524373c_8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9" name="Google Shape;2409;gdaf524373c_8_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410" name="Google Shape;2410;gdaf524373c_8_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200</a:t>
            </a:fld>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3"/>
        <p:cNvGrpSpPr/>
        <p:nvPr/>
      </p:nvGrpSpPr>
      <p:grpSpPr>
        <a:xfrm>
          <a:off x="0" y="0"/>
          <a:ext cx="0" cy="0"/>
          <a:chOff x="0" y="0"/>
          <a:chExt cx="0" cy="0"/>
        </a:xfrm>
      </p:grpSpPr>
      <p:sp>
        <p:nvSpPr>
          <p:cNvPr id="2414" name="Google Shape;2414;gdaf524373c_9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5" name="Google Shape;2415;gdaf524373c_9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repair?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[Repair happens when an organism is injured and it is able to fix or attempt to fix what has been harmed.]</a:t>
            </a:r>
            <a:endParaRPr/>
          </a:p>
        </p:txBody>
      </p:sp>
      <p:sp>
        <p:nvSpPr>
          <p:cNvPr id="2416" name="Google Shape;2416;gdaf524373c_9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201</a:t>
            </a:fld>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p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4" name="Google Shape;2424;p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425" name="Google Shape;2425;p1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202</a:t>
            </a:fld>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9"/>
        <p:cNvGrpSpPr/>
        <p:nvPr/>
      </p:nvGrpSpPr>
      <p:grpSpPr>
        <a:xfrm>
          <a:off x="0" y="0"/>
          <a:ext cx="0" cy="0"/>
          <a:chOff x="0" y="0"/>
          <a:chExt cx="0" cy="0"/>
        </a:xfrm>
      </p:grpSpPr>
      <p:sp>
        <p:nvSpPr>
          <p:cNvPr id="2430" name="Google Shape;2430;p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1" name="Google Shape;2431;p1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Growth and repair are related, because repairing something is simply growing back what was injured.</a:t>
            </a:r>
            <a:endParaRPr/>
          </a:p>
        </p:txBody>
      </p:sp>
      <p:sp>
        <p:nvSpPr>
          <p:cNvPr id="2432" name="Google Shape;2432;p1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203</a:t>
            </a:fld>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p:cNvGrpSpPr/>
        <p:nvPr/>
      </p:nvGrpSpPr>
      <p:grpSpPr>
        <a:xfrm>
          <a:off x="0" y="0"/>
          <a:ext cx="0" cy="0"/>
          <a:chOff x="0" y="0"/>
          <a:chExt cx="0" cy="0"/>
        </a:xfrm>
      </p:grpSpPr>
      <p:sp>
        <p:nvSpPr>
          <p:cNvPr id="2440" name="Google Shape;2440;gdaf524373c_9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1" name="Google Shape;2441;gdaf524373c_9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442" name="Google Shape;2442;gdaf524373c_9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204</a:t>
            </a:fld>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5"/>
        <p:cNvGrpSpPr/>
        <p:nvPr/>
      </p:nvGrpSpPr>
      <p:grpSpPr>
        <a:xfrm>
          <a:off x="0" y="0"/>
          <a:ext cx="0" cy="0"/>
          <a:chOff x="0" y="0"/>
          <a:chExt cx="0" cy="0"/>
        </a:xfrm>
      </p:grpSpPr>
      <p:sp>
        <p:nvSpPr>
          <p:cNvPr id="2446" name="Google Shape;2446;gdaf524373c_9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7" name="Google Shape;2447;gdaf524373c_9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are growth and repair related?</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[Growth and repair are related, because repairing something is simply growing back what was injured.]</a:t>
            </a:r>
            <a:endParaRPr/>
          </a:p>
        </p:txBody>
      </p:sp>
      <p:sp>
        <p:nvSpPr>
          <p:cNvPr id="2448" name="Google Shape;2448;gdaf524373c_9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205</a:t>
            </a:fld>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7"/>
        <p:cNvGrpSpPr/>
        <p:nvPr/>
      </p:nvGrpSpPr>
      <p:grpSpPr>
        <a:xfrm>
          <a:off x="0" y="0"/>
          <a:ext cx="0" cy="0"/>
          <a:chOff x="0" y="0"/>
          <a:chExt cx="0" cy="0"/>
        </a:xfrm>
      </p:grpSpPr>
      <p:sp>
        <p:nvSpPr>
          <p:cNvPr id="2458" name="Google Shape;2458;p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9" name="Google Shape;2459;p1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look at some examples of </a:t>
            </a:r>
            <a:r>
              <a:rPr lang="en-US" b="1"/>
              <a:t>repair</a:t>
            </a:r>
            <a:r>
              <a:rPr lang="en-US"/>
              <a:t>.</a:t>
            </a:r>
            <a:endParaRPr b="0"/>
          </a:p>
        </p:txBody>
      </p:sp>
      <p:sp>
        <p:nvSpPr>
          <p:cNvPr id="2460" name="Google Shape;2460;p1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206</a:t>
            </a:fld>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4"/>
        <p:cNvGrpSpPr/>
        <p:nvPr/>
      </p:nvGrpSpPr>
      <p:grpSpPr>
        <a:xfrm>
          <a:off x="0" y="0"/>
          <a:ext cx="0" cy="0"/>
          <a:chOff x="0" y="0"/>
          <a:chExt cx="0" cy="0"/>
        </a:xfrm>
      </p:grpSpPr>
      <p:sp>
        <p:nvSpPr>
          <p:cNvPr id="2465" name="Google Shape;2465;p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6" name="Google Shape;2466;p1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scar is a example of repair. It  is left behind because your leg healed! New skin cells need to form to fill in any gaps that were created by the injury. </a:t>
            </a:r>
            <a:endParaRPr/>
          </a:p>
        </p:txBody>
      </p:sp>
      <p:sp>
        <p:nvSpPr>
          <p:cNvPr id="2467" name="Google Shape;2467;p1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207</a:t>
            </a:fld>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3"/>
        <p:cNvGrpSpPr/>
        <p:nvPr/>
      </p:nvGrpSpPr>
      <p:grpSpPr>
        <a:xfrm>
          <a:off x="0" y="0"/>
          <a:ext cx="0" cy="0"/>
          <a:chOff x="0" y="0"/>
          <a:chExt cx="0" cy="0"/>
        </a:xfrm>
      </p:grpSpPr>
      <p:sp>
        <p:nvSpPr>
          <p:cNvPr id="2474" name="Google Shape;2474;p1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5" name="Google Shape;2475;p1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starfish is repairing or re-growing it’s arm!</a:t>
            </a:r>
            <a:endParaRPr/>
          </a:p>
        </p:txBody>
      </p:sp>
      <p:sp>
        <p:nvSpPr>
          <p:cNvPr id="2476" name="Google Shape;2476;p1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208</a:t>
            </a:fld>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2"/>
        <p:cNvGrpSpPr/>
        <p:nvPr/>
      </p:nvGrpSpPr>
      <p:grpSpPr>
        <a:xfrm>
          <a:off x="0" y="0"/>
          <a:ext cx="0" cy="0"/>
          <a:chOff x="0" y="0"/>
          <a:chExt cx="0" cy="0"/>
        </a:xfrm>
      </p:grpSpPr>
      <p:sp>
        <p:nvSpPr>
          <p:cNvPr id="2483" name="Google Shape;2483;p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4" name="Google Shape;2484;p1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talk about some non-examples of </a:t>
            </a:r>
            <a:r>
              <a:rPr lang="en-US" b="1"/>
              <a:t>repair</a:t>
            </a:r>
            <a:r>
              <a:rPr lang="en-US"/>
              <a:t>.</a:t>
            </a:r>
            <a:endParaRPr b="0"/>
          </a:p>
          <a:p>
            <a:pPr marL="0" lvl="0" indent="0" algn="l" rtl="0">
              <a:lnSpc>
                <a:spcPct val="100000"/>
              </a:lnSpc>
              <a:spcBef>
                <a:spcPts val="0"/>
              </a:spcBef>
              <a:spcAft>
                <a:spcPts val="0"/>
              </a:spcAft>
              <a:buSzPts val="1400"/>
              <a:buNone/>
            </a:pPr>
            <a:endParaRPr/>
          </a:p>
        </p:txBody>
      </p:sp>
      <p:sp>
        <p:nvSpPr>
          <p:cNvPr id="2485" name="Google Shape;2485;p1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209</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dd81040e4c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dd81040e4c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ingestion?</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[Ingestion is the process of taking in food. Such as eating. Not all animals consume their food the same way that humans do though!]</a:t>
            </a:r>
            <a:endParaRPr/>
          </a:p>
        </p:txBody>
      </p:sp>
      <p:sp>
        <p:nvSpPr>
          <p:cNvPr id="329" name="Google Shape;329;gdd81040e4c_0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9"/>
        <p:cNvGrpSpPr/>
        <p:nvPr/>
      </p:nvGrpSpPr>
      <p:grpSpPr>
        <a:xfrm>
          <a:off x="0" y="0"/>
          <a:ext cx="0" cy="0"/>
          <a:chOff x="0" y="0"/>
          <a:chExt cx="0" cy="0"/>
        </a:xfrm>
      </p:grpSpPr>
      <p:sp>
        <p:nvSpPr>
          <p:cNvPr id="2490" name="Google Shape;2490;p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1" name="Google Shape;2491;p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If a rock is smashed, it cannot repair itself. This also means that a rock is not a living organism because it cannot grow and repair itself! </a:t>
            </a:r>
            <a:endParaRPr/>
          </a:p>
        </p:txBody>
      </p:sp>
      <p:sp>
        <p:nvSpPr>
          <p:cNvPr id="2492" name="Google Shape;2492;p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210</a:t>
            </a:fld>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7"/>
        <p:cNvGrpSpPr/>
        <p:nvPr/>
      </p:nvGrpSpPr>
      <p:grpSpPr>
        <a:xfrm>
          <a:off x="0" y="0"/>
          <a:ext cx="0" cy="0"/>
          <a:chOff x="0" y="0"/>
          <a:chExt cx="0" cy="0"/>
        </a:xfrm>
      </p:grpSpPr>
      <p:sp>
        <p:nvSpPr>
          <p:cNvPr id="2498" name="Google Shape;2498;p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9" name="Google Shape;2499;p1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broken vase can also not grow or repair itself. This is one way to tell that this vase is not a living organism. </a:t>
            </a:r>
            <a:endParaRPr/>
          </a:p>
        </p:txBody>
      </p:sp>
      <p:sp>
        <p:nvSpPr>
          <p:cNvPr id="2500" name="Google Shape;2500;p1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211</a:t>
            </a:fld>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5"/>
        <p:cNvGrpSpPr/>
        <p:nvPr/>
      </p:nvGrpSpPr>
      <p:grpSpPr>
        <a:xfrm>
          <a:off x="0" y="0"/>
          <a:ext cx="0" cy="0"/>
          <a:chOff x="0" y="0"/>
          <a:chExt cx="0" cy="0"/>
        </a:xfrm>
      </p:grpSpPr>
      <p:sp>
        <p:nvSpPr>
          <p:cNvPr id="2506" name="Google Shape;2506;gdaf524373c_9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7" name="Google Shape;2507;gdaf524373c_9_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508" name="Google Shape;2508;gdaf524373c_9_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212</a:t>
            </a:fld>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1"/>
        <p:cNvGrpSpPr/>
        <p:nvPr/>
      </p:nvGrpSpPr>
      <p:grpSpPr>
        <a:xfrm>
          <a:off x="0" y="0"/>
          <a:ext cx="0" cy="0"/>
          <a:chOff x="0" y="0"/>
          <a:chExt cx="0" cy="0"/>
        </a:xfrm>
      </p:grpSpPr>
      <p:sp>
        <p:nvSpPr>
          <p:cNvPr id="2512" name="Google Shape;2512;gdaf524373c_9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3" name="Google Shape;2513;gdaf524373c_9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some examples of organisms repairing themselves?</a:t>
            </a:r>
            <a:endParaRPr/>
          </a:p>
          <a:p>
            <a:pPr marL="0" lvl="0" indent="0" algn="l" rtl="0">
              <a:lnSpc>
                <a:spcPct val="100000"/>
              </a:lnSpc>
              <a:spcBef>
                <a:spcPts val="0"/>
              </a:spcBef>
              <a:spcAft>
                <a:spcPts val="0"/>
              </a:spcAft>
              <a:buSzPts val="1400"/>
              <a:buNone/>
            </a:pPr>
            <a:endParaRPr/>
          </a:p>
        </p:txBody>
      </p:sp>
      <p:sp>
        <p:nvSpPr>
          <p:cNvPr id="2514" name="Google Shape;2514;gdaf524373c_9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213</a:t>
            </a:fld>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9"/>
        <p:cNvGrpSpPr/>
        <p:nvPr/>
      </p:nvGrpSpPr>
      <p:grpSpPr>
        <a:xfrm>
          <a:off x="0" y="0"/>
          <a:ext cx="0" cy="0"/>
          <a:chOff x="0" y="0"/>
          <a:chExt cx="0" cy="0"/>
        </a:xfrm>
      </p:grpSpPr>
      <p:sp>
        <p:nvSpPr>
          <p:cNvPr id="2520" name="Google Shape;2520;gdaf524373c_9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1" name="Google Shape;2521;gdaf524373c_9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this not an example of repair?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broken vase can also not grow or repair itself. This is one way to tell that this vase is not a living organism.]</a:t>
            </a:r>
            <a:endParaRPr/>
          </a:p>
          <a:p>
            <a:pPr marL="0" lvl="0" indent="0" algn="l" rtl="0">
              <a:lnSpc>
                <a:spcPct val="100000"/>
              </a:lnSpc>
              <a:spcBef>
                <a:spcPts val="0"/>
              </a:spcBef>
              <a:spcAft>
                <a:spcPts val="0"/>
              </a:spcAft>
              <a:buSzPts val="1400"/>
              <a:buNone/>
            </a:pPr>
            <a:endParaRPr/>
          </a:p>
        </p:txBody>
      </p:sp>
      <p:sp>
        <p:nvSpPr>
          <p:cNvPr id="2522" name="Google Shape;2522;gdaf524373c_9_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214</a:t>
            </a:fld>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7"/>
        <p:cNvGrpSpPr/>
        <p:nvPr/>
      </p:nvGrpSpPr>
      <p:grpSpPr>
        <a:xfrm>
          <a:off x="0" y="0"/>
          <a:ext cx="0" cy="0"/>
          <a:chOff x="0" y="0"/>
          <a:chExt cx="0" cy="0"/>
        </a:xfrm>
      </p:grpSpPr>
      <p:sp>
        <p:nvSpPr>
          <p:cNvPr id="2528" name="Google Shape;2528;p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9" name="Google Shape;2529;p1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break down repair to help us remember what it means. </a:t>
            </a:r>
            <a:endParaRPr/>
          </a:p>
        </p:txBody>
      </p:sp>
      <p:sp>
        <p:nvSpPr>
          <p:cNvPr id="2530" name="Google Shape;2530;p1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215</a:t>
            </a:fld>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4"/>
        <p:cNvGrpSpPr/>
        <p:nvPr/>
      </p:nvGrpSpPr>
      <p:grpSpPr>
        <a:xfrm>
          <a:off x="0" y="0"/>
          <a:ext cx="0" cy="0"/>
          <a:chOff x="0" y="0"/>
          <a:chExt cx="0" cy="0"/>
        </a:xfrm>
      </p:grpSpPr>
      <p:sp>
        <p:nvSpPr>
          <p:cNvPr id="2535" name="Google Shape;2535;gdaf524373c_9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6" name="Google Shape;2536;gdaf524373c_9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word repair can be broken down into two parts. </a:t>
            </a:r>
            <a:endParaRPr/>
          </a:p>
        </p:txBody>
      </p:sp>
      <p:sp>
        <p:nvSpPr>
          <p:cNvPr id="2537" name="Google Shape;2537;gdaf524373c_9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216</a:t>
            </a:fld>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6"/>
        <p:cNvGrpSpPr/>
        <p:nvPr/>
      </p:nvGrpSpPr>
      <p:grpSpPr>
        <a:xfrm>
          <a:off x="0" y="0"/>
          <a:ext cx="0" cy="0"/>
          <a:chOff x="0" y="0"/>
          <a:chExt cx="0" cy="0"/>
        </a:xfrm>
      </p:grpSpPr>
      <p:sp>
        <p:nvSpPr>
          <p:cNvPr id="2547" name="Google Shape;2547;gdaf524373c_9_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8" name="Google Shape;2548;gdaf524373c_9_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prefix re means “again”.</a:t>
            </a:r>
            <a:endParaRPr/>
          </a:p>
        </p:txBody>
      </p:sp>
      <p:sp>
        <p:nvSpPr>
          <p:cNvPr id="2549" name="Google Shape;2549;gdaf524373c_9_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217</a:t>
            </a:fld>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0"/>
        <p:cNvGrpSpPr/>
        <p:nvPr/>
      </p:nvGrpSpPr>
      <p:grpSpPr>
        <a:xfrm>
          <a:off x="0" y="0"/>
          <a:ext cx="0" cy="0"/>
          <a:chOff x="0" y="0"/>
          <a:chExt cx="0" cy="0"/>
        </a:xfrm>
      </p:grpSpPr>
      <p:sp>
        <p:nvSpPr>
          <p:cNvPr id="2561" name="Google Shape;2561;gdaf524373c_9_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2" name="Google Shape;2562;gdaf524373c_9_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Pair comes from the latin word parare, which means “to make”.</a:t>
            </a:r>
            <a:endParaRPr/>
          </a:p>
        </p:txBody>
      </p:sp>
      <p:sp>
        <p:nvSpPr>
          <p:cNvPr id="2563" name="Google Shape;2563;gdaf524373c_9_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218</a:t>
            </a:fld>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4"/>
        <p:cNvGrpSpPr/>
        <p:nvPr/>
      </p:nvGrpSpPr>
      <p:grpSpPr>
        <a:xfrm>
          <a:off x="0" y="0"/>
          <a:ext cx="0" cy="0"/>
          <a:chOff x="0" y="0"/>
          <a:chExt cx="0" cy="0"/>
        </a:xfrm>
      </p:grpSpPr>
      <p:sp>
        <p:nvSpPr>
          <p:cNvPr id="2575" name="Google Shape;2575;gdaf524373c_9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6" name="Google Shape;2576;gdaf524373c_9_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So when we put it all together, repair means to make again. When we are repairing a cut it just means we are making the skin again (so that we can heal).</a:t>
            </a:r>
            <a:endParaRPr/>
          </a:p>
        </p:txBody>
      </p:sp>
      <p:sp>
        <p:nvSpPr>
          <p:cNvPr id="2577" name="Google Shape;2577;gdaf524373c_9_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219</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337" name="Google Shape;337;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7"/>
        <p:cNvGrpSpPr/>
        <p:nvPr/>
      </p:nvGrpSpPr>
      <p:grpSpPr>
        <a:xfrm>
          <a:off x="0" y="0"/>
          <a:ext cx="0" cy="0"/>
          <a:chOff x="0" y="0"/>
          <a:chExt cx="0" cy="0"/>
        </a:xfrm>
      </p:grpSpPr>
      <p:sp>
        <p:nvSpPr>
          <p:cNvPr id="2588" name="Google Shape;2588;p1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9" name="Google Shape;2589;p1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590" name="Google Shape;2590;p1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220</a:t>
            </a:fld>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3"/>
        <p:cNvGrpSpPr/>
        <p:nvPr/>
      </p:nvGrpSpPr>
      <p:grpSpPr>
        <a:xfrm>
          <a:off x="0" y="0"/>
          <a:ext cx="0" cy="0"/>
          <a:chOff x="0" y="0"/>
          <a:chExt cx="0" cy="0"/>
        </a:xfrm>
      </p:grpSpPr>
      <p:sp>
        <p:nvSpPr>
          <p:cNvPr id="2594" name="Google Shape;2594;p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5" name="Google Shape;2595;p1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can we use the word parts of repair to help us remember the definition of the term?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word repair can be broken down into two parts.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The prefix re means “again”.</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Pair comes from the latin word parare, which means “to make”.</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400"/>
              <a:buNone/>
            </a:pPr>
            <a:r>
              <a:rPr lang="en-US"/>
              <a:t>So when we put it all together, repair means to make again. When we are repairing a cut it just means we are making the skin again (so that we can heal).]</a:t>
            </a:r>
            <a:endParaRPr/>
          </a:p>
        </p:txBody>
      </p:sp>
      <p:sp>
        <p:nvSpPr>
          <p:cNvPr id="2596" name="Google Shape;2596;p1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221</a:t>
            </a:fld>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5"/>
        <p:cNvGrpSpPr/>
        <p:nvPr/>
      </p:nvGrpSpPr>
      <p:grpSpPr>
        <a:xfrm>
          <a:off x="0" y="0"/>
          <a:ext cx="0" cy="0"/>
          <a:chOff x="0" y="0"/>
          <a:chExt cx="0" cy="0"/>
        </a:xfrm>
      </p:grpSpPr>
      <p:sp>
        <p:nvSpPr>
          <p:cNvPr id="2606" name="Google Shape;2606;p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7" name="Google Shape;2607;p1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picture is an example of an organism repairing itself? </a:t>
            </a:r>
            <a:endParaRPr/>
          </a:p>
        </p:txBody>
      </p:sp>
      <p:sp>
        <p:nvSpPr>
          <p:cNvPr id="2608" name="Google Shape;2608;p1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222</a:t>
            </a:fld>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5"/>
        <p:cNvGrpSpPr/>
        <p:nvPr/>
      </p:nvGrpSpPr>
      <p:grpSpPr>
        <a:xfrm>
          <a:off x="0" y="0"/>
          <a:ext cx="0" cy="0"/>
          <a:chOff x="0" y="0"/>
          <a:chExt cx="0" cy="0"/>
        </a:xfrm>
      </p:grpSpPr>
      <p:sp>
        <p:nvSpPr>
          <p:cNvPr id="2616" name="Google Shape;2616;p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7" name="Google Shape;2617;p1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Which picture is an example of an organism repairing itself?</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[Right, the picture of the scar from the injury is an example of repair. Neither the rock or vase are living things, and they will not be able to repair the damage that has been done to them.]</a:t>
            </a:r>
            <a:endParaRPr/>
          </a:p>
        </p:txBody>
      </p:sp>
      <p:sp>
        <p:nvSpPr>
          <p:cNvPr id="2618" name="Google Shape;2618;p1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223</a:t>
            </a:fld>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5"/>
        <p:cNvGrpSpPr/>
        <p:nvPr/>
      </p:nvGrpSpPr>
      <p:grpSpPr>
        <a:xfrm>
          <a:off x="0" y="0"/>
          <a:ext cx="0" cy="0"/>
          <a:chOff x="0" y="0"/>
          <a:chExt cx="0" cy="0"/>
        </a:xfrm>
      </p:grpSpPr>
      <p:sp>
        <p:nvSpPr>
          <p:cNvPr id="2626" name="Google Shape;2626;gdaf524373c_9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7" name="Google Shape;2627;gdaf524373c_9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are growth and repair related?</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[Growth and repair are related, because repairing something is simply growing back what was injured.]</a:t>
            </a:r>
            <a:endParaRPr/>
          </a:p>
        </p:txBody>
      </p:sp>
      <p:sp>
        <p:nvSpPr>
          <p:cNvPr id="2628" name="Google Shape;2628;gdaf524373c_9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224</a:t>
            </a:fld>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7"/>
        <p:cNvGrpSpPr/>
        <p:nvPr/>
      </p:nvGrpSpPr>
      <p:grpSpPr>
        <a:xfrm>
          <a:off x="0" y="0"/>
          <a:ext cx="0" cy="0"/>
          <a:chOff x="0" y="0"/>
          <a:chExt cx="0" cy="0"/>
        </a:xfrm>
      </p:grpSpPr>
      <p:sp>
        <p:nvSpPr>
          <p:cNvPr id="2638" name="Google Shape;2638;p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9" name="Google Shape;2639;p1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are these processes related?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[Let’s think about what we know about ingestion, digestion, excretion, and now growth and repair. We know they are all important life processes. Let’s think about how they are related to each other. *Give wait time/assistance to students for this question. Helping them to recall each different process*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400"/>
              <a:buFont typeface="Arial"/>
              <a:buNone/>
            </a:pPr>
            <a:r>
              <a:rPr lang="en-US"/>
              <a:t>Remember ingestion and digestion help an organism take in nutrients, so an organism also needs ingestion and digestion to happen so they can grow!]</a:t>
            </a:r>
            <a:endParaRPr/>
          </a:p>
        </p:txBody>
      </p:sp>
      <p:sp>
        <p:nvSpPr>
          <p:cNvPr id="2640" name="Google Shape;2640;p1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225</a:t>
            </a:fld>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7"/>
        <p:cNvGrpSpPr/>
        <p:nvPr/>
      </p:nvGrpSpPr>
      <p:grpSpPr>
        <a:xfrm>
          <a:off x="0" y="0"/>
          <a:ext cx="0" cy="0"/>
          <a:chOff x="0" y="0"/>
          <a:chExt cx="0" cy="0"/>
        </a:xfrm>
      </p:grpSpPr>
      <p:sp>
        <p:nvSpPr>
          <p:cNvPr id="2678" name="Google Shape;2678;p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9" name="Google Shape;2679;p1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2680" name="Google Shape;2680;p1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226</a:t>
            </a:fld>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4"/>
        <p:cNvGrpSpPr/>
        <p:nvPr/>
      </p:nvGrpSpPr>
      <p:grpSpPr>
        <a:xfrm>
          <a:off x="0" y="0"/>
          <a:ext cx="0" cy="0"/>
          <a:chOff x="0" y="0"/>
          <a:chExt cx="0" cy="0"/>
        </a:xfrm>
      </p:grpSpPr>
      <p:sp>
        <p:nvSpPr>
          <p:cNvPr id="2685" name="Google Shape;2685;p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6" name="Google Shape;2686;p1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Growth is the process by which living organisms increase in size. </a:t>
            </a:r>
            <a:endParaRPr/>
          </a:p>
        </p:txBody>
      </p:sp>
      <p:sp>
        <p:nvSpPr>
          <p:cNvPr id="2687" name="Google Shape;2687;p1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227</a:t>
            </a:fld>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2"/>
        <p:cNvGrpSpPr/>
        <p:nvPr/>
      </p:nvGrpSpPr>
      <p:grpSpPr>
        <a:xfrm>
          <a:off x="0" y="0"/>
          <a:ext cx="0" cy="0"/>
          <a:chOff x="0" y="0"/>
          <a:chExt cx="0" cy="0"/>
        </a:xfrm>
      </p:grpSpPr>
      <p:sp>
        <p:nvSpPr>
          <p:cNvPr id="2693" name="Google Shape;2693;p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4" name="Google Shape;2694;p1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Repair happens when an organism is injured and it is able to fix or attempt to fix what has been harmed.</a:t>
            </a:r>
            <a:endParaRPr/>
          </a:p>
        </p:txBody>
      </p:sp>
      <p:sp>
        <p:nvSpPr>
          <p:cNvPr id="2695" name="Google Shape;2695;p1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228</a:t>
            </a:fld>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1"/>
        <p:cNvGrpSpPr/>
        <p:nvPr/>
      </p:nvGrpSpPr>
      <p:grpSpPr>
        <a:xfrm>
          <a:off x="0" y="0"/>
          <a:ext cx="0" cy="0"/>
          <a:chOff x="0" y="0"/>
          <a:chExt cx="0" cy="0"/>
        </a:xfrm>
      </p:grpSpPr>
      <p:sp>
        <p:nvSpPr>
          <p:cNvPr id="2702" name="Google Shape;2702;p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3" name="Google Shape;2703;p1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p:txBody>
      </p:sp>
      <p:sp>
        <p:nvSpPr>
          <p:cNvPr id="2704" name="Google Shape;2704;p1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229</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know that people ingest food by eating, but it is important to remember that…..</a:t>
            </a:r>
            <a:endParaRPr/>
          </a:p>
        </p:txBody>
      </p:sp>
      <p:sp>
        <p:nvSpPr>
          <p:cNvPr id="344" name="Google Shape;344;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7"/>
        <p:cNvGrpSpPr/>
        <p:nvPr/>
      </p:nvGrpSpPr>
      <p:grpSpPr>
        <a:xfrm>
          <a:off x="0" y="0"/>
          <a:ext cx="0" cy="0"/>
          <a:chOff x="0" y="0"/>
          <a:chExt cx="0" cy="0"/>
        </a:xfrm>
      </p:grpSpPr>
      <p:sp>
        <p:nvSpPr>
          <p:cNvPr id="2738" name="Google Shape;2738;p1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9" name="Google Shape;2739;p1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2740" name="Google Shape;2740;p1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230</a:t>
            </a:fld>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p:cNvGrpSpPr/>
        <p:nvPr/>
      </p:nvGrpSpPr>
      <p:grpSpPr>
        <a:xfrm>
          <a:off x="0" y="0"/>
          <a:ext cx="0" cy="0"/>
          <a:chOff x="0" y="0"/>
          <a:chExt cx="0" cy="0"/>
        </a:xfrm>
      </p:grpSpPr>
      <p:sp>
        <p:nvSpPr>
          <p:cNvPr id="2753" name="Google Shape;2753;p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4" name="Google Shape;2754;p1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2755" name="Google Shape;2755;p1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232</a:t>
            </a:fld>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p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4" name="Google Shape;2784;p1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We will be learning about the different life processes. Life processes help living organisms to survive or live. </a:t>
            </a:r>
            <a:endParaRPr/>
          </a:p>
        </p:txBody>
      </p:sp>
      <p:sp>
        <p:nvSpPr>
          <p:cNvPr id="2785" name="Google Shape;2785;p1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233</a:t>
            </a:fld>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9"/>
        <p:cNvGrpSpPr/>
        <p:nvPr/>
      </p:nvGrpSpPr>
      <p:grpSpPr>
        <a:xfrm>
          <a:off x="0" y="0"/>
          <a:ext cx="0" cy="0"/>
          <a:chOff x="0" y="0"/>
          <a:chExt cx="0" cy="0"/>
        </a:xfrm>
      </p:grpSpPr>
      <p:sp>
        <p:nvSpPr>
          <p:cNvPr id="2820" name="Google Shape;2820;p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1" name="Google Shape;2821;p1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Today we are going to focus on stimulus responses.</a:t>
            </a:r>
            <a:endParaRPr/>
          </a:p>
        </p:txBody>
      </p:sp>
      <p:sp>
        <p:nvSpPr>
          <p:cNvPr id="2822" name="Google Shape;2822;p1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234</a:t>
            </a:fld>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8"/>
        <p:cNvGrpSpPr/>
        <p:nvPr/>
      </p:nvGrpSpPr>
      <p:grpSpPr>
        <a:xfrm>
          <a:off x="0" y="0"/>
          <a:ext cx="0" cy="0"/>
          <a:chOff x="0" y="0"/>
          <a:chExt cx="0" cy="0"/>
        </a:xfrm>
      </p:grpSpPr>
      <p:sp>
        <p:nvSpPr>
          <p:cNvPr id="2829" name="Google Shape;2829;gdaf524373c_9_2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0" name="Google Shape;2830;gdaf524373c_9_2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can changes in life processes affect living organisms? </a:t>
            </a:r>
            <a:r>
              <a:rPr lang="en-US" b="0"/>
              <a:t> </a:t>
            </a:r>
            <a:endParaRPr/>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2831" name="Google Shape;2831;gdaf524373c_9_2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235</a:t>
            </a:fld>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4"/>
        <p:cNvGrpSpPr/>
        <p:nvPr/>
      </p:nvGrpSpPr>
      <p:grpSpPr>
        <a:xfrm>
          <a:off x="0" y="0"/>
          <a:ext cx="0" cy="0"/>
          <a:chOff x="0" y="0"/>
          <a:chExt cx="0" cy="0"/>
        </a:xfrm>
      </p:grpSpPr>
      <p:sp>
        <p:nvSpPr>
          <p:cNvPr id="2865" name="Google Shape;2865;p1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6" name="Google Shape;2866;p1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2867" name="Google Shape;2867;p1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236</a:t>
            </a:fld>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0"/>
        <p:cNvGrpSpPr/>
        <p:nvPr/>
      </p:nvGrpSpPr>
      <p:grpSpPr>
        <a:xfrm>
          <a:off x="0" y="0"/>
          <a:ext cx="0" cy="0"/>
          <a:chOff x="0" y="0"/>
          <a:chExt cx="0" cy="0"/>
        </a:xfrm>
      </p:grpSpPr>
      <p:sp>
        <p:nvSpPr>
          <p:cNvPr id="2871" name="Google Shape;2871;p1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2" name="Google Shape;2872;p1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multi-celled organisms such as humans, cells group together to form tissues, tissues group together to form organs, and organs work together in organ systems. </a:t>
            </a:r>
            <a:endParaRPr/>
          </a:p>
        </p:txBody>
      </p:sp>
      <p:sp>
        <p:nvSpPr>
          <p:cNvPr id="2873" name="Google Shape;2873;p1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237</a:t>
            </a:fld>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8"/>
        <p:cNvGrpSpPr/>
        <p:nvPr/>
      </p:nvGrpSpPr>
      <p:grpSpPr>
        <a:xfrm>
          <a:off x="0" y="0"/>
          <a:ext cx="0" cy="0"/>
          <a:chOff x="0" y="0"/>
          <a:chExt cx="0" cy="0"/>
        </a:xfrm>
      </p:grpSpPr>
      <p:sp>
        <p:nvSpPr>
          <p:cNvPr id="2879" name="Google Shape;2879;p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0" name="Google Shape;2880;p1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organism is an animal, plant, or single-cell life form. Remember that organisms can also be referred to as living organisms </a:t>
            </a:r>
            <a:endParaRPr/>
          </a:p>
        </p:txBody>
      </p:sp>
      <p:sp>
        <p:nvSpPr>
          <p:cNvPr id="2881" name="Google Shape;2881;p1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238</a:t>
            </a:fld>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6"/>
        <p:cNvGrpSpPr/>
        <p:nvPr/>
      </p:nvGrpSpPr>
      <p:grpSpPr>
        <a:xfrm>
          <a:off x="0" y="0"/>
          <a:ext cx="0" cy="0"/>
          <a:chOff x="0" y="0"/>
          <a:chExt cx="0" cy="0"/>
        </a:xfrm>
      </p:grpSpPr>
      <p:sp>
        <p:nvSpPr>
          <p:cNvPr id="2887" name="Google Shape;2887;p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8" name="Google Shape;2888;p1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We are learning about the different life processes. Life processes help living organisms to survive or live. Remember if something does not carry out these life processes, it is NOT a living organism. </a:t>
            </a:r>
            <a:endParaRPr/>
          </a:p>
        </p:txBody>
      </p:sp>
      <p:sp>
        <p:nvSpPr>
          <p:cNvPr id="2889" name="Google Shape;2889;p1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239</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Plants also ingest food! Plants take-in or absorb sunlight, water, and nutrients for food. We will talk more about how plants make food when we learn about photosynthesis. Plants also have various methods for consuming the food they need. Some, such as venus fly traps and pitcher plants, trap and ingest insects using special structures and chemicals. </a:t>
            </a:r>
            <a:endParaRPr/>
          </a:p>
        </p:txBody>
      </p:sp>
      <p:sp>
        <p:nvSpPr>
          <p:cNvPr id="352" name="Google Shape;352;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2"/>
        <p:cNvGrpSpPr/>
        <p:nvPr/>
      </p:nvGrpSpPr>
      <p:grpSpPr>
        <a:xfrm>
          <a:off x="0" y="0"/>
          <a:ext cx="0" cy="0"/>
          <a:chOff x="0" y="0"/>
          <a:chExt cx="0" cy="0"/>
        </a:xfrm>
      </p:grpSpPr>
      <p:sp>
        <p:nvSpPr>
          <p:cNvPr id="2923" name="Google Shape;2923;p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4" name="Google Shape;2924;p1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Ingestion is the process of taking in food. Such as eating. </a:t>
            </a:r>
            <a:endParaRPr/>
          </a:p>
        </p:txBody>
      </p:sp>
      <p:sp>
        <p:nvSpPr>
          <p:cNvPr id="2925" name="Google Shape;2925;p1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240</a:t>
            </a:fld>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0"/>
        <p:cNvGrpSpPr/>
        <p:nvPr/>
      </p:nvGrpSpPr>
      <p:grpSpPr>
        <a:xfrm>
          <a:off x="0" y="0"/>
          <a:ext cx="0" cy="0"/>
          <a:chOff x="0" y="0"/>
          <a:chExt cx="0" cy="0"/>
        </a:xfrm>
      </p:grpSpPr>
      <p:sp>
        <p:nvSpPr>
          <p:cNvPr id="2931" name="Google Shape;2931;p1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Digestion is the breaking down of food for the organism to use. </a:t>
            </a:r>
            <a:endParaRPr/>
          </a:p>
        </p:txBody>
      </p:sp>
      <p:sp>
        <p:nvSpPr>
          <p:cNvPr id="2932" name="Google Shape;2932;p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7"/>
        <p:cNvGrpSpPr/>
        <p:nvPr/>
      </p:nvGrpSpPr>
      <p:grpSpPr>
        <a:xfrm>
          <a:off x="0" y="0"/>
          <a:ext cx="0" cy="0"/>
          <a:chOff x="0" y="0"/>
          <a:chExt cx="0" cy="0"/>
        </a:xfrm>
      </p:grpSpPr>
      <p:sp>
        <p:nvSpPr>
          <p:cNvPr id="2938" name="Google Shape;2938;p1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9" name="Google Shape;2939;p1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Excretion is the process by which an organism removes its waste.</a:t>
            </a:r>
            <a:endParaRPr/>
          </a:p>
        </p:txBody>
      </p:sp>
      <p:sp>
        <p:nvSpPr>
          <p:cNvPr id="2940" name="Google Shape;2940;p1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242</a:t>
            </a:fld>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5"/>
        <p:cNvGrpSpPr/>
        <p:nvPr/>
      </p:nvGrpSpPr>
      <p:grpSpPr>
        <a:xfrm>
          <a:off x="0" y="0"/>
          <a:ext cx="0" cy="0"/>
          <a:chOff x="0" y="0"/>
          <a:chExt cx="0" cy="0"/>
        </a:xfrm>
      </p:grpSpPr>
      <p:sp>
        <p:nvSpPr>
          <p:cNvPr id="2946" name="Google Shape;2946;p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7" name="Google Shape;2947;p1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Growth is the process by which living organisms increase in size. </a:t>
            </a:r>
            <a:endParaRPr/>
          </a:p>
        </p:txBody>
      </p:sp>
      <p:sp>
        <p:nvSpPr>
          <p:cNvPr id="2948" name="Google Shape;2948;p1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243</a:t>
            </a:fld>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3"/>
        <p:cNvGrpSpPr/>
        <p:nvPr/>
      </p:nvGrpSpPr>
      <p:grpSpPr>
        <a:xfrm>
          <a:off x="0" y="0"/>
          <a:ext cx="0" cy="0"/>
          <a:chOff x="0" y="0"/>
          <a:chExt cx="0" cy="0"/>
        </a:xfrm>
      </p:grpSpPr>
      <p:sp>
        <p:nvSpPr>
          <p:cNvPr id="2954" name="Google Shape;2954;p1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5" name="Google Shape;2955;p1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Repair happens when an organism is injured and it is able to fix or attempt to fix what has been harmed.</a:t>
            </a:r>
            <a:endParaRPr/>
          </a:p>
        </p:txBody>
      </p:sp>
      <p:sp>
        <p:nvSpPr>
          <p:cNvPr id="2956" name="Google Shape;2956;p1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244</a:t>
            </a:fld>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2"/>
        <p:cNvGrpSpPr/>
        <p:nvPr/>
      </p:nvGrpSpPr>
      <p:grpSpPr>
        <a:xfrm>
          <a:off x="0" y="0"/>
          <a:ext cx="0" cy="0"/>
          <a:chOff x="0" y="0"/>
          <a:chExt cx="0" cy="0"/>
        </a:xfrm>
      </p:grpSpPr>
      <p:sp>
        <p:nvSpPr>
          <p:cNvPr id="2963" name="Google Shape;2963;p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4" name="Google Shape;2964;p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965" name="Google Shape;2965;p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245</a:t>
            </a:fld>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p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0" name="Google Shape;2970;p1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are cells, tissue, organs, organ systems, and organisms related?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 multi-celled organisms such as humans, cells group together to form tissues, tissues group together to form organs, and organs work together in organ systems.]</a:t>
            </a:r>
            <a:endParaRPr/>
          </a:p>
        </p:txBody>
      </p:sp>
      <p:sp>
        <p:nvSpPr>
          <p:cNvPr id="2971" name="Google Shape;2971;p1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246</a:t>
            </a:fld>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6"/>
        <p:cNvGrpSpPr/>
        <p:nvPr/>
      </p:nvGrpSpPr>
      <p:grpSpPr>
        <a:xfrm>
          <a:off x="0" y="0"/>
          <a:ext cx="0" cy="0"/>
          <a:chOff x="0" y="0"/>
          <a:chExt cx="0" cy="0"/>
        </a:xfrm>
      </p:grpSpPr>
      <p:sp>
        <p:nvSpPr>
          <p:cNvPr id="2977" name="Google Shape;2977;p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8" name="Google Shape;2978;p1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are life processes important for organisms?</a:t>
            </a:r>
            <a:endParaRPr/>
          </a:p>
        </p:txBody>
      </p:sp>
      <p:sp>
        <p:nvSpPr>
          <p:cNvPr id="2979" name="Google Shape;2979;p1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247</a:t>
            </a:fld>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3"/>
        <p:cNvGrpSpPr/>
        <p:nvPr/>
      </p:nvGrpSpPr>
      <p:grpSpPr>
        <a:xfrm>
          <a:off x="0" y="0"/>
          <a:ext cx="0" cy="0"/>
          <a:chOff x="0" y="0"/>
          <a:chExt cx="0" cy="0"/>
        </a:xfrm>
      </p:grpSpPr>
      <p:sp>
        <p:nvSpPr>
          <p:cNvPr id="3014" name="Google Shape;3014;p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5" name="Google Shape;3015;p2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Have a student (in their own words) explain the relationship between ingestion, digestion, and excretion.</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a:t>
            </a:r>
            <a:r>
              <a:rPr lang="en-US" b="1"/>
              <a:t>Ingestion</a:t>
            </a:r>
            <a:r>
              <a:rPr lang="en-US"/>
              <a:t> (organism eats or takes in food, </a:t>
            </a:r>
            <a:r>
              <a:rPr lang="en-US" b="1"/>
              <a:t>digestion</a:t>
            </a:r>
            <a:r>
              <a:rPr lang="en-US"/>
              <a:t> (an organism breaks down food to take in nutrients), </a:t>
            </a:r>
            <a:r>
              <a:rPr lang="en-US" b="1"/>
              <a:t>excretion</a:t>
            </a:r>
            <a:r>
              <a:rPr lang="en-US"/>
              <a:t> (organism gets rid of the rest of the food it didn’t need).]</a:t>
            </a:r>
            <a:endParaRPr/>
          </a:p>
        </p:txBody>
      </p:sp>
      <p:sp>
        <p:nvSpPr>
          <p:cNvPr id="3016" name="Google Shape;3016;p2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248</a:t>
            </a:fld>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2"/>
        <p:cNvGrpSpPr/>
        <p:nvPr/>
      </p:nvGrpSpPr>
      <p:grpSpPr>
        <a:xfrm>
          <a:off x="0" y="0"/>
          <a:ext cx="0" cy="0"/>
          <a:chOff x="0" y="0"/>
          <a:chExt cx="0" cy="0"/>
        </a:xfrm>
      </p:grpSpPr>
      <p:sp>
        <p:nvSpPr>
          <p:cNvPr id="3033" name="Google Shape;3033;p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4" name="Google Shape;3034;p2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helps organisms grow?</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[Nutrients help organisms grow.]</a:t>
            </a:r>
            <a:endParaRPr/>
          </a:p>
        </p:txBody>
      </p:sp>
      <p:sp>
        <p:nvSpPr>
          <p:cNvPr id="3035" name="Google Shape;3035;p2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249</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Ingestion is important because it begins the process by which organisms take in nutrients. Nutrients are molecules in food that an organisms use in carrying out internal processes. You might of heard the term “essential nutrients”. Essential nutrients are required for the long-term survival of an organism. </a:t>
            </a:r>
            <a:endParaRPr/>
          </a:p>
        </p:txBody>
      </p:sp>
      <p:sp>
        <p:nvSpPr>
          <p:cNvPr id="361" name="Google Shape;361;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2"/>
        <p:cNvGrpSpPr/>
        <p:nvPr/>
      </p:nvGrpSpPr>
      <p:grpSpPr>
        <a:xfrm>
          <a:off x="0" y="0"/>
          <a:ext cx="0" cy="0"/>
          <a:chOff x="0" y="0"/>
          <a:chExt cx="0" cy="0"/>
        </a:xfrm>
      </p:grpSpPr>
      <p:sp>
        <p:nvSpPr>
          <p:cNvPr id="3043" name="Google Shape;3043;p2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4" name="Google Shape;3044;p2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two life processes help organisms grow?</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(Have student explain how ingestion and digestion help organisms take in nutrients needed for organisms to grow.) </a:t>
            </a:r>
            <a:endParaRPr/>
          </a:p>
        </p:txBody>
      </p:sp>
      <p:sp>
        <p:nvSpPr>
          <p:cNvPr id="3045" name="Google Shape;3045;p2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250</a:t>
            </a:fld>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1"/>
        <p:cNvGrpSpPr/>
        <p:nvPr/>
      </p:nvGrpSpPr>
      <p:grpSpPr>
        <a:xfrm>
          <a:off x="0" y="0"/>
          <a:ext cx="0" cy="0"/>
          <a:chOff x="0" y="0"/>
          <a:chExt cx="0" cy="0"/>
        </a:xfrm>
      </p:grpSpPr>
      <p:sp>
        <p:nvSpPr>
          <p:cNvPr id="3062" name="Google Shape;3062;gdaf524373c_9_3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3" name="Google Shape;3063;gdaf524373c_9_3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are growth and repair related?</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[Growth and repair are related, because repairing something is simply growing back what was injured.]</a:t>
            </a:r>
            <a:endParaRPr/>
          </a:p>
        </p:txBody>
      </p:sp>
      <p:sp>
        <p:nvSpPr>
          <p:cNvPr id="3064" name="Google Shape;3064;gdaf524373c_9_3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251</a:t>
            </a:fld>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3"/>
        <p:cNvGrpSpPr/>
        <p:nvPr/>
      </p:nvGrpSpPr>
      <p:grpSpPr>
        <a:xfrm>
          <a:off x="0" y="0"/>
          <a:ext cx="0" cy="0"/>
          <a:chOff x="0" y="0"/>
          <a:chExt cx="0" cy="0"/>
        </a:xfrm>
      </p:grpSpPr>
      <p:sp>
        <p:nvSpPr>
          <p:cNvPr id="3074" name="Google Shape;3074;p2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5" name="Google Shape;3075;p2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stimulus response.</a:t>
            </a:r>
            <a:endParaRPr/>
          </a:p>
        </p:txBody>
      </p:sp>
      <p:sp>
        <p:nvSpPr>
          <p:cNvPr id="3076" name="Google Shape;3076;p2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252</a:t>
            </a:fld>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1"/>
        <p:cNvGrpSpPr/>
        <p:nvPr/>
      </p:nvGrpSpPr>
      <p:grpSpPr>
        <a:xfrm>
          <a:off x="0" y="0"/>
          <a:ext cx="0" cy="0"/>
          <a:chOff x="0" y="0"/>
          <a:chExt cx="0" cy="0"/>
        </a:xfrm>
      </p:grpSpPr>
      <p:sp>
        <p:nvSpPr>
          <p:cNvPr id="3082" name="Google Shape;3082;p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3" name="Google Shape;3083;p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Stimulus response is the reaction of an organism to something in the environment. Some of these reactions are easy to observe while others happen internally, but response to environmental factors is an important part of survival. </a:t>
            </a:r>
            <a:endParaRPr/>
          </a:p>
        </p:txBody>
      </p:sp>
      <p:sp>
        <p:nvSpPr>
          <p:cNvPr id="3084" name="Google Shape;3084;p2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253</a:t>
            </a:fld>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0"/>
        <p:cNvGrpSpPr/>
        <p:nvPr/>
      </p:nvGrpSpPr>
      <p:grpSpPr>
        <a:xfrm>
          <a:off x="0" y="0"/>
          <a:ext cx="0" cy="0"/>
          <a:chOff x="0" y="0"/>
          <a:chExt cx="0" cy="0"/>
        </a:xfrm>
      </p:grpSpPr>
      <p:sp>
        <p:nvSpPr>
          <p:cNvPr id="3091" name="Google Shape;3091;gdaf524373c_9_3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2" name="Google Shape;3092;gdaf524373c_9_3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093" name="Google Shape;3093;gdaf524373c_9_3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254</a:t>
            </a:fld>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6"/>
        <p:cNvGrpSpPr/>
        <p:nvPr/>
      </p:nvGrpSpPr>
      <p:grpSpPr>
        <a:xfrm>
          <a:off x="0" y="0"/>
          <a:ext cx="0" cy="0"/>
          <a:chOff x="0" y="0"/>
          <a:chExt cx="0" cy="0"/>
        </a:xfrm>
      </p:grpSpPr>
      <p:sp>
        <p:nvSpPr>
          <p:cNvPr id="3097" name="Google Shape;3097;gdaf524373c_9_3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8" name="Google Shape;3098;gdaf524373c_9_3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stimulus response?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[Stimulus response is the reaction of an organism to something in the environment. Some of these reactions are easy to observe while others happen internally, but response to environmental factors is an important part of survival.]</a:t>
            </a:r>
            <a:endParaRPr/>
          </a:p>
        </p:txBody>
      </p:sp>
      <p:sp>
        <p:nvSpPr>
          <p:cNvPr id="3099" name="Google Shape;3099;gdaf524373c_9_3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255</a:t>
            </a:fld>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4"/>
        <p:cNvGrpSpPr/>
        <p:nvPr/>
      </p:nvGrpSpPr>
      <p:grpSpPr>
        <a:xfrm>
          <a:off x="0" y="0"/>
          <a:ext cx="0" cy="0"/>
          <a:chOff x="0" y="0"/>
          <a:chExt cx="0" cy="0"/>
        </a:xfrm>
      </p:grpSpPr>
      <p:sp>
        <p:nvSpPr>
          <p:cNvPr id="3105" name="Google Shape;3105;p2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6" name="Google Shape;3106;p2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3107" name="Google Shape;3107;p2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256</a:t>
            </a:fld>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1"/>
        <p:cNvGrpSpPr/>
        <p:nvPr/>
      </p:nvGrpSpPr>
      <p:grpSpPr>
        <a:xfrm>
          <a:off x="0" y="0"/>
          <a:ext cx="0" cy="0"/>
          <a:chOff x="0" y="0"/>
          <a:chExt cx="0" cy="0"/>
        </a:xfrm>
      </p:grpSpPr>
      <p:sp>
        <p:nvSpPr>
          <p:cNvPr id="3112" name="Google Shape;3112;p2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3" name="Google Shape;3113;p2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talked about how when an organism gets hurt, it can repair itself, but there is more! When you scrape your knee (stimulus) you feel pain, which is your body’s response to getting injured. Your body also responds to the injury by starting to heal!</a:t>
            </a:r>
            <a:endParaRPr/>
          </a:p>
        </p:txBody>
      </p:sp>
      <p:sp>
        <p:nvSpPr>
          <p:cNvPr id="3114" name="Google Shape;3114;p2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257</a:t>
            </a:fld>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9"/>
        <p:cNvGrpSpPr/>
        <p:nvPr/>
      </p:nvGrpSpPr>
      <p:grpSpPr>
        <a:xfrm>
          <a:off x="0" y="0"/>
          <a:ext cx="0" cy="0"/>
          <a:chOff x="0" y="0"/>
          <a:chExt cx="0" cy="0"/>
        </a:xfrm>
      </p:grpSpPr>
      <p:sp>
        <p:nvSpPr>
          <p:cNvPr id="3120" name="Google Shape;3120;gdaf524373c_9_3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1" name="Google Shape;3121;gdaf524373c_9_3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122" name="Google Shape;3122;gdaf524373c_9_3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258</a:t>
            </a:fld>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5"/>
        <p:cNvGrpSpPr/>
        <p:nvPr/>
      </p:nvGrpSpPr>
      <p:grpSpPr>
        <a:xfrm>
          <a:off x="0" y="0"/>
          <a:ext cx="0" cy="0"/>
          <a:chOff x="0" y="0"/>
          <a:chExt cx="0" cy="0"/>
        </a:xfrm>
      </p:grpSpPr>
      <p:sp>
        <p:nvSpPr>
          <p:cNvPr id="3126" name="Google Shape;3126;gdaf524373c_9_3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7" name="Google Shape;3127;gdaf524373c_9_3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relationship between a stimulus response and repair?</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[We talked about how when an organism gets hurt, it can repair itself, but there is more! When you scrape your knee (stimulus) you feel pain, which is your body’s response to getting injured. Your body also responds to the injury by starting to heal!]</a:t>
            </a:r>
            <a:endParaRPr/>
          </a:p>
        </p:txBody>
      </p:sp>
      <p:sp>
        <p:nvSpPr>
          <p:cNvPr id="3128" name="Google Shape;3128;gdaf524373c_9_3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259</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dd81040e4c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dd81040e4c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69" name="Google Shape;369;gdd81040e4c_0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p2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9" name="Google Shape;3139;p2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stimulus response</a:t>
            </a:r>
            <a:r>
              <a:rPr lang="en-US"/>
              <a:t>.  </a:t>
            </a:r>
            <a:endParaRPr/>
          </a:p>
        </p:txBody>
      </p:sp>
      <p:sp>
        <p:nvSpPr>
          <p:cNvPr id="3140" name="Google Shape;3140;p2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260</a:t>
            </a:fld>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4"/>
        <p:cNvGrpSpPr/>
        <p:nvPr/>
      </p:nvGrpSpPr>
      <p:grpSpPr>
        <a:xfrm>
          <a:off x="0" y="0"/>
          <a:ext cx="0" cy="0"/>
          <a:chOff x="0" y="0"/>
          <a:chExt cx="0" cy="0"/>
        </a:xfrm>
      </p:grpSpPr>
      <p:sp>
        <p:nvSpPr>
          <p:cNvPr id="3145" name="Google Shape;3145;p2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6" name="Google Shape;3146;p2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Quickly moving your hand and holding it after burning it on a hot stove is an example of a stimulus reaction. The stimulus (hot stove) touches your hand and your nervous system quickly sends a signal to your brain causing you to move your hand without having to think about it. You might also hold your hand or shake it as part of the response. </a:t>
            </a:r>
            <a:endParaRPr/>
          </a:p>
        </p:txBody>
      </p:sp>
      <p:sp>
        <p:nvSpPr>
          <p:cNvPr id="3147" name="Google Shape;3147;p2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261</a:t>
            </a:fld>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4"/>
        <p:cNvGrpSpPr/>
        <p:nvPr/>
      </p:nvGrpSpPr>
      <p:grpSpPr>
        <a:xfrm>
          <a:off x="0" y="0"/>
          <a:ext cx="0" cy="0"/>
          <a:chOff x="0" y="0"/>
          <a:chExt cx="0" cy="0"/>
        </a:xfrm>
      </p:grpSpPr>
      <p:sp>
        <p:nvSpPr>
          <p:cNvPr id="3155" name="Google Shape;3155;p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6" name="Google Shape;3156;p2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Sweating is a common example of a stimulus response. Our body can become overheated due to environmental conditions or activity. As sweat evaporates, it helps our body cool down. </a:t>
            </a:r>
            <a:endParaRPr/>
          </a:p>
        </p:txBody>
      </p:sp>
      <p:sp>
        <p:nvSpPr>
          <p:cNvPr id="3157" name="Google Shape;3157;p2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262</a:t>
            </a:fld>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4"/>
        <p:cNvGrpSpPr/>
        <p:nvPr/>
      </p:nvGrpSpPr>
      <p:grpSpPr>
        <a:xfrm>
          <a:off x="0" y="0"/>
          <a:ext cx="0" cy="0"/>
          <a:chOff x="0" y="0"/>
          <a:chExt cx="0" cy="0"/>
        </a:xfrm>
      </p:grpSpPr>
      <p:sp>
        <p:nvSpPr>
          <p:cNvPr id="3165" name="Google Shape;3165;p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6" name="Google Shape;3166;p2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dog growling at another dog is also an example of a stimulus response. The new dog is the stimulus because it is new to the environment. One dog growls as the response to the new dog. The new dog can also respond by growling back. Dogs can also raise the hair on their backs in response to aggression or fear. This isn’t something the dog would actively think about doing - it is an automatic response.  </a:t>
            </a:r>
            <a:endParaRPr/>
          </a:p>
        </p:txBody>
      </p:sp>
      <p:sp>
        <p:nvSpPr>
          <p:cNvPr id="3167" name="Google Shape;3167;p2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263</a:t>
            </a:fld>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2"/>
        <p:cNvGrpSpPr/>
        <p:nvPr/>
      </p:nvGrpSpPr>
      <p:grpSpPr>
        <a:xfrm>
          <a:off x="0" y="0"/>
          <a:ext cx="0" cy="0"/>
          <a:chOff x="0" y="0"/>
          <a:chExt cx="0" cy="0"/>
        </a:xfrm>
      </p:grpSpPr>
      <p:sp>
        <p:nvSpPr>
          <p:cNvPr id="3173" name="Google Shape;3173;p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4" name="Google Shape;3174;p2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non-examples of </a:t>
            </a:r>
            <a:r>
              <a:rPr lang="en-US" b="1"/>
              <a:t>stimulus response</a:t>
            </a:r>
            <a:r>
              <a:rPr lang="en-US"/>
              <a:t>.  </a:t>
            </a:r>
            <a:endParaRPr/>
          </a:p>
        </p:txBody>
      </p:sp>
      <p:sp>
        <p:nvSpPr>
          <p:cNvPr id="3175" name="Google Shape;3175;p2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264</a:t>
            </a:fld>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9"/>
        <p:cNvGrpSpPr/>
        <p:nvPr/>
      </p:nvGrpSpPr>
      <p:grpSpPr>
        <a:xfrm>
          <a:off x="0" y="0"/>
          <a:ext cx="0" cy="0"/>
          <a:chOff x="0" y="0"/>
          <a:chExt cx="0" cy="0"/>
        </a:xfrm>
      </p:grpSpPr>
      <p:sp>
        <p:nvSpPr>
          <p:cNvPr id="3180" name="Google Shape;3180;gb6a17a523a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1" name="Google Shape;3181;gb6a17a523a_0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might turn on an air conditioner when the environment is warmer than we prefer. The act of turning on the AC is not a stimulus response because it is not something that our bodies accomplish independently and automatically. </a:t>
            </a:r>
            <a:endParaRPr/>
          </a:p>
        </p:txBody>
      </p:sp>
      <p:sp>
        <p:nvSpPr>
          <p:cNvPr id="3182" name="Google Shape;3182;gb6a17a523a_0_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265</a:t>
            </a:fld>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7"/>
        <p:cNvGrpSpPr/>
        <p:nvPr/>
      </p:nvGrpSpPr>
      <p:grpSpPr>
        <a:xfrm>
          <a:off x="0" y="0"/>
          <a:ext cx="0" cy="0"/>
          <a:chOff x="0" y="0"/>
          <a:chExt cx="0" cy="0"/>
        </a:xfrm>
      </p:grpSpPr>
      <p:sp>
        <p:nvSpPr>
          <p:cNvPr id="3188" name="Google Shape;3188;gdaf524373c_9_3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9" name="Google Shape;3189;gdaf524373c_9_3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190" name="Google Shape;3190;gdaf524373c_9_3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266</a:t>
            </a:fld>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3"/>
        <p:cNvGrpSpPr/>
        <p:nvPr/>
      </p:nvGrpSpPr>
      <p:grpSpPr>
        <a:xfrm>
          <a:off x="0" y="0"/>
          <a:ext cx="0" cy="0"/>
          <a:chOff x="0" y="0"/>
          <a:chExt cx="0" cy="0"/>
        </a:xfrm>
      </p:grpSpPr>
      <p:sp>
        <p:nvSpPr>
          <p:cNvPr id="3194" name="Google Shape;3194;gdaf524373c_9_4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5" name="Google Shape;3195;gdaf524373c_9_4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an example of a stimulus response?</a:t>
            </a:r>
            <a:endParaRPr/>
          </a:p>
        </p:txBody>
      </p:sp>
      <p:sp>
        <p:nvSpPr>
          <p:cNvPr id="3196" name="Google Shape;3196;gdaf524373c_9_4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267</a:t>
            </a:fld>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1"/>
        <p:cNvGrpSpPr/>
        <p:nvPr/>
      </p:nvGrpSpPr>
      <p:grpSpPr>
        <a:xfrm>
          <a:off x="0" y="0"/>
          <a:ext cx="0" cy="0"/>
          <a:chOff x="0" y="0"/>
          <a:chExt cx="0" cy="0"/>
        </a:xfrm>
      </p:grpSpPr>
      <p:sp>
        <p:nvSpPr>
          <p:cNvPr id="3202" name="Google Shape;3202;gdaf524373c_9_4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3" name="Google Shape;3203;gdaf524373c_9_4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turning on the AC NOT a stimulus response?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might turn on an air conditioner when the environment is warmer than we prefer. The act of turning on the AC is not a stimulus response because it is not something that our bodies accomplish independently and automatically.]</a:t>
            </a:r>
            <a:endParaRPr/>
          </a:p>
        </p:txBody>
      </p:sp>
      <p:sp>
        <p:nvSpPr>
          <p:cNvPr id="3204" name="Google Shape;3204;gdaf524373c_9_4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268</a:t>
            </a:fld>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p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1" name="Google Shape;3211;p2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break the phrase “stimulus response” down into its two components to get a better understanding.  </a:t>
            </a:r>
            <a:endParaRPr/>
          </a:p>
        </p:txBody>
      </p:sp>
      <p:sp>
        <p:nvSpPr>
          <p:cNvPr id="3212" name="Google Shape;3212;p2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daf524373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gdaf524373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 plants ingest their food?</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[Plants also ingest food! Plants take-in or absorb sunlight, water, and nutrients for food. We will talk more about how plants make food when we learn about photosynthesis. Plants also have various methods for consuming the food they need. Some, such as venus fly traps and pitcher plants, trap and ingest insects using special structures and chemicals.]</a:t>
            </a:r>
            <a:endParaRPr/>
          </a:p>
        </p:txBody>
      </p:sp>
      <p:sp>
        <p:nvSpPr>
          <p:cNvPr id="375" name="Google Shape;375;gdaf524373c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6"/>
        <p:cNvGrpSpPr/>
        <p:nvPr/>
      </p:nvGrpSpPr>
      <p:grpSpPr>
        <a:xfrm>
          <a:off x="0" y="0"/>
          <a:ext cx="0" cy="0"/>
          <a:chOff x="0" y="0"/>
          <a:chExt cx="0" cy="0"/>
        </a:xfrm>
      </p:grpSpPr>
      <p:sp>
        <p:nvSpPr>
          <p:cNvPr id="3217" name="Google Shape;3217;p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8" name="Google Shape;3218;p2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stimulus is a detectable physical or chemical change in an organism’s internal or external environment. </a:t>
            </a:r>
            <a:endParaRPr/>
          </a:p>
        </p:txBody>
      </p:sp>
      <p:sp>
        <p:nvSpPr>
          <p:cNvPr id="3219" name="Google Shape;3219;p2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270</a:t>
            </a:fld>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4"/>
        <p:cNvGrpSpPr/>
        <p:nvPr/>
      </p:nvGrpSpPr>
      <p:grpSpPr>
        <a:xfrm>
          <a:off x="0" y="0"/>
          <a:ext cx="0" cy="0"/>
          <a:chOff x="0" y="0"/>
          <a:chExt cx="0" cy="0"/>
        </a:xfrm>
      </p:grpSpPr>
      <p:sp>
        <p:nvSpPr>
          <p:cNvPr id="3225" name="Google Shape;3225;gdaf524373c_9_4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6" name="Google Shape;3226;gdaf524373c_9_4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word response can be broken down into two parts. </a:t>
            </a:r>
            <a:endParaRPr/>
          </a:p>
        </p:txBody>
      </p:sp>
      <p:sp>
        <p:nvSpPr>
          <p:cNvPr id="3227" name="Google Shape;3227;gdaf524373c_9_4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271</a:t>
            </a:fld>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6"/>
        <p:cNvGrpSpPr/>
        <p:nvPr/>
      </p:nvGrpSpPr>
      <p:grpSpPr>
        <a:xfrm>
          <a:off x="0" y="0"/>
          <a:ext cx="0" cy="0"/>
          <a:chOff x="0" y="0"/>
          <a:chExt cx="0" cy="0"/>
        </a:xfrm>
      </p:grpSpPr>
      <p:sp>
        <p:nvSpPr>
          <p:cNvPr id="3237" name="Google Shape;3237;gdaf524373c_9_4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8" name="Google Shape;3238;gdaf524373c_9_4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prefix re means “again”.</a:t>
            </a:r>
            <a:endParaRPr/>
          </a:p>
        </p:txBody>
      </p:sp>
      <p:sp>
        <p:nvSpPr>
          <p:cNvPr id="3239" name="Google Shape;3239;gdaf524373c_9_4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272</a:t>
            </a:fld>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0"/>
        <p:cNvGrpSpPr/>
        <p:nvPr/>
      </p:nvGrpSpPr>
      <p:grpSpPr>
        <a:xfrm>
          <a:off x="0" y="0"/>
          <a:ext cx="0" cy="0"/>
          <a:chOff x="0" y="0"/>
          <a:chExt cx="0" cy="0"/>
        </a:xfrm>
      </p:grpSpPr>
      <p:sp>
        <p:nvSpPr>
          <p:cNvPr id="3251" name="Google Shape;3251;gdaf524373c_9_4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2" name="Google Shape;3252;gdaf524373c_9_4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Pair comes from the latin word parare, which means “to make”.</a:t>
            </a:r>
            <a:endParaRPr/>
          </a:p>
        </p:txBody>
      </p:sp>
      <p:sp>
        <p:nvSpPr>
          <p:cNvPr id="3253" name="Google Shape;3253;gdaf524373c_9_4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273</a:t>
            </a:fld>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4"/>
        <p:cNvGrpSpPr/>
        <p:nvPr/>
      </p:nvGrpSpPr>
      <p:grpSpPr>
        <a:xfrm>
          <a:off x="0" y="0"/>
          <a:ext cx="0" cy="0"/>
          <a:chOff x="0" y="0"/>
          <a:chExt cx="0" cy="0"/>
        </a:xfrm>
      </p:grpSpPr>
      <p:sp>
        <p:nvSpPr>
          <p:cNvPr id="3265" name="Google Shape;3265;gdaf524373c_9_4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6" name="Google Shape;3266;gdaf524373c_9_4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When we look at the prefix “re” and root “-sponse” as meaning “back” and “answer”, it makes sense that a stimulus response is the body’s “answer” to either internal or external changes. </a:t>
            </a:r>
            <a:endParaRPr/>
          </a:p>
        </p:txBody>
      </p:sp>
      <p:sp>
        <p:nvSpPr>
          <p:cNvPr id="3267" name="Google Shape;3267;gdaf524373c_9_4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274</a:t>
            </a:fld>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p2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1" name="Google Shape;3281;p2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282" name="Google Shape;3282;p2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275</a:t>
            </a:fld>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5"/>
        <p:cNvGrpSpPr/>
        <p:nvPr/>
      </p:nvGrpSpPr>
      <p:grpSpPr>
        <a:xfrm>
          <a:off x="0" y="0"/>
          <a:ext cx="0" cy="0"/>
          <a:chOff x="0" y="0"/>
          <a:chExt cx="0" cy="0"/>
        </a:xfrm>
      </p:grpSpPr>
      <p:sp>
        <p:nvSpPr>
          <p:cNvPr id="3286" name="Google Shape;3286;gdaf524373c_9_4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7" name="Google Shape;3287;gdaf524373c_9_4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can we use the word parts of stimulus response to help us remember the definition of the term?</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 stimulus is a detectable physical or chemical change in an organism’s internal or external environment.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400"/>
              <a:buFont typeface="Arial"/>
              <a:buNone/>
            </a:pPr>
            <a:r>
              <a:rPr lang="en-US"/>
              <a:t>The word response can be broken down into two parts.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400"/>
              <a:buFont typeface="Arial"/>
              <a:buNone/>
            </a:pPr>
            <a:r>
              <a:rPr lang="en-US"/>
              <a:t>The prefix re means “again”.</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400"/>
              <a:buFont typeface="Arial"/>
              <a:buNone/>
            </a:pPr>
            <a:r>
              <a:rPr lang="en-US"/>
              <a:t>Pair comes from the latin word parare, which means “to make”.</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Arial"/>
              <a:buNone/>
            </a:pPr>
            <a:r>
              <a:rPr lang="en-US"/>
              <a:t>When we look at the prefix “re” and root “-sponse” as meaning “back” and “answer”, it makes sense that a stimulus response is the body’s “answer” to either internal or external changes.]</a:t>
            </a:r>
            <a:endParaRPr/>
          </a:p>
        </p:txBody>
      </p:sp>
      <p:sp>
        <p:nvSpPr>
          <p:cNvPr id="3288" name="Google Shape;3288;gdaf524373c_9_4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276</a:t>
            </a:fld>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9"/>
        <p:cNvGrpSpPr/>
        <p:nvPr/>
      </p:nvGrpSpPr>
      <p:grpSpPr>
        <a:xfrm>
          <a:off x="0" y="0"/>
          <a:ext cx="0" cy="0"/>
          <a:chOff x="0" y="0"/>
          <a:chExt cx="0" cy="0"/>
        </a:xfrm>
      </p:grpSpPr>
      <p:sp>
        <p:nvSpPr>
          <p:cNvPr id="3300" name="Google Shape;3300;gb6a17a523a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1" name="Google Shape;3301;gb6a17a523a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a stimulus response?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 stimulus response reaction of an organism to something in the environment.]</a:t>
            </a:r>
            <a:endParaRPr/>
          </a:p>
        </p:txBody>
      </p:sp>
      <p:sp>
        <p:nvSpPr>
          <p:cNvPr id="3302" name="Google Shape;3302;gb6a17a523a_0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277</a:t>
            </a:fld>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7"/>
        <p:cNvGrpSpPr/>
        <p:nvPr/>
      </p:nvGrpSpPr>
      <p:grpSpPr>
        <a:xfrm>
          <a:off x="0" y="0"/>
          <a:ext cx="0" cy="0"/>
          <a:chOff x="0" y="0"/>
          <a:chExt cx="0" cy="0"/>
        </a:xfrm>
      </p:grpSpPr>
      <p:sp>
        <p:nvSpPr>
          <p:cNvPr id="3308" name="Google Shape;3308;gdaf524373c_9_4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9" name="Google Shape;3309;gdaf524373c_9_4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relationship between a stimulus response and repair?</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[We talked about how when an organism gets hurt, it can repair itself, but there is more! When you scrape your knee (stimulus) you feel pain, which is your body’s response to getting injured. Your body also responds to the injury by starting to heal!]</a:t>
            </a:r>
            <a:endParaRPr/>
          </a:p>
        </p:txBody>
      </p:sp>
      <p:sp>
        <p:nvSpPr>
          <p:cNvPr id="3310" name="Google Shape;3310;gdaf524373c_9_4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278</a:t>
            </a:fld>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9"/>
        <p:cNvGrpSpPr/>
        <p:nvPr/>
      </p:nvGrpSpPr>
      <p:grpSpPr>
        <a:xfrm>
          <a:off x="0" y="0"/>
          <a:ext cx="0" cy="0"/>
          <a:chOff x="0" y="0"/>
          <a:chExt cx="0" cy="0"/>
        </a:xfrm>
      </p:grpSpPr>
      <p:sp>
        <p:nvSpPr>
          <p:cNvPr id="3320" name="Google Shape;3320;p2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1" name="Google Shape;3321;p2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Why is a stimulus response an important life process for organisms?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[Stimulus responses can reduce risk of injury and increase chances for survival.]</a:t>
            </a:r>
            <a:endParaRPr/>
          </a:p>
        </p:txBody>
      </p:sp>
      <p:sp>
        <p:nvSpPr>
          <p:cNvPr id="3322" name="Google Shape;3322;p2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279</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af524373c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daf524373c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nutrients?</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[Nutrients are molecules in food that an organism needs to survive.]</a:t>
            </a:r>
            <a:endParaRPr/>
          </a:p>
        </p:txBody>
      </p:sp>
      <p:sp>
        <p:nvSpPr>
          <p:cNvPr id="383" name="Google Shape;383;gdaf524373c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7"/>
        <p:cNvGrpSpPr/>
        <p:nvPr/>
      </p:nvGrpSpPr>
      <p:grpSpPr>
        <a:xfrm>
          <a:off x="0" y="0"/>
          <a:ext cx="0" cy="0"/>
          <a:chOff x="0" y="0"/>
          <a:chExt cx="0" cy="0"/>
        </a:xfrm>
      </p:grpSpPr>
      <p:sp>
        <p:nvSpPr>
          <p:cNvPr id="3328" name="Google Shape;3328;p2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9" name="Google Shape;3329;p2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Can anyone think of more responses that our bodies have to changing internal or external conditions?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Potential answers: </a:t>
            </a:r>
            <a:endParaRPr/>
          </a:p>
          <a:p>
            <a:pPr marL="457200" marR="0" lvl="0" indent="-317500" algn="l" rtl="0">
              <a:lnSpc>
                <a:spcPct val="100000"/>
              </a:lnSpc>
              <a:spcBef>
                <a:spcPts val="0"/>
              </a:spcBef>
              <a:spcAft>
                <a:spcPts val="0"/>
              </a:spcAft>
              <a:buSzPts val="1400"/>
              <a:buChar char="-"/>
            </a:pPr>
            <a:r>
              <a:rPr lang="en-US"/>
              <a:t>flinching in response to loud noises </a:t>
            </a:r>
            <a:endParaRPr/>
          </a:p>
          <a:p>
            <a:pPr marL="457200" marR="0" lvl="0" indent="-317500" algn="l" rtl="0">
              <a:lnSpc>
                <a:spcPct val="100000"/>
              </a:lnSpc>
              <a:spcBef>
                <a:spcPts val="0"/>
              </a:spcBef>
              <a:spcAft>
                <a:spcPts val="0"/>
              </a:spcAft>
              <a:buSzPts val="1400"/>
              <a:buChar char="-"/>
            </a:pPr>
            <a:r>
              <a:rPr lang="en-US"/>
              <a:t>shivering due to cold conditions </a:t>
            </a:r>
            <a:endParaRPr/>
          </a:p>
          <a:p>
            <a:pPr marL="457200" marR="0" lvl="0" indent="-317500" algn="l" rtl="0">
              <a:lnSpc>
                <a:spcPct val="100000"/>
              </a:lnSpc>
              <a:spcBef>
                <a:spcPts val="0"/>
              </a:spcBef>
              <a:spcAft>
                <a:spcPts val="0"/>
              </a:spcAft>
              <a:buSzPts val="1400"/>
              <a:buChar char="-"/>
            </a:pPr>
            <a:r>
              <a:rPr lang="en-US"/>
              <a:t>thirst when water is needed for internal processes </a:t>
            </a:r>
            <a:endParaRPr/>
          </a:p>
          <a:p>
            <a:pPr marL="457200" marR="0" lvl="0" indent="-317500" algn="l" rtl="0">
              <a:lnSpc>
                <a:spcPct val="100000"/>
              </a:lnSpc>
              <a:spcBef>
                <a:spcPts val="0"/>
              </a:spcBef>
              <a:spcAft>
                <a:spcPts val="0"/>
              </a:spcAft>
              <a:buSzPts val="1400"/>
              <a:buChar char="-"/>
            </a:pPr>
            <a:r>
              <a:rPr lang="en-US"/>
              <a:t>stomach growling when the body needs energy </a:t>
            </a:r>
            <a:endParaRPr/>
          </a:p>
          <a:p>
            <a:pPr marL="0" lvl="0" indent="0" algn="l" rtl="0">
              <a:lnSpc>
                <a:spcPct val="100000"/>
              </a:lnSpc>
              <a:spcBef>
                <a:spcPts val="0"/>
              </a:spcBef>
              <a:spcAft>
                <a:spcPts val="0"/>
              </a:spcAft>
              <a:buSzPts val="1400"/>
              <a:buNone/>
            </a:pPr>
            <a:endParaRPr b="0"/>
          </a:p>
        </p:txBody>
      </p:sp>
      <p:sp>
        <p:nvSpPr>
          <p:cNvPr id="3330" name="Google Shape;3330;p2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280</a:t>
            </a:fld>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p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7" name="Google Shape;3337;p2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3338" name="Google Shape;3338;p2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281</a:t>
            </a:fld>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2"/>
        <p:cNvGrpSpPr/>
        <p:nvPr/>
      </p:nvGrpSpPr>
      <p:grpSpPr>
        <a:xfrm>
          <a:off x="0" y="0"/>
          <a:ext cx="0" cy="0"/>
          <a:chOff x="0" y="0"/>
          <a:chExt cx="0" cy="0"/>
        </a:xfrm>
      </p:grpSpPr>
      <p:sp>
        <p:nvSpPr>
          <p:cNvPr id="3343" name="Google Shape;3343;p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4" name="Google Shape;3344;p2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stimulus response is the reaction of an organisms to changes in its internal or external environment.</a:t>
            </a:r>
            <a:endParaRPr/>
          </a:p>
        </p:txBody>
      </p:sp>
      <p:sp>
        <p:nvSpPr>
          <p:cNvPr id="3345" name="Google Shape;3345;p2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282</a:t>
            </a:fld>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0"/>
        <p:cNvGrpSpPr/>
        <p:nvPr/>
      </p:nvGrpSpPr>
      <p:grpSpPr>
        <a:xfrm>
          <a:off x="0" y="0"/>
          <a:ext cx="0" cy="0"/>
          <a:chOff x="0" y="0"/>
          <a:chExt cx="0" cy="0"/>
        </a:xfrm>
      </p:grpSpPr>
      <p:sp>
        <p:nvSpPr>
          <p:cNvPr id="3351" name="Google Shape;3351;p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2" name="Google Shape;3352;p2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a:t>
            </a:r>
            <a:endParaRPr/>
          </a:p>
        </p:txBody>
      </p:sp>
      <p:sp>
        <p:nvSpPr>
          <p:cNvPr id="3353" name="Google Shape;3353;p2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283</a:t>
            </a:fld>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6"/>
        <p:cNvGrpSpPr/>
        <p:nvPr/>
      </p:nvGrpSpPr>
      <p:grpSpPr>
        <a:xfrm>
          <a:off x="0" y="0"/>
          <a:ext cx="0" cy="0"/>
          <a:chOff x="0" y="0"/>
          <a:chExt cx="0" cy="0"/>
        </a:xfrm>
      </p:grpSpPr>
      <p:sp>
        <p:nvSpPr>
          <p:cNvPr id="3387" name="Google Shape;3387;p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8" name="Google Shape;3388;p2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3389" name="Google Shape;3389;p2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284</a:t>
            </a:fld>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1"/>
        <p:cNvGrpSpPr/>
        <p:nvPr/>
      </p:nvGrpSpPr>
      <p:grpSpPr>
        <a:xfrm>
          <a:off x="0" y="0"/>
          <a:ext cx="0" cy="0"/>
          <a:chOff x="0" y="0"/>
          <a:chExt cx="0" cy="0"/>
        </a:xfrm>
      </p:grpSpPr>
      <p:sp>
        <p:nvSpPr>
          <p:cNvPr id="3402" name="Google Shape;3402;p2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3" name="Google Shape;3403;p2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3404" name="Google Shape;3404;p2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286</a:t>
            </a:fld>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1"/>
        <p:cNvGrpSpPr/>
        <p:nvPr/>
      </p:nvGrpSpPr>
      <p:grpSpPr>
        <a:xfrm>
          <a:off x="0" y="0"/>
          <a:ext cx="0" cy="0"/>
          <a:chOff x="0" y="0"/>
          <a:chExt cx="0" cy="0"/>
        </a:xfrm>
      </p:grpSpPr>
      <p:sp>
        <p:nvSpPr>
          <p:cNvPr id="3432" name="Google Shape;3432;p2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3" name="Google Shape;3433;p2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We will be learning about the different life processes. Life processes help living organisms to survive or live. </a:t>
            </a:r>
            <a:endParaRPr/>
          </a:p>
        </p:txBody>
      </p:sp>
      <p:sp>
        <p:nvSpPr>
          <p:cNvPr id="3434" name="Google Shape;3434;p2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287</a:t>
            </a:fld>
            <a:endParaRPr/>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8"/>
        <p:cNvGrpSpPr/>
        <p:nvPr/>
      </p:nvGrpSpPr>
      <p:grpSpPr>
        <a:xfrm>
          <a:off x="0" y="0"/>
          <a:ext cx="0" cy="0"/>
          <a:chOff x="0" y="0"/>
          <a:chExt cx="0" cy="0"/>
        </a:xfrm>
      </p:grpSpPr>
      <p:sp>
        <p:nvSpPr>
          <p:cNvPr id="3469" name="Google Shape;3469;p2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0" name="Google Shape;3470;p2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Today we are going to focus on gas exchange.</a:t>
            </a:r>
            <a:endParaRPr/>
          </a:p>
        </p:txBody>
      </p:sp>
      <p:sp>
        <p:nvSpPr>
          <p:cNvPr id="3471" name="Google Shape;3471;p2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288</a:t>
            </a:fld>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7"/>
        <p:cNvGrpSpPr/>
        <p:nvPr/>
      </p:nvGrpSpPr>
      <p:grpSpPr>
        <a:xfrm>
          <a:off x="0" y="0"/>
          <a:ext cx="0" cy="0"/>
          <a:chOff x="0" y="0"/>
          <a:chExt cx="0" cy="0"/>
        </a:xfrm>
      </p:grpSpPr>
      <p:sp>
        <p:nvSpPr>
          <p:cNvPr id="3478" name="Google Shape;3478;gdaf524373c_9_2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9" name="Google Shape;3479;gdaf524373c_9_2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can changes in life processes affect living organisms? </a:t>
            </a:r>
            <a:r>
              <a:rPr lang="en-US" b="0"/>
              <a:t> </a:t>
            </a:r>
            <a:endParaRPr/>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3480" name="Google Shape;3480;gdaf524373c_9_2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ingestion</a:t>
            </a:r>
            <a:r>
              <a:rPr lang="en-US"/>
              <a:t>.  </a:t>
            </a:r>
            <a:endParaRPr/>
          </a:p>
        </p:txBody>
      </p:sp>
      <p:sp>
        <p:nvSpPr>
          <p:cNvPr id="391" name="Google Shape;391;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3"/>
        <p:cNvGrpSpPr/>
        <p:nvPr/>
      </p:nvGrpSpPr>
      <p:grpSpPr>
        <a:xfrm>
          <a:off x="0" y="0"/>
          <a:ext cx="0" cy="0"/>
          <a:chOff x="0" y="0"/>
          <a:chExt cx="0" cy="0"/>
        </a:xfrm>
      </p:grpSpPr>
      <p:sp>
        <p:nvSpPr>
          <p:cNvPr id="3514" name="Google Shape;3514;p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5" name="Google Shape;3515;p2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do a quick demonstration that will help get our brains ready to think about our next life process: Gas Exchange.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This activity is a great way to help increase student engagement. </a:t>
            </a:r>
            <a:endParaRPr/>
          </a:p>
        </p:txBody>
      </p:sp>
      <p:sp>
        <p:nvSpPr>
          <p:cNvPr id="3516" name="Google Shape;3516;p2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290</a:t>
            </a:fld>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2"/>
        <p:cNvGrpSpPr/>
        <p:nvPr/>
      </p:nvGrpSpPr>
      <p:grpSpPr>
        <a:xfrm>
          <a:off x="0" y="0"/>
          <a:ext cx="0" cy="0"/>
          <a:chOff x="0" y="0"/>
          <a:chExt cx="0" cy="0"/>
        </a:xfrm>
      </p:grpSpPr>
      <p:sp>
        <p:nvSpPr>
          <p:cNvPr id="3523" name="Google Shape;3523;p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4" name="Google Shape;3524;p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3525" name="Google Shape;3525;p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291</a:t>
            </a:fld>
            <a:endParaRPr/>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8"/>
        <p:cNvGrpSpPr/>
        <p:nvPr/>
      </p:nvGrpSpPr>
      <p:grpSpPr>
        <a:xfrm>
          <a:off x="0" y="0"/>
          <a:ext cx="0" cy="0"/>
          <a:chOff x="0" y="0"/>
          <a:chExt cx="0" cy="0"/>
        </a:xfrm>
      </p:grpSpPr>
      <p:sp>
        <p:nvSpPr>
          <p:cNvPr id="3529" name="Google Shape;3529;p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0" name="Google Shape;3530;p2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multi-celled organisms such as humans, cells group together to form tissues, tissues group together to form organs, and organs work together in organ systems. </a:t>
            </a:r>
            <a:endParaRPr/>
          </a:p>
        </p:txBody>
      </p:sp>
      <p:sp>
        <p:nvSpPr>
          <p:cNvPr id="3531" name="Google Shape;3531;p2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292</a:t>
            </a:fld>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6"/>
        <p:cNvGrpSpPr/>
        <p:nvPr/>
      </p:nvGrpSpPr>
      <p:grpSpPr>
        <a:xfrm>
          <a:off x="0" y="0"/>
          <a:ext cx="0" cy="0"/>
          <a:chOff x="0" y="0"/>
          <a:chExt cx="0" cy="0"/>
        </a:xfrm>
      </p:grpSpPr>
      <p:sp>
        <p:nvSpPr>
          <p:cNvPr id="3537" name="Google Shape;3537;p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8" name="Google Shape;3538;p2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organism is any multi- or unicellular life form. Remember that organisms can also be referred to as living organisms.</a:t>
            </a:r>
            <a:endParaRPr/>
          </a:p>
        </p:txBody>
      </p:sp>
      <p:sp>
        <p:nvSpPr>
          <p:cNvPr id="3539" name="Google Shape;3539;p2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293</a:t>
            </a:fld>
            <a:endParaRPr/>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4"/>
        <p:cNvGrpSpPr/>
        <p:nvPr/>
      </p:nvGrpSpPr>
      <p:grpSpPr>
        <a:xfrm>
          <a:off x="0" y="0"/>
          <a:ext cx="0" cy="0"/>
          <a:chOff x="0" y="0"/>
          <a:chExt cx="0" cy="0"/>
        </a:xfrm>
      </p:grpSpPr>
      <p:sp>
        <p:nvSpPr>
          <p:cNvPr id="3545" name="Google Shape;3545;p2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6" name="Google Shape;3546;p2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Life processes help living organisms to survive or live. Remember if something does not carry out these life processes, it is NOT a living organism. </a:t>
            </a:r>
            <a:endParaRPr/>
          </a:p>
        </p:txBody>
      </p:sp>
      <p:sp>
        <p:nvSpPr>
          <p:cNvPr id="3547" name="Google Shape;3547;p2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294</a:t>
            </a:fld>
            <a:endParaRPr/>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0"/>
        <p:cNvGrpSpPr/>
        <p:nvPr/>
      </p:nvGrpSpPr>
      <p:grpSpPr>
        <a:xfrm>
          <a:off x="0" y="0"/>
          <a:ext cx="0" cy="0"/>
          <a:chOff x="0" y="0"/>
          <a:chExt cx="0" cy="0"/>
        </a:xfrm>
      </p:grpSpPr>
      <p:sp>
        <p:nvSpPr>
          <p:cNvPr id="3581" name="Google Shape;3581;p2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2" name="Google Shape;3582;p2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Ingestion is the process of taking in food. Such as eating. </a:t>
            </a:r>
            <a:endParaRPr/>
          </a:p>
        </p:txBody>
      </p:sp>
      <p:sp>
        <p:nvSpPr>
          <p:cNvPr id="3583" name="Google Shape;3583;p2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295</a:t>
            </a:fld>
            <a:endParaRPr/>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8"/>
        <p:cNvGrpSpPr/>
        <p:nvPr/>
      </p:nvGrpSpPr>
      <p:grpSpPr>
        <a:xfrm>
          <a:off x="0" y="0"/>
          <a:ext cx="0" cy="0"/>
          <a:chOff x="0" y="0"/>
          <a:chExt cx="0" cy="0"/>
        </a:xfrm>
      </p:grpSpPr>
      <p:sp>
        <p:nvSpPr>
          <p:cNvPr id="3589" name="Google Shape;3589;p2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Digestion is the breaking down of food for the organism to use.</a:t>
            </a:r>
            <a:endParaRPr/>
          </a:p>
        </p:txBody>
      </p:sp>
      <p:sp>
        <p:nvSpPr>
          <p:cNvPr id="3590" name="Google Shape;3590;p2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5"/>
        <p:cNvGrpSpPr/>
        <p:nvPr/>
      </p:nvGrpSpPr>
      <p:grpSpPr>
        <a:xfrm>
          <a:off x="0" y="0"/>
          <a:ext cx="0" cy="0"/>
          <a:chOff x="0" y="0"/>
          <a:chExt cx="0" cy="0"/>
        </a:xfrm>
      </p:grpSpPr>
      <p:sp>
        <p:nvSpPr>
          <p:cNvPr id="3596" name="Google Shape;3596;p2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7" name="Google Shape;3597;p2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Excretion is the process by which an organism removes its waste.</a:t>
            </a:r>
            <a:endParaRPr/>
          </a:p>
        </p:txBody>
      </p:sp>
      <p:sp>
        <p:nvSpPr>
          <p:cNvPr id="3598" name="Google Shape;3598;p2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297</a:t>
            </a:fld>
            <a:endParaRPr/>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3"/>
        <p:cNvGrpSpPr/>
        <p:nvPr/>
      </p:nvGrpSpPr>
      <p:grpSpPr>
        <a:xfrm>
          <a:off x="0" y="0"/>
          <a:ext cx="0" cy="0"/>
          <a:chOff x="0" y="0"/>
          <a:chExt cx="0" cy="0"/>
        </a:xfrm>
      </p:grpSpPr>
      <p:sp>
        <p:nvSpPr>
          <p:cNvPr id="3604" name="Google Shape;3604;p2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5" name="Google Shape;3605;p2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Growth is the process by which living organisms increase in size. </a:t>
            </a:r>
            <a:endParaRPr/>
          </a:p>
        </p:txBody>
      </p:sp>
      <p:sp>
        <p:nvSpPr>
          <p:cNvPr id="3606" name="Google Shape;3606;p2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298</a:t>
            </a:fld>
            <a:endParaRPr/>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1"/>
        <p:cNvGrpSpPr/>
        <p:nvPr/>
      </p:nvGrpSpPr>
      <p:grpSpPr>
        <a:xfrm>
          <a:off x="0" y="0"/>
          <a:ext cx="0" cy="0"/>
          <a:chOff x="0" y="0"/>
          <a:chExt cx="0" cy="0"/>
        </a:xfrm>
      </p:grpSpPr>
      <p:sp>
        <p:nvSpPr>
          <p:cNvPr id="3612" name="Google Shape;3612;p2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3" name="Google Shape;3613;p2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Repair happens when an organism is injured and it is able to fix or attempt to fix what has been harmed </a:t>
            </a:r>
            <a:endParaRPr/>
          </a:p>
        </p:txBody>
      </p:sp>
      <p:sp>
        <p:nvSpPr>
          <p:cNvPr id="3614" name="Google Shape;3614;p2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 are going to focus on ingestion. </a:t>
            </a:r>
            <a:endParaRPr/>
          </a:p>
        </p:txBody>
      </p:sp>
      <p:sp>
        <p:nvSpPr>
          <p:cNvPr id="154" name="Google Shape;15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Remember, when we eat we are taking in or ingesting food.</a:t>
            </a:r>
            <a:endParaRPr/>
          </a:p>
        </p:txBody>
      </p:sp>
      <p:sp>
        <p:nvSpPr>
          <p:cNvPr id="398" name="Google Shape;398;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0"/>
        <p:cNvGrpSpPr/>
        <p:nvPr/>
      </p:nvGrpSpPr>
      <p:grpSpPr>
        <a:xfrm>
          <a:off x="0" y="0"/>
          <a:ext cx="0" cy="0"/>
          <a:chOff x="0" y="0"/>
          <a:chExt cx="0" cy="0"/>
        </a:xfrm>
      </p:grpSpPr>
      <p:sp>
        <p:nvSpPr>
          <p:cNvPr id="3621" name="Google Shape;3621;p2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2" name="Google Shape;3622;p2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Stimulus response is the reaction of an organism to something in its external or internal environment. </a:t>
            </a:r>
            <a:endParaRPr/>
          </a:p>
        </p:txBody>
      </p:sp>
      <p:sp>
        <p:nvSpPr>
          <p:cNvPr id="3623" name="Google Shape;3623;p2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300</a:t>
            </a:fld>
            <a:endParaRPr/>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8"/>
        <p:cNvGrpSpPr/>
        <p:nvPr/>
      </p:nvGrpSpPr>
      <p:grpSpPr>
        <a:xfrm>
          <a:off x="0" y="0"/>
          <a:ext cx="0" cy="0"/>
          <a:chOff x="0" y="0"/>
          <a:chExt cx="0" cy="0"/>
        </a:xfrm>
      </p:grpSpPr>
      <p:sp>
        <p:nvSpPr>
          <p:cNvPr id="3629" name="Google Shape;3629;p2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0" name="Google Shape;3630;p2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631" name="Google Shape;3631;p2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301</a:t>
            </a:fld>
            <a:endParaRPr/>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p2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6" name="Google Shape;3636;p2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How are cells, tissue, organs, organ systems, and organisms related?</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[In multi-celled organisms such as humans, cells group together to form tissues, tissues group together to form organs, and organs work together in organ systems.]</a:t>
            </a:r>
            <a:endParaRPr/>
          </a:p>
        </p:txBody>
      </p:sp>
      <p:sp>
        <p:nvSpPr>
          <p:cNvPr id="3637" name="Google Shape;3637;p2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302</a:t>
            </a:fld>
            <a:endParaRPr/>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2"/>
        <p:cNvGrpSpPr/>
        <p:nvPr/>
      </p:nvGrpSpPr>
      <p:grpSpPr>
        <a:xfrm>
          <a:off x="0" y="0"/>
          <a:ext cx="0" cy="0"/>
          <a:chOff x="0" y="0"/>
          <a:chExt cx="0" cy="0"/>
        </a:xfrm>
      </p:grpSpPr>
      <p:sp>
        <p:nvSpPr>
          <p:cNvPr id="3643" name="Google Shape;3643;p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4" name="Google Shape;3644;p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Why are life processes important for organisms?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[Life processes help living organisms to survive or live.]</a:t>
            </a:r>
            <a:endParaRPr/>
          </a:p>
        </p:txBody>
      </p:sp>
      <p:sp>
        <p:nvSpPr>
          <p:cNvPr id="3645" name="Google Shape;3645;p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303</a:t>
            </a:fld>
            <a:endParaRPr/>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9"/>
        <p:cNvGrpSpPr/>
        <p:nvPr/>
      </p:nvGrpSpPr>
      <p:grpSpPr>
        <a:xfrm>
          <a:off x="0" y="0"/>
          <a:ext cx="0" cy="0"/>
          <a:chOff x="0" y="0"/>
          <a:chExt cx="0" cy="0"/>
        </a:xfrm>
      </p:grpSpPr>
      <p:sp>
        <p:nvSpPr>
          <p:cNvPr id="3680" name="Google Shape;3680;p2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Explain the relationship between ingestion, digestion, and excretion. </a:t>
            </a:r>
            <a:endParaRPr/>
          </a:p>
          <a:p>
            <a:pPr marL="0" lvl="0" indent="0" algn="l" rtl="0">
              <a:spcBef>
                <a:spcPts val="0"/>
              </a:spcBef>
              <a:spcAft>
                <a:spcPts val="0"/>
              </a:spcAft>
              <a:buClr>
                <a:schemeClr val="dk1"/>
              </a:buClr>
              <a:buSzPts val="1400"/>
              <a:buFont typeface="Arial"/>
              <a:buNone/>
            </a:pPr>
            <a:endParaRPr b="1"/>
          </a:p>
          <a:p>
            <a:pPr marL="0" lvl="0" indent="0" algn="l" rtl="0">
              <a:spcBef>
                <a:spcPts val="0"/>
              </a:spcBef>
              <a:spcAft>
                <a:spcPts val="0"/>
              </a:spcAft>
              <a:buClr>
                <a:schemeClr val="dk1"/>
              </a:buClr>
              <a:buSzPts val="1400"/>
              <a:buFont typeface="Arial"/>
              <a:buNone/>
            </a:pPr>
            <a:r>
              <a:rPr lang="en-US"/>
              <a:t>[</a:t>
            </a:r>
            <a:r>
              <a:rPr lang="en-US" b="1"/>
              <a:t>Ingestion</a:t>
            </a:r>
            <a:r>
              <a:rPr lang="en-US"/>
              <a:t> (organism eats or takes in food, </a:t>
            </a:r>
            <a:r>
              <a:rPr lang="en-US" b="1"/>
              <a:t>digestion</a:t>
            </a:r>
            <a:r>
              <a:rPr lang="en-US"/>
              <a:t> (an organism breaks down food to take in nutrients), </a:t>
            </a:r>
            <a:r>
              <a:rPr lang="en-US" b="1"/>
              <a:t>excretion</a:t>
            </a:r>
            <a:r>
              <a:rPr lang="en-US"/>
              <a:t> (organism gets rid of the rest of the food it didn’t need).]</a:t>
            </a:r>
            <a:endParaRPr/>
          </a:p>
        </p:txBody>
      </p:sp>
      <p:sp>
        <p:nvSpPr>
          <p:cNvPr id="3681" name="Google Shape;3681;p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p:cNvGrpSpPr/>
        <p:nvPr/>
      </p:nvGrpSpPr>
      <p:grpSpPr>
        <a:xfrm>
          <a:off x="0" y="0"/>
          <a:ext cx="0" cy="0"/>
          <a:chOff x="0" y="0"/>
          <a:chExt cx="0" cy="0"/>
        </a:xfrm>
      </p:grpSpPr>
      <p:sp>
        <p:nvSpPr>
          <p:cNvPr id="3698" name="Google Shape;3698;p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9" name="Google Shape;3699;p2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helps organisms grow?</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[Nutrients help organisms grow. Many organisms also require oxygen and water.]</a:t>
            </a:r>
            <a:endParaRPr/>
          </a:p>
        </p:txBody>
      </p:sp>
      <p:sp>
        <p:nvSpPr>
          <p:cNvPr id="3700" name="Google Shape;3700;p2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305</a:t>
            </a:fld>
            <a:endParaRPr/>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7"/>
        <p:cNvGrpSpPr/>
        <p:nvPr/>
      </p:nvGrpSpPr>
      <p:grpSpPr>
        <a:xfrm>
          <a:off x="0" y="0"/>
          <a:ext cx="0" cy="0"/>
          <a:chOff x="0" y="0"/>
          <a:chExt cx="0" cy="0"/>
        </a:xfrm>
      </p:grpSpPr>
      <p:sp>
        <p:nvSpPr>
          <p:cNvPr id="3708" name="Google Shape;3708;p2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9" name="Google Shape;3709;p2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two life processes help organisms grow?</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(Have student explain how ingestion and digestion help organisms take in nutrients needed for organisms to grow.)</a:t>
            </a:r>
            <a:endParaRPr/>
          </a:p>
        </p:txBody>
      </p:sp>
      <p:sp>
        <p:nvSpPr>
          <p:cNvPr id="3710" name="Google Shape;3710;p2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306</a:t>
            </a:fld>
            <a:endParaRPr/>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6"/>
        <p:cNvGrpSpPr/>
        <p:nvPr/>
      </p:nvGrpSpPr>
      <p:grpSpPr>
        <a:xfrm>
          <a:off x="0" y="0"/>
          <a:ext cx="0" cy="0"/>
          <a:chOff x="0" y="0"/>
          <a:chExt cx="0" cy="0"/>
        </a:xfrm>
      </p:grpSpPr>
      <p:sp>
        <p:nvSpPr>
          <p:cNvPr id="3727" name="Google Shape;3727;gdaf524373c_9_5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8" name="Google Shape;3728;gdaf524373c_9_5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are growth and repair related?</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[Growth and repair are related, because repairing something is simply growing back what was injured.]</a:t>
            </a:r>
            <a:endParaRPr/>
          </a:p>
        </p:txBody>
      </p:sp>
      <p:sp>
        <p:nvSpPr>
          <p:cNvPr id="3729" name="Google Shape;3729;gdaf524373c_9_5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307</a:t>
            </a:fld>
            <a:endParaRPr/>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p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0" name="Google Shape;3740;p2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stimulus response?</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a:t>[</a:t>
            </a:r>
            <a:r>
              <a:rPr lang="en-US" b="0"/>
              <a:t>A </a:t>
            </a:r>
            <a:r>
              <a:rPr lang="en-US"/>
              <a:t>s</a:t>
            </a:r>
            <a:r>
              <a:rPr lang="en-US" b="0" u="none"/>
              <a:t>timulus response is the r</a:t>
            </a:r>
            <a:r>
              <a:rPr lang="en-US" b="0"/>
              <a:t>eaction of an organism to something in the environment. The reaction can respond to internal or external</a:t>
            </a:r>
            <a:r>
              <a:rPr lang="en-US"/>
              <a:t> changes.]</a:t>
            </a:r>
            <a:endParaRPr/>
          </a:p>
        </p:txBody>
      </p:sp>
      <p:sp>
        <p:nvSpPr>
          <p:cNvPr id="3741" name="Google Shape;3741;p2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308</a:t>
            </a:fld>
            <a:endParaRPr/>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6"/>
        <p:cNvGrpSpPr/>
        <p:nvPr/>
      </p:nvGrpSpPr>
      <p:grpSpPr>
        <a:xfrm>
          <a:off x="0" y="0"/>
          <a:ext cx="0" cy="0"/>
          <a:chOff x="0" y="0"/>
          <a:chExt cx="0" cy="0"/>
        </a:xfrm>
      </p:grpSpPr>
      <p:sp>
        <p:nvSpPr>
          <p:cNvPr id="3747" name="Google Shape;3747;gdaf524373c_9_5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8" name="Google Shape;3748;gdaf524373c_9_5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relationship between a stimulus response and repair?</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[We talked about how when an organism gets hurt, it can repair itself, but there is more! When you scrape your knee (stimulus) you feel pain, which is your body’s response to getting injured. Your body also responds to the injury by starting to heal!]</a:t>
            </a:r>
            <a:endParaRPr/>
          </a:p>
        </p:txBody>
      </p:sp>
      <p:sp>
        <p:nvSpPr>
          <p:cNvPr id="3749" name="Google Shape;3749;gdaf524373c_9_5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309</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When your pets eat their food, they are ingesting or taking in the nutrients they need.</a:t>
            </a:r>
            <a:endParaRPr/>
          </a:p>
        </p:txBody>
      </p:sp>
      <p:sp>
        <p:nvSpPr>
          <p:cNvPr id="406" name="Google Shape;406;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8"/>
        <p:cNvGrpSpPr/>
        <p:nvPr/>
      </p:nvGrpSpPr>
      <p:grpSpPr>
        <a:xfrm>
          <a:off x="0" y="0"/>
          <a:ext cx="0" cy="0"/>
          <a:chOff x="0" y="0"/>
          <a:chExt cx="0" cy="0"/>
        </a:xfrm>
      </p:grpSpPr>
      <p:sp>
        <p:nvSpPr>
          <p:cNvPr id="3759" name="Google Shape;3759;p2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0" name="Google Shape;3760;p2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gas exchange.</a:t>
            </a:r>
            <a:endParaRPr/>
          </a:p>
        </p:txBody>
      </p:sp>
      <p:sp>
        <p:nvSpPr>
          <p:cNvPr id="3761" name="Google Shape;3761;p2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310</a:t>
            </a:fld>
            <a:endParaRPr/>
          </a:p>
        </p:txBody>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6"/>
        <p:cNvGrpSpPr/>
        <p:nvPr/>
      </p:nvGrpSpPr>
      <p:grpSpPr>
        <a:xfrm>
          <a:off x="0" y="0"/>
          <a:ext cx="0" cy="0"/>
          <a:chOff x="0" y="0"/>
          <a:chExt cx="0" cy="0"/>
        </a:xfrm>
      </p:grpSpPr>
      <p:sp>
        <p:nvSpPr>
          <p:cNvPr id="3767" name="Google Shape;3767;p2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8" name="Google Shape;3768;p2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process of gas exchange is the process that turns something from the outside of the organism into energy for the organism. This process produces a gas that the organism expels. </a:t>
            </a:r>
            <a:endParaRPr/>
          </a:p>
        </p:txBody>
      </p:sp>
      <p:sp>
        <p:nvSpPr>
          <p:cNvPr id="3769" name="Google Shape;3769;p2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311</a:t>
            </a:fld>
            <a:endParaRPr/>
          </a:p>
        </p:txBody>
      </p:sp>
    </p:spTree>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5"/>
        <p:cNvGrpSpPr/>
        <p:nvPr/>
      </p:nvGrpSpPr>
      <p:grpSpPr>
        <a:xfrm>
          <a:off x="0" y="0"/>
          <a:ext cx="0" cy="0"/>
          <a:chOff x="0" y="0"/>
          <a:chExt cx="0" cy="0"/>
        </a:xfrm>
      </p:grpSpPr>
      <p:sp>
        <p:nvSpPr>
          <p:cNvPr id="3776" name="Google Shape;3776;gdaf524373c_9_5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7" name="Google Shape;3777;gdaf524373c_9_5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778" name="Google Shape;3778;gdaf524373c_9_5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312</a:t>
            </a:fld>
            <a:endParaRPr/>
          </a:p>
        </p:txBody>
      </p:sp>
    </p:spTree>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1"/>
        <p:cNvGrpSpPr/>
        <p:nvPr/>
      </p:nvGrpSpPr>
      <p:grpSpPr>
        <a:xfrm>
          <a:off x="0" y="0"/>
          <a:ext cx="0" cy="0"/>
          <a:chOff x="0" y="0"/>
          <a:chExt cx="0" cy="0"/>
        </a:xfrm>
      </p:grpSpPr>
      <p:sp>
        <p:nvSpPr>
          <p:cNvPr id="3782" name="Google Shape;3782;gdaf524373c_9_5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3" name="Google Shape;3783;gdaf524373c_9_5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gas exchange?</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a:t>[Gas exchange is a process that causes a gas from the environment to enter into an organism and a gas from the organism to enter the environment. This process produces a gas that the organism expels.]</a:t>
            </a:r>
            <a:endParaRPr/>
          </a:p>
        </p:txBody>
      </p:sp>
      <p:sp>
        <p:nvSpPr>
          <p:cNvPr id="3784" name="Google Shape;3784;gdaf524373c_9_5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313</a:t>
            </a:fld>
            <a:endParaRPr/>
          </a:p>
        </p:txBody>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9"/>
        <p:cNvGrpSpPr/>
        <p:nvPr/>
      </p:nvGrpSpPr>
      <p:grpSpPr>
        <a:xfrm>
          <a:off x="0" y="0"/>
          <a:ext cx="0" cy="0"/>
          <a:chOff x="0" y="0"/>
          <a:chExt cx="0" cy="0"/>
        </a:xfrm>
      </p:grpSpPr>
      <p:sp>
        <p:nvSpPr>
          <p:cNvPr id="3790" name="Google Shape;3790;p2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1" name="Google Shape;3791;p2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3792" name="Google Shape;3792;p2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314</a:t>
            </a:fld>
            <a:endParaRPr/>
          </a:p>
        </p:txBody>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6"/>
        <p:cNvGrpSpPr/>
        <p:nvPr/>
      </p:nvGrpSpPr>
      <p:grpSpPr>
        <a:xfrm>
          <a:off x="0" y="0"/>
          <a:ext cx="0" cy="0"/>
          <a:chOff x="0" y="0"/>
          <a:chExt cx="0" cy="0"/>
        </a:xfrm>
      </p:grpSpPr>
      <p:sp>
        <p:nvSpPr>
          <p:cNvPr id="3797" name="Google Shape;3797;p2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8" name="Google Shape;3798;p2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One type of gas exchange takes place in the respiratory system. </a:t>
            </a:r>
            <a:endParaRPr/>
          </a:p>
        </p:txBody>
      </p:sp>
      <p:sp>
        <p:nvSpPr>
          <p:cNvPr id="3799" name="Google Shape;3799;p2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315</a:t>
            </a:fld>
            <a:endParaRPr/>
          </a:p>
        </p:txBody>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5"/>
        <p:cNvGrpSpPr/>
        <p:nvPr/>
      </p:nvGrpSpPr>
      <p:grpSpPr>
        <a:xfrm>
          <a:off x="0" y="0"/>
          <a:ext cx="0" cy="0"/>
          <a:chOff x="0" y="0"/>
          <a:chExt cx="0" cy="0"/>
        </a:xfrm>
      </p:grpSpPr>
      <p:sp>
        <p:nvSpPr>
          <p:cNvPr id="3806" name="Google Shape;3806;p2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7" name="Google Shape;3807;p2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the lungs, oxygen that you have breathed in is pushed into blood cells that will carry it to the rest of your body. At the same time, carbon dioxide is drawn out of the blood cells and into the lungs, and you breathe it out. Gas exchange is important because it is needed for an organism to survive. </a:t>
            </a:r>
            <a:endParaRPr/>
          </a:p>
        </p:txBody>
      </p:sp>
      <p:sp>
        <p:nvSpPr>
          <p:cNvPr id="3808" name="Google Shape;3808;p2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316</a:t>
            </a:fld>
            <a:endParaRPr/>
          </a:p>
        </p:txBody>
      </p:sp>
    </p:spTree>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4"/>
        <p:cNvGrpSpPr/>
        <p:nvPr/>
      </p:nvGrpSpPr>
      <p:grpSpPr>
        <a:xfrm>
          <a:off x="0" y="0"/>
          <a:ext cx="0" cy="0"/>
          <a:chOff x="0" y="0"/>
          <a:chExt cx="0" cy="0"/>
        </a:xfrm>
      </p:grpSpPr>
      <p:sp>
        <p:nvSpPr>
          <p:cNvPr id="3815" name="Google Shape;3815;p2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6" name="Google Shape;3816;p2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Plants are living organisms, so gas exchange also takes plants in plants. Plants take in carbon dioxide (that humans breathe out) and release oxygen into the air (that we need to breath). Gas exchange is important for ALL living organisms. If gas exchange does not happen, an organism cannot survive. </a:t>
            </a:r>
            <a:endParaRPr/>
          </a:p>
        </p:txBody>
      </p:sp>
      <p:sp>
        <p:nvSpPr>
          <p:cNvPr id="3817" name="Google Shape;3817;p2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317</a:t>
            </a:fld>
            <a:endParaRPr/>
          </a:p>
        </p:txBody>
      </p:sp>
    </p:spTree>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3"/>
        <p:cNvGrpSpPr/>
        <p:nvPr/>
      </p:nvGrpSpPr>
      <p:grpSpPr>
        <a:xfrm>
          <a:off x="0" y="0"/>
          <a:ext cx="0" cy="0"/>
          <a:chOff x="0" y="0"/>
          <a:chExt cx="0" cy="0"/>
        </a:xfrm>
      </p:grpSpPr>
      <p:sp>
        <p:nvSpPr>
          <p:cNvPr id="3824" name="Google Shape;3824;gdaf524373c_1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5" name="Google Shape;3825;gdaf524373c_1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826" name="Google Shape;3826;gdaf524373c_1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318</a:t>
            </a:fld>
            <a:endParaRPr/>
          </a:p>
        </p:txBody>
      </p:sp>
    </p:spTree>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9"/>
        <p:cNvGrpSpPr/>
        <p:nvPr/>
      </p:nvGrpSpPr>
      <p:grpSpPr>
        <a:xfrm>
          <a:off x="0" y="0"/>
          <a:ext cx="0" cy="0"/>
          <a:chOff x="0" y="0"/>
          <a:chExt cx="0" cy="0"/>
        </a:xfrm>
      </p:grpSpPr>
      <p:sp>
        <p:nvSpPr>
          <p:cNvPr id="3830" name="Google Shape;3830;gdaf524373c_1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1" name="Google Shape;3831;gdaf524373c_1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role do our lungs play in gas exchange?</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a:t>[In the lungs, oxygen that you have breathed in is pushed into blood cells that will carry it to the rest of your body. At the same time, carbon dioxide is drawn out of the blood cells and into the lungs, and you breathe it out. Gas exchange is important because it is needed for an organism to survive.]</a:t>
            </a:r>
            <a:endParaRPr/>
          </a:p>
        </p:txBody>
      </p:sp>
      <p:sp>
        <p:nvSpPr>
          <p:cNvPr id="3832" name="Google Shape;3832;gdaf524373c_1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319</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another example of ingestion. The plant is absorbing sunlight and nutrients from the soil to help it grow. </a:t>
            </a:r>
            <a:endParaRPr/>
          </a:p>
        </p:txBody>
      </p:sp>
      <p:sp>
        <p:nvSpPr>
          <p:cNvPr id="415" name="Google Shape;415;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9"/>
        <p:cNvGrpSpPr/>
        <p:nvPr/>
      </p:nvGrpSpPr>
      <p:grpSpPr>
        <a:xfrm>
          <a:off x="0" y="0"/>
          <a:ext cx="0" cy="0"/>
          <a:chOff x="0" y="0"/>
          <a:chExt cx="0" cy="0"/>
        </a:xfrm>
      </p:grpSpPr>
      <p:sp>
        <p:nvSpPr>
          <p:cNvPr id="3840" name="Google Shape;3840;gdaf524373c_1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1" name="Google Shape;3841;gdaf524373c_1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does gas exchange take place in plants?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a:t>[Plants are living organisms, so gas exchange also takes plants in plants. Plants take in carbon dioxide (that humans breathe out) and release oxygen into the air (that we need to breath). Gas exchange is important for ALL living organisms. If gas exchange does not happen, an organism cannot survive.]</a:t>
            </a:r>
            <a:endParaRPr/>
          </a:p>
        </p:txBody>
      </p:sp>
      <p:sp>
        <p:nvSpPr>
          <p:cNvPr id="3842" name="Google Shape;3842;gdaf524373c_12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320</a:t>
            </a:fld>
            <a:endParaRPr/>
          </a:p>
        </p:txBody>
      </p:sp>
    </p:spTree>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9"/>
        <p:cNvGrpSpPr/>
        <p:nvPr/>
      </p:nvGrpSpPr>
      <p:grpSpPr>
        <a:xfrm>
          <a:off x="0" y="0"/>
          <a:ext cx="0" cy="0"/>
          <a:chOff x="0" y="0"/>
          <a:chExt cx="0" cy="0"/>
        </a:xfrm>
      </p:grpSpPr>
      <p:sp>
        <p:nvSpPr>
          <p:cNvPr id="3850" name="Google Shape;3850;p2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1" name="Google Shape;3851;p2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gas exchange</a:t>
            </a:r>
            <a:r>
              <a:rPr lang="en-US"/>
              <a:t>.  </a:t>
            </a:r>
            <a:endParaRPr/>
          </a:p>
        </p:txBody>
      </p:sp>
      <p:sp>
        <p:nvSpPr>
          <p:cNvPr id="3852" name="Google Shape;3852;p2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321</a:t>
            </a:fld>
            <a:endParaRPr/>
          </a:p>
        </p:txBody>
      </p:sp>
    </p:spTree>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6"/>
        <p:cNvGrpSpPr/>
        <p:nvPr/>
      </p:nvGrpSpPr>
      <p:grpSpPr>
        <a:xfrm>
          <a:off x="0" y="0"/>
          <a:ext cx="0" cy="0"/>
          <a:chOff x="0" y="0"/>
          <a:chExt cx="0" cy="0"/>
        </a:xfrm>
      </p:grpSpPr>
      <p:sp>
        <p:nvSpPr>
          <p:cNvPr id="3857" name="Google Shape;3857;p2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8" name="Google Shape;3858;p2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Breathing is an important part of gas exchange for many organisms. </a:t>
            </a:r>
            <a:endParaRPr/>
          </a:p>
        </p:txBody>
      </p:sp>
      <p:sp>
        <p:nvSpPr>
          <p:cNvPr id="3859" name="Google Shape;3859;p2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322</a:t>
            </a:fld>
            <a:endParaRPr/>
          </a:p>
        </p:txBody>
      </p:sp>
    </p:spTree>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5"/>
        <p:cNvGrpSpPr/>
        <p:nvPr/>
      </p:nvGrpSpPr>
      <p:grpSpPr>
        <a:xfrm>
          <a:off x="0" y="0"/>
          <a:ext cx="0" cy="0"/>
          <a:chOff x="0" y="0"/>
          <a:chExt cx="0" cy="0"/>
        </a:xfrm>
      </p:grpSpPr>
      <p:sp>
        <p:nvSpPr>
          <p:cNvPr id="3866" name="Google Shape;3866;p2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7" name="Google Shape;3867;p2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Plants take in carbon dioxide and give off oxygen. (Remember these are important gases!) </a:t>
            </a:r>
            <a:endParaRPr/>
          </a:p>
        </p:txBody>
      </p:sp>
      <p:sp>
        <p:nvSpPr>
          <p:cNvPr id="3868" name="Google Shape;3868;p2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323</a:t>
            </a:fld>
            <a:endParaRPr/>
          </a:p>
        </p:txBody>
      </p:sp>
    </p:spTree>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3"/>
        <p:cNvGrpSpPr/>
        <p:nvPr/>
      </p:nvGrpSpPr>
      <p:grpSpPr>
        <a:xfrm>
          <a:off x="0" y="0"/>
          <a:ext cx="0" cy="0"/>
          <a:chOff x="0" y="0"/>
          <a:chExt cx="0" cy="0"/>
        </a:xfrm>
      </p:grpSpPr>
      <p:sp>
        <p:nvSpPr>
          <p:cNvPr id="3874" name="Google Shape;3874;gdaf524373c_12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5" name="Google Shape;3875;gdaf524373c_12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876" name="Google Shape;3876;gdaf524373c_12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324</a:t>
            </a:fld>
            <a:endParaRPr/>
          </a:p>
        </p:txBody>
      </p:sp>
    </p:spTree>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9"/>
        <p:cNvGrpSpPr/>
        <p:nvPr/>
      </p:nvGrpSpPr>
      <p:grpSpPr>
        <a:xfrm>
          <a:off x="0" y="0"/>
          <a:ext cx="0" cy="0"/>
          <a:chOff x="0" y="0"/>
          <a:chExt cx="0" cy="0"/>
        </a:xfrm>
      </p:grpSpPr>
      <p:sp>
        <p:nvSpPr>
          <p:cNvPr id="3880" name="Google Shape;3880;gdaf524373c_1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1" name="Google Shape;3881;gdaf524373c_1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What is an example of a gas exchange?</a:t>
            </a:r>
            <a:endParaRPr/>
          </a:p>
          <a:p>
            <a:pPr marL="0" lvl="0" indent="0" algn="l" rtl="0">
              <a:lnSpc>
                <a:spcPct val="100000"/>
              </a:lnSpc>
              <a:spcBef>
                <a:spcPts val="0"/>
              </a:spcBef>
              <a:spcAft>
                <a:spcPts val="0"/>
              </a:spcAft>
              <a:buSzPts val="1400"/>
              <a:buNone/>
            </a:pPr>
            <a:endParaRPr b="0"/>
          </a:p>
        </p:txBody>
      </p:sp>
      <p:sp>
        <p:nvSpPr>
          <p:cNvPr id="3882" name="Google Shape;3882;gdaf524373c_12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325</a:t>
            </a:fld>
            <a:endParaRPr/>
          </a:p>
        </p:txBody>
      </p:sp>
    </p:spTree>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7"/>
        <p:cNvGrpSpPr/>
        <p:nvPr/>
      </p:nvGrpSpPr>
      <p:grpSpPr>
        <a:xfrm>
          <a:off x="0" y="0"/>
          <a:ext cx="0" cy="0"/>
          <a:chOff x="0" y="0"/>
          <a:chExt cx="0" cy="0"/>
        </a:xfrm>
      </p:grpSpPr>
      <p:sp>
        <p:nvSpPr>
          <p:cNvPr id="3888" name="Google Shape;3888;p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9" name="Google Shape;3889;p2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Let’s look more closely at the term gas exchange to help us remember its definition.</a:t>
            </a:r>
            <a:endParaRPr/>
          </a:p>
          <a:p>
            <a:pPr marL="0" lvl="0" indent="0" algn="l" rtl="0">
              <a:lnSpc>
                <a:spcPct val="100000"/>
              </a:lnSpc>
              <a:spcBef>
                <a:spcPts val="0"/>
              </a:spcBef>
              <a:spcAft>
                <a:spcPts val="0"/>
              </a:spcAft>
              <a:buSzPts val="1400"/>
              <a:buNone/>
            </a:pPr>
            <a:endParaRPr/>
          </a:p>
        </p:txBody>
      </p:sp>
      <p:sp>
        <p:nvSpPr>
          <p:cNvPr id="3890" name="Google Shape;3890;p2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326</a:t>
            </a:fld>
            <a:endParaRPr/>
          </a:p>
        </p:txBody>
      </p:sp>
    </p:spTree>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4"/>
        <p:cNvGrpSpPr/>
        <p:nvPr/>
      </p:nvGrpSpPr>
      <p:grpSpPr>
        <a:xfrm>
          <a:off x="0" y="0"/>
          <a:ext cx="0" cy="0"/>
          <a:chOff x="0" y="0"/>
          <a:chExt cx="0" cy="0"/>
        </a:xfrm>
      </p:grpSpPr>
      <p:sp>
        <p:nvSpPr>
          <p:cNvPr id="3895" name="Google Shape;3895;gdd6f106551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6" name="Google Shape;3896;gdd6f106551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term is fairly straightforward. Don’t forget that the word “exchange” means to trade or swap. During this process, one gas is traded for another. </a:t>
            </a:r>
            <a:endParaRPr/>
          </a:p>
        </p:txBody>
      </p:sp>
      <p:sp>
        <p:nvSpPr>
          <p:cNvPr id="3897" name="Google Shape;3897;gdd6f106551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327</a:t>
            </a:fld>
            <a:endParaRPr/>
          </a:p>
        </p:txBody>
      </p:sp>
    </p:spTree>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5"/>
        <p:cNvGrpSpPr/>
        <p:nvPr/>
      </p:nvGrpSpPr>
      <p:grpSpPr>
        <a:xfrm>
          <a:off x="0" y="0"/>
          <a:ext cx="0" cy="0"/>
          <a:chOff x="0" y="0"/>
          <a:chExt cx="0" cy="0"/>
        </a:xfrm>
      </p:grpSpPr>
      <p:sp>
        <p:nvSpPr>
          <p:cNvPr id="3906" name="Google Shape;3906;p2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7" name="Google Shape;3907;p2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908" name="Google Shape;3908;p2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328</a:t>
            </a:fld>
            <a:endParaRPr/>
          </a:p>
        </p:txBody>
      </p:sp>
    </p:spTree>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1"/>
        <p:cNvGrpSpPr/>
        <p:nvPr/>
      </p:nvGrpSpPr>
      <p:grpSpPr>
        <a:xfrm>
          <a:off x="0" y="0"/>
          <a:ext cx="0" cy="0"/>
          <a:chOff x="0" y="0"/>
          <a:chExt cx="0" cy="0"/>
        </a:xfrm>
      </p:grpSpPr>
      <p:sp>
        <p:nvSpPr>
          <p:cNvPr id="3912" name="Google Shape;3912;p2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3" name="Google Shape;3913;p2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gas exchange?</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a:t>[</a:t>
            </a:r>
            <a:r>
              <a:rPr lang="en-US" sz="1200"/>
              <a:t>Gas exchange is the process that causes a gas from the environment to enter into an organism and an gas from the organism to enter the environment</a:t>
            </a:r>
            <a:r>
              <a:rPr lang="en-US"/>
              <a:t>.]</a:t>
            </a:r>
            <a:endParaRPr b="0"/>
          </a:p>
        </p:txBody>
      </p:sp>
      <p:sp>
        <p:nvSpPr>
          <p:cNvPr id="3914" name="Google Shape;3914;p2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329</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Now, let’s talk about some non-examples of </a:t>
            </a:r>
            <a:r>
              <a:rPr lang="en-US" b="1"/>
              <a:t>ingestion</a:t>
            </a:r>
            <a:r>
              <a:rPr lang="en-US"/>
              <a:t>.  </a:t>
            </a:r>
            <a:endParaRPr/>
          </a:p>
          <a:p>
            <a:pPr marL="0" lvl="0" indent="0" algn="l" rtl="0">
              <a:lnSpc>
                <a:spcPct val="100000"/>
              </a:lnSpc>
              <a:spcBef>
                <a:spcPts val="0"/>
              </a:spcBef>
              <a:spcAft>
                <a:spcPts val="0"/>
              </a:spcAft>
              <a:buSzPts val="1400"/>
              <a:buNone/>
            </a:pPr>
            <a:endParaRPr/>
          </a:p>
        </p:txBody>
      </p:sp>
      <p:sp>
        <p:nvSpPr>
          <p:cNvPr id="423" name="Google Shape;423;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9"/>
        <p:cNvGrpSpPr/>
        <p:nvPr/>
      </p:nvGrpSpPr>
      <p:grpSpPr>
        <a:xfrm>
          <a:off x="0" y="0"/>
          <a:ext cx="0" cy="0"/>
          <a:chOff x="0" y="0"/>
          <a:chExt cx="0" cy="0"/>
        </a:xfrm>
      </p:grpSpPr>
      <p:sp>
        <p:nvSpPr>
          <p:cNvPr id="3920" name="Google Shape;3920;gdaf524373c_12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1" name="Google Shape;3921;gdaf524373c_12_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Why is gas exchange an important life process for living organisms?</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[Gas exchange is important because it is needed for an organism to survive. It is part of the process involved in removing energy from the food that the organism ingests and digests.]</a:t>
            </a:r>
            <a:endParaRPr/>
          </a:p>
        </p:txBody>
      </p:sp>
      <p:sp>
        <p:nvSpPr>
          <p:cNvPr id="3922" name="Google Shape;3922;gdaf524373c_12_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330</a:t>
            </a:fld>
            <a:endParaRPr/>
          </a:p>
        </p:txBody>
      </p:sp>
    </p:spTree>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0"/>
        <p:cNvGrpSpPr/>
        <p:nvPr/>
      </p:nvGrpSpPr>
      <p:grpSpPr>
        <a:xfrm>
          <a:off x="0" y="0"/>
          <a:ext cx="0" cy="0"/>
          <a:chOff x="0" y="0"/>
          <a:chExt cx="0" cy="0"/>
        </a:xfrm>
      </p:grpSpPr>
      <p:sp>
        <p:nvSpPr>
          <p:cNvPr id="3931" name="Google Shape;3931;p2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2" name="Google Shape;3932;p2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3933" name="Google Shape;3933;p2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331</a:t>
            </a:fld>
            <a:endParaRPr/>
          </a:p>
        </p:txBody>
      </p:sp>
    </p:spTree>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7"/>
        <p:cNvGrpSpPr/>
        <p:nvPr/>
      </p:nvGrpSpPr>
      <p:grpSpPr>
        <a:xfrm>
          <a:off x="0" y="0"/>
          <a:ext cx="0" cy="0"/>
          <a:chOff x="0" y="0"/>
          <a:chExt cx="0" cy="0"/>
        </a:xfrm>
      </p:grpSpPr>
      <p:sp>
        <p:nvSpPr>
          <p:cNvPr id="3938" name="Google Shape;3938;p2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9" name="Google Shape;3939;p2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process of gas exchange is the process that turns something from the outside of the organism into energy for the organism.</a:t>
            </a:r>
            <a:endParaRPr/>
          </a:p>
        </p:txBody>
      </p:sp>
      <p:sp>
        <p:nvSpPr>
          <p:cNvPr id="3940" name="Google Shape;3940;p2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332</a:t>
            </a:fld>
            <a:endParaRPr/>
          </a:p>
        </p:txBody>
      </p:sp>
    </p:spTree>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5"/>
        <p:cNvGrpSpPr/>
        <p:nvPr/>
      </p:nvGrpSpPr>
      <p:grpSpPr>
        <a:xfrm>
          <a:off x="0" y="0"/>
          <a:ext cx="0" cy="0"/>
          <a:chOff x="0" y="0"/>
          <a:chExt cx="0" cy="0"/>
        </a:xfrm>
      </p:grpSpPr>
      <p:sp>
        <p:nvSpPr>
          <p:cNvPr id="3946" name="Google Shape;3946;p2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7" name="Google Shape;3947;p2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8" name="Google Shape;3948;p2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333</a:t>
            </a:fld>
            <a:endParaRPr/>
          </a:p>
        </p:txBody>
      </p:sp>
    </p:spTree>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3"/>
        <p:cNvGrpSpPr/>
        <p:nvPr/>
      </p:nvGrpSpPr>
      <p:grpSpPr>
        <a:xfrm>
          <a:off x="0" y="0"/>
          <a:ext cx="0" cy="0"/>
          <a:chOff x="0" y="0"/>
          <a:chExt cx="0" cy="0"/>
        </a:xfrm>
      </p:grpSpPr>
      <p:sp>
        <p:nvSpPr>
          <p:cNvPr id="3954" name="Google Shape;3954;p2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5" name="Google Shape;3955;p2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a:t>
            </a:r>
            <a:endParaRPr/>
          </a:p>
          <a:p>
            <a:pPr marL="0" lvl="0" indent="0" algn="l" rtl="0">
              <a:lnSpc>
                <a:spcPct val="100000"/>
              </a:lnSpc>
              <a:spcBef>
                <a:spcPts val="0"/>
              </a:spcBef>
              <a:spcAft>
                <a:spcPts val="0"/>
              </a:spcAft>
              <a:buSzPts val="1400"/>
              <a:buNone/>
            </a:pPr>
            <a:endParaRPr/>
          </a:p>
        </p:txBody>
      </p:sp>
      <p:sp>
        <p:nvSpPr>
          <p:cNvPr id="3956" name="Google Shape;3956;p2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334</a:t>
            </a:fld>
            <a:endParaRPr/>
          </a:p>
        </p:txBody>
      </p:sp>
    </p:spTree>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9"/>
        <p:cNvGrpSpPr/>
        <p:nvPr/>
      </p:nvGrpSpPr>
      <p:grpSpPr>
        <a:xfrm>
          <a:off x="0" y="0"/>
          <a:ext cx="0" cy="0"/>
          <a:chOff x="0" y="0"/>
          <a:chExt cx="0" cy="0"/>
        </a:xfrm>
      </p:grpSpPr>
      <p:sp>
        <p:nvSpPr>
          <p:cNvPr id="3990" name="Google Shape;3990;p2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1" name="Google Shape;3991;p2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3992" name="Google Shape;3992;p2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335</a:t>
            </a:fld>
            <a:endParaRPr/>
          </a:p>
        </p:txBody>
      </p:sp>
    </p:spTree>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4"/>
        <p:cNvGrpSpPr/>
        <p:nvPr/>
      </p:nvGrpSpPr>
      <p:grpSpPr>
        <a:xfrm>
          <a:off x="0" y="0"/>
          <a:ext cx="0" cy="0"/>
          <a:chOff x="0" y="0"/>
          <a:chExt cx="0" cy="0"/>
        </a:xfrm>
      </p:grpSpPr>
      <p:sp>
        <p:nvSpPr>
          <p:cNvPr id="4005" name="Google Shape;4005;p2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6" name="Google Shape;4006;p2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4007" name="Google Shape;4007;p2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337</a:t>
            </a:fld>
            <a:endParaRPr/>
          </a:p>
        </p:txBody>
      </p:sp>
    </p:spTree>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4"/>
        <p:cNvGrpSpPr/>
        <p:nvPr/>
      </p:nvGrpSpPr>
      <p:grpSpPr>
        <a:xfrm>
          <a:off x="0" y="0"/>
          <a:ext cx="0" cy="0"/>
          <a:chOff x="0" y="0"/>
          <a:chExt cx="0" cy="0"/>
        </a:xfrm>
      </p:grpSpPr>
      <p:sp>
        <p:nvSpPr>
          <p:cNvPr id="4035" name="Google Shape;4035;p2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6" name="Google Shape;4036;p2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Life processes help living organisms to survive or live. </a:t>
            </a:r>
            <a:endParaRPr/>
          </a:p>
        </p:txBody>
      </p:sp>
      <p:sp>
        <p:nvSpPr>
          <p:cNvPr id="4037" name="Google Shape;4037;p2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338</a:t>
            </a:fld>
            <a:endParaRPr/>
          </a:p>
        </p:txBody>
      </p:sp>
    </p:spTree>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1"/>
        <p:cNvGrpSpPr/>
        <p:nvPr/>
      </p:nvGrpSpPr>
      <p:grpSpPr>
        <a:xfrm>
          <a:off x="0" y="0"/>
          <a:ext cx="0" cy="0"/>
          <a:chOff x="0" y="0"/>
          <a:chExt cx="0" cy="0"/>
        </a:xfrm>
      </p:grpSpPr>
      <p:sp>
        <p:nvSpPr>
          <p:cNvPr id="4072" name="Google Shape;4072;p2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3" name="Google Shape;4073;p2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Today we are going to focus on reproduction. </a:t>
            </a:r>
            <a:endParaRPr/>
          </a:p>
        </p:txBody>
      </p:sp>
      <p:sp>
        <p:nvSpPr>
          <p:cNvPr id="4074" name="Google Shape;4074;p2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339</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dcf43a6b97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dcf43a6b97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When humans exercise we use the energy and nutrients absorbed from the food that is ingested. Ingestion is an important part of fueling our exercise!</a:t>
            </a:r>
            <a:endParaRPr/>
          </a:p>
        </p:txBody>
      </p:sp>
      <p:sp>
        <p:nvSpPr>
          <p:cNvPr id="430" name="Google Shape;430;gdcf43a6b97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0"/>
        <p:cNvGrpSpPr/>
        <p:nvPr/>
      </p:nvGrpSpPr>
      <p:grpSpPr>
        <a:xfrm>
          <a:off x="0" y="0"/>
          <a:ext cx="0" cy="0"/>
          <a:chOff x="0" y="0"/>
          <a:chExt cx="0" cy="0"/>
        </a:xfrm>
      </p:grpSpPr>
      <p:sp>
        <p:nvSpPr>
          <p:cNvPr id="4081" name="Google Shape;4081;gdaf524373c_9_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2" name="Google Shape;4082;gdaf524373c_9_3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can changes in life processes affect living organisms? </a:t>
            </a:r>
            <a:r>
              <a:rPr lang="en-US" b="0"/>
              <a:t> </a:t>
            </a:r>
            <a:endParaRPr/>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4083" name="Google Shape;4083;gdaf524373c_9_3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340</a:t>
            </a:fld>
            <a:endParaRPr/>
          </a:p>
        </p:txBody>
      </p:sp>
    </p:spTree>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6"/>
        <p:cNvGrpSpPr/>
        <p:nvPr/>
      </p:nvGrpSpPr>
      <p:grpSpPr>
        <a:xfrm>
          <a:off x="0" y="0"/>
          <a:ext cx="0" cy="0"/>
          <a:chOff x="0" y="0"/>
          <a:chExt cx="0" cy="0"/>
        </a:xfrm>
      </p:grpSpPr>
      <p:sp>
        <p:nvSpPr>
          <p:cNvPr id="4117" name="Google Shape;4117;p2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8" name="Google Shape;4118;p2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As an engagement activity for this topic, you can return to the topic of spontaneous generation. As students if living things can can from non-living things. Remind them that all cells must come from cells that already exist.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[Today we are going to look at the life process that leads to new life forms - Reproduction.]</a:t>
            </a:r>
            <a:endParaRPr/>
          </a:p>
        </p:txBody>
      </p:sp>
      <p:sp>
        <p:nvSpPr>
          <p:cNvPr id="4119" name="Google Shape;4119;p2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341</a:t>
            </a:fld>
            <a:endParaRPr/>
          </a:p>
        </p:txBody>
      </p:sp>
    </p:spTree>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4"/>
        <p:cNvGrpSpPr/>
        <p:nvPr/>
      </p:nvGrpSpPr>
      <p:grpSpPr>
        <a:xfrm>
          <a:off x="0" y="0"/>
          <a:ext cx="0" cy="0"/>
          <a:chOff x="0" y="0"/>
          <a:chExt cx="0" cy="0"/>
        </a:xfrm>
      </p:grpSpPr>
      <p:sp>
        <p:nvSpPr>
          <p:cNvPr id="4125" name="Google Shape;4125;p2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6" name="Google Shape;4126;p2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4127" name="Google Shape;4127;p2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342</a:t>
            </a:fld>
            <a:endParaRPr/>
          </a:p>
        </p:txBody>
      </p:sp>
    </p:spTree>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0"/>
        <p:cNvGrpSpPr/>
        <p:nvPr/>
      </p:nvGrpSpPr>
      <p:grpSpPr>
        <a:xfrm>
          <a:off x="0" y="0"/>
          <a:ext cx="0" cy="0"/>
          <a:chOff x="0" y="0"/>
          <a:chExt cx="0" cy="0"/>
        </a:xfrm>
      </p:grpSpPr>
      <p:sp>
        <p:nvSpPr>
          <p:cNvPr id="4131" name="Google Shape;4131;p2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2" name="Google Shape;4132;p2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multi-celled organisms such as humans, cells group together to form tissues, tissues group together to form organs, and organs work together in organ systems. </a:t>
            </a:r>
            <a:endParaRPr/>
          </a:p>
        </p:txBody>
      </p:sp>
      <p:sp>
        <p:nvSpPr>
          <p:cNvPr id="4133" name="Google Shape;4133;p2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343</a:t>
            </a:fld>
            <a:endParaRPr/>
          </a:p>
        </p:txBody>
      </p:sp>
    </p:spTree>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8"/>
        <p:cNvGrpSpPr/>
        <p:nvPr/>
      </p:nvGrpSpPr>
      <p:grpSpPr>
        <a:xfrm>
          <a:off x="0" y="0"/>
          <a:ext cx="0" cy="0"/>
          <a:chOff x="0" y="0"/>
          <a:chExt cx="0" cy="0"/>
        </a:xfrm>
      </p:grpSpPr>
      <p:sp>
        <p:nvSpPr>
          <p:cNvPr id="4139" name="Google Shape;4139;p2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0" name="Google Shape;4140;p2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organism is any multi- or unicellular life form. Remember that organisms can also be referred to as living organisms.</a:t>
            </a:r>
            <a:endParaRPr/>
          </a:p>
        </p:txBody>
      </p:sp>
      <p:sp>
        <p:nvSpPr>
          <p:cNvPr id="4141" name="Google Shape;4141;p2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344</a:t>
            </a:fld>
            <a:endParaRPr/>
          </a:p>
        </p:txBody>
      </p:sp>
    </p:spTree>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6"/>
        <p:cNvGrpSpPr/>
        <p:nvPr/>
      </p:nvGrpSpPr>
      <p:grpSpPr>
        <a:xfrm>
          <a:off x="0" y="0"/>
          <a:ext cx="0" cy="0"/>
          <a:chOff x="0" y="0"/>
          <a:chExt cx="0" cy="0"/>
        </a:xfrm>
      </p:grpSpPr>
      <p:sp>
        <p:nvSpPr>
          <p:cNvPr id="4147" name="Google Shape;4147;p2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8" name="Google Shape;4148;p2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Life processes help living organisms to survive or live. Remember if something does not carry out these life processes, it is NOT a living organism. </a:t>
            </a:r>
            <a:endParaRPr/>
          </a:p>
        </p:txBody>
      </p:sp>
      <p:sp>
        <p:nvSpPr>
          <p:cNvPr id="4149" name="Google Shape;4149;p2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345</a:t>
            </a:fld>
            <a:endParaRPr/>
          </a:p>
        </p:txBody>
      </p:sp>
    </p:spTree>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2"/>
        <p:cNvGrpSpPr/>
        <p:nvPr/>
      </p:nvGrpSpPr>
      <p:grpSpPr>
        <a:xfrm>
          <a:off x="0" y="0"/>
          <a:ext cx="0" cy="0"/>
          <a:chOff x="0" y="0"/>
          <a:chExt cx="0" cy="0"/>
        </a:xfrm>
      </p:grpSpPr>
      <p:sp>
        <p:nvSpPr>
          <p:cNvPr id="4183" name="Google Shape;4183;p2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4" name="Google Shape;4184;p2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Ingestion is the process of taking in food. Such as eating. </a:t>
            </a:r>
            <a:endParaRPr/>
          </a:p>
        </p:txBody>
      </p:sp>
      <p:sp>
        <p:nvSpPr>
          <p:cNvPr id="4185" name="Google Shape;4185;p2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346</a:t>
            </a:fld>
            <a:endParaRPr/>
          </a:p>
        </p:txBody>
      </p:sp>
    </p:spTree>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0"/>
        <p:cNvGrpSpPr/>
        <p:nvPr/>
      </p:nvGrpSpPr>
      <p:grpSpPr>
        <a:xfrm>
          <a:off x="0" y="0"/>
          <a:ext cx="0" cy="0"/>
          <a:chOff x="0" y="0"/>
          <a:chExt cx="0" cy="0"/>
        </a:xfrm>
      </p:grpSpPr>
      <p:sp>
        <p:nvSpPr>
          <p:cNvPr id="4191" name="Google Shape;4191;p2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Digestion is the breaking down of food for the organism to use. </a:t>
            </a:r>
            <a:endParaRPr/>
          </a:p>
        </p:txBody>
      </p:sp>
      <p:sp>
        <p:nvSpPr>
          <p:cNvPr id="4192" name="Google Shape;4192;p2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7"/>
        <p:cNvGrpSpPr/>
        <p:nvPr/>
      </p:nvGrpSpPr>
      <p:grpSpPr>
        <a:xfrm>
          <a:off x="0" y="0"/>
          <a:ext cx="0" cy="0"/>
          <a:chOff x="0" y="0"/>
          <a:chExt cx="0" cy="0"/>
        </a:xfrm>
      </p:grpSpPr>
      <p:sp>
        <p:nvSpPr>
          <p:cNvPr id="4198" name="Google Shape;4198;p2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9" name="Google Shape;4199;p2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Excretion is the process by which an organism removes its waste.</a:t>
            </a:r>
            <a:endParaRPr/>
          </a:p>
        </p:txBody>
      </p:sp>
      <p:sp>
        <p:nvSpPr>
          <p:cNvPr id="4200" name="Google Shape;4200;p2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348</a:t>
            </a:fld>
            <a:endParaRPr/>
          </a:p>
        </p:txBody>
      </p:sp>
    </p:spTree>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5"/>
        <p:cNvGrpSpPr/>
        <p:nvPr/>
      </p:nvGrpSpPr>
      <p:grpSpPr>
        <a:xfrm>
          <a:off x="0" y="0"/>
          <a:ext cx="0" cy="0"/>
          <a:chOff x="0" y="0"/>
          <a:chExt cx="0" cy="0"/>
        </a:xfrm>
      </p:grpSpPr>
      <p:sp>
        <p:nvSpPr>
          <p:cNvPr id="4206" name="Google Shape;4206;p2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7" name="Google Shape;4207;p2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Growth is the process by which living organisms increase in size. </a:t>
            </a:r>
            <a:endParaRPr/>
          </a:p>
        </p:txBody>
      </p:sp>
      <p:sp>
        <p:nvSpPr>
          <p:cNvPr id="4208" name="Google Shape;4208;p2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349</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daf524373c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daf524373c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38" name="Google Shape;438;gdaf524373c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3"/>
        <p:cNvGrpSpPr/>
        <p:nvPr/>
      </p:nvGrpSpPr>
      <p:grpSpPr>
        <a:xfrm>
          <a:off x="0" y="0"/>
          <a:ext cx="0" cy="0"/>
          <a:chOff x="0" y="0"/>
          <a:chExt cx="0" cy="0"/>
        </a:xfrm>
      </p:grpSpPr>
      <p:sp>
        <p:nvSpPr>
          <p:cNvPr id="4214" name="Google Shape;4214;p2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5" name="Google Shape;4215;p2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Repair happens when an organism is injured and it is able to fix or attempt to fix what has been harmed </a:t>
            </a:r>
            <a:endParaRPr/>
          </a:p>
        </p:txBody>
      </p:sp>
      <p:sp>
        <p:nvSpPr>
          <p:cNvPr id="4216" name="Google Shape;4216;p2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350</a:t>
            </a:fld>
            <a:endParaRPr/>
          </a:p>
        </p:txBody>
      </p:sp>
    </p:spTree>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2"/>
        <p:cNvGrpSpPr/>
        <p:nvPr/>
      </p:nvGrpSpPr>
      <p:grpSpPr>
        <a:xfrm>
          <a:off x="0" y="0"/>
          <a:ext cx="0" cy="0"/>
          <a:chOff x="0" y="0"/>
          <a:chExt cx="0" cy="0"/>
        </a:xfrm>
      </p:grpSpPr>
      <p:sp>
        <p:nvSpPr>
          <p:cNvPr id="4223" name="Google Shape;4223;p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4" name="Google Shape;4224;p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Stimulus response is the reaction of an organism to a change in its internal or external environment. </a:t>
            </a:r>
            <a:endParaRPr/>
          </a:p>
        </p:txBody>
      </p:sp>
      <p:sp>
        <p:nvSpPr>
          <p:cNvPr id="4225" name="Google Shape;4225;p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351</a:t>
            </a:fld>
            <a:endParaRPr/>
          </a:p>
        </p:txBody>
      </p:sp>
    </p:spTree>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0"/>
        <p:cNvGrpSpPr/>
        <p:nvPr/>
      </p:nvGrpSpPr>
      <p:grpSpPr>
        <a:xfrm>
          <a:off x="0" y="0"/>
          <a:ext cx="0" cy="0"/>
          <a:chOff x="0" y="0"/>
          <a:chExt cx="0" cy="0"/>
        </a:xfrm>
      </p:grpSpPr>
      <p:sp>
        <p:nvSpPr>
          <p:cNvPr id="4231" name="Google Shape;4231;p2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2" name="Google Shape;4232;p2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process of gas exchange is the process that turns something from the outside of the organism into energy for the organism.</a:t>
            </a:r>
            <a:endParaRPr/>
          </a:p>
        </p:txBody>
      </p:sp>
      <p:sp>
        <p:nvSpPr>
          <p:cNvPr id="4233" name="Google Shape;4233;p2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352</a:t>
            </a:fld>
            <a:endParaRPr/>
          </a:p>
        </p:txBody>
      </p:sp>
    </p:spTree>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8"/>
        <p:cNvGrpSpPr/>
        <p:nvPr/>
      </p:nvGrpSpPr>
      <p:grpSpPr>
        <a:xfrm>
          <a:off x="0" y="0"/>
          <a:ext cx="0" cy="0"/>
          <a:chOff x="0" y="0"/>
          <a:chExt cx="0" cy="0"/>
        </a:xfrm>
      </p:grpSpPr>
      <p:sp>
        <p:nvSpPr>
          <p:cNvPr id="4239" name="Google Shape;4239;gdaf524373c_12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0" name="Google Shape;4240;gdaf524373c_12_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4241" name="Google Shape;4241;gdaf524373c_12_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353</a:t>
            </a:fld>
            <a:endParaRPr/>
          </a:p>
        </p:txBody>
      </p:sp>
    </p:spTree>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4"/>
        <p:cNvGrpSpPr/>
        <p:nvPr/>
      </p:nvGrpSpPr>
      <p:grpSpPr>
        <a:xfrm>
          <a:off x="0" y="0"/>
          <a:ext cx="0" cy="0"/>
          <a:chOff x="0" y="0"/>
          <a:chExt cx="0" cy="0"/>
        </a:xfrm>
      </p:grpSpPr>
      <p:sp>
        <p:nvSpPr>
          <p:cNvPr id="4245" name="Google Shape;4245;p2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6" name="Google Shape;4246;p2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put it all together. How are cells, tissue, organs, organ systems, and organisms related? *Give wait time and allow students to write down their answers since this questions requires more processing time*</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[Remember that in multi-celled organisms such as humans, cells group together to form tissues, tissues group together to form organs, and organs work together in organ systems.]</a:t>
            </a:r>
            <a:endParaRPr/>
          </a:p>
        </p:txBody>
      </p:sp>
      <p:sp>
        <p:nvSpPr>
          <p:cNvPr id="4247" name="Google Shape;4247;p2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354</a:t>
            </a:fld>
            <a:endParaRPr/>
          </a:p>
        </p:txBody>
      </p:sp>
    </p:spTree>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2"/>
        <p:cNvGrpSpPr/>
        <p:nvPr/>
      </p:nvGrpSpPr>
      <p:grpSpPr>
        <a:xfrm>
          <a:off x="0" y="0"/>
          <a:ext cx="0" cy="0"/>
          <a:chOff x="0" y="0"/>
          <a:chExt cx="0" cy="0"/>
        </a:xfrm>
      </p:grpSpPr>
      <p:sp>
        <p:nvSpPr>
          <p:cNvPr id="4253" name="Google Shape;4253;p2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4" name="Google Shape;4254;p2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Why are life processes important for organisms?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[Life processes help living organisms to survive or live. Remember if something does not carry out these life processes, it is NOT a living organism.]</a:t>
            </a:r>
            <a:endParaRPr/>
          </a:p>
        </p:txBody>
      </p:sp>
      <p:sp>
        <p:nvSpPr>
          <p:cNvPr id="4255" name="Google Shape;4255;p2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355</a:t>
            </a:fld>
            <a:endParaRPr/>
          </a:p>
        </p:txBody>
      </p:sp>
    </p:spTree>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9"/>
        <p:cNvGrpSpPr/>
        <p:nvPr/>
      </p:nvGrpSpPr>
      <p:grpSpPr>
        <a:xfrm>
          <a:off x="0" y="0"/>
          <a:ext cx="0" cy="0"/>
          <a:chOff x="0" y="0"/>
          <a:chExt cx="0" cy="0"/>
        </a:xfrm>
      </p:grpSpPr>
      <p:sp>
        <p:nvSpPr>
          <p:cNvPr id="4290" name="Google Shape;4290;p2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Explain the relationship between ingestion, digestion, and excretion.</a:t>
            </a:r>
            <a:endParaRPr/>
          </a:p>
          <a:p>
            <a:pPr marL="0" lvl="0" indent="0" algn="l" rtl="0">
              <a:spcBef>
                <a:spcPts val="0"/>
              </a:spcBef>
              <a:spcAft>
                <a:spcPts val="0"/>
              </a:spcAft>
              <a:buClr>
                <a:schemeClr val="dk1"/>
              </a:buClr>
              <a:buSzPts val="1400"/>
              <a:buFont typeface="Arial"/>
              <a:buNone/>
            </a:pPr>
            <a:endParaRPr b="1"/>
          </a:p>
          <a:p>
            <a:pPr marL="0" lvl="0" indent="0" algn="l" rtl="0">
              <a:spcBef>
                <a:spcPts val="0"/>
              </a:spcBef>
              <a:spcAft>
                <a:spcPts val="0"/>
              </a:spcAft>
              <a:buClr>
                <a:schemeClr val="dk1"/>
              </a:buClr>
              <a:buSzPts val="1400"/>
              <a:buFont typeface="Arial"/>
              <a:buNone/>
            </a:pPr>
            <a:r>
              <a:rPr lang="en-US"/>
              <a:t>[</a:t>
            </a:r>
            <a:r>
              <a:rPr lang="en-US" b="1"/>
              <a:t>Ingestion</a:t>
            </a:r>
            <a:r>
              <a:rPr lang="en-US"/>
              <a:t> (organism eats or takes in food, </a:t>
            </a:r>
            <a:r>
              <a:rPr lang="en-US" b="1"/>
              <a:t>digestion</a:t>
            </a:r>
            <a:r>
              <a:rPr lang="en-US"/>
              <a:t> (an organism breaks down food to take in nutrients), </a:t>
            </a:r>
            <a:r>
              <a:rPr lang="en-US" b="1"/>
              <a:t>excretion</a:t>
            </a:r>
            <a:r>
              <a:rPr lang="en-US"/>
              <a:t> (organism gets rid of the rest of the food it didn’t need).]</a:t>
            </a:r>
            <a:endParaRPr/>
          </a:p>
        </p:txBody>
      </p:sp>
      <p:sp>
        <p:nvSpPr>
          <p:cNvPr id="4291" name="Google Shape;4291;p2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7"/>
        <p:cNvGrpSpPr/>
        <p:nvPr/>
      </p:nvGrpSpPr>
      <p:grpSpPr>
        <a:xfrm>
          <a:off x="0" y="0"/>
          <a:ext cx="0" cy="0"/>
          <a:chOff x="0" y="0"/>
          <a:chExt cx="0" cy="0"/>
        </a:xfrm>
      </p:grpSpPr>
      <p:sp>
        <p:nvSpPr>
          <p:cNvPr id="4308" name="Google Shape;4308;p2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9" name="Google Shape;4309;p2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helps organisms grow?</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[Nutrients help organisms grow.]</a:t>
            </a:r>
            <a:endParaRPr/>
          </a:p>
          <a:p>
            <a:pPr marL="0" lvl="0" indent="0" algn="l" rtl="0">
              <a:lnSpc>
                <a:spcPct val="100000"/>
              </a:lnSpc>
              <a:spcBef>
                <a:spcPts val="0"/>
              </a:spcBef>
              <a:spcAft>
                <a:spcPts val="0"/>
              </a:spcAft>
              <a:buSzPts val="1400"/>
              <a:buNone/>
            </a:pPr>
            <a:endParaRPr/>
          </a:p>
        </p:txBody>
      </p:sp>
      <p:sp>
        <p:nvSpPr>
          <p:cNvPr id="4310" name="Google Shape;4310;p2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357</a:t>
            </a:fld>
            <a:endParaRPr/>
          </a:p>
        </p:txBody>
      </p:sp>
    </p:spTree>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7"/>
        <p:cNvGrpSpPr/>
        <p:nvPr/>
      </p:nvGrpSpPr>
      <p:grpSpPr>
        <a:xfrm>
          <a:off x="0" y="0"/>
          <a:ext cx="0" cy="0"/>
          <a:chOff x="0" y="0"/>
          <a:chExt cx="0" cy="0"/>
        </a:xfrm>
      </p:grpSpPr>
      <p:sp>
        <p:nvSpPr>
          <p:cNvPr id="4318" name="Google Shape;4318;p2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9" name="Google Shape;4319;p2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two life processes help organisms grow?</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(Have student explain how ingestion and digestion help organisms take in nutrients needed for organisms to grow.)</a:t>
            </a:r>
            <a:endParaRPr/>
          </a:p>
        </p:txBody>
      </p:sp>
      <p:sp>
        <p:nvSpPr>
          <p:cNvPr id="4320" name="Google Shape;4320;p2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358</a:t>
            </a:fld>
            <a:endParaRPr/>
          </a:p>
        </p:txBody>
      </p:sp>
    </p:spTree>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6"/>
        <p:cNvGrpSpPr/>
        <p:nvPr/>
      </p:nvGrpSpPr>
      <p:grpSpPr>
        <a:xfrm>
          <a:off x="0" y="0"/>
          <a:ext cx="0" cy="0"/>
          <a:chOff x="0" y="0"/>
          <a:chExt cx="0" cy="0"/>
        </a:xfrm>
      </p:grpSpPr>
      <p:sp>
        <p:nvSpPr>
          <p:cNvPr id="4337" name="Google Shape;4337;gdaf524373c_12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8" name="Google Shape;4338;gdaf524373c_12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are growth and repair related?</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[Growth and repair are related, because repairing something is simply growing back what was injured.]</a:t>
            </a:r>
            <a:endParaRPr/>
          </a:p>
        </p:txBody>
      </p:sp>
      <p:sp>
        <p:nvSpPr>
          <p:cNvPr id="4339" name="Google Shape;4339;gdaf524373c_12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359</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daf524373c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gdaf524373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What are some examples of ingestion?</a:t>
            </a:r>
            <a:endParaRPr/>
          </a:p>
        </p:txBody>
      </p:sp>
      <p:sp>
        <p:nvSpPr>
          <p:cNvPr id="444" name="Google Shape;444;gdaf524373c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8"/>
        <p:cNvGrpSpPr/>
        <p:nvPr/>
      </p:nvGrpSpPr>
      <p:grpSpPr>
        <a:xfrm>
          <a:off x="0" y="0"/>
          <a:ext cx="0" cy="0"/>
          <a:chOff x="0" y="0"/>
          <a:chExt cx="0" cy="0"/>
        </a:xfrm>
      </p:grpSpPr>
      <p:sp>
        <p:nvSpPr>
          <p:cNvPr id="4349" name="Google Shape;4349;p2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0" name="Google Shape;4350;p2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What is a stimulus response?</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[Stimulus response is the reaction of an organism to a change in its internal or external environment.]</a:t>
            </a:r>
            <a:endParaRPr/>
          </a:p>
        </p:txBody>
      </p:sp>
      <p:sp>
        <p:nvSpPr>
          <p:cNvPr id="4351" name="Google Shape;4351;p2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360</a:t>
            </a:fld>
            <a:endParaRPr/>
          </a:p>
        </p:txBody>
      </p:sp>
    </p:spTree>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6"/>
        <p:cNvGrpSpPr/>
        <p:nvPr/>
      </p:nvGrpSpPr>
      <p:grpSpPr>
        <a:xfrm>
          <a:off x="0" y="0"/>
          <a:ext cx="0" cy="0"/>
          <a:chOff x="0" y="0"/>
          <a:chExt cx="0" cy="0"/>
        </a:xfrm>
      </p:grpSpPr>
      <p:sp>
        <p:nvSpPr>
          <p:cNvPr id="4357" name="Google Shape;4357;gdaf524373c_12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8" name="Google Shape;4358;gdaf524373c_12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relationship between a stimulus response and repair?</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[We talked about how when an organism gets hurt, it can repair itself, but there is more! When you scrape your knee (stimulus) you feel pain, which is your body’s response to getting injured. Your body also responds to the injury by starting to heal!]</a:t>
            </a:r>
            <a:endParaRPr/>
          </a:p>
        </p:txBody>
      </p:sp>
      <p:sp>
        <p:nvSpPr>
          <p:cNvPr id="4359" name="Google Shape;4359;gdaf524373c_12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361</a:t>
            </a:fld>
            <a:endParaRPr/>
          </a:p>
        </p:txBody>
      </p:sp>
    </p:spTree>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8"/>
        <p:cNvGrpSpPr/>
        <p:nvPr/>
      </p:nvGrpSpPr>
      <p:grpSpPr>
        <a:xfrm>
          <a:off x="0" y="0"/>
          <a:ext cx="0" cy="0"/>
          <a:chOff x="0" y="0"/>
          <a:chExt cx="0" cy="0"/>
        </a:xfrm>
      </p:grpSpPr>
      <p:sp>
        <p:nvSpPr>
          <p:cNvPr id="4369" name="Google Shape;4369;p2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0" name="Google Shape;4370;p2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gas exchange?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process of gas exchange is the process that turns something from the outside of the organism into energy for the organism.]</a:t>
            </a:r>
            <a:endParaRPr/>
          </a:p>
        </p:txBody>
      </p:sp>
      <p:sp>
        <p:nvSpPr>
          <p:cNvPr id="4371" name="Google Shape;4371;p2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362</a:t>
            </a:fld>
            <a:endParaRPr/>
          </a:p>
        </p:txBody>
      </p:sp>
    </p:spTree>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6"/>
        <p:cNvGrpSpPr/>
        <p:nvPr/>
      </p:nvGrpSpPr>
      <p:grpSpPr>
        <a:xfrm>
          <a:off x="0" y="0"/>
          <a:ext cx="0" cy="0"/>
          <a:chOff x="0" y="0"/>
          <a:chExt cx="0" cy="0"/>
        </a:xfrm>
      </p:grpSpPr>
      <p:sp>
        <p:nvSpPr>
          <p:cNvPr id="4377" name="Google Shape;4377;gdaf524373c_12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8" name="Google Shape;4378;gdaf524373c_12_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Why is gas exchange an important life process for living organisms?</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[Gas exchange is important because it is needed for an organism to survive. It is part of the process involved in removing energy from the food that the organism ingests and digests.]</a:t>
            </a:r>
            <a:endParaRPr/>
          </a:p>
        </p:txBody>
      </p:sp>
      <p:sp>
        <p:nvSpPr>
          <p:cNvPr id="4379" name="Google Shape;4379;gdaf524373c_12_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363</a:t>
            </a:fld>
            <a:endParaRPr/>
          </a:p>
        </p:txBody>
      </p:sp>
    </p:spTree>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7"/>
        <p:cNvGrpSpPr/>
        <p:nvPr/>
      </p:nvGrpSpPr>
      <p:grpSpPr>
        <a:xfrm>
          <a:off x="0" y="0"/>
          <a:ext cx="0" cy="0"/>
          <a:chOff x="0" y="0"/>
          <a:chExt cx="0" cy="0"/>
        </a:xfrm>
      </p:grpSpPr>
      <p:sp>
        <p:nvSpPr>
          <p:cNvPr id="4388" name="Google Shape;4388;p2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9" name="Google Shape;4389;p2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final life process, reproduction.</a:t>
            </a:r>
            <a:endParaRPr/>
          </a:p>
        </p:txBody>
      </p:sp>
      <p:sp>
        <p:nvSpPr>
          <p:cNvPr id="4390" name="Google Shape;4390;p2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364</a:t>
            </a:fld>
            <a:endParaRPr/>
          </a:p>
        </p:txBody>
      </p:sp>
    </p:spTree>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5"/>
        <p:cNvGrpSpPr/>
        <p:nvPr/>
      </p:nvGrpSpPr>
      <p:grpSpPr>
        <a:xfrm>
          <a:off x="0" y="0"/>
          <a:ext cx="0" cy="0"/>
          <a:chOff x="0" y="0"/>
          <a:chExt cx="0" cy="0"/>
        </a:xfrm>
      </p:grpSpPr>
      <p:sp>
        <p:nvSpPr>
          <p:cNvPr id="4396" name="Google Shape;4396;p2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7" name="Google Shape;4397;p2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Reproduction is the process by which living things create new organisms of their own kind. </a:t>
            </a:r>
            <a:endParaRPr/>
          </a:p>
        </p:txBody>
      </p:sp>
      <p:sp>
        <p:nvSpPr>
          <p:cNvPr id="4398" name="Google Shape;4398;p2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365</a:t>
            </a:fld>
            <a:endParaRPr/>
          </a:p>
        </p:txBody>
      </p:sp>
    </p:spTree>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4"/>
        <p:cNvGrpSpPr/>
        <p:nvPr/>
      </p:nvGrpSpPr>
      <p:grpSpPr>
        <a:xfrm>
          <a:off x="0" y="0"/>
          <a:ext cx="0" cy="0"/>
          <a:chOff x="0" y="0"/>
          <a:chExt cx="0" cy="0"/>
        </a:xfrm>
      </p:grpSpPr>
      <p:sp>
        <p:nvSpPr>
          <p:cNvPr id="4405" name="Google Shape;4405;gdaf524373c_12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6" name="Google Shape;4406;gdaf524373c_12_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4407" name="Google Shape;4407;gdaf524373c_12_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366</a:t>
            </a:fld>
            <a:endParaRPr/>
          </a:p>
        </p:txBody>
      </p:sp>
    </p:spTree>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0"/>
        <p:cNvGrpSpPr/>
        <p:nvPr/>
      </p:nvGrpSpPr>
      <p:grpSpPr>
        <a:xfrm>
          <a:off x="0" y="0"/>
          <a:ext cx="0" cy="0"/>
          <a:chOff x="0" y="0"/>
          <a:chExt cx="0" cy="0"/>
        </a:xfrm>
      </p:grpSpPr>
      <p:sp>
        <p:nvSpPr>
          <p:cNvPr id="4411" name="Google Shape;4411;gde47eae9c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2" name="Google Shape;4412;gde47eae9c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reproduction?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[Reproduction is the process by which living thing create new organisms of their own kind.]</a:t>
            </a:r>
            <a:endParaRPr/>
          </a:p>
        </p:txBody>
      </p:sp>
      <p:sp>
        <p:nvSpPr>
          <p:cNvPr id="4413" name="Google Shape;4413;gde47eae9c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367</a:t>
            </a:fld>
            <a:endParaRPr/>
          </a:p>
        </p:txBody>
      </p:sp>
    </p:spTree>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8"/>
        <p:cNvGrpSpPr/>
        <p:nvPr/>
      </p:nvGrpSpPr>
      <p:grpSpPr>
        <a:xfrm>
          <a:off x="0" y="0"/>
          <a:ext cx="0" cy="0"/>
          <a:chOff x="0" y="0"/>
          <a:chExt cx="0" cy="0"/>
        </a:xfrm>
      </p:grpSpPr>
      <p:sp>
        <p:nvSpPr>
          <p:cNvPr id="4419" name="Google Shape;4419;p2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0" name="Google Shape;4420;p2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reproduction</a:t>
            </a:r>
            <a:r>
              <a:rPr lang="en-US"/>
              <a:t>.  </a:t>
            </a:r>
            <a:endParaRPr/>
          </a:p>
        </p:txBody>
      </p:sp>
      <p:sp>
        <p:nvSpPr>
          <p:cNvPr id="4421" name="Google Shape;4421;p2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368</a:t>
            </a:fld>
            <a:endParaRPr/>
          </a:p>
        </p:txBody>
      </p:sp>
    </p:spTree>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5"/>
        <p:cNvGrpSpPr/>
        <p:nvPr/>
      </p:nvGrpSpPr>
      <p:grpSpPr>
        <a:xfrm>
          <a:off x="0" y="0"/>
          <a:ext cx="0" cy="0"/>
          <a:chOff x="0" y="0"/>
          <a:chExt cx="0" cy="0"/>
        </a:xfrm>
      </p:grpSpPr>
      <p:sp>
        <p:nvSpPr>
          <p:cNvPr id="4426" name="Google Shape;4426;p2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7" name="Google Shape;4427;p2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For example, seeds from plants, or in this case watermelon, can be planted to produce offspring. If you plant watermelon seeds, new watermelon will grow. This is one example of reproduction.</a:t>
            </a:r>
            <a:endParaRPr/>
          </a:p>
        </p:txBody>
      </p:sp>
      <p:sp>
        <p:nvSpPr>
          <p:cNvPr id="4428" name="Google Shape;4428;p2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369</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daf524373c_1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daf524373c_1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Why is running NOT an example of ingestion?</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[When humans exercise we use the energy and nutrients absorbed from the food that is ingested. Ingestion is an important part of fueling our exercise!]</a:t>
            </a:r>
            <a:endParaRPr/>
          </a:p>
        </p:txBody>
      </p:sp>
      <p:sp>
        <p:nvSpPr>
          <p:cNvPr id="452" name="Google Shape;452;gdaf524373c_1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6"/>
        <p:cNvGrpSpPr/>
        <p:nvPr/>
      </p:nvGrpSpPr>
      <p:grpSpPr>
        <a:xfrm>
          <a:off x="0" y="0"/>
          <a:ext cx="0" cy="0"/>
          <a:chOff x="0" y="0"/>
          <a:chExt cx="0" cy="0"/>
        </a:xfrm>
      </p:grpSpPr>
      <p:sp>
        <p:nvSpPr>
          <p:cNvPr id="4437" name="Google Shape;4437;p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8" name="Google Shape;4438;p2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Animals also reproduce because they are living organisms. The lion cubs are the offspring of the lion.  </a:t>
            </a:r>
            <a:endParaRPr/>
          </a:p>
        </p:txBody>
      </p:sp>
      <p:sp>
        <p:nvSpPr>
          <p:cNvPr id="4439" name="Google Shape;4439;p2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370</a:t>
            </a:fld>
            <a:endParaRPr/>
          </a:p>
        </p:txBody>
      </p:sp>
    </p:spTree>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4"/>
        <p:cNvGrpSpPr/>
        <p:nvPr/>
      </p:nvGrpSpPr>
      <p:grpSpPr>
        <a:xfrm>
          <a:off x="0" y="0"/>
          <a:ext cx="0" cy="0"/>
          <a:chOff x="0" y="0"/>
          <a:chExt cx="0" cy="0"/>
        </a:xfrm>
      </p:grpSpPr>
      <p:sp>
        <p:nvSpPr>
          <p:cNvPr id="4445" name="Google Shape;4445;p2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6" name="Google Shape;4446;p2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non-examples of </a:t>
            </a:r>
            <a:r>
              <a:rPr lang="en-US" b="1"/>
              <a:t>reproduction</a:t>
            </a:r>
            <a:r>
              <a:rPr lang="en-US"/>
              <a:t>.  </a:t>
            </a:r>
            <a:endParaRPr/>
          </a:p>
        </p:txBody>
      </p:sp>
      <p:sp>
        <p:nvSpPr>
          <p:cNvPr id="4447" name="Google Shape;4447;p2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371</a:t>
            </a:fld>
            <a:endParaRPr/>
          </a:p>
        </p:txBody>
      </p:sp>
    </p:spTree>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1"/>
        <p:cNvGrpSpPr/>
        <p:nvPr/>
      </p:nvGrpSpPr>
      <p:grpSpPr>
        <a:xfrm>
          <a:off x="0" y="0"/>
          <a:ext cx="0" cy="0"/>
          <a:chOff x="0" y="0"/>
          <a:chExt cx="0" cy="0"/>
        </a:xfrm>
      </p:grpSpPr>
      <p:sp>
        <p:nvSpPr>
          <p:cNvPr id="4452" name="Google Shape;4452;gdd6f106551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3" name="Google Shape;4453;gdd6f106551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Starfish can regenerate lost limbs, but this is a form or repair, not reproduction.</a:t>
            </a:r>
            <a:endParaRPr/>
          </a:p>
        </p:txBody>
      </p:sp>
      <p:sp>
        <p:nvSpPr>
          <p:cNvPr id="4454" name="Google Shape;4454;gdd6f106551_0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372</a:t>
            </a:fld>
            <a:endParaRPr/>
          </a:p>
        </p:txBody>
      </p:sp>
    </p:spTree>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9"/>
        <p:cNvGrpSpPr/>
        <p:nvPr/>
      </p:nvGrpSpPr>
      <p:grpSpPr>
        <a:xfrm>
          <a:off x="0" y="0"/>
          <a:ext cx="0" cy="0"/>
          <a:chOff x="0" y="0"/>
          <a:chExt cx="0" cy="0"/>
        </a:xfrm>
      </p:grpSpPr>
      <p:sp>
        <p:nvSpPr>
          <p:cNvPr id="4460" name="Google Shape;4460;p3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1" name="Google Shape;4461;p3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4462" name="Google Shape;4462;p3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373</a:t>
            </a:fld>
            <a:endParaRPr/>
          </a:p>
        </p:txBody>
      </p:sp>
    </p:spTree>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5"/>
        <p:cNvGrpSpPr/>
        <p:nvPr/>
      </p:nvGrpSpPr>
      <p:grpSpPr>
        <a:xfrm>
          <a:off x="0" y="0"/>
          <a:ext cx="0" cy="0"/>
          <a:chOff x="0" y="0"/>
          <a:chExt cx="0" cy="0"/>
        </a:xfrm>
      </p:grpSpPr>
      <p:sp>
        <p:nvSpPr>
          <p:cNvPr id="4466" name="Google Shape;4466;p3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7" name="Google Shape;4467;p3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the NOT an example of reproduction?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[Starfish can regenerate lost limbs, but this is a form or repair, not reproduction.]</a:t>
            </a:r>
            <a:endParaRPr/>
          </a:p>
        </p:txBody>
      </p:sp>
      <p:sp>
        <p:nvSpPr>
          <p:cNvPr id="4468" name="Google Shape;4468;p3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374</a:t>
            </a:fld>
            <a:endParaRPr/>
          </a:p>
        </p:txBody>
      </p:sp>
    </p:spTree>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3"/>
        <p:cNvGrpSpPr/>
        <p:nvPr/>
      </p:nvGrpSpPr>
      <p:grpSpPr>
        <a:xfrm>
          <a:off x="0" y="0"/>
          <a:ext cx="0" cy="0"/>
          <a:chOff x="0" y="0"/>
          <a:chExt cx="0" cy="0"/>
        </a:xfrm>
      </p:grpSpPr>
      <p:sp>
        <p:nvSpPr>
          <p:cNvPr id="4474" name="Google Shape;4474;gde47eae9c3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5" name="Google Shape;4475;gde47eae9c3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reproduction?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[Reproduction is the process by which living thing create new organisms of their own kind.]</a:t>
            </a:r>
            <a:endParaRPr/>
          </a:p>
        </p:txBody>
      </p:sp>
      <p:sp>
        <p:nvSpPr>
          <p:cNvPr id="4476" name="Google Shape;4476;gde47eae9c3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375</a:t>
            </a:fld>
            <a:endParaRPr/>
          </a:p>
        </p:txBody>
      </p:sp>
    </p:spTree>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1"/>
        <p:cNvGrpSpPr/>
        <p:nvPr/>
      </p:nvGrpSpPr>
      <p:grpSpPr>
        <a:xfrm>
          <a:off x="0" y="0"/>
          <a:ext cx="0" cy="0"/>
          <a:chOff x="0" y="0"/>
          <a:chExt cx="0" cy="0"/>
        </a:xfrm>
      </p:grpSpPr>
      <p:sp>
        <p:nvSpPr>
          <p:cNvPr id="4482" name="Google Shape;4482;p3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3" name="Google Shape;4483;p3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Why are life processes important for organisms?</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a:t>[Life processes help living organisms to survive or live.]</a:t>
            </a:r>
            <a:endParaRPr/>
          </a:p>
        </p:txBody>
      </p:sp>
      <p:sp>
        <p:nvSpPr>
          <p:cNvPr id="4484" name="Google Shape;4484;p3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376</a:t>
            </a:fld>
            <a:endParaRPr/>
          </a:p>
        </p:txBody>
      </p:sp>
    </p:spTree>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8"/>
        <p:cNvGrpSpPr/>
        <p:nvPr/>
      </p:nvGrpSpPr>
      <p:grpSpPr>
        <a:xfrm>
          <a:off x="0" y="0"/>
          <a:ext cx="0" cy="0"/>
          <a:chOff x="0" y="0"/>
          <a:chExt cx="0" cy="0"/>
        </a:xfrm>
      </p:grpSpPr>
      <p:sp>
        <p:nvSpPr>
          <p:cNvPr id="4519" name="Google Shape;4519;p3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0" name="Google Shape;4520;p3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4521" name="Google Shape;4521;p3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377</a:t>
            </a:fld>
            <a:endParaRPr/>
          </a:p>
        </p:txBody>
      </p:sp>
    </p:spTree>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5"/>
        <p:cNvGrpSpPr/>
        <p:nvPr/>
      </p:nvGrpSpPr>
      <p:grpSpPr>
        <a:xfrm>
          <a:off x="0" y="0"/>
          <a:ext cx="0" cy="0"/>
          <a:chOff x="0" y="0"/>
          <a:chExt cx="0" cy="0"/>
        </a:xfrm>
      </p:grpSpPr>
      <p:sp>
        <p:nvSpPr>
          <p:cNvPr id="4526" name="Google Shape;4526;p3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7" name="Google Shape;4527;p3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Reproduction is the process by which living things create new organisms of their own kind. </a:t>
            </a:r>
            <a:endParaRPr/>
          </a:p>
        </p:txBody>
      </p:sp>
      <p:sp>
        <p:nvSpPr>
          <p:cNvPr id="4528" name="Google Shape;4528;p3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378</a:t>
            </a:fld>
            <a:endParaRPr/>
          </a:p>
        </p:txBody>
      </p:sp>
    </p:spTree>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3"/>
        <p:cNvGrpSpPr/>
        <p:nvPr/>
      </p:nvGrpSpPr>
      <p:grpSpPr>
        <a:xfrm>
          <a:off x="0" y="0"/>
          <a:ext cx="0" cy="0"/>
          <a:chOff x="0" y="0"/>
          <a:chExt cx="0" cy="0"/>
        </a:xfrm>
      </p:grpSpPr>
      <p:sp>
        <p:nvSpPr>
          <p:cNvPr id="4534" name="Google Shape;4534;p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5" name="Google Shape;4535;p3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a:t>
            </a:r>
            <a:endParaRPr/>
          </a:p>
        </p:txBody>
      </p:sp>
      <p:sp>
        <p:nvSpPr>
          <p:cNvPr id="4536" name="Google Shape;4536;p3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379</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can also break down the term “ingestion” into different word parts to help us remember the meaning.  Let’s take a look!</a:t>
            </a:r>
            <a:endParaRPr/>
          </a:p>
        </p:txBody>
      </p:sp>
      <p:sp>
        <p:nvSpPr>
          <p:cNvPr id="460" name="Google Shape;460;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9"/>
        <p:cNvGrpSpPr/>
        <p:nvPr/>
      </p:nvGrpSpPr>
      <p:grpSpPr>
        <a:xfrm>
          <a:off x="0" y="0"/>
          <a:ext cx="0" cy="0"/>
          <a:chOff x="0" y="0"/>
          <a:chExt cx="0" cy="0"/>
        </a:xfrm>
      </p:grpSpPr>
      <p:sp>
        <p:nvSpPr>
          <p:cNvPr id="4570" name="Google Shape;4570;p3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1" name="Google Shape;4571;p3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4572" name="Google Shape;4572;p3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380</a:t>
            </a:fld>
            <a:endParaRPr/>
          </a:p>
        </p:txBody>
      </p:sp>
    </p:spTree>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word ingestion can be broken down into three parts. </a:t>
            </a:r>
            <a:endParaRPr/>
          </a:p>
        </p:txBody>
      </p:sp>
      <p:sp>
        <p:nvSpPr>
          <p:cNvPr id="467" name="Google Shape;467;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can changes in life processes affect living organisms? </a:t>
            </a:r>
            <a:r>
              <a:rPr lang="en-US" b="0"/>
              <a:t> </a:t>
            </a:r>
            <a:endParaRPr/>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63" name="Google Shape;16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daf524373c_1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gdaf524373c_1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First, we have the prefix in.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100"/>
              <a:t>Feedback: An important part of successfully using morphological word parts is defining each part for the students. Be sure and try to incorporate these smaller definitions in the future.</a:t>
            </a:r>
            <a:endParaRPr/>
          </a:p>
        </p:txBody>
      </p:sp>
      <p:sp>
        <p:nvSpPr>
          <p:cNvPr id="481" name="Google Shape;481;gdaf524373c_1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daf524373c_1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gdaf524373c_1_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Gest comes from the latin word gerere ”to carry”.</a:t>
            </a:r>
            <a:endParaRPr/>
          </a:p>
        </p:txBody>
      </p:sp>
      <p:sp>
        <p:nvSpPr>
          <p:cNvPr id="496" name="Google Shape;496;gdaf524373c_1_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daf524373c_1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gdaf524373c_1_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Ion is a suffix meaning the act or condition of.</a:t>
            </a:r>
            <a:endParaRPr/>
          </a:p>
        </p:txBody>
      </p:sp>
      <p:sp>
        <p:nvSpPr>
          <p:cNvPr id="511" name="Google Shape;511;gdaf524373c_1_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daf524373c_1_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gdaf524373c_1_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So when we put it all together, ingestion means the act of taking in nutrients.</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sz="1100"/>
              <a:t>Feedback: Reuniting the word parts is a crucial step in helping students understand the whole picture when reviewing morphological word parts.</a:t>
            </a:r>
            <a:endParaRPr/>
          </a:p>
        </p:txBody>
      </p:sp>
      <p:sp>
        <p:nvSpPr>
          <p:cNvPr id="526" name="Google Shape;526;gdaf524373c_1_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541" name="Google Shape;541;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daf524373c_1_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gdaf524373c_1_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can we use the word parts of ingestion to help us remember the definition of the term?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word ingestion can be broken down into three parts.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First, we have the prefix in.</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Gest comes from the latin word gerere ”to carry”.</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Ion is a suffix meaning the act or condition of.</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400"/>
              <a:buNone/>
            </a:pPr>
            <a:r>
              <a:rPr lang="en-US"/>
              <a:t>So when we put it all together, ingestion means the act of taking in nutrients.]</a:t>
            </a:r>
            <a:endParaRPr/>
          </a:p>
        </p:txBody>
      </p:sp>
      <p:sp>
        <p:nvSpPr>
          <p:cNvPr id="547" name="Google Shape;547;gdaf524373c_1_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ingestion?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[Ingestion the process of taking in food.]</a:t>
            </a:r>
            <a:endParaRPr/>
          </a:p>
        </p:txBody>
      </p:sp>
      <p:sp>
        <p:nvSpPr>
          <p:cNvPr id="561" name="Google Shape;561;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do organisms need nutrients?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[They are the molecules in food that an organism needs to survive.]</a:t>
            </a:r>
            <a:endParaRPr/>
          </a:p>
          <a:p>
            <a:pPr marL="0" lvl="0" indent="0" algn="l" rtl="0">
              <a:lnSpc>
                <a:spcPct val="100000"/>
              </a:lnSpc>
              <a:spcBef>
                <a:spcPts val="0"/>
              </a:spcBef>
              <a:spcAft>
                <a:spcPts val="0"/>
              </a:spcAft>
              <a:buSzPts val="1400"/>
              <a:buNone/>
            </a:pPr>
            <a:endParaRPr/>
          </a:p>
        </p:txBody>
      </p:sp>
      <p:sp>
        <p:nvSpPr>
          <p:cNvPr id="569" name="Google Shape;569;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Why is ingestion an important life process for organisms?</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[Ingestion is important because it begins the process by which organisms take in nutrients. Nutrients are molecules in food that an organism needs to survive.]</a:t>
            </a:r>
            <a:endParaRPr/>
          </a:p>
        </p:txBody>
      </p:sp>
      <p:sp>
        <p:nvSpPr>
          <p:cNvPr id="577" name="Google Shape;577;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List 3 examples of ingestion</a:t>
            </a:r>
            <a:r>
              <a:rPr lang="en-US"/>
              <a:t>.</a:t>
            </a:r>
            <a:endParaRPr/>
          </a:p>
          <a:p>
            <a:pPr marL="0" lvl="0" indent="0" algn="l" rtl="0">
              <a:lnSpc>
                <a:spcPct val="100000"/>
              </a:lnSpc>
              <a:spcBef>
                <a:spcPts val="0"/>
              </a:spcBef>
              <a:spcAft>
                <a:spcPts val="0"/>
              </a:spcAft>
              <a:buSzPts val="1400"/>
              <a:buNone/>
            </a:pPr>
            <a:endParaRPr b="0"/>
          </a:p>
        </p:txBody>
      </p:sp>
      <p:sp>
        <p:nvSpPr>
          <p:cNvPr id="586" name="Google Shape;586;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do a quick demonstration that will help get our brains ready to think about our first life process: ingestion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Be sure to engage students in questioning/making predictions based upon observations – What were some of the differences you noticed between the organisms ingesting the food (maybe the food itself)? What do you think might happen if they didn’t ingest enough food/a different type of food? Why do you think ingestion is important? (etc.) </a:t>
            </a:r>
            <a:endParaRPr/>
          </a:p>
        </p:txBody>
      </p:sp>
      <p:sp>
        <p:nvSpPr>
          <p:cNvPr id="199" name="Google Shape;19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594" name="Google Shape;594;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Ingestion is the process of taking in food. Such as eating. </a:t>
            </a:r>
            <a:endParaRPr/>
          </a:p>
        </p:txBody>
      </p:sp>
      <p:sp>
        <p:nvSpPr>
          <p:cNvPr id="601" name="Google Shape;601;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p:txBody>
      </p:sp>
      <p:sp>
        <p:nvSpPr>
          <p:cNvPr id="609" name="Google Shape;609;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645" name="Google Shape;645;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660" name="Google Shape;660;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We will be learning about the different life processes. Life processes help living organisms to survive or live. </a:t>
            </a:r>
            <a:endParaRPr/>
          </a:p>
        </p:txBody>
      </p:sp>
      <p:sp>
        <p:nvSpPr>
          <p:cNvPr id="690" name="Google Shape;690;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200"/>
              <a:buFont typeface="Calibri"/>
              <a:buNone/>
            </a:pPr>
            <a:r>
              <a:rPr lang="en-US"/>
              <a:t>Today we are going to focus on digestion. </a:t>
            </a:r>
            <a:endParaRPr/>
          </a:p>
        </p:txBody>
      </p:sp>
      <p:sp>
        <p:nvSpPr>
          <p:cNvPr id="727" name="Google Shape;727;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daf524373c_9_1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5" name="Google Shape;735;gdaf524373c_9_1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can changes in life processes affect living organisms? </a:t>
            </a:r>
            <a:r>
              <a:rPr lang="en-US" b="0"/>
              <a:t> </a:t>
            </a:r>
            <a:endParaRPr/>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736" name="Google Shape;736;gdaf524373c_9_1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do a quick activity that will help get our brains ready to think about another life process: Digestion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Use the probing questions above to help gauge students’ understanding. </a:t>
            </a:r>
            <a:endParaRPr/>
          </a:p>
        </p:txBody>
      </p:sp>
      <p:sp>
        <p:nvSpPr>
          <p:cNvPr id="772" name="Google Shape;772;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207" name="Google Shape;20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0" name="Google Shape;780;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781" name="Google Shape;781;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multi-celled organisms such as humans, cells group together to form tissues, tissues group together to form organs, and organs work together in organ systems. </a:t>
            </a:r>
            <a:endParaRPr/>
          </a:p>
        </p:txBody>
      </p:sp>
      <p:sp>
        <p:nvSpPr>
          <p:cNvPr id="787" name="Google Shape;787;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organism is any multi- or unicellular life form. Remember that organisms can also be referred to as living organisms.</a:t>
            </a:r>
            <a:endParaRPr/>
          </a:p>
        </p:txBody>
      </p:sp>
      <p:sp>
        <p:nvSpPr>
          <p:cNvPr id="795" name="Google Shape;795;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We are learning about the different life processes. Life processes help living organisms to survive or live. Remember if something does not carry out these life processes, it is NOT a living organism. </a:t>
            </a:r>
            <a:endParaRPr/>
          </a:p>
        </p:txBody>
      </p:sp>
      <p:sp>
        <p:nvSpPr>
          <p:cNvPr id="803" name="Google Shape;803;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Ingestion is the process of taking in food. Such as eating. Ingestion is one process that is necessary for organisms to survive </a:t>
            </a:r>
            <a:endParaRPr/>
          </a:p>
        </p:txBody>
      </p:sp>
      <p:sp>
        <p:nvSpPr>
          <p:cNvPr id="839" name="Google Shape;839;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Nutrients are molecules in food that an organism needs to survive. In order for organisms to be able take in nutrients, the have to first ingest the food.</a:t>
            </a:r>
            <a:endParaRPr/>
          </a:p>
        </p:txBody>
      </p:sp>
      <p:sp>
        <p:nvSpPr>
          <p:cNvPr id="847" name="Google Shape;847;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855" name="Google Shape;855;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How are cells, tissue, organs, organ systems, and organisms related?</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[In multi-celled organisms such as humans, cells group together to form tissues, tissues group together to form organs, and organs work together in organ systems.]</a:t>
            </a:r>
            <a:endParaRPr/>
          </a:p>
        </p:txBody>
      </p:sp>
      <p:sp>
        <p:nvSpPr>
          <p:cNvPr id="861" name="Google Shape;861;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are life processes important for organisms?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[Life processes help living organisms to survive or live. Remember if something does not carry out these life processes, it is NOT a living organism.]</a:t>
            </a:r>
            <a:endParaRPr/>
          </a:p>
        </p:txBody>
      </p:sp>
      <p:sp>
        <p:nvSpPr>
          <p:cNvPr id="868" name="Google Shape;868;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ingestion?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[Ingestion is the process of taking in food. Such as eating. Ingestion is one process that is necessary for organisms to survive.]</a:t>
            </a:r>
            <a:endParaRPr/>
          </a:p>
        </p:txBody>
      </p:sp>
      <p:sp>
        <p:nvSpPr>
          <p:cNvPr id="905" name="Google Shape;905;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multi-celled organisms such as humans, cells group together to form tissues, tissues group together to form organs, and organs work together in organ systems. </a:t>
            </a:r>
            <a:endParaRPr/>
          </a:p>
        </p:txBody>
      </p:sp>
      <p:sp>
        <p:nvSpPr>
          <p:cNvPr id="213" name="Google Shape;213;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2" name="Google Shape;912;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Why is ingestion an important life process for organisms?</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[Ingestion is important because it begins the process for an organism to take in nutrients. Nutrients are molecules in food that an organism needs to survive.]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13" name="Google Shape;913;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3" name="Google Shape;923;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digestion.</a:t>
            </a:r>
            <a:endParaRPr/>
          </a:p>
        </p:txBody>
      </p:sp>
      <p:sp>
        <p:nvSpPr>
          <p:cNvPr id="924" name="Google Shape;924;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Digestion is the breaking down of food for the organism to use. </a:t>
            </a:r>
            <a:endParaRPr/>
          </a:p>
        </p:txBody>
      </p:sp>
      <p:sp>
        <p:nvSpPr>
          <p:cNvPr id="931" name="Google Shape;931;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daf524373c_1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9" name="Google Shape;939;gdaf524373c_1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940" name="Google Shape;940;gdaf524373c_1_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daf524373c_1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5" name="Google Shape;945;gdaf524373c_1_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digestion?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[Digestion is the breaking down of food for the organism to use.]</a:t>
            </a:r>
            <a:endParaRPr/>
          </a:p>
        </p:txBody>
      </p:sp>
      <p:sp>
        <p:nvSpPr>
          <p:cNvPr id="946" name="Google Shape;946;gdaf524373c_1_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3" name="Google Shape;953;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954" name="Google Shape;954;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Ingestion has to happen before digestion. First, an organism has to eat food or take in food by other means, such as absorption. </a:t>
            </a:r>
            <a:endParaRPr/>
          </a:p>
        </p:txBody>
      </p:sp>
      <p:sp>
        <p:nvSpPr>
          <p:cNvPr id="961" name="Google Shape;961;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After food has been ingested, food is then digested or broken down by the organism. In humans, for example, food is broken down primarily in the stomach.</a:t>
            </a:r>
            <a:endParaRPr/>
          </a:p>
        </p:txBody>
      </p:sp>
      <p:sp>
        <p:nvSpPr>
          <p:cNvPr id="971" name="Google Shape;971;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0" name="Google Shape;980;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Remember that nutrients are the molecules in food that organisms need to survive. The first step for an organism to take in nutrients to ingest the food. But an organism has to digest, or break down the food, in order to be able to take in the nutrients. </a:t>
            </a:r>
            <a:endParaRPr/>
          </a:p>
        </p:txBody>
      </p:sp>
      <p:sp>
        <p:nvSpPr>
          <p:cNvPr id="981" name="Google Shape;981;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daf524373c_1_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8" name="Google Shape;988;gdaf524373c_1_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989" name="Google Shape;989;gdaf524373c_1_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a:t>
            </a:r>
            <a:r>
              <a:rPr lang="en-US" sz="1200">
                <a:solidFill>
                  <a:schemeClr val="dk1"/>
                </a:solidFill>
                <a:latin typeface="Calibri"/>
                <a:ea typeface="Calibri"/>
                <a:cs typeface="Calibri"/>
                <a:sym typeface="Calibri"/>
              </a:rPr>
              <a:t> cell is the basic unit of life. In living things, one cell or many cells are responsible for carrying out all of the processes an organism needs to do in order to stay alive. </a:t>
            </a:r>
            <a:endParaRPr/>
          </a:p>
          <a:p>
            <a:pPr marL="0" lvl="0" indent="0" algn="l" rtl="0">
              <a:lnSpc>
                <a:spcPct val="100000"/>
              </a:lnSpc>
              <a:spcBef>
                <a:spcPts val="0"/>
              </a:spcBef>
              <a:spcAft>
                <a:spcPts val="0"/>
              </a:spcAft>
              <a:buSzPts val="1400"/>
              <a:buNone/>
            </a:pPr>
            <a:endParaRPr/>
          </a:p>
        </p:txBody>
      </p:sp>
      <p:sp>
        <p:nvSpPr>
          <p:cNvPr id="221" name="Google Shape;221;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daf524373c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4" name="Google Shape;994;gdaf524373c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relationship between ingestion and digestion?</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[Ingestion has to happen before digestion. First, an organism has to eat food or take in food by other means, such as absorption.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SzPts val="1400"/>
              <a:buNone/>
            </a:pPr>
            <a:r>
              <a:rPr lang="en-US"/>
              <a:t>After food has been ingested, food is then digested or broken down by the organism. In humans, for example, food is broken down primarily in the stomach.]</a:t>
            </a:r>
            <a:endParaRPr/>
          </a:p>
        </p:txBody>
      </p:sp>
      <p:sp>
        <p:nvSpPr>
          <p:cNvPr id="995" name="Google Shape;995;gdaf524373c_2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daf524373c_2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5" name="Google Shape;1005;gdaf524373c_2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digestion important?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 organism has to digest, or break down the food, in order to be able to take in the nutrients.]</a:t>
            </a:r>
            <a:endParaRPr/>
          </a:p>
        </p:txBody>
      </p:sp>
      <p:sp>
        <p:nvSpPr>
          <p:cNvPr id="1006" name="Google Shape;1006;gdaf524373c_2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digestion</a:t>
            </a:r>
            <a:r>
              <a:rPr lang="en-US"/>
              <a:t>.  </a:t>
            </a:r>
            <a:endParaRPr/>
          </a:p>
        </p:txBody>
      </p:sp>
      <p:sp>
        <p:nvSpPr>
          <p:cNvPr id="1014" name="Google Shape;101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dac1902d1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dac1902d15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Chewing is an important part of digestion! Food can be broken down by both mechanical and chemical means. During the chewing process, your teeth accomplish a good deal of mechanical breakdown while chemicals in your saliva start to break down the food chemically. </a:t>
            </a:r>
            <a:endParaRPr/>
          </a:p>
        </p:txBody>
      </p:sp>
      <p:sp>
        <p:nvSpPr>
          <p:cNvPr id="1021" name="Google Shape;1021;gdac1902d15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dac1902d15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dac1902d15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Nutrient absorption is also an important component of the digestive process. Most of the nutrients we need from the food we eat is absorbed into the bloodstream as it passes through the small intestine. Notice that these are not the only steps in the process. For instance, the stomach plays an important part in the chemical digestion of food before it reaches the intestines. </a:t>
            </a:r>
            <a:endParaRPr/>
          </a:p>
        </p:txBody>
      </p:sp>
      <p:sp>
        <p:nvSpPr>
          <p:cNvPr id="1030" name="Google Shape;1030;gdac1902d15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8" name="Google Shape;1038;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Now, let’s talk about some non-examples of </a:t>
            </a:r>
            <a:r>
              <a:rPr lang="en-US" b="1"/>
              <a:t>digestion</a:t>
            </a:r>
            <a:r>
              <a:rPr lang="en-US"/>
              <a:t>.  </a:t>
            </a:r>
            <a:endParaRPr/>
          </a:p>
          <a:p>
            <a:pPr marL="0" lvl="0" indent="0" algn="l" rtl="0">
              <a:lnSpc>
                <a:spcPct val="100000"/>
              </a:lnSpc>
              <a:spcBef>
                <a:spcPts val="0"/>
              </a:spcBef>
              <a:spcAft>
                <a:spcPts val="0"/>
              </a:spcAft>
              <a:buSzPts val="1400"/>
              <a:buNone/>
            </a:pPr>
            <a:endParaRPr/>
          </a:p>
        </p:txBody>
      </p:sp>
      <p:sp>
        <p:nvSpPr>
          <p:cNvPr id="1039" name="Google Shape;1039;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dac1902d15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5" name="Google Shape;1045;gdac1902d15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Obtaining food is not part of the digestive process, but it could be considered crucial to ingestion! </a:t>
            </a:r>
            <a:endParaRPr/>
          </a:p>
        </p:txBody>
      </p:sp>
      <p:sp>
        <p:nvSpPr>
          <p:cNvPr id="1046" name="Google Shape;1046;gdac1902d15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daf524373c_2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4" name="Google Shape;1054;gdaf524373c_2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055" name="Google Shape;1055;gdaf524373c_2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daf524373c_2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0" name="Google Shape;1060;gdaf524373c_2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some examples of digestion?</a:t>
            </a:r>
            <a:endParaRPr/>
          </a:p>
        </p:txBody>
      </p:sp>
      <p:sp>
        <p:nvSpPr>
          <p:cNvPr id="1061" name="Google Shape;1061;gdaf524373c_2_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daf524373c_2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8" name="Google Shape;1068;gdaf524373c_2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obtaining food NOT an example of digestion?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[Obtaining food is not part of the digestive process, but it could be considered crucial to ingestion!]</a:t>
            </a:r>
            <a:endParaRPr/>
          </a:p>
        </p:txBody>
      </p:sp>
      <p:sp>
        <p:nvSpPr>
          <p:cNvPr id="1069" name="Google Shape;1069;gdaf524373c_2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tissue is a group of similar cells that work together and have a specific function together.</a:t>
            </a:r>
            <a:endParaRPr/>
          </a:p>
        </p:txBody>
      </p:sp>
      <p:sp>
        <p:nvSpPr>
          <p:cNvPr id="230" name="Google Shape;230;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 name="Google Shape;1076;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can also break down the term “digestion” into different word parts to help us remember the meaning.  Let’s take a look!</a:t>
            </a:r>
            <a:endParaRPr/>
          </a:p>
        </p:txBody>
      </p:sp>
      <p:sp>
        <p:nvSpPr>
          <p:cNvPr id="1077" name="Google Shape;1077;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3" name="Google Shape;1083;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You can remember digestion from “di” like divide. When digestion happens, food is being divided or broken down into smaller parts </a:t>
            </a:r>
            <a:endParaRPr/>
          </a:p>
        </p:txBody>
      </p:sp>
      <p:sp>
        <p:nvSpPr>
          <p:cNvPr id="1084" name="Google Shape;1084;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096" name="Google Shape;1096;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1" name="Google Shape;1101;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digestion?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[Digestion is the breaking down of food for the organism to use.]</a:t>
            </a:r>
            <a:endParaRPr/>
          </a:p>
          <a:p>
            <a:pPr marL="0" lvl="0" indent="0" algn="l" rtl="0">
              <a:lnSpc>
                <a:spcPct val="100000"/>
              </a:lnSpc>
              <a:spcBef>
                <a:spcPts val="0"/>
              </a:spcBef>
              <a:spcAft>
                <a:spcPts val="0"/>
              </a:spcAft>
              <a:buSzPts val="1400"/>
              <a:buNone/>
            </a:pPr>
            <a:endParaRPr/>
          </a:p>
        </p:txBody>
      </p:sp>
      <p:sp>
        <p:nvSpPr>
          <p:cNvPr id="1102" name="Google Shape;1102;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process happens before digestion?</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[Ingestion has to happen before digestion. First, an organism has to eat or absorb food.]</a:t>
            </a:r>
            <a:endParaRPr/>
          </a:p>
          <a:p>
            <a:pPr marL="0" lvl="0" indent="0" algn="l" rtl="0">
              <a:lnSpc>
                <a:spcPct val="100000"/>
              </a:lnSpc>
              <a:spcBef>
                <a:spcPts val="0"/>
              </a:spcBef>
              <a:spcAft>
                <a:spcPts val="0"/>
              </a:spcAft>
              <a:buSzPts val="1400"/>
              <a:buNone/>
            </a:pPr>
            <a:endParaRPr/>
          </a:p>
        </p:txBody>
      </p:sp>
      <p:sp>
        <p:nvSpPr>
          <p:cNvPr id="1110" name="Google Shape;1110;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7" name="Google Shape;1117;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Why are both ingestion and digestion important for organisms?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[After food has been ingested, food is then digested or broken down by the organism. In humans, for example, food is broken down primarily in the stomach. The breaking down of food makes nutrients available for absorption into our bodies.]</a:t>
            </a:r>
            <a:endParaRPr/>
          </a:p>
        </p:txBody>
      </p:sp>
      <p:sp>
        <p:nvSpPr>
          <p:cNvPr id="1118" name="Google Shape;1118;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1126" name="Google Shape;1126;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Digestion is the breaking down of food for the organism to use. </a:t>
            </a:r>
            <a:endParaRPr/>
          </a:p>
        </p:txBody>
      </p:sp>
      <p:sp>
        <p:nvSpPr>
          <p:cNvPr id="1132" name="Google Shape;1132;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9" name="Google Shape;1139;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r>
              <a:rPr lang="en-US" sz="1300"/>
              <a:t>Engage students in reflecting back on snack time and considering the journey their food is currently on. Have then name some specific organs that are important to the process.</a:t>
            </a:r>
            <a:endParaRPr sz="1300"/>
          </a:p>
          <a:p>
            <a:pPr marL="0" lvl="0" indent="0" algn="l" rtl="0">
              <a:spcBef>
                <a:spcPts val="0"/>
              </a:spcBef>
              <a:spcAft>
                <a:spcPts val="0"/>
              </a:spcAft>
              <a:buClr>
                <a:schemeClr val="dk1"/>
              </a:buClr>
              <a:buSzPts val="1800"/>
              <a:buFont typeface="Arial"/>
              <a:buNone/>
            </a:pPr>
            <a:endParaRPr sz="1300"/>
          </a:p>
          <a:p>
            <a:pPr marL="0" lvl="0" indent="0" algn="l" rtl="0">
              <a:spcBef>
                <a:spcPts val="0"/>
              </a:spcBef>
              <a:spcAft>
                <a:spcPts val="0"/>
              </a:spcAft>
              <a:buClr>
                <a:schemeClr val="dk1"/>
              </a:buClr>
              <a:buSzPts val="1800"/>
              <a:buFont typeface="Arial"/>
              <a:buNone/>
            </a:pPr>
            <a:r>
              <a:rPr lang="en-US" sz="1300"/>
              <a:t>Why are ingestion and digestion important for survival? </a:t>
            </a:r>
            <a:endParaRPr sz="1300"/>
          </a:p>
          <a:p>
            <a:pPr marL="0" lvl="0" indent="0" algn="l" rtl="0">
              <a:spcBef>
                <a:spcPts val="0"/>
              </a:spcBef>
              <a:spcAft>
                <a:spcPts val="0"/>
              </a:spcAft>
              <a:buClr>
                <a:schemeClr val="dk1"/>
              </a:buClr>
              <a:buSzPts val="1800"/>
              <a:buFont typeface="Arial"/>
              <a:buNone/>
            </a:pPr>
            <a:endParaRPr sz="1300"/>
          </a:p>
          <a:p>
            <a:pPr marL="0" lvl="0" indent="0" algn="l" rtl="0">
              <a:spcBef>
                <a:spcPts val="0"/>
              </a:spcBef>
              <a:spcAft>
                <a:spcPts val="0"/>
              </a:spcAft>
              <a:buClr>
                <a:schemeClr val="dk1"/>
              </a:buClr>
              <a:buSzPts val="1800"/>
              <a:buFont typeface="Arial"/>
              <a:buNone/>
            </a:pPr>
            <a:r>
              <a:rPr lang="en-US" sz="1300"/>
              <a:t>What does our body use food for?</a:t>
            </a:r>
            <a:endParaRPr sz="700"/>
          </a:p>
        </p:txBody>
      </p:sp>
      <p:sp>
        <p:nvSpPr>
          <p:cNvPr id="1140" name="Google Shape;1140;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8" name="Google Shape;1148;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p:txBody>
      </p:sp>
      <p:sp>
        <p:nvSpPr>
          <p:cNvPr id="1149" name="Google Shape;1149;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1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1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3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2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3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2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2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3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1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3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3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1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1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3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1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31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3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31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31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31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3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1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1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31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3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1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3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1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0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02.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10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 Id="rId9" Type="http://schemas.openxmlformats.org/officeDocument/2006/relationships/image" Target="../media/image17.jpg"/></Relationships>
</file>

<file path=ppt/slides/_rels/slide10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8.png"/><Relationship Id="rId7" Type="http://schemas.openxmlformats.org/officeDocument/2006/relationships/image" Target="../media/image14.jpg"/><Relationship Id="rId2" Type="http://schemas.openxmlformats.org/officeDocument/2006/relationships/notesSlide" Target="../notesSlides/notesSlide105.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10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0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0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22.png"/><Relationship Id="rId7" Type="http://schemas.openxmlformats.org/officeDocument/2006/relationships/image" Target="../media/image14.jp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5.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11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29.png"/><Relationship Id="rId7" Type="http://schemas.openxmlformats.org/officeDocument/2006/relationships/image" Target="../media/image17.jpg"/><Relationship Id="rId2" Type="http://schemas.openxmlformats.org/officeDocument/2006/relationships/notesSlide" Target="../notesSlides/notesSlide116.xml"/><Relationship Id="rId1" Type="http://schemas.openxmlformats.org/officeDocument/2006/relationships/slideLayout" Target="../slideLayouts/slideLayout3.xml"/><Relationship Id="rId6" Type="http://schemas.openxmlformats.org/officeDocument/2006/relationships/image" Target="../media/image13.jpg"/><Relationship Id="rId11" Type="http://schemas.openxmlformats.org/officeDocument/2006/relationships/image" Target="../media/image27.jpg"/><Relationship Id="rId5" Type="http://schemas.openxmlformats.org/officeDocument/2006/relationships/image" Target="../media/image12.png"/><Relationship Id="rId10" Type="http://schemas.openxmlformats.org/officeDocument/2006/relationships/image" Target="../media/image16.jpg"/><Relationship Id="rId4" Type="http://schemas.openxmlformats.org/officeDocument/2006/relationships/image" Target="../media/image11.jpg"/><Relationship Id="rId9" Type="http://schemas.openxmlformats.org/officeDocument/2006/relationships/image" Target="../media/image15.jpg"/></Relationships>
</file>

<file path=ppt/slides/_rels/slide1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7.jpg"/><Relationship Id="rId4" Type="http://schemas.openxmlformats.org/officeDocument/2006/relationships/image" Target="../media/image11.jpg"/></Relationships>
</file>

<file path=ppt/slides/_rels/slide1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0.png"/><Relationship Id="rId4" Type="http://schemas.openxmlformats.org/officeDocument/2006/relationships/image" Target="../media/image27.jpg"/></Relationships>
</file>

<file path=ppt/slides/_rels/slide1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0.png"/><Relationship Id="rId4" Type="http://schemas.openxmlformats.org/officeDocument/2006/relationships/image" Target="../media/image11.jpg"/></Relationships>
</file>

<file path=ppt/slides/_rels/slide1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5.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0.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g"/></Relationships>
</file>

<file path=ppt/slides/_rels/slide1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2.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3.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1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37.png"/></Relationships>
</file>

<file path=ppt/slides/_rels/slide1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3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32.png"/></Relationships>
</file>

<file path=ppt/slides/_rels/slide1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9.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5.jpg"/><Relationship Id="rId4" Type="http://schemas.openxmlformats.org/officeDocument/2006/relationships/image" Target="../media/image24.jpg"/></Relationships>
</file>

<file path=ppt/slides/_rels/slide1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0.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7.png"/><Relationship Id="rId2" Type="http://schemas.openxmlformats.org/officeDocument/2006/relationships/notesSlide" Target="../notesSlides/notesSlide14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8.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5.jpg"/></Relationships>
</file>

<file path=ppt/slides/_rels/slide1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0.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g"/></Relationships>
</file>

<file path=ppt/slides/_rels/slide151.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29.png"/><Relationship Id="rId7" Type="http://schemas.openxmlformats.org/officeDocument/2006/relationships/image" Target="../media/image17.jpg"/><Relationship Id="rId2" Type="http://schemas.openxmlformats.org/officeDocument/2006/relationships/notesSlide" Target="../notesSlides/notesSlide151.xml"/><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27.jpg"/><Relationship Id="rId5" Type="http://schemas.openxmlformats.org/officeDocument/2006/relationships/image" Target="../media/image12.png"/><Relationship Id="rId10" Type="http://schemas.openxmlformats.org/officeDocument/2006/relationships/image" Target="../media/image16.jpg"/><Relationship Id="rId4" Type="http://schemas.openxmlformats.org/officeDocument/2006/relationships/image" Target="../media/image11.jpg"/><Relationship Id="rId9" Type="http://schemas.openxmlformats.org/officeDocument/2006/relationships/image" Target="../media/image15.jpg"/></Relationships>
</file>

<file path=ppt/slides/_rels/slide1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8.png"/><Relationship Id="rId7" Type="http://schemas.openxmlformats.org/officeDocument/2006/relationships/image" Target="../media/image14.jpg"/><Relationship Id="rId2" Type="http://schemas.openxmlformats.org/officeDocument/2006/relationships/notesSlide" Target="../notesSlides/notesSlide154.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15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56.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5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7.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15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158.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 Id="rId9" Type="http://schemas.openxmlformats.org/officeDocument/2006/relationships/image" Target="../media/image17.jpg"/></Relationships>
</file>

<file path=ppt/slides/_rels/slide15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160.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8.png"/><Relationship Id="rId7" Type="http://schemas.openxmlformats.org/officeDocument/2006/relationships/image" Target="../media/image14.jpg"/><Relationship Id="rId2" Type="http://schemas.openxmlformats.org/officeDocument/2006/relationships/notesSlide" Target="../notesSlides/notesSlide160.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1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1.xml"/><Relationship Id="rId1" Type="http://schemas.openxmlformats.org/officeDocument/2006/relationships/slideLayout" Target="../slideLayouts/slideLayout3.xml"/><Relationship Id="rId4" Type="http://schemas.openxmlformats.org/officeDocument/2006/relationships/hyperlink" Target="https://docs.google.com/presentation/d/1Cd5W-LIS_bp-mSKWzs2f1vMhWrlV8yh6wntZg8zRW4A/copy"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22.png"/><Relationship Id="rId7" Type="http://schemas.openxmlformats.org/officeDocument/2006/relationships/image" Target="../media/image14.jpg"/><Relationship Id="rId2" Type="http://schemas.openxmlformats.org/officeDocument/2006/relationships/notesSlide" Target="../notesSlides/notesSlide165.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16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7.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6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3.jp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7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2.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7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29.png"/><Relationship Id="rId7" Type="http://schemas.openxmlformats.org/officeDocument/2006/relationships/image" Target="../media/image17.jpg"/><Relationship Id="rId2" Type="http://schemas.openxmlformats.org/officeDocument/2006/relationships/notesSlide" Target="../notesSlides/notesSlide173.xml"/><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27.jpg"/><Relationship Id="rId5" Type="http://schemas.openxmlformats.org/officeDocument/2006/relationships/image" Target="../media/image12.png"/><Relationship Id="rId10" Type="http://schemas.openxmlformats.org/officeDocument/2006/relationships/image" Target="../media/image16.jpg"/><Relationship Id="rId4" Type="http://schemas.openxmlformats.org/officeDocument/2006/relationships/image" Target="../media/image11.jpg"/><Relationship Id="rId9" Type="http://schemas.openxmlformats.org/officeDocument/2006/relationships/image" Target="../media/image15.jpg"/></Relationships>
</file>

<file path=ppt/slides/_rels/slide1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4.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g"/></Relationships>
</file>

<file path=ppt/slides/_rels/slide1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5.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1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7.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33.png"/></Relationships>
</file>

<file path=ppt/slides/_rels/slide1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9.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8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8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1.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32.png"/></Relationships>
</file>

<file path=ppt/slides/_rels/slide182.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32.png"/><Relationship Id="rId2" Type="http://schemas.openxmlformats.org/officeDocument/2006/relationships/notesSlide" Target="../notesSlides/notesSlide182.xml"/><Relationship Id="rId1" Type="http://schemas.openxmlformats.org/officeDocument/2006/relationships/slideLayout" Target="../slideLayouts/slideLayout3.xml"/><Relationship Id="rId6" Type="http://schemas.openxmlformats.org/officeDocument/2006/relationships/image" Target="../media/image61.jpg"/><Relationship Id="rId5" Type="http://schemas.openxmlformats.org/officeDocument/2006/relationships/image" Target="../media/image36.jpg"/><Relationship Id="rId4" Type="http://schemas.openxmlformats.org/officeDocument/2006/relationships/image" Target="../media/image12.png"/></Relationships>
</file>

<file path=ppt/slides/_rels/slide1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3.xml"/><Relationship Id="rId1" Type="http://schemas.openxmlformats.org/officeDocument/2006/relationships/slideLayout" Target="../slideLayouts/slideLayout3.xml"/><Relationship Id="rId5" Type="http://schemas.openxmlformats.org/officeDocument/2006/relationships/image" Target="../media/image63.jpg"/><Relationship Id="rId4" Type="http://schemas.openxmlformats.org/officeDocument/2006/relationships/image" Target="../media/image62.png"/></Relationships>
</file>

<file path=ppt/slides/_rels/slide18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1.jpg"/><Relationship Id="rId2" Type="http://schemas.openxmlformats.org/officeDocument/2006/relationships/notesSlide" Target="../notesSlides/notesSlide185.xml"/><Relationship Id="rId1" Type="http://schemas.openxmlformats.org/officeDocument/2006/relationships/slideLayout" Target="../slideLayouts/slideLayout3.xml"/><Relationship Id="rId6" Type="http://schemas.openxmlformats.org/officeDocument/2006/relationships/image" Target="../media/image36.jpg"/><Relationship Id="rId5" Type="http://schemas.openxmlformats.org/officeDocument/2006/relationships/image" Target="../media/image12.png"/><Relationship Id="rId4" Type="http://schemas.openxmlformats.org/officeDocument/2006/relationships/image" Target="../media/image11.jpg"/></Relationships>
</file>

<file path=ppt/slides/_rels/slide18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8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7.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37.png"/></Relationships>
</file>

<file path=ppt/slides/_rels/slide18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8.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37.png"/></Relationships>
</file>

<file path=ppt/slides/_rels/slide18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9.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0.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9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1.xml"/><Relationship Id="rId1" Type="http://schemas.openxmlformats.org/officeDocument/2006/relationships/slideLayout" Target="../slideLayouts/slideLayout3.xml"/><Relationship Id="rId5" Type="http://schemas.openxmlformats.org/officeDocument/2006/relationships/image" Target="../media/image66.jpg"/><Relationship Id="rId4" Type="http://schemas.openxmlformats.org/officeDocument/2006/relationships/image" Target="../media/image8.png"/></Relationships>
</file>

<file path=ppt/slides/_rels/slide1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2.xml"/><Relationship Id="rId1" Type="http://schemas.openxmlformats.org/officeDocument/2006/relationships/slideLayout" Target="../slideLayouts/slideLayout3.xml"/><Relationship Id="rId5" Type="http://schemas.openxmlformats.org/officeDocument/2006/relationships/image" Target="../media/image63.jpg"/><Relationship Id="rId4" Type="http://schemas.openxmlformats.org/officeDocument/2006/relationships/image" Target="../media/image8.png"/></Relationships>
</file>

<file path=ppt/slides/_rels/slide19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3.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4.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19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9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6.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63.jpg"/><Relationship Id="rId4" Type="http://schemas.openxmlformats.org/officeDocument/2006/relationships/image" Target="../media/image62.png"/></Relationships>
</file>

<file path=ppt/slides/_rels/slide197.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36.jpg"/><Relationship Id="rId2" Type="http://schemas.openxmlformats.org/officeDocument/2006/relationships/notesSlide" Target="../notesSlides/notesSlide19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29.png"/></Relationships>
</file>

<file path=ppt/slides/_rels/slide19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9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 Id="rId9" Type="http://schemas.openxmlformats.org/officeDocument/2006/relationships/image" Target="../media/image17.jp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0.xml"/><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1.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jpg"/></Relationships>
</file>

<file path=ppt/slides/_rels/slide20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0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3.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jpg"/><Relationship Id="rId4" Type="http://schemas.openxmlformats.org/officeDocument/2006/relationships/image" Target="../media/image61.jpg"/></Relationships>
</file>

<file path=ppt/slides/_rels/slide20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4.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8.png"/><Relationship Id="rId2" Type="http://schemas.openxmlformats.org/officeDocument/2006/relationships/notesSlide" Target="../notesSlides/notesSlide205.xml"/><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1.jpg"/><Relationship Id="rId4" Type="http://schemas.openxmlformats.org/officeDocument/2006/relationships/image" Target="../media/image30.png"/></Relationships>
</file>

<file path=ppt/slides/_rels/slide20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07.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37.png"/><Relationship Id="rId4" Type="http://schemas.openxmlformats.org/officeDocument/2006/relationships/image" Target="../media/image32.png"/></Relationships>
</file>

<file path=ppt/slides/_rels/slide20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8.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2.png"/><Relationship Id="rId4" Type="http://schemas.openxmlformats.org/officeDocument/2006/relationships/image" Target="../media/image70.png"/></Relationships>
</file>

<file path=ppt/slides/_rels/slide20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9.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2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0.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59.png"/></Relationships>
</file>

<file path=ppt/slides/_rels/slide2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1.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59.png"/></Relationships>
</file>

<file path=ppt/slides/_rels/slide2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2.xml"/><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0.xml"/><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2.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3.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8.png"/><Relationship Id="rId2" Type="http://schemas.openxmlformats.org/officeDocument/2006/relationships/notesSlide" Target="../notesSlides/notesSlide224.xml"/><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1.jpg"/><Relationship Id="rId4" Type="http://schemas.openxmlformats.org/officeDocument/2006/relationships/image" Target="../media/image30.png"/></Relationships>
</file>

<file path=ppt/slides/_rels/slide22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225.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10" Type="http://schemas.openxmlformats.org/officeDocument/2006/relationships/image" Target="../media/image29.png"/><Relationship Id="rId4" Type="http://schemas.openxmlformats.org/officeDocument/2006/relationships/image" Target="../media/image12.png"/><Relationship Id="rId9" Type="http://schemas.openxmlformats.org/officeDocument/2006/relationships/image" Target="../media/image17.jpg"/></Relationships>
</file>

<file path=ppt/slides/_rels/slide2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6.xml"/><Relationship Id="rId1" Type="http://schemas.openxmlformats.org/officeDocument/2006/relationships/slideLayout" Target="../slideLayouts/slideLayout3.xml"/></Relationships>
</file>

<file path=ppt/slides/_rels/slide2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2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28.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22.png"/></Relationships>
</file>

<file path=ppt/slides/_rels/slide22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8.png"/><Relationship Id="rId7" Type="http://schemas.openxmlformats.org/officeDocument/2006/relationships/image" Target="../media/image14.jpg"/><Relationship Id="rId2" Type="http://schemas.openxmlformats.org/officeDocument/2006/relationships/notesSlide" Target="../notesSlides/notesSlide229.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2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0.xml"/><Relationship Id="rId1" Type="http://schemas.openxmlformats.org/officeDocument/2006/relationships/slideLayout" Target="../slideLayouts/slideLayout3.xml"/></Relationships>
</file>

<file path=ppt/slides/_rels/slide2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1.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2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3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3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233.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 Id="rId9" Type="http://schemas.openxmlformats.org/officeDocument/2006/relationships/image" Target="../media/image17.jpg"/></Relationships>
</file>

<file path=ppt/slides/_rels/slide2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8.png"/><Relationship Id="rId7" Type="http://schemas.openxmlformats.org/officeDocument/2006/relationships/image" Target="../media/image14.jpg"/><Relationship Id="rId2" Type="http://schemas.openxmlformats.org/officeDocument/2006/relationships/notesSlide" Target="../notesSlides/notesSlide235.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2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6.xml"/><Relationship Id="rId1" Type="http://schemas.openxmlformats.org/officeDocument/2006/relationships/slideLayout" Target="../slideLayouts/slideLayout3.xml"/></Relationships>
</file>

<file path=ppt/slides/_rels/slide2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22.png"/><Relationship Id="rId7" Type="http://schemas.openxmlformats.org/officeDocument/2006/relationships/image" Target="../media/image14.jpg"/><Relationship Id="rId2" Type="http://schemas.openxmlformats.org/officeDocument/2006/relationships/notesSlide" Target="../notesSlides/notesSlide239.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4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4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44.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22.png"/></Relationships>
</file>

<file path=ppt/slides/_rels/slide2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5.xml"/><Relationship Id="rId1" Type="http://schemas.openxmlformats.org/officeDocument/2006/relationships/slideLayout" Target="../slideLayouts/slideLayout3.xml"/></Relationships>
</file>

<file path=ppt/slides/_rels/slide24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4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29.png"/><Relationship Id="rId7" Type="http://schemas.openxmlformats.org/officeDocument/2006/relationships/image" Target="../media/image17.jpg"/><Relationship Id="rId2" Type="http://schemas.openxmlformats.org/officeDocument/2006/relationships/notesSlide" Target="../notesSlides/notesSlide247.xml"/><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27.jpg"/><Relationship Id="rId5" Type="http://schemas.openxmlformats.org/officeDocument/2006/relationships/image" Target="../media/image12.png"/><Relationship Id="rId10" Type="http://schemas.openxmlformats.org/officeDocument/2006/relationships/image" Target="../media/image16.jpg"/><Relationship Id="rId4" Type="http://schemas.openxmlformats.org/officeDocument/2006/relationships/image" Target="../media/image11.jpg"/><Relationship Id="rId9" Type="http://schemas.openxmlformats.org/officeDocument/2006/relationships/image" Target="../media/image15.jpg"/></Relationships>
</file>

<file path=ppt/slides/_rels/slide2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8.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g"/></Relationships>
</file>

<file path=ppt/slides/_rels/slide2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9.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63.jp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0.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36.jpg"/><Relationship Id="rId2" Type="http://schemas.openxmlformats.org/officeDocument/2006/relationships/notesSlide" Target="../notesSlides/notesSlide25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29.png"/></Relationships>
</file>

<file path=ppt/slides/_rels/slide25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8.png"/><Relationship Id="rId2" Type="http://schemas.openxmlformats.org/officeDocument/2006/relationships/notesSlide" Target="../notesSlides/notesSlide251.xml"/><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1.jpg"/><Relationship Id="rId4" Type="http://schemas.openxmlformats.org/officeDocument/2006/relationships/image" Target="../media/image30.png"/></Relationships>
</file>

<file path=ppt/slides/_rels/slide2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5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4.xml"/><Relationship Id="rId1" Type="http://schemas.openxmlformats.org/officeDocument/2006/relationships/slideLayout" Target="../slideLayouts/slideLayout3.xml"/></Relationships>
</file>

<file path=ppt/slides/_rels/slide2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5.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25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5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57.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32.png"/></Relationships>
</file>

<file path=ppt/slides/_rels/slide2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8.xml"/><Relationship Id="rId1" Type="http://schemas.openxmlformats.org/officeDocument/2006/relationships/slideLayout" Target="../slideLayouts/slideLayout3.xml"/></Relationships>
</file>

<file path=ppt/slides/_rels/slide25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7.jpg"/><Relationship Id="rId2" Type="http://schemas.openxmlformats.org/officeDocument/2006/relationships/notesSlide" Target="../notesSlides/notesSlide25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0.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1.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2.png"/></Relationships>
</file>

<file path=ppt/slides/_rels/slide2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2.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2.png"/></Relationships>
</file>

<file path=ppt/slides/_rels/slide2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3.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image" Target="../media/image37.png"/></Relationships>
</file>

<file path=ppt/slides/_rels/slide2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5.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8.png"/></Relationships>
</file>

<file path=ppt/slides/_rels/slide2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6.xml"/><Relationship Id="rId1" Type="http://schemas.openxmlformats.org/officeDocument/2006/relationships/slideLayout" Target="../slideLayouts/slideLayout3.xml"/></Relationships>
</file>

<file path=ppt/slides/_rels/slide2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7.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8.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2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9.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2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5.xml"/><Relationship Id="rId1" Type="http://schemas.openxmlformats.org/officeDocument/2006/relationships/slideLayout" Target="../slideLayouts/slideLayout3.xml"/></Relationships>
</file>

<file path=ppt/slides/_rels/slide2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7.jpg"/><Relationship Id="rId2" Type="http://schemas.openxmlformats.org/officeDocument/2006/relationships/notesSlide" Target="../notesSlides/notesSlide278.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g"/><Relationship Id="rId4" Type="http://schemas.openxmlformats.org/officeDocument/2006/relationships/image" Target="../media/image30.png"/></Relationships>
</file>

<file path=ppt/slides/_rels/slide27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2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0.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2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1.xml"/><Relationship Id="rId1" Type="http://schemas.openxmlformats.org/officeDocument/2006/relationships/slideLayout" Target="../slideLayouts/slideLayout3.xml"/></Relationships>
</file>

<file path=ppt/slides/_rels/slide28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8.png"/><Relationship Id="rId7" Type="http://schemas.openxmlformats.org/officeDocument/2006/relationships/image" Target="../media/image14.jpg"/><Relationship Id="rId2" Type="http://schemas.openxmlformats.org/officeDocument/2006/relationships/notesSlide" Target="../notesSlides/notesSlide283.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28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84.xml"/><Relationship Id="rId1" Type="http://schemas.openxmlformats.org/officeDocument/2006/relationships/slideLayout" Target="../slideLayouts/slideLayout3.xml"/></Relationships>
</file>

<file path=ppt/slides/_rels/slide28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5.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28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86.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87.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287.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 Id="rId9" Type="http://schemas.openxmlformats.org/officeDocument/2006/relationships/image" Target="../media/image17.jpg"/></Relationships>
</file>

<file path=ppt/slides/_rels/slide28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8.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8.png"/><Relationship Id="rId7" Type="http://schemas.openxmlformats.org/officeDocument/2006/relationships/image" Target="../media/image14.jpg"/><Relationship Id="rId2" Type="http://schemas.openxmlformats.org/officeDocument/2006/relationships/notesSlide" Target="../notesSlides/notesSlide289.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9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0.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hyperlink" Target="https://docs.google.com/presentation/d/1984FgQVhIbYylkuHtB9bR-FRyXZXO5MU3RuJHt2gDqQ/copy" TargetMode="External"/></Relationships>
</file>

<file path=ppt/slides/_rels/slide29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1.xml"/><Relationship Id="rId1" Type="http://schemas.openxmlformats.org/officeDocument/2006/relationships/slideLayout" Target="../slideLayouts/slideLayout3.xml"/></Relationships>
</file>

<file path=ppt/slides/_rels/slide29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22.png"/><Relationship Id="rId7" Type="http://schemas.openxmlformats.org/officeDocument/2006/relationships/image" Target="../media/image14.jpg"/><Relationship Id="rId2" Type="http://schemas.openxmlformats.org/officeDocument/2006/relationships/notesSlide" Target="../notesSlides/notesSlide294.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29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9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9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9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99.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2.png"/></Relationships>
</file>

<file path=ppt/slides/_rels/slide30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0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0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1.xml"/><Relationship Id="rId1" Type="http://schemas.openxmlformats.org/officeDocument/2006/relationships/slideLayout" Target="../slideLayouts/slideLayout3.xml"/></Relationships>
</file>

<file path=ppt/slides/_rels/slide30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2.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0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29.png"/><Relationship Id="rId7" Type="http://schemas.openxmlformats.org/officeDocument/2006/relationships/image" Target="../media/image17.jpg"/><Relationship Id="rId2" Type="http://schemas.openxmlformats.org/officeDocument/2006/relationships/notesSlide" Target="../notesSlides/notesSlide303.xml"/><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27.jpg"/><Relationship Id="rId5" Type="http://schemas.openxmlformats.org/officeDocument/2006/relationships/image" Target="../media/image12.png"/><Relationship Id="rId10" Type="http://schemas.openxmlformats.org/officeDocument/2006/relationships/image" Target="../media/image16.jpg"/><Relationship Id="rId4" Type="http://schemas.openxmlformats.org/officeDocument/2006/relationships/image" Target="../media/image11.jpg"/><Relationship Id="rId9" Type="http://schemas.openxmlformats.org/officeDocument/2006/relationships/image" Target="../media/image15.jpg"/></Relationships>
</file>

<file path=ppt/slides/_rels/slide30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4.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g"/></Relationships>
</file>

<file path=ppt/slides/_rels/slide30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5.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63.jpg"/><Relationship Id="rId4" Type="http://schemas.openxmlformats.org/officeDocument/2006/relationships/image" Target="../media/image62.png"/></Relationships>
</file>

<file path=ppt/slides/_rels/slide306.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36.jpg"/><Relationship Id="rId2" Type="http://schemas.openxmlformats.org/officeDocument/2006/relationships/notesSlide" Target="../notesSlides/notesSlide30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29.png"/></Relationships>
</file>

<file path=ppt/slides/_rels/slide30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8.png"/><Relationship Id="rId2" Type="http://schemas.openxmlformats.org/officeDocument/2006/relationships/notesSlide" Target="../notesSlides/notesSlide307.xml"/><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1.jpg"/><Relationship Id="rId4" Type="http://schemas.openxmlformats.org/officeDocument/2006/relationships/image" Target="../media/image30.png"/></Relationships>
</file>

<file path=ppt/slides/_rels/slide30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8.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30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7.jpg"/><Relationship Id="rId2" Type="http://schemas.openxmlformats.org/officeDocument/2006/relationships/notesSlide" Target="../notesSlides/notesSlide30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2.png"/><Relationship Id="rId4" Type="http://schemas.openxmlformats.org/officeDocument/2006/relationships/image" Target="../media/image39.png"/></Relationships>
</file>

<file path=ppt/slides/_rels/slide3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1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2.xml"/><Relationship Id="rId1" Type="http://schemas.openxmlformats.org/officeDocument/2006/relationships/slideLayout" Target="../slideLayouts/slideLayout3.xml"/></Relationships>
</file>

<file path=ppt/slides/_rels/slide3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3.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3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1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1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81.jpg"/></Relationships>
</file>

<file path=ppt/slides/_rels/slide3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8.xml"/><Relationship Id="rId1" Type="http://schemas.openxmlformats.org/officeDocument/2006/relationships/slideLayout" Target="../slideLayouts/slideLayout3.xml"/></Relationships>
</file>

<file path=ppt/slides/_rels/slide3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9.xml"/><Relationship Id="rId1" Type="http://schemas.openxmlformats.org/officeDocument/2006/relationships/slideLayout" Target="../slideLayouts/slideLayout2.xml"/><Relationship Id="rId5" Type="http://schemas.openxmlformats.org/officeDocument/2006/relationships/image" Target="../media/image81.jpg"/><Relationship Id="rId4" Type="http://schemas.openxmlformats.org/officeDocument/2006/relationships/image" Target="../media/image15.jp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7.png"/></Relationships>
</file>

<file path=ppt/slides/_rels/slide3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0.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22.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2.png"/><Relationship Id="rId4" Type="http://schemas.openxmlformats.org/officeDocument/2006/relationships/image" Target="../media/image81.jpg"/></Relationships>
</file>

<file path=ppt/slides/_rels/slide3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3.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37.png"/></Relationships>
</file>

<file path=ppt/slides/_rels/slide3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4.xml"/><Relationship Id="rId1" Type="http://schemas.openxmlformats.org/officeDocument/2006/relationships/slideLayout" Target="../slideLayouts/slideLayout3.xml"/></Relationships>
</file>

<file path=ppt/slides/_rels/slide3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5.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3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8.xml"/><Relationship Id="rId1" Type="http://schemas.openxmlformats.org/officeDocument/2006/relationships/slideLayout" Target="../slideLayouts/slideLayout3.xml"/></Relationships>
</file>

<file path=ppt/slides/_rels/slide3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9.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0.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15.jpg"/><Relationship Id="rId4" Type="http://schemas.openxmlformats.org/officeDocument/2006/relationships/image" Target="../media/image30.png"/></Relationships>
</file>

<file path=ppt/slides/_rels/slide3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1.xml"/><Relationship Id="rId1" Type="http://schemas.openxmlformats.org/officeDocument/2006/relationships/slideLayout" Target="../slideLayouts/slideLayout3.xml"/></Relationships>
</file>

<file path=ppt/slides/_rels/slide3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3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33.xml.rels><?xml version="1.0" encoding="UTF-8" standalone="yes"?>
<Relationships xmlns="http://schemas.openxmlformats.org/package/2006/relationships"><Relationship Id="rId3" Type="http://schemas.openxmlformats.org/officeDocument/2006/relationships/hyperlink" Target="https://www.edumedia-sciences.com/en/media/543-respiratory-system" TargetMode="External"/><Relationship Id="rId2" Type="http://schemas.openxmlformats.org/officeDocument/2006/relationships/notesSlide" Target="../notesSlides/notesSlide333.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3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8.png"/><Relationship Id="rId7" Type="http://schemas.openxmlformats.org/officeDocument/2006/relationships/image" Target="../media/image14.jpg"/><Relationship Id="rId2" Type="http://schemas.openxmlformats.org/officeDocument/2006/relationships/notesSlide" Target="../notesSlides/notesSlide334.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3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35.xml"/><Relationship Id="rId1" Type="http://schemas.openxmlformats.org/officeDocument/2006/relationships/slideLayout" Target="../slideLayouts/slideLayout3.xml"/></Relationships>
</file>

<file path=ppt/slides/_rels/slide3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6.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3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337.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3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338.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 Id="rId9" Type="http://schemas.openxmlformats.org/officeDocument/2006/relationships/image" Target="../media/image17.jpg"/></Relationships>
</file>

<file path=ppt/slides/_rels/slide33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3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8.png"/></Relationships>
</file>

<file path=ppt/slides/_rels/slide340.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8.png"/><Relationship Id="rId7" Type="http://schemas.openxmlformats.org/officeDocument/2006/relationships/image" Target="../media/image14.jpg"/><Relationship Id="rId2" Type="http://schemas.openxmlformats.org/officeDocument/2006/relationships/notesSlide" Target="../notesSlides/notesSlide340.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3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1.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3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2.xml"/><Relationship Id="rId1" Type="http://schemas.openxmlformats.org/officeDocument/2006/relationships/slideLayout" Target="../slideLayouts/slideLayout3.xml"/></Relationships>
</file>

<file path=ppt/slides/_rels/slide34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22.png"/><Relationship Id="rId7" Type="http://schemas.openxmlformats.org/officeDocument/2006/relationships/image" Target="../media/image14.jpg"/><Relationship Id="rId2" Type="http://schemas.openxmlformats.org/officeDocument/2006/relationships/notesSlide" Target="../notesSlides/notesSlide345.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34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4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7.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4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4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4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5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50.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22.png"/></Relationships>
</file>

<file path=ppt/slides/_rels/slide35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5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5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3.xml"/><Relationship Id="rId1" Type="http://schemas.openxmlformats.org/officeDocument/2006/relationships/slideLayout" Target="../slideLayouts/slideLayout3.xml"/></Relationships>
</file>

<file path=ppt/slides/_rels/slide35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5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29.png"/><Relationship Id="rId7" Type="http://schemas.openxmlformats.org/officeDocument/2006/relationships/image" Target="../media/image17.jpg"/><Relationship Id="rId2" Type="http://schemas.openxmlformats.org/officeDocument/2006/relationships/notesSlide" Target="../notesSlides/notesSlide355.xml"/><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27.jpg"/><Relationship Id="rId5" Type="http://schemas.openxmlformats.org/officeDocument/2006/relationships/image" Target="../media/image12.png"/><Relationship Id="rId10" Type="http://schemas.openxmlformats.org/officeDocument/2006/relationships/image" Target="../media/image16.jpg"/><Relationship Id="rId4" Type="http://schemas.openxmlformats.org/officeDocument/2006/relationships/image" Target="../media/image11.jpg"/><Relationship Id="rId9" Type="http://schemas.openxmlformats.org/officeDocument/2006/relationships/image" Target="../media/image15.jpg"/></Relationships>
</file>

<file path=ppt/slides/_rels/slide3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6.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g"/></Relationships>
</file>

<file path=ppt/slides/_rels/slide3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7.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63.jpg"/><Relationship Id="rId4" Type="http://schemas.openxmlformats.org/officeDocument/2006/relationships/image" Target="../media/image62.png"/></Relationships>
</file>

<file path=ppt/slides/_rels/slide358.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36.jpg"/><Relationship Id="rId2" Type="http://schemas.openxmlformats.org/officeDocument/2006/relationships/notesSlide" Target="../notesSlides/notesSlide35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29.png"/></Relationships>
</file>

<file path=ppt/slides/_rels/slide35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8.png"/><Relationship Id="rId2" Type="http://schemas.openxmlformats.org/officeDocument/2006/relationships/notesSlide" Target="../notesSlides/notesSlide359.xml"/><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1.jp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0.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36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7.jpg"/><Relationship Id="rId2" Type="http://schemas.openxmlformats.org/officeDocument/2006/relationships/notesSlide" Target="../notesSlides/notesSlide361.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g"/><Relationship Id="rId4" Type="http://schemas.openxmlformats.org/officeDocument/2006/relationships/image" Target="../media/image30.png"/></Relationships>
</file>

<file path=ppt/slides/_rels/slide36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6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15.jpg"/><Relationship Id="rId4" Type="http://schemas.openxmlformats.org/officeDocument/2006/relationships/image" Target="../media/image30.png"/></Relationships>
</file>

<file path=ppt/slides/_rels/slide3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6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6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6.xml"/><Relationship Id="rId1" Type="http://schemas.openxmlformats.org/officeDocument/2006/relationships/slideLayout" Target="../slideLayouts/slideLayout3.xml"/></Relationships>
</file>

<file path=ppt/slides/_rels/slide3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7.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3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9.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59.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0.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32.png"/></Relationships>
</file>

<file path=ppt/slides/_rels/slide3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2.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8.png"/></Relationships>
</file>

<file path=ppt/slides/_rels/slide3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3.xml"/><Relationship Id="rId1" Type="http://schemas.openxmlformats.org/officeDocument/2006/relationships/slideLayout" Target="../slideLayouts/slideLayout3.xml"/></Relationships>
</file>

<file path=ppt/slides/_rels/slide3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7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7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29.png"/><Relationship Id="rId7" Type="http://schemas.openxmlformats.org/officeDocument/2006/relationships/image" Target="../media/image17.jpg"/><Relationship Id="rId2" Type="http://schemas.openxmlformats.org/officeDocument/2006/relationships/notesSlide" Target="../notesSlides/notesSlide376.xml"/><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27.jpg"/><Relationship Id="rId5" Type="http://schemas.openxmlformats.org/officeDocument/2006/relationships/image" Target="../media/image12.png"/><Relationship Id="rId10" Type="http://schemas.openxmlformats.org/officeDocument/2006/relationships/image" Target="../media/image16.jpg"/><Relationship Id="rId4" Type="http://schemas.openxmlformats.org/officeDocument/2006/relationships/image" Target="../media/image11.jpg"/><Relationship Id="rId9" Type="http://schemas.openxmlformats.org/officeDocument/2006/relationships/image" Target="../media/image15.jpg"/></Relationships>
</file>

<file path=ppt/slides/_rels/slide3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7.xml"/><Relationship Id="rId1" Type="http://schemas.openxmlformats.org/officeDocument/2006/relationships/slideLayout" Target="../slideLayouts/slideLayout3.xml"/></Relationships>
</file>

<file path=ppt/slides/_rels/slide37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7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7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8.png"/><Relationship Id="rId7" Type="http://schemas.openxmlformats.org/officeDocument/2006/relationships/image" Target="../media/image14.jpg"/><Relationship Id="rId2" Type="http://schemas.openxmlformats.org/officeDocument/2006/relationships/notesSlide" Target="../notesSlides/notesSlide379.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8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0.xml"/><Relationship Id="rId1" Type="http://schemas.openxmlformats.org/officeDocument/2006/relationships/slideLayout" Target="../slideLayouts/slideLayout3.xml"/></Relationships>
</file>

<file path=ppt/slides/_rels/slide38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81.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8.pn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6.jpg"/></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docs.google.com/presentation/d/1_i5hVK4yPwUZwglOCwUqAIzOBf0IJie6x03EWT7ofAk/copy"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8.png"/><Relationship Id="rId7" Type="http://schemas.openxmlformats.org/officeDocument/2006/relationships/image" Target="../media/image14.jp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5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 Id="rId9" Type="http://schemas.openxmlformats.org/officeDocument/2006/relationships/image" Target="../media/image17.jp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8.png"/><Relationship Id="rId7" Type="http://schemas.openxmlformats.org/officeDocument/2006/relationships/image" Target="../media/image14.jp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22.png"/><Relationship Id="rId7" Type="http://schemas.openxmlformats.org/officeDocument/2006/relationships/image" Target="../media/image14.jp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6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68.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29.png"/><Relationship Id="rId7" Type="http://schemas.openxmlformats.org/officeDocument/2006/relationships/image" Target="../media/image17.jp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13.jpg"/><Relationship Id="rId11" Type="http://schemas.openxmlformats.org/officeDocument/2006/relationships/image" Target="../media/image27.jpg"/><Relationship Id="rId5" Type="http://schemas.openxmlformats.org/officeDocument/2006/relationships/image" Target="../media/image12.png"/><Relationship Id="rId10" Type="http://schemas.openxmlformats.org/officeDocument/2006/relationships/image" Target="../media/image16.jpg"/><Relationship Id="rId4" Type="http://schemas.openxmlformats.org/officeDocument/2006/relationships/image" Target="../media/image11.jpg"/><Relationship Id="rId9" Type="http://schemas.openxmlformats.org/officeDocument/2006/relationships/image" Target="../media/image15.jpg"/></Relationships>
</file>

<file path=ppt/slides/_rels/slide6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7.jpg"/><Relationship Id="rId4" Type="http://schemas.openxmlformats.org/officeDocument/2006/relationships/image" Target="../media/image11.jpg"/></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2.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7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4.jpg"/></Relationships>
</file>

<file path=ppt/slides/_rels/slide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0.png"/><Relationship Id="rId4" Type="http://schemas.openxmlformats.org/officeDocument/2006/relationships/image" Target="../media/image11.jpg"/></Relationships>
</file>

<file path=ppt/slides/_rels/slide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1.png"/></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1.png"/></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6.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8.png"/></Relationships>
</file>

<file path=ppt/slides/_rels/slide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9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9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9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8.png"/><Relationship Id="rId7" Type="http://schemas.openxmlformats.org/officeDocument/2006/relationships/image" Target="../media/image14.jpg"/><Relationship Id="rId2" Type="http://schemas.openxmlformats.org/officeDocument/2006/relationships/notesSlide" Target="../notesSlides/notesSlide99.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10"/>
          <p:cNvPicPr preferRelativeResize="0"/>
          <p:nvPr/>
        </p:nvPicPr>
        <p:blipFill rotWithShape="1">
          <a:blip r:embed="rId3">
            <a:alphaModFix/>
          </a:blip>
          <a:srcRect/>
          <a:stretch/>
        </p:blipFill>
        <p:spPr>
          <a:xfrm>
            <a:off x="1417320" y="2133600"/>
            <a:ext cx="6461760" cy="4292628"/>
          </a:xfrm>
          <a:prstGeom prst="rect">
            <a:avLst/>
          </a:prstGeom>
          <a:noFill/>
          <a:ln>
            <a:noFill/>
          </a:ln>
        </p:spPr>
      </p:pic>
      <p:sp>
        <p:nvSpPr>
          <p:cNvPr id="241" name="Google Shape;241;p10"/>
          <p:cNvSpPr txBox="1"/>
          <p:nvPr/>
        </p:nvSpPr>
        <p:spPr>
          <a:xfrm>
            <a:off x="76200" y="508128"/>
            <a:ext cx="89916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chemeClr val="dk1"/>
                </a:solidFill>
                <a:latin typeface="Calibri"/>
                <a:ea typeface="Calibri"/>
                <a:cs typeface="Calibri"/>
                <a:sym typeface="Calibri"/>
              </a:rPr>
              <a:t>Organ</a:t>
            </a:r>
            <a:r>
              <a:rPr lang="en-US" sz="3600" b="0" i="0" u="none" strike="noStrike" cap="none">
                <a:solidFill>
                  <a:schemeClr val="dk1"/>
                </a:solidFill>
                <a:latin typeface="Calibri"/>
                <a:ea typeface="Calibri"/>
                <a:cs typeface="Calibri"/>
                <a:sym typeface="Calibri"/>
              </a:rPr>
              <a:t>: group of different tissues that work together and have a specific function together</a:t>
            </a:r>
            <a:endParaRPr sz="1400" b="0" i="0" u="none" strike="noStrike" cap="none">
              <a:solidFill>
                <a:srgbClr val="000000"/>
              </a:solidFill>
              <a:latin typeface="Arial"/>
              <a:ea typeface="Arial"/>
              <a:cs typeface="Arial"/>
              <a:sym typeface="Arial"/>
            </a:endParaRPr>
          </a:p>
        </p:txBody>
      </p:sp>
      <p:sp>
        <p:nvSpPr>
          <p:cNvPr id="242" name="Google Shape;242;p1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pic>
        <p:nvPicPr>
          <p:cNvPr id="1187" name="Google Shape;1187;g9c50900109_3_16"/>
          <p:cNvPicPr preferRelativeResize="0"/>
          <p:nvPr/>
        </p:nvPicPr>
        <p:blipFill rotWithShape="1">
          <a:blip r:embed="rId3">
            <a:alphaModFix/>
          </a:blip>
          <a:srcRect/>
          <a:stretch/>
        </p:blipFill>
        <p:spPr>
          <a:xfrm>
            <a:off x="0" y="0"/>
            <a:ext cx="9143071" cy="6858001"/>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grpSp>
        <p:nvGrpSpPr>
          <p:cNvPr id="1202" name="Google Shape;1202;p78"/>
          <p:cNvGrpSpPr/>
          <p:nvPr/>
        </p:nvGrpSpPr>
        <p:grpSpPr>
          <a:xfrm>
            <a:off x="1505008" y="297180"/>
            <a:ext cx="5828913" cy="6262953"/>
            <a:chOff x="814636" y="0"/>
            <a:chExt cx="5828913" cy="6262953"/>
          </a:xfrm>
        </p:grpSpPr>
        <p:sp>
          <p:nvSpPr>
            <p:cNvPr id="1203" name="Google Shape;1203;p78"/>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78"/>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205" name="Google Shape;1205;p78"/>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p78"/>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7" name="Google Shape;1207;p78"/>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208" name="Google Shape;1208;p78"/>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9" name="Google Shape;1209;p78"/>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0" name="Google Shape;1210;p78"/>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211" name="Google Shape;1211;p78"/>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p78"/>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p78"/>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214" name="Google Shape;1214;p78"/>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p78"/>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6" name="Google Shape;1216;p78"/>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217" name="Google Shape;1217;p78"/>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78"/>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78"/>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220" name="Google Shape;1220;p78"/>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221" name="Google Shape;1221;p78"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222" name="Google Shape;1222;p78"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223" name="Google Shape;1223;p78"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224" name="Google Shape;1224;p78"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225" name="Google Shape;1225;p78"/>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6" name="Google Shape;1226;p78"/>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p79"/>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3" name="Google Shape;1233;p79"/>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34" name="Google Shape;1234;p79"/>
          <p:cNvSpPr txBox="1"/>
          <p:nvPr/>
        </p:nvSpPr>
        <p:spPr>
          <a:xfrm>
            <a:off x="1722618" y="-133729"/>
            <a:ext cx="6786489"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Life Processes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235" name="Google Shape;1235;p79"/>
          <p:cNvGrpSpPr/>
          <p:nvPr/>
        </p:nvGrpSpPr>
        <p:grpSpPr>
          <a:xfrm>
            <a:off x="944379" y="1413562"/>
            <a:ext cx="8063975" cy="5285063"/>
            <a:chOff x="944379" y="1413562"/>
            <a:chExt cx="8063975" cy="5285063"/>
          </a:xfrm>
        </p:grpSpPr>
        <p:grpSp>
          <p:nvGrpSpPr>
            <p:cNvPr id="1236" name="Google Shape;1236;p79"/>
            <p:cNvGrpSpPr/>
            <p:nvPr/>
          </p:nvGrpSpPr>
          <p:grpSpPr>
            <a:xfrm>
              <a:off x="1266092" y="1559581"/>
              <a:ext cx="3325272" cy="1039147"/>
              <a:chOff x="4368061" y="1626721"/>
              <a:chExt cx="3325272" cy="1039147"/>
            </a:xfrm>
          </p:grpSpPr>
          <p:sp>
            <p:nvSpPr>
              <p:cNvPr id="1237" name="Google Shape;1237;p79"/>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p79"/>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1239" name="Google Shape;1239;p79" descr="eating.jpg"/>
            <p:cNvPicPr preferRelativeResize="0"/>
            <p:nvPr/>
          </p:nvPicPr>
          <p:blipFill rotWithShape="1">
            <a:blip r:embed="rId3">
              <a:alphaModFix/>
            </a:blip>
            <a:srcRect t="8727" b="8727"/>
            <a:stretch/>
          </p:blipFill>
          <p:spPr>
            <a:xfrm>
              <a:off x="944380" y="1446299"/>
              <a:ext cx="905701" cy="1039148"/>
            </a:xfrm>
            <a:prstGeom prst="rect">
              <a:avLst/>
            </a:prstGeom>
            <a:noFill/>
            <a:ln>
              <a:noFill/>
            </a:ln>
          </p:spPr>
        </p:pic>
        <p:grpSp>
          <p:nvGrpSpPr>
            <p:cNvPr id="1240" name="Google Shape;1240;p79"/>
            <p:cNvGrpSpPr/>
            <p:nvPr/>
          </p:nvGrpSpPr>
          <p:grpSpPr>
            <a:xfrm>
              <a:off x="1246728" y="2909426"/>
              <a:ext cx="3325272" cy="1039147"/>
              <a:chOff x="4368061" y="1626721"/>
              <a:chExt cx="3325272" cy="1039147"/>
            </a:xfrm>
          </p:grpSpPr>
          <p:sp>
            <p:nvSpPr>
              <p:cNvPr id="1241" name="Google Shape;1241;p79"/>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2" name="Google Shape;1242;p79"/>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1243" name="Google Shape;1243;p79"/>
            <p:cNvPicPr preferRelativeResize="0"/>
            <p:nvPr/>
          </p:nvPicPr>
          <p:blipFill rotWithShape="1">
            <a:blip r:embed="rId4">
              <a:alphaModFix/>
            </a:blip>
            <a:srcRect/>
            <a:stretch/>
          </p:blipFill>
          <p:spPr>
            <a:xfrm>
              <a:off x="944379" y="2909426"/>
              <a:ext cx="905702" cy="911026"/>
            </a:xfrm>
            <a:prstGeom prst="rect">
              <a:avLst/>
            </a:prstGeom>
            <a:noFill/>
            <a:ln>
              <a:noFill/>
            </a:ln>
          </p:spPr>
        </p:pic>
        <p:grpSp>
          <p:nvGrpSpPr>
            <p:cNvPr id="1244" name="Google Shape;1244;p79"/>
            <p:cNvGrpSpPr/>
            <p:nvPr/>
          </p:nvGrpSpPr>
          <p:grpSpPr>
            <a:xfrm>
              <a:off x="1208702" y="4273783"/>
              <a:ext cx="3325272" cy="1039147"/>
              <a:chOff x="4368061" y="2934893"/>
              <a:chExt cx="3325272" cy="1039147"/>
            </a:xfrm>
          </p:grpSpPr>
          <p:sp>
            <p:nvSpPr>
              <p:cNvPr id="1245" name="Google Shape;1245;p79"/>
              <p:cNvSpPr/>
              <p:nvPr/>
            </p:nvSpPr>
            <p:spPr>
              <a:xfrm>
                <a:off x="4368061"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6" name="Google Shape;1246;p79"/>
              <p:cNvSpPr txBox="1"/>
              <p:nvPr/>
            </p:nvSpPr>
            <p:spPr>
              <a:xfrm>
                <a:off x="4368061" y="2934893"/>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1247" name="Google Shape;1247;p79"/>
            <p:cNvSpPr/>
            <p:nvPr/>
          </p:nvSpPr>
          <p:spPr>
            <a:xfrm>
              <a:off x="1070149" y="4123684"/>
              <a:ext cx="727403" cy="1091105"/>
            </a:xfrm>
            <a:prstGeom prst="rect">
              <a:avLst/>
            </a:prstGeom>
            <a:blipFill rotWithShape="1">
              <a:blip r:embed="rId5">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48" name="Google Shape;1248;p79"/>
            <p:cNvGrpSpPr/>
            <p:nvPr/>
          </p:nvGrpSpPr>
          <p:grpSpPr>
            <a:xfrm>
              <a:off x="4913076" y="1559581"/>
              <a:ext cx="4095278" cy="2483918"/>
              <a:chOff x="674818" y="2934893"/>
              <a:chExt cx="4095278" cy="2483918"/>
            </a:xfrm>
          </p:grpSpPr>
          <p:sp>
            <p:nvSpPr>
              <p:cNvPr id="1249" name="Google Shape;1249;p79"/>
              <p:cNvSpPr/>
              <p:nvPr/>
            </p:nvSpPr>
            <p:spPr>
              <a:xfrm>
                <a:off x="674818"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0" name="Google Shape;1250;p79"/>
              <p:cNvSpPr txBox="1"/>
              <p:nvPr/>
            </p:nvSpPr>
            <p:spPr>
              <a:xfrm>
                <a:off x="1078818" y="4379664"/>
                <a:ext cx="3691278"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1251" name="Google Shape;1251;p79"/>
            <p:cNvGrpSpPr/>
            <p:nvPr/>
          </p:nvGrpSpPr>
          <p:grpSpPr>
            <a:xfrm>
              <a:off x="4913076" y="1618657"/>
              <a:ext cx="3565821" cy="2395756"/>
              <a:chOff x="674818" y="-1038059"/>
              <a:chExt cx="3565821" cy="2395756"/>
            </a:xfrm>
          </p:grpSpPr>
          <p:sp>
            <p:nvSpPr>
              <p:cNvPr id="1252" name="Google Shape;1252;p79"/>
              <p:cNvSpPr/>
              <p:nvPr/>
            </p:nvSpPr>
            <p:spPr>
              <a:xfrm>
                <a:off x="674818"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3" name="Google Shape;1253;p79"/>
              <p:cNvSpPr txBox="1"/>
              <p:nvPr/>
            </p:nvSpPr>
            <p:spPr>
              <a:xfrm>
                <a:off x="915367" y="-1038059"/>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1254" name="Google Shape;1254;p79"/>
            <p:cNvSpPr/>
            <p:nvPr/>
          </p:nvSpPr>
          <p:spPr>
            <a:xfrm>
              <a:off x="4913076" y="1413562"/>
              <a:ext cx="727403" cy="1091105"/>
            </a:xfrm>
            <a:prstGeom prst="rect">
              <a:avLst/>
            </a:prstGeom>
            <a:blipFill rotWithShape="1">
              <a:blip r:embed="rId6">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255" name="Google Shape;1255;p79"/>
            <p:cNvGrpSpPr/>
            <p:nvPr/>
          </p:nvGrpSpPr>
          <p:grpSpPr>
            <a:xfrm>
              <a:off x="4913076" y="4294876"/>
              <a:ext cx="3325272" cy="1039147"/>
              <a:chOff x="4368061" y="318550"/>
              <a:chExt cx="3325272" cy="1039147"/>
            </a:xfrm>
          </p:grpSpPr>
          <p:sp>
            <p:nvSpPr>
              <p:cNvPr id="1256" name="Google Shape;1256;p79"/>
              <p:cNvSpPr/>
              <p:nvPr/>
            </p:nvSpPr>
            <p:spPr>
              <a:xfrm>
                <a:off x="4368061"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7" name="Google Shape;1257;p79"/>
              <p:cNvSpPr txBox="1"/>
              <p:nvPr/>
            </p:nvSpPr>
            <p:spPr>
              <a:xfrm>
                <a:off x="4368061" y="318550"/>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1258" name="Google Shape;1258;p79"/>
            <p:cNvSpPr/>
            <p:nvPr/>
          </p:nvSpPr>
          <p:spPr>
            <a:xfrm>
              <a:off x="4774523" y="4144777"/>
              <a:ext cx="727403" cy="1091105"/>
            </a:xfrm>
            <a:prstGeom prst="rect">
              <a:avLst/>
            </a:prstGeom>
            <a:blipFill rotWithShape="1">
              <a:blip r:embed="rId7">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59" name="Google Shape;1259;p79"/>
            <p:cNvGrpSpPr/>
            <p:nvPr/>
          </p:nvGrpSpPr>
          <p:grpSpPr>
            <a:xfrm>
              <a:off x="3111887" y="5659478"/>
              <a:ext cx="3325272" cy="1039147"/>
              <a:chOff x="2521440" y="4243064"/>
              <a:chExt cx="3325272" cy="1039147"/>
            </a:xfrm>
          </p:grpSpPr>
          <p:sp>
            <p:nvSpPr>
              <p:cNvPr id="1260" name="Google Shape;1260;p79"/>
              <p:cNvSpPr/>
              <p:nvPr/>
            </p:nvSpPr>
            <p:spPr>
              <a:xfrm>
                <a:off x="2521440" y="4243064"/>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1" name="Google Shape;1261;p79"/>
              <p:cNvSpPr txBox="1"/>
              <p:nvPr/>
            </p:nvSpPr>
            <p:spPr>
              <a:xfrm>
                <a:off x="2521440" y="4243064"/>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1262" name="Google Shape;1262;p79"/>
            <p:cNvSpPr/>
            <p:nvPr/>
          </p:nvSpPr>
          <p:spPr>
            <a:xfrm>
              <a:off x="2973334" y="5509379"/>
              <a:ext cx="727403" cy="1091105"/>
            </a:xfrm>
            <a:prstGeom prst="rect">
              <a:avLst/>
            </a:prstGeom>
            <a:blipFill rotWithShape="1">
              <a:blip r:embed="rId8">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3" name="Google Shape;1263;p79"/>
            <p:cNvSpPr/>
            <p:nvPr/>
          </p:nvSpPr>
          <p:spPr>
            <a:xfrm>
              <a:off x="4913075" y="2837795"/>
              <a:ext cx="727403" cy="1054288"/>
            </a:xfrm>
            <a:prstGeom prst="rect">
              <a:avLst/>
            </a:prstGeom>
            <a:blipFill rotWithShape="1">
              <a:blip r:embed="rId9">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80"/>
          <p:cNvSpPr txBox="1"/>
          <p:nvPr/>
        </p:nvSpPr>
        <p:spPr>
          <a:xfrm>
            <a:off x="1266092" y="-124450"/>
            <a:ext cx="6786489"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0" name="Google Shape;1270;p80"/>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1" name="Google Shape;1271;p80"/>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72" name="Google Shape;1272;p80"/>
          <p:cNvSpPr/>
          <p:nvPr/>
        </p:nvSpPr>
        <p:spPr>
          <a:xfrm>
            <a:off x="1915276" y="1322008"/>
            <a:ext cx="4679488" cy="4995665"/>
          </a:xfrm>
          <a:prstGeom prst="rect">
            <a:avLst/>
          </a:prstGeom>
          <a:blipFill rotWithShape="1">
            <a:blip r:embed="rId3">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81"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81"/>
          <p:cNvSpPr txBox="1"/>
          <p:nvPr/>
        </p:nvSpPr>
        <p:spPr>
          <a:xfrm>
            <a:off x="794915" y="108671"/>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can changes in life processes affect </a:t>
            </a:r>
            <a:r>
              <a:rPr lang="en-US" sz="3000" b="1">
                <a:solidFill>
                  <a:srgbClr val="FF0000"/>
                </a:solidFill>
                <a:latin typeface="Calibri"/>
                <a:ea typeface="Calibri"/>
                <a:cs typeface="Calibri"/>
                <a:sym typeface="Calibri"/>
              </a:rPr>
              <a:t>living organisms</a:t>
            </a:r>
            <a:r>
              <a:rPr lang="en-US" sz="3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1280" name="Google Shape;1280;p81"/>
          <p:cNvGrpSpPr/>
          <p:nvPr/>
        </p:nvGrpSpPr>
        <p:grpSpPr>
          <a:xfrm>
            <a:off x="944379" y="1413562"/>
            <a:ext cx="8063975" cy="5285063"/>
            <a:chOff x="944379" y="1413562"/>
            <a:chExt cx="8063975" cy="5285063"/>
          </a:xfrm>
        </p:grpSpPr>
        <p:grpSp>
          <p:nvGrpSpPr>
            <p:cNvPr id="1281" name="Google Shape;1281;p81"/>
            <p:cNvGrpSpPr/>
            <p:nvPr/>
          </p:nvGrpSpPr>
          <p:grpSpPr>
            <a:xfrm>
              <a:off x="1266092" y="1559581"/>
              <a:ext cx="3325272" cy="1039147"/>
              <a:chOff x="4368061" y="1626721"/>
              <a:chExt cx="3325272" cy="1039147"/>
            </a:xfrm>
          </p:grpSpPr>
          <p:sp>
            <p:nvSpPr>
              <p:cNvPr id="1282" name="Google Shape;1282;p81"/>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p81"/>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1284" name="Google Shape;1284;p81" descr="eating.jpg"/>
            <p:cNvPicPr preferRelativeResize="0"/>
            <p:nvPr/>
          </p:nvPicPr>
          <p:blipFill rotWithShape="1">
            <a:blip r:embed="rId4">
              <a:alphaModFix/>
            </a:blip>
            <a:srcRect t="8727" b="8727"/>
            <a:stretch/>
          </p:blipFill>
          <p:spPr>
            <a:xfrm>
              <a:off x="944380" y="1446299"/>
              <a:ext cx="905701" cy="1039148"/>
            </a:xfrm>
            <a:prstGeom prst="rect">
              <a:avLst/>
            </a:prstGeom>
            <a:noFill/>
            <a:ln>
              <a:noFill/>
            </a:ln>
          </p:spPr>
        </p:pic>
        <p:grpSp>
          <p:nvGrpSpPr>
            <p:cNvPr id="1285" name="Google Shape;1285;p81"/>
            <p:cNvGrpSpPr/>
            <p:nvPr/>
          </p:nvGrpSpPr>
          <p:grpSpPr>
            <a:xfrm>
              <a:off x="1246728" y="2909426"/>
              <a:ext cx="3325272" cy="1039147"/>
              <a:chOff x="4368061" y="1626721"/>
              <a:chExt cx="3325272" cy="1039147"/>
            </a:xfrm>
          </p:grpSpPr>
          <p:sp>
            <p:nvSpPr>
              <p:cNvPr id="1286" name="Google Shape;1286;p81"/>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p81"/>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1288" name="Google Shape;1288;p81"/>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1289" name="Google Shape;1289;p81"/>
            <p:cNvGrpSpPr/>
            <p:nvPr/>
          </p:nvGrpSpPr>
          <p:grpSpPr>
            <a:xfrm>
              <a:off x="1208702" y="4273783"/>
              <a:ext cx="3325272" cy="1039147"/>
              <a:chOff x="4368061" y="2934893"/>
              <a:chExt cx="3325272" cy="1039147"/>
            </a:xfrm>
          </p:grpSpPr>
          <p:sp>
            <p:nvSpPr>
              <p:cNvPr id="1290" name="Google Shape;1290;p81"/>
              <p:cNvSpPr/>
              <p:nvPr/>
            </p:nvSpPr>
            <p:spPr>
              <a:xfrm>
                <a:off x="4368061"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81"/>
              <p:cNvSpPr txBox="1"/>
              <p:nvPr/>
            </p:nvSpPr>
            <p:spPr>
              <a:xfrm>
                <a:off x="4368061" y="2934893"/>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1292" name="Google Shape;1292;p81"/>
            <p:cNvSpPr/>
            <p:nvPr/>
          </p:nvSpPr>
          <p:spPr>
            <a:xfrm>
              <a:off x="1070149" y="4123684"/>
              <a:ext cx="727403" cy="109110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93" name="Google Shape;1293;p81"/>
            <p:cNvGrpSpPr/>
            <p:nvPr/>
          </p:nvGrpSpPr>
          <p:grpSpPr>
            <a:xfrm>
              <a:off x="4913076" y="1559581"/>
              <a:ext cx="4095278" cy="2483918"/>
              <a:chOff x="674818" y="2934893"/>
              <a:chExt cx="4095278" cy="2483918"/>
            </a:xfrm>
          </p:grpSpPr>
          <p:sp>
            <p:nvSpPr>
              <p:cNvPr id="1294" name="Google Shape;1294;p81"/>
              <p:cNvSpPr/>
              <p:nvPr/>
            </p:nvSpPr>
            <p:spPr>
              <a:xfrm>
                <a:off x="674818"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5" name="Google Shape;1295;p81"/>
              <p:cNvSpPr txBox="1"/>
              <p:nvPr/>
            </p:nvSpPr>
            <p:spPr>
              <a:xfrm>
                <a:off x="1078818" y="4379664"/>
                <a:ext cx="3691278"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1296" name="Google Shape;1296;p81"/>
            <p:cNvGrpSpPr/>
            <p:nvPr/>
          </p:nvGrpSpPr>
          <p:grpSpPr>
            <a:xfrm>
              <a:off x="4913076" y="1618657"/>
              <a:ext cx="3565821" cy="2395756"/>
              <a:chOff x="674818" y="-1038059"/>
              <a:chExt cx="3565821" cy="2395756"/>
            </a:xfrm>
          </p:grpSpPr>
          <p:sp>
            <p:nvSpPr>
              <p:cNvPr id="1297" name="Google Shape;1297;p81"/>
              <p:cNvSpPr/>
              <p:nvPr/>
            </p:nvSpPr>
            <p:spPr>
              <a:xfrm>
                <a:off x="674818"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p81"/>
              <p:cNvSpPr txBox="1"/>
              <p:nvPr/>
            </p:nvSpPr>
            <p:spPr>
              <a:xfrm>
                <a:off x="915367" y="-1038059"/>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1299" name="Google Shape;1299;p81"/>
            <p:cNvSpPr/>
            <p:nvPr/>
          </p:nvSpPr>
          <p:spPr>
            <a:xfrm>
              <a:off x="4913076" y="1413562"/>
              <a:ext cx="727403" cy="1091105"/>
            </a:xfrm>
            <a:prstGeom prst="rect">
              <a:avLst/>
            </a:prstGeom>
            <a:blipFill rotWithShape="1">
              <a:blip r:embed="rId7">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300" name="Google Shape;1300;p81"/>
            <p:cNvGrpSpPr/>
            <p:nvPr/>
          </p:nvGrpSpPr>
          <p:grpSpPr>
            <a:xfrm>
              <a:off x="4913076" y="4294876"/>
              <a:ext cx="3325272" cy="1039147"/>
              <a:chOff x="4368061" y="318550"/>
              <a:chExt cx="3325272" cy="1039147"/>
            </a:xfrm>
          </p:grpSpPr>
          <p:sp>
            <p:nvSpPr>
              <p:cNvPr id="1301" name="Google Shape;1301;p81"/>
              <p:cNvSpPr/>
              <p:nvPr/>
            </p:nvSpPr>
            <p:spPr>
              <a:xfrm>
                <a:off x="4368061"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2" name="Google Shape;1302;p81"/>
              <p:cNvSpPr txBox="1"/>
              <p:nvPr/>
            </p:nvSpPr>
            <p:spPr>
              <a:xfrm>
                <a:off x="4368061" y="318550"/>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1303" name="Google Shape;1303;p81"/>
            <p:cNvSpPr/>
            <p:nvPr/>
          </p:nvSpPr>
          <p:spPr>
            <a:xfrm>
              <a:off x="4774523" y="4144777"/>
              <a:ext cx="727403" cy="1091105"/>
            </a:xfrm>
            <a:prstGeom prst="rect">
              <a:avLst/>
            </a:prstGeom>
            <a:blipFill rotWithShape="1">
              <a:blip r:embed="rId8">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04" name="Google Shape;1304;p81"/>
            <p:cNvGrpSpPr/>
            <p:nvPr/>
          </p:nvGrpSpPr>
          <p:grpSpPr>
            <a:xfrm>
              <a:off x="3111887" y="5659478"/>
              <a:ext cx="3325272" cy="1039147"/>
              <a:chOff x="2521440" y="4243064"/>
              <a:chExt cx="3325272" cy="1039147"/>
            </a:xfrm>
          </p:grpSpPr>
          <p:sp>
            <p:nvSpPr>
              <p:cNvPr id="1305" name="Google Shape;1305;p81"/>
              <p:cNvSpPr/>
              <p:nvPr/>
            </p:nvSpPr>
            <p:spPr>
              <a:xfrm>
                <a:off x="2521440" y="4243064"/>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6" name="Google Shape;1306;p81"/>
              <p:cNvSpPr txBox="1"/>
              <p:nvPr/>
            </p:nvSpPr>
            <p:spPr>
              <a:xfrm>
                <a:off x="2521440" y="4243064"/>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1307" name="Google Shape;1307;p81"/>
            <p:cNvSpPr/>
            <p:nvPr/>
          </p:nvSpPr>
          <p:spPr>
            <a:xfrm>
              <a:off x="2973334" y="5509379"/>
              <a:ext cx="727403" cy="1091105"/>
            </a:xfrm>
            <a:prstGeom prst="rect">
              <a:avLst/>
            </a:prstGeom>
            <a:blipFill rotWithShape="1">
              <a:blip r:embed="rId9">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p81"/>
            <p:cNvSpPr/>
            <p:nvPr/>
          </p:nvSpPr>
          <p:spPr>
            <a:xfrm>
              <a:off x="4913075" y="2837795"/>
              <a:ext cx="727403" cy="1054288"/>
            </a:xfrm>
            <a:prstGeom prst="rect">
              <a:avLst/>
            </a:prstGeom>
            <a:blipFill rotWithShape="1">
              <a:blip r:embed="rId10">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p83"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pic>
        <p:nvPicPr>
          <p:cNvPr id="1320" name="Google Shape;1320;p84"/>
          <p:cNvPicPr preferRelativeResize="0">
            <a:picLocks noGrp="1"/>
          </p:cNvPicPr>
          <p:nvPr>
            <p:ph type="body" idx="1"/>
          </p:nvPr>
        </p:nvPicPr>
        <p:blipFill rotWithShape="1">
          <a:blip r:embed="rId3">
            <a:alphaModFix/>
          </a:blip>
          <a:srcRect/>
          <a:stretch/>
        </p:blipFill>
        <p:spPr>
          <a:xfrm>
            <a:off x="98473" y="1015665"/>
            <a:ext cx="8947200" cy="5676300"/>
          </a:xfrm>
          <a:prstGeom prst="rect">
            <a:avLst/>
          </a:prstGeom>
          <a:noFill/>
          <a:ln w="9525" cap="flat" cmpd="sng">
            <a:solidFill>
              <a:schemeClr val="lt1"/>
            </a:solidFill>
            <a:prstDash val="solid"/>
            <a:round/>
            <a:headEnd type="none" w="sm" len="sm"/>
            <a:tailEnd type="none" w="sm" len="sm"/>
          </a:ln>
        </p:spPr>
      </p:pic>
      <p:sp>
        <p:nvSpPr>
          <p:cNvPr id="1321" name="Google Shape;1321;p84"/>
          <p:cNvSpPr txBox="1"/>
          <p:nvPr/>
        </p:nvSpPr>
        <p:spPr>
          <a:xfrm>
            <a:off x="2412329" y="2"/>
            <a:ext cx="4339008"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Relationships</a:t>
            </a:r>
            <a:endParaRPr sz="1400" b="0" i="0" u="none" strike="noStrike" cap="none">
              <a:solidFill>
                <a:srgbClr val="000000"/>
              </a:solidFill>
              <a:latin typeface="Arial"/>
              <a:ea typeface="Arial"/>
              <a:cs typeface="Arial"/>
              <a:sym typeface="Arial"/>
            </a:endParaRPr>
          </a:p>
        </p:txBody>
      </p:sp>
      <p:sp>
        <p:nvSpPr>
          <p:cNvPr id="1322" name="Google Shape;1322;p8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gdac1902d15_0_33"/>
          <p:cNvSpPr txBox="1">
            <a:spLocks noGrp="1"/>
          </p:cNvSpPr>
          <p:nvPr>
            <p:ph type="title"/>
          </p:nvPr>
        </p:nvSpPr>
        <p:spPr>
          <a:xfrm>
            <a:off x="769092" y="400976"/>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b="1" u="sng"/>
              <a:t>Organism</a:t>
            </a:r>
            <a:r>
              <a:rPr lang="en-US" sz="3959"/>
              <a:t>: any multi- or unicellular life form  </a:t>
            </a:r>
            <a:endParaRPr/>
          </a:p>
        </p:txBody>
      </p:sp>
      <p:pic>
        <p:nvPicPr>
          <p:cNvPr id="1329" name="Google Shape;1329;gdac1902d15_0_33"/>
          <p:cNvPicPr preferRelativeResize="0">
            <a:picLocks noGrp="1"/>
          </p:cNvPicPr>
          <p:nvPr>
            <p:ph type="body" idx="1"/>
          </p:nvPr>
        </p:nvPicPr>
        <p:blipFill rotWithShape="1">
          <a:blip r:embed="rId3">
            <a:alphaModFix/>
          </a:blip>
          <a:srcRect/>
          <a:stretch/>
        </p:blipFill>
        <p:spPr>
          <a:xfrm>
            <a:off x="1921638" y="1660318"/>
            <a:ext cx="5300700" cy="4698000"/>
          </a:xfrm>
          <a:prstGeom prst="rect">
            <a:avLst/>
          </a:prstGeom>
          <a:noFill/>
          <a:ln>
            <a:noFill/>
          </a:ln>
        </p:spPr>
      </p:pic>
      <p:sp>
        <p:nvSpPr>
          <p:cNvPr id="1330" name="Google Shape;1330;gdac1902d15_0_33"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p86"/>
          <p:cNvSpPr txBox="1"/>
          <p:nvPr/>
        </p:nvSpPr>
        <p:spPr>
          <a:xfrm>
            <a:off x="1722618" y="-133729"/>
            <a:ext cx="6786489"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Life Processes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7" name="Google Shape;1337;p86"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38" name="Google Shape;1338;p86"/>
          <p:cNvGrpSpPr/>
          <p:nvPr/>
        </p:nvGrpSpPr>
        <p:grpSpPr>
          <a:xfrm>
            <a:off x="944379" y="1413562"/>
            <a:ext cx="8063975" cy="5285063"/>
            <a:chOff x="944379" y="1413562"/>
            <a:chExt cx="8063975" cy="5285063"/>
          </a:xfrm>
        </p:grpSpPr>
        <p:grpSp>
          <p:nvGrpSpPr>
            <p:cNvPr id="1339" name="Google Shape;1339;p86"/>
            <p:cNvGrpSpPr/>
            <p:nvPr/>
          </p:nvGrpSpPr>
          <p:grpSpPr>
            <a:xfrm>
              <a:off x="1266092" y="1559581"/>
              <a:ext cx="3325272" cy="1039147"/>
              <a:chOff x="4368061" y="1626721"/>
              <a:chExt cx="3325272" cy="1039147"/>
            </a:xfrm>
          </p:grpSpPr>
          <p:sp>
            <p:nvSpPr>
              <p:cNvPr id="1340" name="Google Shape;1340;p86"/>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1" name="Google Shape;1341;p86"/>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1342" name="Google Shape;1342;p86" descr="eating.jpg"/>
            <p:cNvPicPr preferRelativeResize="0"/>
            <p:nvPr/>
          </p:nvPicPr>
          <p:blipFill rotWithShape="1">
            <a:blip r:embed="rId4">
              <a:alphaModFix/>
            </a:blip>
            <a:srcRect t="8727" b="8727"/>
            <a:stretch/>
          </p:blipFill>
          <p:spPr>
            <a:xfrm>
              <a:off x="944380" y="1446299"/>
              <a:ext cx="905701" cy="1039148"/>
            </a:xfrm>
            <a:prstGeom prst="rect">
              <a:avLst/>
            </a:prstGeom>
            <a:noFill/>
            <a:ln>
              <a:noFill/>
            </a:ln>
          </p:spPr>
        </p:pic>
        <p:grpSp>
          <p:nvGrpSpPr>
            <p:cNvPr id="1343" name="Google Shape;1343;p86"/>
            <p:cNvGrpSpPr/>
            <p:nvPr/>
          </p:nvGrpSpPr>
          <p:grpSpPr>
            <a:xfrm>
              <a:off x="1246728" y="2909426"/>
              <a:ext cx="3325272" cy="1039147"/>
              <a:chOff x="4368061" y="1626721"/>
              <a:chExt cx="3325272" cy="1039147"/>
            </a:xfrm>
          </p:grpSpPr>
          <p:sp>
            <p:nvSpPr>
              <p:cNvPr id="1344" name="Google Shape;1344;p86"/>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p86"/>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1346" name="Google Shape;1346;p86"/>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1347" name="Google Shape;1347;p86"/>
            <p:cNvGrpSpPr/>
            <p:nvPr/>
          </p:nvGrpSpPr>
          <p:grpSpPr>
            <a:xfrm>
              <a:off x="1208702" y="4273783"/>
              <a:ext cx="3325272" cy="1039147"/>
              <a:chOff x="4368061" y="2934893"/>
              <a:chExt cx="3325272" cy="1039147"/>
            </a:xfrm>
          </p:grpSpPr>
          <p:sp>
            <p:nvSpPr>
              <p:cNvPr id="1348" name="Google Shape;1348;p86"/>
              <p:cNvSpPr/>
              <p:nvPr/>
            </p:nvSpPr>
            <p:spPr>
              <a:xfrm>
                <a:off x="4368061"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p86"/>
              <p:cNvSpPr txBox="1"/>
              <p:nvPr/>
            </p:nvSpPr>
            <p:spPr>
              <a:xfrm>
                <a:off x="4368061" y="2934893"/>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1350" name="Google Shape;1350;p86"/>
            <p:cNvSpPr/>
            <p:nvPr/>
          </p:nvSpPr>
          <p:spPr>
            <a:xfrm>
              <a:off x="1070149" y="4123684"/>
              <a:ext cx="727403" cy="109110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51" name="Google Shape;1351;p86"/>
            <p:cNvGrpSpPr/>
            <p:nvPr/>
          </p:nvGrpSpPr>
          <p:grpSpPr>
            <a:xfrm>
              <a:off x="4913076" y="1559581"/>
              <a:ext cx="4095278" cy="2483918"/>
              <a:chOff x="674818" y="2934893"/>
              <a:chExt cx="4095278" cy="2483918"/>
            </a:xfrm>
          </p:grpSpPr>
          <p:sp>
            <p:nvSpPr>
              <p:cNvPr id="1352" name="Google Shape;1352;p86"/>
              <p:cNvSpPr/>
              <p:nvPr/>
            </p:nvSpPr>
            <p:spPr>
              <a:xfrm>
                <a:off x="674818"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3" name="Google Shape;1353;p86"/>
              <p:cNvSpPr txBox="1"/>
              <p:nvPr/>
            </p:nvSpPr>
            <p:spPr>
              <a:xfrm>
                <a:off x="1078818" y="4379664"/>
                <a:ext cx="3691278"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1354" name="Google Shape;1354;p86"/>
            <p:cNvGrpSpPr/>
            <p:nvPr/>
          </p:nvGrpSpPr>
          <p:grpSpPr>
            <a:xfrm>
              <a:off x="4913076" y="1618657"/>
              <a:ext cx="3565821" cy="2395756"/>
              <a:chOff x="674818" y="-1038059"/>
              <a:chExt cx="3565821" cy="2395756"/>
            </a:xfrm>
          </p:grpSpPr>
          <p:sp>
            <p:nvSpPr>
              <p:cNvPr id="1355" name="Google Shape;1355;p86"/>
              <p:cNvSpPr/>
              <p:nvPr/>
            </p:nvSpPr>
            <p:spPr>
              <a:xfrm>
                <a:off x="674818"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6" name="Google Shape;1356;p86"/>
              <p:cNvSpPr txBox="1"/>
              <p:nvPr/>
            </p:nvSpPr>
            <p:spPr>
              <a:xfrm>
                <a:off x="915367" y="-1038059"/>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1357" name="Google Shape;1357;p86"/>
            <p:cNvSpPr/>
            <p:nvPr/>
          </p:nvSpPr>
          <p:spPr>
            <a:xfrm>
              <a:off x="4913076" y="1413562"/>
              <a:ext cx="727403" cy="1091105"/>
            </a:xfrm>
            <a:prstGeom prst="rect">
              <a:avLst/>
            </a:prstGeom>
            <a:blipFill rotWithShape="1">
              <a:blip r:embed="rId7">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358" name="Google Shape;1358;p86"/>
            <p:cNvGrpSpPr/>
            <p:nvPr/>
          </p:nvGrpSpPr>
          <p:grpSpPr>
            <a:xfrm>
              <a:off x="4913076" y="4294876"/>
              <a:ext cx="3325272" cy="1039147"/>
              <a:chOff x="4368061" y="318550"/>
              <a:chExt cx="3325272" cy="1039147"/>
            </a:xfrm>
          </p:grpSpPr>
          <p:sp>
            <p:nvSpPr>
              <p:cNvPr id="1359" name="Google Shape;1359;p86"/>
              <p:cNvSpPr/>
              <p:nvPr/>
            </p:nvSpPr>
            <p:spPr>
              <a:xfrm>
                <a:off x="4368061"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0" name="Google Shape;1360;p86"/>
              <p:cNvSpPr txBox="1"/>
              <p:nvPr/>
            </p:nvSpPr>
            <p:spPr>
              <a:xfrm>
                <a:off x="4368061" y="318550"/>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1361" name="Google Shape;1361;p86"/>
            <p:cNvSpPr/>
            <p:nvPr/>
          </p:nvSpPr>
          <p:spPr>
            <a:xfrm>
              <a:off x="4774523" y="4144777"/>
              <a:ext cx="727403" cy="1091105"/>
            </a:xfrm>
            <a:prstGeom prst="rect">
              <a:avLst/>
            </a:prstGeom>
            <a:blipFill rotWithShape="1">
              <a:blip r:embed="rId8">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62" name="Google Shape;1362;p86"/>
            <p:cNvGrpSpPr/>
            <p:nvPr/>
          </p:nvGrpSpPr>
          <p:grpSpPr>
            <a:xfrm>
              <a:off x="3111887" y="5659478"/>
              <a:ext cx="3325272" cy="1039147"/>
              <a:chOff x="2521440" y="4243064"/>
              <a:chExt cx="3325272" cy="1039147"/>
            </a:xfrm>
          </p:grpSpPr>
          <p:sp>
            <p:nvSpPr>
              <p:cNvPr id="1363" name="Google Shape;1363;p86"/>
              <p:cNvSpPr/>
              <p:nvPr/>
            </p:nvSpPr>
            <p:spPr>
              <a:xfrm>
                <a:off x="2521440" y="4243064"/>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4" name="Google Shape;1364;p86"/>
              <p:cNvSpPr txBox="1"/>
              <p:nvPr/>
            </p:nvSpPr>
            <p:spPr>
              <a:xfrm>
                <a:off x="2521440" y="4243064"/>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1365" name="Google Shape;1365;p86"/>
            <p:cNvSpPr/>
            <p:nvPr/>
          </p:nvSpPr>
          <p:spPr>
            <a:xfrm>
              <a:off x="2973334" y="5509379"/>
              <a:ext cx="727403" cy="1091105"/>
            </a:xfrm>
            <a:prstGeom prst="rect">
              <a:avLst/>
            </a:prstGeom>
            <a:blipFill rotWithShape="1">
              <a:blip r:embed="rId9">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86"/>
            <p:cNvSpPr/>
            <p:nvPr/>
          </p:nvSpPr>
          <p:spPr>
            <a:xfrm>
              <a:off x="4913075" y="2837795"/>
              <a:ext cx="727403" cy="1054288"/>
            </a:xfrm>
            <a:prstGeom prst="rect">
              <a:avLst/>
            </a:prstGeom>
            <a:blipFill rotWithShape="1">
              <a:blip r:embed="rId10">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1"/>
          <p:cNvSpPr txBox="1">
            <a:spLocks noGrp="1"/>
          </p:cNvSpPr>
          <p:nvPr>
            <p:ph type="title"/>
          </p:nvPr>
        </p:nvSpPr>
        <p:spPr>
          <a:xfrm>
            <a:off x="457200" y="122277"/>
            <a:ext cx="8804400" cy="16371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b="1" u="sng"/>
              <a:t>Organ System</a:t>
            </a:r>
            <a:r>
              <a:rPr lang="en-US" sz="3959"/>
              <a:t>: a group of 2 or more organs that work together for a specific function  </a:t>
            </a:r>
            <a:endParaRPr/>
          </a:p>
        </p:txBody>
      </p:sp>
      <p:pic>
        <p:nvPicPr>
          <p:cNvPr id="249" name="Google Shape;249;p11" descr="repiratory systems.jpg"/>
          <p:cNvPicPr preferRelativeResize="0">
            <a:picLocks noGrp="1"/>
          </p:cNvPicPr>
          <p:nvPr>
            <p:ph type="body" idx="1"/>
          </p:nvPr>
        </p:nvPicPr>
        <p:blipFill rotWithShape="1">
          <a:blip r:embed="rId3">
            <a:alphaModFix/>
          </a:blip>
          <a:srcRect l="-39211" r="-39210"/>
          <a:stretch/>
        </p:blipFill>
        <p:spPr>
          <a:xfrm>
            <a:off x="457200" y="2040867"/>
            <a:ext cx="8229600" cy="4526100"/>
          </a:xfrm>
          <a:prstGeom prst="rect">
            <a:avLst/>
          </a:prstGeom>
          <a:noFill/>
          <a:ln w="9525" cap="flat" cmpd="sng">
            <a:solidFill>
              <a:schemeClr val="lt1"/>
            </a:solidFill>
            <a:prstDash val="solid"/>
            <a:round/>
            <a:headEnd type="none" w="sm" len="sm"/>
            <a:tailEnd type="none" w="sm" len="sm"/>
          </a:ln>
        </p:spPr>
      </p:pic>
      <p:sp>
        <p:nvSpPr>
          <p:cNvPr id="250" name="Google Shape;250;p1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Google Shape;1372;p87"/>
          <p:cNvSpPr txBox="1">
            <a:spLocks noGrp="1"/>
          </p:cNvSpPr>
          <p:nvPr>
            <p:ph type="title"/>
          </p:nvPr>
        </p:nvSpPr>
        <p:spPr>
          <a:xfrm>
            <a:off x="735215" y="333005"/>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399"/>
              <a:buFont typeface="Calibri"/>
              <a:buNone/>
            </a:pPr>
            <a:r>
              <a:rPr lang="en-US" sz="3959" b="1" u="sng"/>
              <a:t>Ingestion</a:t>
            </a:r>
            <a:r>
              <a:rPr lang="en-US" sz="3959"/>
              <a:t>: the process of taking in food </a:t>
            </a:r>
            <a:endParaRPr/>
          </a:p>
        </p:txBody>
      </p:sp>
      <p:pic>
        <p:nvPicPr>
          <p:cNvPr id="1373" name="Google Shape;1373;p87" descr="eating.jpg"/>
          <p:cNvPicPr preferRelativeResize="0">
            <a:picLocks noGrp="1"/>
          </p:cNvPicPr>
          <p:nvPr>
            <p:ph type="body" idx="1"/>
          </p:nvPr>
        </p:nvPicPr>
        <p:blipFill rotWithShape="1">
          <a:blip r:embed="rId3">
            <a:alphaModFix/>
          </a:blip>
          <a:srcRect t="8727" b="8727"/>
          <a:stretch/>
        </p:blipFill>
        <p:spPr>
          <a:xfrm>
            <a:off x="457200" y="1668575"/>
            <a:ext cx="8229600" cy="4526100"/>
          </a:xfrm>
          <a:prstGeom prst="rect">
            <a:avLst/>
          </a:prstGeom>
          <a:noFill/>
          <a:ln>
            <a:noFill/>
          </a:ln>
        </p:spPr>
      </p:pic>
      <p:sp>
        <p:nvSpPr>
          <p:cNvPr id="1374" name="Google Shape;1374;p87"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p88"/>
          <p:cNvSpPr txBox="1"/>
          <p:nvPr/>
        </p:nvSpPr>
        <p:spPr>
          <a:xfrm>
            <a:off x="735225" y="292775"/>
            <a:ext cx="8177700" cy="1275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4400" b="1" i="0" u="sng" strike="noStrike" cap="none">
                <a:solidFill>
                  <a:schemeClr val="dk1"/>
                </a:solidFill>
                <a:latin typeface="Calibri"/>
                <a:ea typeface="Calibri"/>
                <a:cs typeface="Calibri"/>
                <a:sym typeface="Calibri"/>
              </a:rPr>
              <a:t>Digestion</a:t>
            </a:r>
            <a:r>
              <a:rPr lang="en-US" sz="4400" b="0" i="0" u="none" strike="noStrike" cap="none">
                <a:solidFill>
                  <a:schemeClr val="dk1"/>
                </a:solidFill>
                <a:latin typeface="Calibri"/>
                <a:ea typeface="Calibri"/>
                <a:cs typeface="Calibri"/>
                <a:sym typeface="Calibri"/>
              </a:rPr>
              <a:t>: </a:t>
            </a:r>
            <a:r>
              <a:rPr lang="en-US" sz="4400">
                <a:solidFill>
                  <a:schemeClr val="dk1"/>
                </a:solidFill>
                <a:latin typeface="Calibri"/>
                <a:ea typeface="Calibri"/>
                <a:cs typeface="Calibri"/>
                <a:sym typeface="Calibri"/>
              </a:rPr>
              <a:t>b</a:t>
            </a:r>
            <a:r>
              <a:rPr lang="en-US" sz="4400" b="0" i="0" u="none" strike="noStrike" cap="none">
                <a:solidFill>
                  <a:schemeClr val="dk1"/>
                </a:solidFill>
                <a:latin typeface="Calibri"/>
                <a:ea typeface="Calibri"/>
                <a:cs typeface="Calibri"/>
                <a:sym typeface="Calibri"/>
              </a:rPr>
              <a:t>reaking down of food for the organism to use</a:t>
            </a:r>
            <a:endParaRPr sz="1400" b="0" i="0" u="none" strike="noStrike" cap="none">
              <a:solidFill>
                <a:srgbClr val="000000"/>
              </a:solidFill>
              <a:latin typeface="Arial"/>
              <a:ea typeface="Arial"/>
              <a:cs typeface="Arial"/>
              <a:sym typeface="Arial"/>
            </a:endParaRPr>
          </a:p>
        </p:txBody>
      </p:sp>
      <p:pic>
        <p:nvPicPr>
          <p:cNvPr id="1381" name="Google Shape;1381;p88"/>
          <p:cNvPicPr preferRelativeResize="0"/>
          <p:nvPr/>
        </p:nvPicPr>
        <p:blipFill rotWithShape="1">
          <a:blip r:embed="rId3">
            <a:alphaModFix/>
          </a:blip>
          <a:srcRect/>
          <a:stretch/>
        </p:blipFill>
        <p:spPr>
          <a:xfrm>
            <a:off x="1034321" y="1913316"/>
            <a:ext cx="7075358" cy="4217233"/>
          </a:xfrm>
          <a:prstGeom prst="rect">
            <a:avLst/>
          </a:prstGeom>
          <a:noFill/>
          <a:ln>
            <a:noFill/>
          </a:ln>
        </p:spPr>
      </p:pic>
      <p:sp>
        <p:nvSpPr>
          <p:cNvPr id="1382" name="Google Shape;1382;p88"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89"/>
          <p:cNvSpPr txBox="1">
            <a:spLocks noGrp="1"/>
          </p:cNvSpPr>
          <p:nvPr>
            <p:ph type="title"/>
          </p:nvPr>
        </p:nvSpPr>
        <p:spPr>
          <a:xfrm>
            <a:off x="457200" y="549276"/>
            <a:ext cx="8229600" cy="132556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Nutrients</a:t>
            </a:r>
            <a:r>
              <a:rPr lang="en-US" sz="3959"/>
              <a:t>: molecules in food that an organism needs to survive</a:t>
            </a:r>
            <a:endParaRPr/>
          </a:p>
        </p:txBody>
      </p:sp>
      <p:pic>
        <p:nvPicPr>
          <p:cNvPr id="1389" name="Google Shape;1389;p89" descr="food.jpg"/>
          <p:cNvPicPr preferRelativeResize="0">
            <a:picLocks noGrp="1"/>
          </p:cNvPicPr>
          <p:nvPr>
            <p:ph type="body" idx="1"/>
          </p:nvPr>
        </p:nvPicPr>
        <p:blipFill rotWithShape="1">
          <a:blip r:embed="rId3">
            <a:alphaModFix/>
          </a:blip>
          <a:srcRect t="-1761" b="-1760"/>
          <a:stretch/>
        </p:blipFill>
        <p:spPr>
          <a:xfrm>
            <a:off x="457200" y="1874840"/>
            <a:ext cx="8229600" cy="4525963"/>
          </a:xfrm>
          <a:prstGeom prst="rect">
            <a:avLst/>
          </a:prstGeom>
          <a:noFill/>
          <a:ln w="9525" cap="flat" cmpd="sng">
            <a:solidFill>
              <a:schemeClr val="lt1"/>
            </a:solidFill>
            <a:prstDash val="solid"/>
            <a:round/>
            <a:headEnd type="none" w="sm" len="sm"/>
            <a:tailEnd type="none" w="sm" len="sm"/>
          </a:ln>
        </p:spPr>
      </p:pic>
      <p:sp>
        <p:nvSpPr>
          <p:cNvPr id="1390" name="Google Shape;1390;p89"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sp>
        <p:nvSpPr>
          <p:cNvPr id="1396" name="Google Shape;1396;p90"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pic>
        <p:nvPicPr>
          <p:cNvPr id="1402" name="Google Shape;1402;p91"/>
          <p:cNvPicPr preferRelativeResize="0"/>
          <p:nvPr/>
        </p:nvPicPr>
        <p:blipFill rotWithShape="1">
          <a:blip r:embed="rId3">
            <a:alphaModFix/>
          </a:blip>
          <a:srcRect/>
          <a:stretch/>
        </p:blipFill>
        <p:spPr>
          <a:xfrm>
            <a:off x="196948" y="1015665"/>
            <a:ext cx="8947052" cy="5676312"/>
          </a:xfrm>
          <a:prstGeom prst="rect">
            <a:avLst/>
          </a:prstGeom>
          <a:noFill/>
          <a:ln>
            <a:noFill/>
          </a:ln>
        </p:spPr>
      </p:pic>
      <p:sp>
        <p:nvSpPr>
          <p:cNvPr id="1403" name="Google Shape;1403;p9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p91"/>
          <p:cNvSpPr txBox="1"/>
          <p:nvPr/>
        </p:nvSpPr>
        <p:spPr>
          <a:xfrm>
            <a:off x="621617" y="588760"/>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3959"/>
              <a:buFont typeface="Calibri"/>
              <a:buNone/>
            </a:pPr>
            <a:r>
              <a:rPr lang="en-US" sz="3959" b="0" i="0" u="none" strike="noStrike" cap="none">
                <a:solidFill>
                  <a:schemeClr val="dk1"/>
                </a:solidFill>
                <a:latin typeface="Calibri"/>
                <a:ea typeface="Calibri"/>
                <a:cs typeface="Calibri"/>
                <a:sym typeface="Calibri"/>
              </a:rPr>
              <a:t>How are cells, tissue, organs, organ systems, and organisms related?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sp>
        <p:nvSpPr>
          <p:cNvPr id="1410" name="Google Shape;1410;gdac1902d15_0_4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gdac1902d15_0_40"/>
          <p:cNvSpPr txBox="1"/>
          <p:nvPr/>
        </p:nvSpPr>
        <p:spPr>
          <a:xfrm>
            <a:off x="675242" y="427885"/>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290"/>
              <a:buFont typeface="Calibri"/>
              <a:buNone/>
            </a:pPr>
            <a:r>
              <a:rPr lang="en-US" sz="4290" b="0" i="0" u="none" strike="noStrike" cap="none">
                <a:solidFill>
                  <a:schemeClr val="dk1"/>
                </a:solidFill>
                <a:latin typeface="Calibri"/>
                <a:ea typeface="Calibri"/>
                <a:cs typeface="Calibri"/>
                <a:sym typeface="Calibri"/>
              </a:rPr>
              <a:t>What is an organism?</a:t>
            </a:r>
            <a:endParaRPr sz="1400" b="0" i="0" u="none" strike="noStrike" cap="none">
              <a:solidFill>
                <a:srgbClr val="000000"/>
              </a:solidFill>
              <a:latin typeface="Arial"/>
              <a:ea typeface="Arial"/>
              <a:cs typeface="Arial"/>
              <a:sym typeface="Arial"/>
            </a:endParaRPr>
          </a:p>
        </p:txBody>
      </p:sp>
      <p:pic>
        <p:nvPicPr>
          <p:cNvPr id="1412" name="Google Shape;1412;gdac1902d15_0_40"/>
          <p:cNvPicPr preferRelativeResize="0"/>
          <p:nvPr/>
        </p:nvPicPr>
        <p:blipFill rotWithShape="1">
          <a:blip r:embed="rId4">
            <a:alphaModFix/>
          </a:blip>
          <a:srcRect/>
          <a:stretch/>
        </p:blipFill>
        <p:spPr>
          <a:xfrm>
            <a:off x="1921663" y="1718359"/>
            <a:ext cx="5300674" cy="451940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p9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93"/>
          <p:cNvSpPr txBox="1"/>
          <p:nvPr/>
        </p:nvSpPr>
        <p:spPr>
          <a:xfrm>
            <a:off x="689629" y="404418"/>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3959"/>
              <a:buFont typeface="Calibri"/>
              <a:buNone/>
            </a:pPr>
            <a:r>
              <a:rPr lang="en-US" sz="3959" b="0" i="0" u="none" strike="noStrike" cap="none">
                <a:solidFill>
                  <a:schemeClr val="dk1"/>
                </a:solidFill>
                <a:latin typeface="Calibri"/>
                <a:ea typeface="Calibri"/>
                <a:cs typeface="Calibri"/>
                <a:sym typeface="Calibri"/>
              </a:rPr>
              <a:t>Why are life processes important for organisms?</a:t>
            </a:r>
            <a:endParaRPr sz="1400" b="0" i="0" u="none" strike="noStrike" cap="none">
              <a:solidFill>
                <a:srgbClr val="000000"/>
              </a:solidFill>
              <a:latin typeface="Arial"/>
              <a:ea typeface="Arial"/>
              <a:cs typeface="Arial"/>
              <a:sym typeface="Arial"/>
            </a:endParaRPr>
          </a:p>
        </p:txBody>
      </p:sp>
      <p:grpSp>
        <p:nvGrpSpPr>
          <p:cNvPr id="1419" name="Google Shape;1419;p93"/>
          <p:cNvGrpSpPr/>
          <p:nvPr/>
        </p:nvGrpSpPr>
        <p:grpSpPr>
          <a:xfrm>
            <a:off x="0" y="2194560"/>
            <a:ext cx="6420256" cy="4530100"/>
            <a:chOff x="944379" y="1446299"/>
            <a:chExt cx="6466821" cy="5287021"/>
          </a:xfrm>
        </p:grpSpPr>
        <p:grpSp>
          <p:nvGrpSpPr>
            <p:cNvPr id="1420" name="Google Shape;1420;p93"/>
            <p:cNvGrpSpPr/>
            <p:nvPr/>
          </p:nvGrpSpPr>
          <p:grpSpPr>
            <a:xfrm>
              <a:off x="1266093" y="1559581"/>
              <a:ext cx="2322965" cy="1039147"/>
              <a:chOff x="4368062" y="1626721"/>
              <a:chExt cx="2322965" cy="1039147"/>
            </a:xfrm>
          </p:grpSpPr>
          <p:sp>
            <p:nvSpPr>
              <p:cNvPr id="1421" name="Google Shape;1421;p93"/>
              <p:cNvSpPr/>
              <p:nvPr/>
            </p:nvSpPr>
            <p:spPr>
              <a:xfrm>
                <a:off x="4368062" y="1626721"/>
                <a:ext cx="2322965"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p93"/>
              <p:cNvSpPr txBox="1"/>
              <p:nvPr/>
            </p:nvSpPr>
            <p:spPr>
              <a:xfrm>
                <a:off x="4368062" y="1626721"/>
                <a:ext cx="2322965"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1423" name="Google Shape;1423;p93" descr="eating.jpg"/>
            <p:cNvPicPr preferRelativeResize="0"/>
            <p:nvPr/>
          </p:nvPicPr>
          <p:blipFill rotWithShape="1">
            <a:blip r:embed="rId4">
              <a:alphaModFix/>
            </a:blip>
            <a:srcRect t="8727" b="8727"/>
            <a:stretch/>
          </p:blipFill>
          <p:spPr>
            <a:xfrm>
              <a:off x="944380" y="1446299"/>
              <a:ext cx="905701" cy="1039148"/>
            </a:xfrm>
            <a:prstGeom prst="rect">
              <a:avLst/>
            </a:prstGeom>
            <a:noFill/>
            <a:ln>
              <a:noFill/>
            </a:ln>
          </p:spPr>
        </p:pic>
        <p:grpSp>
          <p:nvGrpSpPr>
            <p:cNvPr id="1424" name="Google Shape;1424;p93"/>
            <p:cNvGrpSpPr/>
            <p:nvPr/>
          </p:nvGrpSpPr>
          <p:grpSpPr>
            <a:xfrm>
              <a:off x="1246728" y="2909426"/>
              <a:ext cx="2342330" cy="1039147"/>
              <a:chOff x="4368061" y="1626721"/>
              <a:chExt cx="2342330" cy="1039147"/>
            </a:xfrm>
          </p:grpSpPr>
          <p:sp>
            <p:nvSpPr>
              <p:cNvPr id="1425" name="Google Shape;1425;p93"/>
              <p:cNvSpPr/>
              <p:nvPr/>
            </p:nvSpPr>
            <p:spPr>
              <a:xfrm>
                <a:off x="4368061" y="1626721"/>
                <a:ext cx="2342330"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p93"/>
              <p:cNvSpPr txBox="1"/>
              <p:nvPr/>
            </p:nvSpPr>
            <p:spPr>
              <a:xfrm>
                <a:off x="4368062" y="1626721"/>
                <a:ext cx="2322965"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Digestion</a:t>
                </a:r>
                <a:endParaRPr sz="3500" b="0" i="0" u="none" strike="noStrike" cap="none">
                  <a:solidFill>
                    <a:schemeClr val="dk1"/>
                  </a:solidFill>
                  <a:latin typeface="Calibri"/>
                  <a:ea typeface="Calibri"/>
                  <a:cs typeface="Calibri"/>
                  <a:sym typeface="Calibri"/>
                </a:endParaRPr>
              </a:p>
            </p:txBody>
          </p:sp>
        </p:grpSp>
        <p:pic>
          <p:nvPicPr>
            <p:cNvPr id="1427" name="Google Shape;1427;p93"/>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1428" name="Google Shape;1428;p93"/>
            <p:cNvGrpSpPr/>
            <p:nvPr/>
          </p:nvGrpSpPr>
          <p:grpSpPr>
            <a:xfrm>
              <a:off x="1208702" y="4273783"/>
              <a:ext cx="2380356" cy="1039147"/>
              <a:chOff x="4368061" y="2934893"/>
              <a:chExt cx="2380356" cy="1039147"/>
            </a:xfrm>
          </p:grpSpPr>
          <p:sp>
            <p:nvSpPr>
              <p:cNvPr id="1429" name="Google Shape;1429;p93"/>
              <p:cNvSpPr/>
              <p:nvPr/>
            </p:nvSpPr>
            <p:spPr>
              <a:xfrm>
                <a:off x="4368061" y="2934893"/>
                <a:ext cx="2380356"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p93"/>
              <p:cNvSpPr txBox="1"/>
              <p:nvPr/>
            </p:nvSpPr>
            <p:spPr>
              <a:xfrm>
                <a:off x="4368061" y="2934893"/>
                <a:ext cx="2380356"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1431" name="Google Shape;1431;p93"/>
            <p:cNvSpPr/>
            <p:nvPr/>
          </p:nvSpPr>
          <p:spPr>
            <a:xfrm>
              <a:off x="1070149" y="4123684"/>
              <a:ext cx="727403" cy="109110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32" name="Google Shape;1432;p93"/>
            <p:cNvGrpSpPr/>
            <p:nvPr/>
          </p:nvGrpSpPr>
          <p:grpSpPr>
            <a:xfrm>
              <a:off x="4372025" y="1559581"/>
              <a:ext cx="2834900" cy="2505915"/>
              <a:chOff x="133767" y="2934893"/>
              <a:chExt cx="2834900" cy="2505915"/>
            </a:xfrm>
          </p:grpSpPr>
          <p:sp>
            <p:nvSpPr>
              <p:cNvPr id="1433" name="Google Shape;1433;p93"/>
              <p:cNvSpPr/>
              <p:nvPr/>
            </p:nvSpPr>
            <p:spPr>
              <a:xfrm>
                <a:off x="674818" y="2934893"/>
                <a:ext cx="2096957"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93"/>
              <p:cNvSpPr txBox="1"/>
              <p:nvPr/>
            </p:nvSpPr>
            <p:spPr>
              <a:xfrm>
                <a:off x="133767" y="4401661"/>
                <a:ext cx="2834900"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Stimulus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98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Response</a:t>
                </a:r>
                <a:endParaRPr sz="2800" b="0" i="0" u="none" strike="noStrike" cap="none">
                  <a:solidFill>
                    <a:schemeClr val="dk1"/>
                  </a:solidFill>
                  <a:latin typeface="Calibri"/>
                  <a:ea typeface="Calibri"/>
                  <a:cs typeface="Calibri"/>
                  <a:sym typeface="Calibri"/>
                </a:endParaRPr>
              </a:p>
            </p:txBody>
          </p:sp>
        </p:grpSp>
        <p:sp>
          <p:nvSpPr>
            <p:cNvPr id="1435" name="Google Shape;1435;p93"/>
            <p:cNvSpPr/>
            <p:nvPr/>
          </p:nvSpPr>
          <p:spPr>
            <a:xfrm>
              <a:off x="4129801" y="2894285"/>
              <a:ext cx="727403" cy="1054288"/>
            </a:xfrm>
            <a:prstGeom prst="rect">
              <a:avLst/>
            </a:prstGeom>
            <a:blipFill rotWithShape="1">
              <a:blip r:embed="rId7">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36" name="Google Shape;1436;p93"/>
            <p:cNvGrpSpPr/>
            <p:nvPr/>
          </p:nvGrpSpPr>
          <p:grpSpPr>
            <a:xfrm>
              <a:off x="4458999" y="1567525"/>
              <a:ext cx="2952201" cy="2446888"/>
              <a:chOff x="220741" y="-1089191"/>
              <a:chExt cx="2952201" cy="2446888"/>
            </a:xfrm>
          </p:grpSpPr>
          <p:sp>
            <p:nvSpPr>
              <p:cNvPr id="1437" name="Google Shape;1437;p93"/>
              <p:cNvSpPr/>
              <p:nvPr/>
            </p:nvSpPr>
            <p:spPr>
              <a:xfrm>
                <a:off x="674820" y="318550"/>
                <a:ext cx="2096958"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93"/>
              <p:cNvSpPr txBox="1"/>
              <p:nvPr/>
            </p:nvSpPr>
            <p:spPr>
              <a:xfrm>
                <a:off x="220741" y="-1089191"/>
                <a:ext cx="2952201" cy="1039148"/>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1439" name="Google Shape;1439;p93"/>
            <p:cNvSpPr/>
            <p:nvPr/>
          </p:nvSpPr>
          <p:spPr>
            <a:xfrm>
              <a:off x="4138464" y="1558316"/>
              <a:ext cx="727403" cy="1091105"/>
            </a:xfrm>
            <a:prstGeom prst="rect">
              <a:avLst/>
            </a:prstGeom>
            <a:blipFill rotWithShape="1">
              <a:blip r:embed="rId8">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440" name="Google Shape;1440;p93"/>
            <p:cNvGrpSpPr/>
            <p:nvPr/>
          </p:nvGrpSpPr>
          <p:grpSpPr>
            <a:xfrm>
              <a:off x="4268354" y="4294876"/>
              <a:ext cx="2834900" cy="1145233"/>
              <a:chOff x="3723339" y="318550"/>
              <a:chExt cx="2834900" cy="1145233"/>
            </a:xfrm>
          </p:grpSpPr>
          <p:sp>
            <p:nvSpPr>
              <p:cNvPr id="1441" name="Google Shape;1441;p93"/>
              <p:cNvSpPr/>
              <p:nvPr/>
            </p:nvSpPr>
            <p:spPr>
              <a:xfrm>
                <a:off x="4368063" y="318550"/>
                <a:ext cx="2096958"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93"/>
              <p:cNvSpPr txBox="1"/>
              <p:nvPr/>
            </p:nvSpPr>
            <p:spPr>
              <a:xfrm>
                <a:off x="3723339" y="424636"/>
                <a:ext cx="2834900"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Gas Exchange</a:t>
                </a:r>
                <a:endParaRPr sz="2800" b="0" i="0" u="none" strike="noStrike" cap="none">
                  <a:solidFill>
                    <a:schemeClr val="dk1"/>
                  </a:solidFill>
                  <a:latin typeface="Calibri"/>
                  <a:ea typeface="Calibri"/>
                  <a:cs typeface="Calibri"/>
                  <a:sym typeface="Calibri"/>
                </a:endParaRPr>
              </a:p>
            </p:txBody>
          </p:sp>
        </p:grpSp>
        <p:sp>
          <p:nvSpPr>
            <p:cNvPr id="1443" name="Google Shape;1443;p93"/>
            <p:cNvSpPr/>
            <p:nvPr/>
          </p:nvSpPr>
          <p:spPr>
            <a:xfrm>
              <a:off x="4129801" y="4250863"/>
              <a:ext cx="727403" cy="1091105"/>
            </a:xfrm>
            <a:prstGeom prst="rect">
              <a:avLst/>
            </a:prstGeom>
            <a:blipFill rotWithShape="1">
              <a:blip r:embed="rId9">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44" name="Google Shape;1444;p93"/>
            <p:cNvGrpSpPr/>
            <p:nvPr/>
          </p:nvGrpSpPr>
          <p:grpSpPr>
            <a:xfrm>
              <a:off x="2569905" y="5643090"/>
              <a:ext cx="2979635" cy="1090230"/>
              <a:chOff x="1979458" y="4226676"/>
              <a:chExt cx="2979635" cy="1090230"/>
            </a:xfrm>
          </p:grpSpPr>
          <p:sp>
            <p:nvSpPr>
              <p:cNvPr id="1445" name="Google Shape;1445;p93"/>
              <p:cNvSpPr/>
              <p:nvPr/>
            </p:nvSpPr>
            <p:spPr>
              <a:xfrm>
                <a:off x="2124193" y="4226676"/>
                <a:ext cx="2834900"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6" name="Google Shape;1446;p93"/>
              <p:cNvSpPr txBox="1"/>
              <p:nvPr/>
            </p:nvSpPr>
            <p:spPr>
              <a:xfrm>
                <a:off x="1979458" y="4277759"/>
                <a:ext cx="2834900"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1447" name="Google Shape;1447;p93"/>
            <p:cNvSpPr/>
            <p:nvPr/>
          </p:nvSpPr>
          <p:spPr>
            <a:xfrm>
              <a:off x="2431352" y="5544073"/>
              <a:ext cx="727403" cy="1091105"/>
            </a:xfrm>
            <a:prstGeom prst="rect">
              <a:avLst/>
            </a:prstGeom>
            <a:blipFill rotWithShape="1">
              <a:blip r:embed="rId10">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448" name="Google Shape;1448;p93"/>
          <p:cNvPicPr preferRelativeResize="0"/>
          <p:nvPr/>
        </p:nvPicPr>
        <p:blipFill rotWithShape="1">
          <a:blip r:embed="rId11">
            <a:alphaModFix/>
          </a:blip>
          <a:srcRect/>
          <a:stretch/>
        </p:blipFill>
        <p:spPr>
          <a:xfrm>
            <a:off x="6818535" y="2382522"/>
            <a:ext cx="2325464" cy="2738118"/>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4" name="Google Shape;1454;p94"/>
          <p:cNvSpPr txBox="1">
            <a:spLocks noGrp="1"/>
          </p:cNvSpPr>
          <p:nvPr>
            <p:ph type="title"/>
          </p:nvPr>
        </p:nvSpPr>
        <p:spPr>
          <a:xfrm>
            <a:off x="849550" y="424775"/>
            <a:ext cx="79830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ingestion?</a:t>
            </a:r>
            <a:endParaRPr/>
          </a:p>
        </p:txBody>
      </p:sp>
      <p:pic>
        <p:nvPicPr>
          <p:cNvPr id="1455" name="Google Shape;1455;p94" descr="eating.jpg"/>
          <p:cNvPicPr preferRelativeResize="0">
            <a:picLocks noGrp="1"/>
          </p:cNvPicPr>
          <p:nvPr>
            <p:ph type="body" idx="1"/>
          </p:nvPr>
        </p:nvPicPr>
        <p:blipFill rotWithShape="1">
          <a:blip r:embed="rId3">
            <a:alphaModFix/>
          </a:blip>
          <a:srcRect t="8727" b="8727"/>
          <a:stretch/>
        </p:blipFill>
        <p:spPr>
          <a:xfrm>
            <a:off x="457200" y="2057400"/>
            <a:ext cx="8229600" cy="4525963"/>
          </a:xfrm>
          <a:prstGeom prst="rect">
            <a:avLst/>
          </a:prstGeom>
          <a:noFill/>
          <a:ln>
            <a:noFill/>
          </a:ln>
        </p:spPr>
      </p:pic>
      <p:sp>
        <p:nvSpPr>
          <p:cNvPr id="1456" name="Google Shape;1456;p9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Google Shape;1462;gdaf524373c_2_4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3" name="Google Shape;1463;gdaf524373c_2_46"/>
          <p:cNvSpPr txBox="1">
            <a:spLocks noGrp="1"/>
          </p:cNvSpPr>
          <p:nvPr>
            <p:ph type="title"/>
          </p:nvPr>
        </p:nvSpPr>
        <p:spPr>
          <a:xfrm>
            <a:off x="849550" y="424775"/>
            <a:ext cx="80331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a:t>Why is ingestion an important life process for organisms?</a:t>
            </a:r>
            <a:endParaRPr/>
          </a:p>
        </p:txBody>
      </p:sp>
      <p:pic>
        <p:nvPicPr>
          <p:cNvPr id="1464" name="Google Shape;1464;gdaf524373c_2_46" descr="eating.jpg"/>
          <p:cNvPicPr preferRelativeResize="0">
            <a:picLocks noGrp="1"/>
          </p:cNvPicPr>
          <p:nvPr>
            <p:ph type="body" idx="1"/>
          </p:nvPr>
        </p:nvPicPr>
        <p:blipFill rotWithShape="1">
          <a:blip r:embed="rId4">
            <a:alphaModFix/>
          </a:blip>
          <a:srcRect t="8725" b="8725"/>
          <a:stretch/>
        </p:blipFill>
        <p:spPr>
          <a:xfrm>
            <a:off x="299338" y="2917814"/>
            <a:ext cx="4014600" cy="2906700"/>
          </a:xfrm>
          <a:prstGeom prst="rect">
            <a:avLst/>
          </a:prstGeom>
          <a:noFill/>
          <a:ln>
            <a:noFill/>
          </a:ln>
        </p:spPr>
      </p:pic>
      <p:pic>
        <p:nvPicPr>
          <p:cNvPr id="1465" name="Google Shape;1465;gdaf524373c_2_46"/>
          <p:cNvPicPr preferRelativeResize="0"/>
          <p:nvPr/>
        </p:nvPicPr>
        <p:blipFill rotWithShape="1">
          <a:blip r:embed="rId5">
            <a:alphaModFix/>
          </a:blip>
          <a:srcRect/>
          <a:stretch/>
        </p:blipFill>
        <p:spPr>
          <a:xfrm>
            <a:off x="5033307" y="2529770"/>
            <a:ext cx="3488059" cy="3565843"/>
          </a:xfrm>
          <a:prstGeom prst="rect">
            <a:avLst/>
          </a:prstGeom>
          <a:noFill/>
          <a:ln>
            <a:noFill/>
          </a:ln>
        </p:spPr>
      </p:pic>
      <p:pic>
        <p:nvPicPr>
          <p:cNvPr id="1466" name="Google Shape;1466;gdaf524373c_2_46"/>
          <p:cNvPicPr preferRelativeResize="0"/>
          <p:nvPr/>
        </p:nvPicPr>
        <p:blipFill>
          <a:blip r:embed="rId6">
            <a:alphaModFix/>
          </a:blip>
          <a:stretch>
            <a:fillRect/>
          </a:stretch>
        </p:blipFill>
        <p:spPr>
          <a:xfrm>
            <a:off x="142475" y="1876447"/>
            <a:ext cx="4328325" cy="4872475"/>
          </a:xfrm>
          <a:prstGeom prst="rect">
            <a:avLst/>
          </a:prstGeom>
          <a:noFill/>
          <a:ln>
            <a:noFill/>
          </a:ln>
        </p:spPr>
      </p:pic>
      <p:pic>
        <p:nvPicPr>
          <p:cNvPr id="1467" name="Google Shape;1467;gdaf524373c_2_46"/>
          <p:cNvPicPr preferRelativeResize="0"/>
          <p:nvPr/>
        </p:nvPicPr>
        <p:blipFill>
          <a:blip r:embed="rId6">
            <a:alphaModFix/>
          </a:blip>
          <a:stretch>
            <a:fillRect/>
          </a:stretch>
        </p:blipFill>
        <p:spPr>
          <a:xfrm>
            <a:off x="4613175" y="1934935"/>
            <a:ext cx="4328325" cy="487247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96"/>
          <p:cNvSpPr txBox="1"/>
          <p:nvPr/>
        </p:nvSpPr>
        <p:spPr>
          <a:xfrm>
            <a:off x="2560321" y="727451"/>
            <a:ext cx="7302136"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What is digestion?</a:t>
            </a:r>
            <a:endParaRPr sz="1400" b="0" i="0" u="none" strike="noStrike" cap="none">
              <a:solidFill>
                <a:srgbClr val="000000"/>
              </a:solidFill>
              <a:latin typeface="Arial"/>
              <a:ea typeface="Arial"/>
              <a:cs typeface="Arial"/>
              <a:sym typeface="Arial"/>
            </a:endParaRPr>
          </a:p>
        </p:txBody>
      </p:sp>
      <p:pic>
        <p:nvPicPr>
          <p:cNvPr id="1474" name="Google Shape;1474;p96"/>
          <p:cNvPicPr preferRelativeResize="0"/>
          <p:nvPr/>
        </p:nvPicPr>
        <p:blipFill rotWithShape="1">
          <a:blip r:embed="rId3">
            <a:alphaModFix/>
          </a:blip>
          <a:srcRect/>
          <a:stretch/>
        </p:blipFill>
        <p:spPr>
          <a:xfrm>
            <a:off x="1034321" y="1913316"/>
            <a:ext cx="7075358" cy="4217233"/>
          </a:xfrm>
          <a:prstGeom prst="rect">
            <a:avLst/>
          </a:prstGeom>
          <a:noFill/>
          <a:ln>
            <a:noFill/>
          </a:ln>
        </p:spPr>
      </p:pic>
      <p:sp>
        <p:nvSpPr>
          <p:cNvPr id="1475" name="Google Shape;1475;p9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2"/>
          <p:cNvSpPr txBox="1">
            <a:spLocks noGrp="1"/>
          </p:cNvSpPr>
          <p:nvPr>
            <p:ph type="title"/>
          </p:nvPr>
        </p:nvSpPr>
        <p:spPr>
          <a:xfrm>
            <a:off x="739867" y="369326"/>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b="1" u="sng"/>
              <a:t>Organism</a:t>
            </a:r>
            <a:r>
              <a:rPr lang="en-US" sz="3959"/>
              <a:t>: any multi- or unicellular life form  </a:t>
            </a:r>
            <a:endParaRPr/>
          </a:p>
        </p:txBody>
      </p:sp>
      <p:pic>
        <p:nvPicPr>
          <p:cNvPr id="257" name="Google Shape;257;p12"/>
          <p:cNvPicPr preferRelativeResize="0">
            <a:picLocks noGrp="1"/>
          </p:cNvPicPr>
          <p:nvPr>
            <p:ph type="body" idx="1"/>
          </p:nvPr>
        </p:nvPicPr>
        <p:blipFill rotWithShape="1">
          <a:blip r:embed="rId3">
            <a:alphaModFix/>
          </a:blip>
          <a:srcRect/>
          <a:stretch/>
        </p:blipFill>
        <p:spPr>
          <a:xfrm>
            <a:off x="1921663" y="1928468"/>
            <a:ext cx="5300674" cy="4698122"/>
          </a:xfrm>
          <a:prstGeom prst="rect">
            <a:avLst/>
          </a:prstGeom>
          <a:noFill/>
          <a:ln>
            <a:noFill/>
          </a:ln>
        </p:spPr>
      </p:pic>
      <p:sp>
        <p:nvSpPr>
          <p:cNvPr id="258" name="Google Shape;258;p1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Google Shape;1481;gdaf524373c_3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gdaf524373c_3_0"/>
          <p:cNvSpPr txBox="1">
            <a:spLocks noGrp="1"/>
          </p:cNvSpPr>
          <p:nvPr>
            <p:ph type="title"/>
          </p:nvPr>
        </p:nvSpPr>
        <p:spPr>
          <a:xfrm>
            <a:off x="849550" y="424775"/>
            <a:ext cx="80331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a:t>Why is digestion an important life process for organisms?</a:t>
            </a:r>
            <a:endParaRPr/>
          </a:p>
        </p:txBody>
      </p:sp>
      <p:pic>
        <p:nvPicPr>
          <p:cNvPr id="1483" name="Google Shape;1483;gdaf524373c_3_0"/>
          <p:cNvPicPr preferRelativeResize="0"/>
          <p:nvPr/>
        </p:nvPicPr>
        <p:blipFill rotWithShape="1">
          <a:blip r:embed="rId4">
            <a:alphaModFix/>
          </a:blip>
          <a:srcRect/>
          <a:stretch/>
        </p:blipFill>
        <p:spPr>
          <a:xfrm>
            <a:off x="5033307" y="2529770"/>
            <a:ext cx="3488059" cy="3565843"/>
          </a:xfrm>
          <a:prstGeom prst="rect">
            <a:avLst/>
          </a:prstGeom>
          <a:noFill/>
          <a:ln>
            <a:noFill/>
          </a:ln>
        </p:spPr>
      </p:pic>
      <p:pic>
        <p:nvPicPr>
          <p:cNvPr id="1484" name="Google Shape;1484;gdaf524373c_3_0"/>
          <p:cNvPicPr preferRelativeResize="0"/>
          <p:nvPr/>
        </p:nvPicPr>
        <p:blipFill>
          <a:blip r:embed="rId5">
            <a:alphaModFix/>
          </a:blip>
          <a:stretch>
            <a:fillRect/>
          </a:stretch>
        </p:blipFill>
        <p:spPr>
          <a:xfrm>
            <a:off x="149888" y="1876460"/>
            <a:ext cx="4328325" cy="4872475"/>
          </a:xfrm>
          <a:prstGeom prst="rect">
            <a:avLst/>
          </a:prstGeom>
          <a:noFill/>
          <a:ln>
            <a:noFill/>
          </a:ln>
        </p:spPr>
      </p:pic>
      <p:pic>
        <p:nvPicPr>
          <p:cNvPr id="1485" name="Google Shape;1485;gdaf524373c_3_0"/>
          <p:cNvPicPr preferRelativeResize="0"/>
          <p:nvPr/>
        </p:nvPicPr>
        <p:blipFill>
          <a:blip r:embed="rId5">
            <a:alphaModFix/>
          </a:blip>
          <a:stretch>
            <a:fillRect/>
          </a:stretch>
        </p:blipFill>
        <p:spPr>
          <a:xfrm>
            <a:off x="4613175" y="1934935"/>
            <a:ext cx="4328325" cy="4872475"/>
          </a:xfrm>
          <a:prstGeom prst="rect">
            <a:avLst/>
          </a:prstGeom>
          <a:noFill/>
          <a:ln>
            <a:noFill/>
          </a:ln>
        </p:spPr>
      </p:pic>
      <p:pic>
        <p:nvPicPr>
          <p:cNvPr id="1486" name="Google Shape;1486;gdaf524373c_3_0"/>
          <p:cNvPicPr preferRelativeResize="0"/>
          <p:nvPr/>
        </p:nvPicPr>
        <p:blipFill rotWithShape="1">
          <a:blip r:embed="rId6">
            <a:alphaModFix/>
          </a:blip>
          <a:srcRect/>
          <a:stretch/>
        </p:blipFill>
        <p:spPr>
          <a:xfrm>
            <a:off x="438952" y="3195049"/>
            <a:ext cx="3750200" cy="223530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gdaf524373c_3_1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3" name="Google Shape;1493;gdaf524373c_3_11"/>
          <p:cNvSpPr txBox="1">
            <a:spLocks noGrp="1"/>
          </p:cNvSpPr>
          <p:nvPr>
            <p:ph type="title"/>
          </p:nvPr>
        </p:nvSpPr>
        <p:spPr>
          <a:xfrm>
            <a:off x="849550" y="424775"/>
            <a:ext cx="80331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a:t>What is the relationship between ingestion and digestion?</a:t>
            </a:r>
            <a:endParaRPr/>
          </a:p>
        </p:txBody>
      </p:sp>
      <p:pic>
        <p:nvPicPr>
          <p:cNvPr id="1494" name="Google Shape;1494;gdaf524373c_3_11" descr="eating.jpg"/>
          <p:cNvPicPr preferRelativeResize="0">
            <a:picLocks noGrp="1"/>
          </p:cNvPicPr>
          <p:nvPr>
            <p:ph type="body" idx="1"/>
          </p:nvPr>
        </p:nvPicPr>
        <p:blipFill rotWithShape="1">
          <a:blip r:embed="rId4">
            <a:alphaModFix/>
          </a:blip>
          <a:srcRect t="8725" b="8725"/>
          <a:stretch/>
        </p:blipFill>
        <p:spPr>
          <a:xfrm>
            <a:off x="299338" y="2917814"/>
            <a:ext cx="4014600" cy="2906700"/>
          </a:xfrm>
          <a:prstGeom prst="rect">
            <a:avLst/>
          </a:prstGeom>
          <a:noFill/>
          <a:ln>
            <a:noFill/>
          </a:ln>
        </p:spPr>
      </p:pic>
      <p:pic>
        <p:nvPicPr>
          <p:cNvPr id="1495" name="Google Shape;1495;gdaf524373c_3_11"/>
          <p:cNvPicPr preferRelativeResize="0"/>
          <p:nvPr/>
        </p:nvPicPr>
        <p:blipFill>
          <a:blip r:embed="rId5">
            <a:alphaModFix/>
          </a:blip>
          <a:stretch>
            <a:fillRect/>
          </a:stretch>
        </p:blipFill>
        <p:spPr>
          <a:xfrm>
            <a:off x="142475" y="1876447"/>
            <a:ext cx="4328325" cy="4872475"/>
          </a:xfrm>
          <a:prstGeom prst="rect">
            <a:avLst/>
          </a:prstGeom>
          <a:noFill/>
          <a:ln>
            <a:noFill/>
          </a:ln>
        </p:spPr>
      </p:pic>
      <p:pic>
        <p:nvPicPr>
          <p:cNvPr id="1496" name="Google Shape;1496;gdaf524373c_3_11"/>
          <p:cNvPicPr preferRelativeResize="0"/>
          <p:nvPr/>
        </p:nvPicPr>
        <p:blipFill>
          <a:blip r:embed="rId5">
            <a:alphaModFix/>
          </a:blip>
          <a:stretch>
            <a:fillRect/>
          </a:stretch>
        </p:blipFill>
        <p:spPr>
          <a:xfrm>
            <a:off x="4562775" y="1876447"/>
            <a:ext cx="4328325" cy="4872475"/>
          </a:xfrm>
          <a:prstGeom prst="rect">
            <a:avLst/>
          </a:prstGeom>
          <a:noFill/>
          <a:ln>
            <a:noFill/>
          </a:ln>
        </p:spPr>
      </p:pic>
      <p:pic>
        <p:nvPicPr>
          <p:cNvPr id="1497" name="Google Shape;1497;gdaf524373c_3_11"/>
          <p:cNvPicPr preferRelativeResize="0"/>
          <p:nvPr/>
        </p:nvPicPr>
        <p:blipFill rotWithShape="1">
          <a:blip r:embed="rId6">
            <a:alphaModFix/>
          </a:blip>
          <a:srcRect/>
          <a:stretch/>
        </p:blipFill>
        <p:spPr>
          <a:xfrm>
            <a:off x="4877502" y="3210337"/>
            <a:ext cx="3698875" cy="220470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1503" name="Google Shape;1503;p99"/>
          <p:cNvSpPr txBox="1"/>
          <p:nvPr/>
        </p:nvSpPr>
        <p:spPr>
          <a:xfrm>
            <a:off x="2886634" y="901725"/>
            <a:ext cx="3636508"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Excretion </a:t>
            </a:r>
            <a:endParaRPr sz="1400" b="0" i="0" u="none" strike="noStrike" cap="none">
              <a:solidFill>
                <a:srgbClr val="000000"/>
              </a:solidFill>
              <a:latin typeface="Arial"/>
              <a:ea typeface="Arial"/>
              <a:cs typeface="Arial"/>
              <a:sym typeface="Arial"/>
            </a:endParaRPr>
          </a:p>
        </p:txBody>
      </p:sp>
      <p:sp>
        <p:nvSpPr>
          <p:cNvPr id="1504" name="Google Shape;1504;p99"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05" name="Google Shape;1505;p99"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Google Shape;1511;p100"/>
          <p:cNvSpPr txBox="1">
            <a:spLocks noGrp="1"/>
          </p:cNvSpPr>
          <p:nvPr>
            <p:ph type="title"/>
          </p:nvPr>
        </p:nvSpPr>
        <p:spPr>
          <a:xfrm>
            <a:off x="457200" y="274638"/>
            <a:ext cx="8229600" cy="132556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Excretion</a:t>
            </a:r>
            <a:r>
              <a:rPr lang="en-US" sz="3959"/>
              <a:t>: process by which an organism removes its waste</a:t>
            </a:r>
            <a:endParaRPr/>
          </a:p>
        </p:txBody>
      </p:sp>
      <p:pic>
        <p:nvPicPr>
          <p:cNvPr id="1512" name="Google Shape;1512;p100" descr="toilet.jpg"/>
          <p:cNvPicPr preferRelativeResize="0">
            <a:picLocks noGrp="1"/>
          </p:cNvPicPr>
          <p:nvPr>
            <p:ph type="body" idx="1"/>
          </p:nvPr>
        </p:nvPicPr>
        <p:blipFill rotWithShape="1">
          <a:blip r:embed="rId3">
            <a:alphaModFix/>
          </a:blip>
          <a:srcRect l="-61212" r="-6121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513" name="Google Shape;1513;p10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14" name="Google Shape;1514;p100"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1520" name="Google Shape;1520;gdaf524373c_3_21"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gdaf524373c_3_26"/>
          <p:cNvSpPr txBox="1"/>
          <p:nvPr/>
        </p:nvSpPr>
        <p:spPr>
          <a:xfrm>
            <a:off x="849600" y="509725"/>
            <a:ext cx="78831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What is </a:t>
            </a:r>
            <a:r>
              <a:rPr lang="en-US" sz="4400">
                <a:solidFill>
                  <a:schemeClr val="dk1"/>
                </a:solidFill>
                <a:latin typeface="Calibri"/>
                <a:ea typeface="Calibri"/>
                <a:cs typeface="Calibri"/>
                <a:sym typeface="Calibri"/>
              </a:rPr>
              <a:t>excretion</a:t>
            </a:r>
            <a:r>
              <a:rPr lang="en-US" sz="4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527" name="Google Shape;1527;gdaf524373c_3_2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28" name="Google Shape;1528;gdaf524373c_3_26" descr="toilet.jpg"/>
          <p:cNvPicPr preferRelativeResize="0">
            <a:picLocks noGrp="1"/>
          </p:cNvPicPr>
          <p:nvPr>
            <p:ph type="body" idx="4294967295"/>
          </p:nvPr>
        </p:nvPicPr>
        <p:blipFill rotWithShape="1">
          <a:blip r:embed="rId4">
            <a:alphaModFix/>
          </a:blip>
          <a:srcRect l="-61209" r="-61209"/>
          <a:stretch/>
        </p:blipFill>
        <p:spPr>
          <a:xfrm>
            <a:off x="457200" y="1600200"/>
            <a:ext cx="8229600" cy="45261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pic>
        <p:nvPicPr>
          <p:cNvPr id="1534" name="Google Shape;1534;p101"/>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1535" name="Google Shape;1535;p10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pic>
        <p:nvPicPr>
          <p:cNvPr id="1541" name="Google Shape;1541;p102"/>
          <p:cNvPicPr preferRelativeResize="0"/>
          <p:nvPr/>
        </p:nvPicPr>
        <p:blipFill>
          <a:blip r:embed="rId3">
            <a:alphaModFix/>
          </a:blip>
          <a:stretch>
            <a:fillRect/>
          </a:stretch>
        </p:blipFill>
        <p:spPr>
          <a:xfrm>
            <a:off x="665126" y="1258050"/>
            <a:ext cx="2461175" cy="3844375"/>
          </a:xfrm>
          <a:prstGeom prst="rect">
            <a:avLst/>
          </a:prstGeom>
          <a:noFill/>
          <a:ln>
            <a:noFill/>
          </a:ln>
        </p:spPr>
      </p:pic>
      <p:sp>
        <p:nvSpPr>
          <p:cNvPr id="1542" name="Google Shape;1542;p102"/>
          <p:cNvSpPr txBox="1"/>
          <p:nvPr/>
        </p:nvSpPr>
        <p:spPr>
          <a:xfrm>
            <a:off x="4965947" y="2579939"/>
            <a:ext cx="2779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digestive system</a:t>
            </a:r>
            <a:endParaRPr sz="1400" b="0" i="0" u="none" strike="noStrike" cap="none">
              <a:solidFill>
                <a:srgbClr val="000000"/>
              </a:solidFill>
              <a:latin typeface="Arial"/>
              <a:ea typeface="Arial"/>
              <a:cs typeface="Arial"/>
              <a:sym typeface="Arial"/>
            </a:endParaRPr>
          </a:p>
        </p:txBody>
      </p:sp>
      <p:sp>
        <p:nvSpPr>
          <p:cNvPr id="1543" name="Google Shape;1543;p10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4" name="Google Shape;1544;p102"/>
          <p:cNvSpPr/>
          <p:nvPr/>
        </p:nvSpPr>
        <p:spPr>
          <a:xfrm rot="-671831">
            <a:off x="2489286" y="3244728"/>
            <a:ext cx="3015099" cy="368543"/>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Google Shape;1550;gdac1902d15_0_61"/>
          <p:cNvSpPr txBox="1"/>
          <p:nvPr/>
        </p:nvSpPr>
        <p:spPr>
          <a:xfrm>
            <a:off x="5199751" y="2468600"/>
            <a:ext cx="37068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renal (or urinary) system</a:t>
            </a:r>
            <a:endParaRPr sz="1400" b="0" i="0" u="none" strike="noStrike" cap="none">
              <a:solidFill>
                <a:srgbClr val="000000"/>
              </a:solidFill>
              <a:latin typeface="Arial"/>
              <a:ea typeface="Arial"/>
              <a:cs typeface="Arial"/>
              <a:sym typeface="Arial"/>
            </a:endParaRPr>
          </a:p>
        </p:txBody>
      </p:sp>
      <p:sp>
        <p:nvSpPr>
          <p:cNvPr id="1551" name="Google Shape;1551;gdac1902d15_0_61"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2" name="Google Shape;1552;gdac1902d15_0_61"/>
          <p:cNvSpPr/>
          <p:nvPr/>
        </p:nvSpPr>
        <p:spPr>
          <a:xfrm rot="-671955">
            <a:off x="2689742" y="3244735"/>
            <a:ext cx="3015115" cy="368542"/>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53" name="Google Shape;1553;gdac1902d15_0_61"/>
          <p:cNvPicPr preferRelativeResize="0"/>
          <p:nvPr/>
        </p:nvPicPr>
        <p:blipFill>
          <a:blip r:embed="rId4">
            <a:alphaModFix/>
          </a:blip>
          <a:stretch>
            <a:fillRect/>
          </a:stretch>
        </p:blipFill>
        <p:spPr>
          <a:xfrm>
            <a:off x="553900" y="1895614"/>
            <a:ext cx="3327600" cy="2736951"/>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59" name="Google Shape;1559;p103"/>
          <p:cNvSpPr txBox="1">
            <a:spLocks noGrp="1"/>
          </p:cNvSpPr>
          <p:nvPr>
            <p:ph type="title"/>
          </p:nvPr>
        </p:nvSpPr>
        <p:spPr>
          <a:xfrm>
            <a:off x="457200" y="389610"/>
            <a:ext cx="8229600" cy="132556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a:t>Excretion happens in different ways!</a:t>
            </a:r>
            <a:endParaRPr/>
          </a:p>
        </p:txBody>
      </p:sp>
      <p:sp>
        <p:nvSpPr>
          <p:cNvPr id="1560" name="Google Shape;1560;p103"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61" name="Google Shape;1561;p103"/>
          <p:cNvPicPr preferRelativeResize="0"/>
          <p:nvPr/>
        </p:nvPicPr>
        <p:blipFill>
          <a:blip r:embed="rId4">
            <a:alphaModFix/>
          </a:blip>
          <a:stretch>
            <a:fillRect/>
          </a:stretch>
        </p:blipFill>
        <p:spPr>
          <a:xfrm>
            <a:off x="1280425" y="1484251"/>
            <a:ext cx="6583150" cy="4879501"/>
          </a:xfrm>
          <a:prstGeom prst="rect">
            <a:avLst/>
          </a:prstGeom>
          <a:noFill/>
          <a:ln>
            <a:noFill/>
          </a:ln>
        </p:spPr>
      </p:pic>
      <p:sp>
        <p:nvSpPr>
          <p:cNvPr id="1562" name="Google Shape;1562;p103"/>
          <p:cNvSpPr/>
          <p:nvPr/>
        </p:nvSpPr>
        <p:spPr>
          <a:xfrm>
            <a:off x="6112076" y="2512176"/>
            <a:ext cx="1430100" cy="7353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3" name="Google Shape;1563;p103"/>
          <p:cNvSpPr/>
          <p:nvPr/>
        </p:nvSpPr>
        <p:spPr>
          <a:xfrm rot="2446170">
            <a:off x="7718527" y="1330160"/>
            <a:ext cx="609631" cy="1325439"/>
          </a:xfrm>
          <a:prstGeom prst="downArrow">
            <a:avLst>
              <a:gd name="adj1" fmla="val 50000"/>
              <a:gd name="adj2" fmla="val 50000"/>
            </a:avLst>
          </a:prstGeom>
          <a:solidFill>
            <a:srgbClr val="FF00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p104"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70" name="Google Shape;1570;p104"/>
          <p:cNvGrpSpPr/>
          <p:nvPr/>
        </p:nvGrpSpPr>
        <p:grpSpPr>
          <a:xfrm>
            <a:off x="-357478" y="2881743"/>
            <a:ext cx="8794895" cy="2412868"/>
            <a:chOff x="-357478" y="2881743"/>
            <a:chExt cx="8794895" cy="2412868"/>
          </a:xfrm>
        </p:grpSpPr>
        <p:grpSp>
          <p:nvGrpSpPr>
            <p:cNvPr id="1571" name="Google Shape;1571;p104"/>
            <p:cNvGrpSpPr/>
            <p:nvPr/>
          </p:nvGrpSpPr>
          <p:grpSpPr>
            <a:xfrm>
              <a:off x="-357478" y="2881745"/>
              <a:ext cx="2185416" cy="2379667"/>
              <a:chOff x="-890052" y="1826662"/>
              <a:chExt cx="2306238" cy="2379667"/>
            </a:xfrm>
          </p:grpSpPr>
          <p:sp>
            <p:nvSpPr>
              <p:cNvPr id="1572" name="Google Shape;1572;p104"/>
              <p:cNvSpPr txBox="1"/>
              <p:nvPr/>
            </p:nvSpPr>
            <p:spPr>
              <a:xfrm>
                <a:off x="-890052" y="3315952"/>
                <a:ext cx="2306238"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pic>
            <p:nvPicPr>
              <p:cNvPr id="1573" name="Google Shape;1573;p104" descr="eating.jpg"/>
              <p:cNvPicPr preferRelativeResize="0"/>
              <p:nvPr/>
            </p:nvPicPr>
            <p:blipFill rotWithShape="1">
              <a:blip r:embed="rId4">
                <a:alphaModFix/>
              </a:blip>
              <a:srcRect t="8727" b="8727"/>
              <a:stretch/>
            </p:blipFill>
            <p:spPr>
              <a:xfrm>
                <a:off x="-293503" y="1826662"/>
                <a:ext cx="1448688" cy="1258275"/>
              </a:xfrm>
              <a:prstGeom prst="rect">
                <a:avLst/>
              </a:prstGeom>
              <a:noFill/>
              <a:ln>
                <a:noFill/>
              </a:ln>
            </p:spPr>
          </p:pic>
        </p:grpSp>
        <p:grpSp>
          <p:nvGrpSpPr>
            <p:cNvPr id="1574" name="Google Shape;1574;p104"/>
            <p:cNvGrpSpPr/>
            <p:nvPr/>
          </p:nvGrpSpPr>
          <p:grpSpPr>
            <a:xfrm>
              <a:off x="2485356" y="2881744"/>
              <a:ext cx="2306238" cy="2412867"/>
              <a:chOff x="-997374" y="2949623"/>
              <a:chExt cx="2306238" cy="2412867"/>
            </a:xfrm>
          </p:grpSpPr>
          <p:sp>
            <p:nvSpPr>
              <p:cNvPr id="1575" name="Google Shape;1575;p104"/>
              <p:cNvSpPr txBox="1"/>
              <p:nvPr/>
            </p:nvSpPr>
            <p:spPr>
              <a:xfrm>
                <a:off x="-997374" y="4472113"/>
                <a:ext cx="2306238"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Digestion</a:t>
                </a:r>
                <a:endParaRPr sz="3500" b="0" i="0" u="none" strike="noStrike" cap="none">
                  <a:solidFill>
                    <a:schemeClr val="dk1"/>
                  </a:solidFill>
                  <a:latin typeface="Calibri"/>
                  <a:ea typeface="Calibri"/>
                  <a:cs typeface="Calibri"/>
                  <a:sym typeface="Calibri"/>
                </a:endParaRPr>
              </a:p>
            </p:txBody>
          </p:sp>
          <p:pic>
            <p:nvPicPr>
              <p:cNvPr id="1576" name="Google Shape;1576;p104"/>
              <p:cNvPicPr preferRelativeResize="0"/>
              <p:nvPr/>
            </p:nvPicPr>
            <p:blipFill rotWithShape="1">
              <a:blip r:embed="rId5">
                <a:alphaModFix/>
              </a:blip>
              <a:srcRect/>
              <a:stretch/>
            </p:blipFill>
            <p:spPr>
              <a:xfrm>
                <a:off x="-67600" y="2949623"/>
                <a:ext cx="1122525" cy="1258275"/>
              </a:xfrm>
              <a:prstGeom prst="rect">
                <a:avLst/>
              </a:prstGeom>
              <a:noFill/>
              <a:ln>
                <a:noFill/>
              </a:ln>
            </p:spPr>
          </p:pic>
        </p:grpSp>
        <p:grpSp>
          <p:nvGrpSpPr>
            <p:cNvPr id="1577" name="Google Shape;1577;p104"/>
            <p:cNvGrpSpPr/>
            <p:nvPr/>
          </p:nvGrpSpPr>
          <p:grpSpPr>
            <a:xfrm>
              <a:off x="5615852" y="2881743"/>
              <a:ext cx="2821565" cy="2370217"/>
              <a:chOff x="-695662" y="4342298"/>
              <a:chExt cx="2363216" cy="2370217"/>
            </a:xfrm>
          </p:grpSpPr>
          <p:sp>
            <p:nvSpPr>
              <p:cNvPr id="1578" name="Google Shape;1578;p104"/>
              <p:cNvSpPr txBox="1"/>
              <p:nvPr/>
            </p:nvSpPr>
            <p:spPr>
              <a:xfrm>
                <a:off x="-695662" y="5822138"/>
                <a:ext cx="2363216"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sp>
            <p:nvSpPr>
              <p:cNvPr id="1579" name="Google Shape;1579;p104"/>
              <p:cNvSpPr/>
              <p:nvPr/>
            </p:nvSpPr>
            <p:spPr>
              <a:xfrm>
                <a:off x="124862" y="4342298"/>
                <a:ext cx="1322217" cy="125827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80" name="Google Shape;1580;p104"/>
            <p:cNvSpPr/>
            <p:nvPr/>
          </p:nvSpPr>
          <p:spPr>
            <a:xfrm rot="-5400000">
              <a:off x="2081397" y="2995393"/>
              <a:ext cx="609601" cy="1325564"/>
            </a:xfrm>
            <a:prstGeom prst="down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sp>
          <p:nvSpPr>
            <p:cNvPr id="1581" name="Google Shape;1581;p104"/>
            <p:cNvSpPr/>
            <p:nvPr/>
          </p:nvSpPr>
          <p:spPr>
            <a:xfrm rot="-5400000">
              <a:off x="5261787" y="2967708"/>
              <a:ext cx="609601" cy="1325564"/>
            </a:xfrm>
            <a:prstGeom prst="down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1587" name="Google Shape;1587;gdaf524373c_4_1"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gdaf524373c_5_0"/>
          <p:cNvSpPr txBox="1"/>
          <p:nvPr/>
        </p:nvSpPr>
        <p:spPr>
          <a:xfrm>
            <a:off x="849600" y="509725"/>
            <a:ext cx="78831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What are different ways in which our bodies get rid of waste?</a:t>
            </a:r>
            <a:endParaRPr sz="1400" b="0" i="0" u="none" strike="noStrike" cap="none">
              <a:solidFill>
                <a:srgbClr val="000000"/>
              </a:solidFill>
              <a:latin typeface="Arial"/>
              <a:ea typeface="Arial"/>
              <a:cs typeface="Arial"/>
              <a:sym typeface="Arial"/>
            </a:endParaRPr>
          </a:p>
        </p:txBody>
      </p:sp>
      <p:sp>
        <p:nvSpPr>
          <p:cNvPr id="1594" name="Google Shape;1594;gdaf524373c_5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95" name="Google Shape;1595;gdaf524373c_5_0" descr="toilet.jpg"/>
          <p:cNvPicPr preferRelativeResize="0">
            <a:picLocks noGrp="1"/>
          </p:cNvPicPr>
          <p:nvPr>
            <p:ph type="body" idx="4294967295"/>
          </p:nvPr>
        </p:nvPicPr>
        <p:blipFill rotWithShape="1">
          <a:blip r:embed="rId4">
            <a:alphaModFix/>
          </a:blip>
          <a:srcRect l="-61209" r="-61209"/>
          <a:stretch/>
        </p:blipFill>
        <p:spPr>
          <a:xfrm>
            <a:off x="457200" y="2155000"/>
            <a:ext cx="8229600" cy="45261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gdaf524373c_6_0"/>
          <p:cNvSpPr txBox="1"/>
          <p:nvPr/>
        </p:nvSpPr>
        <p:spPr>
          <a:xfrm>
            <a:off x="849600" y="251175"/>
            <a:ext cx="78831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How does excretion happen in plants?</a:t>
            </a:r>
            <a:endParaRPr sz="1400" b="0" i="0" u="none" strike="noStrike" cap="none">
              <a:solidFill>
                <a:srgbClr val="000000"/>
              </a:solidFill>
              <a:latin typeface="Arial"/>
              <a:ea typeface="Arial"/>
              <a:cs typeface="Arial"/>
              <a:sym typeface="Arial"/>
            </a:endParaRPr>
          </a:p>
        </p:txBody>
      </p:sp>
      <p:sp>
        <p:nvSpPr>
          <p:cNvPr id="1602" name="Google Shape;1602;gdaf524373c_6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03" name="Google Shape;1603;gdaf524373c_6_0"/>
          <p:cNvPicPr preferRelativeResize="0"/>
          <p:nvPr/>
        </p:nvPicPr>
        <p:blipFill>
          <a:blip r:embed="rId4">
            <a:alphaModFix/>
          </a:blip>
          <a:stretch>
            <a:fillRect/>
          </a:stretch>
        </p:blipFill>
        <p:spPr>
          <a:xfrm>
            <a:off x="1280425" y="1756401"/>
            <a:ext cx="6583150" cy="4879501"/>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09" name="Google Shape;1609;p105"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10" name="Google Shape;1610;p105"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sp>
        <p:nvSpPr>
          <p:cNvPr id="1616" name="Google Shape;1616;p10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17" name="Google Shape;1617;p106"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1618" name="Google Shape;1618;p106"/>
          <p:cNvPicPr preferRelativeResize="0"/>
          <p:nvPr/>
        </p:nvPicPr>
        <p:blipFill>
          <a:blip r:embed="rId5">
            <a:alphaModFix/>
          </a:blip>
          <a:stretch>
            <a:fillRect/>
          </a:stretch>
        </p:blipFill>
        <p:spPr>
          <a:xfrm>
            <a:off x="1553289" y="1191485"/>
            <a:ext cx="6037435" cy="4475024"/>
          </a:xfrm>
          <a:prstGeom prst="rect">
            <a:avLst/>
          </a:prstGeom>
          <a:noFill/>
          <a:ln>
            <a:noFill/>
          </a:ln>
        </p:spPr>
      </p:pic>
      <p:sp>
        <p:nvSpPr>
          <p:cNvPr id="1619" name="Google Shape;1619;p106"/>
          <p:cNvSpPr/>
          <p:nvPr/>
        </p:nvSpPr>
        <p:spPr>
          <a:xfrm>
            <a:off x="5955776" y="2164576"/>
            <a:ext cx="1428000" cy="7353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0" name="Google Shape;1620;p106"/>
          <p:cNvSpPr/>
          <p:nvPr/>
        </p:nvSpPr>
        <p:spPr>
          <a:xfrm rot="3209125">
            <a:off x="7372248" y="1258344"/>
            <a:ext cx="609552" cy="1325485"/>
          </a:xfrm>
          <a:prstGeom prst="downArrow">
            <a:avLst>
              <a:gd name="adj1" fmla="val 50000"/>
              <a:gd name="adj2" fmla="val 50000"/>
            </a:avLst>
          </a:prstGeom>
          <a:solidFill>
            <a:srgbClr val="FF00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sp>
        <p:nvSpPr>
          <p:cNvPr id="1626" name="Google Shape;1626;p107"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27" name="Google Shape;1627;p107"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pic>
        <p:nvPicPr>
          <p:cNvPr id="1633" name="Google Shape;1633;p108" descr="eating.jpg"/>
          <p:cNvPicPr preferRelativeResize="0">
            <a:picLocks noGrp="1"/>
          </p:cNvPicPr>
          <p:nvPr>
            <p:ph type="body" idx="1"/>
          </p:nvPr>
        </p:nvPicPr>
        <p:blipFill rotWithShape="1">
          <a:blip r:embed="rId3">
            <a:alphaModFix/>
          </a:blip>
          <a:srcRect t="8727" b="8727"/>
          <a:stretch/>
        </p:blipFill>
        <p:spPr>
          <a:xfrm>
            <a:off x="457200" y="1166013"/>
            <a:ext cx="8229600" cy="4526100"/>
          </a:xfrm>
          <a:prstGeom prst="rect">
            <a:avLst/>
          </a:prstGeom>
          <a:noFill/>
          <a:ln>
            <a:noFill/>
          </a:ln>
        </p:spPr>
      </p:pic>
      <p:sp>
        <p:nvSpPr>
          <p:cNvPr id="1634" name="Google Shape;1634;p108"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35" name="Google Shape;1635;p108"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gdaf524373c_6_8"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Google Shape;1647;gdaf524373c_6_13"/>
          <p:cNvSpPr txBox="1"/>
          <p:nvPr/>
        </p:nvSpPr>
        <p:spPr>
          <a:xfrm>
            <a:off x="849600" y="251175"/>
            <a:ext cx="7883100" cy="139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Is the release of oxygen by plants an example of excretion?</a:t>
            </a:r>
            <a:endParaRPr sz="1400" b="0" i="0" u="none" strike="noStrike" cap="none">
              <a:solidFill>
                <a:srgbClr val="000000"/>
              </a:solidFill>
              <a:latin typeface="Arial"/>
              <a:ea typeface="Arial"/>
              <a:cs typeface="Arial"/>
              <a:sym typeface="Arial"/>
            </a:endParaRPr>
          </a:p>
        </p:txBody>
      </p:sp>
      <p:sp>
        <p:nvSpPr>
          <p:cNvPr id="1648" name="Google Shape;1648;gdaf524373c_6_1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49" name="Google Shape;1649;gdaf524373c_6_13"/>
          <p:cNvPicPr preferRelativeResize="0"/>
          <p:nvPr/>
        </p:nvPicPr>
        <p:blipFill>
          <a:blip r:embed="rId4">
            <a:alphaModFix/>
          </a:blip>
          <a:stretch>
            <a:fillRect/>
          </a:stretch>
        </p:blipFill>
        <p:spPr>
          <a:xfrm>
            <a:off x="1280425" y="1756401"/>
            <a:ext cx="6583150" cy="4879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1" name="Google Shape;271;p14" descr="Animal Cell.jpg"/>
          <p:cNvPicPr preferRelativeResize="0"/>
          <p:nvPr/>
        </p:nvPicPr>
        <p:blipFill rotWithShape="1">
          <a:blip r:embed="rId4">
            <a:alphaModFix/>
          </a:blip>
          <a:srcRect l="-26185" r="-26185"/>
          <a:stretch/>
        </p:blipFill>
        <p:spPr>
          <a:xfrm>
            <a:off x="122987" y="3086736"/>
            <a:ext cx="4458313" cy="2451899"/>
          </a:xfrm>
          <a:prstGeom prst="rect">
            <a:avLst/>
          </a:prstGeom>
          <a:noFill/>
          <a:ln>
            <a:noFill/>
          </a:ln>
        </p:spPr>
      </p:pic>
      <p:pic>
        <p:nvPicPr>
          <p:cNvPr id="272" name="Google Shape;272;p14"/>
          <p:cNvPicPr preferRelativeResize="0"/>
          <p:nvPr/>
        </p:nvPicPr>
        <p:blipFill rotWithShape="1">
          <a:blip r:embed="rId5">
            <a:alphaModFix/>
          </a:blip>
          <a:srcRect/>
          <a:stretch/>
        </p:blipFill>
        <p:spPr>
          <a:xfrm rot="5400000">
            <a:off x="5414887" y="2485343"/>
            <a:ext cx="2851913" cy="3654672"/>
          </a:xfrm>
          <a:prstGeom prst="rect">
            <a:avLst/>
          </a:prstGeom>
          <a:noFill/>
          <a:ln>
            <a:noFill/>
          </a:ln>
        </p:spPr>
      </p:pic>
      <p:sp>
        <p:nvSpPr>
          <p:cNvPr id="273" name="Google Shape;273;p14"/>
          <p:cNvSpPr txBox="1"/>
          <p:nvPr/>
        </p:nvSpPr>
        <p:spPr>
          <a:xfrm>
            <a:off x="712442" y="607760"/>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3959"/>
              <a:buFont typeface="Calibri"/>
              <a:buNone/>
            </a:pPr>
            <a:r>
              <a:rPr lang="en-US" sz="3959" b="0" i="0" u="none" strike="noStrike" cap="none">
                <a:solidFill>
                  <a:schemeClr val="dk1"/>
                </a:solidFill>
                <a:latin typeface="Calibri"/>
                <a:ea typeface="Calibri"/>
                <a:cs typeface="Calibri"/>
                <a:sym typeface="Calibri"/>
              </a:rPr>
              <a:t>What is the relationship between cells and tissue?</a:t>
            </a:r>
            <a:endParaRPr sz="1400" b="0" i="0" u="none" strike="noStrike" cap="none">
              <a:solidFill>
                <a:srgbClr val="000000"/>
              </a:solidFill>
              <a:latin typeface="Arial"/>
              <a:ea typeface="Arial"/>
              <a:cs typeface="Arial"/>
              <a:sym typeface="Arial"/>
            </a:endParaRPr>
          </a:p>
        </p:txBody>
      </p:sp>
      <p:pic>
        <p:nvPicPr>
          <p:cNvPr id="274" name="Google Shape;274;p14"/>
          <p:cNvPicPr preferRelativeResize="0"/>
          <p:nvPr/>
        </p:nvPicPr>
        <p:blipFill>
          <a:blip r:embed="rId6">
            <a:alphaModFix/>
          </a:blip>
          <a:stretch>
            <a:fillRect/>
          </a:stretch>
        </p:blipFill>
        <p:spPr>
          <a:xfrm>
            <a:off x="187975" y="1876447"/>
            <a:ext cx="4328325" cy="4872475"/>
          </a:xfrm>
          <a:prstGeom prst="rect">
            <a:avLst/>
          </a:prstGeom>
          <a:noFill/>
          <a:ln>
            <a:noFill/>
          </a:ln>
        </p:spPr>
      </p:pic>
      <p:pic>
        <p:nvPicPr>
          <p:cNvPr id="275" name="Google Shape;275;p14"/>
          <p:cNvPicPr preferRelativeResize="0"/>
          <p:nvPr/>
        </p:nvPicPr>
        <p:blipFill>
          <a:blip r:embed="rId6">
            <a:alphaModFix/>
          </a:blip>
          <a:stretch>
            <a:fillRect/>
          </a:stretch>
        </p:blipFill>
        <p:spPr>
          <a:xfrm>
            <a:off x="4676675" y="1876447"/>
            <a:ext cx="4328325" cy="4872475"/>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sp>
        <p:nvSpPr>
          <p:cNvPr id="1655" name="Google Shape;1655;gdaf524373c_6_20"/>
          <p:cNvSpPr txBox="1"/>
          <p:nvPr/>
        </p:nvSpPr>
        <p:spPr>
          <a:xfrm>
            <a:off x="849600" y="251175"/>
            <a:ext cx="7883100" cy="139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Why is this NOT an example of excretion?</a:t>
            </a:r>
            <a:endParaRPr sz="1400" b="0" i="0" u="none" strike="noStrike" cap="none">
              <a:solidFill>
                <a:srgbClr val="000000"/>
              </a:solidFill>
              <a:latin typeface="Arial"/>
              <a:ea typeface="Arial"/>
              <a:cs typeface="Arial"/>
              <a:sym typeface="Arial"/>
            </a:endParaRPr>
          </a:p>
        </p:txBody>
      </p:sp>
      <p:sp>
        <p:nvSpPr>
          <p:cNvPr id="1656" name="Google Shape;1656;gdaf524373c_6_2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57" name="Google Shape;1657;gdaf524373c_6_20" descr="eating.jpg"/>
          <p:cNvPicPr preferRelativeResize="0">
            <a:picLocks noGrp="1"/>
          </p:cNvPicPr>
          <p:nvPr>
            <p:ph type="body" idx="4294967295"/>
          </p:nvPr>
        </p:nvPicPr>
        <p:blipFill rotWithShape="1">
          <a:blip r:embed="rId4">
            <a:alphaModFix/>
          </a:blip>
          <a:srcRect t="8725" b="8725"/>
          <a:stretch/>
        </p:blipFill>
        <p:spPr>
          <a:xfrm>
            <a:off x="457200" y="1791963"/>
            <a:ext cx="8229600" cy="4526100"/>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3" name="Google Shape;1663;p109"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64" name="Google Shape;1664;p109"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sp>
        <p:nvSpPr>
          <p:cNvPr id="1670" name="Google Shape;1670;gdaf524373c_7_1"/>
          <p:cNvSpPr txBox="1">
            <a:spLocks noGrp="1"/>
          </p:cNvSpPr>
          <p:nvPr>
            <p:ph type="title"/>
          </p:nvPr>
        </p:nvSpPr>
        <p:spPr>
          <a:xfrm>
            <a:off x="5367325" y="2262100"/>
            <a:ext cx="2436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ion</a:t>
            </a:r>
            <a:endParaRPr sz="6400" b="1"/>
          </a:p>
        </p:txBody>
      </p:sp>
      <p:sp>
        <p:nvSpPr>
          <p:cNvPr id="1671" name="Google Shape;1671;gdaf524373c_7_1"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72" name="Google Shape;1672;gdaf524373c_7_1"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cxnSp>
        <p:nvCxnSpPr>
          <p:cNvPr id="1673" name="Google Shape;1673;gdaf524373c_7_1"/>
          <p:cNvCxnSpPr/>
          <p:nvPr/>
        </p:nvCxnSpPr>
        <p:spPr>
          <a:xfrm>
            <a:off x="5506622" y="1339611"/>
            <a:ext cx="854100" cy="9225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1674" name="Google Shape;1674;gdaf524373c_7_1"/>
          <p:cNvSpPr txBox="1">
            <a:spLocks noGrp="1"/>
          </p:cNvSpPr>
          <p:nvPr>
            <p:ph type="title"/>
          </p:nvPr>
        </p:nvSpPr>
        <p:spPr>
          <a:xfrm>
            <a:off x="1792950" y="2262100"/>
            <a:ext cx="20955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Ex</a:t>
            </a:r>
            <a:endParaRPr sz="6400" b="1"/>
          </a:p>
        </p:txBody>
      </p:sp>
      <p:sp>
        <p:nvSpPr>
          <p:cNvPr id="1675" name="Google Shape;1675;gdaf524373c_7_1"/>
          <p:cNvSpPr txBox="1">
            <a:spLocks noGrp="1"/>
          </p:cNvSpPr>
          <p:nvPr>
            <p:ph type="title"/>
          </p:nvPr>
        </p:nvSpPr>
        <p:spPr>
          <a:xfrm>
            <a:off x="2115900" y="335275"/>
            <a:ext cx="4912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Excretion</a:t>
            </a:r>
            <a:endParaRPr sz="6400" b="1"/>
          </a:p>
        </p:txBody>
      </p:sp>
      <p:cxnSp>
        <p:nvCxnSpPr>
          <p:cNvPr id="1676" name="Google Shape;1676;gdaf524373c_7_1"/>
          <p:cNvCxnSpPr/>
          <p:nvPr/>
        </p:nvCxnSpPr>
        <p:spPr>
          <a:xfrm flipH="1">
            <a:off x="2949600" y="1339600"/>
            <a:ext cx="256800" cy="11754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681"/>
        <p:cNvGrpSpPr/>
        <p:nvPr/>
      </p:nvGrpSpPr>
      <p:grpSpPr>
        <a:xfrm>
          <a:off x="0" y="0"/>
          <a:ext cx="0" cy="0"/>
          <a:chOff x="0" y="0"/>
          <a:chExt cx="0" cy="0"/>
        </a:xfrm>
      </p:grpSpPr>
      <p:sp>
        <p:nvSpPr>
          <p:cNvPr id="1682" name="Google Shape;1682;gdaf524373c_7_14"/>
          <p:cNvSpPr txBox="1">
            <a:spLocks noGrp="1"/>
          </p:cNvSpPr>
          <p:nvPr>
            <p:ph type="title"/>
          </p:nvPr>
        </p:nvSpPr>
        <p:spPr>
          <a:xfrm>
            <a:off x="5367325" y="2262100"/>
            <a:ext cx="2436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ion</a:t>
            </a:r>
            <a:endParaRPr sz="6400" b="1"/>
          </a:p>
        </p:txBody>
      </p:sp>
      <p:sp>
        <p:nvSpPr>
          <p:cNvPr id="1683" name="Google Shape;1683;gdaf524373c_7_1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84" name="Google Shape;1684;gdaf524373c_7_14"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1685" name="Google Shape;1685;gdaf524373c_7_14"/>
          <p:cNvSpPr txBox="1">
            <a:spLocks noGrp="1"/>
          </p:cNvSpPr>
          <p:nvPr>
            <p:ph type="title"/>
          </p:nvPr>
        </p:nvSpPr>
        <p:spPr>
          <a:xfrm>
            <a:off x="1792950" y="2262100"/>
            <a:ext cx="20955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Ex</a:t>
            </a:r>
            <a:endParaRPr sz="6400" b="1"/>
          </a:p>
        </p:txBody>
      </p:sp>
      <p:sp>
        <p:nvSpPr>
          <p:cNvPr id="1686" name="Google Shape;1686;gdaf524373c_7_14"/>
          <p:cNvSpPr txBox="1">
            <a:spLocks noGrp="1"/>
          </p:cNvSpPr>
          <p:nvPr>
            <p:ph type="title"/>
          </p:nvPr>
        </p:nvSpPr>
        <p:spPr>
          <a:xfrm>
            <a:off x="2115900" y="335275"/>
            <a:ext cx="4912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Excretion</a:t>
            </a:r>
            <a:endParaRPr sz="6400" b="1"/>
          </a:p>
        </p:txBody>
      </p:sp>
      <p:cxnSp>
        <p:nvCxnSpPr>
          <p:cNvPr id="1687" name="Google Shape;1687;gdaf524373c_7_14"/>
          <p:cNvCxnSpPr/>
          <p:nvPr/>
        </p:nvCxnSpPr>
        <p:spPr>
          <a:xfrm flipH="1">
            <a:off x="2949600" y="1339600"/>
            <a:ext cx="256800" cy="11754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pic>
        <p:nvPicPr>
          <p:cNvPr id="1688" name="Google Shape;1688;gdaf524373c_7_14"/>
          <p:cNvPicPr preferRelativeResize="0"/>
          <p:nvPr/>
        </p:nvPicPr>
        <p:blipFill>
          <a:blip r:embed="rId5">
            <a:alphaModFix/>
          </a:blip>
          <a:stretch>
            <a:fillRect/>
          </a:stretch>
        </p:blipFill>
        <p:spPr>
          <a:xfrm>
            <a:off x="1927775" y="2492100"/>
            <a:ext cx="1825850" cy="798425"/>
          </a:xfrm>
          <a:prstGeom prst="rect">
            <a:avLst/>
          </a:prstGeom>
          <a:noFill/>
          <a:ln>
            <a:noFill/>
          </a:ln>
        </p:spPr>
      </p:pic>
      <p:cxnSp>
        <p:nvCxnSpPr>
          <p:cNvPr id="1689" name="Google Shape;1689;gdaf524373c_7_14"/>
          <p:cNvCxnSpPr/>
          <p:nvPr/>
        </p:nvCxnSpPr>
        <p:spPr>
          <a:xfrm>
            <a:off x="2899522" y="3290536"/>
            <a:ext cx="854100" cy="9225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1690" name="Google Shape;1690;gdaf524373c_7_14"/>
          <p:cNvSpPr txBox="1"/>
          <p:nvPr/>
        </p:nvSpPr>
        <p:spPr>
          <a:xfrm>
            <a:off x="2201175" y="4304350"/>
            <a:ext cx="28440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Prefix </a:t>
            </a:r>
            <a:r>
              <a:rPr lang="en-US" sz="3600">
                <a:solidFill>
                  <a:schemeClr val="dk1"/>
                </a:solidFill>
                <a:latin typeface="Calibri"/>
                <a:ea typeface="Calibri"/>
                <a:cs typeface="Calibri"/>
                <a:sym typeface="Calibri"/>
              </a:rPr>
              <a:t>-</a:t>
            </a:r>
            <a:r>
              <a:rPr lang="en-US" sz="3600" b="0" i="0" u="none" strike="noStrike" cap="none">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out of</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sp>
        <p:nvSpPr>
          <p:cNvPr id="1696" name="Google Shape;1696;gdaf524373c_7_42"/>
          <p:cNvSpPr txBox="1">
            <a:spLocks noGrp="1"/>
          </p:cNvSpPr>
          <p:nvPr>
            <p:ph type="title"/>
          </p:nvPr>
        </p:nvSpPr>
        <p:spPr>
          <a:xfrm>
            <a:off x="5367325" y="2262100"/>
            <a:ext cx="2436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ion</a:t>
            </a:r>
            <a:endParaRPr sz="6400" b="1"/>
          </a:p>
        </p:txBody>
      </p:sp>
      <p:sp>
        <p:nvSpPr>
          <p:cNvPr id="1697" name="Google Shape;1697;gdaf524373c_7_42"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98" name="Google Shape;1698;gdaf524373c_7_42"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cxnSp>
        <p:nvCxnSpPr>
          <p:cNvPr id="1699" name="Google Shape;1699;gdaf524373c_7_42"/>
          <p:cNvCxnSpPr/>
          <p:nvPr/>
        </p:nvCxnSpPr>
        <p:spPr>
          <a:xfrm>
            <a:off x="5506622" y="1339611"/>
            <a:ext cx="854100" cy="9225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1700" name="Google Shape;1700;gdaf524373c_7_42"/>
          <p:cNvSpPr txBox="1">
            <a:spLocks noGrp="1"/>
          </p:cNvSpPr>
          <p:nvPr>
            <p:ph type="title"/>
          </p:nvPr>
        </p:nvSpPr>
        <p:spPr>
          <a:xfrm>
            <a:off x="1792950" y="2262100"/>
            <a:ext cx="20955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Ex</a:t>
            </a:r>
            <a:endParaRPr sz="6400" b="1"/>
          </a:p>
        </p:txBody>
      </p:sp>
      <p:sp>
        <p:nvSpPr>
          <p:cNvPr id="1701" name="Google Shape;1701;gdaf524373c_7_42"/>
          <p:cNvSpPr txBox="1">
            <a:spLocks noGrp="1"/>
          </p:cNvSpPr>
          <p:nvPr>
            <p:ph type="title"/>
          </p:nvPr>
        </p:nvSpPr>
        <p:spPr>
          <a:xfrm>
            <a:off x="2115900" y="335275"/>
            <a:ext cx="4912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Excretion</a:t>
            </a:r>
            <a:endParaRPr sz="6400" b="1"/>
          </a:p>
        </p:txBody>
      </p:sp>
      <p:cxnSp>
        <p:nvCxnSpPr>
          <p:cNvPr id="1702" name="Google Shape;1702;gdaf524373c_7_42"/>
          <p:cNvCxnSpPr/>
          <p:nvPr/>
        </p:nvCxnSpPr>
        <p:spPr>
          <a:xfrm flipH="1">
            <a:off x="6103925" y="3405100"/>
            <a:ext cx="256800" cy="11754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pic>
        <p:nvPicPr>
          <p:cNvPr id="1703" name="Google Shape;1703;gdaf524373c_7_42"/>
          <p:cNvPicPr preferRelativeResize="0"/>
          <p:nvPr/>
        </p:nvPicPr>
        <p:blipFill>
          <a:blip r:embed="rId5">
            <a:alphaModFix/>
          </a:blip>
          <a:stretch>
            <a:fillRect/>
          </a:stretch>
        </p:blipFill>
        <p:spPr>
          <a:xfrm>
            <a:off x="5409563" y="2376687"/>
            <a:ext cx="2351817" cy="1028425"/>
          </a:xfrm>
          <a:prstGeom prst="rect">
            <a:avLst/>
          </a:prstGeom>
          <a:noFill/>
          <a:ln>
            <a:noFill/>
          </a:ln>
        </p:spPr>
      </p:pic>
      <p:sp>
        <p:nvSpPr>
          <p:cNvPr id="1704" name="Google Shape;1704;gdaf524373c_7_42"/>
          <p:cNvSpPr txBox="1"/>
          <p:nvPr/>
        </p:nvSpPr>
        <p:spPr>
          <a:xfrm>
            <a:off x="2799875" y="4637250"/>
            <a:ext cx="58101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Suffix </a:t>
            </a:r>
            <a:r>
              <a:rPr lang="en-US" sz="3600">
                <a:solidFill>
                  <a:schemeClr val="dk1"/>
                </a:solidFill>
                <a:latin typeface="Calibri"/>
                <a:ea typeface="Calibri"/>
                <a:cs typeface="Calibri"/>
                <a:sym typeface="Calibri"/>
              </a:rPr>
              <a:t>-</a:t>
            </a:r>
            <a:r>
              <a:rPr lang="en-US" sz="3600" b="0" i="0" u="none" strike="noStrike" cap="none">
                <a:solidFill>
                  <a:schemeClr val="dk1"/>
                </a:solidFill>
                <a:latin typeface="Calibri"/>
                <a:ea typeface="Calibri"/>
                <a:cs typeface="Calibri"/>
                <a:sym typeface="Calibri"/>
              </a:rPr>
              <a:t> the act or condition of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sp>
        <p:nvSpPr>
          <p:cNvPr id="1710" name="Google Shape;1710;gdaf524373c_7_56"/>
          <p:cNvSpPr txBox="1">
            <a:spLocks noGrp="1"/>
          </p:cNvSpPr>
          <p:nvPr>
            <p:ph type="title"/>
          </p:nvPr>
        </p:nvSpPr>
        <p:spPr>
          <a:xfrm>
            <a:off x="5380950" y="493175"/>
            <a:ext cx="2436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ion</a:t>
            </a:r>
            <a:endParaRPr sz="6400" b="1"/>
          </a:p>
        </p:txBody>
      </p:sp>
      <p:sp>
        <p:nvSpPr>
          <p:cNvPr id="1711" name="Google Shape;1711;gdaf524373c_7_5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12" name="Google Shape;1712;gdaf524373c_7_56"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1713" name="Google Shape;1713;gdaf524373c_7_56"/>
          <p:cNvSpPr txBox="1">
            <a:spLocks noGrp="1"/>
          </p:cNvSpPr>
          <p:nvPr>
            <p:ph type="title"/>
          </p:nvPr>
        </p:nvSpPr>
        <p:spPr>
          <a:xfrm>
            <a:off x="1765725" y="493175"/>
            <a:ext cx="20955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Ex</a:t>
            </a:r>
            <a:endParaRPr sz="6400" b="1"/>
          </a:p>
        </p:txBody>
      </p:sp>
      <p:sp>
        <p:nvSpPr>
          <p:cNvPr id="1714" name="Google Shape;1714;gdaf524373c_7_56"/>
          <p:cNvSpPr txBox="1">
            <a:spLocks noGrp="1"/>
          </p:cNvSpPr>
          <p:nvPr>
            <p:ph type="title"/>
          </p:nvPr>
        </p:nvSpPr>
        <p:spPr>
          <a:xfrm>
            <a:off x="3206550" y="493175"/>
            <a:ext cx="27309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cret</a:t>
            </a:r>
            <a:endParaRPr sz="6400" b="1"/>
          </a:p>
        </p:txBody>
      </p:sp>
      <p:sp>
        <p:nvSpPr>
          <p:cNvPr id="1715" name="Google Shape;1715;gdaf524373c_7_56"/>
          <p:cNvSpPr txBox="1">
            <a:spLocks noGrp="1"/>
          </p:cNvSpPr>
          <p:nvPr>
            <p:ph type="title"/>
          </p:nvPr>
        </p:nvSpPr>
        <p:spPr>
          <a:xfrm>
            <a:off x="2115900" y="2286000"/>
            <a:ext cx="4912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Excretion</a:t>
            </a:r>
            <a:endParaRPr sz="6400" b="1"/>
          </a:p>
        </p:txBody>
      </p:sp>
      <p:sp>
        <p:nvSpPr>
          <p:cNvPr id="1716" name="Google Shape;1716;gdaf524373c_7_56"/>
          <p:cNvSpPr/>
          <p:nvPr/>
        </p:nvSpPr>
        <p:spPr>
          <a:xfrm>
            <a:off x="5380943" y="797634"/>
            <a:ext cx="663300" cy="723600"/>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7" name="Google Shape;1717;gdaf524373c_7_56"/>
          <p:cNvSpPr/>
          <p:nvPr/>
        </p:nvSpPr>
        <p:spPr>
          <a:xfrm>
            <a:off x="3128243" y="797634"/>
            <a:ext cx="663300" cy="723600"/>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8" name="Google Shape;1718;gdaf524373c_7_56"/>
          <p:cNvSpPr/>
          <p:nvPr/>
        </p:nvSpPr>
        <p:spPr>
          <a:xfrm>
            <a:off x="4200301" y="3429002"/>
            <a:ext cx="403800" cy="1143000"/>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9" name="Google Shape;1719;gdaf524373c_7_56"/>
          <p:cNvSpPr txBox="1"/>
          <p:nvPr/>
        </p:nvSpPr>
        <p:spPr>
          <a:xfrm>
            <a:off x="809550" y="4888200"/>
            <a:ext cx="75249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400"/>
              <a:buFont typeface="Arial"/>
              <a:buNone/>
            </a:pPr>
            <a:r>
              <a:rPr lang="en-US" sz="3600">
                <a:solidFill>
                  <a:schemeClr val="dk1"/>
                </a:solidFill>
                <a:latin typeface="Calibri"/>
                <a:ea typeface="Calibri"/>
                <a:cs typeface="Calibri"/>
                <a:sym typeface="Calibri"/>
              </a:rPr>
              <a:t>Act of taking one object out of another</a:t>
            </a:r>
            <a:endParaRPr sz="3600" b="0" i="0" u="none" strike="noStrike" cap="none">
              <a:solidFill>
                <a:srgbClr val="000000"/>
              </a:solidFill>
              <a:latin typeface="Arial"/>
              <a:ea typeface="Arial"/>
              <a:cs typeface="Arial"/>
              <a:sym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0" y="0"/>
          <a:ext cx="0" cy="0"/>
          <a:chOff x="0" y="0"/>
          <a:chExt cx="0" cy="0"/>
        </a:xfrm>
      </p:grpSpPr>
      <p:sp>
        <p:nvSpPr>
          <p:cNvPr id="1725" name="Google Shape;1725;p110"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730"/>
        <p:cNvGrpSpPr/>
        <p:nvPr/>
      </p:nvGrpSpPr>
      <p:grpSpPr>
        <a:xfrm>
          <a:off x="0" y="0"/>
          <a:ext cx="0" cy="0"/>
          <a:chOff x="0" y="0"/>
          <a:chExt cx="0" cy="0"/>
        </a:xfrm>
      </p:grpSpPr>
      <p:sp>
        <p:nvSpPr>
          <p:cNvPr id="1731" name="Google Shape;1731;p111"/>
          <p:cNvSpPr txBox="1">
            <a:spLocks noGrp="1"/>
          </p:cNvSpPr>
          <p:nvPr>
            <p:ph type="title"/>
          </p:nvPr>
        </p:nvSpPr>
        <p:spPr>
          <a:xfrm>
            <a:off x="457200" y="274650"/>
            <a:ext cx="8229600" cy="1791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How can we use the word parts of excretion to help us remember the definition of the term?</a:t>
            </a:r>
            <a:endParaRPr/>
          </a:p>
        </p:txBody>
      </p:sp>
      <p:sp>
        <p:nvSpPr>
          <p:cNvPr id="1732" name="Google Shape;1732;p111"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3" name="Google Shape;1733;p111"/>
          <p:cNvSpPr txBox="1">
            <a:spLocks noGrp="1"/>
          </p:cNvSpPr>
          <p:nvPr>
            <p:ph type="title"/>
          </p:nvPr>
        </p:nvSpPr>
        <p:spPr>
          <a:xfrm>
            <a:off x="5141038" y="4670550"/>
            <a:ext cx="2436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ion</a:t>
            </a:r>
            <a:endParaRPr sz="6400" b="1"/>
          </a:p>
        </p:txBody>
      </p:sp>
      <p:cxnSp>
        <p:nvCxnSpPr>
          <p:cNvPr id="1734" name="Google Shape;1734;p111"/>
          <p:cNvCxnSpPr/>
          <p:nvPr/>
        </p:nvCxnSpPr>
        <p:spPr>
          <a:xfrm>
            <a:off x="5280335" y="3748061"/>
            <a:ext cx="854100" cy="9225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1735" name="Google Shape;1735;p111"/>
          <p:cNvSpPr txBox="1">
            <a:spLocks noGrp="1"/>
          </p:cNvSpPr>
          <p:nvPr>
            <p:ph type="title"/>
          </p:nvPr>
        </p:nvSpPr>
        <p:spPr>
          <a:xfrm>
            <a:off x="1566663" y="4670550"/>
            <a:ext cx="20955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Ex</a:t>
            </a:r>
            <a:endParaRPr sz="6400" b="1"/>
          </a:p>
        </p:txBody>
      </p:sp>
      <p:sp>
        <p:nvSpPr>
          <p:cNvPr id="1736" name="Google Shape;1736;p111"/>
          <p:cNvSpPr txBox="1">
            <a:spLocks noGrp="1"/>
          </p:cNvSpPr>
          <p:nvPr>
            <p:ph type="title"/>
          </p:nvPr>
        </p:nvSpPr>
        <p:spPr>
          <a:xfrm>
            <a:off x="1889613" y="2743725"/>
            <a:ext cx="4912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Excretion</a:t>
            </a:r>
            <a:endParaRPr sz="6400" b="1"/>
          </a:p>
        </p:txBody>
      </p:sp>
      <p:cxnSp>
        <p:nvCxnSpPr>
          <p:cNvPr id="1737" name="Google Shape;1737;p111"/>
          <p:cNvCxnSpPr/>
          <p:nvPr/>
        </p:nvCxnSpPr>
        <p:spPr>
          <a:xfrm flipH="1">
            <a:off x="2723313" y="3748050"/>
            <a:ext cx="256800" cy="11754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743" name="Google Shape;1743;gdaf524373c_7_70"/>
          <p:cNvSpPr txBox="1">
            <a:spLocks noGrp="1"/>
          </p:cNvSpPr>
          <p:nvPr>
            <p:ph type="title"/>
          </p:nvPr>
        </p:nvSpPr>
        <p:spPr>
          <a:xfrm>
            <a:off x="457200" y="274638"/>
            <a:ext cx="8229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excretion?</a:t>
            </a:r>
            <a:endParaRPr/>
          </a:p>
        </p:txBody>
      </p:sp>
      <p:pic>
        <p:nvPicPr>
          <p:cNvPr id="1744" name="Google Shape;1744;gdaf524373c_7_70" descr="toilet.jpg"/>
          <p:cNvPicPr preferRelativeResize="0">
            <a:picLocks noGrp="1"/>
          </p:cNvPicPr>
          <p:nvPr>
            <p:ph type="body" idx="1"/>
          </p:nvPr>
        </p:nvPicPr>
        <p:blipFill rotWithShape="1">
          <a:blip r:embed="rId3">
            <a:alphaModFix/>
          </a:blip>
          <a:srcRect l="-61209" r="-61209"/>
          <a:stretch/>
        </p:blipFill>
        <p:spPr>
          <a:xfrm>
            <a:off x="457200" y="1600200"/>
            <a:ext cx="8229600" cy="4526100"/>
          </a:xfrm>
          <a:prstGeom prst="rect">
            <a:avLst/>
          </a:prstGeom>
          <a:noFill/>
          <a:ln w="9525" cap="flat" cmpd="sng">
            <a:solidFill>
              <a:schemeClr val="lt1"/>
            </a:solidFill>
            <a:prstDash val="solid"/>
            <a:round/>
            <a:headEnd type="none" w="sm" len="sm"/>
            <a:tailEnd type="none" w="sm" len="sm"/>
          </a:ln>
        </p:spPr>
      </p:pic>
      <p:sp>
        <p:nvSpPr>
          <p:cNvPr id="1745" name="Google Shape;1745;gdaf524373c_7_70"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1751" name="Google Shape;1751;gdaf524373c_7_8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2" name="Google Shape;1752;gdaf524373c_7_82"/>
          <p:cNvSpPr txBox="1">
            <a:spLocks noGrp="1"/>
          </p:cNvSpPr>
          <p:nvPr>
            <p:ph type="title"/>
          </p:nvPr>
        </p:nvSpPr>
        <p:spPr>
          <a:xfrm>
            <a:off x="781113" y="450550"/>
            <a:ext cx="80331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a:t>Give an example of how excretion is different between organisms. </a:t>
            </a:r>
            <a:endParaRPr/>
          </a:p>
        </p:txBody>
      </p:sp>
      <p:pic>
        <p:nvPicPr>
          <p:cNvPr id="1753" name="Google Shape;1753;gdaf524373c_7_82"/>
          <p:cNvPicPr preferRelativeResize="0"/>
          <p:nvPr/>
        </p:nvPicPr>
        <p:blipFill>
          <a:blip r:embed="rId4">
            <a:alphaModFix/>
          </a:blip>
          <a:stretch>
            <a:fillRect/>
          </a:stretch>
        </p:blipFill>
        <p:spPr>
          <a:xfrm>
            <a:off x="303850" y="1863322"/>
            <a:ext cx="4328325" cy="4872475"/>
          </a:xfrm>
          <a:prstGeom prst="rect">
            <a:avLst/>
          </a:prstGeom>
          <a:noFill/>
          <a:ln>
            <a:noFill/>
          </a:ln>
        </p:spPr>
      </p:pic>
      <p:pic>
        <p:nvPicPr>
          <p:cNvPr id="1754" name="Google Shape;1754;gdaf524373c_7_82"/>
          <p:cNvPicPr preferRelativeResize="0"/>
          <p:nvPr/>
        </p:nvPicPr>
        <p:blipFill>
          <a:blip r:embed="rId4">
            <a:alphaModFix/>
          </a:blip>
          <a:stretch>
            <a:fillRect/>
          </a:stretch>
        </p:blipFill>
        <p:spPr>
          <a:xfrm>
            <a:off x="4632175" y="1863322"/>
            <a:ext cx="4328325" cy="4872475"/>
          </a:xfrm>
          <a:prstGeom prst="rect">
            <a:avLst/>
          </a:prstGeom>
          <a:noFill/>
          <a:ln>
            <a:noFill/>
          </a:ln>
        </p:spPr>
      </p:pic>
      <p:pic>
        <p:nvPicPr>
          <p:cNvPr id="1755" name="Google Shape;1755;gdaf524373c_7_82"/>
          <p:cNvPicPr preferRelativeResize="0"/>
          <p:nvPr/>
        </p:nvPicPr>
        <p:blipFill>
          <a:blip r:embed="rId5">
            <a:alphaModFix/>
          </a:blip>
          <a:stretch>
            <a:fillRect/>
          </a:stretch>
        </p:blipFill>
        <p:spPr>
          <a:xfrm>
            <a:off x="517548" y="2853850"/>
            <a:ext cx="3900941" cy="2891426"/>
          </a:xfrm>
          <a:prstGeom prst="rect">
            <a:avLst/>
          </a:prstGeom>
          <a:noFill/>
          <a:ln>
            <a:noFill/>
          </a:ln>
        </p:spPr>
      </p:pic>
      <p:pic>
        <p:nvPicPr>
          <p:cNvPr id="1756" name="Google Shape;1756;gdaf524373c_7_82"/>
          <p:cNvPicPr preferRelativeResize="0"/>
          <p:nvPr/>
        </p:nvPicPr>
        <p:blipFill>
          <a:blip r:embed="rId6">
            <a:alphaModFix/>
          </a:blip>
          <a:stretch>
            <a:fillRect/>
          </a:stretch>
        </p:blipFill>
        <p:spPr>
          <a:xfrm>
            <a:off x="6813631" y="3123899"/>
            <a:ext cx="1891920" cy="2945627"/>
          </a:xfrm>
          <a:prstGeom prst="rect">
            <a:avLst/>
          </a:prstGeom>
          <a:noFill/>
          <a:ln>
            <a:noFill/>
          </a:ln>
        </p:spPr>
      </p:pic>
      <p:pic>
        <p:nvPicPr>
          <p:cNvPr id="1757" name="Google Shape;1757;gdaf524373c_7_82"/>
          <p:cNvPicPr preferRelativeResize="0"/>
          <p:nvPr/>
        </p:nvPicPr>
        <p:blipFill>
          <a:blip r:embed="rId7">
            <a:alphaModFix/>
          </a:blip>
          <a:stretch>
            <a:fillRect/>
          </a:stretch>
        </p:blipFill>
        <p:spPr>
          <a:xfrm>
            <a:off x="5040150" y="2529600"/>
            <a:ext cx="2010669" cy="164841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15"/>
          <p:cNvPicPr preferRelativeResize="0"/>
          <p:nvPr/>
        </p:nvPicPr>
        <p:blipFill rotWithShape="1">
          <a:blip r:embed="rId3">
            <a:alphaModFix/>
          </a:blip>
          <a:srcRect/>
          <a:stretch/>
        </p:blipFill>
        <p:spPr>
          <a:xfrm>
            <a:off x="466975" y="2819850"/>
            <a:ext cx="3679326" cy="2985676"/>
          </a:xfrm>
          <a:prstGeom prst="rect">
            <a:avLst/>
          </a:prstGeom>
          <a:noFill/>
          <a:ln>
            <a:noFill/>
          </a:ln>
        </p:spPr>
      </p:pic>
      <p:pic>
        <p:nvPicPr>
          <p:cNvPr id="282" name="Google Shape;282;p15" descr="repiratory systems.jpg"/>
          <p:cNvPicPr preferRelativeResize="0"/>
          <p:nvPr/>
        </p:nvPicPr>
        <p:blipFill rotWithShape="1">
          <a:blip r:embed="rId4">
            <a:alphaModFix/>
          </a:blip>
          <a:srcRect l="-39211" r="-39210"/>
          <a:stretch/>
        </p:blipFill>
        <p:spPr>
          <a:xfrm>
            <a:off x="3549040" y="2747250"/>
            <a:ext cx="6539936" cy="3130874"/>
          </a:xfrm>
          <a:prstGeom prst="rect">
            <a:avLst/>
          </a:prstGeom>
          <a:noFill/>
          <a:ln>
            <a:noFill/>
          </a:ln>
        </p:spPr>
      </p:pic>
      <p:sp>
        <p:nvSpPr>
          <p:cNvPr id="283" name="Google Shape;283;p15"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15"/>
          <p:cNvSpPr txBox="1"/>
          <p:nvPr/>
        </p:nvSpPr>
        <p:spPr>
          <a:xfrm>
            <a:off x="753567" y="635185"/>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3959"/>
              <a:buFont typeface="Calibri"/>
              <a:buNone/>
            </a:pPr>
            <a:r>
              <a:rPr lang="en-US" sz="3959" b="0" i="0" u="none" strike="noStrike" cap="none">
                <a:solidFill>
                  <a:schemeClr val="dk1"/>
                </a:solidFill>
                <a:latin typeface="Calibri"/>
                <a:ea typeface="Calibri"/>
                <a:cs typeface="Calibri"/>
                <a:sym typeface="Calibri"/>
              </a:rPr>
              <a:t>What is the difference between organs and an organ system?</a:t>
            </a:r>
            <a:endParaRPr sz="1400" b="0" i="0" u="none" strike="noStrike" cap="none">
              <a:solidFill>
                <a:srgbClr val="000000"/>
              </a:solidFill>
              <a:latin typeface="Arial"/>
              <a:ea typeface="Arial"/>
              <a:cs typeface="Arial"/>
              <a:sym typeface="Arial"/>
            </a:endParaRPr>
          </a:p>
        </p:txBody>
      </p:sp>
      <p:pic>
        <p:nvPicPr>
          <p:cNvPr id="285" name="Google Shape;285;p15"/>
          <p:cNvPicPr preferRelativeResize="0"/>
          <p:nvPr/>
        </p:nvPicPr>
        <p:blipFill>
          <a:blip r:embed="rId6">
            <a:alphaModFix/>
          </a:blip>
          <a:stretch>
            <a:fillRect/>
          </a:stretch>
        </p:blipFill>
        <p:spPr>
          <a:xfrm>
            <a:off x="142475" y="1876447"/>
            <a:ext cx="4328325" cy="4872475"/>
          </a:xfrm>
          <a:prstGeom prst="rect">
            <a:avLst/>
          </a:prstGeom>
          <a:noFill/>
          <a:ln>
            <a:noFill/>
          </a:ln>
        </p:spPr>
      </p:pic>
      <p:pic>
        <p:nvPicPr>
          <p:cNvPr id="286" name="Google Shape;286;p15"/>
          <p:cNvPicPr preferRelativeResize="0"/>
          <p:nvPr/>
        </p:nvPicPr>
        <p:blipFill>
          <a:blip r:embed="rId6">
            <a:alphaModFix/>
          </a:blip>
          <a:stretch>
            <a:fillRect/>
          </a:stretch>
        </p:blipFill>
        <p:spPr>
          <a:xfrm>
            <a:off x="4654850" y="1876447"/>
            <a:ext cx="4328325" cy="4872475"/>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762"/>
        <p:cNvGrpSpPr/>
        <p:nvPr/>
      </p:nvGrpSpPr>
      <p:grpSpPr>
        <a:xfrm>
          <a:off x="0" y="0"/>
          <a:ext cx="0" cy="0"/>
          <a:chOff x="0" y="0"/>
          <a:chExt cx="0" cy="0"/>
        </a:xfrm>
      </p:grpSpPr>
      <p:sp>
        <p:nvSpPr>
          <p:cNvPr id="1763" name="Google Shape;1763;p113"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4" name="Google Shape;1764;p113"/>
          <p:cNvSpPr txBox="1">
            <a:spLocks noGrp="1"/>
          </p:cNvSpPr>
          <p:nvPr>
            <p:ph type="title"/>
          </p:nvPr>
        </p:nvSpPr>
        <p:spPr>
          <a:xfrm>
            <a:off x="735230" y="510165"/>
            <a:ext cx="8229600" cy="132556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a:t>Explain the relationship between ingestion, digestion, and excretion. </a:t>
            </a:r>
            <a:endParaRPr/>
          </a:p>
        </p:txBody>
      </p:sp>
      <p:grpSp>
        <p:nvGrpSpPr>
          <p:cNvPr id="1765" name="Google Shape;1765;p113"/>
          <p:cNvGrpSpPr/>
          <p:nvPr/>
        </p:nvGrpSpPr>
        <p:grpSpPr>
          <a:xfrm>
            <a:off x="-357478" y="2881743"/>
            <a:ext cx="8794895" cy="2412868"/>
            <a:chOff x="-357478" y="2881743"/>
            <a:chExt cx="8794895" cy="2412868"/>
          </a:xfrm>
        </p:grpSpPr>
        <p:grpSp>
          <p:nvGrpSpPr>
            <p:cNvPr id="1766" name="Google Shape;1766;p113"/>
            <p:cNvGrpSpPr/>
            <p:nvPr/>
          </p:nvGrpSpPr>
          <p:grpSpPr>
            <a:xfrm>
              <a:off x="-357478" y="2881745"/>
              <a:ext cx="2185416" cy="2379667"/>
              <a:chOff x="-890052" y="1826662"/>
              <a:chExt cx="2306238" cy="2379667"/>
            </a:xfrm>
          </p:grpSpPr>
          <p:sp>
            <p:nvSpPr>
              <p:cNvPr id="1767" name="Google Shape;1767;p113"/>
              <p:cNvSpPr txBox="1"/>
              <p:nvPr/>
            </p:nvSpPr>
            <p:spPr>
              <a:xfrm>
                <a:off x="-890052" y="3315952"/>
                <a:ext cx="2306238"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pic>
            <p:nvPicPr>
              <p:cNvPr id="1768" name="Google Shape;1768;p113" descr="eating.jpg"/>
              <p:cNvPicPr preferRelativeResize="0"/>
              <p:nvPr/>
            </p:nvPicPr>
            <p:blipFill rotWithShape="1">
              <a:blip r:embed="rId4">
                <a:alphaModFix/>
              </a:blip>
              <a:srcRect t="8727" b="8727"/>
              <a:stretch/>
            </p:blipFill>
            <p:spPr>
              <a:xfrm>
                <a:off x="-293503" y="1826662"/>
                <a:ext cx="1448688" cy="1258275"/>
              </a:xfrm>
              <a:prstGeom prst="rect">
                <a:avLst/>
              </a:prstGeom>
              <a:noFill/>
              <a:ln>
                <a:noFill/>
              </a:ln>
            </p:spPr>
          </p:pic>
        </p:grpSp>
        <p:grpSp>
          <p:nvGrpSpPr>
            <p:cNvPr id="1769" name="Google Shape;1769;p113"/>
            <p:cNvGrpSpPr/>
            <p:nvPr/>
          </p:nvGrpSpPr>
          <p:grpSpPr>
            <a:xfrm>
              <a:off x="2485356" y="2881744"/>
              <a:ext cx="2306238" cy="2412867"/>
              <a:chOff x="-997374" y="2949623"/>
              <a:chExt cx="2306238" cy="2412867"/>
            </a:xfrm>
          </p:grpSpPr>
          <p:sp>
            <p:nvSpPr>
              <p:cNvPr id="1770" name="Google Shape;1770;p113"/>
              <p:cNvSpPr txBox="1"/>
              <p:nvPr/>
            </p:nvSpPr>
            <p:spPr>
              <a:xfrm>
                <a:off x="-997374" y="4472113"/>
                <a:ext cx="2306238"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Digestion</a:t>
                </a:r>
                <a:endParaRPr sz="3500" b="0" i="0" u="none" strike="noStrike" cap="none">
                  <a:solidFill>
                    <a:schemeClr val="dk1"/>
                  </a:solidFill>
                  <a:latin typeface="Calibri"/>
                  <a:ea typeface="Calibri"/>
                  <a:cs typeface="Calibri"/>
                  <a:sym typeface="Calibri"/>
                </a:endParaRPr>
              </a:p>
            </p:txBody>
          </p:sp>
          <p:pic>
            <p:nvPicPr>
              <p:cNvPr id="1771" name="Google Shape;1771;p113"/>
              <p:cNvPicPr preferRelativeResize="0"/>
              <p:nvPr/>
            </p:nvPicPr>
            <p:blipFill rotWithShape="1">
              <a:blip r:embed="rId5">
                <a:alphaModFix/>
              </a:blip>
              <a:srcRect/>
              <a:stretch/>
            </p:blipFill>
            <p:spPr>
              <a:xfrm>
                <a:off x="-67600" y="2949623"/>
                <a:ext cx="1122525" cy="1258275"/>
              </a:xfrm>
              <a:prstGeom prst="rect">
                <a:avLst/>
              </a:prstGeom>
              <a:noFill/>
              <a:ln>
                <a:noFill/>
              </a:ln>
            </p:spPr>
          </p:pic>
        </p:grpSp>
        <p:grpSp>
          <p:nvGrpSpPr>
            <p:cNvPr id="1772" name="Google Shape;1772;p113"/>
            <p:cNvGrpSpPr/>
            <p:nvPr/>
          </p:nvGrpSpPr>
          <p:grpSpPr>
            <a:xfrm>
              <a:off x="5615852" y="2881743"/>
              <a:ext cx="2821565" cy="2370217"/>
              <a:chOff x="-695662" y="4342298"/>
              <a:chExt cx="2363216" cy="2370217"/>
            </a:xfrm>
          </p:grpSpPr>
          <p:sp>
            <p:nvSpPr>
              <p:cNvPr id="1773" name="Google Shape;1773;p113"/>
              <p:cNvSpPr txBox="1"/>
              <p:nvPr/>
            </p:nvSpPr>
            <p:spPr>
              <a:xfrm>
                <a:off x="-695662" y="5822138"/>
                <a:ext cx="2363216"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sp>
            <p:nvSpPr>
              <p:cNvPr id="1774" name="Google Shape;1774;p113"/>
              <p:cNvSpPr/>
              <p:nvPr/>
            </p:nvSpPr>
            <p:spPr>
              <a:xfrm>
                <a:off x="124862" y="4342298"/>
                <a:ext cx="1322217" cy="125827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75" name="Google Shape;1775;p113"/>
            <p:cNvSpPr/>
            <p:nvPr/>
          </p:nvSpPr>
          <p:spPr>
            <a:xfrm rot="-5400000">
              <a:off x="2081397" y="2995393"/>
              <a:ext cx="609601" cy="1325564"/>
            </a:xfrm>
            <a:prstGeom prst="down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sp>
          <p:nvSpPr>
            <p:cNvPr id="1776" name="Google Shape;1776;p113"/>
            <p:cNvSpPr/>
            <p:nvPr/>
          </p:nvSpPr>
          <p:spPr>
            <a:xfrm rot="-5400000">
              <a:off x="5261787" y="2967708"/>
              <a:ext cx="609601" cy="1325564"/>
            </a:xfrm>
            <a:prstGeom prst="down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781"/>
        <p:cNvGrpSpPr/>
        <p:nvPr/>
      </p:nvGrpSpPr>
      <p:grpSpPr>
        <a:xfrm>
          <a:off x="0" y="0"/>
          <a:ext cx="0" cy="0"/>
          <a:chOff x="0" y="0"/>
          <a:chExt cx="0" cy="0"/>
        </a:xfrm>
      </p:grpSpPr>
      <p:sp>
        <p:nvSpPr>
          <p:cNvPr id="1782" name="Google Shape;1782;p114"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3" name="Google Shape;1783;p114"/>
          <p:cNvSpPr txBox="1">
            <a:spLocks noGrp="1"/>
          </p:cNvSpPr>
          <p:nvPr>
            <p:ph type="title"/>
          </p:nvPr>
        </p:nvSpPr>
        <p:spPr>
          <a:xfrm>
            <a:off x="735230" y="510165"/>
            <a:ext cx="8229600" cy="132556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a:t>Why are life processes important for organisms?</a:t>
            </a:r>
            <a:endParaRPr/>
          </a:p>
        </p:txBody>
      </p:sp>
      <p:grpSp>
        <p:nvGrpSpPr>
          <p:cNvPr id="1784" name="Google Shape;1784;p114"/>
          <p:cNvGrpSpPr/>
          <p:nvPr/>
        </p:nvGrpSpPr>
        <p:grpSpPr>
          <a:xfrm>
            <a:off x="0" y="2194560"/>
            <a:ext cx="6354410" cy="4530100"/>
            <a:chOff x="944379" y="1446299"/>
            <a:chExt cx="6400498" cy="5287021"/>
          </a:xfrm>
        </p:grpSpPr>
        <p:grpSp>
          <p:nvGrpSpPr>
            <p:cNvPr id="1785" name="Google Shape;1785;p114"/>
            <p:cNvGrpSpPr/>
            <p:nvPr/>
          </p:nvGrpSpPr>
          <p:grpSpPr>
            <a:xfrm>
              <a:off x="1266093" y="1559581"/>
              <a:ext cx="2322965" cy="1039147"/>
              <a:chOff x="4368062" y="1626721"/>
              <a:chExt cx="2322965" cy="1039147"/>
            </a:xfrm>
          </p:grpSpPr>
          <p:sp>
            <p:nvSpPr>
              <p:cNvPr id="1786" name="Google Shape;1786;p114"/>
              <p:cNvSpPr/>
              <p:nvPr/>
            </p:nvSpPr>
            <p:spPr>
              <a:xfrm>
                <a:off x="4368062" y="1626721"/>
                <a:ext cx="2322965"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7" name="Google Shape;1787;p114"/>
              <p:cNvSpPr txBox="1"/>
              <p:nvPr/>
            </p:nvSpPr>
            <p:spPr>
              <a:xfrm>
                <a:off x="4368062" y="1626721"/>
                <a:ext cx="2322965"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1788" name="Google Shape;1788;p114" descr="eating.jpg"/>
            <p:cNvPicPr preferRelativeResize="0"/>
            <p:nvPr/>
          </p:nvPicPr>
          <p:blipFill rotWithShape="1">
            <a:blip r:embed="rId4">
              <a:alphaModFix/>
            </a:blip>
            <a:srcRect t="8727" b="8727"/>
            <a:stretch/>
          </p:blipFill>
          <p:spPr>
            <a:xfrm>
              <a:off x="944380" y="1446299"/>
              <a:ext cx="905701" cy="1039148"/>
            </a:xfrm>
            <a:prstGeom prst="rect">
              <a:avLst/>
            </a:prstGeom>
            <a:noFill/>
            <a:ln>
              <a:noFill/>
            </a:ln>
          </p:spPr>
        </p:pic>
        <p:grpSp>
          <p:nvGrpSpPr>
            <p:cNvPr id="1789" name="Google Shape;1789;p114"/>
            <p:cNvGrpSpPr/>
            <p:nvPr/>
          </p:nvGrpSpPr>
          <p:grpSpPr>
            <a:xfrm>
              <a:off x="1246728" y="2909426"/>
              <a:ext cx="2342330" cy="1039147"/>
              <a:chOff x="4368061" y="1626721"/>
              <a:chExt cx="2342330" cy="1039147"/>
            </a:xfrm>
          </p:grpSpPr>
          <p:sp>
            <p:nvSpPr>
              <p:cNvPr id="1790" name="Google Shape;1790;p114"/>
              <p:cNvSpPr/>
              <p:nvPr/>
            </p:nvSpPr>
            <p:spPr>
              <a:xfrm>
                <a:off x="4368061" y="1626721"/>
                <a:ext cx="2342330"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1" name="Google Shape;1791;p114"/>
              <p:cNvSpPr txBox="1"/>
              <p:nvPr/>
            </p:nvSpPr>
            <p:spPr>
              <a:xfrm>
                <a:off x="4368062" y="1626721"/>
                <a:ext cx="2322965"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Digestion</a:t>
                </a:r>
                <a:endParaRPr sz="3500" b="0" i="0" u="none" strike="noStrike" cap="none">
                  <a:solidFill>
                    <a:schemeClr val="dk1"/>
                  </a:solidFill>
                  <a:latin typeface="Calibri"/>
                  <a:ea typeface="Calibri"/>
                  <a:cs typeface="Calibri"/>
                  <a:sym typeface="Calibri"/>
                </a:endParaRPr>
              </a:p>
            </p:txBody>
          </p:sp>
        </p:grpSp>
        <p:pic>
          <p:nvPicPr>
            <p:cNvPr id="1792" name="Google Shape;1792;p114"/>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1793" name="Google Shape;1793;p114"/>
            <p:cNvGrpSpPr/>
            <p:nvPr/>
          </p:nvGrpSpPr>
          <p:grpSpPr>
            <a:xfrm>
              <a:off x="1208702" y="4273783"/>
              <a:ext cx="2380356" cy="1039147"/>
              <a:chOff x="4368061" y="2934893"/>
              <a:chExt cx="2380356" cy="1039147"/>
            </a:xfrm>
          </p:grpSpPr>
          <p:sp>
            <p:nvSpPr>
              <p:cNvPr id="1794" name="Google Shape;1794;p114"/>
              <p:cNvSpPr/>
              <p:nvPr/>
            </p:nvSpPr>
            <p:spPr>
              <a:xfrm>
                <a:off x="4368061" y="2934893"/>
                <a:ext cx="2380356"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5" name="Google Shape;1795;p114"/>
              <p:cNvSpPr txBox="1"/>
              <p:nvPr/>
            </p:nvSpPr>
            <p:spPr>
              <a:xfrm>
                <a:off x="4368061" y="2934893"/>
                <a:ext cx="2380356"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1796" name="Google Shape;1796;p114"/>
            <p:cNvSpPr/>
            <p:nvPr/>
          </p:nvSpPr>
          <p:spPr>
            <a:xfrm>
              <a:off x="1070149" y="4123684"/>
              <a:ext cx="727403" cy="109110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97" name="Google Shape;1797;p114"/>
            <p:cNvGrpSpPr/>
            <p:nvPr/>
          </p:nvGrpSpPr>
          <p:grpSpPr>
            <a:xfrm>
              <a:off x="4298172" y="1559581"/>
              <a:ext cx="2834900" cy="2498008"/>
              <a:chOff x="59914" y="2934893"/>
              <a:chExt cx="2834900" cy="2498008"/>
            </a:xfrm>
          </p:grpSpPr>
          <p:sp>
            <p:nvSpPr>
              <p:cNvPr id="1798" name="Google Shape;1798;p114"/>
              <p:cNvSpPr/>
              <p:nvPr/>
            </p:nvSpPr>
            <p:spPr>
              <a:xfrm>
                <a:off x="674818" y="2934893"/>
                <a:ext cx="2096957"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9" name="Google Shape;1799;p114"/>
              <p:cNvSpPr txBox="1"/>
              <p:nvPr/>
            </p:nvSpPr>
            <p:spPr>
              <a:xfrm>
                <a:off x="59914" y="4393753"/>
                <a:ext cx="2834900" cy="1039148"/>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Stimulus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98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Response</a:t>
                </a:r>
                <a:endParaRPr sz="2800" b="0" i="0" u="none" strike="noStrike" cap="none">
                  <a:solidFill>
                    <a:schemeClr val="dk1"/>
                  </a:solidFill>
                  <a:latin typeface="Calibri"/>
                  <a:ea typeface="Calibri"/>
                  <a:cs typeface="Calibri"/>
                  <a:sym typeface="Calibri"/>
                </a:endParaRPr>
              </a:p>
            </p:txBody>
          </p:sp>
        </p:grpSp>
        <p:sp>
          <p:nvSpPr>
            <p:cNvPr id="1800" name="Google Shape;1800;p114"/>
            <p:cNvSpPr/>
            <p:nvPr/>
          </p:nvSpPr>
          <p:spPr>
            <a:xfrm>
              <a:off x="4129800" y="2975266"/>
              <a:ext cx="727403" cy="1054288"/>
            </a:xfrm>
            <a:prstGeom prst="rect">
              <a:avLst/>
            </a:prstGeom>
            <a:blipFill rotWithShape="1">
              <a:blip r:embed="rId7">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01" name="Google Shape;1801;p114"/>
            <p:cNvGrpSpPr/>
            <p:nvPr/>
          </p:nvGrpSpPr>
          <p:grpSpPr>
            <a:xfrm>
              <a:off x="4392676" y="1609098"/>
              <a:ext cx="2952201" cy="2405315"/>
              <a:chOff x="154418" y="-1047618"/>
              <a:chExt cx="2952201" cy="2405315"/>
            </a:xfrm>
          </p:grpSpPr>
          <p:sp>
            <p:nvSpPr>
              <p:cNvPr id="1802" name="Google Shape;1802;p114"/>
              <p:cNvSpPr/>
              <p:nvPr/>
            </p:nvSpPr>
            <p:spPr>
              <a:xfrm>
                <a:off x="674820" y="318550"/>
                <a:ext cx="2096958"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3" name="Google Shape;1803;p114"/>
              <p:cNvSpPr txBox="1"/>
              <p:nvPr/>
            </p:nvSpPr>
            <p:spPr>
              <a:xfrm>
                <a:off x="154418" y="-1047618"/>
                <a:ext cx="2952201"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1804" name="Google Shape;1804;p114"/>
            <p:cNvSpPr/>
            <p:nvPr/>
          </p:nvSpPr>
          <p:spPr>
            <a:xfrm>
              <a:off x="4129800" y="1543321"/>
              <a:ext cx="727403" cy="1091105"/>
            </a:xfrm>
            <a:prstGeom prst="rect">
              <a:avLst/>
            </a:prstGeom>
            <a:blipFill rotWithShape="1">
              <a:blip r:embed="rId8">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05" name="Google Shape;1805;p114"/>
            <p:cNvGrpSpPr/>
            <p:nvPr/>
          </p:nvGrpSpPr>
          <p:grpSpPr>
            <a:xfrm>
              <a:off x="4268354" y="4294876"/>
              <a:ext cx="2834900" cy="1145233"/>
              <a:chOff x="3723339" y="318550"/>
              <a:chExt cx="2834900" cy="1145233"/>
            </a:xfrm>
          </p:grpSpPr>
          <p:sp>
            <p:nvSpPr>
              <p:cNvPr id="1806" name="Google Shape;1806;p114"/>
              <p:cNvSpPr/>
              <p:nvPr/>
            </p:nvSpPr>
            <p:spPr>
              <a:xfrm>
                <a:off x="4368063" y="318550"/>
                <a:ext cx="2096958"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7" name="Google Shape;1807;p114"/>
              <p:cNvSpPr txBox="1"/>
              <p:nvPr/>
            </p:nvSpPr>
            <p:spPr>
              <a:xfrm>
                <a:off x="3723339" y="424636"/>
                <a:ext cx="2834900"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Gas Exchange</a:t>
                </a:r>
                <a:endParaRPr sz="2800" b="0" i="0" u="none" strike="noStrike" cap="none">
                  <a:solidFill>
                    <a:schemeClr val="dk1"/>
                  </a:solidFill>
                  <a:latin typeface="Calibri"/>
                  <a:ea typeface="Calibri"/>
                  <a:cs typeface="Calibri"/>
                  <a:sym typeface="Calibri"/>
                </a:endParaRPr>
              </a:p>
            </p:txBody>
          </p:sp>
        </p:grpSp>
        <p:sp>
          <p:nvSpPr>
            <p:cNvPr id="1808" name="Google Shape;1808;p114"/>
            <p:cNvSpPr/>
            <p:nvPr/>
          </p:nvSpPr>
          <p:spPr>
            <a:xfrm>
              <a:off x="4129801" y="4250863"/>
              <a:ext cx="727403" cy="1091105"/>
            </a:xfrm>
            <a:prstGeom prst="rect">
              <a:avLst/>
            </a:prstGeom>
            <a:blipFill rotWithShape="1">
              <a:blip r:embed="rId9">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09" name="Google Shape;1809;p114"/>
            <p:cNvGrpSpPr/>
            <p:nvPr/>
          </p:nvGrpSpPr>
          <p:grpSpPr>
            <a:xfrm>
              <a:off x="2569905" y="5643090"/>
              <a:ext cx="2979635" cy="1090230"/>
              <a:chOff x="1979458" y="4226676"/>
              <a:chExt cx="2979635" cy="1090230"/>
            </a:xfrm>
          </p:grpSpPr>
          <p:sp>
            <p:nvSpPr>
              <p:cNvPr id="1810" name="Google Shape;1810;p114"/>
              <p:cNvSpPr/>
              <p:nvPr/>
            </p:nvSpPr>
            <p:spPr>
              <a:xfrm>
                <a:off x="2124193" y="4226676"/>
                <a:ext cx="2834900"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1" name="Google Shape;1811;p114"/>
              <p:cNvSpPr txBox="1"/>
              <p:nvPr/>
            </p:nvSpPr>
            <p:spPr>
              <a:xfrm>
                <a:off x="1979458" y="4277759"/>
                <a:ext cx="2834900"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1812" name="Google Shape;1812;p114"/>
            <p:cNvSpPr/>
            <p:nvPr/>
          </p:nvSpPr>
          <p:spPr>
            <a:xfrm>
              <a:off x="2431352" y="5544073"/>
              <a:ext cx="727403" cy="1091105"/>
            </a:xfrm>
            <a:prstGeom prst="rect">
              <a:avLst/>
            </a:prstGeom>
            <a:blipFill rotWithShape="1">
              <a:blip r:embed="rId10">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813" name="Google Shape;1813;p114"/>
          <p:cNvPicPr preferRelativeResize="0"/>
          <p:nvPr/>
        </p:nvPicPr>
        <p:blipFill rotWithShape="1">
          <a:blip r:embed="rId11">
            <a:alphaModFix/>
          </a:blip>
          <a:srcRect/>
          <a:stretch/>
        </p:blipFill>
        <p:spPr>
          <a:xfrm>
            <a:off x="6818535" y="2382522"/>
            <a:ext cx="2325464" cy="2738118"/>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818"/>
        <p:cNvGrpSpPr/>
        <p:nvPr/>
      </p:nvGrpSpPr>
      <p:grpSpPr>
        <a:xfrm>
          <a:off x="0" y="0"/>
          <a:ext cx="0" cy="0"/>
          <a:chOff x="0" y="0"/>
          <a:chExt cx="0" cy="0"/>
        </a:xfrm>
      </p:grpSpPr>
      <p:sp>
        <p:nvSpPr>
          <p:cNvPr id="1819" name="Google Shape;1819;p115"/>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1820" name="Google Shape;1820;p115"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116"/>
          <p:cNvSpPr txBox="1">
            <a:spLocks noGrp="1"/>
          </p:cNvSpPr>
          <p:nvPr>
            <p:ph type="title"/>
          </p:nvPr>
        </p:nvSpPr>
        <p:spPr>
          <a:xfrm>
            <a:off x="457200" y="274638"/>
            <a:ext cx="8229600" cy="132556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Excretion</a:t>
            </a:r>
            <a:r>
              <a:rPr lang="en-US" sz="3959"/>
              <a:t>: process by which an organism removes its waste</a:t>
            </a:r>
            <a:endParaRPr/>
          </a:p>
        </p:txBody>
      </p:sp>
      <p:pic>
        <p:nvPicPr>
          <p:cNvPr id="1827" name="Google Shape;1827;p116" descr="toilet.jpg"/>
          <p:cNvPicPr preferRelativeResize="0">
            <a:picLocks noGrp="1"/>
          </p:cNvPicPr>
          <p:nvPr>
            <p:ph type="body" idx="1"/>
          </p:nvPr>
        </p:nvPicPr>
        <p:blipFill rotWithShape="1">
          <a:blip r:embed="rId3">
            <a:alphaModFix/>
          </a:blip>
          <a:srcRect l="-61212" r="-6121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828" name="Google Shape;1828;p116"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118"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5" name="Google Shape;1835;p118"/>
          <p:cNvSpPr txBox="1"/>
          <p:nvPr/>
        </p:nvSpPr>
        <p:spPr>
          <a:xfrm>
            <a:off x="794915" y="108671"/>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can changes in life processes affect </a:t>
            </a:r>
            <a:r>
              <a:rPr lang="en-US" sz="3000" b="1">
                <a:solidFill>
                  <a:srgbClr val="FF0000"/>
                </a:solidFill>
                <a:latin typeface="Calibri"/>
                <a:ea typeface="Calibri"/>
                <a:cs typeface="Calibri"/>
                <a:sym typeface="Calibri"/>
              </a:rPr>
              <a:t>living organisms</a:t>
            </a:r>
            <a:r>
              <a:rPr lang="en-US" sz="3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1836" name="Google Shape;1836;p118"/>
          <p:cNvGrpSpPr/>
          <p:nvPr/>
        </p:nvGrpSpPr>
        <p:grpSpPr>
          <a:xfrm>
            <a:off x="944379" y="1413562"/>
            <a:ext cx="8063975" cy="5285063"/>
            <a:chOff x="944379" y="1413562"/>
            <a:chExt cx="8063975" cy="5285063"/>
          </a:xfrm>
        </p:grpSpPr>
        <p:grpSp>
          <p:nvGrpSpPr>
            <p:cNvPr id="1837" name="Google Shape;1837;p118"/>
            <p:cNvGrpSpPr/>
            <p:nvPr/>
          </p:nvGrpSpPr>
          <p:grpSpPr>
            <a:xfrm>
              <a:off x="1266092" y="1559581"/>
              <a:ext cx="3325272" cy="1039147"/>
              <a:chOff x="4368061" y="1626721"/>
              <a:chExt cx="3325272" cy="1039147"/>
            </a:xfrm>
          </p:grpSpPr>
          <p:sp>
            <p:nvSpPr>
              <p:cNvPr id="1838" name="Google Shape;1838;p118"/>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9" name="Google Shape;1839;p118"/>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1840" name="Google Shape;1840;p118" descr="eating.jpg"/>
            <p:cNvPicPr preferRelativeResize="0"/>
            <p:nvPr/>
          </p:nvPicPr>
          <p:blipFill rotWithShape="1">
            <a:blip r:embed="rId4">
              <a:alphaModFix/>
            </a:blip>
            <a:srcRect t="8727" b="8727"/>
            <a:stretch/>
          </p:blipFill>
          <p:spPr>
            <a:xfrm>
              <a:off x="944380" y="1446299"/>
              <a:ext cx="905701" cy="1039148"/>
            </a:xfrm>
            <a:prstGeom prst="rect">
              <a:avLst/>
            </a:prstGeom>
            <a:noFill/>
            <a:ln>
              <a:noFill/>
            </a:ln>
          </p:spPr>
        </p:pic>
        <p:grpSp>
          <p:nvGrpSpPr>
            <p:cNvPr id="1841" name="Google Shape;1841;p118"/>
            <p:cNvGrpSpPr/>
            <p:nvPr/>
          </p:nvGrpSpPr>
          <p:grpSpPr>
            <a:xfrm>
              <a:off x="1246728" y="2909426"/>
              <a:ext cx="3325272" cy="1039147"/>
              <a:chOff x="4368061" y="1626721"/>
              <a:chExt cx="3325272" cy="1039147"/>
            </a:xfrm>
          </p:grpSpPr>
          <p:sp>
            <p:nvSpPr>
              <p:cNvPr id="1842" name="Google Shape;1842;p118"/>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3" name="Google Shape;1843;p118"/>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1844" name="Google Shape;1844;p118"/>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1845" name="Google Shape;1845;p118"/>
            <p:cNvGrpSpPr/>
            <p:nvPr/>
          </p:nvGrpSpPr>
          <p:grpSpPr>
            <a:xfrm>
              <a:off x="1208702" y="4273783"/>
              <a:ext cx="3325272" cy="1039147"/>
              <a:chOff x="4368061" y="2934893"/>
              <a:chExt cx="3325272" cy="1039147"/>
            </a:xfrm>
          </p:grpSpPr>
          <p:sp>
            <p:nvSpPr>
              <p:cNvPr id="1846" name="Google Shape;1846;p118"/>
              <p:cNvSpPr/>
              <p:nvPr/>
            </p:nvSpPr>
            <p:spPr>
              <a:xfrm>
                <a:off x="4368061"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7" name="Google Shape;1847;p118"/>
              <p:cNvSpPr txBox="1"/>
              <p:nvPr/>
            </p:nvSpPr>
            <p:spPr>
              <a:xfrm>
                <a:off x="4368061" y="2934893"/>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1848" name="Google Shape;1848;p118"/>
            <p:cNvSpPr/>
            <p:nvPr/>
          </p:nvSpPr>
          <p:spPr>
            <a:xfrm>
              <a:off x="1070149" y="4123684"/>
              <a:ext cx="727403" cy="109110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49" name="Google Shape;1849;p118"/>
            <p:cNvGrpSpPr/>
            <p:nvPr/>
          </p:nvGrpSpPr>
          <p:grpSpPr>
            <a:xfrm>
              <a:off x="4913076" y="1559581"/>
              <a:ext cx="4095278" cy="2483918"/>
              <a:chOff x="674818" y="2934893"/>
              <a:chExt cx="4095278" cy="2483918"/>
            </a:xfrm>
          </p:grpSpPr>
          <p:sp>
            <p:nvSpPr>
              <p:cNvPr id="1850" name="Google Shape;1850;p118"/>
              <p:cNvSpPr/>
              <p:nvPr/>
            </p:nvSpPr>
            <p:spPr>
              <a:xfrm>
                <a:off x="674818"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1" name="Google Shape;1851;p118"/>
              <p:cNvSpPr txBox="1"/>
              <p:nvPr/>
            </p:nvSpPr>
            <p:spPr>
              <a:xfrm>
                <a:off x="1078818" y="4379664"/>
                <a:ext cx="3691278"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1852" name="Google Shape;1852;p118"/>
            <p:cNvGrpSpPr/>
            <p:nvPr/>
          </p:nvGrpSpPr>
          <p:grpSpPr>
            <a:xfrm>
              <a:off x="4913076" y="1618657"/>
              <a:ext cx="3565821" cy="2395756"/>
              <a:chOff x="674818" y="-1038059"/>
              <a:chExt cx="3565821" cy="2395756"/>
            </a:xfrm>
          </p:grpSpPr>
          <p:sp>
            <p:nvSpPr>
              <p:cNvPr id="1853" name="Google Shape;1853;p118"/>
              <p:cNvSpPr/>
              <p:nvPr/>
            </p:nvSpPr>
            <p:spPr>
              <a:xfrm>
                <a:off x="674818"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4" name="Google Shape;1854;p118"/>
              <p:cNvSpPr txBox="1"/>
              <p:nvPr/>
            </p:nvSpPr>
            <p:spPr>
              <a:xfrm>
                <a:off x="915367" y="-1038059"/>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1855" name="Google Shape;1855;p118"/>
            <p:cNvSpPr/>
            <p:nvPr/>
          </p:nvSpPr>
          <p:spPr>
            <a:xfrm>
              <a:off x="4913076" y="1413562"/>
              <a:ext cx="727403" cy="1091105"/>
            </a:xfrm>
            <a:prstGeom prst="rect">
              <a:avLst/>
            </a:prstGeom>
            <a:blipFill rotWithShape="1">
              <a:blip r:embed="rId7">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856" name="Google Shape;1856;p118"/>
            <p:cNvGrpSpPr/>
            <p:nvPr/>
          </p:nvGrpSpPr>
          <p:grpSpPr>
            <a:xfrm>
              <a:off x="4913076" y="4294876"/>
              <a:ext cx="3325272" cy="1039147"/>
              <a:chOff x="4368061" y="318550"/>
              <a:chExt cx="3325272" cy="1039147"/>
            </a:xfrm>
          </p:grpSpPr>
          <p:sp>
            <p:nvSpPr>
              <p:cNvPr id="1857" name="Google Shape;1857;p118"/>
              <p:cNvSpPr/>
              <p:nvPr/>
            </p:nvSpPr>
            <p:spPr>
              <a:xfrm>
                <a:off x="4368061"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8" name="Google Shape;1858;p118"/>
              <p:cNvSpPr txBox="1"/>
              <p:nvPr/>
            </p:nvSpPr>
            <p:spPr>
              <a:xfrm>
                <a:off x="4368061" y="318550"/>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1859" name="Google Shape;1859;p118"/>
            <p:cNvSpPr/>
            <p:nvPr/>
          </p:nvSpPr>
          <p:spPr>
            <a:xfrm>
              <a:off x="4774523" y="4144777"/>
              <a:ext cx="727403" cy="1091105"/>
            </a:xfrm>
            <a:prstGeom prst="rect">
              <a:avLst/>
            </a:prstGeom>
            <a:blipFill rotWithShape="1">
              <a:blip r:embed="rId8">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60" name="Google Shape;1860;p118"/>
            <p:cNvGrpSpPr/>
            <p:nvPr/>
          </p:nvGrpSpPr>
          <p:grpSpPr>
            <a:xfrm>
              <a:off x="3111887" y="5659478"/>
              <a:ext cx="3325272" cy="1039147"/>
              <a:chOff x="2521440" y="4243064"/>
              <a:chExt cx="3325272" cy="1039147"/>
            </a:xfrm>
          </p:grpSpPr>
          <p:sp>
            <p:nvSpPr>
              <p:cNvPr id="1861" name="Google Shape;1861;p118"/>
              <p:cNvSpPr/>
              <p:nvPr/>
            </p:nvSpPr>
            <p:spPr>
              <a:xfrm>
                <a:off x="2521440" y="4243064"/>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2" name="Google Shape;1862;p118"/>
              <p:cNvSpPr txBox="1"/>
              <p:nvPr/>
            </p:nvSpPr>
            <p:spPr>
              <a:xfrm>
                <a:off x="2521440" y="4243064"/>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1863" name="Google Shape;1863;p118"/>
            <p:cNvSpPr/>
            <p:nvPr/>
          </p:nvSpPr>
          <p:spPr>
            <a:xfrm>
              <a:off x="2973334" y="5509379"/>
              <a:ext cx="727403" cy="1091105"/>
            </a:xfrm>
            <a:prstGeom prst="rect">
              <a:avLst/>
            </a:prstGeom>
            <a:blipFill rotWithShape="1">
              <a:blip r:embed="rId9">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4" name="Google Shape;1864;p118"/>
            <p:cNvSpPr/>
            <p:nvPr/>
          </p:nvSpPr>
          <p:spPr>
            <a:xfrm>
              <a:off x="4913075" y="2837795"/>
              <a:ext cx="727403" cy="1054288"/>
            </a:xfrm>
            <a:prstGeom prst="rect">
              <a:avLst/>
            </a:prstGeom>
            <a:blipFill rotWithShape="1">
              <a:blip r:embed="rId10">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869"/>
        <p:cNvGrpSpPr/>
        <p:nvPr/>
      </p:nvGrpSpPr>
      <p:grpSpPr>
        <a:xfrm>
          <a:off x="0" y="0"/>
          <a:ext cx="0" cy="0"/>
          <a:chOff x="0" y="0"/>
          <a:chExt cx="0" cy="0"/>
        </a:xfrm>
      </p:grpSpPr>
      <p:pic>
        <p:nvPicPr>
          <p:cNvPr id="1870" name="Google Shape;1870;p119"/>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grpSp>
        <p:nvGrpSpPr>
          <p:cNvPr id="1885" name="Google Shape;1885;p121"/>
          <p:cNvGrpSpPr/>
          <p:nvPr/>
        </p:nvGrpSpPr>
        <p:grpSpPr>
          <a:xfrm>
            <a:off x="1505008" y="297180"/>
            <a:ext cx="5828913" cy="6262953"/>
            <a:chOff x="814636" y="0"/>
            <a:chExt cx="5828913" cy="6262953"/>
          </a:xfrm>
        </p:grpSpPr>
        <p:sp>
          <p:nvSpPr>
            <p:cNvPr id="1886" name="Google Shape;1886;p12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7" name="Google Shape;1887;p12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888" name="Google Shape;1888;p12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9" name="Google Shape;1889;p12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0" name="Google Shape;1890;p12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891" name="Google Shape;1891;p12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2" name="Google Shape;1892;p12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3" name="Google Shape;1893;p12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894" name="Google Shape;1894;p12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5" name="Google Shape;1895;p12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6" name="Google Shape;1896;p12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897" name="Google Shape;1897;p12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8" name="Google Shape;1898;p12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9" name="Google Shape;1899;p12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900" name="Google Shape;1900;p12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1" name="Google Shape;1901;p12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2" name="Google Shape;1902;p12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903" name="Google Shape;1903;p12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904" name="Google Shape;1904;p12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905" name="Google Shape;1905;p12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906" name="Google Shape;1906;p12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907" name="Google Shape;1907;p12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908" name="Google Shape;1908;p12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9" name="Google Shape;1909;p12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914"/>
        <p:cNvGrpSpPr/>
        <p:nvPr/>
      </p:nvGrpSpPr>
      <p:grpSpPr>
        <a:xfrm>
          <a:off x="0" y="0"/>
          <a:ext cx="0" cy="0"/>
          <a:chOff x="0" y="0"/>
          <a:chExt cx="0" cy="0"/>
        </a:xfrm>
      </p:grpSpPr>
      <p:sp>
        <p:nvSpPr>
          <p:cNvPr id="1915" name="Google Shape;1915;p12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6" name="Google Shape;1916;p12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917" name="Google Shape;1917;p122"/>
          <p:cNvSpPr txBox="1"/>
          <p:nvPr/>
        </p:nvSpPr>
        <p:spPr>
          <a:xfrm>
            <a:off x="1722618" y="-133729"/>
            <a:ext cx="6786489"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Life Processes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918" name="Google Shape;1918;p122"/>
          <p:cNvGrpSpPr/>
          <p:nvPr/>
        </p:nvGrpSpPr>
        <p:grpSpPr>
          <a:xfrm>
            <a:off x="944379" y="1413562"/>
            <a:ext cx="8063975" cy="5285063"/>
            <a:chOff x="944379" y="1413562"/>
            <a:chExt cx="8063975" cy="5285063"/>
          </a:xfrm>
        </p:grpSpPr>
        <p:grpSp>
          <p:nvGrpSpPr>
            <p:cNvPr id="1919" name="Google Shape;1919;p122"/>
            <p:cNvGrpSpPr/>
            <p:nvPr/>
          </p:nvGrpSpPr>
          <p:grpSpPr>
            <a:xfrm>
              <a:off x="1266092" y="1559581"/>
              <a:ext cx="3325272" cy="1039147"/>
              <a:chOff x="4368061" y="1626721"/>
              <a:chExt cx="3325272" cy="1039147"/>
            </a:xfrm>
          </p:grpSpPr>
          <p:sp>
            <p:nvSpPr>
              <p:cNvPr id="1920" name="Google Shape;1920;p122"/>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1" name="Google Shape;1921;p122"/>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1922" name="Google Shape;1922;p122" descr="eating.jpg"/>
            <p:cNvPicPr preferRelativeResize="0"/>
            <p:nvPr/>
          </p:nvPicPr>
          <p:blipFill rotWithShape="1">
            <a:blip r:embed="rId3">
              <a:alphaModFix/>
            </a:blip>
            <a:srcRect t="8727" b="8727"/>
            <a:stretch/>
          </p:blipFill>
          <p:spPr>
            <a:xfrm>
              <a:off x="944380" y="1446299"/>
              <a:ext cx="905701" cy="1039148"/>
            </a:xfrm>
            <a:prstGeom prst="rect">
              <a:avLst/>
            </a:prstGeom>
            <a:noFill/>
            <a:ln>
              <a:noFill/>
            </a:ln>
          </p:spPr>
        </p:pic>
        <p:grpSp>
          <p:nvGrpSpPr>
            <p:cNvPr id="1923" name="Google Shape;1923;p122"/>
            <p:cNvGrpSpPr/>
            <p:nvPr/>
          </p:nvGrpSpPr>
          <p:grpSpPr>
            <a:xfrm>
              <a:off x="1246728" y="2909426"/>
              <a:ext cx="3325272" cy="1039147"/>
              <a:chOff x="4368061" y="1626721"/>
              <a:chExt cx="3325272" cy="1039147"/>
            </a:xfrm>
          </p:grpSpPr>
          <p:sp>
            <p:nvSpPr>
              <p:cNvPr id="1924" name="Google Shape;1924;p122"/>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5" name="Google Shape;1925;p122"/>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1926" name="Google Shape;1926;p122"/>
            <p:cNvPicPr preferRelativeResize="0"/>
            <p:nvPr/>
          </p:nvPicPr>
          <p:blipFill rotWithShape="1">
            <a:blip r:embed="rId4">
              <a:alphaModFix/>
            </a:blip>
            <a:srcRect/>
            <a:stretch/>
          </p:blipFill>
          <p:spPr>
            <a:xfrm>
              <a:off x="944379" y="2909426"/>
              <a:ext cx="905702" cy="911026"/>
            </a:xfrm>
            <a:prstGeom prst="rect">
              <a:avLst/>
            </a:prstGeom>
            <a:noFill/>
            <a:ln>
              <a:noFill/>
            </a:ln>
          </p:spPr>
        </p:pic>
        <p:grpSp>
          <p:nvGrpSpPr>
            <p:cNvPr id="1927" name="Google Shape;1927;p122"/>
            <p:cNvGrpSpPr/>
            <p:nvPr/>
          </p:nvGrpSpPr>
          <p:grpSpPr>
            <a:xfrm>
              <a:off x="1208702" y="4273783"/>
              <a:ext cx="3325272" cy="1039147"/>
              <a:chOff x="4368061" y="2934893"/>
              <a:chExt cx="3325272" cy="1039147"/>
            </a:xfrm>
          </p:grpSpPr>
          <p:sp>
            <p:nvSpPr>
              <p:cNvPr id="1928" name="Google Shape;1928;p122"/>
              <p:cNvSpPr/>
              <p:nvPr/>
            </p:nvSpPr>
            <p:spPr>
              <a:xfrm>
                <a:off x="4368061"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9" name="Google Shape;1929;p122"/>
              <p:cNvSpPr txBox="1"/>
              <p:nvPr/>
            </p:nvSpPr>
            <p:spPr>
              <a:xfrm>
                <a:off x="4368061" y="2934893"/>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1930" name="Google Shape;1930;p122"/>
            <p:cNvSpPr/>
            <p:nvPr/>
          </p:nvSpPr>
          <p:spPr>
            <a:xfrm>
              <a:off x="1070149" y="4123684"/>
              <a:ext cx="727403" cy="1091105"/>
            </a:xfrm>
            <a:prstGeom prst="rect">
              <a:avLst/>
            </a:prstGeom>
            <a:blipFill rotWithShape="1">
              <a:blip r:embed="rId5">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31" name="Google Shape;1931;p122"/>
            <p:cNvGrpSpPr/>
            <p:nvPr/>
          </p:nvGrpSpPr>
          <p:grpSpPr>
            <a:xfrm>
              <a:off x="4913076" y="1559581"/>
              <a:ext cx="4095278" cy="2483918"/>
              <a:chOff x="674818" y="2934893"/>
              <a:chExt cx="4095278" cy="2483918"/>
            </a:xfrm>
          </p:grpSpPr>
          <p:sp>
            <p:nvSpPr>
              <p:cNvPr id="1932" name="Google Shape;1932;p122"/>
              <p:cNvSpPr/>
              <p:nvPr/>
            </p:nvSpPr>
            <p:spPr>
              <a:xfrm>
                <a:off x="674818"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3" name="Google Shape;1933;p122"/>
              <p:cNvSpPr txBox="1"/>
              <p:nvPr/>
            </p:nvSpPr>
            <p:spPr>
              <a:xfrm>
                <a:off x="1078818" y="4379664"/>
                <a:ext cx="3691278"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1934" name="Google Shape;1934;p122"/>
            <p:cNvGrpSpPr/>
            <p:nvPr/>
          </p:nvGrpSpPr>
          <p:grpSpPr>
            <a:xfrm>
              <a:off x="4913076" y="1618657"/>
              <a:ext cx="3565821" cy="2395756"/>
              <a:chOff x="674818" y="-1038059"/>
              <a:chExt cx="3565821" cy="2395756"/>
            </a:xfrm>
          </p:grpSpPr>
          <p:sp>
            <p:nvSpPr>
              <p:cNvPr id="1935" name="Google Shape;1935;p122"/>
              <p:cNvSpPr/>
              <p:nvPr/>
            </p:nvSpPr>
            <p:spPr>
              <a:xfrm>
                <a:off x="674818"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6" name="Google Shape;1936;p122"/>
              <p:cNvSpPr txBox="1"/>
              <p:nvPr/>
            </p:nvSpPr>
            <p:spPr>
              <a:xfrm>
                <a:off x="915367" y="-1038059"/>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1937" name="Google Shape;1937;p122"/>
            <p:cNvSpPr/>
            <p:nvPr/>
          </p:nvSpPr>
          <p:spPr>
            <a:xfrm>
              <a:off x="4913076" y="1413562"/>
              <a:ext cx="727403" cy="1091105"/>
            </a:xfrm>
            <a:prstGeom prst="rect">
              <a:avLst/>
            </a:prstGeom>
            <a:blipFill rotWithShape="1">
              <a:blip r:embed="rId6">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938" name="Google Shape;1938;p122"/>
            <p:cNvGrpSpPr/>
            <p:nvPr/>
          </p:nvGrpSpPr>
          <p:grpSpPr>
            <a:xfrm>
              <a:off x="4913076" y="4294876"/>
              <a:ext cx="3325272" cy="1039147"/>
              <a:chOff x="4368061" y="318550"/>
              <a:chExt cx="3325272" cy="1039147"/>
            </a:xfrm>
          </p:grpSpPr>
          <p:sp>
            <p:nvSpPr>
              <p:cNvPr id="1939" name="Google Shape;1939;p122"/>
              <p:cNvSpPr/>
              <p:nvPr/>
            </p:nvSpPr>
            <p:spPr>
              <a:xfrm>
                <a:off x="4368061"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0" name="Google Shape;1940;p122"/>
              <p:cNvSpPr txBox="1"/>
              <p:nvPr/>
            </p:nvSpPr>
            <p:spPr>
              <a:xfrm>
                <a:off x="4368061" y="318550"/>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1941" name="Google Shape;1941;p122"/>
            <p:cNvSpPr/>
            <p:nvPr/>
          </p:nvSpPr>
          <p:spPr>
            <a:xfrm>
              <a:off x="4774523" y="4144777"/>
              <a:ext cx="727403" cy="1091105"/>
            </a:xfrm>
            <a:prstGeom prst="rect">
              <a:avLst/>
            </a:prstGeom>
            <a:blipFill rotWithShape="1">
              <a:blip r:embed="rId7">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42" name="Google Shape;1942;p122"/>
            <p:cNvGrpSpPr/>
            <p:nvPr/>
          </p:nvGrpSpPr>
          <p:grpSpPr>
            <a:xfrm>
              <a:off x="3111887" y="5659478"/>
              <a:ext cx="3325272" cy="1039147"/>
              <a:chOff x="2521440" y="4243064"/>
              <a:chExt cx="3325272" cy="1039147"/>
            </a:xfrm>
          </p:grpSpPr>
          <p:sp>
            <p:nvSpPr>
              <p:cNvPr id="1943" name="Google Shape;1943;p122"/>
              <p:cNvSpPr/>
              <p:nvPr/>
            </p:nvSpPr>
            <p:spPr>
              <a:xfrm>
                <a:off x="2521440" y="4243064"/>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4" name="Google Shape;1944;p122"/>
              <p:cNvSpPr txBox="1"/>
              <p:nvPr/>
            </p:nvSpPr>
            <p:spPr>
              <a:xfrm>
                <a:off x="2521440" y="4243064"/>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1945" name="Google Shape;1945;p122"/>
            <p:cNvSpPr/>
            <p:nvPr/>
          </p:nvSpPr>
          <p:spPr>
            <a:xfrm>
              <a:off x="2973334" y="5509379"/>
              <a:ext cx="727403" cy="1091105"/>
            </a:xfrm>
            <a:prstGeom prst="rect">
              <a:avLst/>
            </a:prstGeom>
            <a:blipFill rotWithShape="1">
              <a:blip r:embed="rId8">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6" name="Google Shape;1946;p122"/>
            <p:cNvSpPr/>
            <p:nvPr/>
          </p:nvSpPr>
          <p:spPr>
            <a:xfrm>
              <a:off x="4913075" y="2837795"/>
              <a:ext cx="727403" cy="1054288"/>
            </a:xfrm>
            <a:prstGeom prst="rect">
              <a:avLst/>
            </a:prstGeom>
            <a:blipFill rotWithShape="1">
              <a:blip r:embed="rId9">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951"/>
        <p:cNvGrpSpPr/>
        <p:nvPr/>
      </p:nvGrpSpPr>
      <p:grpSpPr>
        <a:xfrm>
          <a:off x="0" y="0"/>
          <a:ext cx="0" cy="0"/>
          <a:chOff x="0" y="0"/>
          <a:chExt cx="0" cy="0"/>
        </a:xfrm>
      </p:grpSpPr>
      <p:sp>
        <p:nvSpPr>
          <p:cNvPr id="1952" name="Google Shape;1952;p123"/>
          <p:cNvSpPr txBox="1"/>
          <p:nvPr/>
        </p:nvSpPr>
        <p:spPr>
          <a:xfrm>
            <a:off x="1266092" y="-124450"/>
            <a:ext cx="6786489" cy="30777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3" name="Google Shape;1953;p123"/>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54" name="Google Shape;1954;p123"/>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955" name="Google Shape;1955;p123"/>
          <p:cNvSpPr/>
          <p:nvPr/>
        </p:nvSpPr>
        <p:spPr>
          <a:xfrm>
            <a:off x="1745674" y="2743598"/>
            <a:ext cx="5417126" cy="4114402"/>
          </a:xfrm>
          <a:prstGeom prst="rect">
            <a:avLst/>
          </a:prstGeom>
          <a:blipFill rotWithShape="1">
            <a:blip r:embed="rId3">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16"/>
          <p:cNvSpPr txBox="1"/>
          <p:nvPr/>
        </p:nvSpPr>
        <p:spPr>
          <a:xfrm>
            <a:off x="590992" y="474335"/>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290"/>
              <a:buFont typeface="Calibri"/>
              <a:buNone/>
            </a:pPr>
            <a:r>
              <a:rPr lang="en-US" sz="4290" b="0" i="0" u="none" strike="noStrike" cap="none">
                <a:solidFill>
                  <a:schemeClr val="dk1"/>
                </a:solidFill>
                <a:latin typeface="Calibri"/>
                <a:ea typeface="Calibri"/>
                <a:cs typeface="Calibri"/>
                <a:sym typeface="Calibri"/>
              </a:rPr>
              <a:t>What is an organism?</a:t>
            </a:r>
            <a:endParaRPr sz="1400" b="0" i="0" u="none" strike="noStrike" cap="none">
              <a:solidFill>
                <a:srgbClr val="000000"/>
              </a:solidFill>
              <a:latin typeface="Arial"/>
              <a:ea typeface="Arial"/>
              <a:cs typeface="Arial"/>
              <a:sym typeface="Arial"/>
            </a:endParaRPr>
          </a:p>
        </p:txBody>
      </p:sp>
      <p:pic>
        <p:nvPicPr>
          <p:cNvPr id="294" name="Google Shape;294;p16"/>
          <p:cNvPicPr preferRelativeResize="0"/>
          <p:nvPr/>
        </p:nvPicPr>
        <p:blipFill rotWithShape="1">
          <a:blip r:embed="rId4">
            <a:alphaModFix/>
          </a:blip>
          <a:srcRect/>
          <a:stretch/>
        </p:blipFill>
        <p:spPr>
          <a:xfrm>
            <a:off x="1853613" y="1617334"/>
            <a:ext cx="5300674" cy="4519405"/>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960"/>
        <p:cNvGrpSpPr/>
        <p:nvPr/>
      </p:nvGrpSpPr>
      <p:grpSpPr>
        <a:xfrm>
          <a:off x="0" y="0"/>
          <a:ext cx="0" cy="0"/>
          <a:chOff x="0" y="0"/>
          <a:chExt cx="0" cy="0"/>
        </a:xfrm>
      </p:grpSpPr>
      <p:sp>
        <p:nvSpPr>
          <p:cNvPr id="1961" name="Google Shape;1961;gdaf524373c_9_217"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2" name="Google Shape;1962;gdaf524373c_9_217"/>
          <p:cNvSpPr txBox="1"/>
          <p:nvPr/>
        </p:nvSpPr>
        <p:spPr>
          <a:xfrm>
            <a:off x="794915" y="10867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can changes in life processes affect </a:t>
            </a:r>
            <a:r>
              <a:rPr lang="en-US" sz="3000" b="1">
                <a:solidFill>
                  <a:srgbClr val="FF0000"/>
                </a:solidFill>
                <a:latin typeface="Calibri"/>
                <a:ea typeface="Calibri"/>
                <a:cs typeface="Calibri"/>
                <a:sym typeface="Calibri"/>
              </a:rPr>
              <a:t>living organisms</a:t>
            </a:r>
            <a:r>
              <a:rPr lang="en-US" sz="3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1963" name="Google Shape;1963;gdaf524373c_9_217"/>
          <p:cNvGrpSpPr/>
          <p:nvPr/>
        </p:nvGrpSpPr>
        <p:grpSpPr>
          <a:xfrm>
            <a:off x="944379" y="1413562"/>
            <a:ext cx="8063897" cy="5285116"/>
            <a:chOff x="944379" y="1413562"/>
            <a:chExt cx="8063897" cy="5285116"/>
          </a:xfrm>
        </p:grpSpPr>
        <p:grpSp>
          <p:nvGrpSpPr>
            <p:cNvPr id="1964" name="Google Shape;1964;gdaf524373c_9_217"/>
            <p:cNvGrpSpPr/>
            <p:nvPr/>
          </p:nvGrpSpPr>
          <p:grpSpPr>
            <a:xfrm>
              <a:off x="1266092" y="1559581"/>
              <a:ext cx="3325200" cy="1039200"/>
              <a:chOff x="4368061" y="1626721"/>
              <a:chExt cx="3325200" cy="1039200"/>
            </a:xfrm>
          </p:grpSpPr>
          <p:sp>
            <p:nvSpPr>
              <p:cNvPr id="1965" name="Google Shape;1965;gdaf524373c_9_217"/>
              <p:cNvSpPr/>
              <p:nvPr/>
            </p:nvSpPr>
            <p:spPr>
              <a:xfrm>
                <a:off x="4368061" y="1626721"/>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6" name="Google Shape;1966;gdaf524373c_9_217"/>
              <p:cNvSpPr txBox="1"/>
              <p:nvPr/>
            </p:nvSpPr>
            <p:spPr>
              <a:xfrm>
                <a:off x="4368061" y="1626721"/>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1967" name="Google Shape;1967;gdaf524373c_9_217" descr="eating.jpg"/>
            <p:cNvPicPr preferRelativeResize="0"/>
            <p:nvPr/>
          </p:nvPicPr>
          <p:blipFill rotWithShape="1">
            <a:blip r:embed="rId4">
              <a:alphaModFix/>
            </a:blip>
            <a:srcRect t="8725" b="8725"/>
            <a:stretch/>
          </p:blipFill>
          <p:spPr>
            <a:xfrm>
              <a:off x="944380" y="1446299"/>
              <a:ext cx="905700" cy="1039147"/>
            </a:xfrm>
            <a:prstGeom prst="rect">
              <a:avLst/>
            </a:prstGeom>
            <a:noFill/>
            <a:ln>
              <a:noFill/>
            </a:ln>
          </p:spPr>
        </p:pic>
        <p:grpSp>
          <p:nvGrpSpPr>
            <p:cNvPr id="1968" name="Google Shape;1968;gdaf524373c_9_217"/>
            <p:cNvGrpSpPr/>
            <p:nvPr/>
          </p:nvGrpSpPr>
          <p:grpSpPr>
            <a:xfrm>
              <a:off x="1246728" y="2909426"/>
              <a:ext cx="3325200" cy="1039200"/>
              <a:chOff x="4368061" y="1626721"/>
              <a:chExt cx="3325200" cy="1039200"/>
            </a:xfrm>
          </p:grpSpPr>
          <p:sp>
            <p:nvSpPr>
              <p:cNvPr id="1969" name="Google Shape;1969;gdaf524373c_9_217"/>
              <p:cNvSpPr/>
              <p:nvPr/>
            </p:nvSpPr>
            <p:spPr>
              <a:xfrm>
                <a:off x="4368061" y="1626721"/>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0" name="Google Shape;1970;gdaf524373c_9_217"/>
              <p:cNvSpPr txBox="1"/>
              <p:nvPr/>
            </p:nvSpPr>
            <p:spPr>
              <a:xfrm>
                <a:off x="4368061" y="1626721"/>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1971" name="Google Shape;1971;gdaf524373c_9_217"/>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1972" name="Google Shape;1972;gdaf524373c_9_217"/>
            <p:cNvGrpSpPr/>
            <p:nvPr/>
          </p:nvGrpSpPr>
          <p:grpSpPr>
            <a:xfrm>
              <a:off x="1208702" y="4273783"/>
              <a:ext cx="3325200" cy="1039200"/>
              <a:chOff x="4368061" y="2934893"/>
              <a:chExt cx="3325200" cy="1039200"/>
            </a:xfrm>
          </p:grpSpPr>
          <p:sp>
            <p:nvSpPr>
              <p:cNvPr id="1973" name="Google Shape;1973;gdaf524373c_9_217"/>
              <p:cNvSpPr/>
              <p:nvPr/>
            </p:nvSpPr>
            <p:spPr>
              <a:xfrm>
                <a:off x="4368061" y="2934893"/>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4" name="Google Shape;1974;gdaf524373c_9_217"/>
              <p:cNvSpPr txBox="1"/>
              <p:nvPr/>
            </p:nvSpPr>
            <p:spPr>
              <a:xfrm>
                <a:off x="4368061" y="2934893"/>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1975" name="Google Shape;1975;gdaf524373c_9_217"/>
            <p:cNvSpPr/>
            <p:nvPr/>
          </p:nvSpPr>
          <p:spPr>
            <a:xfrm>
              <a:off x="1070149" y="4123684"/>
              <a:ext cx="727500" cy="1091100"/>
            </a:xfrm>
            <a:prstGeom prst="rect">
              <a:avLst/>
            </a:prstGeom>
            <a:blipFill rotWithShape="1">
              <a:blip r:embed="rId6">
                <a:alphaModFix/>
              </a:blip>
              <a:stretch>
                <a:fillRect l="-10999" r="-10999"/>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76" name="Google Shape;1976;gdaf524373c_9_217"/>
            <p:cNvGrpSpPr/>
            <p:nvPr/>
          </p:nvGrpSpPr>
          <p:grpSpPr>
            <a:xfrm>
              <a:off x="4913076" y="1559581"/>
              <a:ext cx="4095200" cy="2483971"/>
              <a:chOff x="674818" y="2934893"/>
              <a:chExt cx="4095200" cy="2483971"/>
            </a:xfrm>
          </p:grpSpPr>
          <p:sp>
            <p:nvSpPr>
              <p:cNvPr id="1977" name="Google Shape;1977;gdaf524373c_9_217"/>
              <p:cNvSpPr/>
              <p:nvPr/>
            </p:nvSpPr>
            <p:spPr>
              <a:xfrm>
                <a:off x="674818" y="2934893"/>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8" name="Google Shape;1978;gdaf524373c_9_217"/>
              <p:cNvSpPr txBox="1"/>
              <p:nvPr/>
            </p:nvSpPr>
            <p:spPr>
              <a:xfrm>
                <a:off x="1078818" y="4379664"/>
                <a:ext cx="3691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1979" name="Google Shape;1979;gdaf524373c_9_217"/>
            <p:cNvGrpSpPr/>
            <p:nvPr/>
          </p:nvGrpSpPr>
          <p:grpSpPr>
            <a:xfrm>
              <a:off x="4913076" y="1618657"/>
              <a:ext cx="3565749" cy="2395809"/>
              <a:chOff x="674818" y="-1038059"/>
              <a:chExt cx="3565749" cy="2395809"/>
            </a:xfrm>
          </p:grpSpPr>
          <p:sp>
            <p:nvSpPr>
              <p:cNvPr id="1980" name="Google Shape;1980;gdaf524373c_9_217"/>
              <p:cNvSpPr/>
              <p:nvPr/>
            </p:nvSpPr>
            <p:spPr>
              <a:xfrm>
                <a:off x="674818" y="318550"/>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1" name="Google Shape;1981;gdaf524373c_9_217"/>
              <p:cNvSpPr txBox="1"/>
              <p:nvPr/>
            </p:nvSpPr>
            <p:spPr>
              <a:xfrm>
                <a:off x="915367" y="-1038059"/>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1982" name="Google Shape;1982;gdaf524373c_9_217"/>
            <p:cNvSpPr/>
            <p:nvPr/>
          </p:nvSpPr>
          <p:spPr>
            <a:xfrm>
              <a:off x="4913076" y="1413562"/>
              <a:ext cx="727500" cy="1091100"/>
            </a:xfrm>
            <a:prstGeom prst="rect">
              <a:avLst/>
            </a:prstGeom>
            <a:blipFill rotWithShape="1">
              <a:blip r:embed="rId7">
                <a:alphaModFix/>
              </a:blip>
              <a:stretch>
                <a:fillRect l="-62997" r="-62986"/>
              </a:stretch>
            </a:blipFill>
            <a:ln>
              <a:noFill/>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983" name="Google Shape;1983;gdaf524373c_9_217"/>
            <p:cNvGrpSpPr/>
            <p:nvPr/>
          </p:nvGrpSpPr>
          <p:grpSpPr>
            <a:xfrm>
              <a:off x="4913076" y="4294876"/>
              <a:ext cx="3325200" cy="1039200"/>
              <a:chOff x="4368061" y="318550"/>
              <a:chExt cx="3325200" cy="1039200"/>
            </a:xfrm>
          </p:grpSpPr>
          <p:sp>
            <p:nvSpPr>
              <p:cNvPr id="1984" name="Google Shape;1984;gdaf524373c_9_217"/>
              <p:cNvSpPr/>
              <p:nvPr/>
            </p:nvSpPr>
            <p:spPr>
              <a:xfrm>
                <a:off x="4368061" y="318550"/>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5" name="Google Shape;1985;gdaf524373c_9_217"/>
              <p:cNvSpPr txBox="1"/>
              <p:nvPr/>
            </p:nvSpPr>
            <p:spPr>
              <a:xfrm>
                <a:off x="4368061" y="318550"/>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1986" name="Google Shape;1986;gdaf524373c_9_217"/>
            <p:cNvSpPr/>
            <p:nvPr/>
          </p:nvSpPr>
          <p:spPr>
            <a:xfrm>
              <a:off x="4774523" y="4144777"/>
              <a:ext cx="727500" cy="1091100"/>
            </a:xfrm>
            <a:prstGeom prst="rect">
              <a:avLst/>
            </a:prstGeom>
            <a:blipFill rotWithShape="1">
              <a:blip r:embed="rId8">
                <a:alphaModFix/>
              </a:blip>
              <a:stretch>
                <a:fillRect l="-25998" r="-25988"/>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87" name="Google Shape;1987;gdaf524373c_9_217"/>
            <p:cNvGrpSpPr/>
            <p:nvPr/>
          </p:nvGrpSpPr>
          <p:grpSpPr>
            <a:xfrm>
              <a:off x="3111887" y="5659478"/>
              <a:ext cx="3325200" cy="1039200"/>
              <a:chOff x="2521440" y="4243064"/>
              <a:chExt cx="3325200" cy="1039200"/>
            </a:xfrm>
          </p:grpSpPr>
          <p:sp>
            <p:nvSpPr>
              <p:cNvPr id="1988" name="Google Shape;1988;gdaf524373c_9_217"/>
              <p:cNvSpPr/>
              <p:nvPr/>
            </p:nvSpPr>
            <p:spPr>
              <a:xfrm>
                <a:off x="2521440" y="4243064"/>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9" name="Google Shape;1989;gdaf524373c_9_217"/>
              <p:cNvSpPr txBox="1"/>
              <p:nvPr/>
            </p:nvSpPr>
            <p:spPr>
              <a:xfrm>
                <a:off x="2521440" y="4243064"/>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1990" name="Google Shape;1990;gdaf524373c_9_217"/>
            <p:cNvSpPr/>
            <p:nvPr/>
          </p:nvSpPr>
          <p:spPr>
            <a:xfrm>
              <a:off x="2973334" y="5509379"/>
              <a:ext cx="727500" cy="1091100"/>
            </a:xfrm>
            <a:prstGeom prst="rect">
              <a:avLst/>
            </a:prstGeom>
            <a:blipFill rotWithShape="1">
              <a:blip r:embed="rId9">
                <a:alphaModFix/>
              </a:blip>
              <a:stretch>
                <a:fillRect l="-62997" r="-62986"/>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1" name="Google Shape;1991;gdaf524373c_9_217"/>
            <p:cNvSpPr/>
            <p:nvPr/>
          </p:nvSpPr>
          <p:spPr>
            <a:xfrm>
              <a:off x="4913075" y="2837795"/>
              <a:ext cx="727500" cy="1054200"/>
            </a:xfrm>
            <a:prstGeom prst="rect">
              <a:avLst/>
            </a:prstGeom>
            <a:blipFill rotWithShape="1">
              <a:blip r:embed="rId10">
                <a:alphaModFix/>
              </a:blip>
              <a:stretch>
                <a:fillRect l="-61987" r="-61987"/>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996"/>
        <p:cNvGrpSpPr/>
        <p:nvPr/>
      </p:nvGrpSpPr>
      <p:grpSpPr>
        <a:xfrm>
          <a:off x="0" y="0"/>
          <a:ext cx="0" cy="0"/>
          <a:chOff x="0" y="0"/>
          <a:chExt cx="0" cy="0"/>
        </a:xfrm>
      </p:grpSpPr>
      <p:sp>
        <p:nvSpPr>
          <p:cNvPr id="1997" name="Google Shape;1997;p124"/>
          <p:cNvSpPr txBox="1"/>
          <p:nvPr/>
        </p:nvSpPr>
        <p:spPr>
          <a:xfrm>
            <a:off x="2301072" y="707404"/>
            <a:ext cx="536582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1998" name="Google Shape;1998;p124"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9" name="Google Shape;1999;p124"/>
          <p:cNvSpPr txBox="1"/>
          <p:nvPr/>
        </p:nvSpPr>
        <p:spPr>
          <a:xfrm>
            <a:off x="1197123" y="2291024"/>
            <a:ext cx="6749700" cy="26937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600"/>
              <a:buFont typeface="Arial"/>
              <a:buNone/>
            </a:pPr>
            <a:r>
              <a:rPr lang="en-US" sz="2500" b="1" u="sng">
                <a:solidFill>
                  <a:schemeClr val="hlink"/>
                </a:solidFill>
                <a:latin typeface="Calibri"/>
                <a:ea typeface="Calibri"/>
                <a:cs typeface="Calibri"/>
                <a:sym typeface="Calibri"/>
                <a:hlinkClick r:id="rId4"/>
              </a:rPr>
              <a:t>Growth and Repair</a:t>
            </a:r>
            <a:r>
              <a:rPr lang="en-US" sz="2500" b="1" u="sng">
                <a:solidFill>
                  <a:schemeClr val="hlink"/>
                </a:solidFill>
                <a:latin typeface="Calibri"/>
                <a:ea typeface="Calibri"/>
                <a:cs typeface="Calibri"/>
                <a:sym typeface="Calibri"/>
                <a:hlinkClick r:id="rId4"/>
              </a:rPr>
              <a:t> Slide Show</a:t>
            </a:r>
            <a:endParaRPr sz="16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TEACHER DIRECTIONS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If wanting to include some sort of demonstration (you may not feel it’s necessary for this term), you can consider capturing/sharing video footage of different organisms growing/healing (plants, people, animals, etc).  An optional presentation is link</a:t>
            </a:r>
            <a:r>
              <a:rPr lang="en-US" sz="1600" i="1">
                <a:solidFill>
                  <a:schemeClr val="dk1"/>
                </a:solidFill>
                <a:latin typeface="Calibri"/>
                <a:ea typeface="Calibri"/>
                <a:cs typeface="Calibri"/>
                <a:sym typeface="Calibri"/>
              </a:rPr>
              <a:t>ed above! </a:t>
            </a:r>
            <a:r>
              <a:rPr lang="en-US" sz="1600" b="0" i="1" u="none" strike="noStrike" cap="none">
                <a:solidFill>
                  <a:schemeClr val="dk1"/>
                </a:solidFill>
                <a:latin typeface="Calibri"/>
                <a:ea typeface="Calibri"/>
                <a:cs typeface="Calibri"/>
                <a:sym typeface="Calibri"/>
              </a:rPr>
              <a:t>If doing so, be sure to engage students in questioning/making predictions based upon observations – What were some of the differences you noticed among the organisms you saw? What do you think helps organisms to grow?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2004"/>
        <p:cNvGrpSpPr/>
        <p:nvPr/>
      </p:nvGrpSpPr>
      <p:grpSpPr>
        <a:xfrm>
          <a:off x="0" y="0"/>
          <a:ext cx="0" cy="0"/>
          <a:chOff x="0" y="0"/>
          <a:chExt cx="0" cy="0"/>
        </a:xfrm>
      </p:grpSpPr>
      <p:sp>
        <p:nvSpPr>
          <p:cNvPr id="2005" name="Google Shape;2005;p125"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2010"/>
        <p:cNvGrpSpPr/>
        <p:nvPr/>
      </p:nvGrpSpPr>
      <p:grpSpPr>
        <a:xfrm>
          <a:off x="0" y="0"/>
          <a:ext cx="0" cy="0"/>
          <a:chOff x="0" y="0"/>
          <a:chExt cx="0" cy="0"/>
        </a:xfrm>
      </p:grpSpPr>
      <p:pic>
        <p:nvPicPr>
          <p:cNvPr id="2011" name="Google Shape;2011;p126"/>
          <p:cNvPicPr preferRelativeResize="0">
            <a:picLocks noGrp="1"/>
          </p:cNvPicPr>
          <p:nvPr>
            <p:ph type="body" idx="1"/>
          </p:nvPr>
        </p:nvPicPr>
        <p:blipFill rotWithShape="1">
          <a:blip r:embed="rId3">
            <a:alphaModFix/>
          </a:blip>
          <a:srcRect/>
          <a:stretch/>
        </p:blipFill>
        <p:spPr>
          <a:xfrm>
            <a:off x="196948" y="1015665"/>
            <a:ext cx="8947052" cy="5676312"/>
          </a:xfrm>
          <a:prstGeom prst="rect">
            <a:avLst/>
          </a:prstGeom>
          <a:noFill/>
          <a:ln w="9525" cap="flat" cmpd="sng">
            <a:solidFill>
              <a:schemeClr val="lt1"/>
            </a:solidFill>
            <a:prstDash val="solid"/>
            <a:round/>
            <a:headEnd type="none" w="sm" len="sm"/>
            <a:tailEnd type="none" w="sm" len="sm"/>
          </a:ln>
        </p:spPr>
      </p:pic>
      <p:sp>
        <p:nvSpPr>
          <p:cNvPr id="2012" name="Google Shape;2012;p126"/>
          <p:cNvSpPr txBox="1"/>
          <p:nvPr/>
        </p:nvSpPr>
        <p:spPr>
          <a:xfrm>
            <a:off x="2412329" y="2"/>
            <a:ext cx="4339008"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Relationships</a:t>
            </a:r>
            <a:endParaRPr sz="1400" b="0" i="0" u="none" strike="noStrike" cap="none">
              <a:solidFill>
                <a:srgbClr val="000000"/>
              </a:solidFill>
              <a:latin typeface="Arial"/>
              <a:ea typeface="Arial"/>
              <a:cs typeface="Arial"/>
              <a:sym typeface="Arial"/>
            </a:endParaRPr>
          </a:p>
        </p:txBody>
      </p:sp>
      <p:sp>
        <p:nvSpPr>
          <p:cNvPr id="2013" name="Google Shape;2013;p12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p127"/>
          <p:cNvSpPr txBox="1">
            <a:spLocks noGrp="1"/>
          </p:cNvSpPr>
          <p:nvPr>
            <p:ph type="title"/>
          </p:nvPr>
        </p:nvSpPr>
        <p:spPr>
          <a:xfrm>
            <a:off x="755117" y="291976"/>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b="1" u="sng"/>
              <a:t>Organism</a:t>
            </a:r>
            <a:r>
              <a:rPr lang="en-US" sz="3959"/>
              <a:t>: any multi- or unicellular life form  </a:t>
            </a:r>
            <a:endParaRPr/>
          </a:p>
        </p:txBody>
      </p:sp>
      <p:pic>
        <p:nvPicPr>
          <p:cNvPr id="2020" name="Google Shape;2020;p127"/>
          <p:cNvPicPr preferRelativeResize="0">
            <a:picLocks noGrp="1"/>
          </p:cNvPicPr>
          <p:nvPr>
            <p:ph type="body" idx="1"/>
          </p:nvPr>
        </p:nvPicPr>
        <p:blipFill rotWithShape="1">
          <a:blip r:embed="rId3">
            <a:alphaModFix/>
          </a:blip>
          <a:srcRect/>
          <a:stretch/>
        </p:blipFill>
        <p:spPr>
          <a:xfrm>
            <a:off x="1921663" y="1928468"/>
            <a:ext cx="5300674" cy="4698122"/>
          </a:xfrm>
          <a:prstGeom prst="rect">
            <a:avLst/>
          </a:prstGeom>
          <a:noFill/>
          <a:ln>
            <a:noFill/>
          </a:ln>
        </p:spPr>
      </p:pic>
      <p:sp>
        <p:nvSpPr>
          <p:cNvPr id="2021" name="Google Shape;2021;p12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2026"/>
        <p:cNvGrpSpPr/>
        <p:nvPr/>
      </p:nvGrpSpPr>
      <p:grpSpPr>
        <a:xfrm>
          <a:off x="0" y="0"/>
          <a:ext cx="0" cy="0"/>
          <a:chOff x="0" y="0"/>
          <a:chExt cx="0" cy="0"/>
        </a:xfrm>
      </p:grpSpPr>
      <p:sp>
        <p:nvSpPr>
          <p:cNvPr id="2027" name="Google Shape;2027;p128"/>
          <p:cNvSpPr txBox="1"/>
          <p:nvPr/>
        </p:nvSpPr>
        <p:spPr>
          <a:xfrm>
            <a:off x="1722618" y="-133729"/>
            <a:ext cx="6786489"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Life Processes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8" name="Google Shape;2028;p128"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29" name="Google Shape;2029;p128"/>
          <p:cNvGrpSpPr/>
          <p:nvPr/>
        </p:nvGrpSpPr>
        <p:grpSpPr>
          <a:xfrm>
            <a:off x="944379" y="1413562"/>
            <a:ext cx="8063975" cy="5285063"/>
            <a:chOff x="944379" y="1413562"/>
            <a:chExt cx="8063975" cy="5285063"/>
          </a:xfrm>
        </p:grpSpPr>
        <p:grpSp>
          <p:nvGrpSpPr>
            <p:cNvPr id="2030" name="Google Shape;2030;p128"/>
            <p:cNvGrpSpPr/>
            <p:nvPr/>
          </p:nvGrpSpPr>
          <p:grpSpPr>
            <a:xfrm>
              <a:off x="1266092" y="1559581"/>
              <a:ext cx="3325272" cy="1039147"/>
              <a:chOff x="4368061" y="1626721"/>
              <a:chExt cx="3325272" cy="1039147"/>
            </a:xfrm>
          </p:grpSpPr>
          <p:sp>
            <p:nvSpPr>
              <p:cNvPr id="2031" name="Google Shape;2031;p128"/>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2" name="Google Shape;2032;p128"/>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2033" name="Google Shape;2033;p128" descr="eating.jpg"/>
            <p:cNvPicPr preferRelativeResize="0"/>
            <p:nvPr/>
          </p:nvPicPr>
          <p:blipFill rotWithShape="1">
            <a:blip r:embed="rId4">
              <a:alphaModFix/>
            </a:blip>
            <a:srcRect t="8727" b="8727"/>
            <a:stretch/>
          </p:blipFill>
          <p:spPr>
            <a:xfrm>
              <a:off x="944380" y="1446299"/>
              <a:ext cx="905701" cy="1039148"/>
            </a:xfrm>
            <a:prstGeom prst="rect">
              <a:avLst/>
            </a:prstGeom>
            <a:noFill/>
            <a:ln>
              <a:noFill/>
            </a:ln>
          </p:spPr>
        </p:pic>
        <p:grpSp>
          <p:nvGrpSpPr>
            <p:cNvPr id="2034" name="Google Shape;2034;p128"/>
            <p:cNvGrpSpPr/>
            <p:nvPr/>
          </p:nvGrpSpPr>
          <p:grpSpPr>
            <a:xfrm>
              <a:off x="1246728" y="2909426"/>
              <a:ext cx="3325272" cy="1039147"/>
              <a:chOff x="4368061" y="1626721"/>
              <a:chExt cx="3325272" cy="1039147"/>
            </a:xfrm>
          </p:grpSpPr>
          <p:sp>
            <p:nvSpPr>
              <p:cNvPr id="2035" name="Google Shape;2035;p128"/>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6" name="Google Shape;2036;p128"/>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2037" name="Google Shape;2037;p128"/>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2038" name="Google Shape;2038;p128"/>
            <p:cNvGrpSpPr/>
            <p:nvPr/>
          </p:nvGrpSpPr>
          <p:grpSpPr>
            <a:xfrm>
              <a:off x="1208702" y="4273783"/>
              <a:ext cx="3325272" cy="1039147"/>
              <a:chOff x="4368061" y="2934893"/>
              <a:chExt cx="3325272" cy="1039147"/>
            </a:xfrm>
          </p:grpSpPr>
          <p:sp>
            <p:nvSpPr>
              <p:cNvPr id="2039" name="Google Shape;2039;p128"/>
              <p:cNvSpPr/>
              <p:nvPr/>
            </p:nvSpPr>
            <p:spPr>
              <a:xfrm>
                <a:off x="4368061"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0" name="Google Shape;2040;p128"/>
              <p:cNvSpPr txBox="1"/>
              <p:nvPr/>
            </p:nvSpPr>
            <p:spPr>
              <a:xfrm>
                <a:off x="4368061" y="2934893"/>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2041" name="Google Shape;2041;p128"/>
            <p:cNvSpPr/>
            <p:nvPr/>
          </p:nvSpPr>
          <p:spPr>
            <a:xfrm>
              <a:off x="1070149" y="4123684"/>
              <a:ext cx="727403" cy="109110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42" name="Google Shape;2042;p128"/>
            <p:cNvGrpSpPr/>
            <p:nvPr/>
          </p:nvGrpSpPr>
          <p:grpSpPr>
            <a:xfrm>
              <a:off x="4913076" y="1559581"/>
              <a:ext cx="4095278" cy="2483918"/>
              <a:chOff x="674818" y="2934893"/>
              <a:chExt cx="4095278" cy="2483918"/>
            </a:xfrm>
          </p:grpSpPr>
          <p:sp>
            <p:nvSpPr>
              <p:cNvPr id="2043" name="Google Shape;2043;p128"/>
              <p:cNvSpPr/>
              <p:nvPr/>
            </p:nvSpPr>
            <p:spPr>
              <a:xfrm>
                <a:off x="674818"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4" name="Google Shape;2044;p128"/>
              <p:cNvSpPr txBox="1"/>
              <p:nvPr/>
            </p:nvSpPr>
            <p:spPr>
              <a:xfrm>
                <a:off x="1078818" y="4379664"/>
                <a:ext cx="3691278"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2045" name="Google Shape;2045;p128"/>
            <p:cNvGrpSpPr/>
            <p:nvPr/>
          </p:nvGrpSpPr>
          <p:grpSpPr>
            <a:xfrm>
              <a:off x="4913076" y="1618657"/>
              <a:ext cx="3565821" cy="2395756"/>
              <a:chOff x="674818" y="-1038059"/>
              <a:chExt cx="3565821" cy="2395756"/>
            </a:xfrm>
          </p:grpSpPr>
          <p:sp>
            <p:nvSpPr>
              <p:cNvPr id="2046" name="Google Shape;2046;p128"/>
              <p:cNvSpPr/>
              <p:nvPr/>
            </p:nvSpPr>
            <p:spPr>
              <a:xfrm>
                <a:off x="674818"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7" name="Google Shape;2047;p128"/>
              <p:cNvSpPr txBox="1"/>
              <p:nvPr/>
            </p:nvSpPr>
            <p:spPr>
              <a:xfrm>
                <a:off x="915367" y="-1038059"/>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2048" name="Google Shape;2048;p128"/>
            <p:cNvSpPr/>
            <p:nvPr/>
          </p:nvSpPr>
          <p:spPr>
            <a:xfrm>
              <a:off x="4913076" y="1413562"/>
              <a:ext cx="727403" cy="1091105"/>
            </a:xfrm>
            <a:prstGeom prst="rect">
              <a:avLst/>
            </a:prstGeom>
            <a:blipFill rotWithShape="1">
              <a:blip r:embed="rId7">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049" name="Google Shape;2049;p128"/>
            <p:cNvGrpSpPr/>
            <p:nvPr/>
          </p:nvGrpSpPr>
          <p:grpSpPr>
            <a:xfrm>
              <a:off x="4913076" y="4294876"/>
              <a:ext cx="3325272" cy="1039147"/>
              <a:chOff x="4368061" y="318550"/>
              <a:chExt cx="3325272" cy="1039147"/>
            </a:xfrm>
          </p:grpSpPr>
          <p:sp>
            <p:nvSpPr>
              <p:cNvPr id="2050" name="Google Shape;2050;p128"/>
              <p:cNvSpPr/>
              <p:nvPr/>
            </p:nvSpPr>
            <p:spPr>
              <a:xfrm>
                <a:off x="4368061"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1" name="Google Shape;2051;p128"/>
              <p:cNvSpPr txBox="1"/>
              <p:nvPr/>
            </p:nvSpPr>
            <p:spPr>
              <a:xfrm>
                <a:off x="4368061" y="318550"/>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2052" name="Google Shape;2052;p128"/>
            <p:cNvSpPr/>
            <p:nvPr/>
          </p:nvSpPr>
          <p:spPr>
            <a:xfrm>
              <a:off x="4774523" y="4144777"/>
              <a:ext cx="727403" cy="1091105"/>
            </a:xfrm>
            <a:prstGeom prst="rect">
              <a:avLst/>
            </a:prstGeom>
            <a:blipFill rotWithShape="1">
              <a:blip r:embed="rId8">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53" name="Google Shape;2053;p128"/>
            <p:cNvGrpSpPr/>
            <p:nvPr/>
          </p:nvGrpSpPr>
          <p:grpSpPr>
            <a:xfrm>
              <a:off x="3111887" y="5659478"/>
              <a:ext cx="3325272" cy="1039147"/>
              <a:chOff x="2521440" y="4243064"/>
              <a:chExt cx="3325272" cy="1039147"/>
            </a:xfrm>
          </p:grpSpPr>
          <p:sp>
            <p:nvSpPr>
              <p:cNvPr id="2054" name="Google Shape;2054;p128"/>
              <p:cNvSpPr/>
              <p:nvPr/>
            </p:nvSpPr>
            <p:spPr>
              <a:xfrm>
                <a:off x="2521440" y="4243064"/>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5" name="Google Shape;2055;p128"/>
              <p:cNvSpPr txBox="1"/>
              <p:nvPr/>
            </p:nvSpPr>
            <p:spPr>
              <a:xfrm>
                <a:off x="2521440" y="4243064"/>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2056" name="Google Shape;2056;p128"/>
            <p:cNvSpPr/>
            <p:nvPr/>
          </p:nvSpPr>
          <p:spPr>
            <a:xfrm>
              <a:off x="2973334" y="5509379"/>
              <a:ext cx="727403" cy="1091105"/>
            </a:xfrm>
            <a:prstGeom prst="rect">
              <a:avLst/>
            </a:prstGeom>
            <a:blipFill rotWithShape="1">
              <a:blip r:embed="rId9">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7" name="Google Shape;2057;p128"/>
            <p:cNvSpPr/>
            <p:nvPr/>
          </p:nvSpPr>
          <p:spPr>
            <a:xfrm>
              <a:off x="4913075" y="2837795"/>
              <a:ext cx="727403" cy="1054288"/>
            </a:xfrm>
            <a:prstGeom prst="rect">
              <a:avLst/>
            </a:prstGeom>
            <a:blipFill rotWithShape="1">
              <a:blip r:embed="rId10">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2062"/>
        <p:cNvGrpSpPr/>
        <p:nvPr/>
      </p:nvGrpSpPr>
      <p:grpSpPr>
        <a:xfrm>
          <a:off x="0" y="0"/>
          <a:ext cx="0" cy="0"/>
          <a:chOff x="0" y="0"/>
          <a:chExt cx="0" cy="0"/>
        </a:xfrm>
      </p:grpSpPr>
      <p:sp>
        <p:nvSpPr>
          <p:cNvPr id="2063" name="Google Shape;2063;p129"/>
          <p:cNvSpPr txBox="1">
            <a:spLocks noGrp="1"/>
          </p:cNvSpPr>
          <p:nvPr>
            <p:ph type="title"/>
          </p:nvPr>
        </p:nvSpPr>
        <p:spPr>
          <a:xfrm>
            <a:off x="656540" y="344105"/>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399"/>
              <a:buFont typeface="Calibri"/>
              <a:buNone/>
            </a:pPr>
            <a:r>
              <a:rPr lang="en-US" sz="3959" b="1" u="sng"/>
              <a:t>Ingestion</a:t>
            </a:r>
            <a:r>
              <a:rPr lang="en-US" sz="3959"/>
              <a:t>: the process of taking in food </a:t>
            </a:r>
            <a:endParaRPr/>
          </a:p>
        </p:txBody>
      </p:sp>
      <p:pic>
        <p:nvPicPr>
          <p:cNvPr id="2064" name="Google Shape;2064;p129" descr="eating.jpg"/>
          <p:cNvPicPr preferRelativeResize="0">
            <a:picLocks noGrp="1"/>
          </p:cNvPicPr>
          <p:nvPr>
            <p:ph type="body" idx="1"/>
          </p:nvPr>
        </p:nvPicPr>
        <p:blipFill rotWithShape="1">
          <a:blip r:embed="rId3">
            <a:alphaModFix/>
          </a:blip>
          <a:srcRect t="8727" b="8727"/>
          <a:stretch/>
        </p:blipFill>
        <p:spPr>
          <a:xfrm>
            <a:off x="457200" y="2057400"/>
            <a:ext cx="8229600" cy="4525963"/>
          </a:xfrm>
          <a:prstGeom prst="rect">
            <a:avLst/>
          </a:prstGeom>
          <a:noFill/>
          <a:ln>
            <a:noFill/>
          </a:ln>
        </p:spPr>
      </p:pic>
      <p:sp>
        <p:nvSpPr>
          <p:cNvPr id="2065" name="Google Shape;2065;p129"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2069"/>
        <p:cNvGrpSpPr/>
        <p:nvPr/>
      </p:nvGrpSpPr>
      <p:grpSpPr>
        <a:xfrm>
          <a:off x="0" y="0"/>
          <a:ext cx="0" cy="0"/>
          <a:chOff x="0" y="0"/>
          <a:chExt cx="0" cy="0"/>
        </a:xfrm>
      </p:grpSpPr>
      <p:sp>
        <p:nvSpPr>
          <p:cNvPr id="2070" name="Google Shape;2070;p130"/>
          <p:cNvSpPr txBox="1"/>
          <p:nvPr/>
        </p:nvSpPr>
        <p:spPr>
          <a:xfrm>
            <a:off x="735225" y="294325"/>
            <a:ext cx="8149500" cy="138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4400" b="1" i="0" u="sng" strike="noStrike" cap="none">
                <a:solidFill>
                  <a:schemeClr val="dk1"/>
                </a:solidFill>
                <a:latin typeface="Calibri"/>
                <a:ea typeface="Calibri"/>
                <a:cs typeface="Calibri"/>
                <a:sym typeface="Calibri"/>
              </a:rPr>
              <a:t>Digestion</a:t>
            </a:r>
            <a:r>
              <a:rPr lang="en-US" sz="4400" b="0" i="0" u="none" strike="noStrike" cap="none">
                <a:solidFill>
                  <a:schemeClr val="dk1"/>
                </a:solidFill>
                <a:latin typeface="Calibri"/>
                <a:ea typeface="Calibri"/>
                <a:cs typeface="Calibri"/>
                <a:sym typeface="Calibri"/>
              </a:rPr>
              <a:t>: </a:t>
            </a:r>
            <a:r>
              <a:rPr lang="en-US" sz="4400">
                <a:solidFill>
                  <a:schemeClr val="dk1"/>
                </a:solidFill>
                <a:latin typeface="Calibri"/>
                <a:ea typeface="Calibri"/>
                <a:cs typeface="Calibri"/>
                <a:sym typeface="Calibri"/>
              </a:rPr>
              <a:t>b</a:t>
            </a:r>
            <a:r>
              <a:rPr lang="en-US" sz="4400" b="0" i="0" u="none" strike="noStrike" cap="none">
                <a:solidFill>
                  <a:schemeClr val="dk1"/>
                </a:solidFill>
                <a:latin typeface="Calibri"/>
                <a:ea typeface="Calibri"/>
                <a:cs typeface="Calibri"/>
                <a:sym typeface="Calibri"/>
              </a:rPr>
              <a:t>reaking down of food for the organism to use</a:t>
            </a:r>
            <a:endParaRPr sz="1400" b="0" i="0" u="none" strike="noStrike" cap="none">
              <a:solidFill>
                <a:srgbClr val="000000"/>
              </a:solidFill>
              <a:latin typeface="Arial"/>
              <a:ea typeface="Arial"/>
              <a:cs typeface="Arial"/>
              <a:sym typeface="Arial"/>
            </a:endParaRPr>
          </a:p>
        </p:txBody>
      </p:sp>
      <p:pic>
        <p:nvPicPr>
          <p:cNvPr id="2071" name="Google Shape;2071;p130"/>
          <p:cNvPicPr preferRelativeResize="0"/>
          <p:nvPr/>
        </p:nvPicPr>
        <p:blipFill rotWithShape="1">
          <a:blip r:embed="rId3">
            <a:alphaModFix/>
          </a:blip>
          <a:srcRect/>
          <a:stretch/>
        </p:blipFill>
        <p:spPr>
          <a:xfrm>
            <a:off x="1034321" y="1913316"/>
            <a:ext cx="7075358" cy="4217233"/>
          </a:xfrm>
          <a:prstGeom prst="rect">
            <a:avLst/>
          </a:prstGeom>
          <a:noFill/>
          <a:ln>
            <a:noFill/>
          </a:ln>
        </p:spPr>
      </p:pic>
      <p:sp>
        <p:nvSpPr>
          <p:cNvPr id="2072" name="Google Shape;2072;p130"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2077"/>
        <p:cNvGrpSpPr/>
        <p:nvPr/>
      </p:nvGrpSpPr>
      <p:grpSpPr>
        <a:xfrm>
          <a:off x="0" y="0"/>
          <a:ext cx="0" cy="0"/>
          <a:chOff x="0" y="0"/>
          <a:chExt cx="0" cy="0"/>
        </a:xfrm>
      </p:grpSpPr>
      <p:sp>
        <p:nvSpPr>
          <p:cNvPr id="2078" name="Google Shape;2078;p131"/>
          <p:cNvSpPr txBox="1">
            <a:spLocks noGrp="1"/>
          </p:cNvSpPr>
          <p:nvPr>
            <p:ph type="title"/>
          </p:nvPr>
        </p:nvSpPr>
        <p:spPr>
          <a:xfrm>
            <a:off x="457200" y="274638"/>
            <a:ext cx="8229600" cy="132556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Excretion</a:t>
            </a:r>
            <a:r>
              <a:rPr lang="en-US" sz="3959"/>
              <a:t>: process by which an organism removes its waste</a:t>
            </a:r>
            <a:endParaRPr/>
          </a:p>
        </p:txBody>
      </p:sp>
      <p:pic>
        <p:nvPicPr>
          <p:cNvPr id="2079" name="Google Shape;2079;p131" descr="toilet.jpg"/>
          <p:cNvPicPr preferRelativeResize="0">
            <a:picLocks noGrp="1"/>
          </p:cNvPicPr>
          <p:nvPr>
            <p:ph type="body" idx="1"/>
          </p:nvPr>
        </p:nvPicPr>
        <p:blipFill rotWithShape="1">
          <a:blip r:embed="rId3">
            <a:alphaModFix/>
          </a:blip>
          <a:srcRect l="-61212" r="-6121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2080" name="Google Shape;2080;p131"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2085"/>
        <p:cNvGrpSpPr/>
        <p:nvPr/>
      </p:nvGrpSpPr>
      <p:grpSpPr>
        <a:xfrm>
          <a:off x="0" y="0"/>
          <a:ext cx="0" cy="0"/>
          <a:chOff x="0" y="0"/>
          <a:chExt cx="0" cy="0"/>
        </a:xfrm>
      </p:grpSpPr>
      <p:grpSp>
        <p:nvGrpSpPr>
          <p:cNvPr id="2086" name="Google Shape;2086;p132"/>
          <p:cNvGrpSpPr/>
          <p:nvPr/>
        </p:nvGrpSpPr>
        <p:grpSpPr>
          <a:xfrm>
            <a:off x="-357478" y="2881743"/>
            <a:ext cx="8794895" cy="2412868"/>
            <a:chOff x="-357478" y="2881743"/>
            <a:chExt cx="8794895" cy="2412868"/>
          </a:xfrm>
        </p:grpSpPr>
        <p:grpSp>
          <p:nvGrpSpPr>
            <p:cNvPr id="2087" name="Google Shape;2087;p132"/>
            <p:cNvGrpSpPr/>
            <p:nvPr/>
          </p:nvGrpSpPr>
          <p:grpSpPr>
            <a:xfrm>
              <a:off x="-357478" y="2881745"/>
              <a:ext cx="2185416" cy="2379667"/>
              <a:chOff x="-890052" y="1826662"/>
              <a:chExt cx="2306238" cy="2379667"/>
            </a:xfrm>
          </p:grpSpPr>
          <p:sp>
            <p:nvSpPr>
              <p:cNvPr id="2088" name="Google Shape;2088;p132"/>
              <p:cNvSpPr txBox="1"/>
              <p:nvPr/>
            </p:nvSpPr>
            <p:spPr>
              <a:xfrm>
                <a:off x="-890052" y="3315952"/>
                <a:ext cx="2306238"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pic>
            <p:nvPicPr>
              <p:cNvPr id="2089" name="Google Shape;2089;p132" descr="eating.jpg"/>
              <p:cNvPicPr preferRelativeResize="0"/>
              <p:nvPr/>
            </p:nvPicPr>
            <p:blipFill rotWithShape="1">
              <a:blip r:embed="rId3">
                <a:alphaModFix/>
              </a:blip>
              <a:srcRect t="8727" b="8727"/>
              <a:stretch/>
            </p:blipFill>
            <p:spPr>
              <a:xfrm>
                <a:off x="-293503" y="1826662"/>
                <a:ext cx="1448688" cy="1258275"/>
              </a:xfrm>
              <a:prstGeom prst="rect">
                <a:avLst/>
              </a:prstGeom>
              <a:noFill/>
              <a:ln>
                <a:noFill/>
              </a:ln>
            </p:spPr>
          </p:pic>
        </p:grpSp>
        <p:grpSp>
          <p:nvGrpSpPr>
            <p:cNvPr id="2090" name="Google Shape;2090;p132"/>
            <p:cNvGrpSpPr/>
            <p:nvPr/>
          </p:nvGrpSpPr>
          <p:grpSpPr>
            <a:xfrm>
              <a:off x="2485356" y="2881744"/>
              <a:ext cx="2306238" cy="2412867"/>
              <a:chOff x="-997374" y="2949623"/>
              <a:chExt cx="2306238" cy="2412867"/>
            </a:xfrm>
          </p:grpSpPr>
          <p:sp>
            <p:nvSpPr>
              <p:cNvPr id="2091" name="Google Shape;2091;p132"/>
              <p:cNvSpPr txBox="1"/>
              <p:nvPr/>
            </p:nvSpPr>
            <p:spPr>
              <a:xfrm>
                <a:off x="-997374" y="4472113"/>
                <a:ext cx="2306238"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Digestion</a:t>
                </a:r>
                <a:endParaRPr sz="3500" b="0" i="0" u="none" strike="noStrike" cap="none">
                  <a:solidFill>
                    <a:schemeClr val="dk1"/>
                  </a:solidFill>
                  <a:latin typeface="Calibri"/>
                  <a:ea typeface="Calibri"/>
                  <a:cs typeface="Calibri"/>
                  <a:sym typeface="Calibri"/>
                </a:endParaRPr>
              </a:p>
            </p:txBody>
          </p:sp>
          <p:pic>
            <p:nvPicPr>
              <p:cNvPr id="2092" name="Google Shape;2092;p132"/>
              <p:cNvPicPr preferRelativeResize="0"/>
              <p:nvPr/>
            </p:nvPicPr>
            <p:blipFill rotWithShape="1">
              <a:blip r:embed="rId4">
                <a:alphaModFix/>
              </a:blip>
              <a:srcRect/>
              <a:stretch/>
            </p:blipFill>
            <p:spPr>
              <a:xfrm>
                <a:off x="-67600" y="2949623"/>
                <a:ext cx="1122525" cy="1258275"/>
              </a:xfrm>
              <a:prstGeom prst="rect">
                <a:avLst/>
              </a:prstGeom>
              <a:noFill/>
              <a:ln>
                <a:noFill/>
              </a:ln>
            </p:spPr>
          </p:pic>
        </p:grpSp>
        <p:grpSp>
          <p:nvGrpSpPr>
            <p:cNvPr id="2093" name="Google Shape;2093;p132"/>
            <p:cNvGrpSpPr/>
            <p:nvPr/>
          </p:nvGrpSpPr>
          <p:grpSpPr>
            <a:xfrm>
              <a:off x="5615852" y="2881743"/>
              <a:ext cx="2821565" cy="2370217"/>
              <a:chOff x="-695662" y="4342298"/>
              <a:chExt cx="2363216" cy="2370217"/>
            </a:xfrm>
          </p:grpSpPr>
          <p:sp>
            <p:nvSpPr>
              <p:cNvPr id="2094" name="Google Shape;2094;p132"/>
              <p:cNvSpPr txBox="1"/>
              <p:nvPr/>
            </p:nvSpPr>
            <p:spPr>
              <a:xfrm>
                <a:off x="-695662" y="5822138"/>
                <a:ext cx="2363216"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sp>
            <p:nvSpPr>
              <p:cNvPr id="2095" name="Google Shape;2095;p132"/>
              <p:cNvSpPr/>
              <p:nvPr/>
            </p:nvSpPr>
            <p:spPr>
              <a:xfrm>
                <a:off x="124862" y="4342298"/>
                <a:ext cx="1322217" cy="1258275"/>
              </a:xfrm>
              <a:prstGeom prst="rect">
                <a:avLst/>
              </a:prstGeom>
              <a:blipFill rotWithShape="1">
                <a:blip r:embed="rId5">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96" name="Google Shape;2096;p132"/>
            <p:cNvSpPr/>
            <p:nvPr/>
          </p:nvSpPr>
          <p:spPr>
            <a:xfrm rot="-5400000">
              <a:off x="2081397" y="2995393"/>
              <a:ext cx="609601" cy="1325564"/>
            </a:xfrm>
            <a:prstGeom prst="down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sp>
          <p:nvSpPr>
            <p:cNvPr id="2097" name="Google Shape;2097;p132"/>
            <p:cNvSpPr/>
            <p:nvPr/>
          </p:nvSpPr>
          <p:spPr>
            <a:xfrm rot="-5400000">
              <a:off x="5261787" y="2967708"/>
              <a:ext cx="609601" cy="1325564"/>
            </a:xfrm>
            <a:prstGeom prst="down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098" name="Google Shape;2098;p132" descr="Rewind"/>
          <p:cNvSpPr/>
          <p:nvPr/>
        </p:nvSpPr>
        <p:spPr>
          <a:xfrm>
            <a:off x="0" y="0"/>
            <a:ext cx="735230" cy="73523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17"/>
          <p:cNvPicPr preferRelativeResize="0"/>
          <p:nvPr/>
        </p:nvPicPr>
        <p:blipFill rotWithShape="1">
          <a:blip r:embed="rId3">
            <a:alphaModFix/>
          </a:blip>
          <a:srcRect/>
          <a:stretch/>
        </p:blipFill>
        <p:spPr>
          <a:xfrm>
            <a:off x="196948" y="1015665"/>
            <a:ext cx="8947052" cy="5676312"/>
          </a:xfrm>
          <a:prstGeom prst="rect">
            <a:avLst/>
          </a:prstGeom>
          <a:noFill/>
          <a:ln>
            <a:noFill/>
          </a:ln>
        </p:spPr>
      </p:pic>
      <p:sp>
        <p:nvSpPr>
          <p:cNvPr id="301" name="Google Shape;301;p1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17"/>
          <p:cNvSpPr txBox="1"/>
          <p:nvPr/>
        </p:nvSpPr>
        <p:spPr>
          <a:xfrm>
            <a:off x="849542" y="964185"/>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3959"/>
              <a:buFont typeface="Calibri"/>
              <a:buNone/>
            </a:pPr>
            <a:r>
              <a:rPr lang="en-US" sz="3959" b="0" i="0" u="none" strike="noStrike" cap="none">
                <a:solidFill>
                  <a:schemeClr val="dk1"/>
                </a:solidFill>
                <a:latin typeface="Calibri"/>
                <a:ea typeface="Calibri"/>
                <a:cs typeface="Calibri"/>
                <a:sym typeface="Calibri"/>
              </a:rPr>
              <a:t>How are cells, tissue, organs, organ systems, and organisms related?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2103"/>
        <p:cNvGrpSpPr/>
        <p:nvPr/>
      </p:nvGrpSpPr>
      <p:grpSpPr>
        <a:xfrm>
          <a:off x="0" y="0"/>
          <a:ext cx="0" cy="0"/>
          <a:chOff x="0" y="0"/>
          <a:chExt cx="0" cy="0"/>
        </a:xfrm>
      </p:grpSpPr>
      <p:sp>
        <p:nvSpPr>
          <p:cNvPr id="2104" name="Google Shape;2104;p140"/>
          <p:cNvSpPr txBox="1">
            <a:spLocks noGrp="1"/>
          </p:cNvSpPr>
          <p:nvPr>
            <p:ph type="title"/>
          </p:nvPr>
        </p:nvSpPr>
        <p:spPr>
          <a:xfrm>
            <a:off x="457200" y="549276"/>
            <a:ext cx="8229600" cy="132556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Nutrients</a:t>
            </a:r>
            <a:r>
              <a:rPr lang="en-US" sz="3959"/>
              <a:t>: molecules in food that an organism needs to survive</a:t>
            </a:r>
            <a:endParaRPr/>
          </a:p>
        </p:txBody>
      </p:sp>
      <p:pic>
        <p:nvPicPr>
          <p:cNvPr id="2105" name="Google Shape;2105;p140" descr="food.jpg"/>
          <p:cNvPicPr preferRelativeResize="0">
            <a:picLocks noGrp="1"/>
          </p:cNvPicPr>
          <p:nvPr>
            <p:ph type="body" idx="1"/>
          </p:nvPr>
        </p:nvPicPr>
        <p:blipFill rotWithShape="1">
          <a:blip r:embed="rId3">
            <a:alphaModFix/>
          </a:blip>
          <a:srcRect t="-1761" b="-1760"/>
          <a:stretch/>
        </p:blipFill>
        <p:spPr>
          <a:xfrm>
            <a:off x="457200" y="1874840"/>
            <a:ext cx="8229600" cy="4525963"/>
          </a:xfrm>
          <a:prstGeom prst="rect">
            <a:avLst/>
          </a:prstGeom>
          <a:noFill/>
          <a:ln w="9525" cap="flat" cmpd="sng">
            <a:solidFill>
              <a:schemeClr val="lt1"/>
            </a:solidFill>
            <a:prstDash val="solid"/>
            <a:round/>
            <a:headEnd type="none" w="sm" len="sm"/>
            <a:tailEnd type="none" w="sm" len="sm"/>
          </a:ln>
        </p:spPr>
      </p:pic>
      <p:sp>
        <p:nvSpPr>
          <p:cNvPr id="2106" name="Google Shape;2106;p140"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2111"/>
        <p:cNvGrpSpPr/>
        <p:nvPr/>
      </p:nvGrpSpPr>
      <p:grpSpPr>
        <a:xfrm>
          <a:off x="0" y="0"/>
          <a:ext cx="0" cy="0"/>
          <a:chOff x="0" y="0"/>
          <a:chExt cx="0" cy="0"/>
        </a:xfrm>
      </p:grpSpPr>
      <p:sp>
        <p:nvSpPr>
          <p:cNvPr id="2112" name="Google Shape;2112;p1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2117"/>
        <p:cNvGrpSpPr/>
        <p:nvPr/>
      </p:nvGrpSpPr>
      <p:grpSpPr>
        <a:xfrm>
          <a:off x="0" y="0"/>
          <a:ext cx="0" cy="0"/>
          <a:chOff x="0" y="0"/>
          <a:chExt cx="0" cy="0"/>
        </a:xfrm>
      </p:grpSpPr>
      <p:pic>
        <p:nvPicPr>
          <p:cNvPr id="2118" name="Google Shape;2118;p134"/>
          <p:cNvPicPr preferRelativeResize="0"/>
          <p:nvPr/>
        </p:nvPicPr>
        <p:blipFill rotWithShape="1">
          <a:blip r:embed="rId3">
            <a:alphaModFix/>
          </a:blip>
          <a:srcRect/>
          <a:stretch/>
        </p:blipFill>
        <p:spPr>
          <a:xfrm>
            <a:off x="196948" y="1015665"/>
            <a:ext cx="8947052" cy="5676312"/>
          </a:xfrm>
          <a:prstGeom prst="rect">
            <a:avLst/>
          </a:prstGeom>
          <a:noFill/>
          <a:ln>
            <a:noFill/>
          </a:ln>
        </p:spPr>
      </p:pic>
      <p:sp>
        <p:nvSpPr>
          <p:cNvPr id="2119" name="Google Shape;2119;p13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0" name="Google Shape;2120;p134"/>
          <p:cNvSpPr txBox="1"/>
          <p:nvPr/>
        </p:nvSpPr>
        <p:spPr>
          <a:xfrm>
            <a:off x="701192" y="573060"/>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3959"/>
              <a:buFont typeface="Calibri"/>
              <a:buNone/>
            </a:pPr>
            <a:r>
              <a:rPr lang="en-US" sz="3959" b="0" i="0" u="none" strike="noStrike" cap="none">
                <a:solidFill>
                  <a:schemeClr val="dk1"/>
                </a:solidFill>
                <a:latin typeface="Calibri"/>
                <a:ea typeface="Calibri"/>
                <a:cs typeface="Calibri"/>
                <a:sym typeface="Calibri"/>
              </a:rPr>
              <a:t>How are cells, tissue, organs, organ systems, and organisms related?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2125"/>
        <p:cNvGrpSpPr/>
        <p:nvPr/>
      </p:nvGrpSpPr>
      <p:grpSpPr>
        <a:xfrm>
          <a:off x="0" y="0"/>
          <a:ext cx="0" cy="0"/>
          <a:chOff x="0" y="0"/>
          <a:chExt cx="0" cy="0"/>
        </a:xfrm>
      </p:grpSpPr>
      <p:sp>
        <p:nvSpPr>
          <p:cNvPr id="2126" name="Google Shape;2126;p135"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7" name="Google Shape;2127;p135"/>
          <p:cNvSpPr txBox="1">
            <a:spLocks noGrp="1"/>
          </p:cNvSpPr>
          <p:nvPr>
            <p:ph type="title"/>
          </p:nvPr>
        </p:nvSpPr>
        <p:spPr>
          <a:xfrm>
            <a:off x="735230" y="510165"/>
            <a:ext cx="8229600" cy="132556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a:t>Why are life processes important for organisms?</a:t>
            </a:r>
            <a:endParaRPr/>
          </a:p>
        </p:txBody>
      </p:sp>
      <p:grpSp>
        <p:nvGrpSpPr>
          <p:cNvPr id="2128" name="Google Shape;2128;p135"/>
          <p:cNvGrpSpPr/>
          <p:nvPr/>
        </p:nvGrpSpPr>
        <p:grpSpPr>
          <a:xfrm>
            <a:off x="0" y="2194560"/>
            <a:ext cx="6354410" cy="4530100"/>
            <a:chOff x="944379" y="1446299"/>
            <a:chExt cx="6400498" cy="5287021"/>
          </a:xfrm>
        </p:grpSpPr>
        <p:grpSp>
          <p:nvGrpSpPr>
            <p:cNvPr id="2129" name="Google Shape;2129;p135"/>
            <p:cNvGrpSpPr/>
            <p:nvPr/>
          </p:nvGrpSpPr>
          <p:grpSpPr>
            <a:xfrm>
              <a:off x="1266093" y="1559581"/>
              <a:ext cx="2322965" cy="1039147"/>
              <a:chOff x="4368062" y="1626721"/>
              <a:chExt cx="2322965" cy="1039147"/>
            </a:xfrm>
          </p:grpSpPr>
          <p:sp>
            <p:nvSpPr>
              <p:cNvPr id="2130" name="Google Shape;2130;p135"/>
              <p:cNvSpPr/>
              <p:nvPr/>
            </p:nvSpPr>
            <p:spPr>
              <a:xfrm>
                <a:off x="4368062" y="1626721"/>
                <a:ext cx="2322965"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1" name="Google Shape;2131;p135"/>
              <p:cNvSpPr txBox="1"/>
              <p:nvPr/>
            </p:nvSpPr>
            <p:spPr>
              <a:xfrm>
                <a:off x="4368062" y="1626721"/>
                <a:ext cx="2322965"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2132" name="Google Shape;2132;p135" descr="eating.jpg"/>
            <p:cNvPicPr preferRelativeResize="0"/>
            <p:nvPr/>
          </p:nvPicPr>
          <p:blipFill rotWithShape="1">
            <a:blip r:embed="rId4">
              <a:alphaModFix/>
            </a:blip>
            <a:srcRect t="8727" b="8727"/>
            <a:stretch/>
          </p:blipFill>
          <p:spPr>
            <a:xfrm>
              <a:off x="944380" y="1446299"/>
              <a:ext cx="905701" cy="1039148"/>
            </a:xfrm>
            <a:prstGeom prst="rect">
              <a:avLst/>
            </a:prstGeom>
            <a:noFill/>
            <a:ln>
              <a:noFill/>
            </a:ln>
          </p:spPr>
        </p:pic>
        <p:grpSp>
          <p:nvGrpSpPr>
            <p:cNvPr id="2133" name="Google Shape;2133;p135"/>
            <p:cNvGrpSpPr/>
            <p:nvPr/>
          </p:nvGrpSpPr>
          <p:grpSpPr>
            <a:xfrm>
              <a:off x="1246728" y="2909426"/>
              <a:ext cx="2342330" cy="1039147"/>
              <a:chOff x="4368061" y="1626721"/>
              <a:chExt cx="2342330" cy="1039147"/>
            </a:xfrm>
          </p:grpSpPr>
          <p:sp>
            <p:nvSpPr>
              <p:cNvPr id="2134" name="Google Shape;2134;p135"/>
              <p:cNvSpPr/>
              <p:nvPr/>
            </p:nvSpPr>
            <p:spPr>
              <a:xfrm>
                <a:off x="4368061" y="1626721"/>
                <a:ext cx="2342330"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5" name="Google Shape;2135;p135"/>
              <p:cNvSpPr txBox="1"/>
              <p:nvPr/>
            </p:nvSpPr>
            <p:spPr>
              <a:xfrm>
                <a:off x="4368062" y="1626721"/>
                <a:ext cx="2322965"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Digestion</a:t>
                </a:r>
                <a:endParaRPr sz="3500" b="0" i="0" u="none" strike="noStrike" cap="none">
                  <a:solidFill>
                    <a:schemeClr val="dk1"/>
                  </a:solidFill>
                  <a:latin typeface="Calibri"/>
                  <a:ea typeface="Calibri"/>
                  <a:cs typeface="Calibri"/>
                  <a:sym typeface="Calibri"/>
                </a:endParaRPr>
              </a:p>
            </p:txBody>
          </p:sp>
        </p:grpSp>
        <p:pic>
          <p:nvPicPr>
            <p:cNvPr id="2136" name="Google Shape;2136;p135"/>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2137" name="Google Shape;2137;p135"/>
            <p:cNvGrpSpPr/>
            <p:nvPr/>
          </p:nvGrpSpPr>
          <p:grpSpPr>
            <a:xfrm>
              <a:off x="1208702" y="4273783"/>
              <a:ext cx="2380356" cy="1039147"/>
              <a:chOff x="4368061" y="2934893"/>
              <a:chExt cx="2380356" cy="1039147"/>
            </a:xfrm>
          </p:grpSpPr>
          <p:sp>
            <p:nvSpPr>
              <p:cNvPr id="2138" name="Google Shape;2138;p135"/>
              <p:cNvSpPr/>
              <p:nvPr/>
            </p:nvSpPr>
            <p:spPr>
              <a:xfrm>
                <a:off x="4368061" y="2934893"/>
                <a:ext cx="2380356"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9" name="Google Shape;2139;p135"/>
              <p:cNvSpPr txBox="1"/>
              <p:nvPr/>
            </p:nvSpPr>
            <p:spPr>
              <a:xfrm>
                <a:off x="4368061" y="2934893"/>
                <a:ext cx="2380356"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2140" name="Google Shape;2140;p135"/>
            <p:cNvSpPr/>
            <p:nvPr/>
          </p:nvSpPr>
          <p:spPr>
            <a:xfrm>
              <a:off x="1070149" y="4123684"/>
              <a:ext cx="727403" cy="109110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41" name="Google Shape;2141;p135"/>
            <p:cNvGrpSpPr/>
            <p:nvPr/>
          </p:nvGrpSpPr>
          <p:grpSpPr>
            <a:xfrm>
              <a:off x="4298172" y="1559581"/>
              <a:ext cx="2834900" cy="2498008"/>
              <a:chOff x="59914" y="2934893"/>
              <a:chExt cx="2834900" cy="2498008"/>
            </a:xfrm>
          </p:grpSpPr>
          <p:sp>
            <p:nvSpPr>
              <p:cNvPr id="2142" name="Google Shape;2142;p135"/>
              <p:cNvSpPr/>
              <p:nvPr/>
            </p:nvSpPr>
            <p:spPr>
              <a:xfrm>
                <a:off x="674818" y="2934893"/>
                <a:ext cx="2096957"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3" name="Google Shape;2143;p135"/>
              <p:cNvSpPr txBox="1"/>
              <p:nvPr/>
            </p:nvSpPr>
            <p:spPr>
              <a:xfrm>
                <a:off x="59914" y="4393753"/>
                <a:ext cx="2834900" cy="1039148"/>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Stimulus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98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Response</a:t>
                </a:r>
                <a:endParaRPr sz="2800" b="0" i="0" u="none" strike="noStrike" cap="none">
                  <a:solidFill>
                    <a:schemeClr val="dk1"/>
                  </a:solidFill>
                  <a:latin typeface="Calibri"/>
                  <a:ea typeface="Calibri"/>
                  <a:cs typeface="Calibri"/>
                  <a:sym typeface="Calibri"/>
                </a:endParaRPr>
              </a:p>
            </p:txBody>
          </p:sp>
        </p:grpSp>
        <p:sp>
          <p:nvSpPr>
            <p:cNvPr id="2144" name="Google Shape;2144;p135"/>
            <p:cNvSpPr/>
            <p:nvPr/>
          </p:nvSpPr>
          <p:spPr>
            <a:xfrm>
              <a:off x="4129800" y="2975266"/>
              <a:ext cx="727403" cy="1054288"/>
            </a:xfrm>
            <a:prstGeom prst="rect">
              <a:avLst/>
            </a:prstGeom>
            <a:blipFill rotWithShape="1">
              <a:blip r:embed="rId7">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45" name="Google Shape;2145;p135"/>
            <p:cNvGrpSpPr/>
            <p:nvPr/>
          </p:nvGrpSpPr>
          <p:grpSpPr>
            <a:xfrm>
              <a:off x="4392676" y="1609098"/>
              <a:ext cx="2952201" cy="2405315"/>
              <a:chOff x="154418" y="-1047618"/>
              <a:chExt cx="2952201" cy="2405315"/>
            </a:xfrm>
          </p:grpSpPr>
          <p:sp>
            <p:nvSpPr>
              <p:cNvPr id="2146" name="Google Shape;2146;p135"/>
              <p:cNvSpPr/>
              <p:nvPr/>
            </p:nvSpPr>
            <p:spPr>
              <a:xfrm>
                <a:off x="674820" y="318550"/>
                <a:ext cx="2096958"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7" name="Google Shape;2147;p135"/>
              <p:cNvSpPr txBox="1"/>
              <p:nvPr/>
            </p:nvSpPr>
            <p:spPr>
              <a:xfrm>
                <a:off x="154418" y="-1047618"/>
                <a:ext cx="2952201"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2148" name="Google Shape;2148;p135"/>
            <p:cNvSpPr/>
            <p:nvPr/>
          </p:nvSpPr>
          <p:spPr>
            <a:xfrm>
              <a:off x="4129800" y="1543321"/>
              <a:ext cx="727403" cy="1091105"/>
            </a:xfrm>
            <a:prstGeom prst="rect">
              <a:avLst/>
            </a:prstGeom>
            <a:blipFill rotWithShape="1">
              <a:blip r:embed="rId8">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49" name="Google Shape;2149;p135"/>
            <p:cNvGrpSpPr/>
            <p:nvPr/>
          </p:nvGrpSpPr>
          <p:grpSpPr>
            <a:xfrm>
              <a:off x="4268354" y="4294876"/>
              <a:ext cx="2834900" cy="1145233"/>
              <a:chOff x="3723339" y="318550"/>
              <a:chExt cx="2834900" cy="1145233"/>
            </a:xfrm>
          </p:grpSpPr>
          <p:sp>
            <p:nvSpPr>
              <p:cNvPr id="2150" name="Google Shape;2150;p135"/>
              <p:cNvSpPr/>
              <p:nvPr/>
            </p:nvSpPr>
            <p:spPr>
              <a:xfrm>
                <a:off x="4368063" y="318550"/>
                <a:ext cx="2096958"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1" name="Google Shape;2151;p135"/>
              <p:cNvSpPr txBox="1"/>
              <p:nvPr/>
            </p:nvSpPr>
            <p:spPr>
              <a:xfrm>
                <a:off x="3723339" y="424636"/>
                <a:ext cx="2834900"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Gas Exchange</a:t>
                </a:r>
                <a:endParaRPr sz="2800" b="0" i="0" u="none" strike="noStrike" cap="none">
                  <a:solidFill>
                    <a:schemeClr val="dk1"/>
                  </a:solidFill>
                  <a:latin typeface="Calibri"/>
                  <a:ea typeface="Calibri"/>
                  <a:cs typeface="Calibri"/>
                  <a:sym typeface="Calibri"/>
                </a:endParaRPr>
              </a:p>
            </p:txBody>
          </p:sp>
        </p:grpSp>
        <p:sp>
          <p:nvSpPr>
            <p:cNvPr id="2152" name="Google Shape;2152;p135"/>
            <p:cNvSpPr/>
            <p:nvPr/>
          </p:nvSpPr>
          <p:spPr>
            <a:xfrm>
              <a:off x="4129801" y="4250863"/>
              <a:ext cx="727403" cy="1091105"/>
            </a:xfrm>
            <a:prstGeom prst="rect">
              <a:avLst/>
            </a:prstGeom>
            <a:blipFill rotWithShape="1">
              <a:blip r:embed="rId9">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53" name="Google Shape;2153;p135"/>
            <p:cNvGrpSpPr/>
            <p:nvPr/>
          </p:nvGrpSpPr>
          <p:grpSpPr>
            <a:xfrm>
              <a:off x="2569905" y="5643090"/>
              <a:ext cx="2979635" cy="1090230"/>
              <a:chOff x="1979458" y="4226676"/>
              <a:chExt cx="2979635" cy="1090230"/>
            </a:xfrm>
          </p:grpSpPr>
          <p:sp>
            <p:nvSpPr>
              <p:cNvPr id="2154" name="Google Shape;2154;p135"/>
              <p:cNvSpPr/>
              <p:nvPr/>
            </p:nvSpPr>
            <p:spPr>
              <a:xfrm>
                <a:off x="2124193" y="4226676"/>
                <a:ext cx="2834900"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5" name="Google Shape;2155;p135"/>
              <p:cNvSpPr txBox="1"/>
              <p:nvPr/>
            </p:nvSpPr>
            <p:spPr>
              <a:xfrm>
                <a:off x="1979458" y="4277759"/>
                <a:ext cx="2834900"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2156" name="Google Shape;2156;p135"/>
            <p:cNvSpPr/>
            <p:nvPr/>
          </p:nvSpPr>
          <p:spPr>
            <a:xfrm>
              <a:off x="2431352" y="5544073"/>
              <a:ext cx="727403" cy="1091105"/>
            </a:xfrm>
            <a:prstGeom prst="rect">
              <a:avLst/>
            </a:prstGeom>
            <a:blipFill rotWithShape="1">
              <a:blip r:embed="rId10">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157" name="Google Shape;2157;p135"/>
          <p:cNvPicPr preferRelativeResize="0"/>
          <p:nvPr/>
        </p:nvPicPr>
        <p:blipFill rotWithShape="1">
          <a:blip r:embed="rId11">
            <a:alphaModFix/>
          </a:blip>
          <a:srcRect/>
          <a:stretch/>
        </p:blipFill>
        <p:spPr>
          <a:xfrm>
            <a:off x="6818535" y="2382522"/>
            <a:ext cx="2325464" cy="2738118"/>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2162" name="Google Shape;2162;p136"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3" name="Google Shape;2163;p136"/>
          <p:cNvSpPr txBox="1">
            <a:spLocks noGrp="1"/>
          </p:cNvSpPr>
          <p:nvPr>
            <p:ph type="title"/>
          </p:nvPr>
        </p:nvSpPr>
        <p:spPr>
          <a:xfrm>
            <a:off x="735230" y="510165"/>
            <a:ext cx="8229600" cy="132556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a:t>Explain the relationship between ingestion, digestion, and excretion. </a:t>
            </a:r>
            <a:endParaRPr/>
          </a:p>
        </p:txBody>
      </p:sp>
      <p:grpSp>
        <p:nvGrpSpPr>
          <p:cNvPr id="2164" name="Google Shape;2164;p136"/>
          <p:cNvGrpSpPr/>
          <p:nvPr/>
        </p:nvGrpSpPr>
        <p:grpSpPr>
          <a:xfrm>
            <a:off x="-357478" y="2881743"/>
            <a:ext cx="8794895" cy="2412868"/>
            <a:chOff x="-357478" y="2881743"/>
            <a:chExt cx="8794895" cy="2412868"/>
          </a:xfrm>
        </p:grpSpPr>
        <p:grpSp>
          <p:nvGrpSpPr>
            <p:cNvPr id="2165" name="Google Shape;2165;p136"/>
            <p:cNvGrpSpPr/>
            <p:nvPr/>
          </p:nvGrpSpPr>
          <p:grpSpPr>
            <a:xfrm>
              <a:off x="-357478" y="2881745"/>
              <a:ext cx="2185416" cy="2379667"/>
              <a:chOff x="-890052" y="1826662"/>
              <a:chExt cx="2306238" cy="2379667"/>
            </a:xfrm>
          </p:grpSpPr>
          <p:sp>
            <p:nvSpPr>
              <p:cNvPr id="2166" name="Google Shape;2166;p136"/>
              <p:cNvSpPr txBox="1"/>
              <p:nvPr/>
            </p:nvSpPr>
            <p:spPr>
              <a:xfrm>
                <a:off x="-890052" y="3315952"/>
                <a:ext cx="2306238"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pic>
            <p:nvPicPr>
              <p:cNvPr id="2167" name="Google Shape;2167;p136" descr="eating.jpg"/>
              <p:cNvPicPr preferRelativeResize="0"/>
              <p:nvPr/>
            </p:nvPicPr>
            <p:blipFill rotWithShape="1">
              <a:blip r:embed="rId4">
                <a:alphaModFix/>
              </a:blip>
              <a:srcRect t="8727" b="8727"/>
              <a:stretch/>
            </p:blipFill>
            <p:spPr>
              <a:xfrm>
                <a:off x="-293503" y="1826662"/>
                <a:ext cx="1448688" cy="1258275"/>
              </a:xfrm>
              <a:prstGeom prst="rect">
                <a:avLst/>
              </a:prstGeom>
              <a:noFill/>
              <a:ln>
                <a:noFill/>
              </a:ln>
            </p:spPr>
          </p:pic>
        </p:grpSp>
        <p:grpSp>
          <p:nvGrpSpPr>
            <p:cNvPr id="2168" name="Google Shape;2168;p136"/>
            <p:cNvGrpSpPr/>
            <p:nvPr/>
          </p:nvGrpSpPr>
          <p:grpSpPr>
            <a:xfrm>
              <a:off x="2485356" y="2881744"/>
              <a:ext cx="2306238" cy="2412867"/>
              <a:chOff x="-997374" y="2949623"/>
              <a:chExt cx="2306238" cy="2412867"/>
            </a:xfrm>
          </p:grpSpPr>
          <p:sp>
            <p:nvSpPr>
              <p:cNvPr id="2169" name="Google Shape;2169;p136"/>
              <p:cNvSpPr txBox="1"/>
              <p:nvPr/>
            </p:nvSpPr>
            <p:spPr>
              <a:xfrm>
                <a:off x="-997374" y="4472113"/>
                <a:ext cx="2306238"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Digestion</a:t>
                </a:r>
                <a:endParaRPr sz="3500" b="0" i="0" u="none" strike="noStrike" cap="none">
                  <a:solidFill>
                    <a:schemeClr val="dk1"/>
                  </a:solidFill>
                  <a:latin typeface="Calibri"/>
                  <a:ea typeface="Calibri"/>
                  <a:cs typeface="Calibri"/>
                  <a:sym typeface="Calibri"/>
                </a:endParaRPr>
              </a:p>
            </p:txBody>
          </p:sp>
          <p:pic>
            <p:nvPicPr>
              <p:cNvPr id="2170" name="Google Shape;2170;p136"/>
              <p:cNvPicPr preferRelativeResize="0"/>
              <p:nvPr/>
            </p:nvPicPr>
            <p:blipFill rotWithShape="1">
              <a:blip r:embed="rId5">
                <a:alphaModFix/>
              </a:blip>
              <a:srcRect/>
              <a:stretch/>
            </p:blipFill>
            <p:spPr>
              <a:xfrm>
                <a:off x="-67600" y="2949623"/>
                <a:ext cx="1122525" cy="1258275"/>
              </a:xfrm>
              <a:prstGeom prst="rect">
                <a:avLst/>
              </a:prstGeom>
              <a:noFill/>
              <a:ln>
                <a:noFill/>
              </a:ln>
            </p:spPr>
          </p:pic>
        </p:grpSp>
        <p:grpSp>
          <p:nvGrpSpPr>
            <p:cNvPr id="2171" name="Google Shape;2171;p136"/>
            <p:cNvGrpSpPr/>
            <p:nvPr/>
          </p:nvGrpSpPr>
          <p:grpSpPr>
            <a:xfrm>
              <a:off x="5615852" y="2881743"/>
              <a:ext cx="2821565" cy="2370217"/>
              <a:chOff x="-695662" y="4342298"/>
              <a:chExt cx="2363216" cy="2370217"/>
            </a:xfrm>
          </p:grpSpPr>
          <p:sp>
            <p:nvSpPr>
              <p:cNvPr id="2172" name="Google Shape;2172;p136"/>
              <p:cNvSpPr txBox="1"/>
              <p:nvPr/>
            </p:nvSpPr>
            <p:spPr>
              <a:xfrm>
                <a:off x="-695662" y="5822138"/>
                <a:ext cx="2363216"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sp>
            <p:nvSpPr>
              <p:cNvPr id="2173" name="Google Shape;2173;p136"/>
              <p:cNvSpPr/>
              <p:nvPr/>
            </p:nvSpPr>
            <p:spPr>
              <a:xfrm>
                <a:off x="124862" y="4342298"/>
                <a:ext cx="1322217" cy="125827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74" name="Google Shape;2174;p136"/>
            <p:cNvSpPr/>
            <p:nvPr/>
          </p:nvSpPr>
          <p:spPr>
            <a:xfrm rot="-5400000">
              <a:off x="2081397" y="2995393"/>
              <a:ext cx="609601" cy="1325564"/>
            </a:xfrm>
            <a:prstGeom prst="down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sp>
          <p:nvSpPr>
            <p:cNvPr id="2175" name="Google Shape;2175;p136"/>
            <p:cNvSpPr/>
            <p:nvPr/>
          </p:nvSpPr>
          <p:spPr>
            <a:xfrm rot="-5400000">
              <a:off x="5261787" y="2967708"/>
              <a:ext cx="609601" cy="1325564"/>
            </a:xfrm>
            <a:prstGeom prst="down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2181" name="Google Shape;2181;gdaf524373c_7_11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2" name="Google Shape;2182;gdaf524373c_7_113"/>
          <p:cNvSpPr txBox="1"/>
          <p:nvPr/>
        </p:nvSpPr>
        <p:spPr>
          <a:xfrm>
            <a:off x="701192" y="573060"/>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3959"/>
              <a:buFont typeface="Calibri"/>
              <a:buNone/>
            </a:pPr>
            <a:r>
              <a:rPr lang="en-US" sz="3959">
                <a:solidFill>
                  <a:schemeClr val="dk1"/>
                </a:solidFill>
                <a:latin typeface="Calibri"/>
                <a:ea typeface="Calibri"/>
                <a:cs typeface="Calibri"/>
                <a:sym typeface="Calibri"/>
              </a:rPr>
              <a:t>What are nutrients?</a:t>
            </a:r>
            <a:endParaRPr sz="1400" b="0" i="0" u="none" strike="noStrike" cap="none">
              <a:solidFill>
                <a:srgbClr val="000000"/>
              </a:solidFill>
              <a:latin typeface="Arial"/>
              <a:ea typeface="Arial"/>
              <a:cs typeface="Arial"/>
              <a:sym typeface="Arial"/>
            </a:endParaRPr>
          </a:p>
        </p:txBody>
      </p:sp>
      <p:pic>
        <p:nvPicPr>
          <p:cNvPr id="2183" name="Google Shape;2183;gdaf524373c_7_113" descr="food.jpg"/>
          <p:cNvPicPr preferRelativeResize="0">
            <a:picLocks noGrp="1"/>
          </p:cNvPicPr>
          <p:nvPr>
            <p:ph type="body" idx="4294967295"/>
          </p:nvPr>
        </p:nvPicPr>
        <p:blipFill rotWithShape="1">
          <a:blip r:embed="rId4">
            <a:alphaModFix/>
          </a:blip>
          <a:srcRect t="-1759" b="-1759"/>
          <a:stretch/>
        </p:blipFill>
        <p:spPr>
          <a:xfrm>
            <a:off x="457200" y="1645565"/>
            <a:ext cx="8229600" cy="45261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2188"/>
        <p:cNvGrpSpPr/>
        <p:nvPr/>
      </p:nvGrpSpPr>
      <p:grpSpPr>
        <a:xfrm>
          <a:off x="0" y="0"/>
          <a:ext cx="0" cy="0"/>
          <a:chOff x="0" y="0"/>
          <a:chExt cx="0" cy="0"/>
        </a:xfrm>
      </p:grpSpPr>
      <p:sp>
        <p:nvSpPr>
          <p:cNvPr id="2189" name="Google Shape;2189;p137"/>
          <p:cNvSpPr txBox="1"/>
          <p:nvPr/>
        </p:nvSpPr>
        <p:spPr>
          <a:xfrm>
            <a:off x="1630328" y="869904"/>
            <a:ext cx="6826484"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rgbClr val="FF0000"/>
                </a:solidFill>
                <a:latin typeface="Calibri"/>
                <a:ea typeface="Calibri"/>
                <a:cs typeface="Calibri"/>
                <a:sym typeface="Calibri"/>
              </a:rPr>
              <a:t>Growth</a:t>
            </a:r>
            <a:r>
              <a:rPr lang="en-US" sz="6600" b="1" i="0" u="none" strike="noStrike" cap="none">
                <a:solidFill>
                  <a:schemeClr val="dk1"/>
                </a:solidFill>
                <a:latin typeface="Calibri"/>
                <a:ea typeface="Calibri"/>
                <a:cs typeface="Calibri"/>
                <a:sym typeface="Calibri"/>
              </a:rPr>
              <a:t> and Repair</a:t>
            </a:r>
            <a:endParaRPr sz="1400" b="0" i="0" u="none" strike="noStrike" cap="none">
              <a:solidFill>
                <a:srgbClr val="000000"/>
              </a:solidFill>
              <a:latin typeface="Arial"/>
              <a:ea typeface="Arial"/>
              <a:cs typeface="Arial"/>
              <a:sym typeface="Arial"/>
            </a:endParaRPr>
          </a:p>
        </p:txBody>
      </p:sp>
      <p:sp>
        <p:nvSpPr>
          <p:cNvPr id="2190" name="Google Shape;2190;p137"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91" name="Google Shape;2191;p137"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2196"/>
        <p:cNvGrpSpPr/>
        <p:nvPr/>
      </p:nvGrpSpPr>
      <p:grpSpPr>
        <a:xfrm>
          <a:off x="0" y="0"/>
          <a:ext cx="0" cy="0"/>
          <a:chOff x="0" y="0"/>
          <a:chExt cx="0" cy="0"/>
        </a:xfrm>
      </p:grpSpPr>
      <p:sp>
        <p:nvSpPr>
          <p:cNvPr id="2197" name="Google Shape;2197;p138"/>
          <p:cNvSpPr txBox="1">
            <a:spLocks noGrp="1"/>
          </p:cNvSpPr>
          <p:nvPr>
            <p:ph type="title"/>
          </p:nvPr>
        </p:nvSpPr>
        <p:spPr>
          <a:xfrm>
            <a:off x="294468" y="599349"/>
            <a:ext cx="8849400" cy="1461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Growth</a:t>
            </a:r>
            <a:r>
              <a:rPr lang="en-US"/>
              <a:t>: process by which living organisms increase in size</a:t>
            </a:r>
            <a:endParaRPr/>
          </a:p>
        </p:txBody>
      </p:sp>
      <p:sp>
        <p:nvSpPr>
          <p:cNvPr id="2198" name="Google Shape;2198;p13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99" name="Google Shape;2199;p138"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2200" name="Google Shape;2200;p138"/>
          <p:cNvPicPr preferRelativeResize="0"/>
          <p:nvPr/>
        </p:nvPicPr>
        <p:blipFill>
          <a:blip r:embed="rId5">
            <a:alphaModFix/>
          </a:blip>
          <a:stretch>
            <a:fillRect/>
          </a:stretch>
        </p:blipFill>
        <p:spPr>
          <a:xfrm>
            <a:off x="1222483" y="2538800"/>
            <a:ext cx="6699043" cy="4255875"/>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2205"/>
        <p:cNvGrpSpPr/>
        <p:nvPr/>
      </p:nvGrpSpPr>
      <p:grpSpPr>
        <a:xfrm>
          <a:off x="0" y="0"/>
          <a:ext cx="0" cy="0"/>
          <a:chOff x="0" y="0"/>
          <a:chExt cx="0" cy="0"/>
        </a:xfrm>
      </p:grpSpPr>
      <p:sp>
        <p:nvSpPr>
          <p:cNvPr id="2206" name="Google Shape;2206;gdaf524373c_7_100"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2211"/>
        <p:cNvGrpSpPr/>
        <p:nvPr/>
      </p:nvGrpSpPr>
      <p:grpSpPr>
        <a:xfrm>
          <a:off x="0" y="0"/>
          <a:ext cx="0" cy="0"/>
          <a:chOff x="0" y="0"/>
          <a:chExt cx="0" cy="0"/>
        </a:xfrm>
      </p:grpSpPr>
      <p:sp>
        <p:nvSpPr>
          <p:cNvPr id="2212" name="Google Shape;2212;gdaf524373c_7_10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3" name="Google Shape;2213;gdaf524373c_7_105"/>
          <p:cNvSpPr txBox="1"/>
          <p:nvPr/>
        </p:nvSpPr>
        <p:spPr>
          <a:xfrm>
            <a:off x="701192" y="573060"/>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3959"/>
              <a:buFont typeface="Calibri"/>
              <a:buNone/>
            </a:pPr>
            <a:r>
              <a:rPr lang="en-US" sz="3959">
                <a:solidFill>
                  <a:schemeClr val="dk1"/>
                </a:solidFill>
                <a:latin typeface="Calibri"/>
                <a:ea typeface="Calibri"/>
                <a:cs typeface="Calibri"/>
                <a:sym typeface="Calibri"/>
              </a:rPr>
              <a:t>What is growth?</a:t>
            </a:r>
            <a:endParaRPr sz="1400" b="0" i="0" u="none" strike="noStrike" cap="none">
              <a:solidFill>
                <a:srgbClr val="000000"/>
              </a:solidFill>
              <a:latin typeface="Arial"/>
              <a:ea typeface="Arial"/>
              <a:cs typeface="Arial"/>
              <a:sym typeface="Arial"/>
            </a:endParaRPr>
          </a:p>
        </p:txBody>
      </p:sp>
      <p:pic>
        <p:nvPicPr>
          <p:cNvPr id="2214" name="Google Shape;2214;gdaf524373c_7_105"/>
          <p:cNvPicPr preferRelativeResize="0"/>
          <p:nvPr/>
        </p:nvPicPr>
        <p:blipFill>
          <a:blip r:embed="rId4">
            <a:alphaModFix/>
          </a:blip>
          <a:stretch>
            <a:fillRect/>
          </a:stretch>
        </p:blipFill>
        <p:spPr>
          <a:xfrm>
            <a:off x="1222483" y="1797025"/>
            <a:ext cx="6699043" cy="42558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8"/>
          <p:cNvSpPr txBox="1"/>
          <p:nvPr/>
        </p:nvSpPr>
        <p:spPr>
          <a:xfrm>
            <a:off x="2886634" y="901725"/>
            <a:ext cx="3421771"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sp>
        <p:nvSpPr>
          <p:cNvPr id="309" name="Google Shape;309;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0" name="Google Shape;310;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pic>
        <p:nvPicPr>
          <p:cNvPr id="2220" name="Google Shape;2220;p139"/>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221" name="Google Shape;2221;p13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2226"/>
        <p:cNvGrpSpPr/>
        <p:nvPr/>
      </p:nvGrpSpPr>
      <p:grpSpPr>
        <a:xfrm>
          <a:off x="0" y="0"/>
          <a:ext cx="0" cy="0"/>
          <a:chOff x="0" y="0"/>
          <a:chExt cx="0" cy="0"/>
        </a:xfrm>
      </p:grpSpPr>
      <p:pic>
        <p:nvPicPr>
          <p:cNvPr id="2227" name="Google Shape;2227;p141" descr="food.jpg"/>
          <p:cNvPicPr preferRelativeResize="0"/>
          <p:nvPr/>
        </p:nvPicPr>
        <p:blipFill rotWithShape="1">
          <a:blip r:embed="rId3">
            <a:alphaModFix/>
          </a:blip>
          <a:srcRect t="-1761" b="-1760"/>
          <a:stretch/>
        </p:blipFill>
        <p:spPr>
          <a:xfrm>
            <a:off x="0" y="2332037"/>
            <a:ext cx="4461164" cy="4525963"/>
          </a:xfrm>
          <a:prstGeom prst="rect">
            <a:avLst/>
          </a:prstGeom>
          <a:noFill/>
          <a:ln>
            <a:noFill/>
          </a:ln>
        </p:spPr>
      </p:pic>
      <p:sp>
        <p:nvSpPr>
          <p:cNvPr id="2228" name="Google Shape;2228;p141"/>
          <p:cNvSpPr txBox="1"/>
          <p:nvPr/>
        </p:nvSpPr>
        <p:spPr>
          <a:xfrm>
            <a:off x="457200" y="549276"/>
            <a:ext cx="8229600" cy="1325564"/>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290"/>
              <a:buFont typeface="Calibri"/>
              <a:buNone/>
            </a:pPr>
            <a:r>
              <a:rPr lang="en-US" sz="4290" b="0" i="0" u="none" strike="noStrike" cap="none">
                <a:solidFill>
                  <a:schemeClr val="dk1"/>
                </a:solidFill>
                <a:latin typeface="Calibri"/>
                <a:ea typeface="Calibri"/>
                <a:cs typeface="Calibri"/>
                <a:sym typeface="Calibri"/>
              </a:rPr>
              <a:t>Nutrients help growth!</a:t>
            </a:r>
            <a:endParaRPr sz="1400" b="0" i="0" u="none" strike="noStrike" cap="none">
              <a:solidFill>
                <a:srgbClr val="000000"/>
              </a:solidFill>
              <a:latin typeface="Arial"/>
              <a:ea typeface="Arial"/>
              <a:cs typeface="Arial"/>
              <a:sym typeface="Arial"/>
            </a:endParaRPr>
          </a:p>
        </p:txBody>
      </p:sp>
      <p:sp>
        <p:nvSpPr>
          <p:cNvPr id="2229" name="Google Shape;2229;p14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30" name="Google Shape;2230;p141"/>
          <p:cNvPicPr preferRelativeResize="0"/>
          <p:nvPr/>
        </p:nvPicPr>
        <p:blipFill>
          <a:blip r:embed="rId5">
            <a:alphaModFix/>
          </a:blip>
          <a:stretch>
            <a:fillRect/>
          </a:stretch>
        </p:blipFill>
        <p:spPr>
          <a:xfrm>
            <a:off x="2486550" y="2377163"/>
            <a:ext cx="6839975" cy="4435700"/>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2235"/>
        <p:cNvGrpSpPr/>
        <p:nvPr/>
      </p:nvGrpSpPr>
      <p:grpSpPr>
        <a:xfrm>
          <a:off x="0" y="0"/>
          <a:ext cx="0" cy="0"/>
          <a:chOff x="0" y="0"/>
          <a:chExt cx="0" cy="0"/>
        </a:xfrm>
      </p:grpSpPr>
      <p:grpSp>
        <p:nvGrpSpPr>
          <p:cNvPr id="2236" name="Google Shape;2236;p142"/>
          <p:cNvGrpSpPr/>
          <p:nvPr/>
        </p:nvGrpSpPr>
        <p:grpSpPr>
          <a:xfrm>
            <a:off x="-329641" y="1245308"/>
            <a:ext cx="5149072" cy="2412867"/>
            <a:chOff x="-357478" y="2881744"/>
            <a:chExt cx="5149072" cy="2412867"/>
          </a:xfrm>
        </p:grpSpPr>
        <p:grpSp>
          <p:nvGrpSpPr>
            <p:cNvPr id="2237" name="Google Shape;2237;p142"/>
            <p:cNvGrpSpPr/>
            <p:nvPr/>
          </p:nvGrpSpPr>
          <p:grpSpPr>
            <a:xfrm>
              <a:off x="-357478" y="2881745"/>
              <a:ext cx="2185416" cy="2379667"/>
              <a:chOff x="-890052" y="1826662"/>
              <a:chExt cx="2306238" cy="2379667"/>
            </a:xfrm>
          </p:grpSpPr>
          <p:sp>
            <p:nvSpPr>
              <p:cNvPr id="2238" name="Google Shape;2238;p142"/>
              <p:cNvSpPr txBox="1"/>
              <p:nvPr/>
            </p:nvSpPr>
            <p:spPr>
              <a:xfrm>
                <a:off x="-890052" y="3315952"/>
                <a:ext cx="2306238"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pic>
            <p:nvPicPr>
              <p:cNvPr id="2239" name="Google Shape;2239;p142" descr="eating.jpg"/>
              <p:cNvPicPr preferRelativeResize="0"/>
              <p:nvPr/>
            </p:nvPicPr>
            <p:blipFill rotWithShape="1">
              <a:blip r:embed="rId3">
                <a:alphaModFix/>
              </a:blip>
              <a:srcRect t="8727" b="8727"/>
              <a:stretch/>
            </p:blipFill>
            <p:spPr>
              <a:xfrm>
                <a:off x="-293503" y="1826662"/>
                <a:ext cx="1448688" cy="1258275"/>
              </a:xfrm>
              <a:prstGeom prst="rect">
                <a:avLst/>
              </a:prstGeom>
              <a:noFill/>
              <a:ln>
                <a:noFill/>
              </a:ln>
            </p:spPr>
          </p:pic>
        </p:grpSp>
        <p:grpSp>
          <p:nvGrpSpPr>
            <p:cNvPr id="2240" name="Google Shape;2240;p142"/>
            <p:cNvGrpSpPr/>
            <p:nvPr/>
          </p:nvGrpSpPr>
          <p:grpSpPr>
            <a:xfrm>
              <a:off x="2485356" y="2881744"/>
              <a:ext cx="2306238" cy="2412867"/>
              <a:chOff x="-997374" y="2949623"/>
              <a:chExt cx="2306238" cy="2412867"/>
            </a:xfrm>
          </p:grpSpPr>
          <p:sp>
            <p:nvSpPr>
              <p:cNvPr id="2241" name="Google Shape;2241;p142"/>
              <p:cNvSpPr txBox="1"/>
              <p:nvPr/>
            </p:nvSpPr>
            <p:spPr>
              <a:xfrm>
                <a:off x="-997374" y="4472113"/>
                <a:ext cx="2306238"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Digestion</a:t>
                </a:r>
                <a:endParaRPr sz="3500" b="0" i="0" u="none" strike="noStrike" cap="none">
                  <a:solidFill>
                    <a:schemeClr val="dk1"/>
                  </a:solidFill>
                  <a:latin typeface="Calibri"/>
                  <a:ea typeface="Calibri"/>
                  <a:cs typeface="Calibri"/>
                  <a:sym typeface="Calibri"/>
                </a:endParaRPr>
              </a:p>
            </p:txBody>
          </p:sp>
          <p:pic>
            <p:nvPicPr>
              <p:cNvPr id="2242" name="Google Shape;2242;p142"/>
              <p:cNvPicPr preferRelativeResize="0"/>
              <p:nvPr/>
            </p:nvPicPr>
            <p:blipFill rotWithShape="1">
              <a:blip r:embed="rId4">
                <a:alphaModFix/>
              </a:blip>
              <a:srcRect/>
              <a:stretch/>
            </p:blipFill>
            <p:spPr>
              <a:xfrm>
                <a:off x="-67600" y="2949623"/>
                <a:ext cx="1122525" cy="1258275"/>
              </a:xfrm>
              <a:prstGeom prst="rect">
                <a:avLst/>
              </a:prstGeom>
              <a:noFill/>
              <a:ln>
                <a:noFill/>
              </a:ln>
            </p:spPr>
          </p:pic>
        </p:grpSp>
        <p:sp>
          <p:nvSpPr>
            <p:cNvPr id="2243" name="Google Shape;2243;p142"/>
            <p:cNvSpPr/>
            <p:nvPr/>
          </p:nvSpPr>
          <p:spPr>
            <a:xfrm rot="-5400000">
              <a:off x="2081397" y="2995393"/>
              <a:ext cx="609601" cy="1325564"/>
            </a:xfrm>
            <a:prstGeom prst="down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grpSp>
      <p:sp>
        <p:nvSpPr>
          <p:cNvPr id="2244" name="Google Shape;2244;p142"/>
          <p:cNvSpPr txBox="1"/>
          <p:nvPr/>
        </p:nvSpPr>
        <p:spPr>
          <a:xfrm>
            <a:off x="5157744" y="872551"/>
            <a:ext cx="918841"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1" i="0" u="none" strike="noStrike" cap="none">
                <a:solidFill>
                  <a:srgbClr val="92D050"/>
                </a:solidFill>
                <a:latin typeface="Calibri"/>
                <a:ea typeface="Calibri"/>
                <a:cs typeface="Calibri"/>
                <a:sym typeface="Calibri"/>
              </a:rPr>
              <a:t>=</a:t>
            </a:r>
            <a:endParaRPr sz="1800" b="1" i="0" u="none" strike="noStrike" cap="none">
              <a:solidFill>
                <a:srgbClr val="92D050"/>
              </a:solidFill>
              <a:latin typeface="Calibri"/>
              <a:ea typeface="Calibri"/>
              <a:cs typeface="Calibri"/>
              <a:sym typeface="Calibri"/>
            </a:endParaRPr>
          </a:p>
        </p:txBody>
      </p:sp>
      <p:pic>
        <p:nvPicPr>
          <p:cNvPr id="2245" name="Google Shape;2245;p142" descr="food.jpg"/>
          <p:cNvPicPr preferRelativeResize="0"/>
          <p:nvPr/>
        </p:nvPicPr>
        <p:blipFill rotWithShape="1">
          <a:blip r:embed="rId5">
            <a:alphaModFix/>
          </a:blip>
          <a:srcRect t="-1761" b="-1760"/>
          <a:stretch/>
        </p:blipFill>
        <p:spPr>
          <a:xfrm>
            <a:off x="6378786" y="952306"/>
            <a:ext cx="2344056" cy="2138865"/>
          </a:xfrm>
          <a:prstGeom prst="rect">
            <a:avLst/>
          </a:prstGeom>
          <a:noFill/>
          <a:ln>
            <a:noFill/>
          </a:ln>
        </p:spPr>
      </p:pic>
      <p:pic>
        <p:nvPicPr>
          <p:cNvPr id="2246" name="Google Shape;2246;p142"/>
          <p:cNvPicPr preferRelativeResize="0"/>
          <p:nvPr/>
        </p:nvPicPr>
        <p:blipFill rotWithShape="1">
          <a:blip r:embed="rId6">
            <a:alphaModFix/>
          </a:blip>
          <a:srcRect/>
          <a:stretch/>
        </p:blipFill>
        <p:spPr>
          <a:xfrm>
            <a:off x="-29578" y="3766830"/>
            <a:ext cx="9151564" cy="2991172"/>
          </a:xfrm>
          <a:prstGeom prst="rect">
            <a:avLst/>
          </a:prstGeom>
          <a:noFill/>
          <a:ln>
            <a:noFill/>
          </a:ln>
        </p:spPr>
      </p:pic>
      <p:sp>
        <p:nvSpPr>
          <p:cNvPr id="2247" name="Google Shape;2247;p142"/>
          <p:cNvSpPr/>
          <p:nvPr/>
        </p:nvSpPr>
        <p:spPr>
          <a:xfrm rot="2155126">
            <a:off x="6407440" y="3114078"/>
            <a:ext cx="609601" cy="1325564"/>
          </a:xfrm>
          <a:prstGeom prst="down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sp>
        <p:nvSpPr>
          <p:cNvPr id="2248" name="Google Shape;2248;p142" descr="Artificial Intelligence"/>
          <p:cNvSpPr/>
          <p:nvPr/>
        </p:nvSpPr>
        <p:spPr>
          <a:xfrm>
            <a:off x="0" y="0"/>
            <a:ext cx="735230" cy="73523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2254" name="Google Shape;2254;p143"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55" name="Google Shape;2255;p143"/>
          <p:cNvPicPr preferRelativeResize="0"/>
          <p:nvPr/>
        </p:nvPicPr>
        <p:blipFill rotWithShape="1">
          <a:blip r:embed="rId4">
            <a:alphaModFix/>
          </a:blip>
          <a:srcRect/>
          <a:stretch/>
        </p:blipFill>
        <p:spPr>
          <a:xfrm>
            <a:off x="367615" y="2205181"/>
            <a:ext cx="3509818" cy="3502891"/>
          </a:xfrm>
          <a:prstGeom prst="rect">
            <a:avLst/>
          </a:prstGeom>
          <a:noFill/>
          <a:ln>
            <a:noFill/>
          </a:ln>
        </p:spPr>
      </p:pic>
      <p:sp>
        <p:nvSpPr>
          <p:cNvPr id="2256" name="Google Shape;2256;p143"/>
          <p:cNvSpPr txBox="1"/>
          <p:nvPr/>
        </p:nvSpPr>
        <p:spPr>
          <a:xfrm>
            <a:off x="4022318" y="2466109"/>
            <a:ext cx="1244251" cy="26468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600"/>
              <a:buFont typeface="Arial"/>
              <a:buNone/>
            </a:pPr>
            <a:r>
              <a:rPr lang="en-US" sz="16600" b="1" i="0" u="none" strike="noStrike" cap="none">
                <a:solidFill>
                  <a:srgbClr val="92D050"/>
                </a:solidFill>
                <a:latin typeface="Calibri"/>
                <a:ea typeface="Calibri"/>
                <a:cs typeface="Calibri"/>
                <a:sym typeface="Calibri"/>
              </a:rPr>
              <a:t>+</a:t>
            </a:r>
            <a:endParaRPr sz="1800" b="1" i="0" u="none" strike="noStrike" cap="none">
              <a:solidFill>
                <a:srgbClr val="92D050"/>
              </a:solidFill>
              <a:latin typeface="Calibri"/>
              <a:ea typeface="Calibri"/>
              <a:cs typeface="Calibri"/>
              <a:sym typeface="Calibri"/>
            </a:endParaRPr>
          </a:p>
        </p:txBody>
      </p:sp>
      <p:pic>
        <p:nvPicPr>
          <p:cNvPr id="2257" name="Google Shape;2257;p143" descr="water.jpg"/>
          <p:cNvPicPr preferRelativeResize="0"/>
          <p:nvPr/>
        </p:nvPicPr>
        <p:blipFill rotWithShape="1">
          <a:blip r:embed="rId5">
            <a:alphaModFix/>
          </a:blip>
          <a:srcRect t="-5976" b="-5974"/>
          <a:stretch/>
        </p:blipFill>
        <p:spPr>
          <a:xfrm>
            <a:off x="5266569" y="2050473"/>
            <a:ext cx="3671573" cy="4169134"/>
          </a:xfrm>
          <a:prstGeom prst="rect">
            <a:avLst/>
          </a:prstGeom>
          <a:noFill/>
          <a:ln>
            <a:noFill/>
          </a:ln>
        </p:spPr>
      </p:pic>
      <p:sp>
        <p:nvSpPr>
          <p:cNvPr id="2258" name="Google Shape;2258;p143"/>
          <p:cNvSpPr txBox="1"/>
          <p:nvPr/>
        </p:nvSpPr>
        <p:spPr>
          <a:xfrm>
            <a:off x="2854036" y="163368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Water</a:t>
            </a:r>
            <a:endParaRPr sz="4400" b="0" i="0" u="none" strike="noStrike" cap="none">
              <a:solidFill>
                <a:schemeClr val="dk1"/>
              </a:solidFill>
              <a:latin typeface="Calibri"/>
              <a:ea typeface="Calibri"/>
              <a:cs typeface="Calibri"/>
              <a:sym typeface="Calibri"/>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sp>
        <p:nvSpPr>
          <p:cNvPr id="2264" name="Google Shape;2264;gdaf524373c_8_2"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2269"/>
        <p:cNvGrpSpPr/>
        <p:nvPr/>
      </p:nvGrpSpPr>
      <p:grpSpPr>
        <a:xfrm>
          <a:off x="0" y="0"/>
          <a:ext cx="0" cy="0"/>
          <a:chOff x="0" y="0"/>
          <a:chExt cx="0" cy="0"/>
        </a:xfrm>
      </p:grpSpPr>
      <p:sp>
        <p:nvSpPr>
          <p:cNvPr id="2270" name="Google Shape;2270;gdaf524373c_8_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1" name="Google Shape;2271;gdaf524373c_8_7"/>
          <p:cNvSpPr txBox="1"/>
          <p:nvPr/>
        </p:nvSpPr>
        <p:spPr>
          <a:xfrm>
            <a:off x="606792" y="140385"/>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3959"/>
              <a:buFont typeface="Calibri"/>
              <a:buNone/>
            </a:pPr>
            <a:r>
              <a:rPr lang="en-US" sz="3959">
                <a:solidFill>
                  <a:schemeClr val="dk1"/>
                </a:solidFill>
                <a:latin typeface="Calibri"/>
                <a:ea typeface="Calibri"/>
                <a:cs typeface="Calibri"/>
                <a:sym typeface="Calibri"/>
              </a:rPr>
              <a:t>What is the relationship between ingestion, digestion, and growth?</a:t>
            </a:r>
            <a:endParaRPr sz="1400" b="0" i="0" u="none" strike="noStrike" cap="none">
              <a:solidFill>
                <a:srgbClr val="000000"/>
              </a:solidFill>
              <a:latin typeface="Arial"/>
              <a:ea typeface="Arial"/>
              <a:cs typeface="Arial"/>
              <a:sym typeface="Arial"/>
            </a:endParaRPr>
          </a:p>
        </p:txBody>
      </p:sp>
      <p:grpSp>
        <p:nvGrpSpPr>
          <p:cNvPr id="2272" name="Google Shape;2272;gdaf524373c_8_7"/>
          <p:cNvGrpSpPr/>
          <p:nvPr/>
        </p:nvGrpSpPr>
        <p:grpSpPr>
          <a:xfrm>
            <a:off x="-293306" y="1703858"/>
            <a:ext cx="5148924" cy="2412890"/>
            <a:chOff x="-357468" y="2881744"/>
            <a:chExt cx="5148924" cy="2412890"/>
          </a:xfrm>
        </p:grpSpPr>
        <p:grpSp>
          <p:nvGrpSpPr>
            <p:cNvPr id="2273" name="Google Shape;2273;gdaf524373c_8_7"/>
            <p:cNvGrpSpPr/>
            <p:nvPr/>
          </p:nvGrpSpPr>
          <p:grpSpPr>
            <a:xfrm>
              <a:off x="-357468" y="2881745"/>
              <a:ext cx="2185260" cy="2379690"/>
              <a:chOff x="-890052" y="1826662"/>
              <a:chExt cx="2306100" cy="2379690"/>
            </a:xfrm>
          </p:grpSpPr>
          <p:sp>
            <p:nvSpPr>
              <p:cNvPr id="2274" name="Google Shape;2274;gdaf524373c_8_7"/>
              <p:cNvSpPr txBox="1"/>
              <p:nvPr/>
            </p:nvSpPr>
            <p:spPr>
              <a:xfrm>
                <a:off x="-890052" y="3315952"/>
                <a:ext cx="2306100" cy="8904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pic>
            <p:nvPicPr>
              <p:cNvPr id="2275" name="Google Shape;2275;gdaf524373c_8_7" descr="eating.jpg"/>
              <p:cNvPicPr preferRelativeResize="0"/>
              <p:nvPr/>
            </p:nvPicPr>
            <p:blipFill rotWithShape="1">
              <a:blip r:embed="rId4">
                <a:alphaModFix/>
              </a:blip>
              <a:srcRect t="8725" b="8725"/>
              <a:stretch/>
            </p:blipFill>
            <p:spPr>
              <a:xfrm>
                <a:off x="-293503" y="1826662"/>
                <a:ext cx="1448688" cy="1258274"/>
              </a:xfrm>
              <a:prstGeom prst="rect">
                <a:avLst/>
              </a:prstGeom>
              <a:noFill/>
              <a:ln>
                <a:noFill/>
              </a:ln>
            </p:spPr>
          </p:pic>
        </p:grpSp>
        <p:grpSp>
          <p:nvGrpSpPr>
            <p:cNvPr id="2276" name="Google Shape;2276;gdaf524373c_8_7"/>
            <p:cNvGrpSpPr/>
            <p:nvPr/>
          </p:nvGrpSpPr>
          <p:grpSpPr>
            <a:xfrm>
              <a:off x="2485356" y="2881744"/>
              <a:ext cx="2306100" cy="2412890"/>
              <a:chOff x="-997374" y="2949623"/>
              <a:chExt cx="2306100" cy="2412890"/>
            </a:xfrm>
          </p:grpSpPr>
          <p:sp>
            <p:nvSpPr>
              <p:cNvPr id="2277" name="Google Shape;2277;gdaf524373c_8_7"/>
              <p:cNvSpPr txBox="1"/>
              <p:nvPr/>
            </p:nvSpPr>
            <p:spPr>
              <a:xfrm>
                <a:off x="-997374" y="4472113"/>
                <a:ext cx="2306100" cy="8904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Digestion</a:t>
                </a:r>
                <a:endParaRPr sz="3500" b="0" i="0" u="none" strike="noStrike" cap="none">
                  <a:solidFill>
                    <a:schemeClr val="dk1"/>
                  </a:solidFill>
                  <a:latin typeface="Calibri"/>
                  <a:ea typeface="Calibri"/>
                  <a:cs typeface="Calibri"/>
                  <a:sym typeface="Calibri"/>
                </a:endParaRPr>
              </a:p>
            </p:txBody>
          </p:sp>
          <p:pic>
            <p:nvPicPr>
              <p:cNvPr id="2278" name="Google Shape;2278;gdaf524373c_8_7"/>
              <p:cNvPicPr preferRelativeResize="0"/>
              <p:nvPr/>
            </p:nvPicPr>
            <p:blipFill rotWithShape="1">
              <a:blip r:embed="rId5">
                <a:alphaModFix/>
              </a:blip>
              <a:srcRect/>
              <a:stretch/>
            </p:blipFill>
            <p:spPr>
              <a:xfrm>
                <a:off x="-67600" y="2949623"/>
                <a:ext cx="1122525" cy="1258275"/>
              </a:xfrm>
              <a:prstGeom prst="rect">
                <a:avLst/>
              </a:prstGeom>
              <a:noFill/>
              <a:ln>
                <a:noFill/>
              </a:ln>
            </p:spPr>
          </p:pic>
        </p:grpSp>
        <p:sp>
          <p:nvSpPr>
            <p:cNvPr id="2279" name="Google Shape;2279;gdaf524373c_8_7"/>
            <p:cNvSpPr/>
            <p:nvPr/>
          </p:nvSpPr>
          <p:spPr>
            <a:xfrm rot="-5400000">
              <a:off x="2081465" y="2995325"/>
              <a:ext cx="609600" cy="1325700"/>
            </a:xfrm>
            <a:prstGeom prst="downArrow">
              <a:avLst>
                <a:gd name="adj1" fmla="val 50000"/>
                <a:gd name="adj2" fmla="val 50000"/>
              </a:avLst>
            </a:prstGeom>
            <a:solidFill>
              <a:srgbClr val="92D050"/>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grpSp>
      <p:sp>
        <p:nvSpPr>
          <p:cNvPr id="2280" name="Google Shape;2280;gdaf524373c_8_7"/>
          <p:cNvSpPr txBox="1"/>
          <p:nvPr/>
        </p:nvSpPr>
        <p:spPr>
          <a:xfrm>
            <a:off x="5157744" y="1283376"/>
            <a:ext cx="918900" cy="1862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1" i="0" u="none" strike="noStrike" cap="none">
                <a:solidFill>
                  <a:srgbClr val="92D050"/>
                </a:solidFill>
                <a:latin typeface="Calibri"/>
                <a:ea typeface="Calibri"/>
                <a:cs typeface="Calibri"/>
                <a:sym typeface="Calibri"/>
              </a:rPr>
              <a:t>=</a:t>
            </a:r>
            <a:endParaRPr sz="1800" b="1" i="0" u="none" strike="noStrike" cap="none">
              <a:solidFill>
                <a:srgbClr val="92D050"/>
              </a:solidFill>
              <a:latin typeface="Calibri"/>
              <a:ea typeface="Calibri"/>
              <a:cs typeface="Calibri"/>
              <a:sym typeface="Calibri"/>
            </a:endParaRPr>
          </a:p>
        </p:txBody>
      </p:sp>
      <p:pic>
        <p:nvPicPr>
          <p:cNvPr id="2281" name="Google Shape;2281;gdaf524373c_8_7" descr="food.jpg"/>
          <p:cNvPicPr preferRelativeResize="0"/>
          <p:nvPr/>
        </p:nvPicPr>
        <p:blipFill rotWithShape="1">
          <a:blip r:embed="rId6">
            <a:alphaModFix/>
          </a:blip>
          <a:srcRect t="-1759" b="-1759"/>
          <a:stretch/>
        </p:blipFill>
        <p:spPr>
          <a:xfrm>
            <a:off x="6378786" y="1237131"/>
            <a:ext cx="2344056" cy="2138865"/>
          </a:xfrm>
          <a:prstGeom prst="rect">
            <a:avLst/>
          </a:prstGeom>
          <a:noFill/>
          <a:ln>
            <a:noFill/>
          </a:ln>
        </p:spPr>
      </p:pic>
      <p:pic>
        <p:nvPicPr>
          <p:cNvPr id="2282" name="Google Shape;2282;gdaf524373c_8_7"/>
          <p:cNvPicPr preferRelativeResize="0"/>
          <p:nvPr/>
        </p:nvPicPr>
        <p:blipFill rotWithShape="1">
          <a:blip r:embed="rId7">
            <a:alphaModFix/>
          </a:blip>
          <a:srcRect/>
          <a:stretch/>
        </p:blipFill>
        <p:spPr>
          <a:xfrm>
            <a:off x="-3778" y="3866830"/>
            <a:ext cx="9151564" cy="2991172"/>
          </a:xfrm>
          <a:prstGeom prst="rect">
            <a:avLst/>
          </a:prstGeom>
          <a:noFill/>
          <a:ln>
            <a:noFill/>
          </a:ln>
        </p:spPr>
      </p:pic>
      <p:sp>
        <p:nvSpPr>
          <p:cNvPr id="2283" name="Google Shape;2283;gdaf524373c_8_7"/>
          <p:cNvSpPr/>
          <p:nvPr/>
        </p:nvSpPr>
        <p:spPr>
          <a:xfrm rot="2154678">
            <a:off x="6259118" y="3370318"/>
            <a:ext cx="609685" cy="1325462"/>
          </a:xfrm>
          <a:prstGeom prst="downArrow">
            <a:avLst>
              <a:gd name="adj1" fmla="val 50000"/>
              <a:gd name="adj2" fmla="val 50000"/>
            </a:avLst>
          </a:prstGeom>
          <a:solidFill>
            <a:srgbClr val="92D050"/>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2288"/>
        <p:cNvGrpSpPr/>
        <p:nvPr/>
      </p:nvGrpSpPr>
      <p:grpSpPr>
        <a:xfrm>
          <a:off x="0" y="0"/>
          <a:ext cx="0" cy="0"/>
          <a:chOff x="0" y="0"/>
          <a:chExt cx="0" cy="0"/>
        </a:xfrm>
      </p:grpSpPr>
      <p:sp>
        <p:nvSpPr>
          <p:cNvPr id="2289" name="Google Shape;2289;p14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90" name="Google Shape;2290;p144"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2295"/>
        <p:cNvGrpSpPr/>
        <p:nvPr/>
      </p:nvGrpSpPr>
      <p:grpSpPr>
        <a:xfrm>
          <a:off x="0" y="0"/>
          <a:ext cx="0" cy="0"/>
          <a:chOff x="0" y="0"/>
          <a:chExt cx="0" cy="0"/>
        </a:xfrm>
      </p:grpSpPr>
      <p:sp>
        <p:nvSpPr>
          <p:cNvPr id="2296" name="Google Shape;2296;p145"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97" name="Google Shape;2297;p145"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2298" name="Google Shape;2298;p145"/>
          <p:cNvPicPr preferRelativeResize="0"/>
          <p:nvPr/>
        </p:nvPicPr>
        <p:blipFill>
          <a:blip r:embed="rId5">
            <a:alphaModFix/>
          </a:blip>
          <a:stretch>
            <a:fillRect/>
          </a:stretch>
        </p:blipFill>
        <p:spPr>
          <a:xfrm>
            <a:off x="1166813" y="1390650"/>
            <a:ext cx="6810375" cy="4076700"/>
          </a:xfrm>
          <a:prstGeom prst="rect">
            <a:avLst/>
          </a:prstGeom>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2303"/>
        <p:cNvGrpSpPr/>
        <p:nvPr/>
      </p:nvGrpSpPr>
      <p:grpSpPr>
        <a:xfrm>
          <a:off x="0" y="0"/>
          <a:ext cx="0" cy="0"/>
          <a:chOff x="0" y="0"/>
          <a:chExt cx="0" cy="0"/>
        </a:xfrm>
      </p:grpSpPr>
      <p:sp>
        <p:nvSpPr>
          <p:cNvPr id="2304" name="Google Shape;2304;p146"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05" name="Google Shape;2305;p146"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2306" name="Google Shape;2306;p146"/>
          <p:cNvPicPr preferRelativeResize="0"/>
          <p:nvPr/>
        </p:nvPicPr>
        <p:blipFill>
          <a:blip r:embed="rId5">
            <a:alphaModFix/>
          </a:blip>
          <a:stretch>
            <a:fillRect/>
          </a:stretch>
        </p:blipFill>
        <p:spPr>
          <a:xfrm>
            <a:off x="762000" y="1704975"/>
            <a:ext cx="7620000" cy="3448050"/>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2311"/>
        <p:cNvGrpSpPr/>
        <p:nvPr/>
      </p:nvGrpSpPr>
      <p:grpSpPr>
        <a:xfrm>
          <a:off x="0" y="0"/>
          <a:ext cx="0" cy="0"/>
          <a:chOff x="0" y="0"/>
          <a:chExt cx="0" cy="0"/>
        </a:xfrm>
      </p:grpSpPr>
      <p:sp>
        <p:nvSpPr>
          <p:cNvPr id="2312" name="Google Shape;2312;p147"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13" name="Google Shape;2313;p147"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2314" name="Google Shape;2314;p147"/>
          <p:cNvPicPr preferRelativeResize="0"/>
          <p:nvPr/>
        </p:nvPicPr>
        <p:blipFill>
          <a:blip r:embed="rId5">
            <a:alphaModFix/>
          </a:blip>
          <a:stretch>
            <a:fillRect/>
          </a:stretch>
        </p:blipFill>
        <p:spPr>
          <a:xfrm>
            <a:off x="1152000" y="1211138"/>
            <a:ext cx="6839975" cy="4435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9"/>
          <p:cNvSpPr txBox="1">
            <a:spLocks noGrp="1"/>
          </p:cNvSpPr>
          <p:nvPr>
            <p:ph type="title"/>
          </p:nvPr>
        </p:nvSpPr>
        <p:spPr>
          <a:xfrm>
            <a:off x="457200" y="666747"/>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399"/>
              <a:buFont typeface="Calibri"/>
              <a:buNone/>
            </a:pPr>
            <a:r>
              <a:rPr lang="en-US" sz="3959" b="1" u="sng"/>
              <a:t>Ingestion</a:t>
            </a:r>
            <a:r>
              <a:rPr lang="en-US" sz="3959"/>
              <a:t>: the process of taking in food </a:t>
            </a:r>
            <a:endParaRPr/>
          </a:p>
        </p:txBody>
      </p:sp>
      <p:pic>
        <p:nvPicPr>
          <p:cNvPr id="317" name="Google Shape;317;p19" descr="eating.jpg"/>
          <p:cNvPicPr preferRelativeResize="0">
            <a:picLocks noGrp="1"/>
          </p:cNvPicPr>
          <p:nvPr>
            <p:ph type="body" idx="1"/>
          </p:nvPr>
        </p:nvPicPr>
        <p:blipFill rotWithShape="1">
          <a:blip r:embed="rId3">
            <a:alphaModFix/>
          </a:blip>
          <a:srcRect t="8727" b="8727"/>
          <a:stretch/>
        </p:blipFill>
        <p:spPr>
          <a:xfrm>
            <a:off x="457200" y="2057400"/>
            <a:ext cx="8229600" cy="4525963"/>
          </a:xfrm>
          <a:prstGeom prst="rect">
            <a:avLst/>
          </a:prstGeom>
          <a:noFill/>
          <a:ln>
            <a:noFill/>
          </a:ln>
        </p:spPr>
      </p:pic>
      <p:sp>
        <p:nvSpPr>
          <p:cNvPr id="318" name="Google Shape;318;p1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9" name="Google Shape;319;p19"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0" name="Google Shape;2320;p14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21" name="Google Shape;2321;p148"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2326"/>
        <p:cNvGrpSpPr/>
        <p:nvPr/>
      </p:nvGrpSpPr>
      <p:grpSpPr>
        <a:xfrm>
          <a:off x="0" y="0"/>
          <a:ext cx="0" cy="0"/>
          <a:chOff x="0" y="0"/>
          <a:chExt cx="0" cy="0"/>
        </a:xfrm>
      </p:grpSpPr>
      <p:sp>
        <p:nvSpPr>
          <p:cNvPr id="2327" name="Google Shape;2327;p149"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28" name="Google Shape;2328;p149"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2329" name="Google Shape;2329;p149" descr="rock.jpg"/>
          <p:cNvPicPr preferRelativeResize="0"/>
          <p:nvPr/>
        </p:nvPicPr>
        <p:blipFill rotWithShape="1">
          <a:blip r:embed="rId5">
            <a:alphaModFix/>
          </a:blip>
          <a:srcRect t="8493" b="8491"/>
          <a:stretch/>
        </p:blipFill>
        <p:spPr>
          <a:xfrm>
            <a:off x="457200" y="1166014"/>
            <a:ext cx="8229600" cy="4525963"/>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2334"/>
        <p:cNvGrpSpPr/>
        <p:nvPr/>
      </p:nvGrpSpPr>
      <p:grpSpPr>
        <a:xfrm>
          <a:off x="0" y="0"/>
          <a:ext cx="0" cy="0"/>
          <a:chOff x="0" y="0"/>
          <a:chExt cx="0" cy="0"/>
        </a:xfrm>
      </p:grpSpPr>
      <p:sp>
        <p:nvSpPr>
          <p:cNvPr id="2335" name="Google Shape;2335;p150"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36" name="Google Shape;2336;p150"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2337" name="Google Shape;2337;p150" descr="water.jpg"/>
          <p:cNvPicPr preferRelativeResize="0"/>
          <p:nvPr/>
        </p:nvPicPr>
        <p:blipFill rotWithShape="1">
          <a:blip r:embed="rId5">
            <a:alphaModFix/>
          </a:blip>
          <a:srcRect t="-5976" b="-5974"/>
          <a:stretch/>
        </p:blipFill>
        <p:spPr>
          <a:xfrm>
            <a:off x="457200" y="1166014"/>
            <a:ext cx="8229600" cy="4525963"/>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2342"/>
        <p:cNvGrpSpPr/>
        <p:nvPr/>
      </p:nvGrpSpPr>
      <p:grpSpPr>
        <a:xfrm>
          <a:off x="0" y="0"/>
          <a:ext cx="0" cy="0"/>
          <a:chOff x="0" y="0"/>
          <a:chExt cx="0" cy="0"/>
        </a:xfrm>
      </p:grpSpPr>
      <p:sp>
        <p:nvSpPr>
          <p:cNvPr id="2343" name="Google Shape;2343;p152"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2348"/>
        <p:cNvGrpSpPr/>
        <p:nvPr/>
      </p:nvGrpSpPr>
      <p:grpSpPr>
        <a:xfrm>
          <a:off x="0" y="0"/>
          <a:ext cx="0" cy="0"/>
          <a:chOff x="0" y="0"/>
          <a:chExt cx="0" cy="0"/>
        </a:xfrm>
      </p:grpSpPr>
      <p:sp>
        <p:nvSpPr>
          <p:cNvPr id="2349" name="Google Shape;2349;p156"/>
          <p:cNvSpPr txBox="1">
            <a:spLocks noGrp="1"/>
          </p:cNvSpPr>
          <p:nvPr>
            <p:ph type="title"/>
          </p:nvPr>
        </p:nvSpPr>
        <p:spPr>
          <a:xfrm>
            <a:off x="682334" y="234430"/>
            <a:ext cx="8849532" cy="146117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Can non-living organisms grow? Explain your answer.</a:t>
            </a:r>
            <a:endParaRPr/>
          </a:p>
        </p:txBody>
      </p:sp>
      <p:sp>
        <p:nvSpPr>
          <p:cNvPr id="2350" name="Google Shape;2350;p15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51" name="Google Shape;2351;p156" descr="rock.jpg"/>
          <p:cNvPicPr preferRelativeResize="0"/>
          <p:nvPr/>
        </p:nvPicPr>
        <p:blipFill rotWithShape="1">
          <a:blip r:embed="rId4">
            <a:alphaModFix/>
          </a:blip>
          <a:srcRect t="8493" b="8491"/>
          <a:stretch/>
        </p:blipFill>
        <p:spPr>
          <a:xfrm>
            <a:off x="221673" y="1930033"/>
            <a:ext cx="8229600" cy="4525963"/>
          </a:xfrm>
          <a:prstGeom prst="rect">
            <a:avLst/>
          </a:prstGeom>
          <a:noFill/>
          <a:ln>
            <a:noFill/>
          </a:ln>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2356"/>
        <p:cNvGrpSpPr/>
        <p:nvPr/>
      </p:nvGrpSpPr>
      <p:grpSpPr>
        <a:xfrm>
          <a:off x="0" y="0"/>
          <a:ext cx="0" cy="0"/>
          <a:chOff x="0" y="0"/>
          <a:chExt cx="0" cy="0"/>
        </a:xfrm>
      </p:grpSpPr>
      <p:sp>
        <p:nvSpPr>
          <p:cNvPr id="2357" name="Google Shape;2357;p153"/>
          <p:cNvSpPr txBox="1">
            <a:spLocks noGrp="1"/>
          </p:cNvSpPr>
          <p:nvPr>
            <p:ph type="title"/>
          </p:nvPr>
        </p:nvSpPr>
        <p:spPr>
          <a:xfrm>
            <a:off x="294468" y="871099"/>
            <a:ext cx="8849532" cy="146117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growth?</a:t>
            </a:r>
            <a:endParaRPr/>
          </a:p>
        </p:txBody>
      </p:sp>
      <p:pic>
        <p:nvPicPr>
          <p:cNvPr id="2358" name="Google Shape;2358;p153"/>
          <p:cNvPicPr preferRelativeResize="0">
            <a:picLocks noGrp="1"/>
          </p:cNvPicPr>
          <p:nvPr>
            <p:ph type="body" idx="1"/>
          </p:nvPr>
        </p:nvPicPr>
        <p:blipFill rotWithShape="1">
          <a:blip r:embed="rId3">
            <a:alphaModFix/>
          </a:blip>
          <a:srcRect/>
          <a:stretch/>
        </p:blipFill>
        <p:spPr>
          <a:xfrm>
            <a:off x="1" y="2355743"/>
            <a:ext cx="9151564" cy="2991172"/>
          </a:xfrm>
          <a:prstGeom prst="rect">
            <a:avLst/>
          </a:prstGeom>
          <a:noFill/>
          <a:ln w="9525" cap="flat" cmpd="sng">
            <a:solidFill>
              <a:schemeClr val="lt1"/>
            </a:solidFill>
            <a:prstDash val="solid"/>
            <a:round/>
            <a:headEnd type="none" w="sm" len="sm"/>
            <a:tailEnd type="none" w="sm" len="sm"/>
          </a:ln>
        </p:spPr>
      </p:pic>
      <p:sp>
        <p:nvSpPr>
          <p:cNvPr id="2359" name="Google Shape;2359;p15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2364"/>
        <p:cNvGrpSpPr/>
        <p:nvPr/>
      </p:nvGrpSpPr>
      <p:grpSpPr>
        <a:xfrm>
          <a:off x="0" y="0"/>
          <a:ext cx="0" cy="0"/>
          <a:chOff x="0" y="0"/>
          <a:chExt cx="0" cy="0"/>
        </a:xfrm>
      </p:grpSpPr>
      <p:sp>
        <p:nvSpPr>
          <p:cNvPr id="2365" name="Google Shape;2365;p154"/>
          <p:cNvSpPr txBox="1">
            <a:spLocks noGrp="1"/>
          </p:cNvSpPr>
          <p:nvPr>
            <p:ph type="title"/>
          </p:nvPr>
        </p:nvSpPr>
        <p:spPr>
          <a:xfrm>
            <a:off x="294468" y="871099"/>
            <a:ext cx="8849532" cy="146117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helps organisms grow? </a:t>
            </a:r>
            <a:endParaRPr/>
          </a:p>
        </p:txBody>
      </p:sp>
      <p:sp>
        <p:nvSpPr>
          <p:cNvPr id="2366" name="Google Shape;2366;p15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67" name="Google Shape;2367;p154"/>
          <p:cNvPicPr preferRelativeResize="0"/>
          <p:nvPr/>
        </p:nvPicPr>
        <p:blipFill rotWithShape="1">
          <a:blip r:embed="rId4">
            <a:alphaModFix/>
          </a:blip>
          <a:srcRect/>
          <a:stretch/>
        </p:blipFill>
        <p:spPr>
          <a:xfrm>
            <a:off x="0" y="3355109"/>
            <a:ext cx="3172691" cy="3502891"/>
          </a:xfrm>
          <a:prstGeom prst="rect">
            <a:avLst/>
          </a:prstGeom>
          <a:noFill/>
          <a:ln>
            <a:noFill/>
          </a:ln>
        </p:spPr>
      </p:pic>
      <p:pic>
        <p:nvPicPr>
          <p:cNvPr id="2368" name="Google Shape;2368;p154" descr="water.jpg"/>
          <p:cNvPicPr preferRelativeResize="0"/>
          <p:nvPr/>
        </p:nvPicPr>
        <p:blipFill rotWithShape="1">
          <a:blip r:embed="rId5">
            <a:alphaModFix/>
          </a:blip>
          <a:srcRect t="-5976" b="-5974"/>
          <a:stretch/>
        </p:blipFill>
        <p:spPr>
          <a:xfrm>
            <a:off x="3326932" y="3202095"/>
            <a:ext cx="2990741" cy="3808917"/>
          </a:xfrm>
          <a:prstGeom prst="rect">
            <a:avLst/>
          </a:prstGeom>
          <a:noFill/>
          <a:ln>
            <a:noFill/>
          </a:ln>
        </p:spPr>
      </p:pic>
      <p:pic>
        <p:nvPicPr>
          <p:cNvPr id="2369" name="Google Shape;2369;p154" descr="food.jpg"/>
          <p:cNvPicPr preferRelativeResize="0"/>
          <p:nvPr/>
        </p:nvPicPr>
        <p:blipFill rotWithShape="1">
          <a:blip r:embed="rId6">
            <a:alphaModFix/>
          </a:blip>
          <a:srcRect t="-1761" b="-1760"/>
          <a:stretch/>
        </p:blipFill>
        <p:spPr>
          <a:xfrm>
            <a:off x="6582869" y="3355109"/>
            <a:ext cx="2344056" cy="3502891"/>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pic>
        <p:nvPicPr>
          <p:cNvPr id="2375" name="Google Shape;2375;p155"/>
          <p:cNvPicPr preferRelativeResize="0"/>
          <p:nvPr/>
        </p:nvPicPr>
        <p:blipFill rotWithShape="1">
          <a:blip r:embed="rId3">
            <a:alphaModFix/>
          </a:blip>
          <a:srcRect/>
          <a:stretch/>
        </p:blipFill>
        <p:spPr>
          <a:xfrm>
            <a:off x="25822" y="3870793"/>
            <a:ext cx="9151564" cy="2991172"/>
          </a:xfrm>
          <a:prstGeom prst="rect">
            <a:avLst/>
          </a:prstGeom>
          <a:noFill/>
          <a:ln>
            <a:noFill/>
          </a:ln>
        </p:spPr>
      </p:pic>
      <p:sp>
        <p:nvSpPr>
          <p:cNvPr id="2376" name="Google Shape;2376;p155"/>
          <p:cNvSpPr txBox="1">
            <a:spLocks noGrp="1"/>
          </p:cNvSpPr>
          <p:nvPr>
            <p:ph type="title"/>
          </p:nvPr>
        </p:nvSpPr>
        <p:spPr>
          <a:xfrm>
            <a:off x="682334" y="234430"/>
            <a:ext cx="8849532" cy="146117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two other life processes help organisms grow?</a:t>
            </a:r>
            <a:endParaRPr/>
          </a:p>
        </p:txBody>
      </p:sp>
      <p:sp>
        <p:nvSpPr>
          <p:cNvPr id="2377" name="Google Shape;2377;p15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378" name="Google Shape;2378;p155"/>
          <p:cNvGrpSpPr/>
          <p:nvPr/>
        </p:nvGrpSpPr>
        <p:grpSpPr>
          <a:xfrm>
            <a:off x="-293529" y="2734599"/>
            <a:ext cx="5149072" cy="2412867"/>
            <a:chOff x="-357478" y="2881744"/>
            <a:chExt cx="5149072" cy="2412867"/>
          </a:xfrm>
        </p:grpSpPr>
        <p:grpSp>
          <p:nvGrpSpPr>
            <p:cNvPr id="2379" name="Google Shape;2379;p155"/>
            <p:cNvGrpSpPr/>
            <p:nvPr/>
          </p:nvGrpSpPr>
          <p:grpSpPr>
            <a:xfrm>
              <a:off x="-357478" y="2881745"/>
              <a:ext cx="2185416" cy="2379667"/>
              <a:chOff x="-890052" y="1826662"/>
              <a:chExt cx="2306238" cy="2379667"/>
            </a:xfrm>
          </p:grpSpPr>
          <p:sp>
            <p:nvSpPr>
              <p:cNvPr id="2380" name="Google Shape;2380;p155"/>
              <p:cNvSpPr txBox="1"/>
              <p:nvPr/>
            </p:nvSpPr>
            <p:spPr>
              <a:xfrm>
                <a:off x="-890052" y="3315952"/>
                <a:ext cx="2306238"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endParaRPr sz="2800" b="0" i="0" u="none" strike="noStrike" cap="none">
                  <a:solidFill>
                    <a:schemeClr val="dk1"/>
                  </a:solidFill>
                  <a:latin typeface="Calibri"/>
                  <a:ea typeface="Calibri"/>
                  <a:cs typeface="Calibri"/>
                  <a:sym typeface="Calibri"/>
                </a:endParaRPr>
              </a:p>
            </p:txBody>
          </p:sp>
          <p:pic>
            <p:nvPicPr>
              <p:cNvPr id="2381" name="Google Shape;2381;p155" descr="eating.jpg"/>
              <p:cNvPicPr preferRelativeResize="0"/>
              <p:nvPr/>
            </p:nvPicPr>
            <p:blipFill rotWithShape="1">
              <a:blip r:embed="rId5">
                <a:alphaModFix/>
              </a:blip>
              <a:srcRect t="8727" b="8727"/>
              <a:stretch/>
            </p:blipFill>
            <p:spPr>
              <a:xfrm>
                <a:off x="-293503" y="1826662"/>
                <a:ext cx="1448688" cy="1258275"/>
              </a:xfrm>
              <a:prstGeom prst="rect">
                <a:avLst/>
              </a:prstGeom>
              <a:noFill/>
              <a:ln>
                <a:noFill/>
              </a:ln>
            </p:spPr>
          </p:pic>
        </p:grpSp>
        <p:grpSp>
          <p:nvGrpSpPr>
            <p:cNvPr id="2382" name="Google Shape;2382;p155"/>
            <p:cNvGrpSpPr/>
            <p:nvPr/>
          </p:nvGrpSpPr>
          <p:grpSpPr>
            <a:xfrm>
              <a:off x="2485356" y="2881744"/>
              <a:ext cx="2306238" cy="2412867"/>
              <a:chOff x="-997374" y="2949623"/>
              <a:chExt cx="2306238" cy="2412867"/>
            </a:xfrm>
          </p:grpSpPr>
          <p:sp>
            <p:nvSpPr>
              <p:cNvPr id="2383" name="Google Shape;2383;p155"/>
              <p:cNvSpPr txBox="1"/>
              <p:nvPr/>
            </p:nvSpPr>
            <p:spPr>
              <a:xfrm>
                <a:off x="-997374" y="4472113"/>
                <a:ext cx="2306238"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endParaRPr sz="3500" b="0" i="0" u="none" strike="noStrike" cap="none">
                  <a:solidFill>
                    <a:schemeClr val="dk1"/>
                  </a:solidFill>
                  <a:latin typeface="Calibri"/>
                  <a:ea typeface="Calibri"/>
                  <a:cs typeface="Calibri"/>
                  <a:sym typeface="Calibri"/>
                </a:endParaRPr>
              </a:p>
            </p:txBody>
          </p:sp>
          <p:pic>
            <p:nvPicPr>
              <p:cNvPr id="2384" name="Google Shape;2384;p155"/>
              <p:cNvPicPr preferRelativeResize="0"/>
              <p:nvPr/>
            </p:nvPicPr>
            <p:blipFill rotWithShape="1">
              <a:blip r:embed="rId6">
                <a:alphaModFix/>
              </a:blip>
              <a:srcRect/>
              <a:stretch/>
            </p:blipFill>
            <p:spPr>
              <a:xfrm>
                <a:off x="-67600" y="2949623"/>
                <a:ext cx="1122525" cy="1258275"/>
              </a:xfrm>
              <a:prstGeom prst="rect">
                <a:avLst/>
              </a:prstGeom>
              <a:noFill/>
              <a:ln>
                <a:noFill/>
              </a:ln>
            </p:spPr>
          </p:pic>
        </p:grpSp>
        <p:sp>
          <p:nvSpPr>
            <p:cNvPr id="2385" name="Google Shape;2385;p155"/>
            <p:cNvSpPr/>
            <p:nvPr/>
          </p:nvSpPr>
          <p:spPr>
            <a:xfrm rot="-5400000">
              <a:off x="2081397" y="2995393"/>
              <a:ext cx="609601" cy="1325564"/>
            </a:xfrm>
            <a:prstGeom prst="down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grpSp>
      <p:sp>
        <p:nvSpPr>
          <p:cNvPr id="2386" name="Google Shape;2386;p155"/>
          <p:cNvSpPr txBox="1"/>
          <p:nvPr/>
        </p:nvSpPr>
        <p:spPr>
          <a:xfrm>
            <a:off x="5107100" y="2275205"/>
            <a:ext cx="918841"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1" i="0" u="none" strike="noStrike" cap="none">
                <a:solidFill>
                  <a:srgbClr val="92D050"/>
                </a:solidFill>
                <a:latin typeface="Calibri"/>
                <a:ea typeface="Calibri"/>
                <a:cs typeface="Calibri"/>
                <a:sym typeface="Calibri"/>
              </a:rPr>
              <a:t>=</a:t>
            </a:r>
            <a:endParaRPr sz="1800" b="1" i="0" u="none" strike="noStrike" cap="none">
              <a:solidFill>
                <a:srgbClr val="92D050"/>
              </a:solidFill>
              <a:latin typeface="Calibri"/>
              <a:ea typeface="Calibri"/>
              <a:cs typeface="Calibri"/>
              <a:sym typeface="Calibri"/>
            </a:endParaRPr>
          </a:p>
        </p:txBody>
      </p:sp>
      <p:sp>
        <p:nvSpPr>
          <p:cNvPr id="2387" name="Google Shape;2387;p155"/>
          <p:cNvSpPr/>
          <p:nvPr/>
        </p:nvSpPr>
        <p:spPr>
          <a:xfrm rot="3640764">
            <a:off x="5738366" y="3681793"/>
            <a:ext cx="534243" cy="998669"/>
          </a:xfrm>
          <a:prstGeom prst="down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pic>
        <p:nvPicPr>
          <p:cNvPr id="2388" name="Google Shape;2388;p155" descr="food.jpg"/>
          <p:cNvPicPr preferRelativeResize="0"/>
          <p:nvPr/>
        </p:nvPicPr>
        <p:blipFill rotWithShape="1">
          <a:blip r:embed="rId7">
            <a:alphaModFix/>
          </a:blip>
          <a:srcRect t="-1761" b="-1760"/>
          <a:stretch/>
        </p:blipFill>
        <p:spPr>
          <a:xfrm>
            <a:off x="6702496" y="1917774"/>
            <a:ext cx="2344056" cy="2138865"/>
          </a:xfrm>
          <a:prstGeom prst="rect">
            <a:avLst/>
          </a:prstGeom>
          <a:noFill/>
          <a:ln>
            <a:noFill/>
          </a:ln>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2393"/>
        <p:cNvGrpSpPr/>
        <p:nvPr/>
      </p:nvGrpSpPr>
      <p:grpSpPr>
        <a:xfrm>
          <a:off x="0" y="0"/>
          <a:ext cx="0" cy="0"/>
          <a:chOff x="0" y="0"/>
          <a:chExt cx="0" cy="0"/>
        </a:xfrm>
      </p:grpSpPr>
      <p:sp>
        <p:nvSpPr>
          <p:cNvPr id="2394" name="Google Shape;2394;p157"/>
          <p:cNvSpPr txBox="1"/>
          <p:nvPr/>
        </p:nvSpPr>
        <p:spPr>
          <a:xfrm>
            <a:off x="1346328" y="869904"/>
            <a:ext cx="6826484"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Growth and </a:t>
            </a:r>
            <a:r>
              <a:rPr lang="en-US" sz="6600" b="1" i="0" u="none" strike="noStrike" cap="none">
                <a:solidFill>
                  <a:srgbClr val="FF0000"/>
                </a:solidFill>
                <a:latin typeface="Calibri"/>
                <a:ea typeface="Calibri"/>
                <a:cs typeface="Calibri"/>
                <a:sym typeface="Calibri"/>
              </a:rPr>
              <a:t>Repair</a:t>
            </a:r>
            <a:endParaRPr sz="1400" b="0" i="0" u="none" strike="noStrike" cap="none">
              <a:solidFill>
                <a:srgbClr val="000000"/>
              </a:solidFill>
              <a:latin typeface="Arial"/>
              <a:ea typeface="Arial"/>
              <a:cs typeface="Arial"/>
              <a:sym typeface="Arial"/>
            </a:endParaRPr>
          </a:p>
        </p:txBody>
      </p:sp>
      <p:sp>
        <p:nvSpPr>
          <p:cNvPr id="2395" name="Google Shape;2395;p157"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96" name="Google Shape;2396;p157"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2401"/>
        <p:cNvGrpSpPr/>
        <p:nvPr/>
      </p:nvGrpSpPr>
      <p:grpSpPr>
        <a:xfrm>
          <a:off x="0" y="0"/>
          <a:ext cx="0" cy="0"/>
          <a:chOff x="0" y="0"/>
          <a:chExt cx="0" cy="0"/>
        </a:xfrm>
      </p:grpSpPr>
      <p:sp>
        <p:nvSpPr>
          <p:cNvPr id="2402" name="Google Shape;2402;p158"/>
          <p:cNvSpPr txBox="1">
            <a:spLocks noGrp="1"/>
          </p:cNvSpPr>
          <p:nvPr>
            <p:ph type="title"/>
          </p:nvPr>
        </p:nvSpPr>
        <p:spPr>
          <a:xfrm>
            <a:off x="294468" y="871099"/>
            <a:ext cx="8849532" cy="146117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Repair</a:t>
            </a:r>
            <a:r>
              <a:rPr lang="en-US"/>
              <a:t>: the ability of an organism to heal</a:t>
            </a:r>
            <a:endParaRPr/>
          </a:p>
        </p:txBody>
      </p:sp>
      <p:sp>
        <p:nvSpPr>
          <p:cNvPr id="2403" name="Google Shape;2403;p15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04" name="Google Shape;2404;p158"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2405" name="Google Shape;2405;p158"/>
          <p:cNvPicPr preferRelativeResize="0"/>
          <p:nvPr/>
        </p:nvPicPr>
        <p:blipFill rotWithShape="1">
          <a:blip r:embed="rId5">
            <a:alphaModFix/>
          </a:blip>
          <a:srcRect/>
          <a:stretch/>
        </p:blipFill>
        <p:spPr>
          <a:xfrm>
            <a:off x="53975" y="2982200"/>
            <a:ext cx="4364647" cy="3619725"/>
          </a:xfrm>
          <a:prstGeom prst="rect">
            <a:avLst/>
          </a:prstGeom>
          <a:noFill/>
          <a:ln>
            <a:noFill/>
          </a:ln>
        </p:spPr>
      </p:pic>
      <p:pic>
        <p:nvPicPr>
          <p:cNvPr id="2406" name="Google Shape;2406;p158"/>
          <p:cNvPicPr preferRelativeResize="0"/>
          <p:nvPr/>
        </p:nvPicPr>
        <p:blipFill>
          <a:blip r:embed="rId6">
            <a:alphaModFix/>
          </a:blip>
          <a:stretch>
            <a:fillRect/>
          </a:stretch>
        </p:blipFill>
        <p:spPr>
          <a:xfrm>
            <a:off x="4507675" y="3142853"/>
            <a:ext cx="4636326" cy="329841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 name="Google Shape;120;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grpSp>
        <p:nvGrpSpPr>
          <p:cNvPr id="121" name="Google Shape;121;p2"/>
          <p:cNvGrpSpPr/>
          <p:nvPr/>
        </p:nvGrpSpPr>
        <p:grpSpPr>
          <a:xfrm>
            <a:off x="944375" y="1413562"/>
            <a:ext cx="8063979" cy="5285063"/>
            <a:chOff x="944375" y="1413562"/>
            <a:chExt cx="8063979" cy="5285063"/>
          </a:xfrm>
        </p:grpSpPr>
        <p:grpSp>
          <p:nvGrpSpPr>
            <p:cNvPr id="122" name="Google Shape;122;p2"/>
            <p:cNvGrpSpPr/>
            <p:nvPr/>
          </p:nvGrpSpPr>
          <p:grpSpPr>
            <a:xfrm>
              <a:off x="1266092" y="1559581"/>
              <a:ext cx="3325272" cy="1039147"/>
              <a:chOff x="4368061" y="1626721"/>
              <a:chExt cx="3325272" cy="1039147"/>
            </a:xfrm>
          </p:grpSpPr>
          <p:sp>
            <p:nvSpPr>
              <p:cNvPr id="123" name="Google Shape;123;p2"/>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2"/>
              <p:cNvSpPr txBox="1"/>
              <p:nvPr/>
            </p:nvSpPr>
            <p:spPr>
              <a:xfrm>
                <a:off x="4368061" y="1626721"/>
                <a:ext cx="3325272" cy="1039147"/>
              </a:xfrm>
              <a:prstGeom prst="rect">
                <a:avLst/>
              </a:prstGeom>
              <a:noFill/>
              <a:ln>
                <a:noFill/>
              </a:ln>
              <a:effectLst>
                <a:outerShdw blurRad="57150" dist="19050" dir="5400000" algn="bl" rotWithShape="0">
                  <a:srgbClr val="000000">
                    <a:alpha val="50000"/>
                  </a:srgbClr>
                </a:outerShdw>
              </a:effectLst>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125" name="Google Shape;125;p2" descr="eating.jpg"/>
            <p:cNvPicPr preferRelativeResize="0"/>
            <p:nvPr/>
          </p:nvPicPr>
          <p:blipFill rotWithShape="1">
            <a:blip r:embed="rId3">
              <a:alphaModFix/>
            </a:blip>
            <a:srcRect t="8727" b="8727"/>
            <a:stretch/>
          </p:blipFill>
          <p:spPr>
            <a:xfrm>
              <a:off x="944375" y="1446300"/>
              <a:ext cx="1003926" cy="1039150"/>
            </a:xfrm>
            <a:prstGeom prst="rect">
              <a:avLst/>
            </a:prstGeom>
            <a:noFill/>
            <a:ln>
              <a:noFill/>
            </a:ln>
            <a:effectLst>
              <a:outerShdw blurRad="57150" dist="19050" dir="5400000" algn="bl" rotWithShape="0">
                <a:srgbClr val="000000">
                  <a:alpha val="50000"/>
                </a:srgbClr>
              </a:outerShdw>
            </a:effectLst>
          </p:spPr>
        </p:pic>
        <p:grpSp>
          <p:nvGrpSpPr>
            <p:cNvPr id="126" name="Google Shape;126;p2"/>
            <p:cNvGrpSpPr/>
            <p:nvPr/>
          </p:nvGrpSpPr>
          <p:grpSpPr>
            <a:xfrm>
              <a:off x="1246728" y="2909426"/>
              <a:ext cx="3325272" cy="1039147"/>
              <a:chOff x="4368061" y="1626721"/>
              <a:chExt cx="3325272" cy="1039147"/>
            </a:xfrm>
          </p:grpSpPr>
          <p:sp>
            <p:nvSpPr>
              <p:cNvPr id="127" name="Google Shape;127;p2"/>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2"/>
              <p:cNvSpPr txBox="1"/>
              <p:nvPr/>
            </p:nvSpPr>
            <p:spPr>
              <a:xfrm>
                <a:off x="4368061" y="1626721"/>
                <a:ext cx="3325272" cy="1039147"/>
              </a:xfrm>
              <a:prstGeom prst="rect">
                <a:avLst/>
              </a:prstGeom>
              <a:noFill/>
              <a:ln>
                <a:noFill/>
              </a:ln>
              <a:effectLst>
                <a:outerShdw blurRad="57150" dist="19050" dir="5400000" algn="bl" rotWithShape="0">
                  <a:srgbClr val="000000">
                    <a:alpha val="50000"/>
                  </a:srgbClr>
                </a:outerShdw>
              </a:effectLst>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129" name="Google Shape;129;p2"/>
            <p:cNvPicPr preferRelativeResize="0"/>
            <p:nvPr/>
          </p:nvPicPr>
          <p:blipFill rotWithShape="1">
            <a:blip r:embed="rId4">
              <a:alphaModFix/>
            </a:blip>
            <a:srcRect/>
            <a:stretch/>
          </p:blipFill>
          <p:spPr>
            <a:xfrm>
              <a:off x="944379" y="2909426"/>
              <a:ext cx="905702" cy="911026"/>
            </a:xfrm>
            <a:prstGeom prst="rect">
              <a:avLst/>
            </a:prstGeom>
            <a:noFill/>
            <a:ln>
              <a:noFill/>
            </a:ln>
            <a:effectLst>
              <a:outerShdw blurRad="57150" dist="19050" dir="5400000" algn="bl" rotWithShape="0">
                <a:srgbClr val="000000">
                  <a:alpha val="50000"/>
                </a:srgbClr>
              </a:outerShdw>
            </a:effectLst>
          </p:spPr>
        </p:pic>
        <p:grpSp>
          <p:nvGrpSpPr>
            <p:cNvPr id="130" name="Google Shape;130;p2"/>
            <p:cNvGrpSpPr/>
            <p:nvPr/>
          </p:nvGrpSpPr>
          <p:grpSpPr>
            <a:xfrm>
              <a:off x="1208702" y="4273783"/>
              <a:ext cx="3325272" cy="1039147"/>
              <a:chOff x="4368061" y="2934893"/>
              <a:chExt cx="3325272" cy="1039147"/>
            </a:xfrm>
          </p:grpSpPr>
          <p:sp>
            <p:nvSpPr>
              <p:cNvPr id="131" name="Google Shape;131;p2"/>
              <p:cNvSpPr/>
              <p:nvPr/>
            </p:nvSpPr>
            <p:spPr>
              <a:xfrm>
                <a:off x="4368061"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2"/>
              <p:cNvSpPr txBox="1"/>
              <p:nvPr/>
            </p:nvSpPr>
            <p:spPr>
              <a:xfrm>
                <a:off x="4368061" y="2934893"/>
                <a:ext cx="3325272" cy="1039147"/>
              </a:xfrm>
              <a:prstGeom prst="rect">
                <a:avLst/>
              </a:prstGeom>
              <a:noFill/>
              <a:ln>
                <a:noFill/>
              </a:ln>
              <a:effectLst>
                <a:outerShdw blurRad="57150" dist="19050" dir="5400000" algn="bl" rotWithShape="0">
                  <a:srgbClr val="000000">
                    <a:alpha val="50000"/>
                  </a:srgbClr>
                </a:outerShdw>
              </a:effectLst>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133" name="Google Shape;133;p2"/>
            <p:cNvSpPr/>
            <p:nvPr/>
          </p:nvSpPr>
          <p:spPr>
            <a:xfrm>
              <a:off x="1070149" y="4123684"/>
              <a:ext cx="727403" cy="1091105"/>
            </a:xfrm>
            <a:prstGeom prst="rect">
              <a:avLst/>
            </a:prstGeom>
            <a:blipFill rotWithShape="1">
              <a:blip r:embed="rId5">
                <a:alphaModFix/>
              </a:blip>
              <a:stretch>
                <a:fillRect l="-10996" r="-10997"/>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4" name="Google Shape;134;p2"/>
            <p:cNvGrpSpPr/>
            <p:nvPr/>
          </p:nvGrpSpPr>
          <p:grpSpPr>
            <a:xfrm>
              <a:off x="4913076" y="1559581"/>
              <a:ext cx="4095278" cy="2483918"/>
              <a:chOff x="674818" y="2934893"/>
              <a:chExt cx="4095278" cy="2483918"/>
            </a:xfrm>
          </p:grpSpPr>
          <p:sp>
            <p:nvSpPr>
              <p:cNvPr id="135" name="Google Shape;135;p2"/>
              <p:cNvSpPr/>
              <p:nvPr/>
            </p:nvSpPr>
            <p:spPr>
              <a:xfrm>
                <a:off x="674818"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2"/>
              <p:cNvSpPr txBox="1"/>
              <p:nvPr/>
            </p:nvSpPr>
            <p:spPr>
              <a:xfrm>
                <a:off x="1078818" y="4379664"/>
                <a:ext cx="3691278" cy="1039147"/>
              </a:xfrm>
              <a:prstGeom prst="rect">
                <a:avLst/>
              </a:prstGeom>
              <a:noFill/>
              <a:ln>
                <a:noFill/>
              </a:ln>
              <a:effectLst>
                <a:outerShdw blurRad="57150" dist="19050" dir="5400000" algn="bl" rotWithShape="0">
                  <a:srgbClr val="000000">
                    <a:alpha val="50000"/>
                  </a:srgbClr>
                </a:outerShdw>
              </a:effectLst>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137" name="Google Shape;137;p2"/>
            <p:cNvGrpSpPr/>
            <p:nvPr/>
          </p:nvGrpSpPr>
          <p:grpSpPr>
            <a:xfrm>
              <a:off x="4913076" y="1618657"/>
              <a:ext cx="3565821" cy="2395756"/>
              <a:chOff x="674818" y="-1038059"/>
              <a:chExt cx="3565821" cy="2395756"/>
            </a:xfrm>
          </p:grpSpPr>
          <p:sp>
            <p:nvSpPr>
              <p:cNvPr id="138" name="Google Shape;138;p2"/>
              <p:cNvSpPr/>
              <p:nvPr/>
            </p:nvSpPr>
            <p:spPr>
              <a:xfrm>
                <a:off x="674818"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2"/>
              <p:cNvSpPr txBox="1"/>
              <p:nvPr/>
            </p:nvSpPr>
            <p:spPr>
              <a:xfrm>
                <a:off x="915367" y="-1038059"/>
                <a:ext cx="3325272" cy="1039147"/>
              </a:xfrm>
              <a:prstGeom prst="rect">
                <a:avLst/>
              </a:prstGeom>
              <a:noFill/>
              <a:ln>
                <a:noFill/>
              </a:ln>
              <a:effectLst>
                <a:outerShdw blurRad="57150" dist="19050" dir="5400000" algn="bl" rotWithShape="0">
                  <a:srgbClr val="000000">
                    <a:alpha val="50000"/>
                  </a:srgbClr>
                </a:outerShdw>
              </a:effectLst>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140" name="Google Shape;140;p2"/>
            <p:cNvSpPr/>
            <p:nvPr/>
          </p:nvSpPr>
          <p:spPr>
            <a:xfrm>
              <a:off x="4913076" y="1413562"/>
              <a:ext cx="727403" cy="1091105"/>
            </a:xfrm>
            <a:prstGeom prst="rect">
              <a:avLst/>
            </a:prstGeom>
            <a:blipFill rotWithShape="1">
              <a:blip r:embed="rId6">
                <a:alphaModFix/>
              </a:blip>
              <a:stretch>
                <a:fillRect l="-62996" r="-62992"/>
              </a:stretch>
            </a:blipFill>
            <a:ln>
              <a:noFill/>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41" name="Google Shape;141;p2"/>
            <p:cNvGrpSpPr/>
            <p:nvPr/>
          </p:nvGrpSpPr>
          <p:grpSpPr>
            <a:xfrm>
              <a:off x="4913076" y="4294876"/>
              <a:ext cx="3325272" cy="1039147"/>
              <a:chOff x="4368061" y="318550"/>
              <a:chExt cx="3325272" cy="1039147"/>
            </a:xfrm>
          </p:grpSpPr>
          <p:sp>
            <p:nvSpPr>
              <p:cNvPr id="142" name="Google Shape;142;p2"/>
              <p:cNvSpPr/>
              <p:nvPr/>
            </p:nvSpPr>
            <p:spPr>
              <a:xfrm>
                <a:off x="4368061"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2"/>
              <p:cNvSpPr txBox="1"/>
              <p:nvPr/>
            </p:nvSpPr>
            <p:spPr>
              <a:xfrm>
                <a:off x="4368061" y="318550"/>
                <a:ext cx="3325272" cy="1039147"/>
              </a:xfrm>
              <a:prstGeom prst="rect">
                <a:avLst/>
              </a:prstGeom>
              <a:noFill/>
              <a:ln>
                <a:noFill/>
              </a:ln>
              <a:effectLst>
                <a:outerShdw blurRad="57150" dist="19050" dir="5400000" algn="bl" rotWithShape="0">
                  <a:srgbClr val="000000">
                    <a:alpha val="50000"/>
                  </a:srgbClr>
                </a:outerShdw>
              </a:effectLst>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144" name="Google Shape;144;p2"/>
            <p:cNvSpPr/>
            <p:nvPr/>
          </p:nvSpPr>
          <p:spPr>
            <a:xfrm>
              <a:off x="4774523" y="4144777"/>
              <a:ext cx="727403" cy="1091105"/>
            </a:xfrm>
            <a:prstGeom prst="rect">
              <a:avLst/>
            </a:prstGeom>
            <a:blipFill rotWithShape="1">
              <a:blip r:embed="rId7">
                <a:alphaModFix/>
              </a:blip>
              <a:stretch>
                <a:fillRect l="-25995" r="-25996"/>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5" name="Google Shape;145;p2"/>
            <p:cNvGrpSpPr/>
            <p:nvPr/>
          </p:nvGrpSpPr>
          <p:grpSpPr>
            <a:xfrm>
              <a:off x="3111887" y="5659478"/>
              <a:ext cx="3325272" cy="1039147"/>
              <a:chOff x="2521440" y="4243064"/>
              <a:chExt cx="3325272" cy="1039147"/>
            </a:xfrm>
          </p:grpSpPr>
          <p:sp>
            <p:nvSpPr>
              <p:cNvPr id="146" name="Google Shape;146;p2"/>
              <p:cNvSpPr/>
              <p:nvPr/>
            </p:nvSpPr>
            <p:spPr>
              <a:xfrm>
                <a:off x="2521440" y="4243064"/>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2"/>
              <p:cNvSpPr txBox="1"/>
              <p:nvPr/>
            </p:nvSpPr>
            <p:spPr>
              <a:xfrm>
                <a:off x="2521440" y="4243064"/>
                <a:ext cx="3325272" cy="1039147"/>
              </a:xfrm>
              <a:prstGeom prst="rect">
                <a:avLst/>
              </a:prstGeom>
              <a:noFill/>
              <a:ln>
                <a:noFill/>
              </a:ln>
              <a:effectLst>
                <a:outerShdw blurRad="57150" dist="19050" dir="5400000" algn="bl" rotWithShape="0">
                  <a:srgbClr val="000000">
                    <a:alpha val="50000"/>
                  </a:srgbClr>
                </a:outerShdw>
              </a:effectLst>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148" name="Google Shape;148;p2"/>
            <p:cNvSpPr/>
            <p:nvPr/>
          </p:nvSpPr>
          <p:spPr>
            <a:xfrm>
              <a:off x="2973334" y="5509379"/>
              <a:ext cx="727403" cy="1091105"/>
            </a:xfrm>
            <a:prstGeom prst="rect">
              <a:avLst/>
            </a:prstGeom>
            <a:blipFill rotWithShape="1">
              <a:blip r:embed="rId8">
                <a:alphaModFix/>
              </a:blip>
              <a:stretch>
                <a:fillRect l="-62996" r="-62992"/>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2"/>
            <p:cNvSpPr/>
            <p:nvPr/>
          </p:nvSpPr>
          <p:spPr>
            <a:xfrm>
              <a:off x="4913075" y="2837795"/>
              <a:ext cx="727403" cy="1054288"/>
            </a:xfrm>
            <a:prstGeom prst="rect">
              <a:avLst/>
            </a:prstGeom>
            <a:blipFill rotWithShape="1">
              <a:blip r:embed="rId9">
                <a:alphaModFix/>
              </a:blip>
              <a:stretch>
                <a:fillRect l="-61990" r="-61988"/>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0" name="Google Shape;150;p2"/>
          <p:cNvSpPr txBox="1"/>
          <p:nvPr/>
        </p:nvSpPr>
        <p:spPr>
          <a:xfrm>
            <a:off x="1722618" y="-133729"/>
            <a:ext cx="6786489"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Life Processes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dd81040e4c_0_4"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2411"/>
        <p:cNvGrpSpPr/>
        <p:nvPr/>
      </p:nvGrpSpPr>
      <p:grpSpPr>
        <a:xfrm>
          <a:off x="0" y="0"/>
          <a:ext cx="0" cy="0"/>
          <a:chOff x="0" y="0"/>
          <a:chExt cx="0" cy="0"/>
        </a:xfrm>
      </p:grpSpPr>
      <p:sp>
        <p:nvSpPr>
          <p:cNvPr id="2412" name="Google Shape;2412;gdaf524373c_8_26"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2417"/>
        <p:cNvGrpSpPr/>
        <p:nvPr/>
      </p:nvGrpSpPr>
      <p:grpSpPr>
        <a:xfrm>
          <a:off x="0" y="0"/>
          <a:ext cx="0" cy="0"/>
          <a:chOff x="0" y="0"/>
          <a:chExt cx="0" cy="0"/>
        </a:xfrm>
      </p:grpSpPr>
      <p:sp>
        <p:nvSpPr>
          <p:cNvPr id="2418" name="Google Shape;2418;gdaf524373c_9_0"/>
          <p:cNvSpPr txBox="1">
            <a:spLocks noGrp="1"/>
          </p:cNvSpPr>
          <p:nvPr>
            <p:ph type="title"/>
          </p:nvPr>
        </p:nvSpPr>
        <p:spPr>
          <a:xfrm>
            <a:off x="147293" y="372099"/>
            <a:ext cx="8849400" cy="1461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repair?</a:t>
            </a:r>
            <a:endParaRPr/>
          </a:p>
        </p:txBody>
      </p:sp>
      <p:sp>
        <p:nvSpPr>
          <p:cNvPr id="2419" name="Google Shape;2419;gdaf524373c_9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20" name="Google Shape;2420;gdaf524373c_9_0"/>
          <p:cNvPicPr preferRelativeResize="0"/>
          <p:nvPr/>
        </p:nvPicPr>
        <p:blipFill rotWithShape="1">
          <a:blip r:embed="rId4">
            <a:alphaModFix/>
          </a:blip>
          <a:srcRect/>
          <a:stretch/>
        </p:blipFill>
        <p:spPr>
          <a:xfrm>
            <a:off x="26988" y="2415750"/>
            <a:ext cx="4364647" cy="3619725"/>
          </a:xfrm>
          <a:prstGeom prst="rect">
            <a:avLst/>
          </a:prstGeom>
          <a:noFill/>
          <a:ln>
            <a:noFill/>
          </a:ln>
        </p:spPr>
      </p:pic>
      <p:pic>
        <p:nvPicPr>
          <p:cNvPr id="2421" name="Google Shape;2421;gdaf524373c_9_0"/>
          <p:cNvPicPr preferRelativeResize="0"/>
          <p:nvPr/>
        </p:nvPicPr>
        <p:blipFill>
          <a:blip r:embed="rId5">
            <a:alphaModFix/>
          </a:blip>
          <a:stretch>
            <a:fillRect/>
          </a:stretch>
        </p:blipFill>
        <p:spPr>
          <a:xfrm>
            <a:off x="4480688" y="2576403"/>
            <a:ext cx="4636326" cy="3298410"/>
          </a:xfrm>
          <a:prstGeom prst="rect">
            <a:avLst/>
          </a:prstGeom>
          <a:noFill/>
          <a:ln>
            <a:noFill/>
          </a:ln>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2426"/>
        <p:cNvGrpSpPr/>
        <p:nvPr/>
      </p:nvGrpSpPr>
      <p:grpSpPr>
        <a:xfrm>
          <a:off x="0" y="0"/>
          <a:ext cx="0" cy="0"/>
          <a:chOff x="0" y="0"/>
          <a:chExt cx="0" cy="0"/>
        </a:xfrm>
      </p:grpSpPr>
      <p:pic>
        <p:nvPicPr>
          <p:cNvPr id="2427" name="Google Shape;2427;p159"/>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428" name="Google Shape;2428;p15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2433"/>
        <p:cNvGrpSpPr/>
        <p:nvPr/>
      </p:nvGrpSpPr>
      <p:grpSpPr>
        <a:xfrm>
          <a:off x="0" y="0"/>
          <a:ext cx="0" cy="0"/>
          <a:chOff x="0" y="0"/>
          <a:chExt cx="0" cy="0"/>
        </a:xfrm>
      </p:grpSpPr>
      <p:sp>
        <p:nvSpPr>
          <p:cNvPr id="2434" name="Google Shape;2434;p16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5" name="Google Shape;2435;p160"/>
          <p:cNvSpPr txBox="1"/>
          <p:nvPr/>
        </p:nvSpPr>
        <p:spPr>
          <a:xfrm>
            <a:off x="1158761" y="229275"/>
            <a:ext cx="68265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i="0" u="none" strike="noStrike" cap="none">
                <a:solidFill>
                  <a:schemeClr val="dk1"/>
                </a:solidFill>
                <a:latin typeface="Calibri"/>
                <a:ea typeface="Calibri"/>
                <a:cs typeface="Calibri"/>
                <a:sym typeface="Calibri"/>
              </a:rPr>
              <a:t>Growth and Repair</a:t>
            </a:r>
            <a:endParaRPr sz="1400" i="0" u="none" strike="noStrike" cap="none">
              <a:solidFill>
                <a:srgbClr val="000000"/>
              </a:solidFill>
            </a:endParaRPr>
          </a:p>
        </p:txBody>
      </p:sp>
      <p:pic>
        <p:nvPicPr>
          <p:cNvPr id="2436" name="Google Shape;2436;p160"/>
          <p:cNvPicPr preferRelativeResize="0"/>
          <p:nvPr/>
        </p:nvPicPr>
        <p:blipFill rotWithShape="1">
          <a:blip r:embed="rId4">
            <a:alphaModFix/>
          </a:blip>
          <a:srcRect/>
          <a:stretch/>
        </p:blipFill>
        <p:spPr>
          <a:xfrm>
            <a:off x="0" y="1243865"/>
            <a:ext cx="9144000" cy="2275105"/>
          </a:xfrm>
          <a:prstGeom prst="rect">
            <a:avLst/>
          </a:prstGeom>
          <a:noFill/>
          <a:ln>
            <a:noFill/>
          </a:ln>
        </p:spPr>
      </p:pic>
      <p:pic>
        <p:nvPicPr>
          <p:cNvPr id="2437" name="Google Shape;2437;p160"/>
          <p:cNvPicPr preferRelativeResize="0"/>
          <p:nvPr/>
        </p:nvPicPr>
        <p:blipFill rotWithShape="1">
          <a:blip r:embed="rId5">
            <a:alphaModFix/>
          </a:blip>
          <a:srcRect/>
          <a:stretch/>
        </p:blipFill>
        <p:spPr>
          <a:xfrm>
            <a:off x="122871" y="3894030"/>
            <a:ext cx="4237604" cy="2830395"/>
          </a:xfrm>
          <a:prstGeom prst="rect">
            <a:avLst/>
          </a:prstGeom>
          <a:noFill/>
          <a:ln>
            <a:noFill/>
          </a:ln>
        </p:spPr>
      </p:pic>
      <p:pic>
        <p:nvPicPr>
          <p:cNvPr id="2438" name="Google Shape;2438;p160"/>
          <p:cNvPicPr preferRelativeResize="0"/>
          <p:nvPr/>
        </p:nvPicPr>
        <p:blipFill>
          <a:blip r:embed="rId6">
            <a:alphaModFix/>
          </a:blip>
          <a:stretch>
            <a:fillRect/>
          </a:stretch>
        </p:blipFill>
        <p:spPr>
          <a:xfrm>
            <a:off x="4720425" y="3783299"/>
            <a:ext cx="4134100" cy="2941125"/>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sp>
        <p:nvSpPr>
          <p:cNvPr id="2444" name="Google Shape;2444;gdaf524373c_9_9"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2449"/>
        <p:cNvGrpSpPr/>
        <p:nvPr/>
      </p:nvGrpSpPr>
      <p:grpSpPr>
        <a:xfrm>
          <a:off x="0" y="0"/>
          <a:ext cx="0" cy="0"/>
          <a:chOff x="0" y="0"/>
          <a:chExt cx="0" cy="0"/>
        </a:xfrm>
      </p:grpSpPr>
      <p:sp>
        <p:nvSpPr>
          <p:cNvPr id="2450" name="Google Shape;2450;gdaf524373c_9_1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1" name="Google Shape;2451;gdaf524373c_9_14"/>
          <p:cNvSpPr txBox="1">
            <a:spLocks noGrp="1"/>
          </p:cNvSpPr>
          <p:nvPr>
            <p:ph type="title"/>
          </p:nvPr>
        </p:nvSpPr>
        <p:spPr>
          <a:xfrm>
            <a:off x="781113" y="450550"/>
            <a:ext cx="80331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399"/>
              <a:buFont typeface="Calibri"/>
              <a:buNone/>
            </a:pPr>
            <a:r>
              <a:rPr lang="en-US" sz="3959"/>
              <a:t>How are growth and repair related?</a:t>
            </a:r>
            <a:endParaRPr/>
          </a:p>
        </p:txBody>
      </p:sp>
      <p:pic>
        <p:nvPicPr>
          <p:cNvPr id="2452" name="Google Shape;2452;gdaf524373c_9_14"/>
          <p:cNvPicPr preferRelativeResize="0"/>
          <p:nvPr/>
        </p:nvPicPr>
        <p:blipFill>
          <a:blip r:embed="rId4">
            <a:alphaModFix/>
          </a:blip>
          <a:stretch>
            <a:fillRect/>
          </a:stretch>
        </p:blipFill>
        <p:spPr>
          <a:xfrm>
            <a:off x="145213" y="1659635"/>
            <a:ext cx="4328325" cy="4872475"/>
          </a:xfrm>
          <a:prstGeom prst="rect">
            <a:avLst/>
          </a:prstGeom>
          <a:noFill/>
          <a:ln>
            <a:noFill/>
          </a:ln>
        </p:spPr>
      </p:pic>
      <p:pic>
        <p:nvPicPr>
          <p:cNvPr id="2453" name="Google Shape;2453;gdaf524373c_9_14"/>
          <p:cNvPicPr preferRelativeResize="0"/>
          <p:nvPr/>
        </p:nvPicPr>
        <p:blipFill>
          <a:blip r:embed="rId4">
            <a:alphaModFix/>
          </a:blip>
          <a:stretch>
            <a:fillRect/>
          </a:stretch>
        </p:blipFill>
        <p:spPr>
          <a:xfrm>
            <a:off x="4572000" y="1659622"/>
            <a:ext cx="4328325" cy="4872475"/>
          </a:xfrm>
          <a:prstGeom prst="rect">
            <a:avLst/>
          </a:prstGeom>
          <a:noFill/>
          <a:ln>
            <a:noFill/>
          </a:ln>
        </p:spPr>
      </p:pic>
      <p:pic>
        <p:nvPicPr>
          <p:cNvPr id="2454" name="Google Shape;2454;gdaf524373c_9_14"/>
          <p:cNvPicPr preferRelativeResize="0"/>
          <p:nvPr/>
        </p:nvPicPr>
        <p:blipFill rotWithShape="1">
          <a:blip r:embed="rId5">
            <a:alphaModFix/>
          </a:blip>
          <a:srcRect/>
          <a:stretch/>
        </p:blipFill>
        <p:spPr>
          <a:xfrm>
            <a:off x="492625" y="3643850"/>
            <a:ext cx="3633500" cy="904050"/>
          </a:xfrm>
          <a:prstGeom prst="rect">
            <a:avLst/>
          </a:prstGeom>
          <a:noFill/>
          <a:ln>
            <a:noFill/>
          </a:ln>
        </p:spPr>
      </p:pic>
      <p:pic>
        <p:nvPicPr>
          <p:cNvPr id="2455" name="Google Shape;2455;gdaf524373c_9_14"/>
          <p:cNvPicPr preferRelativeResize="0"/>
          <p:nvPr/>
        </p:nvPicPr>
        <p:blipFill rotWithShape="1">
          <a:blip r:embed="rId6">
            <a:alphaModFix/>
          </a:blip>
          <a:srcRect/>
          <a:stretch/>
        </p:blipFill>
        <p:spPr>
          <a:xfrm>
            <a:off x="5210363" y="2071975"/>
            <a:ext cx="2960900" cy="1977650"/>
          </a:xfrm>
          <a:prstGeom prst="rect">
            <a:avLst/>
          </a:prstGeom>
          <a:noFill/>
          <a:ln>
            <a:noFill/>
          </a:ln>
        </p:spPr>
      </p:pic>
      <p:pic>
        <p:nvPicPr>
          <p:cNvPr id="2456" name="Google Shape;2456;gdaf524373c_9_14"/>
          <p:cNvPicPr preferRelativeResize="0"/>
          <p:nvPr/>
        </p:nvPicPr>
        <p:blipFill>
          <a:blip r:embed="rId7">
            <a:alphaModFix/>
          </a:blip>
          <a:stretch>
            <a:fillRect/>
          </a:stretch>
        </p:blipFill>
        <p:spPr>
          <a:xfrm>
            <a:off x="5263288" y="4237924"/>
            <a:ext cx="2855025" cy="2031150"/>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2461"/>
        <p:cNvGrpSpPr/>
        <p:nvPr/>
      </p:nvGrpSpPr>
      <p:grpSpPr>
        <a:xfrm>
          <a:off x="0" y="0"/>
          <a:ext cx="0" cy="0"/>
          <a:chOff x="0" y="0"/>
          <a:chExt cx="0" cy="0"/>
        </a:xfrm>
      </p:grpSpPr>
      <p:sp>
        <p:nvSpPr>
          <p:cNvPr id="2462" name="Google Shape;2462;p161"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63" name="Google Shape;2463;p161"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pic>
        <p:nvPicPr>
          <p:cNvPr id="2469" name="Google Shape;2469;p162"/>
          <p:cNvPicPr preferRelativeResize="0"/>
          <p:nvPr/>
        </p:nvPicPr>
        <p:blipFill rotWithShape="1">
          <a:blip r:embed="rId3">
            <a:alphaModFix/>
          </a:blip>
          <a:srcRect/>
          <a:stretch/>
        </p:blipFill>
        <p:spPr>
          <a:xfrm>
            <a:off x="0" y="1625437"/>
            <a:ext cx="4349476" cy="3607125"/>
          </a:xfrm>
          <a:prstGeom prst="rect">
            <a:avLst/>
          </a:prstGeom>
          <a:noFill/>
          <a:ln>
            <a:noFill/>
          </a:ln>
        </p:spPr>
      </p:pic>
      <p:sp>
        <p:nvSpPr>
          <p:cNvPr id="2470" name="Google Shape;2470;p16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71" name="Google Shape;2471;p162"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pic>
        <p:nvPicPr>
          <p:cNvPr id="2472" name="Google Shape;2472;p162"/>
          <p:cNvPicPr preferRelativeResize="0"/>
          <p:nvPr/>
        </p:nvPicPr>
        <p:blipFill>
          <a:blip r:embed="rId6">
            <a:alphaModFix/>
          </a:blip>
          <a:stretch>
            <a:fillRect/>
          </a:stretch>
        </p:blipFill>
        <p:spPr>
          <a:xfrm>
            <a:off x="4349475" y="1723505"/>
            <a:ext cx="4794526" cy="3410983"/>
          </a:xfrm>
          <a:prstGeom prst="rect">
            <a:avLst/>
          </a:prstGeom>
          <a:noFill/>
          <a:ln>
            <a:noFill/>
          </a:ln>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2477"/>
        <p:cNvGrpSpPr/>
        <p:nvPr/>
      </p:nvGrpSpPr>
      <p:grpSpPr>
        <a:xfrm>
          <a:off x="0" y="0"/>
          <a:ext cx="0" cy="0"/>
          <a:chOff x="0" y="0"/>
          <a:chExt cx="0" cy="0"/>
        </a:xfrm>
      </p:grpSpPr>
      <p:pic>
        <p:nvPicPr>
          <p:cNvPr id="2478" name="Google Shape;2478;p163"/>
          <p:cNvPicPr preferRelativeResize="0"/>
          <p:nvPr/>
        </p:nvPicPr>
        <p:blipFill rotWithShape="1">
          <a:blip r:embed="rId3">
            <a:alphaModFix/>
          </a:blip>
          <a:srcRect/>
          <a:stretch/>
        </p:blipFill>
        <p:spPr>
          <a:xfrm>
            <a:off x="380450" y="1714500"/>
            <a:ext cx="3865418" cy="3429000"/>
          </a:xfrm>
          <a:prstGeom prst="rect">
            <a:avLst/>
          </a:prstGeom>
          <a:noFill/>
          <a:ln>
            <a:noFill/>
          </a:ln>
        </p:spPr>
      </p:pic>
      <p:pic>
        <p:nvPicPr>
          <p:cNvPr id="2479" name="Google Shape;2479;p163"/>
          <p:cNvPicPr preferRelativeResize="0"/>
          <p:nvPr/>
        </p:nvPicPr>
        <p:blipFill rotWithShape="1">
          <a:blip r:embed="rId4">
            <a:alphaModFix/>
          </a:blip>
          <a:srcRect/>
          <a:stretch/>
        </p:blipFill>
        <p:spPr>
          <a:xfrm>
            <a:off x="4504075" y="1790700"/>
            <a:ext cx="4372261" cy="3276599"/>
          </a:xfrm>
          <a:prstGeom prst="rect">
            <a:avLst/>
          </a:prstGeom>
          <a:noFill/>
          <a:ln>
            <a:noFill/>
          </a:ln>
        </p:spPr>
      </p:pic>
      <p:sp>
        <p:nvSpPr>
          <p:cNvPr id="2480" name="Google Shape;2480;p163"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81" name="Google Shape;2481;p163" descr="Comment Like"/>
          <p:cNvPicPr preferRelativeResize="0"/>
          <p:nvPr/>
        </p:nvPicPr>
        <p:blipFill rotWithShape="1">
          <a:blip r:embed="rId6">
            <a:alphaModFix/>
          </a:blip>
          <a:srcRect/>
          <a:stretch/>
        </p:blipFill>
        <p:spPr>
          <a:xfrm>
            <a:off x="849542" y="173309"/>
            <a:ext cx="502924" cy="502924"/>
          </a:xfrm>
          <a:prstGeom prst="rect">
            <a:avLst/>
          </a:prstGeom>
          <a:noFill/>
          <a:ln>
            <a:noFill/>
          </a:ln>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2486"/>
        <p:cNvGrpSpPr/>
        <p:nvPr/>
      </p:nvGrpSpPr>
      <p:grpSpPr>
        <a:xfrm>
          <a:off x="0" y="0"/>
          <a:ext cx="0" cy="0"/>
          <a:chOff x="0" y="0"/>
          <a:chExt cx="0" cy="0"/>
        </a:xfrm>
      </p:grpSpPr>
      <p:sp>
        <p:nvSpPr>
          <p:cNvPr id="2487" name="Google Shape;2487;p16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88" name="Google Shape;2488;p164"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dd81040e4c_0_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gdd81040e4c_0_9"/>
          <p:cNvSpPr txBox="1"/>
          <p:nvPr/>
        </p:nvSpPr>
        <p:spPr>
          <a:xfrm>
            <a:off x="849600" y="392675"/>
            <a:ext cx="7957500" cy="639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3959"/>
              <a:buFont typeface="Calibri"/>
              <a:buNone/>
            </a:pPr>
            <a:r>
              <a:rPr lang="en-US" sz="3959">
                <a:solidFill>
                  <a:schemeClr val="dk1"/>
                </a:solidFill>
                <a:latin typeface="Calibri"/>
                <a:ea typeface="Calibri"/>
                <a:cs typeface="Calibri"/>
                <a:sym typeface="Calibri"/>
              </a:rPr>
              <a:t>What is ingestion?</a:t>
            </a:r>
            <a:endParaRPr sz="1400" b="0" i="0" u="none" strike="noStrike" cap="none">
              <a:solidFill>
                <a:srgbClr val="000000"/>
              </a:solidFill>
              <a:latin typeface="Arial"/>
              <a:ea typeface="Arial"/>
              <a:cs typeface="Arial"/>
              <a:sym typeface="Arial"/>
            </a:endParaRPr>
          </a:p>
        </p:txBody>
      </p:sp>
      <p:pic>
        <p:nvPicPr>
          <p:cNvPr id="333" name="Google Shape;333;gdd81040e4c_0_9" descr="eating.jpg"/>
          <p:cNvPicPr preferRelativeResize="0">
            <a:picLocks noGrp="1"/>
          </p:cNvPicPr>
          <p:nvPr>
            <p:ph type="body" idx="4294967295"/>
          </p:nvPr>
        </p:nvPicPr>
        <p:blipFill rotWithShape="1">
          <a:blip r:embed="rId4">
            <a:alphaModFix/>
          </a:blip>
          <a:srcRect t="8725" b="8725"/>
          <a:stretch/>
        </p:blipFill>
        <p:spPr>
          <a:xfrm>
            <a:off x="457200" y="1621975"/>
            <a:ext cx="8229600" cy="4526100"/>
          </a:xfrm>
          <a:prstGeom prst="rect">
            <a:avLst/>
          </a:prstGeom>
          <a:noFill/>
          <a:ln>
            <a:noFill/>
          </a:ln>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2493"/>
        <p:cNvGrpSpPr/>
        <p:nvPr/>
      </p:nvGrpSpPr>
      <p:grpSpPr>
        <a:xfrm>
          <a:off x="0" y="0"/>
          <a:ext cx="0" cy="0"/>
          <a:chOff x="0" y="0"/>
          <a:chExt cx="0" cy="0"/>
        </a:xfrm>
      </p:grpSpPr>
      <p:sp>
        <p:nvSpPr>
          <p:cNvPr id="2494" name="Google Shape;2494;p165"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95" name="Google Shape;2495;p165" descr="Comment Dislike"/>
          <p:cNvPicPr preferRelativeResize="0"/>
          <p:nvPr/>
        </p:nvPicPr>
        <p:blipFill rotWithShape="1">
          <a:blip r:embed="rId4">
            <a:alphaModFix/>
          </a:blip>
          <a:srcRect/>
          <a:stretch/>
        </p:blipFill>
        <p:spPr>
          <a:xfrm>
            <a:off x="849542" y="153212"/>
            <a:ext cx="543117" cy="543117"/>
          </a:xfrm>
          <a:prstGeom prst="rect">
            <a:avLst/>
          </a:prstGeom>
          <a:noFill/>
          <a:ln>
            <a:noFill/>
          </a:ln>
        </p:spPr>
      </p:pic>
      <p:pic>
        <p:nvPicPr>
          <p:cNvPr id="2496" name="Google Shape;2496;p165"/>
          <p:cNvPicPr preferRelativeResize="0"/>
          <p:nvPr/>
        </p:nvPicPr>
        <p:blipFill>
          <a:blip r:embed="rId5">
            <a:alphaModFix/>
          </a:blip>
          <a:stretch>
            <a:fillRect/>
          </a:stretch>
        </p:blipFill>
        <p:spPr>
          <a:xfrm>
            <a:off x="1673600" y="1255200"/>
            <a:ext cx="5796810" cy="4347599"/>
          </a:xfrm>
          <a:prstGeom prst="rect">
            <a:avLst/>
          </a:prstGeom>
          <a:noFill/>
          <a:ln>
            <a:noFill/>
          </a:ln>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2501"/>
        <p:cNvGrpSpPr/>
        <p:nvPr/>
      </p:nvGrpSpPr>
      <p:grpSpPr>
        <a:xfrm>
          <a:off x="0" y="0"/>
          <a:ext cx="0" cy="0"/>
          <a:chOff x="0" y="0"/>
          <a:chExt cx="0" cy="0"/>
        </a:xfrm>
      </p:grpSpPr>
      <p:sp>
        <p:nvSpPr>
          <p:cNvPr id="2502" name="Google Shape;2502;p166"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03" name="Google Shape;2503;p166" descr="Comment Dislike"/>
          <p:cNvPicPr preferRelativeResize="0"/>
          <p:nvPr/>
        </p:nvPicPr>
        <p:blipFill rotWithShape="1">
          <a:blip r:embed="rId4">
            <a:alphaModFix/>
          </a:blip>
          <a:srcRect/>
          <a:stretch/>
        </p:blipFill>
        <p:spPr>
          <a:xfrm>
            <a:off x="849542" y="153212"/>
            <a:ext cx="543117" cy="543117"/>
          </a:xfrm>
          <a:prstGeom prst="rect">
            <a:avLst/>
          </a:prstGeom>
          <a:noFill/>
          <a:ln>
            <a:noFill/>
          </a:ln>
        </p:spPr>
      </p:pic>
      <p:pic>
        <p:nvPicPr>
          <p:cNvPr id="2504" name="Google Shape;2504;p166"/>
          <p:cNvPicPr preferRelativeResize="0"/>
          <p:nvPr/>
        </p:nvPicPr>
        <p:blipFill>
          <a:blip r:embed="rId5">
            <a:alphaModFix/>
          </a:blip>
          <a:stretch>
            <a:fillRect/>
          </a:stretch>
        </p:blipFill>
        <p:spPr>
          <a:xfrm>
            <a:off x="2000238" y="1714497"/>
            <a:ext cx="5143500" cy="3429000"/>
          </a:xfrm>
          <a:prstGeom prst="rect">
            <a:avLst/>
          </a:prstGeom>
          <a:noFill/>
          <a:ln>
            <a:noFill/>
          </a:ln>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2509"/>
        <p:cNvGrpSpPr/>
        <p:nvPr/>
      </p:nvGrpSpPr>
      <p:grpSpPr>
        <a:xfrm>
          <a:off x="0" y="0"/>
          <a:ext cx="0" cy="0"/>
          <a:chOff x="0" y="0"/>
          <a:chExt cx="0" cy="0"/>
        </a:xfrm>
      </p:grpSpPr>
      <p:sp>
        <p:nvSpPr>
          <p:cNvPr id="2510" name="Google Shape;2510;gdaf524373c_9_28"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2515"/>
        <p:cNvGrpSpPr/>
        <p:nvPr/>
      </p:nvGrpSpPr>
      <p:grpSpPr>
        <a:xfrm>
          <a:off x="0" y="0"/>
          <a:ext cx="0" cy="0"/>
          <a:chOff x="0" y="0"/>
          <a:chExt cx="0" cy="0"/>
        </a:xfrm>
      </p:grpSpPr>
      <p:sp>
        <p:nvSpPr>
          <p:cNvPr id="2516" name="Google Shape;2516;gdaf524373c_9_33"/>
          <p:cNvSpPr txBox="1">
            <a:spLocks noGrp="1"/>
          </p:cNvSpPr>
          <p:nvPr>
            <p:ph type="title"/>
          </p:nvPr>
        </p:nvSpPr>
        <p:spPr>
          <a:xfrm>
            <a:off x="147293" y="372099"/>
            <a:ext cx="8849400" cy="1461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are some examples of organisms repairing themselves?</a:t>
            </a:r>
            <a:endParaRPr/>
          </a:p>
        </p:txBody>
      </p:sp>
      <p:sp>
        <p:nvSpPr>
          <p:cNvPr id="2517" name="Google Shape;2517;gdaf524373c_9_3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18" name="Google Shape;2518;gdaf524373c_9_33"/>
          <p:cNvPicPr preferRelativeResize="0"/>
          <p:nvPr/>
        </p:nvPicPr>
        <p:blipFill>
          <a:blip r:embed="rId4">
            <a:alphaModFix/>
          </a:blip>
          <a:stretch>
            <a:fillRect/>
          </a:stretch>
        </p:blipFill>
        <p:spPr>
          <a:xfrm>
            <a:off x="1422900" y="2026550"/>
            <a:ext cx="6298199" cy="4136325"/>
          </a:xfrm>
          <a:prstGeom prst="rect">
            <a:avLst/>
          </a:prstGeom>
          <a:noFill/>
          <a:ln>
            <a:noFill/>
          </a:ln>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2523"/>
        <p:cNvGrpSpPr/>
        <p:nvPr/>
      </p:nvGrpSpPr>
      <p:grpSpPr>
        <a:xfrm>
          <a:off x="0" y="0"/>
          <a:ext cx="0" cy="0"/>
          <a:chOff x="0" y="0"/>
          <a:chExt cx="0" cy="0"/>
        </a:xfrm>
      </p:grpSpPr>
      <p:sp>
        <p:nvSpPr>
          <p:cNvPr id="2524" name="Google Shape;2524;gdaf524373c_9_42"/>
          <p:cNvSpPr txBox="1">
            <a:spLocks noGrp="1"/>
          </p:cNvSpPr>
          <p:nvPr>
            <p:ph type="title"/>
          </p:nvPr>
        </p:nvSpPr>
        <p:spPr>
          <a:xfrm>
            <a:off x="147293" y="372099"/>
            <a:ext cx="8849400" cy="1461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Why is this not an example of repair?</a:t>
            </a:r>
            <a:endParaRPr/>
          </a:p>
        </p:txBody>
      </p:sp>
      <p:sp>
        <p:nvSpPr>
          <p:cNvPr id="2525" name="Google Shape;2525;gdaf524373c_9_4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26" name="Google Shape;2526;gdaf524373c_9_42"/>
          <p:cNvPicPr preferRelativeResize="0"/>
          <p:nvPr/>
        </p:nvPicPr>
        <p:blipFill>
          <a:blip r:embed="rId4">
            <a:alphaModFix/>
          </a:blip>
          <a:stretch>
            <a:fillRect/>
          </a:stretch>
        </p:blipFill>
        <p:spPr>
          <a:xfrm>
            <a:off x="2000238" y="2203622"/>
            <a:ext cx="5143500" cy="3429000"/>
          </a:xfrm>
          <a:prstGeom prst="rect">
            <a:avLst/>
          </a:prstGeom>
          <a:noFill/>
          <a:ln>
            <a:noFill/>
          </a:ln>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2531"/>
        <p:cNvGrpSpPr/>
        <p:nvPr/>
      </p:nvGrpSpPr>
      <p:grpSpPr>
        <a:xfrm>
          <a:off x="0" y="0"/>
          <a:ext cx="0" cy="0"/>
          <a:chOff x="0" y="0"/>
          <a:chExt cx="0" cy="0"/>
        </a:xfrm>
      </p:grpSpPr>
      <p:sp>
        <p:nvSpPr>
          <p:cNvPr id="2532" name="Google Shape;2532;p167"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33" name="Google Shape;2533;p167"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2538"/>
        <p:cNvGrpSpPr/>
        <p:nvPr/>
      </p:nvGrpSpPr>
      <p:grpSpPr>
        <a:xfrm>
          <a:off x="0" y="0"/>
          <a:ext cx="0" cy="0"/>
          <a:chOff x="0" y="0"/>
          <a:chExt cx="0" cy="0"/>
        </a:xfrm>
      </p:grpSpPr>
      <p:sp>
        <p:nvSpPr>
          <p:cNvPr id="2539" name="Google Shape;2539;gdaf524373c_9_50"/>
          <p:cNvSpPr txBox="1">
            <a:spLocks noGrp="1"/>
          </p:cNvSpPr>
          <p:nvPr>
            <p:ph type="title"/>
          </p:nvPr>
        </p:nvSpPr>
        <p:spPr>
          <a:xfrm>
            <a:off x="4572000" y="2262100"/>
            <a:ext cx="2436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pair</a:t>
            </a:r>
            <a:endParaRPr sz="6400" b="1"/>
          </a:p>
        </p:txBody>
      </p:sp>
      <p:sp>
        <p:nvSpPr>
          <p:cNvPr id="2540" name="Google Shape;2540;gdaf524373c_9_5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41" name="Google Shape;2541;gdaf524373c_9_50"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cxnSp>
        <p:nvCxnSpPr>
          <p:cNvPr id="2542" name="Google Shape;2542;gdaf524373c_9_50"/>
          <p:cNvCxnSpPr/>
          <p:nvPr/>
        </p:nvCxnSpPr>
        <p:spPr>
          <a:xfrm>
            <a:off x="5058272" y="1339611"/>
            <a:ext cx="645000" cy="1035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2543" name="Google Shape;2543;gdaf524373c_9_50"/>
          <p:cNvSpPr txBox="1">
            <a:spLocks noGrp="1"/>
          </p:cNvSpPr>
          <p:nvPr>
            <p:ph type="title"/>
          </p:nvPr>
        </p:nvSpPr>
        <p:spPr>
          <a:xfrm>
            <a:off x="2390775" y="2262100"/>
            <a:ext cx="20955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Re</a:t>
            </a:r>
            <a:endParaRPr sz="6400" b="1"/>
          </a:p>
        </p:txBody>
      </p:sp>
      <p:sp>
        <p:nvSpPr>
          <p:cNvPr id="2544" name="Google Shape;2544;gdaf524373c_9_50"/>
          <p:cNvSpPr txBox="1">
            <a:spLocks noGrp="1"/>
          </p:cNvSpPr>
          <p:nvPr>
            <p:ph type="title"/>
          </p:nvPr>
        </p:nvSpPr>
        <p:spPr>
          <a:xfrm>
            <a:off x="2115900" y="335275"/>
            <a:ext cx="4912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Repair</a:t>
            </a:r>
            <a:endParaRPr sz="6400" b="1"/>
          </a:p>
        </p:txBody>
      </p:sp>
      <p:cxnSp>
        <p:nvCxnSpPr>
          <p:cNvPr id="2545" name="Google Shape;2545;gdaf524373c_9_50"/>
          <p:cNvCxnSpPr/>
          <p:nvPr/>
        </p:nvCxnSpPr>
        <p:spPr>
          <a:xfrm flipH="1">
            <a:off x="3475050" y="1269850"/>
            <a:ext cx="413400" cy="1159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2550"/>
        <p:cNvGrpSpPr/>
        <p:nvPr/>
      </p:nvGrpSpPr>
      <p:grpSpPr>
        <a:xfrm>
          <a:off x="0" y="0"/>
          <a:ext cx="0" cy="0"/>
          <a:chOff x="0" y="0"/>
          <a:chExt cx="0" cy="0"/>
        </a:xfrm>
      </p:grpSpPr>
      <p:sp>
        <p:nvSpPr>
          <p:cNvPr id="2551" name="Google Shape;2551;gdaf524373c_9_119"/>
          <p:cNvSpPr txBox="1">
            <a:spLocks noGrp="1"/>
          </p:cNvSpPr>
          <p:nvPr>
            <p:ph type="title"/>
          </p:nvPr>
        </p:nvSpPr>
        <p:spPr>
          <a:xfrm>
            <a:off x="4572000" y="2262100"/>
            <a:ext cx="2436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pair</a:t>
            </a:r>
            <a:endParaRPr sz="6400" b="1"/>
          </a:p>
        </p:txBody>
      </p:sp>
      <p:sp>
        <p:nvSpPr>
          <p:cNvPr id="2552" name="Google Shape;2552;gdaf524373c_9_119"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53" name="Google Shape;2553;gdaf524373c_9_119"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2554" name="Google Shape;2554;gdaf524373c_9_119"/>
          <p:cNvSpPr txBox="1">
            <a:spLocks noGrp="1"/>
          </p:cNvSpPr>
          <p:nvPr>
            <p:ph type="title"/>
          </p:nvPr>
        </p:nvSpPr>
        <p:spPr>
          <a:xfrm>
            <a:off x="2390775" y="2262100"/>
            <a:ext cx="20955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Re</a:t>
            </a:r>
            <a:endParaRPr sz="6400" b="1"/>
          </a:p>
        </p:txBody>
      </p:sp>
      <p:sp>
        <p:nvSpPr>
          <p:cNvPr id="2555" name="Google Shape;2555;gdaf524373c_9_119"/>
          <p:cNvSpPr txBox="1">
            <a:spLocks noGrp="1"/>
          </p:cNvSpPr>
          <p:nvPr>
            <p:ph type="title"/>
          </p:nvPr>
        </p:nvSpPr>
        <p:spPr>
          <a:xfrm>
            <a:off x="2115900" y="335275"/>
            <a:ext cx="4912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Repair</a:t>
            </a:r>
            <a:endParaRPr sz="6400" b="1"/>
          </a:p>
        </p:txBody>
      </p:sp>
      <p:cxnSp>
        <p:nvCxnSpPr>
          <p:cNvPr id="2556" name="Google Shape;2556;gdaf524373c_9_119"/>
          <p:cNvCxnSpPr/>
          <p:nvPr/>
        </p:nvCxnSpPr>
        <p:spPr>
          <a:xfrm flipH="1">
            <a:off x="3475050" y="1269850"/>
            <a:ext cx="413400" cy="1159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pic>
        <p:nvPicPr>
          <p:cNvPr id="2557" name="Google Shape;2557;gdaf524373c_9_119"/>
          <p:cNvPicPr preferRelativeResize="0"/>
          <p:nvPr/>
        </p:nvPicPr>
        <p:blipFill>
          <a:blip r:embed="rId5">
            <a:alphaModFix/>
          </a:blip>
          <a:stretch>
            <a:fillRect/>
          </a:stretch>
        </p:blipFill>
        <p:spPr>
          <a:xfrm>
            <a:off x="2525600" y="2492100"/>
            <a:ext cx="1825850" cy="798425"/>
          </a:xfrm>
          <a:prstGeom prst="rect">
            <a:avLst/>
          </a:prstGeom>
          <a:noFill/>
          <a:ln>
            <a:noFill/>
          </a:ln>
        </p:spPr>
      </p:pic>
      <p:cxnSp>
        <p:nvCxnSpPr>
          <p:cNvPr id="2558" name="Google Shape;2558;gdaf524373c_9_119"/>
          <p:cNvCxnSpPr/>
          <p:nvPr/>
        </p:nvCxnSpPr>
        <p:spPr>
          <a:xfrm>
            <a:off x="3392247" y="3290536"/>
            <a:ext cx="854100" cy="9225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2559" name="Google Shape;2559;gdaf524373c_9_119"/>
          <p:cNvSpPr txBox="1"/>
          <p:nvPr/>
        </p:nvSpPr>
        <p:spPr>
          <a:xfrm>
            <a:off x="3053875" y="4304350"/>
            <a:ext cx="27039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Prefix </a:t>
            </a:r>
            <a:r>
              <a:rPr lang="en-US" sz="3600">
                <a:solidFill>
                  <a:schemeClr val="dk1"/>
                </a:solidFill>
                <a:latin typeface="Calibri"/>
                <a:ea typeface="Calibri"/>
                <a:cs typeface="Calibri"/>
                <a:sym typeface="Calibri"/>
              </a:rPr>
              <a:t>-</a:t>
            </a:r>
            <a:r>
              <a:rPr lang="en-US" sz="3600" b="0" i="0" u="none" strike="noStrike" cap="none">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again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2564"/>
        <p:cNvGrpSpPr/>
        <p:nvPr/>
      </p:nvGrpSpPr>
      <p:grpSpPr>
        <a:xfrm>
          <a:off x="0" y="0"/>
          <a:ext cx="0" cy="0"/>
          <a:chOff x="0" y="0"/>
          <a:chExt cx="0" cy="0"/>
        </a:xfrm>
      </p:grpSpPr>
      <p:sp>
        <p:nvSpPr>
          <p:cNvPr id="2565" name="Google Shape;2565;gdaf524373c_9_133"/>
          <p:cNvSpPr txBox="1">
            <a:spLocks noGrp="1"/>
          </p:cNvSpPr>
          <p:nvPr>
            <p:ph type="title"/>
          </p:nvPr>
        </p:nvSpPr>
        <p:spPr>
          <a:xfrm>
            <a:off x="4572000" y="2262100"/>
            <a:ext cx="2436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pair</a:t>
            </a:r>
            <a:endParaRPr sz="6400" b="1"/>
          </a:p>
        </p:txBody>
      </p:sp>
      <p:sp>
        <p:nvSpPr>
          <p:cNvPr id="2566" name="Google Shape;2566;gdaf524373c_9_13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67" name="Google Shape;2567;gdaf524373c_9_133"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2568" name="Google Shape;2568;gdaf524373c_9_133"/>
          <p:cNvSpPr txBox="1">
            <a:spLocks noGrp="1"/>
          </p:cNvSpPr>
          <p:nvPr>
            <p:ph type="title"/>
          </p:nvPr>
        </p:nvSpPr>
        <p:spPr>
          <a:xfrm>
            <a:off x="2390775" y="2262100"/>
            <a:ext cx="20955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Re</a:t>
            </a:r>
            <a:endParaRPr sz="6400" b="1"/>
          </a:p>
        </p:txBody>
      </p:sp>
      <p:sp>
        <p:nvSpPr>
          <p:cNvPr id="2569" name="Google Shape;2569;gdaf524373c_9_133"/>
          <p:cNvSpPr txBox="1">
            <a:spLocks noGrp="1"/>
          </p:cNvSpPr>
          <p:nvPr>
            <p:ph type="title"/>
          </p:nvPr>
        </p:nvSpPr>
        <p:spPr>
          <a:xfrm>
            <a:off x="2115900" y="335275"/>
            <a:ext cx="4912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Repair</a:t>
            </a:r>
            <a:endParaRPr sz="6400" b="1"/>
          </a:p>
        </p:txBody>
      </p:sp>
      <p:cxnSp>
        <p:nvCxnSpPr>
          <p:cNvPr id="2570" name="Google Shape;2570;gdaf524373c_9_133"/>
          <p:cNvCxnSpPr/>
          <p:nvPr/>
        </p:nvCxnSpPr>
        <p:spPr>
          <a:xfrm>
            <a:off x="4985400" y="1332300"/>
            <a:ext cx="568500" cy="10974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pic>
        <p:nvPicPr>
          <p:cNvPr id="2571" name="Google Shape;2571;gdaf524373c_9_133"/>
          <p:cNvPicPr preferRelativeResize="0"/>
          <p:nvPr/>
        </p:nvPicPr>
        <p:blipFill>
          <a:blip r:embed="rId5">
            <a:alphaModFix/>
          </a:blip>
          <a:stretch>
            <a:fillRect/>
          </a:stretch>
        </p:blipFill>
        <p:spPr>
          <a:xfrm>
            <a:off x="4742400" y="2433150"/>
            <a:ext cx="2095500" cy="1097400"/>
          </a:xfrm>
          <a:prstGeom prst="rect">
            <a:avLst/>
          </a:prstGeom>
          <a:noFill/>
          <a:ln>
            <a:noFill/>
          </a:ln>
        </p:spPr>
      </p:pic>
      <p:cxnSp>
        <p:nvCxnSpPr>
          <p:cNvPr id="2572" name="Google Shape;2572;gdaf524373c_9_133"/>
          <p:cNvCxnSpPr/>
          <p:nvPr/>
        </p:nvCxnSpPr>
        <p:spPr>
          <a:xfrm flipH="1">
            <a:off x="5078272" y="3530561"/>
            <a:ext cx="679500" cy="6792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2573" name="Google Shape;2573;gdaf524373c_9_133"/>
          <p:cNvSpPr txBox="1"/>
          <p:nvPr/>
        </p:nvSpPr>
        <p:spPr>
          <a:xfrm>
            <a:off x="3964200" y="4304350"/>
            <a:ext cx="17937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To make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2578"/>
        <p:cNvGrpSpPr/>
        <p:nvPr/>
      </p:nvGrpSpPr>
      <p:grpSpPr>
        <a:xfrm>
          <a:off x="0" y="0"/>
          <a:ext cx="0" cy="0"/>
          <a:chOff x="0" y="0"/>
          <a:chExt cx="0" cy="0"/>
        </a:xfrm>
      </p:grpSpPr>
      <p:sp>
        <p:nvSpPr>
          <p:cNvPr id="2579" name="Google Shape;2579;gdaf524373c_9_105"/>
          <p:cNvSpPr txBox="1">
            <a:spLocks noGrp="1"/>
          </p:cNvSpPr>
          <p:nvPr>
            <p:ph type="title"/>
          </p:nvPr>
        </p:nvSpPr>
        <p:spPr>
          <a:xfrm>
            <a:off x="4733850" y="493175"/>
            <a:ext cx="2436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pair</a:t>
            </a:r>
            <a:endParaRPr sz="6400" b="1"/>
          </a:p>
        </p:txBody>
      </p:sp>
      <p:sp>
        <p:nvSpPr>
          <p:cNvPr id="2580" name="Google Shape;2580;gdaf524373c_9_10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81" name="Google Shape;2581;gdaf524373c_9_105"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2582" name="Google Shape;2582;gdaf524373c_9_105"/>
          <p:cNvSpPr txBox="1">
            <a:spLocks noGrp="1"/>
          </p:cNvSpPr>
          <p:nvPr>
            <p:ph type="title"/>
          </p:nvPr>
        </p:nvSpPr>
        <p:spPr>
          <a:xfrm>
            <a:off x="2212200" y="493175"/>
            <a:ext cx="20955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Re</a:t>
            </a:r>
            <a:endParaRPr sz="6400" b="1"/>
          </a:p>
        </p:txBody>
      </p:sp>
      <p:sp>
        <p:nvSpPr>
          <p:cNvPr id="2583" name="Google Shape;2583;gdaf524373c_9_105"/>
          <p:cNvSpPr txBox="1">
            <a:spLocks noGrp="1"/>
          </p:cNvSpPr>
          <p:nvPr>
            <p:ph type="title"/>
          </p:nvPr>
        </p:nvSpPr>
        <p:spPr>
          <a:xfrm>
            <a:off x="2115900" y="2286000"/>
            <a:ext cx="4912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Repair</a:t>
            </a:r>
            <a:endParaRPr sz="6400" b="1"/>
          </a:p>
        </p:txBody>
      </p:sp>
      <p:sp>
        <p:nvSpPr>
          <p:cNvPr id="2584" name="Google Shape;2584;gdaf524373c_9_105"/>
          <p:cNvSpPr/>
          <p:nvPr/>
        </p:nvSpPr>
        <p:spPr>
          <a:xfrm>
            <a:off x="4070543" y="702884"/>
            <a:ext cx="663300" cy="723600"/>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85" name="Google Shape;2585;gdaf524373c_9_105"/>
          <p:cNvSpPr/>
          <p:nvPr/>
        </p:nvSpPr>
        <p:spPr>
          <a:xfrm>
            <a:off x="4200301" y="3429002"/>
            <a:ext cx="403800" cy="1143000"/>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86" name="Google Shape;2586;gdaf524373c_9_105"/>
          <p:cNvSpPr txBox="1"/>
          <p:nvPr/>
        </p:nvSpPr>
        <p:spPr>
          <a:xfrm>
            <a:off x="3216925" y="4874600"/>
            <a:ext cx="2554500" cy="523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To make again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40" name="Google Shape;340;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2591"/>
        <p:cNvGrpSpPr/>
        <p:nvPr/>
      </p:nvGrpSpPr>
      <p:grpSpPr>
        <a:xfrm>
          <a:off x="0" y="0"/>
          <a:ext cx="0" cy="0"/>
          <a:chOff x="0" y="0"/>
          <a:chExt cx="0" cy="0"/>
        </a:xfrm>
      </p:grpSpPr>
      <p:sp>
        <p:nvSpPr>
          <p:cNvPr id="2592" name="Google Shape;2592;p171"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sp>
        <p:nvSpPr>
          <p:cNvPr id="2598" name="Google Shape;2598;p172"/>
          <p:cNvSpPr txBox="1">
            <a:spLocks noGrp="1"/>
          </p:cNvSpPr>
          <p:nvPr>
            <p:ph type="title"/>
          </p:nvPr>
        </p:nvSpPr>
        <p:spPr>
          <a:xfrm>
            <a:off x="849550" y="286850"/>
            <a:ext cx="8147100" cy="1599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How can we use the word parts of repair to help us remember the definition of the term?</a:t>
            </a:r>
            <a:endParaRPr/>
          </a:p>
        </p:txBody>
      </p:sp>
      <p:sp>
        <p:nvSpPr>
          <p:cNvPr id="2599" name="Google Shape;2599;p17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0" name="Google Shape;2600;p172"/>
          <p:cNvSpPr txBox="1">
            <a:spLocks noGrp="1"/>
          </p:cNvSpPr>
          <p:nvPr>
            <p:ph type="title"/>
          </p:nvPr>
        </p:nvSpPr>
        <p:spPr>
          <a:xfrm>
            <a:off x="4572000" y="4639800"/>
            <a:ext cx="2436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pair</a:t>
            </a:r>
            <a:endParaRPr sz="6400" b="1"/>
          </a:p>
        </p:txBody>
      </p:sp>
      <p:cxnSp>
        <p:nvCxnSpPr>
          <p:cNvPr id="2601" name="Google Shape;2601;p172"/>
          <p:cNvCxnSpPr/>
          <p:nvPr/>
        </p:nvCxnSpPr>
        <p:spPr>
          <a:xfrm>
            <a:off x="5058272" y="3717311"/>
            <a:ext cx="645000" cy="1035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2602" name="Google Shape;2602;p172"/>
          <p:cNvSpPr txBox="1">
            <a:spLocks noGrp="1"/>
          </p:cNvSpPr>
          <p:nvPr>
            <p:ph type="title"/>
          </p:nvPr>
        </p:nvSpPr>
        <p:spPr>
          <a:xfrm>
            <a:off x="2390775" y="4639800"/>
            <a:ext cx="20955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Re</a:t>
            </a:r>
            <a:endParaRPr sz="6400" b="1"/>
          </a:p>
        </p:txBody>
      </p:sp>
      <p:sp>
        <p:nvSpPr>
          <p:cNvPr id="2603" name="Google Shape;2603;p172"/>
          <p:cNvSpPr txBox="1">
            <a:spLocks noGrp="1"/>
          </p:cNvSpPr>
          <p:nvPr>
            <p:ph type="title"/>
          </p:nvPr>
        </p:nvSpPr>
        <p:spPr>
          <a:xfrm>
            <a:off x="2115900" y="2712975"/>
            <a:ext cx="4912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Repair</a:t>
            </a:r>
            <a:endParaRPr sz="6400" b="1"/>
          </a:p>
        </p:txBody>
      </p:sp>
      <p:cxnSp>
        <p:nvCxnSpPr>
          <p:cNvPr id="2604" name="Google Shape;2604;p172"/>
          <p:cNvCxnSpPr/>
          <p:nvPr/>
        </p:nvCxnSpPr>
        <p:spPr>
          <a:xfrm flipH="1">
            <a:off x="3475050" y="3647550"/>
            <a:ext cx="413400" cy="1159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2609"/>
        <p:cNvGrpSpPr/>
        <p:nvPr/>
      </p:nvGrpSpPr>
      <p:grpSpPr>
        <a:xfrm>
          <a:off x="0" y="0"/>
          <a:ext cx="0" cy="0"/>
          <a:chOff x="0" y="0"/>
          <a:chExt cx="0" cy="0"/>
        </a:xfrm>
      </p:grpSpPr>
      <p:sp>
        <p:nvSpPr>
          <p:cNvPr id="2610" name="Google Shape;2610;p173"/>
          <p:cNvSpPr txBox="1">
            <a:spLocks noGrp="1"/>
          </p:cNvSpPr>
          <p:nvPr>
            <p:ph type="title"/>
          </p:nvPr>
        </p:nvSpPr>
        <p:spPr>
          <a:xfrm>
            <a:off x="849549" y="132525"/>
            <a:ext cx="8029500" cy="1461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Which picture is an example of an organism repairing itself?</a:t>
            </a:r>
            <a:endParaRPr/>
          </a:p>
        </p:txBody>
      </p:sp>
      <p:sp>
        <p:nvSpPr>
          <p:cNvPr id="2611" name="Google Shape;2611;p17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12" name="Google Shape;2612;p173"/>
          <p:cNvPicPr preferRelativeResize="0"/>
          <p:nvPr/>
        </p:nvPicPr>
        <p:blipFill rotWithShape="1">
          <a:blip r:embed="rId4">
            <a:alphaModFix/>
          </a:blip>
          <a:srcRect/>
          <a:stretch/>
        </p:blipFill>
        <p:spPr>
          <a:xfrm>
            <a:off x="0" y="2978727"/>
            <a:ext cx="2687780" cy="2909455"/>
          </a:xfrm>
          <a:prstGeom prst="rect">
            <a:avLst/>
          </a:prstGeom>
          <a:noFill/>
          <a:ln>
            <a:noFill/>
          </a:ln>
        </p:spPr>
      </p:pic>
      <p:pic>
        <p:nvPicPr>
          <p:cNvPr id="2613" name="Google Shape;2613;p173"/>
          <p:cNvPicPr preferRelativeResize="0"/>
          <p:nvPr/>
        </p:nvPicPr>
        <p:blipFill rotWithShape="1">
          <a:blip r:embed="rId5">
            <a:alphaModFix/>
          </a:blip>
          <a:srcRect/>
          <a:stretch/>
        </p:blipFill>
        <p:spPr>
          <a:xfrm>
            <a:off x="2954847" y="2978726"/>
            <a:ext cx="2881745" cy="2909456"/>
          </a:xfrm>
          <a:prstGeom prst="rect">
            <a:avLst/>
          </a:prstGeom>
          <a:noFill/>
          <a:ln>
            <a:noFill/>
          </a:ln>
        </p:spPr>
      </p:pic>
      <p:pic>
        <p:nvPicPr>
          <p:cNvPr id="2614" name="Google Shape;2614;p173"/>
          <p:cNvPicPr preferRelativeResize="0"/>
          <p:nvPr/>
        </p:nvPicPr>
        <p:blipFill>
          <a:blip r:embed="rId6">
            <a:alphaModFix/>
          </a:blip>
          <a:stretch>
            <a:fillRect/>
          </a:stretch>
        </p:blipFill>
        <p:spPr>
          <a:xfrm>
            <a:off x="6103675" y="2978725"/>
            <a:ext cx="3040335" cy="2909450"/>
          </a:xfrm>
          <a:prstGeom prst="rect">
            <a:avLst/>
          </a:prstGeom>
          <a:noFill/>
          <a:ln>
            <a:noFill/>
          </a:ln>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2619"/>
        <p:cNvGrpSpPr/>
        <p:nvPr/>
      </p:nvGrpSpPr>
      <p:grpSpPr>
        <a:xfrm>
          <a:off x="0" y="0"/>
          <a:ext cx="0" cy="0"/>
          <a:chOff x="0" y="0"/>
          <a:chExt cx="0" cy="0"/>
        </a:xfrm>
      </p:grpSpPr>
      <p:sp>
        <p:nvSpPr>
          <p:cNvPr id="2620" name="Google Shape;2620;p174"/>
          <p:cNvSpPr txBox="1">
            <a:spLocks noGrp="1"/>
          </p:cNvSpPr>
          <p:nvPr>
            <p:ph type="title"/>
          </p:nvPr>
        </p:nvSpPr>
        <p:spPr>
          <a:xfrm>
            <a:off x="541250" y="186900"/>
            <a:ext cx="8392500" cy="1461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Which picture is an example of an organism repairing itself?</a:t>
            </a:r>
            <a:endParaRPr/>
          </a:p>
        </p:txBody>
      </p:sp>
      <p:sp>
        <p:nvSpPr>
          <p:cNvPr id="2621" name="Google Shape;2621;p17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22" name="Google Shape;2622;p174"/>
          <p:cNvPicPr preferRelativeResize="0"/>
          <p:nvPr/>
        </p:nvPicPr>
        <p:blipFill rotWithShape="1">
          <a:blip r:embed="rId4">
            <a:alphaModFix/>
          </a:blip>
          <a:srcRect/>
          <a:stretch/>
        </p:blipFill>
        <p:spPr>
          <a:xfrm>
            <a:off x="0" y="2978727"/>
            <a:ext cx="2687780" cy="2909455"/>
          </a:xfrm>
          <a:prstGeom prst="rect">
            <a:avLst/>
          </a:prstGeom>
          <a:noFill/>
          <a:ln>
            <a:noFill/>
          </a:ln>
        </p:spPr>
      </p:pic>
      <p:pic>
        <p:nvPicPr>
          <p:cNvPr id="2623" name="Google Shape;2623;p174"/>
          <p:cNvPicPr preferRelativeResize="0"/>
          <p:nvPr/>
        </p:nvPicPr>
        <p:blipFill rotWithShape="1">
          <a:blip r:embed="rId5">
            <a:alphaModFix/>
          </a:blip>
          <a:srcRect/>
          <a:stretch/>
        </p:blipFill>
        <p:spPr>
          <a:xfrm>
            <a:off x="2954847" y="2978726"/>
            <a:ext cx="2881745" cy="2909456"/>
          </a:xfrm>
          <a:prstGeom prst="rect">
            <a:avLst/>
          </a:prstGeom>
          <a:noFill/>
          <a:ln>
            <a:noFill/>
          </a:ln>
        </p:spPr>
      </p:pic>
      <p:pic>
        <p:nvPicPr>
          <p:cNvPr id="2624" name="Google Shape;2624;p174"/>
          <p:cNvPicPr preferRelativeResize="0"/>
          <p:nvPr/>
        </p:nvPicPr>
        <p:blipFill>
          <a:blip r:embed="rId6">
            <a:alphaModFix/>
          </a:blip>
          <a:stretch>
            <a:fillRect/>
          </a:stretch>
        </p:blipFill>
        <p:spPr>
          <a:xfrm>
            <a:off x="6048000" y="2978725"/>
            <a:ext cx="3040335" cy="2909450"/>
          </a:xfrm>
          <a:prstGeom prst="rect">
            <a:avLst/>
          </a:prstGeom>
          <a:noFill/>
          <a:ln w="76200" cap="flat" cmpd="sng">
            <a:solidFill>
              <a:srgbClr val="FF0000"/>
            </a:solidFill>
            <a:prstDash val="solid"/>
            <a:round/>
            <a:headEnd type="none" w="sm" len="sm"/>
            <a:tailEnd type="none" w="sm" len="sm"/>
          </a:ln>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2629"/>
        <p:cNvGrpSpPr/>
        <p:nvPr/>
      </p:nvGrpSpPr>
      <p:grpSpPr>
        <a:xfrm>
          <a:off x="0" y="0"/>
          <a:ext cx="0" cy="0"/>
          <a:chOff x="0" y="0"/>
          <a:chExt cx="0" cy="0"/>
        </a:xfrm>
      </p:grpSpPr>
      <p:sp>
        <p:nvSpPr>
          <p:cNvPr id="2630" name="Google Shape;2630;gdaf524373c_9_15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1" name="Google Shape;2631;gdaf524373c_9_155"/>
          <p:cNvSpPr txBox="1">
            <a:spLocks noGrp="1"/>
          </p:cNvSpPr>
          <p:nvPr>
            <p:ph type="title"/>
          </p:nvPr>
        </p:nvSpPr>
        <p:spPr>
          <a:xfrm>
            <a:off x="781113" y="450550"/>
            <a:ext cx="80331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399"/>
              <a:buFont typeface="Calibri"/>
              <a:buNone/>
            </a:pPr>
            <a:r>
              <a:rPr lang="en-US" sz="3959"/>
              <a:t>How are growth and repair related?</a:t>
            </a:r>
            <a:endParaRPr/>
          </a:p>
        </p:txBody>
      </p:sp>
      <p:pic>
        <p:nvPicPr>
          <p:cNvPr id="2632" name="Google Shape;2632;gdaf524373c_9_155"/>
          <p:cNvPicPr preferRelativeResize="0"/>
          <p:nvPr/>
        </p:nvPicPr>
        <p:blipFill>
          <a:blip r:embed="rId4">
            <a:alphaModFix/>
          </a:blip>
          <a:stretch>
            <a:fillRect/>
          </a:stretch>
        </p:blipFill>
        <p:spPr>
          <a:xfrm>
            <a:off x="145213" y="1659635"/>
            <a:ext cx="4328325" cy="4872475"/>
          </a:xfrm>
          <a:prstGeom prst="rect">
            <a:avLst/>
          </a:prstGeom>
          <a:noFill/>
          <a:ln>
            <a:noFill/>
          </a:ln>
        </p:spPr>
      </p:pic>
      <p:pic>
        <p:nvPicPr>
          <p:cNvPr id="2633" name="Google Shape;2633;gdaf524373c_9_155"/>
          <p:cNvPicPr preferRelativeResize="0"/>
          <p:nvPr/>
        </p:nvPicPr>
        <p:blipFill>
          <a:blip r:embed="rId4">
            <a:alphaModFix/>
          </a:blip>
          <a:stretch>
            <a:fillRect/>
          </a:stretch>
        </p:blipFill>
        <p:spPr>
          <a:xfrm>
            <a:off x="4572000" y="1659622"/>
            <a:ext cx="4328325" cy="4872475"/>
          </a:xfrm>
          <a:prstGeom prst="rect">
            <a:avLst/>
          </a:prstGeom>
          <a:noFill/>
          <a:ln>
            <a:noFill/>
          </a:ln>
        </p:spPr>
      </p:pic>
      <p:pic>
        <p:nvPicPr>
          <p:cNvPr id="2634" name="Google Shape;2634;gdaf524373c_9_155"/>
          <p:cNvPicPr preferRelativeResize="0"/>
          <p:nvPr/>
        </p:nvPicPr>
        <p:blipFill rotWithShape="1">
          <a:blip r:embed="rId5">
            <a:alphaModFix/>
          </a:blip>
          <a:srcRect/>
          <a:stretch/>
        </p:blipFill>
        <p:spPr>
          <a:xfrm>
            <a:off x="492625" y="3643850"/>
            <a:ext cx="3633500" cy="904050"/>
          </a:xfrm>
          <a:prstGeom prst="rect">
            <a:avLst/>
          </a:prstGeom>
          <a:noFill/>
          <a:ln>
            <a:noFill/>
          </a:ln>
        </p:spPr>
      </p:pic>
      <p:pic>
        <p:nvPicPr>
          <p:cNvPr id="2635" name="Google Shape;2635;gdaf524373c_9_155"/>
          <p:cNvPicPr preferRelativeResize="0"/>
          <p:nvPr/>
        </p:nvPicPr>
        <p:blipFill rotWithShape="1">
          <a:blip r:embed="rId6">
            <a:alphaModFix/>
          </a:blip>
          <a:srcRect/>
          <a:stretch/>
        </p:blipFill>
        <p:spPr>
          <a:xfrm>
            <a:off x="5210363" y="2071975"/>
            <a:ext cx="2960900" cy="1977650"/>
          </a:xfrm>
          <a:prstGeom prst="rect">
            <a:avLst/>
          </a:prstGeom>
          <a:noFill/>
          <a:ln>
            <a:noFill/>
          </a:ln>
        </p:spPr>
      </p:pic>
      <p:pic>
        <p:nvPicPr>
          <p:cNvPr id="2636" name="Google Shape;2636;gdaf524373c_9_155"/>
          <p:cNvPicPr preferRelativeResize="0"/>
          <p:nvPr/>
        </p:nvPicPr>
        <p:blipFill>
          <a:blip r:embed="rId7">
            <a:alphaModFix/>
          </a:blip>
          <a:stretch>
            <a:fillRect/>
          </a:stretch>
        </p:blipFill>
        <p:spPr>
          <a:xfrm>
            <a:off x="5263288" y="4237924"/>
            <a:ext cx="2855025" cy="2031150"/>
          </a:xfrm>
          <a:prstGeom prst="rect">
            <a:avLst/>
          </a:prstGeom>
          <a:noFill/>
          <a:ln>
            <a:noFill/>
          </a:ln>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2641"/>
        <p:cNvGrpSpPr/>
        <p:nvPr/>
      </p:nvGrpSpPr>
      <p:grpSpPr>
        <a:xfrm>
          <a:off x="0" y="0"/>
          <a:ext cx="0" cy="0"/>
          <a:chOff x="0" y="0"/>
          <a:chExt cx="0" cy="0"/>
        </a:xfrm>
      </p:grpSpPr>
      <p:sp>
        <p:nvSpPr>
          <p:cNvPr id="2642" name="Google Shape;2642;p176"/>
          <p:cNvSpPr txBox="1"/>
          <p:nvPr/>
        </p:nvSpPr>
        <p:spPr>
          <a:xfrm>
            <a:off x="1076075" y="151550"/>
            <a:ext cx="7820100" cy="985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How are these processes related?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643" name="Google Shape;2643;p176"/>
          <p:cNvGrpSpPr/>
          <p:nvPr/>
        </p:nvGrpSpPr>
        <p:grpSpPr>
          <a:xfrm>
            <a:off x="944379" y="1413562"/>
            <a:ext cx="8063975" cy="5285063"/>
            <a:chOff x="944379" y="1413562"/>
            <a:chExt cx="8063975" cy="5285063"/>
          </a:xfrm>
        </p:grpSpPr>
        <p:grpSp>
          <p:nvGrpSpPr>
            <p:cNvPr id="2644" name="Google Shape;2644;p176"/>
            <p:cNvGrpSpPr/>
            <p:nvPr/>
          </p:nvGrpSpPr>
          <p:grpSpPr>
            <a:xfrm>
              <a:off x="1266092" y="1559581"/>
              <a:ext cx="3325272" cy="1039147"/>
              <a:chOff x="4368061" y="1626721"/>
              <a:chExt cx="3325272" cy="1039147"/>
            </a:xfrm>
          </p:grpSpPr>
          <p:sp>
            <p:nvSpPr>
              <p:cNvPr id="2645" name="Google Shape;2645;p176"/>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6" name="Google Shape;2646;p176"/>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2647" name="Google Shape;2647;p176" descr="eating.jpg"/>
            <p:cNvPicPr preferRelativeResize="0"/>
            <p:nvPr/>
          </p:nvPicPr>
          <p:blipFill rotWithShape="1">
            <a:blip r:embed="rId3">
              <a:alphaModFix/>
            </a:blip>
            <a:srcRect t="8727" b="8727"/>
            <a:stretch/>
          </p:blipFill>
          <p:spPr>
            <a:xfrm>
              <a:off x="944380" y="1446299"/>
              <a:ext cx="905701" cy="1039148"/>
            </a:xfrm>
            <a:prstGeom prst="rect">
              <a:avLst/>
            </a:prstGeom>
            <a:noFill/>
            <a:ln>
              <a:noFill/>
            </a:ln>
          </p:spPr>
        </p:pic>
        <p:grpSp>
          <p:nvGrpSpPr>
            <p:cNvPr id="2648" name="Google Shape;2648;p176"/>
            <p:cNvGrpSpPr/>
            <p:nvPr/>
          </p:nvGrpSpPr>
          <p:grpSpPr>
            <a:xfrm>
              <a:off x="1246728" y="2909426"/>
              <a:ext cx="3325272" cy="1039147"/>
              <a:chOff x="4368061" y="1626721"/>
              <a:chExt cx="3325272" cy="1039147"/>
            </a:xfrm>
          </p:grpSpPr>
          <p:sp>
            <p:nvSpPr>
              <p:cNvPr id="2649" name="Google Shape;2649;p176"/>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0" name="Google Shape;2650;p176"/>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2651" name="Google Shape;2651;p176"/>
            <p:cNvPicPr preferRelativeResize="0"/>
            <p:nvPr/>
          </p:nvPicPr>
          <p:blipFill rotWithShape="1">
            <a:blip r:embed="rId4">
              <a:alphaModFix/>
            </a:blip>
            <a:srcRect/>
            <a:stretch/>
          </p:blipFill>
          <p:spPr>
            <a:xfrm>
              <a:off x="944379" y="2909426"/>
              <a:ext cx="905702" cy="911026"/>
            </a:xfrm>
            <a:prstGeom prst="rect">
              <a:avLst/>
            </a:prstGeom>
            <a:noFill/>
            <a:ln>
              <a:noFill/>
            </a:ln>
          </p:spPr>
        </p:pic>
        <p:grpSp>
          <p:nvGrpSpPr>
            <p:cNvPr id="2652" name="Google Shape;2652;p176"/>
            <p:cNvGrpSpPr/>
            <p:nvPr/>
          </p:nvGrpSpPr>
          <p:grpSpPr>
            <a:xfrm>
              <a:off x="1208702" y="4273783"/>
              <a:ext cx="3325272" cy="1039147"/>
              <a:chOff x="4368061" y="2934893"/>
              <a:chExt cx="3325272" cy="1039147"/>
            </a:xfrm>
          </p:grpSpPr>
          <p:sp>
            <p:nvSpPr>
              <p:cNvPr id="2653" name="Google Shape;2653;p176"/>
              <p:cNvSpPr/>
              <p:nvPr/>
            </p:nvSpPr>
            <p:spPr>
              <a:xfrm>
                <a:off x="4368061"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4" name="Google Shape;2654;p176"/>
              <p:cNvSpPr txBox="1"/>
              <p:nvPr/>
            </p:nvSpPr>
            <p:spPr>
              <a:xfrm>
                <a:off x="4368061" y="2934893"/>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2655" name="Google Shape;2655;p176"/>
            <p:cNvSpPr/>
            <p:nvPr/>
          </p:nvSpPr>
          <p:spPr>
            <a:xfrm>
              <a:off x="1070149" y="4123684"/>
              <a:ext cx="727403" cy="1091105"/>
            </a:xfrm>
            <a:prstGeom prst="rect">
              <a:avLst/>
            </a:prstGeom>
            <a:blipFill rotWithShape="1">
              <a:blip r:embed="rId5">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656" name="Google Shape;2656;p176"/>
            <p:cNvGrpSpPr/>
            <p:nvPr/>
          </p:nvGrpSpPr>
          <p:grpSpPr>
            <a:xfrm>
              <a:off x="4913076" y="1559581"/>
              <a:ext cx="4095278" cy="2483918"/>
              <a:chOff x="674818" y="2934893"/>
              <a:chExt cx="4095278" cy="2483918"/>
            </a:xfrm>
          </p:grpSpPr>
          <p:sp>
            <p:nvSpPr>
              <p:cNvPr id="2657" name="Google Shape;2657;p176"/>
              <p:cNvSpPr/>
              <p:nvPr/>
            </p:nvSpPr>
            <p:spPr>
              <a:xfrm>
                <a:off x="674818"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8" name="Google Shape;2658;p176"/>
              <p:cNvSpPr txBox="1"/>
              <p:nvPr/>
            </p:nvSpPr>
            <p:spPr>
              <a:xfrm>
                <a:off x="1078818" y="4379664"/>
                <a:ext cx="3691278"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2659" name="Google Shape;2659;p176"/>
            <p:cNvGrpSpPr/>
            <p:nvPr/>
          </p:nvGrpSpPr>
          <p:grpSpPr>
            <a:xfrm>
              <a:off x="4913076" y="1618657"/>
              <a:ext cx="3565821" cy="2395756"/>
              <a:chOff x="674818" y="-1038059"/>
              <a:chExt cx="3565821" cy="2395756"/>
            </a:xfrm>
          </p:grpSpPr>
          <p:sp>
            <p:nvSpPr>
              <p:cNvPr id="2660" name="Google Shape;2660;p176"/>
              <p:cNvSpPr/>
              <p:nvPr/>
            </p:nvSpPr>
            <p:spPr>
              <a:xfrm>
                <a:off x="674818"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1" name="Google Shape;2661;p176"/>
              <p:cNvSpPr txBox="1"/>
              <p:nvPr/>
            </p:nvSpPr>
            <p:spPr>
              <a:xfrm>
                <a:off x="915367" y="-1038059"/>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2662" name="Google Shape;2662;p176"/>
            <p:cNvSpPr/>
            <p:nvPr/>
          </p:nvSpPr>
          <p:spPr>
            <a:xfrm>
              <a:off x="4913076" y="1413562"/>
              <a:ext cx="727403" cy="1091105"/>
            </a:xfrm>
            <a:prstGeom prst="rect">
              <a:avLst/>
            </a:prstGeom>
            <a:blipFill rotWithShape="1">
              <a:blip r:embed="rId6">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663" name="Google Shape;2663;p176"/>
            <p:cNvGrpSpPr/>
            <p:nvPr/>
          </p:nvGrpSpPr>
          <p:grpSpPr>
            <a:xfrm>
              <a:off x="4913076" y="4294876"/>
              <a:ext cx="3325272" cy="1039147"/>
              <a:chOff x="4368061" y="318550"/>
              <a:chExt cx="3325272" cy="1039147"/>
            </a:xfrm>
          </p:grpSpPr>
          <p:sp>
            <p:nvSpPr>
              <p:cNvPr id="2664" name="Google Shape;2664;p176"/>
              <p:cNvSpPr/>
              <p:nvPr/>
            </p:nvSpPr>
            <p:spPr>
              <a:xfrm>
                <a:off x="4368061"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5" name="Google Shape;2665;p176"/>
              <p:cNvSpPr txBox="1"/>
              <p:nvPr/>
            </p:nvSpPr>
            <p:spPr>
              <a:xfrm>
                <a:off x="4368061" y="318550"/>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2666" name="Google Shape;2666;p176"/>
            <p:cNvSpPr/>
            <p:nvPr/>
          </p:nvSpPr>
          <p:spPr>
            <a:xfrm>
              <a:off x="4774523" y="4144777"/>
              <a:ext cx="727403" cy="1091105"/>
            </a:xfrm>
            <a:prstGeom prst="rect">
              <a:avLst/>
            </a:prstGeom>
            <a:blipFill rotWithShape="1">
              <a:blip r:embed="rId7">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667" name="Google Shape;2667;p176"/>
            <p:cNvGrpSpPr/>
            <p:nvPr/>
          </p:nvGrpSpPr>
          <p:grpSpPr>
            <a:xfrm>
              <a:off x="3111887" y="5659478"/>
              <a:ext cx="3325272" cy="1039147"/>
              <a:chOff x="2521440" y="4243064"/>
              <a:chExt cx="3325272" cy="1039147"/>
            </a:xfrm>
          </p:grpSpPr>
          <p:sp>
            <p:nvSpPr>
              <p:cNvPr id="2668" name="Google Shape;2668;p176"/>
              <p:cNvSpPr/>
              <p:nvPr/>
            </p:nvSpPr>
            <p:spPr>
              <a:xfrm>
                <a:off x="2521440" y="4243064"/>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9" name="Google Shape;2669;p176"/>
              <p:cNvSpPr txBox="1"/>
              <p:nvPr/>
            </p:nvSpPr>
            <p:spPr>
              <a:xfrm>
                <a:off x="2521440" y="4243064"/>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2670" name="Google Shape;2670;p176"/>
            <p:cNvSpPr/>
            <p:nvPr/>
          </p:nvSpPr>
          <p:spPr>
            <a:xfrm>
              <a:off x="2973334" y="5509379"/>
              <a:ext cx="727403" cy="1091105"/>
            </a:xfrm>
            <a:prstGeom prst="rect">
              <a:avLst/>
            </a:prstGeom>
            <a:blipFill rotWithShape="1">
              <a:blip r:embed="rId8">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1" name="Google Shape;2671;p176"/>
            <p:cNvSpPr/>
            <p:nvPr/>
          </p:nvSpPr>
          <p:spPr>
            <a:xfrm>
              <a:off x="4913075" y="2837795"/>
              <a:ext cx="727403" cy="1054288"/>
            </a:xfrm>
            <a:prstGeom prst="rect">
              <a:avLst/>
            </a:prstGeom>
            <a:blipFill rotWithShape="1">
              <a:blip r:embed="rId9">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672" name="Google Shape;2672;p176" descr="Questions"/>
          <p:cNvSpPr/>
          <p:nvPr/>
        </p:nvSpPr>
        <p:spPr>
          <a:xfrm>
            <a:off x="0" y="0"/>
            <a:ext cx="849542" cy="849542"/>
          </a:xfrm>
          <a:prstGeom prst="ellipse">
            <a:avLst/>
          </a:prstGeom>
          <a:blipFill rotWithShape="1">
            <a:blip r:embed="rId10">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3" name="Google Shape;2673;p176"/>
          <p:cNvSpPr/>
          <p:nvPr/>
        </p:nvSpPr>
        <p:spPr>
          <a:xfrm>
            <a:off x="429492" y="1314094"/>
            <a:ext cx="4104482" cy="1248784"/>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74" name="Google Shape;2674;p176"/>
          <p:cNvSpPr/>
          <p:nvPr/>
        </p:nvSpPr>
        <p:spPr>
          <a:xfrm>
            <a:off x="486882" y="2740547"/>
            <a:ext cx="4104482" cy="1248784"/>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75" name="Google Shape;2675;p176"/>
          <p:cNvSpPr/>
          <p:nvPr/>
        </p:nvSpPr>
        <p:spPr>
          <a:xfrm>
            <a:off x="478279" y="4155594"/>
            <a:ext cx="4104482" cy="1248784"/>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76" name="Google Shape;2676;p176"/>
          <p:cNvSpPr/>
          <p:nvPr/>
        </p:nvSpPr>
        <p:spPr>
          <a:xfrm>
            <a:off x="4572000" y="1356336"/>
            <a:ext cx="4104482" cy="1248784"/>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2681"/>
        <p:cNvGrpSpPr/>
        <p:nvPr/>
      </p:nvGrpSpPr>
      <p:grpSpPr>
        <a:xfrm>
          <a:off x="0" y="0"/>
          <a:ext cx="0" cy="0"/>
          <a:chOff x="0" y="0"/>
          <a:chExt cx="0" cy="0"/>
        </a:xfrm>
      </p:grpSpPr>
      <p:sp>
        <p:nvSpPr>
          <p:cNvPr id="2682" name="Google Shape;2682;p177"/>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2683" name="Google Shape;2683;p177"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2688"/>
        <p:cNvGrpSpPr/>
        <p:nvPr/>
      </p:nvGrpSpPr>
      <p:grpSpPr>
        <a:xfrm>
          <a:off x="0" y="0"/>
          <a:ext cx="0" cy="0"/>
          <a:chOff x="0" y="0"/>
          <a:chExt cx="0" cy="0"/>
        </a:xfrm>
      </p:grpSpPr>
      <p:sp>
        <p:nvSpPr>
          <p:cNvPr id="2689" name="Google Shape;2689;p178"/>
          <p:cNvSpPr txBox="1">
            <a:spLocks noGrp="1"/>
          </p:cNvSpPr>
          <p:nvPr>
            <p:ph type="title"/>
          </p:nvPr>
        </p:nvSpPr>
        <p:spPr>
          <a:xfrm>
            <a:off x="212943" y="354799"/>
            <a:ext cx="8849400" cy="1461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Growth</a:t>
            </a:r>
            <a:r>
              <a:rPr lang="en-US"/>
              <a:t>: process by which living organisms increase in size</a:t>
            </a:r>
            <a:endParaRPr/>
          </a:p>
        </p:txBody>
      </p:sp>
      <p:sp>
        <p:nvSpPr>
          <p:cNvPr id="2690" name="Google Shape;2690;p178" descr="Rewind"/>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91" name="Google Shape;2691;p178"/>
          <p:cNvPicPr preferRelativeResize="0"/>
          <p:nvPr/>
        </p:nvPicPr>
        <p:blipFill>
          <a:blip r:embed="rId4">
            <a:alphaModFix/>
          </a:blip>
          <a:stretch>
            <a:fillRect/>
          </a:stretch>
        </p:blipFill>
        <p:spPr>
          <a:xfrm>
            <a:off x="1222483" y="2134800"/>
            <a:ext cx="6699043" cy="4255875"/>
          </a:xfrm>
          <a:prstGeom prst="rect">
            <a:avLst/>
          </a:prstGeom>
          <a:noFill/>
          <a:ln>
            <a:noFill/>
          </a:ln>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2696"/>
        <p:cNvGrpSpPr/>
        <p:nvPr/>
      </p:nvGrpSpPr>
      <p:grpSpPr>
        <a:xfrm>
          <a:off x="0" y="0"/>
          <a:ext cx="0" cy="0"/>
          <a:chOff x="0" y="0"/>
          <a:chExt cx="0" cy="0"/>
        </a:xfrm>
      </p:grpSpPr>
      <p:sp>
        <p:nvSpPr>
          <p:cNvPr id="2697" name="Google Shape;2697;p179"/>
          <p:cNvSpPr txBox="1">
            <a:spLocks noGrp="1"/>
          </p:cNvSpPr>
          <p:nvPr>
            <p:ph type="title"/>
          </p:nvPr>
        </p:nvSpPr>
        <p:spPr>
          <a:xfrm>
            <a:off x="147293" y="735224"/>
            <a:ext cx="8849400" cy="1461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Repair</a:t>
            </a:r>
            <a:r>
              <a:rPr lang="en-US"/>
              <a:t>: the ability of an organism to heal</a:t>
            </a:r>
            <a:endParaRPr/>
          </a:p>
        </p:txBody>
      </p:sp>
      <p:pic>
        <p:nvPicPr>
          <p:cNvPr id="2698" name="Google Shape;2698;p179"/>
          <p:cNvPicPr preferRelativeResize="0"/>
          <p:nvPr/>
        </p:nvPicPr>
        <p:blipFill rotWithShape="1">
          <a:blip r:embed="rId3">
            <a:alphaModFix/>
          </a:blip>
          <a:srcRect/>
          <a:stretch/>
        </p:blipFill>
        <p:spPr>
          <a:xfrm>
            <a:off x="0" y="2916953"/>
            <a:ext cx="4752109" cy="3941047"/>
          </a:xfrm>
          <a:prstGeom prst="rect">
            <a:avLst/>
          </a:prstGeom>
          <a:noFill/>
          <a:ln>
            <a:noFill/>
          </a:ln>
        </p:spPr>
      </p:pic>
      <p:sp>
        <p:nvSpPr>
          <p:cNvPr id="2699" name="Google Shape;2699;p179"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00" name="Google Shape;2700;p179"/>
          <p:cNvPicPr preferRelativeResize="0"/>
          <p:nvPr/>
        </p:nvPicPr>
        <p:blipFill>
          <a:blip r:embed="rId5">
            <a:alphaModFix/>
          </a:blip>
          <a:stretch>
            <a:fillRect/>
          </a:stretch>
        </p:blipFill>
        <p:spPr>
          <a:xfrm>
            <a:off x="4949059" y="2931897"/>
            <a:ext cx="4087091" cy="3911157"/>
          </a:xfrm>
          <a:prstGeom prst="rect">
            <a:avLst/>
          </a:prstGeom>
          <a:noFill/>
          <a:ln>
            <a:noFill/>
          </a:ln>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2705"/>
        <p:cNvGrpSpPr/>
        <p:nvPr/>
      </p:nvGrpSpPr>
      <p:grpSpPr>
        <a:xfrm>
          <a:off x="0" y="0"/>
          <a:ext cx="0" cy="0"/>
          <a:chOff x="0" y="0"/>
          <a:chExt cx="0" cy="0"/>
        </a:xfrm>
      </p:grpSpPr>
      <p:sp>
        <p:nvSpPr>
          <p:cNvPr id="2706" name="Google Shape;2706;p181"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7" name="Google Shape;2707;p181"/>
          <p:cNvSpPr txBox="1"/>
          <p:nvPr/>
        </p:nvSpPr>
        <p:spPr>
          <a:xfrm>
            <a:off x="794915" y="108671"/>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can changes in life processes affect </a:t>
            </a:r>
            <a:r>
              <a:rPr lang="en-US" sz="3000" b="1" i="0" u="none" strike="noStrike" cap="none">
                <a:solidFill>
                  <a:srgbClr val="FF0000"/>
                </a:solidFill>
                <a:latin typeface="Calibri"/>
                <a:ea typeface="Calibri"/>
                <a:cs typeface="Calibri"/>
                <a:sym typeface="Calibri"/>
              </a:rPr>
              <a:t>living organisms</a:t>
            </a:r>
            <a:r>
              <a:rPr lang="en-US" sz="3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2708" name="Google Shape;2708;p181"/>
          <p:cNvGrpSpPr/>
          <p:nvPr/>
        </p:nvGrpSpPr>
        <p:grpSpPr>
          <a:xfrm>
            <a:off x="944379" y="1413562"/>
            <a:ext cx="8063975" cy="5285063"/>
            <a:chOff x="944379" y="1413562"/>
            <a:chExt cx="8063975" cy="5285063"/>
          </a:xfrm>
        </p:grpSpPr>
        <p:grpSp>
          <p:nvGrpSpPr>
            <p:cNvPr id="2709" name="Google Shape;2709;p181"/>
            <p:cNvGrpSpPr/>
            <p:nvPr/>
          </p:nvGrpSpPr>
          <p:grpSpPr>
            <a:xfrm>
              <a:off x="1266092" y="1559581"/>
              <a:ext cx="3325272" cy="1039147"/>
              <a:chOff x="4368061" y="1626721"/>
              <a:chExt cx="3325272" cy="1039147"/>
            </a:xfrm>
          </p:grpSpPr>
          <p:sp>
            <p:nvSpPr>
              <p:cNvPr id="2710" name="Google Shape;2710;p181"/>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1" name="Google Shape;2711;p181"/>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2712" name="Google Shape;2712;p181" descr="eating.jpg"/>
            <p:cNvPicPr preferRelativeResize="0"/>
            <p:nvPr/>
          </p:nvPicPr>
          <p:blipFill rotWithShape="1">
            <a:blip r:embed="rId4">
              <a:alphaModFix/>
            </a:blip>
            <a:srcRect t="8727" b="8727"/>
            <a:stretch/>
          </p:blipFill>
          <p:spPr>
            <a:xfrm>
              <a:off x="944380" y="1446299"/>
              <a:ext cx="905701" cy="1039148"/>
            </a:xfrm>
            <a:prstGeom prst="rect">
              <a:avLst/>
            </a:prstGeom>
            <a:noFill/>
            <a:ln>
              <a:noFill/>
            </a:ln>
          </p:spPr>
        </p:pic>
        <p:grpSp>
          <p:nvGrpSpPr>
            <p:cNvPr id="2713" name="Google Shape;2713;p181"/>
            <p:cNvGrpSpPr/>
            <p:nvPr/>
          </p:nvGrpSpPr>
          <p:grpSpPr>
            <a:xfrm>
              <a:off x="1246728" y="2909426"/>
              <a:ext cx="3325272" cy="1039147"/>
              <a:chOff x="4368061" y="1626721"/>
              <a:chExt cx="3325272" cy="1039147"/>
            </a:xfrm>
          </p:grpSpPr>
          <p:sp>
            <p:nvSpPr>
              <p:cNvPr id="2714" name="Google Shape;2714;p181"/>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5" name="Google Shape;2715;p181"/>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2716" name="Google Shape;2716;p181"/>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2717" name="Google Shape;2717;p181"/>
            <p:cNvGrpSpPr/>
            <p:nvPr/>
          </p:nvGrpSpPr>
          <p:grpSpPr>
            <a:xfrm>
              <a:off x="1208702" y="4273783"/>
              <a:ext cx="3325272" cy="1039147"/>
              <a:chOff x="4368061" y="2934893"/>
              <a:chExt cx="3325272" cy="1039147"/>
            </a:xfrm>
          </p:grpSpPr>
          <p:sp>
            <p:nvSpPr>
              <p:cNvPr id="2718" name="Google Shape;2718;p181"/>
              <p:cNvSpPr/>
              <p:nvPr/>
            </p:nvSpPr>
            <p:spPr>
              <a:xfrm>
                <a:off x="4368061"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9" name="Google Shape;2719;p181"/>
              <p:cNvSpPr txBox="1"/>
              <p:nvPr/>
            </p:nvSpPr>
            <p:spPr>
              <a:xfrm>
                <a:off x="4368061" y="2934893"/>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2720" name="Google Shape;2720;p181"/>
            <p:cNvSpPr/>
            <p:nvPr/>
          </p:nvSpPr>
          <p:spPr>
            <a:xfrm>
              <a:off x="1070149" y="4123684"/>
              <a:ext cx="727403" cy="109110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721" name="Google Shape;2721;p181"/>
            <p:cNvGrpSpPr/>
            <p:nvPr/>
          </p:nvGrpSpPr>
          <p:grpSpPr>
            <a:xfrm>
              <a:off x="4913076" y="1559581"/>
              <a:ext cx="4095278" cy="2483918"/>
              <a:chOff x="674818" y="2934893"/>
              <a:chExt cx="4095278" cy="2483918"/>
            </a:xfrm>
          </p:grpSpPr>
          <p:sp>
            <p:nvSpPr>
              <p:cNvPr id="2722" name="Google Shape;2722;p181"/>
              <p:cNvSpPr/>
              <p:nvPr/>
            </p:nvSpPr>
            <p:spPr>
              <a:xfrm>
                <a:off x="674818"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3" name="Google Shape;2723;p181"/>
              <p:cNvSpPr txBox="1"/>
              <p:nvPr/>
            </p:nvSpPr>
            <p:spPr>
              <a:xfrm>
                <a:off x="1078818" y="4379664"/>
                <a:ext cx="3691278"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2724" name="Google Shape;2724;p181"/>
            <p:cNvGrpSpPr/>
            <p:nvPr/>
          </p:nvGrpSpPr>
          <p:grpSpPr>
            <a:xfrm>
              <a:off x="4913076" y="1618657"/>
              <a:ext cx="3565821" cy="2395756"/>
              <a:chOff x="674818" y="-1038059"/>
              <a:chExt cx="3565821" cy="2395756"/>
            </a:xfrm>
          </p:grpSpPr>
          <p:sp>
            <p:nvSpPr>
              <p:cNvPr id="2725" name="Google Shape;2725;p181"/>
              <p:cNvSpPr/>
              <p:nvPr/>
            </p:nvSpPr>
            <p:spPr>
              <a:xfrm>
                <a:off x="674818"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6" name="Google Shape;2726;p181"/>
              <p:cNvSpPr txBox="1"/>
              <p:nvPr/>
            </p:nvSpPr>
            <p:spPr>
              <a:xfrm>
                <a:off x="915367" y="-1038059"/>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2727" name="Google Shape;2727;p181"/>
            <p:cNvSpPr/>
            <p:nvPr/>
          </p:nvSpPr>
          <p:spPr>
            <a:xfrm>
              <a:off x="4913076" y="1413562"/>
              <a:ext cx="727403" cy="1091105"/>
            </a:xfrm>
            <a:prstGeom prst="rect">
              <a:avLst/>
            </a:prstGeom>
            <a:blipFill rotWithShape="1">
              <a:blip r:embed="rId7">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728" name="Google Shape;2728;p181"/>
            <p:cNvGrpSpPr/>
            <p:nvPr/>
          </p:nvGrpSpPr>
          <p:grpSpPr>
            <a:xfrm>
              <a:off x="4913076" y="4294876"/>
              <a:ext cx="3325272" cy="1039147"/>
              <a:chOff x="4368061" y="318550"/>
              <a:chExt cx="3325272" cy="1039147"/>
            </a:xfrm>
          </p:grpSpPr>
          <p:sp>
            <p:nvSpPr>
              <p:cNvPr id="2729" name="Google Shape;2729;p181"/>
              <p:cNvSpPr/>
              <p:nvPr/>
            </p:nvSpPr>
            <p:spPr>
              <a:xfrm>
                <a:off x="4368061"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0" name="Google Shape;2730;p181"/>
              <p:cNvSpPr txBox="1"/>
              <p:nvPr/>
            </p:nvSpPr>
            <p:spPr>
              <a:xfrm>
                <a:off x="4368061" y="318550"/>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2731" name="Google Shape;2731;p181"/>
            <p:cNvSpPr/>
            <p:nvPr/>
          </p:nvSpPr>
          <p:spPr>
            <a:xfrm>
              <a:off x="4774523" y="4144777"/>
              <a:ext cx="727403" cy="1091105"/>
            </a:xfrm>
            <a:prstGeom prst="rect">
              <a:avLst/>
            </a:prstGeom>
            <a:blipFill rotWithShape="1">
              <a:blip r:embed="rId8">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732" name="Google Shape;2732;p181"/>
            <p:cNvGrpSpPr/>
            <p:nvPr/>
          </p:nvGrpSpPr>
          <p:grpSpPr>
            <a:xfrm>
              <a:off x="3111887" y="5659478"/>
              <a:ext cx="3325272" cy="1039147"/>
              <a:chOff x="2521440" y="4243064"/>
              <a:chExt cx="3325272" cy="1039147"/>
            </a:xfrm>
          </p:grpSpPr>
          <p:sp>
            <p:nvSpPr>
              <p:cNvPr id="2733" name="Google Shape;2733;p181"/>
              <p:cNvSpPr/>
              <p:nvPr/>
            </p:nvSpPr>
            <p:spPr>
              <a:xfrm>
                <a:off x="2521440" y="4243064"/>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4" name="Google Shape;2734;p181"/>
              <p:cNvSpPr txBox="1"/>
              <p:nvPr/>
            </p:nvSpPr>
            <p:spPr>
              <a:xfrm>
                <a:off x="2521440" y="4243064"/>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2735" name="Google Shape;2735;p181"/>
            <p:cNvSpPr/>
            <p:nvPr/>
          </p:nvSpPr>
          <p:spPr>
            <a:xfrm>
              <a:off x="2973334" y="5509379"/>
              <a:ext cx="727403" cy="1091105"/>
            </a:xfrm>
            <a:prstGeom prst="rect">
              <a:avLst/>
            </a:prstGeom>
            <a:blipFill rotWithShape="1">
              <a:blip r:embed="rId9">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6" name="Google Shape;2736;p181"/>
            <p:cNvSpPr/>
            <p:nvPr/>
          </p:nvSpPr>
          <p:spPr>
            <a:xfrm>
              <a:off x="4913075" y="2837795"/>
              <a:ext cx="727403" cy="1054288"/>
            </a:xfrm>
            <a:prstGeom prst="rect">
              <a:avLst/>
            </a:prstGeom>
            <a:blipFill rotWithShape="1">
              <a:blip r:embed="rId10">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21"/>
          <p:cNvSpPr txBox="1"/>
          <p:nvPr/>
        </p:nvSpPr>
        <p:spPr>
          <a:xfrm>
            <a:off x="457200" y="844062"/>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3959"/>
              <a:buFont typeface="Calibri"/>
              <a:buNone/>
            </a:pPr>
            <a:r>
              <a:rPr lang="en-US" sz="3959" b="0" i="0" u="none" strike="noStrike" cap="none">
                <a:solidFill>
                  <a:schemeClr val="dk1"/>
                </a:solidFill>
                <a:latin typeface="Calibri"/>
                <a:ea typeface="Calibri"/>
                <a:cs typeface="Calibri"/>
                <a:sym typeface="Calibri"/>
              </a:rPr>
              <a:t>We know that people ingest food by eating</a:t>
            </a:r>
            <a:endParaRPr sz="1400" b="0" i="0" u="none" strike="noStrike" cap="none">
              <a:solidFill>
                <a:srgbClr val="000000"/>
              </a:solidFill>
              <a:latin typeface="Arial"/>
              <a:ea typeface="Arial"/>
              <a:cs typeface="Arial"/>
              <a:sym typeface="Arial"/>
            </a:endParaRPr>
          </a:p>
        </p:txBody>
      </p:sp>
      <p:pic>
        <p:nvPicPr>
          <p:cNvPr id="348" name="Google Shape;348;p21" descr="eating.jpg"/>
          <p:cNvPicPr preferRelativeResize="0"/>
          <p:nvPr/>
        </p:nvPicPr>
        <p:blipFill rotWithShape="1">
          <a:blip r:embed="rId4">
            <a:alphaModFix/>
          </a:blip>
          <a:srcRect t="8727" b="8727"/>
          <a:stretch/>
        </p:blipFill>
        <p:spPr>
          <a:xfrm>
            <a:off x="457200" y="2057400"/>
            <a:ext cx="8229600" cy="4525963"/>
          </a:xfrm>
          <a:prstGeom prst="rect">
            <a:avLst/>
          </a:prstGeom>
          <a:noFill/>
          <a:ln>
            <a:noFill/>
          </a:ln>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2741"/>
        <p:cNvGrpSpPr/>
        <p:nvPr/>
      </p:nvGrpSpPr>
      <p:grpSpPr>
        <a:xfrm>
          <a:off x="0" y="0"/>
          <a:ext cx="0" cy="0"/>
          <a:chOff x="0" y="0"/>
          <a:chExt cx="0" cy="0"/>
        </a:xfrm>
      </p:grpSpPr>
      <p:pic>
        <p:nvPicPr>
          <p:cNvPr id="2742" name="Google Shape;2742;p18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2756"/>
        <p:cNvGrpSpPr/>
        <p:nvPr/>
      </p:nvGrpSpPr>
      <p:grpSpPr>
        <a:xfrm>
          <a:off x="0" y="0"/>
          <a:ext cx="0" cy="0"/>
          <a:chOff x="0" y="0"/>
          <a:chExt cx="0" cy="0"/>
        </a:xfrm>
      </p:grpSpPr>
      <p:grpSp>
        <p:nvGrpSpPr>
          <p:cNvPr id="2757" name="Google Shape;2757;p184"/>
          <p:cNvGrpSpPr/>
          <p:nvPr/>
        </p:nvGrpSpPr>
        <p:grpSpPr>
          <a:xfrm>
            <a:off x="1505008" y="297180"/>
            <a:ext cx="5828913" cy="6262953"/>
            <a:chOff x="814636" y="0"/>
            <a:chExt cx="5828913" cy="6262953"/>
          </a:xfrm>
        </p:grpSpPr>
        <p:sp>
          <p:nvSpPr>
            <p:cNvPr id="2758" name="Google Shape;2758;p184"/>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9" name="Google Shape;2759;p184"/>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2760" name="Google Shape;2760;p184"/>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1" name="Google Shape;2761;p184"/>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2" name="Google Shape;2762;p184"/>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2763" name="Google Shape;2763;p184"/>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4" name="Google Shape;2764;p184"/>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5" name="Google Shape;2765;p184"/>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2766" name="Google Shape;2766;p184"/>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7" name="Google Shape;2767;p184"/>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8" name="Google Shape;2768;p184"/>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2769" name="Google Shape;2769;p184"/>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0" name="Google Shape;2770;p184"/>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1" name="Google Shape;2771;p184"/>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2772" name="Google Shape;2772;p184"/>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3" name="Google Shape;2773;p184"/>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4" name="Google Shape;2774;p184"/>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2775" name="Google Shape;2775;p184"/>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776" name="Google Shape;2776;p184"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2777" name="Google Shape;2777;p184"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2778" name="Google Shape;2778;p184"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2779" name="Google Shape;2779;p184"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2780" name="Google Shape;2780;p184"/>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81" name="Google Shape;2781;p184"/>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2786"/>
        <p:cNvGrpSpPr/>
        <p:nvPr/>
      </p:nvGrpSpPr>
      <p:grpSpPr>
        <a:xfrm>
          <a:off x="0" y="0"/>
          <a:ext cx="0" cy="0"/>
          <a:chOff x="0" y="0"/>
          <a:chExt cx="0" cy="0"/>
        </a:xfrm>
      </p:grpSpPr>
      <p:sp>
        <p:nvSpPr>
          <p:cNvPr id="2787" name="Google Shape;2787;p185"/>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88" name="Google Shape;2788;p185"/>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2789" name="Google Shape;2789;p185"/>
          <p:cNvSpPr txBox="1"/>
          <p:nvPr/>
        </p:nvSpPr>
        <p:spPr>
          <a:xfrm>
            <a:off x="1722618" y="-133729"/>
            <a:ext cx="6786489"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Life Processes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790" name="Google Shape;2790;p185"/>
          <p:cNvGrpSpPr/>
          <p:nvPr/>
        </p:nvGrpSpPr>
        <p:grpSpPr>
          <a:xfrm>
            <a:off x="944379" y="1413562"/>
            <a:ext cx="8063975" cy="5285063"/>
            <a:chOff x="944379" y="1413562"/>
            <a:chExt cx="8063975" cy="5285063"/>
          </a:xfrm>
        </p:grpSpPr>
        <p:grpSp>
          <p:nvGrpSpPr>
            <p:cNvPr id="2791" name="Google Shape;2791;p185"/>
            <p:cNvGrpSpPr/>
            <p:nvPr/>
          </p:nvGrpSpPr>
          <p:grpSpPr>
            <a:xfrm>
              <a:off x="1266092" y="1559581"/>
              <a:ext cx="3325272" cy="1039147"/>
              <a:chOff x="4368061" y="1626721"/>
              <a:chExt cx="3325272" cy="1039147"/>
            </a:xfrm>
          </p:grpSpPr>
          <p:sp>
            <p:nvSpPr>
              <p:cNvPr id="2792" name="Google Shape;2792;p185"/>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3" name="Google Shape;2793;p185"/>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2794" name="Google Shape;2794;p185" descr="eating.jpg"/>
            <p:cNvPicPr preferRelativeResize="0"/>
            <p:nvPr/>
          </p:nvPicPr>
          <p:blipFill rotWithShape="1">
            <a:blip r:embed="rId3">
              <a:alphaModFix/>
            </a:blip>
            <a:srcRect t="8727" b="8727"/>
            <a:stretch/>
          </p:blipFill>
          <p:spPr>
            <a:xfrm>
              <a:off x="944380" y="1446299"/>
              <a:ext cx="905701" cy="1039148"/>
            </a:xfrm>
            <a:prstGeom prst="rect">
              <a:avLst/>
            </a:prstGeom>
            <a:noFill/>
            <a:ln>
              <a:noFill/>
            </a:ln>
          </p:spPr>
        </p:pic>
        <p:grpSp>
          <p:nvGrpSpPr>
            <p:cNvPr id="2795" name="Google Shape;2795;p185"/>
            <p:cNvGrpSpPr/>
            <p:nvPr/>
          </p:nvGrpSpPr>
          <p:grpSpPr>
            <a:xfrm>
              <a:off x="1246728" y="2909426"/>
              <a:ext cx="3325272" cy="1039147"/>
              <a:chOff x="4368061" y="1626721"/>
              <a:chExt cx="3325272" cy="1039147"/>
            </a:xfrm>
          </p:grpSpPr>
          <p:sp>
            <p:nvSpPr>
              <p:cNvPr id="2796" name="Google Shape;2796;p185"/>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7" name="Google Shape;2797;p185"/>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2798" name="Google Shape;2798;p185"/>
            <p:cNvPicPr preferRelativeResize="0"/>
            <p:nvPr/>
          </p:nvPicPr>
          <p:blipFill rotWithShape="1">
            <a:blip r:embed="rId4">
              <a:alphaModFix/>
            </a:blip>
            <a:srcRect/>
            <a:stretch/>
          </p:blipFill>
          <p:spPr>
            <a:xfrm>
              <a:off x="944379" y="2909426"/>
              <a:ext cx="905702" cy="911026"/>
            </a:xfrm>
            <a:prstGeom prst="rect">
              <a:avLst/>
            </a:prstGeom>
            <a:noFill/>
            <a:ln>
              <a:noFill/>
            </a:ln>
          </p:spPr>
        </p:pic>
        <p:grpSp>
          <p:nvGrpSpPr>
            <p:cNvPr id="2799" name="Google Shape;2799;p185"/>
            <p:cNvGrpSpPr/>
            <p:nvPr/>
          </p:nvGrpSpPr>
          <p:grpSpPr>
            <a:xfrm>
              <a:off x="1208702" y="4273783"/>
              <a:ext cx="3325272" cy="1039147"/>
              <a:chOff x="4368061" y="2934893"/>
              <a:chExt cx="3325272" cy="1039147"/>
            </a:xfrm>
          </p:grpSpPr>
          <p:sp>
            <p:nvSpPr>
              <p:cNvPr id="2800" name="Google Shape;2800;p185"/>
              <p:cNvSpPr/>
              <p:nvPr/>
            </p:nvSpPr>
            <p:spPr>
              <a:xfrm>
                <a:off x="4368061"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1" name="Google Shape;2801;p185"/>
              <p:cNvSpPr txBox="1"/>
              <p:nvPr/>
            </p:nvSpPr>
            <p:spPr>
              <a:xfrm>
                <a:off x="4368061" y="2934893"/>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2802" name="Google Shape;2802;p185"/>
            <p:cNvSpPr/>
            <p:nvPr/>
          </p:nvSpPr>
          <p:spPr>
            <a:xfrm>
              <a:off x="1070149" y="4123684"/>
              <a:ext cx="727403" cy="1091105"/>
            </a:xfrm>
            <a:prstGeom prst="rect">
              <a:avLst/>
            </a:prstGeom>
            <a:blipFill rotWithShape="1">
              <a:blip r:embed="rId5">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803" name="Google Shape;2803;p185"/>
            <p:cNvGrpSpPr/>
            <p:nvPr/>
          </p:nvGrpSpPr>
          <p:grpSpPr>
            <a:xfrm>
              <a:off x="4913076" y="1559581"/>
              <a:ext cx="4095278" cy="2483918"/>
              <a:chOff x="674818" y="2934893"/>
              <a:chExt cx="4095278" cy="2483918"/>
            </a:xfrm>
          </p:grpSpPr>
          <p:sp>
            <p:nvSpPr>
              <p:cNvPr id="2804" name="Google Shape;2804;p185"/>
              <p:cNvSpPr/>
              <p:nvPr/>
            </p:nvSpPr>
            <p:spPr>
              <a:xfrm>
                <a:off x="674818"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5" name="Google Shape;2805;p185"/>
              <p:cNvSpPr txBox="1"/>
              <p:nvPr/>
            </p:nvSpPr>
            <p:spPr>
              <a:xfrm>
                <a:off x="1078818" y="4379664"/>
                <a:ext cx="3691278"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2806" name="Google Shape;2806;p185"/>
            <p:cNvGrpSpPr/>
            <p:nvPr/>
          </p:nvGrpSpPr>
          <p:grpSpPr>
            <a:xfrm>
              <a:off x="4913076" y="1618657"/>
              <a:ext cx="3565821" cy="2395756"/>
              <a:chOff x="674818" y="-1038059"/>
              <a:chExt cx="3565821" cy="2395756"/>
            </a:xfrm>
          </p:grpSpPr>
          <p:sp>
            <p:nvSpPr>
              <p:cNvPr id="2807" name="Google Shape;2807;p185"/>
              <p:cNvSpPr/>
              <p:nvPr/>
            </p:nvSpPr>
            <p:spPr>
              <a:xfrm>
                <a:off x="674818"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8" name="Google Shape;2808;p185"/>
              <p:cNvSpPr txBox="1"/>
              <p:nvPr/>
            </p:nvSpPr>
            <p:spPr>
              <a:xfrm>
                <a:off x="915367" y="-1038059"/>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2809" name="Google Shape;2809;p185"/>
            <p:cNvSpPr/>
            <p:nvPr/>
          </p:nvSpPr>
          <p:spPr>
            <a:xfrm>
              <a:off x="4913076" y="1413562"/>
              <a:ext cx="727403" cy="1091105"/>
            </a:xfrm>
            <a:prstGeom prst="rect">
              <a:avLst/>
            </a:prstGeom>
            <a:blipFill rotWithShape="1">
              <a:blip r:embed="rId6">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810" name="Google Shape;2810;p185"/>
            <p:cNvGrpSpPr/>
            <p:nvPr/>
          </p:nvGrpSpPr>
          <p:grpSpPr>
            <a:xfrm>
              <a:off x="4913076" y="4294876"/>
              <a:ext cx="3325272" cy="1039147"/>
              <a:chOff x="4368061" y="318550"/>
              <a:chExt cx="3325272" cy="1039147"/>
            </a:xfrm>
          </p:grpSpPr>
          <p:sp>
            <p:nvSpPr>
              <p:cNvPr id="2811" name="Google Shape;2811;p185"/>
              <p:cNvSpPr/>
              <p:nvPr/>
            </p:nvSpPr>
            <p:spPr>
              <a:xfrm>
                <a:off x="4368061"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2" name="Google Shape;2812;p185"/>
              <p:cNvSpPr txBox="1"/>
              <p:nvPr/>
            </p:nvSpPr>
            <p:spPr>
              <a:xfrm>
                <a:off x="4368061" y="318550"/>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2813" name="Google Shape;2813;p185"/>
            <p:cNvSpPr/>
            <p:nvPr/>
          </p:nvSpPr>
          <p:spPr>
            <a:xfrm>
              <a:off x="4774523" y="4144777"/>
              <a:ext cx="727403" cy="1091105"/>
            </a:xfrm>
            <a:prstGeom prst="rect">
              <a:avLst/>
            </a:prstGeom>
            <a:blipFill rotWithShape="1">
              <a:blip r:embed="rId7">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814" name="Google Shape;2814;p185"/>
            <p:cNvGrpSpPr/>
            <p:nvPr/>
          </p:nvGrpSpPr>
          <p:grpSpPr>
            <a:xfrm>
              <a:off x="3111887" y="5659478"/>
              <a:ext cx="3325272" cy="1039147"/>
              <a:chOff x="2521440" y="4243064"/>
              <a:chExt cx="3325272" cy="1039147"/>
            </a:xfrm>
          </p:grpSpPr>
          <p:sp>
            <p:nvSpPr>
              <p:cNvPr id="2815" name="Google Shape;2815;p185"/>
              <p:cNvSpPr/>
              <p:nvPr/>
            </p:nvSpPr>
            <p:spPr>
              <a:xfrm>
                <a:off x="2521440" y="4243064"/>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6" name="Google Shape;2816;p185"/>
              <p:cNvSpPr txBox="1"/>
              <p:nvPr/>
            </p:nvSpPr>
            <p:spPr>
              <a:xfrm>
                <a:off x="2521440" y="4243064"/>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2817" name="Google Shape;2817;p185"/>
            <p:cNvSpPr/>
            <p:nvPr/>
          </p:nvSpPr>
          <p:spPr>
            <a:xfrm>
              <a:off x="2973334" y="5509379"/>
              <a:ext cx="727403" cy="1091105"/>
            </a:xfrm>
            <a:prstGeom prst="rect">
              <a:avLst/>
            </a:prstGeom>
            <a:blipFill rotWithShape="1">
              <a:blip r:embed="rId8">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8" name="Google Shape;2818;p185"/>
            <p:cNvSpPr/>
            <p:nvPr/>
          </p:nvSpPr>
          <p:spPr>
            <a:xfrm>
              <a:off x="4913075" y="2837795"/>
              <a:ext cx="727403" cy="1054288"/>
            </a:xfrm>
            <a:prstGeom prst="rect">
              <a:avLst/>
            </a:prstGeom>
            <a:blipFill rotWithShape="1">
              <a:blip r:embed="rId9">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2823"/>
        <p:cNvGrpSpPr/>
        <p:nvPr/>
      </p:nvGrpSpPr>
      <p:grpSpPr>
        <a:xfrm>
          <a:off x="0" y="0"/>
          <a:ext cx="0" cy="0"/>
          <a:chOff x="0" y="0"/>
          <a:chExt cx="0" cy="0"/>
        </a:xfrm>
      </p:grpSpPr>
      <p:sp>
        <p:nvSpPr>
          <p:cNvPr id="2824" name="Google Shape;2824;p186"/>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25" name="Google Shape;2825;p186"/>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2826" name="Google Shape;2826;p186"/>
          <p:cNvSpPr txBox="1"/>
          <p:nvPr/>
        </p:nvSpPr>
        <p:spPr>
          <a:xfrm>
            <a:off x="623456" y="-133729"/>
            <a:ext cx="8153779" cy="30777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Stimulus Response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27" name="Google Shape;2827;p186"/>
          <p:cNvSpPr/>
          <p:nvPr/>
        </p:nvSpPr>
        <p:spPr>
          <a:xfrm>
            <a:off x="2119745" y="2944037"/>
            <a:ext cx="4904509" cy="3789272"/>
          </a:xfrm>
          <a:prstGeom prst="rect">
            <a:avLst/>
          </a:prstGeom>
          <a:blipFill rotWithShape="1">
            <a:blip r:embed="rId3">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2832"/>
        <p:cNvGrpSpPr/>
        <p:nvPr/>
      </p:nvGrpSpPr>
      <p:grpSpPr>
        <a:xfrm>
          <a:off x="0" y="0"/>
          <a:ext cx="0" cy="0"/>
          <a:chOff x="0" y="0"/>
          <a:chExt cx="0" cy="0"/>
        </a:xfrm>
      </p:grpSpPr>
      <p:sp>
        <p:nvSpPr>
          <p:cNvPr id="2833" name="Google Shape;2833;gdaf524373c_9_252"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4" name="Google Shape;2834;gdaf524373c_9_252"/>
          <p:cNvSpPr txBox="1"/>
          <p:nvPr/>
        </p:nvSpPr>
        <p:spPr>
          <a:xfrm>
            <a:off x="794915" y="10867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can changes in life processes affect </a:t>
            </a:r>
            <a:r>
              <a:rPr lang="en-US" sz="3000" b="1">
                <a:solidFill>
                  <a:srgbClr val="FF0000"/>
                </a:solidFill>
                <a:latin typeface="Calibri"/>
                <a:ea typeface="Calibri"/>
                <a:cs typeface="Calibri"/>
                <a:sym typeface="Calibri"/>
              </a:rPr>
              <a:t>living organisms</a:t>
            </a:r>
            <a:r>
              <a:rPr lang="en-US" sz="3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2835" name="Google Shape;2835;gdaf524373c_9_252"/>
          <p:cNvGrpSpPr/>
          <p:nvPr/>
        </p:nvGrpSpPr>
        <p:grpSpPr>
          <a:xfrm>
            <a:off x="944379" y="1413562"/>
            <a:ext cx="8063897" cy="5285116"/>
            <a:chOff x="944379" y="1413562"/>
            <a:chExt cx="8063897" cy="5285116"/>
          </a:xfrm>
        </p:grpSpPr>
        <p:grpSp>
          <p:nvGrpSpPr>
            <p:cNvPr id="2836" name="Google Shape;2836;gdaf524373c_9_252"/>
            <p:cNvGrpSpPr/>
            <p:nvPr/>
          </p:nvGrpSpPr>
          <p:grpSpPr>
            <a:xfrm>
              <a:off x="1266092" y="1559581"/>
              <a:ext cx="3325200" cy="1039200"/>
              <a:chOff x="4368061" y="1626721"/>
              <a:chExt cx="3325200" cy="1039200"/>
            </a:xfrm>
          </p:grpSpPr>
          <p:sp>
            <p:nvSpPr>
              <p:cNvPr id="2837" name="Google Shape;2837;gdaf524373c_9_252"/>
              <p:cNvSpPr/>
              <p:nvPr/>
            </p:nvSpPr>
            <p:spPr>
              <a:xfrm>
                <a:off x="4368061" y="1626721"/>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8" name="Google Shape;2838;gdaf524373c_9_252"/>
              <p:cNvSpPr txBox="1"/>
              <p:nvPr/>
            </p:nvSpPr>
            <p:spPr>
              <a:xfrm>
                <a:off x="4368061" y="1626721"/>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2839" name="Google Shape;2839;gdaf524373c_9_252" descr="eating.jpg"/>
            <p:cNvPicPr preferRelativeResize="0"/>
            <p:nvPr/>
          </p:nvPicPr>
          <p:blipFill rotWithShape="1">
            <a:blip r:embed="rId4">
              <a:alphaModFix/>
            </a:blip>
            <a:srcRect t="8725" b="8725"/>
            <a:stretch/>
          </p:blipFill>
          <p:spPr>
            <a:xfrm>
              <a:off x="944380" y="1446299"/>
              <a:ext cx="905700" cy="1039147"/>
            </a:xfrm>
            <a:prstGeom prst="rect">
              <a:avLst/>
            </a:prstGeom>
            <a:noFill/>
            <a:ln>
              <a:noFill/>
            </a:ln>
          </p:spPr>
        </p:pic>
        <p:grpSp>
          <p:nvGrpSpPr>
            <p:cNvPr id="2840" name="Google Shape;2840;gdaf524373c_9_252"/>
            <p:cNvGrpSpPr/>
            <p:nvPr/>
          </p:nvGrpSpPr>
          <p:grpSpPr>
            <a:xfrm>
              <a:off x="1246728" y="2909426"/>
              <a:ext cx="3325200" cy="1039200"/>
              <a:chOff x="4368061" y="1626721"/>
              <a:chExt cx="3325200" cy="1039200"/>
            </a:xfrm>
          </p:grpSpPr>
          <p:sp>
            <p:nvSpPr>
              <p:cNvPr id="2841" name="Google Shape;2841;gdaf524373c_9_252"/>
              <p:cNvSpPr/>
              <p:nvPr/>
            </p:nvSpPr>
            <p:spPr>
              <a:xfrm>
                <a:off x="4368061" y="1626721"/>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2" name="Google Shape;2842;gdaf524373c_9_252"/>
              <p:cNvSpPr txBox="1"/>
              <p:nvPr/>
            </p:nvSpPr>
            <p:spPr>
              <a:xfrm>
                <a:off x="4368061" y="1626721"/>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2843" name="Google Shape;2843;gdaf524373c_9_252"/>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2844" name="Google Shape;2844;gdaf524373c_9_252"/>
            <p:cNvGrpSpPr/>
            <p:nvPr/>
          </p:nvGrpSpPr>
          <p:grpSpPr>
            <a:xfrm>
              <a:off x="1208702" y="4273783"/>
              <a:ext cx="3325200" cy="1039200"/>
              <a:chOff x="4368061" y="2934893"/>
              <a:chExt cx="3325200" cy="1039200"/>
            </a:xfrm>
          </p:grpSpPr>
          <p:sp>
            <p:nvSpPr>
              <p:cNvPr id="2845" name="Google Shape;2845;gdaf524373c_9_252"/>
              <p:cNvSpPr/>
              <p:nvPr/>
            </p:nvSpPr>
            <p:spPr>
              <a:xfrm>
                <a:off x="4368061" y="2934893"/>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6" name="Google Shape;2846;gdaf524373c_9_252"/>
              <p:cNvSpPr txBox="1"/>
              <p:nvPr/>
            </p:nvSpPr>
            <p:spPr>
              <a:xfrm>
                <a:off x="4368061" y="2934893"/>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2847" name="Google Shape;2847;gdaf524373c_9_252"/>
            <p:cNvSpPr/>
            <p:nvPr/>
          </p:nvSpPr>
          <p:spPr>
            <a:xfrm>
              <a:off x="1070149" y="4123684"/>
              <a:ext cx="727500" cy="1091100"/>
            </a:xfrm>
            <a:prstGeom prst="rect">
              <a:avLst/>
            </a:prstGeom>
            <a:blipFill rotWithShape="1">
              <a:blip r:embed="rId6">
                <a:alphaModFix/>
              </a:blip>
              <a:stretch>
                <a:fillRect l="-10999" r="-10999"/>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848" name="Google Shape;2848;gdaf524373c_9_252"/>
            <p:cNvGrpSpPr/>
            <p:nvPr/>
          </p:nvGrpSpPr>
          <p:grpSpPr>
            <a:xfrm>
              <a:off x="4913076" y="1559581"/>
              <a:ext cx="4095200" cy="2483971"/>
              <a:chOff x="674818" y="2934893"/>
              <a:chExt cx="4095200" cy="2483971"/>
            </a:xfrm>
          </p:grpSpPr>
          <p:sp>
            <p:nvSpPr>
              <p:cNvPr id="2849" name="Google Shape;2849;gdaf524373c_9_252"/>
              <p:cNvSpPr/>
              <p:nvPr/>
            </p:nvSpPr>
            <p:spPr>
              <a:xfrm>
                <a:off x="674818" y="2934893"/>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0" name="Google Shape;2850;gdaf524373c_9_252"/>
              <p:cNvSpPr txBox="1"/>
              <p:nvPr/>
            </p:nvSpPr>
            <p:spPr>
              <a:xfrm>
                <a:off x="1078818" y="4379664"/>
                <a:ext cx="3691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2851" name="Google Shape;2851;gdaf524373c_9_252"/>
            <p:cNvGrpSpPr/>
            <p:nvPr/>
          </p:nvGrpSpPr>
          <p:grpSpPr>
            <a:xfrm>
              <a:off x="4913076" y="1618657"/>
              <a:ext cx="3565749" cy="2395809"/>
              <a:chOff x="674818" y="-1038059"/>
              <a:chExt cx="3565749" cy="2395809"/>
            </a:xfrm>
          </p:grpSpPr>
          <p:sp>
            <p:nvSpPr>
              <p:cNvPr id="2852" name="Google Shape;2852;gdaf524373c_9_252"/>
              <p:cNvSpPr/>
              <p:nvPr/>
            </p:nvSpPr>
            <p:spPr>
              <a:xfrm>
                <a:off x="674818" y="318550"/>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3" name="Google Shape;2853;gdaf524373c_9_252"/>
              <p:cNvSpPr txBox="1"/>
              <p:nvPr/>
            </p:nvSpPr>
            <p:spPr>
              <a:xfrm>
                <a:off x="915367" y="-1038059"/>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2854" name="Google Shape;2854;gdaf524373c_9_252"/>
            <p:cNvSpPr/>
            <p:nvPr/>
          </p:nvSpPr>
          <p:spPr>
            <a:xfrm>
              <a:off x="4913076" y="1413562"/>
              <a:ext cx="727500" cy="1091100"/>
            </a:xfrm>
            <a:prstGeom prst="rect">
              <a:avLst/>
            </a:prstGeom>
            <a:blipFill rotWithShape="1">
              <a:blip r:embed="rId7">
                <a:alphaModFix/>
              </a:blip>
              <a:stretch>
                <a:fillRect l="-62997" r="-62986"/>
              </a:stretch>
            </a:blipFill>
            <a:ln>
              <a:noFill/>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855" name="Google Shape;2855;gdaf524373c_9_252"/>
            <p:cNvGrpSpPr/>
            <p:nvPr/>
          </p:nvGrpSpPr>
          <p:grpSpPr>
            <a:xfrm>
              <a:off x="4913076" y="4294876"/>
              <a:ext cx="3325200" cy="1039200"/>
              <a:chOff x="4368061" y="318550"/>
              <a:chExt cx="3325200" cy="1039200"/>
            </a:xfrm>
          </p:grpSpPr>
          <p:sp>
            <p:nvSpPr>
              <p:cNvPr id="2856" name="Google Shape;2856;gdaf524373c_9_252"/>
              <p:cNvSpPr/>
              <p:nvPr/>
            </p:nvSpPr>
            <p:spPr>
              <a:xfrm>
                <a:off x="4368061" y="318550"/>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7" name="Google Shape;2857;gdaf524373c_9_252"/>
              <p:cNvSpPr txBox="1"/>
              <p:nvPr/>
            </p:nvSpPr>
            <p:spPr>
              <a:xfrm>
                <a:off x="4368061" y="318550"/>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2858" name="Google Shape;2858;gdaf524373c_9_252"/>
            <p:cNvSpPr/>
            <p:nvPr/>
          </p:nvSpPr>
          <p:spPr>
            <a:xfrm>
              <a:off x="4774523" y="4144777"/>
              <a:ext cx="727500" cy="1091100"/>
            </a:xfrm>
            <a:prstGeom prst="rect">
              <a:avLst/>
            </a:prstGeom>
            <a:blipFill rotWithShape="1">
              <a:blip r:embed="rId8">
                <a:alphaModFix/>
              </a:blip>
              <a:stretch>
                <a:fillRect l="-25998" r="-25988"/>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859" name="Google Shape;2859;gdaf524373c_9_252"/>
            <p:cNvGrpSpPr/>
            <p:nvPr/>
          </p:nvGrpSpPr>
          <p:grpSpPr>
            <a:xfrm>
              <a:off x="3111887" y="5659478"/>
              <a:ext cx="3325200" cy="1039200"/>
              <a:chOff x="2521440" y="4243064"/>
              <a:chExt cx="3325200" cy="1039200"/>
            </a:xfrm>
          </p:grpSpPr>
          <p:sp>
            <p:nvSpPr>
              <p:cNvPr id="2860" name="Google Shape;2860;gdaf524373c_9_252"/>
              <p:cNvSpPr/>
              <p:nvPr/>
            </p:nvSpPr>
            <p:spPr>
              <a:xfrm>
                <a:off x="2521440" y="4243064"/>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1" name="Google Shape;2861;gdaf524373c_9_252"/>
              <p:cNvSpPr txBox="1"/>
              <p:nvPr/>
            </p:nvSpPr>
            <p:spPr>
              <a:xfrm>
                <a:off x="2521440" y="4243064"/>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2862" name="Google Shape;2862;gdaf524373c_9_252"/>
            <p:cNvSpPr/>
            <p:nvPr/>
          </p:nvSpPr>
          <p:spPr>
            <a:xfrm>
              <a:off x="2973334" y="5509379"/>
              <a:ext cx="727500" cy="1091100"/>
            </a:xfrm>
            <a:prstGeom prst="rect">
              <a:avLst/>
            </a:prstGeom>
            <a:blipFill rotWithShape="1">
              <a:blip r:embed="rId9">
                <a:alphaModFix/>
              </a:blip>
              <a:stretch>
                <a:fillRect l="-62997" r="-62986"/>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3" name="Google Shape;2863;gdaf524373c_9_252"/>
            <p:cNvSpPr/>
            <p:nvPr/>
          </p:nvSpPr>
          <p:spPr>
            <a:xfrm>
              <a:off x="4913075" y="2837795"/>
              <a:ext cx="727500" cy="1054200"/>
            </a:xfrm>
            <a:prstGeom prst="rect">
              <a:avLst/>
            </a:prstGeom>
            <a:blipFill rotWithShape="1">
              <a:blip r:embed="rId10">
                <a:alphaModFix/>
              </a:blip>
              <a:stretch>
                <a:fillRect l="-61987" r="-61987"/>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2868"/>
        <p:cNvGrpSpPr/>
        <p:nvPr/>
      </p:nvGrpSpPr>
      <p:grpSpPr>
        <a:xfrm>
          <a:off x="0" y="0"/>
          <a:ext cx="0" cy="0"/>
          <a:chOff x="0" y="0"/>
          <a:chExt cx="0" cy="0"/>
        </a:xfrm>
      </p:grpSpPr>
      <p:sp>
        <p:nvSpPr>
          <p:cNvPr id="2869" name="Google Shape;2869;p188"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2874"/>
        <p:cNvGrpSpPr/>
        <p:nvPr/>
      </p:nvGrpSpPr>
      <p:grpSpPr>
        <a:xfrm>
          <a:off x="0" y="0"/>
          <a:ext cx="0" cy="0"/>
          <a:chOff x="0" y="0"/>
          <a:chExt cx="0" cy="0"/>
        </a:xfrm>
      </p:grpSpPr>
      <p:pic>
        <p:nvPicPr>
          <p:cNvPr id="2875" name="Google Shape;2875;p189"/>
          <p:cNvPicPr preferRelativeResize="0">
            <a:picLocks noGrp="1"/>
          </p:cNvPicPr>
          <p:nvPr>
            <p:ph type="body" idx="1"/>
          </p:nvPr>
        </p:nvPicPr>
        <p:blipFill rotWithShape="1">
          <a:blip r:embed="rId3">
            <a:alphaModFix/>
          </a:blip>
          <a:srcRect/>
          <a:stretch/>
        </p:blipFill>
        <p:spPr>
          <a:xfrm>
            <a:off x="196948" y="1015665"/>
            <a:ext cx="8947052" cy="5676312"/>
          </a:xfrm>
          <a:prstGeom prst="rect">
            <a:avLst/>
          </a:prstGeom>
          <a:noFill/>
          <a:ln w="9525" cap="flat" cmpd="sng">
            <a:solidFill>
              <a:schemeClr val="lt1"/>
            </a:solidFill>
            <a:prstDash val="solid"/>
            <a:round/>
            <a:headEnd type="none" w="sm" len="sm"/>
            <a:tailEnd type="none" w="sm" len="sm"/>
          </a:ln>
        </p:spPr>
      </p:pic>
      <p:sp>
        <p:nvSpPr>
          <p:cNvPr id="2876" name="Google Shape;2876;p189"/>
          <p:cNvSpPr txBox="1"/>
          <p:nvPr/>
        </p:nvSpPr>
        <p:spPr>
          <a:xfrm>
            <a:off x="2412329" y="2"/>
            <a:ext cx="4339008"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Relationships</a:t>
            </a:r>
            <a:endParaRPr sz="1400" b="0" i="0" u="none" strike="noStrike" cap="none">
              <a:solidFill>
                <a:srgbClr val="000000"/>
              </a:solidFill>
              <a:latin typeface="Arial"/>
              <a:ea typeface="Arial"/>
              <a:cs typeface="Arial"/>
              <a:sym typeface="Arial"/>
            </a:endParaRPr>
          </a:p>
        </p:txBody>
      </p:sp>
      <p:sp>
        <p:nvSpPr>
          <p:cNvPr id="2877" name="Google Shape;2877;p18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2882"/>
        <p:cNvGrpSpPr/>
        <p:nvPr/>
      </p:nvGrpSpPr>
      <p:grpSpPr>
        <a:xfrm>
          <a:off x="0" y="0"/>
          <a:ext cx="0" cy="0"/>
          <a:chOff x="0" y="0"/>
          <a:chExt cx="0" cy="0"/>
        </a:xfrm>
      </p:grpSpPr>
      <p:sp>
        <p:nvSpPr>
          <p:cNvPr id="2883" name="Google Shape;2883;p190"/>
          <p:cNvSpPr txBox="1">
            <a:spLocks noGrp="1"/>
          </p:cNvSpPr>
          <p:nvPr>
            <p:ph type="title"/>
          </p:nvPr>
        </p:nvSpPr>
        <p:spPr>
          <a:xfrm>
            <a:off x="645717" y="439226"/>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b="1" u="sng"/>
              <a:t>Organism</a:t>
            </a:r>
            <a:r>
              <a:rPr lang="en-US" sz="3959"/>
              <a:t>: an animal, plant, or single cell life form  </a:t>
            </a:r>
            <a:endParaRPr/>
          </a:p>
        </p:txBody>
      </p:sp>
      <p:pic>
        <p:nvPicPr>
          <p:cNvPr id="2884" name="Google Shape;2884;p190"/>
          <p:cNvPicPr preferRelativeResize="0">
            <a:picLocks noGrp="1"/>
          </p:cNvPicPr>
          <p:nvPr>
            <p:ph type="body" idx="1"/>
          </p:nvPr>
        </p:nvPicPr>
        <p:blipFill rotWithShape="1">
          <a:blip r:embed="rId3">
            <a:alphaModFix/>
          </a:blip>
          <a:srcRect/>
          <a:stretch/>
        </p:blipFill>
        <p:spPr>
          <a:xfrm>
            <a:off x="1921663" y="1928468"/>
            <a:ext cx="5300674" cy="4698122"/>
          </a:xfrm>
          <a:prstGeom prst="rect">
            <a:avLst/>
          </a:prstGeom>
          <a:noFill/>
          <a:ln>
            <a:noFill/>
          </a:ln>
        </p:spPr>
      </p:pic>
      <p:sp>
        <p:nvSpPr>
          <p:cNvPr id="2885" name="Google Shape;2885;p19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2890"/>
        <p:cNvGrpSpPr/>
        <p:nvPr/>
      </p:nvGrpSpPr>
      <p:grpSpPr>
        <a:xfrm>
          <a:off x="0" y="0"/>
          <a:ext cx="0" cy="0"/>
          <a:chOff x="0" y="0"/>
          <a:chExt cx="0" cy="0"/>
        </a:xfrm>
      </p:grpSpPr>
      <p:sp>
        <p:nvSpPr>
          <p:cNvPr id="2891" name="Google Shape;2891;p191"/>
          <p:cNvSpPr txBox="1"/>
          <p:nvPr/>
        </p:nvSpPr>
        <p:spPr>
          <a:xfrm>
            <a:off x="1722618" y="-133729"/>
            <a:ext cx="6786489"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Life Processes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2" name="Google Shape;2892;p191"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893" name="Google Shape;2893;p191"/>
          <p:cNvGrpSpPr/>
          <p:nvPr/>
        </p:nvGrpSpPr>
        <p:grpSpPr>
          <a:xfrm>
            <a:off x="944379" y="1413562"/>
            <a:ext cx="8063975" cy="5285063"/>
            <a:chOff x="944379" y="1413562"/>
            <a:chExt cx="8063975" cy="5285063"/>
          </a:xfrm>
        </p:grpSpPr>
        <p:grpSp>
          <p:nvGrpSpPr>
            <p:cNvPr id="2894" name="Google Shape;2894;p191"/>
            <p:cNvGrpSpPr/>
            <p:nvPr/>
          </p:nvGrpSpPr>
          <p:grpSpPr>
            <a:xfrm>
              <a:off x="1266092" y="1559581"/>
              <a:ext cx="3325272" cy="1039147"/>
              <a:chOff x="4368061" y="1626721"/>
              <a:chExt cx="3325272" cy="1039147"/>
            </a:xfrm>
          </p:grpSpPr>
          <p:sp>
            <p:nvSpPr>
              <p:cNvPr id="2895" name="Google Shape;2895;p191"/>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6" name="Google Shape;2896;p191"/>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2897" name="Google Shape;2897;p191" descr="eating.jpg"/>
            <p:cNvPicPr preferRelativeResize="0"/>
            <p:nvPr/>
          </p:nvPicPr>
          <p:blipFill rotWithShape="1">
            <a:blip r:embed="rId4">
              <a:alphaModFix/>
            </a:blip>
            <a:srcRect t="8727" b="8727"/>
            <a:stretch/>
          </p:blipFill>
          <p:spPr>
            <a:xfrm>
              <a:off x="944380" y="1446299"/>
              <a:ext cx="905701" cy="1039148"/>
            </a:xfrm>
            <a:prstGeom prst="rect">
              <a:avLst/>
            </a:prstGeom>
            <a:noFill/>
            <a:ln>
              <a:noFill/>
            </a:ln>
          </p:spPr>
        </p:pic>
        <p:grpSp>
          <p:nvGrpSpPr>
            <p:cNvPr id="2898" name="Google Shape;2898;p191"/>
            <p:cNvGrpSpPr/>
            <p:nvPr/>
          </p:nvGrpSpPr>
          <p:grpSpPr>
            <a:xfrm>
              <a:off x="1246728" y="2909426"/>
              <a:ext cx="3325272" cy="1039147"/>
              <a:chOff x="4368061" y="1626721"/>
              <a:chExt cx="3325272" cy="1039147"/>
            </a:xfrm>
          </p:grpSpPr>
          <p:sp>
            <p:nvSpPr>
              <p:cNvPr id="2899" name="Google Shape;2899;p191"/>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0" name="Google Shape;2900;p191"/>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2901" name="Google Shape;2901;p191"/>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2902" name="Google Shape;2902;p191"/>
            <p:cNvGrpSpPr/>
            <p:nvPr/>
          </p:nvGrpSpPr>
          <p:grpSpPr>
            <a:xfrm>
              <a:off x="1208702" y="4273783"/>
              <a:ext cx="3325272" cy="1039147"/>
              <a:chOff x="4368061" y="2934893"/>
              <a:chExt cx="3325272" cy="1039147"/>
            </a:xfrm>
          </p:grpSpPr>
          <p:sp>
            <p:nvSpPr>
              <p:cNvPr id="2903" name="Google Shape;2903;p191"/>
              <p:cNvSpPr/>
              <p:nvPr/>
            </p:nvSpPr>
            <p:spPr>
              <a:xfrm>
                <a:off x="4368061"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4" name="Google Shape;2904;p191"/>
              <p:cNvSpPr txBox="1"/>
              <p:nvPr/>
            </p:nvSpPr>
            <p:spPr>
              <a:xfrm>
                <a:off x="4368061" y="2934893"/>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2905" name="Google Shape;2905;p191"/>
            <p:cNvSpPr/>
            <p:nvPr/>
          </p:nvSpPr>
          <p:spPr>
            <a:xfrm>
              <a:off x="1070149" y="4123684"/>
              <a:ext cx="727403" cy="109110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906" name="Google Shape;2906;p191"/>
            <p:cNvGrpSpPr/>
            <p:nvPr/>
          </p:nvGrpSpPr>
          <p:grpSpPr>
            <a:xfrm>
              <a:off x="4913076" y="1559581"/>
              <a:ext cx="4095278" cy="2483918"/>
              <a:chOff x="674818" y="2934893"/>
              <a:chExt cx="4095278" cy="2483918"/>
            </a:xfrm>
          </p:grpSpPr>
          <p:sp>
            <p:nvSpPr>
              <p:cNvPr id="2907" name="Google Shape;2907;p191"/>
              <p:cNvSpPr/>
              <p:nvPr/>
            </p:nvSpPr>
            <p:spPr>
              <a:xfrm>
                <a:off x="674818"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8" name="Google Shape;2908;p191"/>
              <p:cNvSpPr txBox="1"/>
              <p:nvPr/>
            </p:nvSpPr>
            <p:spPr>
              <a:xfrm>
                <a:off x="1078818" y="4379664"/>
                <a:ext cx="3691278"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2909" name="Google Shape;2909;p191"/>
            <p:cNvGrpSpPr/>
            <p:nvPr/>
          </p:nvGrpSpPr>
          <p:grpSpPr>
            <a:xfrm>
              <a:off x="4913076" y="1618657"/>
              <a:ext cx="3565821" cy="2395756"/>
              <a:chOff x="674818" y="-1038059"/>
              <a:chExt cx="3565821" cy="2395756"/>
            </a:xfrm>
          </p:grpSpPr>
          <p:sp>
            <p:nvSpPr>
              <p:cNvPr id="2910" name="Google Shape;2910;p191"/>
              <p:cNvSpPr/>
              <p:nvPr/>
            </p:nvSpPr>
            <p:spPr>
              <a:xfrm>
                <a:off x="674818"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1" name="Google Shape;2911;p191"/>
              <p:cNvSpPr txBox="1"/>
              <p:nvPr/>
            </p:nvSpPr>
            <p:spPr>
              <a:xfrm>
                <a:off x="915367" y="-1038059"/>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2912" name="Google Shape;2912;p191"/>
            <p:cNvSpPr/>
            <p:nvPr/>
          </p:nvSpPr>
          <p:spPr>
            <a:xfrm>
              <a:off x="4913076" y="1413562"/>
              <a:ext cx="727403" cy="1091105"/>
            </a:xfrm>
            <a:prstGeom prst="rect">
              <a:avLst/>
            </a:prstGeom>
            <a:blipFill rotWithShape="1">
              <a:blip r:embed="rId7">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913" name="Google Shape;2913;p191"/>
            <p:cNvGrpSpPr/>
            <p:nvPr/>
          </p:nvGrpSpPr>
          <p:grpSpPr>
            <a:xfrm>
              <a:off x="4913076" y="4294876"/>
              <a:ext cx="3325272" cy="1039147"/>
              <a:chOff x="4368061" y="318550"/>
              <a:chExt cx="3325272" cy="1039147"/>
            </a:xfrm>
          </p:grpSpPr>
          <p:sp>
            <p:nvSpPr>
              <p:cNvPr id="2914" name="Google Shape;2914;p191"/>
              <p:cNvSpPr/>
              <p:nvPr/>
            </p:nvSpPr>
            <p:spPr>
              <a:xfrm>
                <a:off x="4368061"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5" name="Google Shape;2915;p191"/>
              <p:cNvSpPr txBox="1"/>
              <p:nvPr/>
            </p:nvSpPr>
            <p:spPr>
              <a:xfrm>
                <a:off x="4368061" y="318550"/>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2916" name="Google Shape;2916;p191"/>
            <p:cNvSpPr/>
            <p:nvPr/>
          </p:nvSpPr>
          <p:spPr>
            <a:xfrm>
              <a:off x="4774523" y="4144777"/>
              <a:ext cx="727403" cy="1091105"/>
            </a:xfrm>
            <a:prstGeom prst="rect">
              <a:avLst/>
            </a:prstGeom>
            <a:blipFill rotWithShape="1">
              <a:blip r:embed="rId8">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917" name="Google Shape;2917;p191"/>
            <p:cNvGrpSpPr/>
            <p:nvPr/>
          </p:nvGrpSpPr>
          <p:grpSpPr>
            <a:xfrm>
              <a:off x="3111887" y="5659478"/>
              <a:ext cx="3325272" cy="1039147"/>
              <a:chOff x="2521440" y="4243064"/>
              <a:chExt cx="3325272" cy="1039147"/>
            </a:xfrm>
          </p:grpSpPr>
          <p:sp>
            <p:nvSpPr>
              <p:cNvPr id="2918" name="Google Shape;2918;p191"/>
              <p:cNvSpPr/>
              <p:nvPr/>
            </p:nvSpPr>
            <p:spPr>
              <a:xfrm>
                <a:off x="2521440" y="4243064"/>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9" name="Google Shape;2919;p191"/>
              <p:cNvSpPr txBox="1"/>
              <p:nvPr/>
            </p:nvSpPr>
            <p:spPr>
              <a:xfrm>
                <a:off x="2521440" y="4243064"/>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2920" name="Google Shape;2920;p191"/>
            <p:cNvSpPr/>
            <p:nvPr/>
          </p:nvSpPr>
          <p:spPr>
            <a:xfrm>
              <a:off x="2973334" y="5509379"/>
              <a:ext cx="727403" cy="1091105"/>
            </a:xfrm>
            <a:prstGeom prst="rect">
              <a:avLst/>
            </a:prstGeom>
            <a:blipFill rotWithShape="1">
              <a:blip r:embed="rId9">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1" name="Google Shape;2921;p191"/>
            <p:cNvSpPr/>
            <p:nvPr/>
          </p:nvSpPr>
          <p:spPr>
            <a:xfrm>
              <a:off x="4913075" y="2837795"/>
              <a:ext cx="727403" cy="1054288"/>
            </a:xfrm>
            <a:prstGeom prst="rect">
              <a:avLst/>
            </a:prstGeom>
            <a:blipFill rotWithShape="1">
              <a:blip r:embed="rId10">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22" descr="Discovery of Plant Growth Mechanisms May Lead to Insights About ..."/>
          <p:cNvPicPr preferRelativeResize="0"/>
          <p:nvPr/>
        </p:nvPicPr>
        <p:blipFill rotWithShape="1">
          <a:blip r:embed="rId3">
            <a:alphaModFix/>
          </a:blip>
          <a:srcRect/>
          <a:stretch/>
        </p:blipFill>
        <p:spPr>
          <a:xfrm>
            <a:off x="1119554" y="1897726"/>
            <a:ext cx="6904892" cy="4626278"/>
          </a:xfrm>
          <a:prstGeom prst="rect">
            <a:avLst/>
          </a:prstGeom>
          <a:noFill/>
          <a:ln>
            <a:noFill/>
          </a:ln>
        </p:spPr>
      </p:pic>
      <p:sp>
        <p:nvSpPr>
          <p:cNvPr id="355" name="Google Shape;355;p2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22"/>
          <p:cNvSpPr txBox="1"/>
          <p:nvPr/>
        </p:nvSpPr>
        <p:spPr>
          <a:xfrm>
            <a:off x="457200" y="844062"/>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290"/>
              <a:buFont typeface="Calibri"/>
              <a:buNone/>
            </a:pPr>
            <a:endParaRPr sz="4290" b="0" i="0" u="none" strike="noStrike" cap="none">
              <a:solidFill>
                <a:schemeClr val="dk1"/>
              </a:solidFill>
              <a:latin typeface="Calibri"/>
              <a:ea typeface="Calibri"/>
              <a:cs typeface="Calibri"/>
              <a:sym typeface="Calibri"/>
            </a:endParaRPr>
          </a:p>
        </p:txBody>
      </p:sp>
      <p:sp>
        <p:nvSpPr>
          <p:cNvPr id="357" name="Google Shape;357;p22"/>
          <p:cNvSpPr txBox="1"/>
          <p:nvPr/>
        </p:nvSpPr>
        <p:spPr>
          <a:xfrm>
            <a:off x="735230" y="735230"/>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290"/>
              <a:buFont typeface="Calibri"/>
              <a:buNone/>
            </a:pPr>
            <a:r>
              <a:rPr lang="en-US" sz="4290" b="0" i="0" u="none" strike="noStrike" cap="none">
                <a:solidFill>
                  <a:schemeClr val="dk1"/>
                </a:solidFill>
                <a:latin typeface="Calibri"/>
                <a:ea typeface="Calibri"/>
                <a:cs typeface="Calibri"/>
                <a:sym typeface="Calibri"/>
              </a:rPr>
              <a:t>Plants also ingest food!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2926"/>
        <p:cNvGrpSpPr/>
        <p:nvPr/>
      </p:nvGrpSpPr>
      <p:grpSpPr>
        <a:xfrm>
          <a:off x="0" y="0"/>
          <a:ext cx="0" cy="0"/>
          <a:chOff x="0" y="0"/>
          <a:chExt cx="0" cy="0"/>
        </a:xfrm>
      </p:grpSpPr>
      <p:sp>
        <p:nvSpPr>
          <p:cNvPr id="2927" name="Google Shape;2927;p192"/>
          <p:cNvSpPr txBox="1">
            <a:spLocks noGrp="1"/>
          </p:cNvSpPr>
          <p:nvPr>
            <p:ph type="title"/>
          </p:nvPr>
        </p:nvSpPr>
        <p:spPr>
          <a:xfrm>
            <a:off x="538725" y="328699"/>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399"/>
              <a:buFont typeface="Calibri"/>
              <a:buNone/>
            </a:pPr>
            <a:r>
              <a:rPr lang="en-US" sz="3959" b="1" u="sng"/>
              <a:t>Ingestion</a:t>
            </a:r>
            <a:r>
              <a:rPr lang="en-US" sz="3959"/>
              <a:t>: the process of taking in food </a:t>
            </a:r>
            <a:endParaRPr/>
          </a:p>
        </p:txBody>
      </p:sp>
      <p:pic>
        <p:nvPicPr>
          <p:cNvPr id="2928" name="Google Shape;2928;p192" descr="eating.jpg"/>
          <p:cNvPicPr preferRelativeResize="0">
            <a:picLocks noGrp="1"/>
          </p:cNvPicPr>
          <p:nvPr>
            <p:ph type="body" idx="1"/>
          </p:nvPr>
        </p:nvPicPr>
        <p:blipFill rotWithShape="1">
          <a:blip r:embed="rId3">
            <a:alphaModFix/>
          </a:blip>
          <a:srcRect t="8727" b="8727"/>
          <a:stretch/>
        </p:blipFill>
        <p:spPr>
          <a:xfrm>
            <a:off x="457200" y="2057400"/>
            <a:ext cx="8229600" cy="4525963"/>
          </a:xfrm>
          <a:prstGeom prst="rect">
            <a:avLst/>
          </a:prstGeom>
          <a:noFill/>
          <a:ln>
            <a:noFill/>
          </a:ln>
        </p:spPr>
      </p:pic>
      <p:sp>
        <p:nvSpPr>
          <p:cNvPr id="2929" name="Google Shape;2929;p19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2933"/>
        <p:cNvGrpSpPr/>
        <p:nvPr/>
      </p:nvGrpSpPr>
      <p:grpSpPr>
        <a:xfrm>
          <a:off x="0" y="0"/>
          <a:ext cx="0" cy="0"/>
          <a:chOff x="0" y="0"/>
          <a:chExt cx="0" cy="0"/>
        </a:xfrm>
      </p:grpSpPr>
      <p:sp>
        <p:nvSpPr>
          <p:cNvPr id="2934" name="Google Shape;2934;p193"/>
          <p:cNvSpPr txBox="1"/>
          <p:nvPr/>
        </p:nvSpPr>
        <p:spPr>
          <a:xfrm>
            <a:off x="849550" y="424775"/>
            <a:ext cx="8046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4400" b="1" i="0" u="sng" strike="noStrike" cap="none">
                <a:solidFill>
                  <a:schemeClr val="dk1"/>
                </a:solidFill>
                <a:latin typeface="Calibri"/>
                <a:ea typeface="Calibri"/>
                <a:cs typeface="Calibri"/>
                <a:sym typeface="Calibri"/>
              </a:rPr>
              <a:t>Digestion</a:t>
            </a:r>
            <a:r>
              <a:rPr lang="en-US" sz="4400" b="0" i="0" u="none" strike="noStrike" cap="none">
                <a:solidFill>
                  <a:schemeClr val="dk1"/>
                </a:solidFill>
                <a:latin typeface="Calibri"/>
                <a:ea typeface="Calibri"/>
                <a:cs typeface="Calibri"/>
                <a:sym typeface="Calibri"/>
              </a:rPr>
              <a:t>: </a:t>
            </a:r>
            <a:r>
              <a:rPr lang="en-US" sz="4400">
                <a:solidFill>
                  <a:schemeClr val="dk1"/>
                </a:solidFill>
                <a:latin typeface="Calibri"/>
                <a:ea typeface="Calibri"/>
                <a:cs typeface="Calibri"/>
                <a:sym typeface="Calibri"/>
              </a:rPr>
              <a:t>b</a:t>
            </a:r>
            <a:r>
              <a:rPr lang="en-US" sz="4400" b="0" i="0" u="none" strike="noStrike" cap="none">
                <a:solidFill>
                  <a:schemeClr val="dk1"/>
                </a:solidFill>
                <a:latin typeface="Calibri"/>
                <a:ea typeface="Calibri"/>
                <a:cs typeface="Calibri"/>
                <a:sym typeface="Calibri"/>
              </a:rPr>
              <a:t>reaking down of food for the organism to use</a:t>
            </a:r>
            <a:endParaRPr sz="1400" b="0" i="0" u="none" strike="noStrike" cap="none">
              <a:solidFill>
                <a:srgbClr val="000000"/>
              </a:solidFill>
              <a:latin typeface="Arial"/>
              <a:ea typeface="Arial"/>
              <a:cs typeface="Arial"/>
              <a:sym typeface="Arial"/>
            </a:endParaRPr>
          </a:p>
        </p:txBody>
      </p:sp>
      <p:pic>
        <p:nvPicPr>
          <p:cNvPr id="2935" name="Google Shape;2935;p193"/>
          <p:cNvPicPr preferRelativeResize="0"/>
          <p:nvPr/>
        </p:nvPicPr>
        <p:blipFill rotWithShape="1">
          <a:blip r:embed="rId3">
            <a:alphaModFix/>
          </a:blip>
          <a:srcRect/>
          <a:stretch/>
        </p:blipFill>
        <p:spPr>
          <a:xfrm>
            <a:off x="1034321" y="1913316"/>
            <a:ext cx="7075358" cy="4217233"/>
          </a:xfrm>
          <a:prstGeom prst="rect">
            <a:avLst/>
          </a:prstGeom>
          <a:noFill/>
          <a:ln>
            <a:noFill/>
          </a:ln>
        </p:spPr>
      </p:pic>
      <p:sp>
        <p:nvSpPr>
          <p:cNvPr id="2936" name="Google Shape;2936;p19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2941"/>
        <p:cNvGrpSpPr/>
        <p:nvPr/>
      </p:nvGrpSpPr>
      <p:grpSpPr>
        <a:xfrm>
          <a:off x="0" y="0"/>
          <a:ext cx="0" cy="0"/>
          <a:chOff x="0" y="0"/>
          <a:chExt cx="0" cy="0"/>
        </a:xfrm>
      </p:grpSpPr>
      <p:sp>
        <p:nvSpPr>
          <p:cNvPr id="2942" name="Google Shape;2942;p194"/>
          <p:cNvSpPr txBox="1">
            <a:spLocks noGrp="1"/>
          </p:cNvSpPr>
          <p:nvPr>
            <p:ph type="title"/>
          </p:nvPr>
        </p:nvSpPr>
        <p:spPr>
          <a:xfrm>
            <a:off x="457200" y="274638"/>
            <a:ext cx="8229600" cy="132556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Excretion</a:t>
            </a:r>
            <a:r>
              <a:rPr lang="en-US" sz="3959"/>
              <a:t>: process by which an organism removes its waste</a:t>
            </a:r>
            <a:endParaRPr/>
          </a:p>
        </p:txBody>
      </p:sp>
      <p:pic>
        <p:nvPicPr>
          <p:cNvPr id="2943" name="Google Shape;2943;p194" descr="toilet.jpg"/>
          <p:cNvPicPr preferRelativeResize="0">
            <a:picLocks noGrp="1"/>
          </p:cNvPicPr>
          <p:nvPr>
            <p:ph type="body" idx="1"/>
          </p:nvPr>
        </p:nvPicPr>
        <p:blipFill rotWithShape="1">
          <a:blip r:embed="rId3">
            <a:alphaModFix/>
          </a:blip>
          <a:srcRect l="-61212" r="-6121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2944" name="Google Shape;2944;p19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2949"/>
        <p:cNvGrpSpPr/>
        <p:nvPr/>
      </p:nvGrpSpPr>
      <p:grpSpPr>
        <a:xfrm>
          <a:off x="0" y="0"/>
          <a:ext cx="0" cy="0"/>
          <a:chOff x="0" y="0"/>
          <a:chExt cx="0" cy="0"/>
        </a:xfrm>
      </p:grpSpPr>
      <p:sp>
        <p:nvSpPr>
          <p:cNvPr id="2950" name="Google Shape;2950;p195"/>
          <p:cNvSpPr txBox="1">
            <a:spLocks noGrp="1"/>
          </p:cNvSpPr>
          <p:nvPr>
            <p:ph type="title"/>
          </p:nvPr>
        </p:nvSpPr>
        <p:spPr>
          <a:xfrm>
            <a:off x="294468" y="871099"/>
            <a:ext cx="8849532" cy="146117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Growth</a:t>
            </a:r>
            <a:r>
              <a:rPr lang="en-US"/>
              <a:t>: process by which living organisms increase in size</a:t>
            </a:r>
            <a:endParaRPr/>
          </a:p>
        </p:txBody>
      </p:sp>
      <p:pic>
        <p:nvPicPr>
          <p:cNvPr id="2951" name="Google Shape;2951;p195"/>
          <p:cNvPicPr preferRelativeResize="0">
            <a:picLocks noGrp="1"/>
          </p:cNvPicPr>
          <p:nvPr>
            <p:ph type="body" idx="1"/>
          </p:nvPr>
        </p:nvPicPr>
        <p:blipFill rotWithShape="1">
          <a:blip r:embed="rId3">
            <a:alphaModFix/>
          </a:blip>
          <a:srcRect/>
          <a:stretch/>
        </p:blipFill>
        <p:spPr>
          <a:xfrm>
            <a:off x="1" y="2355743"/>
            <a:ext cx="9151564" cy="2991172"/>
          </a:xfrm>
          <a:prstGeom prst="rect">
            <a:avLst/>
          </a:prstGeom>
          <a:noFill/>
          <a:ln w="9525" cap="flat" cmpd="sng">
            <a:solidFill>
              <a:schemeClr val="lt1"/>
            </a:solidFill>
            <a:prstDash val="solid"/>
            <a:round/>
            <a:headEnd type="none" w="sm" len="sm"/>
            <a:tailEnd type="none" w="sm" len="sm"/>
          </a:ln>
        </p:spPr>
      </p:pic>
      <p:sp>
        <p:nvSpPr>
          <p:cNvPr id="2952" name="Google Shape;2952;p19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2957"/>
        <p:cNvGrpSpPr/>
        <p:nvPr/>
      </p:nvGrpSpPr>
      <p:grpSpPr>
        <a:xfrm>
          <a:off x="0" y="0"/>
          <a:ext cx="0" cy="0"/>
          <a:chOff x="0" y="0"/>
          <a:chExt cx="0" cy="0"/>
        </a:xfrm>
      </p:grpSpPr>
      <p:sp>
        <p:nvSpPr>
          <p:cNvPr id="2958" name="Google Shape;2958;p196"/>
          <p:cNvSpPr txBox="1">
            <a:spLocks noGrp="1"/>
          </p:cNvSpPr>
          <p:nvPr>
            <p:ph type="title"/>
          </p:nvPr>
        </p:nvSpPr>
        <p:spPr>
          <a:xfrm>
            <a:off x="147293" y="667299"/>
            <a:ext cx="8849400" cy="1461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Repair</a:t>
            </a:r>
            <a:r>
              <a:rPr lang="en-US"/>
              <a:t>: the ability of an organism to heal</a:t>
            </a:r>
            <a:endParaRPr/>
          </a:p>
        </p:txBody>
      </p:sp>
      <p:pic>
        <p:nvPicPr>
          <p:cNvPr id="2959" name="Google Shape;2959;p196"/>
          <p:cNvPicPr preferRelativeResize="0"/>
          <p:nvPr/>
        </p:nvPicPr>
        <p:blipFill rotWithShape="1">
          <a:blip r:embed="rId3">
            <a:alphaModFix/>
          </a:blip>
          <a:srcRect/>
          <a:stretch/>
        </p:blipFill>
        <p:spPr>
          <a:xfrm>
            <a:off x="0" y="2916953"/>
            <a:ext cx="4752109" cy="3941047"/>
          </a:xfrm>
          <a:prstGeom prst="rect">
            <a:avLst/>
          </a:prstGeom>
          <a:noFill/>
          <a:ln>
            <a:noFill/>
          </a:ln>
        </p:spPr>
      </p:pic>
      <p:sp>
        <p:nvSpPr>
          <p:cNvPr id="2960" name="Google Shape;2960;p19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61" name="Google Shape;2961;p196"/>
          <p:cNvPicPr preferRelativeResize="0"/>
          <p:nvPr/>
        </p:nvPicPr>
        <p:blipFill>
          <a:blip r:embed="rId5">
            <a:alphaModFix/>
          </a:blip>
          <a:stretch>
            <a:fillRect/>
          </a:stretch>
        </p:blipFill>
        <p:spPr>
          <a:xfrm>
            <a:off x="4943100" y="2916950"/>
            <a:ext cx="4118329" cy="3941050"/>
          </a:xfrm>
          <a:prstGeom prst="rect">
            <a:avLst/>
          </a:prstGeom>
          <a:noFill/>
          <a:ln>
            <a:noFill/>
          </a:ln>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2966"/>
        <p:cNvGrpSpPr/>
        <p:nvPr/>
      </p:nvGrpSpPr>
      <p:grpSpPr>
        <a:xfrm>
          <a:off x="0" y="0"/>
          <a:ext cx="0" cy="0"/>
          <a:chOff x="0" y="0"/>
          <a:chExt cx="0" cy="0"/>
        </a:xfrm>
      </p:grpSpPr>
      <p:sp>
        <p:nvSpPr>
          <p:cNvPr id="2967" name="Google Shape;2967;p197"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2972"/>
        <p:cNvGrpSpPr/>
        <p:nvPr/>
      </p:nvGrpSpPr>
      <p:grpSpPr>
        <a:xfrm>
          <a:off x="0" y="0"/>
          <a:ext cx="0" cy="0"/>
          <a:chOff x="0" y="0"/>
          <a:chExt cx="0" cy="0"/>
        </a:xfrm>
      </p:grpSpPr>
      <p:pic>
        <p:nvPicPr>
          <p:cNvPr id="2973" name="Google Shape;2973;p198"/>
          <p:cNvPicPr preferRelativeResize="0"/>
          <p:nvPr/>
        </p:nvPicPr>
        <p:blipFill rotWithShape="1">
          <a:blip r:embed="rId3">
            <a:alphaModFix/>
          </a:blip>
          <a:srcRect/>
          <a:stretch/>
        </p:blipFill>
        <p:spPr>
          <a:xfrm>
            <a:off x="196948" y="1015665"/>
            <a:ext cx="8947052" cy="5676312"/>
          </a:xfrm>
          <a:prstGeom prst="rect">
            <a:avLst/>
          </a:prstGeom>
          <a:noFill/>
          <a:ln>
            <a:noFill/>
          </a:ln>
        </p:spPr>
      </p:pic>
      <p:sp>
        <p:nvSpPr>
          <p:cNvPr id="2974" name="Google Shape;2974;p19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5" name="Google Shape;2975;p198"/>
          <p:cNvSpPr txBox="1"/>
          <p:nvPr/>
        </p:nvSpPr>
        <p:spPr>
          <a:xfrm>
            <a:off x="555667" y="950585"/>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3959"/>
              <a:buFont typeface="Calibri"/>
              <a:buNone/>
            </a:pPr>
            <a:r>
              <a:rPr lang="en-US" sz="3959" b="0" i="0" u="none" strike="noStrike" cap="none">
                <a:solidFill>
                  <a:schemeClr val="dk1"/>
                </a:solidFill>
                <a:latin typeface="Calibri"/>
                <a:ea typeface="Calibri"/>
                <a:cs typeface="Calibri"/>
                <a:sym typeface="Calibri"/>
              </a:rPr>
              <a:t>How are cells, tissue, organs, organ systems, and organisms related?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2980"/>
        <p:cNvGrpSpPr/>
        <p:nvPr/>
      </p:nvGrpSpPr>
      <p:grpSpPr>
        <a:xfrm>
          <a:off x="0" y="0"/>
          <a:ext cx="0" cy="0"/>
          <a:chOff x="0" y="0"/>
          <a:chExt cx="0" cy="0"/>
        </a:xfrm>
      </p:grpSpPr>
      <p:sp>
        <p:nvSpPr>
          <p:cNvPr id="2981" name="Google Shape;2981;p199"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2" name="Google Shape;2982;p199"/>
          <p:cNvSpPr txBox="1">
            <a:spLocks noGrp="1"/>
          </p:cNvSpPr>
          <p:nvPr>
            <p:ph type="title"/>
          </p:nvPr>
        </p:nvSpPr>
        <p:spPr>
          <a:xfrm>
            <a:off x="735230" y="510165"/>
            <a:ext cx="8229600" cy="132556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a:t>Why are life processes important for organisms?</a:t>
            </a:r>
            <a:endParaRPr/>
          </a:p>
        </p:txBody>
      </p:sp>
      <p:grpSp>
        <p:nvGrpSpPr>
          <p:cNvPr id="2983" name="Google Shape;2983;p199"/>
          <p:cNvGrpSpPr/>
          <p:nvPr/>
        </p:nvGrpSpPr>
        <p:grpSpPr>
          <a:xfrm>
            <a:off x="0" y="2194560"/>
            <a:ext cx="6354410" cy="4530100"/>
            <a:chOff x="944379" y="1446299"/>
            <a:chExt cx="6400498" cy="5287021"/>
          </a:xfrm>
        </p:grpSpPr>
        <p:grpSp>
          <p:nvGrpSpPr>
            <p:cNvPr id="2984" name="Google Shape;2984;p199"/>
            <p:cNvGrpSpPr/>
            <p:nvPr/>
          </p:nvGrpSpPr>
          <p:grpSpPr>
            <a:xfrm>
              <a:off x="1266093" y="1559581"/>
              <a:ext cx="2322965" cy="1039147"/>
              <a:chOff x="4368062" y="1626721"/>
              <a:chExt cx="2322965" cy="1039147"/>
            </a:xfrm>
          </p:grpSpPr>
          <p:sp>
            <p:nvSpPr>
              <p:cNvPr id="2985" name="Google Shape;2985;p199"/>
              <p:cNvSpPr/>
              <p:nvPr/>
            </p:nvSpPr>
            <p:spPr>
              <a:xfrm>
                <a:off x="4368062" y="1626721"/>
                <a:ext cx="2322965"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6" name="Google Shape;2986;p199"/>
              <p:cNvSpPr txBox="1"/>
              <p:nvPr/>
            </p:nvSpPr>
            <p:spPr>
              <a:xfrm>
                <a:off x="4368062" y="1626721"/>
                <a:ext cx="2322965"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2987" name="Google Shape;2987;p199" descr="eating.jpg"/>
            <p:cNvPicPr preferRelativeResize="0"/>
            <p:nvPr/>
          </p:nvPicPr>
          <p:blipFill rotWithShape="1">
            <a:blip r:embed="rId4">
              <a:alphaModFix/>
            </a:blip>
            <a:srcRect t="8727" b="8727"/>
            <a:stretch/>
          </p:blipFill>
          <p:spPr>
            <a:xfrm>
              <a:off x="944380" y="1446299"/>
              <a:ext cx="905701" cy="1039148"/>
            </a:xfrm>
            <a:prstGeom prst="rect">
              <a:avLst/>
            </a:prstGeom>
            <a:noFill/>
            <a:ln>
              <a:noFill/>
            </a:ln>
          </p:spPr>
        </p:pic>
        <p:grpSp>
          <p:nvGrpSpPr>
            <p:cNvPr id="2988" name="Google Shape;2988;p199"/>
            <p:cNvGrpSpPr/>
            <p:nvPr/>
          </p:nvGrpSpPr>
          <p:grpSpPr>
            <a:xfrm>
              <a:off x="1246728" y="2909426"/>
              <a:ext cx="2342330" cy="1039147"/>
              <a:chOff x="4368061" y="1626721"/>
              <a:chExt cx="2342330" cy="1039147"/>
            </a:xfrm>
          </p:grpSpPr>
          <p:sp>
            <p:nvSpPr>
              <p:cNvPr id="2989" name="Google Shape;2989;p199"/>
              <p:cNvSpPr/>
              <p:nvPr/>
            </p:nvSpPr>
            <p:spPr>
              <a:xfrm>
                <a:off x="4368061" y="1626721"/>
                <a:ext cx="2342330"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0" name="Google Shape;2990;p199"/>
              <p:cNvSpPr txBox="1"/>
              <p:nvPr/>
            </p:nvSpPr>
            <p:spPr>
              <a:xfrm>
                <a:off x="4368062" y="1626721"/>
                <a:ext cx="2322965"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Digestion</a:t>
                </a:r>
                <a:endParaRPr sz="3500" b="0" i="0" u="none" strike="noStrike" cap="none">
                  <a:solidFill>
                    <a:schemeClr val="dk1"/>
                  </a:solidFill>
                  <a:latin typeface="Calibri"/>
                  <a:ea typeface="Calibri"/>
                  <a:cs typeface="Calibri"/>
                  <a:sym typeface="Calibri"/>
                </a:endParaRPr>
              </a:p>
            </p:txBody>
          </p:sp>
        </p:grpSp>
        <p:pic>
          <p:nvPicPr>
            <p:cNvPr id="2991" name="Google Shape;2991;p199"/>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2992" name="Google Shape;2992;p199"/>
            <p:cNvGrpSpPr/>
            <p:nvPr/>
          </p:nvGrpSpPr>
          <p:grpSpPr>
            <a:xfrm>
              <a:off x="1208702" y="4273783"/>
              <a:ext cx="2380356" cy="1039147"/>
              <a:chOff x="4368061" y="2934893"/>
              <a:chExt cx="2380356" cy="1039147"/>
            </a:xfrm>
          </p:grpSpPr>
          <p:sp>
            <p:nvSpPr>
              <p:cNvPr id="2993" name="Google Shape;2993;p199"/>
              <p:cNvSpPr/>
              <p:nvPr/>
            </p:nvSpPr>
            <p:spPr>
              <a:xfrm>
                <a:off x="4368061" y="2934893"/>
                <a:ext cx="2380356"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4" name="Google Shape;2994;p199"/>
              <p:cNvSpPr txBox="1"/>
              <p:nvPr/>
            </p:nvSpPr>
            <p:spPr>
              <a:xfrm>
                <a:off x="4368061" y="2934893"/>
                <a:ext cx="2380356"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2995" name="Google Shape;2995;p199"/>
            <p:cNvSpPr/>
            <p:nvPr/>
          </p:nvSpPr>
          <p:spPr>
            <a:xfrm>
              <a:off x="1070149" y="4123684"/>
              <a:ext cx="727403" cy="109110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996" name="Google Shape;2996;p199"/>
            <p:cNvGrpSpPr/>
            <p:nvPr/>
          </p:nvGrpSpPr>
          <p:grpSpPr>
            <a:xfrm>
              <a:off x="4298172" y="1559581"/>
              <a:ext cx="2834900" cy="2498008"/>
              <a:chOff x="59914" y="2934893"/>
              <a:chExt cx="2834900" cy="2498008"/>
            </a:xfrm>
          </p:grpSpPr>
          <p:sp>
            <p:nvSpPr>
              <p:cNvPr id="2997" name="Google Shape;2997;p199"/>
              <p:cNvSpPr/>
              <p:nvPr/>
            </p:nvSpPr>
            <p:spPr>
              <a:xfrm>
                <a:off x="674818" y="2934893"/>
                <a:ext cx="2096957"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8" name="Google Shape;2998;p199"/>
              <p:cNvSpPr txBox="1"/>
              <p:nvPr/>
            </p:nvSpPr>
            <p:spPr>
              <a:xfrm>
                <a:off x="59914" y="4393753"/>
                <a:ext cx="2834900" cy="1039148"/>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Stimulus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98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Response</a:t>
                </a:r>
                <a:endParaRPr sz="2800" b="0" i="0" u="none" strike="noStrike" cap="none">
                  <a:solidFill>
                    <a:schemeClr val="dk1"/>
                  </a:solidFill>
                  <a:latin typeface="Calibri"/>
                  <a:ea typeface="Calibri"/>
                  <a:cs typeface="Calibri"/>
                  <a:sym typeface="Calibri"/>
                </a:endParaRPr>
              </a:p>
            </p:txBody>
          </p:sp>
        </p:grpSp>
        <p:sp>
          <p:nvSpPr>
            <p:cNvPr id="2999" name="Google Shape;2999;p199"/>
            <p:cNvSpPr/>
            <p:nvPr/>
          </p:nvSpPr>
          <p:spPr>
            <a:xfrm>
              <a:off x="4129800" y="2975266"/>
              <a:ext cx="727403" cy="1054288"/>
            </a:xfrm>
            <a:prstGeom prst="rect">
              <a:avLst/>
            </a:prstGeom>
            <a:blipFill rotWithShape="1">
              <a:blip r:embed="rId7">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000" name="Google Shape;3000;p199"/>
            <p:cNvGrpSpPr/>
            <p:nvPr/>
          </p:nvGrpSpPr>
          <p:grpSpPr>
            <a:xfrm>
              <a:off x="4392676" y="1609098"/>
              <a:ext cx="2952201" cy="2405315"/>
              <a:chOff x="154418" y="-1047618"/>
              <a:chExt cx="2952201" cy="2405315"/>
            </a:xfrm>
          </p:grpSpPr>
          <p:sp>
            <p:nvSpPr>
              <p:cNvPr id="3001" name="Google Shape;3001;p199"/>
              <p:cNvSpPr/>
              <p:nvPr/>
            </p:nvSpPr>
            <p:spPr>
              <a:xfrm>
                <a:off x="674820" y="318550"/>
                <a:ext cx="2096958"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2" name="Google Shape;3002;p199"/>
              <p:cNvSpPr txBox="1"/>
              <p:nvPr/>
            </p:nvSpPr>
            <p:spPr>
              <a:xfrm>
                <a:off x="154418" y="-1047618"/>
                <a:ext cx="2952201"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3003" name="Google Shape;3003;p199"/>
            <p:cNvSpPr/>
            <p:nvPr/>
          </p:nvSpPr>
          <p:spPr>
            <a:xfrm>
              <a:off x="4129800" y="1543321"/>
              <a:ext cx="727403" cy="1091105"/>
            </a:xfrm>
            <a:prstGeom prst="rect">
              <a:avLst/>
            </a:prstGeom>
            <a:blipFill rotWithShape="1">
              <a:blip r:embed="rId8">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004" name="Google Shape;3004;p199"/>
            <p:cNvGrpSpPr/>
            <p:nvPr/>
          </p:nvGrpSpPr>
          <p:grpSpPr>
            <a:xfrm>
              <a:off x="4268354" y="4294876"/>
              <a:ext cx="2834900" cy="1145233"/>
              <a:chOff x="3723339" y="318550"/>
              <a:chExt cx="2834900" cy="1145233"/>
            </a:xfrm>
          </p:grpSpPr>
          <p:sp>
            <p:nvSpPr>
              <p:cNvPr id="3005" name="Google Shape;3005;p199"/>
              <p:cNvSpPr/>
              <p:nvPr/>
            </p:nvSpPr>
            <p:spPr>
              <a:xfrm>
                <a:off x="4368063" y="318550"/>
                <a:ext cx="2096958"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6" name="Google Shape;3006;p199"/>
              <p:cNvSpPr txBox="1"/>
              <p:nvPr/>
            </p:nvSpPr>
            <p:spPr>
              <a:xfrm>
                <a:off x="3723339" y="424636"/>
                <a:ext cx="2834900"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Gas Exchange</a:t>
                </a:r>
                <a:endParaRPr sz="2800" b="0" i="0" u="none" strike="noStrike" cap="none">
                  <a:solidFill>
                    <a:schemeClr val="dk1"/>
                  </a:solidFill>
                  <a:latin typeface="Calibri"/>
                  <a:ea typeface="Calibri"/>
                  <a:cs typeface="Calibri"/>
                  <a:sym typeface="Calibri"/>
                </a:endParaRPr>
              </a:p>
            </p:txBody>
          </p:sp>
        </p:grpSp>
        <p:sp>
          <p:nvSpPr>
            <p:cNvPr id="3007" name="Google Shape;3007;p199"/>
            <p:cNvSpPr/>
            <p:nvPr/>
          </p:nvSpPr>
          <p:spPr>
            <a:xfrm>
              <a:off x="4129801" y="4250863"/>
              <a:ext cx="727403" cy="1091105"/>
            </a:xfrm>
            <a:prstGeom prst="rect">
              <a:avLst/>
            </a:prstGeom>
            <a:blipFill rotWithShape="1">
              <a:blip r:embed="rId9">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008" name="Google Shape;3008;p199"/>
            <p:cNvGrpSpPr/>
            <p:nvPr/>
          </p:nvGrpSpPr>
          <p:grpSpPr>
            <a:xfrm>
              <a:off x="2569905" y="5643090"/>
              <a:ext cx="2979635" cy="1090230"/>
              <a:chOff x="1979458" y="4226676"/>
              <a:chExt cx="2979635" cy="1090230"/>
            </a:xfrm>
          </p:grpSpPr>
          <p:sp>
            <p:nvSpPr>
              <p:cNvPr id="3009" name="Google Shape;3009;p199"/>
              <p:cNvSpPr/>
              <p:nvPr/>
            </p:nvSpPr>
            <p:spPr>
              <a:xfrm>
                <a:off x="2124193" y="4226676"/>
                <a:ext cx="2834900"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0" name="Google Shape;3010;p199"/>
              <p:cNvSpPr txBox="1"/>
              <p:nvPr/>
            </p:nvSpPr>
            <p:spPr>
              <a:xfrm>
                <a:off x="1979458" y="4277759"/>
                <a:ext cx="2834900"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3011" name="Google Shape;3011;p199"/>
            <p:cNvSpPr/>
            <p:nvPr/>
          </p:nvSpPr>
          <p:spPr>
            <a:xfrm>
              <a:off x="2431352" y="5544073"/>
              <a:ext cx="727403" cy="1091105"/>
            </a:xfrm>
            <a:prstGeom prst="rect">
              <a:avLst/>
            </a:prstGeom>
            <a:blipFill rotWithShape="1">
              <a:blip r:embed="rId10">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012" name="Google Shape;3012;p199"/>
          <p:cNvPicPr preferRelativeResize="0"/>
          <p:nvPr/>
        </p:nvPicPr>
        <p:blipFill rotWithShape="1">
          <a:blip r:embed="rId11">
            <a:alphaModFix/>
          </a:blip>
          <a:srcRect/>
          <a:stretch/>
        </p:blipFill>
        <p:spPr>
          <a:xfrm>
            <a:off x="6818535" y="2382522"/>
            <a:ext cx="2325464" cy="2738118"/>
          </a:xfrm>
          <a:prstGeom prst="rect">
            <a:avLst/>
          </a:prstGeom>
          <a:noFill/>
          <a:ln>
            <a:noFill/>
          </a:ln>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3017"/>
        <p:cNvGrpSpPr/>
        <p:nvPr/>
      </p:nvGrpSpPr>
      <p:grpSpPr>
        <a:xfrm>
          <a:off x="0" y="0"/>
          <a:ext cx="0" cy="0"/>
          <a:chOff x="0" y="0"/>
          <a:chExt cx="0" cy="0"/>
        </a:xfrm>
      </p:grpSpPr>
      <p:sp>
        <p:nvSpPr>
          <p:cNvPr id="3018" name="Google Shape;3018;p200"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9" name="Google Shape;3019;p200"/>
          <p:cNvSpPr txBox="1">
            <a:spLocks noGrp="1"/>
          </p:cNvSpPr>
          <p:nvPr>
            <p:ph type="title"/>
          </p:nvPr>
        </p:nvSpPr>
        <p:spPr>
          <a:xfrm>
            <a:off x="735230" y="510165"/>
            <a:ext cx="8229600" cy="132556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a:t>Explain the relationship between ingestion, digestion, and excretion. </a:t>
            </a:r>
            <a:endParaRPr/>
          </a:p>
        </p:txBody>
      </p:sp>
      <p:grpSp>
        <p:nvGrpSpPr>
          <p:cNvPr id="3020" name="Google Shape;3020;p200"/>
          <p:cNvGrpSpPr/>
          <p:nvPr/>
        </p:nvGrpSpPr>
        <p:grpSpPr>
          <a:xfrm>
            <a:off x="-357478" y="2881743"/>
            <a:ext cx="8794895" cy="2412868"/>
            <a:chOff x="-357478" y="2881743"/>
            <a:chExt cx="8794895" cy="2412868"/>
          </a:xfrm>
        </p:grpSpPr>
        <p:grpSp>
          <p:nvGrpSpPr>
            <p:cNvPr id="3021" name="Google Shape;3021;p200"/>
            <p:cNvGrpSpPr/>
            <p:nvPr/>
          </p:nvGrpSpPr>
          <p:grpSpPr>
            <a:xfrm>
              <a:off x="-357478" y="2881745"/>
              <a:ext cx="2185416" cy="2379667"/>
              <a:chOff x="-890052" y="1826662"/>
              <a:chExt cx="2306238" cy="2379667"/>
            </a:xfrm>
          </p:grpSpPr>
          <p:sp>
            <p:nvSpPr>
              <p:cNvPr id="3022" name="Google Shape;3022;p200"/>
              <p:cNvSpPr txBox="1"/>
              <p:nvPr/>
            </p:nvSpPr>
            <p:spPr>
              <a:xfrm>
                <a:off x="-890052" y="3315952"/>
                <a:ext cx="2306238"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pic>
            <p:nvPicPr>
              <p:cNvPr id="3023" name="Google Shape;3023;p200" descr="eating.jpg"/>
              <p:cNvPicPr preferRelativeResize="0"/>
              <p:nvPr/>
            </p:nvPicPr>
            <p:blipFill rotWithShape="1">
              <a:blip r:embed="rId4">
                <a:alphaModFix/>
              </a:blip>
              <a:srcRect t="8727" b="8727"/>
              <a:stretch/>
            </p:blipFill>
            <p:spPr>
              <a:xfrm>
                <a:off x="-293503" y="1826662"/>
                <a:ext cx="1448688" cy="1258275"/>
              </a:xfrm>
              <a:prstGeom prst="rect">
                <a:avLst/>
              </a:prstGeom>
              <a:noFill/>
              <a:ln>
                <a:noFill/>
              </a:ln>
            </p:spPr>
          </p:pic>
        </p:grpSp>
        <p:grpSp>
          <p:nvGrpSpPr>
            <p:cNvPr id="3024" name="Google Shape;3024;p200"/>
            <p:cNvGrpSpPr/>
            <p:nvPr/>
          </p:nvGrpSpPr>
          <p:grpSpPr>
            <a:xfrm>
              <a:off x="2485356" y="2881744"/>
              <a:ext cx="2306238" cy="2412867"/>
              <a:chOff x="-997374" y="2949623"/>
              <a:chExt cx="2306238" cy="2412867"/>
            </a:xfrm>
          </p:grpSpPr>
          <p:sp>
            <p:nvSpPr>
              <p:cNvPr id="3025" name="Google Shape;3025;p200"/>
              <p:cNvSpPr txBox="1"/>
              <p:nvPr/>
            </p:nvSpPr>
            <p:spPr>
              <a:xfrm>
                <a:off x="-997374" y="4472113"/>
                <a:ext cx="2306238"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Digestion</a:t>
                </a:r>
                <a:endParaRPr sz="3500" b="0" i="0" u="none" strike="noStrike" cap="none">
                  <a:solidFill>
                    <a:schemeClr val="dk1"/>
                  </a:solidFill>
                  <a:latin typeface="Calibri"/>
                  <a:ea typeface="Calibri"/>
                  <a:cs typeface="Calibri"/>
                  <a:sym typeface="Calibri"/>
                </a:endParaRPr>
              </a:p>
            </p:txBody>
          </p:sp>
          <p:pic>
            <p:nvPicPr>
              <p:cNvPr id="3026" name="Google Shape;3026;p200"/>
              <p:cNvPicPr preferRelativeResize="0"/>
              <p:nvPr/>
            </p:nvPicPr>
            <p:blipFill rotWithShape="1">
              <a:blip r:embed="rId5">
                <a:alphaModFix/>
              </a:blip>
              <a:srcRect/>
              <a:stretch/>
            </p:blipFill>
            <p:spPr>
              <a:xfrm>
                <a:off x="-67600" y="2949623"/>
                <a:ext cx="1122525" cy="1258275"/>
              </a:xfrm>
              <a:prstGeom prst="rect">
                <a:avLst/>
              </a:prstGeom>
              <a:noFill/>
              <a:ln>
                <a:noFill/>
              </a:ln>
            </p:spPr>
          </p:pic>
        </p:grpSp>
        <p:grpSp>
          <p:nvGrpSpPr>
            <p:cNvPr id="3027" name="Google Shape;3027;p200"/>
            <p:cNvGrpSpPr/>
            <p:nvPr/>
          </p:nvGrpSpPr>
          <p:grpSpPr>
            <a:xfrm>
              <a:off x="5615852" y="2881743"/>
              <a:ext cx="2821565" cy="2370217"/>
              <a:chOff x="-695662" y="4342298"/>
              <a:chExt cx="2363216" cy="2370217"/>
            </a:xfrm>
          </p:grpSpPr>
          <p:sp>
            <p:nvSpPr>
              <p:cNvPr id="3028" name="Google Shape;3028;p200"/>
              <p:cNvSpPr txBox="1"/>
              <p:nvPr/>
            </p:nvSpPr>
            <p:spPr>
              <a:xfrm>
                <a:off x="-695662" y="5822138"/>
                <a:ext cx="2363216"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sp>
            <p:nvSpPr>
              <p:cNvPr id="3029" name="Google Shape;3029;p200"/>
              <p:cNvSpPr/>
              <p:nvPr/>
            </p:nvSpPr>
            <p:spPr>
              <a:xfrm>
                <a:off x="124862" y="4342298"/>
                <a:ext cx="1322217" cy="125827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30" name="Google Shape;3030;p200"/>
            <p:cNvSpPr/>
            <p:nvPr/>
          </p:nvSpPr>
          <p:spPr>
            <a:xfrm rot="-5400000">
              <a:off x="2081397" y="2995393"/>
              <a:ext cx="609601" cy="1325564"/>
            </a:xfrm>
            <a:prstGeom prst="down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sp>
          <p:nvSpPr>
            <p:cNvPr id="3031" name="Google Shape;3031;p200"/>
            <p:cNvSpPr/>
            <p:nvPr/>
          </p:nvSpPr>
          <p:spPr>
            <a:xfrm rot="-5400000">
              <a:off x="5261787" y="2967708"/>
              <a:ext cx="609601" cy="1325564"/>
            </a:xfrm>
            <a:prstGeom prst="down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3036"/>
        <p:cNvGrpSpPr/>
        <p:nvPr/>
      </p:nvGrpSpPr>
      <p:grpSpPr>
        <a:xfrm>
          <a:off x="0" y="0"/>
          <a:ext cx="0" cy="0"/>
          <a:chOff x="0" y="0"/>
          <a:chExt cx="0" cy="0"/>
        </a:xfrm>
      </p:grpSpPr>
      <p:sp>
        <p:nvSpPr>
          <p:cNvPr id="3037" name="Google Shape;3037;p201"/>
          <p:cNvSpPr txBox="1">
            <a:spLocks noGrp="1"/>
          </p:cNvSpPr>
          <p:nvPr>
            <p:ph type="title"/>
          </p:nvPr>
        </p:nvSpPr>
        <p:spPr>
          <a:xfrm>
            <a:off x="294593" y="504249"/>
            <a:ext cx="8849400" cy="1461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helps organisms grow? </a:t>
            </a:r>
            <a:endParaRPr/>
          </a:p>
        </p:txBody>
      </p:sp>
      <p:sp>
        <p:nvSpPr>
          <p:cNvPr id="3038" name="Google Shape;3038;p20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39" name="Google Shape;3039;p201"/>
          <p:cNvPicPr preferRelativeResize="0"/>
          <p:nvPr/>
        </p:nvPicPr>
        <p:blipFill rotWithShape="1">
          <a:blip r:embed="rId4">
            <a:alphaModFix/>
          </a:blip>
          <a:srcRect/>
          <a:stretch/>
        </p:blipFill>
        <p:spPr>
          <a:xfrm>
            <a:off x="108538" y="2227384"/>
            <a:ext cx="3172691" cy="3502891"/>
          </a:xfrm>
          <a:prstGeom prst="rect">
            <a:avLst/>
          </a:prstGeom>
          <a:noFill/>
          <a:ln>
            <a:noFill/>
          </a:ln>
        </p:spPr>
      </p:pic>
      <p:pic>
        <p:nvPicPr>
          <p:cNvPr id="3040" name="Google Shape;3040;p201" descr="water.jpg"/>
          <p:cNvPicPr preferRelativeResize="0"/>
          <p:nvPr/>
        </p:nvPicPr>
        <p:blipFill rotWithShape="1">
          <a:blip r:embed="rId5">
            <a:alphaModFix/>
          </a:blip>
          <a:srcRect t="-5976" b="-5974"/>
          <a:stretch/>
        </p:blipFill>
        <p:spPr>
          <a:xfrm>
            <a:off x="3435470" y="2074370"/>
            <a:ext cx="2990740" cy="3808917"/>
          </a:xfrm>
          <a:prstGeom prst="rect">
            <a:avLst/>
          </a:prstGeom>
          <a:noFill/>
          <a:ln>
            <a:noFill/>
          </a:ln>
        </p:spPr>
      </p:pic>
      <p:pic>
        <p:nvPicPr>
          <p:cNvPr id="3041" name="Google Shape;3041;p201" descr="food.jpg"/>
          <p:cNvPicPr preferRelativeResize="0"/>
          <p:nvPr/>
        </p:nvPicPr>
        <p:blipFill rotWithShape="1">
          <a:blip r:embed="rId6">
            <a:alphaModFix/>
          </a:blip>
          <a:srcRect t="-1761" b="-1760"/>
          <a:stretch/>
        </p:blipFill>
        <p:spPr>
          <a:xfrm>
            <a:off x="6691406" y="2227384"/>
            <a:ext cx="2344056" cy="350289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3"/>
          <p:cNvSpPr txBox="1">
            <a:spLocks noGrp="1"/>
          </p:cNvSpPr>
          <p:nvPr>
            <p:ph type="title"/>
          </p:nvPr>
        </p:nvSpPr>
        <p:spPr>
          <a:xfrm>
            <a:off x="457200" y="290726"/>
            <a:ext cx="8229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Nutrients</a:t>
            </a:r>
            <a:r>
              <a:rPr lang="en-US" sz="3959"/>
              <a:t>: molecules in food that an organism needs to survive</a:t>
            </a:r>
            <a:endParaRPr/>
          </a:p>
        </p:txBody>
      </p:sp>
      <p:pic>
        <p:nvPicPr>
          <p:cNvPr id="364" name="Google Shape;364;p23" descr="food.jpg"/>
          <p:cNvPicPr preferRelativeResize="0">
            <a:picLocks noGrp="1"/>
          </p:cNvPicPr>
          <p:nvPr>
            <p:ph type="body" idx="1"/>
          </p:nvPr>
        </p:nvPicPr>
        <p:blipFill rotWithShape="1">
          <a:blip r:embed="rId3">
            <a:alphaModFix/>
          </a:blip>
          <a:srcRect t="-1761" b="-1760"/>
          <a:stretch/>
        </p:blipFill>
        <p:spPr>
          <a:xfrm>
            <a:off x="457200" y="1874840"/>
            <a:ext cx="8229600" cy="4525963"/>
          </a:xfrm>
          <a:prstGeom prst="rect">
            <a:avLst/>
          </a:prstGeom>
          <a:noFill/>
          <a:ln w="9525" cap="flat" cmpd="sng">
            <a:solidFill>
              <a:schemeClr val="lt1"/>
            </a:solidFill>
            <a:prstDash val="solid"/>
            <a:round/>
            <a:headEnd type="none" w="sm" len="sm"/>
            <a:tailEnd type="none" w="sm" len="sm"/>
          </a:ln>
        </p:spPr>
      </p:pic>
      <p:sp>
        <p:nvSpPr>
          <p:cNvPr id="365" name="Google Shape;365;p2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3046"/>
        <p:cNvGrpSpPr/>
        <p:nvPr/>
      </p:nvGrpSpPr>
      <p:grpSpPr>
        <a:xfrm>
          <a:off x="0" y="0"/>
          <a:ext cx="0" cy="0"/>
          <a:chOff x="0" y="0"/>
          <a:chExt cx="0" cy="0"/>
        </a:xfrm>
      </p:grpSpPr>
      <p:pic>
        <p:nvPicPr>
          <p:cNvPr id="3047" name="Google Shape;3047;p202"/>
          <p:cNvPicPr preferRelativeResize="0"/>
          <p:nvPr/>
        </p:nvPicPr>
        <p:blipFill rotWithShape="1">
          <a:blip r:embed="rId3">
            <a:alphaModFix/>
          </a:blip>
          <a:srcRect/>
          <a:stretch/>
        </p:blipFill>
        <p:spPr>
          <a:xfrm>
            <a:off x="25822" y="3870793"/>
            <a:ext cx="9151564" cy="2991172"/>
          </a:xfrm>
          <a:prstGeom prst="rect">
            <a:avLst/>
          </a:prstGeom>
          <a:noFill/>
          <a:ln>
            <a:noFill/>
          </a:ln>
        </p:spPr>
      </p:pic>
      <p:sp>
        <p:nvSpPr>
          <p:cNvPr id="3048" name="Google Shape;3048;p202"/>
          <p:cNvSpPr txBox="1">
            <a:spLocks noGrp="1"/>
          </p:cNvSpPr>
          <p:nvPr>
            <p:ph type="title"/>
          </p:nvPr>
        </p:nvSpPr>
        <p:spPr>
          <a:xfrm>
            <a:off x="682334" y="234430"/>
            <a:ext cx="8849532" cy="146117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two life processes help organisms grow?</a:t>
            </a:r>
            <a:endParaRPr/>
          </a:p>
        </p:txBody>
      </p:sp>
      <p:sp>
        <p:nvSpPr>
          <p:cNvPr id="3049" name="Google Shape;3049;p20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050" name="Google Shape;3050;p202"/>
          <p:cNvGrpSpPr/>
          <p:nvPr/>
        </p:nvGrpSpPr>
        <p:grpSpPr>
          <a:xfrm>
            <a:off x="-293529" y="2734599"/>
            <a:ext cx="5149072" cy="2412867"/>
            <a:chOff x="-357478" y="2881744"/>
            <a:chExt cx="5149072" cy="2412867"/>
          </a:xfrm>
        </p:grpSpPr>
        <p:grpSp>
          <p:nvGrpSpPr>
            <p:cNvPr id="3051" name="Google Shape;3051;p202"/>
            <p:cNvGrpSpPr/>
            <p:nvPr/>
          </p:nvGrpSpPr>
          <p:grpSpPr>
            <a:xfrm>
              <a:off x="-357478" y="2881745"/>
              <a:ext cx="2185416" cy="2379667"/>
              <a:chOff x="-890052" y="1826662"/>
              <a:chExt cx="2306238" cy="2379667"/>
            </a:xfrm>
          </p:grpSpPr>
          <p:sp>
            <p:nvSpPr>
              <p:cNvPr id="3052" name="Google Shape;3052;p202"/>
              <p:cNvSpPr txBox="1"/>
              <p:nvPr/>
            </p:nvSpPr>
            <p:spPr>
              <a:xfrm>
                <a:off x="-890052" y="3315952"/>
                <a:ext cx="2306238"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endParaRPr sz="2800" b="0" i="0" u="none" strike="noStrike" cap="none">
                  <a:solidFill>
                    <a:schemeClr val="dk1"/>
                  </a:solidFill>
                  <a:latin typeface="Calibri"/>
                  <a:ea typeface="Calibri"/>
                  <a:cs typeface="Calibri"/>
                  <a:sym typeface="Calibri"/>
                </a:endParaRPr>
              </a:p>
            </p:txBody>
          </p:sp>
          <p:pic>
            <p:nvPicPr>
              <p:cNvPr id="3053" name="Google Shape;3053;p202" descr="eating.jpg"/>
              <p:cNvPicPr preferRelativeResize="0"/>
              <p:nvPr/>
            </p:nvPicPr>
            <p:blipFill rotWithShape="1">
              <a:blip r:embed="rId5">
                <a:alphaModFix/>
              </a:blip>
              <a:srcRect t="8727" b="8727"/>
              <a:stretch/>
            </p:blipFill>
            <p:spPr>
              <a:xfrm>
                <a:off x="-293503" y="1826662"/>
                <a:ext cx="1448688" cy="1258275"/>
              </a:xfrm>
              <a:prstGeom prst="rect">
                <a:avLst/>
              </a:prstGeom>
              <a:noFill/>
              <a:ln>
                <a:noFill/>
              </a:ln>
            </p:spPr>
          </p:pic>
        </p:grpSp>
        <p:grpSp>
          <p:nvGrpSpPr>
            <p:cNvPr id="3054" name="Google Shape;3054;p202"/>
            <p:cNvGrpSpPr/>
            <p:nvPr/>
          </p:nvGrpSpPr>
          <p:grpSpPr>
            <a:xfrm>
              <a:off x="2485356" y="2881744"/>
              <a:ext cx="2306238" cy="2412867"/>
              <a:chOff x="-997374" y="2949623"/>
              <a:chExt cx="2306238" cy="2412867"/>
            </a:xfrm>
          </p:grpSpPr>
          <p:sp>
            <p:nvSpPr>
              <p:cNvPr id="3055" name="Google Shape;3055;p202"/>
              <p:cNvSpPr txBox="1"/>
              <p:nvPr/>
            </p:nvSpPr>
            <p:spPr>
              <a:xfrm>
                <a:off x="-997374" y="4472113"/>
                <a:ext cx="2306238"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endParaRPr sz="3500" b="0" i="0" u="none" strike="noStrike" cap="none">
                  <a:solidFill>
                    <a:schemeClr val="dk1"/>
                  </a:solidFill>
                  <a:latin typeface="Calibri"/>
                  <a:ea typeface="Calibri"/>
                  <a:cs typeface="Calibri"/>
                  <a:sym typeface="Calibri"/>
                </a:endParaRPr>
              </a:p>
            </p:txBody>
          </p:sp>
          <p:pic>
            <p:nvPicPr>
              <p:cNvPr id="3056" name="Google Shape;3056;p202"/>
              <p:cNvPicPr preferRelativeResize="0"/>
              <p:nvPr/>
            </p:nvPicPr>
            <p:blipFill rotWithShape="1">
              <a:blip r:embed="rId6">
                <a:alphaModFix/>
              </a:blip>
              <a:srcRect/>
              <a:stretch/>
            </p:blipFill>
            <p:spPr>
              <a:xfrm>
                <a:off x="-67600" y="2949623"/>
                <a:ext cx="1122525" cy="1258275"/>
              </a:xfrm>
              <a:prstGeom prst="rect">
                <a:avLst/>
              </a:prstGeom>
              <a:noFill/>
              <a:ln>
                <a:noFill/>
              </a:ln>
            </p:spPr>
          </p:pic>
        </p:grpSp>
        <p:sp>
          <p:nvSpPr>
            <p:cNvPr id="3057" name="Google Shape;3057;p202"/>
            <p:cNvSpPr/>
            <p:nvPr/>
          </p:nvSpPr>
          <p:spPr>
            <a:xfrm rot="-5400000">
              <a:off x="2081397" y="2995393"/>
              <a:ext cx="609601" cy="1325564"/>
            </a:xfrm>
            <a:prstGeom prst="down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grpSp>
      <p:sp>
        <p:nvSpPr>
          <p:cNvPr id="3058" name="Google Shape;3058;p202"/>
          <p:cNvSpPr txBox="1"/>
          <p:nvPr/>
        </p:nvSpPr>
        <p:spPr>
          <a:xfrm>
            <a:off x="5107100" y="2275205"/>
            <a:ext cx="918841"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1" i="0" u="none" strike="noStrike" cap="none">
                <a:solidFill>
                  <a:srgbClr val="92D050"/>
                </a:solidFill>
                <a:latin typeface="Calibri"/>
                <a:ea typeface="Calibri"/>
                <a:cs typeface="Calibri"/>
                <a:sym typeface="Calibri"/>
              </a:rPr>
              <a:t>=</a:t>
            </a:r>
            <a:endParaRPr sz="1800" b="1" i="0" u="none" strike="noStrike" cap="none">
              <a:solidFill>
                <a:srgbClr val="92D050"/>
              </a:solidFill>
              <a:latin typeface="Calibri"/>
              <a:ea typeface="Calibri"/>
              <a:cs typeface="Calibri"/>
              <a:sym typeface="Calibri"/>
            </a:endParaRPr>
          </a:p>
        </p:txBody>
      </p:sp>
      <p:sp>
        <p:nvSpPr>
          <p:cNvPr id="3059" name="Google Shape;3059;p202"/>
          <p:cNvSpPr/>
          <p:nvPr/>
        </p:nvSpPr>
        <p:spPr>
          <a:xfrm rot="3640764">
            <a:off x="5738366" y="3681793"/>
            <a:ext cx="534243" cy="998669"/>
          </a:xfrm>
          <a:prstGeom prst="down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pic>
        <p:nvPicPr>
          <p:cNvPr id="3060" name="Google Shape;3060;p202" descr="food.jpg"/>
          <p:cNvPicPr preferRelativeResize="0"/>
          <p:nvPr/>
        </p:nvPicPr>
        <p:blipFill rotWithShape="1">
          <a:blip r:embed="rId7">
            <a:alphaModFix/>
          </a:blip>
          <a:srcRect t="-1761" b="-1760"/>
          <a:stretch/>
        </p:blipFill>
        <p:spPr>
          <a:xfrm>
            <a:off x="6702496" y="1917774"/>
            <a:ext cx="2344056" cy="2138865"/>
          </a:xfrm>
          <a:prstGeom prst="rect">
            <a:avLst/>
          </a:prstGeom>
          <a:noFill/>
          <a:ln>
            <a:noFill/>
          </a:ln>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3065"/>
        <p:cNvGrpSpPr/>
        <p:nvPr/>
      </p:nvGrpSpPr>
      <p:grpSpPr>
        <a:xfrm>
          <a:off x="0" y="0"/>
          <a:ext cx="0" cy="0"/>
          <a:chOff x="0" y="0"/>
          <a:chExt cx="0" cy="0"/>
        </a:xfrm>
      </p:grpSpPr>
      <p:sp>
        <p:nvSpPr>
          <p:cNvPr id="3066" name="Google Shape;3066;gdaf524373c_9_35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7" name="Google Shape;3067;gdaf524373c_9_357"/>
          <p:cNvSpPr txBox="1">
            <a:spLocks noGrp="1"/>
          </p:cNvSpPr>
          <p:nvPr>
            <p:ph type="title"/>
          </p:nvPr>
        </p:nvSpPr>
        <p:spPr>
          <a:xfrm>
            <a:off x="781113" y="450550"/>
            <a:ext cx="80331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399"/>
              <a:buFont typeface="Calibri"/>
              <a:buNone/>
            </a:pPr>
            <a:r>
              <a:rPr lang="en-US" sz="3959"/>
              <a:t>How are growth and repair related?</a:t>
            </a:r>
            <a:endParaRPr/>
          </a:p>
        </p:txBody>
      </p:sp>
      <p:pic>
        <p:nvPicPr>
          <p:cNvPr id="3068" name="Google Shape;3068;gdaf524373c_9_357"/>
          <p:cNvPicPr preferRelativeResize="0"/>
          <p:nvPr/>
        </p:nvPicPr>
        <p:blipFill>
          <a:blip r:embed="rId4">
            <a:alphaModFix/>
          </a:blip>
          <a:stretch>
            <a:fillRect/>
          </a:stretch>
        </p:blipFill>
        <p:spPr>
          <a:xfrm>
            <a:off x="145213" y="1659635"/>
            <a:ext cx="4328325" cy="4872475"/>
          </a:xfrm>
          <a:prstGeom prst="rect">
            <a:avLst/>
          </a:prstGeom>
          <a:noFill/>
          <a:ln>
            <a:noFill/>
          </a:ln>
        </p:spPr>
      </p:pic>
      <p:pic>
        <p:nvPicPr>
          <p:cNvPr id="3069" name="Google Shape;3069;gdaf524373c_9_357"/>
          <p:cNvPicPr preferRelativeResize="0"/>
          <p:nvPr/>
        </p:nvPicPr>
        <p:blipFill>
          <a:blip r:embed="rId4">
            <a:alphaModFix/>
          </a:blip>
          <a:stretch>
            <a:fillRect/>
          </a:stretch>
        </p:blipFill>
        <p:spPr>
          <a:xfrm>
            <a:off x="4572000" y="1659622"/>
            <a:ext cx="4328325" cy="4872475"/>
          </a:xfrm>
          <a:prstGeom prst="rect">
            <a:avLst/>
          </a:prstGeom>
          <a:noFill/>
          <a:ln>
            <a:noFill/>
          </a:ln>
        </p:spPr>
      </p:pic>
      <p:pic>
        <p:nvPicPr>
          <p:cNvPr id="3070" name="Google Shape;3070;gdaf524373c_9_357"/>
          <p:cNvPicPr preferRelativeResize="0"/>
          <p:nvPr/>
        </p:nvPicPr>
        <p:blipFill rotWithShape="1">
          <a:blip r:embed="rId5">
            <a:alphaModFix/>
          </a:blip>
          <a:srcRect/>
          <a:stretch/>
        </p:blipFill>
        <p:spPr>
          <a:xfrm>
            <a:off x="492625" y="3643850"/>
            <a:ext cx="3633500" cy="904050"/>
          </a:xfrm>
          <a:prstGeom prst="rect">
            <a:avLst/>
          </a:prstGeom>
          <a:noFill/>
          <a:ln>
            <a:noFill/>
          </a:ln>
        </p:spPr>
      </p:pic>
      <p:pic>
        <p:nvPicPr>
          <p:cNvPr id="3071" name="Google Shape;3071;gdaf524373c_9_357"/>
          <p:cNvPicPr preferRelativeResize="0"/>
          <p:nvPr/>
        </p:nvPicPr>
        <p:blipFill rotWithShape="1">
          <a:blip r:embed="rId6">
            <a:alphaModFix/>
          </a:blip>
          <a:srcRect/>
          <a:stretch/>
        </p:blipFill>
        <p:spPr>
          <a:xfrm>
            <a:off x="5210363" y="2071975"/>
            <a:ext cx="2960900" cy="1977650"/>
          </a:xfrm>
          <a:prstGeom prst="rect">
            <a:avLst/>
          </a:prstGeom>
          <a:noFill/>
          <a:ln>
            <a:noFill/>
          </a:ln>
        </p:spPr>
      </p:pic>
      <p:pic>
        <p:nvPicPr>
          <p:cNvPr id="3072" name="Google Shape;3072;gdaf524373c_9_357"/>
          <p:cNvPicPr preferRelativeResize="0"/>
          <p:nvPr/>
        </p:nvPicPr>
        <p:blipFill>
          <a:blip r:embed="rId7">
            <a:alphaModFix/>
          </a:blip>
          <a:stretch>
            <a:fillRect/>
          </a:stretch>
        </p:blipFill>
        <p:spPr>
          <a:xfrm>
            <a:off x="5263288" y="4237924"/>
            <a:ext cx="2855025" cy="2031150"/>
          </a:xfrm>
          <a:prstGeom prst="rect">
            <a:avLst/>
          </a:prstGeom>
          <a:noFill/>
          <a:ln>
            <a:noFill/>
          </a:ln>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078" name="Google Shape;3078;p204"/>
          <p:cNvSpPr txBox="1"/>
          <p:nvPr/>
        </p:nvSpPr>
        <p:spPr>
          <a:xfrm>
            <a:off x="1432781" y="868150"/>
            <a:ext cx="6776663"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Stimulus Response</a:t>
            </a:r>
            <a:endParaRPr sz="1400" b="0" i="0" u="none" strike="noStrike" cap="none">
              <a:solidFill>
                <a:srgbClr val="000000"/>
              </a:solidFill>
              <a:latin typeface="Arial"/>
              <a:ea typeface="Arial"/>
              <a:cs typeface="Arial"/>
              <a:sym typeface="Arial"/>
            </a:endParaRPr>
          </a:p>
        </p:txBody>
      </p:sp>
      <p:sp>
        <p:nvSpPr>
          <p:cNvPr id="3079" name="Google Shape;3079;p204"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80" name="Google Shape;3080;p204"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3085"/>
        <p:cNvGrpSpPr/>
        <p:nvPr/>
      </p:nvGrpSpPr>
      <p:grpSpPr>
        <a:xfrm>
          <a:off x="0" y="0"/>
          <a:ext cx="0" cy="0"/>
          <a:chOff x="0" y="0"/>
          <a:chExt cx="0" cy="0"/>
        </a:xfrm>
      </p:grpSpPr>
      <p:sp>
        <p:nvSpPr>
          <p:cNvPr id="3086" name="Google Shape;3086;p205"/>
          <p:cNvSpPr/>
          <p:nvPr/>
        </p:nvSpPr>
        <p:spPr>
          <a:xfrm>
            <a:off x="1620983" y="2583819"/>
            <a:ext cx="5915890" cy="3789272"/>
          </a:xfrm>
          <a:prstGeom prst="rect">
            <a:avLst/>
          </a:prstGeom>
          <a:blipFill rotWithShape="1">
            <a:blip r:embed="rId3">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7" name="Google Shape;3087;p205"/>
          <p:cNvSpPr txBox="1">
            <a:spLocks noGrp="1"/>
          </p:cNvSpPr>
          <p:nvPr>
            <p:ph type="title"/>
          </p:nvPr>
        </p:nvSpPr>
        <p:spPr>
          <a:xfrm>
            <a:off x="621825" y="599350"/>
            <a:ext cx="8304900" cy="1461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959" b="1" u="sng"/>
              <a:t>Stimulus response</a:t>
            </a:r>
            <a:r>
              <a:rPr lang="en-US" sz="3959"/>
              <a:t>: reaction of an organism to something in the environment</a:t>
            </a:r>
            <a:endParaRPr/>
          </a:p>
        </p:txBody>
      </p:sp>
      <p:sp>
        <p:nvSpPr>
          <p:cNvPr id="3088" name="Google Shape;3088;p20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89" name="Google Shape;3089;p205"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3094"/>
        <p:cNvGrpSpPr/>
        <p:nvPr/>
      </p:nvGrpSpPr>
      <p:grpSpPr>
        <a:xfrm>
          <a:off x="0" y="0"/>
          <a:ext cx="0" cy="0"/>
          <a:chOff x="0" y="0"/>
          <a:chExt cx="0" cy="0"/>
        </a:xfrm>
      </p:grpSpPr>
      <p:sp>
        <p:nvSpPr>
          <p:cNvPr id="3095" name="Google Shape;3095;gdaf524373c_9_368"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3100"/>
        <p:cNvGrpSpPr/>
        <p:nvPr/>
      </p:nvGrpSpPr>
      <p:grpSpPr>
        <a:xfrm>
          <a:off x="0" y="0"/>
          <a:ext cx="0" cy="0"/>
          <a:chOff x="0" y="0"/>
          <a:chExt cx="0" cy="0"/>
        </a:xfrm>
      </p:grpSpPr>
      <p:sp>
        <p:nvSpPr>
          <p:cNvPr id="3101" name="Google Shape;3101;gdaf524373c_9_37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2" name="Google Shape;3102;gdaf524373c_9_373"/>
          <p:cNvSpPr txBox="1"/>
          <p:nvPr/>
        </p:nvSpPr>
        <p:spPr>
          <a:xfrm>
            <a:off x="555675" y="570127"/>
            <a:ext cx="8229600" cy="8496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3959"/>
              <a:buFont typeface="Calibri"/>
              <a:buNone/>
            </a:pPr>
            <a:r>
              <a:rPr lang="en-US" sz="3959">
                <a:solidFill>
                  <a:schemeClr val="dk1"/>
                </a:solidFill>
                <a:latin typeface="Calibri"/>
                <a:ea typeface="Calibri"/>
                <a:cs typeface="Calibri"/>
                <a:sym typeface="Calibri"/>
              </a:rPr>
              <a:t>What is a stimulus response?</a:t>
            </a:r>
            <a:endParaRPr sz="1400" b="0" i="0" u="none" strike="noStrike" cap="none">
              <a:solidFill>
                <a:srgbClr val="000000"/>
              </a:solidFill>
              <a:latin typeface="Arial"/>
              <a:ea typeface="Arial"/>
              <a:cs typeface="Arial"/>
              <a:sym typeface="Arial"/>
            </a:endParaRPr>
          </a:p>
        </p:txBody>
      </p:sp>
      <p:sp>
        <p:nvSpPr>
          <p:cNvPr id="3103" name="Google Shape;3103;gdaf524373c_9_373"/>
          <p:cNvSpPr/>
          <p:nvPr/>
        </p:nvSpPr>
        <p:spPr>
          <a:xfrm>
            <a:off x="1614008" y="2053944"/>
            <a:ext cx="5916000" cy="3789300"/>
          </a:xfrm>
          <a:prstGeom prst="rect">
            <a:avLst/>
          </a:prstGeom>
          <a:blipFill rotWithShape="1">
            <a:blip r:embed="rId4">
              <a:alphaModFix/>
            </a:blip>
            <a:stretch>
              <a:fillRect l="-61987" r="-61987"/>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3108"/>
        <p:cNvGrpSpPr/>
        <p:nvPr/>
      </p:nvGrpSpPr>
      <p:grpSpPr>
        <a:xfrm>
          <a:off x="0" y="0"/>
          <a:ext cx="0" cy="0"/>
          <a:chOff x="0" y="0"/>
          <a:chExt cx="0" cy="0"/>
        </a:xfrm>
      </p:grpSpPr>
      <p:pic>
        <p:nvPicPr>
          <p:cNvPr id="3109" name="Google Shape;3109;p206"/>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110" name="Google Shape;3110;p20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3115"/>
        <p:cNvGrpSpPr/>
        <p:nvPr/>
      </p:nvGrpSpPr>
      <p:grpSpPr>
        <a:xfrm>
          <a:off x="0" y="0"/>
          <a:ext cx="0" cy="0"/>
          <a:chOff x="0" y="0"/>
          <a:chExt cx="0" cy="0"/>
        </a:xfrm>
      </p:grpSpPr>
      <p:pic>
        <p:nvPicPr>
          <p:cNvPr id="3116" name="Google Shape;3116;p207"/>
          <p:cNvPicPr preferRelativeResize="0"/>
          <p:nvPr/>
        </p:nvPicPr>
        <p:blipFill rotWithShape="1">
          <a:blip r:embed="rId3">
            <a:alphaModFix/>
          </a:blip>
          <a:srcRect/>
          <a:stretch/>
        </p:blipFill>
        <p:spPr>
          <a:xfrm>
            <a:off x="201477" y="901937"/>
            <a:ext cx="5930102" cy="3941047"/>
          </a:xfrm>
          <a:prstGeom prst="rect">
            <a:avLst/>
          </a:prstGeom>
          <a:noFill/>
          <a:ln>
            <a:noFill/>
          </a:ln>
        </p:spPr>
      </p:pic>
      <p:sp>
        <p:nvSpPr>
          <p:cNvPr id="3117" name="Google Shape;3117;p20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18" name="Google Shape;3118;p207"/>
          <p:cNvPicPr preferRelativeResize="0"/>
          <p:nvPr/>
        </p:nvPicPr>
        <p:blipFill>
          <a:blip r:embed="rId5">
            <a:alphaModFix/>
          </a:blip>
          <a:stretch>
            <a:fillRect/>
          </a:stretch>
        </p:blipFill>
        <p:spPr>
          <a:xfrm>
            <a:off x="5483908" y="2790900"/>
            <a:ext cx="3109917" cy="2976050"/>
          </a:xfrm>
          <a:prstGeom prst="rect">
            <a:avLst/>
          </a:prstGeom>
          <a:noFill/>
          <a:ln>
            <a:noFill/>
          </a:ln>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3123"/>
        <p:cNvGrpSpPr/>
        <p:nvPr/>
      </p:nvGrpSpPr>
      <p:grpSpPr>
        <a:xfrm>
          <a:off x="0" y="0"/>
          <a:ext cx="0" cy="0"/>
          <a:chOff x="0" y="0"/>
          <a:chExt cx="0" cy="0"/>
        </a:xfrm>
      </p:grpSpPr>
      <p:sp>
        <p:nvSpPr>
          <p:cNvPr id="3124" name="Google Shape;3124;gdaf524373c_9_381"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3129"/>
        <p:cNvGrpSpPr/>
        <p:nvPr/>
      </p:nvGrpSpPr>
      <p:grpSpPr>
        <a:xfrm>
          <a:off x="0" y="0"/>
          <a:ext cx="0" cy="0"/>
          <a:chOff x="0" y="0"/>
          <a:chExt cx="0" cy="0"/>
        </a:xfrm>
      </p:grpSpPr>
      <p:sp>
        <p:nvSpPr>
          <p:cNvPr id="3130" name="Google Shape;3130;gdaf524373c_9_38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1" name="Google Shape;3131;gdaf524373c_9_386"/>
          <p:cNvSpPr txBox="1">
            <a:spLocks noGrp="1"/>
          </p:cNvSpPr>
          <p:nvPr>
            <p:ph type="title"/>
          </p:nvPr>
        </p:nvSpPr>
        <p:spPr>
          <a:xfrm>
            <a:off x="781125" y="215100"/>
            <a:ext cx="8033100" cy="13785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399"/>
              <a:buFont typeface="Calibri"/>
              <a:buNone/>
            </a:pPr>
            <a:r>
              <a:rPr lang="en-US" sz="3959"/>
              <a:t>What is the relationship between a stimulus response and repair?</a:t>
            </a:r>
            <a:endParaRPr/>
          </a:p>
        </p:txBody>
      </p:sp>
      <p:pic>
        <p:nvPicPr>
          <p:cNvPr id="3132" name="Google Shape;3132;gdaf524373c_9_386"/>
          <p:cNvPicPr preferRelativeResize="0"/>
          <p:nvPr/>
        </p:nvPicPr>
        <p:blipFill>
          <a:blip r:embed="rId4">
            <a:alphaModFix/>
          </a:blip>
          <a:stretch>
            <a:fillRect/>
          </a:stretch>
        </p:blipFill>
        <p:spPr>
          <a:xfrm>
            <a:off x="140275" y="1659622"/>
            <a:ext cx="4328325" cy="4872475"/>
          </a:xfrm>
          <a:prstGeom prst="rect">
            <a:avLst/>
          </a:prstGeom>
          <a:noFill/>
          <a:ln>
            <a:noFill/>
          </a:ln>
        </p:spPr>
      </p:pic>
      <p:pic>
        <p:nvPicPr>
          <p:cNvPr id="3133" name="Google Shape;3133;gdaf524373c_9_386"/>
          <p:cNvPicPr preferRelativeResize="0"/>
          <p:nvPr/>
        </p:nvPicPr>
        <p:blipFill>
          <a:blip r:embed="rId4">
            <a:alphaModFix/>
          </a:blip>
          <a:stretch>
            <a:fillRect/>
          </a:stretch>
        </p:blipFill>
        <p:spPr>
          <a:xfrm>
            <a:off x="4572000" y="1659622"/>
            <a:ext cx="4328325" cy="4872475"/>
          </a:xfrm>
          <a:prstGeom prst="rect">
            <a:avLst/>
          </a:prstGeom>
          <a:noFill/>
          <a:ln>
            <a:noFill/>
          </a:ln>
        </p:spPr>
      </p:pic>
      <p:pic>
        <p:nvPicPr>
          <p:cNvPr id="3134" name="Google Shape;3134;gdaf524373c_9_386"/>
          <p:cNvPicPr preferRelativeResize="0"/>
          <p:nvPr/>
        </p:nvPicPr>
        <p:blipFill rotWithShape="1">
          <a:blip r:embed="rId5">
            <a:alphaModFix/>
          </a:blip>
          <a:srcRect/>
          <a:stretch/>
        </p:blipFill>
        <p:spPr>
          <a:xfrm>
            <a:off x="5210363" y="2071975"/>
            <a:ext cx="2960900" cy="1977650"/>
          </a:xfrm>
          <a:prstGeom prst="rect">
            <a:avLst/>
          </a:prstGeom>
          <a:noFill/>
          <a:ln>
            <a:noFill/>
          </a:ln>
        </p:spPr>
      </p:pic>
      <p:pic>
        <p:nvPicPr>
          <p:cNvPr id="3135" name="Google Shape;3135;gdaf524373c_9_386"/>
          <p:cNvPicPr preferRelativeResize="0"/>
          <p:nvPr/>
        </p:nvPicPr>
        <p:blipFill>
          <a:blip r:embed="rId6">
            <a:alphaModFix/>
          </a:blip>
          <a:stretch>
            <a:fillRect/>
          </a:stretch>
        </p:blipFill>
        <p:spPr>
          <a:xfrm>
            <a:off x="5263288" y="4237924"/>
            <a:ext cx="2855025" cy="2031150"/>
          </a:xfrm>
          <a:prstGeom prst="rect">
            <a:avLst/>
          </a:prstGeom>
          <a:noFill/>
          <a:ln>
            <a:noFill/>
          </a:ln>
        </p:spPr>
      </p:pic>
      <p:sp>
        <p:nvSpPr>
          <p:cNvPr id="3136" name="Google Shape;3136;gdaf524373c_9_386"/>
          <p:cNvSpPr/>
          <p:nvPr/>
        </p:nvSpPr>
        <p:spPr>
          <a:xfrm>
            <a:off x="522600" y="2982712"/>
            <a:ext cx="3563700" cy="2226300"/>
          </a:xfrm>
          <a:prstGeom prst="rect">
            <a:avLst/>
          </a:prstGeom>
          <a:blipFill rotWithShape="1">
            <a:blip r:embed="rId7">
              <a:alphaModFix/>
            </a:blip>
            <a:stretch>
              <a:fillRect l="-61987" r="-61987"/>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dd81040e4c_0_17"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3141"/>
        <p:cNvGrpSpPr/>
        <p:nvPr/>
      </p:nvGrpSpPr>
      <p:grpSpPr>
        <a:xfrm>
          <a:off x="0" y="0"/>
          <a:ext cx="0" cy="0"/>
          <a:chOff x="0" y="0"/>
          <a:chExt cx="0" cy="0"/>
        </a:xfrm>
      </p:grpSpPr>
      <p:sp>
        <p:nvSpPr>
          <p:cNvPr id="3142" name="Google Shape;3142;p20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43" name="Google Shape;3143;p208"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3148"/>
        <p:cNvGrpSpPr/>
        <p:nvPr/>
      </p:nvGrpSpPr>
      <p:grpSpPr>
        <a:xfrm>
          <a:off x="0" y="0"/>
          <a:ext cx="0" cy="0"/>
          <a:chOff x="0" y="0"/>
          <a:chExt cx="0" cy="0"/>
        </a:xfrm>
      </p:grpSpPr>
      <p:pic>
        <p:nvPicPr>
          <p:cNvPr id="3149" name="Google Shape;3149;p209"/>
          <p:cNvPicPr preferRelativeResize="0"/>
          <p:nvPr/>
        </p:nvPicPr>
        <p:blipFill rotWithShape="1">
          <a:blip r:embed="rId3">
            <a:alphaModFix/>
          </a:blip>
          <a:srcRect/>
          <a:stretch/>
        </p:blipFill>
        <p:spPr>
          <a:xfrm>
            <a:off x="1537855" y="1233055"/>
            <a:ext cx="6414655" cy="4599710"/>
          </a:xfrm>
          <a:prstGeom prst="rect">
            <a:avLst/>
          </a:prstGeom>
          <a:noFill/>
          <a:ln>
            <a:noFill/>
          </a:ln>
        </p:spPr>
      </p:pic>
      <p:sp>
        <p:nvSpPr>
          <p:cNvPr id="3150" name="Google Shape;3150;p20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51" name="Google Shape;3151;p209"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
        <p:nvSpPr>
          <p:cNvPr id="3152" name="Google Shape;3152;p209"/>
          <p:cNvSpPr txBox="1"/>
          <p:nvPr/>
        </p:nvSpPr>
        <p:spPr>
          <a:xfrm>
            <a:off x="3862188" y="5624945"/>
            <a:ext cx="2264749" cy="73523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0000"/>
              </a:buClr>
              <a:buSzPts val="4290"/>
              <a:buFont typeface="Calibri"/>
              <a:buNone/>
            </a:pPr>
            <a:r>
              <a:rPr lang="en-US" sz="4290" b="1" i="0" u="none" strike="noStrike" cap="none">
                <a:solidFill>
                  <a:srgbClr val="FF0000"/>
                </a:solidFill>
                <a:latin typeface="Calibri"/>
                <a:ea typeface="Calibri"/>
                <a:cs typeface="Calibri"/>
                <a:sym typeface="Calibri"/>
              </a:rPr>
              <a:t>Stimulus</a:t>
            </a:r>
            <a:endParaRPr sz="1400" b="0" i="0" u="none" strike="noStrike" cap="none">
              <a:solidFill>
                <a:srgbClr val="000000"/>
              </a:solidFill>
              <a:latin typeface="Arial"/>
              <a:ea typeface="Arial"/>
              <a:cs typeface="Arial"/>
              <a:sym typeface="Arial"/>
            </a:endParaRPr>
          </a:p>
        </p:txBody>
      </p:sp>
      <p:sp>
        <p:nvSpPr>
          <p:cNvPr id="3153" name="Google Shape;3153;p209"/>
          <p:cNvSpPr txBox="1"/>
          <p:nvPr/>
        </p:nvSpPr>
        <p:spPr>
          <a:xfrm>
            <a:off x="5341396" y="1496290"/>
            <a:ext cx="2264749" cy="73523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FF0000"/>
              </a:buClr>
              <a:buSzPts val="3959"/>
              <a:buFont typeface="Calibri"/>
              <a:buNone/>
            </a:pPr>
            <a:r>
              <a:rPr lang="en-US" sz="3959" b="1" i="0" u="none" strike="noStrike" cap="none">
                <a:solidFill>
                  <a:srgbClr val="FF0000"/>
                </a:solidFill>
                <a:latin typeface="Calibri"/>
                <a:ea typeface="Calibri"/>
                <a:cs typeface="Calibri"/>
                <a:sym typeface="Calibri"/>
              </a:rPr>
              <a:t>Response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3158"/>
        <p:cNvGrpSpPr/>
        <p:nvPr/>
      </p:nvGrpSpPr>
      <p:grpSpPr>
        <a:xfrm>
          <a:off x="0" y="0"/>
          <a:ext cx="0" cy="0"/>
          <a:chOff x="0" y="0"/>
          <a:chExt cx="0" cy="0"/>
        </a:xfrm>
      </p:grpSpPr>
      <p:pic>
        <p:nvPicPr>
          <p:cNvPr id="3159" name="Google Shape;3159;p210"/>
          <p:cNvPicPr preferRelativeResize="0"/>
          <p:nvPr/>
        </p:nvPicPr>
        <p:blipFill>
          <a:blip r:embed="rId3">
            <a:alphaModFix/>
          </a:blip>
          <a:stretch>
            <a:fillRect/>
          </a:stretch>
        </p:blipFill>
        <p:spPr>
          <a:xfrm>
            <a:off x="1128151" y="2070750"/>
            <a:ext cx="6769101" cy="3808200"/>
          </a:xfrm>
          <a:prstGeom prst="rect">
            <a:avLst/>
          </a:prstGeom>
          <a:noFill/>
          <a:ln>
            <a:noFill/>
          </a:ln>
        </p:spPr>
      </p:pic>
      <p:sp>
        <p:nvSpPr>
          <p:cNvPr id="3160" name="Google Shape;3160;p21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61" name="Google Shape;3161;p210"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
        <p:nvSpPr>
          <p:cNvPr id="3162" name="Google Shape;3162;p210"/>
          <p:cNvSpPr txBox="1"/>
          <p:nvPr/>
        </p:nvSpPr>
        <p:spPr>
          <a:xfrm>
            <a:off x="5688447" y="2070745"/>
            <a:ext cx="2264700" cy="735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0000"/>
              </a:buClr>
              <a:buSzPts val="4290"/>
              <a:buFont typeface="Calibri"/>
              <a:buNone/>
            </a:pPr>
            <a:r>
              <a:rPr lang="en-US" sz="4290" b="1" i="0" u="none" strike="noStrike" cap="none">
                <a:solidFill>
                  <a:srgbClr val="FF0000"/>
                </a:solidFill>
                <a:latin typeface="Calibri"/>
                <a:ea typeface="Calibri"/>
                <a:cs typeface="Calibri"/>
                <a:sym typeface="Calibri"/>
              </a:rPr>
              <a:t>Stimulus</a:t>
            </a:r>
            <a:endParaRPr sz="1400" b="0" i="0" u="none" strike="noStrike" cap="none">
              <a:solidFill>
                <a:srgbClr val="000000"/>
              </a:solidFill>
              <a:latin typeface="Arial"/>
              <a:ea typeface="Arial"/>
              <a:cs typeface="Arial"/>
              <a:sym typeface="Arial"/>
            </a:endParaRPr>
          </a:p>
        </p:txBody>
      </p:sp>
      <p:sp>
        <p:nvSpPr>
          <p:cNvPr id="3163" name="Google Shape;3163;p210"/>
          <p:cNvSpPr txBox="1"/>
          <p:nvPr/>
        </p:nvSpPr>
        <p:spPr>
          <a:xfrm>
            <a:off x="1128154" y="2118252"/>
            <a:ext cx="2264700" cy="7353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FF0000"/>
              </a:buClr>
              <a:buSzPts val="3959"/>
              <a:buFont typeface="Calibri"/>
              <a:buNone/>
            </a:pPr>
            <a:r>
              <a:rPr lang="en-US" sz="3959" b="1" i="0" u="none" strike="noStrike" cap="none">
                <a:solidFill>
                  <a:srgbClr val="FF0000"/>
                </a:solidFill>
                <a:latin typeface="Calibri"/>
                <a:ea typeface="Calibri"/>
                <a:cs typeface="Calibri"/>
                <a:sym typeface="Calibri"/>
              </a:rPr>
              <a:t>Response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3168"/>
        <p:cNvGrpSpPr/>
        <p:nvPr/>
      </p:nvGrpSpPr>
      <p:grpSpPr>
        <a:xfrm>
          <a:off x="0" y="0"/>
          <a:ext cx="0" cy="0"/>
          <a:chOff x="0" y="0"/>
          <a:chExt cx="0" cy="0"/>
        </a:xfrm>
      </p:grpSpPr>
      <p:sp>
        <p:nvSpPr>
          <p:cNvPr id="3169" name="Google Shape;3169;p21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70" name="Google Shape;3170;p211"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3171" name="Google Shape;3171;p211"/>
          <p:cNvPicPr preferRelativeResize="0"/>
          <p:nvPr/>
        </p:nvPicPr>
        <p:blipFill>
          <a:blip r:embed="rId5">
            <a:alphaModFix/>
          </a:blip>
          <a:stretch>
            <a:fillRect/>
          </a:stretch>
        </p:blipFill>
        <p:spPr>
          <a:xfrm>
            <a:off x="1204238" y="1667974"/>
            <a:ext cx="6735526" cy="4130776"/>
          </a:xfrm>
          <a:prstGeom prst="rect">
            <a:avLst/>
          </a:prstGeom>
          <a:noFill/>
          <a:ln>
            <a:noFill/>
          </a:ln>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3176"/>
        <p:cNvGrpSpPr/>
        <p:nvPr/>
      </p:nvGrpSpPr>
      <p:grpSpPr>
        <a:xfrm>
          <a:off x="0" y="0"/>
          <a:ext cx="0" cy="0"/>
          <a:chOff x="0" y="0"/>
          <a:chExt cx="0" cy="0"/>
        </a:xfrm>
      </p:grpSpPr>
      <p:sp>
        <p:nvSpPr>
          <p:cNvPr id="3177" name="Google Shape;3177;p212"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78" name="Google Shape;3178;p212"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3183"/>
        <p:cNvGrpSpPr/>
        <p:nvPr/>
      </p:nvGrpSpPr>
      <p:grpSpPr>
        <a:xfrm>
          <a:off x="0" y="0"/>
          <a:ext cx="0" cy="0"/>
          <a:chOff x="0" y="0"/>
          <a:chExt cx="0" cy="0"/>
        </a:xfrm>
      </p:grpSpPr>
      <p:sp>
        <p:nvSpPr>
          <p:cNvPr id="3184" name="Google Shape;3184;gb6a17a523a_0_4" descr="Artificial Intelligence"/>
          <p:cNvSpPr/>
          <p:nvPr/>
        </p:nvSpPr>
        <p:spPr>
          <a:xfrm>
            <a:off x="2" y="5"/>
            <a:ext cx="859800" cy="850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85" name="Google Shape;3185;gb6a17a523a_0_4" descr="Comment Dislike"/>
          <p:cNvPicPr preferRelativeResize="0"/>
          <p:nvPr/>
        </p:nvPicPr>
        <p:blipFill rotWithShape="1">
          <a:blip r:embed="rId4">
            <a:alphaModFix/>
          </a:blip>
          <a:srcRect/>
          <a:stretch/>
        </p:blipFill>
        <p:spPr>
          <a:xfrm>
            <a:off x="770725" y="39152"/>
            <a:ext cx="771900" cy="771900"/>
          </a:xfrm>
          <a:prstGeom prst="rect">
            <a:avLst/>
          </a:prstGeom>
          <a:noFill/>
          <a:ln>
            <a:noFill/>
          </a:ln>
        </p:spPr>
      </p:pic>
      <p:pic>
        <p:nvPicPr>
          <p:cNvPr id="3186" name="Google Shape;3186;gb6a17a523a_0_4"/>
          <p:cNvPicPr preferRelativeResize="0"/>
          <p:nvPr/>
        </p:nvPicPr>
        <p:blipFill>
          <a:blip r:embed="rId5">
            <a:alphaModFix/>
          </a:blip>
          <a:stretch>
            <a:fillRect/>
          </a:stretch>
        </p:blipFill>
        <p:spPr>
          <a:xfrm>
            <a:off x="2101150" y="1229500"/>
            <a:ext cx="4941701" cy="4941701"/>
          </a:xfrm>
          <a:prstGeom prst="rect">
            <a:avLst/>
          </a:prstGeom>
          <a:noFill/>
          <a:ln>
            <a:noFill/>
          </a:ln>
        </p:spPr>
      </p:pic>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3191"/>
        <p:cNvGrpSpPr/>
        <p:nvPr/>
      </p:nvGrpSpPr>
      <p:grpSpPr>
        <a:xfrm>
          <a:off x="0" y="0"/>
          <a:ext cx="0" cy="0"/>
          <a:chOff x="0" y="0"/>
          <a:chExt cx="0" cy="0"/>
        </a:xfrm>
      </p:grpSpPr>
      <p:sp>
        <p:nvSpPr>
          <p:cNvPr id="3192" name="Google Shape;3192;gdaf524373c_9_398"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3197"/>
        <p:cNvGrpSpPr/>
        <p:nvPr/>
      </p:nvGrpSpPr>
      <p:grpSpPr>
        <a:xfrm>
          <a:off x="0" y="0"/>
          <a:ext cx="0" cy="0"/>
          <a:chOff x="0" y="0"/>
          <a:chExt cx="0" cy="0"/>
        </a:xfrm>
      </p:grpSpPr>
      <p:sp>
        <p:nvSpPr>
          <p:cNvPr id="3198" name="Google Shape;3198;gdaf524373c_9_40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9" name="Google Shape;3199;gdaf524373c_9_403"/>
          <p:cNvSpPr txBox="1"/>
          <p:nvPr/>
        </p:nvSpPr>
        <p:spPr>
          <a:xfrm>
            <a:off x="555675" y="256249"/>
            <a:ext cx="8229600" cy="11634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3959"/>
              <a:buFont typeface="Calibri"/>
              <a:buNone/>
            </a:pPr>
            <a:r>
              <a:rPr lang="en-US" sz="3959">
                <a:solidFill>
                  <a:schemeClr val="dk1"/>
                </a:solidFill>
                <a:latin typeface="Calibri"/>
                <a:ea typeface="Calibri"/>
                <a:cs typeface="Calibri"/>
                <a:sym typeface="Calibri"/>
              </a:rPr>
              <a:t>What is an example of a stimulus response?</a:t>
            </a:r>
            <a:endParaRPr sz="1400" b="0" i="0" u="none" strike="noStrike" cap="none">
              <a:solidFill>
                <a:srgbClr val="000000"/>
              </a:solidFill>
              <a:latin typeface="Arial"/>
              <a:ea typeface="Arial"/>
              <a:cs typeface="Arial"/>
              <a:sym typeface="Arial"/>
            </a:endParaRPr>
          </a:p>
        </p:txBody>
      </p:sp>
      <p:pic>
        <p:nvPicPr>
          <p:cNvPr id="3200" name="Google Shape;3200;gdaf524373c_9_403"/>
          <p:cNvPicPr preferRelativeResize="0"/>
          <p:nvPr/>
        </p:nvPicPr>
        <p:blipFill>
          <a:blip r:embed="rId4">
            <a:alphaModFix/>
          </a:blip>
          <a:stretch>
            <a:fillRect/>
          </a:stretch>
        </p:blipFill>
        <p:spPr>
          <a:xfrm>
            <a:off x="1193575" y="1585650"/>
            <a:ext cx="6756850" cy="4437525"/>
          </a:xfrm>
          <a:prstGeom prst="rect">
            <a:avLst/>
          </a:prstGeom>
          <a:noFill/>
          <a:ln>
            <a:noFill/>
          </a:ln>
        </p:spPr>
      </p:pic>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3205"/>
        <p:cNvGrpSpPr/>
        <p:nvPr/>
      </p:nvGrpSpPr>
      <p:grpSpPr>
        <a:xfrm>
          <a:off x="0" y="0"/>
          <a:ext cx="0" cy="0"/>
          <a:chOff x="0" y="0"/>
          <a:chExt cx="0" cy="0"/>
        </a:xfrm>
      </p:grpSpPr>
      <p:sp>
        <p:nvSpPr>
          <p:cNvPr id="3206" name="Google Shape;3206;gdaf524373c_9_41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7" name="Google Shape;3207;gdaf524373c_9_411"/>
          <p:cNvSpPr txBox="1"/>
          <p:nvPr/>
        </p:nvSpPr>
        <p:spPr>
          <a:xfrm>
            <a:off x="555675" y="256249"/>
            <a:ext cx="8229600" cy="11634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3959"/>
              <a:buFont typeface="Calibri"/>
              <a:buNone/>
            </a:pPr>
            <a:r>
              <a:rPr lang="en-US" sz="3959">
                <a:solidFill>
                  <a:schemeClr val="dk1"/>
                </a:solidFill>
                <a:latin typeface="Calibri"/>
                <a:ea typeface="Calibri"/>
                <a:cs typeface="Calibri"/>
                <a:sym typeface="Calibri"/>
              </a:rPr>
              <a:t>Why is turning on the AC NOT a stimulus response?</a:t>
            </a:r>
            <a:endParaRPr sz="1400" b="0" i="0" u="none" strike="noStrike" cap="none">
              <a:solidFill>
                <a:srgbClr val="000000"/>
              </a:solidFill>
              <a:latin typeface="Arial"/>
              <a:ea typeface="Arial"/>
              <a:cs typeface="Arial"/>
              <a:sym typeface="Arial"/>
            </a:endParaRPr>
          </a:p>
        </p:txBody>
      </p:sp>
      <p:pic>
        <p:nvPicPr>
          <p:cNvPr id="3208" name="Google Shape;3208;gdaf524373c_9_411"/>
          <p:cNvPicPr preferRelativeResize="0"/>
          <p:nvPr/>
        </p:nvPicPr>
        <p:blipFill>
          <a:blip r:embed="rId4">
            <a:alphaModFix/>
          </a:blip>
          <a:stretch>
            <a:fillRect/>
          </a:stretch>
        </p:blipFill>
        <p:spPr>
          <a:xfrm>
            <a:off x="2101150" y="1637725"/>
            <a:ext cx="4941701" cy="4941701"/>
          </a:xfrm>
          <a:prstGeom prst="rect">
            <a:avLst/>
          </a:prstGeom>
          <a:noFill/>
          <a:ln>
            <a:noFill/>
          </a:ln>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3213"/>
        <p:cNvGrpSpPr/>
        <p:nvPr/>
      </p:nvGrpSpPr>
      <p:grpSpPr>
        <a:xfrm>
          <a:off x="0" y="0"/>
          <a:ext cx="0" cy="0"/>
          <a:chOff x="0" y="0"/>
          <a:chExt cx="0" cy="0"/>
        </a:xfrm>
      </p:grpSpPr>
      <p:sp>
        <p:nvSpPr>
          <p:cNvPr id="3214" name="Google Shape;3214;p213"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15" name="Google Shape;3215;p213"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daf524373c_0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gdaf524373c_0_0"/>
          <p:cNvSpPr txBox="1"/>
          <p:nvPr/>
        </p:nvSpPr>
        <p:spPr>
          <a:xfrm>
            <a:off x="849600" y="392675"/>
            <a:ext cx="7957500" cy="639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3959"/>
              <a:buFont typeface="Calibri"/>
              <a:buNone/>
            </a:pPr>
            <a:r>
              <a:rPr lang="en-US" sz="3959">
                <a:solidFill>
                  <a:schemeClr val="dk1"/>
                </a:solidFill>
                <a:latin typeface="Calibri"/>
                <a:ea typeface="Calibri"/>
                <a:cs typeface="Calibri"/>
                <a:sym typeface="Calibri"/>
              </a:rPr>
              <a:t>How do plants ingest their food?</a:t>
            </a:r>
            <a:endParaRPr sz="1400" b="0" i="0" u="none" strike="noStrike" cap="none">
              <a:solidFill>
                <a:srgbClr val="000000"/>
              </a:solidFill>
              <a:latin typeface="Arial"/>
              <a:ea typeface="Arial"/>
              <a:cs typeface="Arial"/>
              <a:sym typeface="Arial"/>
            </a:endParaRPr>
          </a:p>
        </p:txBody>
      </p:sp>
      <p:pic>
        <p:nvPicPr>
          <p:cNvPr id="379" name="Google Shape;379;gdaf524373c_0_0" descr="Discovery of Plant Growth Mechanisms May Lead to Insights About ..."/>
          <p:cNvPicPr preferRelativeResize="0"/>
          <p:nvPr/>
        </p:nvPicPr>
        <p:blipFill rotWithShape="1">
          <a:blip r:embed="rId4">
            <a:alphaModFix/>
          </a:blip>
          <a:srcRect/>
          <a:stretch/>
        </p:blipFill>
        <p:spPr>
          <a:xfrm>
            <a:off x="1119554" y="1611976"/>
            <a:ext cx="6904892" cy="4626278"/>
          </a:xfrm>
          <a:prstGeom prst="rect">
            <a:avLst/>
          </a:prstGeom>
          <a:noFill/>
          <a:ln>
            <a:noFill/>
          </a:ln>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3220"/>
        <p:cNvGrpSpPr/>
        <p:nvPr/>
      </p:nvGrpSpPr>
      <p:grpSpPr>
        <a:xfrm>
          <a:off x="0" y="0"/>
          <a:ext cx="0" cy="0"/>
          <a:chOff x="0" y="0"/>
          <a:chExt cx="0" cy="0"/>
        </a:xfrm>
      </p:grpSpPr>
      <p:sp>
        <p:nvSpPr>
          <p:cNvPr id="3221" name="Google Shape;3221;p215"/>
          <p:cNvSpPr txBox="1">
            <a:spLocks noGrp="1"/>
          </p:cNvSpPr>
          <p:nvPr>
            <p:ph type="title"/>
          </p:nvPr>
        </p:nvSpPr>
        <p:spPr>
          <a:xfrm>
            <a:off x="1020450" y="1967700"/>
            <a:ext cx="7103100" cy="1461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Stimulus = detectable change</a:t>
            </a:r>
            <a:endParaRPr/>
          </a:p>
        </p:txBody>
      </p:sp>
      <p:sp>
        <p:nvSpPr>
          <p:cNvPr id="3222" name="Google Shape;3222;p21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23" name="Google Shape;3223;p215"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3228"/>
        <p:cNvGrpSpPr/>
        <p:nvPr/>
      </p:nvGrpSpPr>
      <p:grpSpPr>
        <a:xfrm>
          <a:off x="0" y="0"/>
          <a:ext cx="0" cy="0"/>
          <a:chOff x="0" y="0"/>
          <a:chExt cx="0" cy="0"/>
        </a:xfrm>
      </p:grpSpPr>
      <p:sp>
        <p:nvSpPr>
          <p:cNvPr id="3229" name="Google Shape;3229;gdaf524373c_9_419"/>
          <p:cNvSpPr txBox="1">
            <a:spLocks noGrp="1"/>
          </p:cNvSpPr>
          <p:nvPr>
            <p:ph type="title"/>
          </p:nvPr>
        </p:nvSpPr>
        <p:spPr>
          <a:xfrm>
            <a:off x="4459950" y="2262100"/>
            <a:ext cx="2721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sponse</a:t>
            </a:r>
            <a:endParaRPr sz="6400" b="1"/>
          </a:p>
        </p:txBody>
      </p:sp>
      <p:sp>
        <p:nvSpPr>
          <p:cNvPr id="3230" name="Google Shape;3230;gdaf524373c_9_419"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31" name="Google Shape;3231;gdaf524373c_9_419"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cxnSp>
        <p:nvCxnSpPr>
          <p:cNvPr id="3232" name="Google Shape;3232;gdaf524373c_9_419"/>
          <p:cNvCxnSpPr/>
          <p:nvPr/>
        </p:nvCxnSpPr>
        <p:spPr>
          <a:xfrm>
            <a:off x="5058272" y="1339611"/>
            <a:ext cx="645000" cy="1035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3233" name="Google Shape;3233;gdaf524373c_9_419"/>
          <p:cNvSpPr txBox="1">
            <a:spLocks noGrp="1"/>
          </p:cNvSpPr>
          <p:nvPr>
            <p:ph type="title"/>
          </p:nvPr>
        </p:nvSpPr>
        <p:spPr>
          <a:xfrm>
            <a:off x="2115900" y="2262100"/>
            <a:ext cx="20955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Re</a:t>
            </a:r>
            <a:endParaRPr sz="6400" b="1"/>
          </a:p>
        </p:txBody>
      </p:sp>
      <p:sp>
        <p:nvSpPr>
          <p:cNvPr id="3234" name="Google Shape;3234;gdaf524373c_9_419"/>
          <p:cNvSpPr txBox="1">
            <a:spLocks noGrp="1"/>
          </p:cNvSpPr>
          <p:nvPr>
            <p:ph type="title"/>
          </p:nvPr>
        </p:nvSpPr>
        <p:spPr>
          <a:xfrm>
            <a:off x="2115900" y="335275"/>
            <a:ext cx="4912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Response</a:t>
            </a:r>
            <a:endParaRPr sz="6400" b="1"/>
          </a:p>
        </p:txBody>
      </p:sp>
      <p:cxnSp>
        <p:nvCxnSpPr>
          <p:cNvPr id="3235" name="Google Shape;3235;gdaf524373c_9_419"/>
          <p:cNvCxnSpPr/>
          <p:nvPr/>
        </p:nvCxnSpPr>
        <p:spPr>
          <a:xfrm flipH="1">
            <a:off x="3231825" y="1277650"/>
            <a:ext cx="413400" cy="1159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3240"/>
        <p:cNvGrpSpPr/>
        <p:nvPr/>
      </p:nvGrpSpPr>
      <p:grpSpPr>
        <a:xfrm>
          <a:off x="0" y="0"/>
          <a:ext cx="0" cy="0"/>
          <a:chOff x="0" y="0"/>
          <a:chExt cx="0" cy="0"/>
        </a:xfrm>
      </p:grpSpPr>
      <p:sp>
        <p:nvSpPr>
          <p:cNvPr id="3241" name="Google Shape;3241;gdaf524373c_9_430"/>
          <p:cNvSpPr txBox="1">
            <a:spLocks noGrp="1"/>
          </p:cNvSpPr>
          <p:nvPr>
            <p:ph type="title"/>
          </p:nvPr>
        </p:nvSpPr>
        <p:spPr>
          <a:xfrm>
            <a:off x="4572000" y="2262100"/>
            <a:ext cx="27039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sponse</a:t>
            </a:r>
            <a:endParaRPr sz="6400" b="1"/>
          </a:p>
        </p:txBody>
      </p:sp>
      <p:sp>
        <p:nvSpPr>
          <p:cNvPr id="3242" name="Google Shape;3242;gdaf524373c_9_43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43" name="Google Shape;3243;gdaf524373c_9_430"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3244" name="Google Shape;3244;gdaf524373c_9_430"/>
          <p:cNvSpPr txBox="1">
            <a:spLocks noGrp="1"/>
          </p:cNvSpPr>
          <p:nvPr>
            <p:ph type="title"/>
          </p:nvPr>
        </p:nvSpPr>
        <p:spPr>
          <a:xfrm>
            <a:off x="2390775" y="2262100"/>
            <a:ext cx="20955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Re</a:t>
            </a:r>
            <a:endParaRPr sz="6400" b="1"/>
          </a:p>
        </p:txBody>
      </p:sp>
      <p:sp>
        <p:nvSpPr>
          <p:cNvPr id="3245" name="Google Shape;3245;gdaf524373c_9_430"/>
          <p:cNvSpPr txBox="1">
            <a:spLocks noGrp="1"/>
          </p:cNvSpPr>
          <p:nvPr>
            <p:ph type="title"/>
          </p:nvPr>
        </p:nvSpPr>
        <p:spPr>
          <a:xfrm>
            <a:off x="2115900" y="335275"/>
            <a:ext cx="4912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Response</a:t>
            </a:r>
            <a:endParaRPr sz="6400" b="1"/>
          </a:p>
        </p:txBody>
      </p:sp>
      <p:cxnSp>
        <p:nvCxnSpPr>
          <p:cNvPr id="3246" name="Google Shape;3246;gdaf524373c_9_430"/>
          <p:cNvCxnSpPr>
            <a:endCxn id="3247" idx="0"/>
          </p:cNvCxnSpPr>
          <p:nvPr/>
        </p:nvCxnSpPr>
        <p:spPr>
          <a:xfrm flipH="1">
            <a:off x="3438525" y="1229100"/>
            <a:ext cx="137100" cy="12630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pic>
        <p:nvPicPr>
          <p:cNvPr id="3247" name="Google Shape;3247;gdaf524373c_9_430"/>
          <p:cNvPicPr preferRelativeResize="0"/>
          <p:nvPr/>
        </p:nvPicPr>
        <p:blipFill>
          <a:blip r:embed="rId5">
            <a:alphaModFix/>
          </a:blip>
          <a:stretch>
            <a:fillRect/>
          </a:stretch>
        </p:blipFill>
        <p:spPr>
          <a:xfrm>
            <a:off x="2525600" y="2492100"/>
            <a:ext cx="1825850" cy="798425"/>
          </a:xfrm>
          <a:prstGeom prst="rect">
            <a:avLst/>
          </a:prstGeom>
          <a:noFill/>
          <a:ln>
            <a:noFill/>
          </a:ln>
        </p:spPr>
      </p:pic>
      <p:cxnSp>
        <p:nvCxnSpPr>
          <p:cNvPr id="3248" name="Google Shape;3248;gdaf524373c_9_430"/>
          <p:cNvCxnSpPr/>
          <p:nvPr/>
        </p:nvCxnSpPr>
        <p:spPr>
          <a:xfrm>
            <a:off x="3392247" y="3290536"/>
            <a:ext cx="854100" cy="9225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3249" name="Google Shape;3249;gdaf524373c_9_430"/>
          <p:cNvSpPr txBox="1"/>
          <p:nvPr/>
        </p:nvSpPr>
        <p:spPr>
          <a:xfrm>
            <a:off x="3053875" y="4304350"/>
            <a:ext cx="27039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Prefix </a:t>
            </a:r>
            <a:r>
              <a:rPr lang="en-US" sz="3600">
                <a:solidFill>
                  <a:schemeClr val="dk1"/>
                </a:solidFill>
                <a:latin typeface="Calibri"/>
                <a:ea typeface="Calibri"/>
                <a:cs typeface="Calibri"/>
                <a:sym typeface="Calibri"/>
              </a:rPr>
              <a:t>-</a:t>
            </a:r>
            <a:r>
              <a:rPr lang="en-US" sz="3600" b="0" i="0" u="none" strike="noStrike" cap="none">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again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3254"/>
        <p:cNvGrpSpPr/>
        <p:nvPr/>
      </p:nvGrpSpPr>
      <p:grpSpPr>
        <a:xfrm>
          <a:off x="0" y="0"/>
          <a:ext cx="0" cy="0"/>
          <a:chOff x="0" y="0"/>
          <a:chExt cx="0" cy="0"/>
        </a:xfrm>
      </p:grpSpPr>
      <p:sp>
        <p:nvSpPr>
          <p:cNvPr id="3255" name="Google Shape;3255;gdaf524373c_9_443"/>
          <p:cNvSpPr txBox="1">
            <a:spLocks noGrp="1"/>
          </p:cNvSpPr>
          <p:nvPr>
            <p:ph type="title"/>
          </p:nvPr>
        </p:nvSpPr>
        <p:spPr>
          <a:xfrm>
            <a:off x="4572000" y="2262100"/>
            <a:ext cx="2650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sponse</a:t>
            </a:r>
            <a:endParaRPr sz="6400" b="1"/>
          </a:p>
        </p:txBody>
      </p:sp>
      <p:sp>
        <p:nvSpPr>
          <p:cNvPr id="3256" name="Google Shape;3256;gdaf524373c_9_44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57" name="Google Shape;3257;gdaf524373c_9_443"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3258" name="Google Shape;3258;gdaf524373c_9_443"/>
          <p:cNvSpPr txBox="1">
            <a:spLocks noGrp="1"/>
          </p:cNvSpPr>
          <p:nvPr>
            <p:ph type="title"/>
          </p:nvPr>
        </p:nvSpPr>
        <p:spPr>
          <a:xfrm>
            <a:off x="2390775" y="2262100"/>
            <a:ext cx="20955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Re</a:t>
            </a:r>
            <a:endParaRPr sz="6400" b="1"/>
          </a:p>
        </p:txBody>
      </p:sp>
      <p:sp>
        <p:nvSpPr>
          <p:cNvPr id="3259" name="Google Shape;3259;gdaf524373c_9_443"/>
          <p:cNvSpPr txBox="1">
            <a:spLocks noGrp="1"/>
          </p:cNvSpPr>
          <p:nvPr>
            <p:ph type="title"/>
          </p:nvPr>
        </p:nvSpPr>
        <p:spPr>
          <a:xfrm>
            <a:off x="2115900" y="335275"/>
            <a:ext cx="4912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Response</a:t>
            </a:r>
            <a:endParaRPr sz="6400" b="1"/>
          </a:p>
        </p:txBody>
      </p:sp>
      <p:cxnSp>
        <p:nvCxnSpPr>
          <p:cNvPr id="3260" name="Google Shape;3260;gdaf524373c_9_443"/>
          <p:cNvCxnSpPr/>
          <p:nvPr/>
        </p:nvCxnSpPr>
        <p:spPr>
          <a:xfrm>
            <a:off x="4985400" y="1332300"/>
            <a:ext cx="568500" cy="10974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pic>
        <p:nvPicPr>
          <p:cNvPr id="3261" name="Google Shape;3261;gdaf524373c_9_443"/>
          <p:cNvPicPr preferRelativeResize="0"/>
          <p:nvPr/>
        </p:nvPicPr>
        <p:blipFill>
          <a:blip r:embed="rId5">
            <a:alphaModFix/>
          </a:blip>
          <a:stretch>
            <a:fillRect/>
          </a:stretch>
        </p:blipFill>
        <p:spPr>
          <a:xfrm>
            <a:off x="4279775" y="2342600"/>
            <a:ext cx="3109300" cy="1097400"/>
          </a:xfrm>
          <a:prstGeom prst="rect">
            <a:avLst/>
          </a:prstGeom>
          <a:noFill/>
          <a:ln>
            <a:noFill/>
          </a:ln>
        </p:spPr>
      </p:pic>
      <p:cxnSp>
        <p:nvCxnSpPr>
          <p:cNvPr id="3262" name="Google Shape;3262;gdaf524373c_9_443"/>
          <p:cNvCxnSpPr/>
          <p:nvPr/>
        </p:nvCxnSpPr>
        <p:spPr>
          <a:xfrm flipH="1">
            <a:off x="5078272" y="3530561"/>
            <a:ext cx="679500" cy="6792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3263" name="Google Shape;3263;gdaf524373c_9_443"/>
          <p:cNvSpPr txBox="1"/>
          <p:nvPr/>
        </p:nvSpPr>
        <p:spPr>
          <a:xfrm>
            <a:off x="3964200" y="4304350"/>
            <a:ext cx="17937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Answer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3268"/>
        <p:cNvGrpSpPr/>
        <p:nvPr/>
      </p:nvGrpSpPr>
      <p:grpSpPr>
        <a:xfrm>
          <a:off x="0" y="0"/>
          <a:ext cx="0" cy="0"/>
          <a:chOff x="0" y="0"/>
          <a:chExt cx="0" cy="0"/>
        </a:xfrm>
      </p:grpSpPr>
      <p:sp>
        <p:nvSpPr>
          <p:cNvPr id="3269" name="Google Shape;3269;gdaf524373c_9_456"/>
          <p:cNvSpPr txBox="1">
            <a:spLocks noGrp="1"/>
          </p:cNvSpPr>
          <p:nvPr>
            <p:ph type="title"/>
          </p:nvPr>
        </p:nvSpPr>
        <p:spPr>
          <a:xfrm>
            <a:off x="6438000" y="493175"/>
            <a:ext cx="2706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sponse</a:t>
            </a:r>
            <a:endParaRPr sz="6400" b="1"/>
          </a:p>
        </p:txBody>
      </p:sp>
      <p:sp>
        <p:nvSpPr>
          <p:cNvPr id="3270" name="Google Shape;3270;gdaf524373c_9_45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71" name="Google Shape;3271;gdaf524373c_9_456"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3272" name="Google Shape;3272;gdaf524373c_9_456"/>
          <p:cNvSpPr txBox="1">
            <a:spLocks noGrp="1"/>
          </p:cNvSpPr>
          <p:nvPr>
            <p:ph type="title"/>
          </p:nvPr>
        </p:nvSpPr>
        <p:spPr>
          <a:xfrm>
            <a:off x="3747600" y="493175"/>
            <a:ext cx="20955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Re</a:t>
            </a:r>
            <a:endParaRPr sz="6400" b="1"/>
          </a:p>
        </p:txBody>
      </p:sp>
      <p:sp>
        <p:nvSpPr>
          <p:cNvPr id="3273" name="Google Shape;3273;gdaf524373c_9_456"/>
          <p:cNvSpPr txBox="1">
            <a:spLocks noGrp="1"/>
          </p:cNvSpPr>
          <p:nvPr>
            <p:ph type="title"/>
          </p:nvPr>
        </p:nvSpPr>
        <p:spPr>
          <a:xfrm>
            <a:off x="2115900" y="2286000"/>
            <a:ext cx="4912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Response</a:t>
            </a:r>
            <a:endParaRPr sz="6400" b="1"/>
          </a:p>
        </p:txBody>
      </p:sp>
      <p:sp>
        <p:nvSpPr>
          <p:cNvPr id="3274" name="Google Shape;3274;gdaf524373c_9_456"/>
          <p:cNvSpPr/>
          <p:nvPr/>
        </p:nvSpPr>
        <p:spPr>
          <a:xfrm>
            <a:off x="5621743" y="702884"/>
            <a:ext cx="663300" cy="723600"/>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75" name="Google Shape;3275;gdaf524373c_9_456"/>
          <p:cNvSpPr/>
          <p:nvPr/>
        </p:nvSpPr>
        <p:spPr>
          <a:xfrm>
            <a:off x="4200301" y="3429002"/>
            <a:ext cx="403800" cy="1143000"/>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76" name="Google Shape;3276;gdaf524373c_9_456"/>
          <p:cNvSpPr txBox="1"/>
          <p:nvPr/>
        </p:nvSpPr>
        <p:spPr>
          <a:xfrm>
            <a:off x="1639825" y="4874600"/>
            <a:ext cx="6721800" cy="523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Answer to either internal or external changes</a:t>
            </a:r>
            <a:endParaRPr sz="1400" b="0" i="0" u="none" strike="noStrike" cap="none">
              <a:solidFill>
                <a:srgbClr val="000000"/>
              </a:solidFill>
              <a:latin typeface="Arial"/>
              <a:ea typeface="Arial"/>
              <a:cs typeface="Arial"/>
              <a:sym typeface="Arial"/>
            </a:endParaRPr>
          </a:p>
        </p:txBody>
      </p:sp>
      <p:sp>
        <p:nvSpPr>
          <p:cNvPr id="3277" name="Google Shape;3277;gdaf524373c_9_456"/>
          <p:cNvSpPr txBox="1">
            <a:spLocks noGrp="1"/>
          </p:cNvSpPr>
          <p:nvPr>
            <p:ph type="title"/>
          </p:nvPr>
        </p:nvSpPr>
        <p:spPr>
          <a:xfrm>
            <a:off x="-561975" y="493175"/>
            <a:ext cx="4912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Stimulus</a:t>
            </a:r>
            <a:endParaRPr sz="6400" b="1"/>
          </a:p>
        </p:txBody>
      </p:sp>
      <p:sp>
        <p:nvSpPr>
          <p:cNvPr id="3278" name="Google Shape;3278;gdaf524373c_9_456"/>
          <p:cNvSpPr/>
          <p:nvPr/>
        </p:nvSpPr>
        <p:spPr>
          <a:xfrm>
            <a:off x="3536993" y="735309"/>
            <a:ext cx="663300" cy="723600"/>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3283"/>
        <p:cNvGrpSpPr/>
        <p:nvPr/>
      </p:nvGrpSpPr>
      <p:grpSpPr>
        <a:xfrm>
          <a:off x="0" y="0"/>
          <a:ext cx="0" cy="0"/>
          <a:chOff x="0" y="0"/>
          <a:chExt cx="0" cy="0"/>
        </a:xfrm>
      </p:grpSpPr>
      <p:sp>
        <p:nvSpPr>
          <p:cNvPr id="3284" name="Google Shape;3284;p214"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Shape 3289"/>
        <p:cNvGrpSpPr/>
        <p:nvPr/>
      </p:nvGrpSpPr>
      <p:grpSpPr>
        <a:xfrm>
          <a:off x="0" y="0"/>
          <a:ext cx="0" cy="0"/>
          <a:chOff x="0" y="0"/>
          <a:chExt cx="0" cy="0"/>
        </a:xfrm>
      </p:grpSpPr>
      <p:sp>
        <p:nvSpPr>
          <p:cNvPr id="3290" name="Google Shape;3290;gdaf524373c_9_484"/>
          <p:cNvSpPr txBox="1">
            <a:spLocks noGrp="1"/>
          </p:cNvSpPr>
          <p:nvPr>
            <p:ph type="title"/>
          </p:nvPr>
        </p:nvSpPr>
        <p:spPr>
          <a:xfrm>
            <a:off x="849600" y="331000"/>
            <a:ext cx="7923900" cy="1857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How can we use the word parts of stimulus response to help us remember the definition of the term?</a:t>
            </a:r>
            <a:endParaRPr/>
          </a:p>
        </p:txBody>
      </p:sp>
      <p:sp>
        <p:nvSpPr>
          <p:cNvPr id="3291" name="Google Shape;3291;gdaf524373c_9_48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2" name="Google Shape;3292;gdaf524373c_9_484"/>
          <p:cNvSpPr txBox="1">
            <a:spLocks noGrp="1"/>
          </p:cNvSpPr>
          <p:nvPr>
            <p:ph type="title"/>
          </p:nvPr>
        </p:nvSpPr>
        <p:spPr>
          <a:xfrm>
            <a:off x="6541725" y="2385900"/>
            <a:ext cx="2706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sponse</a:t>
            </a:r>
            <a:endParaRPr sz="6400" b="1"/>
          </a:p>
        </p:txBody>
      </p:sp>
      <p:sp>
        <p:nvSpPr>
          <p:cNvPr id="3293" name="Google Shape;3293;gdaf524373c_9_484"/>
          <p:cNvSpPr txBox="1">
            <a:spLocks noGrp="1"/>
          </p:cNvSpPr>
          <p:nvPr>
            <p:ph type="title"/>
          </p:nvPr>
        </p:nvSpPr>
        <p:spPr>
          <a:xfrm>
            <a:off x="3851325" y="2385900"/>
            <a:ext cx="20955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Re</a:t>
            </a:r>
            <a:endParaRPr sz="6400" b="1"/>
          </a:p>
        </p:txBody>
      </p:sp>
      <p:sp>
        <p:nvSpPr>
          <p:cNvPr id="3294" name="Google Shape;3294;gdaf524373c_9_484"/>
          <p:cNvSpPr txBox="1">
            <a:spLocks noGrp="1"/>
          </p:cNvSpPr>
          <p:nvPr>
            <p:ph type="title"/>
          </p:nvPr>
        </p:nvSpPr>
        <p:spPr>
          <a:xfrm>
            <a:off x="2193700" y="3726200"/>
            <a:ext cx="4912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Response</a:t>
            </a:r>
            <a:endParaRPr sz="6400" b="1"/>
          </a:p>
        </p:txBody>
      </p:sp>
      <p:sp>
        <p:nvSpPr>
          <p:cNvPr id="3295" name="Google Shape;3295;gdaf524373c_9_484"/>
          <p:cNvSpPr/>
          <p:nvPr/>
        </p:nvSpPr>
        <p:spPr>
          <a:xfrm>
            <a:off x="5725468" y="2595609"/>
            <a:ext cx="663300" cy="723600"/>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96" name="Google Shape;3296;gdaf524373c_9_484"/>
          <p:cNvSpPr/>
          <p:nvPr/>
        </p:nvSpPr>
        <p:spPr>
          <a:xfrm>
            <a:off x="4304026" y="5066502"/>
            <a:ext cx="403800" cy="1143000"/>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97" name="Google Shape;3297;gdaf524373c_9_484"/>
          <p:cNvSpPr txBox="1">
            <a:spLocks noGrp="1"/>
          </p:cNvSpPr>
          <p:nvPr>
            <p:ph type="title"/>
          </p:nvPr>
        </p:nvSpPr>
        <p:spPr>
          <a:xfrm>
            <a:off x="-458250" y="2385900"/>
            <a:ext cx="4912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Stimulus</a:t>
            </a:r>
            <a:endParaRPr sz="6400" b="1"/>
          </a:p>
        </p:txBody>
      </p:sp>
      <p:sp>
        <p:nvSpPr>
          <p:cNvPr id="3298" name="Google Shape;3298;gdaf524373c_9_484"/>
          <p:cNvSpPr/>
          <p:nvPr/>
        </p:nvSpPr>
        <p:spPr>
          <a:xfrm>
            <a:off x="3640718" y="2628034"/>
            <a:ext cx="663300" cy="723600"/>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Shape 3303"/>
        <p:cNvGrpSpPr/>
        <p:nvPr/>
      </p:nvGrpSpPr>
      <p:grpSpPr>
        <a:xfrm>
          <a:off x="0" y="0"/>
          <a:ext cx="0" cy="0"/>
          <a:chOff x="0" y="0"/>
          <a:chExt cx="0" cy="0"/>
        </a:xfrm>
      </p:grpSpPr>
      <p:sp>
        <p:nvSpPr>
          <p:cNvPr id="3304" name="Google Shape;3304;gb6a17a523a_0_11"/>
          <p:cNvSpPr/>
          <p:nvPr/>
        </p:nvSpPr>
        <p:spPr>
          <a:xfrm>
            <a:off x="1613994" y="2334438"/>
            <a:ext cx="5916000" cy="3789300"/>
          </a:xfrm>
          <a:prstGeom prst="rect">
            <a:avLst/>
          </a:prstGeom>
          <a:blipFill rotWithShape="1">
            <a:blip r:embed="rId3">
              <a:alphaModFix/>
            </a:blip>
            <a:stretch>
              <a:fillRect l="-61987" r="-61987"/>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5" name="Google Shape;3305;gb6a17a523a_0_11"/>
          <p:cNvSpPr txBox="1">
            <a:spLocks noGrp="1"/>
          </p:cNvSpPr>
          <p:nvPr>
            <p:ph type="title"/>
          </p:nvPr>
        </p:nvSpPr>
        <p:spPr>
          <a:xfrm>
            <a:off x="849601" y="330950"/>
            <a:ext cx="7949400" cy="1461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stimulus response?</a:t>
            </a:r>
            <a:endParaRPr/>
          </a:p>
        </p:txBody>
      </p:sp>
      <p:sp>
        <p:nvSpPr>
          <p:cNvPr id="3306" name="Google Shape;3306;gb6a17a523a_0_1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Shape 3311"/>
        <p:cNvGrpSpPr/>
        <p:nvPr/>
      </p:nvGrpSpPr>
      <p:grpSpPr>
        <a:xfrm>
          <a:off x="0" y="0"/>
          <a:ext cx="0" cy="0"/>
          <a:chOff x="0" y="0"/>
          <a:chExt cx="0" cy="0"/>
        </a:xfrm>
      </p:grpSpPr>
      <p:sp>
        <p:nvSpPr>
          <p:cNvPr id="3312" name="Google Shape;3312;gdaf524373c_9_49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3" name="Google Shape;3313;gdaf524373c_9_499"/>
          <p:cNvSpPr txBox="1">
            <a:spLocks noGrp="1"/>
          </p:cNvSpPr>
          <p:nvPr>
            <p:ph type="title"/>
          </p:nvPr>
        </p:nvSpPr>
        <p:spPr>
          <a:xfrm>
            <a:off x="781125" y="215100"/>
            <a:ext cx="8033100" cy="13785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399"/>
              <a:buFont typeface="Calibri"/>
              <a:buNone/>
            </a:pPr>
            <a:r>
              <a:rPr lang="en-US" sz="3959"/>
              <a:t>What is the relationship between a stimulus response and repair?</a:t>
            </a:r>
            <a:endParaRPr/>
          </a:p>
        </p:txBody>
      </p:sp>
      <p:pic>
        <p:nvPicPr>
          <p:cNvPr id="3314" name="Google Shape;3314;gdaf524373c_9_499"/>
          <p:cNvPicPr preferRelativeResize="0"/>
          <p:nvPr/>
        </p:nvPicPr>
        <p:blipFill>
          <a:blip r:embed="rId4">
            <a:alphaModFix/>
          </a:blip>
          <a:stretch>
            <a:fillRect/>
          </a:stretch>
        </p:blipFill>
        <p:spPr>
          <a:xfrm>
            <a:off x="140275" y="1659622"/>
            <a:ext cx="4328325" cy="4872475"/>
          </a:xfrm>
          <a:prstGeom prst="rect">
            <a:avLst/>
          </a:prstGeom>
          <a:noFill/>
          <a:ln>
            <a:noFill/>
          </a:ln>
        </p:spPr>
      </p:pic>
      <p:pic>
        <p:nvPicPr>
          <p:cNvPr id="3315" name="Google Shape;3315;gdaf524373c_9_499"/>
          <p:cNvPicPr preferRelativeResize="0"/>
          <p:nvPr/>
        </p:nvPicPr>
        <p:blipFill>
          <a:blip r:embed="rId4">
            <a:alphaModFix/>
          </a:blip>
          <a:stretch>
            <a:fillRect/>
          </a:stretch>
        </p:blipFill>
        <p:spPr>
          <a:xfrm>
            <a:off x="4572000" y="1659622"/>
            <a:ext cx="4328325" cy="4872475"/>
          </a:xfrm>
          <a:prstGeom prst="rect">
            <a:avLst/>
          </a:prstGeom>
          <a:noFill/>
          <a:ln>
            <a:noFill/>
          </a:ln>
        </p:spPr>
      </p:pic>
      <p:pic>
        <p:nvPicPr>
          <p:cNvPr id="3316" name="Google Shape;3316;gdaf524373c_9_499"/>
          <p:cNvPicPr preferRelativeResize="0"/>
          <p:nvPr/>
        </p:nvPicPr>
        <p:blipFill rotWithShape="1">
          <a:blip r:embed="rId5">
            <a:alphaModFix/>
          </a:blip>
          <a:srcRect/>
          <a:stretch/>
        </p:blipFill>
        <p:spPr>
          <a:xfrm>
            <a:off x="5210363" y="2071975"/>
            <a:ext cx="2960900" cy="1977650"/>
          </a:xfrm>
          <a:prstGeom prst="rect">
            <a:avLst/>
          </a:prstGeom>
          <a:noFill/>
          <a:ln>
            <a:noFill/>
          </a:ln>
        </p:spPr>
      </p:pic>
      <p:pic>
        <p:nvPicPr>
          <p:cNvPr id="3317" name="Google Shape;3317;gdaf524373c_9_499"/>
          <p:cNvPicPr preferRelativeResize="0"/>
          <p:nvPr/>
        </p:nvPicPr>
        <p:blipFill>
          <a:blip r:embed="rId6">
            <a:alphaModFix/>
          </a:blip>
          <a:stretch>
            <a:fillRect/>
          </a:stretch>
        </p:blipFill>
        <p:spPr>
          <a:xfrm>
            <a:off x="5263288" y="4237924"/>
            <a:ext cx="2855025" cy="2031150"/>
          </a:xfrm>
          <a:prstGeom prst="rect">
            <a:avLst/>
          </a:prstGeom>
          <a:noFill/>
          <a:ln>
            <a:noFill/>
          </a:ln>
        </p:spPr>
      </p:pic>
      <p:sp>
        <p:nvSpPr>
          <p:cNvPr id="3318" name="Google Shape;3318;gdaf524373c_9_499"/>
          <p:cNvSpPr/>
          <p:nvPr/>
        </p:nvSpPr>
        <p:spPr>
          <a:xfrm>
            <a:off x="522600" y="2982712"/>
            <a:ext cx="3563700" cy="2226300"/>
          </a:xfrm>
          <a:prstGeom prst="rect">
            <a:avLst/>
          </a:prstGeom>
          <a:blipFill rotWithShape="1">
            <a:blip r:embed="rId7">
              <a:alphaModFix/>
            </a:blip>
            <a:stretch>
              <a:fillRect l="-61987" r="-61987"/>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Shape 3323"/>
        <p:cNvGrpSpPr/>
        <p:nvPr/>
      </p:nvGrpSpPr>
      <p:grpSpPr>
        <a:xfrm>
          <a:off x="0" y="0"/>
          <a:ext cx="0" cy="0"/>
          <a:chOff x="0" y="0"/>
          <a:chExt cx="0" cy="0"/>
        </a:xfrm>
      </p:grpSpPr>
      <p:sp>
        <p:nvSpPr>
          <p:cNvPr id="3324" name="Google Shape;3324;p217"/>
          <p:cNvSpPr/>
          <p:nvPr/>
        </p:nvSpPr>
        <p:spPr>
          <a:xfrm>
            <a:off x="1427019" y="2334438"/>
            <a:ext cx="5915890" cy="3789272"/>
          </a:xfrm>
          <a:prstGeom prst="rect">
            <a:avLst/>
          </a:prstGeom>
          <a:blipFill rotWithShape="1">
            <a:blip r:embed="rId3">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5" name="Google Shape;3325;p217"/>
          <p:cNvSpPr txBox="1">
            <a:spLocks noGrp="1"/>
          </p:cNvSpPr>
          <p:nvPr>
            <p:ph type="title"/>
          </p:nvPr>
        </p:nvSpPr>
        <p:spPr>
          <a:xfrm>
            <a:off x="911394" y="330952"/>
            <a:ext cx="7945500" cy="1461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a:t>Why is a stimulus response an important life process for organisms?</a:t>
            </a:r>
            <a:endParaRPr/>
          </a:p>
        </p:txBody>
      </p:sp>
      <p:sp>
        <p:nvSpPr>
          <p:cNvPr id="3326" name="Google Shape;3326;p21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daf524373c_0_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gdaf524373c_0_8"/>
          <p:cNvSpPr txBox="1"/>
          <p:nvPr/>
        </p:nvSpPr>
        <p:spPr>
          <a:xfrm>
            <a:off x="849600" y="392675"/>
            <a:ext cx="7957500" cy="639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3959"/>
              <a:buFont typeface="Calibri"/>
              <a:buNone/>
            </a:pPr>
            <a:r>
              <a:rPr lang="en-US" sz="3959">
                <a:solidFill>
                  <a:schemeClr val="dk1"/>
                </a:solidFill>
                <a:latin typeface="Calibri"/>
                <a:ea typeface="Calibri"/>
                <a:cs typeface="Calibri"/>
                <a:sym typeface="Calibri"/>
              </a:rPr>
              <a:t>What are nutrients?</a:t>
            </a:r>
            <a:endParaRPr sz="1400" b="0" i="0" u="none" strike="noStrike" cap="none">
              <a:solidFill>
                <a:srgbClr val="000000"/>
              </a:solidFill>
              <a:latin typeface="Arial"/>
              <a:ea typeface="Arial"/>
              <a:cs typeface="Arial"/>
              <a:sym typeface="Arial"/>
            </a:endParaRPr>
          </a:p>
        </p:txBody>
      </p:sp>
      <p:pic>
        <p:nvPicPr>
          <p:cNvPr id="387" name="Google Shape;387;gdaf524373c_0_8" descr="food.jpg"/>
          <p:cNvPicPr preferRelativeResize="0">
            <a:picLocks noGrp="1"/>
          </p:cNvPicPr>
          <p:nvPr>
            <p:ph type="body" idx="4294967295"/>
          </p:nvPr>
        </p:nvPicPr>
        <p:blipFill rotWithShape="1">
          <a:blip r:embed="rId4">
            <a:alphaModFix/>
          </a:blip>
          <a:srcRect t="-1759" b="-1759"/>
          <a:stretch/>
        </p:blipFill>
        <p:spPr>
          <a:xfrm>
            <a:off x="457200" y="1493840"/>
            <a:ext cx="8229600" cy="45261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Shape 3331"/>
        <p:cNvGrpSpPr/>
        <p:nvPr/>
      </p:nvGrpSpPr>
      <p:grpSpPr>
        <a:xfrm>
          <a:off x="0" y="0"/>
          <a:ext cx="0" cy="0"/>
          <a:chOff x="0" y="0"/>
          <a:chExt cx="0" cy="0"/>
        </a:xfrm>
      </p:grpSpPr>
      <p:sp>
        <p:nvSpPr>
          <p:cNvPr id="3332" name="Google Shape;3332;p218"/>
          <p:cNvSpPr txBox="1"/>
          <p:nvPr/>
        </p:nvSpPr>
        <p:spPr>
          <a:xfrm>
            <a:off x="135457" y="398448"/>
            <a:ext cx="88731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Give your own example of a stimulus response.</a:t>
            </a:r>
            <a:endParaRPr sz="1400" b="0" i="0" u="none" strike="noStrike" cap="none">
              <a:solidFill>
                <a:srgbClr val="000000"/>
              </a:solidFill>
              <a:latin typeface="Arial"/>
              <a:ea typeface="Arial"/>
              <a:cs typeface="Arial"/>
              <a:sym typeface="Arial"/>
            </a:endParaRPr>
          </a:p>
        </p:txBody>
      </p:sp>
      <p:sp>
        <p:nvSpPr>
          <p:cNvPr id="3333" name="Google Shape;3333;p21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34" name="Google Shape;3334;p218"/>
          <p:cNvPicPr preferRelativeResize="0"/>
          <p:nvPr/>
        </p:nvPicPr>
        <p:blipFill rotWithShape="1">
          <a:blip r:embed="rId4">
            <a:alphaModFix/>
          </a:blip>
          <a:srcRect/>
          <a:stretch/>
        </p:blipFill>
        <p:spPr>
          <a:xfrm>
            <a:off x="1202306" y="1599054"/>
            <a:ext cx="6410848" cy="4199894"/>
          </a:xfrm>
          <a:prstGeom prst="rect">
            <a:avLst/>
          </a:prstGeom>
          <a:noFill/>
          <a:ln>
            <a:noFill/>
          </a:ln>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Shape 3339"/>
        <p:cNvGrpSpPr/>
        <p:nvPr/>
      </p:nvGrpSpPr>
      <p:grpSpPr>
        <a:xfrm>
          <a:off x="0" y="0"/>
          <a:ext cx="0" cy="0"/>
          <a:chOff x="0" y="0"/>
          <a:chExt cx="0" cy="0"/>
        </a:xfrm>
      </p:grpSpPr>
      <p:sp>
        <p:nvSpPr>
          <p:cNvPr id="3340" name="Google Shape;3340;p219"/>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3341" name="Google Shape;3341;p219"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Shape 3346"/>
        <p:cNvGrpSpPr/>
        <p:nvPr/>
      </p:nvGrpSpPr>
      <p:grpSpPr>
        <a:xfrm>
          <a:off x="0" y="0"/>
          <a:ext cx="0" cy="0"/>
          <a:chOff x="0" y="0"/>
          <a:chExt cx="0" cy="0"/>
        </a:xfrm>
      </p:grpSpPr>
      <p:sp>
        <p:nvSpPr>
          <p:cNvPr id="3347" name="Google Shape;3347;p220"/>
          <p:cNvSpPr/>
          <p:nvPr/>
        </p:nvSpPr>
        <p:spPr>
          <a:xfrm>
            <a:off x="1620983" y="2583819"/>
            <a:ext cx="5915890" cy="3789272"/>
          </a:xfrm>
          <a:prstGeom prst="rect">
            <a:avLst/>
          </a:prstGeom>
          <a:blipFill rotWithShape="1">
            <a:blip r:embed="rId3">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8" name="Google Shape;3348;p220"/>
          <p:cNvSpPr txBox="1">
            <a:spLocks noGrp="1"/>
          </p:cNvSpPr>
          <p:nvPr>
            <p:ph type="title"/>
          </p:nvPr>
        </p:nvSpPr>
        <p:spPr>
          <a:xfrm>
            <a:off x="735225" y="393525"/>
            <a:ext cx="7941300" cy="1613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959" b="1" u="sng"/>
              <a:t>Stimulus response</a:t>
            </a:r>
            <a:r>
              <a:rPr lang="en-US" sz="3959"/>
              <a:t>: reaction of an organism to something in the environment</a:t>
            </a:r>
            <a:endParaRPr/>
          </a:p>
        </p:txBody>
      </p:sp>
      <p:sp>
        <p:nvSpPr>
          <p:cNvPr id="3349" name="Google Shape;3349;p220"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Shape 3354"/>
        <p:cNvGrpSpPr/>
        <p:nvPr/>
      </p:nvGrpSpPr>
      <p:grpSpPr>
        <a:xfrm>
          <a:off x="0" y="0"/>
          <a:ext cx="0" cy="0"/>
          <a:chOff x="0" y="0"/>
          <a:chExt cx="0" cy="0"/>
        </a:xfrm>
      </p:grpSpPr>
      <p:sp>
        <p:nvSpPr>
          <p:cNvPr id="3355" name="Google Shape;3355;p222"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6" name="Google Shape;3356;p222"/>
          <p:cNvSpPr txBox="1"/>
          <p:nvPr/>
        </p:nvSpPr>
        <p:spPr>
          <a:xfrm>
            <a:off x="794915" y="108671"/>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can changes in life processes affect </a:t>
            </a:r>
            <a:r>
              <a:rPr lang="en-US" sz="3000" b="1">
                <a:solidFill>
                  <a:srgbClr val="FF0000"/>
                </a:solidFill>
                <a:latin typeface="Calibri"/>
                <a:ea typeface="Calibri"/>
                <a:cs typeface="Calibri"/>
                <a:sym typeface="Calibri"/>
              </a:rPr>
              <a:t>living organisms</a:t>
            </a:r>
            <a:r>
              <a:rPr lang="en-US" sz="3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3357" name="Google Shape;3357;p222"/>
          <p:cNvGrpSpPr/>
          <p:nvPr/>
        </p:nvGrpSpPr>
        <p:grpSpPr>
          <a:xfrm>
            <a:off x="944379" y="1413562"/>
            <a:ext cx="8063975" cy="5285063"/>
            <a:chOff x="944379" y="1413562"/>
            <a:chExt cx="8063975" cy="5285063"/>
          </a:xfrm>
        </p:grpSpPr>
        <p:grpSp>
          <p:nvGrpSpPr>
            <p:cNvPr id="3358" name="Google Shape;3358;p222"/>
            <p:cNvGrpSpPr/>
            <p:nvPr/>
          </p:nvGrpSpPr>
          <p:grpSpPr>
            <a:xfrm>
              <a:off x="1266092" y="1559581"/>
              <a:ext cx="3325272" cy="1039147"/>
              <a:chOff x="4368061" y="1626721"/>
              <a:chExt cx="3325272" cy="1039147"/>
            </a:xfrm>
          </p:grpSpPr>
          <p:sp>
            <p:nvSpPr>
              <p:cNvPr id="3359" name="Google Shape;3359;p222"/>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0" name="Google Shape;3360;p222"/>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3361" name="Google Shape;3361;p222" descr="eating.jpg"/>
            <p:cNvPicPr preferRelativeResize="0"/>
            <p:nvPr/>
          </p:nvPicPr>
          <p:blipFill rotWithShape="1">
            <a:blip r:embed="rId4">
              <a:alphaModFix/>
            </a:blip>
            <a:srcRect t="8727" b="8727"/>
            <a:stretch/>
          </p:blipFill>
          <p:spPr>
            <a:xfrm>
              <a:off x="944380" y="1446299"/>
              <a:ext cx="905701" cy="1039148"/>
            </a:xfrm>
            <a:prstGeom prst="rect">
              <a:avLst/>
            </a:prstGeom>
            <a:noFill/>
            <a:ln>
              <a:noFill/>
            </a:ln>
          </p:spPr>
        </p:pic>
        <p:grpSp>
          <p:nvGrpSpPr>
            <p:cNvPr id="3362" name="Google Shape;3362;p222"/>
            <p:cNvGrpSpPr/>
            <p:nvPr/>
          </p:nvGrpSpPr>
          <p:grpSpPr>
            <a:xfrm>
              <a:off x="1246728" y="2909426"/>
              <a:ext cx="3325272" cy="1039147"/>
              <a:chOff x="4368061" y="1626721"/>
              <a:chExt cx="3325272" cy="1039147"/>
            </a:xfrm>
          </p:grpSpPr>
          <p:sp>
            <p:nvSpPr>
              <p:cNvPr id="3363" name="Google Shape;3363;p222"/>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4" name="Google Shape;3364;p222"/>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3365" name="Google Shape;3365;p222"/>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3366" name="Google Shape;3366;p222"/>
            <p:cNvGrpSpPr/>
            <p:nvPr/>
          </p:nvGrpSpPr>
          <p:grpSpPr>
            <a:xfrm>
              <a:off x="1208702" y="4273783"/>
              <a:ext cx="3325272" cy="1039147"/>
              <a:chOff x="4368061" y="2934893"/>
              <a:chExt cx="3325272" cy="1039147"/>
            </a:xfrm>
          </p:grpSpPr>
          <p:sp>
            <p:nvSpPr>
              <p:cNvPr id="3367" name="Google Shape;3367;p222"/>
              <p:cNvSpPr/>
              <p:nvPr/>
            </p:nvSpPr>
            <p:spPr>
              <a:xfrm>
                <a:off x="4368061"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8" name="Google Shape;3368;p222"/>
              <p:cNvSpPr txBox="1"/>
              <p:nvPr/>
            </p:nvSpPr>
            <p:spPr>
              <a:xfrm>
                <a:off x="4368061" y="2934893"/>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3369" name="Google Shape;3369;p222"/>
            <p:cNvSpPr/>
            <p:nvPr/>
          </p:nvSpPr>
          <p:spPr>
            <a:xfrm>
              <a:off x="1070149" y="4123684"/>
              <a:ext cx="727403" cy="109110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370" name="Google Shape;3370;p222"/>
            <p:cNvGrpSpPr/>
            <p:nvPr/>
          </p:nvGrpSpPr>
          <p:grpSpPr>
            <a:xfrm>
              <a:off x="4913076" y="1559581"/>
              <a:ext cx="4095278" cy="2483918"/>
              <a:chOff x="674818" y="2934893"/>
              <a:chExt cx="4095278" cy="2483918"/>
            </a:xfrm>
          </p:grpSpPr>
          <p:sp>
            <p:nvSpPr>
              <p:cNvPr id="3371" name="Google Shape;3371;p222"/>
              <p:cNvSpPr/>
              <p:nvPr/>
            </p:nvSpPr>
            <p:spPr>
              <a:xfrm>
                <a:off x="674818"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2" name="Google Shape;3372;p222"/>
              <p:cNvSpPr txBox="1"/>
              <p:nvPr/>
            </p:nvSpPr>
            <p:spPr>
              <a:xfrm>
                <a:off x="1078818" y="4379664"/>
                <a:ext cx="3691278"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3373" name="Google Shape;3373;p222"/>
            <p:cNvGrpSpPr/>
            <p:nvPr/>
          </p:nvGrpSpPr>
          <p:grpSpPr>
            <a:xfrm>
              <a:off x="4913076" y="1618657"/>
              <a:ext cx="3565821" cy="2395756"/>
              <a:chOff x="674818" y="-1038059"/>
              <a:chExt cx="3565821" cy="2395756"/>
            </a:xfrm>
          </p:grpSpPr>
          <p:sp>
            <p:nvSpPr>
              <p:cNvPr id="3374" name="Google Shape;3374;p222"/>
              <p:cNvSpPr/>
              <p:nvPr/>
            </p:nvSpPr>
            <p:spPr>
              <a:xfrm>
                <a:off x="674818"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5" name="Google Shape;3375;p222"/>
              <p:cNvSpPr txBox="1"/>
              <p:nvPr/>
            </p:nvSpPr>
            <p:spPr>
              <a:xfrm>
                <a:off x="915367" y="-1038059"/>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3376" name="Google Shape;3376;p222"/>
            <p:cNvSpPr/>
            <p:nvPr/>
          </p:nvSpPr>
          <p:spPr>
            <a:xfrm>
              <a:off x="4913076" y="1413562"/>
              <a:ext cx="727403" cy="1091105"/>
            </a:xfrm>
            <a:prstGeom prst="rect">
              <a:avLst/>
            </a:prstGeom>
            <a:blipFill rotWithShape="1">
              <a:blip r:embed="rId7">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377" name="Google Shape;3377;p222"/>
            <p:cNvGrpSpPr/>
            <p:nvPr/>
          </p:nvGrpSpPr>
          <p:grpSpPr>
            <a:xfrm>
              <a:off x="4913076" y="4294876"/>
              <a:ext cx="3325272" cy="1039147"/>
              <a:chOff x="4368061" y="318550"/>
              <a:chExt cx="3325272" cy="1039147"/>
            </a:xfrm>
          </p:grpSpPr>
          <p:sp>
            <p:nvSpPr>
              <p:cNvPr id="3378" name="Google Shape;3378;p222"/>
              <p:cNvSpPr/>
              <p:nvPr/>
            </p:nvSpPr>
            <p:spPr>
              <a:xfrm>
                <a:off x="4368061"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9" name="Google Shape;3379;p222"/>
              <p:cNvSpPr txBox="1"/>
              <p:nvPr/>
            </p:nvSpPr>
            <p:spPr>
              <a:xfrm>
                <a:off x="4368061" y="318550"/>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3380" name="Google Shape;3380;p222"/>
            <p:cNvSpPr/>
            <p:nvPr/>
          </p:nvSpPr>
          <p:spPr>
            <a:xfrm>
              <a:off x="4774523" y="4144777"/>
              <a:ext cx="727403" cy="1091105"/>
            </a:xfrm>
            <a:prstGeom prst="rect">
              <a:avLst/>
            </a:prstGeom>
            <a:blipFill rotWithShape="1">
              <a:blip r:embed="rId8">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381" name="Google Shape;3381;p222"/>
            <p:cNvGrpSpPr/>
            <p:nvPr/>
          </p:nvGrpSpPr>
          <p:grpSpPr>
            <a:xfrm>
              <a:off x="3111887" y="5659478"/>
              <a:ext cx="3325272" cy="1039147"/>
              <a:chOff x="2521440" y="4243064"/>
              <a:chExt cx="3325272" cy="1039147"/>
            </a:xfrm>
          </p:grpSpPr>
          <p:sp>
            <p:nvSpPr>
              <p:cNvPr id="3382" name="Google Shape;3382;p222"/>
              <p:cNvSpPr/>
              <p:nvPr/>
            </p:nvSpPr>
            <p:spPr>
              <a:xfrm>
                <a:off x="2521440" y="4243064"/>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3" name="Google Shape;3383;p222"/>
              <p:cNvSpPr txBox="1"/>
              <p:nvPr/>
            </p:nvSpPr>
            <p:spPr>
              <a:xfrm>
                <a:off x="2521440" y="4243064"/>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3384" name="Google Shape;3384;p222"/>
            <p:cNvSpPr/>
            <p:nvPr/>
          </p:nvSpPr>
          <p:spPr>
            <a:xfrm>
              <a:off x="2973334" y="5509379"/>
              <a:ext cx="727403" cy="1091105"/>
            </a:xfrm>
            <a:prstGeom prst="rect">
              <a:avLst/>
            </a:prstGeom>
            <a:blipFill rotWithShape="1">
              <a:blip r:embed="rId9">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5" name="Google Shape;3385;p222"/>
            <p:cNvSpPr/>
            <p:nvPr/>
          </p:nvSpPr>
          <p:spPr>
            <a:xfrm>
              <a:off x="4913075" y="2837795"/>
              <a:ext cx="727403" cy="1054288"/>
            </a:xfrm>
            <a:prstGeom prst="rect">
              <a:avLst/>
            </a:prstGeom>
            <a:blipFill rotWithShape="1">
              <a:blip r:embed="rId10">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Shape 3390"/>
        <p:cNvGrpSpPr/>
        <p:nvPr/>
      </p:nvGrpSpPr>
      <p:grpSpPr>
        <a:xfrm>
          <a:off x="0" y="0"/>
          <a:ext cx="0" cy="0"/>
          <a:chOff x="0" y="0"/>
          <a:chExt cx="0" cy="0"/>
        </a:xfrm>
      </p:grpSpPr>
      <p:pic>
        <p:nvPicPr>
          <p:cNvPr id="3391" name="Google Shape;3391;p223"/>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Shape 3405"/>
        <p:cNvGrpSpPr/>
        <p:nvPr/>
      </p:nvGrpSpPr>
      <p:grpSpPr>
        <a:xfrm>
          <a:off x="0" y="0"/>
          <a:ext cx="0" cy="0"/>
          <a:chOff x="0" y="0"/>
          <a:chExt cx="0" cy="0"/>
        </a:xfrm>
      </p:grpSpPr>
      <p:grpSp>
        <p:nvGrpSpPr>
          <p:cNvPr id="3406" name="Google Shape;3406;p225"/>
          <p:cNvGrpSpPr/>
          <p:nvPr/>
        </p:nvGrpSpPr>
        <p:grpSpPr>
          <a:xfrm>
            <a:off x="1505008" y="297180"/>
            <a:ext cx="5828913" cy="6262953"/>
            <a:chOff x="814636" y="0"/>
            <a:chExt cx="5828913" cy="6262953"/>
          </a:xfrm>
        </p:grpSpPr>
        <p:sp>
          <p:nvSpPr>
            <p:cNvPr id="3407" name="Google Shape;3407;p225"/>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8" name="Google Shape;3408;p225"/>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3409" name="Google Shape;3409;p225"/>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0" name="Google Shape;3410;p225"/>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1" name="Google Shape;3411;p225"/>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3412" name="Google Shape;3412;p225"/>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3" name="Google Shape;3413;p225"/>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4" name="Google Shape;3414;p225"/>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3415" name="Google Shape;3415;p225"/>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6" name="Google Shape;3416;p225"/>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7" name="Google Shape;3417;p225"/>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3418" name="Google Shape;3418;p225"/>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9" name="Google Shape;3419;p225"/>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0" name="Google Shape;3420;p225"/>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3421" name="Google Shape;3421;p225"/>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2" name="Google Shape;3422;p225"/>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3" name="Google Shape;3423;p225"/>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3424" name="Google Shape;3424;p225"/>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425" name="Google Shape;3425;p225"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3426" name="Google Shape;3426;p225"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3427" name="Google Shape;3427;p225"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3428" name="Google Shape;3428;p225"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3429" name="Google Shape;3429;p225"/>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0" name="Google Shape;3430;p225"/>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Shape 3435"/>
        <p:cNvGrpSpPr/>
        <p:nvPr/>
      </p:nvGrpSpPr>
      <p:grpSpPr>
        <a:xfrm>
          <a:off x="0" y="0"/>
          <a:ext cx="0" cy="0"/>
          <a:chOff x="0" y="0"/>
          <a:chExt cx="0" cy="0"/>
        </a:xfrm>
      </p:grpSpPr>
      <p:sp>
        <p:nvSpPr>
          <p:cNvPr id="3436" name="Google Shape;3436;p226"/>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7" name="Google Shape;3437;p226"/>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3438" name="Google Shape;3438;p226"/>
          <p:cNvSpPr txBox="1"/>
          <p:nvPr/>
        </p:nvSpPr>
        <p:spPr>
          <a:xfrm>
            <a:off x="1722618" y="-133729"/>
            <a:ext cx="6786489"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Life Processes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3439" name="Google Shape;3439;p226"/>
          <p:cNvGrpSpPr/>
          <p:nvPr/>
        </p:nvGrpSpPr>
        <p:grpSpPr>
          <a:xfrm>
            <a:off x="944379" y="1413562"/>
            <a:ext cx="8063975" cy="5285063"/>
            <a:chOff x="944379" y="1413562"/>
            <a:chExt cx="8063975" cy="5285063"/>
          </a:xfrm>
        </p:grpSpPr>
        <p:grpSp>
          <p:nvGrpSpPr>
            <p:cNvPr id="3440" name="Google Shape;3440;p226"/>
            <p:cNvGrpSpPr/>
            <p:nvPr/>
          </p:nvGrpSpPr>
          <p:grpSpPr>
            <a:xfrm>
              <a:off x="1266092" y="1559581"/>
              <a:ext cx="3325272" cy="1039147"/>
              <a:chOff x="4368061" y="1626721"/>
              <a:chExt cx="3325272" cy="1039147"/>
            </a:xfrm>
          </p:grpSpPr>
          <p:sp>
            <p:nvSpPr>
              <p:cNvPr id="3441" name="Google Shape;3441;p226"/>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2" name="Google Shape;3442;p226"/>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3443" name="Google Shape;3443;p226" descr="eating.jpg"/>
            <p:cNvPicPr preferRelativeResize="0"/>
            <p:nvPr/>
          </p:nvPicPr>
          <p:blipFill rotWithShape="1">
            <a:blip r:embed="rId3">
              <a:alphaModFix/>
            </a:blip>
            <a:srcRect t="8727" b="8727"/>
            <a:stretch/>
          </p:blipFill>
          <p:spPr>
            <a:xfrm>
              <a:off x="944380" y="1446299"/>
              <a:ext cx="905701" cy="1039148"/>
            </a:xfrm>
            <a:prstGeom prst="rect">
              <a:avLst/>
            </a:prstGeom>
            <a:noFill/>
            <a:ln>
              <a:noFill/>
            </a:ln>
          </p:spPr>
        </p:pic>
        <p:grpSp>
          <p:nvGrpSpPr>
            <p:cNvPr id="3444" name="Google Shape;3444;p226"/>
            <p:cNvGrpSpPr/>
            <p:nvPr/>
          </p:nvGrpSpPr>
          <p:grpSpPr>
            <a:xfrm>
              <a:off x="1246728" y="2909426"/>
              <a:ext cx="3325272" cy="1039147"/>
              <a:chOff x="4368061" y="1626721"/>
              <a:chExt cx="3325272" cy="1039147"/>
            </a:xfrm>
          </p:grpSpPr>
          <p:sp>
            <p:nvSpPr>
              <p:cNvPr id="3445" name="Google Shape;3445;p226"/>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6" name="Google Shape;3446;p226"/>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3447" name="Google Shape;3447;p226"/>
            <p:cNvPicPr preferRelativeResize="0"/>
            <p:nvPr/>
          </p:nvPicPr>
          <p:blipFill rotWithShape="1">
            <a:blip r:embed="rId4">
              <a:alphaModFix/>
            </a:blip>
            <a:srcRect/>
            <a:stretch/>
          </p:blipFill>
          <p:spPr>
            <a:xfrm>
              <a:off x="944379" y="2909426"/>
              <a:ext cx="905702" cy="911026"/>
            </a:xfrm>
            <a:prstGeom prst="rect">
              <a:avLst/>
            </a:prstGeom>
            <a:noFill/>
            <a:ln>
              <a:noFill/>
            </a:ln>
          </p:spPr>
        </p:pic>
        <p:grpSp>
          <p:nvGrpSpPr>
            <p:cNvPr id="3448" name="Google Shape;3448;p226"/>
            <p:cNvGrpSpPr/>
            <p:nvPr/>
          </p:nvGrpSpPr>
          <p:grpSpPr>
            <a:xfrm>
              <a:off x="1208702" y="4273783"/>
              <a:ext cx="3325272" cy="1039147"/>
              <a:chOff x="4368061" y="2934893"/>
              <a:chExt cx="3325272" cy="1039147"/>
            </a:xfrm>
          </p:grpSpPr>
          <p:sp>
            <p:nvSpPr>
              <p:cNvPr id="3449" name="Google Shape;3449;p226"/>
              <p:cNvSpPr/>
              <p:nvPr/>
            </p:nvSpPr>
            <p:spPr>
              <a:xfrm>
                <a:off x="4368061"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0" name="Google Shape;3450;p226"/>
              <p:cNvSpPr txBox="1"/>
              <p:nvPr/>
            </p:nvSpPr>
            <p:spPr>
              <a:xfrm>
                <a:off x="4368061" y="2934893"/>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3451" name="Google Shape;3451;p226"/>
            <p:cNvSpPr/>
            <p:nvPr/>
          </p:nvSpPr>
          <p:spPr>
            <a:xfrm>
              <a:off x="1070149" y="4123684"/>
              <a:ext cx="727403" cy="1091105"/>
            </a:xfrm>
            <a:prstGeom prst="rect">
              <a:avLst/>
            </a:prstGeom>
            <a:blipFill rotWithShape="1">
              <a:blip r:embed="rId5">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52" name="Google Shape;3452;p226"/>
            <p:cNvGrpSpPr/>
            <p:nvPr/>
          </p:nvGrpSpPr>
          <p:grpSpPr>
            <a:xfrm>
              <a:off x="4913076" y="1559581"/>
              <a:ext cx="4095278" cy="2483918"/>
              <a:chOff x="674818" y="2934893"/>
              <a:chExt cx="4095278" cy="2483918"/>
            </a:xfrm>
          </p:grpSpPr>
          <p:sp>
            <p:nvSpPr>
              <p:cNvPr id="3453" name="Google Shape;3453;p226"/>
              <p:cNvSpPr/>
              <p:nvPr/>
            </p:nvSpPr>
            <p:spPr>
              <a:xfrm>
                <a:off x="674818"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4" name="Google Shape;3454;p226"/>
              <p:cNvSpPr txBox="1"/>
              <p:nvPr/>
            </p:nvSpPr>
            <p:spPr>
              <a:xfrm>
                <a:off x="1078818" y="4379664"/>
                <a:ext cx="3691278"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3455" name="Google Shape;3455;p226"/>
            <p:cNvGrpSpPr/>
            <p:nvPr/>
          </p:nvGrpSpPr>
          <p:grpSpPr>
            <a:xfrm>
              <a:off x="4913076" y="1618657"/>
              <a:ext cx="3565821" cy="2395756"/>
              <a:chOff x="674818" y="-1038059"/>
              <a:chExt cx="3565821" cy="2395756"/>
            </a:xfrm>
          </p:grpSpPr>
          <p:sp>
            <p:nvSpPr>
              <p:cNvPr id="3456" name="Google Shape;3456;p226"/>
              <p:cNvSpPr/>
              <p:nvPr/>
            </p:nvSpPr>
            <p:spPr>
              <a:xfrm>
                <a:off x="674818"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7" name="Google Shape;3457;p226"/>
              <p:cNvSpPr txBox="1"/>
              <p:nvPr/>
            </p:nvSpPr>
            <p:spPr>
              <a:xfrm>
                <a:off x="915367" y="-1038059"/>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3458" name="Google Shape;3458;p226"/>
            <p:cNvSpPr/>
            <p:nvPr/>
          </p:nvSpPr>
          <p:spPr>
            <a:xfrm>
              <a:off x="4913076" y="1413562"/>
              <a:ext cx="727403" cy="1091105"/>
            </a:xfrm>
            <a:prstGeom prst="rect">
              <a:avLst/>
            </a:prstGeom>
            <a:blipFill rotWithShape="1">
              <a:blip r:embed="rId6">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459" name="Google Shape;3459;p226"/>
            <p:cNvGrpSpPr/>
            <p:nvPr/>
          </p:nvGrpSpPr>
          <p:grpSpPr>
            <a:xfrm>
              <a:off x="4913076" y="4294876"/>
              <a:ext cx="3325272" cy="1039147"/>
              <a:chOff x="4368061" y="318550"/>
              <a:chExt cx="3325272" cy="1039147"/>
            </a:xfrm>
          </p:grpSpPr>
          <p:sp>
            <p:nvSpPr>
              <p:cNvPr id="3460" name="Google Shape;3460;p226"/>
              <p:cNvSpPr/>
              <p:nvPr/>
            </p:nvSpPr>
            <p:spPr>
              <a:xfrm>
                <a:off x="4368061"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1" name="Google Shape;3461;p226"/>
              <p:cNvSpPr txBox="1"/>
              <p:nvPr/>
            </p:nvSpPr>
            <p:spPr>
              <a:xfrm>
                <a:off x="4368061" y="318550"/>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3462" name="Google Shape;3462;p226"/>
            <p:cNvSpPr/>
            <p:nvPr/>
          </p:nvSpPr>
          <p:spPr>
            <a:xfrm>
              <a:off x="4774523" y="4144777"/>
              <a:ext cx="727403" cy="1091105"/>
            </a:xfrm>
            <a:prstGeom prst="rect">
              <a:avLst/>
            </a:prstGeom>
            <a:blipFill rotWithShape="1">
              <a:blip r:embed="rId7">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63" name="Google Shape;3463;p226"/>
            <p:cNvGrpSpPr/>
            <p:nvPr/>
          </p:nvGrpSpPr>
          <p:grpSpPr>
            <a:xfrm>
              <a:off x="3111887" y="5659478"/>
              <a:ext cx="3325272" cy="1039147"/>
              <a:chOff x="2521440" y="4243064"/>
              <a:chExt cx="3325272" cy="1039147"/>
            </a:xfrm>
          </p:grpSpPr>
          <p:sp>
            <p:nvSpPr>
              <p:cNvPr id="3464" name="Google Shape;3464;p226"/>
              <p:cNvSpPr/>
              <p:nvPr/>
            </p:nvSpPr>
            <p:spPr>
              <a:xfrm>
                <a:off x="2521440" y="4243064"/>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5" name="Google Shape;3465;p226"/>
              <p:cNvSpPr txBox="1"/>
              <p:nvPr/>
            </p:nvSpPr>
            <p:spPr>
              <a:xfrm>
                <a:off x="2521440" y="4243064"/>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3466" name="Google Shape;3466;p226"/>
            <p:cNvSpPr/>
            <p:nvPr/>
          </p:nvSpPr>
          <p:spPr>
            <a:xfrm>
              <a:off x="2973334" y="5509379"/>
              <a:ext cx="727403" cy="1091105"/>
            </a:xfrm>
            <a:prstGeom prst="rect">
              <a:avLst/>
            </a:prstGeom>
            <a:blipFill rotWithShape="1">
              <a:blip r:embed="rId8">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7" name="Google Shape;3467;p226"/>
            <p:cNvSpPr/>
            <p:nvPr/>
          </p:nvSpPr>
          <p:spPr>
            <a:xfrm>
              <a:off x="4913075" y="2837795"/>
              <a:ext cx="727403" cy="1054288"/>
            </a:xfrm>
            <a:prstGeom prst="rect">
              <a:avLst/>
            </a:prstGeom>
            <a:blipFill rotWithShape="1">
              <a:blip r:embed="rId9">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Shape 3472"/>
        <p:cNvGrpSpPr/>
        <p:nvPr/>
      </p:nvGrpSpPr>
      <p:grpSpPr>
        <a:xfrm>
          <a:off x="0" y="0"/>
          <a:ext cx="0" cy="0"/>
          <a:chOff x="0" y="0"/>
          <a:chExt cx="0" cy="0"/>
        </a:xfrm>
      </p:grpSpPr>
      <p:sp>
        <p:nvSpPr>
          <p:cNvPr id="3473" name="Google Shape;3473;p227"/>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4" name="Google Shape;3474;p227"/>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3475" name="Google Shape;3475;p227"/>
          <p:cNvSpPr txBox="1"/>
          <p:nvPr/>
        </p:nvSpPr>
        <p:spPr>
          <a:xfrm>
            <a:off x="819399" y="367993"/>
            <a:ext cx="8153779"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Gas Exchange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76" name="Google Shape;3476;p227"/>
          <p:cNvSpPr/>
          <p:nvPr/>
        </p:nvSpPr>
        <p:spPr>
          <a:xfrm>
            <a:off x="2579700" y="2365125"/>
            <a:ext cx="3984600" cy="3318300"/>
          </a:xfrm>
          <a:prstGeom prst="rect">
            <a:avLst/>
          </a:prstGeom>
          <a:blipFill rotWithShape="1">
            <a:blip r:embed="rId3">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Shape 3481"/>
        <p:cNvGrpSpPr/>
        <p:nvPr/>
      </p:nvGrpSpPr>
      <p:grpSpPr>
        <a:xfrm>
          <a:off x="0" y="0"/>
          <a:ext cx="0" cy="0"/>
          <a:chOff x="0" y="0"/>
          <a:chExt cx="0" cy="0"/>
        </a:xfrm>
      </p:grpSpPr>
      <p:sp>
        <p:nvSpPr>
          <p:cNvPr id="3482" name="Google Shape;3482;gdaf524373c_9_287"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3" name="Google Shape;3483;gdaf524373c_9_287"/>
          <p:cNvSpPr txBox="1"/>
          <p:nvPr/>
        </p:nvSpPr>
        <p:spPr>
          <a:xfrm>
            <a:off x="794915" y="10867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can changes in life processes affect </a:t>
            </a:r>
            <a:r>
              <a:rPr lang="en-US" sz="3000" b="1">
                <a:solidFill>
                  <a:srgbClr val="FF0000"/>
                </a:solidFill>
                <a:latin typeface="Calibri"/>
                <a:ea typeface="Calibri"/>
                <a:cs typeface="Calibri"/>
                <a:sym typeface="Calibri"/>
              </a:rPr>
              <a:t>living organisms</a:t>
            </a:r>
            <a:r>
              <a:rPr lang="en-US" sz="3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3484" name="Google Shape;3484;gdaf524373c_9_287"/>
          <p:cNvGrpSpPr/>
          <p:nvPr/>
        </p:nvGrpSpPr>
        <p:grpSpPr>
          <a:xfrm>
            <a:off x="944379" y="1413562"/>
            <a:ext cx="8063897" cy="5285116"/>
            <a:chOff x="944379" y="1413562"/>
            <a:chExt cx="8063897" cy="5285116"/>
          </a:xfrm>
        </p:grpSpPr>
        <p:grpSp>
          <p:nvGrpSpPr>
            <p:cNvPr id="3485" name="Google Shape;3485;gdaf524373c_9_287"/>
            <p:cNvGrpSpPr/>
            <p:nvPr/>
          </p:nvGrpSpPr>
          <p:grpSpPr>
            <a:xfrm>
              <a:off x="1266092" y="1559581"/>
              <a:ext cx="3325200" cy="1039200"/>
              <a:chOff x="4368061" y="1626721"/>
              <a:chExt cx="3325200" cy="1039200"/>
            </a:xfrm>
          </p:grpSpPr>
          <p:sp>
            <p:nvSpPr>
              <p:cNvPr id="3486" name="Google Shape;3486;gdaf524373c_9_287"/>
              <p:cNvSpPr/>
              <p:nvPr/>
            </p:nvSpPr>
            <p:spPr>
              <a:xfrm>
                <a:off x="4368061" y="1626721"/>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7" name="Google Shape;3487;gdaf524373c_9_287"/>
              <p:cNvSpPr txBox="1"/>
              <p:nvPr/>
            </p:nvSpPr>
            <p:spPr>
              <a:xfrm>
                <a:off x="4368061" y="1626721"/>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3488" name="Google Shape;3488;gdaf524373c_9_287" descr="eating.jpg"/>
            <p:cNvPicPr preferRelativeResize="0"/>
            <p:nvPr/>
          </p:nvPicPr>
          <p:blipFill rotWithShape="1">
            <a:blip r:embed="rId4">
              <a:alphaModFix/>
            </a:blip>
            <a:srcRect t="8725" b="8725"/>
            <a:stretch/>
          </p:blipFill>
          <p:spPr>
            <a:xfrm>
              <a:off x="944380" y="1446299"/>
              <a:ext cx="905700" cy="1039147"/>
            </a:xfrm>
            <a:prstGeom prst="rect">
              <a:avLst/>
            </a:prstGeom>
            <a:noFill/>
            <a:ln>
              <a:noFill/>
            </a:ln>
          </p:spPr>
        </p:pic>
        <p:grpSp>
          <p:nvGrpSpPr>
            <p:cNvPr id="3489" name="Google Shape;3489;gdaf524373c_9_287"/>
            <p:cNvGrpSpPr/>
            <p:nvPr/>
          </p:nvGrpSpPr>
          <p:grpSpPr>
            <a:xfrm>
              <a:off x="1246728" y="2909426"/>
              <a:ext cx="3325200" cy="1039200"/>
              <a:chOff x="4368061" y="1626721"/>
              <a:chExt cx="3325200" cy="1039200"/>
            </a:xfrm>
          </p:grpSpPr>
          <p:sp>
            <p:nvSpPr>
              <p:cNvPr id="3490" name="Google Shape;3490;gdaf524373c_9_287"/>
              <p:cNvSpPr/>
              <p:nvPr/>
            </p:nvSpPr>
            <p:spPr>
              <a:xfrm>
                <a:off x="4368061" y="1626721"/>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1" name="Google Shape;3491;gdaf524373c_9_287"/>
              <p:cNvSpPr txBox="1"/>
              <p:nvPr/>
            </p:nvSpPr>
            <p:spPr>
              <a:xfrm>
                <a:off x="4368061" y="1626721"/>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3492" name="Google Shape;3492;gdaf524373c_9_287"/>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3493" name="Google Shape;3493;gdaf524373c_9_287"/>
            <p:cNvGrpSpPr/>
            <p:nvPr/>
          </p:nvGrpSpPr>
          <p:grpSpPr>
            <a:xfrm>
              <a:off x="1208702" y="4273783"/>
              <a:ext cx="3325200" cy="1039200"/>
              <a:chOff x="4368061" y="2934893"/>
              <a:chExt cx="3325200" cy="1039200"/>
            </a:xfrm>
          </p:grpSpPr>
          <p:sp>
            <p:nvSpPr>
              <p:cNvPr id="3494" name="Google Shape;3494;gdaf524373c_9_287"/>
              <p:cNvSpPr/>
              <p:nvPr/>
            </p:nvSpPr>
            <p:spPr>
              <a:xfrm>
                <a:off x="4368061" y="2934893"/>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5" name="Google Shape;3495;gdaf524373c_9_287"/>
              <p:cNvSpPr txBox="1"/>
              <p:nvPr/>
            </p:nvSpPr>
            <p:spPr>
              <a:xfrm>
                <a:off x="4368061" y="2934893"/>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3496" name="Google Shape;3496;gdaf524373c_9_287"/>
            <p:cNvSpPr/>
            <p:nvPr/>
          </p:nvSpPr>
          <p:spPr>
            <a:xfrm>
              <a:off x="1070149" y="4123684"/>
              <a:ext cx="727500" cy="1091100"/>
            </a:xfrm>
            <a:prstGeom prst="rect">
              <a:avLst/>
            </a:prstGeom>
            <a:blipFill rotWithShape="1">
              <a:blip r:embed="rId6">
                <a:alphaModFix/>
              </a:blip>
              <a:stretch>
                <a:fillRect l="-10999" r="-10999"/>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97" name="Google Shape;3497;gdaf524373c_9_287"/>
            <p:cNvGrpSpPr/>
            <p:nvPr/>
          </p:nvGrpSpPr>
          <p:grpSpPr>
            <a:xfrm>
              <a:off x="4913076" y="1559581"/>
              <a:ext cx="4095200" cy="2483971"/>
              <a:chOff x="674818" y="2934893"/>
              <a:chExt cx="4095200" cy="2483971"/>
            </a:xfrm>
          </p:grpSpPr>
          <p:sp>
            <p:nvSpPr>
              <p:cNvPr id="3498" name="Google Shape;3498;gdaf524373c_9_287"/>
              <p:cNvSpPr/>
              <p:nvPr/>
            </p:nvSpPr>
            <p:spPr>
              <a:xfrm>
                <a:off x="674818" y="2934893"/>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9" name="Google Shape;3499;gdaf524373c_9_287"/>
              <p:cNvSpPr txBox="1"/>
              <p:nvPr/>
            </p:nvSpPr>
            <p:spPr>
              <a:xfrm>
                <a:off x="1078818" y="4379664"/>
                <a:ext cx="3691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3500" name="Google Shape;3500;gdaf524373c_9_287"/>
            <p:cNvGrpSpPr/>
            <p:nvPr/>
          </p:nvGrpSpPr>
          <p:grpSpPr>
            <a:xfrm>
              <a:off x="4913076" y="1618657"/>
              <a:ext cx="3565749" cy="2395809"/>
              <a:chOff x="674818" y="-1038059"/>
              <a:chExt cx="3565749" cy="2395809"/>
            </a:xfrm>
          </p:grpSpPr>
          <p:sp>
            <p:nvSpPr>
              <p:cNvPr id="3501" name="Google Shape;3501;gdaf524373c_9_287"/>
              <p:cNvSpPr/>
              <p:nvPr/>
            </p:nvSpPr>
            <p:spPr>
              <a:xfrm>
                <a:off x="674818" y="318550"/>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2" name="Google Shape;3502;gdaf524373c_9_287"/>
              <p:cNvSpPr txBox="1"/>
              <p:nvPr/>
            </p:nvSpPr>
            <p:spPr>
              <a:xfrm>
                <a:off x="915367" y="-1038059"/>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3503" name="Google Shape;3503;gdaf524373c_9_287"/>
            <p:cNvSpPr/>
            <p:nvPr/>
          </p:nvSpPr>
          <p:spPr>
            <a:xfrm>
              <a:off x="4913076" y="1413562"/>
              <a:ext cx="727500" cy="1091100"/>
            </a:xfrm>
            <a:prstGeom prst="rect">
              <a:avLst/>
            </a:prstGeom>
            <a:blipFill rotWithShape="1">
              <a:blip r:embed="rId7">
                <a:alphaModFix/>
              </a:blip>
              <a:stretch>
                <a:fillRect l="-62997" r="-62986"/>
              </a:stretch>
            </a:blipFill>
            <a:ln>
              <a:noFill/>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504" name="Google Shape;3504;gdaf524373c_9_287"/>
            <p:cNvGrpSpPr/>
            <p:nvPr/>
          </p:nvGrpSpPr>
          <p:grpSpPr>
            <a:xfrm>
              <a:off x="4913076" y="4294876"/>
              <a:ext cx="3325200" cy="1039200"/>
              <a:chOff x="4368061" y="318550"/>
              <a:chExt cx="3325200" cy="1039200"/>
            </a:xfrm>
          </p:grpSpPr>
          <p:sp>
            <p:nvSpPr>
              <p:cNvPr id="3505" name="Google Shape;3505;gdaf524373c_9_287"/>
              <p:cNvSpPr/>
              <p:nvPr/>
            </p:nvSpPr>
            <p:spPr>
              <a:xfrm>
                <a:off x="4368061" y="318550"/>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6" name="Google Shape;3506;gdaf524373c_9_287"/>
              <p:cNvSpPr txBox="1"/>
              <p:nvPr/>
            </p:nvSpPr>
            <p:spPr>
              <a:xfrm>
                <a:off x="4368061" y="318550"/>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3507" name="Google Shape;3507;gdaf524373c_9_287"/>
            <p:cNvSpPr/>
            <p:nvPr/>
          </p:nvSpPr>
          <p:spPr>
            <a:xfrm>
              <a:off x="4774523" y="4144777"/>
              <a:ext cx="727500" cy="1091100"/>
            </a:xfrm>
            <a:prstGeom prst="rect">
              <a:avLst/>
            </a:prstGeom>
            <a:blipFill rotWithShape="1">
              <a:blip r:embed="rId8">
                <a:alphaModFix/>
              </a:blip>
              <a:stretch>
                <a:fillRect l="-25998" r="-25988"/>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508" name="Google Shape;3508;gdaf524373c_9_287"/>
            <p:cNvGrpSpPr/>
            <p:nvPr/>
          </p:nvGrpSpPr>
          <p:grpSpPr>
            <a:xfrm>
              <a:off x="3111887" y="5659478"/>
              <a:ext cx="3325200" cy="1039200"/>
              <a:chOff x="2521440" y="4243064"/>
              <a:chExt cx="3325200" cy="1039200"/>
            </a:xfrm>
          </p:grpSpPr>
          <p:sp>
            <p:nvSpPr>
              <p:cNvPr id="3509" name="Google Shape;3509;gdaf524373c_9_287"/>
              <p:cNvSpPr/>
              <p:nvPr/>
            </p:nvSpPr>
            <p:spPr>
              <a:xfrm>
                <a:off x="2521440" y="4243064"/>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0" name="Google Shape;3510;gdaf524373c_9_287"/>
              <p:cNvSpPr txBox="1"/>
              <p:nvPr/>
            </p:nvSpPr>
            <p:spPr>
              <a:xfrm>
                <a:off x="2521440" y="4243064"/>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3511" name="Google Shape;3511;gdaf524373c_9_287"/>
            <p:cNvSpPr/>
            <p:nvPr/>
          </p:nvSpPr>
          <p:spPr>
            <a:xfrm>
              <a:off x="2973334" y="5509379"/>
              <a:ext cx="727500" cy="1091100"/>
            </a:xfrm>
            <a:prstGeom prst="rect">
              <a:avLst/>
            </a:prstGeom>
            <a:blipFill rotWithShape="1">
              <a:blip r:embed="rId9">
                <a:alphaModFix/>
              </a:blip>
              <a:stretch>
                <a:fillRect l="-62997" r="-62986"/>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2" name="Google Shape;3512;gdaf524373c_9_287"/>
            <p:cNvSpPr/>
            <p:nvPr/>
          </p:nvSpPr>
          <p:spPr>
            <a:xfrm>
              <a:off x="4913075" y="2837795"/>
              <a:ext cx="727500" cy="1054200"/>
            </a:xfrm>
            <a:prstGeom prst="rect">
              <a:avLst/>
            </a:prstGeom>
            <a:blipFill rotWithShape="1">
              <a:blip r:embed="rId10">
                <a:alphaModFix/>
              </a:blip>
              <a:stretch>
                <a:fillRect l="-61987" r="-61987"/>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4" name="Google Shape;394;p24"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Shape 3517"/>
        <p:cNvGrpSpPr/>
        <p:nvPr/>
      </p:nvGrpSpPr>
      <p:grpSpPr>
        <a:xfrm>
          <a:off x="0" y="0"/>
          <a:ext cx="0" cy="0"/>
          <a:chOff x="0" y="0"/>
          <a:chExt cx="0" cy="0"/>
        </a:xfrm>
      </p:grpSpPr>
      <p:sp>
        <p:nvSpPr>
          <p:cNvPr id="3518" name="Google Shape;3518;p228"/>
          <p:cNvSpPr txBox="1"/>
          <p:nvPr/>
        </p:nvSpPr>
        <p:spPr>
          <a:xfrm>
            <a:off x="2301072" y="693337"/>
            <a:ext cx="552056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3519" name="Google Shape;3519;p228"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0" name="Google Shape;3520;p228"/>
          <p:cNvSpPr txBox="1"/>
          <p:nvPr/>
        </p:nvSpPr>
        <p:spPr>
          <a:xfrm>
            <a:off x="814803" y="2403383"/>
            <a:ext cx="7514400" cy="189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2300" b="1" u="sng">
                <a:solidFill>
                  <a:schemeClr val="hlink"/>
                </a:solidFill>
                <a:latin typeface="Calibri"/>
                <a:ea typeface="Calibri"/>
                <a:cs typeface="Calibri"/>
                <a:sym typeface="Calibri"/>
                <a:hlinkClick r:id="rId4"/>
              </a:rPr>
              <a:t>Breathing Activity Slides</a:t>
            </a:r>
            <a:endParaRPr sz="23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23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700" b="1">
                <a:solidFill>
                  <a:schemeClr val="dk1"/>
                </a:solidFill>
                <a:latin typeface="Calibri"/>
                <a:ea typeface="Calibri"/>
                <a:cs typeface="Calibri"/>
                <a:sym typeface="Calibri"/>
              </a:rPr>
              <a:t>Have students engage in a brief meditative breathing activity. Optional slides are linked above. Engage students in considering the importance of breathing and how our bodies use oxygen.</a:t>
            </a:r>
            <a:r>
              <a:rPr lang="en-US" sz="2300" b="1" i="0" u="none" strike="noStrike" cap="none">
                <a:solidFill>
                  <a:schemeClr val="dk1"/>
                </a:solidFill>
                <a:latin typeface="Calibri"/>
                <a:ea typeface="Calibri"/>
                <a:cs typeface="Calibri"/>
                <a:sym typeface="Calibri"/>
              </a:rPr>
              <a:t> </a:t>
            </a:r>
            <a:endParaRPr sz="2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400" b="0" i="0" u="none" strike="noStrike" cap="none">
              <a:solidFill>
                <a:srgbClr val="000000"/>
              </a:solidFill>
              <a:latin typeface="Arial"/>
              <a:ea typeface="Arial"/>
              <a:cs typeface="Arial"/>
              <a:sym typeface="Arial"/>
            </a:endParaRPr>
          </a:p>
        </p:txBody>
      </p:sp>
      <p:pic>
        <p:nvPicPr>
          <p:cNvPr id="3521" name="Google Shape;3521;p228"/>
          <p:cNvPicPr preferRelativeResize="0"/>
          <p:nvPr/>
        </p:nvPicPr>
        <p:blipFill>
          <a:blip r:embed="rId5">
            <a:alphaModFix/>
          </a:blip>
          <a:stretch>
            <a:fillRect/>
          </a:stretch>
        </p:blipFill>
        <p:spPr>
          <a:xfrm>
            <a:off x="2605600" y="4061450"/>
            <a:ext cx="3932800" cy="2651826"/>
          </a:xfrm>
          <a:prstGeom prst="rect">
            <a:avLst/>
          </a:prstGeom>
          <a:noFill/>
          <a:ln>
            <a:noFill/>
          </a:ln>
        </p:spPr>
      </p:pic>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Shape 3526"/>
        <p:cNvGrpSpPr/>
        <p:nvPr/>
      </p:nvGrpSpPr>
      <p:grpSpPr>
        <a:xfrm>
          <a:off x="0" y="0"/>
          <a:ext cx="0" cy="0"/>
          <a:chOff x="0" y="0"/>
          <a:chExt cx="0" cy="0"/>
        </a:xfrm>
      </p:grpSpPr>
      <p:sp>
        <p:nvSpPr>
          <p:cNvPr id="3527" name="Google Shape;3527;p229"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Shape 3532"/>
        <p:cNvGrpSpPr/>
        <p:nvPr/>
      </p:nvGrpSpPr>
      <p:grpSpPr>
        <a:xfrm>
          <a:off x="0" y="0"/>
          <a:ext cx="0" cy="0"/>
          <a:chOff x="0" y="0"/>
          <a:chExt cx="0" cy="0"/>
        </a:xfrm>
      </p:grpSpPr>
      <p:pic>
        <p:nvPicPr>
          <p:cNvPr id="3533" name="Google Shape;3533;p230"/>
          <p:cNvPicPr preferRelativeResize="0">
            <a:picLocks noGrp="1"/>
          </p:cNvPicPr>
          <p:nvPr>
            <p:ph type="body" idx="1"/>
          </p:nvPr>
        </p:nvPicPr>
        <p:blipFill rotWithShape="1">
          <a:blip r:embed="rId3">
            <a:alphaModFix/>
          </a:blip>
          <a:srcRect/>
          <a:stretch/>
        </p:blipFill>
        <p:spPr>
          <a:xfrm>
            <a:off x="108298" y="1015665"/>
            <a:ext cx="8947200" cy="5676300"/>
          </a:xfrm>
          <a:prstGeom prst="rect">
            <a:avLst/>
          </a:prstGeom>
          <a:noFill/>
          <a:ln w="9525" cap="flat" cmpd="sng">
            <a:solidFill>
              <a:schemeClr val="lt1"/>
            </a:solidFill>
            <a:prstDash val="solid"/>
            <a:round/>
            <a:headEnd type="none" w="sm" len="sm"/>
            <a:tailEnd type="none" w="sm" len="sm"/>
          </a:ln>
        </p:spPr>
      </p:pic>
      <p:sp>
        <p:nvSpPr>
          <p:cNvPr id="3534" name="Google Shape;3534;p230"/>
          <p:cNvSpPr txBox="1"/>
          <p:nvPr/>
        </p:nvSpPr>
        <p:spPr>
          <a:xfrm>
            <a:off x="2412329" y="2"/>
            <a:ext cx="4339008"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Relationships</a:t>
            </a:r>
            <a:endParaRPr sz="1400" b="0" i="0" u="none" strike="noStrike" cap="none">
              <a:solidFill>
                <a:srgbClr val="000000"/>
              </a:solidFill>
              <a:latin typeface="Arial"/>
              <a:ea typeface="Arial"/>
              <a:cs typeface="Arial"/>
              <a:sym typeface="Arial"/>
            </a:endParaRPr>
          </a:p>
        </p:txBody>
      </p:sp>
      <p:sp>
        <p:nvSpPr>
          <p:cNvPr id="3535" name="Google Shape;3535;p23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Shape 3540"/>
        <p:cNvGrpSpPr/>
        <p:nvPr/>
      </p:nvGrpSpPr>
      <p:grpSpPr>
        <a:xfrm>
          <a:off x="0" y="0"/>
          <a:ext cx="0" cy="0"/>
          <a:chOff x="0" y="0"/>
          <a:chExt cx="0" cy="0"/>
        </a:xfrm>
      </p:grpSpPr>
      <p:sp>
        <p:nvSpPr>
          <p:cNvPr id="3541" name="Google Shape;3541;p231"/>
          <p:cNvSpPr txBox="1">
            <a:spLocks noGrp="1"/>
          </p:cNvSpPr>
          <p:nvPr>
            <p:ph type="title"/>
          </p:nvPr>
        </p:nvSpPr>
        <p:spPr>
          <a:xfrm>
            <a:off x="685517" y="602351"/>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b="1" u="sng"/>
              <a:t>Organism</a:t>
            </a:r>
            <a:r>
              <a:rPr lang="en-US" sz="3959"/>
              <a:t>: any multi- or unicellular life form  </a:t>
            </a:r>
            <a:endParaRPr/>
          </a:p>
        </p:txBody>
      </p:sp>
      <p:pic>
        <p:nvPicPr>
          <p:cNvPr id="3542" name="Google Shape;3542;p231"/>
          <p:cNvPicPr preferRelativeResize="0">
            <a:picLocks noGrp="1"/>
          </p:cNvPicPr>
          <p:nvPr>
            <p:ph type="body" idx="1"/>
          </p:nvPr>
        </p:nvPicPr>
        <p:blipFill rotWithShape="1">
          <a:blip r:embed="rId3">
            <a:alphaModFix/>
          </a:blip>
          <a:srcRect/>
          <a:stretch/>
        </p:blipFill>
        <p:spPr>
          <a:xfrm>
            <a:off x="1921663" y="1928468"/>
            <a:ext cx="5300674" cy="4698122"/>
          </a:xfrm>
          <a:prstGeom prst="rect">
            <a:avLst/>
          </a:prstGeom>
          <a:noFill/>
          <a:ln>
            <a:noFill/>
          </a:ln>
        </p:spPr>
      </p:pic>
      <p:sp>
        <p:nvSpPr>
          <p:cNvPr id="3543" name="Google Shape;3543;p23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Shape 3548"/>
        <p:cNvGrpSpPr/>
        <p:nvPr/>
      </p:nvGrpSpPr>
      <p:grpSpPr>
        <a:xfrm>
          <a:off x="0" y="0"/>
          <a:ext cx="0" cy="0"/>
          <a:chOff x="0" y="0"/>
          <a:chExt cx="0" cy="0"/>
        </a:xfrm>
      </p:grpSpPr>
      <p:sp>
        <p:nvSpPr>
          <p:cNvPr id="3549" name="Google Shape;3549;p232"/>
          <p:cNvSpPr txBox="1"/>
          <p:nvPr/>
        </p:nvSpPr>
        <p:spPr>
          <a:xfrm>
            <a:off x="1722618" y="-133729"/>
            <a:ext cx="6786489"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Life Processes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50" name="Google Shape;3550;p232"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551" name="Google Shape;3551;p232"/>
          <p:cNvGrpSpPr/>
          <p:nvPr/>
        </p:nvGrpSpPr>
        <p:grpSpPr>
          <a:xfrm>
            <a:off x="944379" y="1413562"/>
            <a:ext cx="8063975" cy="5285063"/>
            <a:chOff x="944379" y="1413562"/>
            <a:chExt cx="8063975" cy="5285063"/>
          </a:xfrm>
        </p:grpSpPr>
        <p:grpSp>
          <p:nvGrpSpPr>
            <p:cNvPr id="3552" name="Google Shape;3552;p232"/>
            <p:cNvGrpSpPr/>
            <p:nvPr/>
          </p:nvGrpSpPr>
          <p:grpSpPr>
            <a:xfrm>
              <a:off x="1266092" y="1559581"/>
              <a:ext cx="3325272" cy="1039147"/>
              <a:chOff x="4368061" y="1626721"/>
              <a:chExt cx="3325272" cy="1039147"/>
            </a:xfrm>
          </p:grpSpPr>
          <p:sp>
            <p:nvSpPr>
              <p:cNvPr id="3553" name="Google Shape;3553;p232"/>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4" name="Google Shape;3554;p232"/>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3555" name="Google Shape;3555;p232" descr="eating.jpg"/>
            <p:cNvPicPr preferRelativeResize="0"/>
            <p:nvPr/>
          </p:nvPicPr>
          <p:blipFill rotWithShape="1">
            <a:blip r:embed="rId4">
              <a:alphaModFix/>
            </a:blip>
            <a:srcRect t="8727" b="8727"/>
            <a:stretch/>
          </p:blipFill>
          <p:spPr>
            <a:xfrm>
              <a:off x="944380" y="1446299"/>
              <a:ext cx="905701" cy="1039148"/>
            </a:xfrm>
            <a:prstGeom prst="rect">
              <a:avLst/>
            </a:prstGeom>
            <a:noFill/>
            <a:ln>
              <a:noFill/>
            </a:ln>
          </p:spPr>
        </p:pic>
        <p:grpSp>
          <p:nvGrpSpPr>
            <p:cNvPr id="3556" name="Google Shape;3556;p232"/>
            <p:cNvGrpSpPr/>
            <p:nvPr/>
          </p:nvGrpSpPr>
          <p:grpSpPr>
            <a:xfrm>
              <a:off x="1246728" y="2909426"/>
              <a:ext cx="3325272" cy="1039147"/>
              <a:chOff x="4368061" y="1626721"/>
              <a:chExt cx="3325272" cy="1039147"/>
            </a:xfrm>
          </p:grpSpPr>
          <p:sp>
            <p:nvSpPr>
              <p:cNvPr id="3557" name="Google Shape;3557;p232"/>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8" name="Google Shape;3558;p232"/>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3559" name="Google Shape;3559;p232"/>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3560" name="Google Shape;3560;p232"/>
            <p:cNvGrpSpPr/>
            <p:nvPr/>
          </p:nvGrpSpPr>
          <p:grpSpPr>
            <a:xfrm>
              <a:off x="1208702" y="4273783"/>
              <a:ext cx="3325272" cy="1039147"/>
              <a:chOff x="4368061" y="2934893"/>
              <a:chExt cx="3325272" cy="1039147"/>
            </a:xfrm>
          </p:grpSpPr>
          <p:sp>
            <p:nvSpPr>
              <p:cNvPr id="3561" name="Google Shape;3561;p232"/>
              <p:cNvSpPr/>
              <p:nvPr/>
            </p:nvSpPr>
            <p:spPr>
              <a:xfrm>
                <a:off x="4368061"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2" name="Google Shape;3562;p232"/>
              <p:cNvSpPr txBox="1"/>
              <p:nvPr/>
            </p:nvSpPr>
            <p:spPr>
              <a:xfrm>
                <a:off x="4368061" y="2934893"/>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3563" name="Google Shape;3563;p232"/>
            <p:cNvSpPr/>
            <p:nvPr/>
          </p:nvSpPr>
          <p:spPr>
            <a:xfrm>
              <a:off x="1070149" y="4123684"/>
              <a:ext cx="727403" cy="109110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564" name="Google Shape;3564;p232"/>
            <p:cNvGrpSpPr/>
            <p:nvPr/>
          </p:nvGrpSpPr>
          <p:grpSpPr>
            <a:xfrm>
              <a:off x="4913076" y="1559581"/>
              <a:ext cx="4095278" cy="2483918"/>
              <a:chOff x="674818" y="2934893"/>
              <a:chExt cx="4095278" cy="2483918"/>
            </a:xfrm>
          </p:grpSpPr>
          <p:sp>
            <p:nvSpPr>
              <p:cNvPr id="3565" name="Google Shape;3565;p232"/>
              <p:cNvSpPr/>
              <p:nvPr/>
            </p:nvSpPr>
            <p:spPr>
              <a:xfrm>
                <a:off x="674818"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6" name="Google Shape;3566;p232"/>
              <p:cNvSpPr txBox="1"/>
              <p:nvPr/>
            </p:nvSpPr>
            <p:spPr>
              <a:xfrm>
                <a:off x="1078818" y="4379664"/>
                <a:ext cx="3691278"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3567" name="Google Shape;3567;p232"/>
            <p:cNvGrpSpPr/>
            <p:nvPr/>
          </p:nvGrpSpPr>
          <p:grpSpPr>
            <a:xfrm>
              <a:off x="4913076" y="1618657"/>
              <a:ext cx="3565821" cy="2395756"/>
              <a:chOff x="674818" y="-1038059"/>
              <a:chExt cx="3565821" cy="2395756"/>
            </a:xfrm>
          </p:grpSpPr>
          <p:sp>
            <p:nvSpPr>
              <p:cNvPr id="3568" name="Google Shape;3568;p232"/>
              <p:cNvSpPr/>
              <p:nvPr/>
            </p:nvSpPr>
            <p:spPr>
              <a:xfrm>
                <a:off x="674818"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9" name="Google Shape;3569;p232"/>
              <p:cNvSpPr txBox="1"/>
              <p:nvPr/>
            </p:nvSpPr>
            <p:spPr>
              <a:xfrm>
                <a:off x="915367" y="-1038059"/>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3570" name="Google Shape;3570;p232"/>
            <p:cNvSpPr/>
            <p:nvPr/>
          </p:nvSpPr>
          <p:spPr>
            <a:xfrm>
              <a:off x="4913076" y="1413562"/>
              <a:ext cx="727403" cy="1091105"/>
            </a:xfrm>
            <a:prstGeom prst="rect">
              <a:avLst/>
            </a:prstGeom>
            <a:blipFill rotWithShape="1">
              <a:blip r:embed="rId7">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571" name="Google Shape;3571;p232"/>
            <p:cNvGrpSpPr/>
            <p:nvPr/>
          </p:nvGrpSpPr>
          <p:grpSpPr>
            <a:xfrm>
              <a:off x="4913076" y="4294876"/>
              <a:ext cx="3325272" cy="1039147"/>
              <a:chOff x="4368061" y="318550"/>
              <a:chExt cx="3325272" cy="1039147"/>
            </a:xfrm>
          </p:grpSpPr>
          <p:sp>
            <p:nvSpPr>
              <p:cNvPr id="3572" name="Google Shape;3572;p232"/>
              <p:cNvSpPr/>
              <p:nvPr/>
            </p:nvSpPr>
            <p:spPr>
              <a:xfrm>
                <a:off x="4368061"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3" name="Google Shape;3573;p232"/>
              <p:cNvSpPr txBox="1"/>
              <p:nvPr/>
            </p:nvSpPr>
            <p:spPr>
              <a:xfrm>
                <a:off x="4368061" y="318550"/>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3574" name="Google Shape;3574;p232"/>
            <p:cNvSpPr/>
            <p:nvPr/>
          </p:nvSpPr>
          <p:spPr>
            <a:xfrm>
              <a:off x="4774523" y="4144777"/>
              <a:ext cx="727403" cy="1091105"/>
            </a:xfrm>
            <a:prstGeom prst="rect">
              <a:avLst/>
            </a:prstGeom>
            <a:blipFill rotWithShape="1">
              <a:blip r:embed="rId8">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575" name="Google Shape;3575;p232"/>
            <p:cNvGrpSpPr/>
            <p:nvPr/>
          </p:nvGrpSpPr>
          <p:grpSpPr>
            <a:xfrm>
              <a:off x="3111887" y="5659478"/>
              <a:ext cx="3325272" cy="1039147"/>
              <a:chOff x="2521440" y="4243064"/>
              <a:chExt cx="3325272" cy="1039147"/>
            </a:xfrm>
          </p:grpSpPr>
          <p:sp>
            <p:nvSpPr>
              <p:cNvPr id="3576" name="Google Shape;3576;p232"/>
              <p:cNvSpPr/>
              <p:nvPr/>
            </p:nvSpPr>
            <p:spPr>
              <a:xfrm>
                <a:off x="2521440" y="4243064"/>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7" name="Google Shape;3577;p232"/>
              <p:cNvSpPr txBox="1"/>
              <p:nvPr/>
            </p:nvSpPr>
            <p:spPr>
              <a:xfrm>
                <a:off x="2521440" y="4243064"/>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3578" name="Google Shape;3578;p232"/>
            <p:cNvSpPr/>
            <p:nvPr/>
          </p:nvSpPr>
          <p:spPr>
            <a:xfrm>
              <a:off x="2973334" y="5509379"/>
              <a:ext cx="727403" cy="1091105"/>
            </a:xfrm>
            <a:prstGeom prst="rect">
              <a:avLst/>
            </a:prstGeom>
            <a:blipFill rotWithShape="1">
              <a:blip r:embed="rId9">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9" name="Google Shape;3579;p232"/>
            <p:cNvSpPr/>
            <p:nvPr/>
          </p:nvSpPr>
          <p:spPr>
            <a:xfrm>
              <a:off x="4913075" y="2837795"/>
              <a:ext cx="727403" cy="1054288"/>
            </a:xfrm>
            <a:prstGeom prst="rect">
              <a:avLst/>
            </a:prstGeom>
            <a:blipFill rotWithShape="1">
              <a:blip r:embed="rId10">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Shape 3584"/>
        <p:cNvGrpSpPr/>
        <p:nvPr/>
      </p:nvGrpSpPr>
      <p:grpSpPr>
        <a:xfrm>
          <a:off x="0" y="0"/>
          <a:ext cx="0" cy="0"/>
          <a:chOff x="0" y="0"/>
          <a:chExt cx="0" cy="0"/>
        </a:xfrm>
      </p:grpSpPr>
      <p:sp>
        <p:nvSpPr>
          <p:cNvPr id="3585" name="Google Shape;3585;p233"/>
          <p:cNvSpPr txBox="1">
            <a:spLocks noGrp="1"/>
          </p:cNvSpPr>
          <p:nvPr>
            <p:ph type="title"/>
          </p:nvPr>
        </p:nvSpPr>
        <p:spPr>
          <a:xfrm>
            <a:off x="457200" y="421849"/>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399"/>
              <a:buFont typeface="Calibri"/>
              <a:buNone/>
            </a:pPr>
            <a:r>
              <a:rPr lang="en-US" sz="3959" b="1" u="sng"/>
              <a:t>Ingestion</a:t>
            </a:r>
            <a:r>
              <a:rPr lang="en-US" sz="3959"/>
              <a:t>: the process of taking in food </a:t>
            </a:r>
            <a:endParaRPr/>
          </a:p>
        </p:txBody>
      </p:sp>
      <p:pic>
        <p:nvPicPr>
          <p:cNvPr id="3586" name="Google Shape;3586;p233" descr="eating.jpg"/>
          <p:cNvPicPr preferRelativeResize="0">
            <a:picLocks noGrp="1"/>
          </p:cNvPicPr>
          <p:nvPr>
            <p:ph type="body" idx="1"/>
          </p:nvPr>
        </p:nvPicPr>
        <p:blipFill rotWithShape="1">
          <a:blip r:embed="rId3">
            <a:alphaModFix/>
          </a:blip>
          <a:srcRect t="8727" b="8727"/>
          <a:stretch/>
        </p:blipFill>
        <p:spPr>
          <a:xfrm>
            <a:off x="457200" y="2057400"/>
            <a:ext cx="8229600" cy="4525963"/>
          </a:xfrm>
          <a:prstGeom prst="rect">
            <a:avLst/>
          </a:prstGeom>
          <a:noFill/>
          <a:ln>
            <a:noFill/>
          </a:ln>
        </p:spPr>
      </p:pic>
      <p:sp>
        <p:nvSpPr>
          <p:cNvPr id="3587" name="Google Shape;3587;p23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Shape 3591"/>
        <p:cNvGrpSpPr/>
        <p:nvPr/>
      </p:nvGrpSpPr>
      <p:grpSpPr>
        <a:xfrm>
          <a:off x="0" y="0"/>
          <a:ext cx="0" cy="0"/>
          <a:chOff x="0" y="0"/>
          <a:chExt cx="0" cy="0"/>
        </a:xfrm>
      </p:grpSpPr>
      <p:sp>
        <p:nvSpPr>
          <p:cNvPr id="3592" name="Google Shape;3592;p234"/>
          <p:cNvSpPr txBox="1"/>
          <p:nvPr/>
        </p:nvSpPr>
        <p:spPr>
          <a:xfrm>
            <a:off x="789550" y="424775"/>
            <a:ext cx="80778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4400" b="1" i="0" u="sng" strike="noStrike" cap="none">
                <a:solidFill>
                  <a:schemeClr val="dk1"/>
                </a:solidFill>
                <a:latin typeface="Calibri"/>
                <a:ea typeface="Calibri"/>
                <a:cs typeface="Calibri"/>
                <a:sym typeface="Calibri"/>
              </a:rPr>
              <a:t>Digestion</a:t>
            </a:r>
            <a:r>
              <a:rPr lang="en-US" sz="4400" b="0" i="0" u="none" strike="noStrike" cap="none">
                <a:solidFill>
                  <a:schemeClr val="dk1"/>
                </a:solidFill>
                <a:latin typeface="Calibri"/>
                <a:ea typeface="Calibri"/>
                <a:cs typeface="Calibri"/>
                <a:sym typeface="Calibri"/>
              </a:rPr>
              <a:t>: </a:t>
            </a:r>
            <a:r>
              <a:rPr lang="en-US" sz="4400">
                <a:solidFill>
                  <a:schemeClr val="dk1"/>
                </a:solidFill>
                <a:latin typeface="Calibri"/>
                <a:ea typeface="Calibri"/>
                <a:cs typeface="Calibri"/>
                <a:sym typeface="Calibri"/>
              </a:rPr>
              <a:t>b</a:t>
            </a:r>
            <a:r>
              <a:rPr lang="en-US" sz="4400" b="0" i="0" u="none" strike="noStrike" cap="none">
                <a:solidFill>
                  <a:schemeClr val="dk1"/>
                </a:solidFill>
                <a:latin typeface="Calibri"/>
                <a:ea typeface="Calibri"/>
                <a:cs typeface="Calibri"/>
                <a:sym typeface="Calibri"/>
              </a:rPr>
              <a:t>reaking down of food for the organism to use</a:t>
            </a:r>
            <a:endParaRPr sz="1400" b="0" i="0" u="none" strike="noStrike" cap="none">
              <a:solidFill>
                <a:srgbClr val="000000"/>
              </a:solidFill>
              <a:latin typeface="Arial"/>
              <a:ea typeface="Arial"/>
              <a:cs typeface="Arial"/>
              <a:sym typeface="Arial"/>
            </a:endParaRPr>
          </a:p>
        </p:txBody>
      </p:sp>
      <p:pic>
        <p:nvPicPr>
          <p:cNvPr id="3593" name="Google Shape;3593;p234"/>
          <p:cNvPicPr preferRelativeResize="0"/>
          <p:nvPr/>
        </p:nvPicPr>
        <p:blipFill rotWithShape="1">
          <a:blip r:embed="rId3">
            <a:alphaModFix/>
          </a:blip>
          <a:srcRect/>
          <a:stretch/>
        </p:blipFill>
        <p:spPr>
          <a:xfrm>
            <a:off x="1034321" y="1913316"/>
            <a:ext cx="7075358" cy="4217233"/>
          </a:xfrm>
          <a:prstGeom prst="rect">
            <a:avLst/>
          </a:prstGeom>
          <a:noFill/>
          <a:ln>
            <a:noFill/>
          </a:ln>
        </p:spPr>
      </p:pic>
      <p:sp>
        <p:nvSpPr>
          <p:cNvPr id="3594" name="Google Shape;3594;p23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Shape 3599"/>
        <p:cNvGrpSpPr/>
        <p:nvPr/>
      </p:nvGrpSpPr>
      <p:grpSpPr>
        <a:xfrm>
          <a:off x="0" y="0"/>
          <a:ext cx="0" cy="0"/>
          <a:chOff x="0" y="0"/>
          <a:chExt cx="0" cy="0"/>
        </a:xfrm>
      </p:grpSpPr>
      <p:sp>
        <p:nvSpPr>
          <p:cNvPr id="3600" name="Google Shape;3600;p235"/>
          <p:cNvSpPr txBox="1">
            <a:spLocks noGrp="1"/>
          </p:cNvSpPr>
          <p:nvPr>
            <p:ph type="title"/>
          </p:nvPr>
        </p:nvSpPr>
        <p:spPr>
          <a:xfrm>
            <a:off x="457200" y="274638"/>
            <a:ext cx="8229600" cy="132556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Excretion</a:t>
            </a:r>
            <a:r>
              <a:rPr lang="en-US" sz="3959"/>
              <a:t>: process by which an organism removes its waste</a:t>
            </a:r>
            <a:endParaRPr/>
          </a:p>
        </p:txBody>
      </p:sp>
      <p:pic>
        <p:nvPicPr>
          <p:cNvPr id="3601" name="Google Shape;3601;p235" descr="toilet.jpg"/>
          <p:cNvPicPr preferRelativeResize="0">
            <a:picLocks noGrp="1"/>
          </p:cNvPicPr>
          <p:nvPr>
            <p:ph type="body" idx="1"/>
          </p:nvPr>
        </p:nvPicPr>
        <p:blipFill rotWithShape="1">
          <a:blip r:embed="rId3">
            <a:alphaModFix/>
          </a:blip>
          <a:srcRect l="-61212" r="-6121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3602" name="Google Shape;3602;p23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Shape 3607"/>
        <p:cNvGrpSpPr/>
        <p:nvPr/>
      </p:nvGrpSpPr>
      <p:grpSpPr>
        <a:xfrm>
          <a:off x="0" y="0"/>
          <a:ext cx="0" cy="0"/>
          <a:chOff x="0" y="0"/>
          <a:chExt cx="0" cy="0"/>
        </a:xfrm>
      </p:grpSpPr>
      <p:sp>
        <p:nvSpPr>
          <p:cNvPr id="3608" name="Google Shape;3608;p236"/>
          <p:cNvSpPr txBox="1">
            <a:spLocks noGrp="1"/>
          </p:cNvSpPr>
          <p:nvPr>
            <p:ph type="title"/>
          </p:nvPr>
        </p:nvSpPr>
        <p:spPr>
          <a:xfrm>
            <a:off x="294468" y="406374"/>
            <a:ext cx="8849400" cy="1461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Growth</a:t>
            </a:r>
            <a:r>
              <a:rPr lang="en-US"/>
              <a:t>: process by which living organisms increase in size</a:t>
            </a:r>
            <a:endParaRPr/>
          </a:p>
        </p:txBody>
      </p:sp>
      <p:pic>
        <p:nvPicPr>
          <p:cNvPr id="3609" name="Google Shape;3609;p236"/>
          <p:cNvPicPr preferRelativeResize="0">
            <a:picLocks noGrp="1"/>
          </p:cNvPicPr>
          <p:nvPr>
            <p:ph type="body" idx="1"/>
          </p:nvPr>
        </p:nvPicPr>
        <p:blipFill rotWithShape="1">
          <a:blip r:embed="rId3">
            <a:alphaModFix/>
          </a:blip>
          <a:srcRect/>
          <a:stretch/>
        </p:blipFill>
        <p:spPr>
          <a:xfrm>
            <a:off x="1" y="2355743"/>
            <a:ext cx="9151564" cy="2991172"/>
          </a:xfrm>
          <a:prstGeom prst="rect">
            <a:avLst/>
          </a:prstGeom>
          <a:noFill/>
          <a:ln w="9525" cap="flat" cmpd="sng">
            <a:solidFill>
              <a:schemeClr val="lt1"/>
            </a:solidFill>
            <a:prstDash val="solid"/>
            <a:round/>
            <a:headEnd type="none" w="sm" len="sm"/>
            <a:tailEnd type="none" w="sm" len="sm"/>
          </a:ln>
        </p:spPr>
      </p:pic>
      <p:sp>
        <p:nvSpPr>
          <p:cNvPr id="3610" name="Google Shape;3610;p23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Shape 3615"/>
        <p:cNvGrpSpPr/>
        <p:nvPr/>
      </p:nvGrpSpPr>
      <p:grpSpPr>
        <a:xfrm>
          <a:off x="0" y="0"/>
          <a:ext cx="0" cy="0"/>
          <a:chOff x="0" y="0"/>
          <a:chExt cx="0" cy="0"/>
        </a:xfrm>
      </p:grpSpPr>
      <p:sp>
        <p:nvSpPr>
          <p:cNvPr id="3616" name="Google Shape;3616;p237"/>
          <p:cNvSpPr txBox="1">
            <a:spLocks noGrp="1"/>
          </p:cNvSpPr>
          <p:nvPr>
            <p:ph type="title"/>
          </p:nvPr>
        </p:nvSpPr>
        <p:spPr>
          <a:xfrm>
            <a:off x="294468" y="871099"/>
            <a:ext cx="8849532" cy="146117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Repair</a:t>
            </a:r>
            <a:r>
              <a:rPr lang="en-US"/>
              <a:t>: the ability of an organism to heal</a:t>
            </a:r>
            <a:endParaRPr/>
          </a:p>
        </p:txBody>
      </p:sp>
      <p:pic>
        <p:nvPicPr>
          <p:cNvPr id="3617" name="Google Shape;3617;p237"/>
          <p:cNvPicPr preferRelativeResize="0"/>
          <p:nvPr/>
        </p:nvPicPr>
        <p:blipFill rotWithShape="1">
          <a:blip r:embed="rId3">
            <a:alphaModFix/>
          </a:blip>
          <a:srcRect/>
          <a:stretch/>
        </p:blipFill>
        <p:spPr>
          <a:xfrm>
            <a:off x="0" y="2916953"/>
            <a:ext cx="4752109" cy="3941047"/>
          </a:xfrm>
          <a:prstGeom prst="rect">
            <a:avLst/>
          </a:prstGeom>
          <a:noFill/>
          <a:ln>
            <a:noFill/>
          </a:ln>
        </p:spPr>
      </p:pic>
      <p:sp>
        <p:nvSpPr>
          <p:cNvPr id="3618" name="Google Shape;3618;p23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19" name="Google Shape;3619;p237"/>
          <p:cNvPicPr preferRelativeResize="0"/>
          <p:nvPr/>
        </p:nvPicPr>
        <p:blipFill>
          <a:blip r:embed="rId5">
            <a:alphaModFix/>
          </a:blip>
          <a:stretch>
            <a:fillRect/>
          </a:stretch>
        </p:blipFill>
        <p:spPr>
          <a:xfrm>
            <a:off x="5025672" y="2916950"/>
            <a:ext cx="4118335" cy="3941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
          <p:cNvSpPr txBox="1"/>
          <p:nvPr/>
        </p:nvSpPr>
        <p:spPr>
          <a:xfrm>
            <a:off x="1266092" y="-124450"/>
            <a:ext cx="6786489"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 name="Google Shape;157;p3"/>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3"/>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159" name="Google Shape;159;p3" descr="eating.jpg"/>
          <p:cNvPicPr preferRelativeResize="0"/>
          <p:nvPr/>
        </p:nvPicPr>
        <p:blipFill rotWithShape="1">
          <a:blip r:embed="rId3">
            <a:alphaModFix/>
          </a:blip>
          <a:srcRect t="8727" b="8727"/>
          <a:stretch/>
        </p:blipFill>
        <p:spPr>
          <a:xfrm>
            <a:off x="457200" y="1600202"/>
            <a:ext cx="8229600" cy="452596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25" descr="eating.jpg"/>
          <p:cNvPicPr preferRelativeResize="0"/>
          <p:nvPr/>
        </p:nvPicPr>
        <p:blipFill rotWithShape="1">
          <a:blip r:embed="rId3">
            <a:alphaModFix/>
          </a:blip>
          <a:srcRect t="8727" b="8727"/>
          <a:stretch/>
        </p:blipFill>
        <p:spPr>
          <a:xfrm>
            <a:off x="457200" y="1472300"/>
            <a:ext cx="8229600" cy="4525963"/>
          </a:xfrm>
          <a:prstGeom prst="rect">
            <a:avLst/>
          </a:prstGeom>
          <a:noFill/>
          <a:ln>
            <a:noFill/>
          </a:ln>
        </p:spPr>
      </p:pic>
      <p:sp>
        <p:nvSpPr>
          <p:cNvPr id="401" name="Google Shape;401;p2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2" name="Google Shape;402;p25"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Shape 3624"/>
        <p:cNvGrpSpPr/>
        <p:nvPr/>
      </p:nvGrpSpPr>
      <p:grpSpPr>
        <a:xfrm>
          <a:off x="0" y="0"/>
          <a:ext cx="0" cy="0"/>
          <a:chOff x="0" y="0"/>
          <a:chExt cx="0" cy="0"/>
        </a:xfrm>
      </p:grpSpPr>
      <p:sp>
        <p:nvSpPr>
          <p:cNvPr id="3625" name="Google Shape;3625;p238"/>
          <p:cNvSpPr/>
          <p:nvPr/>
        </p:nvSpPr>
        <p:spPr>
          <a:xfrm>
            <a:off x="1620983" y="2583819"/>
            <a:ext cx="5915890" cy="3789272"/>
          </a:xfrm>
          <a:prstGeom prst="rect">
            <a:avLst/>
          </a:prstGeom>
          <a:blipFill rotWithShape="1">
            <a:blip r:embed="rId3">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6" name="Google Shape;3626;p238"/>
          <p:cNvSpPr txBox="1">
            <a:spLocks noGrp="1"/>
          </p:cNvSpPr>
          <p:nvPr>
            <p:ph type="title"/>
          </p:nvPr>
        </p:nvSpPr>
        <p:spPr>
          <a:xfrm>
            <a:off x="6917" y="625880"/>
            <a:ext cx="9144000" cy="1461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Stimulus response</a:t>
            </a:r>
            <a:r>
              <a:rPr lang="en-US" sz="3959"/>
              <a:t>: reaction of an organism to something in the environment</a:t>
            </a:r>
            <a:endParaRPr/>
          </a:p>
        </p:txBody>
      </p:sp>
      <p:sp>
        <p:nvSpPr>
          <p:cNvPr id="3627" name="Google Shape;3627;p238"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Shape 3632"/>
        <p:cNvGrpSpPr/>
        <p:nvPr/>
      </p:nvGrpSpPr>
      <p:grpSpPr>
        <a:xfrm>
          <a:off x="0" y="0"/>
          <a:ext cx="0" cy="0"/>
          <a:chOff x="0" y="0"/>
          <a:chExt cx="0" cy="0"/>
        </a:xfrm>
      </p:grpSpPr>
      <p:sp>
        <p:nvSpPr>
          <p:cNvPr id="3633" name="Google Shape;3633;p239"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Shape 3638"/>
        <p:cNvGrpSpPr/>
        <p:nvPr/>
      </p:nvGrpSpPr>
      <p:grpSpPr>
        <a:xfrm>
          <a:off x="0" y="0"/>
          <a:ext cx="0" cy="0"/>
          <a:chOff x="0" y="0"/>
          <a:chExt cx="0" cy="0"/>
        </a:xfrm>
      </p:grpSpPr>
      <p:pic>
        <p:nvPicPr>
          <p:cNvPr id="3639" name="Google Shape;3639;p240"/>
          <p:cNvPicPr preferRelativeResize="0"/>
          <p:nvPr/>
        </p:nvPicPr>
        <p:blipFill rotWithShape="1">
          <a:blip r:embed="rId3">
            <a:alphaModFix/>
          </a:blip>
          <a:srcRect/>
          <a:stretch/>
        </p:blipFill>
        <p:spPr>
          <a:xfrm>
            <a:off x="196948" y="1015665"/>
            <a:ext cx="8947052" cy="5676312"/>
          </a:xfrm>
          <a:prstGeom prst="rect">
            <a:avLst/>
          </a:prstGeom>
          <a:noFill/>
          <a:ln>
            <a:noFill/>
          </a:ln>
        </p:spPr>
      </p:pic>
      <p:sp>
        <p:nvSpPr>
          <p:cNvPr id="3640" name="Google Shape;3640;p24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1" name="Google Shape;3641;p240"/>
          <p:cNvSpPr txBox="1"/>
          <p:nvPr/>
        </p:nvSpPr>
        <p:spPr>
          <a:xfrm>
            <a:off x="617192" y="849560"/>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3959"/>
              <a:buFont typeface="Calibri"/>
              <a:buNone/>
            </a:pPr>
            <a:r>
              <a:rPr lang="en-US" sz="3959" b="0" i="0" u="none" strike="noStrike" cap="none">
                <a:solidFill>
                  <a:schemeClr val="dk1"/>
                </a:solidFill>
                <a:latin typeface="Calibri"/>
                <a:ea typeface="Calibri"/>
                <a:cs typeface="Calibri"/>
                <a:sym typeface="Calibri"/>
              </a:rPr>
              <a:t>How are cells, tissue, organs, organ systems, and organisms related?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Shape 3646"/>
        <p:cNvGrpSpPr/>
        <p:nvPr/>
      </p:nvGrpSpPr>
      <p:grpSpPr>
        <a:xfrm>
          <a:off x="0" y="0"/>
          <a:ext cx="0" cy="0"/>
          <a:chOff x="0" y="0"/>
          <a:chExt cx="0" cy="0"/>
        </a:xfrm>
      </p:grpSpPr>
      <p:sp>
        <p:nvSpPr>
          <p:cNvPr id="3647" name="Google Shape;3647;p241"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8" name="Google Shape;3648;p241"/>
          <p:cNvSpPr txBox="1">
            <a:spLocks noGrp="1"/>
          </p:cNvSpPr>
          <p:nvPr>
            <p:ph type="title"/>
          </p:nvPr>
        </p:nvSpPr>
        <p:spPr>
          <a:xfrm>
            <a:off x="735230" y="510165"/>
            <a:ext cx="8229600" cy="132556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a:t>Why are life processes important for organisms?</a:t>
            </a:r>
            <a:endParaRPr/>
          </a:p>
        </p:txBody>
      </p:sp>
      <p:grpSp>
        <p:nvGrpSpPr>
          <p:cNvPr id="3649" name="Google Shape;3649;p241"/>
          <p:cNvGrpSpPr/>
          <p:nvPr/>
        </p:nvGrpSpPr>
        <p:grpSpPr>
          <a:xfrm>
            <a:off x="0" y="2194560"/>
            <a:ext cx="6354410" cy="4530100"/>
            <a:chOff x="944379" y="1446299"/>
            <a:chExt cx="6400498" cy="5287021"/>
          </a:xfrm>
        </p:grpSpPr>
        <p:grpSp>
          <p:nvGrpSpPr>
            <p:cNvPr id="3650" name="Google Shape;3650;p241"/>
            <p:cNvGrpSpPr/>
            <p:nvPr/>
          </p:nvGrpSpPr>
          <p:grpSpPr>
            <a:xfrm>
              <a:off x="1266093" y="1559581"/>
              <a:ext cx="2322965" cy="1039147"/>
              <a:chOff x="4368062" y="1626721"/>
              <a:chExt cx="2322965" cy="1039147"/>
            </a:xfrm>
          </p:grpSpPr>
          <p:sp>
            <p:nvSpPr>
              <p:cNvPr id="3651" name="Google Shape;3651;p241"/>
              <p:cNvSpPr/>
              <p:nvPr/>
            </p:nvSpPr>
            <p:spPr>
              <a:xfrm>
                <a:off x="4368062" y="1626721"/>
                <a:ext cx="2322965"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2" name="Google Shape;3652;p241"/>
              <p:cNvSpPr txBox="1"/>
              <p:nvPr/>
            </p:nvSpPr>
            <p:spPr>
              <a:xfrm>
                <a:off x="4368062" y="1626721"/>
                <a:ext cx="2322965"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3653" name="Google Shape;3653;p241" descr="eating.jpg"/>
            <p:cNvPicPr preferRelativeResize="0"/>
            <p:nvPr/>
          </p:nvPicPr>
          <p:blipFill rotWithShape="1">
            <a:blip r:embed="rId4">
              <a:alphaModFix/>
            </a:blip>
            <a:srcRect t="8727" b="8727"/>
            <a:stretch/>
          </p:blipFill>
          <p:spPr>
            <a:xfrm>
              <a:off x="944380" y="1446299"/>
              <a:ext cx="905701" cy="1039148"/>
            </a:xfrm>
            <a:prstGeom prst="rect">
              <a:avLst/>
            </a:prstGeom>
            <a:noFill/>
            <a:ln>
              <a:noFill/>
            </a:ln>
          </p:spPr>
        </p:pic>
        <p:grpSp>
          <p:nvGrpSpPr>
            <p:cNvPr id="3654" name="Google Shape;3654;p241"/>
            <p:cNvGrpSpPr/>
            <p:nvPr/>
          </p:nvGrpSpPr>
          <p:grpSpPr>
            <a:xfrm>
              <a:off x="1246728" y="2909426"/>
              <a:ext cx="2342330" cy="1039147"/>
              <a:chOff x="4368061" y="1626721"/>
              <a:chExt cx="2342330" cy="1039147"/>
            </a:xfrm>
          </p:grpSpPr>
          <p:sp>
            <p:nvSpPr>
              <p:cNvPr id="3655" name="Google Shape;3655;p241"/>
              <p:cNvSpPr/>
              <p:nvPr/>
            </p:nvSpPr>
            <p:spPr>
              <a:xfrm>
                <a:off x="4368061" y="1626721"/>
                <a:ext cx="2342330"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6" name="Google Shape;3656;p241"/>
              <p:cNvSpPr txBox="1"/>
              <p:nvPr/>
            </p:nvSpPr>
            <p:spPr>
              <a:xfrm>
                <a:off x="4368062" y="1626721"/>
                <a:ext cx="2322965"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Digestion</a:t>
                </a:r>
                <a:endParaRPr sz="3500" b="0" i="0" u="none" strike="noStrike" cap="none">
                  <a:solidFill>
                    <a:schemeClr val="dk1"/>
                  </a:solidFill>
                  <a:latin typeface="Calibri"/>
                  <a:ea typeface="Calibri"/>
                  <a:cs typeface="Calibri"/>
                  <a:sym typeface="Calibri"/>
                </a:endParaRPr>
              </a:p>
            </p:txBody>
          </p:sp>
        </p:grpSp>
        <p:pic>
          <p:nvPicPr>
            <p:cNvPr id="3657" name="Google Shape;3657;p241"/>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3658" name="Google Shape;3658;p241"/>
            <p:cNvGrpSpPr/>
            <p:nvPr/>
          </p:nvGrpSpPr>
          <p:grpSpPr>
            <a:xfrm>
              <a:off x="1208702" y="4273783"/>
              <a:ext cx="2380356" cy="1039147"/>
              <a:chOff x="4368061" y="2934893"/>
              <a:chExt cx="2380356" cy="1039147"/>
            </a:xfrm>
          </p:grpSpPr>
          <p:sp>
            <p:nvSpPr>
              <p:cNvPr id="3659" name="Google Shape;3659;p241"/>
              <p:cNvSpPr/>
              <p:nvPr/>
            </p:nvSpPr>
            <p:spPr>
              <a:xfrm>
                <a:off x="4368061" y="2934893"/>
                <a:ext cx="2380356"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0" name="Google Shape;3660;p241"/>
              <p:cNvSpPr txBox="1"/>
              <p:nvPr/>
            </p:nvSpPr>
            <p:spPr>
              <a:xfrm>
                <a:off x="4368061" y="2934893"/>
                <a:ext cx="2380356"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3661" name="Google Shape;3661;p241"/>
            <p:cNvSpPr/>
            <p:nvPr/>
          </p:nvSpPr>
          <p:spPr>
            <a:xfrm>
              <a:off x="1070149" y="4123684"/>
              <a:ext cx="727403" cy="109110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662" name="Google Shape;3662;p241"/>
            <p:cNvGrpSpPr/>
            <p:nvPr/>
          </p:nvGrpSpPr>
          <p:grpSpPr>
            <a:xfrm>
              <a:off x="4298172" y="1559581"/>
              <a:ext cx="2834900" cy="2498008"/>
              <a:chOff x="59914" y="2934893"/>
              <a:chExt cx="2834900" cy="2498008"/>
            </a:xfrm>
          </p:grpSpPr>
          <p:sp>
            <p:nvSpPr>
              <p:cNvPr id="3663" name="Google Shape;3663;p241"/>
              <p:cNvSpPr/>
              <p:nvPr/>
            </p:nvSpPr>
            <p:spPr>
              <a:xfrm>
                <a:off x="674818" y="2934893"/>
                <a:ext cx="2096957"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4" name="Google Shape;3664;p241"/>
              <p:cNvSpPr txBox="1"/>
              <p:nvPr/>
            </p:nvSpPr>
            <p:spPr>
              <a:xfrm>
                <a:off x="59914" y="4393753"/>
                <a:ext cx="2834900" cy="1039148"/>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Stimulus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98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Response</a:t>
                </a:r>
                <a:endParaRPr sz="2800" b="0" i="0" u="none" strike="noStrike" cap="none">
                  <a:solidFill>
                    <a:schemeClr val="dk1"/>
                  </a:solidFill>
                  <a:latin typeface="Calibri"/>
                  <a:ea typeface="Calibri"/>
                  <a:cs typeface="Calibri"/>
                  <a:sym typeface="Calibri"/>
                </a:endParaRPr>
              </a:p>
            </p:txBody>
          </p:sp>
        </p:grpSp>
        <p:sp>
          <p:nvSpPr>
            <p:cNvPr id="3665" name="Google Shape;3665;p241"/>
            <p:cNvSpPr/>
            <p:nvPr/>
          </p:nvSpPr>
          <p:spPr>
            <a:xfrm>
              <a:off x="4129800" y="2975266"/>
              <a:ext cx="727403" cy="1054288"/>
            </a:xfrm>
            <a:prstGeom prst="rect">
              <a:avLst/>
            </a:prstGeom>
            <a:blipFill rotWithShape="1">
              <a:blip r:embed="rId7">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666" name="Google Shape;3666;p241"/>
            <p:cNvGrpSpPr/>
            <p:nvPr/>
          </p:nvGrpSpPr>
          <p:grpSpPr>
            <a:xfrm>
              <a:off x="4392676" y="1609098"/>
              <a:ext cx="2952201" cy="2405315"/>
              <a:chOff x="154418" y="-1047618"/>
              <a:chExt cx="2952201" cy="2405315"/>
            </a:xfrm>
          </p:grpSpPr>
          <p:sp>
            <p:nvSpPr>
              <p:cNvPr id="3667" name="Google Shape;3667;p241"/>
              <p:cNvSpPr/>
              <p:nvPr/>
            </p:nvSpPr>
            <p:spPr>
              <a:xfrm>
                <a:off x="674820" y="318550"/>
                <a:ext cx="2096958"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8" name="Google Shape;3668;p241"/>
              <p:cNvSpPr txBox="1"/>
              <p:nvPr/>
            </p:nvSpPr>
            <p:spPr>
              <a:xfrm>
                <a:off x="154418" y="-1047618"/>
                <a:ext cx="2952201"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3669" name="Google Shape;3669;p241"/>
            <p:cNvSpPr/>
            <p:nvPr/>
          </p:nvSpPr>
          <p:spPr>
            <a:xfrm>
              <a:off x="4129800" y="1543321"/>
              <a:ext cx="727403" cy="1091105"/>
            </a:xfrm>
            <a:prstGeom prst="rect">
              <a:avLst/>
            </a:prstGeom>
            <a:blipFill rotWithShape="1">
              <a:blip r:embed="rId8">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670" name="Google Shape;3670;p241"/>
            <p:cNvGrpSpPr/>
            <p:nvPr/>
          </p:nvGrpSpPr>
          <p:grpSpPr>
            <a:xfrm>
              <a:off x="4268354" y="4294876"/>
              <a:ext cx="2834900" cy="1145233"/>
              <a:chOff x="3723339" y="318550"/>
              <a:chExt cx="2834900" cy="1145233"/>
            </a:xfrm>
          </p:grpSpPr>
          <p:sp>
            <p:nvSpPr>
              <p:cNvPr id="3671" name="Google Shape;3671;p241"/>
              <p:cNvSpPr/>
              <p:nvPr/>
            </p:nvSpPr>
            <p:spPr>
              <a:xfrm>
                <a:off x="4368063" y="318550"/>
                <a:ext cx="2096958"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2" name="Google Shape;3672;p241"/>
              <p:cNvSpPr txBox="1"/>
              <p:nvPr/>
            </p:nvSpPr>
            <p:spPr>
              <a:xfrm>
                <a:off x="3723339" y="424636"/>
                <a:ext cx="2834900"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Gas Exchange</a:t>
                </a:r>
                <a:endParaRPr sz="2800" b="0" i="0" u="none" strike="noStrike" cap="none">
                  <a:solidFill>
                    <a:schemeClr val="dk1"/>
                  </a:solidFill>
                  <a:latin typeface="Calibri"/>
                  <a:ea typeface="Calibri"/>
                  <a:cs typeface="Calibri"/>
                  <a:sym typeface="Calibri"/>
                </a:endParaRPr>
              </a:p>
            </p:txBody>
          </p:sp>
        </p:grpSp>
        <p:sp>
          <p:nvSpPr>
            <p:cNvPr id="3673" name="Google Shape;3673;p241"/>
            <p:cNvSpPr/>
            <p:nvPr/>
          </p:nvSpPr>
          <p:spPr>
            <a:xfrm>
              <a:off x="4129801" y="4250863"/>
              <a:ext cx="727403" cy="1091105"/>
            </a:xfrm>
            <a:prstGeom prst="rect">
              <a:avLst/>
            </a:prstGeom>
            <a:blipFill rotWithShape="1">
              <a:blip r:embed="rId9">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674" name="Google Shape;3674;p241"/>
            <p:cNvGrpSpPr/>
            <p:nvPr/>
          </p:nvGrpSpPr>
          <p:grpSpPr>
            <a:xfrm>
              <a:off x="2569905" y="5643090"/>
              <a:ext cx="2979635" cy="1090230"/>
              <a:chOff x="1979458" y="4226676"/>
              <a:chExt cx="2979635" cy="1090230"/>
            </a:xfrm>
          </p:grpSpPr>
          <p:sp>
            <p:nvSpPr>
              <p:cNvPr id="3675" name="Google Shape;3675;p241"/>
              <p:cNvSpPr/>
              <p:nvPr/>
            </p:nvSpPr>
            <p:spPr>
              <a:xfrm>
                <a:off x="2124193" y="4226676"/>
                <a:ext cx="2834900"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6" name="Google Shape;3676;p241"/>
              <p:cNvSpPr txBox="1"/>
              <p:nvPr/>
            </p:nvSpPr>
            <p:spPr>
              <a:xfrm>
                <a:off x="1979458" y="4277759"/>
                <a:ext cx="2834900"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3677" name="Google Shape;3677;p241"/>
            <p:cNvSpPr/>
            <p:nvPr/>
          </p:nvSpPr>
          <p:spPr>
            <a:xfrm>
              <a:off x="2431352" y="5544073"/>
              <a:ext cx="727403" cy="1091105"/>
            </a:xfrm>
            <a:prstGeom prst="rect">
              <a:avLst/>
            </a:prstGeom>
            <a:blipFill rotWithShape="1">
              <a:blip r:embed="rId10">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678" name="Google Shape;3678;p241"/>
          <p:cNvPicPr preferRelativeResize="0"/>
          <p:nvPr/>
        </p:nvPicPr>
        <p:blipFill rotWithShape="1">
          <a:blip r:embed="rId11">
            <a:alphaModFix/>
          </a:blip>
          <a:srcRect/>
          <a:stretch/>
        </p:blipFill>
        <p:spPr>
          <a:xfrm>
            <a:off x="6818535" y="2382522"/>
            <a:ext cx="2325464" cy="2738118"/>
          </a:xfrm>
          <a:prstGeom prst="rect">
            <a:avLst/>
          </a:prstGeom>
          <a:noFill/>
          <a:ln>
            <a:noFill/>
          </a:ln>
        </p:spPr>
      </p:pic>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Shape 3682"/>
        <p:cNvGrpSpPr/>
        <p:nvPr/>
      </p:nvGrpSpPr>
      <p:grpSpPr>
        <a:xfrm>
          <a:off x="0" y="0"/>
          <a:ext cx="0" cy="0"/>
          <a:chOff x="0" y="0"/>
          <a:chExt cx="0" cy="0"/>
        </a:xfrm>
      </p:grpSpPr>
      <p:sp>
        <p:nvSpPr>
          <p:cNvPr id="3683" name="Google Shape;3683;p242"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4" name="Google Shape;3684;p242"/>
          <p:cNvSpPr txBox="1">
            <a:spLocks noGrp="1"/>
          </p:cNvSpPr>
          <p:nvPr>
            <p:ph type="title"/>
          </p:nvPr>
        </p:nvSpPr>
        <p:spPr>
          <a:xfrm>
            <a:off x="735230" y="510165"/>
            <a:ext cx="8229600" cy="132556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a:t>Explain the relationship between ingestion, digestion, and excretion. </a:t>
            </a:r>
            <a:endParaRPr/>
          </a:p>
        </p:txBody>
      </p:sp>
      <p:grpSp>
        <p:nvGrpSpPr>
          <p:cNvPr id="3685" name="Google Shape;3685;p242"/>
          <p:cNvGrpSpPr/>
          <p:nvPr/>
        </p:nvGrpSpPr>
        <p:grpSpPr>
          <a:xfrm>
            <a:off x="-357478" y="2881743"/>
            <a:ext cx="8794895" cy="2412868"/>
            <a:chOff x="-357478" y="2881743"/>
            <a:chExt cx="8794895" cy="2412868"/>
          </a:xfrm>
        </p:grpSpPr>
        <p:grpSp>
          <p:nvGrpSpPr>
            <p:cNvPr id="3686" name="Google Shape;3686;p242"/>
            <p:cNvGrpSpPr/>
            <p:nvPr/>
          </p:nvGrpSpPr>
          <p:grpSpPr>
            <a:xfrm>
              <a:off x="-357478" y="2881745"/>
              <a:ext cx="2185416" cy="2379667"/>
              <a:chOff x="-890052" y="1826662"/>
              <a:chExt cx="2306238" cy="2379667"/>
            </a:xfrm>
          </p:grpSpPr>
          <p:sp>
            <p:nvSpPr>
              <p:cNvPr id="3687" name="Google Shape;3687;p242"/>
              <p:cNvSpPr txBox="1"/>
              <p:nvPr/>
            </p:nvSpPr>
            <p:spPr>
              <a:xfrm>
                <a:off x="-890052" y="3315952"/>
                <a:ext cx="2306238"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pic>
            <p:nvPicPr>
              <p:cNvPr id="3688" name="Google Shape;3688;p242" descr="eating.jpg"/>
              <p:cNvPicPr preferRelativeResize="0"/>
              <p:nvPr/>
            </p:nvPicPr>
            <p:blipFill rotWithShape="1">
              <a:blip r:embed="rId4">
                <a:alphaModFix/>
              </a:blip>
              <a:srcRect t="8727" b="8727"/>
              <a:stretch/>
            </p:blipFill>
            <p:spPr>
              <a:xfrm>
                <a:off x="-293503" y="1826662"/>
                <a:ext cx="1448688" cy="1258275"/>
              </a:xfrm>
              <a:prstGeom prst="rect">
                <a:avLst/>
              </a:prstGeom>
              <a:noFill/>
              <a:ln>
                <a:noFill/>
              </a:ln>
            </p:spPr>
          </p:pic>
        </p:grpSp>
        <p:grpSp>
          <p:nvGrpSpPr>
            <p:cNvPr id="3689" name="Google Shape;3689;p242"/>
            <p:cNvGrpSpPr/>
            <p:nvPr/>
          </p:nvGrpSpPr>
          <p:grpSpPr>
            <a:xfrm>
              <a:off x="2485356" y="2881744"/>
              <a:ext cx="2306238" cy="2412867"/>
              <a:chOff x="-997374" y="2949623"/>
              <a:chExt cx="2306238" cy="2412867"/>
            </a:xfrm>
          </p:grpSpPr>
          <p:sp>
            <p:nvSpPr>
              <p:cNvPr id="3690" name="Google Shape;3690;p242"/>
              <p:cNvSpPr txBox="1"/>
              <p:nvPr/>
            </p:nvSpPr>
            <p:spPr>
              <a:xfrm>
                <a:off x="-997374" y="4472113"/>
                <a:ext cx="2306238"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Digestion</a:t>
                </a:r>
                <a:endParaRPr sz="3500" b="0" i="0" u="none" strike="noStrike" cap="none">
                  <a:solidFill>
                    <a:schemeClr val="dk1"/>
                  </a:solidFill>
                  <a:latin typeface="Calibri"/>
                  <a:ea typeface="Calibri"/>
                  <a:cs typeface="Calibri"/>
                  <a:sym typeface="Calibri"/>
                </a:endParaRPr>
              </a:p>
            </p:txBody>
          </p:sp>
          <p:pic>
            <p:nvPicPr>
              <p:cNvPr id="3691" name="Google Shape;3691;p242"/>
              <p:cNvPicPr preferRelativeResize="0"/>
              <p:nvPr/>
            </p:nvPicPr>
            <p:blipFill rotWithShape="1">
              <a:blip r:embed="rId5">
                <a:alphaModFix/>
              </a:blip>
              <a:srcRect/>
              <a:stretch/>
            </p:blipFill>
            <p:spPr>
              <a:xfrm>
                <a:off x="-67600" y="2949623"/>
                <a:ext cx="1122525" cy="1258275"/>
              </a:xfrm>
              <a:prstGeom prst="rect">
                <a:avLst/>
              </a:prstGeom>
              <a:noFill/>
              <a:ln>
                <a:noFill/>
              </a:ln>
            </p:spPr>
          </p:pic>
        </p:grpSp>
        <p:grpSp>
          <p:nvGrpSpPr>
            <p:cNvPr id="3692" name="Google Shape;3692;p242"/>
            <p:cNvGrpSpPr/>
            <p:nvPr/>
          </p:nvGrpSpPr>
          <p:grpSpPr>
            <a:xfrm>
              <a:off x="5615852" y="2881743"/>
              <a:ext cx="2821565" cy="2370217"/>
              <a:chOff x="-695662" y="4342298"/>
              <a:chExt cx="2363216" cy="2370217"/>
            </a:xfrm>
          </p:grpSpPr>
          <p:sp>
            <p:nvSpPr>
              <p:cNvPr id="3693" name="Google Shape;3693;p242"/>
              <p:cNvSpPr txBox="1"/>
              <p:nvPr/>
            </p:nvSpPr>
            <p:spPr>
              <a:xfrm>
                <a:off x="-695662" y="5822138"/>
                <a:ext cx="2363216"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sp>
            <p:nvSpPr>
              <p:cNvPr id="3694" name="Google Shape;3694;p242"/>
              <p:cNvSpPr/>
              <p:nvPr/>
            </p:nvSpPr>
            <p:spPr>
              <a:xfrm>
                <a:off x="124862" y="4342298"/>
                <a:ext cx="1322217" cy="125827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95" name="Google Shape;3695;p242"/>
            <p:cNvSpPr/>
            <p:nvPr/>
          </p:nvSpPr>
          <p:spPr>
            <a:xfrm rot="-5400000">
              <a:off x="2081397" y="2995393"/>
              <a:ext cx="609601" cy="1325564"/>
            </a:xfrm>
            <a:prstGeom prst="down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sp>
          <p:nvSpPr>
            <p:cNvPr id="3696" name="Google Shape;3696;p242"/>
            <p:cNvSpPr/>
            <p:nvPr/>
          </p:nvSpPr>
          <p:spPr>
            <a:xfrm rot="-5400000">
              <a:off x="5261787" y="2967708"/>
              <a:ext cx="609601" cy="1325564"/>
            </a:xfrm>
            <a:prstGeom prst="down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Shape 3701"/>
        <p:cNvGrpSpPr/>
        <p:nvPr/>
      </p:nvGrpSpPr>
      <p:grpSpPr>
        <a:xfrm>
          <a:off x="0" y="0"/>
          <a:ext cx="0" cy="0"/>
          <a:chOff x="0" y="0"/>
          <a:chExt cx="0" cy="0"/>
        </a:xfrm>
      </p:grpSpPr>
      <p:sp>
        <p:nvSpPr>
          <p:cNvPr id="3702" name="Google Shape;3702;p243"/>
          <p:cNvSpPr txBox="1">
            <a:spLocks noGrp="1"/>
          </p:cNvSpPr>
          <p:nvPr>
            <p:ph type="title"/>
          </p:nvPr>
        </p:nvSpPr>
        <p:spPr>
          <a:xfrm>
            <a:off x="294468" y="269699"/>
            <a:ext cx="8849400" cy="1461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helps organisms grow? </a:t>
            </a:r>
            <a:endParaRPr/>
          </a:p>
        </p:txBody>
      </p:sp>
      <p:sp>
        <p:nvSpPr>
          <p:cNvPr id="3703" name="Google Shape;3703;p24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04" name="Google Shape;3704;p243"/>
          <p:cNvPicPr preferRelativeResize="0"/>
          <p:nvPr/>
        </p:nvPicPr>
        <p:blipFill rotWithShape="1">
          <a:blip r:embed="rId4">
            <a:alphaModFix/>
          </a:blip>
          <a:srcRect/>
          <a:stretch/>
        </p:blipFill>
        <p:spPr>
          <a:xfrm>
            <a:off x="108538" y="2234309"/>
            <a:ext cx="3172691" cy="3502891"/>
          </a:xfrm>
          <a:prstGeom prst="rect">
            <a:avLst/>
          </a:prstGeom>
          <a:noFill/>
          <a:ln>
            <a:noFill/>
          </a:ln>
        </p:spPr>
      </p:pic>
      <p:pic>
        <p:nvPicPr>
          <p:cNvPr id="3705" name="Google Shape;3705;p243" descr="water.jpg"/>
          <p:cNvPicPr preferRelativeResize="0"/>
          <p:nvPr/>
        </p:nvPicPr>
        <p:blipFill rotWithShape="1">
          <a:blip r:embed="rId5">
            <a:alphaModFix/>
          </a:blip>
          <a:srcRect t="-5976" b="-5974"/>
          <a:stretch/>
        </p:blipFill>
        <p:spPr>
          <a:xfrm>
            <a:off x="3435470" y="2081295"/>
            <a:ext cx="2990740" cy="3808917"/>
          </a:xfrm>
          <a:prstGeom prst="rect">
            <a:avLst/>
          </a:prstGeom>
          <a:noFill/>
          <a:ln>
            <a:noFill/>
          </a:ln>
        </p:spPr>
      </p:pic>
      <p:pic>
        <p:nvPicPr>
          <p:cNvPr id="3706" name="Google Shape;3706;p243" descr="food.jpg"/>
          <p:cNvPicPr preferRelativeResize="0"/>
          <p:nvPr/>
        </p:nvPicPr>
        <p:blipFill rotWithShape="1">
          <a:blip r:embed="rId6">
            <a:alphaModFix/>
          </a:blip>
          <a:srcRect t="-1761" b="-1760"/>
          <a:stretch/>
        </p:blipFill>
        <p:spPr>
          <a:xfrm>
            <a:off x="6691406" y="2234309"/>
            <a:ext cx="2344056" cy="3502891"/>
          </a:xfrm>
          <a:prstGeom prst="rect">
            <a:avLst/>
          </a:prstGeom>
          <a:noFill/>
          <a:ln>
            <a:noFill/>
          </a:ln>
        </p:spPr>
      </p:pic>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Shape 3711"/>
        <p:cNvGrpSpPr/>
        <p:nvPr/>
      </p:nvGrpSpPr>
      <p:grpSpPr>
        <a:xfrm>
          <a:off x="0" y="0"/>
          <a:ext cx="0" cy="0"/>
          <a:chOff x="0" y="0"/>
          <a:chExt cx="0" cy="0"/>
        </a:xfrm>
      </p:grpSpPr>
      <p:pic>
        <p:nvPicPr>
          <p:cNvPr id="3712" name="Google Shape;3712;p244"/>
          <p:cNvPicPr preferRelativeResize="0"/>
          <p:nvPr/>
        </p:nvPicPr>
        <p:blipFill rotWithShape="1">
          <a:blip r:embed="rId3">
            <a:alphaModFix/>
          </a:blip>
          <a:srcRect/>
          <a:stretch/>
        </p:blipFill>
        <p:spPr>
          <a:xfrm>
            <a:off x="25822" y="3870793"/>
            <a:ext cx="9151564" cy="2991172"/>
          </a:xfrm>
          <a:prstGeom prst="rect">
            <a:avLst/>
          </a:prstGeom>
          <a:noFill/>
          <a:ln>
            <a:noFill/>
          </a:ln>
        </p:spPr>
      </p:pic>
      <p:sp>
        <p:nvSpPr>
          <p:cNvPr id="3713" name="Google Shape;3713;p244"/>
          <p:cNvSpPr txBox="1">
            <a:spLocks noGrp="1"/>
          </p:cNvSpPr>
          <p:nvPr>
            <p:ph type="title"/>
          </p:nvPr>
        </p:nvSpPr>
        <p:spPr>
          <a:xfrm>
            <a:off x="682334" y="234430"/>
            <a:ext cx="8849532" cy="146117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two life processes help organisms grow?</a:t>
            </a:r>
            <a:endParaRPr/>
          </a:p>
        </p:txBody>
      </p:sp>
      <p:sp>
        <p:nvSpPr>
          <p:cNvPr id="3714" name="Google Shape;3714;p24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715" name="Google Shape;3715;p244"/>
          <p:cNvGrpSpPr/>
          <p:nvPr/>
        </p:nvGrpSpPr>
        <p:grpSpPr>
          <a:xfrm>
            <a:off x="-293529" y="2734599"/>
            <a:ext cx="5149072" cy="2412867"/>
            <a:chOff x="-357478" y="2881744"/>
            <a:chExt cx="5149072" cy="2412867"/>
          </a:xfrm>
        </p:grpSpPr>
        <p:grpSp>
          <p:nvGrpSpPr>
            <p:cNvPr id="3716" name="Google Shape;3716;p244"/>
            <p:cNvGrpSpPr/>
            <p:nvPr/>
          </p:nvGrpSpPr>
          <p:grpSpPr>
            <a:xfrm>
              <a:off x="-357478" y="2881745"/>
              <a:ext cx="2185416" cy="2379667"/>
              <a:chOff x="-890052" y="1826662"/>
              <a:chExt cx="2306238" cy="2379667"/>
            </a:xfrm>
          </p:grpSpPr>
          <p:sp>
            <p:nvSpPr>
              <p:cNvPr id="3717" name="Google Shape;3717;p244"/>
              <p:cNvSpPr txBox="1"/>
              <p:nvPr/>
            </p:nvSpPr>
            <p:spPr>
              <a:xfrm>
                <a:off x="-890052" y="3315952"/>
                <a:ext cx="2306238"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endParaRPr sz="2800" b="0" i="0" u="none" strike="noStrike" cap="none">
                  <a:solidFill>
                    <a:schemeClr val="dk1"/>
                  </a:solidFill>
                  <a:latin typeface="Calibri"/>
                  <a:ea typeface="Calibri"/>
                  <a:cs typeface="Calibri"/>
                  <a:sym typeface="Calibri"/>
                </a:endParaRPr>
              </a:p>
            </p:txBody>
          </p:sp>
          <p:pic>
            <p:nvPicPr>
              <p:cNvPr id="3718" name="Google Shape;3718;p244" descr="eating.jpg"/>
              <p:cNvPicPr preferRelativeResize="0"/>
              <p:nvPr/>
            </p:nvPicPr>
            <p:blipFill rotWithShape="1">
              <a:blip r:embed="rId5">
                <a:alphaModFix/>
              </a:blip>
              <a:srcRect t="8727" b="8727"/>
              <a:stretch/>
            </p:blipFill>
            <p:spPr>
              <a:xfrm>
                <a:off x="-293503" y="1826662"/>
                <a:ext cx="1448688" cy="1258275"/>
              </a:xfrm>
              <a:prstGeom prst="rect">
                <a:avLst/>
              </a:prstGeom>
              <a:noFill/>
              <a:ln>
                <a:noFill/>
              </a:ln>
            </p:spPr>
          </p:pic>
        </p:grpSp>
        <p:grpSp>
          <p:nvGrpSpPr>
            <p:cNvPr id="3719" name="Google Shape;3719;p244"/>
            <p:cNvGrpSpPr/>
            <p:nvPr/>
          </p:nvGrpSpPr>
          <p:grpSpPr>
            <a:xfrm>
              <a:off x="2485356" y="2881744"/>
              <a:ext cx="2306238" cy="2412867"/>
              <a:chOff x="-997374" y="2949623"/>
              <a:chExt cx="2306238" cy="2412867"/>
            </a:xfrm>
          </p:grpSpPr>
          <p:sp>
            <p:nvSpPr>
              <p:cNvPr id="3720" name="Google Shape;3720;p244"/>
              <p:cNvSpPr txBox="1"/>
              <p:nvPr/>
            </p:nvSpPr>
            <p:spPr>
              <a:xfrm>
                <a:off x="-997374" y="4472113"/>
                <a:ext cx="2306238"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endParaRPr sz="3500" b="0" i="0" u="none" strike="noStrike" cap="none">
                  <a:solidFill>
                    <a:schemeClr val="dk1"/>
                  </a:solidFill>
                  <a:latin typeface="Calibri"/>
                  <a:ea typeface="Calibri"/>
                  <a:cs typeface="Calibri"/>
                  <a:sym typeface="Calibri"/>
                </a:endParaRPr>
              </a:p>
            </p:txBody>
          </p:sp>
          <p:pic>
            <p:nvPicPr>
              <p:cNvPr id="3721" name="Google Shape;3721;p244"/>
              <p:cNvPicPr preferRelativeResize="0"/>
              <p:nvPr/>
            </p:nvPicPr>
            <p:blipFill rotWithShape="1">
              <a:blip r:embed="rId6">
                <a:alphaModFix/>
              </a:blip>
              <a:srcRect/>
              <a:stretch/>
            </p:blipFill>
            <p:spPr>
              <a:xfrm>
                <a:off x="-67600" y="2949623"/>
                <a:ext cx="1122525" cy="1258275"/>
              </a:xfrm>
              <a:prstGeom prst="rect">
                <a:avLst/>
              </a:prstGeom>
              <a:noFill/>
              <a:ln>
                <a:noFill/>
              </a:ln>
            </p:spPr>
          </p:pic>
        </p:grpSp>
        <p:sp>
          <p:nvSpPr>
            <p:cNvPr id="3722" name="Google Shape;3722;p244"/>
            <p:cNvSpPr/>
            <p:nvPr/>
          </p:nvSpPr>
          <p:spPr>
            <a:xfrm rot="-5400000">
              <a:off x="2081397" y="2995393"/>
              <a:ext cx="609601" cy="1325564"/>
            </a:xfrm>
            <a:prstGeom prst="down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grpSp>
      <p:sp>
        <p:nvSpPr>
          <p:cNvPr id="3723" name="Google Shape;3723;p244"/>
          <p:cNvSpPr txBox="1"/>
          <p:nvPr/>
        </p:nvSpPr>
        <p:spPr>
          <a:xfrm>
            <a:off x="5107100" y="2275205"/>
            <a:ext cx="918841"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1" i="0" u="none" strike="noStrike" cap="none">
                <a:solidFill>
                  <a:srgbClr val="92D050"/>
                </a:solidFill>
                <a:latin typeface="Calibri"/>
                <a:ea typeface="Calibri"/>
                <a:cs typeface="Calibri"/>
                <a:sym typeface="Calibri"/>
              </a:rPr>
              <a:t>=</a:t>
            </a:r>
            <a:endParaRPr sz="1800" b="1" i="0" u="none" strike="noStrike" cap="none">
              <a:solidFill>
                <a:srgbClr val="92D050"/>
              </a:solidFill>
              <a:latin typeface="Calibri"/>
              <a:ea typeface="Calibri"/>
              <a:cs typeface="Calibri"/>
              <a:sym typeface="Calibri"/>
            </a:endParaRPr>
          </a:p>
        </p:txBody>
      </p:sp>
      <p:sp>
        <p:nvSpPr>
          <p:cNvPr id="3724" name="Google Shape;3724;p244"/>
          <p:cNvSpPr/>
          <p:nvPr/>
        </p:nvSpPr>
        <p:spPr>
          <a:xfrm rot="3640764">
            <a:off x="5738366" y="3681793"/>
            <a:ext cx="534243" cy="998669"/>
          </a:xfrm>
          <a:prstGeom prst="down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pic>
        <p:nvPicPr>
          <p:cNvPr id="3725" name="Google Shape;3725;p244" descr="food.jpg"/>
          <p:cNvPicPr preferRelativeResize="0"/>
          <p:nvPr/>
        </p:nvPicPr>
        <p:blipFill rotWithShape="1">
          <a:blip r:embed="rId7">
            <a:alphaModFix/>
          </a:blip>
          <a:srcRect t="-1761" b="-1760"/>
          <a:stretch/>
        </p:blipFill>
        <p:spPr>
          <a:xfrm>
            <a:off x="6702496" y="1917774"/>
            <a:ext cx="2344056" cy="2138865"/>
          </a:xfrm>
          <a:prstGeom prst="rect">
            <a:avLst/>
          </a:prstGeom>
          <a:noFill/>
          <a:ln>
            <a:noFill/>
          </a:ln>
        </p:spPr>
      </p:pic>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Shape 3730"/>
        <p:cNvGrpSpPr/>
        <p:nvPr/>
      </p:nvGrpSpPr>
      <p:grpSpPr>
        <a:xfrm>
          <a:off x="0" y="0"/>
          <a:ext cx="0" cy="0"/>
          <a:chOff x="0" y="0"/>
          <a:chExt cx="0" cy="0"/>
        </a:xfrm>
      </p:grpSpPr>
      <p:sp>
        <p:nvSpPr>
          <p:cNvPr id="3731" name="Google Shape;3731;gdaf524373c_9_51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2" name="Google Shape;3732;gdaf524373c_9_515"/>
          <p:cNvSpPr txBox="1">
            <a:spLocks noGrp="1"/>
          </p:cNvSpPr>
          <p:nvPr>
            <p:ph type="title"/>
          </p:nvPr>
        </p:nvSpPr>
        <p:spPr>
          <a:xfrm>
            <a:off x="781113" y="450550"/>
            <a:ext cx="80331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399"/>
              <a:buFont typeface="Calibri"/>
              <a:buNone/>
            </a:pPr>
            <a:r>
              <a:rPr lang="en-US" sz="3959"/>
              <a:t>How are growth and repair related?</a:t>
            </a:r>
            <a:endParaRPr/>
          </a:p>
        </p:txBody>
      </p:sp>
      <p:pic>
        <p:nvPicPr>
          <p:cNvPr id="3733" name="Google Shape;3733;gdaf524373c_9_515"/>
          <p:cNvPicPr preferRelativeResize="0"/>
          <p:nvPr/>
        </p:nvPicPr>
        <p:blipFill>
          <a:blip r:embed="rId4">
            <a:alphaModFix/>
          </a:blip>
          <a:stretch>
            <a:fillRect/>
          </a:stretch>
        </p:blipFill>
        <p:spPr>
          <a:xfrm>
            <a:off x="145213" y="1659635"/>
            <a:ext cx="4328325" cy="4872475"/>
          </a:xfrm>
          <a:prstGeom prst="rect">
            <a:avLst/>
          </a:prstGeom>
          <a:noFill/>
          <a:ln>
            <a:noFill/>
          </a:ln>
        </p:spPr>
      </p:pic>
      <p:pic>
        <p:nvPicPr>
          <p:cNvPr id="3734" name="Google Shape;3734;gdaf524373c_9_515"/>
          <p:cNvPicPr preferRelativeResize="0"/>
          <p:nvPr/>
        </p:nvPicPr>
        <p:blipFill>
          <a:blip r:embed="rId4">
            <a:alphaModFix/>
          </a:blip>
          <a:stretch>
            <a:fillRect/>
          </a:stretch>
        </p:blipFill>
        <p:spPr>
          <a:xfrm>
            <a:off x="4572000" y="1659622"/>
            <a:ext cx="4328325" cy="4872475"/>
          </a:xfrm>
          <a:prstGeom prst="rect">
            <a:avLst/>
          </a:prstGeom>
          <a:noFill/>
          <a:ln>
            <a:noFill/>
          </a:ln>
        </p:spPr>
      </p:pic>
      <p:pic>
        <p:nvPicPr>
          <p:cNvPr id="3735" name="Google Shape;3735;gdaf524373c_9_515"/>
          <p:cNvPicPr preferRelativeResize="0"/>
          <p:nvPr/>
        </p:nvPicPr>
        <p:blipFill rotWithShape="1">
          <a:blip r:embed="rId5">
            <a:alphaModFix/>
          </a:blip>
          <a:srcRect/>
          <a:stretch/>
        </p:blipFill>
        <p:spPr>
          <a:xfrm>
            <a:off x="492625" y="3643850"/>
            <a:ext cx="3633500" cy="904050"/>
          </a:xfrm>
          <a:prstGeom prst="rect">
            <a:avLst/>
          </a:prstGeom>
          <a:noFill/>
          <a:ln>
            <a:noFill/>
          </a:ln>
        </p:spPr>
      </p:pic>
      <p:pic>
        <p:nvPicPr>
          <p:cNvPr id="3736" name="Google Shape;3736;gdaf524373c_9_515"/>
          <p:cNvPicPr preferRelativeResize="0"/>
          <p:nvPr/>
        </p:nvPicPr>
        <p:blipFill rotWithShape="1">
          <a:blip r:embed="rId6">
            <a:alphaModFix/>
          </a:blip>
          <a:srcRect/>
          <a:stretch/>
        </p:blipFill>
        <p:spPr>
          <a:xfrm>
            <a:off x="5210363" y="2071975"/>
            <a:ext cx="2960900" cy="1977650"/>
          </a:xfrm>
          <a:prstGeom prst="rect">
            <a:avLst/>
          </a:prstGeom>
          <a:noFill/>
          <a:ln>
            <a:noFill/>
          </a:ln>
        </p:spPr>
      </p:pic>
      <p:pic>
        <p:nvPicPr>
          <p:cNvPr id="3737" name="Google Shape;3737;gdaf524373c_9_515"/>
          <p:cNvPicPr preferRelativeResize="0"/>
          <p:nvPr/>
        </p:nvPicPr>
        <p:blipFill>
          <a:blip r:embed="rId7">
            <a:alphaModFix/>
          </a:blip>
          <a:stretch>
            <a:fillRect/>
          </a:stretch>
        </p:blipFill>
        <p:spPr>
          <a:xfrm>
            <a:off x="5263288" y="4237924"/>
            <a:ext cx="2855025" cy="2031150"/>
          </a:xfrm>
          <a:prstGeom prst="rect">
            <a:avLst/>
          </a:prstGeom>
          <a:noFill/>
          <a:ln>
            <a:noFill/>
          </a:ln>
        </p:spPr>
      </p:pic>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Shape 3742"/>
        <p:cNvGrpSpPr/>
        <p:nvPr/>
      </p:nvGrpSpPr>
      <p:grpSpPr>
        <a:xfrm>
          <a:off x="0" y="0"/>
          <a:ext cx="0" cy="0"/>
          <a:chOff x="0" y="0"/>
          <a:chExt cx="0" cy="0"/>
        </a:xfrm>
      </p:grpSpPr>
      <p:sp>
        <p:nvSpPr>
          <p:cNvPr id="3743" name="Google Shape;3743;p246"/>
          <p:cNvSpPr txBox="1">
            <a:spLocks noGrp="1"/>
          </p:cNvSpPr>
          <p:nvPr>
            <p:ph type="title"/>
          </p:nvPr>
        </p:nvSpPr>
        <p:spPr>
          <a:xfrm>
            <a:off x="723958" y="0"/>
            <a:ext cx="8420042" cy="146117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stimulus response?</a:t>
            </a:r>
            <a:endParaRPr/>
          </a:p>
        </p:txBody>
      </p:sp>
      <p:sp>
        <p:nvSpPr>
          <p:cNvPr id="3744" name="Google Shape;3744;p24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5" name="Google Shape;3745;p246"/>
          <p:cNvSpPr/>
          <p:nvPr/>
        </p:nvSpPr>
        <p:spPr>
          <a:xfrm>
            <a:off x="1614058" y="1681719"/>
            <a:ext cx="5916000" cy="3789300"/>
          </a:xfrm>
          <a:prstGeom prst="rect">
            <a:avLst/>
          </a:prstGeom>
          <a:blipFill rotWithShape="1">
            <a:blip r:embed="rId4">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Shape 3750"/>
        <p:cNvGrpSpPr/>
        <p:nvPr/>
      </p:nvGrpSpPr>
      <p:grpSpPr>
        <a:xfrm>
          <a:off x="0" y="0"/>
          <a:ext cx="0" cy="0"/>
          <a:chOff x="0" y="0"/>
          <a:chExt cx="0" cy="0"/>
        </a:xfrm>
      </p:grpSpPr>
      <p:sp>
        <p:nvSpPr>
          <p:cNvPr id="3751" name="Google Shape;3751;gdaf524373c_9_52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2" name="Google Shape;3752;gdaf524373c_9_526"/>
          <p:cNvSpPr txBox="1">
            <a:spLocks noGrp="1"/>
          </p:cNvSpPr>
          <p:nvPr>
            <p:ph type="title"/>
          </p:nvPr>
        </p:nvSpPr>
        <p:spPr>
          <a:xfrm>
            <a:off x="781125" y="215100"/>
            <a:ext cx="8033100" cy="13785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399"/>
              <a:buFont typeface="Calibri"/>
              <a:buNone/>
            </a:pPr>
            <a:r>
              <a:rPr lang="en-US" sz="3959"/>
              <a:t>What is the relationship between a stimulus response and repair?</a:t>
            </a:r>
            <a:endParaRPr/>
          </a:p>
        </p:txBody>
      </p:sp>
      <p:pic>
        <p:nvPicPr>
          <p:cNvPr id="3753" name="Google Shape;3753;gdaf524373c_9_526"/>
          <p:cNvPicPr preferRelativeResize="0"/>
          <p:nvPr/>
        </p:nvPicPr>
        <p:blipFill>
          <a:blip r:embed="rId4">
            <a:alphaModFix/>
          </a:blip>
          <a:stretch>
            <a:fillRect/>
          </a:stretch>
        </p:blipFill>
        <p:spPr>
          <a:xfrm>
            <a:off x="140275" y="1659622"/>
            <a:ext cx="4328325" cy="4872475"/>
          </a:xfrm>
          <a:prstGeom prst="rect">
            <a:avLst/>
          </a:prstGeom>
          <a:noFill/>
          <a:ln>
            <a:noFill/>
          </a:ln>
        </p:spPr>
      </p:pic>
      <p:pic>
        <p:nvPicPr>
          <p:cNvPr id="3754" name="Google Shape;3754;gdaf524373c_9_526"/>
          <p:cNvPicPr preferRelativeResize="0"/>
          <p:nvPr/>
        </p:nvPicPr>
        <p:blipFill>
          <a:blip r:embed="rId4">
            <a:alphaModFix/>
          </a:blip>
          <a:stretch>
            <a:fillRect/>
          </a:stretch>
        </p:blipFill>
        <p:spPr>
          <a:xfrm>
            <a:off x="4572000" y="1659622"/>
            <a:ext cx="4328325" cy="4872475"/>
          </a:xfrm>
          <a:prstGeom prst="rect">
            <a:avLst/>
          </a:prstGeom>
          <a:noFill/>
          <a:ln>
            <a:noFill/>
          </a:ln>
        </p:spPr>
      </p:pic>
      <p:pic>
        <p:nvPicPr>
          <p:cNvPr id="3755" name="Google Shape;3755;gdaf524373c_9_526"/>
          <p:cNvPicPr preferRelativeResize="0"/>
          <p:nvPr/>
        </p:nvPicPr>
        <p:blipFill rotWithShape="1">
          <a:blip r:embed="rId5">
            <a:alphaModFix/>
          </a:blip>
          <a:srcRect/>
          <a:stretch/>
        </p:blipFill>
        <p:spPr>
          <a:xfrm>
            <a:off x="5210363" y="2071975"/>
            <a:ext cx="2960900" cy="1977650"/>
          </a:xfrm>
          <a:prstGeom prst="rect">
            <a:avLst/>
          </a:prstGeom>
          <a:noFill/>
          <a:ln>
            <a:noFill/>
          </a:ln>
        </p:spPr>
      </p:pic>
      <p:pic>
        <p:nvPicPr>
          <p:cNvPr id="3756" name="Google Shape;3756;gdaf524373c_9_526"/>
          <p:cNvPicPr preferRelativeResize="0"/>
          <p:nvPr/>
        </p:nvPicPr>
        <p:blipFill>
          <a:blip r:embed="rId6">
            <a:alphaModFix/>
          </a:blip>
          <a:stretch>
            <a:fillRect/>
          </a:stretch>
        </p:blipFill>
        <p:spPr>
          <a:xfrm>
            <a:off x="5263288" y="4237924"/>
            <a:ext cx="2855025" cy="2031150"/>
          </a:xfrm>
          <a:prstGeom prst="rect">
            <a:avLst/>
          </a:prstGeom>
          <a:noFill/>
          <a:ln>
            <a:noFill/>
          </a:ln>
        </p:spPr>
      </p:pic>
      <p:sp>
        <p:nvSpPr>
          <p:cNvPr id="3757" name="Google Shape;3757;gdaf524373c_9_526"/>
          <p:cNvSpPr/>
          <p:nvPr/>
        </p:nvSpPr>
        <p:spPr>
          <a:xfrm>
            <a:off x="522600" y="2982712"/>
            <a:ext cx="3563700" cy="2226300"/>
          </a:xfrm>
          <a:prstGeom prst="rect">
            <a:avLst/>
          </a:prstGeom>
          <a:blipFill rotWithShape="1">
            <a:blip r:embed="rId7">
              <a:alphaModFix/>
            </a:blip>
            <a:stretch>
              <a:fillRect l="-61987" r="-61987"/>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26"/>
          <p:cNvPicPr preferRelativeResize="0"/>
          <p:nvPr/>
        </p:nvPicPr>
        <p:blipFill rotWithShape="1">
          <a:blip r:embed="rId3">
            <a:alphaModFix/>
          </a:blip>
          <a:srcRect/>
          <a:stretch/>
        </p:blipFill>
        <p:spPr>
          <a:xfrm>
            <a:off x="163275" y="1782179"/>
            <a:ext cx="4684542" cy="3823971"/>
          </a:xfrm>
          <a:prstGeom prst="rect">
            <a:avLst/>
          </a:prstGeom>
          <a:noFill/>
          <a:ln>
            <a:noFill/>
          </a:ln>
        </p:spPr>
      </p:pic>
      <p:pic>
        <p:nvPicPr>
          <p:cNvPr id="409" name="Google Shape;409;p26"/>
          <p:cNvPicPr preferRelativeResize="0"/>
          <p:nvPr/>
        </p:nvPicPr>
        <p:blipFill rotWithShape="1">
          <a:blip r:embed="rId4">
            <a:alphaModFix/>
          </a:blip>
          <a:srcRect/>
          <a:stretch/>
        </p:blipFill>
        <p:spPr>
          <a:xfrm>
            <a:off x="5013611" y="2030654"/>
            <a:ext cx="3967089" cy="3327009"/>
          </a:xfrm>
          <a:prstGeom prst="rect">
            <a:avLst/>
          </a:prstGeom>
          <a:noFill/>
          <a:ln>
            <a:noFill/>
          </a:ln>
        </p:spPr>
      </p:pic>
      <p:sp>
        <p:nvSpPr>
          <p:cNvPr id="410" name="Google Shape;410;p26"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1" name="Google Shape;411;p26" descr="Comment Like"/>
          <p:cNvPicPr preferRelativeResize="0"/>
          <p:nvPr/>
        </p:nvPicPr>
        <p:blipFill rotWithShape="1">
          <a:blip r:embed="rId6">
            <a:alphaModFix/>
          </a:blip>
          <a:srcRect/>
          <a:stretch/>
        </p:blipFill>
        <p:spPr>
          <a:xfrm>
            <a:off x="735230" y="146272"/>
            <a:ext cx="571056" cy="571056"/>
          </a:xfrm>
          <a:prstGeom prst="rect">
            <a:avLst/>
          </a:prstGeom>
          <a:noFill/>
          <a:ln>
            <a:noFill/>
          </a:ln>
        </p:spPr>
      </p:pic>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Shape 3762"/>
        <p:cNvGrpSpPr/>
        <p:nvPr/>
      </p:nvGrpSpPr>
      <p:grpSpPr>
        <a:xfrm>
          <a:off x="0" y="0"/>
          <a:ext cx="0" cy="0"/>
          <a:chOff x="0" y="0"/>
          <a:chExt cx="0" cy="0"/>
        </a:xfrm>
      </p:grpSpPr>
      <p:sp>
        <p:nvSpPr>
          <p:cNvPr id="3763" name="Google Shape;3763;p248"/>
          <p:cNvSpPr txBox="1"/>
          <p:nvPr/>
        </p:nvSpPr>
        <p:spPr>
          <a:xfrm>
            <a:off x="2283411" y="868150"/>
            <a:ext cx="4952318"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Gas Exchange</a:t>
            </a:r>
            <a:endParaRPr sz="1400" b="0" i="0" u="none" strike="noStrike" cap="none">
              <a:solidFill>
                <a:srgbClr val="000000"/>
              </a:solidFill>
              <a:latin typeface="Arial"/>
              <a:ea typeface="Arial"/>
              <a:cs typeface="Arial"/>
              <a:sym typeface="Arial"/>
            </a:endParaRPr>
          </a:p>
        </p:txBody>
      </p:sp>
      <p:sp>
        <p:nvSpPr>
          <p:cNvPr id="3764" name="Google Shape;3764;p24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65" name="Google Shape;3765;p24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Shape 3770"/>
        <p:cNvGrpSpPr/>
        <p:nvPr/>
      </p:nvGrpSpPr>
      <p:grpSpPr>
        <a:xfrm>
          <a:off x="0" y="0"/>
          <a:ext cx="0" cy="0"/>
          <a:chOff x="0" y="0"/>
          <a:chExt cx="0" cy="0"/>
        </a:xfrm>
      </p:grpSpPr>
      <p:sp>
        <p:nvSpPr>
          <p:cNvPr id="3771" name="Google Shape;3771;p249"/>
          <p:cNvSpPr txBox="1">
            <a:spLocks noGrp="1"/>
          </p:cNvSpPr>
          <p:nvPr>
            <p:ph type="title"/>
          </p:nvPr>
        </p:nvSpPr>
        <p:spPr>
          <a:xfrm>
            <a:off x="290650" y="715800"/>
            <a:ext cx="8658900" cy="2153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Calibri"/>
              <a:buNone/>
            </a:pPr>
            <a:r>
              <a:rPr lang="en-US" sz="3600" b="1" u="sng"/>
              <a:t>Gas Exchange</a:t>
            </a:r>
            <a:r>
              <a:rPr lang="en-US" sz="3600"/>
              <a:t>: process that causes a gas from the environment to enter into an organism and a gas from the organism to enter the environment </a:t>
            </a:r>
            <a:endParaRPr/>
          </a:p>
        </p:txBody>
      </p:sp>
      <p:pic>
        <p:nvPicPr>
          <p:cNvPr id="3772" name="Google Shape;3772;p249" descr="repiratory systems.jpg"/>
          <p:cNvPicPr preferRelativeResize="0">
            <a:picLocks noGrp="1"/>
          </p:cNvPicPr>
          <p:nvPr>
            <p:ph type="body" idx="1"/>
          </p:nvPr>
        </p:nvPicPr>
        <p:blipFill rotWithShape="1">
          <a:blip r:embed="rId3">
            <a:alphaModFix/>
          </a:blip>
          <a:srcRect l="-39211" r="-39210"/>
          <a:stretch/>
        </p:blipFill>
        <p:spPr>
          <a:xfrm>
            <a:off x="290643" y="3034145"/>
            <a:ext cx="8562714" cy="3687986"/>
          </a:xfrm>
          <a:prstGeom prst="rect">
            <a:avLst/>
          </a:prstGeom>
          <a:noFill/>
          <a:ln w="9525" cap="flat" cmpd="sng">
            <a:solidFill>
              <a:schemeClr val="lt1"/>
            </a:solidFill>
            <a:prstDash val="solid"/>
            <a:round/>
            <a:headEnd type="none" w="sm" len="sm"/>
            <a:tailEnd type="none" w="sm" len="sm"/>
          </a:ln>
        </p:spPr>
      </p:pic>
      <p:sp>
        <p:nvSpPr>
          <p:cNvPr id="3773" name="Google Shape;3773;p24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74" name="Google Shape;3774;p249"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Shape 3779"/>
        <p:cNvGrpSpPr/>
        <p:nvPr/>
      </p:nvGrpSpPr>
      <p:grpSpPr>
        <a:xfrm>
          <a:off x="0" y="0"/>
          <a:ext cx="0" cy="0"/>
          <a:chOff x="0" y="0"/>
          <a:chExt cx="0" cy="0"/>
        </a:xfrm>
      </p:grpSpPr>
      <p:sp>
        <p:nvSpPr>
          <p:cNvPr id="3780" name="Google Shape;3780;gdaf524373c_9_537"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Shape 3785"/>
        <p:cNvGrpSpPr/>
        <p:nvPr/>
      </p:nvGrpSpPr>
      <p:grpSpPr>
        <a:xfrm>
          <a:off x="0" y="0"/>
          <a:ext cx="0" cy="0"/>
          <a:chOff x="0" y="0"/>
          <a:chExt cx="0" cy="0"/>
        </a:xfrm>
      </p:grpSpPr>
      <p:sp>
        <p:nvSpPr>
          <p:cNvPr id="3786" name="Google Shape;3786;gdaf524373c_9_542"/>
          <p:cNvSpPr txBox="1">
            <a:spLocks noGrp="1"/>
          </p:cNvSpPr>
          <p:nvPr>
            <p:ph type="title"/>
          </p:nvPr>
        </p:nvSpPr>
        <p:spPr>
          <a:xfrm>
            <a:off x="723958" y="0"/>
            <a:ext cx="8420100" cy="1461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gas exchange?</a:t>
            </a:r>
            <a:endParaRPr/>
          </a:p>
        </p:txBody>
      </p:sp>
      <p:sp>
        <p:nvSpPr>
          <p:cNvPr id="3787" name="Google Shape;3787;gdaf524373c_9_54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88" name="Google Shape;3788;gdaf524373c_9_542" descr="repiratory systems.jpg"/>
          <p:cNvPicPr preferRelativeResize="0">
            <a:picLocks noGrp="1"/>
          </p:cNvPicPr>
          <p:nvPr>
            <p:ph type="body" idx="1"/>
          </p:nvPr>
        </p:nvPicPr>
        <p:blipFill rotWithShape="1">
          <a:blip r:embed="rId4">
            <a:alphaModFix/>
          </a:blip>
          <a:srcRect l="-39214" r="-39197"/>
          <a:stretch/>
        </p:blipFill>
        <p:spPr>
          <a:xfrm>
            <a:off x="290693" y="1954345"/>
            <a:ext cx="8562600" cy="36879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Shape 3793"/>
        <p:cNvGrpSpPr/>
        <p:nvPr/>
      </p:nvGrpSpPr>
      <p:grpSpPr>
        <a:xfrm>
          <a:off x="0" y="0"/>
          <a:ext cx="0" cy="0"/>
          <a:chOff x="0" y="0"/>
          <a:chExt cx="0" cy="0"/>
        </a:xfrm>
      </p:grpSpPr>
      <p:pic>
        <p:nvPicPr>
          <p:cNvPr id="3794" name="Google Shape;3794;p25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795" name="Google Shape;3795;p25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Shape 3800"/>
        <p:cNvGrpSpPr/>
        <p:nvPr/>
      </p:nvGrpSpPr>
      <p:grpSpPr>
        <a:xfrm>
          <a:off x="0" y="0"/>
          <a:ext cx="0" cy="0"/>
          <a:chOff x="0" y="0"/>
          <a:chExt cx="0" cy="0"/>
        </a:xfrm>
      </p:grpSpPr>
      <p:sp>
        <p:nvSpPr>
          <p:cNvPr id="3801" name="Google Shape;3801;p251"/>
          <p:cNvSpPr txBox="1"/>
          <p:nvPr/>
        </p:nvSpPr>
        <p:spPr>
          <a:xfrm>
            <a:off x="5815569" y="2329015"/>
            <a:ext cx="2779509"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respiratory system</a:t>
            </a:r>
            <a:endParaRPr sz="1400" b="0" i="0" u="none" strike="noStrike" cap="none">
              <a:solidFill>
                <a:srgbClr val="000000"/>
              </a:solidFill>
              <a:latin typeface="Arial"/>
              <a:ea typeface="Arial"/>
              <a:cs typeface="Arial"/>
              <a:sym typeface="Arial"/>
            </a:endParaRPr>
          </a:p>
        </p:txBody>
      </p:sp>
      <p:pic>
        <p:nvPicPr>
          <p:cNvPr id="3802" name="Google Shape;3802;p251" descr="repiratory systems.jpg"/>
          <p:cNvPicPr preferRelativeResize="0">
            <a:picLocks noGrp="1"/>
          </p:cNvPicPr>
          <p:nvPr>
            <p:ph type="body" idx="1"/>
          </p:nvPr>
        </p:nvPicPr>
        <p:blipFill rotWithShape="1">
          <a:blip r:embed="rId3">
            <a:alphaModFix/>
          </a:blip>
          <a:srcRect l="-39211" r="-39210"/>
          <a:stretch/>
        </p:blipFill>
        <p:spPr>
          <a:xfrm>
            <a:off x="-1557479" y="1132617"/>
            <a:ext cx="8300448" cy="4564926"/>
          </a:xfrm>
          <a:prstGeom prst="rect">
            <a:avLst/>
          </a:prstGeom>
          <a:noFill/>
          <a:ln w="9525" cap="flat" cmpd="sng">
            <a:solidFill>
              <a:schemeClr val="lt1"/>
            </a:solidFill>
            <a:prstDash val="solid"/>
            <a:round/>
            <a:headEnd type="none" w="sm" len="sm"/>
            <a:tailEnd type="none" w="sm" len="sm"/>
          </a:ln>
        </p:spPr>
      </p:pic>
      <p:sp>
        <p:nvSpPr>
          <p:cNvPr id="3803" name="Google Shape;3803;p251"/>
          <p:cNvSpPr/>
          <p:nvPr/>
        </p:nvSpPr>
        <p:spPr>
          <a:xfrm rot="-671831">
            <a:off x="3124716" y="3218418"/>
            <a:ext cx="3015099" cy="368543"/>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04" name="Google Shape;3804;p25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Shape 3809"/>
        <p:cNvGrpSpPr/>
        <p:nvPr/>
      </p:nvGrpSpPr>
      <p:grpSpPr>
        <a:xfrm>
          <a:off x="0" y="0"/>
          <a:ext cx="0" cy="0"/>
          <a:chOff x="0" y="0"/>
          <a:chExt cx="0" cy="0"/>
        </a:xfrm>
      </p:grpSpPr>
      <p:pic>
        <p:nvPicPr>
          <p:cNvPr id="3810" name="Google Shape;3810;p252" descr="repiratory systems.jpg"/>
          <p:cNvPicPr preferRelativeResize="0">
            <a:picLocks noGrp="1"/>
          </p:cNvPicPr>
          <p:nvPr>
            <p:ph type="body" idx="1"/>
          </p:nvPr>
        </p:nvPicPr>
        <p:blipFill rotWithShape="1">
          <a:blip r:embed="rId3">
            <a:alphaModFix/>
          </a:blip>
          <a:srcRect l="-39211" r="-39210"/>
          <a:stretch/>
        </p:blipFill>
        <p:spPr>
          <a:xfrm>
            <a:off x="-1162372" y="3409628"/>
            <a:ext cx="5974307" cy="3285638"/>
          </a:xfrm>
          <a:prstGeom prst="rect">
            <a:avLst/>
          </a:prstGeom>
          <a:noFill/>
          <a:ln w="9525" cap="flat" cmpd="sng">
            <a:solidFill>
              <a:schemeClr val="lt1"/>
            </a:solidFill>
            <a:prstDash val="solid"/>
            <a:round/>
            <a:headEnd type="none" w="sm" len="sm"/>
            <a:tailEnd type="none" w="sm" len="sm"/>
          </a:ln>
        </p:spPr>
      </p:pic>
      <p:pic>
        <p:nvPicPr>
          <p:cNvPr id="3811" name="Google Shape;3811;p252"/>
          <p:cNvPicPr preferRelativeResize="0"/>
          <p:nvPr/>
        </p:nvPicPr>
        <p:blipFill rotWithShape="1">
          <a:blip r:embed="rId4">
            <a:alphaModFix/>
          </a:blip>
          <a:srcRect/>
          <a:stretch/>
        </p:blipFill>
        <p:spPr>
          <a:xfrm>
            <a:off x="2484895" y="253977"/>
            <a:ext cx="6526508" cy="3671161"/>
          </a:xfrm>
          <a:prstGeom prst="rect">
            <a:avLst/>
          </a:prstGeom>
          <a:noFill/>
          <a:ln>
            <a:noFill/>
          </a:ln>
        </p:spPr>
      </p:pic>
      <p:sp>
        <p:nvSpPr>
          <p:cNvPr id="3812" name="Google Shape;3812;p252"/>
          <p:cNvSpPr/>
          <p:nvPr/>
        </p:nvSpPr>
        <p:spPr>
          <a:xfrm>
            <a:off x="2484895" y="3925139"/>
            <a:ext cx="5496732" cy="1545764"/>
          </a:xfrm>
          <a:prstGeom prst="bentUpArrow">
            <a:avLst>
              <a:gd name="adj1" fmla="val 25000"/>
              <a:gd name="adj2" fmla="val 22849"/>
              <a:gd name="adj3" fmla="val 25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13" name="Google Shape;3813;p252"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Shape 3818"/>
        <p:cNvGrpSpPr/>
        <p:nvPr/>
      </p:nvGrpSpPr>
      <p:grpSpPr>
        <a:xfrm>
          <a:off x="0" y="0"/>
          <a:ext cx="0" cy="0"/>
          <a:chOff x="0" y="0"/>
          <a:chExt cx="0" cy="0"/>
        </a:xfrm>
      </p:grpSpPr>
      <p:pic>
        <p:nvPicPr>
          <p:cNvPr id="3819" name="Google Shape;3819;p253"/>
          <p:cNvPicPr preferRelativeResize="0"/>
          <p:nvPr/>
        </p:nvPicPr>
        <p:blipFill rotWithShape="1">
          <a:blip r:embed="rId3">
            <a:alphaModFix/>
          </a:blip>
          <a:srcRect/>
          <a:stretch/>
        </p:blipFill>
        <p:spPr>
          <a:xfrm>
            <a:off x="1031617" y="888998"/>
            <a:ext cx="6484082" cy="5539509"/>
          </a:xfrm>
          <a:prstGeom prst="rect">
            <a:avLst/>
          </a:prstGeom>
          <a:noFill/>
          <a:ln>
            <a:noFill/>
          </a:ln>
        </p:spPr>
      </p:pic>
      <p:sp>
        <p:nvSpPr>
          <p:cNvPr id="3820" name="Google Shape;3820;p253" descr="Artificial Intelligence"/>
          <p:cNvSpPr/>
          <p:nvPr/>
        </p:nvSpPr>
        <p:spPr>
          <a:xfrm>
            <a:off x="0" y="13855"/>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1" name="Google Shape;3821;p253"/>
          <p:cNvSpPr/>
          <p:nvPr/>
        </p:nvSpPr>
        <p:spPr>
          <a:xfrm>
            <a:off x="367615" y="3658753"/>
            <a:ext cx="4104482" cy="1248784"/>
          </a:xfrm>
          <a:prstGeom prst="ellipse">
            <a:avLst/>
          </a:prstGeom>
          <a:noFill/>
          <a:ln w="857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22" name="Google Shape;3822;p253"/>
          <p:cNvSpPr/>
          <p:nvPr/>
        </p:nvSpPr>
        <p:spPr>
          <a:xfrm>
            <a:off x="4870343" y="1372753"/>
            <a:ext cx="4104482" cy="1248784"/>
          </a:xfrm>
          <a:prstGeom prst="ellipse">
            <a:avLst/>
          </a:prstGeom>
          <a:noFill/>
          <a:ln w="857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Shape 3827"/>
        <p:cNvGrpSpPr/>
        <p:nvPr/>
      </p:nvGrpSpPr>
      <p:grpSpPr>
        <a:xfrm>
          <a:off x="0" y="0"/>
          <a:ext cx="0" cy="0"/>
          <a:chOff x="0" y="0"/>
          <a:chExt cx="0" cy="0"/>
        </a:xfrm>
      </p:grpSpPr>
      <p:sp>
        <p:nvSpPr>
          <p:cNvPr id="3828" name="Google Shape;3828;gdaf524373c_10_1"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Shape 3833"/>
        <p:cNvGrpSpPr/>
        <p:nvPr/>
      </p:nvGrpSpPr>
      <p:grpSpPr>
        <a:xfrm>
          <a:off x="0" y="0"/>
          <a:ext cx="0" cy="0"/>
          <a:chOff x="0" y="0"/>
          <a:chExt cx="0" cy="0"/>
        </a:xfrm>
      </p:grpSpPr>
      <p:sp>
        <p:nvSpPr>
          <p:cNvPr id="3834" name="Google Shape;3834;gdaf524373c_11_0"/>
          <p:cNvSpPr txBox="1">
            <a:spLocks noGrp="1"/>
          </p:cNvSpPr>
          <p:nvPr>
            <p:ph type="title"/>
          </p:nvPr>
        </p:nvSpPr>
        <p:spPr>
          <a:xfrm>
            <a:off x="723900" y="109325"/>
            <a:ext cx="8170800" cy="1461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role do our lungs play in gas exchange?</a:t>
            </a:r>
            <a:endParaRPr/>
          </a:p>
        </p:txBody>
      </p:sp>
      <p:sp>
        <p:nvSpPr>
          <p:cNvPr id="3835" name="Google Shape;3835;gdaf524373c_11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36" name="Google Shape;3836;gdaf524373c_11_0" descr="repiratory systems.jpg"/>
          <p:cNvPicPr preferRelativeResize="0">
            <a:picLocks noGrp="1"/>
          </p:cNvPicPr>
          <p:nvPr>
            <p:ph type="body" idx="1"/>
          </p:nvPr>
        </p:nvPicPr>
        <p:blipFill rotWithShape="1">
          <a:blip r:embed="rId4">
            <a:alphaModFix/>
          </a:blip>
          <a:srcRect l="-39214" r="-39197"/>
          <a:stretch/>
        </p:blipFill>
        <p:spPr>
          <a:xfrm>
            <a:off x="361950" y="4020394"/>
            <a:ext cx="4944300" cy="2466300"/>
          </a:xfrm>
          <a:prstGeom prst="rect">
            <a:avLst/>
          </a:prstGeom>
          <a:noFill/>
          <a:ln w="9525" cap="flat" cmpd="sng">
            <a:solidFill>
              <a:schemeClr val="lt1"/>
            </a:solidFill>
            <a:prstDash val="solid"/>
            <a:round/>
            <a:headEnd type="none" w="sm" len="sm"/>
            <a:tailEnd type="none" w="sm" len="sm"/>
          </a:ln>
        </p:spPr>
      </p:pic>
      <p:pic>
        <p:nvPicPr>
          <p:cNvPr id="3837" name="Google Shape;3837;gdaf524373c_11_0"/>
          <p:cNvPicPr preferRelativeResize="0"/>
          <p:nvPr/>
        </p:nvPicPr>
        <p:blipFill rotWithShape="1">
          <a:blip r:embed="rId5">
            <a:alphaModFix/>
          </a:blip>
          <a:srcRect/>
          <a:stretch/>
        </p:blipFill>
        <p:spPr>
          <a:xfrm>
            <a:off x="3380530" y="1651922"/>
            <a:ext cx="5401520" cy="2755386"/>
          </a:xfrm>
          <a:prstGeom prst="rect">
            <a:avLst/>
          </a:prstGeom>
          <a:noFill/>
          <a:ln>
            <a:noFill/>
          </a:ln>
        </p:spPr>
      </p:pic>
      <p:sp>
        <p:nvSpPr>
          <p:cNvPr id="3838" name="Google Shape;3838;gdaf524373c_11_0"/>
          <p:cNvSpPr/>
          <p:nvPr/>
        </p:nvSpPr>
        <p:spPr>
          <a:xfrm>
            <a:off x="3380530" y="4407310"/>
            <a:ext cx="4549200" cy="1160400"/>
          </a:xfrm>
          <a:prstGeom prst="bentUpArrow">
            <a:avLst>
              <a:gd name="adj1" fmla="val 25000"/>
              <a:gd name="adj2" fmla="val 22849"/>
              <a:gd name="adj3" fmla="val 25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2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8" name="Google Shape;418;p27"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419" name="Google Shape;419;p27"/>
          <p:cNvPicPr preferRelativeResize="0"/>
          <p:nvPr/>
        </p:nvPicPr>
        <p:blipFill>
          <a:blip r:embed="rId5">
            <a:alphaModFix/>
          </a:blip>
          <a:stretch>
            <a:fillRect/>
          </a:stretch>
        </p:blipFill>
        <p:spPr>
          <a:xfrm>
            <a:off x="1143000" y="1259400"/>
            <a:ext cx="6858000" cy="4574274"/>
          </a:xfrm>
          <a:prstGeom prst="rect">
            <a:avLst/>
          </a:prstGeom>
          <a:noFill/>
          <a:ln>
            <a:noFill/>
          </a:ln>
        </p:spPr>
      </p:pic>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Shape 3843"/>
        <p:cNvGrpSpPr/>
        <p:nvPr/>
      </p:nvGrpSpPr>
      <p:grpSpPr>
        <a:xfrm>
          <a:off x="0" y="0"/>
          <a:ext cx="0" cy="0"/>
          <a:chOff x="0" y="0"/>
          <a:chExt cx="0" cy="0"/>
        </a:xfrm>
      </p:grpSpPr>
      <p:sp>
        <p:nvSpPr>
          <p:cNvPr id="3844" name="Google Shape;3844;gdaf524373c_12_0"/>
          <p:cNvSpPr txBox="1">
            <a:spLocks noGrp="1"/>
          </p:cNvSpPr>
          <p:nvPr>
            <p:ph type="title"/>
          </p:nvPr>
        </p:nvSpPr>
        <p:spPr>
          <a:xfrm>
            <a:off x="723900" y="109325"/>
            <a:ext cx="8170800" cy="1461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How does gas exchange take place in plants?</a:t>
            </a:r>
            <a:endParaRPr/>
          </a:p>
        </p:txBody>
      </p:sp>
      <p:sp>
        <p:nvSpPr>
          <p:cNvPr id="3845" name="Google Shape;3845;gdaf524373c_12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46" name="Google Shape;3846;gdaf524373c_12_0"/>
          <p:cNvPicPr preferRelativeResize="0"/>
          <p:nvPr/>
        </p:nvPicPr>
        <p:blipFill rotWithShape="1">
          <a:blip r:embed="rId4">
            <a:alphaModFix/>
          </a:blip>
          <a:srcRect/>
          <a:stretch/>
        </p:blipFill>
        <p:spPr>
          <a:xfrm>
            <a:off x="1384054" y="1679950"/>
            <a:ext cx="5746211" cy="4694874"/>
          </a:xfrm>
          <a:prstGeom prst="rect">
            <a:avLst/>
          </a:prstGeom>
          <a:noFill/>
          <a:ln>
            <a:noFill/>
          </a:ln>
        </p:spPr>
      </p:pic>
      <p:sp>
        <p:nvSpPr>
          <p:cNvPr id="3847" name="Google Shape;3847;gdaf524373c_12_0"/>
          <p:cNvSpPr/>
          <p:nvPr/>
        </p:nvSpPr>
        <p:spPr>
          <a:xfrm>
            <a:off x="773174" y="4012738"/>
            <a:ext cx="3623100" cy="1058400"/>
          </a:xfrm>
          <a:prstGeom prst="ellipse">
            <a:avLst/>
          </a:prstGeom>
          <a:noFill/>
          <a:ln w="857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48" name="Google Shape;3848;gdaf524373c_12_0"/>
          <p:cNvSpPr/>
          <p:nvPr/>
        </p:nvSpPr>
        <p:spPr>
          <a:xfrm>
            <a:off x="4747725" y="2075295"/>
            <a:ext cx="3623100" cy="1058400"/>
          </a:xfrm>
          <a:prstGeom prst="ellipse">
            <a:avLst/>
          </a:prstGeom>
          <a:noFill/>
          <a:ln w="857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Shape 3853"/>
        <p:cNvGrpSpPr/>
        <p:nvPr/>
      </p:nvGrpSpPr>
      <p:grpSpPr>
        <a:xfrm>
          <a:off x="0" y="0"/>
          <a:ext cx="0" cy="0"/>
          <a:chOff x="0" y="0"/>
          <a:chExt cx="0" cy="0"/>
        </a:xfrm>
      </p:grpSpPr>
      <p:sp>
        <p:nvSpPr>
          <p:cNvPr id="3854" name="Google Shape;3854;p25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55" name="Google Shape;3855;p254"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Shape 3860"/>
        <p:cNvGrpSpPr/>
        <p:nvPr/>
      </p:nvGrpSpPr>
      <p:grpSpPr>
        <a:xfrm>
          <a:off x="0" y="0"/>
          <a:ext cx="0" cy="0"/>
          <a:chOff x="0" y="0"/>
          <a:chExt cx="0" cy="0"/>
        </a:xfrm>
      </p:grpSpPr>
      <p:pic>
        <p:nvPicPr>
          <p:cNvPr id="3861" name="Google Shape;3861;p255" descr="repiratory systems.jpg"/>
          <p:cNvPicPr preferRelativeResize="0"/>
          <p:nvPr/>
        </p:nvPicPr>
        <p:blipFill rotWithShape="1">
          <a:blip r:embed="rId3">
            <a:alphaModFix/>
          </a:blip>
          <a:srcRect l="-39211" r="-39210"/>
          <a:stretch/>
        </p:blipFill>
        <p:spPr>
          <a:xfrm>
            <a:off x="-1025697" y="1786178"/>
            <a:ext cx="5974308" cy="3285639"/>
          </a:xfrm>
          <a:prstGeom prst="rect">
            <a:avLst/>
          </a:prstGeom>
          <a:noFill/>
          <a:ln>
            <a:noFill/>
          </a:ln>
        </p:spPr>
      </p:pic>
      <p:pic>
        <p:nvPicPr>
          <p:cNvPr id="3862" name="Google Shape;3862;p255"/>
          <p:cNvPicPr preferRelativeResize="0"/>
          <p:nvPr/>
        </p:nvPicPr>
        <p:blipFill rotWithShape="1">
          <a:blip r:embed="rId4">
            <a:alphaModFix/>
          </a:blip>
          <a:srcRect/>
          <a:stretch/>
        </p:blipFill>
        <p:spPr>
          <a:xfrm>
            <a:off x="3754966" y="1786178"/>
            <a:ext cx="5167745" cy="3285638"/>
          </a:xfrm>
          <a:prstGeom prst="rect">
            <a:avLst/>
          </a:prstGeom>
          <a:noFill/>
          <a:ln>
            <a:noFill/>
          </a:ln>
        </p:spPr>
      </p:pic>
      <p:sp>
        <p:nvSpPr>
          <p:cNvPr id="3863" name="Google Shape;3863;p255"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64" name="Google Shape;3864;p255" descr="Comment Like"/>
          <p:cNvPicPr preferRelativeResize="0"/>
          <p:nvPr/>
        </p:nvPicPr>
        <p:blipFill rotWithShape="1">
          <a:blip r:embed="rId6">
            <a:alphaModFix/>
          </a:blip>
          <a:srcRect/>
          <a:stretch/>
        </p:blipFill>
        <p:spPr>
          <a:xfrm>
            <a:off x="735230" y="146272"/>
            <a:ext cx="571056" cy="571056"/>
          </a:xfrm>
          <a:prstGeom prst="rect">
            <a:avLst/>
          </a:prstGeom>
          <a:noFill/>
          <a:ln>
            <a:noFill/>
          </a:ln>
        </p:spPr>
      </p:pic>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70" name="Google Shape;3870;p25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71" name="Google Shape;3871;p256"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3872" name="Google Shape;3872;p256"/>
          <p:cNvPicPr preferRelativeResize="0"/>
          <p:nvPr/>
        </p:nvPicPr>
        <p:blipFill rotWithShape="1">
          <a:blip r:embed="rId5">
            <a:alphaModFix/>
          </a:blip>
          <a:srcRect/>
          <a:stretch/>
        </p:blipFill>
        <p:spPr>
          <a:xfrm>
            <a:off x="2578813" y="1520367"/>
            <a:ext cx="4460541" cy="3817266"/>
          </a:xfrm>
          <a:prstGeom prst="rect">
            <a:avLst/>
          </a:prstGeom>
          <a:noFill/>
          <a:ln>
            <a:noFill/>
          </a:ln>
        </p:spPr>
      </p:pic>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Shape 3877"/>
        <p:cNvGrpSpPr/>
        <p:nvPr/>
      </p:nvGrpSpPr>
      <p:grpSpPr>
        <a:xfrm>
          <a:off x="0" y="0"/>
          <a:ext cx="0" cy="0"/>
          <a:chOff x="0" y="0"/>
          <a:chExt cx="0" cy="0"/>
        </a:xfrm>
      </p:grpSpPr>
      <p:sp>
        <p:nvSpPr>
          <p:cNvPr id="3878" name="Google Shape;3878;gdaf524373c_12_15"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Shape 3883"/>
        <p:cNvGrpSpPr/>
        <p:nvPr/>
      </p:nvGrpSpPr>
      <p:grpSpPr>
        <a:xfrm>
          <a:off x="0" y="0"/>
          <a:ext cx="0" cy="0"/>
          <a:chOff x="0" y="0"/>
          <a:chExt cx="0" cy="0"/>
        </a:xfrm>
      </p:grpSpPr>
      <p:sp>
        <p:nvSpPr>
          <p:cNvPr id="3884" name="Google Shape;3884;gdaf524373c_12_20"/>
          <p:cNvSpPr txBox="1"/>
          <p:nvPr/>
        </p:nvSpPr>
        <p:spPr>
          <a:xfrm>
            <a:off x="135457" y="398448"/>
            <a:ext cx="88731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an example of a gas exchange?</a:t>
            </a:r>
            <a:endParaRPr sz="1400" b="0" i="0" u="none" strike="noStrike" cap="none">
              <a:solidFill>
                <a:srgbClr val="000000"/>
              </a:solidFill>
              <a:latin typeface="Arial"/>
              <a:ea typeface="Arial"/>
              <a:cs typeface="Arial"/>
              <a:sym typeface="Arial"/>
            </a:endParaRPr>
          </a:p>
        </p:txBody>
      </p:sp>
      <p:sp>
        <p:nvSpPr>
          <p:cNvPr id="3885" name="Google Shape;3885;gdaf524373c_12_2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86" name="Google Shape;3886;gdaf524373c_12_20"/>
          <p:cNvPicPr preferRelativeResize="0"/>
          <p:nvPr/>
        </p:nvPicPr>
        <p:blipFill rotWithShape="1">
          <a:blip r:embed="rId4">
            <a:alphaModFix/>
          </a:blip>
          <a:srcRect/>
          <a:stretch/>
        </p:blipFill>
        <p:spPr>
          <a:xfrm>
            <a:off x="1202306" y="1599054"/>
            <a:ext cx="6410850" cy="4199893"/>
          </a:xfrm>
          <a:prstGeom prst="rect">
            <a:avLst/>
          </a:prstGeom>
          <a:noFill/>
          <a:ln>
            <a:noFill/>
          </a:ln>
        </p:spPr>
      </p:pic>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Shape 3891"/>
        <p:cNvGrpSpPr/>
        <p:nvPr/>
      </p:nvGrpSpPr>
      <p:grpSpPr>
        <a:xfrm>
          <a:off x="0" y="0"/>
          <a:ext cx="0" cy="0"/>
          <a:chOff x="0" y="0"/>
          <a:chExt cx="0" cy="0"/>
        </a:xfrm>
      </p:grpSpPr>
      <p:sp>
        <p:nvSpPr>
          <p:cNvPr id="3892" name="Google Shape;3892;p258"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93" name="Google Shape;3893;p258"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Shape 3898"/>
        <p:cNvGrpSpPr/>
        <p:nvPr/>
      </p:nvGrpSpPr>
      <p:grpSpPr>
        <a:xfrm>
          <a:off x="0" y="0"/>
          <a:ext cx="0" cy="0"/>
          <a:chOff x="0" y="0"/>
          <a:chExt cx="0" cy="0"/>
        </a:xfrm>
      </p:grpSpPr>
      <p:sp>
        <p:nvSpPr>
          <p:cNvPr id="3899" name="Google Shape;3899;gdd6f106551_0_1" descr="Artificial Intelligence"/>
          <p:cNvSpPr/>
          <p:nvPr/>
        </p:nvSpPr>
        <p:spPr>
          <a:xfrm>
            <a:off x="-1" y="-1"/>
            <a:ext cx="890700" cy="87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00" name="Google Shape;3900;gdd6f106551_0_1" descr="Labor"/>
          <p:cNvPicPr preferRelativeResize="0"/>
          <p:nvPr/>
        </p:nvPicPr>
        <p:blipFill rotWithShape="1">
          <a:blip r:embed="rId4">
            <a:alphaModFix/>
          </a:blip>
          <a:srcRect/>
          <a:stretch/>
        </p:blipFill>
        <p:spPr>
          <a:xfrm>
            <a:off x="786750" y="-5550"/>
            <a:ext cx="890700" cy="890700"/>
          </a:xfrm>
          <a:prstGeom prst="rect">
            <a:avLst/>
          </a:prstGeom>
          <a:noFill/>
          <a:ln>
            <a:noFill/>
          </a:ln>
        </p:spPr>
      </p:pic>
      <p:sp>
        <p:nvSpPr>
          <p:cNvPr id="3901" name="Google Shape;3901;gdd6f106551_0_1"/>
          <p:cNvSpPr txBox="1"/>
          <p:nvPr/>
        </p:nvSpPr>
        <p:spPr>
          <a:xfrm>
            <a:off x="380400" y="993575"/>
            <a:ext cx="8383200" cy="122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4700" b="1">
                <a:solidFill>
                  <a:schemeClr val="dk1"/>
                </a:solidFill>
                <a:latin typeface="Calibri"/>
                <a:ea typeface="Calibri"/>
                <a:cs typeface="Calibri"/>
                <a:sym typeface="Calibri"/>
              </a:rPr>
              <a:t>G</a:t>
            </a:r>
            <a:r>
              <a:rPr lang="en-US" sz="4700" b="1" i="0" u="none" strike="noStrike" cap="none">
                <a:solidFill>
                  <a:schemeClr val="dk1"/>
                </a:solidFill>
                <a:latin typeface="Calibri"/>
                <a:ea typeface="Calibri"/>
                <a:cs typeface="Calibri"/>
                <a:sym typeface="Calibri"/>
              </a:rPr>
              <a:t>as </a:t>
            </a:r>
            <a:r>
              <a:rPr lang="en-US" sz="4700" b="1">
                <a:solidFill>
                  <a:schemeClr val="dk1"/>
                </a:solidFill>
                <a:latin typeface="Calibri"/>
                <a:ea typeface="Calibri"/>
                <a:cs typeface="Calibri"/>
                <a:sym typeface="Calibri"/>
              </a:rPr>
              <a:t>E</a:t>
            </a:r>
            <a:r>
              <a:rPr lang="en-US" sz="4700" b="1" i="0" u="none" strike="noStrike" cap="none">
                <a:solidFill>
                  <a:schemeClr val="dk1"/>
                </a:solidFill>
                <a:latin typeface="Calibri"/>
                <a:ea typeface="Calibri"/>
                <a:cs typeface="Calibri"/>
                <a:sym typeface="Calibri"/>
              </a:rPr>
              <a:t>xchange</a:t>
            </a:r>
            <a:endParaRPr sz="1700" b="1" i="0" u="none" strike="noStrike" cap="none">
              <a:solidFill>
                <a:srgbClr val="000000"/>
              </a:solidFill>
              <a:latin typeface="Calibri"/>
              <a:ea typeface="Calibri"/>
              <a:cs typeface="Calibri"/>
              <a:sym typeface="Calibri"/>
            </a:endParaRPr>
          </a:p>
        </p:txBody>
      </p:sp>
      <p:sp>
        <p:nvSpPr>
          <p:cNvPr id="3902" name="Google Shape;3902;gdd6f106551_0_1"/>
          <p:cNvSpPr/>
          <p:nvPr/>
        </p:nvSpPr>
        <p:spPr>
          <a:xfrm>
            <a:off x="3796400" y="993575"/>
            <a:ext cx="2605200" cy="9462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03" name="Google Shape;3903;gdd6f106551_0_1"/>
          <p:cNvCxnSpPr/>
          <p:nvPr/>
        </p:nvCxnSpPr>
        <p:spPr>
          <a:xfrm flipH="1">
            <a:off x="4831800" y="1937150"/>
            <a:ext cx="11100" cy="1146600"/>
          </a:xfrm>
          <a:prstGeom prst="straightConnector1">
            <a:avLst/>
          </a:prstGeom>
          <a:noFill/>
          <a:ln w="38100" cap="flat" cmpd="sng">
            <a:solidFill>
              <a:srgbClr val="FF0000"/>
            </a:solidFill>
            <a:prstDash val="solid"/>
            <a:round/>
            <a:headEnd type="none" w="med" len="med"/>
            <a:tailEnd type="triangle" w="med" len="med"/>
          </a:ln>
        </p:spPr>
      </p:cxnSp>
      <p:sp>
        <p:nvSpPr>
          <p:cNvPr id="3904" name="Google Shape;3904;gdd6f106551_0_1"/>
          <p:cNvSpPr txBox="1"/>
          <p:nvPr/>
        </p:nvSpPr>
        <p:spPr>
          <a:xfrm>
            <a:off x="3796400" y="3136500"/>
            <a:ext cx="2215500" cy="585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600">
                <a:latin typeface="Calibri"/>
                <a:ea typeface="Calibri"/>
                <a:cs typeface="Calibri"/>
                <a:sym typeface="Calibri"/>
              </a:rPr>
              <a:t>trade or swap</a:t>
            </a:r>
            <a:endParaRPr sz="2600">
              <a:latin typeface="Calibri"/>
              <a:ea typeface="Calibri"/>
              <a:cs typeface="Calibri"/>
              <a:sym typeface="Calibri"/>
            </a:endParaRP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Shape 3909"/>
        <p:cNvGrpSpPr/>
        <p:nvPr/>
      </p:nvGrpSpPr>
      <p:grpSpPr>
        <a:xfrm>
          <a:off x="0" y="0"/>
          <a:ext cx="0" cy="0"/>
          <a:chOff x="0" y="0"/>
          <a:chExt cx="0" cy="0"/>
        </a:xfrm>
      </p:grpSpPr>
      <p:sp>
        <p:nvSpPr>
          <p:cNvPr id="3910" name="Google Shape;3910;p259"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Shape 3915"/>
        <p:cNvGrpSpPr/>
        <p:nvPr/>
      </p:nvGrpSpPr>
      <p:grpSpPr>
        <a:xfrm>
          <a:off x="0" y="0"/>
          <a:ext cx="0" cy="0"/>
          <a:chOff x="0" y="0"/>
          <a:chExt cx="0" cy="0"/>
        </a:xfrm>
      </p:grpSpPr>
      <p:sp>
        <p:nvSpPr>
          <p:cNvPr id="3916" name="Google Shape;3916;p260"/>
          <p:cNvSpPr txBox="1"/>
          <p:nvPr/>
        </p:nvSpPr>
        <p:spPr>
          <a:xfrm>
            <a:off x="2588825" y="651272"/>
            <a:ext cx="485331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gas exchange?</a:t>
            </a:r>
            <a:endParaRPr sz="1400" b="0" i="0" u="none" strike="noStrike" cap="none">
              <a:solidFill>
                <a:srgbClr val="000000"/>
              </a:solidFill>
              <a:latin typeface="Arial"/>
              <a:ea typeface="Arial"/>
              <a:cs typeface="Arial"/>
              <a:sym typeface="Arial"/>
            </a:endParaRPr>
          </a:p>
        </p:txBody>
      </p:sp>
      <p:sp>
        <p:nvSpPr>
          <p:cNvPr id="3917" name="Google Shape;3917;p260"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18" name="Google Shape;3918;p260" descr="repiratory systems.jpg"/>
          <p:cNvPicPr preferRelativeResize="0"/>
          <p:nvPr/>
        </p:nvPicPr>
        <p:blipFill rotWithShape="1">
          <a:blip r:embed="rId4">
            <a:alphaModFix/>
          </a:blip>
          <a:srcRect l="-39211" r="-39210"/>
          <a:stretch/>
        </p:blipFill>
        <p:spPr>
          <a:xfrm>
            <a:off x="290643" y="1958342"/>
            <a:ext cx="8562714" cy="368798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2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6" name="Google Shape;426;p28"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Shape 3923"/>
        <p:cNvGrpSpPr/>
        <p:nvPr/>
      </p:nvGrpSpPr>
      <p:grpSpPr>
        <a:xfrm>
          <a:off x="0" y="0"/>
          <a:ext cx="0" cy="0"/>
          <a:chOff x="0" y="0"/>
          <a:chExt cx="0" cy="0"/>
        </a:xfrm>
      </p:grpSpPr>
      <p:sp>
        <p:nvSpPr>
          <p:cNvPr id="3924" name="Google Shape;3924;gdaf524373c_12_2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5" name="Google Shape;3925;gdaf524373c_12_27"/>
          <p:cNvSpPr txBox="1">
            <a:spLocks noGrp="1"/>
          </p:cNvSpPr>
          <p:nvPr>
            <p:ph type="title"/>
          </p:nvPr>
        </p:nvSpPr>
        <p:spPr>
          <a:xfrm>
            <a:off x="781125" y="215100"/>
            <a:ext cx="8033100" cy="13785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399"/>
              <a:buFont typeface="Calibri"/>
              <a:buNone/>
            </a:pPr>
            <a:r>
              <a:rPr lang="en-US" sz="3959"/>
              <a:t>Why is gas exchange an important life process for living organisms?</a:t>
            </a:r>
            <a:endParaRPr/>
          </a:p>
        </p:txBody>
      </p:sp>
      <p:pic>
        <p:nvPicPr>
          <p:cNvPr id="3926" name="Google Shape;3926;gdaf524373c_12_27"/>
          <p:cNvPicPr preferRelativeResize="0"/>
          <p:nvPr/>
        </p:nvPicPr>
        <p:blipFill>
          <a:blip r:embed="rId4">
            <a:alphaModFix/>
          </a:blip>
          <a:stretch>
            <a:fillRect/>
          </a:stretch>
        </p:blipFill>
        <p:spPr>
          <a:xfrm>
            <a:off x="140275" y="1659622"/>
            <a:ext cx="4328325" cy="4872475"/>
          </a:xfrm>
          <a:prstGeom prst="rect">
            <a:avLst/>
          </a:prstGeom>
          <a:noFill/>
          <a:ln>
            <a:noFill/>
          </a:ln>
        </p:spPr>
      </p:pic>
      <p:pic>
        <p:nvPicPr>
          <p:cNvPr id="3927" name="Google Shape;3927;gdaf524373c_12_27"/>
          <p:cNvPicPr preferRelativeResize="0"/>
          <p:nvPr/>
        </p:nvPicPr>
        <p:blipFill>
          <a:blip r:embed="rId4">
            <a:alphaModFix/>
          </a:blip>
          <a:stretch>
            <a:fillRect/>
          </a:stretch>
        </p:blipFill>
        <p:spPr>
          <a:xfrm>
            <a:off x="4572000" y="1659622"/>
            <a:ext cx="4328325" cy="4872475"/>
          </a:xfrm>
          <a:prstGeom prst="rect">
            <a:avLst/>
          </a:prstGeom>
          <a:noFill/>
          <a:ln>
            <a:noFill/>
          </a:ln>
        </p:spPr>
      </p:pic>
      <p:pic>
        <p:nvPicPr>
          <p:cNvPr id="3928" name="Google Shape;3928;gdaf524373c_12_27" descr="repiratory systems.jpg"/>
          <p:cNvPicPr preferRelativeResize="0"/>
          <p:nvPr/>
        </p:nvPicPr>
        <p:blipFill rotWithShape="1">
          <a:blip r:embed="rId5">
            <a:alphaModFix/>
          </a:blip>
          <a:srcRect l="-39214" r="-39197"/>
          <a:stretch/>
        </p:blipFill>
        <p:spPr>
          <a:xfrm>
            <a:off x="-700289" y="2657363"/>
            <a:ext cx="6009450" cy="2876999"/>
          </a:xfrm>
          <a:prstGeom prst="rect">
            <a:avLst/>
          </a:prstGeom>
          <a:noFill/>
          <a:ln>
            <a:noFill/>
          </a:ln>
        </p:spPr>
      </p:pic>
      <p:pic>
        <p:nvPicPr>
          <p:cNvPr id="3929" name="Google Shape;3929;gdaf524373c_12_27"/>
          <p:cNvPicPr preferRelativeResize="0"/>
          <p:nvPr/>
        </p:nvPicPr>
        <p:blipFill rotWithShape="1">
          <a:blip r:embed="rId6">
            <a:alphaModFix/>
          </a:blip>
          <a:srcRect/>
          <a:stretch/>
        </p:blipFill>
        <p:spPr>
          <a:xfrm>
            <a:off x="4892562" y="2507661"/>
            <a:ext cx="3687200" cy="3176400"/>
          </a:xfrm>
          <a:prstGeom prst="rect">
            <a:avLst/>
          </a:prstGeom>
          <a:noFill/>
          <a:ln>
            <a:noFill/>
          </a:ln>
        </p:spPr>
      </p:pic>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Shape 3934"/>
        <p:cNvGrpSpPr/>
        <p:nvPr/>
      </p:nvGrpSpPr>
      <p:grpSpPr>
        <a:xfrm>
          <a:off x="0" y="0"/>
          <a:ext cx="0" cy="0"/>
          <a:chOff x="0" y="0"/>
          <a:chExt cx="0" cy="0"/>
        </a:xfrm>
      </p:grpSpPr>
      <p:sp>
        <p:nvSpPr>
          <p:cNvPr id="3935" name="Google Shape;3935;p26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3936" name="Google Shape;3936;p26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Shape 3941"/>
        <p:cNvGrpSpPr/>
        <p:nvPr/>
      </p:nvGrpSpPr>
      <p:grpSpPr>
        <a:xfrm>
          <a:off x="0" y="0"/>
          <a:ext cx="0" cy="0"/>
          <a:chOff x="0" y="0"/>
          <a:chExt cx="0" cy="0"/>
        </a:xfrm>
      </p:grpSpPr>
      <p:sp>
        <p:nvSpPr>
          <p:cNvPr id="3942" name="Google Shape;3942;p263"/>
          <p:cNvSpPr txBox="1">
            <a:spLocks noGrp="1"/>
          </p:cNvSpPr>
          <p:nvPr>
            <p:ph type="title"/>
          </p:nvPr>
        </p:nvSpPr>
        <p:spPr>
          <a:xfrm>
            <a:off x="-1" y="871099"/>
            <a:ext cx="9254837" cy="174014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Calibri"/>
              <a:buNone/>
            </a:pPr>
            <a:r>
              <a:rPr lang="en-US" sz="3500" b="1" u="sng"/>
              <a:t>Gas Exchange</a:t>
            </a:r>
            <a:r>
              <a:rPr lang="en-US" sz="3500"/>
              <a:t>: process that causes a gas from the environment to enter into an organism and a gas from the organism to enter the environment </a:t>
            </a:r>
            <a:endParaRPr sz="4300"/>
          </a:p>
        </p:txBody>
      </p:sp>
      <p:pic>
        <p:nvPicPr>
          <p:cNvPr id="3943" name="Google Shape;3943;p263" descr="repiratory systems.jpg"/>
          <p:cNvPicPr preferRelativeResize="0">
            <a:picLocks noGrp="1"/>
          </p:cNvPicPr>
          <p:nvPr>
            <p:ph type="body" idx="1"/>
          </p:nvPr>
        </p:nvPicPr>
        <p:blipFill rotWithShape="1">
          <a:blip r:embed="rId3">
            <a:alphaModFix/>
          </a:blip>
          <a:srcRect l="-39211" r="-39210"/>
          <a:stretch/>
        </p:blipFill>
        <p:spPr>
          <a:xfrm>
            <a:off x="290643" y="3034145"/>
            <a:ext cx="8562714" cy="3687986"/>
          </a:xfrm>
          <a:prstGeom prst="rect">
            <a:avLst/>
          </a:prstGeom>
          <a:noFill/>
          <a:ln w="9525" cap="flat" cmpd="sng">
            <a:solidFill>
              <a:schemeClr val="lt1"/>
            </a:solidFill>
            <a:prstDash val="solid"/>
            <a:round/>
            <a:headEnd type="none" w="sm" len="sm"/>
            <a:tailEnd type="none" w="sm" len="sm"/>
          </a:ln>
        </p:spPr>
      </p:pic>
      <p:sp>
        <p:nvSpPr>
          <p:cNvPr id="3944" name="Google Shape;3944;p263"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Shape 3949"/>
        <p:cNvGrpSpPr/>
        <p:nvPr/>
      </p:nvGrpSpPr>
      <p:grpSpPr>
        <a:xfrm>
          <a:off x="0" y="0"/>
          <a:ext cx="0" cy="0"/>
          <a:chOff x="0" y="0"/>
          <a:chExt cx="0" cy="0"/>
        </a:xfrm>
      </p:grpSpPr>
      <p:sp>
        <p:nvSpPr>
          <p:cNvPr id="3950" name="Google Shape;3950;p264"/>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3951" name="Google Shape;3951;p264"/>
          <p:cNvSpPr txBox="1"/>
          <p:nvPr/>
        </p:nvSpPr>
        <p:spPr>
          <a:xfrm>
            <a:off x="1182690" y="2139294"/>
            <a:ext cx="6367500" cy="217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700" u="sng">
                <a:solidFill>
                  <a:schemeClr val="hlink"/>
                </a:solidFill>
                <a:latin typeface="Calibri"/>
                <a:ea typeface="Calibri"/>
                <a:cs typeface="Calibri"/>
                <a:sym typeface="Calibri"/>
                <a:hlinkClick r:id="rId3"/>
              </a:rPr>
              <a:t>Gas Exchange</a:t>
            </a:r>
            <a:endParaRPr sz="27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i="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i="1">
                <a:solidFill>
                  <a:schemeClr val="dk1"/>
                </a:solidFill>
                <a:latin typeface="Calibri"/>
                <a:ea typeface="Calibri"/>
                <a:cs typeface="Calibri"/>
                <a:sym typeface="Calibri"/>
              </a:rPr>
              <a:t>Above is linked simulation of the respiration process. You might choose to use the simulation to reinforce the idea that gas exchange involves the movement of gases in and out of an organism as usable energy is created. Feel free to adapt or change the simulation activity according to classroom needs.</a:t>
            </a:r>
            <a:endParaRPr sz="1400" b="0" i="0" u="none" strike="noStrike" cap="none">
              <a:solidFill>
                <a:srgbClr val="000000"/>
              </a:solidFill>
              <a:latin typeface="Arial"/>
              <a:ea typeface="Arial"/>
              <a:cs typeface="Arial"/>
              <a:sym typeface="Arial"/>
            </a:endParaRPr>
          </a:p>
        </p:txBody>
      </p:sp>
      <p:sp>
        <p:nvSpPr>
          <p:cNvPr id="3952" name="Google Shape;3952;p264" descr="Laptop"/>
          <p:cNvSpPr/>
          <p:nvPr/>
        </p:nvSpPr>
        <p:spPr>
          <a:xfrm>
            <a:off x="44367"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Shape 3957"/>
        <p:cNvGrpSpPr/>
        <p:nvPr/>
      </p:nvGrpSpPr>
      <p:grpSpPr>
        <a:xfrm>
          <a:off x="0" y="0"/>
          <a:ext cx="0" cy="0"/>
          <a:chOff x="0" y="0"/>
          <a:chExt cx="0" cy="0"/>
        </a:xfrm>
      </p:grpSpPr>
      <p:sp>
        <p:nvSpPr>
          <p:cNvPr id="3958" name="Google Shape;3958;p265"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9" name="Google Shape;3959;p265"/>
          <p:cNvSpPr txBox="1"/>
          <p:nvPr/>
        </p:nvSpPr>
        <p:spPr>
          <a:xfrm>
            <a:off x="794915" y="108671"/>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can changes in life processes affect </a:t>
            </a:r>
            <a:r>
              <a:rPr lang="en-US" sz="3000" b="1">
                <a:solidFill>
                  <a:srgbClr val="FF0000"/>
                </a:solidFill>
                <a:latin typeface="Calibri"/>
                <a:ea typeface="Calibri"/>
                <a:cs typeface="Calibri"/>
                <a:sym typeface="Calibri"/>
              </a:rPr>
              <a:t>living organisms</a:t>
            </a:r>
            <a:r>
              <a:rPr lang="en-US" sz="3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3960" name="Google Shape;3960;p265"/>
          <p:cNvGrpSpPr/>
          <p:nvPr/>
        </p:nvGrpSpPr>
        <p:grpSpPr>
          <a:xfrm>
            <a:off x="944379" y="1413562"/>
            <a:ext cx="8063975" cy="5285063"/>
            <a:chOff x="944379" y="1413562"/>
            <a:chExt cx="8063975" cy="5285063"/>
          </a:xfrm>
        </p:grpSpPr>
        <p:grpSp>
          <p:nvGrpSpPr>
            <p:cNvPr id="3961" name="Google Shape;3961;p265"/>
            <p:cNvGrpSpPr/>
            <p:nvPr/>
          </p:nvGrpSpPr>
          <p:grpSpPr>
            <a:xfrm>
              <a:off x="1266092" y="1559581"/>
              <a:ext cx="3325272" cy="1039147"/>
              <a:chOff x="4368061" y="1626721"/>
              <a:chExt cx="3325272" cy="1039147"/>
            </a:xfrm>
          </p:grpSpPr>
          <p:sp>
            <p:nvSpPr>
              <p:cNvPr id="3962" name="Google Shape;3962;p265"/>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3" name="Google Shape;3963;p265"/>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3964" name="Google Shape;3964;p265" descr="eating.jpg"/>
            <p:cNvPicPr preferRelativeResize="0"/>
            <p:nvPr/>
          </p:nvPicPr>
          <p:blipFill rotWithShape="1">
            <a:blip r:embed="rId4">
              <a:alphaModFix/>
            </a:blip>
            <a:srcRect t="8727" b="8727"/>
            <a:stretch/>
          </p:blipFill>
          <p:spPr>
            <a:xfrm>
              <a:off x="944380" y="1446299"/>
              <a:ext cx="905701" cy="1039148"/>
            </a:xfrm>
            <a:prstGeom prst="rect">
              <a:avLst/>
            </a:prstGeom>
            <a:noFill/>
            <a:ln>
              <a:noFill/>
            </a:ln>
          </p:spPr>
        </p:pic>
        <p:grpSp>
          <p:nvGrpSpPr>
            <p:cNvPr id="3965" name="Google Shape;3965;p265"/>
            <p:cNvGrpSpPr/>
            <p:nvPr/>
          </p:nvGrpSpPr>
          <p:grpSpPr>
            <a:xfrm>
              <a:off x="1246728" y="2909426"/>
              <a:ext cx="3325272" cy="1039147"/>
              <a:chOff x="4368061" y="1626721"/>
              <a:chExt cx="3325272" cy="1039147"/>
            </a:xfrm>
          </p:grpSpPr>
          <p:sp>
            <p:nvSpPr>
              <p:cNvPr id="3966" name="Google Shape;3966;p265"/>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7" name="Google Shape;3967;p265"/>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3968" name="Google Shape;3968;p265"/>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3969" name="Google Shape;3969;p265"/>
            <p:cNvGrpSpPr/>
            <p:nvPr/>
          </p:nvGrpSpPr>
          <p:grpSpPr>
            <a:xfrm>
              <a:off x="1208702" y="4273783"/>
              <a:ext cx="3325272" cy="1039147"/>
              <a:chOff x="4368061" y="2934893"/>
              <a:chExt cx="3325272" cy="1039147"/>
            </a:xfrm>
          </p:grpSpPr>
          <p:sp>
            <p:nvSpPr>
              <p:cNvPr id="3970" name="Google Shape;3970;p265"/>
              <p:cNvSpPr/>
              <p:nvPr/>
            </p:nvSpPr>
            <p:spPr>
              <a:xfrm>
                <a:off x="4368061"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1" name="Google Shape;3971;p265"/>
              <p:cNvSpPr txBox="1"/>
              <p:nvPr/>
            </p:nvSpPr>
            <p:spPr>
              <a:xfrm>
                <a:off x="4368061" y="2934893"/>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3972" name="Google Shape;3972;p265"/>
            <p:cNvSpPr/>
            <p:nvPr/>
          </p:nvSpPr>
          <p:spPr>
            <a:xfrm>
              <a:off x="1070149" y="4123684"/>
              <a:ext cx="727403" cy="109110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973" name="Google Shape;3973;p265"/>
            <p:cNvGrpSpPr/>
            <p:nvPr/>
          </p:nvGrpSpPr>
          <p:grpSpPr>
            <a:xfrm>
              <a:off x="4913076" y="1559581"/>
              <a:ext cx="4095278" cy="2483918"/>
              <a:chOff x="674818" y="2934893"/>
              <a:chExt cx="4095278" cy="2483918"/>
            </a:xfrm>
          </p:grpSpPr>
          <p:sp>
            <p:nvSpPr>
              <p:cNvPr id="3974" name="Google Shape;3974;p265"/>
              <p:cNvSpPr/>
              <p:nvPr/>
            </p:nvSpPr>
            <p:spPr>
              <a:xfrm>
                <a:off x="674818"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5" name="Google Shape;3975;p265"/>
              <p:cNvSpPr txBox="1"/>
              <p:nvPr/>
            </p:nvSpPr>
            <p:spPr>
              <a:xfrm>
                <a:off x="1078818" y="4379664"/>
                <a:ext cx="3691278"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3976" name="Google Shape;3976;p265"/>
            <p:cNvGrpSpPr/>
            <p:nvPr/>
          </p:nvGrpSpPr>
          <p:grpSpPr>
            <a:xfrm>
              <a:off x="4913076" y="1618657"/>
              <a:ext cx="3565821" cy="2395756"/>
              <a:chOff x="674818" y="-1038059"/>
              <a:chExt cx="3565821" cy="2395756"/>
            </a:xfrm>
          </p:grpSpPr>
          <p:sp>
            <p:nvSpPr>
              <p:cNvPr id="3977" name="Google Shape;3977;p265"/>
              <p:cNvSpPr/>
              <p:nvPr/>
            </p:nvSpPr>
            <p:spPr>
              <a:xfrm>
                <a:off x="674818"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8" name="Google Shape;3978;p265"/>
              <p:cNvSpPr txBox="1"/>
              <p:nvPr/>
            </p:nvSpPr>
            <p:spPr>
              <a:xfrm>
                <a:off x="915367" y="-1038059"/>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3979" name="Google Shape;3979;p265"/>
            <p:cNvSpPr/>
            <p:nvPr/>
          </p:nvSpPr>
          <p:spPr>
            <a:xfrm>
              <a:off x="4913076" y="1413562"/>
              <a:ext cx="727403" cy="1091105"/>
            </a:xfrm>
            <a:prstGeom prst="rect">
              <a:avLst/>
            </a:prstGeom>
            <a:blipFill rotWithShape="1">
              <a:blip r:embed="rId7">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980" name="Google Shape;3980;p265"/>
            <p:cNvGrpSpPr/>
            <p:nvPr/>
          </p:nvGrpSpPr>
          <p:grpSpPr>
            <a:xfrm>
              <a:off x="4913076" y="4294876"/>
              <a:ext cx="3325272" cy="1039147"/>
              <a:chOff x="4368061" y="318550"/>
              <a:chExt cx="3325272" cy="1039147"/>
            </a:xfrm>
          </p:grpSpPr>
          <p:sp>
            <p:nvSpPr>
              <p:cNvPr id="3981" name="Google Shape;3981;p265"/>
              <p:cNvSpPr/>
              <p:nvPr/>
            </p:nvSpPr>
            <p:spPr>
              <a:xfrm>
                <a:off x="4368061"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2" name="Google Shape;3982;p265"/>
              <p:cNvSpPr txBox="1"/>
              <p:nvPr/>
            </p:nvSpPr>
            <p:spPr>
              <a:xfrm>
                <a:off x="4368061" y="318550"/>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3983" name="Google Shape;3983;p265"/>
            <p:cNvSpPr/>
            <p:nvPr/>
          </p:nvSpPr>
          <p:spPr>
            <a:xfrm>
              <a:off x="4774523" y="4144777"/>
              <a:ext cx="727403" cy="1091105"/>
            </a:xfrm>
            <a:prstGeom prst="rect">
              <a:avLst/>
            </a:prstGeom>
            <a:blipFill rotWithShape="1">
              <a:blip r:embed="rId8">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984" name="Google Shape;3984;p265"/>
            <p:cNvGrpSpPr/>
            <p:nvPr/>
          </p:nvGrpSpPr>
          <p:grpSpPr>
            <a:xfrm>
              <a:off x="3111887" y="5659478"/>
              <a:ext cx="3325272" cy="1039147"/>
              <a:chOff x="2521440" y="4243064"/>
              <a:chExt cx="3325272" cy="1039147"/>
            </a:xfrm>
          </p:grpSpPr>
          <p:sp>
            <p:nvSpPr>
              <p:cNvPr id="3985" name="Google Shape;3985;p265"/>
              <p:cNvSpPr/>
              <p:nvPr/>
            </p:nvSpPr>
            <p:spPr>
              <a:xfrm>
                <a:off x="2521440" y="4243064"/>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6" name="Google Shape;3986;p265"/>
              <p:cNvSpPr txBox="1"/>
              <p:nvPr/>
            </p:nvSpPr>
            <p:spPr>
              <a:xfrm>
                <a:off x="2521440" y="4243064"/>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3987" name="Google Shape;3987;p265"/>
            <p:cNvSpPr/>
            <p:nvPr/>
          </p:nvSpPr>
          <p:spPr>
            <a:xfrm>
              <a:off x="2973334" y="5509379"/>
              <a:ext cx="727403" cy="1091105"/>
            </a:xfrm>
            <a:prstGeom prst="rect">
              <a:avLst/>
            </a:prstGeom>
            <a:blipFill rotWithShape="1">
              <a:blip r:embed="rId9">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8" name="Google Shape;3988;p265"/>
            <p:cNvSpPr/>
            <p:nvPr/>
          </p:nvSpPr>
          <p:spPr>
            <a:xfrm>
              <a:off x="4913075" y="2837795"/>
              <a:ext cx="727403" cy="1054288"/>
            </a:xfrm>
            <a:prstGeom prst="rect">
              <a:avLst/>
            </a:prstGeom>
            <a:blipFill rotWithShape="1">
              <a:blip r:embed="rId10">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Shape 3993"/>
        <p:cNvGrpSpPr/>
        <p:nvPr/>
      </p:nvGrpSpPr>
      <p:grpSpPr>
        <a:xfrm>
          <a:off x="0" y="0"/>
          <a:ext cx="0" cy="0"/>
          <a:chOff x="0" y="0"/>
          <a:chExt cx="0" cy="0"/>
        </a:xfrm>
      </p:grpSpPr>
      <p:pic>
        <p:nvPicPr>
          <p:cNvPr id="3994" name="Google Shape;3994;p266"/>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Shape 4008"/>
        <p:cNvGrpSpPr/>
        <p:nvPr/>
      </p:nvGrpSpPr>
      <p:grpSpPr>
        <a:xfrm>
          <a:off x="0" y="0"/>
          <a:ext cx="0" cy="0"/>
          <a:chOff x="0" y="0"/>
          <a:chExt cx="0" cy="0"/>
        </a:xfrm>
      </p:grpSpPr>
      <p:grpSp>
        <p:nvGrpSpPr>
          <p:cNvPr id="4009" name="Google Shape;4009;p268"/>
          <p:cNvGrpSpPr/>
          <p:nvPr/>
        </p:nvGrpSpPr>
        <p:grpSpPr>
          <a:xfrm>
            <a:off x="1505008" y="297180"/>
            <a:ext cx="5828913" cy="6262953"/>
            <a:chOff x="814636" y="0"/>
            <a:chExt cx="5828913" cy="6262953"/>
          </a:xfrm>
        </p:grpSpPr>
        <p:sp>
          <p:nvSpPr>
            <p:cNvPr id="4010" name="Google Shape;4010;p268"/>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1" name="Google Shape;4011;p268"/>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4012" name="Google Shape;4012;p268"/>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3" name="Google Shape;4013;p268"/>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4" name="Google Shape;4014;p268"/>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4015" name="Google Shape;4015;p268"/>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6" name="Google Shape;4016;p268"/>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7" name="Google Shape;4017;p268"/>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4018" name="Google Shape;4018;p268"/>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9" name="Google Shape;4019;p268"/>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0" name="Google Shape;4020;p268"/>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4021" name="Google Shape;4021;p268"/>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2" name="Google Shape;4022;p268"/>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3" name="Google Shape;4023;p268"/>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4024" name="Google Shape;4024;p268"/>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5" name="Google Shape;4025;p268"/>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6" name="Google Shape;4026;p268"/>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4027" name="Google Shape;4027;p268"/>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028" name="Google Shape;4028;p268"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4029" name="Google Shape;4029;p268"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4030" name="Google Shape;4030;p268"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4031" name="Google Shape;4031;p268"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4032" name="Google Shape;4032;p268"/>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33" name="Google Shape;4033;p268"/>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Shape 4038"/>
        <p:cNvGrpSpPr/>
        <p:nvPr/>
      </p:nvGrpSpPr>
      <p:grpSpPr>
        <a:xfrm>
          <a:off x="0" y="0"/>
          <a:ext cx="0" cy="0"/>
          <a:chOff x="0" y="0"/>
          <a:chExt cx="0" cy="0"/>
        </a:xfrm>
      </p:grpSpPr>
      <p:sp>
        <p:nvSpPr>
          <p:cNvPr id="4039" name="Google Shape;4039;p269"/>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40" name="Google Shape;4040;p269"/>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4041" name="Google Shape;4041;p269"/>
          <p:cNvSpPr txBox="1"/>
          <p:nvPr/>
        </p:nvSpPr>
        <p:spPr>
          <a:xfrm>
            <a:off x="1722618" y="-133729"/>
            <a:ext cx="6786489"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Life Processes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042" name="Google Shape;4042;p269"/>
          <p:cNvGrpSpPr/>
          <p:nvPr/>
        </p:nvGrpSpPr>
        <p:grpSpPr>
          <a:xfrm>
            <a:off x="944379" y="1413562"/>
            <a:ext cx="8063975" cy="5285063"/>
            <a:chOff x="944379" y="1413562"/>
            <a:chExt cx="8063975" cy="5285063"/>
          </a:xfrm>
        </p:grpSpPr>
        <p:grpSp>
          <p:nvGrpSpPr>
            <p:cNvPr id="4043" name="Google Shape;4043;p269"/>
            <p:cNvGrpSpPr/>
            <p:nvPr/>
          </p:nvGrpSpPr>
          <p:grpSpPr>
            <a:xfrm>
              <a:off x="1266092" y="1559581"/>
              <a:ext cx="3325272" cy="1039147"/>
              <a:chOff x="4368061" y="1626721"/>
              <a:chExt cx="3325272" cy="1039147"/>
            </a:xfrm>
          </p:grpSpPr>
          <p:sp>
            <p:nvSpPr>
              <p:cNvPr id="4044" name="Google Shape;4044;p269"/>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5" name="Google Shape;4045;p269"/>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4046" name="Google Shape;4046;p269" descr="eating.jpg"/>
            <p:cNvPicPr preferRelativeResize="0"/>
            <p:nvPr/>
          </p:nvPicPr>
          <p:blipFill rotWithShape="1">
            <a:blip r:embed="rId3">
              <a:alphaModFix/>
            </a:blip>
            <a:srcRect t="8727" b="8727"/>
            <a:stretch/>
          </p:blipFill>
          <p:spPr>
            <a:xfrm>
              <a:off x="944380" y="1446299"/>
              <a:ext cx="905701" cy="1039148"/>
            </a:xfrm>
            <a:prstGeom prst="rect">
              <a:avLst/>
            </a:prstGeom>
            <a:noFill/>
            <a:ln>
              <a:noFill/>
            </a:ln>
          </p:spPr>
        </p:pic>
        <p:grpSp>
          <p:nvGrpSpPr>
            <p:cNvPr id="4047" name="Google Shape;4047;p269"/>
            <p:cNvGrpSpPr/>
            <p:nvPr/>
          </p:nvGrpSpPr>
          <p:grpSpPr>
            <a:xfrm>
              <a:off x="1246728" y="2909426"/>
              <a:ext cx="3325272" cy="1039147"/>
              <a:chOff x="4368061" y="1626721"/>
              <a:chExt cx="3325272" cy="1039147"/>
            </a:xfrm>
          </p:grpSpPr>
          <p:sp>
            <p:nvSpPr>
              <p:cNvPr id="4048" name="Google Shape;4048;p269"/>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9" name="Google Shape;4049;p269"/>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4050" name="Google Shape;4050;p269"/>
            <p:cNvPicPr preferRelativeResize="0"/>
            <p:nvPr/>
          </p:nvPicPr>
          <p:blipFill rotWithShape="1">
            <a:blip r:embed="rId4">
              <a:alphaModFix/>
            </a:blip>
            <a:srcRect/>
            <a:stretch/>
          </p:blipFill>
          <p:spPr>
            <a:xfrm>
              <a:off x="944379" y="2909426"/>
              <a:ext cx="905702" cy="911026"/>
            </a:xfrm>
            <a:prstGeom prst="rect">
              <a:avLst/>
            </a:prstGeom>
            <a:noFill/>
            <a:ln>
              <a:noFill/>
            </a:ln>
          </p:spPr>
        </p:pic>
        <p:grpSp>
          <p:nvGrpSpPr>
            <p:cNvPr id="4051" name="Google Shape;4051;p269"/>
            <p:cNvGrpSpPr/>
            <p:nvPr/>
          </p:nvGrpSpPr>
          <p:grpSpPr>
            <a:xfrm>
              <a:off x="1208702" y="4273783"/>
              <a:ext cx="3325272" cy="1039147"/>
              <a:chOff x="4368061" y="2934893"/>
              <a:chExt cx="3325272" cy="1039147"/>
            </a:xfrm>
          </p:grpSpPr>
          <p:sp>
            <p:nvSpPr>
              <p:cNvPr id="4052" name="Google Shape;4052;p269"/>
              <p:cNvSpPr/>
              <p:nvPr/>
            </p:nvSpPr>
            <p:spPr>
              <a:xfrm>
                <a:off x="4368061"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3" name="Google Shape;4053;p269"/>
              <p:cNvSpPr txBox="1"/>
              <p:nvPr/>
            </p:nvSpPr>
            <p:spPr>
              <a:xfrm>
                <a:off x="4368061" y="2934893"/>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4054" name="Google Shape;4054;p269"/>
            <p:cNvSpPr/>
            <p:nvPr/>
          </p:nvSpPr>
          <p:spPr>
            <a:xfrm>
              <a:off x="1070149" y="4123684"/>
              <a:ext cx="727403" cy="1091105"/>
            </a:xfrm>
            <a:prstGeom prst="rect">
              <a:avLst/>
            </a:prstGeom>
            <a:blipFill rotWithShape="1">
              <a:blip r:embed="rId5">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055" name="Google Shape;4055;p269"/>
            <p:cNvGrpSpPr/>
            <p:nvPr/>
          </p:nvGrpSpPr>
          <p:grpSpPr>
            <a:xfrm>
              <a:off x="4913076" y="1559581"/>
              <a:ext cx="4095278" cy="2483918"/>
              <a:chOff x="674818" y="2934893"/>
              <a:chExt cx="4095278" cy="2483918"/>
            </a:xfrm>
          </p:grpSpPr>
          <p:sp>
            <p:nvSpPr>
              <p:cNvPr id="4056" name="Google Shape;4056;p269"/>
              <p:cNvSpPr/>
              <p:nvPr/>
            </p:nvSpPr>
            <p:spPr>
              <a:xfrm>
                <a:off x="674818"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7" name="Google Shape;4057;p269"/>
              <p:cNvSpPr txBox="1"/>
              <p:nvPr/>
            </p:nvSpPr>
            <p:spPr>
              <a:xfrm>
                <a:off x="1078818" y="4379664"/>
                <a:ext cx="3691278"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4058" name="Google Shape;4058;p269"/>
            <p:cNvGrpSpPr/>
            <p:nvPr/>
          </p:nvGrpSpPr>
          <p:grpSpPr>
            <a:xfrm>
              <a:off x="4913076" y="1618657"/>
              <a:ext cx="3565821" cy="2395756"/>
              <a:chOff x="674818" y="-1038059"/>
              <a:chExt cx="3565821" cy="2395756"/>
            </a:xfrm>
          </p:grpSpPr>
          <p:sp>
            <p:nvSpPr>
              <p:cNvPr id="4059" name="Google Shape;4059;p269"/>
              <p:cNvSpPr/>
              <p:nvPr/>
            </p:nvSpPr>
            <p:spPr>
              <a:xfrm>
                <a:off x="674818"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0" name="Google Shape;4060;p269"/>
              <p:cNvSpPr txBox="1"/>
              <p:nvPr/>
            </p:nvSpPr>
            <p:spPr>
              <a:xfrm>
                <a:off x="915367" y="-1038059"/>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4061" name="Google Shape;4061;p269"/>
            <p:cNvSpPr/>
            <p:nvPr/>
          </p:nvSpPr>
          <p:spPr>
            <a:xfrm>
              <a:off x="4913076" y="1413562"/>
              <a:ext cx="727403" cy="1091105"/>
            </a:xfrm>
            <a:prstGeom prst="rect">
              <a:avLst/>
            </a:prstGeom>
            <a:blipFill rotWithShape="1">
              <a:blip r:embed="rId6">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062" name="Google Shape;4062;p269"/>
            <p:cNvGrpSpPr/>
            <p:nvPr/>
          </p:nvGrpSpPr>
          <p:grpSpPr>
            <a:xfrm>
              <a:off x="4913076" y="4294876"/>
              <a:ext cx="3325272" cy="1039147"/>
              <a:chOff x="4368061" y="318550"/>
              <a:chExt cx="3325272" cy="1039147"/>
            </a:xfrm>
          </p:grpSpPr>
          <p:sp>
            <p:nvSpPr>
              <p:cNvPr id="4063" name="Google Shape;4063;p269"/>
              <p:cNvSpPr/>
              <p:nvPr/>
            </p:nvSpPr>
            <p:spPr>
              <a:xfrm>
                <a:off x="4368061"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4" name="Google Shape;4064;p269"/>
              <p:cNvSpPr txBox="1"/>
              <p:nvPr/>
            </p:nvSpPr>
            <p:spPr>
              <a:xfrm>
                <a:off x="4368061" y="318550"/>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4065" name="Google Shape;4065;p269"/>
            <p:cNvSpPr/>
            <p:nvPr/>
          </p:nvSpPr>
          <p:spPr>
            <a:xfrm>
              <a:off x="4774523" y="4144777"/>
              <a:ext cx="727403" cy="1091105"/>
            </a:xfrm>
            <a:prstGeom prst="rect">
              <a:avLst/>
            </a:prstGeom>
            <a:blipFill rotWithShape="1">
              <a:blip r:embed="rId7">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066" name="Google Shape;4066;p269"/>
            <p:cNvGrpSpPr/>
            <p:nvPr/>
          </p:nvGrpSpPr>
          <p:grpSpPr>
            <a:xfrm>
              <a:off x="3111887" y="5659478"/>
              <a:ext cx="3325272" cy="1039147"/>
              <a:chOff x="2521440" y="4243064"/>
              <a:chExt cx="3325272" cy="1039147"/>
            </a:xfrm>
          </p:grpSpPr>
          <p:sp>
            <p:nvSpPr>
              <p:cNvPr id="4067" name="Google Shape;4067;p269"/>
              <p:cNvSpPr/>
              <p:nvPr/>
            </p:nvSpPr>
            <p:spPr>
              <a:xfrm>
                <a:off x="2521440" y="4243064"/>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8" name="Google Shape;4068;p269"/>
              <p:cNvSpPr txBox="1"/>
              <p:nvPr/>
            </p:nvSpPr>
            <p:spPr>
              <a:xfrm>
                <a:off x="2521440" y="4243064"/>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4069" name="Google Shape;4069;p269"/>
            <p:cNvSpPr/>
            <p:nvPr/>
          </p:nvSpPr>
          <p:spPr>
            <a:xfrm>
              <a:off x="2973334" y="5509379"/>
              <a:ext cx="727403" cy="1091105"/>
            </a:xfrm>
            <a:prstGeom prst="rect">
              <a:avLst/>
            </a:prstGeom>
            <a:blipFill rotWithShape="1">
              <a:blip r:embed="rId8">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0" name="Google Shape;4070;p269"/>
            <p:cNvSpPr/>
            <p:nvPr/>
          </p:nvSpPr>
          <p:spPr>
            <a:xfrm>
              <a:off x="4913075" y="2837795"/>
              <a:ext cx="727403" cy="1054288"/>
            </a:xfrm>
            <a:prstGeom prst="rect">
              <a:avLst/>
            </a:prstGeom>
            <a:blipFill rotWithShape="1">
              <a:blip r:embed="rId9">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Shape 4075"/>
        <p:cNvGrpSpPr/>
        <p:nvPr/>
      </p:nvGrpSpPr>
      <p:grpSpPr>
        <a:xfrm>
          <a:off x="0" y="0"/>
          <a:ext cx="0" cy="0"/>
          <a:chOff x="0" y="0"/>
          <a:chExt cx="0" cy="0"/>
        </a:xfrm>
      </p:grpSpPr>
      <p:sp>
        <p:nvSpPr>
          <p:cNvPr id="4076" name="Google Shape;4076;p270"/>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77" name="Google Shape;4077;p270"/>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4078" name="Google Shape;4078;p270"/>
          <p:cNvSpPr txBox="1"/>
          <p:nvPr/>
        </p:nvSpPr>
        <p:spPr>
          <a:xfrm>
            <a:off x="819399" y="367993"/>
            <a:ext cx="8153779"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79" name="Google Shape;4079;p270"/>
          <p:cNvSpPr/>
          <p:nvPr/>
        </p:nvSpPr>
        <p:spPr>
          <a:xfrm>
            <a:off x="1780309" y="2091542"/>
            <a:ext cx="5583382" cy="4142509"/>
          </a:xfrm>
          <a:prstGeom prst="rect">
            <a:avLst/>
          </a:prstGeom>
          <a:blipFill rotWithShape="1">
            <a:blip r:embed="rId3">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dcf43a6b97_0_1" descr="Artificial Intelligence"/>
          <p:cNvSpPr/>
          <p:nvPr/>
        </p:nvSpPr>
        <p:spPr>
          <a:xfrm>
            <a:off x="2" y="5"/>
            <a:ext cx="848700" cy="820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3" name="Google Shape;433;gdcf43a6b97_0_1" descr="Comment Dislike"/>
          <p:cNvPicPr preferRelativeResize="0"/>
          <p:nvPr/>
        </p:nvPicPr>
        <p:blipFill rotWithShape="1">
          <a:blip r:embed="rId4">
            <a:alphaModFix/>
          </a:blip>
          <a:srcRect/>
          <a:stretch/>
        </p:blipFill>
        <p:spPr>
          <a:xfrm>
            <a:off x="781900" y="9"/>
            <a:ext cx="820500" cy="820500"/>
          </a:xfrm>
          <a:prstGeom prst="rect">
            <a:avLst/>
          </a:prstGeom>
          <a:noFill/>
          <a:ln>
            <a:noFill/>
          </a:ln>
        </p:spPr>
      </p:pic>
      <p:pic>
        <p:nvPicPr>
          <p:cNvPr id="434" name="Google Shape;434;gdcf43a6b97_0_1"/>
          <p:cNvPicPr preferRelativeResize="0"/>
          <p:nvPr/>
        </p:nvPicPr>
        <p:blipFill>
          <a:blip r:embed="rId5">
            <a:alphaModFix/>
          </a:blip>
          <a:stretch>
            <a:fillRect/>
          </a:stretch>
        </p:blipFill>
        <p:spPr>
          <a:xfrm>
            <a:off x="1193500" y="1173915"/>
            <a:ext cx="6757012" cy="4510174"/>
          </a:xfrm>
          <a:prstGeom prst="rect">
            <a:avLst/>
          </a:prstGeom>
          <a:noFill/>
          <a:ln>
            <a:noFill/>
          </a:ln>
        </p:spPr>
      </p:pic>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Shape 4084"/>
        <p:cNvGrpSpPr/>
        <p:nvPr/>
      </p:nvGrpSpPr>
      <p:grpSpPr>
        <a:xfrm>
          <a:off x="0" y="0"/>
          <a:ext cx="0" cy="0"/>
          <a:chOff x="0" y="0"/>
          <a:chExt cx="0" cy="0"/>
        </a:xfrm>
      </p:grpSpPr>
      <p:sp>
        <p:nvSpPr>
          <p:cNvPr id="4085" name="Google Shape;4085;gdaf524373c_9_322"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6" name="Google Shape;4086;gdaf524373c_9_322"/>
          <p:cNvSpPr txBox="1"/>
          <p:nvPr/>
        </p:nvSpPr>
        <p:spPr>
          <a:xfrm>
            <a:off x="794915" y="10867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can changes in life processes affect </a:t>
            </a:r>
            <a:r>
              <a:rPr lang="en-US" sz="3000" b="1">
                <a:solidFill>
                  <a:srgbClr val="FF0000"/>
                </a:solidFill>
                <a:latin typeface="Calibri"/>
                <a:ea typeface="Calibri"/>
                <a:cs typeface="Calibri"/>
                <a:sym typeface="Calibri"/>
              </a:rPr>
              <a:t>living organisms</a:t>
            </a:r>
            <a:r>
              <a:rPr lang="en-US" sz="3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4087" name="Google Shape;4087;gdaf524373c_9_322"/>
          <p:cNvGrpSpPr/>
          <p:nvPr/>
        </p:nvGrpSpPr>
        <p:grpSpPr>
          <a:xfrm>
            <a:off x="944379" y="1413562"/>
            <a:ext cx="8063897" cy="5285116"/>
            <a:chOff x="944379" y="1413562"/>
            <a:chExt cx="8063897" cy="5285116"/>
          </a:xfrm>
        </p:grpSpPr>
        <p:grpSp>
          <p:nvGrpSpPr>
            <p:cNvPr id="4088" name="Google Shape;4088;gdaf524373c_9_322"/>
            <p:cNvGrpSpPr/>
            <p:nvPr/>
          </p:nvGrpSpPr>
          <p:grpSpPr>
            <a:xfrm>
              <a:off x="1266092" y="1559581"/>
              <a:ext cx="3325200" cy="1039200"/>
              <a:chOff x="4368061" y="1626721"/>
              <a:chExt cx="3325200" cy="1039200"/>
            </a:xfrm>
          </p:grpSpPr>
          <p:sp>
            <p:nvSpPr>
              <p:cNvPr id="4089" name="Google Shape;4089;gdaf524373c_9_322"/>
              <p:cNvSpPr/>
              <p:nvPr/>
            </p:nvSpPr>
            <p:spPr>
              <a:xfrm>
                <a:off x="4368061" y="1626721"/>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0" name="Google Shape;4090;gdaf524373c_9_322"/>
              <p:cNvSpPr txBox="1"/>
              <p:nvPr/>
            </p:nvSpPr>
            <p:spPr>
              <a:xfrm>
                <a:off x="4368061" y="1626721"/>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4091" name="Google Shape;4091;gdaf524373c_9_322" descr="eating.jpg"/>
            <p:cNvPicPr preferRelativeResize="0"/>
            <p:nvPr/>
          </p:nvPicPr>
          <p:blipFill rotWithShape="1">
            <a:blip r:embed="rId4">
              <a:alphaModFix/>
            </a:blip>
            <a:srcRect t="8725" b="8725"/>
            <a:stretch/>
          </p:blipFill>
          <p:spPr>
            <a:xfrm>
              <a:off x="944380" y="1446299"/>
              <a:ext cx="905700" cy="1039147"/>
            </a:xfrm>
            <a:prstGeom prst="rect">
              <a:avLst/>
            </a:prstGeom>
            <a:noFill/>
            <a:ln>
              <a:noFill/>
            </a:ln>
          </p:spPr>
        </p:pic>
        <p:grpSp>
          <p:nvGrpSpPr>
            <p:cNvPr id="4092" name="Google Shape;4092;gdaf524373c_9_322"/>
            <p:cNvGrpSpPr/>
            <p:nvPr/>
          </p:nvGrpSpPr>
          <p:grpSpPr>
            <a:xfrm>
              <a:off x="1246728" y="2909426"/>
              <a:ext cx="3325200" cy="1039200"/>
              <a:chOff x="4368061" y="1626721"/>
              <a:chExt cx="3325200" cy="1039200"/>
            </a:xfrm>
          </p:grpSpPr>
          <p:sp>
            <p:nvSpPr>
              <p:cNvPr id="4093" name="Google Shape;4093;gdaf524373c_9_322"/>
              <p:cNvSpPr/>
              <p:nvPr/>
            </p:nvSpPr>
            <p:spPr>
              <a:xfrm>
                <a:off x="4368061" y="1626721"/>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4" name="Google Shape;4094;gdaf524373c_9_322"/>
              <p:cNvSpPr txBox="1"/>
              <p:nvPr/>
            </p:nvSpPr>
            <p:spPr>
              <a:xfrm>
                <a:off x="4368061" y="1626721"/>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4095" name="Google Shape;4095;gdaf524373c_9_322"/>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4096" name="Google Shape;4096;gdaf524373c_9_322"/>
            <p:cNvGrpSpPr/>
            <p:nvPr/>
          </p:nvGrpSpPr>
          <p:grpSpPr>
            <a:xfrm>
              <a:off x="1208702" y="4273783"/>
              <a:ext cx="3325200" cy="1039200"/>
              <a:chOff x="4368061" y="2934893"/>
              <a:chExt cx="3325200" cy="1039200"/>
            </a:xfrm>
          </p:grpSpPr>
          <p:sp>
            <p:nvSpPr>
              <p:cNvPr id="4097" name="Google Shape;4097;gdaf524373c_9_322"/>
              <p:cNvSpPr/>
              <p:nvPr/>
            </p:nvSpPr>
            <p:spPr>
              <a:xfrm>
                <a:off x="4368061" y="2934893"/>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8" name="Google Shape;4098;gdaf524373c_9_322"/>
              <p:cNvSpPr txBox="1"/>
              <p:nvPr/>
            </p:nvSpPr>
            <p:spPr>
              <a:xfrm>
                <a:off x="4368061" y="2934893"/>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4099" name="Google Shape;4099;gdaf524373c_9_322"/>
            <p:cNvSpPr/>
            <p:nvPr/>
          </p:nvSpPr>
          <p:spPr>
            <a:xfrm>
              <a:off x="1070149" y="4123684"/>
              <a:ext cx="727500" cy="1091100"/>
            </a:xfrm>
            <a:prstGeom prst="rect">
              <a:avLst/>
            </a:prstGeom>
            <a:blipFill rotWithShape="1">
              <a:blip r:embed="rId6">
                <a:alphaModFix/>
              </a:blip>
              <a:stretch>
                <a:fillRect l="-10999" r="-10999"/>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100" name="Google Shape;4100;gdaf524373c_9_322"/>
            <p:cNvGrpSpPr/>
            <p:nvPr/>
          </p:nvGrpSpPr>
          <p:grpSpPr>
            <a:xfrm>
              <a:off x="4913076" y="1559581"/>
              <a:ext cx="4095200" cy="2483971"/>
              <a:chOff x="674818" y="2934893"/>
              <a:chExt cx="4095200" cy="2483971"/>
            </a:xfrm>
          </p:grpSpPr>
          <p:sp>
            <p:nvSpPr>
              <p:cNvPr id="4101" name="Google Shape;4101;gdaf524373c_9_322"/>
              <p:cNvSpPr/>
              <p:nvPr/>
            </p:nvSpPr>
            <p:spPr>
              <a:xfrm>
                <a:off x="674818" y="2934893"/>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2" name="Google Shape;4102;gdaf524373c_9_322"/>
              <p:cNvSpPr txBox="1"/>
              <p:nvPr/>
            </p:nvSpPr>
            <p:spPr>
              <a:xfrm>
                <a:off x="1078818" y="4379664"/>
                <a:ext cx="3691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4103" name="Google Shape;4103;gdaf524373c_9_322"/>
            <p:cNvGrpSpPr/>
            <p:nvPr/>
          </p:nvGrpSpPr>
          <p:grpSpPr>
            <a:xfrm>
              <a:off x="4913076" y="1618657"/>
              <a:ext cx="3565749" cy="2395809"/>
              <a:chOff x="674818" y="-1038059"/>
              <a:chExt cx="3565749" cy="2395809"/>
            </a:xfrm>
          </p:grpSpPr>
          <p:sp>
            <p:nvSpPr>
              <p:cNvPr id="4104" name="Google Shape;4104;gdaf524373c_9_322"/>
              <p:cNvSpPr/>
              <p:nvPr/>
            </p:nvSpPr>
            <p:spPr>
              <a:xfrm>
                <a:off x="674818" y="318550"/>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5" name="Google Shape;4105;gdaf524373c_9_322"/>
              <p:cNvSpPr txBox="1"/>
              <p:nvPr/>
            </p:nvSpPr>
            <p:spPr>
              <a:xfrm>
                <a:off x="915367" y="-1038059"/>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4106" name="Google Shape;4106;gdaf524373c_9_322"/>
            <p:cNvSpPr/>
            <p:nvPr/>
          </p:nvSpPr>
          <p:spPr>
            <a:xfrm>
              <a:off x="4913076" y="1413562"/>
              <a:ext cx="727500" cy="1091100"/>
            </a:xfrm>
            <a:prstGeom prst="rect">
              <a:avLst/>
            </a:prstGeom>
            <a:blipFill rotWithShape="1">
              <a:blip r:embed="rId7">
                <a:alphaModFix/>
              </a:blip>
              <a:stretch>
                <a:fillRect l="-62997" r="-62986"/>
              </a:stretch>
            </a:blipFill>
            <a:ln>
              <a:noFill/>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107" name="Google Shape;4107;gdaf524373c_9_322"/>
            <p:cNvGrpSpPr/>
            <p:nvPr/>
          </p:nvGrpSpPr>
          <p:grpSpPr>
            <a:xfrm>
              <a:off x="4913076" y="4294876"/>
              <a:ext cx="3325200" cy="1039200"/>
              <a:chOff x="4368061" y="318550"/>
              <a:chExt cx="3325200" cy="1039200"/>
            </a:xfrm>
          </p:grpSpPr>
          <p:sp>
            <p:nvSpPr>
              <p:cNvPr id="4108" name="Google Shape;4108;gdaf524373c_9_322"/>
              <p:cNvSpPr/>
              <p:nvPr/>
            </p:nvSpPr>
            <p:spPr>
              <a:xfrm>
                <a:off x="4368061" y="318550"/>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9" name="Google Shape;4109;gdaf524373c_9_322"/>
              <p:cNvSpPr txBox="1"/>
              <p:nvPr/>
            </p:nvSpPr>
            <p:spPr>
              <a:xfrm>
                <a:off x="4368061" y="318550"/>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4110" name="Google Shape;4110;gdaf524373c_9_322"/>
            <p:cNvSpPr/>
            <p:nvPr/>
          </p:nvSpPr>
          <p:spPr>
            <a:xfrm>
              <a:off x="4774523" y="4144777"/>
              <a:ext cx="727500" cy="1091100"/>
            </a:xfrm>
            <a:prstGeom prst="rect">
              <a:avLst/>
            </a:prstGeom>
            <a:blipFill rotWithShape="1">
              <a:blip r:embed="rId8">
                <a:alphaModFix/>
              </a:blip>
              <a:stretch>
                <a:fillRect l="-25998" r="-25988"/>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111" name="Google Shape;4111;gdaf524373c_9_322"/>
            <p:cNvGrpSpPr/>
            <p:nvPr/>
          </p:nvGrpSpPr>
          <p:grpSpPr>
            <a:xfrm>
              <a:off x="3111887" y="5659478"/>
              <a:ext cx="3325200" cy="1039200"/>
              <a:chOff x="2521440" y="4243064"/>
              <a:chExt cx="3325200" cy="1039200"/>
            </a:xfrm>
          </p:grpSpPr>
          <p:sp>
            <p:nvSpPr>
              <p:cNvPr id="4112" name="Google Shape;4112;gdaf524373c_9_322"/>
              <p:cNvSpPr/>
              <p:nvPr/>
            </p:nvSpPr>
            <p:spPr>
              <a:xfrm>
                <a:off x="2521440" y="4243064"/>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3" name="Google Shape;4113;gdaf524373c_9_322"/>
              <p:cNvSpPr txBox="1"/>
              <p:nvPr/>
            </p:nvSpPr>
            <p:spPr>
              <a:xfrm>
                <a:off x="2521440" y="4243064"/>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4114" name="Google Shape;4114;gdaf524373c_9_322"/>
            <p:cNvSpPr/>
            <p:nvPr/>
          </p:nvSpPr>
          <p:spPr>
            <a:xfrm>
              <a:off x="2973334" y="5509379"/>
              <a:ext cx="727500" cy="1091100"/>
            </a:xfrm>
            <a:prstGeom prst="rect">
              <a:avLst/>
            </a:prstGeom>
            <a:blipFill rotWithShape="1">
              <a:blip r:embed="rId9">
                <a:alphaModFix/>
              </a:blip>
              <a:stretch>
                <a:fillRect l="-62997" r="-62986"/>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5" name="Google Shape;4115;gdaf524373c_9_322"/>
            <p:cNvSpPr/>
            <p:nvPr/>
          </p:nvSpPr>
          <p:spPr>
            <a:xfrm>
              <a:off x="4913075" y="2837795"/>
              <a:ext cx="727500" cy="1054200"/>
            </a:xfrm>
            <a:prstGeom prst="rect">
              <a:avLst/>
            </a:prstGeom>
            <a:blipFill rotWithShape="1">
              <a:blip r:embed="rId10">
                <a:alphaModFix/>
              </a:blip>
              <a:stretch>
                <a:fillRect l="-61987" r="-61987"/>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1" name="Google Shape;4121;p271"/>
          <p:cNvSpPr txBox="1"/>
          <p:nvPr/>
        </p:nvSpPr>
        <p:spPr>
          <a:xfrm>
            <a:off x="859975" y="543975"/>
            <a:ext cx="80721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600"/>
              <a:buFont typeface="Arial"/>
              <a:buNone/>
            </a:pPr>
            <a:r>
              <a:rPr lang="en-US" sz="5600">
                <a:solidFill>
                  <a:srgbClr val="FFC000"/>
                </a:solidFill>
                <a:latin typeface="Calibri"/>
                <a:ea typeface="Calibri"/>
                <a:cs typeface="Calibri"/>
                <a:sym typeface="Calibri"/>
              </a:rPr>
              <a:t>Engagement Activity</a:t>
            </a:r>
            <a:endParaRPr sz="1400" b="0" i="0" u="none" strike="noStrike" cap="none">
              <a:solidFill>
                <a:srgbClr val="000000"/>
              </a:solidFill>
              <a:latin typeface="Arial"/>
              <a:ea typeface="Arial"/>
              <a:cs typeface="Arial"/>
              <a:sym typeface="Arial"/>
            </a:endParaRPr>
          </a:p>
        </p:txBody>
      </p:sp>
      <p:sp>
        <p:nvSpPr>
          <p:cNvPr id="4122" name="Google Shape;4122;p271"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23" name="Google Shape;4123;p271"/>
          <p:cNvPicPr preferRelativeResize="0"/>
          <p:nvPr/>
        </p:nvPicPr>
        <p:blipFill>
          <a:blip r:embed="rId4">
            <a:alphaModFix/>
          </a:blip>
          <a:stretch>
            <a:fillRect/>
          </a:stretch>
        </p:blipFill>
        <p:spPr>
          <a:xfrm>
            <a:off x="1524000" y="1917875"/>
            <a:ext cx="6096000" cy="4210050"/>
          </a:xfrm>
          <a:prstGeom prst="rect">
            <a:avLst/>
          </a:prstGeom>
          <a:noFill/>
          <a:ln>
            <a:noFill/>
          </a:ln>
        </p:spPr>
      </p:pic>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Shape 4128"/>
        <p:cNvGrpSpPr/>
        <p:nvPr/>
      </p:nvGrpSpPr>
      <p:grpSpPr>
        <a:xfrm>
          <a:off x="0" y="0"/>
          <a:ext cx="0" cy="0"/>
          <a:chOff x="0" y="0"/>
          <a:chExt cx="0" cy="0"/>
        </a:xfrm>
      </p:grpSpPr>
      <p:sp>
        <p:nvSpPr>
          <p:cNvPr id="4129" name="Google Shape;4129;p272"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Shape 4134"/>
        <p:cNvGrpSpPr/>
        <p:nvPr/>
      </p:nvGrpSpPr>
      <p:grpSpPr>
        <a:xfrm>
          <a:off x="0" y="0"/>
          <a:ext cx="0" cy="0"/>
          <a:chOff x="0" y="0"/>
          <a:chExt cx="0" cy="0"/>
        </a:xfrm>
      </p:grpSpPr>
      <p:pic>
        <p:nvPicPr>
          <p:cNvPr id="4135" name="Google Shape;4135;p273"/>
          <p:cNvPicPr preferRelativeResize="0">
            <a:picLocks noGrp="1"/>
          </p:cNvPicPr>
          <p:nvPr>
            <p:ph type="body" idx="1"/>
          </p:nvPr>
        </p:nvPicPr>
        <p:blipFill rotWithShape="1">
          <a:blip r:embed="rId3">
            <a:alphaModFix/>
          </a:blip>
          <a:srcRect/>
          <a:stretch/>
        </p:blipFill>
        <p:spPr>
          <a:xfrm>
            <a:off x="196948" y="1015665"/>
            <a:ext cx="8947052" cy="5676312"/>
          </a:xfrm>
          <a:prstGeom prst="rect">
            <a:avLst/>
          </a:prstGeom>
          <a:noFill/>
          <a:ln w="9525" cap="flat" cmpd="sng">
            <a:solidFill>
              <a:schemeClr val="lt1"/>
            </a:solidFill>
            <a:prstDash val="solid"/>
            <a:round/>
            <a:headEnd type="none" w="sm" len="sm"/>
            <a:tailEnd type="none" w="sm" len="sm"/>
          </a:ln>
        </p:spPr>
      </p:pic>
      <p:sp>
        <p:nvSpPr>
          <p:cNvPr id="4136" name="Google Shape;4136;p273"/>
          <p:cNvSpPr txBox="1"/>
          <p:nvPr/>
        </p:nvSpPr>
        <p:spPr>
          <a:xfrm>
            <a:off x="2412329" y="2"/>
            <a:ext cx="4339008"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Relationships</a:t>
            </a:r>
            <a:endParaRPr sz="1400" b="0" i="0" u="none" strike="noStrike" cap="none">
              <a:solidFill>
                <a:srgbClr val="000000"/>
              </a:solidFill>
              <a:latin typeface="Arial"/>
              <a:ea typeface="Arial"/>
              <a:cs typeface="Arial"/>
              <a:sym typeface="Arial"/>
            </a:endParaRPr>
          </a:p>
        </p:txBody>
      </p:sp>
      <p:sp>
        <p:nvSpPr>
          <p:cNvPr id="4137" name="Google Shape;4137;p27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Shape 4142"/>
        <p:cNvGrpSpPr/>
        <p:nvPr/>
      </p:nvGrpSpPr>
      <p:grpSpPr>
        <a:xfrm>
          <a:off x="0" y="0"/>
          <a:ext cx="0" cy="0"/>
          <a:chOff x="0" y="0"/>
          <a:chExt cx="0" cy="0"/>
        </a:xfrm>
      </p:grpSpPr>
      <p:sp>
        <p:nvSpPr>
          <p:cNvPr id="4143" name="Google Shape;4143;p274"/>
          <p:cNvSpPr txBox="1">
            <a:spLocks noGrp="1"/>
          </p:cNvSpPr>
          <p:nvPr>
            <p:ph type="title"/>
          </p:nvPr>
        </p:nvSpPr>
        <p:spPr>
          <a:xfrm>
            <a:off x="457192" y="301976"/>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b="1" u="sng"/>
              <a:t>Organism</a:t>
            </a:r>
            <a:r>
              <a:rPr lang="en-US" sz="3959"/>
              <a:t>: any multi- or unicellular life form  </a:t>
            </a:r>
            <a:endParaRPr/>
          </a:p>
        </p:txBody>
      </p:sp>
      <p:pic>
        <p:nvPicPr>
          <p:cNvPr id="4144" name="Google Shape;4144;p274"/>
          <p:cNvPicPr preferRelativeResize="0">
            <a:picLocks noGrp="1"/>
          </p:cNvPicPr>
          <p:nvPr>
            <p:ph type="body" idx="1"/>
          </p:nvPr>
        </p:nvPicPr>
        <p:blipFill rotWithShape="1">
          <a:blip r:embed="rId3">
            <a:alphaModFix/>
          </a:blip>
          <a:srcRect/>
          <a:stretch/>
        </p:blipFill>
        <p:spPr>
          <a:xfrm>
            <a:off x="1921663" y="1608368"/>
            <a:ext cx="5300700" cy="4698000"/>
          </a:xfrm>
          <a:prstGeom prst="rect">
            <a:avLst/>
          </a:prstGeom>
          <a:noFill/>
          <a:ln>
            <a:noFill/>
          </a:ln>
        </p:spPr>
      </p:pic>
      <p:sp>
        <p:nvSpPr>
          <p:cNvPr id="4145" name="Google Shape;4145;p27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Shape 4150"/>
        <p:cNvGrpSpPr/>
        <p:nvPr/>
      </p:nvGrpSpPr>
      <p:grpSpPr>
        <a:xfrm>
          <a:off x="0" y="0"/>
          <a:ext cx="0" cy="0"/>
          <a:chOff x="0" y="0"/>
          <a:chExt cx="0" cy="0"/>
        </a:xfrm>
      </p:grpSpPr>
      <p:sp>
        <p:nvSpPr>
          <p:cNvPr id="4151" name="Google Shape;4151;p275"/>
          <p:cNvSpPr txBox="1"/>
          <p:nvPr/>
        </p:nvSpPr>
        <p:spPr>
          <a:xfrm>
            <a:off x="1722618" y="-133729"/>
            <a:ext cx="6786489"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Life Processes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52" name="Google Shape;4152;p275"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153" name="Google Shape;4153;p275"/>
          <p:cNvGrpSpPr/>
          <p:nvPr/>
        </p:nvGrpSpPr>
        <p:grpSpPr>
          <a:xfrm>
            <a:off x="944379" y="1413562"/>
            <a:ext cx="8063975" cy="5285063"/>
            <a:chOff x="944379" y="1413562"/>
            <a:chExt cx="8063975" cy="5285063"/>
          </a:xfrm>
        </p:grpSpPr>
        <p:grpSp>
          <p:nvGrpSpPr>
            <p:cNvPr id="4154" name="Google Shape;4154;p275"/>
            <p:cNvGrpSpPr/>
            <p:nvPr/>
          </p:nvGrpSpPr>
          <p:grpSpPr>
            <a:xfrm>
              <a:off x="1266092" y="1559581"/>
              <a:ext cx="3325272" cy="1039147"/>
              <a:chOff x="4368061" y="1626721"/>
              <a:chExt cx="3325272" cy="1039147"/>
            </a:xfrm>
          </p:grpSpPr>
          <p:sp>
            <p:nvSpPr>
              <p:cNvPr id="4155" name="Google Shape;4155;p275"/>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6" name="Google Shape;4156;p275"/>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4157" name="Google Shape;4157;p275" descr="eating.jpg"/>
            <p:cNvPicPr preferRelativeResize="0"/>
            <p:nvPr/>
          </p:nvPicPr>
          <p:blipFill rotWithShape="1">
            <a:blip r:embed="rId4">
              <a:alphaModFix/>
            </a:blip>
            <a:srcRect t="8727" b="8727"/>
            <a:stretch/>
          </p:blipFill>
          <p:spPr>
            <a:xfrm>
              <a:off x="944380" y="1446299"/>
              <a:ext cx="905701" cy="1039148"/>
            </a:xfrm>
            <a:prstGeom prst="rect">
              <a:avLst/>
            </a:prstGeom>
            <a:noFill/>
            <a:ln>
              <a:noFill/>
            </a:ln>
          </p:spPr>
        </p:pic>
        <p:grpSp>
          <p:nvGrpSpPr>
            <p:cNvPr id="4158" name="Google Shape;4158;p275"/>
            <p:cNvGrpSpPr/>
            <p:nvPr/>
          </p:nvGrpSpPr>
          <p:grpSpPr>
            <a:xfrm>
              <a:off x="1246728" y="2909426"/>
              <a:ext cx="3325272" cy="1039147"/>
              <a:chOff x="4368061" y="1626721"/>
              <a:chExt cx="3325272" cy="1039147"/>
            </a:xfrm>
          </p:grpSpPr>
          <p:sp>
            <p:nvSpPr>
              <p:cNvPr id="4159" name="Google Shape;4159;p275"/>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0" name="Google Shape;4160;p275"/>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4161" name="Google Shape;4161;p275"/>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4162" name="Google Shape;4162;p275"/>
            <p:cNvGrpSpPr/>
            <p:nvPr/>
          </p:nvGrpSpPr>
          <p:grpSpPr>
            <a:xfrm>
              <a:off x="1208702" y="4273783"/>
              <a:ext cx="3325272" cy="1039147"/>
              <a:chOff x="4368061" y="2934893"/>
              <a:chExt cx="3325272" cy="1039147"/>
            </a:xfrm>
          </p:grpSpPr>
          <p:sp>
            <p:nvSpPr>
              <p:cNvPr id="4163" name="Google Shape;4163;p275"/>
              <p:cNvSpPr/>
              <p:nvPr/>
            </p:nvSpPr>
            <p:spPr>
              <a:xfrm>
                <a:off x="4368061"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4" name="Google Shape;4164;p275"/>
              <p:cNvSpPr txBox="1"/>
              <p:nvPr/>
            </p:nvSpPr>
            <p:spPr>
              <a:xfrm>
                <a:off x="4368061" y="2934893"/>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4165" name="Google Shape;4165;p275"/>
            <p:cNvSpPr/>
            <p:nvPr/>
          </p:nvSpPr>
          <p:spPr>
            <a:xfrm>
              <a:off x="1070149" y="4123684"/>
              <a:ext cx="727403" cy="109110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166" name="Google Shape;4166;p275"/>
            <p:cNvGrpSpPr/>
            <p:nvPr/>
          </p:nvGrpSpPr>
          <p:grpSpPr>
            <a:xfrm>
              <a:off x="4913076" y="1559581"/>
              <a:ext cx="4095278" cy="2483918"/>
              <a:chOff x="674818" y="2934893"/>
              <a:chExt cx="4095278" cy="2483918"/>
            </a:xfrm>
          </p:grpSpPr>
          <p:sp>
            <p:nvSpPr>
              <p:cNvPr id="4167" name="Google Shape;4167;p275"/>
              <p:cNvSpPr/>
              <p:nvPr/>
            </p:nvSpPr>
            <p:spPr>
              <a:xfrm>
                <a:off x="674818"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8" name="Google Shape;4168;p275"/>
              <p:cNvSpPr txBox="1"/>
              <p:nvPr/>
            </p:nvSpPr>
            <p:spPr>
              <a:xfrm>
                <a:off x="1078818" y="4379664"/>
                <a:ext cx="3691278"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4169" name="Google Shape;4169;p275"/>
            <p:cNvGrpSpPr/>
            <p:nvPr/>
          </p:nvGrpSpPr>
          <p:grpSpPr>
            <a:xfrm>
              <a:off x="4913076" y="1618657"/>
              <a:ext cx="3565821" cy="2395756"/>
              <a:chOff x="674818" y="-1038059"/>
              <a:chExt cx="3565821" cy="2395756"/>
            </a:xfrm>
          </p:grpSpPr>
          <p:sp>
            <p:nvSpPr>
              <p:cNvPr id="4170" name="Google Shape;4170;p275"/>
              <p:cNvSpPr/>
              <p:nvPr/>
            </p:nvSpPr>
            <p:spPr>
              <a:xfrm>
                <a:off x="674818"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1" name="Google Shape;4171;p275"/>
              <p:cNvSpPr txBox="1"/>
              <p:nvPr/>
            </p:nvSpPr>
            <p:spPr>
              <a:xfrm>
                <a:off x="915367" y="-1038059"/>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4172" name="Google Shape;4172;p275"/>
            <p:cNvSpPr/>
            <p:nvPr/>
          </p:nvSpPr>
          <p:spPr>
            <a:xfrm>
              <a:off x="4913076" y="1413562"/>
              <a:ext cx="727403" cy="1091105"/>
            </a:xfrm>
            <a:prstGeom prst="rect">
              <a:avLst/>
            </a:prstGeom>
            <a:blipFill rotWithShape="1">
              <a:blip r:embed="rId7">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173" name="Google Shape;4173;p275"/>
            <p:cNvGrpSpPr/>
            <p:nvPr/>
          </p:nvGrpSpPr>
          <p:grpSpPr>
            <a:xfrm>
              <a:off x="4913076" y="4294876"/>
              <a:ext cx="3325272" cy="1039147"/>
              <a:chOff x="4368061" y="318550"/>
              <a:chExt cx="3325272" cy="1039147"/>
            </a:xfrm>
          </p:grpSpPr>
          <p:sp>
            <p:nvSpPr>
              <p:cNvPr id="4174" name="Google Shape;4174;p275"/>
              <p:cNvSpPr/>
              <p:nvPr/>
            </p:nvSpPr>
            <p:spPr>
              <a:xfrm>
                <a:off x="4368061"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5" name="Google Shape;4175;p275"/>
              <p:cNvSpPr txBox="1"/>
              <p:nvPr/>
            </p:nvSpPr>
            <p:spPr>
              <a:xfrm>
                <a:off x="4368061" y="318550"/>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4176" name="Google Shape;4176;p275"/>
            <p:cNvSpPr/>
            <p:nvPr/>
          </p:nvSpPr>
          <p:spPr>
            <a:xfrm>
              <a:off x="4774523" y="4144777"/>
              <a:ext cx="727403" cy="1091105"/>
            </a:xfrm>
            <a:prstGeom prst="rect">
              <a:avLst/>
            </a:prstGeom>
            <a:blipFill rotWithShape="1">
              <a:blip r:embed="rId8">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177" name="Google Shape;4177;p275"/>
            <p:cNvGrpSpPr/>
            <p:nvPr/>
          </p:nvGrpSpPr>
          <p:grpSpPr>
            <a:xfrm>
              <a:off x="3111887" y="5659478"/>
              <a:ext cx="3325272" cy="1039147"/>
              <a:chOff x="2521440" y="4243064"/>
              <a:chExt cx="3325272" cy="1039147"/>
            </a:xfrm>
          </p:grpSpPr>
          <p:sp>
            <p:nvSpPr>
              <p:cNvPr id="4178" name="Google Shape;4178;p275"/>
              <p:cNvSpPr/>
              <p:nvPr/>
            </p:nvSpPr>
            <p:spPr>
              <a:xfrm>
                <a:off x="2521440" y="4243064"/>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9" name="Google Shape;4179;p275"/>
              <p:cNvSpPr txBox="1"/>
              <p:nvPr/>
            </p:nvSpPr>
            <p:spPr>
              <a:xfrm>
                <a:off x="2521440" y="4243064"/>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4180" name="Google Shape;4180;p275"/>
            <p:cNvSpPr/>
            <p:nvPr/>
          </p:nvSpPr>
          <p:spPr>
            <a:xfrm>
              <a:off x="2973334" y="5509379"/>
              <a:ext cx="727403" cy="1091105"/>
            </a:xfrm>
            <a:prstGeom prst="rect">
              <a:avLst/>
            </a:prstGeom>
            <a:blipFill rotWithShape="1">
              <a:blip r:embed="rId9">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1" name="Google Shape;4181;p275"/>
            <p:cNvSpPr/>
            <p:nvPr/>
          </p:nvSpPr>
          <p:spPr>
            <a:xfrm>
              <a:off x="4913075" y="2837795"/>
              <a:ext cx="727403" cy="1054288"/>
            </a:xfrm>
            <a:prstGeom prst="rect">
              <a:avLst/>
            </a:prstGeom>
            <a:blipFill rotWithShape="1">
              <a:blip r:embed="rId10">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Shape 4186"/>
        <p:cNvGrpSpPr/>
        <p:nvPr/>
      </p:nvGrpSpPr>
      <p:grpSpPr>
        <a:xfrm>
          <a:off x="0" y="0"/>
          <a:ext cx="0" cy="0"/>
          <a:chOff x="0" y="0"/>
          <a:chExt cx="0" cy="0"/>
        </a:xfrm>
      </p:grpSpPr>
      <p:sp>
        <p:nvSpPr>
          <p:cNvPr id="4187" name="Google Shape;4187;p276"/>
          <p:cNvSpPr txBox="1">
            <a:spLocks noGrp="1"/>
          </p:cNvSpPr>
          <p:nvPr>
            <p:ph type="title"/>
          </p:nvPr>
        </p:nvSpPr>
        <p:spPr>
          <a:xfrm>
            <a:off x="582450" y="360174"/>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399"/>
              <a:buFont typeface="Calibri"/>
              <a:buNone/>
            </a:pPr>
            <a:r>
              <a:rPr lang="en-US" sz="3959" b="1" u="sng"/>
              <a:t>Ingestion</a:t>
            </a:r>
            <a:r>
              <a:rPr lang="en-US" sz="3959"/>
              <a:t>: the process of taking in food </a:t>
            </a:r>
            <a:endParaRPr/>
          </a:p>
        </p:txBody>
      </p:sp>
      <p:pic>
        <p:nvPicPr>
          <p:cNvPr id="4188" name="Google Shape;4188;p276" descr="eating.jpg"/>
          <p:cNvPicPr preferRelativeResize="0">
            <a:picLocks noGrp="1"/>
          </p:cNvPicPr>
          <p:nvPr>
            <p:ph type="body" idx="1"/>
          </p:nvPr>
        </p:nvPicPr>
        <p:blipFill rotWithShape="1">
          <a:blip r:embed="rId3">
            <a:alphaModFix/>
          </a:blip>
          <a:srcRect t="8727" b="8727"/>
          <a:stretch/>
        </p:blipFill>
        <p:spPr>
          <a:xfrm>
            <a:off x="457200" y="2057400"/>
            <a:ext cx="8229600" cy="4525963"/>
          </a:xfrm>
          <a:prstGeom prst="rect">
            <a:avLst/>
          </a:prstGeom>
          <a:noFill/>
          <a:ln>
            <a:noFill/>
          </a:ln>
        </p:spPr>
      </p:pic>
      <p:sp>
        <p:nvSpPr>
          <p:cNvPr id="4189" name="Google Shape;4189;p27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Shape 4193"/>
        <p:cNvGrpSpPr/>
        <p:nvPr/>
      </p:nvGrpSpPr>
      <p:grpSpPr>
        <a:xfrm>
          <a:off x="0" y="0"/>
          <a:ext cx="0" cy="0"/>
          <a:chOff x="0" y="0"/>
          <a:chExt cx="0" cy="0"/>
        </a:xfrm>
      </p:grpSpPr>
      <p:sp>
        <p:nvSpPr>
          <p:cNvPr id="4194" name="Google Shape;4194;p277"/>
          <p:cNvSpPr txBox="1"/>
          <p:nvPr/>
        </p:nvSpPr>
        <p:spPr>
          <a:xfrm>
            <a:off x="692625" y="424775"/>
            <a:ext cx="81975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4400" b="1" i="0" u="sng" strike="noStrike" cap="none">
                <a:solidFill>
                  <a:schemeClr val="dk1"/>
                </a:solidFill>
                <a:latin typeface="Calibri"/>
                <a:ea typeface="Calibri"/>
                <a:cs typeface="Calibri"/>
                <a:sym typeface="Calibri"/>
              </a:rPr>
              <a:t>Digestion</a:t>
            </a:r>
            <a:r>
              <a:rPr lang="en-US" sz="4400" b="0" i="0" u="none" strike="noStrike" cap="none">
                <a:solidFill>
                  <a:schemeClr val="dk1"/>
                </a:solidFill>
                <a:latin typeface="Calibri"/>
                <a:ea typeface="Calibri"/>
                <a:cs typeface="Calibri"/>
                <a:sym typeface="Calibri"/>
              </a:rPr>
              <a:t>: </a:t>
            </a:r>
            <a:r>
              <a:rPr lang="en-US" sz="4400">
                <a:solidFill>
                  <a:schemeClr val="dk1"/>
                </a:solidFill>
                <a:latin typeface="Calibri"/>
                <a:ea typeface="Calibri"/>
                <a:cs typeface="Calibri"/>
                <a:sym typeface="Calibri"/>
              </a:rPr>
              <a:t>b</a:t>
            </a:r>
            <a:r>
              <a:rPr lang="en-US" sz="4400" b="0" i="0" u="none" strike="noStrike" cap="none">
                <a:solidFill>
                  <a:schemeClr val="dk1"/>
                </a:solidFill>
                <a:latin typeface="Calibri"/>
                <a:ea typeface="Calibri"/>
                <a:cs typeface="Calibri"/>
                <a:sym typeface="Calibri"/>
              </a:rPr>
              <a:t>reaking down of food for the organism to use</a:t>
            </a:r>
            <a:endParaRPr sz="1400" b="0" i="0" u="none" strike="noStrike" cap="none">
              <a:solidFill>
                <a:srgbClr val="000000"/>
              </a:solidFill>
              <a:latin typeface="Arial"/>
              <a:ea typeface="Arial"/>
              <a:cs typeface="Arial"/>
              <a:sym typeface="Arial"/>
            </a:endParaRPr>
          </a:p>
        </p:txBody>
      </p:sp>
      <p:pic>
        <p:nvPicPr>
          <p:cNvPr id="4195" name="Google Shape;4195;p277"/>
          <p:cNvPicPr preferRelativeResize="0"/>
          <p:nvPr/>
        </p:nvPicPr>
        <p:blipFill rotWithShape="1">
          <a:blip r:embed="rId3">
            <a:alphaModFix/>
          </a:blip>
          <a:srcRect/>
          <a:stretch/>
        </p:blipFill>
        <p:spPr>
          <a:xfrm>
            <a:off x="1034321" y="1913316"/>
            <a:ext cx="7075358" cy="4217233"/>
          </a:xfrm>
          <a:prstGeom prst="rect">
            <a:avLst/>
          </a:prstGeom>
          <a:noFill/>
          <a:ln>
            <a:noFill/>
          </a:ln>
        </p:spPr>
      </p:pic>
      <p:sp>
        <p:nvSpPr>
          <p:cNvPr id="4196" name="Google Shape;4196;p27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Shape 4201"/>
        <p:cNvGrpSpPr/>
        <p:nvPr/>
      </p:nvGrpSpPr>
      <p:grpSpPr>
        <a:xfrm>
          <a:off x="0" y="0"/>
          <a:ext cx="0" cy="0"/>
          <a:chOff x="0" y="0"/>
          <a:chExt cx="0" cy="0"/>
        </a:xfrm>
      </p:grpSpPr>
      <p:sp>
        <p:nvSpPr>
          <p:cNvPr id="4202" name="Google Shape;4202;p278"/>
          <p:cNvSpPr txBox="1">
            <a:spLocks noGrp="1"/>
          </p:cNvSpPr>
          <p:nvPr>
            <p:ph type="title"/>
          </p:nvPr>
        </p:nvSpPr>
        <p:spPr>
          <a:xfrm>
            <a:off x="457200" y="274638"/>
            <a:ext cx="8229600" cy="132556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Excretion</a:t>
            </a:r>
            <a:r>
              <a:rPr lang="en-US" sz="3959"/>
              <a:t>: process by which an organism removes its waste</a:t>
            </a:r>
            <a:endParaRPr/>
          </a:p>
        </p:txBody>
      </p:sp>
      <p:pic>
        <p:nvPicPr>
          <p:cNvPr id="4203" name="Google Shape;4203;p278" descr="toilet.jpg"/>
          <p:cNvPicPr preferRelativeResize="0">
            <a:picLocks noGrp="1"/>
          </p:cNvPicPr>
          <p:nvPr>
            <p:ph type="body" idx="1"/>
          </p:nvPr>
        </p:nvPicPr>
        <p:blipFill rotWithShape="1">
          <a:blip r:embed="rId3">
            <a:alphaModFix/>
          </a:blip>
          <a:srcRect l="-61212" r="-6121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4204" name="Google Shape;4204;p27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Shape 4209"/>
        <p:cNvGrpSpPr/>
        <p:nvPr/>
      </p:nvGrpSpPr>
      <p:grpSpPr>
        <a:xfrm>
          <a:off x="0" y="0"/>
          <a:ext cx="0" cy="0"/>
          <a:chOff x="0" y="0"/>
          <a:chExt cx="0" cy="0"/>
        </a:xfrm>
      </p:grpSpPr>
      <p:sp>
        <p:nvSpPr>
          <p:cNvPr id="4210" name="Google Shape;4210;p279"/>
          <p:cNvSpPr txBox="1">
            <a:spLocks noGrp="1"/>
          </p:cNvSpPr>
          <p:nvPr>
            <p:ph type="title"/>
          </p:nvPr>
        </p:nvSpPr>
        <p:spPr>
          <a:xfrm>
            <a:off x="294468" y="871099"/>
            <a:ext cx="8849532" cy="146117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Growth</a:t>
            </a:r>
            <a:r>
              <a:rPr lang="en-US"/>
              <a:t>: process by which living organisms increase in size</a:t>
            </a:r>
            <a:endParaRPr/>
          </a:p>
        </p:txBody>
      </p:sp>
      <p:pic>
        <p:nvPicPr>
          <p:cNvPr id="4211" name="Google Shape;4211;p279"/>
          <p:cNvPicPr preferRelativeResize="0">
            <a:picLocks noGrp="1"/>
          </p:cNvPicPr>
          <p:nvPr>
            <p:ph type="body" idx="1"/>
          </p:nvPr>
        </p:nvPicPr>
        <p:blipFill rotWithShape="1">
          <a:blip r:embed="rId3">
            <a:alphaModFix/>
          </a:blip>
          <a:srcRect/>
          <a:stretch/>
        </p:blipFill>
        <p:spPr>
          <a:xfrm>
            <a:off x="1" y="2355743"/>
            <a:ext cx="9151564" cy="2991172"/>
          </a:xfrm>
          <a:prstGeom prst="rect">
            <a:avLst/>
          </a:prstGeom>
          <a:noFill/>
          <a:ln w="9525" cap="flat" cmpd="sng">
            <a:solidFill>
              <a:schemeClr val="lt1"/>
            </a:solidFill>
            <a:prstDash val="solid"/>
            <a:round/>
            <a:headEnd type="none" w="sm" len="sm"/>
            <a:tailEnd type="none" w="sm" len="sm"/>
          </a:ln>
        </p:spPr>
      </p:pic>
      <p:sp>
        <p:nvSpPr>
          <p:cNvPr id="4212" name="Google Shape;4212;p27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daf524373c_0_16"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Shape 4217"/>
        <p:cNvGrpSpPr/>
        <p:nvPr/>
      </p:nvGrpSpPr>
      <p:grpSpPr>
        <a:xfrm>
          <a:off x="0" y="0"/>
          <a:ext cx="0" cy="0"/>
          <a:chOff x="0" y="0"/>
          <a:chExt cx="0" cy="0"/>
        </a:xfrm>
      </p:grpSpPr>
      <p:sp>
        <p:nvSpPr>
          <p:cNvPr id="4218" name="Google Shape;4218;p280"/>
          <p:cNvSpPr txBox="1">
            <a:spLocks noGrp="1"/>
          </p:cNvSpPr>
          <p:nvPr>
            <p:ph type="title"/>
          </p:nvPr>
        </p:nvSpPr>
        <p:spPr>
          <a:xfrm>
            <a:off x="294468" y="871099"/>
            <a:ext cx="8849532" cy="146117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Repair</a:t>
            </a:r>
            <a:r>
              <a:rPr lang="en-US"/>
              <a:t>: the ability of an organism to heal</a:t>
            </a:r>
            <a:endParaRPr/>
          </a:p>
        </p:txBody>
      </p:sp>
      <p:pic>
        <p:nvPicPr>
          <p:cNvPr id="4219" name="Google Shape;4219;p280"/>
          <p:cNvPicPr preferRelativeResize="0"/>
          <p:nvPr/>
        </p:nvPicPr>
        <p:blipFill rotWithShape="1">
          <a:blip r:embed="rId3">
            <a:alphaModFix/>
          </a:blip>
          <a:srcRect/>
          <a:stretch/>
        </p:blipFill>
        <p:spPr>
          <a:xfrm>
            <a:off x="0" y="2916953"/>
            <a:ext cx="4752109" cy="3941047"/>
          </a:xfrm>
          <a:prstGeom prst="rect">
            <a:avLst/>
          </a:prstGeom>
          <a:noFill/>
          <a:ln>
            <a:noFill/>
          </a:ln>
        </p:spPr>
      </p:pic>
      <p:sp>
        <p:nvSpPr>
          <p:cNvPr id="4220" name="Google Shape;4220;p28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21" name="Google Shape;4221;p280"/>
          <p:cNvPicPr preferRelativeResize="0"/>
          <p:nvPr/>
        </p:nvPicPr>
        <p:blipFill>
          <a:blip r:embed="rId5">
            <a:alphaModFix/>
          </a:blip>
          <a:stretch>
            <a:fillRect/>
          </a:stretch>
        </p:blipFill>
        <p:spPr>
          <a:xfrm>
            <a:off x="5098897" y="2987032"/>
            <a:ext cx="4045100" cy="3870969"/>
          </a:xfrm>
          <a:prstGeom prst="rect">
            <a:avLst/>
          </a:prstGeom>
          <a:noFill/>
          <a:ln>
            <a:noFill/>
          </a:ln>
        </p:spPr>
      </p:pic>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Shape 4226"/>
        <p:cNvGrpSpPr/>
        <p:nvPr/>
      </p:nvGrpSpPr>
      <p:grpSpPr>
        <a:xfrm>
          <a:off x="0" y="0"/>
          <a:ext cx="0" cy="0"/>
          <a:chOff x="0" y="0"/>
          <a:chExt cx="0" cy="0"/>
        </a:xfrm>
      </p:grpSpPr>
      <p:sp>
        <p:nvSpPr>
          <p:cNvPr id="4227" name="Google Shape;4227;p281"/>
          <p:cNvSpPr/>
          <p:nvPr/>
        </p:nvSpPr>
        <p:spPr>
          <a:xfrm>
            <a:off x="1620983" y="2583819"/>
            <a:ext cx="5915890" cy="3789272"/>
          </a:xfrm>
          <a:prstGeom prst="rect">
            <a:avLst/>
          </a:prstGeom>
          <a:blipFill rotWithShape="1">
            <a:blip r:embed="rId3">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8" name="Google Shape;4228;p281"/>
          <p:cNvSpPr txBox="1">
            <a:spLocks noGrp="1"/>
          </p:cNvSpPr>
          <p:nvPr>
            <p:ph type="title"/>
          </p:nvPr>
        </p:nvSpPr>
        <p:spPr>
          <a:xfrm>
            <a:off x="124692" y="735230"/>
            <a:ext cx="9144000" cy="146117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Stimulus response</a:t>
            </a:r>
            <a:r>
              <a:rPr lang="en-US" sz="3959"/>
              <a:t>: reaction of an organism to something in the environment</a:t>
            </a:r>
            <a:endParaRPr/>
          </a:p>
        </p:txBody>
      </p:sp>
      <p:sp>
        <p:nvSpPr>
          <p:cNvPr id="4229" name="Google Shape;4229;p281"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Shape 4234"/>
        <p:cNvGrpSpPr/>
        <p:nvPr/>
      </p:nvGrpSpPr>
      <p:grpSpPr>
        <a:xfrm>
          <a:off x="0" y="0"/>
          <a:ext cx="0" cy="0"/>
          <a:chOff x="0" y="0"/>
          <a:chExt cx="0" cy="0"/>
        </a:xfrm>
      </p:grpSpPr>
      <p:sp>
        <p:nvSpPr>
          <p:cNvPr id="4235" name="Google Shape;4235;p282"/>
          <p:cNvSpPr txBox="1">
            <a:spLocks noGrp="1"/>
          </p:cNvSpPr>
          <p:nvPr>
            <p:ph type="title"/>
          </p:nvPr>
        </p:nvSpPr>
        <p:spPr>
          <a:xfrm>
            <a:off x="-1" y="871099"/>
            <a:ext cx="9254837" cy="174014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Calibri"/>
              <a:buNone/>
            </a:pPr>
            <a:r>
              <a:rPr lang="en-US" sz="3600" b="1" u="sng"/>
              <a:t>Gas Exchange</a:t>
            </a:r>
            <a:r>
              <a:rPr lang="en-US" sz="3600"/>
              <a:t>: process that causes a gas from the environment to enter into an organism and an gas from the organism to enter the environment </a:t>
            </a:r>
            <a:endParaRPr/>
          </a:p>
        </p:txBody>
      </p:sp>
      <p:pic>
        <p:nvPicPr>
          <p:cNvPr id="4236" name="Google Shape;4236;p282" descr="repiratory systems.jpg"/>
          <p:cNvPicPr preferRelativeResize="0">
            <a:picLocks noGrp="1"/>
          </p:cNvPicPr>
          <p:nvPr>
            <p:ph type="body" idx="1"/>
          </p:nvPr>
        </p:nvPicPr>
        <p:blipFill rotWithShape="1">
          <a:blip r:embed="rId3">
            <a:alphaModFix/>
          </a:blip>
          <a:srcRect l="-39211" r="-39210"/>
          <a:stretch/>
        </p:blipFill>
        <p:spPr>
          <a:xfrm>
            <a:off x="290643" y="3034145"/>
            <a:ext cx="8562714" cy="3687986"/>
          </a:xfrm>
          <a:prstGeom prst="rect">
            <a:avLst/>
          </a:prstGeom>
          <a:noFill/>
          <a:ln w="9525" cap="flat" cmpd="sng">
            <a:solidFill>
              <a:schemeClr val="lt1"/>
            </a:solidFill>
            <a:prstDash val="solid"/>
            <a:round/>
            <a:headEnd type="none" w="sm" len="sm"/>
            <a:tailEnd type="none" w="sm" len="sm"/>
          </a:ln>
        </p:spPr>
      </p:pic>
      <p:sp>
        <p:nvSpPr>
          <p:cNvPr id="4237" name="Google Shape;4237;p282"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Shape 4242"/>
        <p:cNvGrpSpPr/>
        <p:nvPr/>
      </p:nvGrpSpPr>
      <p:grpSpPr>
        <a:xfrm>
          <a:off x="0" y="0"/>
          <a:ext cx="0" cy="0"/>
          <a:chOff x="0" y="0"/>
          <a:chExt cx="0" cy="0"/>
        </a:xfrm>
      </p:grpSpPr>
      <p:sp>
        <p:nvSpPr>
          <p:cNvPr id="4243" name="Google Shape;4243;gdaf524373c_12_45"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Shape 4248"/>
        <p:cNvGrpSpPr/>
        <p:nvPr/>
      </p:nvGrpSpPr>
      <p:grpSpPr>
        <a:xfrm>
          <a:off x="0" y="0"/>
          <a:ext cx="0" cy="0"/>
          <a:chOff x="0" y="0"/>
          <a:chExt cx="0" cy="0"/>
        </a:xfrm>
      </p:grpSpPr>
      <p:pic>
        <p:nvPicPr>
          <p:cNvPr id="4249" name="Google Shape;4249;p283"/>
          <p:cNvPicPr preferRelativeResize="0"/>
          <p:nvPr/>
        </p:nvPicPr>
        <p:blipFill rotWithShape="1">
          <a:blip r:embed="rId3">
            <a:alphaModFix/>
          </a:blip>
          <a:srcRect/>
          <a:stretch/>
        </p:blipFill>
        <p:spPr>
          <a:xfrm>
            <a:off x="196948" y="1015665"/>
            <a:ext cx="8947052" cy="5676312"/>
          </a:xfrm>
          <a:prstGeom prst="rect">
            <a:avLst/>
          </a:prstGeom>
          <a:noFill/>
          <a:ln>
            <a:noFill/>
          </a:ln>
        </p:spPr>
      </p:pic>
      <p:sp>
        <p:nvSpPr>
          <p:cNvPr id="4250" name="Google Shape;4250;p28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1" name="Google Shape;4251;p283"/>
          <p:cNvSpPr txBox="1"/>
          <p:nvPr/>
        </p:nvSpPr>
        <p:spPr>
          <a:xfrm>
            <a:off x="849542" y="964185"/>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3959"/>
              <a:buFont typeface="Calibri"/>
              <a:buNone/>
            </a:pPr>
            <a:r>
              <a:rPr lang="en-US" sz="3959" b="0" i="0" u="none" strike="noStrike" cap="none">
                <a:solidFill>
                  <a:schemeClr val="dk1"/>
                </a:solidFill>
                <a:latin typeface="Calibri"/>
                <a:ea typeface="Calibri"/>
                <a:cs typeface="Calibri"/>
                <a:sym typeface="Calibri"/>
              </a:rPr>
              <a:t>How are cells, tissue, organs, organ systems, and organisms related?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Shape 4256"/>
        <p:cNvGrpSpPr/>
        <p:nvPr/>
      </p:nvGrpSpPr>
      <p:grpSpPr>
        <a:xfrm>
          <a:off x="0" y="0"/>
          <a:ext cx="0" cy="0"/>
          <a:chOff x="0" y="0"/>
          <a:chExt cx="0" cy="0"/>
        </a:xfrm>
      </p:grpSpPr>
      <p:sp>
        <p:nvSpPr>
          <p:cNvPr id="4257" name="Google Shape;4257;p284"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8" name="Google Shape;4258;p284"/>
          <p:cNvSpPr txBox="1">
            <a:spLocks noGrp="1"/>
          </p:cNvSpPr>
          <p:nvPr>
            <p:ph type="title"/>
          </p:nvPr>
        </p:nvSpPr>
        <p:spPr>
          <a:xfrm>
            <a:off x="735230" y="510165"/>
            <a:ext cx="8229600" cy="132556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a:t>Why are life processes important for organisms?</a:t>
            </a:r>
            <a:endParaRPr/>
          </a:p>
        </p:txBody>
      </p:sp>
      <p:grpSp>
        <p:nvGrpSpPr>
          <p:cNvPr id="4259" name="Google Shape;4259;p284"/>
          <p:cNvGrpSpPr/>
          <p:nvPr/>
        </p:nvGrpSpPr>
        <p:grpSpPr>
          <a:xfrm>
            <a:off x="0" y="2194560"/>
            <a:ext cx="6354410" cy="4530100"/>
            <a:chOff x="944379" y="1446299"/>
            <a:chExt cx="6400498" cy="5287021"/>
          </a:xfrm>
        </p:grpSpPr>
        <p:grpSp>
          <p:nvGrpSpPr>
            <p:cNvPr id="4260" name="Google Shape;4260;p284"/>
            <p:cNvGrpSpPr/>
            <p:nvPr/>
          </p:nvGrpSpPr>
          <p:grpSpPr>
            <a:xfrm>
              <a:off x="1266093" y="1559581"/>
              <a:ext cx="2322965" cy="1039147"/>
              <a:chOff x="4368062" y="1626721"/>
              <a:chExt cx="2322965" cy="1039147"/>
            </a:xfrm>
          </p:grpSpPr>
          <p:sp>
            <p:nvSpPr>
              <p:cNvPr id="4261" name="Google Shape;4261;p284"/>
              <p:cNvSpPr/>
              <p:nvPr/>
            </p:nvSpPr>
            <p:spPr>
              <a:xfrm>
                <a:off x="4368062" y="1626721"/>
                <a:ext cx="2322965"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2" name="Google Shape;4262;p284"/>
              <p:cNvSpPr txBox="1"/>
              <p:nvPr/>
            </p:nvSpPr>
            <p:spPr>
              <a:xfrm>
                <a:off x="4368062" y="1626721"/>
                <a:ext cx="2322965"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4263" name="Google Shape;4263;p284" descr="eating.jpg"/>
            <p:cNvPicPr preferRelativeResize="0"/>
            <p:nvPr/>
          </p:nvPicPr>
          <p:blipFill rotWithShape="1">
            <a:blip r:embed="rId4">
              <a:alphaModFix/>
            </a:blip>
            <a:srcRect t="8727" b="8727"/>
            <a:stretch/>
          </p:blipFill>
          <p:spPr>
            <a:xfrm>
              <a:off x="944380" y="1446299"/>
              <a:ext cx="905701" cy="1039148"/>
            </a:xfrm>
            <a:prstGeom prst="rect">
              <a:avLst/>
            </a:prstGeom>
            <a:noFill/>
            <a:ln>
              <a:noFill/>
            </a:ln>
          </p:spPr>
        </p:pic>
        <p:grpSp>
          <p:nvGrpSpPr>
            <p:cNvPr id="4264" name="Google Shape;4264;p284"/>
            <p:cNvGrpSpPr/>
            <p:nvPr/>
          </p:nvGrpSpPr>
          <p:grpSpPr>
            <a:xfrm>
              <a:off x="1246728" y="2909426"/>
              <a:ext cx="2342330" cy="1039147"/>
              <a:chOff x="4368061" y="1626721"/>
              <a:chExt cx="2342330" cy="1039147"/>
            </a:xfrm>
          </p:grpSpPr>
          <p:sp>
            <p:nvSpPr>
              <p:cNvPr id="4265" name="Google Shape;4265;p284"/>
              <p:cNvSpPr/>
              <p:nvPr/>
            </p:nvSpPr>
            <p:spPr>
              <a:xfrm>
                <a:off x="4368061" y="1626721"/>
                <a:ext cx="2342330"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6" name="Google Shape;4266;p284"/>
              <p:cNvSpPr txBox="1"/>
              <p:nvPr/>
            </p:nvSpPr>
            <p:spPr>
              <a:xfrm>
                <a:off x="4368062" y="1626721"/>
                <a:ext cx="2322965"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Digestion</a:t>
                </a:r>
                <a:endParaRPr sz="3500" b="0" i="0" u="none" strike="noStrike" cap="none">
                  <a:solidFill>
                    <a:schemeClr val="dk1"/>
                  </a:solidFill>
                  <a:latin typeface="Calibri"/>
                  <a:ea typeface="Calibri"/>
                  <a:cs typeface="Calibri"/>
                  <a:sym typeface="Calibri"/>
                </a:endParaRPr>
              </a:p>
            </p:txBody>
          </p:sp>
        </p:grpSp>
        <p:pic>
          <p:nvPicPr>
            <p:cNvPr id="4267" name="Google Shape;4267;p284"/>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4268" name="Google Shape;4268;p284"/>
            <p:cNvGrpSpPr/>
            <p:nvPr/>
          </p:nvGrpSpPr>
          <p:grpSpPr>
            <a:xfrm>
              <a:off x="1208702" y="4273783"/>
              <a:ext cx="2380356" cy="1039147"/>
              <a:chOff x="4368061" y="2934893"/>
              <a:chExt cx="2380356" cy="1039147"/>
            </a:xfrm>
          </p:grpSpPr>
          <p:sp>
            <p:nvSpPr>
              <p:cNvPr id="4269" name="Google Shape;4269;p284"/>
              <p:cNvSpPr/>
              <p:nvPr/>
            </p:nvSpPr>
            <p:spPr>
              <a:xfrm>
                <a:off x="4368061" y="2934893"/>
                <a:ext cx="2380356"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0" name="Google Shape;4270;p284"/>
              <p:cNvSpPr txBox="1"/>
              <p:nvPr/>
            </p:nvSpPr>
            <p:spPr>
              <a:xfrm>
                <a:off x="4368061" y="2934893"/>
                <a:ext cx="2380356"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4271" name="Google Shape;4271;p284"/>
            <p:cNvSpPr/>
            <p:nvPr/>
          </p:nvSpPr>
          <p:spPr>
            <a:xfrm>
              <a:off x="1070149" y="4123684"/>
              <a:ext cx="727403" cy="109110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72" name="Google Shape;4272;p284"/>
            <p:cNvGrpSpPr/>
            <p:nvPr/>
          </p:nvGrpSpPr>
          <p:grpSpPr>
            <a:xfrm>
              <a:off x="4298172" y="1559581"/>
              <a:ext cx="2834900" cy="2498008"/>
              <a:chOff x="59914" y="2934893"/>
              <a:chExt cx="2834900" cy="2498008"/>
            </a:xfrm>
          </p:grpSpPr>
          <p:sp>
            <p:nvSpPr>
              <p:cNvPr id="4273" name="Google Shape;4273;p284"/>
              <p:cNvSpPr/>
              <p:nvPr/>
            </p:nvSpPr>
            <p:spPr>
              <a:xfrm>
                <a:off x="674818" y="2934893"/>
                <a:ext cx="2096957"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4" name="Google Shape;4274;p284"/>
              <p:cNvSpPr txBox="1"/>
              <p:nvPr/>
            </p:nvSpPr>
            <p:spPr>
              <a:xfrm>
                <a:off x="59914" y="4393753"/>
                <a:ext cx="2834900" cy="1039148"/>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Stimulus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98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Response</a:t>
                </a:r>
                <a:endParaRPr sz="2800" b="0" i="0" u="none" strike="noStrike" cap="none">
                  <a:solidFill>
                    <a:schemeClr val="dk1"/>
                  </a:solidFill>
                  <a:latin typeface="Calibri"/>
                  <a:ea typeface="Calibri"/>
                  <a:cs typeface="Calibri"/>
                  <a:sym typeface="Calibri"/>
                </a:endParaRPr>
              </a:p>
            </p:txBody>
          </p:sp>
        </p:grpSp>
        <p:sp>
          <p:nvSpPr>
            <p:cNvPr id="4275" name="Google Shape;4275;p284"/>
            <p:cNvSpPr/>
            <p:nvPr/>
          </p:nvSpPr>
          <p:spPr>
            <a:xfrm>
              <a:off x="4129800" y="2975266"/>
              <a:ext cx="727403" cy="1054288"/>
            </a:xfrm>
            <a:prstGeom prst="rect">
              <a:avLst/>
            </a:prstGeom>
            <a:blipFill rotWithShape="1">
              <a:blip r:embed="rId7">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76" name="Google Shape;4276;p284"/>
            <p:cNvGrpSpPr/>
            <p:nvPr/>
          </p:nvGrpSpPr>
          <p:grpSpPr>
            <a:xfrm>
              <a:off x="4392676" y="1609098"/>
              <a:ext cx="2952201" cy="2405315"/>
              <a:chOff x="154418" y="-1047618"/>
              <a:chExt cx="2952201" cy="2405315"/>
            </a:xfrm>
          </p:grpSpPr>
          <p:sp>
            <p:nvSpPr>
              <p:cNvPr id="4277" name="Google Shape;4277;p284"/>
              <p:cNvSpPr/>
              <p:nvPr/>
            </p:nvSpPr>
            <p:spPr>
              <a:xfrm>
                <a:off x="674820" y="318550"/>
                <a:ext cx="2096958"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8" name="Google Shape;4278;p284"/>
              <p:cNvSpPr txBox="1"/>
              <p:nvPr/>
            </p:nvSpPr>
            <p:spPr>
              <a:xfrm>
                <a:off x="154418" y="-1047618"/>
                <a:ext cx="2952201"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4279" name="Google Shape;4279;p284"/>
            <p:cNvSpPr/>
            <p:nvPr/>
          </p:nvSpPr>
          <p:spPr>
            <a:xfrm>
              <a:off x="4129800" y="1543321"/>
              <a:ext cx="727403" cy="1091105"/>
            </a:xfrm>
            <a:prstGeom prst="rect">
              <a:avLst/>
            </a:prstGeom>
            <a:blipFill rotWithShape="1">
              <a:blip r:embed="rId8">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80" name="Google Shape;4280;p284"/>
            <p:cNvGrpSpPr/>
            <p:nvPr/>
          </p:nvGrpSpPr>
          <p:grpSpPr>
            <a:xfrm>
              <a:off x="4268354" y="4294876"/>
              <a:ext cx="2834900" cy="1145233"/>
              <a:chOff x="3723339" y="318550"/>
              <a:chExt cx="2834900" cy="1145233"/>
            </a:xfrm>
          </p:grpSpPr>
          <p:sp>
            <p:nvSpPr>
              <p:cNvPr id="4281" name="Google Shape;4281;p284"/>
              <p:cNvSpPr/>
              <p:nvPr/>
            </p:nvSpPr>
            <p:spPr>
              <a:xfrm>
                <a:off x="4368063" y="318550"/>
                <a:ext cx="2096958"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2" name="Google Shape;4282;p284"/>
              <p:cNvSpPr txBox="1"/>
              <p:nvPr/>
            </p:nvSpPr>
            <p:spPr>
              <a:xfrm>
                <a:off x="3723339" y="424636"/>
                <a:ext cx="2834900"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Gas Exchange</a:t>
                </a:r>
                <a:endParaRPr sz="2800" b="0" i="0" u="none" strike="noStrike" cap="none">
                  <a:solidFill>
                    <a:schemeClr val="dk1"/>
                  </a:solidFill>
                  <a:latin typeface="Calibri"/>
                  <a:ea typeface="Calibri"/>
                  <a:cs typeface="Calibri"/>
                  <a:sym typeface="Calibri"/>
                </a:endParaRPr>
              </a:p>
            </p:txBody>
          </p:sp>
        </p:grpSp>
        <p:sp>
          <p:nvSpPr>
            <p:cNvPr id="4283" name="Google Shape;4283;p284"/>
            <p:cNvSpPr/>
            <p:nvPr/>
          </p:nvSpPr>
          <p:spPr>
            <a:xfrm>
              <a:off x="4129801" y="4250863"/>
              <a:ext cx="727403" cy="1091105"/>
            </a:xfrm>
            <a:prstGeom prst="rect">
              <a:avLst/>
            </a:prstGeom>
            <a:blipFill rotWithShape="1">
              <a:blip r:embed="rId9">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84" name="Google Shape;4284;p284"/>
            <p:cNvGrpSpPr/>
            <p:nvPr/>
          </p:nvGrpSpPr>
          <p:grpSpPr>
            <a:xfrm>
              <a:off x="2569905" y="5643090"/>
              <a:ext cx="2979635" cy="1090230"/>
              <a:chOff x="1979458" y="4226676"/>
              <a:chExt cx="2979635" cy="1090230"/>
            </a:xfrm>
          </p:grpSpPr>
          <p:sp>
            <p:nvSpPr>
              <p:cNvPr id="4285" name="Google Shape;4285;p284"/>
              <p:cNvSpPr/>
              <p:nvPr/>
            </p:nvSpPr>
            <p:spPr>
              <a:xfrm>
                <a:off x="2124193" y="4226676"/>
                <a:ext cx="2834900"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6" name="Google Shape;4286;p284"/>
              <p:cNvSpPr txBox="1"/>
              <p:nvPr/>
            </p:nvSpPr>
            <p:spPr>
              <a:xfrm>
                <a:off x="1979458" y="4277759"/>
                <a:ext cx="2834900"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4287" name="Google Shape;4287;p284"/>
            <p:cNvSpPr/>
            <p:nvPr/>
          </p:nvSpPr>
          <p:spPr>
            <a:xfrm>
              <a:off x="2431352" y="5544073"/>
              <a:ext cx="727403" cy="1091105"/>
            </a:xfrm>
            <a:prstGeom prst="rect">
              <a:avLst/>
            </a:prstGeom>
            <a:blipFill rotWithShape="1">
              <a:blip r:embed="rId10">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288" name="Google Shape;4288;p284"/>
          <p:cNvPicPr preferRelativeResize="0"/>
          <p:nvPr/>
        </p:nvPicPr>
        <p:blipFill rotWithShape="1">
          <a:blip r:embed="rId11">
            <a:alphaModFix/>
          </a:blip>
          <a:srcRect/>
          <a:stretch/>
        </p:blipFill>
        <p:spPr>
          <a:xfrm>
            <a:off x="6818535" y="2382522"/>
            <a:ext cx="2325464" cy="2738118"/>
          </a:xfrm>
          <a:prstGeom prst="rect">
            <a:avLst/>
          </a:prstGeom>
          <a:noFill/>
          <a:ln>
            <a:noFill/>
          </a:ln>
        </p:spPr>
      </p:pic>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Shape 4292"/>
        <p:cNvGrpSpPr/>
        <p:nvPr/>
      </p:nvGrpSpPr>
      <p:grpSpPr>
        <a:xfrm>
          <a:off x="0" y="0"/>
          <a:ext cx="0" cy="0"/>
          <a:chOff x="0" y="0"/>
          <a:chExt cx="0" cy="0"/>
        </a:xfrm>
      </p:grpSpPr>
      <p:sp>
        <p:nvSpPr>
          <p:cNvPr id="4293" name="Google Shape;4293;p285"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4" name="Google Shape;4294;p285"/>
          <p:cNvSpPr txBox="1">
            <a:spLocks noGrp="1"/>
          </p:cNvSpPr>
          <p:nvPr>
            <p:ph type="title"/>
          </p:nvPr>
        </p:nvSpPr>
        <p:spPr>
          <a:xfrm>
            <a:off x="735230" y="510165"/>
            <a:ext cx="8229600" cy="132556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a:t>Explain the relationship between ingestion, digestion, and excretion. </a:t>
            </a:r>
            <a:endParaRPr/>
          </a:p>
        </p:txBody>
      </p:sp>
      <p:grpSp>
        <p:nvGrpSpPr>
          <p:cNvPr id="4295" name="Google Shape;4295;p285"/>
          <p:cNvGrpSpPr/>
          <p:nvPr/>
        </p:nvGrpSpPr>
        <p:grpSpPr>
          <a:xfrm>
            <a:off x="-357478" y="2881743"/>
            <a:ext cx="8794895" cy="2412868"/>
            <a:chOff x="-357478" y="2881743"/>
            <a:chExt cx="8794895" cy="2412868"/>
          </a:xfrm>
        </p:grpSpPr>
        <p:grpSp>
          <p:nvGrpSpPr>
            <p:cNvPr id="4296" name="Google Shape;4296;p285"/>
            <p:cNvGrpSpPr/>
            <p:nvPr/>
          </p:nvGrpSpPr>
          <p:grpSpPr>
            <a:xfrm>
              <a:off x="-357478" y="2881745"/>
              <a:ext cx="2185416" cy="2379667"/>
              <a:chOff x="-890052" y="1826662"/>
              <a:chExt cx="2306238" cy="2379667"/>
            </a:xfrm>
          </p:grpSpPr>
          <p:sp>
            <p:nvSpPr>
              <p:cNvPr id="4297" name="Google Shape;4297;p285"/>
              <p:cNvSpPr txBox="1"/>
              <p:nvPr/>
            </p:nvSpPr>
            <p:spPr>
              <a:xfrm>
                <a:off x="-890052" y="3315952"/>
                <a:ext cx="2306238"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pic>
            <p:nvPicPr>
              <p:cNvPr id="4298" name="Google Shape;4298;p285" descr="eating.jpg"/>
              <p:cNvPicPr preferRelativeResize="0"/>
              <p:nvPr/>
            </p:nvPicPr>
            <p:blipFill rotWithShape="1">
              <a:blip r:embed="rId4">
                <a:alphaModFix/>
              </a:blip>
              <a:srcRect t="8727" b="8727"/>
              <a:stretch/>
            </p:blipFill>
            <p:spPr>
              <a:xfrm>
                <a:off x="-293503" y="1826662"/>
                <a:ext cx="1448688" cy="1258275"/>
              </a:xfrm>
              <a:prstGeom prst="rect">
                <a:avLst/>
              </a:prstGeom>
              <a:noFill/>
              <a:ln>
                <a:noFill/>
              </a:ln>
            </p:spPr>
          </p:pic>
        </p:grpSp>
        <p:grpSp>
          <p:nvGrpSpPr>
            <p:cNvPr id="4299" name="Google Shape;4299;p285"/>
            <p:cNvGrpSpPr/>
            <p:nvPr/>
          </p:nvGrpSpPr>
          <p:grpSpPr>
            <a:xfrm>
              <a:off x="2485356" y="2881744"/>
              <a:ext cx="2306238" cy="2412867"/>
              <a:chOff x="-997374" y="2949623"/>
              <a:chExt cx="2306238" cy="2412867"/>
            </a:xfrm>
          </p:grpSpPr>
          <p:sp>
            <p:nvSpPr>
              <p:cNvPr id="4300" name="Google Shape;4300;p285"/>
              <p:cNvSpPr txBox="1"/>
              <p:nvPr/>
            </p:nvSpPr>
            <p:spPr>
              <a:xfrm>
                <a:off x="-997374" y="4472113"/>
                <a:ext cx="2306238"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Digestion</a:t>
                </a:r>
                <a:endParaRPr sz="3500" b="0" i="0" u="none" strike="noStrike" cap="none">
                  <a:solidFill>
                    <a:schemeClr val="dk1"/>
                  </a:solidFill>
                  <a:latin typeface="Calibri"/>
                  <a:ea typeface="Calibri"/>
                  <a:cs typeface="Calibri"/>
                  <a:sym typeface="Calibri"/>
                </a:endParaRPr>
              </a:p>
            </p:txBody>
          </p:sp>
          <p:pic>
            <p:nvPicPr>
              <p:cNvPr id="4301" name="Google Shape;4301;p285"/>
              <p:cNvPicPr preferRelativeResize="0"/>
              <p:nvPr/>
            </p:nvPicPr>
            <p:blipFill rotWithShape="1">
              <a:blip r:embed="rId5">
                <a:alphaModFix/>
              </a:blip>
              <a:srcRect/>
              <a:stretch/>
            </p:blipFill>
            <p:spPr>
              <a:xfrm>
                <a:off x="-67600" y="2949623"/>
                <a:ext cx="1122525" cy="1258275"/>
              </a:xfrm>
              <a:prstGeom prst="rect">
                <a:avLst/>
              </a:prstGeom>
              <a:noFill/>
              <a:ln>
                <a:noFill/>
              </a:ln>
            </p:spPr>
          </p:pic>
        </p:grpSp>
        <p:grpSp>
          <p:nvGrpSpPr>
            <p:cNvPr id="4302" name="Google Shape;4302;p285"/>
            <p:cNvGrpSpPr/>
            <p:nvPr/>
          </p:nvGrpSpPr>
          <p:grpSpPr>
            <a:xfrm>
              <a:off x="5615852" y="2881743"/>
              <a:ext cx="2821565" cy="2370217"/>
              <a:chOff x="-695662" y="4342298"/>
              <a:chExt cx="2363216" cy="2370217"/>
            </a:xfrm>
          </p:grpSpPr>
          <p:sp>
            <p:nvSpPr>
              <p:cNvPr id="4303" name="Google Shape;4303;p285"/>
              <p:cNvSpPr txBox="1"/>
              <p:nvPr/>
            </p:nvSpPr>
            <p:spPr>
              <a:xfrm>
                <a:off x="-695662" y="5822138"/>
                <a:ext cx="2363216"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sp>
            <p:nvSpPr>
              <p:cNvPr id="4304" name="Google Shape;4304;p285"/>
              <p:cNvSpPr/>
              <p:nvPr/>
            </p:nvSpPr>
            <p:spPr>
              <a:xfrm>
                <a:off x="124862" y="4342298"/>
                <a:ext cx="1322217" cy="125827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305" name="Google Shape;4305;p285"/>
            <p:cNvSpPr/>
            <p:nvPr/>
          </p:nvSpPr>
          <p:spPr>
            <a:xfrm rot="-5400000">
              <a:off x="2081397" y="2995393"/>
              <a:ext cx="609601" cy="1325564"/>
            </a:xfrm>
            <a:prstGeom prst="down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sp>
          <p:nvSpPr>
            <p:cNvPr id="4306" name="Google Shape;4306;p285"/>
            <p:cNvSpPr/>
            <p:nvPr/>
          </p:nvSpPr>
          <p:spPr>
            <a:xfrm rot="-5400000">
              <a:off x="5261787" y="2967708"/>
              <a:ext cx="609601" cy="1325564"/>
            </a:xfrm>
            <a:prstGeom prst="down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Shape 4311"/>
        <p:cNvGrpSpPr/>
        <p:nvPr/>
      </p:nvGrpSpPr>
      <p:grpSpPr>
        <a:xfrm>
          <a:off x="0" y="0"/>
          <a:ext cx="0" cy="0"/>
          <a:chOff x="0" y="0"/>
          <a:chExt cx="0" cy="0"/>
        </a:xfrm>
      </p:grpSpPr>
      <p:sp>
        <p:nvSpPr>
          <p:cNvPr id="4312" name="Google Shape;4312;p286"/>
          <p:cNvSpPr txBox="1">
            <a:spLocks noGrp="1"/>
          </p:cNvSpPr>
          <p:nvPr>
            <p:ph type="title"/>
          </p:nvPr>
        </p:nvSpPr>
        <p:spPr>
          <a:xfrm>
            <a:off x="238793" y="244774"/>
            <a:ext cx="8849400" cy="1461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helps organisms grow? </a:t>
            </a:r>
            <a:endParaRPr/>
          </a:p>
        </p:txBody>
      </p:sp>
      <p:sp>
        <p:nvSpPr>
          <p:cNvPr id="4313" name="Google Shape;4313;p28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14" name="Google Shape;4314;p286"/>
          <p:cNvPicPr preferRelativeResize="0"/>
          <p:nvPr/>
        </p:nvPicPr>
        <p:blipFill rotWithShape="1">
          <a:blip r:embed="rId4">
            <a:alphaModFix/>
          </a:blip>
          <a:srcRect/>
          <a:stretch/>
        </p:blipFill>
        <p:spPr>
          <a:xfrm>
            <a:off x="108538" y="2172084"/>
            <a:ext cx="3172691" cy="3502891"/>
          </a:xfrm>
          <a:prstGeom prst="rect">
            <a:avLst/>
          </a:prstGeom>
          <a:noFill/>
          <a:ln>
            <a:noFill/>
          </a:ln>
        </p:spPr>
      </p:pic>
      <p:pic>
        <p:nvPicPr>
          <p:cNvPr id="4315" name="Google Shape;4315;p286" descr="water.jpg"/>
          <p:cNvPicPr preferRelativeResize="0"/>
          <p:nvPr/>
        </p:nvPicPr>
        <p:blipFill rotWithShape="1">
          <a:blip r:embed="rId5">
            <a:alphaModFix/>
          </a:blip>
          <a:srcRect t="-5976" b="-5974"/>
          <a:stretch/>
        </p:blipFill>
        <p:spPr>
          <a:xfrm>
            <a:off x="3435470" y="2019070"/>
            <a:ext cx="2990740" cy="3808917"/>
          </a:xfrm>
          <a:prstGeom prst="rect">
            <a:avLst/>
          </a:prstGeom>
          <a:noFill/>
          <a:ln>
            <a:noFill/>
          </a:ln>
        </p:spPr>
      </p:pic>
      <p:pic>
        <p:nvPicPr>
          <p:cNvPr id="4316" name="Google Shape;4316;p286" descr="food.jpg"/>
          <p:cNvPicPr preferRelativeResize="0"/>
          <p:nvPr/>
        </p:nvPicPr>
        <p:blipFill rotWithShape="1">
          <a:blip r:embed="rId6">
            <a:alphaModFix/>
          </a:blip>
          <a:srcRect t="-1761" b="-1760"/>
          <a:stretch/>
        </p:blipFill>
        <p:spPr>
          <a:xfrm>
            <a:off x="6691406" y="2172084"/>
            <a:ext cx="2344056" cy="3502891"/>
          </a:xfrm>
          <a:prstGeom prst="rect">
            <a:avLst/>
          </a:prstGeom>
          <a:noFill/>
          <a:ln>
            <a:noFill/>
          </a:ln>
        </p:spPr>
      </p:pic>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Shape 4321"/>
        <p:cNvGrpSpPr/>
        <p:nvPr/>
      </p:nvGrpSpPr>
      <p:grpSpPr>
        <a:xfrm>
          <a:off x="0" y="0"/>
          <a:ext cx="0" cy="0"/>
          <a:chOff x="0" y="0"/>
          <a:chExt cx="0" cy="0"/>
        </a:xfrm>
      </p:grpSpPr>
      <p:pic>
        <p:nvPicPr>
          <p:cNvPr id="4322" name="Google Shape;4322;p287"/>
          <p:cNvPicPr preferRelativeResize="0"/>
          <p:nvPr/>
        </p:nvPicPr>
        <p:blipFill rotWithShape="1">
          <a:blip r:embed="rId3">
            <a:alphaModFix/>
          </a:blip>
          <a:srcRect/>
          <a:stretch/>
        </p:blipFill>
        <p:spPr>
          <a:xfrm>
            <a:off x="25822" y="3870793"/>
            <a:ext cx="9151564" cy="2991172"/>
          </a:xfrm>
          <a:prstGeom prst="rect">
            <a:avLst/>
          </a:prstGeom>
          <a:noFill/>
          <a:ln>
            <a:noFill/>
          </a:ln>
        </p:spPr>
      </p:pic>
      <p:sp>
        <p:nvSpPr>
          <p:cNvPr id="4323" name="Google Shape;4323;p287"/>
          <p:cNvSpPr txBox="1">
            <a:spLocks noGrp="1"/>
          </p:cNvSpPr>
          <p:nvPr>
            <p:ph type="title"/>
          </p:nvPr>
        </p:nvSpPr>
        <p:spPr>
          <a:xfrm>
            <a:off x="682334" y="234430"/>
            <a:ext cx="8849532" cy="146117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two life processes help organisms grow?</a:t>
            </a:r>
            <a:endParaRPr/>
          </a:p>
        </p:txBody>
      </p:sp>
      <p:sp>
        <p:nvSpPr>
          <p:cNvPr id="4324" name="Google Shape;4324;p28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325" name="Google Shape;4325;p287"/>
          <p:cNvGrpSpPr/>
          <p:nvPr/>
        </p:nvGrpSpPr>
        <p:grpSpPr>
          <a:xfrm>
            <a:off x="-293529" y="2734599"/>
            <a:ext cx="5149072" cy="2412867"/>
            <a:chOff x="-357478" y="2881744"/>
            <a:chExt cx="5149072" cy="2412867"/>
          </a:xfrm>
        </p:grpSpPr>
        <p:grpSp>
          <p:nvGrpSpPr>
            <p:cNvPr id="4326" name="Google Shape;4326;p287"/>
            <p:cNvGrpSpPr/>
            <p:nvPr/>
          </p:nvGrpSpPr>
          <p:grpSpPr>
            <a:xfrm>
              <a:off x="-357478" y="2881745"/>
              <a:ext cx="2185416" cy="2379667"/>
              <a:chOff x="-890052" y="1826662"/>
              <a:chExt cx="2306238" cy="2379667"/>
            </a:xfrm>
          </p:grpSpPr>
          <p:sp>
            <p:nvSpPr>
              <p:cNvPr id="4327" name="Google Shape;4327;p287"/>
              <p:cNvSpPr txBox="1"/>
              <p:nvPr/>
            </p:nvSpPr>
            <p:spPr>
              <a:xfrm>
                <a:off x="-890052" y="3315952"/>
                <a:ext cx="2306238"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endParaRPr sz="2800" b="0" i="0" u="none" strike="noStrike" cap="none">
                  <a:solidFill>
                    <a:schemeClr val="dk1"/>
                  </a:solidFill>
                  <a:latin typeface="Calibri"/>
                  <a:ea typeface="Calibri"/>
                  <a:cs typeface="Calibri"/>
                  <a:sym typeface="Calibri"/>
                </a:endParaRPr>
              </a:p>
            </p:txBody>
          </p:sp>
          <p:pic>
            <p:nvPicPr>
              <p:cNvPr id="4328" name="Google Shape;4328;p287" descr="eating.jpg"/>
              <p:cNvPicPr preferRelativeResize="0"/>
              <p:nvPr/>
            </p:nvPicPr>
            <p:blipFill rotWithShape="1">
              <a:blip r:embed="rId5">
                <a:alphaModFix/>
              </a:blip>
              <a:srcRect t="8727" b="8727"/>
              <a:stretch/>
            </p:blipFill>
            <p:spPr>
              <a:xfrm>
                <a:off x="-293503" y="1826662"/>
                <a:ext cx="1448688" cy="1258275"/>
              </a:xfrm>
              <a:prstGeom prst="rect">
                <a:avLst/>
              </a:prstGeom>
              <a:noFill/>
              <a:ln>
                <a:noFill/>
              </a:ln>
            </p:spPr>
          </p:pic>
        </p:grpSp>
        <p:grpSp>
          <p:nvGrpSpPr>
            <p:cNvPr id="4329" name="Google Shape;4329;p287"/>
            <p:cNvGrpSpPr/>
            <p:nvPr/>
          </p:nvGrpSpPr>
          <p:grpSpPr>
            <a:xfrm>
              <a:off x="2485356" y="2881744"/>
              <a:ext cx="2306238" cy="2412867"/>
              <a:chOff x="-997374" y="2949623"/>
              <a:chExt cx="2306238" cy="2412867"/>
            </a:xfrm>
          </p:grpSpPr>
          <p:sp>
            <p:nvSpPr>
              <p:cNvPr id="4330" name="Google Shape;4330;p287"/>
              <p:cNvSpPr txBox="1"/>
              <p:nvPr/>
            </p:nvSpPr>
            <p:spPr>
              <a:xfrm>
                <a:off x="-997374" y="4472113"/>
                <a:ext cx="2306238" cy="89037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endParaRPr sz="3500" b="0" i="0" u="none" strike="noStrike" cap="none">
                  <a:solidFill>
                    <a:schemeClr val="dk1"/>
                  </a:solidFill>
                  <a:latin typeface="Calibri"/>
                  <a:ea typeface="Calibri"/>
                  <a:cs typeface="Calibri"/>
                  <a:sym typeface="Calibri"/>
                </a:endParaRPr>
              </a:p>
            </p:txBody>
          </p:sp>
          <p:pic>
            <p:nvPicPr>
              <p:cNvPr id="4331" name="Google Shape;4331;p287"/>
              <p:cNvPicPr preferRelativeResize="0"/>
              <p:nvPr/>
            </p:nvPicPr>
            <p:blipFill rotWithShape="1">
              <a:blip r:embed="rId6">
                <a:alphaModFix/>
              </a:blip>
              <a:srcRect/>
              <a:stretch/>
            </p:blipFill>
            <p:spPr>
              <a:xfrm>
                <a:off x="-67600" y="2949623"/>
                <a:ext cx="1122525" cy="1258275"/>
              </a:xfrm>
              <a:prstGeom prst="rect">
                <a:avLst/>
              </a:prstGeom>
              <a:noFill/>
              <a:ln>
                <a:noFill/>
              </a:ln>
            </p:spPr>
          </p:pic>
        </p:grpSp>
        <p:sp>
          <p:nvSpPr>
            <p:cNvPr id="4332" name="Google Shape;4332;p287"/>
            <p:cNvSpPr/>
            <p:nvPr/>
          </p:nvSpPr>
          <p:spPr>
            <a:xfrm rot="-5400000">
              <a:off x="2081397" y="2995393"/>
              <a:ext cx="609601" cy="1325564"/>
            </a:xfrm>
            <a:prstGeom prst="down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grpSp>
      <p:sp>
        <p:nvSpPr>
          <p:cNvPr id="4333" name="Google Shape;4333;p287"/>
          <p:cNvSpPr txBox="1"/>
          <p:nvPr/>
        </p:nvSpPr>
        <p:spPr>
          <a:xfrm>
            <a:off x="5107100" y="2275205"/>
            <a:ext cx="918841"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1" i="0" u="none" strike="noStrike" cap="none">
                <a:solidFill>
                  <a:srgbClr val="92D050"/>
                </a:solidFill>
                <a:latin typeface="Calibri"/>
                <a:ea typeface="Calibri"/>
                <a:cs typeface="Calibri"/>
                <a:sym typeface="Calibri"/>
              </a:rPr>
              <a:t>=</a:t>
            </a:r>
            <a:endParaRPr sz="1800" b="1" i="0" u="none" strike="noStrike" cap="none">
              <a:solidFill>
                <a:srgbClr val="92D050"/>
              </a:solidFill>
              <a:latin typeface="Calibri"/>
              <a:ea typeface="Calibri"/>
              <a:cs typeface="Calibri"/>
              <a:sym typeface="Calibri"/>
            </a:endParaRPr>
          </a:p>
        </p:txBody>
      </p:sp>
      <p:sp>
        <p:nvSpPr>
          <p:cNvPr id="4334" name="Google Shape;4334;p287"/>
          <p:cNvSpPr/>
          <p:nvPr/>
        </p:nvSpPr>
        <p:spPr>
          <a:xfrm rot="3640764">
            <a:off x="5738366" y="3681793"/>
            <a:ext cx="534243" cy="998669"/>
          </a:xfrm>
          <a:prstGeom prst="down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pic>
        <p:nvPicPr>
          <p:cNvPr id="4335" name="Google Shape;4335;p287" descr="food.jpg"/>
          <p:cNvPicPr preferRelativeResize="0"/>
          <p:nvPr/>
        </p:nvPicPr>
        <p:blipFill rotWithShape="1">
          <a:blip r:embed="rId7">
            <a:alphaModFix/>
          </a:blip>
          <a:srcRect t="-1761" b="-1760"/>
          <a:stretch/>
        </p:blipFill>
        <p:spPr>
          <a:xfrm>
            <a:off x="6702496" y="1917774"/>
            <a:ext cx="2344056" cy="2138865"/>
          </a:xfrm>
          <a:prstGeom prst="rect">
            <a:avLst/>
          </a:prstGeom>
          <a:noFill/>
          <a:ln>
            <a:noFill/>
          </a:ln>
        </p:spPr>
      </p:pic>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Shape 4340"/>
        <p:cNvGrpSpPr/>
        <p:nvPr/>
      </p:nvGrpSpPr>
      <p:grpSpPr>
        <a:xfrm>
          <a:off x="0" y="0"/>
          <a:ext cx="0" cy="0"/>
          <a:chOff x="0" y="0"/>
          <a:chExt cx="0" cy="0"/>
        </a:xfrm>
      </p:grpSpPr>
      <p:sp>
        <p:nvSpPr>
          <p:cNvPr id="4341" name="Google Shape;4341;gdaf524373c_12_5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2" name="Google Shape;4342;gdaf524373c_12_50"/>
          <p:cNvSpPr txBox="1">
            <a:spLocks noGrp="1"/>
          </p:cNvSpPr>
          <p:nvPr>
            <p:ph type="title"/>
          </p:nvPr>
        </p:nvSpPr>
        <p:spPr>
          <a:xfrm>
            <a:off x="781113" y="450550"/>
            <a:ext cx="80331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399"/>
              <a:buFont typeface="Calibri"/>
              <a:buNone/>
            </a:pPr>
            <a:r>
              <a:rPr lang="en-US" sz="3959"/>
              <a:t>How are growth and repair related?</a:t>
            </a:r>
            <a:endParaRPr/>
          </a:p>
        </p:txBody>
      </p:sp>
      <p:pic>
        <p:nvPicPr>
          <p:cNvPr id="4343" name="Google Shape;4343;gdaf524373c_12_50"/>
          <p:cNvPicPr preferRelativeResize="0"/>
          <p:nvPr/>
        </p:nvPicPr>
        <p:blipFill>
          <a:blip r:embed="rId4">
            <a:alphaModFix/>
          </a:blip>
          <a:stretch>
            <a:fillRect/>
          </a:stretch>
        </p:blipFill>
        <p:spPr>
          <a:xfrm>
            <a:off x="145213" y="1659635"/>
            <a:ext cx="4328325" cy="4872475"/>
          </a:xfrm>
          <a:prstGeom prst="rect">
            <a:avLst/>
          </a:prstGeom>
          <a:noFill/>
          <a:ln>
            <a:noFill/>
          </a:ln>
        </p:spPr>
      </p:pic>
      <p:pic>
        <p:nvPicPr>
          <p:cNvPr id="4344" name="Google Shape;4344;gdaf524373c_12_50"/>
          <p:cNvPicPr preferRelativeResize="0"/>
          <p:nvPr/>
        </p:nvPicPr>
        <p:blipFill>
          <a:blip r:embed="rId4">
            <a:alphaModFix/>
          </a:blip>
          <a:stretch>
            <a:fillRect/>
          </a:stretch>
        </p:blipFill>
        <p:spPr>
          <a:xfrm>
            <a:off x="4572000" y="1659622"/>
            <a:ext cx="4328325" cy="4872475"/>
          </a:xfrm>
          <a:prstGeom prst="rect">
            <a:avLst/>
          </a:prstGeom>
          <a:noFill/>
          <a:ln>
            <a:noFill/>
          </a:ln>
        </p:spPr>
      </p:pic>
      <p:pic>
        <p:nvPicPr>
          <p:cNvPr id="4345" name="Google Shape;4345;gdaf524373c_12_50"/>
          <p:cNvPicPr preferRelativeResize="0"/>
          <p:nvPr/>
        </p:nvPicPr>
        <p:blipFill rotWithShape="1">
          <a:blip r:embed="rId5">
            <a:alphaModFix/>
          </a:blip>
          <a:srcRect/>
          <a:stretch/>
        </p:blipFill>
        <p:spPr>
          <a:xfrm>
            <a:off x="492625" y="3643850"/>
            <a:ext cx="3633500" cy="904050"/>
          </a:xfrm>
          <a:prstGeom prst="rect">
            <a:avLst/>
          </a:prstGeom>
          <a:noFill/>
          <a:ln>
            <a:noFill/>
          </a:ln>
        </p:spPr>
      </p:pic>
      <p:pic>
        <p:nvPicPr>
          <p:cNvPr id="4346" name="Google Shape;4346;gdaf524373c_12_50"/>
          <p:cNvPicPr preferRelativeResize="0"/>
          <p:nvPr/>
        </p:nvPicPr>
        <p:blipFill rotWithShape="1">
          <a:blip r:embed="rId6">
            <a:alphaModFix/>
          </a:blip>
          <a:srcRect/>
          <a:stretch/>
        </p:blipFill>
        <p:spPr>
          <a:xfrm>
            <a:off x="5210363" y="2071975"/>
            <a:ext cx="2960900" cy="1977650"/>
          </a:xfrm>
          <a:prstGeom prst="rect">
            <a:avLst/>
          </a:prstGeom>
          <a:noFill/>
          <a:ln>
            <a:noFill/>
          </a:ln>
        </p:spPr>
      </p:pic>
      <p:pic>
        <p:nvPicPr>
          <p:cNvPr id="4347" name="Google Shape;4347;gdaf524373c_12_50"/>
          <p:cNvPicPr preferRelativeResize="0"/>
          <p:nvPr/>
        </p:nvPicPr>
        <p:blipFill>
          <a:blip r:embed="rId7">
            <a:alphaModFix/>
          </a:blip>
          <a:stretch>
            <a:fillRect/>
          </a:stretch>
        </p:blipFill>
        <p:spPr>
          <a:xfrm>
            <a:off x="5263288" y="4237924"/>
            <a:ext cx="2855025" cy="20311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daf524373c_1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gdaf524373c_1_0"/>
          <p:cNvSpPr txBox="1"/>
          <p:nvPr/>
        </p:nvSpPr>
        <p:spPr>
          <a:xfrm>
            <a:off x="849600" y="392675"/>
            <a:ext cx="7957500" cy="639000"/>
          </a:xfrm>
          <a:prstGeom prst="rect">
            <a:avLst/>
          </a:prstGeom>
          <a:noFill/>
          <a:ln>
            <a:noFill/>
          </a:ln>
        </p:spPr>
        <p:txBody>
          <a:bodyPr spcFirstLastPara="1" wrap="square" lIns="91425" tIns="45700" rIns="91425" bIns="45700" anchor="t" anchorCtr="0">
            <a:normAutofit fontScale="92500"/>
          </a:bodyPr>
          <a:lstStyle/>
          <a:p>
            <a:pPr marL="0" marR="0" lvl="0" indent="0" algn="ctr" rtl="0">
              <a:lnSpc>
                <a:spcPct val="80000"/>
              </a:lnSpc>
              <a:spcBef>
                <a:spcPts val="0"/>
              </a:spcBef>
              <a:spcAft>
                <a:spcPts val="0"/>
              </a:spcAft>
              <a:buClr>
                <a:schemeClr val="dk1"/>
              </a:buClr>
              <a:buSzPct val="100000"/>
              <a:buFont typeface="Calibri"/>
              <a:buNone/>
            </a:pPr>
            <a:r>
              <a:rPr lang="en-US" sz="3959">
                <a:solidFill>
                  <a:schemeClr val="dk1"/>
                </a:solidFill>
                <a:latin typeface="Calibri"/>
                <a:ea typeface="Calibri"/>
                <a:cs typeface="Calibri"/>
                <a:sym typeface="Calibri"/>
              </a:rPr>
              <a:t>What are some examples of ingestion?</a:t>
            </a:r>
            <a:endParaRPr sz="1400" b="0" i="0" u="none" strike="noStrike" cap="none">
              <a:solidFill>
                <a:srgbClr val="000000"/>
              </a:solidFill>
              <a:latin typeface="Arial"/>
              <a:ea typeface="Arial"/>
              <a:cs typeface="Arial"/>
              <a:sym typeface="Arial"/>
            </a:endParaRPr>
          </a:p>
        </p:txBody>
      </p:sp>
      <p:pic>
        <p:nvPicPr>
          <p:cNvPr id="448" name="Google Shape;448;gdaf524373c_1_0"/>
          <p:cNvPicPr preferRelativeResize="0"/>
          <p:nvPr/>
        </p:nvPicPr>
        <p:blipFill>
          <a:blip r:embed="rId4">
            <a:alphaModFix/>
          </a:blip>
          <a:stretch>
            <a:fillRect/>
          </a:stretch>
        </p:blipFill>
        <p:spPr>
          <a:xfrm>
            <a:off x="1084725" y="1401800"/>
            <a:ext cx="6974550" cy="4580500"/>
          </a:xfrm>
          <a:prstGeom prst="rect">
            <a:avLst/>
          </a:prstGeom>
          <a:noFill/>
          <a:ln>
            <a:noFill/>
          </a:ln>
        </p:spPr>
      </p:pic>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Shape 4352"/>
        <p:cNvGrpSpPr/>
        <p:nvPr/>
      </p:nvGrpSpPr>
      <p:grpSpPr>
        <a:xfrm>
          <a:off x="0" y="0"/>
          <a:ext cx="0" cy="0"/>
          <a:chOff x="0" y="0"/>
          <a:chExt cx="0" cy="0"/>
        </a:xfrm>
      </p:grpSpPr>
      <p:sp>
        <p:nvSpPr>
          <p:cNvPr id="4353" name="Google Shape;4353;p289"/>
          <p:cNvSpPr txBox="1">
            <a:spLocks noGrp="1"/>
          </p:cNvSpPr>
          <p:nvPr>
            <p:ph type="title"/>
          </p:nvPr>
        </p:nvSpPr>
        <p:spPr>
          <a:xfrm>
            <a:off x="723958" y="0"/>
            <a:ext cx="8420042" cy="146117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a stimulus response?</a:t>
            </a:r>
            <a:endParaRPr/>
          </a:p>
        </p:txBody>
      </p:sp>
      <p:sp>
        <p:nvSpPr>
          <p:cNvPr id="4354" name="Google Shape;4354;p28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5" name="Google Shape;4355;p289"/>
          <p:cNvSpPr/>
          <p:nvPr/>
        </p:nvSpPr>
        <p:spPr>
          <a:xfrm>
            <a:off x="1614008" y="1896231"/>
            <a:ext cx="5916000" cy="3789300"/>
          </a:xfrm>
          <a:prstGeom prst="rect">
            <a:avLst/>
          </a:prstGeom>
          <a:blipFill rotWithShape="1">
            <a:blip r:embed="rId4">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Shape 4360"/>
        <p:cNvGrpSpPr/>
        <p:nvPr/>
      </p:nvGrpSpPr>
      <p:grpSpPr>
        <a:xfrm>
          <a:off x="0" y="0"/>
          <a:ext cx="0" cy="0"/>
          <a:chOff x="0" y="0"/>
          <a:chExt cx="0" cy="0"/>
        </a:xfrm>
      </p:grpSpPr>
      <p:sp>
        <p:nvSpPr>
          <p:cNvPr id="4361" name="Google Shape;4361;gdaf524373c_12_6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2" name="Google Shape;4362;gdaf524373c_12_61"/>
          <p:cNvSpPr txBox="1">
            <a:spLocks noGrp="1"/>
          </p:cNvSpPr>
          <p:nvPr>
            <p:ph type="title"/>
          </p:nvPr>
        </p:nvSpPr>
        <p:spPr>
          <a:xfrm>
            <a:off x="781125" y="215100"/>
            <a:ext cx="8033100" cy="13785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399"/>
              <a:buFont typeface="Calibri"/>
              <a:buNone/>
            </a:pPr>
            <a:r>
              <a:rPr lang="en-US" sz="3959"/>
              <a:t>What is the relationship between a stimulus response and repair?</a:t>
            </a:r>
            <a:endParaRPr/>
          </a:p>
        </p:txBody>
      </p:sp>
      <p:pic>
        <p:nvPicPr>
          <p:cNvPr id="4363" name="Google Shape;4363;gdaf524373c_12_61"/>
          <p:cNvPicPr preferRelativeResize="0"/>
          <p:nvPr/>
        </p:nvPicPr>
        <p:blipFill>
          <a:blip r:embed="rId4">
            <a:alphaModFix/>
          </a:blip>
          <a:stretch>
            <a:fillRect/>
          </a:stretch>
        </p:blipFill>
        <p:spPr>
          <a:xfrm>
            <a:off x="140275" y="1659622"/>
            <a:ext cx="4328325" cy="4872475"/>
          </a:xfrm>
          <a:prstGeom prst="rect">
            <a:avLst/>
          </a:prstGeom>
          <a:noFill/>
          <a:ln>
            <a:noFill/>
          </a:ln>
        </p:spPr>
      </p:pic>
      <p:pic>
        <p:nvPicPr>
          <p:cNvPr id="4364" name="Google Shape;4364;gdaf524373c_12_61"/>
          <p:cNvPicPr preferRelativeResize="0"/>
          <p:nvPr/>
        </p:nvPicPr>
        <p:blipFill>
          <a:blip r:embed="rId4">
            <a:alphaModFix/>
          </a:blip>
          <a:stretch>
            <a:fillRect/>
          </a:stretch>
        </p:blipFill>
        <p:spPr>
          <a:xfrm>
            <a:off x="4572000" y="1659622"/>
            <a:ext cx="4328325" cy="4872475"/>
          </a:xfrm>
          <a:prstGeom prst="rect">
            <a:avLst/>
          </a:prstGeom>
          <a:noFill/>
          <a:ln>
            <a:noFill/>
          </a:ln>
        </p:spPr>
      </p:pic>
      <p:pic>
        <p:nvPicPr>
          <p:cNvPr id="4365" name="Google Shape;4365;gdaf524373c_12_61"/>
          <p:cNvPicPr preferRelativeResize="0"/>
          <p:nvPr/>
        </p:nvPicPr>
        <p:blipFill rotWithShape="1">
          <a:blip r:embed="rId5">
            <a:alphaModFix/>
          </a:blip>
          <a:srcRect/>
          <a:stretch/>
        </p:blipFill>
        <p:spPr>
          <a:xfrm>
            <a:off x="5210363" y="2071975"/>
            <a:ext cx="2960900" cy="1977650"/>
          </a:xfrm>
          <a:prstGeom prst="rect">
            <a:avLst/>
          </a:prstGeom>
          <a:noFill/>
          <a:ln>
            <a:noFill/>
          </a:ln>
        </p:spPr>
      </p:pic>
      <p:pic>
        <p:nvPicPr>
          <p:cNvPr id="4366" name="Google Shape;4366;gdaf524373c_12_61"/>
          <p:cNvPicPr preferRelativeResize="0"/>
          <p:nvPr/>
        </p:nvPicPr>
        <p:blipFill>
          <a:blip r:embed="rId6">
            <a:alphaModFix/>
          </a:blip>
          <a:stretch>
            <a:fillRect/>
          </a:stretch>
        </p:blipFill>
        <p:spPr>
          <a:xfrm>
            <a:off x="5263288" y="4237924"/>
            <a:ext cx="2855025" cy="2031150"/>
          </a:xfrm>
          <a:prstGeom prst="rect">
            <a:avLst/>
          </a:prstGeom>
          <a:noFill/>
          <a:ln>
            <a:noFill/>
          </a:ln>
        </p:spPr>
      </p:pic>
      <p:sp>
        <p:nvSpPr>
          <p:cNvPr id="4367" name="Google Shape;4367;gdaf524373c_12_61"/>
          <p:cNvSpPr/>
          <p:nvPr/>
        </p:nvSpPr>
        <p:spPr>
          <a:xfrm>
            <a:off x="522600" y="2982712"/>
            <a:ext cx="3563700" cy="2226300"/>
          </a:xfrm>
          <a:prstGeom prst="rect">
            <a:avLst/>
          </a:prstGeom>
          <a:blipFill rotWithShape="1">
            <a:blip r:embed="rId7">
              <a:alphaModFix/>
            </a:blip>
            <a:stretch>
              <a:fillRect l="-61987" r="-61987"/>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Shape 4372"/>
        <p:cNvGrpSpPr/>
        <p:nvPr/>
      </p:nvGrpSpPr>
      <p:grpSpPr>
        <a:xfrm>
          <a:off x="0" y="0"/>
          <a:ext cx="0" cy="0"/>
          <a:chOff x="0" y="0"/>
          <a:chExt cx="0" cy="0"/>
        </a:xfrm>
      </p:grpSpPr>
      <p:sp>
        <p:nvSpPr>
          <p:cNvPr id="4373" name="Google Shape;4373;p291"/>
          <p:cNvSpPr txBox="1">
            <a:spLocks noGrp="1"/>
          </p:cNvSpPr>
          <p:nvPr>
            <p:ph type="title"/>
          </p:nvPr>
        </p:nvSpPr>
        <p:spPr>
          <a:xfrm>
            <a:off x="0" y="247644"/>
            <a:ext cx="9254837" cy="174014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800"/>
              <a:buFont typeface="Calibri"/>
              <a:buNone/>
            </a:pPr>
            <a:r>
              <a:rPr lang="en-US" sz="4800"/>
              <a:t>What is gas exchange?</a:t>
            </a:r>
            <a:endParaRPr/>
          </a:p>
        </p:txBody>
      </p:sp>
      <p:pic>
        <p:nvPicPr>
          <p:cNvPr id="4374" name="Google Shape;4374;p291" descr="repiratory systems.jpg"/>
          <p:cNvPicPr preferRelativeResize="0">
            <a:picLocks noGrp="1"/>
          </p:cNvPicPr>
          <p:nvPr>
            <p:ph type="body" idx="1"/>
          </p:nvPr>
        </p:nvPicPr>
        <p:blipFill rotWithShape="1">
          <a:blip r:embed="rId3">
            <a:alphaModFix/>
          </a:blip>
          <a:srcRect l="-39211" r="-39210"/>
          <a:stretch/>
        </p:blipFill>
        <p:spPr>
          <a:xfrm>
            <a:off x="-969818" y="1801091"/>
            <a:ext cx="11568545" cy="4498137"/>
          </a:xfrm>
          <a:prstGeom prst="rect">
            <a:avLst/>
          </a:prstGeom>
          <a:noFill/>
          <a:ln w="9525" cap="flat" cmpd="sng">
            <a:solidFill>
              <a:schemeClr val="lt1"/>
            </a:solidFill>
            <a:prstDash val="solid"/>
            <a:round/>
            <a:headEnd type="none" w="sm" len="sm"/>
            <a:tailEnd type="none" w="sm" len="sm"/>
          </a:ln>
        </p:spPr>
      </p:pic>
      <p:sp>
        <p:nvSpPr>
          <p:cNvPr id="4375" name="Google Shape;4375;p29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Shape 4380"/>
        <p:cNvGrpSpPr/>
        <p:nvPr/>
      </p:nvGrpSpPr>
      <p:grpSpPr>
        <a:xfrm>
          <a:off x="0" y="0"/>
          <a:ext cx="0" cy="0"/>
          <a:chOff x="0" y="0"/>
          <a:chExt cx="0" cy="0"/>
        </a:xfrm>
      </p:grpSpPr>
      <p:sp>
        <p:nvSpPr>
          <p:cNvPr id="4381" name="Google Shape;4381;gdaf524373c_12_7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2" name="Google Shape;4382;gdaf524373c_12_72"/>
          <p:cNvSpPr txBox="1">
            <a:spLocks noGrp="1"/>
          </p:cNvSpPr>
          <p:nvPr>
            <p:ph type="title"/>
          </p:nvPr>
        </p:nvSpPr>
        <p:spPr>
          <a:xfrm>
            <a:off x="781125" y="215100"/>
            <a:ext cx="8033100" cy="13785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399"/>
              <a:buFont typeface="Calibri"/>
              <a:buNone/>
            </a:pPr>
            <a:r>
              <a:rPr lang="en-US" sz="3959"/>
              <a:t>Why is gas exchange an important life process for living organisms?</a:t>
            </a:r>
            <a:endParaRPr/>
          </a:p>
        </p:txBody>
      </p:sp>
      <p:pic>
        <p:nvPicPr>
          <p:cNvPr id="4383" name="Google Shape;4383;gdaf524373c_12_72"/>
          <p:cNvPicPr preferRelativeResize="0"/>
          <p:nvPr/>
        </p:nvPicPr>
        <p:blipFill>
          <a:blip r:embed="rId4">
            <a:alphaModFix/>
          </a:blip>
          <a:stretch>
            <a:fillRect/>
          </a:stretch>
        </p:blipFill>
        <p:spPr>
          <a:xfrm>
            <a:off x="140275" y="1659622"/>
            <a:ext cx="4328325" cy="4872475"/>
          </a:xfrm>
          <a:prstGeom prst="rect">
            <a:avLst/>
          </a:prstGeom>
          <a:noFill/>
          <a:ln>
            <a:noFill/>
          </a:ln>
        </p:spPr>
      </p:pic>
      <p:pic>
        <p:nvPicPr>
          <p:cNvPr id="4384" name="Google Shape;4384;gdaf524373c_12_72"/>
          <p:cNvPicPr preferRelativeResize="0"/>
          <p:nvPr/>
        </p:nvPicPr>
        <p:blipFill>
          <a:blip r:embed="rId4">
            <a:alphaModFix/>
          </a:blip>
          <a:stretch>
            <a:fillRect/>
          </a:stretch>
        </p:blipFill>
        <p:spPr>
          <a:xfrm>
            <a:off x="4572000" y="1659622"/>
            <a:ext cx="4328325" cy="4872475"/>
          </a:xfrm>
          <a:prstGeom prst="rect">
            <a:avLst/>
          </a:prstGeom>
          <a:noFill/>
          <a:ln>
            <a:noFill/>
          </a:ln>
        </p:spPr>
      </p:pic>
      <p:pic>
        <p:nvPicPr>
          <p:cNvPr id="4385" name="Google Shape;4385;gdaf524373c_12_72" descr="repiratory systems.jpg"/>
          <p:cNvPicPr preferRelativeResize="0"/>
          <p:nvPr/>
        </p:nvPicPr>
        <p:blipFill rotWithShape="1">
          <a:blip r:embed="rId5">
            <a:alphaModFix/>
          </a:blip>
          <a:srcRect l="-39214" r="-39197"/>
          <a:stretch/>
        </p:blipFill>
        <p:spPr>
          <a:xfrm>
            <a:off x="-700289" y="2657363"/>
            <a:ext cx="6009450" cy="2876999"/>
          </a:xfrm>
          <a:prstGeom prst="rect">
            <a:avLst/>
          </a:prstGeom>
          <a:noFill/>
          <a:ln>
            <a:noFill/>
          </a:ln>
        </p:spPr>
      </p:pic>
      <p:pic>
        <p:nvPicPr>
          <p:cNvPr id="4386" name="Google Shape;4386;gdaf524373c_12_72"/>
          <p:cNvPicPr preferRelativeResize="0"/>
          <p:nvPr/>
        </p:nvPicPr>
        <p:blipFill rotWithShape="1">
          <a:blip r:embed="rId6">
            <a:alphaModFix/>
          </a:blip>
          <a:srcRect/>
          <a:stretch/>
        </p:blipFill>
        <p:spPr>
          <a:xfrm>
            <a:off x="4892562" y="2507661"/>
            <a:ext cx="3687200" cy="3176400"/>
          </a:xfrm>
          <a:prstGeom prst="rect">
            <a:avLst/>
          </a:prstGeom>
          <a:noFill/>
          <a:ln>
            <a:noFill/>
          </a:ln>
        </p:spPr>
      </p:pic>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Shape 4391"/>
        <p:cNvGrpSpPr/>
        <p:nvPr/>
      </p:nvGrpSpPr>
      <p:grpSpPr>
        <a:xfrm>
          <a:off x="0" y="0"/>
          <a:ext cx="0" cy="0"/>
          <a:chOff x="0" y="0"/>
          <a:chExt cx="0" cy="0"/>
        </a:xfrm>
      </p:grpSpPr>
      <p:sp>
        <p:nvSpPr>
          <p:cNvPr id="4392" name="Google Shape;4392;p293"/>
          <p:cNvSpPr txBox="1"/>
          <p:nvPr/>
        </p:nvSpPr>
        <p:spPr>
          <a:xfrm>
            <a:off x="2098534" y="1430600"/>
            <a:ext cx="49470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sp>
        <p:nvSpPr>
          <p:cNvPr id="4393" name="Google Shape;4393;p293"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94" name="Google Shape;4394;p29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Shape 4399"/>
        <p:cNvGrpSpPr/>
        <p:nvPr/>
      </p:nvGrpSpPr>
      <p:grpSpPr>
        <a:xfrm>
          <a:off x="0" y="0"/>
          <a:ext cx="0" cy="0"/>
          <a:chOff x="0" y="0"/>
          <a:chExt cx="0" cy="0"/>
        </a:xfrm>
      </p:grpSpPr>
      <p:sp>
        <p:nvSpPr>
          <p:cNvPr id="4400" name="Google Shape;4400;p294"/>
          <p:cNvSpPr txBox="1">
            <a:spLocks noGrp="1"/>
          </p:cNvSpPr>
          <p:nvPr>
            <p:ph type="title"/>
          </p:nvPr>
        </p:nvSpPr>
        <p:spPr>
          <a:xfrm>
            <a:off x="123986" y="907965"/>
            <a:ext cx="8896027" cy="165831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b="1" u="sng"/>
              <a:t>Reproduction</a:t>
            </a:r>
            <a:r>
              <a:rPr lang="en-US" sz="3959"/>
              <a:t>: process by which living things create new organisms of their own kind</a:t>
            </a:r>
            <a:endParaRPr/>
          </a:p>
        </p:txBody>
      </p:sp>
      <p:pic>
        <p:nvPicPr>
          <p:cNvPr id="4401" name="Google Shape;4401;p294" descr="family.jpg"/>
          <p:cNvPicPr preferRelativeResize="0">
            <a:picLocks noGrp="1"/>
          </p:cNvPicPr>
          <p:nvPr>
            <p:ph type="body" idx="1"/>
          </p:nvPr>
        </p:nvPicPr>
        <p:blipFill rotWithShape="1">
          <a:blip r:embed="rId3">
            <a:alphaModFix/>
          </a:blip>
          <a:srcRect l="-10572" r="-10572"/>
          <a:stretch/>
        </p:blipFill>
        <p:spPr>
          <a:xfrm>
            <a:off x="457200" y="2812473"/>
            <a:ext cx="8229600" cy="3732146"/>
          </a:xfrm>
          <a:prstGeom prst="rect">
            <a:avLst/>
          </a:prstGeom>
          <a:noFill/>
          <a:ln w="9525" cap="flat" cmpd="sng">
            <a:solidFill>
              <a:schemeClr val="lt1"/>
            </a:solidFill>
            <a:prstDash val="solid"/>
            <a:round/>
            <a:headEnd type="none" w="sm" len="sm"/>
            <a:tailEnd type="none" w="sm" len="sm"/>
          </a:ln>
        </p:spPr>
      </p:pic>
      <p:sp>
        <p:nvSpPr>
          <p:cNvPr id="4402" name="Google Shape;4402;p294"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03" name="Google Shape;4403;p294"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Shape 4408"/>
        <p:cNvGrpSpPr/>
        <p:nvPr/>
      </p:nvGrpSpPr>
      <p:grpSpPr>
        <a:xfrm>
          <a:off x="0" y="0"/>
          <a:ext cx="0" cy="0"/>
          <a:chOff x="0" y="0"/>
          <a:chExt cx="0" cy="0"/>
        </a:xfrm>
      </p:grpSpPr>
      <p:sp>
        <p:nvSpPr>
          <p:cNvPr id="4409" name="Google Shape;4409;gdaf524373c_12_82"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Shape 4414"/>
        <p:cNvGrpSpPr/>
        <p:nvPr/>
      </p:nvGrpSpPr>
      <p:grpSpPr>
        <a:xfrm>
          <a:off x="0" y="0"/>
          <a:ext cx="0" cy="0"/>
          <a:chOff x="0" y="0"/>
          <a:chExt cx="0" cy="0"/>
        </a:xfrm>
      </p:grpSpPr>
      <p:sp>
        <p:nvSpPr>
          <p:cNvPr id="4415" name="Google Shape;4415;gde47eae9c3_0_0"/>
          <p:cNvSpPr txBox="1">
            <a:spLocks noGrp="1"/>
          </p:cNvSpPr>
          <p:nvPr>
            <p:ph type="title"/>
          </p:nvPr>
        </p:nvSpPr>
        <p:spPr>
          <a:xfrm>
            <a:off x="0" y="247644"/>
            <a:ext cx="9254700" cy="174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800"/>
              <a:buFont typeface="Calibri"/>
              <a:buNone/>
            </a:pPr>
            <a:r>
              <a:rPr lang="en-US" sz="4800"/>
              <a:t>What is reproduction?</a:t>
            </a:r>
            <a:endParaRPr/>
          </a:p>
        </p:txBody>
      </p:sp>
      <p:sp>
        <p:nvSpPr>
          <p:cNvPr id="4416" name="Google Shape;4416;gde47eae9c3_0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17" name="Google Shape;4417;gde47eae9c3_0_0" descr="family.jpg"/>
          <p:cNvPicPr preferRelativeResize="0">
            <a:picLocks noGrp="1"/>
          </p:cNvPicPr>
          <p:nvPr>
            <p:ph type="body" idx="1"/>
          </p:nvPr>
        </p:nvPicPr>
        <p:blipFill rotWithShape="1">
          <a:blip r:embed="rId4">
            <a:alphaModFix/>
          </a:blip>
          <a:srcRect l="-10575" r="-10563"/>
          <a:stretch/>
        </p:blipFill>
        <p:spPr>
          <a:xfrm>
            <a:off x="401525" y="2144398"/>
            <a:ext cx="8229600" cy="37320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Shape 4422"/>
        <p:cNvGrpSpPr/>
        <p:nvPr/>
      </p:nvGrpSpPr>
      <p:grpSpPr>
        <a:xfrm>
          <a:off x="0" y="0"/>
          <a:ext cx="0" cy="0"/>
          <a:chOff x="0" y="0"/>
          <a:chExt cx="0" cy="0"/>
        </a:xfrm>
      </p:grpSpPr>
      <p:sp>
        <p:nvSpPr>
          <p:cNvPr id="4423" name="Google Shape;4423;p295"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24" name="Google Shape;4424;p295"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Shape 4429"/>
        <p:cNvGrpSpPr/>
        <p:nvPr/>
      </p:nvGrpSpPr>
      <p:grpSpPr>
        <a:xfrm>
          <a:off x="0" y="0"/>
          <a:ext cx="0" cy="0"/>
          <a:chOff x="0" y="0"/>
          <a:chExt cx="0" cy="0"/>
        </a:xfrm>
      </p:grpSpPr>
      <p:pic>
        <p:nvPicPr>
          <p:cNvPr id="4430" name="Google Shape;4430;p296"/>
          <p:cNvPicPr preferRelativeResize="0"/>
          <p:nvPr/>
        </p:nvPicPr>
        <p:blipFill rotWithShape="1">
          <a:blip r:embed="rId3">
            <a:alphaModFix/>
          </a:blip>
          <a:srcRect/>
          <a:stretch/>
        </p:blipFill>
        <p:spPr>
          <a:xfrm>
            <a:off x="123987" y="1050444"/>
            <a:ext cx="4448014" cy="3120159"/>
          </a:xfrm>
          <a:prstGeom prst="rect">
            <a:avLst/>
          </a:prstGeom>
          <a:noFill/>
          <a:ln>
            <a:noFill/>
          </a:ln>
        </p:spPr>
      </p:pic>
      <p:sp>
        <p:nvSpPr>
          <p:cNvPr id="4431" name="Google Shape;4431;p29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32" name="Google Shape;4432;p296"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
        <p:nvSpPr>
          <p:cNvPr id="4433" name="Google Shape;4433;p296"/>
          <p:cNvSpPr txBox="1"/>
          <p:nvPr/>
        </p:nvSpPr>
        <p:spPr>
          <a:xfrm>
            <a:off x="123986" y="1183507"/>
            <a:ext cx="8896027" cy="1658318"/>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290"/>
              <a:buFont typeface="Calibri"/>
              <a:buNone/>
            </a:pPr>
            <a:endParaRPr sz="4290" b="0" i="0" u="none" strike="noStrike" cap="none">
              <a:solidFill>
                <a:schemeClr val="dk1"/>
              </a:solidFill>
              <a:latin typeface="Calibri"/>
              <a:ea typeface="Calibri"/>
              <a:cs typeface="Calibri"/>
              <a:sym typeface="Calibri"/>
            </a:endParaRPr>
          </a:p>
        </p:txBody>
      </p:sp>
      <p:sp>
        <p:nvSpPr>
          <p:cNvPr id="4434" name="Google Shape;4434;p296"/>
          <p:cNvSpPr/>
          <p:nvPr/>
        </p:nvSpPr>
        <p:spPr>
          <a:xfrm rot="2455168">
            <a:off x="4572001" y="3663509"/>
            <a:ext cx="1081358" cy="684913"/>
          </a:xfrm>
          <a:prstGeom prst="rightArrow">
            <a:avLst>
              <a:gd name="adj1" fmla="val 50000"/>
              <a:gd name="adj2" fmla="val 50000"/>
            </a:avLst>
          </a:prstGeom>
          <a:solidFill>
            <a:schemeClr val="dk1"/>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435" name="Google Shape;4435;p296"/>
          <p:cNvPicPr preferRelativeResize="0"/>
          <p:nvPr/>
        </p:nvPicPr>
        <p:blipFill>
          <a:blip r:embed="rId6">
            <a:alphaModFix/>
          </a:blip>
          <a:stretch>
            <a:fillRect/>
          </a:stretch>
        </p:blipFill>
        <p:spPr>
          <a:xfrm>
            <a:off x="5616125" y="4065428"/>
            <a:ext cx="3527880" cy="238259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daf524373c_1_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gdaf524373c_1_8"/>
          <p:cNvSpPr txBox="1"/>
          <p:nvPr/>
        </p:nvSpPr>
        <p:spPr>
          <a:xfrm>
            <a:off x="849600" y="392675"/>
            <a:ext cx="7957500" cy="11016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3959"/>
              <a:buFont typeface="Calibri"/>
              <a:buNone/>
            </a:pPr>
            <a:r>
              <a:rPr lang="en-US" sz="3959">
                <a:solidFill>
                  <a:schemeClr val="dk1"/>
                </a:solidFill>
                <a:latin typeface="Calibri"/>
                <a:ea typeface="Calibri"/>
                <a:cs typeface="Calibri"/>
                <a:sym typeface="Calibri"/>
              </a:rPr>
              <a:t>Why is running NOT an example of ingestion?</a:t>
            </a:r>
            <a:endParaRPr sz="1400" b="0" i="0" u="none" strike="noStrike" cap="none">
              <a:solidFill>
                <a:srgbClr val="000000"/>
              </a:solidFill>
              <a:latin typeface="Arial"/>
              <a:ea typeface="Arial"/>
              <a:cs typeface="Arial"/>
              <a:sym typeface="Arial"/>
            </a:endParaRPr>
          </a:p>
        </p:txBody>
      </p:sp>
      <p:pic>
        <p:nvPicPr>
          <p:cNvPr id="456" name="Google Shape;456;gdaf524373c_1_8"/>
          <p:cNvPicPr preferRelativeResize="0"/>
          <p:nvPr/>
        </p:nvPicPr>
        <p:blipFill>
          <a:blip r:embed="rId4">
            <a:alphaModFix/>
          </a:blip>
          <a:stretch>
            <a:fillRect/>
          </a:stretch>
        </p:blipFill>
        <p:spPr>
          <a:xfrm>
            <a:off x="1193500" y="1786240"/>
            <a:ext cx="6757012" cy="4510174"/>
          </a:xfrm>
          <a:prstGeom prst="rect">
            <a:avLst/>
          </a:prstGeom>
          <a:noFill/>
          <a:ln>
            <a:noFill/>
          </a:ln>
        </p:spPr>
      </p:pic>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Shape 4440"/>
        <p:cNvGrpSpPr/>
        <p:nvPr/>
      </p:nvGrpSpPr>
      <p:grpSpPr>
        <a:xfrm>
          <a:off x="0" y="0"/>
          <a:ext cx="0" cy="0"/>
          <a:chOff x="0" y="0"/>
          <a:chExt cx="0" cy="0"/>
        </a:xfrm>
      </p:grpSpPr>
      <p:pic>
        <p:nvPicPr>
          <p:cNvPr id="4441" name="Google Shape;4441;p297"/>
          <p:cNvPicPr preferRelativeResize="0"/>
          <p:nvPr/>
        </p:nvPicPr>
        <p:blipFill rotWithShape="1">
          <a:blip r:embed="rId3">
            <a:alphaModFix/>
          </a:blip>
          <a:srcRect/>
          <a:stretch/>
        </p:blipFill>
        <p:spPr>
          <a:xfrm>
            <a:off x="879764" y="1367558"/>
            <a:ext cx="7384472" cy="4492915"/>
          </a:xfrm>
          <a:prstGeom prst="rect">
            <a:avLst/>
          </a:prstGeom>
          <a:noFill/>
          <a:ln>
            <a:noFill/>
          </a:ln>
        </p:spPr>
      </p:pic>
      <p:sp>
        <p:nvSpPr>
          <p:cNvPr id="4442" name="Google Shape;4442;p29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43" name="Google Shape;4443;p297"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Shape 4448"/>
        <p:cNvGrpSpPr/>
        <p:nvPr/>
      </p:nvGrpSpPr>
      <p:grpSpPr>
        <a:xfrm>
          <a:off x="0" y="0"/>
          <a:ext cx="0" cy="0"/>
          <a:chOff x="0" y="0"/>
          <a:chExt cx="0" cy="0"/>
        </a:xfrm>
      </p:grpSpPr>
      <p:sp>
        <p:nvSpPr>
          <p:cNvPr id="4449" name="Google Shape;4449;p29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50" name="Google Shape;4450;p298"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Shape 4455"/>
        <p:cNvGrpSpPr/>
        <p:nvPr/>
      </p:nvGrpSpPr>
      <p:grpSpPr>
        <a:xfrm>
          <a:off x="0" y="0"/>
          <a:ext cx="0" cy="0"/>
          <a:chOff x="0" y="0"/>
          <a:chExt cx="0" cy="0"/>
        </a:xfrm>
      </p:grpSpPr>
      <p:sp>
        <p:nvSpPr>
          <p:cNvPr id="4456" name="Google Shape;4456;gdd6f106551_0_13" descr="Artificial Intelligence"/>
          <p:cNvSpPr/>
          <p:nvPr/>
        </p:nvSpPr>
        <p:spPr>
          <a:xfrm>
            <a:off x="2" y="5"/>
            <a:ext cx="915300" cy="931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57" name="Google Shape;4457;gdd6f106551_0_13" descr="Comment Dislike"/>
          <p:cNvPicPr preferRelativeResize="0"/>
          <p:nvPr/>
        </p:nvPicPr>
        <p:blipFill rotWithShape="1">
          <a:blip r:embed="rId4">
            <a:alphaModFix/>
          </a:blip>
          <a:srcRect/>
          <a:stretch/>
        </p:blipFill>
        <p:spPr>
          <a:xfrm>
            <a:off x="770575" y="1"/>
            <a:ext cx="931800" cy="931800"/>
          </a:xfrm>
          <a:prstGeom prst="rect">
            <a:avLst/>
          </a:prstGeom>
          <a:noFill/>
          <a:ln>
            <a:noFill/>
          </a:ln>
        </p:spPr>
      </p:pic>
      <p:pic>
        <p:nvPicPr>
          <p:cNvPr id="4458" name="Google Shape;4458;gdd6f106551_0_13"/>
          <p:cNvPicPr preferRelativeResize="0"/>
          <p:nvPr/>
        </p:nvPicPr>
        <p:blipFill>
          <a:blip r:embed="rId5">
            <a:alphaModFix/>
          </a:blip>
          <a:stretch>
            <a:fillRect/>
          </a:stretch>
        </p:blipFill>
        <p:spPr>
          <a:xfrm>
            <a:off x="2379000" y="1714505"/>
            <a:ext cx="4572000" cy="3429000"/>
          </a:xfrm>
          <a:prstGeom prst="rect">
            <a:avLst/>
          </a:prstGeom>
          <a:noFill/>
          <a:ln>
            <a:noFill/>
          </a:ln>
        </p:spPr>
      </p:pic>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Shape 4463"/>
        <p:cNvGrpSpPr/>
        <p:nvPr/>
      </p:nvGrpSpPr>
      <p:grpSpPr>
        <a:xfrm>
          <a:off x="0" y="0"/>
          <a:ext cx="0" cy="0"/>
          <a:chOff x="0" y="0"/>
          <a:chExt cx="0" cy="0"/>
        </a:xfrm>
      </p:grpSpPr>
      <p:sp>
        <p:nvSpPr>
          <p:cNvPr id="4464" name="Google Shape;4464;p300"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Shape 4469"/>
        <p:cNvGrpSpPr/>
        <p:nvPr/>
      </p:nvGrpSpPr>
      <p:grpSpPr>
        <a:xfrm>
          <a:off x="0" y="0"/>
          <a:ext cx="0" cy="0"/>
          <a:chOff x="0" y="0"/>
          <a:chExt cx="0" cy="0"/>
        </a:xfrm>
      </p:grpSpPr>
      <p:sp>
        <p:nvSpPr>
          <p:cNvPr id="4470" name="Google Shape;4470;p301"/>
          <p:cNvSpPr txBox="1">
            <a:spLocks noGrp="1"/>
          </p:cNvSpPr>
          <p:nvPr>
            <p:ph type="title"/>
          </p:nvPr>
        </p:nvSpPr>
        <p:spPr>
          <a:xfrm>
            <a:off x="139485" y="185980"/>
            <a:ext cx="8896027" cy="165831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Why is this NOT an example of reproduction?</a:t>
            </a:r>
            <a:endParaRPr/>
          </a:p>
        </p:txBody>
      </p:sp>
      <p:sp>
        <p:nvSpPr>
          <p:cNvPr id="4471" name="Google Shape;4471;p301"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72" name="Google Shape;4472;p301"/>
          <p:cNvPicPr preferRelativeResize="0"/>
          <p:nvPr/>
        </p:nvPicPr>
        <p:blipFill>
          <a:blip r:embed="rId4">
            <a:alphaModFix/>
          </a:blip>
          <a:stretch>
            <a:fillRect/>
          </a:stretch>
        </p:blipFill>
        <p:spPr>
          <a:xfrm>
            <a:off x="1779363" y="1923274"/>
            <a:ext cx="5616250" cy="4212200"/>
          </a:xfrm>
          <a:prstGeom prst="rect">
            <a:avLst/>
          </a:prstGeom>
          <a:noFill/>
          <a:ln>
            <a:noFill/>
          </a:ln>
        </p:spPr>
      </p:pic>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Shape 4477"/>
        <p:cNvGrpSpPr/>
        <p:nvPr/>
      </p:nvGrpSpPr>
      <p:grpSpPr>
        <a:xfrm>
          <a:off x="0" y="0"/>
          <a:ext cx="0" cy="0"/>
          <a:chOff x="0" y="0"/>
          <a:chExt cx="0" cy="0"/>
        </a:xfrm>
      </p:grpSpPr>
      <p:sp>
        <p:nvSpPr>
          <p:cNvPr id="4478" name="Google Shape;4478;gde47eae9c3_0_7"/>
          <p:cNvSpPr txBox="1">
            <a:spLocks noGrp="1"/>
          </p:cNvSpPr>
          <p:nvPr>
            <p:ph type="title"/>
          </p:nvPr>
        </p:nvSpPr>
        <p:spPr>
          <a:xfrm>
            <a:off x="139485" y="185980"/>
            <a:ext cx="8895900" cy="1658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reproduction?</a:t>
            </a:r>
            <a:endParaRPr/>
          </a:p>
        </p:txBody>
      </p:sp>
      <p:pic>
        <p:nvPicPr>
          <p:cNvPr id="4479" name="Google Shape;4479;gde47eae9c3_0_7" descr="family.jpg"/>
          <p:cNvPicPr preferRelativeResize="0">
            <a:picLocks noGrp="1"/>
          </p:cNvPicPr>
          <p:nvPr>
            <p:ph type="body" idx="1"/>
          </p:nvPr>
        </p:nvPicPr>
        <p:blipFill rotWithShape="1">
          <a:blip r:embed="rId3">
            <a:alphaModFix/>
          </a:blip>
          <a:srcRect l="-10575" r="-10563"/>
          <a:stretch/>
        </p:blipFill>
        <p:spPr>
          <a:xfrm>
            <a:off x="457200" y="2018656"/>
            <a:ext cx="8229600" cy="4526100"/>
          </a:xfrm>
          <a:prstGeom prst="rect">
            <a:avLst/>
          </a:prstGeom>
          <a:noFill/>
          <a:ln w="9525" cap="flat" cmpd="sng">
            <a:solidFill>
              <a:schemeClr val="lt1"/>
            </a:solidFill>
            <a:prstDash val="solid"/>
            <a:round/>
            <a:headEnd type="none" w="sm" len="sm"/>
            <a:tailEnd type="none" w="sm" len="sm"/>
          </a:ln>
        </p:spPr>
      </p:pic>
      <p:sp>
        <p:nvSpPr>
          <p:cNvPr id="4480" name="Google Shape;4480;gde47eae9c3_0_7"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Shape 4485"/>
        <p:cNvGrpSpPr/>
        <p:nvPr/>
      </p:nvGrpSpPr>
      <p:grpSpPr>
        <a:xfrm>
          <a:off x="0" y="0"/>
          <a:ext cx="0" cy="0"/>
          <a:chOff x="0" y="0"/>
          <a:chExt cx="0" cy="0"/>
        </a:xfrm>
      </p:grpSpPr>
      <p:sp>
        <p:nvSpPr>
          <p:cNvPr id="4486" name="Google Shape;4486;p302"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7" name="Google Shape;4487;p302"/>
          <p:cNvSpPr txBox="1">
            <a:spLocks noGrp="1"/>
          </p:cNvSpPr>
          <p:nvPr>
            <p:ph type="title"/>
          </p:nvPr>
        </p:nvSpPr>
        <p:spPr>
          <a:xfrm>
            <a:off x="735230" y="510165"/>
            <a:ext cx="8229600" cy="132556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a:t>Why are life processes important for organisms?</a:t>
            </a:r>
            <a:endParaRPr/>
          </a:p>
        </p:txBody>
      </p:sp>
      <p:grpSp>
        <p:nvGrpSpPr>
          <p:cNvPr id="4488" name="Google Shape;4488;p302"/>
          <p:cNvGrpSpPr/>
          <p:nvPr/>
        </p:nvGrpSpPr>
        <p:grpSpPr>
          <a:xfrm>
            <a:off x="0" y="2194560"/>
            <a:ext cx="6354410" cy="4530100"/>
            <a:chOff x="944379" y="1446299"/>
            <a:chExt cx="6400498" cy="5287021"/>
          </a:xfrm>
        </p:grpSpPr>
        <p:grpSp>
          <p:nvGrpSpPr>
            <p:cNvPr id="4489" name="Google Shape;4489;p302"/>
            <p:cNvGrpSpPr/>
            <p:nvPr/>
          </p:nvGrpSpPr>
          <p:grpSpPr>
            <a:xfrm>
              <a:off x="1266093" y="1559581"/>
              <a:ext cx="2322965" cy="1039147"/>
              <a:chOff x="4368062" y="1626721"/>
              <a:chExt cx="2322965" cy="1039147"/>
            </a:xfrm>
          </p:grpSpPr>
          <p:sp>
            <p:nvSpPr>
              <p:cNvPr id="4490" name="Google Shape;4490;p302"/>
              <p:cNvSpPr/>
              <p:nvPr/>
            </p:nvSpPr>
            <p:spPr>
              <a:xfrm>
                <a:off x="4368062" y="1626721"/>
                <a:ext cx="2322965"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1" name="Google Shape;4491;p302"/>
              <p:cNvSpPr txBox="1"/>
              <p:nvPr/>
            </p:nvSpPr>
            <p:spPr>
              <a:xfrm>
                <a:off x="4368062" y="1626721"/>
                <a:ext cx="2322965"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4492" name="Google Shape;4492;p302" descr="eating.jpg"/>
            <p:cNvPicPr preferRelativeResize="0"/>
            <p:nvPr/>
          </p:nvPicPr>
          <p:blipFill rotWithShape="1">
            <a:blip r:embed="rId4">
              <a:alphaModFix/>
            </a:blip>
            <a:srcRect t="8727" b="8727"/>
            <a:stretch/>
          </p:blipFill>
          <p:spPr>
            <a:xfrm>
              <a:off x="944380" y="1446299"/>
              <a:ext cx="905701" cy="1039148"/>
            </a:xfrm>
            <a:prstGeom prst="rect">
              <a:avLst/>
            </a:prstGeom>
            <a:noFill/>
            <a:ln>
              <a:noFill/>
            </a:ln>
          </p:spPr>
        </p:pic>
        <p:grpSp>
          <p:nvGrpSpPr>
            <p:cNvPr id="4493" name="Google Shape;4493;p302"/>
            <p:cNvGrpSpPr/>
            <p:nvPr/>
          </p:nvGrpSpPr>
          <p:grpSpPr>
            <a:xfrm>
              <a:off x="1246728" y="2909426"/>
              <a:ext cx="2342330" cy="1039147"/>
              <a:chOff x="4368061" y="1626721"/>
              <a:chExt cx="2342330" cy="1039147"/>
            </a:xfrm>
          </p:grpSpPr>
          <p:sp>
            <p:nvSpPr>
              <p:cNvPr id="4494" name="Google Shape;4494;p302"/>
              <p:cNvSpPr/>
              <p:nvPr/>
            </p:nvSpPr>
            <p:spPr>
              <a:xfrm>
                <a:off x="4368061" y="1626721"/>
                <a:ext cx="2342330"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5" name="Google Shape;4495;p302"/>
              <p:cNvSpPr txBox="1"/>
              <p:nvPr/>
            </p:nvSpPr>
            <p:spPr>
              <a:xfrm>
                <a:off x="4368062" y="1626721"/>
                <a:ext cx="2322965"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Digestion</a:t>
                </a:r>
                <a:endParaRPr sz="3500" b="0" i="0" u="none" strike="noStrike" cap="none">
                  <a:solidFill>
                    <a:schemeClr val="dk1"/>
                  </a:solidFill>
                  <a:latin typeface="Calibri"/>
                  <a:ea typeface="Calibri"/>
                  <a:cs typeface="Calibri"/>
                  <a:sym typeface="Calibri"/>
                </a:endParaRPr>
              </a:p>
            </p:txBody>
          </p:sp>
        </p:grpSp>
        <p:pic>
          <p:nvPicPr>
            <p:cNvPr id="4496" name="Google Shape;4496;p302"/>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4497" name="Google Shape;4497;p302"/>
            <p:cNvGrpSpPr/>
            <p:nvPr/>
          </p:nvGrpSpPr>
          <p:grpSpPr>
            <a:xfrm>
              <a:off x="1208702" y="4273783"/>
              <a:ext cx="2380356" cy="1039147"/>
              <a:chOff x="4368061" y="2934893"/>
              <a:chExt cx="2380356" cy="1039147"/>
            </a:xfrm>
          </p:grpSpPr>
          <p:sp>
            <p:nvSpPr>
              <p:cNvPr id="4498" name="Google Shape;4498;p302"/>
              <p:cNvSpPr/>
              <p:nvPr/>
            </p:nvSpPr>
            <p:spPr>
              <a:xfrm>
                <a:off x="4368061" y="2934893"/>
                <a:ext cx="2380356"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9" name="Google Shape;4499;p302"/>
              <p:cNvSpPr txBox="1"/>
              <p:nvPr/>
            </p:nvSpPr>
            <p:spPr>
              <a:xfrm>
                <a:off x="4368061" y="2934893"/>
                <a:ext cx="2380356"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4500" name="Google Shape;4500;p302"/>
            <p:cNvSpPr/>
            <p:nvPr/>
          </p:nvSpPr>
          <p:spPr>
            <a:xfrm>
              <a:off x="1070149" y="4123684"/>
              <a:ext cx="727403" cy="109110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501" name="Google Shape;4501;p302"/>
            <p:cNvGrpSpPr/>
            <p:nvPr/>
          </p:nvGrpSpPr>
          <p:grpSpPr>
            <a:xfrm>
              <a:off x="4298172" y="1559581"/>
              <a:ext cx="2834900" cy="2498008"/>
              <a:chOff x="59914" y="2934893"/>
              <a:chExt cx="2834900" cy="2498008"/>
            </a:xfrm>
          </p:grpSpPr>
          <p:sp>
            <p:nvSpPr>
              <p:cNvPr id="4502" name="Google Shape;4502;p302"/>
              <p:cNvSpPr/>
              <p:nvPr/>
            </p:nvSpPr>
            <p:spPr>
              <a:xfrm>
                <a:off x="674818" y="2934893"/>
                <a:ext cx="2096957"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3" name="Google Shape;4503;p302"/>
              <p:cNvSpPr txBox="1"/>
              <p:nvPr/>
            </p:nvSpPr>
            <p:spPr>
              <a:xfrm>
                <a:off x="59914" y="4393753"/>
                <a:ext cx="2834900" cy="1039148"/>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Stimulus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98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Response</a:t>
                </a:r>
                <a:endParaRPr sz="2800" b="0" i="0" u="none" strike="noStrike" cap="none">
                  <a:solidFill>
                    <a:schemeClr val="dk1"/>
                  </a:solidFill>
                  <a:latin typeface="Calibri"/>
                  <a:ea typeface="Calibri"/>
                  <a:cs typeface="Calibri"/>
                  <a:sym typeface="Calibri"/>
                </a:endParaRPr>
              </a:p>
            </p:txBody>
          </p:sp>
        </p:grpSp>
        <p:sp>
          <p:nvSpPr>
            <p:cNvPr id="4504" name="Google Shape;4504;p302"/>
            <p:cNvSpPr/>
            <p:nvPr/>
          </p:nvSpPr>
          <p:spPr>
            <a:xfrm>
              <a:off x="4129800" y="2975266"/>
              <a:ext cx="727403" cy="1054288"/>
            </a:xfrm>
            <a:prstGeom prst="rect">
              <a:avLst/>
            </a:prstGeom>
            <a:blipFill rotWithShape="1">
              <a:blip r:embed="rId7">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505" name="Google Shape;4505;p302"/>
            <p:cNvGrpSpPr/>
            <p:nvPr/>
          </p:nvGrpSpPr>
          <p:grpSpPr>
            <a:xfrm>
              <a:off x="4392676" y="1609098"/>
              <a:ext cx="2952201" cy="2405315"/>
              <a:chOff x="154418" y="-1047618"/>
              <a:chExt cx="2952201" cy="2405315"/>
            </a:xfrm>
          </p:grpSpPr>
          <p:sp>
            <p:nvSpPr>
              <p:cNvPr id="4506" name="Google Shape;4506;p302"/>
              <p:cNvSpPr/>
              <p:nvPr/>
            </p:nvSpPr>
            <p:spPr>
              <a:xfrm>
                <a:off x="674820" y="318550"/>
                <a:ext cx="2096958"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7" name="Google Shape;4507;p302"/>
              <p:cNvSpPr txBox="1"/>
              <p:nvPr/>
            </p:nvSpPr>
            <p:spPr>
              <a:xfrm>
                <a:off x="154418" y="-1047618"/>
                <a:ext cx="2952201"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4508" name="Google Shape;4508;p302"/>
            <p:cNvSpPr/>
            <p:nvPr/>
          </p:nvSpPr>
          <p:spPr>
            <a:xfrm>
              <a:off x="4129800" y="1543321"/>
              <a:ext cx="727403" cy="1091105"/>
            </a:xfrm>
            <a:prstGeom prst="rect">
              <a:avLst/>
            </a:prstGeom>
            <a:blipFill rotWithShape="1">
              <a:blip r:embed="rId8">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509" name="Google Shape;4509;p302"/>
            <p:cNvGrpSpPr/>
            <p:nvPr/>
          </p:nvGrpSpPr>
          <p:grpSpPr>
            <a:xfrm>
              <a:off x="4268354" y="4294876"/>
              <a:ext cx="2834900" cy="1145233"/>
              <a:chOff x="3723339" y="318550"/>
              <a:chExt cx="2834900" cy="1145233"/>
            </a:xfrm>
          </p:grpSpPr>
          <p:sp>
            <p:nvSpPr>
              <p:cNvPr id="4510" name="Google Shape;4510;p302"/>
              <p:cNvSpPr/>
              <p:nvPr/>
            </p:nvSpPr>
            <p:spPr>
              <a:xfrm>
                <a:off x="4368063" y="318550"/>
                <a:ext cx="2096958"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1" name="Google Shape;4511;p302"/>
              <p:cNvSpPr txBox="1"/>
              <p:nvPr/>
            </p:nvSpPr>
            <p:spPr>
              <a:xfrm>
                <a:off x="3723339" y="424636"/>
                <a:ext cx="2834900"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Gas Exchange</a:t>
                </a:r>
                <a:endParaRPr sz="2800" b="0" i="0" u="none" strike="noStrike" cap="none">
                  <a:solidFill>
                    <a:schemeClr val="dk1"/>
                  </a:solidFill>
                  <a:latin typeface="Calibri"/>
                  <a:ea typeface="Calibri"/>
                  <a:cs typeface="Calibri"/>
                  <a:sym typeface="Calibri"/>
                </a:endParaRPr>
              </a:p>
            </p:txBody>
          </p:sp>
        </p:grpSp>
        <p:sp>
          <p:nvSpPr>
            <p:cNvPr id="4512" name="Google Shape;4512;p302"/>
            <p:cNvSpPr/>
            <p:nvPr/>
          </p:nvSpPr>
          <p:spPr>
            <a:xfrm>
              <a:off x="4129801" y="4250863"/>
              <a:ext cx="727403" cy="1091105"/>
            </a:xfrm>
            <a:prstGeom prst="rect">
              <a:avLst/>
            </a:prstGeom>
            <a:blipFill rotWithShape="1">
              <a:blip r:embed="rId9">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513" name="Google Shape;4513;p302"/>
            <p:cNvGrpSpPr/>
            <p:nvPr/>
          </p:nvGrpSpPr>
          <p:grpSpPr>
            <a:xfrm>
              <a:off x="2569905" y="5643090"/>
              <a:ext cx="2979635" cy="1090230"/>
              <a:chOff x="1979458" y="4226676"/>
              <a:chExt cx="2979635" cy="1090230"/>
            </a:xfrm>
          </p:grpSpPr>
          <p:sp>
            <p:nvSpPr>
              <p:cNvPr id="4514" name="Google Shape;4514;p302"/>
              <p:cNvSpPr/>
              <p:nvPr/>
            </p:nvSpPr>
            <p:spPr>
              <a:xfrm>
                <a:off x="2124193" y="4226676"/>
                <a:ext cx="2834900"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5" name="Google Shape;4515;p302"/>
              <p:cNvSpPr txBox="1"/>
              <p:nvPr/>
            </p:nvSpPr>
            <p:spPr>
              <a:xfrm>
                <a:off x="1979458" y="4277759"/>
                <a:ext cx="2834900"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4516" name="Google Shape;4516;p302"/>
            <p:cNvSpPr/>
            <p:nvPr/>
          </p:nvSpPr>
          <p:spPr>
            <a:xfrm>
              <a:off x="2431352" y="5544073"/>
              <a:ext cx="727403" cy="1091105"/>
            </a:xfrm>
            <a:prstGeom prst="rect">
              <a:avLst/>
            </a:prstGeom>
            <a:blipFill rotWithShape="1">
              <a:blip r:embed="rId10">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517" name="Google Shape;4517;p302"/>
          <p:cNvPicPr preferRelativeResize="0"/>
          <p:nvPr/>
        </p:nvPicPr>
        <p:blipFill rotWithShape="1">
          <a:blip r:embed="rId11">
            <a:alphaModFix/>
          </a:blip>
          <a:srcRect/>
          <a:stretch/>
        </p:blipFill>
        <p:spPr>
          <a:xfrm>
            <a:off x="6818535" y="2382522"/>
            <a:ext cx="2325464" cy="2738118"/>
          </a:xfrm>
          <a:prstGeom prst="rect">
            <a:avLst/>
          </a:prstGeom>
          <a:noFill/>
          <a:ln>
            <a:noFill/>
          </a:ln>
        </p:spPr>
      </p:pic>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Shape 4522"/>
        <p:cNvGrpSpPr/>
        <p:nvPr/>
      </p:nvGrpSpPr>
      <p:grpSpPr>
        <a:xfrm>
          <a:off x="0" y="0"/>
          <a:ext cx="0" cy="0"/>
          <a:chOff x="0" y="0"/>
          <a:chExt cx="0" cy="0"/>
        </a:xfrm>
      </p:grpSpPr>
      <p:sp>
        <p:nvSpPr>
          <p:cNvPr id="4523" name="Google Shape;4523;p303"/>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4524" name="Google Shape;4524;p303"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Shape 4529"/>
        <p:cNvGrpSpPr/>
        <p:nvPr/>
      </p:nvGrpSpPr>
      <p:grpSpPr>
        <a:xfrm>
          <a:off x="0" y="0"/>
          <a:ext cx="0" cy="0"/>
          <a:chOff x="0" y="0"/>
          <a:chExt cx="0" cy="0"/>
        </a:xfrm>
      </p:grpSpPr>
      <p:sp>
        <p:nvSpPr>
          <p:cNvPr id="4530" name="Google Shape;4530;p304"/>
          <p:cNvSpPr txBox="1">
            <a:spLocks noGrp="1"/>
          </p:cNvSpPr>
          <p:nvPr>
            <p:ph type="title"/>
          </p:nvPr>
        </p:nvSpPr>
        <p:spPr>
          <a:xfrm>
            <a:off x="85200" y="679550"/>
            <a:ext cx="8973600" cy="1658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959" b="1" u="sng"/>
              <a:t>Reproduction</a:t>
            </a:r>
            <a:r>
              <a:rPr lang="en-US" sz="3959"/>
              <a:t>: process by which living things create new organisms of their own kind</a:t>
            </a:r>
            <a:endParaRPr/>
          </a:p>
        </p:txBody>
      </p:sp>
      <p:pic>
        <p:nvPicPr>
          <p:cNvPr id="4531" name="Google Shape;4531;p304" descr="family.jpg"/>
          <p:cNvPicPr preferRelativeResize="0">
            <a:picLocks noGrp="1"/>
          </p:cNvPicPr>
          <p:nvPr>
            <p:ph type="body" idx="1"/>
          </p:nvPr>
        </p:nvPicPr>
        <p:blipFill rotWithShape="1">
          <a:blip r:embed="rId3">
            <a:alphaModFix/>
          </a:blip>
          <a:srcRect l="-10572" r="-10572"/>
          <a:stretch/>
        </p:blipFill>
        <p:spPr>
          <a:xfrm>
            <a:off x="457200" y="2660073"/>
            <a:ext cx="8229600" cy="3837709"/>
          </a:xfrm>
          <a:prstGeom prst="rect">
            <a:avLst/>
          </a:prstGeom>
          <a:noFill/>
          <a:ln w="9525" cap="flat" cmpd="sng">
            <a:solidFill>
              <a:schemeClr val="lt1"/>
            </a:solidFill>
            <a:prstDash val="solid"/>
            <a:round/>
            <a:headEnd type="none" w="sm" len="sm"/>
            <a:tailEnd type="none" w="sm" len="sm"/>
          </a:ln>
        </p:spPr>
      </p:pic>
      <p:sp>
        <p:nvSpPr>
          <p:cNvPr id="4532" name="Google Shape;4532;p304"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Shape 4537"/>
        <p:cNvGrpSpPr/>
        <p:nvPr/>
      </p:nvGrpSpPr>
      <p:grpSpPr>
        <a:xfrm>
          <a:off x="0" y="0"/>
          <a:ext cx="0" cy="0"/>
          <a:chOff x="0" y="0"/>
          <a:chExt cx="0" cy="0"/>
        </a:xfrm>
      </p:grpSpPr>
      <p:sp>
        <p:nvSpPr>
          <p:cNvPr id="4538" name="Google Shape;4538;p306"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9" name="Google Shape;4539;p306"/>
          <p:cNvSpPr txBox="1"/>
          <p:nvPr/>
        </p:nvSpPr>
        <p:spPr>
          <a:xfrm>
            <a:off x="794915" y="108671"/>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can changes in life processes affect </a:t>
            </a:r>
            <a:r>
              <a:rPr lang="en-US" sz="3000" b="1" i="0" u="none" strike="noStrike" cap="none">
                <a:solidFill>
                  <a:srgbClr val="FF0000"/>
                </a:solidFill>
                <a:latin typeface="Calibri"/>
                <a:ea typeface="Calibri"/>
                <a:cs typeface="Calibri"/>
                <a:sym typeface="Calibri"/>
              </a:rPr>
              <a:t>living organisms</a:t>
            </a:r>
            <a:r>
              <a:rPr lang="en-US" sz="3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4540" name="Google Shape;4540;p306"/>
          <p:cNvGrpSpPr/>
          <p:nvPr/>
        </p:nvGrpSpPr>
        <p:grpSpPr>
          <a:xfrm>
            <a:off x="944379" y="1413562"/>
            <a:ext cx="8063975" cy="5285063"/>
            <a:chOff x="944379" y="1413562"/>
            <a:chExt cx="8063975" cy="5285063"/>
          </a:xfrm>
        </p:grpSpPr>
        <p:grpSp>
          <p:nvGrpSpPr>
            <p:cNvPr id="4541" name="Google Shape;4541;p306"/>
            <p:cNvGrpSpPr/>
            <p:nvPr/>
          </p:nvGrpSpPr>
          <p:grpSpPr>
            <a:xfrm>
              <a:off x="1266092" y="1559581"/>
              <a:ext cx="3325272" cy="1039147"/>
              <a:chOff x="4368061" y="1626721"/>
              <a:chExt cx="3325272" cy="1039147"/>
            </a:xfrm>
          </p:grpSpPr>
          <p:sp>
            <p:nvSpPr>
              <p:cNvPr id="4542" name="Google Shape;4542;p306"/>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3" name="Google Shape;4543;p306"/>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4544" name="Google Shape;4544;p306" descr="eating.jpg"/>
            <p:cNvPicPr preferRelativeResize="0"/>
            <p:nvPr/>
          </p:nvPicPr>
          <p:blipFill rotWithShape="1">
            <a:blip r:embed="rId4">
              <a:alphaModFix/>
            </a:blip>
            <a:srcRect t="8727" b="8727"/>
            <a:stretch/>
          </p:blipFill>
          <p:spPr>
            <a:xfrm>
              <a:off x="944380" y="1446299"/>
              <a:ext cx="905701" cy="1039148"/>
            </a:xfrm>
            <a:prstGeom prst="rect">
              <a:avLst/>
            </a:prstGeom>
            <a:noFill/>
            <a:ln>
              <a:noFill/>
            </a:ln>
          </p:spPr>
        </p:pic>
        <p:grpSp>
          <p:nvGrpSpPr>
            <p:cNvPr id="4545" name="Google Shape;4545;p306"/>
            <p:cNvGrpSpPr/>
            <p:nvPr/>
          </p:nvGrpSpPr>
          <p:grpSpPr>
            <a:xfrm>
              <a:off x="1246728" y="2909426"/>
              <a:ext cx="3325272" cy="1039147"/>
              <a:chOff x="4368061" y="1626721"/>
              <a:chExt cx="3325272" cy="1039147"/>
            </a:xfrm>
          </p:grpSpPr>
          <p:sp>
            <p:nvSpPr>
              <p:cNvPr id="4546" name="Google Shape;4546;p306"/>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7" name="Google Shape;4547;p306"/>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4548" name="Google Shape;4548;p306"/>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4549" name="Google Shape;4549;p306"/>
            <p:cNvGrpSpPr/>
            <p:nvPr/>
          </p:nvGrpSpPr>
          <p:grpSpPr>
            <a:xfrm>
              <a:off x="1208702" y="4273783"/>
              <a:ext cx="3325272" cy="1039147"/>
              <a:chOff x="4368061" y="2934893"/>
              <a:chExt cx="3325272" cy="1039147"/>
            </a:xfrm>
          </p:grpSpPr>
          <p:sp>
            <p:nvSpPr>
              <p:cNvPr id="4550" name="Google Shape;4550;p306"/>
              <p:cNvSpPr/>
              <p:nvPr/>
            </p:nvSpPr>
            <p:spPr>
              <a:xfrm>
                <a:off x="4368061"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1" name="Google Shape;4551;p306"/>
              <p:cNvSpPr txBox="1"/>
              <p:nvPr/>
            </p:nvSpPr>
            <p:spPr>
              <a:xfrm>
                <a:off x="4368061" y="2934893"/>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4552" name="Google Shape;4552;p306"/>
            <p:cNvSpPr/>
            <p:nvPr/>
          </p:nvSpPr>
          <p:spPr>
            <a:xfrm>
              <a:off x="1070149" y="4123684"/>
              <a:ext cx="727403" cy="109110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553" name="Google Shape;4553;p306"/>
            <p:cNvGrpSpPr/>
            <p:nvPr/>
          </p:nvGrpSpPr>
          <p:grpSpPr>
            <a:xfrm>
              <a:off x="4913076" y="1559581"/>
              <a:ext cx="4095278" cy="2483918"/>
              <a:chOff x="674818" y="2934893"/>
              <a:chExt cx="4095278" cy="2483918"/>
            </a:xfrm>
          </p:grpSpPr>
          <p:sp>
            <p:nvSpPr>
              <p:cNvPr id="4554" name="Google Shape;4554;p306"/>
              <p:cNvSpPr/>
              <p:nvPr/>
            </p:nvSpPr>
            <p:spPr>
              <a:xfrm>
                <a:off x="674818"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5" name="Google Shape;4555;p306"/>
              <p:cNvSpPr txBox="1"/>
              <p:nvPr/>
            </p:nvSpPr>
            <p:spPr>
              <a:xfrm>
                <a:off x="1078818" y="4379664"/>
                <a:ext cx="3691278"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4556" name="Google Shape;4556;p306"/>
            <p:cNvGrpSpPr/>
            <p:nvPr/>
          </p:nvGrpSpPr>
          <p:grpSpPr>
            <a:xfrm>
              <a:off x="4913076" y="1618657"/>
              <a:ext cx="3565821" cy="2395756"/>
              <a:chOff x="674818" y="-1038059"/>
              <a:chExt cx="3565821" cy="2395756"/>
            </a:xfrm>
          </p:grpSpPr>
          <p:sp>
            <p:nvSpPr>
              <p:cNvPr id="4557" name="Google Shape;4557;p306"/>
              <p:cNvSpPr/>
              <p:nvPr/>
            </p:nvSpPr>
            <p:spPr>
              <a:xfrm>
                <a:off x="674818"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8" name="Google Shape;4558;p306"/>
              <p:cNvSpPr txBox="1"/>
              <p:nvPr/>
            </p:nvSpPr>
            <p:spPr>
              <a:xfrm>
                <a:off x="915367" y="-1038059"/>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4559" name="Google Shape;4559;p306"/>
            <p:cNvSpPr/>
            <p:nvPr/>
          </p:nvSpPr>
          <p:spPr>
            <a:xfrm>
              <a:off x="4913076" y="1413562"/>
              <a:ext cx="727403" cy="1091105"/>
            </a:xfrm>
            <a:prstGeom prst="rect">
              <a:avLst/>
            </a:prstGeom>
            <a:blipFill rotWithShape="1">
              <a:blip r:embed="rId7">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560" name="Google Shape;4560;p306"/>
            <p:cNvGrpSpPr/>
            <p:nvPr/>
          </p:nvGrpSpPr>
          <p:grpSpPr>
            <a:xfrm>
              <a:off x="4913076" y="4294876"/>
              <a:ext cx="3325272" cy="1039147"/>
              <a:chOff x="4368061" y="318550"/>
              <a:chExt cx="3325272" cy="1039147"/>
            </a:xfrm>
          </p:grpSpPr>
          <p:sp>
            <p:nvSpPr>
              <p:cNvPr id="4561" name="Google Shape;4561;p306"/>
              <p:cNvSpPr/>
              <p:nvPr/>
            </p:nvSpPr>
            <p:spPr>
              <a:xfrm>
                <a:off x="4368061"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2" name="Google Shape;4562;p306"/>
              <p:cNvSpPr txBox="1"/>
              <p:nvPr/>
            </p:nvSpPr>
            <p:spPr>
              <a:xfrm>
                <a:off x="4368061" y="318550"/>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4563" name="Google Shape;4563;p306"/>
            <p:cNvSpPr/>
            <p:nvPr/>
          </p:nvSpPr>
          <p:spPr>
            <a:xfrm>
              <a:off x="4774523" y="4144777"/>
              <a:ext cx="727403" cy="1091105"/>
            </a:xfrm>
            <a:prstGeom prst="rect">
              <a:avLst/>
            </a:prstGeom>
            <a:blipFill rotWithShape="1">
              <a:blip r:embed="rId8">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564" name="Google Shape;4564;p306"/>
            <p:cNvGrpSpPr/>
            <p:nvPr/>
          </p:nvGrpSpPr>
          <p:grpSpPr>
            <a:xfrm>
              <a:off x="3111887" y="5659478"/>
              <a:ext cx="3325272" cy="1039147"/>
              <a:chOff x="2521440" y="4243064"/>
              <a:chExt cx="3325272" cy="1039147"/>
            </a:xfrm>
          </p:grpSpPr>
          <p:sp>
            <p:nvSpPr>
              <p:cNvPr id="4565" name="Google Shape;4565;p306"/>
              <p:cNvSpPr/>
              <p:nvPr/>
            </p:nvSpPr>
            <p:spPr>
              <a:xfrm>
                <a:off x="2521440" y="4243064"/>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6" name="Google Shape;4566;p306"/>
              <p:cNvSpPr txBox="1"/>
              <p:nvPr/>
            </p:nvSpPr>
            <p:spPr>
              <a:xfrm>
                <a:off x="2521440" y="4243064"/>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4567" name="Google Shape;4567;p306"/>
            <p:cNvSpPr/>
            <p:nvPr/>
          </p:nvSpPr>
          <p:spPr>
            <a:xfrm>
              <a:off x="2973334" y="5509379"/>
              <a:ext cx="727403" cy="1091105"/>
            </a:xfrm>
            <a:prstGeom prst="rect">
              <a:avLst/>
            </a:prstGeom>
            <a:blipFill rotWithShape="1">
              <a:blip r:embed="rId9">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8" name="Google Shape;4568;p306"/>
            <p:cNvSpPr/>
            <p:nvPr/>
          </p:nvSpPr>
          <p:spPr>
            <a:xfrm>
              <a:off x="4913075" y="2837795"/>
              <a:ext cx="727403" cy="1054288"/>
            </a:xfrm>
            <a:prstGeom prst="rect">
              <a:avLst/>
            </a:prstGeom>
            <a:blipFill rotWithShape="1">
              <a:blip r:embed="rId10">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29"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3" name="Google Shape;463;p29"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Shape 4573"/>
        <p:cNvGrpSpPr/>
        <p:nvPr/>
      </p:nvGrpSpPr>
      <p:grpSpPr>
        <a:xfrm>
          <a:off x="0" y="0"/>
          <a:ext cx="0" cy="0"/>
          <a:chOff x="0" y="0"/>
          <a:chExt cx="0" cy="0"/>
        </a:xfrm>
      </p:grpSpPr>
      <p:pic>
        <p:nvPicPr>
          <p:cNvPr id="4574" name="Google Shape;4574;p307"/>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30"/>
          <p:cNvSpPr txBox="1">
            <a:spLocks noGrp="1"/>
          </p:cNvSpPr>
          <p:nvPr>
            <p:ph type="title"/>
          </p:nvPr>
        </p:nvSpPr>
        <p:spPr>
          <a:xfrm>
            <a:off x="5367325" y="2262100"/>
            <a:ext cx="2436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ion</a:t>
            </a:r>
            <a:endParaRPr sz="6400" b="1"/>
          </a:p>
        </p:txBody>
      </p:sp>
      <p:sp>
        <p:nvSpPr>
          <p:cNvPr id="470" name="Google Shape;470;p3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1" name="Google Shape;471;p30"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cxnSp>
        <p:nvCxnSpPr>
          <p:cNvPr id="472" name="Google Shape;472;p30"/>
          <p:cNvCxnSpPr/>
          <p:nvPr/>
        </p:nvCxnSpPr>
        <p:spPr>
          <a:xfrm>
            <a:off x="5506622" y="1339611"/>
            <a:ext cx="854100" cy="9225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473" name="Google Shape;473;p30"/>
          <p:cNvSpPr txBox="1">
            <a:spLocks noGrp="1"/>
          </p:cNvSpPr>
          <p:nvPr>
            <p:ph type="title"/>
          </p:nvPr>
        </p:nvSpPr>
        <p:spPr>
          <a:xfrm>
            <a:off x="1792950" y="2262100"/>
            <a:ext cx="20955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In</a:t>
            </a:r>
            <a:endParaRPr sz="6400" b="1"/>
          </a:p>
        </p:txBody>
      </p:sp>
      <p:sp>
        <p:nvSpPr>
          <p:cNvPr id="474" name="Google Shape;474;p30"/>
          <p:cNvSpPr txBox="1">
            <a:spLocks noGrp="1"/>
          </p:cNvSpPr>
          <p:nvPr>
            <p:ph type="title"/>
          </p:nvPr>
        </p:nvSpPr>
        <p:spPr>
          <a:xfrm>
            <a:off x="3206550" y="2262100"/>
            <a:ext cx="27309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gest</a:t>
            </a:r>
            <a:endParaRPr sz="6400" b="1"/>
          </a:p>
        </p:txBody>
      </p:sp>
      <p:sp>
        <p:nvSpPr>
          <p:cNvPr id="475" name="Google Shape;475;p30"/>
          <p:cNvSpPr txBox="1">
            <a:spLocks noGrp="1"/>
          </p:cNvSpPr>
          <p:nvPr>
            <p:ph type="title"/>
          </p:nvPr>
        </p:nvSpPr>
        <p:spPr>
          <a:xfrm>
            <a:off x="2115900" y="335275"/>
            <a:ext cx="4912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Ingestion</a:t>
            </a:r>
            <a:endParaRPr sz="6400" b="1"/>
          </a:p>
        </p:txBody>
      </p:sp>
      <p:cxnSp>
        <p:nvCxnSpPr>
          <p:cNvPr id="476" name="Google Shape;476;p30"/>
          <p:cNvCxnSpPr/>
          <p:nvPr/>
        </p:nvCxnSpPr>
        <p:spPr>
          <a:xfrm flipH="1">
            <a:off x="4432872" y="1339611"/>
            <a:ext cx="1500" cy="1120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cxnSp>
        <p:nvCxnSpPr>
          <p:cNvPr id="477" name="Google Shape;477;p30"/>
          <p:cNvCxnSpPr/>
          <p:nvPr/>
        </p:nvCxnSpPr>
        <p:spPr>
          <a:xfrm flipH="1">
            <a:off x="2949600" y="1339600"/>
            <a:ext cx="256800" cy="11754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4"/>
          <p:cNvSpPr txBox="1"/>
          <p:nvPr/>
        </p:nvSpPr>
        <p:spPr>
          <a:xfrm>
            <a:off x="794915" y="108671"/>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can changes in life processes affect </a:t>
            </a:r>
            <a:r>
              <a:rPr lang="en-US" sz="3000" b="1">
                <a:solidFill>
                  <a:srgbClr val="FF0000"/>
                </a:solidFill>
                <a:latin typeface="Calibri"/>
                <a:ea typeface="Calibri"/>
                <a:cs typeface="Calibri"/>
                <a:sym typeface="Calibri"/>
              </a:rPr>
              <a:t>living organisms</a:t>
            </a:r>
            <a:r>
              <a:rPr lang="en-US" sz="3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167" name="Google Shape;167;p4"/>
          <p:cNvGrpSpPr/>
          <p:nvPr/>
        </p:nvGrpSpPr>
        <p:grpSpPr>
          <a:xfrm>
            <a:off x="944379" y="1413562"/>
            <a:ext cx="8063975" cy="5285063"/>
            <a:chOff x="944379" y="1413562"/>
            <a:chExt cx="8063975" cy="5285063"/>
          </a:xfrm>
        </p:grpSpPr>
        <p:grpSp>
          <p:nvGrpSpPr>
            <p:cNvPr id="168" name="Google Shape;168;p4"/>
            <p:cNvGrpSpPr/>
            <p:nvPr/>
          </p:nvGrpSpPr>
          <p:grpSpPr>
            <a:xfrm>
              <a:off x="1266092" y="1559581"/>
              <a:ext cx="3325272" cy="1039147"/>
              <a:chOff x="4368061" y="1626721"/>
              <a:chExt cx="3325272" cy="1039147"/>
            </a:xfrm>
          </p:grpSpPr>
          <p:sp>
            <p:nvSpPr>
              <p:cNvPr id="169" name="Google Shape;169;p4"/>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4"/>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171" name="Google Shape;171;p4" descr="eating.jpg"/>
            <p:cNvPicPr preferRelativeResize="0"/>
            <p:nvPr/>
          </p:nvPicPr>
          <p:blipFill rotWithShape="1">
            <a:blip r:embed="rId4">
              <a:alphaModFix/>
            </a:blip>
            <a:srcRect t="8727" b="8727"/>
            <a:stretch/>
          </p:blipFill>
          <p:spPr>
            <a:xfrm>
              <a:off x="944380" y="1446299"/>
              <a:ext cx="905701" cy="1039148"/>
            </a:xfrm>
            <a:prstGeom prst="rect">
              <a:avLst/>
            </a:prstGeom>
            <a:noFill/>
            <a:ln>
              <a:noFill/>
            </a:ln>
          </p:spPr>
        </p:pic>
        <p:grpSp>
          <p:nvGrpSpPr>
            <p:cNvPr id="172" name="Google Shape;172;p4"/>
            <p:cNvGrpSpPr/>
            <p:nvPr/>
          </p:nvGrpSpPr>
          <p:grpSpPr>
            <a:xfrm>
              <a:off x="1246728" y="2909426"/>
              <a:ext cx="3325272" cy="1039147"/>
              <a:chOff x="4368061" y="1626721"/>
              <a:chExt cx="3325272" cy="1039147"/>
            </a:xfrm>
          </p:grpSpPr>
          <p:sp>
            <p:nvSpPr>
              <p:cNvPr id="173" name="Google Shape;173;p4"/>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4"/>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175" name="Google Shape;175;p4"/>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176" name="Google Shape;176;p4"/>
            <p:cNvGrpSpPr/>
            <p:nvPr/>
          </p:nvGrpSpPr>
          <p:grpSpPr>
            <a:xfrm>
              <a:off x="1208702" y="4273783"/>
              <a:ext cx="3325272" cy="1039147"/>
              <a:chOff x="4368061" y="2934893"/>
              <a:chExt cx="3325272" cy="1039147"/>
            </a:xfrm>
          </p:grpSpPr>
          <p:sp>
            <p:nvSpPr>
              <p:cNvPr id="177" name="Google Shape;177;p4"/>
              <p:cNvSpPr/>
              <p:nvPr/>
            </p:nvSpPr>
            <p:spPr>
              <a:xfrm>
                <a:off x="4368061"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4"/>
              <p:cNvSpPr txBox="1"/>
              <p:nvPr/>
            </p:nvSpPr>
            <p:spPr>
              <a:xfrm>
                <a:off x="4368061" y="2934893"/>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179" name="Google Shape;179;p4"/>
            <p:cNvSpPr/>
            <p:nvPr/>
          </p:nvSpPr>
          <p:spPr>
            <a:xfrm>
              <a:off x="1070149" y="4123684"/>
              <a:ext cx="727403" cy="109110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0" name="Google Shape;180;p4"/>
            <p:cNvGrpSpPr/>
            <p:nvPr/>
          </p:nvGrpSpPr>
          <p:grpSpPr>
            <a:xfrm>
              <a:off x="4913076" y="1559581"/>
              <a:ext cx="4095278" cy="2483918"/>
              <a:chOff x="674818" y="2934893"/>
              <a:chExt cx="4095278" cy="2483918"/>
            </a:xfrm>
          </p:grpSpPr>
          <p:sp>
            <p:nvSpPr>
              <p:cNvPr id="181" name="Google Shape;181;p4"/>
              <p:cNvSpPr/>
              <p:nvPr/>
            </p:nvSpPr>
            <p:spPr>
              <a:xfrm>
                <a:off x="674818"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4"/>
              <p:cNvSpPr txBox="1"/>
              <p:nvPr/>
            </p:nvSpPr>
            <p:spPr>
              <a:xfrm>
                <a:off x="1078818" y="4379664"/>
                <a:ext cx="3691278"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183" name="Google Shape;183;p4"/>
            <p:cNvGrpSpPr/>
            <p:nvPr/>
          </p:nvGrpSpPr>
          <p:grpSpPr>
            <a:xfrm>
              <a:off x="4913076" y="1618657"/>
              <a:ext cx="3565821" cy="2395756"/>
              <a:chOff x="674818" y="-1038059"/>
              <a:chExt cx="3565821" cy="2395756"/>
            </a:xfrm>
          </p:grpSpPr>
          <p:sp>
            <p:nvSpPr>
              <p:cNvPr id="184" name="Google Shape;184;p4"/>
              <p:cNvSpPr/>
              <p:nvPr/>
            </p:nvSpPr>
            <p:spPr>
              <a:xfrm>
                <a:off x="674818"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4"/>
              <p:cNvSpPr txBox="1"/>
              <p:nvPr/>
            </p:nvSpPr>
            <p:spPr>
              <a:xfrm>
                <a:off x="915367" y="-1038059"/>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186" name="Google Shape;186;p4"/>
            <p:cNvSpPr/>
            <p:nvPr/>
          </p:nvSpPr>
          <p:spPr>
            <a:xfrm>
              <a:off x="4913076" y="1413562"/>
              <a:ext cx="727403" cy="1091105"/>
            </a:xfrm>
            <a:prstGeom prst="rect">
              <a:avLst/>
            </a:prstGeom>
            <a:blipFill rotWithShape="1">
              <a:blip r:embed="rId7">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87" name="Google Shape;187;p4"/>
            <p:cNvGrpSpPr/>
            <p:nvPr/>
          </p:nvGrpSpPr>
          <p:grpSpPr>
            <a:xfrm>
              <a:off x="4913076" y="4294876"/>
              <a:ext cx="3325272" cy="1039147"/>
              <a:chOff x="4368061" y="318550"/>
              <a:chExt cx="3325272" cy="1039147"/>
            </a:xfrm>
          </p:grpSpPr>
          <p:sp>
            <p:nvSpPr>
              <p:cNvPr id="188" name="Google Shape;188;p4"/>
              <p:cNvSpPr/>
              <p:nvPr/>
            </p:nvSpPr>
            <p:spPr>
              <a:xfrm>
                <a:off x="4368061"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4"/>
              <p:cNvSpPr txBox="1"/>
              <p:nvPr/>
            </p:nvSpPr>
            <p:spPr>
              <a:xfrm>
                <a:off x="4368061" y="318550"/>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190" name="Google Shape;190;p4"/>
            <p:cNvSpPr/>
            <p:nvPr/>
          </p:nvSpPr>
          <p:spPr>
            <a:xfrm>
              <a:off x="4774523" y="4144777"/>
              <a:ext cx="727403" cy="1091105"/>
            </a:xfrm>
            <a:prstGeom prst="rect">
              <a:avLst/>
            </a:prstGeom>
            <a:blipFill rotWithShape="1">
              <a:blip r:embed="rId8">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1" name="Google Shape;191;p4"/>
            <p:cNvGrpSpPr/>
            <p:nvPr/>
          </p:nvGrpSpPr>
          <p:grpSpPr>
            <a:xfrm>
              <a:off x="3111887" y="5659478"/>
              <a:ext cx="3325272" cy="1039147"/>
              <a:chOff x="2521440" y="4243064"/>
              <a:chExt cx="3325272" cy="1039147"/>
            </a:xfrm>
          </p:grpSpPr>
          <p:sp>
            <p:nvSpPr>
              <p:cNvPr id="192" name="Google Shape;192;p4"/>
              <p:cNvSpPr/>
              <p:nvPr/>
            </p:nvSpPr>
            <p:spPr>
              <a:xfrm>
                <a:off x="2521440" y="4243064"/>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4"/>
              <p:cNvSpPr txBox="1"/>
              <p:nvPr/>
            </p:nvSpPr>
            <p:spPr>
              <a:xfrm>
                <a:off x="2521440" y="4243064"/>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194" name="Google Shape;194;p4"/>
            <p:cNvSpPr/>
            <p:nvPr/>
          </p:nvSpPr>
          <p:spPr>
            <a:xfrm>
              <a:off x="2973334" y="5509379"/>
              <a:ext cx="727403" cy="1091105"/>
            </a:xfrm>
            <a:prstGeom prst="rect">
              <a:avLst/>
            </a:prstGeom>
            <a:blipFill rotWithShape="1">
              <a:blip r:embed="rId9">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4"/>
            <p:cNvSpPr/>
            <p:nvPr/>
          </p:nvSpPr>
          <p:spPr>
            <a:xfrm>
              <a:off x="4913075" y="2837795"/>
              <a:ext cx="727403" cy="1054288"/>
            </a:xfrm>
            <a:prstGeom prst="rect">
              <a:avLst/>
            </a:prstGeom>
            <a:blipFill rotWithShape="1">
              <a:blip r:embed="rId10">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daf524373c_1_30"/>
          <p:cNvSpPr txBox="1">
            <a:spLocks noGrp="1"/>
          </p:cNvSpPr>
          <p:nvPr>
            <p:ph type="title"/>
          </p:nvPr>
        </p:nvSpPr>
        <p:spPr>
          <a:xfrm>
            <a:off x="5367325" y="2262100"/>
            <a:ext cx="2436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ion</a:t>
            </a:r>
            <a:endParaRPr sz="6400" b="1"/>
          </a:p>
        </p:txBody>
      </p:sp>
      <p:sp>
        <p:nvSpPr>
          <p:cNvPr id="484" name="Google Shape;484;gdaf524373c_1_3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5" name="Google Shape;485;gdaf524373c_1_30"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486" name="Google Shape;486;gdaf524373c_1_30"/>
          <p:cNvSpPr txBox="1">
            <a:spLocks noGrp="1"/>
          </p:cNvSpPr>
          <p:nvPr>
            <p:ph type="title"/>
          </p:nvPr>
        </p:nvSpPr>
        <p:spPr>
          <a:xfrm>
            <a:off x="1792950" y="2262100"/>
            <a:ext cx="20955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In</a:t>
            </a:r>
            <a:endParaRPr sz="6400" b="1"/>
          </a:p>
        </p:txBody>
      </p:sp>
      <p:sp>
        <p:nvSpPr>
          <p:cNvPr id="487" name="Google Shape;487;gdaf524373c_1_30"/>
          <p:cNvSpPr txBox="1">
            <a:spLocks noGrp="1"/>
          </p:cNvSpPr>
          <p:nvPr>
            <p:ph type="title"/>
          </p:nvPr>
        </p:nvSpPr>
        <p:spPr>
          <a:xfrm>
            <a:off x="3206550" y="2262100"/>
            <a:ext cx="27309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gest</a:t>
            </a:r>
            <a:endParaRPr sz="6400" b="1"/>
          </a:p>
        </p:txBody>
      </p:sp>
      <p:sp>
        <p:nvSpPr>
          <p:cNvPr id="488" name="Google Shape;488;gdaf524373c_1_30"/>
          <p:cNvSpPr txBox="1">
            <a:spLocks noGrp="1"/>
          </p:cNvSpPr>
          <p:nvPr>
            <p:ph type="title"/>
          </p:nvPr>
        </p:nvSpPr>
        <p:spPr>
          <a:xfrm>
            <a:off x="2115900" y="335275"/>
            <a:ext cx="4912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Ingestion</a:t>
            </a:r>
            <a:endParaRPr sz="6400" b="1"/>
          </a:p>
        </p:txBody>
      </p:sp>
      <p:cxnSp>
        <p:nvCxnSpPr>
          <p:cNvPr id="489" name="Google Shape;489;gdaf524373c_1_30"/>
          <p:cNvCxnSpPr/>
          <p:nvPr/>
        </p:nvCxnSpPr>
        <p:spPr>
          <a:xfrm flipH="1">
            <a:off x="2949600" y="1339600"/>
            <a:ext cx="256800" cy="11754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pic>
        <p:nvPicPr>
          <p:cNvPr id="490" name="Google Shape;490;gdaf524373c_1_30"/>
          <p:cNvPicPr preferRelativeResize="0"/>
          <p:nvPr/>
        </p:nvPicPr>
        <p:blipFill>
          <a:blip r:embed="rId5">
            <a:alphaModFix/>
          </a:blip>
          <a:stretch>
            <a:fillRect/>
          </a:stretch>
        </p:blipFill>
        <p:spPr>
          <a:xfrm>
            <a:off x="1927775" y="2492100"/>
            <a:ext cx="1825850" cy="798425"/>
          </a:xfrm>
          <a:prstGeom prst="rect">
            <a:avLst/>
          </a:prstGeom>
          <a:noFill/>
          <a:ln>
            <a:noFill/>
          </a:ln>
        </p:spPr>
      </p:pic>
      <p:cxnSp>
        <p:nvCxnSpPr>
          <p:cNvPr id="491" name="Google Shape;491;gdaf524373c_1_30"/>
          <p:cNvCxnSpPr/>
          <p:nvPr/>
        </p:nvCxnSpPr>
        <p:spPr>
          <a:xfrm>
            <a:off x="2899522" y="3290536"/>
            <a:ext cx="854100" cy="9225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492" name="Google Shape;492;gdaf524373c_1_30"/>
          <p:cNvSpPr txBox="1"/>
          <p:nvPr/>
        </p:nvSpPr>
        <p:spPr>
          <a:xfrm>
            <a:off x="2840700" y="4304350"/>
            <a:ext cx="19572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Prefix </a:t>
            </a:r>
            <a:r>
              <a:rPr lang="en-US" sz="3600">
                <a:solidFill>
                  <a:schemeClr val="dk1"/>
                </a:solidFill>
                <a:latin typeface="Calibri"/>
                <a:ea typeface="Calibri"/>
                <a:cs typeface="Calibri"/>
                <a:sym typeface="Calibri"/>
              </a:rPr>
              <a:t>-</a:t>
            </a:r>
            <a:r>
              <a:rPr lang="en-US" sz="3600" b="0" i="0" u="none" strike="noStrike" cap="none">
                <a:solidFill>
                  <a:schemeClr val="dk1"/>
                </a:solidFill>
                <a:latin typeface="Calibri"/>
                <a:ea typeface="Calibri"/>
                <a:cs typeface="Calibri"/>
                <a:sym typeface="Calibri"/>
              </a:rPr>
              <a:t> in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gdaf524373c_1_46"/>
          <p:cNvSpPr txBox="1">
            <a:spLocks noGrp="1"/>
          </p:cNvSpPr>
          <p:nvPr>
            <p:ph type="title"/>
          </p:nvPr>
        </p:nvSpPr>
        <p:spPr>
          <a:xfrm>
            <a:off x="5367325" y="2262100"/>
            <a:ext cx="2436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ion</a:t>
            </a:r>
            <a:endParaRPr sz="6400" b="1"/>
          </a:p>
        </p:txBody>
      </p:sp>
      <p:sp>
        <p:nvSpPr>
          <p:cNvPr id="499" name="Google Shape;499;gdaf524373c_1_4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0" name="Google Shape;500;gdaf524373c_1_46"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501" name="Google Shape;501;gdaf524373c_1_46"/>
          <p:cNvSpPr txBox="1">
            <a:spLocks noGrp="1"/>
          </p:cNvSpPr>
          <p:nvPr>
            <p:ph type="title"/>
          </p:nvPr>
        </p:nvSpPr>
        <p:spPr>
          <a:xfrm>
            <a:off x="1792950" y="2262100"/>
            <a:ext cx="20955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In</a:t>
            </a:r>
            <a:endParaRPr sz="6400" b="1"/>
          </a:p>
        </p:txBody>
      </p:sp>
      <p:sp>
        <p:nvSpPr>
          <p:cNvPr id="502" name="Google Shape;502;gdaf524373c_1_46"/>
          <p:cNvSpPr txBox="1">
            <a:spLocks noGrp="1"/>
          </p:cNvSpPr>
          <p:nvPr>
            <p:ph type="title"/>
          </p:nvPr>
        </p:nvSpPr>
        <p:spPr>
          <a:xfrm>
            <a:off x="3206550" y="2262100"/>
            <a:ext cx="27309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gest</a:t>
            </a:r>
            <a:endParaRPr sz="6400" b="1"/>
          </a:p>
        </p:txBody>
      </p:sp>
      <p:sp>
        <p:nvSpPr>
          <p:cNvPr id="503" name="Google Shape;503;gdaf524373c_1_46"/>
          <p:cNvSpPr txBox="1">
            <a:spLocks noGrp="1"/>
          </p:cNvSpPr>
          <p:nvPr>
            <p:ph type="title"/>
          </p:nvPr>
        </p:nvSpPr>
        <p:spPr>
          <a:xfrm>
            <a:off x="2115900" y="335275"/>
            <a:ext cx="4912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Ingestion</a:t>
            </a:r>
            <a:endParaRPr sz="6400" b="1"/>
          </a:p>
        </p:txBody>
      </p:sp>
      <p:cxnSp>
        <p:nvCxnSpPr>
          <p:cNvPr id="504" name="Google Shape;504;gdaf524373c_1_46"/>
          <p:cNvCxnSpPr/>
          <p:nvPr/>
        </p:nvCxnSpPr>
        <p:spPr>
          <a:xfrm flipH="1">
            <a:off x="4432872" y="1339611"/>
            <a:ext cx="1500" cy="1120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pic>
        <p:nvPicPr>
          <p:cNvPr id="505" name="Google Shape;505;gdaf524373c_1_46"/>
          <p:cNvPicPr preferRelativeResize="0"/>
          <p:nvPr/>
        </p:nvPicPr>
        <p:blipFill>
          <a:blip r:embed="rId5">
            <a:alphaModFix/>
          </a:blip>
          <a:stretch>
            <a:fillRect/>
          </a:stretch>
        </p:blipFill>
        <p:spPr>
          <a:xfrm>
            <a:off x="3396088" y="2460400"/>
            <a:ext cx="2351817" cy="1028425"/>
          </a:xfrm>
          <a:prstGeom prst="rect">
            <a:avLst/>
          </a:prstGeom>
          <a:noFill/>
          <a:ln>
            <a:noFill/>
          </a:ln>
        </p:spPr>
      </p:pic>
      <p:cxnSp>
        <p:nvCxnSpPr>
          <p:cNvPr id="506" name="Google Shape;506;gdaf524373c_1_46"/>
          <p:cNvCxnSpPr/>
          <p:nvPr/>
        </p:nvCxnSpPr>
        <p:spPr>
          <a:xfrm flipH="1">
            <a:off x="4432872" y="3488836"/>
            <a:ext cx="1500" cy="1120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507" name="Google Shape;507;gdaf524373c_1_46"/>
          <p:cNvSpPr txBox="1"/>
          <p:nvPr/>
        </p:nvSpPr>
        <p:spPr>
          <a:xfrm>
            <a:off x="3712809" y="4693358"/>
            <a:ext cx="17184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To </a:t>
            </a:r>
            <a:r>
              <a:rPr lang="en-US" sz="3600" b="0" i="0" u="none" strike="noStrike" cap="none">
                <a:solidFill>
                  <a:schemeClr val="dk1"/>
                </a:solidFill>
                <a:latin typeface="Calibri"/>
                <a:ea typeface="Calibri"/>
                <a:cs typeface="Calibri"/>
                <a:sym typeface="Calibri"/>
              </a:rPr>
              <a:t>carry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gdaf524373c_1_62"/>
          <p:cNvSpPr txBox="1">
            <a:spLocks noGrp="1"/>
          </p:cNvSpPr>
          <p:nvPr>
            <p:ph type="title"/>
          </p:nvPr>
        </p:nvSpPr>
        <p:spPr>
          <a:xfrm>
            <a:off x="5367325" y="2262100"/>
            <a:ext cx="2436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ion</a:t>
            </a:r>
            <a:endParaRPr sz="6400" b="1"/>
          </a:p>
        </p:txBody>
      </p:sp>
      <p:sp>
        <p:nvSpPr>
          <p:cNvPr id="514" name="Google Shape;514;gdaf524373c_1_62"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5" name="Google Shape;515;gdaf524373c_1_62"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cxnSp>
        <p:nvCxnSpPr>
          <p:cNvPr id="516" name="Google Shape;516;gdaf524373c_1_62"/>
          <p:cNvCxnSpPr/>
          <p:nvPr/>
        </p:nvCxnSpPr>
        <p:spPr>
          <a:xfrm>
            <a:off x="5506622" y="1339611"/>
            <a:ext cx="854100" cy="9225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517" name="Google Shape;517;gdaf524373c_1_62"/>
          <p:cNvSpPr txBox="1">
            <a:spLocks noGrp="1"/>
          </p:cNvSpPr>
          <p:nvPr>
            <p:ph type="title"/>
          </p:nvPr>
        </p:nvSpPr>
        <p:spPr>
          <a:xfrm>
            <a:off x="1792950" y="2262100"/>
            <a:ext cx="20955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In</a:t>
            </a:r>
            <a:endParaRPr sz="6400" b="1"/>
          </a:p>
        </p:txBody>
      </p:sp>
      <p:sp>
        <p:nvSpPr>
          <p:cNvPr id="518" name="Google Shape;518;gdaf524373c_1_62"/>
          <p:cNvSpPr txBox="1">
            <a:spLocks noGrp="1"/>
          </p:cNvSpPr>
          <p:nvPr>
            <p:ph type="title"/>
          </p:nvPr>
        </p:nvSpPr>
        <p:spPr>
          <a:xfrm>
            <a:off x="3206550" y="2262100"/>
            <a:ext cx="27309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gest</a:t>
            </a:r>
            <a:endParaRPr sz="6400" b="1"/>
          </a:p>
        </p:txBody>
      </p:sp>
      <p:sp>
        <p:nvSpPr>
          <p:cNvPr id="519" name="Google Shape;519;gdaf524373c_1_62"/>
          <p:cNvSpPr txBox="1">
            <a:spLocks noGrp="1"/>
          </p:cNvSpPr>
          <p:nvPr>
            <p:ph type="title"/>
          </p:nvPr>
        </p:nvSpPr>
        <p:spPr>
          <a:xfrm>
            <a:off x="2115900" y="335275"/>
            <a:ext cx="4912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Ingestion</a:t>
            </a:r>
            <a:endParaRPr sz="6400" b="1"/>
          </a:p>
        </p:txBody>
      </p:sp>
      <p:cxnSp>
        <p:nvCxnSpPr>
          <p:cNvPr id="520" name="Google Shape;520;gdaf524373c_1_62"/>
          <p:cNvCxnSpPr/>
          <p:nvPr/>
        </p:nvCxnSpPr>
        <p:spPr>
          <a:xfrm flipH="1">
            <a:off x="6103925" y="3405100"/>
            <a:ext cx="256800" cy="11754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pic>
        <p:nvPicPr>
          <p:cNvPr id="521" name="Google Shape;521;gdaf524373c_1_62"/>
          <p:cNvPicPr preferRelativeResize="0"/>
          <p:nvPr/>
        </p:nvPicPr>
        <p:blipFill>
          <a:blip r:embed="rId5">
            <a:alphaModFix/>
          </a:blip>
          <a:stretch>
            <a:fillRect/>
          </a:stretch>
        </p:blipFill>
        <p:spPr>
          <a:xfrm>
            <a:off x="5409563" y="2376687"/>
            <a:ext cx="2351817" cy="1028425"/>
          </a:xfrm>
          <a:prstGeom prst="rect">
            <a:avLst/>
          </a:prstGeom>
          <a:noFill/>
          <a:ln>
            <a:noFill/>
          </a:ln>
        </p:spPr>
      </p:pic>
      <p:sp>
        <p:nvSpPr>
          <p:cNvPr id="522" name="Google Shape;522;gdaf524373c_1_62"/>
          <p:cNvSpPr txBox="1"/>
          <p:nvPr/>
        </p:nvSpPr>
        <p:spPr>
          <a:xfrm>
            <a:off x="2799875" y="4637250"/>
            <a:ext cx="58101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Suffix </a:t>
            </a:r>
            <a:r>
              <a:rPr lang="en-US" sz="3600">
                <a:solidFill>
                  <a:schemeClr val="dk1"/>
                </a:solidFill>
                <a:latin typeface="Calibri"/>
                <a:ea typeface="Calibri"/>
                <a:cs typeface="Calibri"/>
                <a:sym typeface="Calibri"/>
              </a:rPr>
              <a:t>-</a:t>
            </a:r>
            <a:r>
              <a:rPr lang="en-US" sz="3600" b="0" i="0" u="none" strike="noStrike" cap="none">
                <a:solidFill>
                  <a:schemeClr val="dk1"/>
                </a:solidFill>
                <a:latin typeface="Calibri"/>
                <a:ea typeface="Calibri"/>
                <a:cs typeface="Calibri"/>
                <a:sym typeface="Calibri"/>
              </a:rPr>
              <a:t> the act or condition of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daf524373c_1_77"/>
          <p:cNvSpPr txBox="1">
            <a:spLocks noGrp="1"/>
          </p:cNvSpPr>
          <p:nvPr>
            <p:ph type="title"/>
          </p:nvPr>
        </p:nvSpPr>
        <p:spPr>
          <a:xfrm>
            <a:off x="5380950" y="493175"/>
            <a:ext cx="2436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ion</a:t>
            </a:r>
            <a:endParaRPr sz="6400" b="1"/>
          </a:p>
        </p:txBody>
      </p:sp>
      <p:sp>
        <p:nvSpPr>
          <p:cNvPr id="529" name="Google Shape;529;gdaf524373c_1_77"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0" name="Google Shape;530;gdaf524373c_1_77"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531" name="Google Shape;531;gdaf524373c_1_77"/>
          <p:cNvSpPr txBox="1">
            <a:spLocks noGrp="1"/>
          </p:cNvSpPr>
          <p:nvPr>
            <p:ph type="title"/>
          </p:nvPr>
        </p:nvSpPr>
        <p:spPr>
          <a:xfrm>
            <a:off x="1765725" y="493175"/>
            <a:ext cx="20955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In</a:t>
            </a:r>
            <a:endParaRPr sz="6400" b="1"/>
          </a:p>
        </p:txBody>
      </p:sp>
      <p:sp>
        <p:nvSpPr>
          <p:cNvPr id="532" name="Google Shape;532;gdaf524373c_1_77"/>
          <p:cNvSpPr txBox="1">
            <a:spLocks noGrp="1"/>
          </p:cNvSpPr>
          <p:nvPr>
            <p:ph type="title"/>
          </p:nvPr>
        </p:nvSpPr>
        <p:spPr>
          <a:xfrm>
            <a:off x="3206550" y="493175"/>
            <a:ext cx="27309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gest</a:t>
            </a:r>
            <a:endParaRPr sz="6400" b="1"/>
          </a:p>
        </p:txBody>
      </p:sp>
      <p:sp>
        <p:nvSpPr>
          <p:cNvPr id="533" name="Google Shape;533;gdaf524373c_1_77"/>
          <p:cNvSpPr txBox="1">
            <a:spLocks noGrp="1"/>
          </p:cNvSpPr>
          <p:nvPr>
            <p:ph type="title"/>
          </p:nvPr>
        </p:nvSpPr>
        <p:spPr>
          <a:xfrm>
            <a:off x="2115900" y="2286000"/>
            <a:ext cx="4912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Ingestion</a:t>
            </a:r>
            <a:endParaRPr sz="6400" b="1"/>
          </a:p>
        </p:txBody>
      </p:sp>
      <p:sp>
        <p:nvSpPr>
          <p:cNvPr id="534" name="Google Shape;534;gdaf524373c_1_77"/>
          <p:cNvSpPr/>
          <p:nvPr/>
        </p:nvSpPr>
        <p:spPr>
          <a:xfrm>
            <a:off x="5380943" y="797634"/>
            <a:ext cx="663300" cy="723600"/>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5" name="Google Shape;535;gdaf524373c_1_77"/>
          <p:cNvSpPr/>
          <p:nvPr/>
        </p:nvSpPr>
        <p:spPr>
          <a:xfrm>
            <a:off x="3128243" y="797634"/>
            <a:ext cx="663300" cy="723600"/>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6" name="Google Shape;536;gdaf524373c_1_77"/>
          <p:cNvSpPr/>
          <p:nvPr/>
        </p:nvSpPr>
        <p:spPr>
          <a:xfrm>
            <a:off x="4200301" y="3429002"/>
            <a:ext cx="403800" cy="1143000"/>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7" name="Google Shape;537;gdaf524373c_1_77"/>
          <p:cNvSpPr txBox="1"/>
          <p:nvPr/>
        </p:nvSpPr>
        <p:spPr>
          <a:xfrm>
            <a:off x="2041350" y="4874600"/>
            <a:ext cx="4721700" cy="523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The act of taking in (nutrients)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34"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daf524373c_1_95"/>
          <p:cNvSpPr txBox="1"/>
          <p:nvPr/>
        </p:nvSpPr>
        <p:spPr>
          <a:xfrm>
            <a:off x="647700" y="228925"/>
            <a:ext cx="8229600" cy="156480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0">
              <a:lnSpc>
                <a:spcPct val="100000"/>
              </a:lnSpc>
              <a:spcBef>
                <a:spcPts val="0"/>
              </a:spcBef>
              <a:spcAft>
                <a:spcPts val="0"/>
              </a:spcAft>
              <a:buClr>
                <a:schemeClr val="dk1"/>
              </a:buClr>
              <a:buSzPct val="100000"/>
              <a:buFont typeface="Calibri"/>
              <a:buNone/>
            </a:pPr>
            <a:r>
              <a:rPr lang="en-US" sz="4290">
                <a:solidFill>
                  <a:schemeClr val="dk1"/>
                </a:solidFill>
                <a:latin typeface="Calibri"/>
                <a:ea typeface="Calibri"/>
                <a:cs typeface="Calibri"/>
                <a:sym typeface="Calibri"/>
              </a:rPr>
              <a:t>How can we use the word parts of ingestion to help us remember the definition of the term?</a:t>
            </a:r>
            <a:endParaRPr sz="1400" b="0" i="0" u="none" strike="noStrike" cap="none">
              <a:solidFill>
                <a:srgbClr val="000000"/>
              </a:solidFill>
              <a:latin typeface="Arial"/>
              <a:ea typeface="Arial"/>
              <a:cs typeface="Arial"/>
              <a:sym typeface="Arial"/>
            </a:endParaRPr>
          </a:p>
        </p:txBody>
      </p:sp>
      <p:sp>
        <p:nvSpPr>
          <p:cNvPr id="550" name="Google Shape;550;gdaf524373c_1_95" descr="Questions"/>
          <p:cNvSpPr/>
          <p:nvPr/>
        </p:nvSpPr>
        <p:spPr>
          <a:xfrm>
            <a:off x="0" y="130629"/>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gdaf524373c_1_95"/>
          <p:cNvSpPr txBox="1">
            <a:spLocks noGrp="1"/>
          </p:cNvSpPr>
          <p:nvPr>
            <p:ph type="title" idx="4294967295"/>
          </p:nvPr>
        </p:nvSpPr>
        <p:spPr>
          <a:xfrm>
            <a:off x="5141038" y="4275950"/>
            <a:ext cx="2436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ion</a:t>
            </a:r>
            <a:endParaRPr sz="6400" b="1"/>
          </a:p>
        </p:txBody>
      </p:sp>
      <p:cxnSp>
        <p:nvCxnSpPr>
          <p:cNvPr id="552" name="Google Shape;552;gdaf524373c_1_95"/>
          <p:cNvCxnSpPr/>
          <p:nvPr/>
        </p:nvCxnSpPr>
        <p:spPr>
          <a:xfrm>
            <a:off x="5280335" y="3353461"/>
            <a:ext cx="854100" cy="9225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553" name="Google Shape;553;gdaf524373c_1_95"/>
          <p:cNvSpPr txBox="1">
            <a:spLocks noGrp="1"/>
          </p:cNvSpPr>
          <p:nvPr>
            <p:ph type="title" idx="4294967295"/>
          </p:nvPr>
        </p:nvSpPr>
        <p:spPr>
          <a:xfrm>
            <a:off x="1566663" y="4275950"/>
            <a:ext cx="20955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In</a:t>
            </a:r>
            <a:endParaRPr sz="6400" b="1"/>
          </a:p>
        </p:txBody>
      </p:sp>
      <p:sp>
        <p:nvSpPr>
          <p:cNvPr id="554" name="Google Shape;554;gdaf524373c_1_95"/>
          <p:cNvSpPr txBox="1">
            <a:spLocks noGrp="1"/>
          </p:cNvSpPr>
          <p:nvPr>
            <p:ph type="title" idx="4294967295"/>
          </p:nvPr>
        </p:nvSpPr>
        <p:spPr>
          <a:xfrm>
            <a:off x="2980263" y="4275950"/>
            <a:ext cx="27309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gest</a:t>
            </a:r>
            <a:endParaRPr sz="6400" b="1"/>
          </a:p>
        </p:txBody>
      </p:sp>
      <p:sp>
        <p:nvSpPr>
          <p:cNvPr id="555" name="Google Shape;555;gdaf524373c_1_95"/>
          <p:cNvSpPr txBox="1">
            <a:spLocks noGrp="1"/>
          </p:cNvSpPr>
          <p:nvPr>
            <p:ph type="title" idx="4294967295"/>
          </p:nvPr>
        </p:nvSpPr>
        <p:spPr>
          <a:xfrm>
            <a:off x="1889613" y="2349125"/>
            <a:ext cx="4912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6400" b="1"/>
              <a:t>Ingestion</a:t>
            </a:r>
            <a:endParaRPr sz="6400" b="1"/>
          </a:p>
        </p:txBody>
      </p:sp>
      <p:cxnSp>
        <p:nvCxnSpPr>
          <p:cNvPr id="556" name="Google Shape;556;gdaf524373c_1_95"/>
          <p:cNvCxnSpPr/>
          <p:nvPr/>
        </p:nvCxnSpPr>
        <p:spPr>
          <a:xfrm flipH="1">
            <a:off x="4206585" y="3353461"/>
            <a:ext cx="1500" cy="1120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cxnSp>
        <p:nvCxnSpPr>
          <p:cNvPr id="557" name="Google Shape;557;gdaf524373c_1_95"/>
          <p:cNvCxnSpPr/>
          <p:nvPr/>
        </p:nvCxnSpPr>
        <p:spPr>
          <a:xfrm flipH="1">
            <a:off x="2723313" y="3353450"/>
            <a:ext cx="256800" cy="11754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35"/>
          <p:cNvSpPr txBox="1"/>
          <p:nvPr/>
        </p:nvSpPr>
        <p:spPr>
          <a:xfrm>
            <a:off x="457200" y="353772"/>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290"/>
              <a:buFont typeface="Calibri"/>
              <a:buNone/>
            </a:pPr>
            <a:r>
              <a:rPr lang="en-US" sz="4290" b="0" i="0" u="none" strike="noStrike" cap="none">
                <a:solidFill>
                  <a:schemeClr val="dk1"/>
                </a:solidFill>
                <a:latin typeface="Calibri"/>
                <a:ea typeface="Calibri"/>
                <a:cs typeface="Calibri"/>
                <a:sym typeface="Calibri"/>
              </a:rPr>
              <a:t>What is ingestion? </a:t>
            </a:r>
            <a:endParaRPr sz="1400" b="0" i="0" u="none" strike="noStrike" cap="none">
              <a:solidFill>
                <a:srgbClr val="000000"/>
              </a:solidFill>
              <a:latin typeface="Arial"/>
              <a:ea typeface="Arial"/>
              <a:cs typeface="Arial"/>
              <a:sym typeface="Arial"/>
            </a:endParaRPr>
          </a:p>
        </p:txBody>
      </p:sp>
      <p:pic>
        <p:nvPicPr>
          <p:cNvPr id="564" name="Google Shape;564;p35" descr="eating.jpg"/>
          <p:cNvPicPr preferRelativeResize="0"/>
          <p:nvPr/>
        </p:nvPicPr>
        <p:blipFill rotWithShape="1">
          <a:blip r:embed="rId3">
            <a:alphaModFix/>
          </a:blip>
          <a:srcRect t="8727" b="8727"/>
          <a:stretch/>
        </p:blipFill>
        <p:spPr>
          <a:xfrm>
            <a:off x="457200" y="1496775"/>
            <a:ext cx="8229600" cy="4525963"/>
          </a:xfrm>
          <a:prstGeom prst="rect">
            <a:avLst/>
          </a:prstGeom>
          <a:noFill/>
          <a:ln>
            <a:noFill/>
          </a:ln>
        </p:spPr>
      </p:pic>
      <p:sp>
        <p:nvSpPr>
          <p:cNvPr id="565" name="Google Shape;565;p35" descr="Questions"/>
          <p:cNvSpPr/>
          <p:nvPr/>
        </p:nvSpPr>
        <p:spPr>
          <a:xfrm>
            <a:off x="0" y="130629"/>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6"/>
          <p:cNvSpPr txBox="1">
            <a:spLocks noGrp="1"/>
          </p:cNvSpPr>
          <p:nvPr>
            <p:ph type="title"/>
          </p:nvPr>
        </p:nvSpPr>
        <p:spPr>
          <a:xfrm>
            <a:off x="593275" y="249926"/>
            <a:ext cx="8229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Why do organisms need nutrients?</a:t>
            </a:r>
            <a:endParaRPr/>
          </a:p>
        </p:txBody>
      </p:sp>
      <p:pic>
        <p:nvPicPr>
          <p:cNvPr id="572" name="Google Shape;572;p36" descr="food.jpg"/>
          <p:cNvPicPr preferRelativeResize="0">
            <a:picLocks noGrp="1"/>
          </p:cNvPicPr>
          <p:nvPr>
            <p:ph type="body" idx="1"/>
          </p:nvPr>
        </p:nvPicPr>
        <p:blipFill rotWithShape="1">
          <a:blip r:embed="rId3">
            <a:alphaModFix/>
          </a:blip>
          <a:srcRect t="-1761" b="-1760"/>
          <a:stretch/>
        </p:blipFill>
        <p:spPr>
          <a:xfrm>
            <a:off x="457200" y="1874840"/>
            <a:ext cx="8229600" cy="4525963"/>
          </a:xfrm>
          <a:prstGeom prst="rect">
            <a:avLst/>
          </a:prstGeom>
          <a:noFill/>
          <a:ln w="9525" cap="flat" cmpd="sng">
            <a:solidFill>
              <a:schemeClr val="lt1"/>
            </a:solidFill>
            <a:prstDash val="solid"/>
            <a:round/>
            <a:headEnd type="none" w="sm" len="sm"/>
            <a:tailEnd type="none" w="sm" len="sm"/>
          </a:ln>
        </p:spPr>
      </p:pic>
      <p:sp>
        <p:nvSpPr>
          <p:cNvPr id="573" name="Google Shape;573;p36" descr="Questions"/>
          <p:cNvSpPr/>
          <p:nvPr/>
        </p:nvSpPr>
        <p:spPr>
          <a:xfrm>
            <a:off x="0" y="130629"/>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37"/>
          <p:cNvSpPr txBox="1"/>
          <p:nvPr/>
        </p:nvSpPr>
        <p:spPr>
          <a:xfrm>
            <a:off x="457200" y="666747"/>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3959"/>
              <a:buFont typeface="Calibri"/>
              <a:buNone/>
            </a:pPr>
            <a:r>
              <a:rPr lang="en-US" sz="3959" b="0" i="0" u="none" strike="noStrike" cap="none">
                <a:solidFill>
                  <a:schemeClr val="dk1"/>
                </a:solidFill>
                <a:latin typeface="Calibri"/>
                <a:ea typeface="Calibri"/>
                <a:cs typeface="Calibri"/>
                <a:sym typeface="Calibri"/>
              </a:rPr>
              <a:t>Why is ingestion an important life process for organisms?</a:t>
            </a:r>
            <a:endParaRPr sz="1400" b="0" i="0" u="none" strike="noStrike" cap="none">
              <a:solidFill>
                <a:srgbClr val="000000"/>
              </a:solidFill>
              <a:latin typeface="Arial"/>
              <a:ea typeface="Arial"/>
              <a:cs typeface="Arial"/>
              <a:sym typeface="Arial"/>
            </a:endParaRPr>
          </a:p>
        </p:txBody>
      </p:sp>
      <p:pic>
        <p:nvPicPr>
          <p:cNvPr id="580" name="Google Shape;580;p37" descr="eating.jpg"/>
          <p:cNvPicPr preferRelativeResize="0"/>
          <p:nvPr/>
        </p:nvPicPr>
        <p:blipFill rotWithShape="1">
          <a:blip r:embed="rId3">
            <a:alphaModFix/>
          </a:blip>
          <a:srcRect t="8727" b="8727"/>
          <a:stretch/>
        </p:blipFill>
        <p:spPr>
          <a:xfrm>
            <a:off x="0" y="2784014"/>
            <a:ext cx="4990010" cy="3167971"/>
          </a:xfrm>
          <a:prstGeom prst="rect">
            <a:avLst/>
          </a:prstGeom>
          <a:noFill/>
          <a:ln>
            <a:noFill/>
          </a:ln>
        </p:spPr>
      </p:pic>
      <p:pic>
        <p:nvPicPr>
          <p:cNvPr id="581" name="Google Shape;581;p37" descr="food.jpg"/>
          <p:cNvPicPr preferRelativeResize="0">
            <a:picLocks noGrp="1"/>
          </p:cNvPicPr>
          <p:nvPr>
            <p:ph type="body" idx="1"/>
          </p:nvPr>
        </p:nvPicPr>
        <p:blipFill rotWithShape="1">
          <a:blip r:embed="rId4">
            <a:alphaModFix/>
          </a:blip>
          <a:srcRect t="-1761" b="-1760"/>
          <a:stretch/>
        </p:blipFill>
        <p:spPr>
          <a:xfrm>
            <a:off x="5199017" y="2738299"/>
            <a:ext cx="3945000" cy="3259500"/>
          </a:xfrm>
          <a:prstGeom prst="rect">
            <a:avLst/>
          </a:prstGeom>
          <a:noFill/>
          <a:ln w="9525" cap="flat" cmpd="sng">
            <a:solidFill>
              <a:schemeClr val="lt1"/>
            </a:solidFill>
            <a:prstDash val="solid"/>
            <a:round/>
            <a:headEnd type="none" w="sm" len="sm"/>
            <a:tailEnd type="none" w="sm" len="sm"/>
          </a:ln>
        </p:spPr>
      </p:pic>
      <p:sp>
        <p:nvSpPr>
          <p:cNvPr id="582" name="Google Shape;582;p37" descr="Questions"/>
          <p:cNvSpPr/>
          <p:nvPr/>
        </p:nvSpPr>
        <p:spPr>
          <a:xfrm>
            <a:off x="0" y="130629"/>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38"/>
          <p:cNvSpPr txBox="1"/>
          <p:nvPr/>
        </p:nvSpPr>
        <p:spPr>
          <a:xfrm>
            <a:off x="1851096" y="766741"/>
            <a:ext cx="544181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List 3 examples of ingestion.</a:t>
            </a:r>
            <a:endParaRPr sz="1400" b="0" i="0" u="none" strike="noStrike" cap="none">
              <a:solidFill>
                <a:srgbClr val="000000"/>
              </a:solidFill>
              <a:latin typeface="Arial"/>
              <a:ea typeface="Arial"/>
              <a:cs typeface="Arial"/>
              <a:sym typeface="Arial"/>
            </a:endParaRPr>
          </a:p>
        </p:txBody>
      </p:sp>
      <p:pic>
        <p:nvPicPr>
          <p:cNvPr id="589" name="Google Shape;589;p38"/>
          <p:cNvPicPr preferRelativeResize="0"/>
          <p:nvPr/>
        </p:nvPicPr>
        <p:blipFill rotWithShape="1">
          <a:blip r:embed="rId3">
            <a:alphaModFix/>
          </a:blip>
          <a:srcRect/>
          <a:stretch/>
        </p:blipFill>
        <p:spPr>
          <a:xfrm>
            <a:off x="1202306" y="1599054"/>
            <a:ext cx="6410848" cy="4199894"/>
          </a:xfrm>
          <a:prstGeom prst="rect">
            <a:avLst/>
          </a:prstGeom>
          <a:noFill/>
          <a:ln>
            <a:noFill/>
          </a:ln>
        </p:spPr>
      </p:pic>
      <p:sp>
        <p:nvSpPr>
          <p:cNvPr id="590" name="Google Shape;590;p38" descr="Questions"/>
          <p:cNvSpPr/>
          <p:nvPr/>
        </p:nvSpPr>
        <p:spPr>
          <a:xfrm>
            <a:off x="0" y="130629"/>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5"/>
          <p:cNvSpPr txBox="1"/>
          <p:nvPr/>
        </p:nvSpPr>
        <p:spPr>
          <a:xfrm>
            <a:off x="2301072" y="693336"/>
            <a:ext cx="592852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202" name="Google Shape;202;p5"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5"/>
          <p:cNvSpPr txBox="1"/>
          <p:nvPr/>
        </p:nvSpPr>
        <p:spPr>
          <a:xfrm>
            <a:off x="814753" y="2848708"/>
            <a:ext cx="7514400" cy="2201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2500" b="1" u="sng">
                <a:solidFill>
                  <a:schemeClr val="hlink"/>
                </a:solidFill>
                <a:latin typeface="Calibri"/>
                <a:ea typeface="Calibri"/>
                <a:cs typeface="Calibri"/>
                <a:sym typeface="Calibri"/>
                <a:hlinkClick r:id="rId4"/>
              </a:rPr>
              <a:t>Ingestion Slide Show</a:t>
            </a:r>
            <a:endParaRPr sz="25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TEACHER DIRECTIONS: </a:t>
            </a: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If wanting to include some sort of demonstration (you may not feel it’s necessary for this term), you can consider sharing video footage/images of different types of plants and animals consuming food (people eating, pets eating, plants absorbing nutrients). An optional presentation is linked above!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39"/>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597" name="Google Shape;597;p39"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40"/>
          <p:cNvSpPr txBox="1">
            <a:spLocks noGrp="1"/>
          </p:cNvSpPr>
          <p:nvPr>
            <p:ph type="title"/>
          </p:nvPr>
        </p:nvSpPr>
        <p:spPr>
          <a:xfrm>
            <a:off x="579650" y="380997"/>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399"/>
              <a:buFont typeface="Calibri"/>
              <a:buNone/>
            </a:pPr>
            <a:r>
              <a:rPr lang="en-US" sz="3959" b="1" u="sng"/>
              <a:t>Ingestion</a:t>
            </a:r>
            <a:r>
              <a:rPr lang="en-US" sz="3959"/>
              <a:t>: the process of taking in food</a:t>
            </a:r>
            <a:endParaRPr/>
          </a:p>
        </p:txBody>
      </p:sp>
      <p:pic>
        <p:nvPicPr>
          <p:cNvPr id="604" name="Google Shape;604;p40" descr="eating.jpg"/>
          <p:cNvPicPr preferRelativeResize="0">
            <a:picLocks noGrp="1"/>
          </p:cNvPicPr>
          <p:nvPr>
            <p:ph type="body" idx="1"/>
          </p:nvPr>
        </p:nvPicPr>
        <p:blipFill rotWithShape="1">
          <a:blip r:embed="rId3">
            <a:alphaModFix/>
          </a:blip>
          <a:srcRect t="8727" b="8727"/>
          <a:stretch/>
        </p:blipFill>
        <p:spPr>
          <a:xfrm>
            <a:off x="457200" y="2057400"/>
            <a:ext cx="8229600" cy="4525963"/>
          </a:xfrm>
          <a:prstGeom prst="rect">
            <a:avLst/>
          </a:prstGeom>
          <a:noFill/>
          <a:ln>
            <a:noFill/>
          </a:ln>
        </p:spPr>
      </p:pic>
      <p:sp>
        <p:nvSpPr>
          <p:cNvPr id="605" name="Google Shape;605;p40"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42"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42"/>
          <p:cNvSpPr txBox="1"/>
          <p:nvPr/>
        </p:nvSpPr>
        <p:spPr>
          <a:xfrm>
            <a:off x="794915" y="108671"/>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can changes in life processes affect </a:t>
            </a:r>
            <a:r>
              <a:rPr lang="en-US" sz="3000" b="1" i="0" u="none" strike="noStrike" cap="none">
                <a:solidFill>
                  <a:srgbClr val="FF0000"/>
                </a:solidFill>
                <a:latin typeface="Calibri"/>
                <a:ea typeface="Calibri"/>
                <a:cs typeface="Calibri"/>
                <a:sym typeface="Calibri"/>
              </a:rPr>
              <a:t>living organisms</a:t>
            </a:r>
            <a:r>
              <a:rPr lang="en-US" sz="3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613" name="Google Shape;613;p42"/>
          <p:cNvGrpSpPr/>
          <p:nvPr/>
        </p:nvGrpSpPr>
        <p:grpSpPr>
          <a:xfrm>
            <a:off x="944379" y="1413562"/>
            <a:ext cx="8063975" cy="5285063"/>
            <a:chOff x="944379" y="1413562"/>
            <a:chExt cx="8063975" cy="5285063"/>
          </a:xfrm>
        </p:grpSpPr>
        <p:grpSp>
          <p:nvGrpSpPr>
            <p:cNvPr id="614" name="Google Shape;614;p42"/>
            <p:cNvGrpSpPr/>
            <p:nvPr/>
          </p:nvGrpSpPr>
          <p:grpSpPr>
            <a:xfrm>
              <a:off x="1266092" y="1559581"/>
              <a:ext cx="3325272" cy="1039147"/>
              <a:chOff x="4368061" y="1626721"/>
              <a:chExt cx="3325272" cy="1039147"/>
            </a:xfrm>
          </p:grpSpPr>
          <p:sp>
            <p:nvSpPr>
              <p:cNvPr id="615" name="Google Shape;615;p42"/>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42"/>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617" name="Google Shape;617;p42" descr="eating.jpg"/>
            <p:cNvPicPr preferRelativeResize="0"/>
            <p:nvPr/>
          </p:nvPicPr>
          <p:blipFill rotWithShape="1">
            <a:blip r:embed="rId4">
              <a:alphaModFix/>
            </a:blip>
            <a:srcRect t="8727" b="8727"/>
            <a:stretch/>
          </p:blipFill>
          <p:spPr>
            <a:xfrm>
              <a:off x="944380" y="1446299"/>
              <a:ext cx="905701" cy="1039148"/>
            </a:xfrm>
            <a:prstGeom prst="rect">
              <a:avLst/>
            </a:prstGeom>
            <a:noFill/>
            <a:ln>
              <a:noFill/>
            </a:ln>
          </p:spPr>
        </p:pic>
        <p:grpSp>
          <p:nvGrpSpPr>
            <p:cNvPr id="618" name="Google Shape;618;p42"/>
            <p:cNvGrpSpPr/>
            <p:nvPr/>
          </p:nvGrpSpPr>
          <p:grpSpPr>
            <a:xfrm>
              <a:off x="1246728" y="2909426"/>
              <a:ext cx="3325272" cy="1039147"/>
              <a:chOff x="4368061" y="1626721"/>
              <a:chExt cx="3325272" cy="1039147"/>
            </a:xfrm>
          </p:grpSpPr>
          <p:sp>
            <p:nvSpPr>
              <p:cNvPr id="619" name="Google Shape;619;p42"/>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42"/>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621" name="Google Shape;621;p42"/>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622" name="Google Shape;622;p42"/>
            <p:cNvGrpSpPr/>
            <p:nvPr/>
          </p:nvGrpSpPr>
          <p:grpSpPr>
            <a:xfrm>
              <a:off x="1208702" y="4273783"/>
              <a:ext cx="3325272" cy="1039147"/>
              <a:chOff x="4368061" y="2934893"/>
              <a:chExt cx="3325272" cy="1039147"/>
            </a:xfrm>
          </p:grpSpPr>
          <p:sp>
            <p:nvSpPr>
              <p:cNvPr id="623" name="Google Shape;623;p42"/>
              <p:cNvSpPr/>
              <p:nvPr/>
            </p:nvSpPr>
            <p:spPr>
              <a:xfrm>
                <a:off x="4368061"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42"/>
              <p:cNvSpPr txBox="1"/>
              <p:nvPr/>
            </p:nvSpPr>
            <p:spPr>
              <a:xfrm>
                <a:off x="4368061" y="2934893"/>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625" name="Google Shape;625;p42"/>
            <p:cNvSpPr/>
            <p:nvPr/>
          </p:nvSpPr>
          <p:spPr>
            <a:xfrm>
              <a:off x="1070149" y="4123684"/>
              <a:ext cx="727403" cy="1091105"/>
            </a:xfrm>
            <a:prstGeom prst="rect">
              <a:avLst/>
            </a:prstGeom>
            <a:blipFill rotWithShape="1">
              <a:blip r:embed="rId6">
                <a:alphaModFix/>
              </a:blip>
              <a:stretch>
                <a:fillRect l="-10996" r="-10997"/>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26" name="Google Shape;626;p42"/>
            <p:cNvGrpSpPr/>
            <p:nvPr/>
          </p:nvGrpSpPr>
          <p:grpSpPr>
            <a:xfrm>
              <a:off x="4913076" y="1559581"/>
              <a:ext cx="4095278" cy="2483918"/>
              <a:chOff x="674818" y="2934893"/>
              <a:chExt cx="4095278" cy="2483918"/>
            </a:xfrm>
          </p:grpSpPr>
          <p:sp>
            <p:nvSpPr>
              <p:cNvPr id="627" name="Google Shape;627;p42"/>
              <p:cNvSpPr/>
              <p:nvPr/>
            </p:nvSpPr>
            <p:spPr>
              <a:xfrm>
                <a:off x="674818"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42"/>
              <p:cNvSpPr txBox="1"/>
              <p:nvPr/>
            </p:nvSpPr>
            <p:spPr>
              <a:xfrm>
                <a:off x="1078818" y="4379664"/>
                <a:ext cx="3691278"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629" name="Google Shape;629;p42"/>
            <p:cNvGrpSpPr/>
            <p:nvPr/>
          </p:nvGrpSpPr>
          <p:grpSpPr>
            <a:xfrm>
              <a:off x="4913076" y="1618657"/>
              <a:ext cx="3565821" cy="2395756"/>
              <a:chOff x="674818" y="-1038059"/>
              <a:chExt cx="3565821" cy="2395756"/>
            </a:xfrm>
          </p:grpSpPr>
          <p:sp>
            <p:nvSpPr>
              <p:cNvPr id="630" name="Google Shape;630;p42"/>
              <p:cNvSpPr/>
              <p:nvPr/>
            </p:nvSpPr>
            <p:spPr>
              <a:xfrm>
                <a:off x="674818"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42"/>
              <p:cNvSpPr txBox="1"/>
              <p:nvPr/>
            </p:nvSpPr>
            <p:spPr>
              <a:xfrm>
                <a:off x="915367" y="-1038059"/>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632" name="Google Shape;632;p42"/>
            <p:cNvSpPr/>
            <p:nvPr/>
          </p:nvSpPr>
          <p:spPr>
            <a:xfrm>
              <a:off x="4913076" y="1413562"/>
              <a:ext cx="727403" cy="1091105"/>
            </a:xfrm>
            <a:prstGeom prst="rect">
              <a:avLst/>
            </a:prstGeom>
            <a:blipFill rotWithShape="1">
              <a:blip r:embed="rId7">
                <a:alphaModFix/>
              </a:blip>
              <a:stretch>
                <a:fillRect l="-62996" r="-62992"/>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633" name="Google Shape;633;p42"/>
            <p:cNvGrpSpPr/>
            <p:nvPr/>
          </p:nvGrpSpPr>
          <p:grpSpPr>
            <a:xfrm>
              <a:off x="4913076" y="4294876"/>
              <a:ext cx="3325272" cy="1039147"/>
              <a:chOff x="4368061" y="318550"/>
              <a:chExt cx="3325272" cy="1039147"/>
            </a:xfrm>
          </p:grpSpPr>
          <p:sp>
            <p:nvSpPr>
              <p:cNvPr id="634" name="Google Shape;634;p42"/>
              <p:cNvSpPr/>
              <p:nvPr/>
            </p:nvSpPr>
            <p:spPr>
              <a:xfrm>
                <a:off x="4368061"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42"/>
              <p:cNvSpPr txBox="1"/>
              <p:nvPr/>
            </p:nvSpPr>
            <p:spPr>
              <a:xfrm>
                <a:off x="4368061" y="318550"/>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636" name="Google Shape;636;p42"/>
            <p:cNvSpPr/>
            <p:nvPr/>
          </p:nvSpPr>
          <p:spPr>
            <a:xfrm>
              <a:off x="4774523" y="4144777"/>
              <a:ext cx="727403" cy="1091105"/>
            </a:xfrm>
            <a:prstGeom prst="rect">
              <a:avLst/>
            </a:prstGeom>
            <a:blipFill rotWithShape="1">
              <a:blip r:embed="rId8">
                <a:alphaModFix/>
              </a:blip>
              <a:stretch>
                <a:fillRect l="-25995" r="-25996"/>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37" name="Google Shape;637;p42"/>
            <p:cNvGrpSpPr/>
            <p:nvPr/>
          </p:nvGrpSpPr>
          <p:grpSpPr>
            <a:xfrm>
              <a:off x="3111887" y="5659478"/>
              <a:ext cx="3325272" cy="1039147"/>
              <a:chOff x="2521440" y="4243064"/>
              <a:chExt cx="3325272" cy="1039147"/>
            </a:xfrm>
          </p:grpSpPr>
          <p:sp>
            <p:nvSpPr>
              <p:cNvPr id="638" name="Google Shape;638;p42"/>
              <p:cNvSpPr/>
              <p:nvPr/>
            </p:nvSpPr>
            <p:spPr>
              <a:xfrm>
                <a:off x="2521440" y="4243064"/>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42"/>
              <p:cNvSpPr txBox="1"/>
              <p:nvPr/>
            </p:nvSpPr>
            <p:spPr>
              <a:xfrm>
                <a:off x="2521440" y="4243064"/>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640" name="Google Shape;640;p42"/>
            <p:cNvSpPr/>
            <p:nvPr/>
          </p:nvSpPr>
          <p:spPr>
            <a:xfrm>
              <a:off x="2973334" y="5509379"/>
              <a:ext cx="727403" cy="1091105"/>
            </a:xfrm>
            <a:prstGeom prst="rect">
              <a:avLst/>
            </a:prstGeom>
            <a:blipFill rotWithShape="1">
              <a:blip r:embed="rId9">
                <a:alphaModFix/>
              </a:blip>
              <a:stretch>
                <a:fillRect l="-62996" r="-62992"/>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42"/>
            <p:cNvSpPr/>
            <p:nvPr/>
          </p:nvSpPr>
          <p:spPr>
            <a:xfrm>
              <a:off x="4913075" y="2837795"/>
              <a:ext cx="727403" cy="1054288"/>
            </a:xfrm>
            <a:prstGeom prst="rect">
              <a:avLst/>
            </a:prstGeom>
            <a:blipFill rotWithShape="1">
              <a:blip r:embed="rId10">
                <a:alphaModFix/>
              </a:blip>
              <a:stretch>
                <a:fillRect l="-61990" r="-61988"/>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pic>
        <p:nvPicPr>
          <p:cNvPr id="647" name="Google Shape;647;p43"/>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grpSp>
        <p:nvGrpSpPr>
          <p:cNvPr id="662" name="Google Shape;662;p45"/>
          <p:cNvGrpSpPr/>
          <p:nvPr/>
        </p:nvGrpSpPr>
        <p:grpSpPr>
          <a:xfrm>
            <a:off x="1505008" y="297180"/>
            <a:ext cx="5828913" cy="6262953"/>
            <a:chOff x="814636" y="0"/>
            <a:chExt cx="5828913" cy="6262953"/>
          </a:xfrm>
        </p:grpSpPr>
        <p:sp>
          <p:nvSpPr>
            <p:cNvPr id="663" name="Google Shape;663;p45"/>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45"/>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665" name="Google Shape;665;p45"/>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45"/>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45"/>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668" name="Google Shape;668;p45"/>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45"/>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45"/>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671" name="Google Shape;671;p45"/>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45"/>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45"/>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674" name="Google Shape;674;p45"/>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45"/>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45"/>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677" name="Google Shape;677;p45"/>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45"/>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45"/>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680" name="Google Shape;680;p45"/>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681" name="Google Shape;681;p45"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682" name="Google Shape;682;p45"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683" name="Google Shape;683;p45"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684" name="Google Shape;684;p45"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685" name="Google Shape;685;p45"/>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6" name="Google Shape;686;p45"/>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46"/>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3" name="Google Shape;693;p46"/>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694" name="Google Shape;694;p46"/>
          <p:cNvSpPr txBox="1"/>
          <p:nvPr/>
        </p:nvSpPr>
        <p:spPr>
          <a:xfrm>
            <a:off x="1722618" y="-133729"/>
            <a:ext cx="6786489"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Life Processes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95" name="Google Shape;695;p46"/>
          <p:cNvGrpSpPr/>
          <p:nvPr/>
        </p:nvGrpSpPr>
        <p:grpSpPr>
          <a:xfrm>
            <a:off x="944379" y="1413562"/>
            <a:ext cx="8063975" cy="5285063"/>
            <a:chOff x="944379" y="1413562"/>
            <a:chExt cx="8063975" cy="5285063"/>
          </a:xfrm>
        </p:grpSpPr>
        <p:grpSp>
          <p:nvGrpSpPr>
            <p:cNvPr id="696" name="Google Shape;696;p46"/>
            <p:cNvGrpSpPr/>
            <p:nvPr/>
          </p:nvGrpSpPr>
          <p:grpSpPr>
            <a:xfrm>
              <a:off x="1266092" y="1559581"/>
              <a:ext cx="3325272" cy="1039147"/>
              <a:chOff x="4368061" y="1626721"/>
              <a:chExt cx="3325272" cy="1039147"/>
            </a:xfrm>
          </p:grpSpPr>
          <p:sp>
            <p:nvSpPr>
              <p:cNvPr id="697" name="Google Shape;697;p46"/>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46"/>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699" name="Google Shape;699;p46" descr="eating.jpg"/>
            <p:cNvPicPr preferRelativeResize="0"/>
            <p:nvPr/>
          </p:nvPicPr>
          <p:blipFill rotWithShape="1">
            <a:blip r:embed="rId3">
              <a:alphaModFix/>
            </a:blip>
            <a:srcRect t="8727" b="8727"/>
            <a:stretch/>
          </p:blipFill>
          <p:spPr>
            <a:xfrm>
              <a:off x="944380" y="1446299"/>
              <a:ext cx="905701" cy="1039148"/>
            </a:xfrm>
            <a:prstGeom prst="rect">
              <a:avLst/>
            </a:prstGeom>
            <a:noFill/>
            <a:ln>
              <a:noFill/>
            </a:ln>
          </p:spPr>
        </p:pic>
        <p:grpSp>
          <p:nvGrpSpPr>
            <p:cNvPr id="700" name="Google Shape;700;p46"/>
            <p:cNvGrpSpPr/>
            <p:nvPr/>
          </p:nvGrpSpPr>
          <p:grpSpPr>
            <a:xfrm>
              <a:off x="1246728" y="2909426"/>
              <a:ext cx="3325272" cy="1039147"/>
              <a:chOff x="4368061" y="1626721"/>
              <a:chExt cx="3325272" cy="1039147"/>
            </a:xfrm>
          </p:grpSpPr>
          <p:sp>
            <p:nvSpPr>
              <p:cNvPr id="701" name="Google Shape;701;p46"/>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46"/>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703" name="Google Shape;703;p46"/>
            <p:cNvPicPr preferRelativeResize="0"/>
            <p:nvPr/>
          </p:nvPicPr>
          <p:blipFill rotWithShape="1">
            <a:blip r:embed="rId4">
              <a:alphaModFix/>
            </a:blip>
            <a:srcRect/>
            <a:stretch/>
          </p:blipFill>
          <p:spPr>
            <a:xfrm>
              <a:off x="944379" y="2909426"/>
              <a:ext cx="905702" cy="911026"/>
            </a:xfrm>
            <a:prstGeom prst="rect">
              <a:avLst/>
            </a:prstGeom>
            <a:noFill/>
            <a:ln>
              <a:noFill/>
            </a:ln>
          </p:spPr>
        </p:pic>
        <p:grpSp>
          <p:nvGrpSpPr>
            <p:cNvPr id="704" name="Google Shape;704;p46"/>
            <p:cNvGrpSpPr/>
            <p:nvPr/>
          </p:nvGrpSpPr>
          <p:grpSpPr>
            <a:xfrm>
              <a:off x="1208702" y="4273783"/>
              <a:ext cx="3325272" cy="1039147"/>
              <a:chOff x="4368061" y="2934893"/>
              <a:chExt cx="3325272" cy="1039147"/>
            </a:xfrm>
          </p:grpSpPr>
          <p:sp>
            <p:nvSpPr>
              <p:cNvPr id="705" name="Google Shape;705;p46"/>
              <p:cNvSpPr/>
              <p:nvPr/>
            </p:nvSpPr>
            <p:spPr>
              <a:xfrm>
                <a:off x="4368061"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46"/>
              <p:cNvSpPr txBox="1"/>
              <p:nvPr/>
            </p:nvSpPr>
            <p:spPr>
              <a:xfrm>
                <a:off x="4368061" y="2934893"/>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707" name="Google Shape;707;p46"/>
            <p:cNvSpPr/>
            <p:nvPr/>
          </p:nvSpPr>
          <p:spPr>
            <a:xfrm>
              <a:off x="1070149" y="4123684"/>
              <a:ext cx="727403" cy="1091105"/>
            </a:xfrm>
            <a:prstGeom prst="rect">
              <a:avLst/>
            </a:prstGeom>
            <a:blipFill rotWithShape="1">
              <a:blip r:embed="rId5">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08" name="Google Shape;708;p46"/>
            <p:cNvGrpSpPr/>
            <p:nvPr/>
          </p:nvGrpSpPr>
          <p:grpSpPr>
            <a:xfrm>
              <a:off x="4913076" y="1559581"/>
              <a:ext cx="4095278" cy="2483918"/>
              <a:chOff x="674818" y="2934893"/>
              <a:chExt cx="4095278" cy="2483918"/>
            </a:xfrm>
          </p:grpSpPr>
          <p:sp>
            <p:nvSpPr>
              <p:cNvPr id="709" name="Google Shape;709;p46"/>
              <p:cNvSpPr/>
              <p:nvPr/>
            </p:nvSpPr>
            <p:spPr>
              <a:xfrm>
                <a:off x="674818"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46"/>
              <p:cNvSpPr txBox="1"/>
              <p:nvPr/>
            </p:nvSpPr>
            <p:spPr>
              <a:xfrm>
                <a:off x="1078818" y="4379664"/>
                <a:ext cx="3691278"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711" name="Google Shape;711;p46"/>
            <p:cNvGrpSpPr/>
            <p:nvPr/>
          </p:nvGrpSpPr>
          <p:grpSpPr>
            <a:xfrm>
              <a:off x="4913076" y="1618657"/>
              <a:ext cx="3565821" cy="2395756"/>
              <a:chOff x="674818" y="-1038059"/>
              <a:chExt cx="3565821" cy="2395756"/>
            </a:xfrm>
          </p:grpSpPr>
          <p:sp>
            <p:nvSpPr>
              <p:cNvPr id="712" name="Google Shape;712;p46"/>
              <p:cNvSpPr/>
              <p:nvPr/>
            </p:nvSpPr>
            <p:spPr>
              <a:xfrm>
                <a:off x="674818"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46"/>
              <p:cNvSpPr txBox="1"/>
              <p:nvPr/>
            </p:nvSpPr>
            <p:spPr>
              <a:xfrm>
                <a:off x="915367" y="-1038059"/>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714" name="Google Shape;714;p46"/>
            <p:cNvSpPr/>
            <p:nvPr/>
          </p:nvSpPr>
          <p:spPr>
            <a:xfrm>
              <a:off x="4913076" y="1413562"/>
              <a:ext cx="727403" cy="1091105"/>
            </a:xfrm>
            <a:prstGeom prst="rect">
              <a:avLst/>
            </a:prstGeom>
            <a:blipFill rotWithShape="1">
              <a:blip r:embed="rId6">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715" name="Google Shape;715;p46"/>
            <p:cNvGrpSpPr/>
            <p:nvPr/>
          </p:nvGrpSpPr>
          <p:grpSpPr>
            <a:xfrm>
              <a:off x="4913076" y="4294876"/>
              <a:ext cx="3325272" cy="1039147"/>
              <a:chOff x="4368061" y="318550"/>
              <a:chExt cx="3325272" cy="1039147"/>
            </a:xfrm>
          </p:grpSpPr>
          <p:sp>
            <p:nvSpPr>
              <p:cNvPr id="716" name="Google Shape;716;p46"/>
              <p:cNvSpPr/>
              <p:nvPr/>
            </p:nvSpPr>
            <p:spPr>
              <a:xfrm>
                <a:off x="4368061"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46"/>
              <p:cNvSpPr txBox="1"/>
              <p:nvPr/>
            </p:nvSpPr>
            <p:spPr>
              <a:xfrm>
                <a:off x="4368061" y="318550"/>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718" name="Google Shape;718;p46"/>
            <p:cNvSpPr/>
            <p:nvPr/>
          </p:nvSpPr>
          <p:spPr>
            <a:xfrm>
              <a:off x="4774523" y="4144777"/>
              <a:ext cx="727403" cy="1091105"/>
            </a:xfrm>
            <a:prstGeom prst="rect">
              <a:avLst/>
            </a:prstGeom>
            <a:blipFill rotWithShape="1">
              <a:blip r:embed="rId7">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19" name="Google Shape;719;p46"/>
            <p:cNvGrpSpPr/>
            <p:nvPr/>
          </p:nvGrpSpPr>
          <p:grpSpPr>
            <a:xfrm>
              <a:off x="3111887" y="5659478"/>
              <a:ext cx="3325272" cy="1039147"/>
              <a:chOff x="2521440" y="4243064"/>
              <a:chExt cx="3325272" cy="1039147"/>
            </a:xfrm>
          </p:grpSpPr>
          <p:sp>
            <p:nvSpPr>
              <p:cNvPr id="720" name="Google Shape;720;p46"/>
              <p:cNvSpPr/>
              <p:nvPr/>
            </p:nvSpPr>
            <p:spPr>
              <a:xfrm>
                <a:off x="2521440" y="4243064"/>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46"/>
              <p:cNvSpPr txBox="1"/>
              <p:nvPr/>
            </p:nvSpPr>
            <p:spPr>
              <a:xfrm>
                <a:off x="2521440" y="4243064"/>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722" name="Google Shape;722;p46"/>
            <p:cNvSpPr/>
            <p:nvPr/>
          </p:nvSpPr>
          <p:spPr>
            <a:xfrm>
              <a:off x="2973334" y="5509379"/>
              <a:ext cx="727403" cy="1091105"/>
            </a:xfrm>
            <a:prstGeom prst="rect">
              <a:avLst/>
            </a:prstGeom>
            <a:blipFill rotWithShape="1">
              <a:blip r:embed="rId8">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46"/>
            <p:cNvSpPr/>
            <p:nvPr/>
          </p:nvSpPr>
          <p:spPr>
            <a:xfrm>
              <a:off x="4913075" y="2837795"/>
              <a:ext cx="727403" cy="1054288"/>
            </a:xfrm>
            <a:prstGeom prst="rect">
              <a:avLst/>
            </a:prstGeom>
            <a:blipFill rotWithShape="1">
              <a:blip r:embed="rId9">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47"/>
          <p:cNvSpPr txBox="1"/>
          <p:nvPr/>
        </p:nvSpPr>
        <p:spPr>
          <a:xfrm>
            <a:off x="1266092" y="-124450"/>
            <a:ext cx="6786489"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0" name="Google Shape;730;p47"/>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1" name="Google Shape;731;p47"/>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732" name="Google Shape;732;p47"/>
          <p:cNvPicPr preferRelativeResize="0"/>
          <p:nvPr/>
        </p:nvPicPr>
        <p:blipFill rotWithShape="1">
          <a:blip r:embed="rId3">
            <a:alphaModFix/>
          </a:blip>
          <a:srcRect/>
          <a:stretch/>
        </p:blipFill>
        <p:spPr>
          <a:xfrm>
            <a:off x="1121657" y="1808813"/>
            <a:ext cx="7075358" cy="421723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gdaf524373c_9_182"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gdaf524373c_9_182"/>
          <p:cNvSpPr txBox="1"/>
          <p:nvPr/>
        </p:nvSpPr>
        <p:spPr>
          <a:xfrm>
            <a:off x="794915" y="10867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can changes in life processes affect </a:t>
            </a:r>
            <a:r>
              <a:rPr lang="en-US" sz="3000" b="1">
                <a:solidFill>
                  <a:srgbClr val="FF0000"/>
                </a:solidFill>
                <a:latin typeface="Calibri"/>
                <a:ea typeface="Calibri"/>
                <a:cs typeface="Calibri"/>
                <a:sym typeface="Calibri"/>
              </a:rPr>
              <a:t>living organisms</a:t>
            </a:r>
            <a:r>
              <a:rPr lang="en-US" sz="3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740" name="Google Shape;740;gdaf524373c_9_182"/>
          <p:cNvGrpSpPr/>
          <p:nvPr/>
        </p:nvGrpSpPr>
        <p:grpSpPr>
          <a:xfrm>
            <a:off x="944379" y="1413562"/>
            <a:ext cx="8063897" cy="5285116"/>
            <a:chOff x="944379" y="1413562"/>
            <a:chExt cx="8063897" cy="5285116"/>
          </a:xfrm>
        </p:grpSpPr>
        <p:grpSp>
          <p:nvGrpSpPr>
            <p:cNvPr id="741" name="Google Shape;741;gdaf524373c_9_182"/>
            <p:cNvGrpSpPr/>
            <p:nvPr/>
          </p:nvGrpSpPr>
          <p:grpSpPr>
            <a:xfrm>
              <a:off x="1266092" y="1559581"/>
              <a:ext cx="3325200" cy="1039200"/>
              <a:chOff x="4368061" y="1626721"/>
              <a:chExt cx="3325200" cy="1039200"/>
            </a:xfrm>
          </p:grpSpPr>
          <p:sp>
            <p:nvSpPr>
              <p:cNvPr id="742" name="Google Shape;742;gdaf524373c_9_182"/>
              <p:cNvSpPr/>
              <p:nvPr/>
            </p:nvSpPr>
            <p:spPr>
              <a:xfrm>
                <a:off x="4368061" y="1626721"/>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gdaf524373c_9_182"/>
              <p:cNvSpPr txBox="1"/>
              <p:nvPr/>
            </p:nvSpPr>
            <p:spPr>
              <a:xfrm>
                <a:off x="4368061" y="1626721"/>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744" name="Google Shape;744;gdaf524373c_9_182" descr="eating.jpg"/>
            <p:cNvPicPr preferRelativeResize="0"/>
            <p:nvPr/>
          </p:nvPicPr>
          <p:blipFill rotWithShape="1">
            <a:blip r:embed="rId4">
              <a:alphaModFix/>
            </a:blip>
            <a:srcRect t="8725" b="8725"/>
            <a:stretch/>
          </p:blipFill>
          <p:spPr>
            <a:xfrm>
              <a:off x="944380" y="1446299"/>
              <a:ext cx="905700" cy="1039147"/>
            </a:xfrm>
            <a:prstGeom prst="rect">
              <a:avLst/>
            </a:prstGeom>
            <a:noFill/>
            <a:ln>
              <a:noFill/>
            </a:ln>
          </p:spPr>
        </p:pic>
        <p:grpSp>
          <p:nvGrpSpPr>
            <p:cNvPr id="745" name="Google Shape;745;gdaf524373c_9_182"/>
            <p:cNvGrpSpPr/>
            <p:nvPr/>
          </p:nvGrpSpPr>
          <p:grpSpPr>
            <a:xfrm>
              <a:off x="1246728" y="2909426"/>
              <a:ext cx="3325200" cy="1039200"/>
              <a:chOff x="4368061" y="1626721"/>
              <a:chExt cx="3325200" cy="1039200"/>
            </a:xfrm>
          </p:grpSpPr>
          <p:sp>
            <p:nvSpPr>
              <p:cNvPr id="746" name="Google Shape;746;gdaf524373c_9_182"/>
              <p:cNvSpPr/>
              <p:nvPr/>
            </p:nvSpPr>
            <p:spPr>
              <a:xfrm>
                <a:off x="4368061" y="1626721"/>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gdaf524373c_9_182"/>
              <p:cNvSpPr txBox="1"/>
              <p:nvPr/>
            </p:nvSpPr>
            <p:spPr>
              <a:xfrm>
                <a:off x="4368061" y="1626721"/>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748" name="Google Shape;748;gdaf524373c_9_182"/>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749" name="Google Shape;749;gdaf524373c_9_182"/>
            <p:cNvGrpSpPr/>
            <p:nvPr/>
          </p:nvGrpSpPr>
          <p:grpSpPr>
            <a:xfrm>
              <a:off x="1208702" y="4273783"/>
              <a:ext cx="3325200" cy="1039200"/>
              <a:chOff x="4368061" y="2934893"/>
              <a:chExt cx="3325200" cy="1039200"/>
            </a:xfrm>
          </p:grpSpPr>
          <p:sp>
            <p:nvSpPr>
              <p:cNvPr id="750" name="Google Shape;750;gdaf524373c_9_182"/>
              <p:cNvSpPr/>
              <p:nvPr/>
            </p:nvSpPr>
            <p:spPr>
              <a:xfrm>
                <a:off x="4368061" y="2934893"/>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gdaf524373c_9_182"/>
              <p:cNvSpPr txBox="1"/>
              <p:nvPr/>
            </p:nvSpPr>
            <p:spPr>
              <a:xfrm>
                <a:off x="4368061" y="2934893"/>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752" name="Google Shape;752;gdaf524373c_9_182"/>
            <p:cNvSpPr/>
            <p:nvPr/>
          </p:nvSpPr>
          <p:spPr>
            <a:xfrm>
              <a:off x="1070149" y="4123684"/>
              <a:ext cx="727500" cy="1091100"/>
            </a:xfrm>
            <a:prstGeom prst="rect">
              <a:avLst/>
            </a:prstGeom>
            <a:blipFill rotWithShape="1">
              <a:blip r:embed="rId6">
                <a:alphaModFix/>
              </a:blip>
              <a:stretch>
                <a:fillRect l="-10999" r="-10999"/>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53" name="Google Shape;753;gdaf524373c_9_182"/>
            <p:cNvGrpSpPr/>
            <p:nvPr/>
          </p:nvGrpSpPr>
          <p:grpSpPr>
            <a:xfrm>
              <a:off x="4913076" y="1559581"/>
              <a:ext cx="4095200" cy="2483971"/>
              <a:chOff x="674818" y="2934893"/>
              <a:chExt cx="4095200" cy="2483971"/>
            </a:xfrm>
          </p:grpSpPr>
          <p:sp>
            <p:nvSpPr>
              <p:cNvPr id="754" name="Google Shape;754;gdaf524373c_9_182"/>
              <p:cNvSpPr/>
              <p:nvPr/>
            </p:nvSpPr>
            <p:spPr>
              <a:xfrm>
                <a:off x="674818" y="2934893"/>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gdaf524373c_9_182"/>
              <p:cNvSpPr txBox="1"/>
              <p:nvPr/>
            </p:nvSpPr>
            <p:spPr>
              <a:xfrm>
                <a:off x="1078818" y="4379664"/>
                <a:ext cx="3691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756" name="Google Shape;756;gdaf524373c_9_182"/>
            <p:cNvGrpSpPr/>
            <p:nvPr/>
          </p:nvGrpSpPr>
          <p:grpSpPr>
            <a:xfrm>
              <a:off x="4913076" y="1618657"/>
              <a:ext cx="3565749" cy="2395809"/>
              <a:chOff x="674818" y="-1038059"/>
              <a:chExt cx="3565749" cy="2395809"/>
            </a:xfrm>
          </p:grpSpPr>
          <p:sp>
            <p:nvSpPr>
              <p:cNvPr id="757" name="Google Shape;757;gdaf524373c_9_182"/>
              <p:cNvSpPr/>
              <p:nvPr/>
            </p:nvSpPr>
            <p:spPr>
              <a:xfrm>
                <a:off x="674818" y="318550"/>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gdaf524373c_9_182"/>
              <p:cNvSpPr txBox="1"/>
              <p:nvPr/>
            </p:nvSpPr>
            <p:spPr>
              <a:xfrm>
                <a:off x="915367" y="-1038059"/>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759" name="Google Shape;759;gdaf524373c_9_182"/>
            <p:cNvSpPr/>
            <p:nvPr/>
          </p:nvSpPr>
          <p:spPr>
            <a:xfrm>
              <a:off x="4913076" y="1413562"/>
              <a:ext cx="727500" cy="1091100"/>
            </a:xfrm>
            <a:prstGeom prst="rect">
              <a:avLst/>
            </a:prstGeom>
            <a:blipFill rotWithShape="1">
              <a:blip r:embed="rId7">
                <a:alphaModFix/>
              </a:blip>
              <a:stretch>
                <a:fillRect l="-62997" r="-62986"/>
              </a:stretch>
            </a:blipFill>
            <a:ln>
              <a:noFill/>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760" name="Google Shape;760;gdaf524373c_9_182"/>
            <p:cNvGrpSpPr/>
            <p:nvPr/>
          </p:nvGrpSpPr>
          <p:grpSpPr>
            <a:xfrm>
              <a:off x="4913076" y="4294876"/>
              <a:ext cx="3325200" cy="1039200"/>
              <a:chOff x="4368061" y="318550"/>
              <a:chExt cx="3325200" cy="1039200"/>
            </a:xfrm>
          </p:grpSpPr>
          <p:sp>
            <p:nvSpPr>
              <p:cNvPr id="761" name="Google Shape;761;gdaf524373c_9_182"/>
              <p:cNvSpPr/>
              <p:nvPr/>
            </p:nvSpPr>
            <p:spPr>
              <a:xfrm>
                <a:off x="4368061" y="318550"/>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gdaf524373c_9_182"/>
              <p:cNvSpPr txBox="1"/>
              <p:nvPr/>
            </p:nvSpPr>
            <p:spPr>
              <a:xfrm>
                <a:off x="4368061" y="318550"/>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763" name="Google Shape;763;gdaf524373c_9_182"/>
            <p:cNvSpPr/>
            <p:nvPr/>
          </p:nvSpPr>
          <p:spPr>
            <a:xfrm>
              <a:off x="4774523" y="4144777"/>
              <a:ext cx="727500" cy="1091100"/>
            </a:xfrm>
            <a:prstGeom prst="rect">
              <a:avLst/>
            </a:prstGeom>
            <a:blipFill rotWithShape="1">
              <a:blip r:embed="rId8">
                <a:alphaModFix/>
              </a:blip>
              <a:stretch>
                <a:fillRect l="-25998" r="-25988"/>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64" name="Google Shape;764;gdaf524373c_9_182"/>
            <p:cNvGrpSpPr/>
            <p:nvPr/>
          </p:nvGrpSpPr>
          <p:grpSpPr>
            <a:xfrm>
              <a:off x="3111887" y="5659478"/>
              <a:ext cx="3325200" cy="1039200"/>
              <a:chOff x="2521440" y="4243064"/>
              <a:chExt cx="3325200" cy="1039200"/>
            </a:xfrm>
          </p:grpSpPr>
          <p:sp>
            <p:nvSpPr>
              <p:cNvPr id="765" name="Google Shape;765;gdaf524373c_9_182"/>
              <p:cNvSpPr/>
              <p:nvPr/>
            </p:nvSpPr>
            <p:spPr>
              <a:xfrm>
                <a:off x="2521440" y="4243064"/>
                <a:ext cx="3325200" cy="1039200"/>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gdaf524373c_9_182"/>
              <p:cNvSpPr txBox="1"/>
              <p:nvPr/>
            </p:nvSpPr>
            <p:spPr>
              <a:xfrm>
                <a:off x="2521440" y="4243064"/>
                <a:ext cx="3325200" cy="1039200"/>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767" name="Google Shape;767;gdaf524373c_9_182"/>
            <p:cNvSpPr/>
            <p:nvPr/>
          </p:nvSpPr>
          <p:spPr>
            <a:xfrm>
              <a:off x="2973334" y="5509379"/>
              <a:ext cx="727500" cy="1091100"/>
            </a:xfrm>
            <a:prstGeom prst="rect">
              <a:avLst/>
            </a:prstGeom>
            <a:blipFill rotWithShape="1">
              <a:blip r:embed="rId9">
                <a:alphaModFix/>
              </a:blip>
              <a:stretch>
                <a:fillRect l="-62997" r="-62986"/>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gdaf524373c_9_182"/>
            <p:cNvSpPr/>
            <p:nvPr/>
          </p:nvSpPr>
          <p:spPr>
            <a:xfrm>
              <a:off x="4913075" y="2837795"/>
              <a:ext cx="727500" cy="1054200"/>
            </a:xfrm>
            <a:prstGeom prst="rect">
              <a:avLst/>
            </a:prstGeom>
            <a:blipFill rotWithShape="1">
              <a:blip r:embed="rId10">
                <a:alphaModFix/>
              </a:blip>
              <a:stretch>
                <a:fillRect l="-61987" r="-61987"/>
              </a:stretch>
            </a:blipFill>
            <a:ln>
              <a:noFill/>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48"/>
          <p:cNvSpPr txBox="1"/>
          <p:nvPr/>
        </p:nvSpPr>
        <p:spPr>
          <a:xfrm>
            <a:off x="2301072" y="693337"/>
            <a:ext cx="533768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775" name="Google Shape;775;p48"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48"/>
          <p:cNvSpPr txBox="1"/>
          <p:nvPr/>
        </p:nvSpPr>
        <p:spPr>
          <a:xfrm>
            <a:off x="814803" y="1779933"/>
            <a:ext cx="7514400" cy="2632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2100" b="1">
                <a:solidFill>
                  <a:schemeClr val="dk1"/>
                </a:solidFill>
                <a:latin typeface="Calibri"/>
                <a:ea typeface="Calibri"/>
                <a:cs typeface="Calibri"/>
                <a:sym typeface="Calibri"/>
              </a:rPr>
              <a:t>Snack Time!</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a:solidFill>
                  <a:schemeClr val="dk1"/>
                </a:solidFill>
                <a:latin typeface="Calibri"/>
                <a:ea typeface="Calibri"/>
                <a:cs typeface="Calibri"/>
                <a:sym typeface="Calibri"/>
              </a:rPr>
              <a:t>Have students engage in consuming a non-incentivised (and allergy safe) snack together. You can make this activity more engaging by making each step meditative. Ask students to close their eyes as they chew their snack to really appreciate the flavor. </a:t>
            </a:r>
            <a:endParaRPr sz="1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a:solidFill>
                  <a:schemeClr val="dk1"/>
                </a:solidFill>
                <a:latin typeface="Calibri"/>
                <a:ea typeface="Calibri"/>
                <a:cs typeface="Calibri"/>
                <a:sym typeface="Calibri"/>
              </a:rPr>
              <a:t>What outcomes do we anticipate when we eat food? </a:t>
            </a:r>
            <a:endParaRPr sz="1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a:solidFill>
                  <a:schemeClr val="dk1"/>
                </a:solidFill>
                <a:latin typeface="Calibri"/>
                <a:ea typeface="Calibri"/>
                <a:cs typeface="Calibri"/>
                <a:sym typeface="Calibri"/>
              </a:rPr>
              <a:t>What are the symptoms of hunger? </a:t>
            </a:r>
            <a:endParaRPr sz="1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a:solidFill>
                  <a:schemeClr val="dk1"/>
                </a:solidFill>
                <a:latin typeface="Calibri"/>
                <a:ea typeface="Calibri"/>
                <a:cs typeface="Calibri"/>
                <a:sym typeface="Calibri"/>
              </a:rPr>
              <a:t>What types of foods give us short-term or long-lasting energy? </a:t>
            </a:r>
            <a:endParaRPr sz="1600">
              <a:solidFill>
                <a:schemeClr val="dk1"/>
              </a:solidFill>
              <a:latin typeface="Calibri"/>
              <a:ea typeface="Calibri"/>
              <a:cs typeface="Calibri"/>
              <a:sym typeface="Calibri"/>
            </a:endParaRPr>
          </a:p>
        </p:txBody>
      </p:sp>
      <p:pic>
        <p:nvPicPr>
          <p:cNvPr id="777" name="Google Shape;777;p48"/>
          <p:cNvPicPr preferRelativeResize="0"/>
          <p:nvPr/>
        </p:nvPicPr>
        <p:blipFill>
          <a:blip r:embed="rId4">
            <a:alphaModFix/>
          </a:blip>
          <a:stretch>
            <a:fillRect/>
          </a:stretch>
        </p:blipFill>
        <p:spPr>
          <a:xfrm>
            <a:off x="3501463" y="4620183"/>
            <a:ext cx="2141067" cy="214106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6"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49"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89" name="Google Shape;789;p50"/>
          <p:cNvPicPr preferRelativeResize="0">
            <a:picLocks noGrp="1"/>
          </p:cNvPicPr>
          <p:nvPr>
            <p:ph type="body" idx="1"/>
          </p:nvPr>
        </p:nvPicPr>
        <p:blipFill rotWithShape="1">
          <a:blip r:embed="rId3">
            <a:alphaModFix/>
          </a:blip>
          <a:srcRect/>
          <a:stretch/>
        </p:blipFill>
        <p:spPr>
          <a:xfrm>
            <a:off x="196948" y="1015665"/>
            <a:ext cx="8947052" cy="5676312"/>
          </a:xfrm>
          <a:prstGeom prst="rect">
            <a:avLst/>
          </a:prstGeom>
          <a:noFill/>
          <a:ln w="9525" cap="flat" cmpd="sng">
            <a:solidFill>
              <a:schemeClr val="lt1"/>
            </a:solidFill>
            <a:prstDash val="solid"/>
            <a:round/>
            <a:headEnd type="none" w="sm" len="sm"/>
            <a:tailEnd type="none" w="sm" len="sm"/>
          </a:ln>
        </p:spPr>
      </p:pic>
      <p:sp>
        <p:nvSpPr>
          <p:cNvPr id="790" name="Google Shape;790;p50"/>
          <p:cNvSpPr txBox="1"/>
          <p:nvPr/>
        </p:nvSpPr>
        <p:spPr>
          <a:xfrm>
            <a:off x="2412329" y="2"/>
            <a:ext cx="4339008"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Relationships</a:t>
            </a:r>
            <a:endParaRPr sz="1400" b="0" i="0" u="none" strike="noStrike" cap="none">
              <a:solidFill>
                <a:srgbClr val="000000"/>
              </a:solidFill>
              <a:latin typeface="Arial"/>
              <a:ea typeface="Arial"/>
              <a:cs typeface="Arial"/>
              <a:sym typeface="Arial"/>
            </a:endParaRPr>
          </a:p>
        </p:txBody>
      </p:sp>
      <p:sp>
        <p:nvSpPr>
          <p:cNvPr id="791" name="Google Shape;791;p5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51"/>
          <p:cNvSpPr txBox="1">
            <a:spLocks noGrp="1"/>
          </p:cNvSpPr>
          <p:nvPr>
            <p:ph type="title"/>
          </p:nvPr>
        </p:nvSpPr>
        <p:spPr>
          <a:xfrm>
            <a:off x="761792" y="296226"/>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b="1" u="sng"/>
              <a:t>Organism</a:t>
            </a:r>
            <a:r>
              <a:rPr lang="en-US" sz="3959"/>
              <a:t>: any multi- or unicellular life form  </a:t>
            </a:r>
            <a:endParaRPr/>
          </a:p>
        </p:txBody>
      </p:sp>
      <p:pic>
        <p:nvPicPr>
          <p:cNvPr id="798" name="Google Shape;798;p51"/>
          <p:cNvPicPr preferRelativeResize="0">
            <a:picLocks noGrp="1"/>
          </p:cNvPicPr>
          <p:nvPr>
            <p:ph type="body" idx="1"/>
          </p:nvPr>
        </p:nvPicPr>
        <p:blipFill rotWithShape="1">
          <a:blip r:embed="rId3">
            <a:alphaModFix/>
          </a:blip>
          <a:srcRect/>
          <a:stretch/>
        </p:blipFill>
        <p:spPr>
          <a:xfrm>
            <a:off x="1921663" y="1928468"/>
            <a:ext cx="5300674" cy="4698122"/>
          </a:xfrm>
          <a:prstGeom prst="rect">
            <a:avLst/>
          </a:prstGeom>
          <a:noFill/>
          <a:ln>
            <a:noFill/>
          </a:ln>
        </p:spPr>
      </p:pic>
      <p:sp>
        <p:nvSpPr>
          <p:cNvPr id="799" name="Google Shape;799;p5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52"/>
          <p:cNvSpPr txBox="1"/>
          <p:nvPr/>
        </p:nvSpPr>
        <p:spPr>
          <a:xfrm>
            <a:off x="1722618" y="-133729"/>
            <a:ext cx="6786489"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Life Processes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6" name="Google Shape;806;p52"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07" name="Google Shape;807;p52"/>
          <p:cNvGrpSpPr/>
          <p:nvPr/>
        </p:nvGrpSpPr>
        <p:grpSpPr>
          <a:xfrm>
            <a:off x="944379" y="1413562"/>
            <a:ext cx="8063975" cy="5285063"/>
            <a:chOff x="944379" y="1413562"/>
            <a:chExt cx="8063975" cy="5285063"/>
          </a:xfrm>
        </p:grpSpPr>
        <p:grpSp>
          <p:nvGrpSpPr>
            <p:cNvPr id="808" name="Google Shape;808;p52"/>
            <p:cNvGrpSpPr/>
            <p:nvPr/>
          </p:nvGrpSpPr>
          <p:grpSpPr>
            <a:xfrm>
              <a:off x="1266092" y="1559581"/>
              <a:ext cx="3325272" cy="1039147"/>
              <a:chOff x="4368061" y="1626721"/>
              <a:chExt cx="3325272" cy="1039147"/>
            </a:xfrm>
          </p:grpSpPr>
          <p:sp>
            <p:nvSpPr>
              <p:cNvPr id="809" name="Google Shape;809;p52"/>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52"/>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811" name="Google Shape;811;p52" descr="eating.jpg"/>
            <p:cNvPicPr preferRelativeResize="0"/>
            <p:nvPr/>
          </p:nvPicPr>
          <p:blipFill rotWithShape="1">
            <a:blip r:embed="rId4">
              <a:alphaModFix/>
            </a:blip>
            <a:srcRect t="8727" b="8727"/>
            <a:stretch/>
          </p:blipFill>
          <p:spPr>
            <a:xfrm>
              <a:off x="944380" y="1446299"/>
              <a:ext cx="905701" cy="1039148"/>
            </a:xfrm>
            <a:prstGeom prst="rect">
              <a:avLst/>
            </a:prstGeom>
            <a:noFill/>
            <a:ln>
              <a:noFill/>
            </a:ln>
          </p:spPr>
        </p:pic>
        <p:grpSp>
          <p:nvGrpSpPr>
            <p:cNvPr id="812" name="Google Shape;812;p52"/>
            <p:cNvGrpSpPr/>
            <p:nvPr/>
          </p:nvGrpSpPr>
          <p:grpSpPr>
            <a:xfrm>
              <a:off x="1246728" y="2909426"/>
              <a:ext cx="3325272" cy="1039147"/>
              <a:chOff x="4368061" y="1626721"/>
              <a:chExt cx="3325272" cy="1039147"/>
            </a:xfrm>
          </p:grpSpPr>
          <p:sp>
            <p:nvSpPr>
              <p:cNvPr id="813" name="Google Shape;813;p52"/>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52"/>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815" name="Google Shape;815;p52"/>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816" name="Google Shape;816;p52"/>
            <p:cNvGrpSpPr/>
            <p:nvPr/>
          </p:nvGrpSpPr>
          <p:grpSpPr>
            <a:xfrm>
              <a:off x="1208702" y="4273783"/>
              <a:ext cx="3325272" cy="1039147"/>
              <a:chOff x="4368061" y="2934893"/>
              <a:chExt cx="3325272" cy="1039147"/>
            </a:xfrm>
          </p:grpSpPr>
          <p:sp>
            <p:nvSpPr>
              <p:cNvPr id="817" name="Google Shape;817;p52"/>
              <p:cNvSpPr/>
              <p:nvPr/>
            </p:nvSpPr>
            <p:spPr>
              <a:xfrm>
                <a:off x="4368061"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52"/>
              <p:cNvSpPr txBox="1"/>
              <p:nvPr/>
            </p:nvSpPr>
            <p:spPr>
              <a:xfrm>
                <a:off x="4368061" y="2934893"/>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819" name="Google Shape;819;p52"/>
            <p:cNvSpPr/>
            <p:nvPr/>
          </p:nvSpPr>
          <p:spPr>
            <a:xfrm>
              <a:off x="1070149" y="4123684"/>
              <a:ext cx="727403" cy="109110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20" name="Google Shape;820;p52"/>
            <p:cNvGrpSpPr/>
            <p:nvPr/>
          </p:nvGrpSpPr>
          <p:grpSpPr>
            <a:xfrm>
              <a:off x="4913076" y="1559581"/>
              <a:ext cx="4095278" cy="2483918"/>
              <a:chOff x="674818" y="2934893"/>
              <a:chExt cx="4095278" cy="2483918"/>
            </a:xfrm>
          </p:grpSpPr>
          <p:sp>
            <p:nvSpPr>
              <p:cNvPr id="821" name="Google Shape;821;p52"/>
              <p:cNvSpPr/>
              <p:nvPr/>
            </p:nvSpPr>
            <p:spPr>
              <a:xfrm>
                <a:off x="674818"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52"/>
              <p:cNvSpPr txBox="1"/>
              <p:nvPr/>
            </p:nvSpPr>
            <p:spPr>
              <a:xfrm>
                <a:off x="1078818" y="4379664"/>
                <a:ext cx="3691278"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823" name="Google Shape;823;p52"/>
            <p:cNvGrpSpPr/>
            <p:nvPr/>
          </p:nvGrpSpPr>
          <p:grpSpPr>
            <a:xfrm>
              <a:off x="4913076" y="1618657"/>
              <a:ext cx="3565821" cy="2395756"/>
              <a:chOff x="674818" y="-1038059"/>
              <a:chExt cx="3565821" cy="2395756"/>
            </a:xfrm>
          </p:grpSpPr>
          <p:sp>
            <p:nvSpPr>
              <p:cNvPr id="824" name="Google Shape;824;p52"/>
              <p:cNvSpPr/>
              <p:nvPr/>
            </p:nvSpPr>
            <p:spPr>
              <a:xfrm>
                <a:off x="674818"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52"/>
              <p:cNvSpPr txBox="1"/>
              <p:nvPr/>
            </p:nvSpPr>
            <p:spPr>
              <a:xfrm>
                <a:off x="915367" y="-1038059"/>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826" name="Google Shape;826;p52"/>
            <p:cNvSpPr/>
            <p:nvPr/>
          </p:nvSpPr>
          <p:spPr>
            <a:xfrm>
              <a:off x="4913076" y="1413562"/>
              <a:ext cx="727403" cy="1091105"/>
            </a:xfrm>
            <a:prstGeom prst="rect">
              <a:avLst/>
            </a:prstGeom>
            <a:blipFill rotWithShape="1">
              <a:blip r:embed="rId7">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827" name="Google Shape;827;p52"/>
            <p:cNvGrpSpPr/>
            <p:nvPr/>
          </p:nvGrpSpPr>
          <p:grpSpPr>
            <a:xfrm>
              <a:off x="4913076" y="4294876"/>
              <a:ext cx="3325272" cy="1039147"/>
              <a:chOff x="4368061" y="318550"/>
              <a:chExt cx="3325272" cy="1039147"/>
            </a:xfrm>
          </p:grpSpPr>
          <p:sp>
            <p:nvSpPr>
              <p:cNvPr id="828" name="Google Shape;828;p52"/>
              <p:cNvSpPr/>
              <p:nvPr/>
            </p:nvSpPr>
            <p:spPr>
              <a:xfrm>
                <a:off x="4368061"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52"/>
              <p:cNvSpPr txBox="1"/>
              <p:nvPr/>
            </p:nvSpPr>
            <p:spPr>
              <a:xfrm>
                <a:off x="4368061" y="318550"/>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830" name="Google Shape;830;p52"/>
            <p:cNvSpPr/>
            <p:nvPr/>
          </p:nvSpPr>
          <p:spPr>
            <a:xfrm>
              <a:off x="4774523" y="4144777"/>
              <a:ext cx="727403" cy="1091105"/>
            </a:xfrm>
            <a:prstGeom prst="rect">
              <a:avLst/>
            </a:prstGeom>
            <a:blipFill rotWithShape="1">
              <a:blip r:embed="rId8">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31" name="Google Shape;831;p52"/>
            <p:cNvGrpSpPr/>
            <p:nvPr/>
          </p:nvGrpSpPr>
          <p:grpSpPr>
            <a:xfrm>
              <a:off x="3111887" y="5659478"/>
              <a:ext cx="3325272" cy="1039147"/>
              <a:chOff x="2521440" y="4243064"/>
              <a:chExt cx="3325272" cy="1039147"/>
            </a:xfrm>
          </p:grpSpPr>
          <p:sp>
            <p:nvSpPr>
              <p:cNvPr id="832" name="Google Shape;832;p52"/>
              <p:cNvSpPr/>
              <p:nvPr/>
            </p:nvSpPr>
            <p:spPr>
              <a:xfrm>
                <a:off x="2521440" y="4243064"/>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52"/>
              <p:cNvSpPr txBox="1"/>
              <p:nvPr/>
            </p:nvSpPr>
            <p:spPr>
              <a:xfrm>
                <a:off x="2521440" y="4243064"/>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834" name="Google Shape;834;p52"/>
            <p:cNvSpPr/>
            <p:nvPr/>
          </p:nvSpPr>
          <p:spPr>
            <a:xfrm>
              <a:off x="2973334" y="5509379"/>
              <a:ext cx="727403" cy="1091105"/>
            </a:xfrm>
            <a:prstGeom prst="rect">
              <a:avLst/>
            </a:prstGeom>
            <a:blipFill rotWithShape="1">
              <a:blip r:embed="rId9">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52"/>
            <p:cNvSpPr/>
            <p:nvPr/>
          </p:nvSpPr>
          <p:spPr>
            <a:xfrm>
              <a:off x="4913075" y="2837795"/>
              <a:ext cx="727403" cy="1054288"/>
            </a:xfrm>
            <a:prstGeom prst="rect">
              <a:avLst/>
            </a:prstGeom>
            <a:blipFill rotWithShape="1">
              <a:blip r:embed="rId10">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53"/>
          <p:cNvSpPr txBox="1">
            <a:spLocks noGrp="1"/>
          </p:cNvSpPr>
          <p:nvPr>
            <p:ph type="title"/>
          </p:nvPr>
        </p:nvSpPr>
        <p:spPr>
          <a:xfrm>
            <a:off x="548640" y="325805"/>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399"/>
              <a:buFont typeface="Calibri"/>
              <a:buNone/>
            </a:pPr>
            <a:r>
              <a:rPr lang="en-US" sz="3959" b="1" u="sng"/>
              <a:t>Ingestion</a:t>
            </a:r>
            <a:r>
              <a:rPr lang="en-US" sz="3959"/>
              <a:t>: the process of taking in food</a:t>
            </a:r>
            <a:endParaRPr/>
          </a:p>
        </p:txBody>
      </p:sp>
      <p:pic>
        <p:nvPicPr>
          <p:cNvPr id="842" name="Google Shape;842;p53" descr="eating.jpg"/>
          <p:cNvPicPr preferRelativeResize="0">
            <a:picLocks noGrp="1"/>
          </p:cNvPicPr>
          <p:nvPr>
            <p:ph type="body" idx="1"/>
          </p:nvPr>
        </p:nvPicPr>
        <p:blipFill rotWithShape="1">
          <a:blip r:embed="rId3">
            <a:alphaModFix/>
          </a:blip>
          <a:srcRect t="8727" b="8727"/>
          <a:stretch/>
        </p:blipFill>
        <p:spPr>
          <a:xfrm>
            <a:off x="457200" y="2057400"/>
            <a:ext cx="8229600" cy="4525963"/>
          </a:xfrm>
          <a:prstGeom prst="rect">
            <a:avLst/>
          </a:prstGeom>
          <a:noFill/>
          <a:ln>
            <a:noFill/>
          </a:ln>
        </p:spPr>
      </p:pic>
      <p:sp>
        <p:nvSpPr>
          <p:cNvPr id="843" name="Google Shape;843;p53"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54"/>
          <p:cNvSpPr txBox="1">
            <a:spLocks noGrp="1"/>
          </p:cNvSpPr>
          <p:nvPr>
            <p:ph type="title"/>
          </p:nvPr>
        </p:nvSpPr>
        <p:spPr>
          <a:xfrm>
            <a:off x="457200" y="549276"/>
            <a:ext cx="8229600" cy="132556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Nutrients</a:t>
            </a:r>
            <a:r>
              <a:rPr lang="en-US" sz="3959"/>
              <a:t>: molecules in food that an organism needs to survive</a:t>
            </a:r>
            <a:endParaRPr/>
          </a:p>
        </p:txBody>
      </p:sp>
      <p:pic>
        <p:nvPicPr>
          <p:cNvPr id="850" name="Google Shape;850;p54" descr="food.jpg"/>
          <p:cNvPicPr preferRelativeResize="0">
            <a:picLocks noGrp="1"/>
          </p:cNvPicPr>
          <p:nvPr>
            <p:ph type="body" idx="1"/>
          </p:nvPr>
        </p:nvPicPr>
        <p:blipFill rotWithShape="1">
          <a:blip r:embed="rId3">
            <a:alphaModFix/>
          </a:blip>
          <a:srcRect t="-1761" b="-1760"/>
          <a:stretch/>
        </p:blipFill>
        <p:spPr>
          <a:xfrm>
            <a:off x="457200" y="1874840"/>
            <a:ext cx="8229600" cy="4525963"/>
          </a:xfrm>
          <a:prstGeom prst="rect">
            <a:avLst/>
          </a:prstGeom>
          <a:noFill/>
          <a:ln w="9525" cap="flat" cmpd="sng">
            <a:solidFill>
              <a:schemeClr val="lt1"/>
            </a:solidFill>
            <a:prstDash val="solid"/>
            <a:round/>
            <a:headEnd type="none" w="sm" len="sm"/>
            <a:tailEnd type="none" w="sm" len="sm"/>
          </a:ln>
        </p:spPr>
      </p:pic>
      <p:sp>
        <p:nvSpPr>
          <p:cNvPr id="851" name="Google Shape;851;p54"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55"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pic>
        <p:nvPicPr>
          <p:cNvPr id="863" name="Google Shape;863;p56"/>
          <p:cNvPicPr preferRelativeResize="0"/>
          <p:nvPr/>
        </p:nvPicPr>
        <p:blipFill rotWithShape="1">
          <a:blip r:embed="rId3">
            <a:alphaModFix/>
          </a:blip>
          <a:srcRect/>
          <a:stretch/>
        </p:blipFill>
        <p:spPr>
          <a:xfrm>
            <a:off x="196948" y="1015665"/>
            <a:ext cx="8947052" cy="5676312"/>
          </a:xfrm>
          <a:prstGeom prst="rect">
            <a:avLst/>
          </a:prstGeom>
          <a:noFill/>
          <a:ln>
            <a:noFill/>
          </a:ln>
        </p:spPr>
      </p:pic>
      <p:sp>
        <p:nvSpPr>
          <p:cNvPr id="864" name="Google Shape;864;p5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56"/>
          <p:cNvSpPr txBox="1"/>
          <p:nvPr/>
        </p:nvSpPr>
        <p:spPr>
          <a:xfrm>
            <a:off x="703317" y="496260"/>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3959"/>
              <a:buFont typeface="Calibri"/>
              <a:buNone/>
            </a:pPr>
            <a:r>
              <a:rPr lang="en-US" sz="3959" b="0" i="0" u="none" strike="noStrike" cap="none">
                <a:solidFill>
                  <a:schemeClr val="dk1"/>
                </a:solidFill>
                <a:latin typeface="Calibri"/>
                <a:ea typeface="Calibri"/>
                <a:cs typeface="Calibri"/>
                <a:sym typeface="Calibri"/>
              </a:rPr>
              <a:t>How are cells, tissue, organs, organ systems, and organisms related?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5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57"/>
          <p:cNvSpPr txBox="1"/>
          <p:nvPr/>
        </p:nvSpPr>
        <p:spPr>
          <a:xfrm>
            <a:off x="944379" y="163068"/>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3959"/>
              <a:buFont typeface="Calibri"/>
              <a:buNone/>
            </a:pPr>
            <a:r>
              <a:rPr lang="en-US" sz="3959" b="0" i="0" u="none" strike="noStrike" cap="none">
                <a:solidFill>
                  <a:schemeClr val="dk1"/>
                </a:solidFill>
                <a:latin typeface="Calibri"/>
                <a:ea typeface="Calibri"/>
                <a:cs typeface="Calibri"/>
                <a:sym typeface="Calibri"/>
              </a:rPr>
              <a:t>Why are life processes important for organisms?</a:t>
            </a:r>
            <a:endParaRPr sz="1400" b="0" i="0" u="none" strike="noStrike" cap="none">
              <a:solidFill>
                <a:srgbClr val="000000"/>
              </a:solidFill>
              <a:latin typeface="Arial"/>
              <a:ea typeface="Arial"/>
              <a:cs typeface="Arial"/>
              <a:sym typeface="Arial"/>
            </a:endParaRPr>
          </a:p>
        </p:txBody>
      </p:sp>
      <p:grpSp>
        <p:nvGrpSpPr>
          <p:cNvPr id="872" name="Google Shape;872;p57"/>
          <p:cNvGrpSpPr/>
          <p:nvPr/>
        </p:nvGrpSpPr>
        <p:grpSpPr>
          <a:xfrm>
            <a:off x="0" y="2194560"/>
            <a:ext cx="6420257" cy="4530100"/>
            <a:chOff x="944379" y="1446299"/>
            <a:chExt cx="6466823" cy="5287021"/>
          </a:xfrm>
        </p:grpSpPr>
        <p:grpSp>
          <p:nvGrpSpPr>
            <p:cNvPr id="873" name="Google Shape;873;p57"/>
            <p:cNvGrpSpPr/>
            <p:nvPr/>
          </p:nvGrpSpPr>
          <p:grpSpPr>
            <a:xfrm>
              <a:off x="1266093" y="1559581"/>
              <a:ext cx="2322965" cy="1039147"/>
              <a:chOff x="4368062" y="1626721"/>
              <a:chExt cx="2322965" cy="1039147"/>
            </a:xfrm>
          </p:grpSpPr>
          <p:sp>
            <p:nvSpPr>
              <p:cNvPr id="874" name="Google Shape;874;p57"/>
              <p:cNvSpPr/>
              <p:nvPr/>
            </p:nvSpPr>
            <p:spPr>
              <a:xfrm>
                <a:off x="4368062" y="1626721"/>
                <a:ext cx="2322965"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57"/>
              <p:cNvSpPr txBox="1"/>
              <p:nvPr/>
            </p:nvSpPr>
            <p:spPr>
              <a:xfrm>
                <a:off x="4368062" y="1626721"/>
                <a:ext cx="2322965"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876" name="Google Shape;876;p57" descr="eating.jpg"/>
            <p:cNvPicPr preferRelativeResize="0"/>
            <p:nvPr/>
          </p:nvPicPr>
          <p:blipFill rotWithShape="1">
            <a:blip r:embed="rId4">
              <a:alphaModFix/>
            </a:blip>
            <a:srcRect t="8727" b="8727"/>
            <a:stretch/>
          </p:blipFill>
          <p:spPr>
            <a:xfrm>
              <a:off x="944380" y="1446299"/>
              <a:ext cx="905701" cy="1039148"/>
            </a:xfrm>
            <a:prstGeom prst="rect">
              <a:avLst/>
            </a:prstGeom>
            <a:noFill/>
            <a:ln>
              <a:noFill/>
            </a:ln>
          </p:spPr>
        </p:pic>
        <p:grpSp>
          <p:nvGrpSpPr>
            <p:cNvPr id="877" name="Google Shape;877;p57"/>
            <p:cNvGrpSpPr/>
            <p:nvPr/>
          </p:nvGrpSpPr>
          <p:grpSpPr>
            <a:xfrm>
              <a:off x="1246728" y="2909426"/>
              <a:ext cx="2342330" cy="1039147"/>
              <a:chOff x="4368061" y="1626721"/>
              <a:chExt cx="2342330" cy="1039147"/>
            </a:xfrm>
          </p:grpSpPr>
          <p:sp>
            <p:nvSpPr>
              <p:cNvPr id="878" name="Google Shape;878;p57"/>
              <p:cNvSpPr/>
              <p:nvPr/>
            </p:nvSpPr>
            <p:spPr>
              <a:xfrm>
                <a:off x="4368061" y="1626721"/>
                <a:ext cx="2342330"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57"/>
              <p:cNvSpPr txBox="1"/>
              <p:nvPr/>
            </p:nvSpPr>
            <p:spPr>
              <a:xfrm>
                <a:off x="4368062" y="1626721"/>
                <a:ext cx="2322965"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Digestion</a:t>
                </a:r>
                <a:endParaRPr sz="3500" b="0" i="0" u="none" strike="noStrike" cap="none">
                  <a:solidFill>
                    <a:schemeClr val="dk1"/>
                  </a:solidFill>
                  <a:latin typeface="Calibri"/>
                  <a:ea typeface="Calibri"/>
                  <a:cs typeface="Calibri"/>
                  <a:sym typeface="Calibri"/>
                </a:endParaRPr>
              </a:p>
            </p:txBody>
          </p:sp>
        </p:grpSp>
        <p:pic>
          <p:nvPicPr>
            <p:cNvPr id="880" name="Google Shape;880;p57"/>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881" name="Google Shape;881;p57"/>
            <p:cNvGrpSpPr/>
            <p:nvPr/>
          </p:nvGrpSpPr>
          <p:grpSpPr>
            <a:xfrm>
              <a:off x="1208702" y="4273783"/>
              <a:ext cx="2380356" cy="1039147"/>
              <a:chOff x="4368061" y="2934893"/>
              <a:chExt cx="2380356" cy="1039147"/>
            </a:xfrm>
          </p:grpSpPr>
          <p:sp>
            <p:nvSpPr>
              <p:cNvPr id="882" name="Google Shape;882;p57"/>
              <p:cNvSpPr/>
              <p:nvPr/>
            </p:nvSpPr>
            <p:spPr>
              <a:xfrm>
                <a:off x="4368061" y="2934893"/>
                <a:ext cx="2380356"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57"/>
              <p:cNvSpPr txBox="1"/>
              <p:nvPr/>
            </p:nvSpPr>
            <p:spPr>
              <a:xfrm>
                <a:off x="4368061" y="2934893"/>
                <a:ext cx="2380356"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884" name="Google Shape;884;p57"/>
            <p:cNvSpPr/>
            <p:nvPr/>
          </p:nvSpPr>
          <p:spPr>
            <a:xfrm>
              <a:off x="1070149" y="4123684"/>
              <a:ext cx="727403" cy="109110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85" name="Google Shape;885;p57"/>
            <p:cNvGrpSpPr/>
            <p:nvPr/>
          </p:nvGrpSpPr>
          <p:grpSpPr>
            <a:xfrm>
              <a:off x="4576302" y="1559581"/>
              <a:ext cx="2834900" cy="2451039"/>
              <a:chOff x="338044" y="2934893"/>
              <a:chExt cx="2834900" cy="2451039"/>
            </a:xfrm>
          </p:grpSpPr>
          <p:sp>
            <p:nvSpPr>
              <p:cNvPr id="886" name="Google Shape;886;p57"/>
              <p:cNvSpPr/>
              <p:nvPr/>
            </p:nvSpPr>
            <p:spPr>
              <a:xfrm>
                <a:off x="674818" y="2934893"/>
                <a:ext cx="2096957"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57"/>
              <p:cNvSpPr txBox="1"/>
              <p:nvPr/>
            </p:nvSpPr>
            <p:spPr>
              <a:xfrm>
                <a:off x="338044" y="4346784"/>
                <a:ext cx="2834900" cy="1039148"/>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Stimulus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98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Response</a:t>
                </a:r>
                <a:endParaRPr sz="2800" b="0" i="0" u="none" strike="noStrike" cap="none">
                  <a:solidFill>
                    <a:schemeClr val="dk1"/>
                  </a:solidFill>
                  <a:latin typeface="Calibri"/>
                  <a:ea typeface="Calibri"/>
                  <a:cs typeface="Calibri"/>
                  <a:sym typeface="Calibri"/>
                </a:endParaRPr>
              </a:p>
            </p:txBody>
          </p:sp>
        </p:grpSp>
        <p:sp>
          <p:nvSpPr>
            <p:cNvPr id="888" name="Google Shape;888;p57"/>
            <p:cNvSpPr/>
            <p:nvPr/>
          </p:nvSpPr>
          <p:spPr>
            <a:xfrm>
              <a:off x="4046074" y="2926569"/>
              <a:ext cx="727403" cy="1054288"/>
            </a:xfrm>
            <a:prstGeom prst="rect">
              <a:avLst/>
            </a:prstGeom>
            <a:blipFill rotWithShape="1">
              <a:blip r:embed="rId7">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89" name="Google Shape;889;p57"/>
            <p:cNvGrpSpPr/>
            <p:nvPr/>
          </p:nvGrpSpPr>
          <p:grpSpPr>
            <a:xfrm>
              <a:off x="4392676" y="1593068"/>
              <a:ext cx="2952201" cy="2421345"/>
              <a:chOff x="154418" y="-1063648"/>
              <a:chExt cx="2952201" cy="2421345"/>
            </a:xfrm>
          </p:grpSpPr>
          <p:sp>
            <p:nvSpPr>
              <p:cNvPr id="890" name="Google Shape;890;p57"/>
              <p:cNvSpPr/>
              <p:nvPr/>
            </p:nvSpPr>
            <p:spPr>
              <a:xfrm>
                <a:off x="674820" y="318550"/>
                <a:ext cx="2096958"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p57"/>
              <p:cNvSpPr txBox="1"/>
              <p:nvPr/>
            </p:nvSpPr>
            <p:spPr>
              <a:xfrm>
                <a:off x="154418" y="-1063648"/>
                <a:ext cx="2952201"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892" name="Google Shape;892;p57"/>
            <p:cNvSpPr/>
            <p:nvPr/>
          </p:nvSpPr>
          <p:spPr>
            <a:xfrm>
              <a:off x="4027687" y="1523717"/>
              <a:ext cx="727403" cy="1091105"/>
            </a:xfrm>
            <a:prstGeom prst="rect">
              <a:avLst/>
            </a:prstGeom>
            <a:blipFill rotWithShape="1">
              <a:blip r:embed="rId8">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93" name="Google Shape;893;p57"/>
            <p:cNvGrpSpPr/>
            <p:nvPr/>
          </p:nvGrpSpPr>
          <p:grpSpPr>
            <a:xfrm>
              <a:off x="4268354" y="4294876"/>
              <a:ext cx="2834900" cy="1145233"/>
              <a:chOff x="3723339" y="318550"/>
              <a:chExt cx="2834900" cy="1145233"/>
            </a:xfrm>
          </p:grpSpPr>
          <p:sp>
            <p:nvSpPr>
              <p:cNvPr id="894" name="Google Shape;894;p57"/>
              <p:cNvSpPr/>
              <p:nvPr/>
            </p:nvSpPr>
            <p:spPr>
              <a:xfrm>
                <a:off x="4368063" y="318550"/>
                <a:ext cx="2096958"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p57"/>
              <p:cNvSpPr txBox="1"/>
              <p:nvPr/>
            </p:nvSpPr>
            <p:spPr>
              <a:xfrm>
                <a:off x="3723339" y="424636"/>
                <a:ext cx="2834900"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Gas Exchange</a:t>
                </a:r>
                <a:endParaRPr sz="2800" b="0" i="0" u="none" strike="noStrike" cap="none">
                  <a:solidFill>
                    <a:schemeClr val="dk1"/>
                  </a:solidFill>
                  <a:latin typeface="Calibri"/>
                  <a:ea typeface="Calibri"/>
                  <a:cs typeface="Calibri"/>
                  <a:sym typeface="Calibri"/>
                </a:endParaRPr>
              </a:p>
            </p:txBody>
          </p:sp>
        </p:grpSp>
        <p:sp>
          <p:nvSpPr>
            <p:cNvPr id="896" name="Google Shape;896;p57"/>
            <p:cNvSpPr/>
            <p:nvPr/>
          </p:nvSpPr>
          <p:spPr>
            <a:xfrm>
              <a:off x="4046073" y="4250279"/>
              <a:ext cx="727403" cy="1091105"/>
            </a:xfrm>
            <a:prstGeom prst="rect">
              <a:avLst/>
            </a:prstGeom>
            <a:blipFill rotWithShape="1">
              <a:blip r:embed="rId9">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897" name="Google Shape;897;p57"/>
            <p:cNvGrpSpPr/>
            <p:nvPr/>
          </p:nvGrpSpPr>
          <p:grpSpPr>
            <a:xfrm>
              <a:off x="2569905" y="5643090"/>
              <a:ext cx="2979635" cy="1090230"/>
              <a:chOff x="1979458" y="4226676"/>
              <a:chExt cx="2979635" cy="1090230"/>
            </a:xfrm>
          </p:grpSpPr>
          <p:sp>
            <p:nvSpPr>
              <p:cNvPr id="898" name="Google Shape;898;p57"/>
              <p:cNvSpPr/>
              <p:nvPr/>
            </p:nvSpPr>
            <p:spPr>
              <a:xfrm>
                <a:off x="2124193" y="4226676"/>
                <a:ext cx="2834900"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57"/>
              <p:cNvSpPr txBox="1"/>
              <p:nvPr/>
            </p:nvSpPr>
            <p:spPr>
              <a:xfrm>
                <a:off x="1979458" y="4277759"/>
                <a:ext cx="2834900"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900" name="Google Shape;900;p57"/>
            <p:cNvSpPr/>
            <p:nvPr/>
          </p:nvSpPr>
          <p:spPr>
            <a:xfrm>
              <a:off x="2431352" y="5544073"/>
              <a:ext cx="727403" cy="1091105"/>
            </a:xfrm>
            <a:prstGeom prst="rect">
              <a:avLst/>
            </a:prstGeom>
            <a:blipFill rotWithShape="1">
              <a:blip r:embed="rId10">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901" name="Google Shape;901;p57"/>
          <p:cNvPicPr preferRelativeResize="0"/>
          <p:nvPr/>
        </p:nvPicPr>
        <p:blipFill rotWithShape="1">
          <a:blip r:embed="rId11">
            <a:alphaModFix/>
          </a:blip>
          <a:srcRect/>
          <a:stretch/>
        </p:blipFill>
        <p:spPr>
          <a:xfrm>
            <a:off x="6818535" y="2382522"/>
            <a:ext cx="2325464" cy="2738118"/>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58"/>
          <p:cNvSpPr txBox="1">
            <a:spLocks noGrp="1"/>
          </p:cNvSpPr>
          <p:nvPr>
            <p:ph type="title"/>
          </p:nvPr>
        </p:nvSpPr>
        <p:spPr>
          <a:xfrm>
            <a:off x="917975" y="424775"/>
            <a:ext cx="79107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ingestion?</a:t>
            </a:r>
            <a:endParaRPr/>
          </a:p>
        </p:txBody>
      </p:sp>
      <p:pic>
        <p:nvPicPr>
          <p:cNvPr id="908" name="Google Shape;908;p58" descr="eating.jpg"/>
          <p:cNvPicPr preferRelativeResize="0">
            <a:picLocks noGrp="1"/>
          </p:cNvPicPr>
          <p:nvPr>
            <p:ph type="body" idx="1"/>
          </p:nvPr>
        </p:nvPicPr>
        <p:blipFill rotWithShape="1">
          <a:blip r:embed="rId3">
            <a:alphaModFix/>
          </a:blip>
          <a:srcRect t="8727" b="8727"/>
          <a:stretch/>
        </p:blipFill>
        <p:spPr>
          <a:xfrm>
            <a:off x="457200" y="2057400"/>
            <a:ext cx="8229600" cy="4525963"/>
          </a:xfrm>
          <a:prstGeom prst="rect">
            <a:avLst/>
          </a:prstGeom>
          <a:noFill/>
          <a:ln>
            <a:noFill/>
          </a:ln>
        </p:spPr>
      </p:pic>
      <p:sp>
        <p:nvSpPr>
          <p:cNvPr id="909" name="Google Shape;909;p5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7"/>
          <p:cNvPicPr preferRelativeResize="0">
            <a:picLocks noGrp="1"/>
          </p:cNvPicPr>
          <p:nvPr>
            <p:ph type="body" idx="1"/>
          </p:nvPr>
        </p:nvPicPr>
        <p:blipFill rotWithShape="1">
          <a:blip r:embed="rId3">
            <a:alphaModFix/>
          </a:blip>
          <a:srcRect/>
          <a:stretch/>
        </p:blipFill>
        <p:spPr>
          <a:xfrm>
            <a:off x="196948" y="1015665"/>
            <a:ext cx="8947052" cy="5676312"/>
          </a:xfrm>
          <a:prstGeom prst="rect">
            <a:avLst/>
          </a:prstGeom>
          <a:noFill/>
          <a:ln w="9525" cap="flat" cmpd="sng">
            <a:solidFill>
              <a:schemeClr val="lt1"/>
            </a:solidFill>
            <a:prstDash val="solid"/>
            <a:round/>
            <a:headEnd type="none" w="sm" len="sm"/>
            <a:tailEnd type="none" w="sm" len="sm"/>
          </a:ln>
        </p:spPr>
      </p:pic>
      <p:sp>
        <p:nvSpPr>
          <p:cNvPr id="216" name="Google Shape;216;p7"/>
          <p:cNvSpPr txBox="1"/>
          <p:nvPr/>
        </p:nvSpPr>
        <p:spPr>
          <a:xfrm>
            <a:off x="2402504" y="411277"/>
            <a:ext cx="43389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Relationships</a:t>
            </a:r>
            <a:endParaRPr sz="1400" b="0" i="0" u="none" strike="noStrike" cap="none">
              <a:solidFill>
                <a:srgbClr val="000000"/>
              </a:solidFill>
              <a:latin typeface="Arial"/>
              <a:ea typeface="Arial"/>
              <a:cs typeface="Arial"/>
              <a:sym typeface="Arial"/>
            </a:endParaRPr>
          </a:p>
        </p:txBody>
      </p:sp>
      <p:sp>
        <p:nvSpPr>
          <p:cNvPr id="217" name="Google Shape;217;p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5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59"/>
          <p:cNvSpPr txBox="1">
            <a:spLocks noGrp="1"/>
          </p:cNvSpPr>
          <p:nvPr>
            <p:ph type="title"/>
          </p:nvPr>
        </p:nvSpPr>
        <p:spPr>
          <a:xfrm>
            <a:off x="849550" y="424775"/>
            <a:ext cx="80331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a:t>Why is ingestion an important life process for organisms?</a:t>
            </a:r>
            <a:endParaRPr/>
          </a:p>
        </p:txBody>
      </p:sp>
      <p:pic>
        <p:nvPicPr>
          <p:cNvPr id="917" name="Google Shape;917;p59" descr="eating.jpg"/>
          <p:cNvPicPr preferRelativeResize="0">
            <a:picLocks noGrp="1"/>
          </p:cNvPicPr>
          <p:nvPr>
            <p:ph type="body" idx="1"/>
          </p:nvPr>
        </p:nvPicPr>
        <p:blipFill rotWithShape="1">
          <a:blip r:embed="rId4">
            <a:alphaModFix/>
          </a:blip>
          <a:srcRect t="8727" b="8727"/>
          <a:stretch/>
        </p:blipFill>
        <p:spPr>
          <a:xfrm>
            <a:off x="299338" y="2917814"/>
            <a:ext cx="4014600" cy="2906700"/>
          </a:xfrm>
          <a:prstGeom prst="rect">
            <a:avLst/>
          </a:prstGeom>
          <a:noFill/>
          <a:ln>
            <a:noFill/>
          </a:ln>
        </p:spPr>
      </p:pic>
      <p:pic>
        <p:nvPicPr>
          <p:cNvPr id="918" name="Google Shape;918;p59"/>
          <p:cNvPicPr preferRelativeResize="0"/>
          <p:nvPr/>
        </p:nvPicPr>
        <p:blipFill rotWithShape="1">
          <a:blip r:embed="rId5">
            <a:alphaModFix/>
          </a:blip>
          <a:srcRect/>
          <a:stretch/>
        </p:blipFill>
        <p:spPr>
          <a:xfrm>
            <a:off x="5033307" y="2529770"/>
            <a:ext cx="3488059" cy="3565843"/>
          </a:xfrm>
          <a:prstGeom prst="rect">
            <a:avLst/>
          </a:prstGeom>
          <a:noFill/>
          <a:ln>
            <a:noFill/>
          </a:ln>
        </p:spPr>
      </p:pic>
      <p:pic>
        <p:nvPicPr>
          <p:cNvPr id="919" name="Google Shape;919;p59"/>
          <p:cNvPicPr preferRelativeResize="0"/>
          <p:nvPr/>
        </p:nvPicPr>
        <p:blipFill>
          <a:blip r:embed="rId6">
            <a:alphaModFix/>
          </a:blip>
          <a:stretch>
            <a:fillRect/>
          </a:stretch>
        </p:blipFill>
        <p:spPr>
          <a:xfrm>
            <a:off x="142475" y="1876447"/>
            <a:ext cx="4328325" cy="4872475"/>
          </a:xfrm>
          <a:prstGeom prst="rect">
            <a:avLst/>
          </a:prstGeom>
          <a:noFill/>
          <a:ln>
            <a:noFill/>
          </a:ln>
        </p:spPr>
      </p:pic>
      <p:pic>
        <p:nvPicPr>
          <p:cNvPr id="920" name="Google Shape;920;p59"/>
          <p:cNvPicPr preferRelativeResize="0"/>
          <p:nvPr/>
        </p:nvPicPr>
        <p:blipFill>
          <a:blip r:embed="rId6">
            <a:alphaModFix/>
          </a:blip>
          <a:stretch>
            <a:fillRect/>
          </a:stretch>
        </p:blipFill>
        <p:spPr>
          <a:xfrm>
            <a:off x="4613175" y="1934935"/>
            <a:ext cx="4328325" cy="48724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60"/>
          <p:cNvSpPr txBox="1"/>
          <p:nvPr/>
        </p:nvSpPr>
        <p:spPr>
          <a:xfrm>
            <a:off x="2886634" y="901725"/>
            <a:ext cx="348428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sp>
        <p:nvSpPr>
          <p:cNvPr id="927" name="Google Shape;927;p60"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28" name="Google Shape;928;p60"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61"/>
          <p:cNvSpPr txBox="1"/>
          <p:nvPr/>
        </p:nvSpPr>
        <p:spPr>
          <a:xfrm>
            <a:off x="1198725" y="263925"/>
            <a:ext cx="7640100" cy="134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4400" b="1" i="0" u="sng" strike="noStrike" cap="none">
                <a:solidFill>
                  <a:schemeClr val="dk1"/>
                </a:solidFill>
                <a:latin typeface="Calibri"/>
                <a:ea typeface="Calibri"/>
                <a:cs typeface="Calibri"/>
                <a:sym typeface="Calibri"/>
              </a:rPr>
              <a:t>Digestion</a:t>
            </a:r>
            <a:r>
              <a:rPr lang="en-US" sz="4400" b="0" i="0" u="none" strike="noStrike" cap="none">
                <a:solidFill>
                  <a:schemeClr val="dk1"/>
                </a:solidFill>
                <a:latin typeface="Calibri"/>
                <a:ea typeface="Calibri"/>
                <a:cs typeface="Calibri"/>
                <a:sym typeface="Calibri"/>
              </a:rPr>
              <a:t>: </a:t>
            </a:r>
            <a:r>
              <a:rPr lang="en-US" sz="4400">
                <a:solidFill>
                  <a:schemeClr val="dk1"/>
                </a:solidFill>
                <a:latin typeface="Calibri"/>
                <a:ea typeface="Calibri"/>
                <a:cs typeface="Calibri"/>
                <a:sym typeface="Calibri"/>
              </a:rPr>
              <a:t>b</a:t>
            </a:r>
            <a:r>
              <a:rPr lang="en-US" sz="4400" b="0" i="0" u="none" strike="noStrike" cap="none">
                <a:solidFill>
                  <a:schemeClr val="dk1"/>
                </a:solidFill>
                <a:latin typeface="Calibri"/>
                <a:ea typeface="Calibri"/>
                <a:cs typeface="Calibri"/>
                <a:sym typeface="Calibri"/>
              </a:rPr>
              <a:t>reaking down of food for the organism to use</a:t>
            </a:r>
            <a:endParaRPr sz="1400" b="0" i="0" u="none" strike="noStrike" cap="none">
              <a:solidFill>
                <a:srgbClr val="000000"/>
              </a:solidFill>
              <a:latin typeface="Arial"/>
              <a:ea typeface="Arial"/>
              <a:cs typeface="Arial"/>
              <a:sym typeface="Arial"/>
            </a:endParaRPr>
          </a:p>
        </p:txBody>
      </p:sp>
      <p:pic>
        <p:nvPicPr>
          <p:cNvPr id="934" name="Google Shape;934;p61"/>
          <p:cNvPicPr preferRelativeResize="0"/>
          <p:nvPr/>
        </p:nvPicPr>
        <p:blipFill rotWithShape="1">
          <a:blip r:embed="rId3">
            <a:alphaModFix/>
          </a:blip>
          <a:srcRect/>
          <a:stretch/>
        </p:blipFill>
        <p:spPr>
          <a:xfrm>
            <a:off x="1034321" y="1913316"/>
            <a:ext cx="7075358" cy="4217233"/>
          </a:xfrm>
          <a:prstGeom prst="rect">
            <a:avLst/>
          </a:prstGeom>
          <a:noFill/>
          <a:ln>
            <a:noFill/>
          </a:ln>
        </p:spPr>
      </p:pic>
      <p:sp>
        <p:nvSpPr>
          <p:cNvPr id="935" name="Google Shape;935;p6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36" name="Google Shape;936;p61"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gdaf524373c_1_116"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gdaf524373c_1_121"/>
          <p:cNvSpPr txBox="1">
            <a:spLocks noGrp="1"/>
          </p:cNvSpPr>
          <p:nvPr>
            <p:ph type="title"/>
          </p:nvPr>
        </p:nvSpPr>
        <p:spPr>
          <a:xfrm>
            <a:off x="917975" y="424775"/>
            <a:ext cx="79107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digestion?</a:t>
            </a:r>
            <a:endParaRPr/>
          </a:p>
        </p:txBody>
      </p:sp>
      <p:sp>
        <p:nvSpPr>
          <p:cNvPr id="949" name="Google Shape;949;gdaf524373c_1_12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50" name="Google Shape;950;gdaf524373c_1_121"/>
          <p:cNvPicPr preferRelativeResize="0"/>
          <p:nvPr/>
        </p:nvPicPr>
        <p:blipFill rotWithShape="1">
          <a:blip r:embed="rId4">
            <a:alphaModFix/>
          </a:blip>
          <a:srcRect/>
          <a:stretch/>
        </p:blipFill>
        <p:spPr>
          <a:xfrm>
            <a:off x="1034321" y="1913316"/>
            <a:ext cx="7075358" cy="4217233"/>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pic>
        <p:nvPicPr>
          <p:cNvPr id="956" name="Google Shape;956;p62"/>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957" name="Google Shape;957;p6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pic>
        <p:nvPicPr>
          <p:cNvPr id="963" name="Google Shape;963;p63"/>
          <p:cNvPicPr preferRelativeResize="0"/>
          <p:nvPr/>
        </p:nvPicPr>
        <p:blipFill rotWithShape="1">
          <a:blip r:embed="rId3">
            <a:alphaModFix/>
          </a:blip>
          <a:srcRect t="17722" r="51525" b="24370"/>
          <a:stretch/>
        </p:blipFill>
        <p:spPr>
          <a:xfrm>
            <a:off x="1463765" y="1449976"/>
            <a:ext cx="6216470" cy="4493623"/>
          </a:xfrm>
          <a:prstGeom prst="rect">
            <a:avLst/>
          </a:prstGeom>
          <a:noFill/>
          <a:ln>
            <a:noFill/>
          </a:ln>
        </p:spPr>
      </p:pic>
      <p:sp>
        <p:nvSpPr>
          <p:cNvPr id="964" name="Google Shape;964;p63"/>
          <p:cNvSpPr/>
          <p:nvPr/>
        </p:nvSpPr>
        <p:spPr>
          <a:xfrm>
            <a:off x="5362897" y="2743198"/>
            <a:ext cx="1121032" cy="953589"/>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5" name="Google Shape;965;p63"/>
          <p:cNvSpPr txBox="1"/>
          <p:nvPr/>
        </p:nvSpPr>
        <p:spPr>
          <a:xfrm>
            <a:off x="1188721" y="424771"/>
            <a:ext cx="7302136"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Ingestion                 Digestion </a:t>
            </a:r>
            <a:endParaRPr sz="1400" b="0" i="0" u="none" strike="noStrike" cap="none">
              <a:solidFill>
                <a:srgbClr val="000000"/>
              </a:solidFill>
              <a:latin typeface="Arial"/>
              <a:ea typeface="Arial"/>
              <a:cs typeface="Arial"/>
              <a:sym typeface="Arial"/>
            </a:endParaRPr>
          </a:p>
        </p:txBody>
      </p:sp>
      <p:sp>
        <p:nvSpPr>
          <p:cNvPr id="966" name="Google Shape;966;p63"/>
          <p:cNvSpPr/>
          <p:nvPr/>
        </p:nvSpPr>
        <p:spPr>
          <a:xfrm>
            <a:off x="3602182" y="483652"/>
            <a:ext cx="1482436" cy="512619"/>
          </a:xfrm>
          <a:prstGeom prst="right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7" name="Google Shape;967;p6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pic>
        <p:nvPicPr>
          <p:cNvPr id="973" name="Google Shape;973;p64"/>
          <p:cNvPicPr preferRelativeResize="0"/>
          <p:nvPr/>
        </p:nvPicPr>
        <p:blipFill rotWithShape="1">
          <a:blip r:embed="rId3">
            <a:alphaModFix/>
          </a:blip>
          <a:srcRect t="17722" r="51525" b="24370"/>
          <a:stretch/>
        </p:blipFill>
        <p:spPr>
          <a:xfrm>
            <a:off x="1463765" y="1449976"/>
            <a:ext cx="6216470" cy="4493623"/>
          </a:xfrm>
          <a:prstGeom prst="rect">
            <a:avLst/>
          </a:prstGeom>
          <a:noFill/>
          <a:ln>
            <a:noFill/>
          </a:ln>
        </p:spPr>
      </p:pic>
      <p:sp>
        <p:nvSpPr>
          <p:cNvPr id="974" name="Google Shape;974;p64"/>
          <p:cNvSpPr/>
          <p:nvPr/>
        </p:nvSpPr>
        <p:spPr>
          <a:xfrm>
            <a:off x="4947260" y="4419600"/>
            <a:ext cx="1121032" cy="801187"/>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5" name="Google Shape;975;p64"/>
          <p:cNvSpPr txBox="1"/>
          <p:nvPr/>
        </p:nvSpPr>
        <p:spPr>
          <a:xfrm>
            <a:off x="1188721" y="424771"/>
            <a:ext cx="7302136"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Ingestion                 Digestion </a:t>
            </a:r>
            <a:endParaRPr sz="1400" b="0" i="0" u="none" strike="noStrike" cap="none">
              <a:solidFill>
                <a:srgbClr val="000000"/>
              </a:solidFill>
              <a:latin typeface="Arial"/>
              <a:ea typeface="Arial"/>
              <a:cs typeface="Arial"/>
              <a:sym typeface="Arial"/>
            </a:endParaRPr>
          </a:p>
        </p:txBody>
      </p:sp>
      <p:sp>
        <p:nvSpPr>
          <p:cNvPr id="976" name="Google Shape;976;p64"/>
          <p:cNvSpPr/>
          <p:nvPr/>
        </p:nvSpPr>
        <p:spPr>
          <a:xfrm>
            <a:off x="3602182" y="483652"/>
            <a:ext cx="1482436" cy="512619"/>
          </a:xfrm>
          <a:prstGeom prst="rightArrow">
            <a:avLst>
              <a:gd name="adj1" fmla="val 50000"/>
              <a:gd name="adj2" fmla="val 50000"/>
            </a:avLst>
          </a:prstGeom>
          <a:solidFill>
            <a:srgbClr val="92D05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7" name="Google Shape;977;p6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pic>
        <p:nvPicPr>
          <p:cNvPr id="983" name="Google Shape;983;p65" descr="food.jpg"/>
          <p:cNvPicPr preferRelativeResize="0"/>
          <p:nvPr/>
        </p:nvPicPr>
        <p:blipFill rotWithShape="1">
          <a:blip r:embed="rId3">
            <a:alphaModFix/>
          </a:blip>
          <a:srcRect t="-1761" b="-1760"/>
          <a:stretch/>
        </p:blipFill>
        <p:spPr>
          <a:xfrm>
            <a:off x="1413164" y="2230583"/>
            <a:ext cx="6608618" cy="3726876"/>
          </a:xfrm>
          <a:prstGeom prst="rect">
            <a:avLst/>
          </a:prstGeom>
          <a:noFill/>
          <a:ln>
            <a:noFill/>
          </a:ln>
        </p:spPr>
      </p:pic>
      <p:sp>
        <p:nvSpPr>
          <p:cNvPr id="984" name="Google Shape;984;p65"/>
          <p:cNvSpPr txBox="1"/>
          <p:nvPr/>
        </p:nvSpPr>
        <p:spPr>
          <a:xfrm>
            <a:off x="244925" y="911400"/>
            <a:ext cx="85614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4100" b="0" i="0" u="none" strike="noStrike" cap="none">
                <a:solidFill>
                  <a:schemeClr val="dk1"/>
                </a:solidFill>
                <a:latin typeface="Calibri"/>
                <a:ea typeface="Calibri"/>
                <a:cs typeface="Calibri"/>
                <a:sym typeface="Calibri"/>
              </a:rPr>
              <a:t>Digestion </a:t>
            </a:r>
            <a:r>
              <a:rPr lang="en-US" sz="6300" b="1" i="0" u="none" strike="noStrike" cap="none">
                <a:solidFill>
                  <a:schemeClr val="dk1"/>
                </a:solidFill>
                <a:latin typeface="Calibri"/>
                <a:ea typeface="Calibri"/>
                <a:cs typeface="Calibri"/>
                <a:sym typeface="Calibri"/>
              </a:rPr>
              <a:t>=</a:t>
            </a:r>
            <a:r>
              <a:rPr lang="en-US" sz="4100" b="0" i="0" u="none" strike="noStrike" cap="none">
                <a:solidFill>
                  <a:schemeClr val="dk1"/>
                </a:solidFill>
                <a:latin typeface="Calibri"/>
                <a:ea typeface="Calibri"/>
                <a:cs typeface="Calibri"/>
                <a:sym typeface="Calibri"/>
              </a:rPr>
              <a:t>  making nutrient</a:t>
            </a:r>
            <a:r>
              <a:rPr lang="en-US" sz="4100">
                <a:solidFill>
                  <a:schemeClr val="dk1"/>
                </a:solidFill>
                <a:latin typeface="Calibri"/>
                <a:ea typeface="Calibri"/>
                <a:cs typeface="Calibri"/>
                <a:sym typeface="Calibri"/>
              </a:rPr>
              <a:t>s available</a:t>
            </a:r>
            <a:endParaRPr sz="1100" b="0" i="0" u="none" strike="noStrike" cap="none">
              <a:solidFill>
                <a:srgbClr val="000000"/>
              </a:solidFill>
              <a:latin typeface="Arial"/>
              <a:ea typeface="Arial"/>
              <a:cs typeface="Arial"/>
              <a:sym typeface="Arial"/>
            </a:endParaRPr>
          </a:p>
        </p:txBody>
      </p:sp>
      <p:sp>
        <p:nvSpPr>
          <p:cNvPr id="985" name="Google Shape;985;p6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gdaf524373c_1_129"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8" descr="Plant Cell.jpg"/>
          <p:cNvPicPr preferRelativeResize="0">
            <a:picLocks noGrp="1"/>
          </p:cNvPicPr>
          <p:nvPr>
            <p:ph type="body" idx="1"/>
          </p:nvPr>
        </p:nvPicPr>
        <p:blipFill rotWithShape="1">
          <a:blip r:embed="rId3">
            <a:alphaModFix/>
          </a:blip>
          <a:srcRect l="-29648" r="-29646"/>
          <a:stretch/>
        </p:blipFill>
        <p:spPr>
          <a:xfrm>
            <a:off x="2912197" y="2640429"/>
            <a:ext cx="7395376" cy="4067172"/>
          </a:xfrm>
          <a:prstGeom prst="rect">
            <a:avLst/>
          </a:prstGeom>
          <a:noFill/>
          <a:ln w="9525" cap="flat" cmpd="sng">
            <a:solidFill>
              <a:schemeClr val="lt1"/>
            </a:solidFill>
            <a:prstDash val="solid"/>
            <a:round/>
            <a:headEnd type="none" w="sm" len="sm"/>
            <a:tailEnd type="none" w="sm" len="sm"/>
          </a:ln>
        </p:spPr>
      </p:pic>
      <p:pic>
        <p:nvPicPr>
          <p:cNvPr id="224" name="Google Shape;224;p8" descr="Animal Cell.jpg"/>
          <p:cNvPicPr preferRelativeResize="0"/>
          <p:nvPr/>
        </p:nvPicPr>
        <p:blipFill rotWithShape="1">
          <a:blip r:embed="rId4">
            <a:alphaModFix/>
          </a:blip>
          <a:srcRect l="-26185" r="-26185"/>
          <a:stretch/>
        </p:blipFill>
        <p:spPr>
          <a:xfrm>
            <a:off x="-714298" y="568194"/>
            <a:ext cx="6290055" cy="3459289"/>
          </a:xfrm>
          <a:prstGeom prst="rect">
            <a:avLst/>
          </a:prstGeom>
          <a:noFill/>
          <a:ln>
            <a:noFill/>
          </a:ln>
        </p:spPr>
      </p:pic>
      <p:sp>
        <p:nvSpPr>
          <p:cNvPr id="225" name="Google Shape;225;p8"/>
          <p:cNvSpPr txBox="1">
            <a:spLocks noGrp="1"/>
          </p:cNvSpPr>
          <p:nvPr>
            <p:ph type="title"/>
          </p:nvPr>
        </p:nvSpPr>
        <p:spPr>
          <a:xfrm>
            <a:off x="3328223" y="499650"/>
            <a:ext cx="52359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Cell:</a:t>
            </a:r>
            <a:r>
              <a:rPr lang="en-US"/>
              <a:t> basic unit of life</a:t>
            </a:r>
            <a:endParaRPr/>
          </a:p>
        </p:txBody>
      </p:sp>
      <p:sp>
        <p:nvSpPr>
          <p:cNvPr id="226" name="Google Shape;226;p8"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gdaf524373c_2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8" name="Google Shape;998;gdaf524373c_2_0"/>
          <p:cNvSpPr txBox="1">
            <a:spLocks noGrp="1"/>
          </p:cNvSpPr>
          <p:nvPr>
            <p:ph type="title"/>
          </p:nvPr>
        </p:nvSpPr>
        <p:spPr>
          <a:xfrm>
            <a:off x="849550" y="424775"/>
            <a:ext cx="80331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a:t>What is the relationship between ingestion and digestion?</a:t>
            </a:r>
            <a:endParaRPr/>
          </a:p>
        </p:txBody>
      </p:sp>
      <p:pic>
        <p:nvPicPr>
          <p:cNvPr id="999" name="Google Shape;999;gdaf524373c_2_0" descr="eating.jpg"/>
          <p:cNvPicPr preferRelativeResize="0">
            <a:picLocks noGrp="1"/>
          </p:cNvPicPr>
          <p:nvPr>
            <p:ph type="body" idx="1"/>
          </p:nvPr>
        </p:nvPicPr>
        <p:blipFill rotWithShape="1">
          <a:blip r:embed="rId4">
            <a:alphaModFix/>
          </a:blip>
          <a:srcRect t="8725" b="8725"/>
          <a:stretch/>
        </p:blipFill>
        <p:spPr>
          <a:xfrm>
            <a:off x="299338" y="2917814"/>
            <a:ext cx="4014600" cy="2906700"/>
          </a:xfrm>
          <a:prstGeom prst="rect">
            <a:avLst/>
          </a:prstGeom>
          <a:noFill/>
          <a:ln>
            <a:noFill/>
          </a:ln>
        </p:spPr>
      </p:pic>
      <p:pic>
        <p:nvPicPr>
          <p:cNvPr id="1000" name="Google Shape;1000;gdaf524373c_2_0"/>
          <p:cNvPicPr preferRelativeResize="0"/>
          <p:nvPr/>
        </p:nvPicPr>
        <p:blipFill>
          <a:blip r:embed="rId5">
            <a:alphaModFix/>
          </a:blip>
          <a:stretch>
            <a:fillRect/>
          </a:stretch>
        </p:blipFill>
        <p:spPr>
          <a:xfrm>
            <a:off x="142475" y="1876447"/>
            <a:ext cx="4328325" cy="4872475"/>
          </a:xfrm>
          <a:prstGeom prst="rect">
            <a:avLst/>
          </a:prstGeom>
          <a:noFill/>
          <a:ln>
            <a:noFill/>
          </a:ln>
        </p:spPr>
      </p:pic>
      <p:pic>
        <p:nvPicPr>
          <p:cNvPr id="1001" name="Google Shape;1001;gdaf524373c_2_0"/>
          <p:cNvPicPr preferRelativeResize="0"/>
          <p:nvPr/>
        </p:nvPicPr>
        <p:blipFill>
          <a:blip r:embed="rId5">
            <a:alphaModFix/>
          </a:blip>
          <a:stretch>
            <a:fillRect/>
          </a:stretch>
        </p:blipFill>
        <p:spPr>
          <a:xfrm>
            <a:off x="4562775" y="1876447"/>
            <a:ext cx="4328325" cy="4872475"/>
          </a:xfrm>
          <a:prstGeom prst="rect">
            <a:avLst/>
          </a:prstGeom>
          <a:noFill/>
          <a:ln>
            <a:noFill/>
          </a:ln>
        </p:spPr>
      </p:pic>
      <p:pic>
        <p:nvPicPr>
          <p:cNvPr id="1002" name="Google Shape;1002;gdaf524373c_2_0"/>
          <p:cNvPicPr preferRelativeResize="0"/>
          <p:nvPr/>
        </p:nvPicPr>
        <p:blipFill rotWithShape="1">
          <a:blip r:embed="rId6">
            <a:alphaModFix/>
          </a:blip>
          <a:srcRect/>
          <a:stretch/>
        </p:blipFill>
        <p:spPr>
          <a:xfrm>
            <a:off x="4877502" y="3210337"/>
            <a:ext cx="3698875" cy="22047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gdaf524373c_2_11"/>
          <p:cNvSpPr txBox="1">
            <a:spLocks noGrp="1"/>
          </p:cNvSpPr>
          <p:nvPr>
            <p:ph type="title"/>
          </p:nvPr>
        </p:nvSpPr>
        <p:spPr>
          <a:xfrm>
            <a:off x="917975" y="424775"/>
            <a:ext cx="79107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Why is digestion important?</a:t>
            </a:r>
            <a:endParaRPr/>
          </a:p>
        </p:txBody>
      </p:sp>
      <p:sp>
        <p:nvSpPr>
          <p:cNvPr id="1009" name="Google Shape;1009;gdaf524373c_2_1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0" name="Google Shape;1010;gdaf524373c_2_11"/>
          <p:cNvPicPr preferRelativeResize="0"/>
          <p:nvPr/>
        </p:nvPicPr>
        <p:blipFill rotWithShape="1">
          <a:blip r:embed="rId4">
            <a:alphaModFix/>
          </a:blip>
          <a:srcRect/>
          <a:stretch/>
        </p:blipFill>
        <p:spPr>
          <a:xfrm>
            <a:off x="1034321" y="1913316"/>
            <a:ext cx="7075358" cy="4217233"/>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66"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7" name="Google Shape;1017;p66"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gdac1902d15_0_0"/>
          <p:cNvSpPr txBox="1"/>
          <p:nvPr/>
        </p:nvSpPr>
        <p:spPr>
          <a:xfrm>
            <a:off x="244925" y="911400"/>
            <a:ext cx="85614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4100">
                <a:solidFill>
                  <a:schemeClr val="dk1"/>
                </a:solidFill>
                <a:latin typeface="Calibri"/>
                <a:ea typeface="Calibri"/>
                <a:cs typeface="Calibri"/>
                <a:sym typeface="Calibri"/>
              </a:rPr>
              <a:t>Chewing</a:t>
            </a:r>
            <a:endParaRPr sz="1100" b="0" i="0" u="none" strike="noStrike" cap="none">
              <a:solidFill>
                <a:srgbClr val="000000"/>
              </a:solidFill>
              <a:latin typeface="Arial"/>
              <a:ea typeface="Arial"/>
              <a:cs typeface="Arial"/>
              <a:sym typeface="Arial"/>
            </a:endParaRPr>
          </a:p>
        </p:txBody>
      </p:sp>
      <p:pic>
        <p:nvPicPr>
          <p:cNvPr id="1024" name="Google Shape;1024;gdac1902d15_0_0"/>
          <p:cNvPicPr preferRelativeResize="0"/>
          <p:nvPr/>
        </p:nvPicPr>
        <p:blipFill>
          <a:blip r:embed="rId3">
            <a:alphaModFix/>
          </a:blip>
          <a:stretch>
            <a:fillRect/>
          </a:stretch>
        </p:blipFill>
        <p:spPr>
          <a:xfrm>
            <a:off x="2167575" y="1742675"/>
            <a:ext cx="4716100" cy="4456725"/>
          </a:xfrm>
          <a:prstGeom prst="rect">
            <a:avLst/>
          </a:prstGeom>
          <a:noFill/>
          <a:ln>
            <a:noFill/>
          </a:ln>
        </p:spPr>
      </p:pic>
      <p:sp>
        <p:nvSpPr>
          <p:cNvPr id="1025" name="Google Shape;1025;gdac1902d15_0_0" descr="Artificial Intelligence"/>
          <p:cNvSpPr/>
          <p:nvPr/>
        </p:nvSpPr>
        <p:spPr>
          <a:xfrm>
            <a:off x="2" y="5"/>
            <a:ext cx="893100" cy="876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6" name="Google Shape;1026;gdac1902d15_0_0" descr="Comment Like"/>
          <p:cNvPicPr preferRelativeResize="0"/>
          <p:nvPr/>
        </p:nvPicPr>
        <p:blipFill rotWithShape="1">
          <a:blip r:embed="rId5">
            <a:alphaModFix/>
          </a:blip>
          <a:srcRect/>
          <a:stretch/>
        </p:blipFill>
        <p:spPr>
          <a:xfrm>
            <a:off x="792900" y="-8407"/>
            <a:ext cx="893100" cy="8931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pic>
        <p:nvPicPr>
          <p:cNvPr id="1032" name="Google Shape;1032;gdac1902d15_0_6"/>
          <p:cNvPicPr preferRelativeResize="0"/>
          <p:nvPr/>
        </p:nvPicPr>
        <p:blipFill>
          <a:blip r:embed="rId3">
            <a:alphaModFix/>
          </a:blip>
          <a:stretch>
            <a:fillRect/>
          </a:stretch>
        </p:blipFill>
        <p:spPr>
          <a:xfrm>
            <a:off x="1935250" y="2344350"/>
            <a:ext cx="5273500" cy="3155400"/>
          </a:xfrm>
          <a:prstGeom prst="rect">
            <a:avLst/>
          </a:prstGeom>
          <a:noFill/>
          <a:ln>
            <a:noFill/>
          </a:ln>
        </p:spPr>
      </p:pic>
      <p:sp>
        <p:nvSpPr>
          <p:cNvPr id="1033" name="Google Shape;1033;gdac1902d15_0_6"/>
          <p:cNvSpPr txBox="1"/>
          <p:nvPr/>
        </p:nvSpPr>
        <p:spPr>
          <a:xfrm>
            <a:off x="244925" y="911400"/>
            <a:ext cx="85614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4100">
                <a:solidFill>
                  <a:schemeClr val="dk1"/>
                </a:solidFill>
                <a:latin typeface="Calibri"/>
                <a:ea typeface="Calibri"/>
                <a:cs typeface="Calibri"/>
                <a:sym typeface="Calibri"/>
              </a:rPr>
              <a:t>Nutrient Absorption</a:t>
            </a:r>
            <a:endParaRPr sz="1100" b="0" i="0" u="none" strike="noStrike" cap="none">
              <a:solidFill>
                <a:srgbClr val="000000"/>
              </a:solidFill>
              <a:latin typeface="Arial"/>
              <a:ea typeface="Arial"/>
              <a:cs typeface="Arial"/>
              <a:sym typeface="Arial"/>
            </a:endParaRPr>
          </a:p>
        </p:txBody>
      </p:sp>
      <p:sp>
        <p:nvSpPr>
          <p:cNvPr id="1034" name="Google Shape;1034;gdac1902d15_0_6" descr="Artificial Intelligence"/>
          <p:cNvSpPr/>
          <p:nvPr/>
        </p:nvSpPr>
        <p:spPr>
          <a:xfrm>
            <a:off x="2" y="5"/>
            <a:ext cx="893100" cy="876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5" name="Google Shape;1035;gdac1902d15_0_6" descr="Comment Like"/>
          <p:cNvPicPr preferRelativeResize="0"/>
          <p:nvPr/>
        </p:nvPicPr>
        <p:blipFill rotWithShape="1">
          <a:blip r:embed="rId5">
            <a:alphaModFix/>
          </a:blip>
          <a:srcRect/>
          <a:stretch/>
        </p:blipFill>
        <p:spPr>
          <a:xfrm>
            <a:off x="792900" y="-8407"/>
            <a:ext cx="893100" cy="8931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67"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2" name="Google Shape;1042;p67"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gdac1902d15_0_16" descr="Artificial Intelligence"/>
          <p:cNvSpPr/>
          <p:nvPr/>
        </p:nvSpPr>
        <p:spPr>
          <a:xfrm>
            <a:off x="-58098" y="5"/>
            <a:ext cx="915300" cy="946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9" name="Google Shape;1049;gdac1902d15_0_16" descr="Comment Dislike"/>
          <p:cNvPicPr preferRelativeResize="0"/>
          <p:nvPr/>
        </p:nvPicPr>
        <p:blipFill rotWithShape="1">
          <a:blip r:embed="rId4">
            <a:alphaModFix/>
          </a:blip>
          <a:srcRect/>
          <a:stretch/>
        </p:blipFill>
        <p:spPr>
          <a:xfrm>
            <a:off x="753350" y="8"/>
            <a:ext cx="946200" cy="946200"/>
          </a:xfrm>
          <a:prstGeom prst="rect">
            <a:avLst/>
          </a:prstGeom>
          <a:noFill/>
          <a:ln>
            <a:noFill/>
          </a:ln>
        </p:spPr>
      </p:pic>
      <p:pic>
        <p:nvPicPr>
          <p:cNvPr id="1050" name="Google Shape;1050;gdac1902d15_0_16"/>
          <p:cNvPicPr preferRelativeResize="0"/>
          <p:nvPr/>
        </p:nvPicPr>
        <p:blipFill>
          <a:blip r:embed="rId5">
            <a:alphaModFix/>
          </a:blip>
          <a:stretch>
            <a:fillRect/>
          </a:stretch>
        </p:blipFill>
        <p:spPr>
          <a:xfrm>
            <a:off x="2133688" y="2337924"/>
            <a:ext cx="4876625" cy="3231350"/>
          </a:xfrm>
          <a:prstGeom prst="rect">
            <a:avLst/>
          </a:prstGeom>
          <a:noFill/>
          <a:ln>
            <a:noFill/>
          </a:ln>
        </p:spPr>
      </p:pic>
      <p:sp>
        <p:nvSpPr>
          <p:cNvPr id="1051" name="Google Shape;1051;gdac1902d15_0_16"/>
          <p:cNvSpPr txBox="1"/>
          <p:nvPr/>
        </p:nvSpPr>
        <p:spPr>
          <a:xfrm>
            <a:off x="233800" y="1070563"/>
            <a:ext cx="85614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4100">
                <a:solidFill>
                  <a:schemeClr val="dk1"/>
                </a:solidFill>
                <a:latin typeface="Calibri"/>
                <a:ea typeface="Calibri"/>
                <a:cs typeface="Calibri"/>
                <a:sym typeface="Calibri"/>
              </a:rPr>
              <a:t>Obtaining Food</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gdaf524373c_2_18"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gdaf524373c_2_23"/>
          <p:cNvSpPr txBox="1">
            <a:spLocks noGrp="1"/>
          </p:cNvSpPr>
          <p:nvPr>
            <p:ph type="title"/>
          </p:nvPr>
        </p:nvSpPr>
        <p:spPr>
          <a:xfrm>
            <a:off x="917975" y="424775"/>
            <a:ext cx="79107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What are some examples of digestion?</a:t>
            </a:r>
            <a:endParaRPr/>
          </a:p>
        </p:txBody>
      </p:sp>
      <p:sp>
        <p:nvSpPr>
          <p:cNvPr id="1064" name="Google Shape;1064;gdaf524373c_2_2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5" name="Google Shape;1065;gdaf524373c_2_23"/>
          <p:cNvPicPr preferRelativeResize="0"/>
          <p:nvPr/>
        </p:nvPicPr>
        <p:blipFill rotWithShape="1">
          <a:blip r:embed="rId4">
            <a:alphaModFix/>
          </a:blip>
          <a:srcRect/>
          <a:stretch/>
        </p:blipFill>
        <p:spPr>
          <a:xfrm>
            <a:off x="1366581" y="1907429"/>
            <a:ext cx="6410850" cy="4199893"/>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gdaf524373c_2_31"/>
          <p:cNvSpPr txBox="1">
            <a:spLocks noGrp="1"/>
          </p:cNvSpPr>
          <p:nvPr>
            <p:ph type="title"/>
          </p:nvPr>
        </p:nvSpPr>
        <p:spPr>
          <a:xfrm>
            <a:off x="917975" y="424775"/>
            <a:ext cx="79107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Why is obtaining food NOT an example of digestion?</a:t>
            </a:r>
            <a:endParaRPr/>
          </a:p>
        </p:txBody>
      </p:sp>
      <p:sp>
        <p:nvSpPr>
          <p:cNvPr id="1072" name="Google Shape;1072;gdaf524373c_2_3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73" name="Google Shape;1073;gdaf524373c_2_31"/>
          <p:cNvPicPr preferRelativeResize="0"/>
          <p:nvPr/>
        </p:nvPicPr>
        <p:blipFill>
          <a:blip r:embed="rId4">
            <a:alphaModFix/>
          </a:blip>
          <a:stretch>
            <a:fillRect/>
          </a:stretch>
        </p:blipFill>
        <p:spPr>
          <a:xfrm>
            <a:off x="1735913" y="2089375"/>
            <a:ext cx="5672175" cy="3758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9"/>
          <p:cNvPicPr preferRelativeResize="0"/>
          <p:nvPr/>
        </p:nvPicPr>
        <p:blipFill rotWithShape="1">
          <a:blip r:embed="rId3">
            <a:alphaModFix/>
          </a:blip>
          <a:srcRect/>
          <a:stretch/>
        </p:blipFill>
        <p:spPr>
          <a:xfrm rot="5400000">
            <a:off x="2443843" y="1169779"/>
            <a:ext cx="4408714" cy="6327648"/>
          </a:xfrm>
          <a:prstGeom prst="rect">
            <a:avLst/>
          </a:prstGeom>
          <a:noFill/>
          <a:ln>
            <a:noFill/>
          </a:ln>
        </p:spPr>
      </p:pic>
      <p:sp>
        <p:nvSpPr>
          <p:cNvPr id="233" name="Google Shape;233;p9"/>
          <p:cNvSpPr txBox="1"/>
          <p:nvPr/>
        </p:nvSpPr>
        <p:spPr>
          <a:xfrm>
            <a:off x="76192" y="438267"/>
            <a:ext cx="89916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chemeClr val="dk1"/>
                </a:solidFill>
                <a:latin typeface="Calibri"/>
                <a:ea typeface="Calibri"/>
                <a:cs typeface="Calibri"/>
                <a:sym typeface="Calibri"/>
              </a:rPr>
              <a:t>Tissue</a:t>
            </a:r>
            <a:r>
              <a:rPr lang="en-US" sz="3600" b="0" i="0" u="none" strike="noStrike" cap="none">
                <a:solidFill>
                  <a:schemeClr val="dk1"/>
                </a:solidFill>
                <a:latin typeface="Calibri"/>
                <a:ea typeface="Calibri"/>
                <a:cs typeface="Calibri"/>
                <a:sym typeface="Calibri"/>
              </a:rPr>
              <a:t>: group of similar cells that work together and have a specific function together</a:t>
            </a:r>
            <a:endParaRPr sz="1400" b="0" i="0" u="none" strike="noStrike" cap="none">
              <a:solidFill>
                <a:srgbClr val="000000"/>
              </a:solidFill>
              <a:latin typeface="Arial"/>
              <a:ea typeface="Arial"/>
              <a:cs typeface="Arial"/>
              <a:sym typeface="Arial"/>
            </a:endParaRPr>
          </a:p>
        </p:txBody>
      </p:sp>
      <p:sp>
        <p:nvSpPr>
          <p:cNvPr id="234" name="Google Shape;234;p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68"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0" name="Google Shape;1080;p68"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p69"/>
          <p:cNvSpPr txBox="1">
            <a:spLocks noGrp="1"/>
          </p:cNvSpPr>
          <p:nvPr>
            <p:ph type="title"/>
          </p:nvPr>
        </p:nvSpPr>
        <p:spPr>
          <a:xfrm>
            <a:off x="457200" y="11037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9600"/>
              <a:t>Digestion</a:t>
            </a:r>
            <a:endParaRPr/>
          </a:p>
        </p:txBody>
      </p:sp>
      <p:sp>
        <p:nvSpPr>
          <p:cNvPr id="1087" name="Google Shape;1087;p69"/>
          <p:cNvSpPr/>
          <p:nvPr/>
        </p:nvSpPr>
        <p:spPr>
          <a:xfrm>
            <a:off x="1824073" y="950689"/>
            <a:ext cx="1607885" cy="1729276"/>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088" name="Google Shape;1088;p69"/>
          <p:cNvCxnSpPr/>
          <p:nvPr/>
        </p:nvCxnSpPr>
        <p:spPr>
          <a:xfrm>
            <a:off x="2702327" y="2796566"/>
            <a:ext cx="27024" cy="932189"/>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sp>
        <p:nvSpPr>
          <p:cNvPr id="1089" name="Google Shape;1089;p69"/>
          <p:cNvSpPr txBox="1"/>
          <p:nvPr/>
        </p:nvSpPr>
        <p:spPr>
          <a:xfrm>
            <a:off x="-202680" y="3930203"/>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9600"/>
              <a:buFont typeface="Calibri"/>
              <a:buNone/>
            </a:pPr>
            <a:r>
              <a:rPr lang="en-US" sz="9600" b="0" i="0" u="none" strike="noStrike" cap="none">
                <a:solidFill>
                  <a:schemeClr val="dk1"/>
                </a:solidFill>
                <a:latin typeface="Calibri"/>
                <a:ea typeface="Calibri"/>
                <a:cs typeface="Calibri"/>
                <a:sym typeface="Calibri"/>
              </a:rPr>
              <a:t>Divide</a:t>
            </a:r>
            <a:endParaRPr sz="1400" b="0" i="0" u="none" strike="noStrike" cap="none">
              <a:solidFill>
                <a:srgbClr val="000000"/>
              </a:solidFill>
              <a:latin typeface="Arial"/>
              <a:ea typeface="Arial"/>
              <a:cs typeface="Arial"/>
              <a:sym typeface="Arial"/>
            </a:endParaRPr>
          </a:p>
        </p:txBody>
      </p:sp>
      <p:sp>
        <p:nvSpPr>
          <p:cNvPr id="1090" name="Google Shape;1090;p69"/>
          <p:cNvSpPr/>
          <p:nvPr/>
        </p:nvSpPr>
        <p:spPr>
          <a:xfrm>
            <a:off x="1976473" y="3777155"/>
            <a:ext cx="1607885" cy="1729276"/>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1" name="Google Shape;1091;p6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92" name="Google Shape;1092;p69"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70"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p71"/>
          <p:cNvSpPr txBox="1"/>
          <p:nvPr/>
        </p:nvSpPr>
        <p:spPr>
          <a:xfrm>
            <a:off x="1188721" y="424771"/>
            <a:ext cx="7302136"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What is digestion?</a:t>
            </a:r>
            <a:endParaRPr sz="1400" b="0" i="0" u="none" strike="noStrike" cap="none">
              <a:solidFill>
                <a:srgbClr val="000000"/>
              </a:solidFill>
              <a:latin typeface="Arial"/>
              <a:ea typeface="Arial"/>
              <a:cs typeface="Arial"/>
              <a:sym typeface="Arial"/>
            </a:endParaRPr>
          </a:p>
        </p:txBody>
      </p:sp>
      <p:pic>
        <p:nvPicPr>
          <p:cNvPr id="1105" name="Google Shape;1105;p71"/>
          <p:cNvPicPr preferRelativeResize="0"/>
          <p:nvPr/>
        </p:nvPicPr>
        <p:blipFill rotWithShape="1">
          <a:blip r:embed="rId3">
            <a:alphaModFix/>
          </a:blip>
          <a:srcRect/>
          <a:stretch/>
        </p:blipFill>
        <p:spPr>
          <a:xfrm>
            <a:off x="1034321" y="1913316"/>
            <a:ext cx="7075358" cy="4217233"/>
          </a:xfrm>
          <a:prstGeom prst="rect">
            <a:avLst/>
          </a:prstGeom>
          <a:noFill/>
          <a:ln>
            <a:noFill/>
          </a:ln>
        </p:spPr>
      </p:pic>
      <p:sp>
        <p:nvSpPr>
          <p:cNvPr id="1106" name="Google Shape;1106;p71"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72"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13" name="Google Shape;1113;p72"/>
          <p:cNvPicPr preferRelativeResize="0"/>
          <p:nvPr/>
        </p:nvPicPr>
        <p:blipFill rotWithShape="1">
          <a:blip r:embed="rId4">
            <a:alphaModFix/>
          </a:blip>
          <a:srcRect t="17722" r="51525" b="24370"/>
          <a:stretch/>
        </p:blipFill>
        <p:spPr>
          <a:xfrm>
            <a:off x="1727001" y="1408412"/>
            <a:ext cx="6216470" cy="4493623"/>
          </a:xfrm>
          <a:prstGeom prst="rect">
            <a:avLst/>
          </a:prstGeom>
          <a:noFill/>
          <a:ln>
            <a:noFill/>
          </a:ln>
        </p:spPr>
      </p:pic>
      <p:sp>
        <p:nvSpPr>
          <p:cNvPr id="1114" name="Google Shape;1114;p72"/>
          <p:cNvSpPr txBox="1"/>
          <p:nvPr/>
        </p:nvSpPr>
        <p:spPr>
          <a:xfrm>
            <a:off x="1184171" y="265396"/>
            <a:ext cx="73020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What process happens before digestion?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pic>
        <p:nvPicPr>
          <p:cNvPr id="1120" name="Google Shape;1120;p73"/>
          <p:cNvPicPr preferRelativeResize="0"/>
          <p:nvPr/>
        </p:nvPicPr>
        <p:blipFill rotWithShape="1">
          <a:blip r:embed="rId3">
            <a:alphaModFix/>
          </a:blip>
          <a:srcRect t="17722" r="51525" b="24370"/>
          <a:stretch/>
        </p:blipFill>
        <p:spPr>
          <a:xfrm>
            <a:off x="1463765" y="1981200"/>
            <a:ext cx="6216470" cy="4184072"/>
          </a:xfrm>
          <a:prstGeom prst="rect">
            <a:avLst/>
          </a:prstGeom>
          <a:noFill/>
          <a:ln>
            <a:noFill/>
          </a:ln>
        </p:spPr>
      </p:pic>
      <p:sp>
        <p:nvSpPr>
          <p:cNvPr id="1121" name="Google Shape;1121;p73"/>
          <p:cNvSpPr txBox="1"/>
          <p:nvPr/>
        </p:nvSpPr>
        <p:spPr>
          <a:xfrm>
            <a:off x="735225" y="76025"/>
            <a:ext cx="8043600" cy="2053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Why are both ingestion and digestion important for organisms? </a:t>
            </a:r>
            <a:endParaRPr sz="1400" b="0" i="0" u="none" strike="noStrike" cap="none">
              <a:solidFill>
                <a:srgbClr val="000000"/>
              </a:solidFill>
              <a:latin typeface="Arial"/>
              <a:ea typeface="Arial"/>
              <a:cs typeface="Arial"/>
              <a:sym typeface="Arial"/>
            </a:endParaRPr>
          </a:p>
        </p:txBody>
      </p:sp>
      <p:sp>
        <p:nvSpPr>
          <p:cNvPr id="1122" name="Google Shape;1122;p73"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74"/>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1129" name="Google Shape;1129;p74"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75"/>
          <p:cNvSpPr txBox="1"/>
          <p:nvPr/>
        </p:nvSpPr>
        <p:spPr>
          <a:xfrm>
            <a:off x="854950" y="424775"/>
            <a:ext cx="79911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4400" b="1" i="0" u="sng" strike="noStrike" cap="none">
                <a:solidFill>
                  <a:schemeClr val="dk1"/>
                </a:solidFill>
                <a:latin typeface="Calibri"/>
                <a:ea typeface="Calibri"/>
                <a:cs typeface="Calibri"/>
                <a:sym typeface="Calibri"/>
              </a:rPr>
              <a:t>Digestion</a:t>
            </a:r>
            <a:r>
              <a:rPr lang="en-US" sz="4400" b="0" i="0" u="none" strike="noStrike" cap="none">
                <a:solidFill>
                  <a:schemeClr val="dk1"/>
                </a:solidFill>
                <a:latin typeface="Calibri"/>
                <a:ea typeface="Calibri"/>
                <a:cs typeface="Calibri"/>
                <a:sym typeface="Calibri"/>
              </a:rPr>
              <a:t>: </a:t>
            </a:r>
            <a:r>
              <a:rPr lang="en-US" sz="4400">
                <a:solidFill>
                  <a:schemeClr val="dk1"/>
                </a:solidFill>
                <a:latin typeface="Calibri"/>
                <a:ea typeface="Calibri"/>
                <a:cs typeface="Calibri"/>
                <a:sym typeface="Calibri"/>
              </a:rPr>
              <a:t>b</a:t>
            </a:r>
            <a:r>
              <a:rPr lang="en-US" sz="4400" b="0" i="0" u="none" strike="noStrike" cap="none">
                <a:solidFill>
                  <a:schemeClr val="dk1"/>
                </a:solidFill>
                <a:latin typeface="Calibri"/>
                <a:ea typeface="Calibri"/>
                <a:cs typeface="Calibri"/>
                <a:sym typeface="Calibri"/>
              </a:rPr>
              <a:t>reaking down of food for the organism to use</a:t>
            </a:r>
            <a:endParaRPr sz="1400" b="0" i="0" u="none" strike="noStrike" cap="none">
              <a:solidFill>
                <a:srgbClr val="000000"/>
              </a:solidFill>
              <a:latin typeface="Arial"/>
              <a:ea typeface="Arial"/>
              <a:cs typeface="Arial"/>
              <a:sym typeface="Arial"/>
            </a:endParaRPr>
          </a:p>
        </p:txBody>
      </p:sp>
      <p:pic>
        <p:nvPicPr>
          <p:cNvPr id="1135" name="Google Shape;1135;p75"/>
          <p:cNvPicPr preferRelativeResize="0"/>
          <p:nvPr/>
        </p:nvPicPr>
        <p:blipFill rotWithShape="1">
          <a:blip r:embed="rId3">
            <a:alphaModFix/>
          </a:blip>
          <a:srcRect/>
          <a:stretch/>
        </p:blipFill>
        <p:spPr>
          <a:xfrm>
            <a:off x="1034321" y="1913316"/>
            <a:ext cx="7075358" cy="4217233"/>
          </a:xfrm>
          <a:prstGeom prst="rect">
            <a:avLst/>
          </a:prstGeom>
          <a:noFill/>
          <a:ln>
            <a:noFill/>
          </a:ln>
        </p:spPr>
      </p:pic>
      <p:sp>
        <p:nvSpPr>
          <p:cNvPr id="1136" name="Google Shape;1136;p75"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76"/>
          <p:cNvSpPr txBox="1"/>
          <p:nvPr/>
        </p:nvSpPr>
        <p:spPr>
          <a:xfrm>
            <a:off x="924050" y="111150"/>
            <a:ext cx="7281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a:solidFill>
                  <a:srgbClr val="FFC000"/>
                </a:solidFill>
                <a:latin typeface="Calibri"/>
                <a:ea typeface="Calibri"/>
                <a:cs typeface="Calibri"/>
                <a:sym typeface="Calibri"/>
              </a:rPr>
              <a:t>Reinforcement</a:t>
            </a:r>
            <a:r>
              <a:rPr lang="en-US" sz="5600" b="0" i="0" u="none" strike="noStrike" cap="none">
                <a:solidFill>
                  <a:srgbClr val="FFC000"/>
                </a:solidFill>
                <a:latin typeface="Calibri"/>
                <a:ea typeface="Calibri"/>
                <a:cs typeface="Calibri"/>
                <a:sym typeface="Calibri"/>
              </a:rPr>
              <a:t> Activity</a:t>
            </a:r>
            <a:endParaRPr sz="1400" b="0" i="0" u="none" strike="noStrike" cap="none">
              <a:solidFill>
                <a:srgbClr val="000000"/>
              </a:solidFill>
              <a:latin typeface="Arial"/>
              <a:ea typeface="Arial"/>
              <a:cs typeface="Arial"/>
              <a:sym typeface="Arial"/>
            </a:endParaRPr>
          </a:p>
        </p:txBody>
      </p:sp>
      <p:sp>
        <p:nvSpPr>
          <p:cNvPr id="1143" name="Google Shape;1143;p76"/>
          <p:cNvSpPr txBox="1"/>
          <p:nvPr/>
        </p:nvSpPr>
        <p:spPr>
          <a:xfrm>
            <a:off x="1182690" y="2139294"/>
            <a:ext cx="6367500" cy="203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Engage students in reflecting back on snack time and considering the journey their food is currently on. Have then name some specific organs that are important to the process.</a:t>
            </a:r>
            <a:endParaRPr sz="18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Why are ingestion and digestion important for survival? </a:t>
            </a:r>
            <a:endParaRPr sz="18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What does our body use food for? </a:t>
            </a:r>
            <a:endParaRPr sz="1800">
              <a:solidFill>
                <a:schemeClr val="dk1"/>
              </a:solidFill>
              <a:latin typeface="Calibri"/>
              <a:ea typeface="Calibri"/>
              <a:cs typeface="Calibri"/>
              <a:sym typeface="Calibri"/>
            </a:endParaRPr>
          </a:p>
        </p:txBody>
      </p:sp>
      <p:sp>
        <p:nvSpPr>
          <p:cNvPr id="1144" name="Google Shape;1144;p76"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45" name="Google Shape;1145;p76"/>
          <p:cNvPicPr preferRelativeResize="0"/>
          <p:nvPr/>
        </p:nvPicPr>
        <p:blipFill>
          <a:blip r:embed="rId4">
            <a:alphaModFix/>
          </a:blip>
          <a:stretch>
            <a:fillRect/>
          </a:stretch>
        </p:blipFill>
        <p:spPr>
          <a:xfrm>
            <a:off x="3381000" y="4301319"/>
            <a:ext cx="2382006" cy="2382006"/>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Google Shape;1151;p77"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p77"/>
          <p:cNvSpPr txBox="1"/>
          <p:nvPr/>
        </p:nvSpPr>
        <p:spPr>
          <a:xfrm>
            <a:off x="794915" y="108671"/>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can changes in life processes affect </a:t>
            </a:r>
            <a:r>
              <a:rPr lang="en-US" sz="3000" b="1">
                <a:solidFill>
                  <a:srgbClr val="FF0000"/>
                </a:solidFill>
                <a:latin typeface="Calibri"/>
                <a:ea typeface="Calibri"/>
                <a:cs typeface="Calibri"/>
                <a:sym typeface="Calibri"/>
              </a:rPr>
              <a:t>living organisms</a:t>
            </a:r>
            <a:r>
              <a:rPr lang="en-US" sz="3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1153" name="Google Shape;1153;p77"/>
          <p:cNvGrpSpPr/>
          <p:nvPr/>
        </p:nvGrpSpPr>
        <p:grpSpPr>
          <a:xfrm>
            <a:off x="944379" y="1413562"/>
            <a:ext cx="8063975" cy="5285063"/>
            <a:chOff x="944379" y="1413562"/>
            <a:chExt cx="8063975" cy="5285063"/>
          </a:xfrm>
        </p:grpSpPr>
        <p:grpSp>
          <p:nvGrpSpPr>
            <p:cNvPr id="1154" name="Google Shape;1154;p77"/>
            <p:cNvGrpSpPr/>
            <p:nvPr/>
          </p:nvGrpSpPr>
          <p:grpSpPr>
            <a:xfrm>
              <a:off x="1266092" y="1559581"/>
              <a:ext cx="3325272" cy="1039147"/>
              <a:chOff x="4368061" y="1626721"/>
              <a:chExt cx="3325272" cy="1039147"/>
            </a:xfrm>
          </p:grpSpPr>
          <p:sp>
            <p:nvSpPr>
              <p:cNvPr id="1155" name="Google Shape;1155;p77"/>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77"/>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Ingestion</a:t>
                </a:r>
                <a:endParaRPr sz="1400" b="0" i="0" u="none" strike="noStrike" cap="none">
                  <a:solidFill>
                    <a:srgbClr val="000000"/>
                  </a:solidFill>
                  <a:latin typeface="Arial"/>
                  <a:ea typeface="Arial"/>
                  <a:cs typeface="Arial"/>
                  <a:sym typeface="Arial"/>
                </a:endParaRPr>
              </a:p>
            </p:txBody>
          </p:sp>
        </p:grpSp>
        <p:pic>
          <p:nvPicPr>
            <p:cNvPr id="1157" name="Google Shape;1157;p77" descr="eating.jpg"/>
            <p:cNvPicPr preferRelativeResize="0"/>
            <p:nvPr/>
          </p:nvPicPr>
          <p:blipFill rotWithShape="1">
            <a:blip r:embed="rId4">
              <a:alphaModFix/>
            </a:blip>
            <a:srcRect t="8727" b="8727"/>
            <a:stretch/>
          </p:blipFill>
          <p:spPr>
            <a:xfrm>
              <a:off x="944380" y="1446299"/>
              <a:ext cx="905701" cy="1039148"/>
            </a:xfrm>
            <a:prstGeom prst="rect">
              <a:avLst/>
            </a:prstGeom>
            <a:noFill/>
            <a:ln>
              <a:noFill/>
            </a:ln>
          </p:spPr>
        </p:pic>
        <p:grpSp>
          <p:nvGrpSpPr>
            <p:cNvPr id="1158" name="Google Shape;1158;p77"/>
            <p:cNvGrpSpPr/>
            <p:nvPr/>
          </p:nvGrpSpPr>
          <p:grpSpPr>
            <a:xfrm>
              <a:off x="1246728" y="2909426"/>
              <a:ext cx="3325272" cy="1039147"/>
              <a:chOff x="4368061" y="1626721"/>
              <a:chExt cx="3325272" cy="1039147"/>
            </a:xfrm>
          </p:grpSpPr>
          <p:sp>
            <p:nvSpPr>
              <p:cNvPr id="1159" name="Google Shape;1159;p77"/>
              <p:cNvSpPr/>
              <p:nvPr/>
            </p:nvSpPr>
            <p:spPr>
              <a:xfrm>
                <a:off x="4368061" y="1626721"/>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p77"/>
              <p:cNvSpPr txBox="1"/>
              <p:nvPr/>
            </p:nvSpPr>
            <p:spPr>
              <a:xfrm>
                <a:off x="4368061" y="1626721"/>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Digestion</a:t>
                </a:r>
                <a:endParaRPr sz="1400" b="0" i="0" u="none" strike="noStrike" cap="none">
                  <a:solidFill>
                    <a:srgbClr val="000000"/>
                  </a:solidFill>
                  <a:latin typeface="Arial"/>
                  <a:ea typeface="Arial"/>
                  <a:cs typeface="Arial"/>
                  <a:sym typeface="Arial"/>
                </a:endParaRPr>
              </a:p>
            </p:txBody>
          </p:sp>
        </p:grpSp>
        <p:pic>
          <p:nvPicPr>
            <p:cNvPr id="1161" name="Google Shape;1161;p77"/>
            <p:cNvPicPr preferRelativeResize="0"/>
            <p:nvPr/>
          </p:nvPicPr>
          <p:blipFill rotWithShape="1">
            <a:blip r:embed="rId5">
              <a:alphaModFix/>
            </a:blip>
            <a:srcRect/>
            <a:stretch/>
          </p:blipFill>
          <p:spPr>
            <a:xfrm>
              <a:off x="944379" y="2909426"/>
              <a:ext cx="905702" cy="911026"/>
            </a:xfrm>
            <a:prstGeom prst="rect">
              <a:avLst/>
            </a:prstGeom>
            <a:noFill/>
            <a:ln>
              <a:noFill/>
            </a:ln>
          </p:spPr>
        </p:pic>
        <p:grpSp>
          <p:nvGrpSpPr>
            <p:cNvPr id="1162" name="Google Shape;1162;p77"/>
            <p:cNvGrpSpPr/>
            <p:nvPr/>
          </p:nvGrpSpPr>
          <p:grpSpPr>
            <a:xfrm>
              <a:off x="1208702" y="4273783"/>
              <a:ext cx="3325272" cy="1039147"/>
              <a:chOff x="4368061" y="2934893"/>
              <a:chExt cx="3325272" cy="1039147"/>
            </a:xfrm>
          </p:grpSpPr>
          <p:sp>
            <p:nvSpPr>
              <p:cNvPr id="1163" name="Google Shape;1163;p77"/>
              <p:cNvSpPr/>
              <p:nvPr/>
            </p:nvSpPr>
            <p:spPr>
              <a:xfrm>
                <a:off x="4368061"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77"/>
              <p:cNvSpPr txBox="1"/>
              <p:nvPr/>
            </p:nvSpPr>
            <p:spPr>
              <a:xfrm>
                <a:off x="4368061" y="2934893"/>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Excretion</a:t>
                </a:r>
                <a:endParaRPr sz="1400" b="0" i="0" u="none" strike="noStrike" cap="none">
                  <a:solidFill>
                    <a:srgbClr val="000000"/>
                  </a:solidFill>
                  <a:latin typeface="Arial"/>
                  <a:ea typeface="Arial"/>
                  <a:cs typeface="Arial"/>
                  <a:sym typeface="Arial"/>
                </a:endParaRPr>
              </a:p>
            </p:txBody>
          </p:sp>
        </p:grpSp>
        <p:sp>
          <p:nvSpPr>
            <p:cNvPr id="1165" name="Google Shape;1165;p77"/>
            <p:cNvSpPr/>
            <p:nvPr/>
          </p:nvSpPr>
          <p:spPr>
            <a:xfrm>
              <a:off x="1070149" y="4123684"/>
              <a:ext cx="727403" cy="1091105"/>
            </a:xfrm>
            <a:prstGeom prst="rect">
              <a:avLst/>
            </a:prstGeom>
            <a:blipFill rotWithShape="1">
              <a:blip r:embed="rId6">
                <a:alphaModFix/>
              </a:blip>
              <a:stretch>
                <a:fillRect l="-10996" r="-10997"/>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66" name="Google Shape;1166;p77"/>
            <p:cNvGrpSpPr/>
            <p:nvPr/>
          </p:nvGrpSpPr>
          <p:grpSpPr>
            <a:xfrm>
              <a:off x="4913076" y="1559581"/>
              <a:ext cx="4095278" cy="2483918"/>
              <a:chOff x="674818" y="2934893"/>
              <a:chExt cx="4095278" cy="2483918"/>
            </a:xfrm>
          </p:grpSpPr>
          <p:sp>
            <p:nvSpPr>
              <p:cNvPr id="1167" name="Google Shape;1167;p77"/>
              <p:cNvSpPr/>
              <p:nvPr/>
            </p:nvSpPr>
            <p:spPr>
              <a:xfrm>
                <a:off x="674818" y="2934893"/>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p77"/>
              <p:cNvSpPr txBox="1"/>
              <p:nvPr/>
            </p:nvSpPr>
            <p:spPr>
              <a:xfrm>
                <a:off x="1078818" y="4379664"/>
                <a:ext cx="3691278"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Stimulus Response</a:t>
                </a:r>
                <a:endParaRPr sz="3500" b="0" i="0" u="none" strike="noStrike" cap="none">
                  <a:solidFill>
                    <a:schemeClr val="dk1"/>
                  </a:solidFill>
                  <a:latin typeface="Calibri"/>
                  <a:ea typeface="Calibri"/>
                  <a:cs typeface="Calibri"/>
                  <a:sym typeface="Calibri"/>
                </a:endParaRPr>
              </a:p>
            </p:txBody>
          </p:sp>
        </p:grpSp>
        <p:grpSp>
          <p:nvGrpSpPr>
            <p:cNvPr id="1169" name="Google Shape;1169;p77"/>
            <p:cNvGrpSpPr/>
            <p:nvPr/>
          </p:nvGrpSpPr>
          <p:grpSpPr>
            <a:xfrm>
              <a:off x="4913076" y="1618657"/>
              <a:ext cx="3565821" cy="2395756"/>
              <a:chOff x="674818" y="-1038059"/>
              <a:chExt cx="3565821" cy="2395756"/>
            </a:xfrm>
          </p:grpSpPr>
          <p:sp>
            <p:nvSpPr>
              <p:cNvPr id="1170" name="Google Shape;1170;p77"/>
              <p:cNvSpPr/>
              <p:nvPr/>
            </p:nvSpPr>
            <p:spPr>
              <a:xfrm>
                <a:off x="674818"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77"/>
              <p:cNvSpPr txBox="1"/>
              <p:nvPr/>
            </p:nvSpPr>
            <p:spPr>
              <a:xfrm>
                <a:off x="915367" y="-1038059"/>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Growth and Repair</a:t>
                </a:r>
                <a:endParaRPr sz="1400" b="0" i="0" u="none" strike="noStrike" cap="none">
                  <a:solidFill>
                    <a:srgbClr val="000000"/>
                  </a:solidFill>
                  <a:latin typeface="Arial"/>
                  <a:ea typeface="Arial"/>
                  <a:cs typeface="Arial"/>
                  <a:sym typeface="Arial"/>
                </a:endParaRPr>
              </a:p>
            </p:txBody>
          </p:sp>
        </p:grpSp>
        <p:sp>
          <p:nvSpPr>
            <p:cNvPr id="1172" name="Google Shape;1172;p77"/>
            <p:cNvSpPr/>
            <p:nvPr/>
          </p:nvSpPr>
          <p:spPr>
            <a:xfrm>
              <a:off x="4913076" y="1413562"/>
              <a:ext cx="727403" cy="1091105"/>
            </a:xfrm>
            <a:prstGeom prst="rect">
              <a:avLst/>
            </a:prstGeom>
            <a:blipFill rotWithShape="1">
              <a:blip r:embed="rId7">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173" name="Google Shape;1173;p77"/>
            <p:cNvGrpSpPr/>
            <p:nvPr/>
          </p:nvGrpSpPr>
          <p:grpSpPr>
            <a:xfrm>
              <a:off x="4913076" y="4294876"/>
              <a:ext cx="3325272" cy="1039147"/>
              <a:chOff x="4368061" y="318550"/>
              <a:chExt cx="3325272" cy="1039147"/>
            </a:xfrm>
          </p:grpSpPr>
          <p:sp>
            <p:nvSpPr>
              <p:cNvPr id="1174" name="Google Shape;1174;p77"/>
              <p:cNvSpPr/>
              <p:nvPr/>
            </p:nvSpPr>
            <p:spPr>
              <a:xfrm>
                <a:off x="4368061" y="318550"/>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5" name="Google Shape;1175;p77"/>
              <p:cNvSpPr txBox="1"/>
              <p:nvPr/>
            </p:nvSpPr>
            <p:spPr>
              <a:xfrm>
                <a:off x="4368061" y="318550"/>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Gas Exchange</a:t>
                </a:r>
                <a:endParaRPr sz="3500" b="0" i="0" u="none" strike="noStrike" cap="none">
                  <a:solidFill>
                    <a:schemeClr val="dk1"/>
                  </a:solidFill>
                  <a:latin typeface="Calibri"/>
                  <a:ea typeface="Calibri"/>
                  <a:cs typeface="Calibri"/>
                  <a:sym typeface="Calibri"/>
                </a:endParaRPr>
              </a:p>
            </p:txBody>
          </p:sp>
        </p:grpSp>
        <p:sp>
          <p:nvSpPr>
            <p:cNvPr id="1176" name="Google Shape;1176;p77"/>
            <p:cNvSpPr/>
            <p:nvPr/>
          </p:nvSpPr>
          <p:spPr>
            <a:xfrm>
              <a:off x="4774523" y="4144777"/>
              <a:ext cx="727403" cy="1091105"/>
            </a:xfrm>
            <a:prstGeom prst="rect">
              <a:avLst/>
            </a:prstGeom>
            <a:blipFill rotWithShape="1">
              <a:blip r:embed="rId8">
                <a:alphaModFix/>
              </a:blip>
              <a:stretch>
                <a:fillRect l="-25995" r="-25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77" name="Google Shape;1177;p77"/>
            <p:cNvGrpSpPr/>
            <p:nvPr/>
          </p:nvGrpSpPr>
          <p:grpSpPr>
            <a:xfrm>
              <a:off x="3111887" y="5659478"/>
              <a:ext cx="3325272" cy="1039147"/>
              <a:chOff x="2521440" y="4243064"/>
              <a:chExt cx="3325272" cy="1039147"/>
            </a:xfrm>
          </p:grpSpPr>
          <p:sp>
            <p:nvSpPr>
              <p:cNvPr id="1178" name="Google Shape;1178;p77"/>
              <p:cNvSpPr/>
              <p:nvPr/>
            </p:nvSpPr>
            <p:spPr>
              <a:xfrm>
                <a:off x="2521440" y="4243064"/>
                <a:ext cx="3325272" cy="1039147"/>
              </a:xfrm>
              <a:prstGeom prst="rect">
                <a:avLst/>
              </a:prstGeom>
              <a:solidFill>
                <a:schemeClr val="lt1">
                  <a:alpha val="40000"/>
                </a:schemeClr>
              </a:solidFill>
              <a:ln w="9525"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9" name="Google Shape;1179;p77"/>
              <p:cNvSpPr txBox="1"/>
              <p:nvPr/>
            </p:nvSpPr>
            <p:spPr>
              <a:xfrm>
                <a:off x="2521440" y="4243064"/>
                <a:ext cx="3325272" cy="1039147"/>
              </a:xfrm>
              <a:prstGeom prst="rect">
                <a:avLst/>
              </a:prstGeom>
              <a:noFill/>
              <a:ln>
                <a:noFill/>
              </a:ln>
            </p:spPr>
            <p:txBody>
              <a:bodyPr spcFirstLastPara="1" wrap="square" lIns="703825" tIns="133350" rIns="133350" bIns="133350" anchor="ctr" anchorCtr="0">
                <a:noAutofit/>
              </a:bodyPr>
              <a:lstStyle/>
              <a:p>
                <a:pPr marL="0" marR="0" lvl="0" indent="0" algn="l" rtl="0">
                  <a:lnSpc>
                    <a:spcPct val="90000"/>
                  </a:lnSpc>
                  <a:spcBef>
                    <a:spcPts val="0"/>
                  </a:spcBef>
                  <a:spcAft>
                    <a:spcPts val="0"/>
                  </a:spcAft>
                  <a:buClr>
                    <a:schemeClr val="dk1"/>
                  </a:buClr>
                  <a:buSzPts val="3500"/>
                  <a:buFont typeface="Calibri"/>
                  <a:buNone/>
                </a:pPr>
                <a:r>
                  <a:rPr lang="en-US" sz="3500" b="0" i="0" u="none" strike="noStrike" cap="none">
                    <a:solidFill>
                      <a:schemeClr val="dk1"/>
                    </a:solidFill>
                    <a:latin typeface="Calibri"/>
                    <a:ea typeface="Calibri"/>
                    <a:cs typeface="Calibri"/>
                    <a:sym typeface="Calibri"/>
                  </a:rPr>
                  <a:t>Reproduction</a:t>
                </a:r>
                <a:endParaRPr sz="1400" b="0" i="0" u="none" strike="noStrike" cap="none">
                  <a:solidFill>
                    <a:srgbClr val="000000"/>
                  </a:solidFill>
                  <a:latin typeface="Arial"/>
                  <a:ea typeface="Arial"/>
                  <a:cs typeface="Arial"/>
                  <a:sym typeface="Arial"/>
                </a:endParaRPr>
              </a:p>
            </p:txBody>
          </p:sp>
        </p:grpSp>
        <p:sp>
          <p:nvSpPr>
            <p:cNvPr id="1180" name="Google Shape;1180;p77"/>
            <p:cNvSpPr/>
            <p:nvPr/>
          </p:nvSpPr>
          <p:spPr>
            <a:xfrm>
              <a:off x="2973334" y="5509379"/>
              <a:ext cx="727403" cy="1091105"/>
            </a:xfrm>
            <a:prstGeom prst="rect">
              <a:avLst/>
            </a:prstGeom>
            <a:blipFill rotWithShape="1">
              <a:blip r:embed="rId9">
                <a:alphaModFix/>
              </a:blip>
              <a:stretch>
                <a:fillRect l="-62996" r="-62992"/>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p77"/>
            <p:cNvSpPr/>
            <p:nvPr/>
          </p:nvSpPr>
          <p:spPr>
            <a:xfrm>
              <a:off x="4913075" y="2837795"/>
              <a:ext cx="727403" cy="1054288"/>
            </a:xfrm>
            <a:prstGeom prst="rect">
              <a:avLst/>
            </a:prstGeom>
            <a:blipFill rotWithShape="1">
              <a:blip r:embed="rId10">
                <a:alphaModFix/>
              </a:blip>
              <a:stretch>
                <a:fillRect l="-61990" r="-6198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13801</Words>
  <Application>Microsoft Office PowerPoint</Application>
  <PresentationFormat>On-screen Show (4:3)</PresentationFormat>
  <Paragraphs>1780</Paragraphs>
  <Slides>381</Slides>
  <Notes>381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381</vt:i4>
      </vt:variant>
    </vt:vector>
  </HeadingPairs>
  <TitlesOfParts>
    <vt:vector size="38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Cell: basic unit of life</vt:lpstr>
      <vt:lpstr>PowerPoint Presentation</vt:lpstr>
      <vt:lpstr>PowerPoint Presentation</vt:lpstr>
      <vt:lpstr>Organ System: a group of 2 or more organs that work together for a specific function  </vt:lpstr>
      <vt:lpstr>Organism: any multi- or unicellular life form  </vt:lpstr>
      <vt:lpstr>PowerPoint Presentation</vt:lpstr>
      <vt:lpstr>PowerPoint Presentation</vt:lpstr>
      <vt:lpstr>PowerPoint Presentation</vt:lpstr>
      <vt:lpstr>PowerPoint Presentation</vt:lpstr>
      <vt:lpstr>PowerPoint Presentation</vt:lpstr>
      <vt:lpstr>PowerPoint Presentation</vt:lpstr>
      <vt:lpstr>Ingestion: the process of taking in food </vt:lpstr>
      <vt:lpstr>PowerPoint Presentation</vt:lpstr>
      <vt:lpstr>PowerPoint Presentation</vt:lpstr>
      <vt:lpstr>PowerPoint Presentation</vt:lpstr>
      <vt:lpstr>PowerPoint Presentation</vt:lpstr>
      <vt:lpstr>PowerPoint Presentation</vt:lpstr>
      <vt:lpstr>Nutrients: molecules in food that an organism needs to survive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ion</vt:lpstr>
      <vt:lpstr>ion</vt:lpstr>
      <vt:lpstr>ion</vt:lpstr>
      <vt:lpstr>ion</vt:lpstr>
      <vt:lpstr>ion</vt:lpstr>
      <vt:lpstr>PowerPoint Presentation</vt:lpstr>
      <vt:lpstr>ion</vt:lpstr>
      <vt:lpstr>PowerPoint Presentation</vt:lpstr>
      <vt:lpstr>Why do organisms need nutrients?</vt:lpstr>
      <vt:lpstr>PowerPoint Presentation</vt:lpstr>
      <vt:lpstr>PowerPoint Presentation</vt:lpstr>
      <vt:lpstr>PowerPoint Presentation</vt:lpstr>
      <vt:lpstr>Ingestion: the process of taking in food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Organism: any multi- or unicellular life form  </vt:lpstr>
      <vt:lpstr>PowerPoint Presentation</vt:lpstr>
      <vt:lpstr>Ingestion: the process of taking in food</vt:lpstr>
      <vt:lpstr>Nutrients: molecules in food that an organism needs to survive</vt:lpstr>
      <vt:lpstr>PowerPoint Presentation</vt:lpstr>
      <vt:lpstr>PowerPoint Presentation</vt:lpstr>
      <vt:lpstr>PowerPoint Presentation</vt:lpstr>
      <vt:lpstr>What is ingestion?</vt:lpstr>
      <vt:lpstr>Why is ingestion an important life process for organisms?</vt:lpstr>
      <vt:lpstr>PowerPoint Presentation</vt:lpstr>
      <vt:lpstr>PowerPoint Presentation</vt:lpstr>
      <vt:lpstr>PowerPoint Presentation</vt:lpstr>
      <vt:lpstr>What is digestion?</vt:lpstr>
      <vt:lpstr>PowerPoint Presentation</vt:lpstr>
      <vt:lpstr>PowerPoint Presentation</vt:lpstr>
      <vt:lpstr>PowerPoint Presentation</vt:lpstr>
      <vt:lpstr>PowerPoint Presentation</vt:lpstr>
      <vt:lpstr>PowerPoint Presentation</vt:lpstr>
      <vt:lpstr>What is the relationship between ingestion and digestion?</vt:lpstr>
      <vt:lpstr>Why is digestion important?</vt:lpstr>
      <vt:lpstr>PowerPoint Presentation</vt:lpstr>
      <vt:lpstr>PowerPoint Presentation</vt:lpstr>
      <vt:lpstr>PowerPoint Presentation</vt:lpstr>
      <vt:lpstr>PowerPoint Presentation</vt:lpstr>
      <vt:lpstr>PowerPoint Presentation</vt:lpstr>
      <vt:lpstr>PowerPoint Presentation</vt:lpstr>
      <vt:lpstr>What are some examples of digestion?</vt:lpstr>
      <vt:lpstr>Why is obtaining food NOT an example of digestion?</vt:lpstr>
      <vt:lpstr>PowerPoint Presentation</vt:lpstr>
      <vt:lpstr>Digestion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Organism: any multi- or unicellular life form  </vt:lpstr>
      <vt:lpstr>PowerPoint Presentation</vt:lpstr>
      <vt:lpstr>Ingestion: the process of taking in food </vt:lpstr>
      <vt:lpstr>PowerPoint Presentation</vt:lpstr>
      <vt:lpstr>Nutrients: molecules in food that an organism needs to survive</vt:lpstr>
      <vt:lpstr>PowerPoint Presentation</vt:lpstr>
      <vt:lpstr>PowerPoint Presentation</vt:lpstr>
      <vt:lpstr>PowerPoint Presentation</vt:lpstr>
      <vt:lpstr>PowerPoint Presentation</vt:lpstr>
      <vt:lpstr>What is ingestion?</vt:lpstr>
      <vt:lpstr>Why is ingestion an important life process for organisms?</vt:lpstr>
      <vt:lpstr>PowerPoint Presentation</vt:lpstr>
      <vt:lpstr>Why is digestion an important life process for organisms?</vt:lpstr>
      <vt:lpstr>What is the relationship between ingestion and digestion?</vt:lpstr>
      <vt:lpstr>PowerPoint Presentation</vt:lpstr>
      <vt:lpstr>Excretion: process by which an organism removes its waste</vt:lpstr>
      <vt:lpstr>PowerPoint Presentation</vt:lpstr>
      <vt:lpstr>PowerPoint Presentation</vt:lpstr>
      <vt:lpstr>PowerPoint Presentation</vt:lpstr>
      <vt:lpstr>PowerPoint Presentation</vt:lpstr>
      <vt:lpstr>PowerPoint Presentation</vt:lpstr>
      <vt:lpstr>Excretion happens in different 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ion</vt:lpstr>
      <vt:lpstr>ion</vt:lpstr>
      <vt:lpstr>ion</vt:lpstr>
      <vt:lpstr>ion</vt:lpstr>
      <vt:lpstr>PowerPoint Presentation</vt:lpstr>
      <vt:lpstr>How can we use the word parts of excretion to help us remember the definition of the term?</vt:lpstr>
      <vt:lpstr>What is excretion?</vt:lpstr>
      <vt:lpstr>Give an example of how excretion is different between organisms. </vt:lpstr>
      <vt:lpstr>Explain the relationship between ingestion, digestion, and excretion. </vt:lpstr>
      <vt:lpstr>Why are life processes important for organisms?</vt:lpstr>
      <vt:lpstr>PowerPoint Presentation</vt:lpstr>
      <vt:lpstr>Excretion: process by which an organism removes its waste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Organism: any multi- or unicellular life form  </vt:lpstr>
      <vt:lpstr>PowerPoint Presentation</vt:lpstr>
      <vt:lpstr>Ingestion: the process of taking in food </vt:lpstr>
      <vt:lpstr>PowerPoint Presentation</vt:lpstr>
      <vt:lpstr>Excretion: process by which an organism removes its waste</vt:lpstr>
      <vt:lpstr>PowerPoint Presentation</vt:lpstr>
      <vt:lpstr>Nutrients: molecules in food that an organism needs to survive</vt:lpstr>
      <vt:lpstr>PowerPoint Presentation</vt:lpstr>
      <vt:lpstr>PowerPoint Presentation</vt:lpstr>
      <vt:lpstr>Why are life processes important for organisms?</vt:lpstr>
      <vt:lpstr>Explain the relationship between ingestion, digestion, and excretion. </vt:lpstr>
      <vt:lpstr>PowerPoint Presentation</vt:lpstr>
      <vt:lpstr>PowerPoint Presentation</vt:lpstr>
      <vt:lpstr>Growth: process by which living organisms increase in size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non-living organisms grow? Explain your answer.</vt:lpstr>
      <vt:lpstr>What is growth?</vt:lpstr>
      <vt:lpstr>What helps organisms grow? </vt:lpstr>
      <vt:lpstr>What two other life processes help organisms grow?</vt:lpstr>
      <vt:lpstr>PowerPoint Presentation</vt:lpstr>
      <vt:lpstr>Repair: the ability of an organism to heal</vt:lpstr>
      <vt:lpstr>PowerPoint Presentation</vt:lpstr>
      <vt:lpstr>What is repair?</vt:lpstr>
      <vt:lpstr>PowerPoint Presentation</vt:lpstr>
      <vt:lpstr>PowerPoint Presentation</vt:lpstr>
      <vt:lpstr>PowerPoint Presentation</vt:lpstr>
      <vt:lpstr>How are growth and repair related?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some examples of organisms repairing themselves?</vt:lpstr>
      <vt:lpstr>Why is this not an example of repair?</vt:lpstr>
      <vt:lpstr>PowerPoint Presentation</vt:lpstr>
      <vt:lpstr>pair</vt:lpstr>
      <vt:lpstr>pair</vt:lpstr>
      <vt:lpstr>pair</vt:lpstr>
      <vt:lpstr>pair</vt:lpstr>
      <vt:lpstr>PowerPoint Presentation</vt:lpstr>
      <vt:lpstr>How can we use the word parts of repair to help us remember the definition of the term?</vt:lpstr>
      <vt:lpstr>Which picture is an example of an organism repairing itself?</vt:lpstr>
      <vt:lpstr>Which picture is an example of an organism repairing itself?</vt:lpstr>
      <vt:lpstr>How are growth and repair related?</vt:lpstr>
      <vt:lpstr>PowerPoint Presentation</vt:lpstr>
      <vt:lpstr>PowerPoint Presentation</vt:lpstr>
      <vt:lpstr>Growth: process by which living organisms increase in size</vt:lpstr>
      <vt:lpstr>Repair: the ability of an organism to heal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Organism: an animal, plant, or single cell life form  </vt:lpstr>
      <vt:lpstr>PowerPoint Presentation</vt:lpstr>
      <vt:lpstr>Ingestion: the process of taking in food </vt:lpstr>
      <vt:lpstr>PowerPoint Presentation</vt:lpstr>
      <vt:lpstr>Excretion: process by which an organism removes its waste</vt:lpstr>
      <vt:lpstr>Growth: process by which living organisms increase in size</vt:lpstr>
      <vt:lpstr>Repair: the ability of an organism to heal</vt:lpstr>
      <vt:lpstr>PowerPoint Presentation</vt:lpstr>
      <vt:lpstr>PowerPoint Presentation</vt:lpstr>
      <vt:lpstr>Why are life processes important for organisms?</vt:lpstr>
      <vt:lpstr>Explain the relationship between ingestion, digestion, and excretion. </vt:lpstr>
      <vt:lpstr>What helps organisms grow? </vt:lpstr>
      <vt:lpstr>What two life processes help organisms grow?</vt:lpstr>
      <vt:lpstr>How are growth and repair related?</vt:lpstr>
      <vt:lpstr>PowerPoint Presentation</vt:lpstr>
      <vt:lpstr>Stimulus response: reaction of an organism to something in the environment</vt:lpstr>
      <vt:lpstr>PowerPoint Presentation</vt:lpstr>
      <vt:lpstr>PowerPoint Presentation</vt:lpstr>
      <vt:lpstr>PowerPoint Presentation</vt:lpstr>
      <vt:lpstr>PowerPoint Presentation</vt:lpstr>
      <vt:lpstr>PowerPoint Presentation</vt:lpstr>
      <vt:lpstr>What is the relationship between a stimulus response and repair?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Stimulus = detectable change</vt:lpstr>
      <vt:lpstr>sponse</vt:lpstr>
      <vt:lpstr>sponse</vt:lpstr>
      <vt:lpstr>sponse</vt:lpstr>
      <vt:lpstr>sponse</vt:lpstr>
      <vt:lpstr>PowerPoint Presentation</vt:lpstr>
      <vt:lpstr>How can we use the word parts of stimulus response to help us remember the definition of the term?</vt:lpstr>
      <vt:lpstr>What is stimulus response?</vt:lpstr>
      <vt:lpstr>What is the relationship between a stimulus response and repair?</vt:lpstr>
      <vt:lpstr>Why is a stimulus response an important life process for organisms?</vt:lpstr>
      <vt:lpstr>PowerPoint Presentation</vt:lpstr>
      <vt:lpstr>PowerPoint Presentation</vt:lpstr>
      <vt:lpstr>Stimulus response: reaction of an organism to something in the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Organism: any multi- or unicellular life form  </vt:lpstr>
      <vt:lpstr>PowerPoint Presentation</vt:lpstr>
      <vt:lpstr>Ingestion: the process of taking in food </vt:lpstr>
      <vt:lpstr>PowerPoint Presentation</vt:lpstr>
      <vt:lpstr>Excretion: process by which an organism removes its waste</vt:lpstr>
      <vt:lpstr>Growth: process by which living organisms increase in size</vt:lpstr>
      <vt:lpstr>Repair: the ability of an organism to heal</vt:lpstr>
      <vt:lpstr>Stimulus response: reaction of an organism to something in the environment</vt:lpstr>
      <vt:lpstr>PowerPoint Presentation</vt:lpstr>
      <vt:lpstr>PowerPoint Presentation</vt:lpstr>
      <vt:lpstr>Why are life processes important for organisms?</vt:lpstr>
      <vt:lpstr>Explain the relationship between ingestion, digestion, and excretion. </vt:lpstr>
      <vt:lpstr>What helps organisms grow? </vt:lpstr>
      <vt:lpstr>What two life processes help organisms grow?</vt:lpstr>
      <vt:lpstr>How are growth and repair related?</vt:lpstr>
      <vt:lpstr>What is stimulus response?</vt:lpstr>
      <vt:lpstr>What is the relationship between a stimulus response and repair?</vt:lpstr>
      <vt:lpstr>PowerPoint Presentation</vt:lpstr>
      <vt:lpstr>Gas Exchange: process that causes a gas from the environment to enter into an organism and a gas from the organism to enter the environment </vt:lpstr>
      <vt:lpstr>PowerPoint Presentation</vt:lpstr>
      <vt:lpstr>What is gas exchange?</vt:lpstr>
      <vt:lpstr>PowerPoint Presentation</vt:lpstr>
      <vt:lpstr>PowerPoint Presentation</vt:lpstr>
      <vt:lpstr>PowerPoint Presentation</vt:lpstr>
      <vt:lpstr>PowerPoint Presentation</vt:lpstr>
      <vt:lpstr>PowerPoint Presentation</vt:lpstr>
      <vt:lpstr>What role do our lungs play in gas exchange?</vt:lpstr>
      <vt:lpstr>How does gas exchange take place in plants?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is gas exchange an important life process for living organisms?</vt:lpstr>
      <vt:lpstr>PowerPoint Presentation</vt:lpstr>
      <vt:lpstr>Gas Exchange: process that causes a gas from the environment to enter into an organism and a gas from the organism to enter the environment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Organism: any multi- or unicellular life form  </vt:lpstr>
      <vt:lpstr>PowerPoint Presentation</vt:lpstr>
      <vt:lpstr>Ingestion: the process of taking in food </vt:lpstr>
      <vt:lpstr>PowerPoint Presentation</vt:lpstr>
      <vt:lpstr>Excretion: process by which an organism removes its waste</vt:lpstr>
      <vt:lpstr>Growth: process by which living organisms increase in size</vt:lpstr>
      <vt:lpstr>Repair: the ability of an organism to heal</vt:lpstr>
      <vt:lpstr>Stimulus response: reaction of an organism to something in the environment</vt:lpstr>
      <vt:lpstr>Gas Exchange: process that causes a gas from the environment to enter into an organism and an gas from the organism to enter the environment </vt:lpstr>
      <vt:lpstr>PowerPoint Presentation</vt:lpstr>
      <vt:lpstr>PowerPoint Presentation</vt:lpstr>
      <vt:lpstr>Why are life processes important for organisms?</vt:lpstr>
      <vt:lpstr>Explain the relationship between ingestion, digestion, and excretion. </vt:lpstr>
      <vt:lpstr>What helps organisms grow? </vt:lpstr>
      <vt:lpstr>What two life processes help organisms grow?</vt:lpstr>
      <vt:lpstr>How are growth and repair related?</vt:lpstr>
      <vt:lpstr>What is a stimulus response?</vt:lpstr>
      <vt:lpstr>What is the relationship between a stimulus response and repair?</vt:lpstr>
      <vt:lpstr>What is gas exchange?</vt:lpstr>
      <vt:lpstr>Why is gas exchange an important life process for living organisms?</vt:lpstr>
      <vt:lpstr>PowerPoint Presentation</vt:lpstr>
      <vt:lpstr>Reproduction: process by which living things create new organisms of their own kind</vt:lpstr>
      <vt:lpstr>PowerPoint Presentation</vt:lpstr>
      <vt:lpstr>What is reproduction?</vt:lpstr>
      <vt:lpstr>PowerPoint Presentation</vt:lpstr>
      <vt:lpstr>PowerPoint Presentation</vt:lpstr>
      <vt:lpstr>PowerPoint Presentation</vt:lpstr>
      <vt:lpstr>PowerPoint Presentation</vt:lpstr>
      <vt:lpstr>PowerPoint Presentation</vt:lpstr>
      <vt:lpstr>PowerPoint Presentation</vt:lpstr>
      <vt:lpstr>Why is this NOT an example of reproduction?</vt:lpstr>
      <vt:lpstr>What is reproduction?</vt:lpstr>
      <vt:lpstr>Why are life processes important for organisms?</vt:lpstr>
      <vt:lpstr>PowerPoint Presentation</vt:lpstr>
      <vt:lpstr>Reproduction: process by which living things create new organisms of their own kind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2017-06-12T17:49:47Z</dcterms:created>
  <dcterms:modified xsi:type="dcterms:W3CDTF">2021-08-03T20:01:06Z</dcterms:modified>
</cp:coreProperties>
</file>