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316" r:id="rId7"/>
    <p:sldId id="317" r:id="rId8"/>
    <p:sldId id="263" r:id="rId9"/>
    <p:sldId id="264" r:id="rId10"/>
    <p:sldId id="265" r:id="rId11"/>
    <p:sldId id="318" r:id="rId12"/>
    <p:sldId id="321" r:id="rId13"/>
    <p:sldId id="319" r:id="rId14"/>
    <p:sldId id="320" r:id="rId15"/>
    <p:sldId id="270" r:id="rId16"/>
    <p:sldId id="271" r:id="rId17"/>
    <p:sldId id="272" r:id="rId18"/>
    <p:sldId id="273" r:id="rId19"/>
    <p:sldId id="274" r:id="rId20"/>
    <p:sldId id="275" r:id="rId21"/>
    <p:sldId id="276" r:id="rId22"/>
    <p:sldId id="277" r:id="rId23"/>
    <p:sldId id="278" r:id="rId24"/>
    <p:sldId id="334" r:id="rId25"/>
    <p:sldId id="337" r:id="rId26"/>
    <p:sldId id="285" r:id="rId27"/>
    <p:sldId id="286" r:id="rId28"/>
    <p:sldId id="287" r:id="rId29"/>
    <p:sldId id="288" r:id="rId30"/>
    <p:sldId id="289" r:id="rId31"/>
    <p:sldId id="290" r:id="rId32"/>
    <p:sldId id="291" r:id="rId33"/>
    <p:sldId id="292" r:id="rId34"/>
    <p:sldId id="294" r:id="rId35"/>
    <p:sldId id="322" r:id="rId36"/>
    <p:sldId id="296" r:id="rId37"/>
    <p:sldId id="297" r:id="rId38"/>
    <p:sldId id="298" r:id="rId39"/>
    <p:sldId id="323" r:id="rId40"/>
    <p:sldId id="324" r:id="rId41"/>
    <p:sldId id="326" r:id="rId42"/>
    <p:sldId id="325" r:id="rId43"/>
    <p:sldId id="327" r:id="rId44"/>
    <p:sldId id="304" r:id="rId45"/>
    <p:sldId id="328" r:id="rId46"/>
    <p:sldId id="329" r:id="rId47"/>
    <p:sldId id="307" r:id="rId48"/>
    <p:sldId id="330" r:id="rId49"/>
    <p:sldId id="331" r:id="rId50"/>
    <p:sldId id="310" r:id="rId51"/>
    <p:sldId id="332" r:id="rId52"/>
    <p:sldId id="333" r:id="rId53"/>
    <p:sldId id="314" r:id="rId54"/>
    <p:sldId id="315" r:id="rId55"/>
  </p:sldIdLst>
  <p:sldSz cx="9144000" cy="6858000" type="screen4x3"/>
  <p:notesSz cx="6858000" cy="9144000"/>
  <p:embeddedFontLst>
    <p:embeddedFont>
      <p:font typeface="Helvetica Neue Light" panose="02000403000000020004" pitchFamily="2" charset="0"/>
      <p:regular r:id="rId57"/>
      <p:bold r:id="rId58"/>
      <p:italic r:id="rId59"/>
      <p:boldItalic r:id="rId60"/>
    </p:embeddedFont>
    <p:embeddedFont>
      <p:font typeface="Poppins" pitchFamily="2" charset="77"/>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r7ubrOLpA9/YvSpkUOtaXLxhs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376"/>
  </p:normalViewPr>
  <p:slideViewPr>
    <p:cSldViewPr snapToGrid="0">
      <p:cViewPr varScale="1">
        <p:scale>
          <a:sx n="91" d="100"/>
          <a:sy n="91" d="100"/>
        </p:scale>
        <p:origin x="104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5.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805786743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b80578674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90" name="Google Shape;190;g2b805786743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[False]</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40950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False</a:t>
            </a:r>
            <a:r>
              <a:rPr lang="en-US" dirty="0">
                <a:solidFill>
                  <a:schemeClr val="dk1"/>
                </a:solidFill>
              </a:rPr>
              <a:t>: An ocean is a giant body of saltwater.</a:t>
            </a:r>
          </a:p>
          <a:p>
            <a:pPr marL="0" lvl="0" indent="0" algn="l" rtl="0">
              <a:lnSpc>
                <a:spcPct val="100000"/>
              </a:lnSpc>
              <a:spcBef>
                <a:spcPts val="0"/>
              </a:spcBef>
              <a:spcAft>
                <a:spcPts val="0"/>
              </a:spcAft>
              <a:buSzPts val="1400"/>
              <a:buNone/>
            </a:pPr>
            <a:endParaRPr lang="en-US"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049020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a:t>
            </a:r>
            <a:r>
              <a:rPr lang="en-US" b="0" u="sng" dirty="0"/>
              <a:t>              </a:t>
            </a:r>
            <a:r>
              <a:rPr lang="en-US" b="0" dirty="0"/>
              <a:t> thing. </a:t>
            </a:r>
            <a:r>
              <a:rPr lang="en-US" dirty="0"/>
              <a: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[living]</a:t>
            </a: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443531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Organism: any </a:t>
            </a:r>
            <a:r>
              <a:rPr lang="en-US" b="1" u="sng" dirty="0"/>
              <a:t>living</a:t>
            </a:r>
            <a:r>
              <a:rPr lang="en-US" b="0" dirty="0"/>
              <a:t>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57818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term </a:t>
            </a:r>
            <a:r>
              <a:rPr lang="en-US" b="1" dirty="0"/>
              <a:t>marine organism</a:t>
            </a:r>
            <a:r>
              <a:rPr lang="en-US" dirty="0"/>
              <a:t>.</a:t>
            </a:r>
            <a:endParaRPr dirty="0"/>
          </a:p>
        </p:txBody>
      </p:sp>
      <p:sp>
        <p:nvSpPr>
          <p:cNvPr id="235" name="Google Shape;23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2" name="Google Shape;25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t>
            </a:r>
            <a:r>
              <a:rPr lang="en-US" dirty="0"/>
              <a:t>are marine organism</a:t>
            </a:r>
            <a:r>
              <a:rPr lang="en-US" b="0" dirty="0"/>
              <a:t>?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US" dirty="0"/>
              <a:t>any living thing that lives in the ocean]</a:t>
            </a:r>
            <a:endParaRPr dirty="0"/>
          </a:p>
        </p:txBody>
      </p:sp>
      <p:sp>
        <p:nvSpPr>
          <p:cNvPr id="258" name="Google Shape;258;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66" name="Google Shape;26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Marine Organism</a:t>
            </a:r>
            <a:r>
              <a:rPr lang="en-US" dirty="0"/>
              <a:t>.</a:t>
            </a:r>
            <a:endParaRPr dirty="0"/>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Adaptations to Water</a:t>
            </a:r>
            <a:r>
              <a:rPr lang="en-US" sz="1200" dirty="0">
                <a:solidFill>
                  <a:schemeClr val="dk1"/>
                </a:solidFill>
                <a:latin typeface="Calibri"/>
                <a:ea typeface="Calibri"/>
                <a:cs typeface="Calibri"/>
                <a:sym typeface="Calibri"/>
              </a:rPr>
              <a:t>: Marine organisms have special adaptations that help them survive in the unique conditions of the ocean. For example, fish have gills to extract oxygen from water, while marine mammals like dolphins and whales have lungs for breathing air at the surface.</a:t>
            </a:r>
            <a:endParaRPr lang="en-US"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dirty="0">
                <a:latin typeface="Calibri"/>
                <a:ea typeface="Calibri"/>
                <a:cs typeface="Calibri"/>
                <a:sym typeface="Calibri"/>
              </a:rPr>
              <a:t>Diversity of Life</a:t>
            </a:r>
            <a:r>
              <a:rPr lang="en-US" sz="1200" dirty="0">
                <a:latin typeface="Calibri"/>
                <a:ea typeface="Calibri"/>
                <a:cs typeface="Calibri"/>
                <a:sym typeface="Calibri"/>
              </a:rPr>
              <a:t>: The ocean is teeming with diversity, and marine organisms come in all shapes and sizes. From tiny microscopic plankton to massive whales, the variety of life in the ocean is astonishing. This diversity is crucial for maintaining a balanced and healthy marine ecosystem.</a:t>
            </a:r>
            <a:endParaRPr lang="en-US"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81" name="Google Shape;281;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i="0" u="sng" dirty="0">
                <a:solidFill>
                  <a:srgbClr val="0D0D0D"/>
                </a:solidFill>
                <a:effectLst/>
                <a:latin typeface="Calibri" panose="020F0502020204030204" pitchFamily="34" charset="0"/>
                <a:cs typeface="Calibri" panose="020F0502020204030204" pitchFamily="34" charset="0"/>
              </a:rPr>
              <a:t>Habitats in the Ocean</a:t>
            </a:r>
            <a:r>
              <a:rPr lang="en-US" sz="1200" i="0" dirty="0">
                <a:solidFill>
                  <a:srgbClr val="0D0D0D"/>
                </a:solidFill>
                <a:effectLst/>
                <a:latin typeface="Calibri" panose="020F0502020204030204" pitchFamily="34" charset="0"/>
                <a:cs typeface="Calibri" panose="020F0502020204030204" pitchFamily="34" charset="0"/>
              </a:rPr>
              <a:t>: Marine organisms inhabit various zones within the ocean, including the surface, the deep sea, and everything in between. Some organisms, like seaweed and coral, thrive in shallow, sunlit waters, while others, like certain types of fish, are adapted to the dark depths.</a:t>
            </a:r>
            <a:endParaRPr lang="en-US" sz="12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89" name="Google Shape;289;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9" name="Google Shape;299;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1100"/>
            </a:pPr>
            <a:r>
              <a:rPr lang="en-US" sz="1200" b="1" kern="1200" dirty="0">
                <a:solidFill>
                  <a:schemeClr val="tx1"/>
                </a:solidFill>
                <a:latin typeface="Calibri" panose="020F0502020204030204" pitchFamily="34" charset="0"/>
                <a:ea typeface="+mj-ea"/>
                <a:cs typeface="Calibri" panose="020F0502020204030204" pitchFamily="34" charset="0"/>
                <a:sym typeface="Calibri"/>
              </a:rPr>
              <a:t>True or False: </a:t>
            </a:r>
            <a:r>
              <a:rPr lang="en-US" sz="1200" kern="1200" dirty="0">
                <a:solidFill>
                  <a:schemeClr val="tx1"/>
                </a:solidFill>
                <a:latin typeface="Calibri" panose="020F0502020204030204" pitchFamily="34" charset="0"/>
                <a:ea typeface="+mj-ea"/>
                <a:cs typeface="Calibri" panose="020F0502020204030204" pitchFamily="34" charset="0"/>
                <a:sym typeface="Calibri"/>
              </a:rPr>
              <a:t>Marine organisms have special adaptations that help them survive in the unique conditions of the ocean. </a:t>
            </a:r>
          </a:p>
          <a:p>
            <a:pPr marL="0" marR="0" lvl="0" indent="0" algn="l">
              <a:lnSpc>
                <a:spcPct val="90000"/>
              </a:lnSpc>
              <a:spcBef>
                <a:spcPct val="0"/>
              </a:spcBef>
              <a:spcAft>
                <a:spcPts val="600"/>
              </a:spcAft>
              <a:buClr>
                <a:schemeClr val="dk1"/>
              </a:buClr>
              <a:buSzPts val="1100"/>
            </a:pPr>
            <a:endParaRPr lang="en-US" sz="1200" kern="1200" dirty="0">
              <a:solidFill>
                <a:schemeClr val="tx1"/>
              </a:solidFill>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r>
              <a:rPr lang="en-US" sz="1200" kern="1200" dirty="0">
                <a:solidFill>
                  <a:schemeClr val="tx1"/>
                </a:solidFill>
                <a:latin typeface="Calibri" panose="020F0502020204030204" pitchFamily="34" charset="0"/>
                <a:ea typeface="+mj-ea"/>
                <a:cs typeface="Calibri" panose="020F0502020204030204" pitchFamily="34" charset="0"/>
                <a:sym typeface="Calibri"/>
              </a:rPr>
              <a:t>[True]</a:t>
            </a: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786206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1100"/>
            </a:pPr>
            <a:r>
              <a:rPr lang="en-US" sz="1200" b="1" kern="1200" dirty="0">
                <a:solidFill>
                  <a:schemeClr val="tx1"/>
                </a:solidFill>
                <a:latin typeface="Calibri" panose="020F0502020204030204" pitchFamily="34" charset="0"/>
                <a:ea typeface="+mj-ea"/>
                <a:cs typeface="Calibri" panose="020F0502020204030204" pitchFamily="34" charset="0"/>
                <a:sym typeface="Calibri"/>
              </a:rPr>
              <a:t>True: </a:t>
            </a:r>
            <a:r>
              <a:rPr lang="en-US" sz="1200" kern="1200" dirty="0">
                <a:solidFill>
                  <a:schemeClr val="tx1"/>
                </a:solidFill>
                <a:latin typeface="Calibri" panose="020F0502020204030204" pitchFamily="34" charset="0"/>
                <a:ea typeface="+mj-ea"/>
                <a:cs typeface="Calibri" panose="020F0502020204030204" pitchFamily="34" charset="0"/>
                <a:sym typeface="Calibri"/>
              </a:rPr>
              <a:t>Marine organisms have special adaptations that help them survive in the unique conditions of the ocean. </a:t>
            </a: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188382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ocean</a:t>
            </a:r>
            <a:r>
              <a:rPr lang="en-US"/>
              <a:t>.</a:t>
            </a:r>
            <a:endParaRPr/>
          </a:p>
        </p:txBody>
      </p:sp>
      <p:sp>
        <p:nvSpPr>
          <p:cNvPr id="366" name="Google Shape;36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latin typeface="Calibri"/>
                <a:ea typeface="Calibri"/>
                <a:cs typeface="Calibri"/>
                <a:sym typeface="Calibri"/>
              </a:rPr>
              <a:t>Coral is an example of a marin</a:t>
            </a:r>
            <a:r>
              <a:rPr lang="en-US" sz="1200" dirty="0"/>
              <a:t>e organism. It is a living thing that lives in the ocean.</a:t>
            </a:r>
            <a:endParaRPr dirty="0"/>
          </a:p>
        </p:txBody>
      </p:sp>
      <p:sp>
        <p:nvSpPr>
          <p:cNvPr id="373" name="Google Shape;37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dirty="0"/>
              <a:t>Fish are an example of a marine organism. They are living things that live in the ocean.</a:t>
            </a:r>
            <a:endParaRPr dirty="0"/>
          </a:p>
          <a:p>
            <a:pPr marL="0" lvl="0" indent="0" algn="l" rtl="0">
              <a:lnSpc>
                <a:spcPct val="100000"/>
              </a:lnSpc>
              <a:spcBef>
                <a:spcPts val="0"/>
              </a:spcBef>
              <a:spcAft>
                <a:spcPts val="0"/>
              </a:spcAft>
              <a:buSzPts val="1400"/>
              <a:buNone/>
            </a:pPr>
            <a:endParaRPr dirty="0"/>
          </a:p>
        </p:txBody>
      </p:sp>
      <p:sp>
        <p:nvSpPr>
          <p:cNvPr id="382" name="Google Shape;382;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ocean.</a:t>
            </a:r>
            <a:endParaRPr/>
          </a:p>
        </p:txBody>
      </p:sp>
      <p:sp>
        <p:nvSpPr>
          <p:cNvPr id="392" name="Google Shape;39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i="0" u="none" strike="noStrike" cap="none" dirty="0">
                <a:solidFill>
                  <a:srgbClr val="374151"/>
                </a:solidFill>
                <a:highlight>
                  <a:srgbClr val="FFFFFF"/>
                </a:highlight>
                <a:latin typeface="Calibri" panose="020F0502020204030204" pitchFamily="34" charset="0"/>
                <a:ea typeface="Roboto"/>
                <a:cs typeface="Calibri" panose="020F0502020204030204" pitchFamily="34" charset="0"/>
                <a:sym typeface="Roboto"/>
              </a:rPr>
              <a:t>How do the variety of marine organisms in the ocean add to the balance of life on Earth?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Saltwater is NOT an example of a marine organism. Even though saltwater makes up the ocean it is not a living thing.</a:t>
            </a:r>
            <a:endParaRPr dirty="0"/>
          </a:p>
        </p:txBody>
      </p:sp>
      <p:sp>
        <p:nvSpPr>
          <p:cNvPr id="399" name="Google Shape;39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Driftwood is also NOT an example of a marine organism. Driftwood may be found in the ocean, but it is not a living thing. </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08" name="Google Shape;408;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17" name="Google Shape;41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saltwater and driftwood NOT examples of marine organisms?</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[They are not living things]</a:t>
            </a:r>
            <a:endParaRPr dirty="0"/>
          </a:p>
        </p:txBody>
      </p:sp>
      <p:sp>
        <p:nvSpPr>
          <p:cNvPr id="423" name="Google Shape;42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46" name="Google Shape;446;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Marine Organisms</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469634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ocean</a:t>
            </a:r>
            <a:r>
              <a:rPr lang="en-US">
                <a:solidFill>
                  <a:srgbClr val="242424"/>
                </a:solidFill>
              </a:rPr>
              <a:t>. </a:t>
            </a:r>
            <a:endParaRPr/>
          </a:p>
        </p:txBody>
      </p:sp>
      <p:sp>
        <p:nvSpPr>
          <p:cNvPr id="461" name="Google Shape;461;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marine organisms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marine organisms.</a:t>
            </a:r>
            <a:endParaRPr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marine organisms from these four choices.</a:t>
            </a:r>
            <a:endParaRPr dirty="0"/>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marine organisms from these four choices.</a:t>
            </a:r>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86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marine organisms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marine organisms.</a:t>
            </a:r>
            <a:endParaRPr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8308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a </a:t>
            </a:r>
            <a:r>
              <a:rPr lang="en-US" b="1" dirty="0"/>
              <a:t>marine organism </a:t>
            </a:r>
            <a:r>
              <a:rPr lang="en-US" dirty="0"/>
              <a:t>from the choices below.</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445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“Any living thing that lives in the ocean” is correct! This is the definition of a </a:t>
            </a:r>
            <a:r>
              <a:rPr lang="en-US" b="1" dirty="0"/>
              <a:t>marine organism</a:t>
            </a:r>
            <a:r>
              <a:rPr lang="en-US" dirty="0"/>
              <a:t>.</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318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 </a:t>
            </a:r>
            <a:r>
              <a:rPr lang="en-US" b="1" dirty="0"/>
              <a:t>marine organism: </a:t>
            </a:r>
            <a:r>
              <a:rPr lang="en-US" sz="1200" dirty="0">
                <a:latin typeface="Helvetica Light" panose="020B0403020202020204" pitchFamily="34" charset="0"/>
              </a:rPr>
              <a:t>A</a:t>
            </a:r>
            <a:r>
              <a:rPr lang="en-US" sz="1200" dirty="0">
                <a:solidFill>
                  <a:srgbClr val="000000"/>
                </a:solidFill>
                <a:effectLst/>
                <a:latin typeface="Helvetica Light" panose="020B0403020202020204" pitchFamily="34" charset="0"/>
              </a:rPr>
              <a:t>ny living thing that lives in the ocean</a:t>
            </a:r>
            <a:r>
              <a:rPr lang="en-US" dirty="0"/>
              <a:t>.</a:t>
            </a: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1976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 marine organism from the choices below.</a:t>
            </a:r>
            <a:endParaRPr sz="1200" dirty="0">
              <a:solidFill>
                <a:schemeClr val="dk1"/>
              </a:solidFill>
            </a:endParaRPr>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“A whale” is correct! This is an example of a </a:t>
            </a:r>
            <a:r>
              <a:rPr lang="en-US" b="1" dirty="0"/>
              <a:t>marine organism.</a:t>
            </a:r>
            <a:endParaRPr lang="en-US" dirty="0"/>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0999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 </a:t>
            </a:r>
            <a:r>
              <a:rPr lang="en-US" sz="1200" b="1" dirty="0"/>
              <a:t>marine organism</a:t>
            </a:r>
            <a:r>
              <a:rPr lang="en-US" sz="1200" dirty="0"/>
              <a:t>: </a:t>
            </a:r>
            <a:r>
              <a:rPr lang="en-US" dirty="0"/>
              <a:t>A whale.</a:t>
            </a:r>
            <a:endParaRPr lang="en-US" sz="1200"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9236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marine organisms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64D"/>
                </a:solidFill>
                <a:latin typeface="Helvetica Neue Light"/>
                <a:ea typeface="Helvetica Neue Light"/>
                <a:cs typeface="Helvetica Neue Light"/>
                <a:sym typeface="Helvetica Neue Light"/>
              </a:rPr>
              <a:t>Marine organisms help make the oxygen we breathe, and they provide a source of food</a:t>
            </a:r>
            <a:r>
              <a:rPr lang="en-US" sz="1200" dirty="0"/>
              <a:t>.” That is correct! This is an example of how marine organisms impact your life.</a:t>
            </a:r>
            <a:endParaRPr lang="en-US" dirty="0"/>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4847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sz="1200" dirty="0"/>
              <a:t>o </a:t>
            </a:r>
            <a:r>
              <a:rPr lang="en-US" sz="1200" b="1" dirty="0"/>
              <a:t>marine organisms</a:t>
            </a:r>
            <a:r>
              <a:rPr lang="en-US" sz="1200" b="1" dirty="0">
                <a:solidFill>
                  <a:schemeClr val="dk1"/>
                </a:solidFill>
              </a:rPr>
              <a:t> </a:t>
            </a:r>
            <a:r>
              <a:rPr lang="en-US" sz="1200" dirty="0">
                <a:solidFill>
                  <a:schemeClr val="dk1"/>
                </a:solidFill>
              </a:rPr>
              <a:t>impact my life?”: </a:t>
            </a:r>
            <a:r>
              <a:rPr lang="en-US" sz="1200" dirty="0">
                <a:solidFill>
                  <a:srgbClr val="43464D"/>
                </a:solidFill>
                <a:latin typeface="Helvetica Neue Light"/>
                <a:ea typeface="Helvetica Neue Light"/>
                <a:cs typeface="Helvetica Neue Light"/>
                <a:sym typeface="Helvetica Neue Light"/>
              </a:rPr>
              <a:t>Marine organisms help make the oxygen we breathe, and they provide a source of food.</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120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Aquatic means something living, growing, or often found in water.</a:t>
            </a:r>
            <a:endParaRPr/>
          </a:p>
        </p:txBody>
      </p:sp>
      <p:sp>
        <p:nvSpPr>
          <p:cNvPr id="151" name="Google Shape;151;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62" name="Google Shape;76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Marine Organisms</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2651938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Our “big question” is: </a:t>
            </a:r>
            <a:r>
              <a:rPr lang="en-US" sz="1200" b="1"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 the variety of marine organisms in the ocean add to the balance of life on Earth?</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1640662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01" name="Google Shape;80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79652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living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5" name="Google Shape;17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81" name="Google Shape;181;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6.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b805786743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b805786743_0_33"/>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94" name="Google Shape;194;g2b805786743_0_33"/>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95" name="Google Shape;195;g2b805786743_0_33"/>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water</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7756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a:t>
            </a:r>
            <a:r>
              <a:rPr lang="en-US" b="1" u="sng" dirty="0">
                <a:solidFill>
                  <a:srgbClr val="FF0000"/>
                </a:solidFill>
              </a:rPr>
              <a:t>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27434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87EBB03F-2D13-4CD3-8032-F4F95A5DE095}"/>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8208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B3022BD3-2C70-85D3-B7C8-82F3C66988FE}"/>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5070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p:nvPr/>
        </p:nvSpPr>
        <p:spPr>
          <a:xfrm>
            <a:off x="1098046" y="1332790"/>
            <a:ext cx="7323048"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Marine Organism</a:t>
            </a:r>
            <a:endParaRPr sz="1400" b="0" i="0" u="none" strike="noStrike" cap="none" dirty="0">
              <a:solidFill>
                <a:srgbClr val="000000"/>
              </a:solidFill>
              <a:latin typeface="Arial"/>
              <a:ea typeface="Arial"/>
              <a:cs typeface="Arial"/>
              <a:sym typeface="Arial"/>
            </a:endParaRPr>
          </a:p>
        </p:txBody>
      </p:sp>
      <p:sp>
        <p:nvSpPr>
          <p:cNvPr id="238" name="Google Shape;238;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dirty="0">
              <a:solidFill>
                <a:schemeClr val="dk1"/>
              </a:solidFill>
            </a:endParaRPr>
          </a:p>
        </p:txBody>
      </p:sp>
      <p:sp>
        <p:nvSpPr>
          <p:cNvPr id="246" name="Google Shape;246;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5"/>
          <a:stretch>
            <a:fillRect/>
          </a:stretch>
        </p:blipFill>
        <p:spPr>
          <a:xfrm>
            <a:off x="1298114" y="1756325"/>
            <a:ext cx="6547771" cy="487954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7e576c1a67_0_364"/>
          <p:cNvSpPr txBox="1"/>
          <p:nvPr/>
        </p:nvSpPr>
        <p:spPr>
          <a:xfrm>
            <a:off x="1951950" y="526375"/>
            <a:ext cx="576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a marine organism?</a:t>
            </a:r>
            <a:endParaRPr sz="3600" b="0" i="0" u="none" strike="noStrike" cap="none" dirty="0">
              <a:solidFill>
                <a:schemeClr val="dk1"/>
              </a:solidFill>
              <a:latin typeface="Calibri"/>
              <a:ea typeface="Calibri"/>
              <a:cs typeface="Calibri"/>
              <a:sym typeface="Calibri"/>
            </a:endParaRPr>
          </a:p>
        </p:txBody>
      </p:sp>
      <p:sp>
        <p:nvSpPr>
          <p:cNvPr id="261" name="Google Shape;261;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descr="A group of sea animals&#10;&#10;Description automatically generated">
            <a:extLst>
              <a:ext uri="{FF2B5EF4-FFF2-40B4-BE49-F238E27FC236}">
                <a16:creationId xmlns:a16="http://schemas.microsoft.com/office/drawing/2014/main" id="{99DFB291-52C9-B15E-75C0-50E2CAF3DC14}"/>
              </a:ext>
            </a:extLst>
          </p:cNvPr>
          <p:cNvPicPr>
            <a:picLocks noChangeAspect="1"/>
          </p:cNvPicPr>
          <p:nvPr/>
        </p:nvPicPr>
        <p:blipFill>
          <a:blip r:embed="rId4"/>
          <a:stretch>
            <a:fillRect/>
          </a:stretch>
        </p:blipFill>
        <p:spPr>
          <a:xfrm>
            <a:off x="1298114" y="1756325"/>
            <a:ext cx="6547771" cy="487954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9" name="Google Shape;269;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247400" y="368000"/>
            <a:ext cx="66492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Marine Organism</a:t>
            </a:r>
            <a:endParaRPr sz="1800" b="0" i="0" u="none" strike="noStrike" cap="none" dirty="0">
              <a:solidFill>
                <a:srgbClr val="000000"/>
              </a:solidFill>
              <a:latin typeface="Calibri"/>
              <a:ea typeface="Calibri"/>
              <a:cs typeface="Calibri"/>
              <a:sym typeface="Calibri"/>
            </a:endParaRPr>
          </a:p>
        </p:txBody>
      </p:sp>
      <p:pic>
        <p:nvPicPr>
          <p:cNvPr id="2" name="Picture 1" descr="A group of fish swimming in an aquarium&#10;&#10;Description automatically generated">
            <a:extLst>
              <a:ext uri="{FF2B5EF4-FFF2-40B4-BE49-F238E27FC236}">
                <a16:creationId xmlns:a16="http://schemas.microsoft.com/office/drawing/2014/main" id="{283CE008-DE86-90BF-E7F1-6BD3A98132DC}"/>
              </a:ext>
            </a:extLst>
          </p:cNvPr>
          <p:cNvPicPr>
            <a:picLocks noChangeAspect="1"/>
          </p:cNvPicPr>
          <p:nvPr/>
        </p:nvPicPr>
        <p:blipFill>
          <a:blip r:embed="rId3"/>
          <a:stretch>
            <a:fillRect/>
          </a:stretch>
        </p:blipFill>
        <p:spPr>
          <a:xfrm>
            <a:off x="1433423" y="1383622"/>
            <a:ext cx="6277154" cy="54297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4"/>
        <p:cNvGrpSpPr/>
        <p:nvPr/>
      </p:nvGrpSpPr>
      <p:grpSpPr>
        <a:xfrm>
          <a:off x="0" y="0"/>
          <a:ext cx="0" cy="0"/>
          <a:chOff x="0" y="0"/>
          <a:chExt cx="0" cy="0"/>
        </a:xfrm>
      </p:grpSpPr>
      <p:sp useBgFill="1">
        <p:nvSpPr>
          <p:cNvPr id="281" name="Rectangle 280">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Google Shape;276;g2a613fe29c9_0_155"/>
          <p:cNvSpPr txBox="1"/>
          <p:nvPr/>
        </p:nvSpPr>
        <p:spPr>
          <a:xfrm>
            <a:off x="418116" y="4985997"/>
            <a:ext cx="8305479" cy="1286544"/>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2600" b="1" kern="1200" dirty="0">
                <a:solidFill>
                  <a:schemeClr val="tx1"/>
                </a:solidFill>
                <a:latin typeface="Calibri" panose="020F0502020204030204" pitchFamily="34" charset="0"/>
                <a:ea typeface="+mj-ea"/>
                <a:cs typeface="Calibri" panose="020F0502020204030204" pitchFamily="34" charset="0"/>
                <a:sym typeface="Calibri"/>
              </a:rPr>
              <a:t>Adaptations to Water</a:t>
            </a:r>
            <a:r>
              <a:rPr lang="en-US" sz="2600" kern="1200" dirty="0">
                <a:solidFill>
                  <a:schemeClr val="tx1"/>
                </a:solidFill>
                <a:latin typeface="Calibri" panose="020F0502020204030204" pitchFamily="34" charset="0"/>
                <a:ea typeface="+mj-ea"/>
                <a:cs typeface="Calibri" panose="020F0502020204030204" pitchFamily="34" charset="0"/>
                <a:sym typeface="Calibri"/>
              </a:rPr>
              <a:t>: Marine organisms have special adaptations that help them survive in the unique conditions of the ocean. </a:t>
            </a:r>
            <a:r>
              <a:rPr lang="en-US" sz="2600" dirty="0">
                <a:solidFill>
                  <a:schemeClr val="dk1"/>
                </a:solidFill>
                <a:latin typeface="Calibri" panose="020F0502020204030204" pitchFamily="34" charset="0"/>
                <a:ea typeface="Calibri"/>
                <a:cs typeface="Calibri" panose="020F0502020204030204" pitchFamily="34" charset="0"/>
                <a:sym typeface="Calibri"/>
              </a:rPr>
              <a:t>For example, fish have gills to extract oxygen from water, while marine mammals like dolphins and whales have lungs for breathing air at the surface.</a:t>
            </a:r>
            <a:endParaRPr lang="en-US" sz="2600" kern="1200" dirty="0">
              <a:solidFill>
                <a:schemeClr val="tx1"/>
              </a:solidFill>
              <a:latin typeface="Calibri" panose="020F0502020204030204" pitchFamily="34" charset="0"/>
              <a:ea typeface="+mj-ea"/>
              <a:cs typeface="Calibri" panose="020F0502020204030204" pitchFamily="34" charset="0"/>
              <a:sym typeface="Calibri"/>
            </a:endParaRPr>
          </a:p>
        </p:txBody>
      </p:sp>
      <p:pic>
        <p:nvPicPr>
          <p:cNvPr id="3" name="Picture 2" descr="A whale in the water&#10;&#10;Description automatically generated">
            <a:extLst>
              <a:ext uri="{FF2B5EF4-FFF2-40B4-BE49-F238E27FC236}">
                <a16:creationId xmlns:a16="http://schemas.microsoft.com/office/drawing/2014/main" id="{04959B03-625B-3F99-D24C-9F5CF0F3196D}"/>
              </a:ext>
            </a:extLst>
          </p:cNvPr>
          <p:cNvPicPr>
            <a:picLocks noChangeAspect="1"/>
          </p:cNvPicPr>
          <p:nvPr/>
        </p:nvPicPr>
        <p:blipFill rotWithShape="1">
          <a:blip r:embed="rId3"/>
          <a:srcRect t="31623" b="15558"/>
          <a:stretch/>
        </p:blipFill>
        <p:spPr>
          <a:xfrm>
            <a:off x="20" y="2"/>
            <a:ext cx="9143979" cy="3900104"/>
          </a:xfrm>
          <a:prstGeom prst="rect">
            <a:avLst/>
          </a:prstGeom>
        </p:spPr>
      </p:pic>
      <p:sp>
        <p:nvSpPr>
          <p:cNvPr id="5" name="Google Shape;283;g2a5a1442303_0_494" descr="Artificial Intelligence">
            <a:extLst>
              <a:ext uri="{FF2B5EF4-FFF2-40B4-BE49-F238E27FC236}">
                <a16:creationId xmlns:a16="http://schemas.microsoft.com/office/drawing/2014/main" id="{5FF22F73-A7AB-CFF0-7416-3D81B0E1C33B}"/>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useBgFill="1">
        <p:nvSpPr>
          <p:cNvPr id="289" name="Rectangle 28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ish swimming in a coral reef&#10;&#10;Description automatically generated">
            <a:extLst>
              <a:ext uri="{FF2B5EF4-FFF2-40B4-BE49-F238E27FC236}">
                <a16:creationId xmlns:a16="http://schemas.microsoft.com/office/drawing/2014/main" id="{8ACB8E0A-0552-E737-0418-198A6EB76487}"/>
              </a:ext>
            </a:extLst>
          </p:cNvPr>
          <p:cNvPicPr>
            <a:picLocks noChangeAspect="1"/>
          </p:cNvPicPr>
          <p:nvPr/>
        </p:nvPicPr>
        <p:blipFill rotWithShape="1">
          <a:blip r:embed="rId3"/>
          <a:srcRect t="18559" b="10479"/>
          <a:stretch/>
        </p:blipFill>
        <p:spPr>
          <a:xfrm>
            <a:off x="20" y="10"/>
            <a:ext cx="9143980" cy="4201449"/>
          </a:xfrm>
          <a:prstGeom prst="rect">
            <a:avLst/>
          </a:prstGeom>
        </p:spPr>
      </p:pic>
      <p:grpSp>
        <p:nvGrpSpPr>
          <p:cNvPr id="291" name="Group 29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92" name="Freeform: Shape 29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84" name="Google Shape;284;g2a5a1442303_0_494"/>
          <p:cNvSpPr txBox="1"/>
          <p:nvPr/>
        </p:nvSpPr>
        <p:spPr>
          <a:xfrm>
            <a:off x="598791" y="4303094"/>
            <a:ext cx="7944130" cy="1000655"/>
          </a:xfrm>
          <a:prstGeom prst="rect">
            <a:avLst/>
          </a:prstGeom>
        </p:spPr>
        <p:txBody>
          <a:bodyPr spcFirstLastPara="1" vert="horz" lIns="91440" tIns="45720" rIns="91440" bIns="45720" rtlCol="0" anchor="t" anchorCtr="0">
            <a:noAutofit/>
          </a:bodyPr>
          <a:lstStyle/>
          <a:p>
            <a:pPr marL="0" marR="0" lvl="0" indent="0" algn="ctr">
              <a:lnSpc>
                <a:spcPct val="90000"/>
              </a:lnSpc>
              <a:spcBef>
                <a:spcPct val="0"/>
              </a:spcBef>
              <a:spcAft>
                <a:spcPts val="600"/>
              </a:spcAft>
              <a:buClr>
                <a:schemeClr val="dk1"/>
              </a:buClr>
              <a:buSzPts val="1100"/>
            </a:pPr>
            <a:r>
              <a:rPr lang="en-US" sz="2800" b="1" kern="1200" dirty="0">
                <a:solidFill>
                  <a:schemeClr val="tx1"/>
                </a:solidFill>
                <a:latin typeface="Calibri" panose="020F0502020204030204" pitchFamily="34" charset="0"/>
                <a:ea typeface="+mj-ea"/>
                <a:cs typeface="Calibri" panose="020F0502020204030204" pitchFamily="34" charset="0"/>
                <a:sym typeface="Calibri"/>
              </a:rPr>
              <a:t>Diversity of Life</a:t>
            </a:r>
            <a:r>
              <a:rPr lang="en-US" sz="2800" kern="1200" dirty="0">
                <a:solidFill>
                  <a:schemeClr val="tx1"/>
                </a:solidFill>
                <a:latin typeface="Calibri" panose="020F0502020204030204" pitchFamily="34" charset="0"/>
                <a:ea typeface="+mj-ea"/>
                <a:cs typeface="Calibri" panose="020F0502020204030204" pitchFamily="34" charset="0"/>
                <a:sym typeface="Calibri"/>
              </a:rPr>
              <a:t>: The ocean is teeming with diversity, and marine organisms come in all shapes and sizes. </a:t>
            </a:r>
            <a:r>
              <a:rPr lang="en-US" sz="2800" dirty="0">
                <a:latin typeface="Calibri" panose="020F0502020204030204" pitchFamily="34" charset="0"/>
                <a:ea typeface="Calibri"/>
                <a:cs typeface="Calibri" panose="020F0502020204030204" pitchFamily="34" charset="0"/>
                <a:sym typeface="Calibri"/>
              </a:rPr>
              <a:t>From tiny microscopic plankton to massive whales, the variety of life in the ocean is astonishing. This diversity is crucial for maintaining a balanced and healthy marine ecosystem.</a:t>
            </a:r>
            <a:endParaRPr lang="en-US" sz="28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4" name="Google Shape;291;g2a613fe29c9_0_143" descr="Artificial Intelligence">
            <a:extLst>
              <a:ext uri="{FF2B5EF4-FFF2-40B4-BE49-F238E27FC236}">
                <a16:creationId xmlns:a16="http://schemas.microsoft.com/office/drawing/2014/main" id="{EFED57EF-7873-5BE2-8D18-A0618DE08B8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0"/>
        <p:cNvGrpSpPr/>
        <p:nvPr/>
      </p:nvGrpSpPr>
      <p:grpSpPr>
        <a:xfrm>
          <a:off x="0" y="0"/>
          <a:ext cx="0" cy="0"/>
          <a:chOff x="0" y="0"/>
          <a:chExt cx="0" cy="0"/>
        </a:xfrm>
      </p:grpSpPr>
      <p:sp useBgFill="1">
        <p:nvSpPr>
          <p:cNvPr id="301" name="Rectangle 30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Google Shape;292;g2a613fe29c9_0_143"/>
          <p:cNvSpPr txBox="1"/>
          <p:nvPr/>
        </p:nvSpPr>
        <p:spPr>
          <a:xfrm>
            <a:off x="627506" y="5384627"/>
            <a:ext cx="7886700" cy="942664"/>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chemeClr val="dk1"/>
              </a:buClr>
              <a:buSzPts val="1100"/>
            </a:pPr>
            <a:r>
              <a:rPr lang="en-US" sz="2400" b="1" i="0" u="sng" kern="1200" dirty="0">
                <a:solidFill>
                  <a:schemeClr val="tx1"/>
                </a:solidFill>
                <a:effectLst/>
                <a:latin typeface="Calibri" panose="020F0502020204030204" pitchFamily="34" charset="0"/>
                <a:ea typeface="+mj-ea"/>
                <a:cs typeface="Calibri" panose="020F0502020204030204" pitchFamily="34" charset="0"/>
              </a:rPr>
              <a:t>Habitats in the Ocean</a:t>
            </a:r>
            <a:r>
              <a:rPr lang="en-US" sz="2400" i="0" kern="1200" dirty="0">
                <a:solidFill>
                  <a:schemeClr val="tx1"/>
                </a:solidFill>
                <a:effectLst/>
                <a:latin typeface="Calibri" panose="020F0502020204030204" pitchFamily="34" charset="0"/>
                <a:ea typeface="+mj-ea"/>
                <a:cs typeface="Calibri" panose="020F0502020204030204" pitchFamily="34" charset="0"/>
              </a:rPr>
              <a:t>: Marine organisms inhabit various zones within the ocean, including the surface, the deep sea, and everything in between. </a:t>
            </a:r>
            <a:r>
              <a:rPr lang="en-US" sz="2400" i="0" dirty="0">
                <a:solidFill>
                  <a:srgbClr val="0D0D0D"/>
                </a:solidFill>
                <a:effectLst/>
                <a:latin typeface="Calibri" panose="020F0502020204030204" pitchFamily="34" charset="0"/>
                <a:cs typeface="Calibri" panose="020F0502020204030204" pitchFamily="34" charset="0"/>
              </a:rPr>
              <a:t>Some organisms, like seaweed and coral, thrive in shallow, sunlit waters, while others, like certain types of fish, are adapted to the dark depths.</a:t>
            </a:r>
            <a:endParaRPr lang="en-US" sz="24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3" name="Picture 2" descr="A school of fish in water&#10;&#10;Description automatically generated">
            <a:extLst>
              <a:ext uri="{FF2B5EF4-FFF2-40B4-BE49-F238E27FC236}">
                <a16:creationId xmlns:a16="http://schemas.microsoft.com/office/drawing/2014/main" id="{68EAB5CC-6BD2-E6A6-B85A-2E06366B099A}"/>
              </a:ext>
            </a:extLst>
          </p:cNvPr>
          <p:cNvPicPr>
            <a:picLocks noChangeAspect="1"/>
          </p:cNvPicPr>
          <p:nvPr/>
        </p:nvPicPr>
        <p:blipFill>
          <a:blip r:embed="rId3"/>
          <a:stretch>
            <a:fillRect/>
          </a:stretch>
        </p:blipFill>
        <p:spPr>
          <a:xfrm>
            <a:off x="997301" y="171710"/>
            <a:ext cx="7149398" cy="4629236"/>
          </a:xfrm>
          <a:prstGeom prst="rect">
            <a:avLst/>
          </a:prstGeom>
        </p:spPr>
      </p:pic>
      <p:sp>
        <p:nvSpPr>
          <p:cNvPr id="4" name="Google Shape;291;g2a613fe29c9_0_143" descr="Artificial Intelligence">
            <a:extLst>
              <a:ext uri="{FF2B5EF4-FFF2-40B4-BE49-F238E27FC236}">
                <a16:creationId xmlns:a16="http://schemas.microsoft.com/office/drawing/2014/main" id="{BA2A04C9-5A43-9D8A-09E0-BB90180BA009}"/>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g2a613fe29c9_0_155"/>
          <p:cNvSpPr txBox="1"/>
          <p:nvPr/>
        </p:nvSpPr>
        <p:spPr>
          <a:xfrm>
            <a:off x="418116" y="4985997"/>
            <a:ext cx="8305479" cy="1286544"/>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2600" b="1" kern="1200" dirty="0">
                <a:solidFill>
                  <a:schemeClr val="tx1"/>
                </a:solidFill>
                <a:latin typeface="Calibri" panose="020F0502020204030204" pitchFamily="34" charset="0"/>
                <a:ea typeface="+mj-ea"/>
                <a:cs typeface="Calibri" panose="020F0502020204030204" pitchFamily="34" charset="0"/>
                <a:sym typeface="Calibri"/>
              </a:rPr>
              <a:t>True or False: </a:t>
            </a:r>
            <a:r>
              <a:rPr lang="en-US" sz="2600" kern="1200" dirty="0">
                <a:solidFill>
                  <a:schemeClr val="tx1"/>
                </a:solidFill>
                <a:latin typeface="Calibri" panose="020F0502020204030204" pitchFamily="34" charset="0"/>
                <a:ea typeface="+mj-ea"/>
                <a:cs typeface="Calibri" panose="020F0502020204030204" pitchFamily="34" charset="0"/>
                <a:sym typeface="Calibri"/>
              </a:rPr>
              <a:t>Marine organisms have special adaptations that help them survive in the unique conditions of the ocean. </a:t>
            </a:r>
          </a:p>
        </p:txBody>
      </p:sp>
      <p:pic>
        <p:nvPicPr>
          <p:cNvPr id="3" name="Picture 2" descr="A whale in the water&#10;&#10;Description automatically generated">
            <a:extLst>
              <a:ext uri="{FF2B5EF4-FFF2-40B4-BE49-F238E27FC236}">
                <a16:creationId xmlns:a16="http://schemas.microsoft.com/office/drawing/2014/main" id="{04959B03-625B-3F99-D24C-9F5CF0F3196D}"/>
              </a:ext>
            </a:extLst>
          </p:cNvPr>
          <p:cNvPicPr>
            <a:picLocks noChangeAspect="1"/>
          </p:cNvPicPr>
          <p:nvPr/>
        </p:nvPicPr>
        <p:blipFill rotWithShape="1">
          <a:blip r:embed="rId3"/>
          <a:srcRect t="31623" b="15558"/>
          <a:stretch/>
        </p:blipFill>
        <p:spPr>
          <a:xfrm>
            <a:off x="20" y="2"/>
            <a:ext cx="9143979" cy="3900104"/>
          </a:xfrm>
          <a:prstGeom prst="rect">
            <a:avLst/>
          </a:prstGeom>
        </p:spPr>
      </p:pic>
      <p:sp>
        <p:nvSpPr>
          <p:cNvPr id="2" name="Google Shape;358;g2b808918c96_0_69" descr="Questions">
            <a:extLst>
              <a:ext uri="{FF2B5EF4-FFF2-40B4-BE49-F238E27FC236}">
                <a16:creationId xmlns:a16="http://schemas.microsoft.com/office/drawing/2014/main" id="{9E496200-F6D9-8188-2CF1-4CAF1A2D62C5}"/>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9543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g2a613fe29c9_0_155"/>
          <p:cNvSpPr txBox="1"/>
          <p:nvPr/>
        </p:nvSpPr>
        <p:spPr>
          <a:xfrm>
            <a:off x="418116" y="4985997"/>
            <a:ext cx="8305479" cy="1286544"/>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2600" b="1" kern="1200" dirty="0">
                <a:solidFill>
                  <a:srgbClr val="FF0000"/>
                </a:solidFill>
                <a:latin typeface="Calibri" panose="020F0502020204030204" pitchFamily="34" charset="0"/>
                <a:ea typeface="+mj-ea"/>
                <a:cs typeface="Calibri" panose="020F0502020204030204" pitchFamily="34" charset="0"/>
                <a:sym typeface="Calibri"/>
              </a:rPr>
              <a:t>True</a:t>
            </a:r>
            <a:r>
              <a:rPr lang="en-US" sz="2600" b="1" kern="1200" dirty="0">
                <a:solidFill>
                  <a:schemeClr val="tx1"/>
                </a:solidFill>
                <a:latin typeface="Calibri" panose="020F0502020204030204" pitchFamily="34" charset="0"/>
                <a:ea typeface="+mj-ea"/>
                <a:cs typeface="Calibri" panose="020F0502020204030204" pitchFamily="34" charset="0"/>
                <a:sym typeface="Calibri"/>
              </a:rPr>
              <a:t> or False: </a:t>
            </a:r>
            <a:r>
              <a:rPr lang="en-US" sz="2600" kern="1200" dirty="0">
                <a:solidFill>
                  <a:schemeClr val="tx1"/>
                </a:solidFill>
                <a:latin typeface="Calibri" panose="020F0502020204030204" pitchFamily="34" charset="0"/>
                <a:ea typeface="+mj-ea"/>
                <a:cs typeface="Calibri" panose="020F0502020204030204" pitchFamily="34" charset="0"/>
                <a:sym typeface="Calibri"/>
              </a:rPr>
              <a:t>Marine organisms have special adaptations that help them survive in the unique conditions of the ocean. </a:t>
            </a:r>
          </a:p>
        </p:txBody>
      </p:sp>
      <p:pic>
        <p:nvPicPr>
          <p:cNvPr id="3" name="Picture 2" descr="A whale in the water&#10;&#10;Description automatically generated">
            <a:extLst>
              <a:ext uri="{FF2B5EF4-FFF2-40B4-BE49-F238E27FC236}">
                <a16:creationId xmlns:a16="http://schemas.microsoft.com/office/drawing/2014/main" id="{04959B03-625B-3F99-D24C-9F5CF0F3196D}"/>
              </a:ext>
            </a:extLst>
          </p:cNvPr>
          <p:cNvPicPr>
            <a:picLocks noChangeAspect="1"/>
          </p:cNvPicPr>
          <p:nvPr/>
        </p:nvPicPr>
        <p:blipFill rotWithShape="1">
          <a:blip r:embed="rId3"/>
          <a:srcRect t="31623" b="15558"/>
          <a:stretch/>
        </p:blipFill>
        <p:spPr>
          <a:xfrm>
            <a:off x="20" y="2"/>
            <a:ext cx="9143979" cy="3900104"/>
          </a:xfrm>
          <a:prstGeom prst="rect">
            <a:avLst/>
          </a:prstGeom>
        </p:spPr>
      </p:pic>
      <p:sp>
        <p:nvSpPr>
          <p:cNvPr id="2" name="Google Shape;358;g2b808918c96_0_69" descr="Questions">
            <a:extLst>
              <a:ext uri="{FF2B5EF4-FFF2-40B4-BE49-F238E27FC236}">
                <a16:creationId xmlns:a16="http://schemas.microsoft.com/office/drawing/2014/main" id="{FD9E62C7-67CF-7986-D97D-8EB9D45D33EA}"/>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17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9" name="Google Shape;36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4"/>
        <p:cNvGrpSpPr/>
        <p:nvPr/>
      </p:nvGrpSpPr>
      <p:grpSpPr>
        <a:xfrm>
          <a:off x="0" y="0"/>
          <a:ext cx="0" cy="0"/>
          <a:chOff x="0" y="0"/>
          <a:chExt cx="0" cy="0"/>
        </a:xfrm>
      </p:grpSpPr>
      <p:sp useBgFill="1">
        <p:nvSpPr>
          <p:cNvPr id="385" name="Rectangle 38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ral reef with fish swimming in the water&#10;&#10;Description automatically generated">
            <a:extLst>
              <a:ext uri="{FF2B5EF4-FFF2-40B4-BE49-F238E27FC236}">
                <a16:creationId xmlns:a16="http://schemas.microsoft.com/office/drawing/2014/main" id="{B64C5F59-38F7-8DC6-9C70-3B349E26D8A1}"/>
              </a:ext>
            </a:extLst>
          </p:cNvPr>
          <p:cNvPicPr>
            <a:picLocks noChangeAspect="1"/>
          </p:cNvPicPr>
          <p:nvPr/>
        </p:nvPicPr>
        <p:blipFill rotWithShape="1">
          <a:blip r:embed="rId3"/>
          <a:srcRect l="8866" r="5741" b="-1"/>
          <a:stretch/>
        </p:blipFill>
        <p:spPr>
          <a:xfrm>
            <a:off x="1891768" y="10"/>
            <a:ext cx="7252232" cy="6857990"/>
          </a:xfrm>
          <a:prstGeom prst="rect">
            <a:avLst/>
          </a:prstGeom>
        </p:spPr>
      </p:pic>
      <p:sp>
        <p:nvSpPr>
          <p:cNvPr id="384" name="Rectangle 38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Google Shape;377;g27e576c1a67_0_796"/>
          <p:cNvSpPr txBox="1">
            <a:spLocks noGrp="1"/>
          </p:cNvSpPr>
          <p:nvPr>
            <p:ph type="ctrTitle" idx="4294967295"/>
          </p:nvPr>
        </p:nvSpPr>
        <p:spPr>
          <a:xfrm>
            <a:off x="401749" y="1851747"/>
            <a:ext cx="2980038" cy="3692028"/>
          </a:xfrm>
          <a:prstGeom prst="rect">
            <a:avLst/>
          </a:prstGeom>
          <a:noFill/>
        </p:spPr>
        <p:txBody>
          <a:bodyPr spcFirstLastPara="1" vert="horz" lIns="91440" tIns="45720" rIns="91440" bIns="45720" rtlCol="0" anchor="b" anchorCtr="0">
            <a:normAutofit/>
          </a:bodyPr>
          <a:lstStyle/>
          <a:p>
            <a:pPr marL="0" marR="0" lvl="0" indent="0" algn="l">
              <a:lnSpc>
                <a:spcPct val="90000"/>
              </a:lnSpc>
              <a:spcBef>
                <a:spcPct val="0"/>
              </a:spcBef>
              <a:spcAft>
                <a:spcPts val="0"/>
              </a:spcAft>
              <a:buClr>
                <a:schemeClr val="dk1"/>
              </a:buClr>
              <a:buSzPts val="1400"/>
            </a:pPr>
            <a:r>
              <a:rPr lang="en-US" sz="3500" b="0" i="0" u="none" strike="noStrike" kern="1200" cap="none" dirty="0">
                <a:solidFill>
                  <a:schemeClr val="tx1"/>
                </a:solidFill>
                <a:latin typeface="+mj-lt"/>
                <a:ea typeface="+mj-ea"/>
                <a:cs typeface="+mj-cs"/>
                <a:sym typeface="Calibri"/>
              </a:rPr>
              <a:t>Coral is an example of a marin</a:t>
            </a:r>
            <a:r>
              <a:rPr lang="en-US" sz="3500" kern="1200" dirty="0">
                <a:solidFill>
                  <a:schemeClr val="tx1"/>
                </a:solidFill>
                <a:latin typeface="+mj-lt"/>
                <a:ea typeface="+mj-ea"/>
                <a:cs typeface="+mj-cs"/>
              </a:rPr>
              <a:t>e organism. It is a living thing that lives in the ocean.</a:t>
            </a:r>
            <a:endParaRPr lang="en-US" sz="3500" b="0" i="0" u="none" strike="noStrike" kern="1200" cap="none" dirty="0">
              <a:solidFill>
                <a:schemeClr val="tx1"/>
              </a:solidFill>
              <a:latin typeface="+mj-lt"/>
              <a:ea typeface="+mj-ea"/>
              <a:cs typeface="+mj-cs"/>
              <a:sym typeface="Calibri"/>
            </a:endParaRPr>
          </a:p>
        </p:txBody>
      </p:sp>
      <p:sp>
        <p:nvSpPr>
          <p:cNvPr id="375" name="Google Shape;37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7"/>
                                        </p:tgtEl>
                                        <p:attrNameLst>
                                          <p:attrName>style.visibility</p:attrName>
                                        </p:attrNameLst>
                                      </p:cBhvr>
                                      <p:to>
                                        <p:strVal val="visible"/>
                                      </p:to>
                                    </p:set>
                                    <p:animEffect transition="in" filter="fade">
                                      <p:cBhvr>
                                        <p:cTn id="7" dur="7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3"/>
        <p:cNvGrpSpPr/>
        <p:nvPr/>
      </p:nvGrpSpPr>
      <p:grpSpPr>
        <a:xfrm>
          <a:off x="0" y="0"/>
          <a:ext cx="0" cy="0"/>
          <a:chOff x="0" y="0"/>
          <a:chExt cx="0" cy="0"/>
        </a:xfrm>
      </p:grpSpPr>
      <p:pic>
        <p:nvPicPr>
          <p:cNvPr id="3" name="Picture 2" descr="A school of fish in water&#10;&#10;Description automatically generated">
            <a:extLst>
              <a:ext uri="{FF2B5EF4-FFF2-40B4-BE49-F238E27FC236}">
                <a16:creationId xmlns:a16="http://schemas.microsoft.com/office/drawing/2014/main" id="{EDDD2825-EAA7-2A61-58C7-C35D639A2E80}"/>
              </a:ext>
            </a:extLst>
          </p:cNvPr>
          <p:cNvPicPr>
            <a:picLocks noChangeAspect="1"/>
          </p:cNvPicPr>
          <p:nvPr/>
        </p:nvPicPr>
        <p:blipFill>
          <a:blip r:embed="rId3"/>
          <a:stretch>
            <a:fillRect/>
          </a:stretch>
        </p:blipFill>
        <p:spPr>
          <a:xfrm>
            <a:off x="3167333" y="1258227"/>
            <a:ext cx="5825441" cy="4692616"/>
          </a:xfrm>
          <a:prstGeom prst="rect">
            <a:avLst/>
          </a:prstGeom>
        </p:spPr>
      </p:pic>
      <p:sp>
        <p:nvSpPr>
          <p:cNvPr id="386" name="Google Shape;386;g2b790e7f309_0_61"/>
          <p:cNvSpPr txBox="1">
            <a:spLocks noGrp="1"/>
          </p:cNvSpPr>
          <p:nvPr>
            <p:ph type="ctrTitle" idx="4294967295"/>
          </p:nvPr>
        </p:nvSpPr>
        <p:spPr>
          <a:xfrm>
            <a:off x="235634" y="2018092"/>
            <a:ext cx="2718582" cy="3172886"/>
          </a:xfrm>
          <a:prstGeom prst="rect">
            <a:avLst/>
          </a:prstGeom>
          <a:solidFill>
            <a:srgbClr val="0A92A4"/>
          </a:solidFill>
          <a:ln>
            <a:solidFill>
              <a:srgbClr val="0A92A4"/>
            </a:solidFill>
          </a:ln>
        </p:spPr>
        <p:txBody>
          <a:bodyPr spcFirstLastPara="1" vert="horz" lIns="91440" tIns="45720" rIns="91440" bIns="45720" rtlCol="0" anchor="ctr" anchorCtr="0">
            <a:normAutofit/>
          </a:bodyPr>
          <a:lstStyle/>
          <a:p>
            <a:pPr marL="0" marR="0" lvl="0" indent="0">
              <a:lnSpc>
                <a:spcPct val="90000"/>
              </a:lnSpc>
              <a:spcBef>
                <a:spcPct val="0"/>
              </a:spcBef>
              <a:spcAft>
                <a:spcPts val="0"/>
              </a:spcAft>
              <a:buClr>
                <a:schemeClr val="dk1"/>
              </a:buClr>
              <a:buSzPts val="1400"/>
            </a:pPr>
            <a:r>
              <a:rPr lang="en-US" sz="2600" kern="1200" dirty="0">
                <a:solidFill>
                  <a:srgbClr val="FFFFFF"/>
                </a:solidFill>
                <a:latin typeface="Calibri" panose="020F0502020204030204" pitchFamily="34" charset="0"/>
                <a:ea typeface="+mj-ea"/>
                <a:cs typeface="Calibri" panose="020F0502020204030204" pitchFamily="34" charset="0"/>
              </a:rPr>
              <a:t>Fish are an example of a marine organism. They are living things that live in the ocean.</a:t>
            </a:r>
            <a:endParaRPr lang="en-US" sz="2600" b="0" i="0" u="none" strike="noStrike" kern="1200" cap="none" dirty="0">
              <a:solidFill>
                <a:srgbClr val="FFFFFF"/>
              </a:solidFill>
              <a:latin typeface="Calibri" panose="020F0502020204030204" pitchFamily="34" charset="0"/>
              <a:ea typeface="+mj-ea"/>
              <a:cs typeface="Calibri" panose="020F0502020204030204" pitchFamily="34" charset="0"/>
              <a:sym typeface="Calibri"/>
            </a:endParaRPr>
          </a:p>
        </p:txBody>
      </p:sp>
      <p:sp>
        <p:nvSpPr>
          <p:cNvPr id="4" name="Google Shape;375;g27e576c1a67_0_796" descr="Artificial Intelligence">
            <a:extLst>
              <a:ext uri="{FF2B5EF4-FFF2-40B4-BE49-F238E27FC236}">
                <a16:creationId xmlns:a16="http://schemas.microsoft.com/office/drawing/2014/main" id="{DCD9E1A2-52D4-77C1-D932-2D6D0DA72EF4}"/>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376;g27e576c1a67_0_796" descr="Comment Like">
            <a:extLst>
              <a:ext uri="{FF2B5EF4-FFF2-40B4-BE49-F238E27FC236}">
                <a16:creationId xmlns:a16="http://schemas.microsoft.com/office/drawing/2014/main" id="{C7B0E413-7E28-3BB2-830E-04D806CF03F5}"/>
              </a:ext>
            </a:extLst>
          </p:cNvPr>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p:nvSpPr>
          <p:cNvPr id="155" name="Rectangle 154">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Rectangle 156">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ectangle 158">
            <a:extLst>
              <a:ext uri="{FF2B5EF4-FFF2-40B4-BE49-F238E27FC236}">
                <a16:creationId xmlns:a16="http://schemas.microsoft.com/office/drawing/2014/main" id="{E43DC68B-54DD-4053-BE4D-615259684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69989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713232"/>
            <a:ext cx="317173"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red and white striped shrimp&#10;&#10;Description automatically generated">
            <a:extLst>
              <a:ext uri="{FF2B5EF4-FFF2-40B4-BE49-F238E27FC236}">
                <a16:creationId xmlns:a16="http://schemas.microsoft.com/office/drawing/2014/main" id="{AB26775C-6BBE-132C-F110-C6F40BC713CC}"/>
              </a:ext>
            </a:extLst>
          </p:cNvPr>
          <p:cNvPicPr>
            <a:picLocks noChangeAspect="1"/>
          </p:cNvPicPr>
          <p:nvPr/>
        </p:nvPicPr>
        <p:blipFill>
          <a:blip r:embed="rId3"/>
          <a:stretch>
            <a:fillRect/>
          </a:stretch>
        </p:blipFill>
        <p:spPr>
          <a:xfrm>
            <a:off x="309753" y="1316728"/>
            <a:ext cx="5550606" cy="4801273"/>
          </a:xfrm>
          <a:prstGeom prst="rect">
            <a:avLst/>
          </a:prstGeom>
        </p:spPr>
      </p:pic>
      <p:sp>
        <p:nvSpPr>
          <p:cNvPr id="135" name="Google Shape;135;g27e68c1a8e3_0_0"/>
          <p:cNvSpPr txBox="1"/>
          <p:nvPr/>
        </p:nvSpPr>
        <p:spPr>
          <a:xfrm>
            <a:off x="6034396" y="1881276"/>
            <a:ext cx="2490096" cy="3095445"/>
          </a:xfrm>
          <a:prstGeom prst="rect">
            <a:avLst/>
          </a:prstGeom>
        </p:spPr>
        <p:txBody>
          <a:bodyPr spcFirstLastPara="1" vert="horz" lIns="91440" tIns="45720" rIns="91440" bIns="45720" rtlCol="0" anchor="t" anchorCtr="0">
            <a:noAutofit/>
          </a:bodyPr>
          <a:lstStyle/>
          <a:p>
            <a:pPr>
              <a:lnSpc>
                <a:spcPct val="90000"/>
              </a:lnSpc>
              <a:spcAft>
                <a:spcPts val="600"/>
              </a:spcAft>
              <a:buSzPts val="3000"/>
            </a:pP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8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 the variety of marine organisms in the ocean add to the balance of life on Earth?</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cxnSp>
        <p:nvCxnSpPr>
          <p:cNvPr id="163" name="Straight Connector 162">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EACA08E-D537-41C6-96A5-5900E05D3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0"/>
        <p:cNvGrpSpPr/>
        <p:nvPr/>
      </p:nvGrpSpPr>
      <p:grpSpPr>
        <a:xfrm>
          <a:off x="0" y="0"/>
          <a:ext cx="0" cy="0"/>
          <a:chOff x="0" y="0"/>
          <a:chExt cx="0" cy="0"/>
        </a:xfrm>
      </p:grpSpPr>
      <p:pic>
        <p:nvPicPr>
          <p:cNvPr id="2" name="Google Shape;248;g27e576c1a67_0_281">
            <a:extLst>
              <a:ext uri="{FF2B5EF4-FFF2-40B4-BE49-F238E27FC236}">
                <a16:creationId xmlns:a16="http://schemas.microsoft.com/office/drawing/2014/main" id="{2F290492-0FBD-FC8D-61BF-237B5014C33A}"/>
              </a:ext>
            </a:extLst>
          </p:cNvPr>
          <p:cNvPicPr preferRelativeResize="0"/>
          <p:nvPr/>
        </p:nvPicPr>
        <p:blipFill rotWithShape="1">
          <a:blip r:embed="rId3"/>
          <a:srcRect r="10999" b="-1"/>
          <a:stretch/>
        </p:blipFill>
        <p:spPr>
          <a:xfrm>
            <a:off x="20" y="10"/>
            <a:ext cx="9143980" cy="6857990"/>
          </a:xfrm>
          <a:prstGeom prst="rect">
            <a:avLst/>
          </a:prstGeom>
          <a:noFill/>
        </p:spPr>
      </p:pic>
      <p:sp>
        <p:nvSpPr>
          <p:cNvPr id="408" name="Rectangle 40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Google Shape;403;g25e11802ac4_0_864"/>
          <p:cNvSpPr txBox="1">
            <a:spLocks noGrp="1"/>
          </p:cNvSpPr>
          <p:nvPr>
            <p:ph type="ctrTitle" idx="4294967295"/>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0"/>
              </a:spcAft>
              <a:buClr>
                <a:schemeClr val="dk1"/>
              </a:buClr>
              <a:buSzPts val="1400"/>
            </a:pPr>
            <a:r>
              <a:rPr lang="en-US" sz="2200" b="0" i="0" u="none" strike="noStrike" kern="1200" cap="none" dirty="0">
                <a:solidFill>
                  <a:schemeClr val="tx1">
                    <a:lumMod val="85000"/>
                    <a:lumOff val="15000"/>
                  </a:schemeClr>
                </a:solidFill>
                <a:latin typeface="+mj-lt"/>
                <a:ea typeface="+mj-ea"/>
                <a:cs typeface="+mj-cs"/>
                <a:sym typeface="Calibri"/>
              </a:rPr>
              <a:t>Saltwater is </a:t>
            </a:r>
            <a:r>
              <a:rPr lang="en-US" sz="2200" b="1" i="0" u="none" strike="noStrike" kern="1200" cap="none" dirty="0">
                <a:solidFill>
                  <a:schemeClr val="tx1">
                    <a:lumMod val="85000"/>
                    <a:lumOff val="15000"/>
                  </a:schemeClr>
                </a:solidFill>
                <a:latin typeface="+mj-lt"/>
                <a:ea typeface="+mj-ea"/>
                <a:cs typeface="+mj-cs"/>
                <a:sym typeface="Calibri"/>
              </a:rPr>
              <a:t>NOT</a:t>
            </a:r>
            <a:r>
              <a:rPr lang="en-US" sz="2200" b="0" i="0" u="none" strike="noStrike" kern="1200" cap="none" dirty="0">
                <a:solidFill>
                  <a:schemeClr val="tx1">
                    <a:lumMod val="85000"/>
                    <a:lumOff val="15000"/>
                  </a:schemeClr>
                </a:solidFill>
                <a:latin typeface="+mj-lt"/>
                <a:ea typeface="+mj-ea"/>
                <a:cs typeface="+mj-cs"/>
                <a:sym typeface="Calibri"/>
              </a:rPr>
              <a:t> an example of a marine organism. Even though saltwater makes up the ocean it is not a living thing.</a:t>
            </a:r>
          </a:p>
        </p:txBody>
      </p:sp>
      <p:cxnSp>
        <p:nvCxnSpPr>
          <p:cNvPr id="410" name="Straight Connector 40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01" name="Google Shape;401;g25e11802ac4_0_8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2" name="Google Shape;402;g25e11802ac4_0_8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03"/>
                                        </p:tgtEl>
                                        <p:attrNameLst>
                                          <p:attrName>style.visibility</p:attrName>
                                        </p:attrNameLst>
                                      </p:cBhvr>
                                      <p:to>
                                        <p:strVal val="visible"/>
                                      </p:to>
                                    </p:set>
                                    <p:animEffect transition="in" filter="fade">
                                      <p:cBhvr>
                                        <p:cTn id="7" dur="4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9"/>
        <p:cNvGrpSpPr/>
        <p:nvPr/>
      </p:nvGrpSpPr>
      <p:grpSpPr>
        <a:xfrm>
          <a:off x="0" y="0"/>
          <a:ext cx="0" cy="0"/>
          <a:chOff x="0" y="0"/>
          <a:chExt cx="0" cy="0"/>
        </a:xfrm>
      </p:grpSpPr>
      <p:sp useBgFill="1">
        <p:nvSpPr>
          <p:cNvPr id="417" name="Rectangle 4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ree stump on a beach&#10;&#10;Description automatically generated">
            <a:extLst>
              <a:ext uri="{FF2B5EF4-FFF2-40B4-BE49-F238E27FC236}">
                <a16:creationId xmlns:a16="http://schemas.microsoft.com/office/drawing/2014/main" id="{3537298C-B5F1-35BE-ABA8-91EEC29AA028}"/>
              </a:ext>
            </a:extLst>
          </p:cNvPr>
          <p:cNvPicPr>
            <a:picLocks noChangeAspect="1"/>
          </p:cNvPicPr>
          <p:nvPr/>
        </p:nvPicPr>
        <p:blipFill rotWithShape="1">
          <a:blip r:embed="rId3"/>
          <a:srcRect l="14608" r="-1" b="-1"/>
          <a:stretch/>
        </p:blipFill>
        <p:spPr>
          <a:xfrm>
            <a:off x="1891768" y="10"/>
            <a:ext cx="7252232" cy="6857990"/>
          </a:xfrm>
          <a:prstGeom prst="rect">
            <a:avLst/>
          </a:prstGeom>
        </p:spPr>
      </p:pic>
      <p:sp>
        <p:nvSpPr>
          <p:cNvPr id="419" name="Rectangle 4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Google Shape;412;g25e11802ac4_0_780"/>
          <p:cNvSpPr txBox="1">
            <a:spLocks noGrp="1"/>
          </p:cNvSpPr>
          <p:nvPr>
            <p:ph type="ctrTitle" idx="4294967295"/>
          </p:nvPr>
        </p:nvSpPr>
        <p:spPr>
          <a:xfrm>
            <a:off x="367650" y="1582986"/>
            <a:ext cx="2980038" cy="3692028"/>
          </a:xfrm>
          <a:prstGeom prst="rect">
            <a:avLst/>
          </a:prstGeom>
          <a:noFill/>
        </p:spPr>
        <p:txBody>
          <a:bodyPr spcFirstLastPara="1" vert="horz" lIns="91440" tIns="45720" rIns="91440" bIns="45720" rtlCol="0" anchor="b" anchorCtr="0">
            <a:normAutofit/>
          </a:bodyPr>
          <a:lstStyle/>
          <a:p>
            <a:pPr marL="0" marR="0" lvl="0" indent="0" algn="l">
              <a:lnSpc>
                <a:spcPct val="90000"/>
              </a:lnSpc>
              <a:spcBef>
                <a:spcPct val="0"/>
              </a:spcBef>
              <a:spcAft>
                <a:spcPts val="0"/>
              </a:spcAft>
              <a:buClr>
                <a:schemeClr val="dk1"/>
              </a:buClr>
              <a:buSzPts val="1200"/>
            </a:pPr>
            <a:r>
              <a:rPr lang="en-US" sz="2800" b="0" i="0" u="none" strike="noStrike" kern="1200" cap="none" dirty="0">
                <a:solidFill>
                  <a:schemeClr val="tx1"/>
                </a:solidFill>
                <a:latin typeface="+mj-lt"/>
                <a:ea typeface="+mj-ea"/>
                <a:cs typeface="+mj-cs"/>
                <a:sym typeface="Calibri"/>
              </a:rPr>
              <a:t>Driftwood is also </a:t>
            </a:r>
            <a:r>
              <a:rPr lang="en-US" sz="2800" b="1" i="0" u="none" strike="noStrike" kern="1200" cap="none" dirty="0">
                <a:solidFill>
                  <a:schemeClr val="tx1"/>
                </a:solidFill>
                <a:latin typeface="+mj-lt"/>
                <a:ea typeface="+mj-ea"/>
                <a:cs typeface="+mj-cs"/>
                <a:sym typeface="Calibri"/>
              </a:rPr>
              <a:t>NOT</a:t>
            </a:r>
            <a:r>
              <a:rPr lang="en-US" sz="2800" b="0" i="0" u="none" strike="noStrike" kern="1200" cap="none" dirty="0">
                <a:solidFill>
                  <a:schemeClr val="tx1"/>
                </a:solidFill>
                <a:latin typeface="+mj-lt"/>
                <a:ea typeface="+mj-ea"/>
                <a:cs typeface="+mj-cs"/>
                <a:sym typeface="Calibri"/>
              </a:rPr>
              <a:t> an example of a marine organism. Driftwood may be found in the ocean, but it is not a living thing. </a:t>
            </a:r>
          </a:p>
        </p:txBody>
      </p:sp>
      <p:sp>
        <p:nvSpPr>
          <p:cNvPr id="410" name="Google Shape;410;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12"/>
                                        </p:tgtEl>
                                        <p:attrNameLst>
                                          <p:attrName>style.visibility</p:attrName>
                                        </p:attrNameLst>
                                      </p:cBhvr>
                                      <p:to>
                                        <p:strVal val="visible"/>
                                      </p:to>
                                    </p:set>
                                    <p:animEffect transition="in" filter="fade">
                                      <p:cBhvr>
                                        <p:cTn id="7" dur="7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7430209113_0_1469"/>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saltwater and driftwood NOT examples of marine organisms?</a:t>
            </a:r>
            <a:endParaRPr sz="1400" b="0" i="0" u="none" strike="noStrike" cap="none" dirty="0">
              <a:solidFill>
                <a:srgbClr val="000000"/>
              </a:solidFill>
              <a:latin typeface="Arial"/>
              <a:ea typeface="Arial"/>
              <a:cs typeface="Arial"/>
              <a:sym typeface="Arial"/>
            </a:endParaRPr>
          </a:p>
        </p:txBody>
      </p:sp>
      <p:sp>
        <p:nvSpPr>
          <p:cNvPr id="426" name="Google Shape;42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 name="Google Shape;42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28" name="Google Shape;42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Google Shape;248;g27e576c1a67_0_281">
            <a:extLst>
              <a:ext uri="{FF2B5EF4-FFF2-40B4-BE49-F238E27FC236}">
                <a16:creationId xmlns:a16="http://schemas.microsoft.com/office/drawing/2014/main" id="{1696998C-0D7A-0DDA-9345-36DF2F96F9FD}"/>
              </a:ext>
            </a:extLst>
          </p:cNvPr>
          <p:cNvPicPr preferRelativeResize="0"/>
          <p:nvPr/>
        </p:nvPicPr>
        <p:blipFill rotWithShape="1">
          <a:blip r:embed="rId5"/>
          <a:srcRect r="10999" b="-1"/>
          <a:stretch/>
        </p:blipFill>
        <p:spPr>
          <a:xfrm>
            <a:off x="324186" y="2782763"/>
            <a:ext cx="3948077" cy="2565124"/>
          </a:xfrm>
          <a:prstGeom prst="rect">
            <a:avLst/>
          </a:prstGeom>
          <a:noFill/>
        </p:spPr>
      </p:pic>
      <p:pic>
        <p:nvPicPr>
          <p:cNvPr id="3" name="Picture 2" descr="A tree stump on a beach&#10;&#10;Description automatically generated">
            <a:extLst>
              <a:ext uri="{FF2B5EF4-FFF2-40B4-BE49-F238E27FC236}">
                <a16:creationId xmlns:a16="http://schemas.microsoft.com/office/drawing/2014/main" id="{3C7BC8DE-66C3-0A9A-6720-A4CD34C0AA14}"/>
              </a:ext>
            </a:extLst>
          </p:cNvPr>
          <p:cNvPicPr>
            <a:picLocks noChangeAspect="1"/>
          </p:cNvPicPr>
          <p:nvPr/>
        </p:nvPicPr>
        <p:blipFill rotWithShape="1">
          <a:blip r:embed="rId6"/>
          <a:srcRect l="14608" r="-1" b="-1"/>
          <a:stretch/>
        </p:blipFill>
        <p:spPr>
          <a:xfrm>
            <a:off x="4881725" y="2250337"/>
            <a:ext cx="3838650" cy="36299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49" name="Google Shape;449;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Marine Organisms</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dirty="0">
              <a:solidFill>
                <a:schemeClr val="dk1"/>
              </a:solidFill>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2" name="Google Shape;455;g2a613fe29c9_2_9" descr="Rewind">
            <a:extLst>
              <a:ext uri="{FF2B5EF4-FFF2-40B4-BE49-F238E27FC236}">
                <a16:creationId xmlns:a16="http://schemas.microsoft.com/office/drawing/2014/main" id="{0EB17EC5-3F23-655F-BDA1-04F2AD3151F3}"/>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72958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4" name="Google Shape;464;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5e11802ac4_0_1976"/>
          <p:cNvCxnSpPr>
            <a:stCxn id="466" idx="4"/>
            <a:endCxn id="463"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67" name="Google Shape;467;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68" name="Google Shape;468;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66" name="Google Shape;466;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058004"/>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Marine Organisms</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marine organisms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marine organisms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07" name="Google Shape;507;g2a613fe29c9_2_20"/>
          <p:cNvPicPr preferRelativeResize="0"/>
          <p:nvPr/>
        </p:nvPicPr>
        <p:blipFill rotWithShape="1">
          <a:blip r:embed="rId3">
            <a:alphaModFix/>
          </a:blip>
          <a:srcRect/>
          <a:stretch/>
        </p:blipFill>
        <p:spPr>
          <a:xfrm>
            <a:off x="1050995" y="1834850"/>
            <a:ext cx="2720884" cy="1815724"/>
          </a:xfrm>
          <a:prstGeom prst="rect">
            <a:avLst/>
          </a:prstGeom>
          <a:noFill/>
          <a:ln>
            <a:noFill/>
          </a:ln>
        </p:spPr>
      </p:pic>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4"/>
          <a:stretch>
            <a:fillRect/>
          </a:stretch>
        </p:blipFill>
        <p:spPr>
          <a:xfrm>
            <a:off x="5613078" y="1834850"/>
            <a:ext cx="3038622" cy="2122519"/>
          </a:xfrm>
          <a:prstGeom prst="rect">
            <a:avLst/>
          </a:prstGeom>
        </p:spPr>
      </p:pic>
      <p:pic>
        <p:nvPicPr>
          <p:cNvPr id="5" name="Picture 4" descr="A green frog with orange eyes&#10;&#10;Description automatically generated">
            <a:extLst>
              <a:ext uri="{FF2B5EF4-FFF2-40B4-BE49-F238E27FC236}">
                <a16:creationId xmlns:a16="http://schemas.microsoft.com/office/drawing/2014/main" id="{626189F6-F910-D294-8D88-EAD14262ED16}"/>
              </a:ext>
            </a:extLst>
          </p:cNvPr>
          <p:cNvPicPr>
            <a:picLocks noChangeAspect="1"/>
          </p:cNvPicPr>
          <p:nvPr/>
        </p:nvPicPr>
        <p:blipFill>
          <a:blip r:embed="rId5"/>
          <a:stretch>
            <a:fillRect/>
          </a:stretch>
        </p:blipFill>
        <p:spPr>
          <a:xfrm>
            <a:off x="1050995" y="4120838"/>
            <a:ext cx="3561354" cy="2487655"/>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6"/>
          <a:stretch>
            <a:fillRect/>
          </a:stretch>
        </p:blipFill>
        <p:spPr>
          <a:xfrm>
            <a:off x="5613078" y="4345754"/>
            <a:ext cx="3293821" cy="226708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marine organisms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07" name="Google Shape;507;g2a613fe29c9_2_20"/>
          <p:cNvPicPr preferRelativeResize="0"/>
          <p:nvPr/>
        </p:nvPicPr>
        <p:blipFill rotWithShape="1">
          <a:blip r:embed="rId3">
            <a:alphaModFix/>
          </a:blip>
          <a:srcRect/>
          <a:stretch/>
        </p:blipFill>
        <p:spPr>
          <a:xfrm>
            <a:off x="1050995" y="1834850"/>
            <a:ext cx="2720884" cy="1815724"/>
          </a:xfrm>
          <a:prstGeom prst="rect">
            <a:avLst/>
          </a:prstGeom>
          <a:noFill/>
          <a:ln>
            <a:noFill/>
          </a:ln>
        </p:spPr>
      </p:pic>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4"/>
          <a:stretch>
            <a:fillRect/>
          </a:stretch>
        </p:blipFill>
        <p:spPr>
          <a:xfrm>
            <a:off x="5613078" y="1834850"/>
            <a:ext cx="3038622" cy="2122519"/>
          </a:xfrm>
          <a:prstGeom prst="rect">
            <a:avLst/>
          </a:prstGeom>
        </p:spPr>
      </p:pic>
      <p:pic>
        <p:nvPicPr>
          <p:cNvPr id="5" name="Picture 4" descr="A green frog with orange eyes&#10;&#10;Description automatically generated">
            <a:extLst>
              <a:ext uri="{FF2B5EF4-FFF2-40B4-BE49-F238E27FC236}">
                <a16:creationId xmlns:a16="http://schemas.microsoft.com/office/drawing/2014/main" id="{626189F6-F910-D294-8D88-EAD14262ED16}"/>
              </a:ext>
            </a:extLst>
          </p:cNvPr>
          <p:cNvPicPr>
            <a:picLocks noChangeAspect="1"/>
          </p:cNvPicPr>
          <p:nvPr/>
        </p:nvPicPr>
        <p:blipFill>
          <a:blip r:embed="rId5"/>
          <a:stretch>
            <a:fillRect/>
          </a:stretch>
        </p:blipFill>
        <p:spPr>
          <a:xfrm>
            <a:off x="1050995" y="4120838"/>
            <a:ext cx="3561354" cy="2487655"/>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6"/>
          <a:stretch>
            <a:fillRect/>
          </a:stretch>
        </p:blipFill>
        <p:spPr>
          <a:xfrm>
            <a:off x="5613078" y="4345754"/>
            <a:ext cx="3293821" cy="2267086"/>
          </a:xfrm>
          <a:prstGeom prst="rect">
            <a:avLst/>
          </a:prstGeom>
        </p:spPr>
      </p:pic>
      <p:sp>
        <p:nvSpPr>
          <p:cNvPr id="2" name="Google Shape;531;g2b808918c96_0_97">
            <a:extLst>
              <a:ext uri="{FF2B5EF4-FFF2-40B4-BE49-F238E27FC236}">
                <a16:creationId xmlns:a16="http://schemas.microsoft.com/office/drawing/2014/main" id="{9FCF4585-5D55-DD01-AC35-B8972001450D}"/>
              </a:ext>
            </a:extLst>
          </p:cNvPr>
          <p:cNvSpPr/>
          <p:nvPr/>
        </p:nvSpPr>
        <p:spPr>
          <a:xfrm>
            <a:off x="4998446" y="1665873"/>
            <a:ext cx="3985200" cy="2510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652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ark swimming in the water&#10;&#10;Description automatically generated">
            <a:extLst>
              <a:ext uri="{FF2B5EF4-FFF2-40B4-BE49-F238E27FC236}">
                <a16:creationId xmlns:a16="http://schemas.microsoft.com/office/drawing/2014/main" id="{F85F7BBC-4973-E062-0970-96DB4A3F542A}"/>
              </a:ext>
            </a:extLst>
          </p:cNvPr>
          <p:cNvPicPr>
            <a:picLocks noChangeAspect="1"/>
          </p:cNvPicPr>
          <p:nvPr/>
        </p:nvPicPr>
        <p:blipFill>
          <a:blip r:embed="rId3"/>
          <a:stretch>
            <a:fillRect/>
          </a:stretch>
        </p:blipFill>
        <p:spPr>
          <a:xfrm>
            <a:off x="5147980" y="1068955"/>
            <a:ext cx="3552502" cy="248147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058004"/>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Marine Organisms</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marine organisms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597816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marine organism</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4179420"/>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u="none" strike="noStrike" cap="none">
                <a:solidFill>
                  <a:srgbClr val="000000"/>
                </a:solidFill>
                <a:latin typeface="Helvetica Light" panose="020B0403020202020204" pitchFamily="34" charset="0"/>
                <a:ea typeface="Helvetica Neue Light"/>
                <a:cs typeface="Helvetica Neue Light"/>
                <a:sym typeface="Helvetica Neue Light"/>
              </a:rPr>
              <a:t>A giant body of saltwater</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0" name="Google Shape;570;g25e11802ac4_0_2130"/>
          <p:cNvSpPr txBox="1"/>
          <p:nvPr/>
        </p:nvSpPr>
        <p:spPr>
          <a:xfrm>
            <a:off x="1045396" y="2016008"/>
            <a:ext cx="7874100" cy="43084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3187295"/>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3682738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marine organism</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4179420"/>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u="none" strike="noStrike" cap="none">
                <a:solidFill>
                  <a:srgbClr val="000000"/>
                </a:solidFill>
                <a:latin typeface="Helvetica Light" panose="020B0403020202020204" pitchFamily="34" charset="0"/>
                <a:ea typeface="Helvetica Neue Light"/>
                <a:cs typeface="Helvetica Neue Light"/>
                <a:sym typeface="Helvetica Neue Light"/>
              </a:rPr>
              <a:t>A giant body of saltwater</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0" name="Google Shape;570;g25e11802ac4_0_2130"/>
          <p:cNvSpPr txBox="1"/>
          <p:nvPr/>
        </p:nvSpPr>
        <p:spPr>
          <a:xfrm>
            <a:off x="1045396" y="2016008"/>
            <a:ext cx="7874100" cy="43084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3187295"/>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597;g2b808918c96_0_120">
            <a:extLst>
              <a:ext uri="{FF2B5EF4-FFF2-40B4-BE49-F238E27FC236}">
                <a16:creationId xmlns:a16="http://schemas.microsoft.com/office/drawing/2014/main" id="{A93082DB-8074-5221-BB29-8492A68483E9}"/>
              </a:ext>
            </a:extLst>
          </p:cNvPr>
          <p:cNvSpPr/>
          <p:nvPr/>
        </p:nvSpPr>
        <p:spPr>
          <a:xfrm>
            <a:off x="319991" y="1757036"/>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93502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ark swimming in the water&#10;&#10;Description automatically generated">
            <a:extLst>
              <a:ext uri="{FF2B5EF4-FFF2-40B4-BE49-F238E27FC236}">
                <a16:creationId xmlns:a16="http://schemas.microsoft.com/office/drawing/2014/main" id="{F85F7BBC-4973-E062-0970-96DB4A3F542A}"/>
              </a:ext>
            </a:extLst>
          </p:cNvPr>
          <p:cNvPicPr>
            <a:picLocks noChangeAspect="1"/>
          </p:cNvPicPr>
          <p:nvPr/>
        </p:nvPicPr>
        <p:blipFill>
          <a:blip r:embed="rId3"/>
          <a:stretch>
            <a:fillRect/>
          </a:stretch>
        </p:blipFill>
        <p:spPr>
          <a:xfrm>
            <a:off x="5147980" y="1068955"/>
            <a:ext cx="3552502" cy="248147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058004"/>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Marine Organisms</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marine organisms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570;g25e11802ac4_0_2130">
            <a:extLst>
              <a:ext uri="{FF2B5EF4-FFF2-40B4-BE49-F238E27FC236}">
                <a16:creationId xmlns:a16="http://schemas.microsoft.com/office/drawing/2014/main" id="{1B92E045-44EB-7806-7A91-01543AB30C70}"/>
              </a:ext>
            </a:extLst>
          </p:cNvPr>
          <p:cNvSpPr txBox="1"/>
          <p:nvPr/>
        </p:nvSpPr>
        <p:spPr>
          <a:xfrm>
            <a:off x="799694" y="1557399"/>
            <a:ext cx="2612202" cy="1107955"/>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Tree>
    <p:extLst>
      <p:ext uri="{BB962C8B-B14F-4D97-AF65-F5344CB8AC3E}">
        <p14:creationId xmlns:p14="http://schemas.microsoft.com/office/powerpoint/2010/main" val="2385837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marine organism</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a:t>
            </a:r>
            <a:r>
              <a:rPr lang="en-US" sz="2400" dirty="0">
                <a:solidFill>
                  <a:srgbClr val="434343"/>
                </a:solidFill>
                <a:latin typeface="Helvetica Neue Light"/>
                <a:ea typeface="Helvetica Neue Light"/>
                <a:cs typeface="Helvetica Neue Light"/>
                <a:sym typeface="Helvetica Neue Light"/>
              </a:rPr>
              <a:t>lizard</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tiger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giraffe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marine organism</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a:t>
            </a:r>
            <a:r>
              <a:rPr lang="en-US" sz="2400" dirty="0">
                <a:solidFill>
                  <a:srgbClr val="434343"/>
                </a:solidFill>
                <a:latin typeface="Helvetica Neue Light"/>
                <a:ea typeface="Helvetica Neue Light"/>
                <a:cs typeface="Helvetica Neue Light"/>
                <a:sym typeface="Helvetica Neue Light"/>
              </a:rPr>
              <a:t>lizard</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tiger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giraffe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64;g2b808918c96_0_144">
            <a:extLst>
              <a:ext uri="{FF2B5EF4-FFF2-40B4-BE49-F238E27FC236}">
                <a16:creationId xmlns:a16="http://schemas.microsoft.com/office/drawing/2014/main" id="{33B79639-7584-5905-BCF5-099B1FB52C89}"/>
              </a:ext>
            </a:extLst>
          </p:cNvPr>
          <p:cNvSpPr/>
          <p:nvPr/>
        </p:nvSpPr>
        <p:spPr>
          <a:xfrm>
            <a:off x="362269" y="2808292"/>
            <a:ext cx="73989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9372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ark swimming in the water&#10;&#10;Description automatically generated">
            <a:extLst>
              <a:ext uri="{FF2B5EF4-FFF2-40B4-BE49-F238E27FC236}">
                <a16:creationId xmlns:a16="http://schemas.microsoft.com/office/drawing/2014/main" id="{F85F7BBC-4973-E062-0970-96DB4A3F542A}"/>
              </a:ext>
            </a:extLst>
          </p:cNvPr>
          <p:cNvPicPr>
            <a:picLocks noChangeAspect="1"/>
          </p:cNvPicPr>
          <p:nvPr/>
        </p:nvPicPr>
        <p:blipFill>
          <a:blip r:embed="rId3"/>
          <a:stretch>
            <a:fillRect/>
          </a:stretch>
        </p:blipFill>
        <p:spPr>
          <a:xfrm>
            <a:off x="5147980" y="1068955"/>
            <a:ext cx="3552502" cy="248147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058004"/>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Marine Organisms</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marine organisms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570;g25e11802ac4_0_2130">
            <a:extLst>
              <a:ext uri="{FF2B5EF4-FFF2-40B4-BE49-F238E27FC236}">
                <a16:creationId xmlns:a16="http://schemas.microsoft.com/office/drawing/2014/main" id="{1B92E045-44EB-7806-7A91-01543AB30C70}"/>
              </a:ext>
            </a:extLst>
          </p:cNvPr>
          <p:cNvSpPr txBox="1"/>
          <p:nvPr/>
        </p:nvSpPr>
        <p:spPr>
          <a:xfrm>
            <a:off x="799694" y="1557399"/>
            <a:ext cx="2612202" cy="1107955"/>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3" name="Google Shape;642;g25e11802ac4_0_2367">
            <a:extLst>
              <a:ext uri="{FF2B5EF4-FFF2-40B4-BE49-F238E27FC236}">
                <a16:creationId xmlns:a16="http://schemas.microsoft.com/office/drawing/2014/main" id="{1847BD6E-0268-B5F8-CC82-14E0D0529EEC}"/>
              </a:ext>
            </a:extLst>
          </p:cNvPr>
          <p:cNvSpPr txBox="1"/>
          <p:nvPr/>
        </p:nvSpPr>
        <p:spPr>
          <a:xfrm>
            <a:off x="1039963" y="5008526"/>
            <a:ext cx="220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922332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marine organisms</a:t>
            </a:r>
            <a:r>
              <a:rPr lang="en-US" sz="2900" b="0" i="1" u="none" strike="noStrike" cap="none" dirty="0">
                <a:solidFill>
                  <a:srgbClr val="000000"/>
                </a:solidFill>
                <a:latin typeface="Calibri"/>
                <a:ea typeface="Calibri"/>
                <a:cs typeface="Calibri"/>
                <a:sym typeface="Calibri"/>
              </a:rPr>
              <a: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32" y="42750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Marine organisms make the Wi-Fi we use to access the internet</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32" y="3066010"/>
            <a:ext cx="7874100" cy="83711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Marine organisms help make the oxygen we breathe, and they provide a source of food.</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Marine organisms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32" y="563186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Marine organisms help us to learn how to fly airplanes</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marine organisms</a:t>
            </a:r>
            <a:r>
              <a:rPr lang="en-US" sz="2900" b="0" i="1" u="none" strike="noStrike" cap="none" dirty="0">
                <a:solidFill>
                  <a:srgbClr val="000000"/>
                </a:solidFill>
                <a:latin typeface="Calibri"/>
                <a:ea typeface="Calibri"/>
                <a:cs typeface="Calibri"/>
                <a:sym typeface="Calibri"/>
              </a:rPr>
              <a: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32" y="42750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Marine organisms make the Wi-Fi we use to access the internet</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32" y="3066010"/>
            <a:ext cx="7874100" cy="83711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Marine organisms help make the oxygen we breathe, and they provide a source of food.</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Marine organisms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32" y="563186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Marine organisms help us to learn how to fly airplanes</a:t>
            </a:r>
            <a:endParaRPr sz="2200" b="0" i="0" u="none" strike="noStrike" cap="none" dirty="0">
              <a:solidFill>
                <a:srgbClr val="434343"/>
              </a:solidFill>
              <a:latin typeface="Arial"/>
              <a:ea typeface="Arial"/>
              <a:cs typeface="Arial"/>
              <a:sym typeface="Arial"/>
            </a:endParaRPr>
          </a:p>
        </p:txBody>
      </p:sp>
      <p:sp>
        <p:nvSpPr>
          <p:cNvPr id="2" name="Google Shape;732;g2b808918c96_0_169">
            <a:extLst>
              <a:ext uri="{FF2B5EF4-FFF2-40B4-BE49-F238E27FC236}">
                <a16:creationId xmlns:a16="http://schemas.microsoft.com/office/drawing/2014/main" id="{680D58E5-3680-8AC4-BE6E-DD39FF5837DE}"/>
              </a:ext>
            </a:extLst>
          </p:cNvPr>
          <p:cNvSpPr/>
          <p:nvPr/>
        </p:nvSpPr>
        <p:spPr>
          <a:xfrm>
            <a:off x="289636" y="2941755"/>
            <a:ext cx="8473855" cy="1003563"/>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5725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ark swimming in the water&#10;&#10;Description automatically generated">
            <a:extLst>
              <a:ext uri="{FF2B5EF4-FFF2-40B4-BE49-F238E27FC236}">
                <a16:creationId xmlns:a16="http://schemas.microsoft.com/office/drawing/2014/main" id="{F85F7BBC-4973-E062-0970-96DB4A3F542A}"/>
              </a:ext>
            </a:extLst>
          </p:cNvPr>
          <p:cNvPicPr>
            <a:picLocks noChangeAspect="1"/>
          </p:cNvPicPr>
          <p:nvPr/>
        </p:nvPicPr>
        <p:blipFill>
          <a:blip r:embed="rId3"/>
          <a:stretch>
            <a:fillRect/>
          </a:stretch>
        </p:blipFill>
        <p:spPr>
          <a:xfrm>
            <a:off x="5147980" y="1068955"/>
            <a:ext cx="3552502" cy="248147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058004"/>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Marine Organisms</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marine organisms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570;g25e11802ac4_0_2130">
            <a:extLst>
              <a:ext uri="{FF2B5EF4-FFF2-40B4-BE49-F238E27FC236}">
                <a16:creationId xmlns:a16="http://schemas.microsoft.com/office/drawing/2014/main" id="{1B92E045-44EB-7806-7A91-01543AB30C70}"/>
              </a:ext>
            </a:extLst>
          </p:cNvPr>
          <p:cNvSpPr txBox="1"/>
          <p:nvPr/>
        </p:nvSpPr>
        <p:spPr>
          <a:xfrm>
            <a:off x="799694" y="1557399"/>
            <a:ext cx="2612202" cy="1107955"/>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3" name="Google Shape;642;g25e11802ac4_0_2367">
            <a:extLst>
              <a:ext uri="{FF2B5EF4-FFF2-40B4-BE49-F238E27FC236}">
                <a16:creationId xmlns:a16="http://schemas.microsoft.com/office/drawing/2014/main" id="{1847BD6E-0268-B5F8-CC82-14E0D0529EEC}"/>
              </a:ext>
            </a:extLst>
          </p:cNvPr>
          <p:cNvSpPr txBox="1"/>
          <p:nvPr/>
        </p:nvSpPr>
        <p:spPr>
          <a:xfrm>
            <a:off x="1039963" y="5008526"/>
            <a:ext cx="220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703;g25e11802ac4_0_2536">
            <a:extLst>
              <a:ext uri="{FF2B5EF4-FFF2-40B4-BE49-F238E27FC236}">
                <a16:creationId xmlns:a16="http://schemas.microsoft.com/office/drawing/2014/main" id="{DD73BF0B-5570-CBA1-F8AD-1C2FD5E7F37F}"/>
              </a:ext>
            </a:extLst>
          </p:cNvPr>
          <p:cNvSpPr txBox="1"/>
          <p:nvPr/>
        </p:nvSpPr>
        <p:spPr>
          <a:xfrm>
            <a:off x="4926763" y="4712344"/>
            <a:ext cx="3970091" cy="120952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Marine organisms help make the oxygen we breathe, and they provide a source of food.</a:t>
            </a:r>
            <a:endParaRPr sz="22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17904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a5a1442303_0_32"/>
          <p:cNvSpPr txBox="1"/>
          <p:nvPr/>
        </p:nvSpPr>
        <p:spPr>
          <a:xfrm>
            <a:off x="364325" y="1011625"/>
            <a:ext cx="8569500" cy="10929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Aquatic</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living, growing, or often found in the water</a:t>
            </a:r>
            <a:endParaRPr sz="3000" b="0" i="0" u="none" strike="noStrike" cap="none">
              <a:solidFill>
                <a:srgbClr val="888888"/>
              </a:solidFill>
              <a:latin typeface="Calibri"/>
              <a:ea typeface="Calibri"/>
              <a:cs typeface="Calibri"/>
              <a:sym typeface="Calibri"/>
            </a:endParaRPr>
          </a:p>
        </p:txBody>
      </p:sp>
      <p:pic>
        <p:nvPicPr>
          <p:cNvPr id="155" name="Google Shape;155;g2a5a1442303_0_32"/>
          <p:cNvPicPr preferRelativeResize="0"/>
          <p:nvPr/>
        </p:nvPicPr>
        <p:blipFill rotWithShape="1">
          <a:blip r:embed="rId4">
            <a:alphaModFix/>
          </a:blip>
          <a:srcRect/>
          <a:stretch/>
        </p:blipFill>
        <p:spPr>
          <a:xfrm>
            <a:off x="1389600" y="1827450"/>
            <a:ext cx="6591150" cy="439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65" name="Google Shape;765;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Marine Organisms</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dirty="0">
              <a:solidFill>
                <a:schemeClr val="dk1"/>
              </a:solidFill>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2" name="Google Shape;455;g2a613fe29c9_2_9" descr="Rewind">
            <a:extLst>
              <a:ext uri="{FF2B5EF4-FFF2-40B4-BE49-F238E27FC236}">
                <a16:creationId xmlns:a16="http://schemas.microsoft.com/office/drawing/2014/main" id="{0EB17EC5-3F23-655F-BDA1-04F2AD3151F3}"/>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17012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5" name="Picture 4" descr="A red and white striped shrimp&#10;&#10;Description automatically generated">
            <a:extLst>
              <a:ext uri="{FF2B5EF4-FFF2-40B4-BE49-F238E27FC236}">
                <a16:creationId xmlns:a16="http://schemas.microsoft.com/office/drawing/2014/main" id="{AB26775C-6BBE-132C-F110-C6F40BC713CC}"/>
              </a:ext>
            </a:extLst>
          </p:cNvPr>
          <p:cNvPicPr>
            <a:picLocks noChangeAspect="1"/>
          </p:cNvPicPr>
          <p:nvPr/>
        </p:nvPicPr>
        <p:blipFill>
          <a:blip r:embed="rId3"/>
          <a:stretch>
            <a:fillRect/>
          </a:stretch>
        </p:blipFill>
        <p:spPr>
          <a:xfrm>
            <a:off x="309753" y="1316728"/>
            <a:ext cx="5550606" cy="4801273"/>
          </a:xfrm>
          <a:prstGeom prst="rect">
            <a:avLst/>
          </a:prstGeom>
        </p:spPr>
      </p:pic>
      <p:sp>
        <p:nvSpPr>
          <p:cNvPr id="135" name="Google Shape;135;g27e68c1a8e3_0_0"/>
          <p:cNvSpPr txBox="1"/>
          <p:nvPr/>
        </p:nvSpPr>
        <p:spPr>
          <a:xfrm>
            <a:off x="6034396" y="1881276"/>
            <a:ext cx="2490096" cy="3095445"/>
          </a:xfrm>
          <a:prstGeom prst="rect">
            <a:avLst/>
          </a:prstGeom>
        </p:spPr>
        <p:txBody>
          <a:bodyPr spcFirstLastPara="1" vert="horz" lIns="91440" tIns="45720" rIns="91440" bIns="45720" rtlCol="0" anchor="t" anchorCtr="0">
            <a:noAutofit/>
          </a:bodyPr>
          <a:lstStyle/>
          <a:p>
            <a:pPr>
              <a:lnSpc>
                <a:spcPct val="90000"/>
              </a:lnSpc>
              <a:spcAft>
                <a:spcPts val="600"/>
              </a:spcAft>
              <a:buSzPts val="3000"/>
            </a:pP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8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 the variety of marine organisms in the ocean add to the balance of life on Earth?</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18419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09" name="Google Shape;809;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10" name="Google Shape;810;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11" name="Google Shape;811;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12" name="Google Shape;812;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2" name="Google Shape;161;g2b807f687a5_1_0" descr="Rewind">
            <a:extLst>
              <a:ext uri="{FF2B5EF4-FFF2-40B4-BE49-F238E27FC236}">
                <a16:creationId xmlns:a16="http://schemas.microsoft.com/office/drawing/2014/main" id="{8E9832E1-EB9C-B50F-AFC2-C12F9EAF6BD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974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61;g2b807f687a5_1_0" descr="Rewind">
            <a:extLst>
              <a:ext uri="{FF2B5EF4-FFF2-40B4-BE49-F238E27FC236}">
                <a16:creationId xmlns:a16="http://schemas.microsoft.com/office/drawing/2014/main" id="{F84E2C09-FFD4-A025-562F-8AA3189B1ACD}"/>
              </a:ext>
            </a:extLst>
          </p:cNvPr>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a613fe29c9_4_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85" name="Google Shape;185;g2a613fe29c9_4_0"/>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86" name="Google Shape;186;g2a613fe29c9_4_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1092</TotalTime>
  <Words>2242</Words>
  <Application>Microsoft Macintosh PowerPoint</Application>
  <PresentationFormat>On-screen Show (4:3)</PresentationFormat>
  <Paragraphs>272</Paragraphs>
  <Slides>54</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Calibri</vt:lpstr>
      <vt:lpstr>Helvetica Neue Light</vt:lpstr>
      <vt:lpstr>Poppins</vt:lpstr>
      <vt:lpstr>Helvetica Neue Medium</vt:lpstr>
      <vt:lpstr>Arial</vt:lpstr>
      <vt:lpstr>Helvetica Light</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Coral is an example of a marine organism. It is a living thing that lives in the ocean.</vt:lpstr>
      <vt:lpstr>Fish are an example of a marine organism. They are living things that live in the ocean.</vt:lpstr>
      <vt:lpstr>PowerPoint Presentation</vt:lpstr>
      <vt:lpstr>Saltwater is NOT an example of a marine organism. Even though saltwater makes up the ocean it is not a living thing.</vt:lpstr>
      <vt:lpstr>Driftwood is also NOT an example of a marine organism. Driftwood may be found in the ocean, but it is not a living thing.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9</cp:revision>
  <dcterms:created xsi:type="dcterms:W3CDTF">2017-05-16T13:21:17Z</dcterms:created>
  <dcterms:modified xsi:type="dcterms:W3CDTF">2024-02-20T21:51:49Z</dcterms:modified>
</cp:coreProperties>
</file>