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y="6858000" cx="9144000"/>
  <p:notesSz cx="6858000" cy="9144000"/>
  <p:embeddedFontLst>
    <p:embeddedFont>
      <p:font typeface="Poppins"/>
      <p:regular r:id="rId88"/>
      <p:bold r:id="rId89"/>
      <p:italic r:id="rId90"/>
      <p:boldItalic r:id="rId91"/>
    </p:embeddedFont>
    <p:embeddedFont>
      <p:font typeface="Helvetica Neue Light"/>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96" roundtripDataSignature="AMtx7mjOPVG4iJ3NmPdKVowGIS1YL8/Ef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slide" Target="slides/slide81.xml"/><Relationship Id="rId41" Type="http://schemas.openxmlformats.org/officeDocument/2006/relationships/slide" Target="slides/slide36.xml"/><Relationship Id="rId85" Type="http://schemas.openxmlformats.org/officeDocument/2006/relationships/slide" Target="slides/slide80.xml"/><Relationship Id="rId44" Type="http://schemas.openxmlformats.org/officeDocument/2006/relationships/slide" Target="slides/slide39.xml"/><Relationship Id="rId88" Type="http://schemas.openxmlformats.org/officeDocument/2006/relationships/font" Target="fonts/Poppins-regular.fntdata"/><Relationship Id="rId43" Type="http://schemas.openxmlformats.org/officeDocument/2006/relationships/slide" Target="slides/slide38.xml"/><Relationship Id="rId87" Type="http://schemas.openxmlformats.org/officeDocument/2006/relationships/slide" Target="slides/slide82.xml"/><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Poppins-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95" Type="http://schemas.openxmlformats.org/officeDocument/2006/relationships/font" Target="fonts/HelveticaNeueLight-boldItalic.fntdata"/><Relationship Id="rId50" Type="http://schemas.openxmlformats.org/officeDocument/2006/relationships/slide" Target="slides/slide45.xml"/><Relationship Id="rId94" Type="http://schemas.openxmlformats.org/officeDocument/2006/relationships/font" Target="fonts/HelveticaNeueLight-italic.fntdata"/><Relationship Id="rId53" Type="http://schemas.openxmlformats.org/officeDocument/2006/relationships/slide" Target="slides/slide48.xml"/><Relationship Id="rId52" Type="http://schemas.openxmlformats.org/officeDocument/2006/relationships/slide" Target="slides/slide47.xml"/><Relationship Id="rId96" Type="http://customschemas.google.com/relationships/presentationmetadata" Target="metadata"/><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Poppins-boldItalic.fntdata"/><Relationship Id="rId90" Type="http://schemas.openxmlformats.org/officeDocument/2006/relationships/font" Target="fonts/Poppins-italic.fntdata"/><Relationship Id="rId93" Type="http://schemas.openxmlformats.org/officeDocument/2006/relationships/font" Target="fonts/HelveticaNeueLight-bold.fntdata"/><Relationship Id="rId92" Type="http://schemas.openxmlformats.org/officeDocument/2006/relationships/font" Target="fonts/HelveticaNeueLight-regular.fnt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8d7eb7b354_1_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8d7eb7b354_1_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An element is a pure substance containing only one type of atom. </a:t>
            </a:r>
            <a:endParaRPr b="0"/>
          </a:p>
          <a:p>
            <a:pPr indent="0" lvl="0" marL="0" rtl="0" algn="l">
              <a:lnSpc>
                <a:spcPct val="100000"/>
              </a:lnSpc>
              <a:spcBef>
                <a:spcPts val="0"/>
              </a:spcBef>
              <a:spcAft>
                <a:spcPts val="0"/>
              </a:spcAft>
              <a:buSzPts val="1400"/>
              <a:buNone/>
            </a:pPr>
            <a:r>
              <a:t/>
            </a:r>
            <a:endParaRPr/>
          </a:p>
        </p:txBody>
      </p:sp>
      <p:sp>
        <p:nvSpPr>
          <p:cNvPr id="195" name="Google Shape;195;g28d7eb7b354_1_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8d7eb7b354_1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8d7eb7b354_1_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molecule is a particle containing 2 or more atoms of the same </a:t>
            </a:r>
            <a:r>
              <a:rPr b="1" lang="en-US"/>
              <a:t>OR </a:t>
            </a:r>
            <a:r>
              <a:rPr b="0" lang="en-US"/>
              <a:t>different elements. Molecules are the smallest pieces of compounds. </a:t>
            </a:r>
            <a:endParaRPr b="0"/>
          </a:p>
        </p:txBody>
      </p:sp>
      <p:sp>
        <p:nvSpPr>
          <p:cNvPr id="203" name="Google Shape;203;g28d7eb7b354_1_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8d7eb7b354_1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28d7eb7b354_1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a:t>A compound is a substance that is made up of two or more different elements. </a:t>
            </a:r>
            <a:endParaRPr b="0"/>
          </a:p>
          <a:p>
            <a:pPr indent="0" lvl="0" marL="0" rtl="0" algn="l">
              <a:lnSpc>
                <a:spcPct val="100000"/>
              </a:lnSpc>
              <a:spcBef>
                <a:spcPts val="0"/>
              </a:spcBef>
              <a:spcAft>
                <a:spcPts val="0"/>
              </a:spcAft>
              <a:buSzPts val="1400"/>
              <a:buNone/>
            </a:pPr>
            <a:r>
              <a:t/>
            </a:r>
            <a:endParaRPr/>
          </a:p>
        </p:txBody>
      </p:sp>
      <p:sp>
        <p:nvSpPr>
          <p:cNvPr id="211" name="Google Shape;211;g28d7eb7b354_1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22" name="Google Shape;222;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f381583a0_0_8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5f381583a0_0_8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Matter is… </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AutoNum type="alphaUcPeriod"/>
            </a:pPr>
            <a:r>
              <a:rPr lang="en-US"/>
              <a:t>Anything that has mass and takes up space</a:t>
            </a:r>
            <a:endParaRPr/>
          </a:p>
          <a:p>
            <a:pPr indent="-317500" lvl="0" marL="457200" rtl="0" algn="l">
              <a:lnSpc>
                <a:spcPct val="100000"/>
              </a:lnSpc>
              <a:spcBef>
                <a:spcPts val="0"/>
              </a:spcBef>
              <a:spcAft>
                <a:spcPts val="0"/>
              </a:spcAft>
              <a:buSzPts val="1400"/>
              <a:buAutoNum type="alphaUcPeriod"/>
            </a:pPr>
            <a:r>
              <a:rPr lang="en-US"/>
              <a:t>Something important</a:t>
            </a:r>
            <a:endParaRPr/>
          </a:p>
        </p:txBody>
      </p:sp>
      <p:sp>
        <p:nvSpPr>
          <p:cNvPr id="228" name="Google Shape;228;g25f381583a0_0_8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8d7eb7b354_1_1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8d7eb7b354_1_1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Matter is… [anything that has mass and takes up space].</a:t>
            </a:r>
            <a:endParaRPr/>
          </a:p>
        </p:txBody>
      </p:sp>
      <p:sp>
        <p:nvSpPr>
          <p:cNvPr id="237" name="Google Shape;237;g28d7eb7b354_1_1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d7eb7b354_1_2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8d7eb7b354_1_2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True or False: Atoms are the smallest unit of matter, making up everything.</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AutoNum type="alphaUcPeriod"/>
            </a:pPr>
            <a:r>
              <a:rPr lang="en-US"/>
              <a:t>True</a:t>
            </a:r>
            <a:endParaRPr/>
          </a:p>
          <a:p>
            <a:pPr indent="-317500" lvl="0" marL="457200" rtl="0" algn="l">
              <a:lnSpc>
                <a:spcPct val="100000"/>
              </a:lnSpc>
              <a:spcBef>
                <a:spcPts val="0"/>
              </a:spcBef>
              <a:spcAft>
                <a:spcPts val="0"/>
              </a:spcAft>
              <a:buSzPts val="1400"/>
              <a:buAutoNum type="alphaUcPeriod"/>
            </a:pPr>
            <a:r>
              <a:rPr lang="en-US"/>
              <a:t>False</a:t>
            </a:r>
            <a:endParaRPr/>
          </a:p>
        </p:txBody>
      </p:sp>
      <p:sp>
        <p:nvSpPr>
          <p:cNvPr id="246" name="Google Shape;246;g28d7eb7b354_1_2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8d7eb7b354_1_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28d7eb7b354_1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Atoms are the smallest unit of matter, making up everything: [True]</a:t>
            </a:r>
            <a:endParaRPr/>
          </a:p>
        </p:txBody>
      </p:sp>
      <p:sp>
        <p:nvSpPr>
          <p:cNvPr id="255" name="Google Shape;255;g28d7eb7b354_1_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8d7eb7b354_1_2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28d7eb7b354_1_2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______ is a pure substance containing only one type of ____.</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[element, atom]</a:t>
            </a:r>
            <a:endParaRPr/>
          </a:p>
          <a:p>
            <a:pPr indent="0" lvl="0" marL="0" rtl="0" algn="l">
              <a:lnSpc>
                <a:spcPct val="100000"/>
              </a:lnSpc>
              <a:spcBef>
                <a:spcPts val="0"/>
              </a:spcBef>
              <a:spcAft>
                <a:spcPts val="0"/>
              </a:spcAft>
              <a:buSzPts val="1400"/>
              <a:buNone/>
            </a:pPr>
            <a:r>
              <a:t/>
            </a:r>
            <a:endParaRPr/>
          </a:p>
        </p:txBody>
      </p:sp>
      <p:sp>
        <p:nvSpPr>
          <p:cNvPr id="264" name="Google Shape;264;g28d7eb7b354_1_2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8d7eb7b354_1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8d7eb7b354_1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element is a pure substance containing only one type of atom.]</a:t>
            </a:r>
            <a:endParaRPr/>
          </a:p>
          <a:p>
            <a:pPr indent="0" lvl="0" marL="0" rtl="0" algn="l">
              <a:lnSpc>
                <a:spcPct val="100000"/>
              </a:lnSpc>
              <a:spcBef>
                <a:spcPts val="0"/>
              </a:spcBef>
              <a:spcAft>
                <a:spcPts val="0"/>
              </a:spcAft>
              <a:buSzPts val="1400"/>
              <a:buNone/>
            </a:pPr>
            <a:r>
              <a:t/>
            </a:r>
            <a:endParaRPr/>
          </a:p>
        </p:txBody>
      </p:sp>
      <p:sp>
        <p:nvSpPr>
          <p:cNvPr id="272" name="Google Shape;272;g28d7eb7b354_1_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mixture</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8d7eb7b354_1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28d7eb7b354_1_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What is a molecule? </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[A molecule is a particle containing 2 or more atoms of the same OR different elements. Molecules are the smallest pieces of compounds.] </a:t>
            </a:r>
            <a:endParaRPr sz="1200"/>
          </a:p>
          <a:p>
            <a:pPr indent="0" lvl="0" marL="0" rtl="0" algn="l">
              <a:lnSpc>
                <a:spcPct val="100000"/>
              </a:lnSpc>
              <a:spcBef>
                <a:spcPts val="0"/>
              </a:spcBef>
              <a:spcAft>
                <a:spcPts val="0"/>
              </a:spcAft>
              <a:buSzPts val="1400"/>
              <a:buNone/>
            </a:pPr>
            <a:r>
              <a:t/>
            </a:r>
            <a:endParaRPr b="0"/>
          </a:p>
        </p:txBody>
      </p:sp>
      <p:sp>
        <p:nvSpPr>
          <p:cNvPr id="280" name="Google Shape;280;g28d7eb7b354_1_2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3d1e168333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3d1e168333_1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molecule is a particle containing two or </a:t>
            </a:r>
            <a:r>
              <a:rPr lang="en-US"/>
              <a:t>more</a:t>
            </a:r>
            <a:r>
              <a:rPr lang="en-US"/>
              <a:t> atoms of the same OR different elements</a:t>
            </a:r>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marR="0" rtl="0" algn="l">
              <a:lnSpc>
                <a:spcPct val="100000"/>
              </a:lnSpc>
              <a:spcBef>
                <a:spcPts val="0"/>
              </a:spcBef>
              <a:spcAft>
                <a:spcPts val="0"/>
              </a:spcAft>
              <a:buClr>
                <a:schemeClr val="dk1"/>
              </a:buClr>
              <a:buSzPts val="1200"/>
              <a:buFont typeface="Calibri"/>
              <a:buNone/>
            </a:pPr>
            <a:r>
              <a:rPr lang="en-US" sz="1200"/>
              <a:t>[A molecule is a particle containing 2 or more atoms of the same OR different elements. Molecules are the smallest pieces of compounds.] </a:t>
            </a:r>
            <a:endParaRPr sz="1200"/>
          </a:p>
          <a:p>
            <a:pPr indent="0" lvl="0" marL="0" rtl="0" algn="l">
              <a:lnSpc>
                <a:spcPct val="100000"/>
              </a:lnSpc>
              <a:spcBef>
                <a:spcPts val="0"/>
              </a:spcBef>
              <a:spcAft>
                <a:spcPts val="0"/>
              </a:spcAft>
              <a:buSzPts val="1400"/>
              <a:buNone/>
            </a:pPr>
            <a:r>
              <a:t/>
            </a:r>
            <a:endParaRPr b="0"/>
          </a:p>
        </p:txBody>
      </p:sp>
      <p:sp>
        <p:nvSpPr>
          <p:cNvPr id="288" name="Google Shape;288;g23d1e168333_1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8d7eb7b354_1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8d7eb7b354_1_3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What is a compound?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[A compound is a substance that is made up of two or more DIFFERENT elements.]</a:t>
            </a:r>
            <a:endParaRPr/>
          </a:p>
          <a:p>
            <a:pPr indent="0" lvl="0" marL="0" rtl="0" algn="l">
              <a:lnSpc>
                <a:spcPct val="100000"/>
              </a:lnSpc>
              <a:spcBef>
                <a:spcPts val="0"/>
              </a:spcBef>
              <a:spcAft>
                <a:spcPts val="0"/>
              </a:spcAft>
              <a:buSzPts val="1400"/>
              <a:buNone/>
            </a:pPr>
            <a:r>
              <a:t/>
            </a:r>
            <a:endParaRPr/>
          </a:p>
        </p:txBody>
      </p:sp>
      <p:sp>
        <p:nvSpPr>
          <p:cNvPr id="296" name="Google Shape;296;g28d7eb7b354_1_3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3d1e16833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3d1e168333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compound is a substance made of two or more different elements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[A compound is a substance that is made up of two or more DIFFERENT elements.]</a:t>
            </a:r>
            <a:endParaRPr/>
          </a:p>
          <a:p>
            <a:pPr indent="0" lvl="0" marL="0" rtl="0" algn="l">
              <a:lnSpc>
                <a:spcPct val="100000"/>
              </a:lnSpc>
              <a:spcBef>
                <a:spcPts val="0"/>
              </a:spcBef>
              <a:spcAft>
                <a:spcPts val="0"/>
              </a:spcAft>
              <a:buSzPts val="1400"/>
              <a:buNone/>
            </a:pPr>
            <a:r>
              <a:t/>
            </a:r>
            <a:endParaRPr/>
          </a:p>
        </p:txBody>
      </p:sp>
      <p:sp>
        <p:nvSpPr>
          <p:cNvPr id="307" name="Google Shape;307;g23d1e168333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8d7eb7b354_1_4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8d7eb7b354_1_4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the relationship between compounds and molecules?</a:t>
            </a:r>
            <a:endParaRPr b="0"/>
          </a:p>
          <a:p>
            <a:pPr indent="0" lvl="0" marL="0" rtl="0" algn="l">
              <a:lnSpc>
                <a:spcPct val="100000"/>
              </a:lnSpc>
              <a:spcBef>
                <a:spcPts val="0"/>
              </a:spcBef>
              <a:spcAft>
                <a:spcPts val="0"/>
              </a:spcAft>
              <a:buSzPts val="1400"/>
              <a:buNone/>
            </a:pPr>
            <a:r>
              <a:t/>
            </a:r>
            <a:endParaRPr b="0"/>
          </a:p>
        </p:txBody>
      </p:sp>
      <p:sp>
        <p:nvSpPr>
          <p:cNvPr id="318" name="Google Shape;318;g28d7eb7b354_1_4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mixture</a:t>
            </a:r>
            <a:r>
              <a:rPr lang="en-US"/>
              <a:t>.</a:t>
            </a:r>
            <a:endParaRPr/>
          </a:p>
        </p:txBody>
      </p:sp>
      <p:sp>
        <p:nvSpPr>
          <p:cNvPr id="332" name="Google Shape;332;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8d7eb7b354_1_4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8d7eb7b354_1_4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40" name="Google Shape;340;g28d7eb7b354_1_4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58" name="Google Shape;358;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d96993b0a5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d96993b0a5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mixture is when _____ or more substances are combined _________, not chemically.</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[two, physically]</a:t>
            </a:r>
            <a:endParaRPr/>
          </a:p>
        </p:txBody>
      </p:sp>
      <p:sp>
        <p:nvSpPr>
          <p:cNvPr id="364" name="Google Shape;364;gd96993b0a5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d7eb7b354_2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8d7eb7b354_2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mixture is when </a:t>
            </a:r>
            <a:r>
              <a:rPr b="1" lang="en-US"/>
              <a:t>two </a:t>
            </a:r>
            <a:r>
              <a:rPr lang="en-US"/>
              <a:t>or more substances are combined </a:t>
            </a:r>
            <a:r>
              <a:rPr b="1" lang="en-US"/>
              <a:t>physically</a:t>
            </a:r>
            <a:r>
              <a:rPr lang="en-US"/>
              <a:t>, not chemically.</a:t>
            </a:r>
            <a:endParaRPr/>
          </a:p>
        </p:txBody>
      </p:sp>
      <p:sp>
        <p:nvSpPr>
          <p:cNvPr id="381" name="Google Shape;381;g28d7eb7b354_2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d7eb7b354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8d7eb7b354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can two or more substances be combined?</a:t>
            </a:r>
            <a:endParaRPr b="1"/>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8d7eb7b354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98" name="Google Shape;39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e11802ac4_0_2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5e11802ac4_0_2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 mixture is like a blend of different things that are combined together but not chemically joined. Imagine you have a bag of assorted candies – each candy is different, but they're all mixed up in the bag. Similarly, in a mixture, the substances keep their own properties and don't change each other.</a:t>
            </a:r>
            <a:endParaRPr/>
          </a:p>
          <a:p>
            <a:pPr indent="0" lvl="0" marL="0" rtl="0" algn="l">
              <a:lnSpc>
                <a:spcPct val="100000"/>
              </a:lnSpc>
              <a:spcBef>
                <a:spcPts val="0"/>
              </a:spcBef>
              <a:spcAft>
                <a:spcPts val="0"/>
              </a:spcAft>
              <a:buSzPts val="1400"/>
              <a:buNone/>
            </a:pPr>
            <a:r>
              <a:t/>
            </a:r>
            <a:endParaRPr/>
          </a:p>
        </p:txBody>
      </p:sp>
      <p:sp>
        <p:nvSpPr>
          <p:cNvPr id="405" name="Google Shape;405;g25e11802ac4_0_2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f381583a0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5f381583a0_0_8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latin typeface="Arial"/>
                <a:ea typeface="Arial"/>
                <a:cs typeface="Arial"/>
                <a:sym typeface="Arial"/>
              </a:rPr>
              <a:t>In a </a:t>
            </a:r>
            <a:r>
              <a:rPr b="1" lang="en-US">
                <a:latin typeface="Arial"/>
                <a:ea typeface="Arial"/>
                <a:cs typeface="Arial"/>
                <a:sym typeface="Arial"/>
              </a:rPr>
              <a:t>mixture</a:t>
            </a:r>
            <a:r>
              <a:rPr lang="en-US">
                <a:latin typeface="Arial"/>
                <a:ea typeface="Arial"/>
                <a:cs typeface="Arial"/>
                <a:sym typeface="Arial"/>
              </a:rPr>
              <a:t>, substances are physically combined. Yet, you can still see the individual substances in the mixture. This means that if you needed to separate the substances after they were mixed together, you would be able to do that. In this picture, we see the light green and dark green circles combined into a mixture. In the mixture, we can see the individual circles and would be able to separate them if we needed to.</a:t>
            </a:r>
            <a:endParaRPr/>
          </a:p>
        </p:txBody>
      </p:sp>
      <p:sp>
        <p:nvSpPr>
          <p:cNvPr id="413" name="Google Shape;413;g25f381583a0_0_8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8d7eb7b354_2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8d7eb7b354_2_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 are two main types of mixtures, the first is a Homogeneous Mixture. This is when everything is evenly mixed, like lemonade where you can't see or separate the sugar and lemon juice. We also call these mixtures solutions.</a:t>
            </a:r>
            <a:endParaRPr/>
          </a:p>
        </p:txBody>
      </p:sp>
      <p:sp>
        <p:nvSpPr>
          <p:cNvPr id="421" name="Google Shape;421;g28d7eb7b354_2_2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8d7eb7b354_2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8d7eb7b354_2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second type of mixture is a </a:t>
            </a:r>
            <a:r>
              <a:rPr lang="en-US"/>
              <a:t>Heterogeneous Mixture. In this type, you can see and easily separate the different parts, like a fruit salad with various fruits.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29" name="Google Shape;429;g28d7eb7b354_2_3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d7eb7b354_2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8d7eb7b354_2_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Mixtures can be made up of solids, liquids, or gases. Mixtures are common in our daily lives – think of the air we breathe (a mixture of gases) or the soil in your garden (a mixture of minerals and organic matter). Unlike compounds, where the elements are chemically bonded, mixtures are all about things hanging out together without changing their individual characteristics.</a:t>
            </a:r>
            <a:endParaRPr/>
          </a:p>
          <a:p>
            <a:pPr indent="0" lvl="0" marL="0" rtl="0" algn="l">
              <a:spcBef>
                <a:spcPts val="0"/>
              </a:spcBef>
              <a:spcAft>
                <a:spcPts val="0"/>
              </a:spcAft>
              <a:buNone/>
            </a:pPr>
            <a:r>
              <a:t/>
            </a:r>
            <a:endParaRPr/>
          </a:p>
        </p:txBody>
      </p:sp>
      <p:sp>
        <p:nvSpPr>
          <p:cNvPr id="437" name="Google Shape;437;g28d7eb7b354_2_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45" name="Google Shape;445;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8d7eb7b354_2_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28d7eb7b354_2_1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 mixture is a blend of different things _______ together that _____ their own properties.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[combined, keep]</a:t>
            </a:r>
            <a:endParaRPr/>
          </a:p>
          <a:p>
            <a:pPr indent="0" lvl="0" marL="0" rtl="0" algn="l">
              <a:lnSpc>
                <a:spcPct val="100000"/>
              </a:lnSpc>
              <a:spcBef>
                <a:spcPts val="0"/>
              </a:spcBef>
              <a:spcAft>
                <a:spcPts val="0"/>
              </a:spcAft>
              <a:buSzPts val="1400"/>
              <a:buNone/>
            </a:pPr>
            <a:r>
              <a:t/>
            </a:r>
            <a:endParaRPr/>
          </a:p>
        </p:txBody>
      </p:sp>
      <p:sp>
        <p:nvSpPr>
          <p:cNvPr id="451" name="Google Shape;451;g28d7eb7b354_2_1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8d7eb7b354_2_2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8d7eb7b354_2_2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A mixture is a blend of different things </a:t>
            </a:r>
            <a:r>
              <a:rPr b="1" lang="en-US"/>
              <a:t>combined</a:t>
            </a:r>
            <a:r>
              <a:rPr lang="en-US"/>
              <a:t> together that </a:t>
            </a:r>
            <a:r>
              <a:rPr b="1" lang="en-US"/>
              <a:t>keep</a:t>
            </a:r>
            <a:r>
              <a:rPr lang="en-US"/>
              <a:t> t</a:t>
            </a:r>
            <a:r>
              <a:rPr lang="en-US"/>
              <a:t>heir own properties.</a:t>
            </a:r>
            <a:endParaRPr/>
          </a:p>
        </p:txBody>
      </p:sp>
      <p:sp>
        <p:nvSpPr>
          <p:cNvPr id="459" name="Google Shape;459;g28d7eb7b354_2_2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5f381583a0_0_9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25f381583a0_0_9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a mixture, substances are ______ combined…</a:t>
            </a:r>
            <a:endParaRPr/>
          </a:p>
          <a:p>
            <a:pPr indent="0" lvl="0" marL="0" rtl="0" algn="l">
              <a:lnSpc>
                <a:spcPct val="100000"/>
              </a:lnSpc>
              <a:spcBef>
                <a:spcPts val="0"/>
              </a:spcBef>
              <a:spcAft>
                <a:spcPts val="0"/>
              </a:spcAft>
              <a:buClr>
                <a:schemeClr val="dk1"/>
              </a:buClr>
              <a:buSzPts val="1400"/>
              <a:buFont typeface="Arial"/>
              <a:buNone/>
            </a:pPr>
            <a:r>
              <a:t/>
            </a:r>
            <a:endParaRPr/>
          </a:p>
          <a:p>
            <a:pPr indent="-317500" lvl="0" marL="457200" rtl="0" algn="l">
              <a:lnSpc>
                <a:spcPct val="100000"/>
              </a:lnSpc>
              <a:spcBef>
                <a:spcPts val="0"/>
              </a:spcBef>
              <a:spcAft>
                <a:spcPts val="0"/>
              </a:spcAft>
              <a:buSzPts val="1400"/>
              <a:buAutoNum type="alphaUcPeriod"/>
            </a:pPr>
            <a:r>
              <a:rPr lang="en-US"/>
              <a:t>Physically</a:t>
            </a:r>
            <a:endParaRPr/>
          </a:p>
          <a:p>
            <a:pPr indent="-317500" lvl="0" marL="457200" rtl="0" algn="l">
              <a:lnSpc>
                <a:spcPct val="100000"/>
              </a:lnSpc>
              <a:spcBef>
                <a:spcPts val="0"/>
              </a:spcBef>
              <a:spcAft>
                <a:spcPts val="0"/>
              </a:spcAft>
              <a:buSzPts val="1400"/>
              <a:buAutoNum type="alphaUcPeriod"/>
            </a:pPr>
            <a:r>
              <a:rPr lang="en-US"/>
              <a:t>Chemically </a:t>
            </a:r>
            <a:endParaRPr/>
          </a:p>
        </p:txBody>
      </p:sp>
      <p:sp>
        <p:nvSpPr>
          <p:cNvPr id="467" name="Google Shape;467;g25f381583a0_0_9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8d7eb7b354_2_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8d7eb7b354_2_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In a mixture, substances are </a:t>
            </a:r>
            <a:r>
              <a:rPr b="1" lang="en-US"/>
              <a:t>physically</a:t>
            </a:r>
            <a:r>
              <a:rPr lang="en-US"/>
              <a:t> combined.</a:t>
            </a:r>
            <a:endParaRPr/>
          </a:p>
        </p:txBody>
      </p:sp>
      <p:sp>
        <p:nvSpPr>
          <p:cNvPr id="475" name="Google Shape;475;g28d7eb7b354_2_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mixtures.</a:t>
            </a:r>
            <a:endParaRPr/>
          </a:p>
        </p:txBody>
      </p:sp>
      <p:sp>
        <p:nvSpPr>
          <p:cNvPr id="483" name="Google Shape;483;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8d7eb7b354_2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8d7eb7b354_2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 example of a </a:t>
            </a:r>
            <a:r>
              <a:rPr b="1" lang="en-US"/>
              <a:t>mixture</a:t>
            </a:r>
            <a:r>
              <a:rPr lang="en-US"/>
              <a:t> is trail mix. In trail mix, nuts, candies, dried fruits, and other ingredients are mixed together. You could separate the ingredients if needed.</a:t>
            </a:r>
            <a:endParaRPr/>
          </a:p>
          <a:p>
            <a:pPr indent="0" lvl="0" marL="0" rtl="0" algn="l">
              <a:spcBef>
                <a:spcPts val="0"/>
              </a:spcBef>
              <a:spcAft>
                <a:spcPts val="0"/>
              </a:spcAft>
              <a:buClr>
                <a:schemeClr val="dk1"/>
              </a:buClr>
              <a:buSzPts val="1200"/>
              <a:buFont typeface="Calibri"/>
              <a:buNone/>
            </a:pPr>
            <a:r>
              <a:t/>
            </a:r>
            <a:endParaRPr sz="1200">
              <a:solidFill>
                <a:schemeClr val="dk1"/>
              </a:solidFill>
            </a:endParaRPr>
          </a:p>
          <a:p>
            <a:pPr indent="0" lvl="0" marL="0" rtl="0" algn="l">
              <a:spcBef>
                <a:spcPts val="0"/>
              </a:spcBef>
              <a:spcAft>
                <a:spcPts val="0"/>
              </a:spcAft>
              <a:buClr>
                <a:schemeClr val="dk1"/>
              </a:buClr>
              <a:buSzPts val="1200"/>
              <a:buFont typeface="Calibri"/>
              <a:buNone/>
            </a:pPr>
            <a:r>
              <a:t/>
            </a:r>
            <a:endParaRPr>
              <a:solidFill>
                <a:schemeClr val="dk1"/>
              </a:solidFill>
            </a:endParaRPr>
          </a:p>
        </p:txBody>
      </p:sp>
      <p:sp>
        <p:nvSpPr>
          <p:cNvPr id="490" name="Google Shape;490;g28d7eb7b354_2_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e11802ac4_0_5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5e11802ac4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sz="1100">
                <a:latin typeface="Arial"/>
                <a:ea typeface="Arial"/>
                <a:cs typeface="Arial"/>
                <a:sym typeface="Arial"/>
              </a:rPr>
              <a:t>Another example of a </a:t>
            </a:r>
            <a:r>
              <a:rPr b="1" lang="en-US" sz="1100">
                <a:latin typeface="Arial"/>
                <a:ea typeface="Arial"/>
                <a:cs typeface="Arial"/>
                <a:sym typeface="Arial"/>
              </a:rPr>
              <a:t>mixture</a:t>
            </a:r>
            <a:r>
              <a:rPr lang="en-US" sz="1100">
                <a:latin typeface="Arial"/>
                <a:ea typeface="Arial"/>
                <a:cs typeface="Arial"/>
                <a:sym typeface="Arial"/>
              </a:rPr>
              <a:t> is </a:t>
            </a:r>
            <a:r>
              <a:rPr lang="en-US" sz="1100">
                <a:latin typeface="Arial"/>
                <a:ea typeface="Arial"/>
                <a:cs typeface="Arial"/>
                <a:sym typeface="Arial"/>
              </a:rPr>
              <a:t>hot chocolate. You mix the hot cocoa mix with milk or water together to make hot chocolate! You cannot separate the hot cocoa mix and liquid once mixed.</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98" name="Google Shape;498;g25e11802ac4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06" name="Google Shape;506;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8d7eb7b354_2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8d7eb7b354_2_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In a homogeneous mixture, you ____ see or separate the different parts. We also call these mixtures _________.</a:t>
            </a:r>
            <a:endParaRPr/>
          </a:p>
          <a:p>
            <a:pPr indent="0" lvl="0" marL="0" rtl="0" algn="l">
              <a:spcBef>
                <a:spcPts val="0"/>
              </a:spcBef>
              <a:spcAft>
                <a:spcPts val="0"/>
              </a:spcAft>
              <a:buSzPts val="3600"/>
              <a:buNone/>
            </a:pPr>
            <a:r>
              <a:t/>
            </a:r>
            <a:endParaRPr/>
          </a:p>
          <a:p>
            <a:pPr indent="0" lvl="0" marL="0" rtl="0" algn="l">
              <a:spcBef>
                <a:spcPts val="0"/>
              </a:spcBef>
              <a:spcAft>
                <a:spcPts val="0"/>
              </a:spcAft>
              <a:buClr>
                <a:schemeClr val="dk1"/>
              </a:buClr>
              <a:buSzPts val="3600"/>
              <a:buFont typeface="Arial"/>
              <a:buNone/>
            </a:pPr>
            <a:r>
              <a:rPr lang="en-US"/>
              <a:t>[can’t, solutions]</a:t>
            </a:r>
            <a:endParaRPr/>
          </a:p>
        </p:txBody>
      </p:sp>
      <p:sp>
        <p:nvSpPr>
          <p:cNvPr id="512" name="Google Shape;512;g28d7eb7b354_2_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7424dc9c3c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7424dc9c3c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a:t>
            </a:r>
            <a:r>
              <a:rPr lang="en-US"/>
              <a:t>In a homogeneous mixture, you can]t see or separate the different parts. We also call these mixtures solutions.]</a:t>
            </a:r>
            <a:endParaRPr/>
          </a:p>
        </p:txBody>
      </p:sp>
      <p:sp>
        <p:nvSpPr>
          <p:cNvPr id="520" name="Google Shape;520;g27424dc9c3c_0_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8d7eb7b354_2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8d7eb7b354_2_1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In a heterogeneous mixture, you ___ see and easily separate the different parts.</a:t>
            </a:r>
            <a:endParaRPr/>
          </a:p>
          <a:p>
            <a:pPr indent="0" lvl="0" marL="0" rtl="0" algn="l">
              <a:spcBef>
                <a:spcPts val="0"/>
              </a:spcBef>
              <a:spcAft>
                <a:spcPts val="0"/>
              </a:spcAft>
              <a:buSzPts val="3600"/>
              <a:buNone/>
            </a:pPr>
            <a:r>
              <a:t/>
            </a:r>
            <a:endParaRPr/>
          </a:p>
          <a:p>
            <a:pPr indent="0" lvl="0" marL="0" rtl="0" algn="l">
              <a:spcBef>
                <a:spcPts val="0"/>
              </a:spcBef>
              <a:spcAft>
                <a:spcPts val="0"/>
              </a:spcAft>
              <a:buSzPts val="3600"/>
              <a:buNone/>
            </a:pPr>
            <a:r>
              <a:rPr lang="en-US"/>
              <a:t>[Can]</a:t>
            </a:r>
            <a:endParaRPr/>
          </a:p>
        </p:txBody>
      </p:sp>
      <p:sp>
        <p:nvSpPr>
          <p:cNvPr id="528" name="Google Shape;528;g28d7eb7b354_2_1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8d7eb7b354_2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8d7eb7b354_2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In a heterogeneous mixture, you </a:t>
            </a:r>
            <a:r>
              <a:rPr b="1" lang="en-US"/>
              <a:t>can</a:t>
            </a:r>
            <a:r>
              <a:rPr lang="en-US"/>
              <a:t> see and easily separate the different parts.</a:t>
            </a:r>
            <a:endParaRPr/>
          </a:p>
        </p:txBody>
      </p:sp>
      <p:sp>
        <p:nvSpPr>
          <p:cNvPr id="536" name="Google Shape;536;g28d7eb7b354_2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mixtures</a:t>
            </a:r>
            <a:r>
              <a:rPr lang="en-US"/>
              <a:t>.</a:t>
            </a:r>
            <a:endParaRPr/>
          </a:p>
        </p:txBody>
      </p:sp>
      <p:sp>
        <p:nvSpPr>
          <p:cNvPr id="544" name="Google Shape;544;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d7eb7b354_0_5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8d7eb7b354_0_5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Matter is anything that has mass and takes up space. </a:t>
            </a:r>
            <a:endParaRPr/>
          </a:p>
        </p:txBody>
      </p:sp>
      <p:sp>
        <p:nvSpPr>
          <p:cNvPr id="155" name="Google Shape;155;g28d7eb7b354_0_5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atom is not an example of a mixture. It is the smallest unit of matter and therefore only one thing. </a:t>
            </a:r>
            <a:endParaRPr/>
          </a:p>
        </p:txBody>
      </p:sp>
      <p:sp>
        <p:nvSpPr>
          <p:cNvPr id="551" name="Google Shape;551;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element, such as gold, is not an example of a mixture because it only contains one type of atom. </a:t>
            </a:r>
            <a:endParaRPr/>
          </a:p>
        </p:txBody>
      </p:sp>
      <p:sp>
        <p:nvSpPr>
          <p:cNvPr id="559" name="Google Shape;559;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567" name="Google Shape;56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5f381583a0_0_10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25f381583a0_0_10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Why is an element not an example of a mixture?</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[Elements are only made up of one type of atom. Mixtures consist of at least two substances that are physically combined.]</a:t>
            </a:r>
            <a:endParaRPr/>
          </a:p>
        </p:txBody>
      </p:sp>
      <p:sp>
        <p:nvSpPr>
          <p:cNvPr id="573" name="Google Shape;573;g25f381583a0_0_10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mixture</a:t>
            </a:r>
            <a:r>
              <a:rPr b="1" lang="en-US"/>
              <a:t> </a:t>
            </a:r>
            <a:r>
              <a:rPr lang="en-US"/>
              <a:t>into different word parts to help us remember the meaning.  Let’s take a look!</a:t>
            </a:r>
            <a:endParaRPr/>
          </a:p>
        </p:txBody>
      </p:sp>
      <p:sp>
        <p:nvSpPr>
          <p:cNvPr id="582" name="Google Shape;582;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8" name="Google Shape;588;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We can only break the word “mixture” down into one part, the root: mix.</a:t>
            </a:r>
            <a:endParaRPr/>
          </a:p>
        </p:txBody>
      </p:sp>
      <p:sp>
        <p:nvSpPr>
          <p:cNvPr id="589" name="Google Shape;589;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5f381583a0_0_10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25f381583a0_0_10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root of the word mixture is "mix." Th</a:t>
            </a:r>
            <a:r>
              <a:rPr lang="en-US"/>
              <a:t>e root carries the core meaning of the word, which is the act of combining different things.</a:t>
            </a:r>
            <a:endParaRPr/>
          </a:p>
        </p:txBody>
      </p:sp>
      <p:sp>
        <p:nvSpPr>
          <p:cNvPr id="599" name="Google Shape;599;g25f381583a0_0_10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5e11802ac4_0_16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25e11802ac4_0_16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mixture means the act of combining different things.</a:t>
            </a:r>
            <a:endParaRPr/>
          </a:p>
        </p:txBody>
      </p:sp>
      <p:sp>
        <p:nvSpPr>
          <p:cNvPr id="610" name="Google Shape;610;g25e11802ac4_0_16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e11802ac4_0_17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5e11802ac4_0_17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622" name="Google Shape;622;g25e11802ac4_0_17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5e11802ac4_0_18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g25e11802ac4_0_18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the word mixture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root mix means the act of </a:t>
            </a:r>
            <a:r>
              <a:rPr lang="en-US"/>
              <a:t>combining</a:t>
            </a:r>
            <a:r>
              <a:rPr lang="en-US"/>
              <a:t> different things.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a mixture means to combine things.]</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628" name="Google Shape;628;g25e11802ac4_0_18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8d7eb7b354_0_5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28d7eb7b354_0_5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atom is the smallest whole unit of matter. All matter is made up of atoms. </a:t>
            </a:r>
            <a:endParaRPr/>
          </a:p>
        </p:txBody>
      </p:sp>
      <p:sp>
        <p:nvSpPr>
          <p:cNvPr id="163" name="Google Shape;163;g28d7eb7b354_0_5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638" name="Google Shape;638;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8d7eb7b354_2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8d7eb7b354_2_2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645" name="Google Shape;645;g28d7eb7b354_2_2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mixture</a:t>
            </a:r>
            <a:r>
              <a:rPr lang="en-US">
                <a:solidFill>
                  <a:srgbClr val="242424"/>
                </a:solidFill>
              </a:rPr>
              <a:t>. </a:t>
            </a:r>
            <a:endParaRPr/>
          </a:p>
        </p:txBody>
      </p:sp>
      <p:sp>
        <p:nvSpPr>
          <p:cNvPr id="662" name="Google Shape;662;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mixtures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mixtures</a:t>
            </a:r>
            <a:r>
              <a:rPr b="1" lang="en-US"/>
              <a:t>.</a:t>
            </a:r>
            <a:endParaRPr>
              <a:solidFill>
                <a:schemeClr val="dk1"/>
              </a:solidFill>
            </a:endParaRPr>
          </a:p>
        </p:txBody>
      </p:sp>
      <p:sp>
        <p:nvSpPr>
          <p:cNvPr id="673" name="Google Shape;673;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constants</a:t>
            </a:r>
            <a:r>
              <a:rPr b="1" lang="en-US" sz="1200">
                <a:solidFill>
                  <a:schemeClr val="dk1"/>
                </a:solidFill>
              </a:rPr>
              <a:t> </a:t>
            </a:r>
            <a:r>
              <a:rPr lang="en-US" sz="1200">
                <a:solidFill>
                  <a:schemeClr val="dk1"/>
                </a:solidFill>
              </a:rPr>
              <a:t>from these four choices</a:t>
            </a:r>
            <a:r>
              <a:rPr lang="en-US"/>
              <a:t>.</a:t>
            </a:r>
            <a:endParaRPr/>
          </a:p>
        </p:txBody>
      </p:sp>
      <p:sp>
        <p:nvSpPr>
          <p:cNvPr id="695" name="Google Shape;695;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5f381583a0_0_1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25f381583a0_0_11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 </a:t>
            </a:r>
            <a:r>
              <a:rPr b="1" lang="en-US"/>
              <a:t>mixture</a:t>
            </a:r>
            <a:r>
              <a:rPr b="1" lang="en-US"/>
              <a:t>.</a:t>
            </a:r>
            <a:endParaRPr/>
          </a:p>
        </p:txBody>
      </p:sp>
      <p:sp>
        <p:nvSpPr>
          <p:cNvPr id="715" name="Google Shape;715;g25f381583a0_0_11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mixtures</a:t>
            </a:r>
            <a:r>
              <a:rPr b="1" lang="en-US"/>
              <a:t>.</a:t>
            </a:r>
            <a:endParaRPr>
              <a:solidFill>
                <a:schemeClr val="dk1"/>
              </a:solidFill>
            </a:endParaRPr>
          </a:p>
        </p:txBody>
      </p:sp>
      <p:sp>
        <p:nvSpPr>
          <p:cNvPr id="736" name="Google Shape;736;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mixture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759" name="Google Shape;759;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8d7eb7b354_2_3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8d7eb7b354_2_3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“Two or more substances are combined physically, not chemically.” is correct! This is the definition of </a:t>
            </a:r>
            <a:r>
              <a:rPr b="1" lang="en-US"/>
              <a:t>mixture.</a:t>
            </a:r>
            <a:endParaRPr sz="1200">
              <a:solidFill>
                <a:schemeClr val="dk1"/>
              </a:solidFill>
            </a:endParaRPr>
          </a:p>
        </p:txBody>
      </p:sp>
      <p:sp>
        <p:nvSpPr>
          <p:cNvPr id="780" name="Google Shape;780;g28d7eb7b354_2_3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mixtures</a:t>
            </a:r>
            <a:r>
              <a:rPr lang="en-US"/>
              <a:t>: </a:t>
            </a:r>
            <a:r>
              <a:rPr lang="en-US"/>
              <a:t>Two or more substances are combined physically, not chemically.</a:t>
            </a:r>
            <a:endParaRPr>
              <a:solidFill>
                <a:schemeClr val="dk1"/>
              </a:solidFill>
            </a:endParaRPr>
          </a:p>
        </p:txBody>
      </p:sp>
      <p:sp>
        <p:nvSpPr>
          <p:cNvPr id="802" name="Google Shape;802;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8d7eb7b354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8d7eb7b354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proton is a positively charged subatomic particle found in the nucleus of an atom. </a:t>
            </a:r>
            <a:endParaRPr/>
          </a:p>
        </p:txBody>
      </p:sp>
      <p:sp>
        <p:nvSpPr>
          <p:cNvPr id="171" name="Google Shape;171;g28d7eb7b354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mixture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826" name="Google Shape;826;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5f381583a0_0_1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25f381583a0_0_1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bowl of pasta salad” is correct! This is an example of a </a:t>
            </a:r>
            <a:r>
              <a:rPr b="1" lang="en-US"/>
              <a:t>mixture</a:t>
            </a:r>
            <a:r>
              <a:rPr b="1" lang="en-US"/>
              <a:t>.</a:t>
            </a:r>
            <a:endParaRPr sz="1200">
              <a:solidFill>
                <a:schemeClr val="dk1"/>
              </a:solidFill>
            </a:endParaRPr>
          </a:p>
        </p:txBody>
      </p:sp>
      <p:sp>
        <p:nvSpPr>
          <p:cNvPr id="847" name="Google Shape;847;g25f381583a0_0_1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mixture</a:t>
            </a:r>
            <a:r>
              <a:rPr b="1" lang="en-US" sz="1100"/>
              <a:t>s</a:t>
            </a:r>
            <a:r>
              <a:rPr lang="en-US" sz="1100"/>
              <a:t>: </a:t>
            </a:r>
            <a:r>
              <a:rPr lang="en-US"/>
              <a:t>A bowl of pasta salad.</a:t>
            </a:r>
            <a:endParaRPr sz="1100">
              <a:solidFill>
                <a:schemeClr val="dk1"/>
              </a:solidFill>
            </a:endParaRPr>
          </a:p>
        </p:txBody>
      </p:sp>
      <p:sp>
        <p:nvSpPr>
          <p:cNvPr id="869" name="Google Shape;869;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mixtures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94" name="Google Shape;894;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8d7eb7b354_2_4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g28d7eb7b354_2_4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“Mixtures combine substances that have many uses in our daily lives.” That is correct! This is an example of how </a:t>
            </a:r>
            <a:r>
              <a:rPr b="1" lang="en-US"/>
              <a:t>mixtures </a:t>
            </a:r>
            <a:r>
              <a:rPr lang="en-US"/>
              <a:t>impact your life.</a:t>
            </a:r>
            <a:endParaRPr sz="1200">
              <a:solidFill>
                <a:schemeClr val="dk1"/>
              </a:solidFill>
            </a:endParaRPr>
          </a:p>
        </p:txBody>
      </p:sp>
      <p:sp>
        <p:nvSpPr>
          <p:cNvPr id="915" name="Google Shape;915;g28d7eb7b354_2_4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do</a:t>
            </a:r>
            <a:r>
              <a:rPr lang="en-US"/>
              <a:t> </a:t>
            </a:r>
            <a:r>
              <a:rPr b="1" lang="en-US"/>
              <a:t>mixture</a:t>
            </a:r>
            <a:r>
              <a:rPr b="1" lang="en-US"/>
              <a:t>s</a:t>
            </a:r>
            <a:r>
              <a:rPr b="1" lang="en-US" sz="1200">
                <a:solidFill>
                  <a:schemeClr val="dk1"/>
                </a:solidFill>
              </a:rPr>
              <a:t> </a:t>
            </a:r>
            <a:r>
              <a:rPr lang="en-US" sz="1200">
                <a:solidFill>
                  <a:schemeClr val="dk1"/>
                </a:solidFill>
              </a:rPr>
              <a:t>impact my life?”: </a:t>
            </a:r>
            <a:r>
              <a:rPr lang="en-US"/>
              <a:t>Mixtures combine substances that have many uses in our daily lives.</a:t>
            </a:r>
            <a:endParaRPr/>
          </a:p>
        </p:txBody>
      </p:sp>
      <p:sp>
        <p:nvSpPr>
          <p:cNvPr id="937" name="Google Shape;937;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963" name="Google Shape;963;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g28d7eb7b354_2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9" name="Google Shape;969;g28d7eb7b354_2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mixture is when t</a:t>
            </a:r>
            <a:r>
              <a:rPr lang="en-US" sz="1200"/>
              <a:t>wo or more substances are combined physically, not chemically. </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970" name="Google Shape;970;g28d7eb7b354_2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5f381583a0_0_1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6" name="Google Shape;986;g25f381583a0_0_1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can two or more substances be combined</a:t>
            </a:r>
            <a:r>
              <a:rPr b="1" lang="en-US"/>
              <a:t>?</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[Pause and illicit predictions from students.]</a:t>
            </a:r>
            <a:endParaRPr/>
          </a:p>
          <a:p>
            <a:pPr indent="0" lvl="0" marL="0" rtl="0" algn="l">
              <a:lnSpc>
                <a:spcPct val="100000"/>
              </a:lnSpc>
              <a:spcBef>
                <a:spcPts val="0"/>
              </a:spcBef>
              <a:spcAft>
                <a:spcPts val="0"/>
              </a:spcAft>
              <a:buSzPts val="1400"/>
              <a:buNone/>
            </a:pPr>
            <a:r>
              <a:t/>
            </a:r>
            <a:endParaRPr/>
          </a:p>
        </p:txBody>
      </p:sp>
      <p:sp>
        <p:nvSpPr>
          <p:cNvPr id="987" name="Google Shape;987;g25f381583a0_0_1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8d7eb7b354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28d7eb7b354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do a demonstration. </a:t>
            </a:r>
            <a:endParaRPr/>
          </a:p>
        </p:txBody>
      </p:sp>
      <p:sp>
        <p:nvSpPr>
          <p:cNvPr id="1004" name="Google Shape;1004;g28d7eb7b354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d7eb7b354_1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8d7eb7b354_1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neutron is a subatomic particle with a neutral charge, found in the nucleus of an atom. </a:t>
            </a:r>
            <a:endParaRPr/>
          </a:p>
        </p:txBody>
      </p:sp>
      <p:sp>
        <p:nvSpPr>
          <p:cNvPr id="179" name="Google Shape;179;g28d7eb7b354_1_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5e11802ac4_0_2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g25e11802ac4_0_29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Have students look at the pictures and answer these questions.</a:t>
            </a:r>
            <a:endParaRPr/>
          </a:p>
          <a:p>
            <a:pPr indent="0" lvl="0" marL="0" rtl="0" algn="l">
              <a:spcBef>
                <a:spcPts val="0"/>
              </a:spcBef>
              <a:spcAft>
                <a:spcPts val="0"/>
              </a:spcAft>
              <a:buClr>
                <a:schemeClr val="dk1"/>
              </a:buClr>
              <a:buSzPts val="1400"/>
              <a:buFont typeface="Arial"/>
              <a:buNone/>
            </a:pPr>
            <a:r>
              <a:t/>
            </a:r>
            <a:endParaRPr/>
          </a:p>
          <a:p>
            <a:pPr indent="-317500" lvl="0" marL="457200" rtl="0" algn="l">
              <a:spcBef>
                <a:spcPts val="0"/>
              </a:spcBef>
              <a:spcAft>
                <a:spcPts val="0"/>
              </a:spcAft>
              <a:buSzPts val="1400"/>
              <a:buAutoNum type="arabicPeriod"/>
            </a:pPr>
            <a:r>
              <a:rPr lang="en-US"/>
              <a:t>What is the best way to separate iron and sand? [Magnet]</a:t>
            </a:r>
            <a:endParaRPr/>
          </a:p>
          <a:p>
            <a:pPr indent="-317500" lvl="0" marL="457200" rtl="0" algn="l">
              <a:spcBef>
                <a:spcPts val="0"/>
              </a:spcBef>
              <a:spcAft>
                <a:spcPts val="0"/>
              </a:spcAft>
              <a:buSzPts val="1400"/>
              <a:buAutoNum type="arabicPeriod"/>
            </a:pPr>
            <a:r>
              <a:rPr lang="en-US"/>
              <a:t>What is the best way to separate rock and sand? [Sifter/strainer]</a:t>
            </a:r>
            <a:endParaRPr/>
          </a:p>
          <a:p>
            <a:pPr indent="-317500" lvl="0" marL="457200" rtl="0" algn="l">
              <a:spcBef>
                <a:spcPts val="0"/>
              </a:spcBef>
              <a:spcAft>
                <a:spcPts val="0"/>
              </a:spcAft>
              <a:buSzPts val="1400"/>
              <a:buAutoNum type="arabicPeriod"/>
            </a:pPr>
            <a:r>
              <a:rPr lang="en-US"/>
              <a:t>What is the best way to separate water and sand? [Coffee filter]</a:t>
            </a:r>
            <a:endParaRPr/>
          </a:p>
          <a:p>
            <a:pPr indent="-317500" lvl="0" marL="457200" rtl="0" algn="l">
              <a:spcBef>
                <a:spcPts val="0"/>
              </a:spcBef>
              <a:spcAft>
                <a:spcPts val="0"/>
              </a:spcAft>
              <a:buSzPts val="1400"/>
              <a:buAutoNum type="arabicPeriod"/>
            </a:pPr>
            <a:r>
              <a:rPr lang="en-US"/>
              <a:t>What is the best way to separate paper clips and beads? [Magnet and tweezers]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activity shows us how different mixtures can be separated.</a:t>
            </a:r>
            <a:endParaRPr/>
          </a:p>
        </p:txBody>
      </p:sp>
      <p:sp>
        <p:nvSpPr>
          <p:cNvPr id="1013" name="Google Shape;1013;g25e11802ac4_0_29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1025" name="Google Shape;1025;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d7eb7b354_1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8d7eb7b354_1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electron is a negatively charged particle that orbits the nucleus. </a:t>
            </a:r>
            <a:endParaRPr/>
          </a:p>
        </p:txBody>
      </p:sp>
      <p:sp>
        <p:nvSpPr>
          <p:cNvPr id="187" name="Google Shape;187;g28d7eb7b354_1_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2.png"/><Relationship Id="rId12" Type="http://schemas.openxmlformats.org/officeDocument/2006/relationships/image" Target="../media/image3.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19.jp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3.png"/><Relationship Id="rId5"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jp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6.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6.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9.jpg"/><Relationship Id="rId4" Type="http://schemas.openxmlformats.org/officeDocument/2006/relationships/image" Target="../media/image23.png"/><Relationship Id="rId5"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4.png"/><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4.png"/><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4.png"/><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4.pn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3.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3.png"/><Relationship Id="rId4" Type="http://schemas.openxmlformats.org/officeDocument/2006/relationships/image" Target="../media/image53.png"/><Relationship Id="rId5"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3.png"/><Relationship Id="rId4" Type="http://schemas.openxmlformats.org/officeDocument/2006/relationships/image" Target="../media/image53.png"/><Relationship Id="rId5" Type="http://schemas.openxmlformats.org/officeDocument/2006/relationships/image" Target="../media/image2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3.png"/><Relationship Id="rId4" Type="http://schemas.openxmlformats.org/officeDocument/2006/relationships/image" Target="../media/image53.png"/><Relationship Id="rId5"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3.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23.pn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23.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3.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27.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9.jp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25.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4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4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3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4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4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7.png"/><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5.png"/><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2.png"/><Relationship Id="rId4" Type="http://schemas.openxmlformats.org/officeDocument/2006/relationships/hyperlink" Target="https://www.youtube.com/watch?v=ppCZPvv9nXs&amp;ab_channel=AmandaSealsAmandaSea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2.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8.jpg"/><Relationship Id="rId4" Type="http://schemas.openxmlformats.org/officeDocument/2006/relationships/image" Target="../media/image60.png"/><Relationship Id="rId5"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8d7eb7b354_1_96"/>
          <p:cNvSpPr txBox="1"/>
          <p:nvPr>
            <p:ph type="ctrTitle"/>
          </p:nvPr>
        </p:nvSpPr>
        <p:spPr>
          <a:xfrm>
            <a:off x="401935" y="427701"/>
            <a:ext cx="85512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Element</a:t>
            </a:r>
            <a:r>
              <a:rPr b="1" lang="en-US" sz="3400"/>
              <a:t>: </a:t>
            </a:r>
            <a:r>
              <a:rPr lang="en-US" sz="3400"/>
              <a:t>a pure substance containing only one type of atom</a:t>
            </a:r>
            <a:endParaRPr b="1" sz="3400"/>
          </a:p>
        </p:txBody>
      </p:sp>
      <p:pic>
        <p:nvPicPr>
          <p:cNvPr descr="gold.jpg" id="198" name="Google Shape;198;g28d7eb7b354_1_96"/>
          <p:cNvPicPr preferRelativeResize="0"/>
          <p:nvPr/>
        </p:nvPicPr>
        <p:blipFill rotWithShape="1">
          <a:blip r:embed="rId3">
            <a:alphaModFix/>
          </a:blip>
          <a:srcRect b="0" l="0" r="0" t="0"/>
          <a:stretch/>
        </p:blipFill>
        <p:spPr>
          <a:xfrm>
            <a:off x="1198722" y="1897726"/>
            <a:ext cx="7011500" cy="4675006"/>
          </a:xfrm>
          <a:prstGeom prst="rect">
            <a:avLst/>
          </a:prstGeom>
          <a:noFill/>
          <a:ln>
            <a:noFill/>
          </a:ln>
        </p:spPr>
      </p:pic>
      <p:sp>
        <p:nvSpPr>
          <p:cNvPr descr="Rewind" id="199" name="Google Shape;199;g28d7eb7b354_1_9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28d7eb7b354_1_103"/>
          <p:cNvSpPr txBox="1"/>
          <p:nvPr>
            <p:ph type="ctrTitle"/>
          </p:nvPr>
        </p:nvSpPr>
        <p:spPr>
          <a:xfrm>
            <a:off x="256233" y="608573"/>
            <a:ext cx="86316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b="1" lang="en-US" sz="3400" u="sng"/>
              <a:t>Molecule</a:t>
            </a:r>
            <a:r>
              <a:rPr b="1" lang="en-US" sz="3400"/>
              <a:t>: </a:t>
            </a:r>
            <a:r>
              <a:rPr lang="en-US" sz="3400"/>
              <a:t>particle containing two or more atoms of the same </a:t>
            </a:r>
            <a:r>
              <a:rPr b="1" lang="en-US" sz="3400"/>
              <a:t>OR</a:t>
            </a:r>
            <a:r>
              <a:rPr lang="en-US" sz="3400"/>
              <a:t> different elements</a:t>
            </a:r>
            <a:endParaRPr/>
          </a:p>
        </p:txBody>
      </p:sp>
      <p:pic>
        <p:nvPicPr>
          <p:cNvPr id="206" name="Google Shape;206;g28d7eb7b354_1_103"/>
          <p:cNvPicPr preferRelativeResize="0"/>
          <p:nvPr/>
        </p:nvPicPr>
        <p:blipFill rotWithShape="1">
          <a:blip r:embed="rId3">
            <a:alphaModFix/>
          </a:blip>
          <a:srcRect b="0" l="0" r="0" t="0"/>
          <a:stretch/>
        </p:blipFill>
        <p:spPr>
          <a:xfrm>
            <a:off x="1524000" y="2233908"/>
            <a:ext cx="6096000" cy="4051300"/>
          </a:xfrm>
          <a:prstGeom prst="rect">
            <a:avLst/>
          </a:prstGeom>
          <a:noFill/>
          <a:ln>
            <a:noFill/>
          </a:ln>
        </p:spPr>
      </p:pic>
      <p:sp>
        <p:nvSpPr>
          <p:cNvPr descr="Rewind" id="207" name="Google Shape;207;g28d7eb7b354_1_10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28d7eb7b354_1_110"/>
          <p:cNvSpPr txBox="1"/>
          <p:nvPr>
            <p:ph idx="1" type="subTitle"/>
          </p:nvPr>
        </p:nvSpPr>
        <p:spPr>
          <a:xfrm>
            <a:off x="906863" y="943431"/>
            <a:ext cx="73302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Compound</a:t>
            </a:r>
            <a:r>
              <a:rPr b="1" lang="en-US">
                <a:solidFill>
                  <a:schemeClr val="dk1"/>
                </a:solidFill>
              </a:rPr>
              <a:t>: </a:t>
            </a:r>
            <a:r>
              <a:rPr lang="en-US">
                <a:solidFill>
                  <a:schemeClr val="dk1"/>
                </a:solidFill>
              </a:rPr>
              <a:t>substance made up of two or more different elements</a:t>
            </a:r>
            <a:endParaRPr/>
          </a:p>
        </p:txBody>
      </p:sp>
      <p:grpSp>
        <p:nvGrpSpPr>
          <p:cNvPr id="214" name="Google Shape;214;g28d7eb7b354_1_110"/>
          <p:cNvGrpSpPr/>
          <p:nvPr/>
        </p:nvGrpSpPr>
        <p:grpSpPr>
          <a:xfrm>
            <a:off x="2258948" y="2734568"/>
            <a:ext cx="4207096" cy="3089091"/>
            <a:chOff x="3181916" y="3100890"/>
            <a:chExt cx="3135646" cy="2224288"/>
          </a:xfrm>
        </p:grpSpPr>
        <p:sp>
          <p:nvSpPr>
            <p:cNvPr id="215" name="Google Shape;215;g28d7eb7b354_1_110"/>
            <p:cNvSpPr/>
            <p:nvPr/>
          </p:nvSpPr>
          <p:spPr>
            <a:xfrm>
              <a:off x="3181916" y="3836440"/>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g28d7eb7b354_1_110"/>
            <p:cNvSpPr/>
            <p:nvPr/>
          </p:nvSpPr>
          <p:spPr>
            <a:xfrm>
              <a:off x="4639062" y="3853978"/>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7" name="Google Shape;217;g28d7eb7b354_1_110"/>
            <p:cNvSpPr/>
            <p:nvPr/>
          </p:nvSpPr>
          <p:spPr>
            <a:xfrm>
              <a:off x="4021129" y="3100890"/>
              <a:ext cx="1678500" cy="1471200"/>
            </a:xfrm>
            <a:prstGeom prst="ellipse">
              <a:avLst/>
            </a:prstGeom>
            <a:solidFill>
              <a:srgbClr val="5F497A"/>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descr="Rewind" id="218" name="Google Shape;218;g28d7eb7b354_1_1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descr="Questions" id="224" name="Google Shape;224;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5f381583a0_0_825"/>
          <p:cNvSpPr txBox="1"/>
          <p:nvPr/>
        </p:nvSpPr>
        <p:spPr>
          <a:xfrm>
            <a:off x="156900" y="2318300"/>
            <a:ext cx="359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3600">
                <a:latin typeface="Calibri"/>
                <a:ea typeface="Calibri"/>
                <a:cs typeface="Calibri"/>
                <a:sym typeface="Calibri"/>
              </a:rPr>
              <a:t>Matter</a:t>
            </a:r>
            <a:r>
              <a:rPr b="0" i="0" lang="en-US" sz="3600" u="none" cap="none" strike="noStrike">
                <a:solidFill>
                  <a:srgbClr val="000000"/>
                </a:solidFill>
                <a:latin typeface="Calibri"/>
                <a:ea typeface="Calibri"/>
                <a:cs typeface="Calibri"/>
                <a:sym typeface="Calibri"/>
              </a:rPr>
              <a:t> is…</a:t>
            </a:r>
            <a:endParaRPr b="0" i="0" sz="3600" u="none" cap="none" strike="noStrike">
              <a:solidFill>
                <a:srgbClr val="000000"/>
              </a:solidFill>
              <a:latin typeface="Arial"/>
              <a:ea typeface="Arial"/>
              <a:cs typeface="Arial"/>
              <a:sym typeface="Arial"/>
            </a:endParaRPr>
          </a:p>
        </p:txBody>
      </p:sp>
      <p:sp>
        <p:nvSpPr>
          <p:cNvPr descr="Questions" id="231" name="Google Shape;231;g25f381583a0_0_8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5f381583a0_0_825"/>
          <p:cNvSpPr txBox="1"/>
          <p:nvPr/>
        </p:nvSpPr>
        <p:spPr>
          <a:xfrm>
            <a:off x="398525" y="3232225"/>
            <a:ext cx="6746400" cy="34569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Anything that has mass and takes up space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Something important</a:t>
            </a:r>
            <a:endParaRPr b="0" i="0" sz="3600" u="none" cap="none" strike="noStrike">
              <a:solidFill>
                <a:srgbClr val="000000"/>
              </a:solidFill>
              <a:latin typeface="Calibri"/>
              <a:ea typeface="Calibri"/>
              <a:cs typeface="Calibri"/>
              <a:sym typeface="Calibri"/>
            </a:endParaRPr>
          </a:p>
        </p:txBody>
      </p:sp>
      <p:pic>
        <p:nvPicPr>
          <p:cNvPr descr="states of matter.jpg" id="233" name="Google Shape;233;g25f381583a0_0_825"/>
          <p:cNvPicPr preferRelativeResize="0"/>
          <p:nvPr/>
        </p:nvPicPr>
        <p:blipFill rotWithShape="1">
          <a:blip r:embed="rId4">
            <a:alphaModFix/>
          </a:blip>
          <a:srcRect b="0" l="-12611" r="-12623" t="0"/>
          <a:stretch/>
        </p:blipFill>
        <p:spPr>
          <a:xfrm>
            <a:off x="5014176" y="332095"/>
            <a:ext cx="3899350" cy="2144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28d7eb7b354_1_196"/>
          <p:cNvSpPr txBox="1"/>
          <p:nvPr/>
        </p:nvSpPr>
        <p:spPr>
          <a:xfrm>
            <a:off x="156900" y="2318300"/>
            <a:ext cx="359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3600">
                <a:latin typeface="Calibri"/>
                <a:ea typeface="Calibri"/>
                <a:cs typeface="Calibri"/>
                <a:sym typeface="Calibri"/>
              </a:rPr>
              <a:t>Matter</a:t>
            </a:r>
            <a:r>
              <a:rPr b="0" i="0" lang="en-US" sz="3600" u="none" cap="none" strike="noStrike">
                <a:solidFill>
                  <a:srgbClr val="000000"/>
                </a:solidFill>
                <a:latin typeface="Calibri"/>
                <a:ea typeface="Calibri"/>
                <a:cs typeface="Calibri"/>
                <a:sym typeface="Calibri"/>
              </a:rPr>
              <a:t> is…</a:t>
            </a:r>
            <a:endParaRPr b="0" i="0" sz="3600" u="none" cap="none" strike="noStrike">
              <a:solidFill>
                <a:srgbClr val="000000"/>
              </a:solidFill>
              <a:latin typeface="Arial"/>
              <a:ea typeface="Arial"/>
              <a:cs typeface="Arial"/>
              <a:sym typeface="Arial"/>
            </a:endParaRPr>
          </a:p>
        </p:txBody>
      </p:sp>
      <p:sp>
        <p:nvSpPr>
          <p:cNvPr descr="Questions" id="240" name="Google Shape;240;g28d7eb7b354_1_1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28d7eb7b354_1_196"/>
          <p:cNvSpPr txBox="1"/>
          <p:nvPr/>
        </p:nvSpPr>
        <p:spPr>
          <a:xfrm>
            <a:off x="398525" y="3232225"/>
            <a:ext cx="6746400" cy="34569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Anything that has mass and takes up space</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Something important</a:t>
            </a:r>
            <a:endParaRPr b="0" i="0" sz="3600" u="none" cap="none" strike="noStrike">
              <a:solidFill>
                <a:srgbClr val="000000"/>
              </a:solidFill>
              <a:latin typeface="Calibri"/>
              <a:ea typeface="Calibri"/>
              <a:cs typeface="Calibri"/>
              <a:sym typeface="Calibri"/>
            </a:endParaRPr>
          </a:p>
        </p:txBody>
      </p:sp>
      <p:pic>
        <p:nvPicPr>
          <p:cNvPr descr="states of matter.jpg" id="242" name="Google Shape;242;g28d7eb7b354_1_196"/>
          <p:cNvPicPr preferRelativeResize="0"/>
          <p:nvPr/>
        </p:nvPicPr>
        <p:blipFill rotWithShape="1">
          <a:blip r:embed="rId4">
            <a:alphaModFix/>
          </a:blip>
          <a:srcRect b="0" l="-12611" r="-12623" t="0"/>
          <a:stretch/>
        </p:blipFill>
        <p:spPr>
          <a:xfrm>
            <a:off x="5014176" y="332095"/>
            <a:ext cx="3899350" cy="2144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8d7eb7b354_1_211"/>
          <p:cNvSpPr txBox="1"/>
          <p:nvPr/>
        </p:nvSpPr>
        <p:spPr>
          <a:xfrm>
            <a:off x="156900" y="2318300"/>
            <a:ext cx="8634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3600">
                <a:latin typeface="Calibri"/>
                <a:ea typeface="Calibri"/>
                <a:cs typeface="Calibri"/>
                <a:sym typeface="Calibri"/>
              </a:rPr>
              <a:t>True or False: Atoms are the smallest unit of matter, making up everything. </a:t>
            </a:r>
            <a:endParaRPr b="0" i="0" sz="3600" u="none" cap="none" strike="noStrike">
              <a:solidFill>
                <a:srgbClr val="000000"/>
              </a:solidFill>
              <a:latin typeface="Arial"/>
              <a:ea typeface="Arial"/>
              <a:cs typeface="Arial"/>
              <a:sym typeface="Arial"/>
            </a:endParaRPr>
          </a:p>
        </p:txBody>
      </p:sp>
      <p:sp>
        <p:nvSpPr>
          <p:cNvPr descr="Questions" id="249" name="Google Shape;249;g28d7eb7b354_1_21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28d7eb7b354_1_211"/>
          <p:cNvSpPr txBox="1"/>
          <p:nvPr/>
        </p:nvSpPr>
        <p:spPr>
          <a:xfrm>
            <a:off x="398525" y="3739100"/>
            <a:ext cx="6746400" cy="29499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pic>
        <p:nvPicPr>
          <p:cNvPr descr="tom - Wiktionary" id="251" name="Google Shape;251;g28d7eb7b354_1_211"/>
          <p:cNvPicPr preferRelativeResize="0"/>
          <p:nvPr/>
        </p:nvPicPr>
        <p:blipFill rotWithShape="1">
          <a:blip r:embed="rId4">
            <a:alphaModFix/>
          </a:blip>
          <a:srcRect b="0" l="0" r="0" t="0"/>
          <a:stretch/>
        </p:blipFill>
        <p:spPr>
          <a:xfrm>
            <a:off x="7144924" y="389799"/>
            <a:ext cx="1612700" cy="1825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g28d7eb7b354_1_220"/>
          <p:cNvSpPr txBox="1"/>
          <p:nvPr/>
        </p:nvSpPr>
        <p:spPr>
          <a:xfrm>
            <a:off x="156900" y="2318300"/>
            <a:ext cx="8634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lang="en-US" sz="3600">
                <a:latin typeface="Calibri"/>
                <a:ea typeface="Calibri"/>
                <a:cs typeface="Calibri"/>
                <a:sym typeface="Calibri"/>
              </a:rPr>
              <a:t>True or False: Atoms are the smallest unit of matter, making up everything. </a:t>
            </a:r>
            <a:endParaRPr b="0" i="0" sz="3600" u="none" cap="none" strike="noStrike">
              <a:solidFill>
                <a:srgbClr val="000000"/>
              </a:solidFill>
              <a:latin typeface="Arial"/>
              <a:ea typeface="Arial"/>
              <a:cs typeface="Arial"/>
              <a:sym typeface="Arial"/>
            </a:endParaRPr>
          </a:p>
        </p:txBody>
      </p:sp>
      <p:sp>
        <p:nvSpPr>
          <p:cNvPr descr="Questions" id="258" name="Google Shape;258;g28d7eb7b354_1_2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8d7eb7b354_1_220"/>
          <p:cNvSpPr txBox="1"/>
          <p:nvPr/>
        </p:nvSpPr>
        <p:spPr>
          <a:xfrm>
            <a:off x="398525" y="3739100"/>
            <a:ext cx="6746400" cy="29499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True</a:t>
            </a:r>
            <a:endParaRPr b="1"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lang="en-US" sz="3600">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pic>
        <p:nvPicPr>
          <p:cNvPr descr="tom - Wiktionary" id="260" name="Google Shape;260;g28d7eb7b354_1_220"/>
          <p:cNvPicPr preferRelativeResize="0"/>
          <p:nvPr/>
        </p:nvPicPr>
        <p:blipFill rotWithShape="1">
          <a:blip r:embed="rId4">
            <a:alphaModFix/>
          </a:blip>
          <a:srcRect b="0" l="0" r="0" t="0"/>
          <a:stretch/>
        </p:blipFill>
        <p:spPr>
          <a:xfrm>
            <a:off x="7144924" y="389799"/>
            <a:ext cx="1612700" cy="1825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28d7eb7b354_1_204"/>
          <p:cNvSpPr txBox="1"/>
          <p:nvPr>
            <p:ph type="ctrTitle"/>
          </p:nvPr>
        </p:nvSpPr>
        <p:spPr>
          <a:xfrm>
            <a:off x="428885" y="1014476"/>
            <a:ext cx="85512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lang="en-US" sz="3400"/>
              <a:t>An _________ is a </a:t>
            </a:r>
            <a:r>
              <a:rPr lang="en-US" sz="3400"/>
              <a:t> pure substance containing only one type of ______.</a:t>
            </a:r>
            <a:endParaRPr b="1" sz="3400"/>
          </a:p>
        </p:txBody>
      </p:sp>
      <p:pic>
        <p:nvPicPr>
          <p:cNvPr descr="gold.jpg" id="267" name="Google Shape;267;g28d7eb7b354_1_204"/>
          <p:cNvPicPr preferRelativeResize="0"/>
          <p:nvPr/>
        </p:nvPicPr>
        <p:blipFill rotWithShape="1">
          <a:blip r:embed="rId3">
            <a:alphaModFix/>
          </a:blip>
          <a:srcRect b="0" l="0" r="0" t="0"/>
          <a:stretch/>
        </p:blipFill>
        <p:spPr>
          <a:xfrm>
            <a:off x="1663287" y="2693901"/>
            <a:ext cx="5817425" cy="3878826"/>
          </a:xfrm>
          <a:prstGeom prst="rect">
            <a:avLst/>
          </a:prstGeom>
          <a:noFill/>
          <a:ln>
            <a:noFill/>
          </a:ln>
        </p:spPr>
      </p:pic>
      <p:sp>
        <p:nvSpPr>
          <p:cNvPr descr="Questions" id="268" name="Google Shape;268;g28d7eb7b354_1_20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8d7eb7b354_1_229"/>
          <p:cNvSpPr txBox="1"/>
          <p:nvPr>
            <p:ph type="ctrTitle"/>
          </p:nvPr>
        </p:nvSpPr>
        <p:spPr>
          <a:xfrm>
            <a:off x="428885" y="1014476"/>
            <a:ext cx="85512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400"/>
              <a:buFont typeface="Calibri"/>
              <a:buNone/>
            </a:pPr>
            <a:r>
              <a:rPr lang="en-US" sz="3400"/>
              <a:t>An </a:t>
            </a:r>
            <a:r>
              <a:rPr b="1" lang="en-US" sz="3400">
                <a:solidFill>
                  <a:srgbClr val="FF0000"/>
                </a:solidFill>
              </a:rPr>
              <a:t>element </a:t>
            </a:r>
            <a:r>
              <a:rPr lang="en-US" sz="3400"/>
              <a:t>is a  pure substance containing only one type of </a:t>
            </a:r>
            <a:r>
              <a:rPr b="1" lang="en-US" sz="3400">
                <a:solidFill>
                  <a:srgbClr val="FF0000"/>
                </a:solidFill>
              </a:rPr>
              <a:t>atom</a:t>
            </a:r>
            <a:r>
              <a:rPr lang="en-US" sz="3400"/>
              <a:t>.</a:t>
            </a:r>
            <a:endParaRPr b="1" sz="3400"/>
          </a:p>
        </p:txBody>
      </p:sp>
      <p:pic>
        <p:nvPicPr>
          <p:cNvPr descr="gold.jpg" id="275" name="Google Shape;275;g28d7eb7b354_1_229"/>
          <p:cNvPicPr preferRelativeResize="0"/>
          <p:nvPr/>
        </p:nvPicPr>
        <p:blipFill rotWithShape="1">
          <a:blip r:embed="rId3">
            <a:alphaModFix/>
          </a:blip>
          <a:srcRect b="0" l="0" r="0" t="0"/>
          <a:stretch/>
        </p:blipFill>
        <p:spPr>
          <a:xfrm>
            <a:off x="1663287" y="2693901"/>
            <a:ext cx="5817425" cy="3878826"/>
          </a:xfrm>
          <a:prstGeom prst="rect">
            <a:avLst/>
          </a:prstGeom>
          <a:noFill/>
          <a:ln>
            <a:noFill/>
          </a:ln>
        </p:spPr>
      </p:pic>
      <p:sp>
        <p:nvSpPr>
          <p:cNvPr descr="Questions" id="276" name="Google Shape;276;g28d7eb7b354_1_22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Mixture</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b="0" l="0" r="0" t="0"/>
          <a:stretch/>
        </p:blipFill>
        <p:spPr>
          <a:xfrm>
            <a:off x="2073825" y="1556842"/>
            <a:ext cx="4996357" cy="49963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8d7eb7b354_1_236"/>
          <p:cNvSpPr txBox="1"/>
          <p:nvPr/>
        </p:nvSpPr>
        <p:spPr>
          <a:xfrm>
            <a:off x="2502560" y="735230"/>
            <a:ext cx="3962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molecule?</a:t>
            </a:r>
            <a:endParaRPr b="0" i="0" sz="1400" u="none" cap="none" strike="noStrike">
              <a:solidFill>
                <a:srgbClr val="000000"/>
              </a:solidFill>
              <a:latin typeface="Arial"/>
              <a:ea typeface="Arial"/>
              <a:cs typeface="Arial"/>
              <a:sym typeface="Arial"/>
            </a:endParaRPr>
          </a:p>
        </p:txBody>
      </p:sp>
      <p:pic>
        <p:nvPicPr>
          <p:cNvPr id="283" name="Google Shape;283;g28d7eb7b354_1_236"/>
          <p:cNvPicPr preferRelativeResize="0"/>
          <p:nvPr/>
        </p:nvPicPr>
        <p:blipFill rotWithShape="1">
          <a:blip r:embed="rId3">
            <a:alphaModFix/>
          </a:blip>
          <a:srcRect b="0" l="0" r="0" t="0"/>
          <a:stretch/>
        </p:blipFill>
        <p:spPr>
          <a:xfrm>
            <a:off x="1524000" y="2233908"/>
            <a:ext cx="6096000" cy="4051300"/>
          </a:xfrm>
          <a:prstGeom prst="rect">
            <a:avLst/>
          </a:prstGeom>
          <a:noFill/>
          <a:ln>
            <a:noFill/>
          </a:ln>
        </p:spPr>
      </p:pic>
      <p:sp>
        <p:nvSpPr>
          <p:cNvPr descr="Questions" id="284" name="Google Shape;284;g28d7eb7b354_1_23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g23d1e168333_1_11"/>
          <p:cNvPicPr preferRelativeResize="0"/>
          <p:nvPr/>
        </p:nvPicPr>
        <p:blipFill rotWithShape="1">
          <a:blip r:embed="rId3">
            <a:alphaModFix/>
          </a:blip>
          <a:srcRect b="0" l="0" r="0" t="0"/>
          <a:stretch/>
        </p:blipFill>
        <p:spPr>
          <a:xfrm>
            <a:off x="1524000" y="2233908"/>
            <a:ext cx="6096000" cy="4051300"/>
          </a:xfrm>
          <a:prstGeom prst="rect">
            <a:avLst/>
          </a:prstGeom>
          <a:noFill/>
          <a:ln>
            <a:noFill/>
          </a:ln>
        </p:spPr>
      </p:pic>
      <p:sp>
        <p:nvSpPr>
          <p:cNvPr descr="Questions" id="291" name="Google Shape;291;g23d1e168333_1_1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23d1e168333_1_11"/>
          <p:cNvSpPr txBox="1"/>
          <p:nvPr/>
        </p:nvSpPr>
        <p:spPr>
          <a:xfrm>
            <a:off x="1229475" y="597825"/>
            <a:ext cx="69750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400" u="sng">
                <a:solidFill>
                  <a:schemeClr val="dk1"/>
                </a:solidFill>
                <a:latin typeface="Calibri"/>
                <a:ea typeface="Calibri"/>
                <a:cs typeface="Calibri"/>
                <a:sym typeface="Calibri"/>
              </a:rPr>
              <a:t>Molecule</a:t>
            </a:r>
            <a:r>
              <a:rPr b="1" lang="en-US" sz="3400">
                <a:solidFill>
                  <a:schemeClr val="dk1"/>
                </a:solidFill>
                <a:latin typeface="Calibri"/>
                <a:ea typeface="Calibri"/>
                <a:cs typeface="Calibri"/>
                <a:sym typeface="Calibri"/>
              </a:rPr>
              <a:t>: </a:t>
            </a:r>
            <a:r>
              <a:rPr lang="en-US" sz="3400">
                <a:solidFill>
                  <a:schemeClr val="dk1"/>
                </a:solidFill>
                <a:latin typeface="Calibri"/>
                <a:ea typeface="Calibri"/>
                <a:cs typeface="Calibri"/>
                <a:sym typeface="Calibri"/>
              </a:rPr>
              <a:t>particle containing </a:t>
            </a:r>
            <a:r>
              <a:rPr lang="en-US" sz="3400">
                <a:solidFill>
                  <a:srgbClr val="D35119"/>
                </a:solidFill>
                <a:latin typeface="Calibri"/>
                <a:ea typeface="Calibri"/>
                <a:cs typeface="Calibri"/>
                <a:sym typeface="Calibri"/>
              </a:rPr>
              <a:t>two or more atoms</a:t>
            </a:r>
            <a:r>
              <a:rPr lang="en-US" sz="3400">
                <a:solidFill>
                  <a:schemeClr val="dk1"/>
                </a:solidFill>
                <a:latin typeface="Calibri"/>
                <a:ea typeface="Calibri"/>
                <a:cs typeface="Calibri"/>
                <a:sym typeface="Calibri"/>
              </a:rPr>
              <a:t> of the </a:t>
            </a:r>
            <a:r>
              <a:rPr lang="en-US" sz="3400">
                <a:solidFill>
                  <a:srgbClr val="D35119"/>
                </a:solidFill>
                <a:latin typeface="Calibri"/>
                <a:ea typeface="Calibri"/>
                <a:cs typeface="Calibri"/>
                <a:sym typeface="Calibri"/>
              </a:rPr>
              <a:t>same </a:t>
            </a:r>
            <a:r>
              <a:rPr b="1" lang="en-US" sz="3400">
                <a:solidFill>
                  <a:srgbClr val="D35119"/>
                </a:solidFill>
                <a:latin typeface="Calibri"/>
                <a:ea typeface="Calibri"/>
                <a:cs typeface="Calibri"/>
                <a:sym typeface="Calibri"/>
              </a:rPr>
              <a:t>OR</a:t>
            </a:r>
            <a:r>
              <a:rPr lang="en-US" sz="3400">
                <a:solidFill>
                  <a:srgbClr val="D35119"/>
                </a:solidFill>
                <a:latin typeface="Calibri"/>
                <a:ea typeface="Calibri"/>
                <a:cs typeface="Calibri"/>
                <a:sym typeface="Calibri"/>
              </a:rPr>
              <a:t> different</a:t>
            </a:r>
            <a:r>
              <a:rPr lang="en-US" sz="3400">
                <a:solidFill>
                  <a:schemeClr val="dk1"/>
                </a:solidFill>
                <a:latin typeface="Calibri"/>
                <a:ea typeface="Calibri"/>
                <a:cs typeface="Calibri"/>
                <a:sym typeface="Calibri"/>
              </a:rPr>
              <a:t> elements</a:t>
            </a:r>
            <a:endParaRPr sz="4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8d7eb7b354_1_319"/>
          <p:cNvSpPr txBox="1"/>
          <p:nvPr/>
        </p:nvSpPr>
        <p:spPr>
          <a:xfrm>
            <a:off x="2332349" y="735300"/>
            <a:ext cx="4479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 compound?</a:t>
            </a:r>
            <a:endParaRPr b="0" i="0" sz="1400" u="none" cap="none" strike="noStrike">
              <a:solidFill>
                <a:srgbClr val="000000"/>
              </a:solidFill>
              <a:latin typeface="Arial"/>
              <a:ea typeface="Arial"/>
              <a:cs typeface="Arial"/>
              <a:sym typeface="Arial"/>
            </a:endParaRPr>
          </a:p>
        </p:txBody>
      </p:sp>
      <p:grpSp>
        <p:nvGrpSpPr>
          <p:cNvPr id="299" name="Google Shape;299;g28d7eb7b354_1_319"/>
          <p:cNvGrpSpPr/>
          <p:nvPr/>
        </p:nvGrpSpPr>
        <p:grpSpPr>
          <a:xfrm>
            <a:off x="2258948" y="2734568"/>
            <a:ext cx="4207096" cy="3089091"/>
            <a:chOff x="3181916" y="3100890"/>
            <a:chExt cx="3135646" cy="2224288"/>
          </a:xfrm>
        </p:grpSpPr>
        <p:sp>
          <p:nvSpPr>
            <p:cNvPr id="300" name="Google Shape;300;g28d7eb7b354_1_319"/>
            <p:cNvSpPr/>
            <p:nvPr/>
          </p:nvSpPr>
          <p:spPr>
            <a:xfrm>
              <a:off x="3181916" y="3836440"/>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1" name="Google Shape;301;g28d7eb7b354_1_319"/>
            <p:cNvSpPr/>
            <p:nvPr/>
          </p:nvSpPr>
          <p:spPr>
            <a:xfrm>
              <a:off x="4639062" y="3853978"/>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g28d7eb7b354_1_319"/>
            <p:cNvSpPr/>
            <p:nvPr/>
          </p:nvSpPr>
          <p:spPr>
            <a:xfrm>
              <a:off x="4021129" y="3100890"/>
              <a:ext cx="1678500" cy="1471200"/>
            </a:xfrm>
            <a:prstGeom prst="ellipse">
              <a:avLst/>
            </a:prstGeom>
            <a:solidFill>
              <a:srgbClr val="5F497A"/>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descr="Questions" id="303" name="Google Shape;303;g28d7eb7b354_1_3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pSp>
        <p:nvGrpSpPr>
          <p:cNvPr id="309" name="Google Shape;309;g23d1e168333_1_0"/>
          <p:cNvGrpSpPr/>
          <p:nvPr/>
        </p:nvGrpSpPr>
        <p:grpSpPr>
          <a:xfrm>
            <a:off x="2258948" y="2734568"/>
            <a:ext cx="4207096" cy="3089091"/>
            <a:chOff x="3181916" y="3100890"/>
            <a:chExt cx="3135646" cy="2224288"/>
          </a:xfrm>
        </p:grpSpPr>
        <p:sp>
          <p:nvSpPr>
            <p:cNvPr id="310" name="Google Shape;310;g23d1e168333_1_0"/>
            <p:cNvSpPr/>
            <p:nvPr/>
          </p:nvSpPr>
          <p:spPr>
            <a:xfrm>
              <a:off x="3181916" y="3836440"/>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g23d1e168333_1_0"/>
            <p:cNvSpPr/>
            <p:nvPr/>
          </p:nvSpPr>
          <p:spPr>
            <a:xfrm>
              <a:off x="4639062" y="3853978"/>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g23d1e168333_1_0"/>
            <p:cNvSpPr/>
            <p:nvPr/>
          </p:nvSpPr>
          <p:spPr>
            <a:xfrm>
              <a:off x="4021129" y="3100890"/>
              <a:ext cx="1678500" cy="1471200"/>
            </a:xfrm>
            <a:prstGeom prst="ellipse">
              <a:avLst/>
            </a:prstGeom>
            <a:solidFill>
              <a:srgbClr val="5F497A"/>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descr="Questions" id="313" name="Google Shape;313;g23d1e168333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3d1e168333_1_0"/>
          <p:cNvSpPr txBox="1"/>
          <p:nvPr>
            <p:ph idx="4294967295" type="subTitle"/>
          </p:nvPr>
        </p:nvSpPr>
        <p:spPr>
          <a:xfrm>
            <a:off x="906888" y="849606"/>
            <a:ext cx="73302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Compound</a:t>
            </a:r>
            <a:r>
              <a:rPr b="1" lang="en-US">
                <a:solidFill>
                  <a:schemeClr val="dk1"/>
                </a:solidFill>
              </a:rPr>
              <a:t>: </a:t>
            </a:r>
            <a:r>
              <a:rPr lang="en-US">
                <a:solidFill>
                  <a:schemeClr val="dk1"/>
                </a:solidFill>
              </a:rPr>
              <a:t>substance made up of </a:t>
            </a:r>
            <a:r>
              <a:rPr lang="en-US">
                <a:solidFill>
                  <a:srgbClr val="FF932B"/>
                </a:solidFill>
              </a:rPr>
              <a:t>two or more</a:t>
            </a:r>
            <a:r>
              <a:rPr lang="en-US">
                <a:solidFill>
                  <a:schemeClr val="dk1"/>
                </a:solidFill>
              </a:rPr>
              <a:t> different elements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28d7eb7b354_1_405"/>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the relationship between compounds and molecules?</a:t>
            </a:r>
            <a:endParaRPr b="0" i="0" sz="1400" u="none" cap="none" strike="noStrike">
              <a:solidFill>
                <a:srgbClr val="000000"/>
              </a:solidFill>
              <a:latin typeface="Arial"/>
              <a:ea typeface="Arial"/>
              <a:cs typeface="Arial"/>
              <a:sym typeface="Arial"/>
            </a:endParaRPr>
          </a:p>
        </p:txBody>
      </p:sp>
      <p:sp>
        <p:nvSpPr>
          <p:cNvPr descr="Questions" id="321" name="Google Shape;321;g28d7eb7b354_1_40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2" name="Google Shape;322;g28d7eb7b354_1_405"/>
          <p:cNvGrpSpPr/>
          <p:nvPr/>
        </p:nvGrpSpPr>
        <p:grpSpPr>
          <a:xfrm>
            <a:off x="563486" y="2552724"/>
            <a:ext cx="3075128" cy="2318598"/>
            <a:chOff x="3181916" y="3100890"/>
            <a:chExt cx="3135646" cy="2224288"/>
          </a:xfrm>
        </p:grpSpPr>
        <p:sp>
          <p:nvSpPr>
            <p:cNvPr id="323" name="Google Shape;323;g28d7eb7b354_1_405"/>
            <p:cNvSpPr/>
            <p:nvPr/>
          </p:nvSpPr>
          <p:spPr>
            <a:xfrm>
              <a:off x="3181916" y="3836440"/>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g28d7eb7b354_1_405"/>
            <p:cNvSpPr/>
            <p:nvPr/>
          </p:nvSpPr>
          <p:spPr>
            <a:xfrm>
              <a:off x="4639062" y="3853978"/>
              <a:ext cx="1678500" cy="1471200"/>
            </a:xfrm>
            <a:prstGeom prst="ellipse">
              <a:avLst/>
            </a:prstGeom>
            <a:solidFill>
              <a:srgbClr val="953734"/>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g28d7eb7b354_1_405"/>
            <p:cNvSpPr/>
            <p:nvPr/>
          </p:nvSpPr>
          <p:spPr>
            <a:xfrm>
              <a:off x="4021129" y="3100890"/>
              <a:ext cx="1678500" cy="1471200"/>
            </a:xfrm>
            <a:prstGeom prst="ellipse">
              <a:avLst/>
            </a:prstGeom>
            <a:solidFill>
              <a:srgbClr val="5F497A"/>
            </a:soli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id="326" name="Google Shape;326;g28d7eb7b354_1_405"/>
          <p:cNvPicPr preferRelativeResize="0"/>
          <p:nvPr/>
        </p:nvPicPr>
        <p:blipFill rotWithShape="1">
          <a:blip r:embed="rId4">
            <a:alphaModFix/>
          </a:blip>
          <a:srcRect b="0" l="0" r="0" t="0"/>
          <a:stretch/>
        </p:blipFill>
        <p:spPr>
          <a:xfrm>
            <a:off x="4244558" y="2309012"/>
            <a:ext cx="4435102" cy="2947495"/>
          </a:xfrm>
          <a:prstGeom prst="rect">
            <a:avLst/>
          </a:prstGeom>
          <a:noFill/>
          <a:ln>
            <a:noFill/>
          </a:ln>
        </p:spPr>
      </p:pic>
      <p:pic>
        <p:nvPicPr>
          <p:cNvPr id="327" name="Google Shape;327;g28d7eb7b354_1_405"/>
          <p:cNvPicPr preferRelativeResize="0"/>
          <p:nvPr/>
        </p:nvPicPr>
        <p:blipFill rotWithShape="1">
          <a:blip r:embed="rId5">
            <a:alphaModFix/>
          </a:blip>
          <a:srcRect b="0" l="0" r="0" t="0"/>
          <a:stretch/>
        </p:blipFill>
        <p:spPr>
          <a:xfrm>
            <a:off x="126650" y="1703375"/>
            <a:ext cx="4196350" cy="4723900"/>
          </a:xfrm>
          <a:prstGeom prst="rect">
            <a:avLst/>
          </a:prstGeom>
          <a:noFill/>
          <a:ln>
            <a:noFill/>
          </a:ln>
        </p:spPr>
      </p:pic>
      <p:pic>
        <p:nvPicPr>
          <p:cNvPr id="328" name="Google Shape;328;g28d7eb7b354_1_405"/>
          <p:cNvPicPr preferRelativeResize="0"/>
          <p:nvPr/>
        </p:nvPicPr>
        <p:blipFill rotWithShape="1">
          <a:blip r:embed="rId5">
            <a:alphaModFix/>
          </a:blip>
          <a:srcRect b="0" l="0" r="0" t="0"/>
          <a:stretch/>
        </p:blipFill>
        <p:spPr>
          <a:xfrm>
            <a:off x="4572000" y="1703375"/>
            <a:ext cx="4196350" cy="472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8"/>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Mixture</a:t>
            </a:r>
            <a:endParaRPr b="0" i="0" sz="1400" u="none" cap="none" strike="noStrike">
              <a:solidFill>
                <a:srgbClr val="000000"/>
              </a:solidFill>
              <a:latin typeface="Arial"/>
              <a:ea typeface="Arial"/>
              <a:cs typeface="Arial"/>
              <a:sym typeface="Arial"/>
            </a:endParaRPr>
          </a:p>
        </p:txBody>
      </p:sp>
      <p:sp>
        <p:nvSpPr>
          <p:cNvPr descr="Artificial Intelligence" id="335" name="Google Shape;335;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36" name="Google Shape;336;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grpSp>
        <p:nvGrpSpPr>
          <p:cNvPr id="342" name="Google Shape;342;g28d7eb7b354_1_493"/>
          <p:cNvGrpSpPr/>
          <p:nvPr/>
        </p:nvGrpSpPr>
        <p:grpSpPr>
          <a:xfrm>
            <a:off x="3200483" y="2031767"/>
            <a:ext cx="2705380" cy="4579671"/>
            <a:chOff x="3270529" y="2817999"/>
            <a:chExt cx="2245874" cy="3657300"/>
          </a:xfrm>
        </p:grpSpPr>
        <p:sp>
          <p:nvSpPr>
            <p:cNvPr id="343" name="Google Shape;343;g28d7eb7b354_1_493"/>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g28d7eb7b354_1_493"/>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5" name="Google Shape;345;g28d7eb7b354_1_493"/>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6" name="Google Shape;346;g28d7eb7b354_1_493"/>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7" name="Google Shape;347;g28d7eb7b354_1_493"/>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8" name="Google Shape;348;g28d7eb7b354_1_493"/>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g28d7eb7b354_1_493"/>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0" name="Google Shape;350;g28d7eb7b354_1_493"/>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351" name="Google Shape;351;g28d7eb7b354_1_493"/>
          <p:cNvPicPr preferRelativeResize="0"/>
          <p:nvPr/>
        </p:nvPicPr>
        <p:blipFill rotWithShape="1">
          <a:blip r:embed="rId3">
            <a:alphaModFix/>
          </a:blip>
          <a:srcRect b="0" l="0" r="0" t="0"/>
          <a:stretch/>
        </p:blipFill>
        <p:spPr>
          <a:xfrm rot="1901242">
            <a:off x="2928114" y="1870270"/>
            <a:ext cx="2397529" cy="2130829"/>
          </a:xfrm>
          <a:prstGeom prst="rect">
            <a:avLst/>
          </a:prstGeom>
          <a:noFill/>
          <a:ln>
            <a:noFill/>
          </a:ln>
        </p:spPr>
      </p:pic>
      <p:sp>
        <p:nvSpPr>
          <p:cNvPr id="352" name="Google Shape;352;g28d7eb7b354_1_493"/>
          <p:cNvSpPr txBox="1"/>
          <p:nvPr/>
        </p:nvSpPr>
        <p:spPr>
          <a:xfrm>
            <a:off x="1272225" y="135875"/>
            <a:ext cx="7548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Mixture</a:t>
            </a:r>
            <a:r>
              <a:rPr b="0" i="0" lang="en-US" sz="3600" u="none" cap="none" strike="noStrike">
                <a:solidFill>
                  <a:schemeClr val="dk1"/>
                </a:solidFill>
                <a:latin typeface="Calibri"/>
                <a:ea typeface="Calibri"/>
                <a:cs typeface="Calibri"/>
                <a:sym typeface="Calibri"/>
              </a:rPr>
              <a:t>: two or more substances are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combined physically, not chemically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Artificial Intelligence" id="353" name="Google Shape;353;g28d7eb7b354_1_493"/>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54" name="Google Shape;354;g28d7eb7b354_1_493"/>
          <p:cNvPicPr preferRelativeResize="0"/>
          <p:nvPr/>
        </p:nvPicPr>
        <p:blipFill rotWithShape="1">
          <a:blip r:embed="rId5">
            <a:alphaModFix/>
          </a:blip>
          <a:srcRect b="0" l="0" r="0" t="0"/>
          <a:stretch/>
        </p:blipFill>
        <p:spPr>
          <a:xfrm>
            <a:off x="735230" y="135869"/>
            <a:ext cx="463492" cy="4634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descr="Questions" id="360" name="Google Shape;360;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descr="Questions" id="366" name="Google Shape;366;gd96993b0a5_0_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d96993b0a5_0_12"/>
          <p:cNvSpPr txBox="1"/>
          <p:nvPr/>
        </p:nvSpPr>
        <p:spPr>
          <a:xfrm>
            <a:off x="983700" y="-30900"/>
            <a:ext cx="81057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latin typeface="Calibri"/>
                <a:ea typeface="Calibri"/>
                <a:cs typeface="Calibri"/>
                <a:sym typeface="Calibri"/>
              </a:rPr>
              <a:t>A mixture is when ____ or more substances are combined __________, not chemically.</a:t>
            </a:r>
            <a:endParaRPr b="0" i="0" sz="3000" u="none" cap="none" strike="noStrike">
              <a:solidFill>
                <a:srgbClr val="000000"/>
              </a:solidFill>
              <a:latin typeface="Arial"/>
              <a:ea typeface="Arial"/>
              <a:cs typeface="Arial"/>
              <a:sym typeface="Arial"/>
            </a:endParaRPr>
          </a:p>
        </p:txBody>
      </p:sp>
      <p:grpSp>
        <p:nvGrpSpPr>
          <p:cNvPr id="368" name="Google Shape;368;gd96993b0a5_0_12"/>
          <p:cNvGrpSpPr/>
          <p:nvPr/>
        </p:nvGrpSpPr>
        <p:grpSpPr>
          <a:xfrm>
            <a:off x="3200483" y="2031767"/>
            <a:ext cx="2705380" cy="4579671"/>
            <a:chOff x="3270529" y="2817999"/>
            <a:chExt cx="2245874" cy="3657300"/>
          </a:xfrm>
        </p:grpSpPr>
        <p:sp>
          <p:nvSpPr>
            <p:cNvPr id="369" name="Google Shape;369;gd96993b0a5_0_12"/>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0" name="Google Shape;370;gd96993b0a5_0_12"/>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1" name="Google Shape;371;gd96993b0a5_0_12"/>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2" name="Google Shape;372;gd96993b0a5_0_12"/>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3" name="Google Shape;373;gd96993b0a5_0_12"/>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4" name="Google Shape;374;gd96993b0a5_0_12"/>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5" name="Google Shape;375;gd96993b0a5_0_12"/>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6" name="Google Shape;376;gd96993b0a5_0_12"/>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pic>
        <p:nvPicPr>
          <p:cNvPr descr="Wooden Spoon.jpg" id="377" name="Google Shape;377;gd96993b0a5_0_12"/>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descr="Questions" id="383" name="Google Shape;383;g28d7eb7b354_2_1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28d7eb7b354_2_10"/>
          <p:cNvSpPr txBox="1"/>
          <p:nvPr/>
        </p:nvSpPr>
        <p:spPr>
          <a:xfrm>
            <a:off x="983700" y="-30900"/>
            <a:ext cx="81057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000">
                <a:latin typeface="Calibri"/>
                <a:ea typeface="Calibri"/>
                <a:cs typeface="Calibri"/>
                <a:sym typeface="Calibri"/>
              </a:rPr>
              <a:t>A mixture is when </a:t>
            </a:r>
            <a:r>
              <a:rPr b="1" lang="en-US" sz="3000">
                <a:solidFill>
                  <a:srgbClr val="FF0000"/>
                </a:solidFill>
                <a:latin typeface="Calibri"/>
                <a:ea typeface="Calibri"/>
                <a:cs typeface="Calibri"/>
                <a:sym typeface="Calibri"/>
              </a:rPr>
              <a:t>two</a:t>
            </a:r>
            <a:r>
              <a:rPr lang="en-US" sz="3000">
                <a:latin typeface="Calibri"/>
                <a:ea typeface="Calibri"/>
                <a:cs typeface="Calibri"/>
                <a:sym typeface="Calibri"/>
              </a:rPr>
              <a:t> or more substances are combined </a:t>
            </a:r>
            <a:r>
              <a:rPr b="1" lang="en-US" sz="3000">
                <a:solidFill>
                  <a:srgbClr val="FF0000"/>
                </a:solidFill>
                <a:latin typeface="Calibri"/>
                <a:ea typeface="Calibri"/>
                <a:cs typeface="Calibri"/>
                <a:sym typeface="Calibri"/>
              </a:rPr>
              <a:t>physically</a:t>
            </a:r>
            <a:r>
              <a:rPr lang="en-US" sz="3000">
                <a:latin typeface="Calibri"/>
                <a:ea typeface="Calibri"/>
                <a:cs typeface="Calibri"/>
                <a:sym typeface="Calibri"/>
              </a:rPr>
              <a:t>, not chemically.</a:t>
            </a:r>
            <a:endParaRPr b="0" i="0" sz="3000" u="none" cap="none" strike="noStrike">
              <a:solidFill>
                <a:srgbClr val="000000"/>
              </a:solidFill>
              <a:latin typeface="Arial"/>
              <a:ea typeface="Arial"/>
              <a:cs typeface="Arial"/>
              <a:sym typeface="Arial"/>
            </a:endParaRPr>
          </a:p>
        </p:txBody>
      </p:sp>
      <p:grpSp>
        <p:nvGrpSpPr>
          <p:cNvPr id="385" name="Google Shape;385;g28d7eb7b354_2_10"/>
          <p:cNvGrpSpPr/>
          <p:nvPr/>
        </p:nvGrpSpPr>
        <p:grpSpPr>
          <a:xfrm>
            <a:off x="3200483" y="2031767"/>
            <a:ext cx="2705380" cy="4579671"/>
            <a:chOff x="3270529" y="2817999"/>
            <a:chExt cx="2245874" cy="3657300"/>
          </a:xfrm>
        </p:grpSpPr>
        <p:sp>
          <p:nvSpPr>
            <p:cNvPr id="386" name="Google Shape;386;g28d7eb7b354_2_10"/>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7" name="Google Shape;387;g28d7eb7b354_2_10"/>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8" name="Google Shape;388;g28d7eb7b354_2_10"/>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9" name="Google Shape;389;g28d7eb7b354_2_10"/>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0" name="Google Shape;390;g28d7eb7b354_2_10"/>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1" name="Google Shape;391;g28d7eb7b354_2_10"/>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2" name="Google Shape;392;g28d7eb7b354_2_10"/>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3" name="Google Shape;393;g28d7eb7b354_2_10"/>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pic>
        <p:nvPicPr>
          <p:cNvPr descr="Wooden Spoon.jpg" id="394" name="Google Shape;394;g28d7eb7b354_2_10"/>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8d7eb7b354_0_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8d7eb7b354_0_1"/>
          <p:cNvSpPr txBox="1"/>
          <p:nvPr/>
        </p:nvSpPr>
        <p:spPr>
          <a:xfrm>
            <a:off x="467250" y="63961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can two or more substances be combined? </a:t>
            </a:r>
            <a:endParaRPr b="0" i="0" sz="1400" u="none" cap="none" strike="noStrike">
              <a:solidFill>
                <a:srgbClr val="000000"/>
              </a:solidFill>
              <a:latin typeface="Arial"/>
              <a:ea typeface="Arial"/>
              <a:cs typeface="Arial"/>
              <a:sym typeface="Arial"/>
            </a:endParaRPr>
          </a:p>
        </p:txBody>
      </p:sp>
      <p:grpSp>
        <p:nvGrpSpPr>
          <p:cNvPr id="136" name="Google Shape;136;g28d7eb7b354_0_1"/>
          <p:cNvGrpSpPr/>
          <p:nvPr/>
        </p:nvGrpSpPr>
        <p:grpSpPr>
          <a:xfrm>
            <a:off x="3200483" y="2031767"/>
            <a:ext cx="2705380" cy="4579671"/>
            <a:chOff x="3270529" y="2817999"/>
            <a:chExt cx="2245874" cy="3657300"/>
          </a:xfrm>
        </p:grpSpPr>
        <p:sp>
          <p:nvSpPr>
            <p:cNvPr id="137" name="Google Shape;137;g28d7eb7b354_0_1"/>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28d7eb7b354_0_1"/>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g28d7eb7b354_0_1"/>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g28d7eb7b354_0_1"/>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28d7eb7b354_0_1"/>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2" name="Google Shape;142;g28d7eb7b354_0_1"/>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3" name="Google Shape;143;g28d7eb7b354_0_1"/>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g28d7eb7b354_0_1"/>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145" name="Google Shape;145;g28d7eb7b354_0_1"/>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401" name="Google Shape;401;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Artificial Intelligence" id="407" name="Google Shape;407;g25e11802ac4_0_2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25e11802ac4_0_280"/>
          <p:cNvSpPr txBox="1"/>
          <p:nvPr/>
        </p:nvSpPr>
        <p:spPr>
          <a:xfrm>
            <a:off x="206852" y="428250"/>
            <a:ext cx="87303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mixture is a blend of different things combined together that keep </a:t>
            </a:r>
            <a:r>
              <a:rPr lang="en-US" sz="3600">
                <a:latin typeface="Calibri"/>
                <a:ea typeface="Calibri"/>
                <a:cs typeface="Calibri"/>
                <a:sym typeface="Calibri"/>
              </a:rPr>
              <a:t>their</a:t>
            </a:r>
            <a:r>
              <a:rPr lang="en-US" sz="3600">
                <a:latin typeface="Calibri"/>
                <a:ea typeface="Calibri"/>
                <a:cs typeface="Calibri"/>
                <a:sym typeface="Calibri"/>
              </a:rPr>
              <a:t> own properties.</a:t>
            </a:r>
            <a:endParaRPr b="0" i="0" sz="1400" u="none" cap="none" strike="noStrike">
              <a:solidFill>
                <a:srgbClr val="000000"/>
              </a:solidFill>
              <a:latin typeface="Arial"/>
              <a:ea typeface="Arial"/>
              <a:cs typeface="Arial"/>
              <a:sym typeface="Arial"/>
            </a:endParaRPr>
          </a:p>
        </p:txBody>
      </p:sp>
      <p:pic>
        <p:nvPicPr>
          <p:cNvPr id="409" name="Google Shape;409;g25e11802ac4_0_280"/>
          <p:cNvPicPr preferRelativeResize="0"/>
          <p:nvPr/>
        </p:nvPicPr>
        <p:blipFill rotWithShape="1">
          <a:blip r:embed="rId4">
            <a:alphaModFix/>
          </a:blip>
          <a:srcRect b="0" l="0" r="0" t="0"/>
          <a:stretch/>
        </p:blipFill>
        <p:spPr>
          <a:xfrm>
            <a:off x="2414125" y="2259150"/>
            <a:ext cx="4315750" cy="4315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descr="Artificial Intelligence" id="415" name="Google Shape;415;g25f381583a0_0_85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25f381583a0_0_854"/>
          <p:cNvSpPr txBox="1"/>
          <p:nvPr/>
        </p:nvSpPr>
        <p:spPr>
          <a:xfrm>
            <a:off x="385050" y="980850"/>
            <a:ext cx="83739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In a mixture, substances are physically combined.</a:t>
            </a:r>
            <a:endParaRPr b="0" i="0" sz="3600" u="none" cap="none" strike="noStrike">
              <a:solidFill>
                <a:srgbClr val="000000"/>
              </a:solidFill>
              <a:latin typeface="Arial"/>
              <a:ea typeface="Arial"/>
              <a:cs typeface="Arial"/>
              <a:sym typeface="Arial"/>
            </a:endParaRPr>
          </a:p>
        </p:txBody>
      </p:sp>
      <p:pic>
        <p:nvPicPr>
          <p:cNvPr id="417" name="Google Shape;417;g25f381583a0_0_854"/>
          <p:cNvPicPr preferRelativeResize="0"/>
          <p:nvPr/>
        </p:nvPicPr>
        <p:blipFill>
          <a:blip r:embed="rId4">
            <a:alphaModFix/>
          </a:blip>
          <a:stretch>
            <a:fillRect/>
          </a:stretch>
        </p:blipFill>
        <p:spPr>
          <a:xfrm>
            <a:off x="197750" y="2640150"/>
            <a:ext cx="8946249" cy="2816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descr="Artificial Intelligence" id="423" name="Google Shape;423;g28d7eb7b354_2_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g28d7eb7b354_2_29"/>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can’t see or separate the different parts. We also call these mixtures </a:t>
            </a:r>
            <a:r>
              <a:rPr lang="en-US" sz="3600">
                <a:latin typeface="Calibri"/>
                <a:ea typeface="Calibri"/>
                <a:cs typeface="Calibri"/>
                <a:sym typeface="Calibri"/>
              </a:rPr>
              <a:t>solutions</a:t>
            </a:r>
            <a:r>
              <a:rPr lang="en-US" sz="3600">
                <a:latin typeface="Calibri"/>
                <a:ea typeface="Calibri"/>
                <a:cs typeface="Calibri"/>
                <a:sym typeface="Calibri"/>
              </a:rPr>
              <a:t>. </a:t>
            </a:r>
            <a:endParaRPr b="0" i="0" sz="1800" u="none" cap="none" strike="noStrike">
              <a:solidFill>
                <a:srgbClr val="000000"/>
              </a:solidFill>
              <a:latin typeface="Calibri"/>
              <a:ea typeface="Calibri"/>
              <a:cs typeface="Calibri"/>
              <a:sym typeface="Calibri"/>
            </a:endParaRPr>
          </a:p>
        </p:txBody>
      </p:sp>
      <p:pic>
        <p:nvPicPr>
          <p:cNvPr id="425" name="Google Shape;425;g28d7eb7b354_2_29"/>
          <p:cNvPicPr preferRelativeResize="0"/>
          <p:nvPr/>
        </p:nvPicPr>
        <p:blipFill>
          <a:blip r:embed="rId4">
            <a:alphaModFix/>
          </a:blip>
          <a:stretch>
            <a:fillRect/>
          </a:stretch>
        </p:blipFill>
        <p:spPr>
          <a:xfrm>
            <a:off x="630750" y="2014194"/>
            <a:ext cx="7882500" cy="443390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Artificial Intelligence" id="431" name="Google Shape;431;g28d7eb7b354_2_3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g28d7eb7b354_2_35"/>
          <p:cNvSpPr txBox="1"/>
          <p:nvPr/>
        </p:nvSpPr>
        <p:spPr>
          <a:xfrm>
            <a:off x="1007776" y="135875"/>
            <a:ext cx="7882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heterogeneous mixture, you can see and easily separate the different parts.</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33" name="Google Shape;433;g28d7eb7b354_2_35"/>
          <p:cNvPicPr preferRelativeResize="0"/>
          <p:nvPr/>
        </p:nvPicPr>
        <p:blipFill>
          <a:blip r:embed="rId4">
            <a:alphaModFix/>
          </a:blip>
          <a:stretch>
            <a:fillRect/>
          </a:stretch>
        </p:blipFill>
        <p:spPr>
          <a:xfrm>
            <a:off x="2479113" y="1503275"/>
            <a:ext cx="4939824" cy="49398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descr="Artificial Intelligence" id="439" name="Google Shape;439;g28d7eb7b354_2_4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0" name="Google Shape;440;g28d7eb7b354_2_41"/>
          <p:cNvPicPr preferRelativeResize="0"/>
          <p:nvPr/>
        </p:nvPicPr>
        <p:blipFill>
          <a:blip r:embed="rId4">
            <a:alphaModFix/>
          </a:blip>
          <a:stretch>
            <a:fillRect/>
          </a:stretch>
        </p:blipFill>
        <p:spPr>
          <a:xfrm>
            <a:off x="1079250" y="2039175"/>
            <a:ext cx="6985500" cy="3980625"/>
          </a:xfrm>
          <a:prstGeom prst="rect">
            <a:avLst/>
          </a:prstGeom>
          <a:noFill/>
          <a:ln>
            <a:noFill/>
          </a:ln>
        </p:spPr>
      </p:pic>
      <p:sp>
        <p:nvSpPr>
          <p:cNvPr id="441" name="Google Shape;441;g28d7eb7b354_2_41"/>
          <p:cNvSpPr txBox="1"/>
          <p:nvPr/>
        </p:nvSpPr>
        <p:spPr>
          <a:xfrm>
            <a:off x="1007776" y="288275"/>
            <a:ext cx="7882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Mixtures can be made of solids, </a:t>
            </a:r>
            <a:r>
              <a:rPr lang="en-US" sz="3600">
                <a:latin typeface="Calibri"/>
                <a:ea typeface="Calibri"/>
                <a:cs typeface="Calibri"/>
                <a:sym typeface="Calibri"/>
              </a:rPr>
              <a:t>liquids</a:t>
            </a:r>
            <a:r>
              <a:rPr lang="en-US" sz="3600">
                <a:latin typeface="Calibri"/>
                <a:ea typeface="Calibri"/>
                <a:cs typeface="Calibri"/>
                <a:sym typeface="Calibri"/>
              </a:rPr>
              <a:t>, or gases</a:t>
            </a:r>
            <a:r>
              <a:rPr lang="en-US" sz="3600">
                <a:latin typeface="Calibri"/>
                <a:ea typeface="Calibri"/>
                <a:cs typeface="Calibri"/>
                <a:sym typeface="Calibri"/>
              </a:rPr>
              <a:t>.</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descr="Questions" id="447" name="Google Shape;447;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8d7eb7b354_2_199"/>
          <p:cNvSpPr txBox="1"/>
          <p:nvPr/>
        </p:nvSpPr>
        <p:spPr>
          <a:xfrm>
            <a:off x="206852" y="428250"/>
            <a:ext cx="873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mixture is a blend of things _______ together that _____ their own properties.</a:t>
            </a:r>
            <a:endParaRPr b="0" i="0" sz="1400" u="none" cap="none" strike="noStrike">
              <a:solidFill>
                <a:srgbClr val="000000"/>
              </a:solidFill>
              <a:latin typeface="Arial"/>
              <a:ea typeface="Arial"/>
              <a:cs typeface="Arial"/>
              <a:sym typeface="Arial"/>
            </a:endParaRPr>
          </a:p>
        </p:txBody>
      </p:sp>
      <p:pic>
        <p:nvPicPr>
          <p:cNvPr id="454" name="Google Shape;454;g28d7eb7b354_2_199"/>
          <p:cNvPicPr preferRelativeResize="0"/>
          <p:nvPr/>
        </p:nvPicPr>
        <p:blipFill rotWithShape="1">
          <a:blip r:embed="rId3">
            <a:alphaModFix/>
          </a:blip>
          <a:srcRect b="0" l="0" r="0" t="0"/>
          <a:stretch/>
        </p:blipFill>
        <p:spPr>
          <a:xfrm>
            <a:off x="2414125" y="2259150"/>
            <a:ext cx="4315750" cy="4315750"/>
          </a:xfrm>
          <a:prstGeom prst="rect">
            <a:avLst/>
          </a:prstGeom>
          <a:noFill/>
          <a:ln>
            <a:noFill/>
          </a:ln>
        </p:spPr>
      </p:pic>
      <p:sp>
        <p:nvSpPr>
          <p:cNvPr descr="Questions" id="455" name="Google Shape;455;g28d7eb7b354_2_199"/>
          <p:cNvSpPr/>
          <p:nvPr/>
        </p:nvSpPr>
        <p:spPr>
          <a:xfrm>
            <a:off x="0" y="0"/>
            <a:ext cx="983700" cy="954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8d7eb7b354_2_207"/>
          <p:cNvSpPr txBox="1"/>
          <p:nvPr/>
        </p:nvSpPr>
        <p:spPr>
          <a:xfrm>
            <a:off x="206852" y="428250"/>
            <a:ext cx="873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 mixture is a blend of things </a:t>
            </a:r>
            <a:r>
              <a:rPr b="1" lang="en-US" sz="3600">
                <a:solidFill>
                  <a:srgbClr val="FF0000"/>
                </a:solidFill>
                <a:latin typeface="Calibri"/>
                <a:ea typeface="Calibri"/>
                <a:cs typeface="Calibri"/>
                <a:sym typeface="Calibri"/>
              </a:rPr>
              <a:t>combined</a:t>
            </a:r>
            <a:r>
              <a:rPr lang="en-US" sz="3600">
                <a:latin typeface="Calibri"/>
                <a:ea typeface="Calibri"/>
                <a:cs typeface="Calibri"/>
                <a:sym typeface="Calibri"/>
              </a:rPr>
              <a:t> together that </a:t>
            </a:r>
            <a:r>
              <a:rPr b="1" lang="en-US" sz="3600">
                <a:solidFill>
                  <a:srgbClr val="FF0000"/>
                </a:solidFill>
                <a:latin typeface="Calibri"/>
                <a:ea typeface="Calibri"/>
                <a:cs typeface="Calibri"/>
                <a:sym typeface="Calibri"/>
              </a:rPr>
              <a:t>keep</a:t>
            </a:r>
            <a:r>
              <a:rPr lang="en-US" sz="3600">
                <a:latin typeface="Calibri"/>
                <a:ea typeface="Calibri"/>
                <a:cs typeface="Calibri"/>
                <a:sym typeface="Calibri"/>
              </a:rPr>
              <a:t> their own properties.</a:t>
            </a:r>
            <a:endParaRPr b="0" i="0" sz="1400" u="none" cap="none" strike="noStrike">
              <a:solidFill>
                <a:srgbClr val="000000"/>
              </a:solidFill>
              <a:latin typeface="Arial"/>
              <a:ea typeface="Arial"/>
              <a:cs typeface="Arial"/>
              <a:sym typeface="Arial"/>
            </a:endParaRPr>
          </a:p>
        </p:txBody>
      </p:sp>
      <p:pic>
        <p:nvPicPr>
          <p:cNvPr id="462" name="Google Shape;462;g28d7eb7b354_2_207"/>
          <p:cNvPicPr preferRelativeResize="0"/>
          <p:nvPr/>
        </p:nvPicPr>
        <p:blipFill rotWithShape="1">
          <a:blip r:embed="rId3">
            <a:alphaModFix/>
          </a:blip>
          <a:srcRect b="0" l="0" r="0" t="0"/>
          <a:stretch/>
        </p:blipFill>
        <p:spPr>
          <a:xfrm>
            <a:off x="2414125" y="2259150"/>
            <a:ext cx="4315750" cy="4315750"/>
          </a:xfrm>
          <a:prstGeom prst="rect">
            <a:avLst/>
          </a:prstGeom>
          <a:noFill/>
          <a:ln>
            <a:noFill/>
          </a:ln>
        </p:spPr>
      </p:pic>
      <p:sp>
        <p:nvSpPr>
          <p:cNvPr descr="Questions" id="463" name="Google Shape;463;g28d7eb7b354_2_207"/>
          <p:cNvSpPr/>
          <p:nvPr/>
        </p:nvSpPr>
        <p:spPr>
          <a:xfrm>
            <a:off x="0" y="0"/>
            <a:ext cx="983700" cy="954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descr="Questions" id="469" name="Google Shape;469;g25f381583a0_0_98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25f381583a0_0_980"/>
          <p:cNvSpPr txBox="1"/>
          <p:nvPr/>
        </p:nvSpPr>
        <p:spPr>
          <a:xfrm>
            <a:off x="384748" y="2609700"/>
            <a:ext cx="5757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mixture, substances are _______ combined… </a:t>
            </a:r>
            <a:endParaRPr sz="3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Physically</a:t>
            </a:r>
            <a:endParaRPr sz="3600">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Chemically </a:t>
            </a:r>
            <a:endParaRPr sz="3600">
              <a:latin typeface="Calibri"/>
              <a:ea typeface="Calibri"/>
              <a:cs typeface="Calibri"/>
              <a:sym typeface="Calibri"/>
            </a:endParaRPr>
          </a:p>
        </p:txBody>
      </p:sp>
      <p:pic>
        <p:nvPicPr>
          <p:cNvPr id="471" name="Google Shape;471;g25f381583a0_0_980"/>
          <p:cNvPicPr preferRelativeResize="0"/>
          <p:nvPr/>
        </p:nvPicPr>
        <p:blipFill>
          <a:blip r:embed="rId4">
            <a:alphaModFix/>
          </a:blip>
          <a:stretch>
            <a:fillRect/>
          </a:stretch>
        </p:blipFill>
        <p:spPr>
          <a:xfrm>
            <a:off x="2402775" y="113525"/>
            <a:ext cx="6642799" cy="2091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descr="Questions" id="477" name="Google Shape;477;g28d7eb7b354_2_6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g28d7eb7b354_2_60"/>
          <p:cNvSpPr txBox="1"/>
          <p:nvPr/>
        </p:nvSpPr>
        <p:spPr>
          <a:xfrm>
            <a:off x="384748" y="2609700"/>
            <a:ext cx="5757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mixture, substances are _______ combined… </a:t>
            </a:r>
            <a:endParaRPr sz="36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sz="3600">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Physically</a:t>
            </a:r>
            <a:endParaRPr b="1" sz="3600">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SzPts val="3600"/>
              <a:buFont typeface="Calibri"/>
              <a:buAutoNum type="alphaUcPeriod"/>
            </a:pPr>
            <a:r>
              <a:rPr lang="en-US" sz="3600">
                <a:latin typeface="Calibri"/>
                <a:ea typeface="Calibri"/>
                <a:cs typeface="Calibri"/>
                <a:sym typeface="Calibri"/>
              </a:rPr>
              <a:t>Chemically </a:t>
            </a:r>
            <a:endParaRPr sz="3600">
              <a:latin typeface="Calibri"/>
              <a:ea typeface="Calibri"/>
              <a:cs typeface="Calibri"/>
              <a:sym typeface="Calibri"/>
            </a:endParaRPr>
          </a:p>
        </p:txBody>
      </p:sp>
      <p:pic>
        <p:nvPicPr>
          <p:cNvPr id="479" name="Google Shape;479;g28d7eb7b354_2_60"/>
          <p:cNvPicPr preferRelativeResize="0"/>
          <p:nvPr/>
        </p:nvPicPr>
        <p:blipFill>
          <a:blip r:embed="rId4">
            <a:alphaModFix/>
          </a:blip>
          <a:stretch>
            <a:fillRect/>
          </a:stretch>
        </p:blipFill>
        <p:spPr>
          <a:xfrm>
            <a:off x="2402775" y="113525"/>
            <a:ext cx="6642799" cy="2091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descr="Artificial Intelligence" id="485" name="Google Shape;485;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86" name="Google Shape;486;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g28d7eb7b354_2_85"/>
          <p:cNvPicPr preferRelativeResize="0"/>
          <p:nvPr/>
        </p:nvPicPr>
        <p:blipFill>
          <a:blip r:embed="rId3">
            <a:alphaModFix/>
          </a:blip>
          <a:stretch>
            <a:fillRect/>
          </a:stretch>
        </p:blipFill>
        <p:spPr>
          <a:xfrm>
            <a:off x="2359201" y="109800"/>
            <a:ext cx="4425600" cy="6638400"/>
          </a:xfrm>
          <a:prstGeom prst="rect">
            <a:avLst/>
          </a:prstGeom>
          <a:noFill/>
          <a:ln>
            <a:noFill/>
          </a:ln>
        </p:spPr>
      </p:pic>
      <p:sp>
        <p:nvSpPr>
          <p:cNvPr descr="Artificial Intelligence" id="493" name="Google Shape;493;g28d7eb7b354_2_85"/>
          <p:cNvSpPr/>
          <p:nvPr/>
        </p:nvSpPr>
        <p:spPr>
          <a:xfrm>
            <a:off x="82900" y="90626"/>
            <a:ext cx="978600" cy="950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94" name="Google Shape;494;g28d7eb7b354_2_85"/>
          <p:cNvPicPr preferRelativeResize="0"/>
          <p:nvPr/>
        </p:nvPicPr>
        <p:blipFill rotWithShape="1">
          <a:blip r:embed="rId5">
            <a:alphaModFix/>
          </a:blip>
          <a:srcRect b="0" l="0" r="0" t="0"/>
          <a:stretch/>
        </p:blipFill>
        <p:spPr>
          <a:xfrm>
            <a:off x="918550" y="178575"/>
            <a:ext cx="978600" cy="978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descr="Artificial Intelligence" id="500" name="Google Shape;500;g25e11802ac4_0_587"/>
          <p:cNvSpPr/>
          <p:nvPr/>
        </p:nvSpPr>
        <p:spPr>
          <a:xfrm>
            <a:off x="82900" y="90626"/>
            <a:ext cx="978600" cy="9504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501" name="Google Shape;501;g25e11802ac4_0_587"/>
          <p:cNvPicPr preferRelativeResize="0"/>
          <p:nvPr/>
        </p:nvPicPr>
        <p:blipFill rotWithShape="1">
          <a:blip r:embed="rId4">
            <a:alphaModFix/>
          </a:blip>
          <a:srcRect b="0" l="0" r="0" t="0"/>
          <a:stretch/>
        </p:blipFill>
        <p:spPr>
          <a:xfrm>
            <a:off x="918550" y="178575"/>
            <a:ext cx="978600" cy="978600"/>
          </a:xfrm>
          <a:prstGeom prst="rect">
            <a:avLst/>
          </a:prstGeom>
          <a:noFill/>
          <a:ln>
            <a:noFill/>
          </a:ln>
        </p:spPr>
      </p:pic>
      <p:pic>
        <p:nvPicPr>
          <p:cNvPr id="502" name="Google Shape;502;g25e11802ac4_0_587"/>
          <p:cNvPicPr preferRelativeResize="0"/>
          <p:nvPr/>
        </p:nvPicPr>
        <p:blipFill>
          <a:blip r:embed="rId5">
            <a:alphaModFix/>
          </a:blip>
          <a:stretch>
            <a:fillRect/>
          </a:stretch>
        </p:blipFill>
        <p:spPr>
          <a:xfrm>
            <a:off x="152400" y="1309575"/>
            <a:ext cx="8839204" cy="438075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descr="Questions" id="508" name="Google Shape;508;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descr="Questions" id="514" name="Google Shape;514;g28d7eb7b354_2_17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g28d7eb7b354_2_171"/>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____ see or separate the different parts. We also call these mixtures _________.</a:t>
            </a:r>
            <a:endParaRPr b="0" i="0" sz="1800" u="none" cap="none" strike="noStrike">
              <a:solidFill>
                <a:srgbClr val="000000"/>
              </a:solidFill>
              <a:latin typeface="Calibri"/>
              <a:ea typeface="Calibri"/>
              <a:cs typeface="Calibri"/>
              <a:sym typeface="Calibri"/>
            </a:endParaRPr>
          </a:p>
        </p:txBody>
      </p:sp>
      <p:pic>
        <p:nvPicPr>
          <p:cNvPr id="516" name="Google Shape;516;g28d7eb7b354_2_171"/>
          <p:cNvPicPr preferRelativeResize="0"/>
          <p:nvPr/>
        </p:nvPicPr>
        <p:blipFill>
          <a:blip r:embed="rId4">
            <a:alphaModFix/>
          </a:blip>
          <a:stretch>
            <a:fillRect/>
          </a:stretch>
        </p:blipFill>
        <p:spPr>
          <a:xfrm>
            <a:off x="630750" y="2014194"/>
            <a:ext cx="7882500" cy="443390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descr="Questions" id="522" name="Google Shape;522;g27424dc9c3c_0_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27424dc9c3c_0_1"/>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homogeneous mixture, you </a:t>
            </a:r>
            <a:r>
              <a:rPr b="1" lang="en-US" sz="3600">
                <a:solidFill>
                  <a:srgbClr val="FF0000"/>
                </a:solidFill>
                <a:latin typeface="Calibri"/>
                <a:ea typeface="Calibri"/>
                <a:cs typeface="Calibri"/>
                <a:sym typeface="Calibri"/>
              </a:rPr>
              <a:t>can’t</a:t>
            </a:r>
            <a:r>
              <a:rPr lang="en-US" sz="3600">
                <a:latin typeface="Calibri"/>
                <a:ea typeface="Calibri"/>
                <a:cs typeface="Calibri"/>
                <a:sym typeface="Calibri"/>
              </a:rPr>
              <a:t> see or separate the different parts. We also call these mixtures </a:t>
            </a:r>
            <a:r>
              <a:rPr b="1" lang="en-US" sz="3600">
                <a:solidFill>
                  <a:srgbClr val="FF0000"/>
                </a:solidFill>
                <a:latin typeface="Calibri"/>
                <a:ea typeface="Calibri"/>
                <a:cs typeface="Calibri"/>
                <a:sym typeface="Calibri"/>
              </a:rPr>
              <a:t>solutions</a:t>
            </a:r>
            <a:r>
              <a:rPr lang="en-US" sz="3600">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pic>
        <p:nvPicPr>
          <p:cNvPr id="524" name="Google Shape;524;g27424dc9c3c_0_1"/>
          <p:cNvPicPr preferRelativeResize="0"/>
          <p:nvPr/>
        </p:nvPicPr>
        <p:blipFill>
          <a:blip r:embed="rId4">
            <a:alphaModFix/>
          </a:blip>
          <a:stretch>
            <a:fillRect/>
          </a:stretch>
        </p:blipFill>
        <p:spPr>
          <a:xfrm>
            <a:off x="630750" y="2014194"/>
            <a:ext cx="7882500" cy="443390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descr="Questions" id="530" name="Google Shape;530;g28d7eb7b354_2_18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28d7eb7b354_2_185"/>
          <p:cNvSpPr txBox="1"/>
          <p:nvPr/>
        </p:nvSpPr>
        <p:spPr>
          <a:xfrm>
            <a:off x="1007776" y="135875"/>
            <a:ext cx="7882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heterogeneous mixture, you ___ see and easily separate the different parts.</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32" name="Google Shape;532;g28d7eb7b354_2_185"/>
          <p:cNvPicPr preferRelativeResize="0"/>
          <p:nvPr/>
        </p:nvPicPr>
        <p:blipFill>
          <a:blip r:embed="rId4">
            <a:alphaModFix/>
          </a:blip>
          <a:stretch>
            <a:fillRect/>
          </a:stretch>
        </p:blipFill>
        <p:spPr>
          <a:xfrm>
            <a:off x="2479113" y="1503275"/>
            <a:ext cx="4939824" cy="49398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descr="Questions" id="538" name="Google Shape;538;g28d7eb7b354_2_19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28d7eb7b354_2_192"/>
          <p:cNvSpPr txBox="1"/>
          <p:nvPr/>
        </p:nvSpPr>
        <p:spPr>
          <a:xfrm>
            <a:off x="1007776" y="135875"/>
            <a:ext cx="78825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In a heterogeneous mixture, you </a:t>
            </a:r>
            <a:r>
              <a:rPr b="1" lang="en-US" sz="3600">
                <a:solidFill>
                  <a:srgbClr val="FF0000"/>
                </a:solidFill>
                <a:latin typeface="Calibri"/>
                <a:ea typeface="Calibri"/>
                <a:cs typeface="Calibri"/>
                <a:sym typeface="Calibri"/>
              </a:rPr>
              <a:t>can </a:t>
            </a:r>
            <a:r>
              <a:rPr lang="en-US" sz="3600">
                <a:latin typeface="Calibri"/>
                <a:ea typeface="Calibri"/>
                <a:cs typeface="Calibri"/>
                <a:sym typeface="Calibri"/>
              </a:rPr>
              <a:t>see and easily separate the different parts.</a:t>
            </a:r>
            <a:endParaRPr b="0" i="0" sz="1400"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540" name="Google Shape;540;g28d7eb7b354_2_192"/>
          <p:cNvPicPr preferRelativeResize="0"/>
          <p:nvPr/>
        </p:nvPicPr>
        <p:blipFill>
          <a:blip r:embed="rId4">
            <a:alphaModFix/>
          </a:blip>
          <a:stretch>
            <a:fillRect/>
          </a:stretch>
        </p:blipFill>
        <p:spPr>
          <a:xfrm>
            <a:off x="2479113" y="1503275"/>
            <a:ext cx="4939824" cy="49398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descr="Artificial Intelligence" id="546" name="Google Shape;546;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47" name="Google Shape;547;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8d7eb7b354_0_506"/>
          <p:cNvSpPr txBox="1"/>
          <p:nvPr/>
        </p:nvSpPr>
        <p:spPr>
          <a:xfrm>
            <a:off x="838381" y="424771"/>
            <a:ext cx="74673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3000"/>
              <a:buFont typeface="Arial"/>
              <a:buNone/>
            </a:pPr>
            <a:r>
              <a:rPr b="1" i="0" lang="en-US" sz="3000" u="sng" cap="none" strike="noStrike">
                <a:solidFill>
                  <a:srgbClr val="0C0C0C"/>
                </a:solidFill>
                <a:latin typeface="Calibri"/>
                <a:ea typeface="Calibri"/>
                <a:cs typeface="Calibri"/>
                <a:sym typeface="Calibri"/>
              </a:rPr>
              <a:t>Matter</a:t>
            </a:r>
            <a:r>
              <a:rPr b="1" i="0" lang="en-US" sz="3000" u="none" cap="none" strike="noStrike">
                <a:solidFill>
                  <a:srgbClr val="0C0C0C"/>
                </a:solidFill>
                <a:latin typeface="Calibri"/>
                <a:ea typeface="Calibri"/>
                <a:cs typeface="Calibri"/>
                <a:sym typeface="Calibri"/>
              </a:rPr>
              <a:t>: </a:t>
            </a:r>
            <a:r>
              <a:rPr b="0" i="0" lang="en-US" sz="3000" u="none" cap="none" strike="noStrike">
                <a:solidFill>
                  <a:srgbClr val="0C0C0C"/>
                </a:solidFill>
                <a:latin typeface="Calibri"/>
                <a:ea typeface="Calibri"/>
                <a:cs typeface="Calibri"/>
                <a:sym typeface="Calibri"/>
              </a:rPr>
              <a:t>has mass and takes up space</a:t>
            </a:r>
            <a:endParaRPr b="1" i="0" sz="3000" u="none" cap="none" strike="noStrike">
              <a:solidFill>
                <a:schemeClr val="dk1"/>
              </a:solidFill>
              <a:latin typeface="Calibri"/>
              <a:ea typeface="Calibri"/>
              <a:cs typeface="Calibri"/>
              <a:sym typeface="Calibri"/>
            </a:endParaRPr>
          </a:p>
        </p:txBody>
      </p:sp>
      <p:sp>
        <p:nvSpPr>
          <p:cNvPr descr="Rewind" id="158" name="Google Shape;158;g28d7eb7b354_0_50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ates of matter.jpg" id="159" name="Google Shape;159;g28d7eb7b354_0_506"/>
          <p:cNvPicPr preferRelativeResize="0"/>
          <p:nvPr/>
        </p:nvPicPr>
        <p:blipFill rotWithShape="1">
          <a:blip r:embed="rId4">
            <a:alphaModFix/>
          </a:blip>
          <a:srcRect b="0" l="-12611" r="-12623" t="0"/>
          <a:stretch/>
        </p:blipFill>
        <p:spPr>
          <a:xfrm>
            <a:off x="542188" y="1670666"/>
            <a:ext cx="8059614" cy="443247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descr="Artificial Intelligence" id="553" name="Google Shape;553;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54" name="Google Shape;554;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descr="tom - Wiktionary" id="555" name="Google Shape;555;g25e11802ac4_0_864"/>
          <p:cNvPicPr preferRelativeResize="0"/>
          <p:nvPr/>
        </p:nvPicPr>
        <p:blipFill rotWithShape="1">
          <a:blip r:embed="rId5">
            <a:alphaModFix/>
          </a:blip>
          <a:srcRect b="0" l="0" r="0" t="0"/>
          <a:stretch/>
        </p:blipFill>
        <p:spPr>
          <a:xfrm>
            <a:off x="2665686" y="1545021"/>
            <a:ext cx="3955831" cy="447728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descr="Artificial Intelligence" id="561" name="Google Shape;561;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62" name="Google Shape;562;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descr="gold.jpg" id="563" name="Google Shape;563;g25e11802ac4_0_780"/>
          <p:cNvPicPr preferRelativeResize="0"/>
          <p:nvPr/>
        </p:nvPicPr>
        <p:blipFill rotWithShape="1">
          <a:blip r:embed="rId5">
            <a:alphaModFix/>
          </a:blip>
          <a:srcRect b="0" l="0" r="0" t="0"/>
          <a:stretch/>
        </p:blipFill>
        <p:spPr>
          <a:xfrm>
            <a:off x="1663299" y="1489589"/>
            <a:ext cx="5817425" cy="38788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descr="Questions" id="569" name="Google Shape;56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descr="Artificial Intelligence" id="575" name="Google Shape;575;g25f381583a0_0_10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76" name="Google Shape;576;g25f381583a0_0_1081"/>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sp>
        <p:nvSpPr>
          <p:cNvPr id="577" name="Google Shape;577;g25f381583a0_0_1081"/>
          <p:cNvSpPr txBox="1"/>
          <p:nvPr/>
        </p:nvSpPr>
        <p:spPr>
          <a:xfrm>
            <a:off x="46950" y="1078300"/>
            <a:ext cx="90501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0" i="0" lang="en-US" sz="3400" u="none" cap="none" strike="noStrike">
                <a:solidFill>
                  <a:schemeClr val="dk1"/>
                </a:solidFill>
                <a:latin typeface="Calibri"/>
                <a:ea typeface="Calibri"/>
                <a:cs typeface="Calibri"/>
                <a:sym typeface="Calibri"/>
              </a:rPr>
              <a:t>Why is</a:t>
            </a:r>
            <a:r>
              <a:rPr lang="en-US" sz="3400">
                <a:solidFill>
                  <a:schemeClr val="dk1"/>
                </a:solidFill>
                <a:latin typeface="Calibri"/>
                <a:ea typeface="Calibri"/>
                <a:cs typeface="Calibri"/>
                <a:sym typeface="Calibri"/>
              </a:rPr>
              <a:t> an element not an example of a mixture?</a:t>
            </a:r>
            <a:endParaRPr b="0" i="0" sz="3400" u="none" cap="none" strike="noStrike">
              <a:solidFill>
                <a:schemeClr val="dk1"/>
              </a:solidFill>
              <a:latin typeface="Calibri"/>
              <a:ea typeface="Calibri"/>
              <a:cs typeface="Calibri"/>
              <a:sym typeface="Calibri"/>
            </a:endParaRPr>
          </a:p>
        </p:txBody>
      </p:sp>
      <p:pic>
        <p:nvPicPr>
          <p:cNvPr descr="gold.jpg" id="578" name="Google Shape;578;g25f381583a0_0_1081"/>
          <p:cNvPicPr preferRelativeResize="0"/>
          <p:nvPr/>
        </p:nvPicPr>
        <p:blipFill rotWithShape="1">
          <a:blip r:embed="rId5">
            <a:alphaModFix/>
          </a:blip>
          <a:srcRect b="0" l="0" r="0" t="0"/>
          <a:stretch/>
        </p:blipFill>
        <p:spPr>
          <a:xfrm>
            <a:off x="1663299" y="1900864"/>
            <a:ext cx="5817425" cy="387882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descr="Artificial Intelligence" id="584" name="Google Shape;584;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85" name="Google Shape;585;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g25e11802ac4_0_1376"/>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Mixture</a:t>
            </a:r>
            <a:endParaRPr/>
          </a:p>
        </p:txBody>
      </p:sp>
      <p:sp>
        <p:nvSpPr>
          <p:cNvPr descr="Artificial Intelligence" id="592" name="Google Shape;592;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93" name="Google Shape;593;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94" name="Google Shape;594;g25e11802ac4_0_1376"/>
          <p:cNvCxnSpPr/>
          <p:nvPr/>
        </p:nvCxnSpPr>
        <p:spPr>
          <a:xfrm flipH="1">
            <a:off x="3769822" y="21791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595" name="Google Shape;595;g25e11802ac4_0_1376"/>
          <p:cNvSpPr txBox="1"/>
          <p:nvPr/>
        </p:nvSpPr>
        <p:spPr>
          <a:xfrm>
            <a:off x="3433000" y="40982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g25f381583a0_0_1093"/>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Mixture</a:t>
            </a:r>
            <a:endParaRPr/>
          </a:p>
        </p:txBody>
      </p:sp>
      <p:sp>
        <p:nvSpPr>
          <p:cNvPr descr="Artificial Intelligence" id="602" name="Google Shape;602;g25f381583a0_0_109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603" name="Google Shape;603;g25f381583a0_0_109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604" name="Google Shape;604;g25f381583a0_0_1093"/>
          <p:cNvSpPr/>
          <p:nvPr/>
        </p:nvSpPr>
        <p:spPr>
          <a:xfrm>
            <a:off x="1911825" y="760825"/>
            <a:ext cx="28698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05" name="Google Shape;605;g25f381583a0_0_1093"/>
          <p:cNvCxnSpPr/>
          <p:nvPr/>
        </p:nvCxnSpPr>
        <p:spPr>
          <a:xfrm>
            <a:off x="3787597" y="2490036"/>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606" name="Google Shape;606;g25f381583a0_0_1093"/>
          <p:cNvSpPr txBox="1"/>
          <p:nvPr/>
        </p:nvSpPr>
        <p:spPr>
          <a:xfrm>
            <a:off x="4179725" y="3625525"/>
            <a:ext cx="34299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Mix = the act of combining different things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5e11802ac4_0_1634"/>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Mix  ture</a:t>
            </a:r>
            <a:endParaRPr/>
          </a:p>
        </p:txBody>
      </p:sp>
      <p:sp>
        <p:nvSpPr>
          <p:cNvPr descr="Artificial Intelligence" id="613" name="Google Shape;613;g25e11802ac4_0_163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614" name="Google Shape;614;g25e11802ac4_0_163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615" name="Google Shape;615;g25e11802ac4_0_1634"/>
          <p:cNvSpPr/>
          <p:nvPr/>
        </p:nvSpPr>
        <p:spPr>
          <a:xfrm>
            <a:off x="4240359" y="20738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6" name="Google Shape;616;g25e11802ac4_0_1634"/>
          <p:cNvSpPr txBox="1"/>
          <p:nvPr/>
        </p:nvSpPr>
        <p:spPr>
          <a:xfrm>
            <a:off x="2093250" y="5926400"/>
            <a:ext cx="49575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The act of combining different things </a:t>
            </a:r>
            <a:endParaRPr b="0" i="0" sz="2400" u="none" cap="none" strike="noStrike">
              <a:solidFill>
                <a:srgbClr val="000000"/>
              </a:solidFill>
              <a:latin typeface="Calibri"/>
              <a:ea typeface="Calibri"/>
              <a:cs typeface="Calibri"/>
              <a:sym typeface="Calibri"/>
            </a:endParaRPr>
          </a:p>
        </p:txBody>
      </p:sp>
      <p:sp>
        <p:nvSpPr>
          <p:cNvPr id="617" name="Google Shape;617;g25e11802ac4_0_1634"/>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Mixture</a:t>
            </a:r>
            <a:endParaRPr b="0" i="0" sz="1400" u="none" cap="none" strike="noStrike">
              <a:solidFill>
                <a:srgbClr val="000000"/>
              </a:solidFill>
              <a:latin typeface="Arial"/>
              <a:ea typeface="Arial"/>
              <a:cs typeface="Arial"/>
              <a:sym typeface="Arial"/>
            </a:endParaRPr>
          </a:p>
        </p:txBody>
      </p:sp>
      <p:sp>
        <p:nvSpPr>
          <p:cNvPr id="618" name="Google Shape;618;g25e11802ac4_0_1634"/>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descr="Questions" id="624" name="Google Shape;624;g25e11802ac4_0_172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g25e11802ac4_0_180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mixture</a:t>
            </a:r>
            <a:r>
              <a:rPr lang="en-US" sz="3959"/>
              <a:t> to help us remember the definition of the term?</a:t>
            </a:r>
            <a:endParaRPr/>
          </a:p>
        </p:txBody>
      </p:sp>
      <p:sp>
        <p:nvSpPr>
          <p:cNvPr descr="Questions" id="631" name="Google Shape;631;g25e11802ac4_0_180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25e11802ac4_0_1800"/>
          <p:cNvSpPr txBox="1"/>
          <p:nvPr>
            <p:ph type="title"/>
          </p:nvPr>
        </p:nvSpPr>
        <p:spPr>
          <a:xfrm>
            <a:off x="457200" y="20306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Mixture</a:t>
            </a:r>
            <a:endParaRPr/>
          </a:p>
        </p:txBody>
      </p:sp>
      <p:cxnSp>
        <p:nvCxnSpPr>
          <p:cNvPr id="633" name="Google Shape;633;g25e11802ac4_0_1800"/>
          <p:cNvCxnSpPr/>
          <p:nvPr/>
        </p:nvCxnSpPr>
        <p:spPr>
          <a:xfrm flipH="1">
            <a:off x="3769822" y="3474536"/>
            <a:ext cx="294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78"/>
              </a:srgbClr>
            </a:outerShdw>
          </a:effectLst>
        </p:spPr>
      </p:cxnSp>
      <p:sp>
        <p:nvSpPr>
          <p:cNvPr id="634" name="Google Shape;634;g25e11802ac4_0_1800"/>
          <p:cNvSpPr txBox="1"/>
          <p:nvPr/>
        </p:nvSpPr>
        <p:spPr>
          <a:xfrm>
            <a:off x="3433000" y="5393675"/>
            <a:ext cx="7353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8d7eb7b354_0_588"/>
          <p:cNvSpPr txBox="1"/>
          <p:nvPr/>
        </p:nvSpPr>
        <p:spPr>
          <a:xfrm>
            <a:off x="1482763" y="424771"/>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Atom</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smallest whole unit of matter</a:t>
            </a:r>
            <a:endParaRPr b="1" i="0" sz="2800" u="none" cap="none" strike="noStrike">
              <a:solidFill>
                <a:schemeClr val="dk1"/>
              </a:solidFill>
              <a:latin typeface="Calibri"/>
              <a:ea typeface="Calibri"/>
              <a:cs typeface="Calibri"/>
              <a:sym typeface="Calibri"/>
            </a:endParaRPr>
          </a:p>
        </p:txBody>
      </p:sp>
      <p:sp>
        <p:nvSpPr>
          <p:cNvPr descr="Rewind" id="166" name="Google Shape;166;g28d7eb7b354_0_5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om - Wiktionary" id="167" name="Google Shape;167;g28d7eb7b354_0_588"/>
          <p:cNvPicPr preferRelativeResize="0"/>
          <p:nvPr/>
        </p:nvPicPr>
        <p:blipFill rotWithShape="1">
          <a:blip r:embed="rId4">
            <a:alphaModFix/>
          </a:blip>
          <a:srcRect b="0" l="0" r="0" t="0"/>
          <a:stretch/>
        </p:blipFill>
        <p:spPr>
          <a:xfrm>
            <a:off x="2665686" y="1545021"/>
            <a:ext cx="3955831" cy="447728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641" name="Google Shape;641;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grpSp>
        <p:nvGrpSpPr>
          <p:cNvPr id="647" name="Google Shape;647;g28d7eb7b354_2_217"/>
          <p:cNvGrpSpPr/>
          <p:nvPr/>
        </p:nvGrpSpPr>
        <p:grpSpPr>
          <a:xfrm>
            <a:off x="3200483" y="2031767"/>
            <a:ext cx="2705380" cy="4579671"/>
            <a:chOff x="3270529" y="2817999"/>
            <a:chExt cx="2245874" cy="3657300"/>
          </a:xfrm>
        </p:grpSpPr>
        <p:sp>
          <p:nvSpPr>
            <p:cNvPr id="648" name="Google Shape;648;g28d7eb7b354_2_217"/>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9" name="Google Shape;649;g28d7eb7b354_2_217"/>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0" name="Google Shape;650;g28d7eb7b354_2_217"/>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1" name="Google Shape;651;g28d7eb7b354_2_217"/>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2" name="Google Shape;652;g28d7eb7b354_2_217"/>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3" name="Google Shape;653;g28d7eb7b354_2_217"/>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4" name="Google Shape;654;g28d7eb7b354_2_217"/>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g28d7eb7b354_2_217"/>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656" name="Google Shape;656;g28d7eb7b354_2_217"/>
          <p:cNvPicPr preferRelativeResize="0"/>
          <p:nvPr/>
        </p:nvPicPr>
        <p:blipFill rotWithShape="1">
          <a:blip r:embed="rId3">
            <a:alphaModFix/>
          </a:blip>
          <a:srcRect b="0" l="0" r="0" t="0"/>
          <a:stretch/>
        </p:blipFill>
        <p:spPr>
          <a:xfrm rot="1901242">
            <a:off x="2928114" y="1870270"/>
            <a:ext cx="2397529" cy="2130829"/>
          </a:xfrm>
          <a:prstGeom prst="rect">
            <a:avLst/>
          </a:prstGeom>
          <a:noFill/>
          <a:ln>
            <a:noFill/>
          </a:ln>
        </p:spPr>
      </p:pic>
      <p:sp>
        <p:nvSpPr>
          <p:cNvPr id="657" name="Google Shape;657;g28d7eb7b354_2_217"/>
          <p:cNvSpPr txBox="1"/>
          <p:nvPr/>
        </p:nvSpPr>
        <p:spPr>
          <a:xfrm>
            <a:off x="1272225" y="135875"/>
            <a:ext cx="7548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Mixture</a:t>
            </a:r>
            <a:r>
              <a:rPr b="0" i="0" lang="en-US" sz="3600" u="none" cap="none" strike="noStrike">
                <a:solidFill>
                  <a:schemeClr val="dk1"/>
                </a:solidFill>
                <a:latin typeface="Calibri"/>
                <a:ea typeface="Calibri"/>
                <a:cs typeface="Calibri"/>
                <a:sym typeface="Calibri"/>
              </a:rPr>
              <a:t>: two or more substances are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combined physically, not chemically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Rewind" id="658" name="Google Shape;658;g28d7eb7b354_2_217"/>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5" name="Google Shape;665;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666" name="Google Shape;666;g25e11802ac4_0_1976"/>
          <p:cNvCxnSpPr>
            <a:stCxn id="667" idx="4"/>
            <a:endCxn id="664"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669" name="Google Shape;669;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667" name="Google Shape;667;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76" name="Google Shape;676;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77" name="Google Shape;677;g25e11802ac4_0_1886"/>
          <p:cNvCxnSpPr>
            <a:stCxn id="678" idx="4"/>
            <a:endCxn id="67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79" name="Google Shape;679;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80" name="Google Shape;680;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78" name="Google Shape;678;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1" name="Google Shape;681;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Mixtures</a:t>
            </a:r>
            <a:endParaRPr b="0" i="0" sz="700" u="none" cap="none" strike="noStrike">
              <a:solidFill>
                <a:srgbClr val="000000"/>
              </a:solidFill>
              <a:latin typeface="Arial"/>
              <a:ea typeface="Arial"/>
              <a:cs typeface="Arial"/>
              <a:sym typeface="Arial"/>
            </a:endParaRPr>
          </a:p>
        </p:txBody>
      </p:sp>
      <p:sp>
        <p:nvSpPr>
          <p:cNvPr id="682" name="Google Shape;682;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83" name="Google Shape;683;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84" name="Google Shape;684;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85" name="Google Shape;685;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mixtures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86" name="Google Shape;686;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7" name="Google Shape;687;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8" name="Google Shape;688;g25e11802ac4_0_1886"/>
          <p:cNvCxnSpPr>
            <a:stCxn id="689" idx="4"/>
            <a:endCxn id="6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0" name="Google Shape;690;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1" name="Google Shape;691;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9" name="Google Shape;689;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8" name="Google Shape;698;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1992"/>
          <p:cNvCxnSpPr>
            <a:stCxn id="700" idx="4"/>
            <a:endCxn id="6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0" name="Google Shape;700;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3" name="Google Shape;703;g25e11802ac4_0_1992"/>
          <p:cNvSpPr txBox="1"/>
          <p:nvPr/>
        </p:nvSpPr>
        <p:spPr>
          <a:xfrm>
            <a:off x="639552" y="5567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Mixture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4" name="Google Shape;704;g25e11802ac4_0_1992"/>
          <p:cNvSpPr txBox="1"/>
          <p:nvPr/>
        </p:nvSpPr>
        <p:spPr>
          <a:xfrm>
            <a:off x="393330" y="18215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05" name="Google Shape;705;g25e11802ac4_0_1992"/>
          <p:cNvSpPr txBox="1"/>
          <p:nvPr/>
        </p:nvSpPr>
        <p:spPr>
          <a:xfrm>
            <a:off x="5011271" y="18094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06" name="Google Shape;706;g25e11802ac4_0_1992"/>
          <p:cNvSpPr txBox="1"/>
          <p:nvPr/>
        </p:nvSpPr>
        <p:spPr>
          <a:xfrm>
            <a:off x="380507" y="42695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07" name="Google Shape;707;g25e11802ac4_0_1992"/>
          <p:cNvSpPr txBox="1"/>
          <p:nvPr/>
        </p:nvSpPr>
        <p:spPr>
          <a:xfrm>
            <a:off x="4998446" y="42404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708" name="Google Shape;708;g25e11802ac4_0_1992"/>
          <p:cNvPicPr preferRelativeResize="0"/>
          <p:nvPr/>
        </p:nvPicPr>
        <p:blipFill>
          <a:blip r:embed="rId3">
            <a:alphaModFix/>
          </a:blip>
          <a:stretch>
            <a:fillRect/>
          </a:stretch>
        </p:blipFill>
        <p:spPr>
          <a:xfrm>
            <a:off x="5938225" y="2007363"/>
            <a:ext cx="1371950" cy="1703675"/>
          </a:xfrm>
          <a:prstGeom prst="rect">
            <a:avLst/>
          </a:prstGeom>
          <a:noFill/>
          <a:ln>
            <a:noFill/>
          </a:ln>
        </p:spPr>
      </p:pic>
      <p:pic>
        <p:nvPicPr>
          <p:cNvPr id="709" name="Google Shape;709;g25e11802ac4_0_1992"/>
          <p:cNvPicPr preferRelativeResize="0"/>
          <p:nvPr/>
        </p:nvPicPr>
        <p:blipFill rotWithShape="1">
          <a:blip r:embed="rId4">
            <a:alphaModFix/>
          </a:blip>
          <a:srcRect b="0" l="0" r="0" t="0"/>
          <a:stretch/>
        </p:blipFill>
        <p:spPr>
          <a:xfrm>
            <a:off x="5592525" y="4408139"/>
            <a:ext cx="3283050" cy="1838525"/>
          </a:xfrm>
          <a:prstGeom prst="rect">
            <a:avLst/>
          </a:prstGeom>
          <a:noFill/>
          <a:ln>
            <a:noFill/>
          </a:ln>
        </p:spPr>
      </p:pic>
      <p:pic>
        <p:nvPicPr>
          <p:cNvPr id="710" name="Google Shape;710;g25e11802ac4_0_1992"/>
          <p:cNvPicPr preferRelativeResize="0"/>
          <p:nvPr/>
        </p:nvPicPr>
        <p:blipFill rotWithShape="1">
          <a:blip r:embed="rId5">
            <a:alphaModFix/>
          </a:blip>
          <a:srcRect b="0" l="0" r="0" t="0"/>
          <a:stretch/>
        </p:blipFill>
        <p:spPr>
          <a:xfrm>
            <a:off x="1260275" y="4058651"/>
            <a:ext cx="2583522" cy="2280850"/>
          </a:xfrm>
          <a:prstGeom prst="rect">
            <a:avLst/>
          </a:prstGeom>
          <a:noFill/>
          <a:ln>
            <a:noFill/>
          </a:ln>
        </p:spPr>
      </p:pic>
      <p:pic>
        <p:nvPicPr>
          <p:cNvPr descr="gold.jpg" id="711" name="Google Shape;711;g25e11802ac4_0_1992"/>
          <p:cNvPicPr preferRelativeResize="0"/>
          <p:nvPr/>
        </p:nvPicPr>
        <p:blipFill rotWithShape="1">
          <a:blip r:embed="rId6">
            <a:alphaModFix/>
          </a:blip>
          <a:srcRect b="0" l="0" r="0" t="0"/>
          <a:stretch/>
        </p:blipFill>
        <p:spPr>
          <a:xfrm>
            <a:off x="1260276" y="1809500"/>
            <a:ext cx="2583525" cy="172258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25f381583a0_0_114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8" name="Google Shape;718;g25f381583a0_0_114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9" name="Google Shape;719;g25f381583a0_0_1145"/>
          <p:cNvCxnSpPr>
            <a:stCxn id="720" idx="4"/>
            <a:endCxn id="71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1" name="Google Shape;721;g25f381583a0_0_114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2" name="Google Shape;722;g25f381583a0_0_114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0" name="Google Shape;720;g25f381583a0_0_114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3" name="Google Shape;723;g25f381583a0_0_1145"/>
          <p:cNvSpPr/>
          <p:nvPr/>
        </p:nvSpPr>
        <p:spPr>
          <a:xfrm>
            <a:off x="4764075" y="1725000"/>
            <a:ext cx="2856000" cy="2138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g25f381583a0_0_1145"/>
          <p:cNvSpPr txBox="1"/>
          <p:nvPr/>
        </p:nvSpPr>
        <p:spPr>
          <a:xfrm>
            <a:off x="639552" y="5567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Mixture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25" name="Google Shape;725;g25f381583a0_0_1145"/>
          <p:cNvSpPr txBox="1"/>
          <p:nvPr/>
        </p:nvSpPr>
        <p:spPr>
          <a:xfrm>
            <a:off x="393330" y="18215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26" name="Google Shape;726;g25f381583a0_0_1145"/>
          <p:cNvSpPr txBox="1"/>
          <p:nvPr/>
        </p:nvSpPr>
        <p:spPr>
          <a:xfrm>
            <a:off x="5011271" y="18094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27" name="Google Shape;727;g25f381583a0_0_1145"/>
          <p:cNvSpPr txBox="1"/>
          <p:nvPr/>
        </p:nvSpPr>
        <p:spPr>
          <a:xfrm>
            <a:off x="380507" y="42695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28" name="Google Shape;728;g25f381583a0_0_1145"/>
          <p:cNvSpPr txBox="1"/>
          <p:nvPr/>
        </p:nvSpPr>
        <p:spPr>
          <a:xfrm>
            <a:off x="4998446" y="42404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pic>
        <p:nvPicPr>
          <p:cNvPr id="729" name="Google Shape;729;g25f381583a0_0_1145"/>
          <p:cNvPicPr preferRelativeResize="0"/>
          <p:nvPr/>
        </p:nvPicPr>
        <p:blipFill>
          <a:blip r:embed="rId3">
            <a:alphaModFix/>
          </a:blip>
          <a:stretch>
            <a:fillRect/>
          </a:stretch>
        </p:blipFill>
        <p:spPr>
          <a:xfrm>
            <a:off x="5938225" y="2007363"/>
            <a:ext cx="1371950" cy="1703675"/>
          </a:xfrm>
          <a:prstGeom prst="rect">
            <a:avLst/>
          </a:prstGeom>
          <a:noFill/>
          <a:ln>
            <a:noFill/>
          </a:ln>
        </p:spPr>
      </p:pic>
      <p:pic>
        <p:nvPicPr>
          <p:cNvPr id="730" name="Google Shape;730;g25f381583a0_0_1145"/>
          <p:cNvPicPr preferRelativeResize="0"/>
          <p:nvPr/>
        </p:nvPicPr>
        <p:blipFill rotWithShape="1">
          <a:blip r:embed="rId4">
            <a:alphaModFix/>
          </a:blip>
          <a:srcRect b="0" l="0" r="0" t="0"/>
          <a:stretch/>
        </p:blipFill>
        <p:spPr>
          <a:xfrm>
            <a:off x="5592525" y="4408139"/>
            <a:ext cx="3283050" cy="1838525"/>
          </a:xfrm>
          <a:prstGeom prst="rect">
            <a:avLst/>
          </a:prstGeom>
          <a:noFill/>
          <a:ln>
            <a:noFill/>
          </a:ln>
        </p:spPr>
      </p:pic>
      <p:pic>
        <p:nvPicPr>
          <p:cNvPr id="731" name="Google Shape;731;g25f381583a0_0_1145"/>
          <p:cNvPicPr preferRelativeResize="0"/>
          <p:nvPr/>
        </p:nvPicPr>
        <p:blipFill rotWithShape="1">
          <a:blip r:embed="rId5">
            <a:alphaModFix/>
          </a:blip>
          <a:srcRect b="0" l="0" r="0" t="0"/>
          <a:stretch/>
        </p:blipFill>
        <p:spPr>
          <a:xfrm>
            <a:off x="1260275" y="4058651"/>
            <a:ext cx="2583522" cy="2280850"/>
          </a:xfrm>
          <a:prstGeom prst="rect">
            <a:avLst/>
          </a:prstGeom>
          <a:noFill/>
          <a:ln>
            <a:noFill/>
          </a:ln>
        </p:spPr>
      </p:pic>
      <p:pic>
        <p:nvPicPr>
          <p:cNvPr descr="gold.jpg" id="732" name="Google Shape;732;g25f381583a0_0_1145"/>
          <p:cNvPicPr preferRelativeResize="0"/>
          <p:nvPr/>
        </p:nvPicPr>
        <p:blipFill rotWithShape="1">
          <a:blip r:embed="rId6">
            <a:alphaModFix/>
          </a:blip>
          <a:srcRect b="0" l="0" r="0" t="0"/>
          <a:stretch/>
        </p:blipFill>
        <p:spPr>
          <a:xfrm>
            <a:off x="1260276" y="1809500"/>
            <a:ext cx="2583525" cy="172258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9" name="Google Shape;739;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0" name="Google Shape;740;g25e11802ac4_0_2108"/>
          <p:cNvCxnSpPr>
            <a:stCxn id="741" idx="4"/>
            <a:endCxn id="7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1" name="Google Shape;741;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4" name="Google Shape;744;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45" name="Google Shape;745;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46" name="Google Shape;746;g25e11802ac4_0_2108"/>
          <p:cNvCxnSpPr>
            <a:stCxn id="747" idx="4"/>
            <a:endCxn id="74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48" name="Google Shape;748;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49" name="Google Shape;749;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47" name="Google Shape;747;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50" name="Google Shape;750;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Mixtures</a:t>
            </a:r>
            <a:endParaRPr b="0" i="0" sz="700" u="none" cap="none" strike="noStrike">
              <a:solidFill>
                <a:srgbClr val="000000"/>
              </a:solidFill>
              <a:latin typeface="Arial"/>
              <a:ea typeface="Arial"/>
              <a:cs typeface="Arial"/>
              <a:sym typeface="Arial"/>
            </a:endParaRPr>
          </a:p>
        </p:txBody>
      </p:sp>
      <p:sp>
        <p:nvSpPr>
          <p:cNvPr id="751" name="Google Shape;751;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52" name="Google Shape;752;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53" name="Google Shape;753;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54" name="Google Shape;754;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mixtures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755" name="Google Shape;755;g25e11802ac4_0_2108"/>
          <p:cNvPicPr preferRelativeResize="0"/>
          <p:nvPr/>
        </p:nvPicPr>
        <p:blipFill>
          <a:blip r:embed="rId3">
            <a:alphaModFix/>
          </a:blip>
          <a:stretch>
            <a:fillRect/>
          </a:stretch>
        </p:blipFill>
        <p:spPr>
          <a:xfrm>
            <a:off x="6643700" y="1236262"/>
            <a:ext cx="1371950" cy="17036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2" name="Google Shape;762;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3" name="Google Shape;763;g25e11802ac4_0_2130"/>
          <p:cNvCxnSpPr>
            <a:stCxn id="764" idx="4"/>
            <a:endCxn id="7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5" name="Google Shape;765;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4" name="Google Shape;764;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7" name="Google Shape;767;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solidFill>
                  <a:srgbClr val="000000"/>
                </a:solidFill>
                <a:latin typeface="Calibri"/>
                <a:ea typeface="Calibri"/>
                <a:cs typeface="Calibri"/>
                <a:sym typeface="Calibri"/>
              </a:rPr>
              <a:t>Mixture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68" name="Google Shape;768;g25e11802ac4_0_2130"/>
          <p:cNvSpPr txBox="1"/>
          <p:nvPr/>
        </p:nvSpPr>
        <p:spPr>
          <a:xfrm>
            <a:off x="1073532" y="48120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place where animals and plants live together </a:t>
            </a:r>
            <a:endParaRPr>
              <a:solidFill>
                <a:srgbClr val="434343"/>
              </a:solidFill>
            </a:endParaRPr>
          </a:p>
        </p:txBody>
      </p:sp>
      <p:sp>
        <p:nvSpPr>
          <p:cNvPr id="769" name="Google Shape;769;g25e11802ac4_0_2130"/>
          <p:cNvSpPr txBox="1"/>
          <p:nvPr/>
        </p:nvSpPr>
        <p:spPr>
          <a:xfrm>
            <a:off x="1073532" y="36841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Two or more substances are combined physically, not chemically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0" name="Google Shape;770;g25e11802ac4_0_2130"/>
          <p:cNvSpPr txBox="1"/>
          <p:nvPr/>
        </p:nvSpPr>
        <p:spPr>
          <a:xfrm>
            <a:off x="1166884" y="1684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1" name="Google Shape;771;g25e11802ac4_0_2130"/>
          <p:cNvSpPr txBox="1"/>
          <p:nvPr/>
        </p:nvSpPr>
        <p:spPr>
          <a:xfrm>
            <a:off x="1073532" y="1787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smallest whole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2" name="Google Shape;772;g25e11802ac4_0_2130"/>
          <p:cNvSpPr txBox="1"/>
          <p:nvPr/>
        </p:nvSpPr>
        <p:spPr>
          <a:xfrm>
            <a:off x="380509" y="16846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73" name="Google Shape;773;g25e11802ac4_0_2130"/>
          <p:cNvSpPr txBox="1"/>
          <p:nvPr/>
        </p:nvSpPr>
        <p:spPr>
          <a:xfrm>
            <a:off x="380508" y="27342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74" name="Google Shape;774;g25e11802ac4_0_2130"/>
          <p:cNvSpPr txBox="1"/>
          <p:nvPr/>
        </p:nvSpPr>
        <p:spPr>
          <a:xfrm>
            <a:off x="393332" y="3727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75" name="Google Shape;775;g25e11802ac4_0_2130"/>
          <p:cNvSpPr txBox="1"/>
          <p:nvPr/>
        </p:nvSpPr>
        <p:spPr>
          <a:xfrm>
            <a:off x="393330" y="4751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76" name="Google Shape;776;g25e11802ac4_0_2130"/>
          <p:cNvSpPr txBox="1"/>
          <p:nvPr/>
        </p:nvSpPr>
        <p:spPr>
          <a:xfrm>
            <a:off x="1073532" y="2784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push or pull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28d7eb7b354_2_31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83" name="Google Shape;783;g28d7eb7b354_2_31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84" name="Google Shape;784;g28d7eb7b354_2_314"/>
          <p:cNvCxnSpPr>
            <a:stCxn id="785" idx="4"/>
            <a:endCxn id="7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6" name="Google Shape;786;g28d7eb7b354_2_31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7" name="Google Shape;787;g28d7eb7b354_2_31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5" name="Google Shape;785;g28d7eb7b354_2_31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88" name="Google Shape;788;g28d7eb7b354_2_314"/>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solidFill>
                  <a:srgbClr val="000000"/>
                </a:solidFill>
                <a:latin typeface="Calibri"/>
                <a:ea typeface="Calibri"/>
                <a:cs typeface="Calibri"/>
                <a:sym typeface="Calibri"/>
              </a:rPr>
              <a:t>Mixture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789" name="Google Shape;789;g28d7eb7b354_2_314"/>
          <p:cNvSpPr txBox="1"/>
          <p:nvPr/>
        </p:nvSpPr>
        <p:spPr>
          <a:xfrm>
            <a:off x="1073532" y="48120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place where animals and plants live together </a:t>
            </a:r>
            <a:endParaRPr>
              <a:solidFill>
                <a:srgbClr val="434343"/>
              </a:solidFill>
            </a:endParaRPr>
          </a:p>
        </p:txBody>
      </p:sp>
      <p:sp>
        <p:nvSpPr>
          <p:cNvPr id="790" name="Google Shape;790;g28d7eb7b354_2_314"/>
          <p:cNvSpPr txBox="1"/>
          <p:nvPr/>
        </p:nvSpPr>
        <p:spPr>
          <a:xfrm>
            <a:off x="1073532" y="36841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Two or more substances are combined physically, not chemically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1" name="Google Shape;791;g28d7eb7b354_2_314"/>
          <p:cNvSpPr txBox="1"/>
          <p:nvPr/>
        </p:nvSpPr>
        <p:spPr>
          <a:xfrm>
            <a:off x="1166884" y="16846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2" name="Google Shape;792;g28d7eb7b354_2_314"/>
          <p:cNvSpPr txBox="1"/>
          <p:nvPr/>
        </p:nvSpPr>
        <p:spPr>
          <a:xfrm>
            <a:off x="1073532" y="17874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smallest whole unit of matter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3" name="Google Shape;793;g28d7eb7b354_2_314"/>
          <p:cNvSpPr txBox="1"/>
          <p:nvPr/>
        </p:nvSpPr>
        <p:spPr>
          <a:xfrm>
            <a:off x="380509" y="16846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94" name="Google Shape;794;g28d7eb7b354_2_314"/>
          <p:cNvSpPr txBox="1"/>
          <p:nvPr/>
        </p:nvSpPr>
        <p:spPr>
          <a:xfrm>
            <a:off x="380508" y="27342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95" name="Google Shape;795;g28d7eb7b354_2_314"/>
          <p:cNvSpPr txBox="1"/>
          <p:nvPr/>
        </p:nvSpPr>
        <p:spPr>
          <a:xfrm>
            <a:off x="393332" y="3727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96" name="Google Shape;796;g28d7eb7b354_2_314"/>
          <p:cNvSpPr txBox="1"/>
          <p:nvPr/>
        </p:nvSpPr>
        <p:spPr>
          <a:xfrm>
            <a:off x="393330" y="4751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97" name="Google Shape;797;g28d7eb7b354_2_314"/>
          <p:cNvSpPr txBox="1"/>
          <p:nvPr/>
        </p:nvSpPr>
        <p:spPr>
          <a:xfrm>
            <a:off x="1073532" y="27847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push or pull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8" name="Google Shape;798;g28d7eb7b354_2_314"/>
          <p:cNvSpPr/>
          <p:nvPr/>
        </p:nvSpPr>
        <p:spPr>
          <a:xfrm>
            <a:off x="350550" y="3587450"/>
            <a:ext cx="79770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5" name="Google Shape;805;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6" name="Google Shape;806;g25e11802ac4_0_2343"/>
          <p:cNvCxnSpPr>
            <a:stCxn id="807" idx="4"/>
            <a:endCxn id="8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08" name="Google Shape;808;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09" name="Google Shape;809;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07" name="Google Shape;807;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0" name="Google Shape;810;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11" name="Google Shape;811;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12" name="Google Shape;812;g25e11802ac4_0_2343"/>
          <p:cNvCxnSpPr>
            <a:stCxn id="813" idx="4"/>
            <a:endCxn id="81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14" name="Google Shape;814;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15" name="Google Shape;815;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13" name="Google Shape;813;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16" name="Google Shape;816;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Mixtures</a:t>
            </a:r>
            <a:endParaRPr b="0" i="0" sz="700" u="none" cap="none" strike="noStrike">
              <a:solidFill>
                <a:srgbClr val="000000"/>
              </a:solidFill>
              <a:latin typeface="Arial"/>
              <a:ea typeface="Arial"/>
              <a:cs typeface="Arial"/>
              <a:sym typeface="Arial"/>
            </a:endParaRPr>
          </a:p>
        </p:txBody>
      </p:sp>
      <p:sp>
        <p:nvSpPr>
          <p:cNvPr id="817" name="Google Shape;817;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18" name="Google Shape;818;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19" name="Google Shape;819;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20" name="Google Shape;820;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mixtures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821" name="Google Shape;821;g25e11802ac4_0_2343"/>
          <p:cNvPicPr preferRelativeResize="0"/>
          <p:nvPr/>
        </p:nvPicPr>
        <p:blipFill>
          <a:blip r:embed="rId3">
            <a:alphaModFix/>
          </a:blip>
          <a:stretch>
            <a:fillRect/>
          </a:stretch>
        </p:blipFill>
        <p:spPr>
          <a:xfrm>
            <a:off x="6643700" y="1236262"/>
            <a:ext cx="1371950" cy="1703675"/>
          </a:xfrm>
          <a:prstGeom prst="rect">
            <a:avLst/>
          </a:prstGeom>
          <a:noFill/>
          <a:ln>
            <a:noFill/>
          </a:ln>
        </p:spPr>
      </p:pic>
      <p:sp>
        <p:nvSpPr>
          <p:cNvPr id="822" name="Google Shape;822;g25e11802ac4_0_2343"/>
          <p:cNvSpPr txBox="1"/>
          <p:nvPr/>
        </p:nvSpPr>
        <p:spPr>
          <a:xfrm>
            <a:off x="630850" y="1489675"/>
            <a:ext cx="38064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Two or more substances are combined physically, not chemically</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28d7eb7b354_1_0"/>
          <p:cNvSpPr txBox="1"/>
          <p:nvPr/>
        </p:nvSpPr>
        <p:spPr>
          <a:xfrm>
            <a:off x="1466138" y="381439"/>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Proton</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positively charged subatomic particle found in the nucleus of an atom</a:t>
            </a:r>
            <a:endParaRPr b="1" i="0" sz="2800" u="none" cap="none" strike="noStrike">
              <a:solidFill>
                <a:srgbClr val="FF0000"/>
              </a:solidFill>
              <a:latin typeface="Calibri"/>
              <a:ea typeface="Calibri"/>
              <a:cs typeface="Calibri"/>
              <a:sym typeface="Calibri"/>
            </a:endParaRPr>
          </a:p>
        </p:txBody>
      </p:sp>
      <p:sp>
        <p:nvSpPr>
          <p:cNvPr descr="Rewind" id="174" name="Google Shape;174;g28d7eb7b354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g28d7eb7b354_1_0"/>
          <p:cNvPicPr preferRelativeResize="0"/>
          <p:nvPr/>
        </p:nvPicPr>
        <p:blipFill rotWithShape="1">
          <a:blip r:embed="rId4">
            <a:alphaModFix/>
          </a:blip>
          <a:srcRect b="0" l="0" r="0" t="0"/>
          <a:stretch/>
        </p:blipFill>
        <p:spPr>
          <a:xfrm>
            <a:off x="1879693" y="1621279"/>
            <a:ext cx="6182270" cy="453121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29" name="Google Shape;829;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0" name="Google Shape;830;g25e11802ac4_0_2367"/>
          <p:cNvCxnSpPr>
            <a:stCxn id="831" idx="4"/>
            <a:endCxn id="8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2" name="Google Shape;832;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33" name="Google Shape;833;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1" name="Google Shape;831;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34" name="Google Shape;834;g25e11802ac4_0_2367"/>
          <p:cNvSpPr txBox="1"/>
          <p:nvPr/>
        </p:nvSpPr>
        <p:spPr>
          <a:xfrm>
            <a:off x="626731" y="4319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i="1" lang="en-US" sz="3000">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Mixture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835" name="Google Shape;835;g25e11802ac4_0_2367"/>
          <p:cNvSpPr txBox="1"/>
          <p:nvPr/>
        </p:nvSpPr>
        <p:spPr>
          <a:xfrm>
            <a:off x="1073532" y="51168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sailboat</a:t>
            </a:r>
            <a:endParaRPr>
              <a:solidFill>
                <a:srgbClr val="434343"/>
              </a:solidFill>
            </a:endParaRPr>
          </a:p>
        </p:txBody>
      </p:sp>
      <p:sp>
        <p:nvSpPr>
          <p:cNvPr id="836" name="Google Shape;836;g25e11802ac4_0_2367"/>
          <p:cNvSpPr txBox="1"/>
          <p:nvPr/>
        </p:nvSpPr>
        <p:spPr>
          <a:xfrm>
            <a:off x="1090682" y="40651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piece of silver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7" name="Google Shape;837;g25e11802ac4_0_2367"/>
          <p:cNvSpPr txBox="1"/>
          <p:nvPr/>
        </p:nvSpPr>
        <p:spPr>
          <a:xfrm>
            <a:off x="1166884" y="17608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8" name="Google Shape;838;g25e11802ac4_0_2367"/>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bowl of pasta salad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9" name="Google Shape;839;g25e11802ac4_0_2367"/>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40" name="Google Shape;840;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41" name="Google Shape;841;g25e11802ac4_0_2367"/>
          <p:cNvSpPr txBox="1"/>
          <p:nvPr/>
        </p:nvSpPr>
        <p:spPr>
          <a:xfrm>
            <a:off x="393332" y="39556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42" name="Google Shape;842;g25e11802ac4_0_2367"/>
          <p:cNvSpPr txBox="1"/>
          <p:nvPr/>
        </p:nvSpPr>
        <p:spPr>
          <a:xfrm>
            <a:off x="393330" y="50567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43" name="Google Shape;843;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puppy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25f381583a0_0_121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50" name="Google Shape;850;g25f381583a0_0_121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51" name="Google Shape;851;g25f381583a0_0_1212"/>
          <p:cNvCxnSpPr>
            <a:stCxn id="852" idx="4"/>
            <a:endCxn id="8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53" name="Google Shape;853;g25f381583a0_0_121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54" name="Google Shape;854;g25f381583a0_0_121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52" name="Google Shape;852;g25f381583a0_0_121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55" name="Google Shape;855;g25f381583a0_0_1212"/>
          <p:cNvSpPr txBox="1"/>
          <p:nvPr/>
        </p:nvSpPr>
        <p:spPr>
          <a:xfrm>
            <a:off x="626731" y="4319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i="1" lang="en-US" sz="3000">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 </a:t>
            </a:r>
            <a:r>
              <a:rPr b="1" lang="en-US" sz="3000">
                <a:solidFill>
                  <a:srgbClr val="000000"/>
                </a:solidFill>
                <a:latin typeface="Calibri"/>
                <a:ea typeface="Calibri"/>
                <a:cs typeface="Calibri"/>
                <a:sym typeface="Calibri"/>
              </a:rPr>
              <a:t>Mixture</a:t>
            </a:r>
            <a:r>
              <a:rPr b="0" i="0" lang="en-US" sz="3000" u="none" cap="none" strike="noStrike">
                <a:solidFill>
                  <a:srgbClr val="000000"/>
                </a:solidFill>
                <a:latin typeface="Calibri"/>
                <a:ea typeface="Calibri"/>
                <a:cs typeface="Calibri"/>
                <a:sym typeface="Calibri"/>
              </a:rPr>
              <a:t> from the choices below. </a:t>
            </a:r>
            <a:endParaRPr b="0" i="0" sz="1400" u="none" cap="none" strike="noStrike">
              <a:solidFill>
                <a:srgbClr val="000000"/>
              </a:solidFill>
              <a:latin typeface="Arial"/>
              <a:ea typeface="Arial"/>
              <a:cs typeface="Arial"/>
              <a:sym typeface="Arial"/>
            </a:endParaRPr>
          </a:p>
        </p:txBody>
      </p:sp>
      <p:sp>
        <p:nvSpPr>
          <p:cNvPr id="856" name="Google Shape;856;g25f381583a0_0_1212"/>
          <p:cNvSpPr txBox="1"/>
          <p:nvPr/>
        </p:nvSpPr>
        <p:spPr>
          <a:xfrm>
            <a:off x="1073532" y="51168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sailboat</a:t>
            </a:r>
            <a:endParaRPr>
              <a:solidFill>
                <a:srgbClr val="434343"/>
              </a:solidFill>
            </a:endParaRPr>
          </a:p>
        </p:txBody>
      </p:sp>
      <p:sp>
        <p:nvSpPr>
          <p:cNvPr id="857" name="Google Shape;857;g25f381583a0_0_1212"/>
          <p:cNvSpPr txBox="1"/>
          <p:nvPr/>
        </p:nvSpPr>
        <p:spPr>
          <a:xfrm>
            <a:off x="1090682" y="40651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piece of silver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8" name="Google Shape;858;g25f381583a0_0_1212"/>
          <p:cNvSpPr txBox="1"/>
          <p:nvPr/>
        </p:nvSpPr>
        <p:spPr>
          <a:xfrm>
            <a:off x="1166884" y="17608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9" name="Google Shape;859;g25f381583a0_0_1212"/>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bowl of pasta salad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60" name="Google Shape;860;g25f381583a0_0_1212"/>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61" name="Google Shape;861;g25f381583a0_0_121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62" name="Google Shape;862;g25f381583a0_0_1212"/>
          <p:cNvSpPr txBox="1"/>
          <p:nvPr/>
        </p:nvSpPr>
        <p:spPr>
          <a:xfrm>
            <a:off x="393332" y="39556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63" name="Google Shape;863;g25f381583a0_0_1212"/>
          <p:cNvSpPr txBox="1"/>
          <p:nvPr/>
        </p:nvSpPr>
        <p:spPr>
          <a:xfrm>
            <a:off x="393330" y="50567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64" name="Google Shape;864;g25f381583a0_0_1212"/>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A puppy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65" name="Google Shape;865;g25f381583a0_0_1212"/>
          <p:cNvSpPr/>
          <p:nvPr/>
        </p:nvSpPr>
        <p:spPr>
          <a:xfrm>
            <a:off x="350550" y="1606250"/>
            <a:ext cx="40374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72" name="Google Shape;872;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73" name="Google Shape;873;g25e11802ac4_0_2511"/>
          <p:cNvCxnSpPr>
            <a:stCxn id="874" idx="4"/>
            <a:endCxn id="8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75" name="Google Shape;875;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6" name="Google Shape;876;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74" name="Google Shape;874;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77" name="Google Shape;877;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78" name="Google Shape;878;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79" name="Google Shape;879;g25e11802ac4_0_2511"/>
          <p:cNvCxnSpPr>
            <a:stCxn id="880" idx="4"/>
            <a:endCxn id="877"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81" name="Google Shape;881;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82" name="Google Shape;882;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80" name="Google Shape;880;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83" name="Google Shape;883;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Mixtures</a:t>
            </a:r>
            <a:endParaRPr b="0" i="0" sz="700" u="none" cap="none" strike="noStrike">
              <a:solidFill>
                <a:srgbClr val="000000"/>
              </a:solidFill>
              <a:latin typeface="Arial"/>
              <a:ea typeface="Arial"/>
              <a:cs typeface="Arial"/>
              <a:sym typeface="Arial"/>
            </a:endParaRPr>
          </a:p>
        </p:txBody>
      </p:sp>
      <p:sp>
        <p:nvSpPr>
          <p:cNvPr id="884" name="Google Shape;884;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85" name="Google Shape;885;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86" name="Google Shape;886;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87" name="Google Shape;887;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mixtures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888" name="Google Shape;888;g25e11802ac4_0_2511"/>
          <p:cNvPicPr preferRelativeResize="0"/>
          <p:nvPr/>
        </p:nvPicPr>
        <p:blipFill>
          <a:blip r:embed="rId3">
            <a:alphaModFix/>
          </a:blip>
          <a:stretch>
            <a:fillRect/>
          </a:stretch>
        </p:blipFill>
        <p:spPr>
          <a:xfrm>
            <a:off x="6643700" y="1236262"/>
            <a:ext cx="1371950" cy="1703675"/>
          </a:xfrm>
          <a:prstGeom prst="rect">
            <a:avLst/>
          </a:prstGeom>
          <a:noFill/>
          <a:ln>
            <a:noFill/>
          </a:ln>
        </p:spPr>
      </p:pic>
      <p:sp>
        <p:nvSpPr>
          <p:cNvPr id="889" name="Google Shape;889;g25e11802ac4_0_2511"/>
          <p:cNvSpPr txBox="1"/>
          <p:nvPr/>
        </p:nvSpPr>
        <p:spPr>
          <a:xfrm>
            <a:off x="630850" y="1489675"/>
            <a:ext cx="38064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Two or more substances are combined physically, not chemically</a:t>
            </a:r>
            <a:endParaRPr sz="2200"/>
          </a:p>
        </p:txBody>
      </p:sp>
      <p:sp>
        <p:nvSpPr>
          <p:cNvPr id="890" name="Google Shape;890;g25e11802ac4_0_2511"/>
          <p:cNvSpPr txBox="1"/>
          <p:nvPr/>
        </p:nvSpPr>
        <p:spPr>
          <a:xfrm>
            <a:off x="907100" y="4997475"/>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A bowl of pasta salad</a:t>
            </a:r>
            <a:endParaRPr sz="220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97" name="Google Shape;897;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98" name="Google Shape;898;g25e11802ac4_0_2536"/>
          <p:cNvCxnSpPr>
            <a:stCxn id="899" idx="4"/>
            <a:endCxn id="89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900" name="Google Shape;900;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01" name="Google Shape;901;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99" name="Google Shape;899;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02" name="Google Shape;902;g25e11802ac4_0_2536"/>
          <p:cNvSpPr txBox="1"/>
          <p:nvPr/>
        </p:nvSpPr>
        <p:spPr>
          <a:xfrm>
            <a:off x="626731" y="2795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lang="en-US" sz="2900">
                <a:solidFill>
                  <a:srgbClr val="000000"/>
                </a:solidFill>
                <a:latin typeface="Calibri"/>
                <a:ea typeface="Calibri"/>
                <a:cs typeface="Calibri"/>
                <a:sym typeface="Calibri"/>
              </a:rPr>
              <a:t>Choose the correct response for </a:t>
            </a:r>
            <a:r>
              <a:rPr i="1" lang="en-US" sz="2900">
                <a:solidFill>
                  <a:srgbClr val="000000"/>
                </a:solidFill>
                <a:latin typeface="Calibri"/>
                <a:ea typeface="Calibri"/>
                <a:cs typeface="Calibri"/>
                <a:sym typeface="Calibri"/>
              </a:rPr>
              <a:t>“how do mixtures impact my life?” </a:t>
            </a:r>
            <a:r>
              <a:rPr lang="en-US" sz="2900">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903" name="Google Shape;903;g25e11802ac4_0_2536"/>
          <p:cNvSpPr txBox="1"/>
          <p:nvPr/>
        </p:nvSpPr>
        <p:spPr>
          <a:xfrm>
            <a:off x="1073532" y="51168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Mixtures provide electricity to power our devices in our day to day lives.</a:t>
            </a:r>
            <a:endParaRPr>
              <a:solidFill>
                <a:srgbClr val="434343"/>
              </a:solidFill>
            </a:endParaRPr>
          </a:p>
        </p:txBody>
      </p:sp>
      <p:sp>
        <p:nvSpPr>
          <p:cNvPr id="904" name="Google Shape;904;g25e11802ac4_0_2536"/>
          <p:cNvSpPr txBox="1"/>
          <p:nvPr/>
        </p:nvSpPr>
        <p:spPr>
          <a:xfrm>
            <a:off x="1090682" y="4010695"/>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teach us about weather so we can understand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05" name="Google Shape;905;g25e11802ac4_0_253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06" name="Google Shape;906;g25e11802ac4_0_2536"/>
          <p:cNvSpPr txBox="1"/>
          <p:nvPr/>
        </p:nvSpPr>
        <p:spPr>
          <a:xfrm>
            <a:off x="1073532" y="17112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combine substances that have many uses in our daily lives.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07" name="Google Shape;907;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908" name="Google Shape;908;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909" name="Google Shape;909;g25e11802ac4_0_2536"/>
          <p:cNvSpPr txBox="1"/>
          <p:nvPr/>
        </p:nvSpPr>
        <p:spPr>
          <a:xfrm>
            <a:off x="393332" y="40318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910" name="Google Shape;910;g25e11802ac4_0_2536"/>
          <p:cNvSpPr txBox="1"/>
          <p:nvPr/>
        </p:nvSpPr>
        <p:spPr>
          <a:xfrm>
            <a:off x="393330" y="5132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911" name="Google Shape;911;g25e11802ac4_0_253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grow plants that we can eat to be healthy.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g28d7eb7b354_2_40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918" name="Google Shape;918;g28d7eb7b354_2_40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919" name="Google Shape;919;g28d7eb7b354_2_405"/>
          <p:cNvCxnSpPr>
            <a:stCxn id="920" idx="4"/>
            <a:endCxn id="91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921" name="Google Shape;921;g28d7eb7b354_2_40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22" name="Google Shape;922;g28d7eb7b354_2_40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920" name="Google Shape;920;g28d7eb7b354_2_40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23" name="Google Shape;923;g28d7eb7b354_2_405"/>
          <p:cNvSpPr txBox="1"/>
          <p:nvPr/>
        </p:nvSpPr>
        <p:spPr>
          <a:xfrm>
            <a:off x="626731" y="279501"/>
            <a:ext cx="8209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lang="en-US" sz="2900">
                <a:solidFill>
                  <a:srgbClr val="000000"/>
                </a:solidFill>
                <a:latin typeface="Calibri"/>
                <a:ea typeface="Calibri"/>
                <a:cs typeface="Calibri"/>
                <a:sym typeface="Calibri"/>
              </a:rPr>
              <a:t>Choose the correct response for </a:t>
            </a:r>
            <a:r>
              <a:rPr i="1" lang="en-US" sz="2900">
                <a:solidFill>
                  <a:srgbClr val="000000"/>
                </a:solidFill>
                <a:latin typeface="Calibri"/>
                <a:ea typeface="Calibri"/>
                <a:cs typeface="Calibri"/>
                <a:sym typeface="Calibri"/>
              </a:rPr>
              <a:t>“how do mixtures impact my life?” </a:t>
            </a:r>
            <a:r>
              <a:rPr lang="en-US" sz="2900">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924" name="Google Shape;924;g28d7eb7b354_2_405"/>
          <p:cNvSpPr txBox="1"/>
          <p:nvPr/>
        </p:nvSpPr>
        <p:spPr>
          <a:xfrm>
            <a:off x="1073532" y="51168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Mixtures provide electricity to power our devices in our day to day lives.</a:t>
            </a:r>
            <a:endParaRPr>
              <a:solidFill>
                <a:srgbClr val="434343"/>
              </a:solidFill>
            </a:endParaRPr>
          </a:p>
        </p:txBody>
      </p:sp>
      <p:sp>
        <p:nvSpPr>
          <p:cNvPr id="925" name="Google Shape;925;g28d7eb7b354_2_405"/>
          <p:cNvSpPr txBox="1"/>
          <p:nvPr/>
        </p:nvSpPr>
        <p:spPr>
          <a:xfrm>
            <a:off x="1090682" y="4010695"/>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teach us about weather so we can understand the world around us.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26" name="Google Shape;926;g28d7eb7b354_2_40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27" name="Google Shape;927;g28d7eb7b354_2_405"/>
          <p:cNvSpPr txBox="1"/>
          <p:nvPr/>
        </p:nvSpPr>
        <p:spPr>
          <a:xfrm>
            <a:off x="1073532" y="17112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combine substances that have many uses in our daily lives.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28" name="Google Shape;928;g28d7eb7b354_2_405"/>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929" name="Google Shape;929;g28d7eb7b354_2_40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930" name="Google Shape;930;g28d7eb7b354_2_405"/>
          <p:cNvSpPr txBox="1"/>
          <p:nvPr/>
        </p:nvSpPr>
        <p:spPr>
          <a:xfrm>
            <a:off x="393332" y="40318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931" name="Google Shape;931;g28d7eb7b354_2_405"/>
          <p:cNvSpPr txBox="1"/>
          <p:nvPr/>
        </p:nvSpPr>
        <p:spPr>
          <a:xfrm>
            <a:off x="393330" y="5132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932" name="Google Shape;932;g28d7eb7b354_2_40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Mixtures grow plants that we can eat to be healthy.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33" name="Google Shape;933;g28d7eb7b354_2_405"/>
          <p:cNvSpPr/>
          <p:nvPr/>
        </p:nvSpPr>
        <p:spPr>
          <a:xfrm>
            <a:off x="240925" y="1701450"/>
            <a:ext cx="87627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940" name="Google Shape;940;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941" name="Google Shape;941;g25e11802ac4_0_2649"/>
          <p:cNvCxnSpPr>
            <a:stCxn id="942" idx="4"/>
            <a:endCxn id="93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943" name="Google Shape;943;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44" name="Google Shape;944;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942" name="Google Shape;942;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945" name="Google Shape;945;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946" name="Google Shape;946;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947" name="Google Shape;947;g25e11802ac4_0_2649"/>
          <p:cNvCxnSpPr>
            <a:stCxn id="948" idx="4"/>
            <a:endCxn id="94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949" name="Google Shape;949;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950" name="Google Shape;950;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948" name="Google Shape;948;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51" name="Google Shape;951;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Mixtures</a:t>
            </a:r>
            <a:endParaRPr b="0" i="0" sz="700" u="none" cap="none" strike="noStrike">
              <a:solidFill>
                <a:srgbClr val="000000"/>
              </a:solidFill>
              <a:latin typeface="Arial"/>
              <a:ea typeface="Arial"/>
              <a:cs typeface="Arial"/>
              <a:sym typeface="Arial"/>
            </a:endParaRPr>
          </a:p>
        </p:txBody>
      </p:sp>
      <p:sp>
        <p:nvSpPr>
          <p:cNvPr id="952" name="Google Shape;952;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953" name="Google Shape;953;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954" name="Google Shape;954;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955" name="Google Shape;955;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 </a:t>
            </a:r>
            <a:r>
              <a:rPr lang="en-US" sz="1800">
                <a:latin typeface="Helvetica Neue Light"/>
                <a:ea typeface="Helvetica Neue Light"/>
                <a:cs typeface="Helvetica Neue Light"/>
                <a:sym typeface="Helvetica Neue Light"/>
              </a:rPr>
              <a:t>mixtures</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956" name="Google Shape;956;g25e11802ac4_0_2649"/>
          <p:cNvPicPr preferRelativeResize="0"/>
          <p:nvPr/>
        </p:nvPicPr>
        <p:blipFill>
          <a:blip r:embed="rId3">
            <a:alphaModFix/>
          </a:blip>
          <a:stretch>
            <a:fillRect/>
          </a:stretch>
        </p:blipFill>
        <p:spPr>
          <a:xfrm>
            <a:off x="6643700" y="1236262"/>
            <a:ext cx="1371950" cy="1703675"/>
          </a:xfrm>
          <a:prstGeom prst="rect">
            <a:avLst/>
          </a:prstGeom>
          <a:noFill/>
          <a:ln>
            <a:noFill/>
          </a:ln>
        </p:spPr>
      </p:pic>
      <p:sp>
        <p:nvSpPr>
          <p:cNvPr id="957" name="Google Shape;957;g25e11802ac4_0_2649"/>
          <p:cNvSpPr txBox="1"/>
          <p:nvPr/>
        </p:nvSpPr>
        <p:spPr>
          <a:xfrm>
            <a:off x="630850" y="1489675"/>
            <a:ext cx="38064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Two or more substances are combined physically, not chemically</a:t>
            </a:r>
            <a:endParaRPr sz="2200"/>
          </a:p>
        </p:txBody>
      </p:sp>
      <p:sp>
        <p:nvSpPr>
          <p:cNvPr id="958" name="Google Shape;958;g25e11802ac4_0_2649"/>
          <p:cNvSpPr txBox="1"/>
          <p:nvPr/>
        </p:nvSpPr>
        <p:spPr>
          <a:xfrm>
            <a:off x="907100" y="4997475"/>
            <a:ext cx="3000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A bowl of pasta salad</a:t>
            </a:r>
            <a:endParaRPr sz="2200"/>
          </a:p>
        </p:txBody>
      </p:sp>
      <p:sp>
        <p:nvSpPr>
          <p:cNvPr id="959" name="Google Shape;959;g25e11802ac4_0_2649"/>
          <p:cNvSpPr txBox="1"/>
          <p:nvPr/>
        </p:nvSpPr>
        <p:spPr>
          <a:xfrm>
            <a:off x="4716125" y="4736025"/>
            <a:ext cx="39222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Mixtures combine substances that have many uses in our daily lives.</a:t>
            </a:r>
            <a:endParaRPr sz="22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966" name="Google Shape;966;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grpSp>
        <p:nvGrpSpPr>
          <p:cNvPr id="972" name="Google Shape;972;g28d7eb7b354_2_246"/>
          <p:cNvGrpSpPr/>
          <p:nvPr/>
        </p:nvGrpSpPr>
        <p:grpSpPr>
          <a:xfrm>
            <a:off x="3200483" y="2031767"/>
            <a:ext cx="2705380" cy="4579671"/>
            <a:chOff x="3270529" y="2817999"/>
            <a:chExt cx="2245874" cy="3657300"/>
          </a:xfrm>
        </p:grpSpPr>
        <p:sp>
          <p:nvSpPr>
            <p:cNvPr id="973" name="Google Shape;973;g28d7eb7b354_2_246"/>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4" name="Google Shape;974;g28d7eb7b354_2_246"/>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5" name="Google Shape;975;g28d7eb7b354_2_246"/>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6" name="Google Shape;976;g28d7eb7b354_2_246"/>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g28d7eb7b354_2_246"/>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8" name="Google Shape;978;g28d7eb7b354_2_246"/>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9" name="Google Shape;979;g28d7eb7b354_2_246"/>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g28d7eb7b354_2_246"/>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981" name="Google Shape;981;g28d7eb7b354_2_246"/>
          <p:cNvPicPr preferRelativeResize="0"/>
          <p:nvPr/>
        </p:nvPicPr>
        <p:blipFill rotWithShape="1">
          <a:blip r:embed="rId3">
            <a:alphaModFix/>
          </a:blip>
          <a:srcRect b="0" l="0" r="0" t="0"/>
          <a:stretch/>
        </p:blipFill>
        <p:spPr>
          <a:xfrm rot="1901242">
            <a:off x="2928114" y="1870270"/>
            <a:ext cx="2397529" cy="2130829"/>
          </a:xfrm>
          <a:prstGeom prst="rect">
            <a:avLst/>
          </a:prstGeom>
          <a:noFill/>
          <a:ln>
            <a:noFill/>
          </a:ln>
        </p:spPr>
      </p:pic>
      <p:sp>
        <p:nvSpPr>
          <p:cNvPr id="982" name="Google Shape;982;g28d7eb7b354_2_246"/>
          <p:cNvSpPr txBox="1"/>
          <p:nvPr/>
        </p:nvSpPr>
        <p:spPr>
          <a:xfrm>
            <a:off x="1272225" y="135875"/>
            <a:ext cx="7548300" cy="147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sng" cap="none" strike="noStrike">
                <a:solidFill>
                  <a:schemeClr val="dk1"/>
                </a:solidFill>
                <a:latin typeface="Calibri"/>
                <a:ea typeface="Calibri"/>
                <a:cs typeface="Calibri"/>
                <a:sym typeface="Calibri"/>
              </a:rPr>
              <a:t>Mixture</a:t>
            </a:r>
            <a:r>
              <a:rPr b="0" i="0" lang="en-US" sz="3600" u="none" cap="none" strike="noStrike">
                <a:solidFill>
                  <a:schemeClr val="dk1"/>
                </a:solidFill>
                <a:latin typeface="Calibri"/>
                <a:ea typeface="Calibri"/>
                <a:cs typeface="Calibri"/>
                <a:sym typeface="Calibri"/>
              </a:rPr>
              <a:t>: two or more substances are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combined physically, not chemically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Rewind" id="983" name="Google Shape;983;g28d7eb7b354_2_246"/>
          <p:cNvSpPr/>
          <p:nvPr/>
        </p:nvSpPr>
        <p:spPr>
          <a:xfrm>
            <a:off x="0" y="0"/>
            <a:ext cx="920100" cy="780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descr="Lightbulb and gear" id="989" name="Google Shape;989;g25f381583a0_0_129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25f381583a0_0_1291"/>
          <p:cNvSpPr txBox="1"/>
          <p:nvPr/>
        </p:nvSpPr>
        <p:spPr>
          <a:xfrm>
            <a:off x="467250" y="63961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How can two or more substances be combined? </a:t>
            </a:r>
            <a:endParaRPr b="0" i="0" sz="1400" u="none" cap="none" strike="noStrike">
              <a:solidFill>
                <a:srgbClr val="000000"/>
              </a:solidFill>
              <a:latin typeface="Arial"/>
              <a:ea typeface="Arial"/>
              <a:cs typeface="Arial"/>
              <a:sym typeface="Arial"/>
            </a:endParaRPr>
          </a:p>
        </p:txBody>
      </p:sp>
      <p:grpSp>
        <p:nvGrpSpPr>
          <p:cNvPr id="991" name="Google Shape;991;g25f381583a0_0_1291"/>
          <p:cNvGrpSpPr/>
          <p:nvPr/>
        </p:nvGrpSpPr>
        <p:grpSpPr>
          <a:xfrm>
            <a:off x="3200483" y="2031767"/>
            <a:ext cx="2705380" cy="4579671"/>
            <a:chOff x="3270529" y="2817999"/>
            <a:chExt cx="2245874" cy="3657300"/>
          </a:xfrm>
        </p:grpSpPr>
        <p:sp>
          <p:nvSpPr>
            <p:cNvPr id="992" name="Google Shape;992;g25f381583a0_0_1291"/>
            <p:cNvSpPr/>
            <p:nvPr/>
          </p:nvSpPr>
          <p:spPr>
            <a:xfrm>
              <a:off x="3270529" y="4209602"/>
              <a:ext cx="2226600" cy="2265600"/>
            </a:xfrm>
            <a:prstGeom prst="can">
              <a:avLst>
                <a:gd fmla="val 25000" name="adj"/>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3" name="Google Shape;993;g25f381583a0_0_1291"/>
            <p:cNvSpPr/>
            <p:nvPr/>
          </p:nvSpPr>
          <p:spPr>
            <a:xfrm>
              <a:off x="3270529" y="2817999"/>
              <a:ext cx="2226600" cy="3657300"/>
            </a:xfrm>
            <a:prstGeom prst="can">
              <a:avLst>
                <a:gd fmla="val 25000" name="adj"/>
              </a:avLst>
            </a:prstGeom>
            <a:noFill/>
            <a:ln cap="flat" cmpd="sng" w="9525">
              <a:solidFill>
                <a:srgbClr val="00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4" name="Google Shape;994;g25f381583a0_0_1291"/>
            <p:cNvSpPr/>
            <p:nvPr/>
          </p:nvSpPr>
          <p:spPr>
            <a:xfrm rot="-3171649">
              <a:off x="3472704" y="5624075"/>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5" name="Google Shape;995;g25f381583a0_0_1291"/>
            <p:cNvSpPr/>
            <p:nvPr/>
          </p:nvSpPr>
          <p:spPr>
            <a:xfrm rot="-3171649">
              <a:off x="3977202" y="5019790"/>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6" name="Google Shape;996;g25f381583a0_0_1291"/>
            <p:cNvSpPr/>
            <p:nvPr/>
          </p:nvSpPr>
          <p:spPr>
            <a:xfrm rot="-3171649">
              <a:off x="4741380" y="4879682"/>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7" name="Google Shape;997;g25f381583a0_0_1291"/>
            <p:cNvSpPr/>
            <p:nvPr/>
          </p:nvSpPr>
          <p:spPr>
            <a:xfrm rot="-3171649">
              <a:off x="3381735" y="5023279"/>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8" name="Google Shape;998;g25f381583a0_0_1291"/>
            <p:cNvSpPr/>
            <p:nvPr/>
          </p:nvSpPr>
          <p:spPr>
            <a:xfrm rot="-3171649">
              <a:off x="4183791" y="5328076"/>
              <a:ext cx="663847" cy="608826"/>
            </a:xfrm>
            <a:prstGeom prst="rect">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9" name="Google Shape;999;g25f381583a0_0_1291"/>
            <p:cNvSpPr/>
            <p:nvPr/>
          </p:nvSpPr>
          <p:spPr>
            <a:xfrm rot="-3171649">
              <a:off x="4465938" y="5688362"/>
              <a:ext cx="663847" cy="608826"/>
            </a:xfrm>
            <a:prstGeom prst="rect">
              <a:avLst/>
            </a:prstGeom>
            <a:solidFill>
              <a:srgbClr val="008000"/>
            </a:solidFill>
            <a:ln cap="flat" cmpd="sng" w="9525">
              <a:solidFill>
                <a:srgbClr val="008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Wooden Spoon.jpg" id="1000" name="Google Shape;1000;g25f381583a0_0_1291"/>
          <p:cNvPicPr preferRelativeResize="0"/>
          <p:nvPr/>
        </p:nvPicPr>
        <p:blipFill rotWithShape="1">
          <a:blip r:embed="rId4">
            <a:alphaModFix/>
          </a:blip>
          <a:srcRect b="0" l="0" r="0" t="0"/>
          <a:stretch/>
        </p:blipFill>
        <p:spPr>
          <a:xfrm rot="1901242">
            <a:off x="2928114" y="1870270"/>
            <a:ext cx="2397529" cy="213082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g28d7eb7b354_0_92"/>
          <p:cNvSpPr txBox="1"/>
          <p:nvPr/>
        </p:nvSpPr>
        <p:spPr>
          <a:xfrm>
            <a:off x="2300996" y="324811"/>
            <a:ext cx="4747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007" name="Google Shape;1007;g28d7eb7b354_0_9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g28d7eb7b354_0_92"/>
          <p:cNvSpPr txBox="1"/>
          <p:nvPr/>
        </p:nvSpPr>
        <p:spPr>
          <a:xfrm>
            <a:off x="1969350" y="1279100"/>
            <a:ext cx="5205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4">
                  <a:extLst>
                    <a:ext uri="{A12FA001-AC4F-418D-AE19-62706E023703}">
                      <ahyp:hlinkClr val="tx"/>
                    </a:ext>
                  </a:extLst>
                </a:hlinkClick>
              </a:rPr>
              <a:t>Separating Mixtures</a:t>
            </a:r>
            <a:endParaRPr b="0" i="0" sz="3600" u="none" cap="none" strike="noStrike">
              <a:solidFill>
                <a:schemeClr val="dk1"/>
              </a:solidFill>
              <a:latin typeface="Calibri"/>
              <a:ea typeface="Calibri"/>
              <a:cs typeface="Calibri"/>
              <a:sym typeface="Calibri"/>
            </a:endParaRPr>
          </a:p>
        </p:txBody>
      </p:sp>
      <p:sp>
        <p:nvSpPr>
          <p:cNvPr id="1009" name="Google Shape;1009;g28d7eb7b354_0_92"/>
          <p:cNvSpPr txBox="1"/>
          <p:nvPr/>
        </p:nvSpPr>
        <p:spPr>
          <a:xfrm>
            <a:off x="814800" y="2286000"/>
            <a:ext cx="75144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1" i="0" lang="en-US" sz="1800" u="none" cap="none" strike="noStrike">
                <a:solidFill>
                  <a:schemeClr val="dk1"/>
                </a:solidFill>
                <a:latin typeface="Calibri"/>
                <a:ea typeface="Calibri"/>
                <a:cs typeface="Calibri"/>
                <a:sym typeface="Calibri"/>
              </a:rPr>
              <a:t>TEACHER DIRECTIONS:</a:t>
            </a:r>
            <a:endParaRPr b="1"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Calibri"/>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Materials: coffee filter, funnel, cups, magnet, sifter/strainer, tweezers, iron filings, sand, rocks, water, paper clips, colored beads, bowls</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Set up four mixtures in four different bowls for students: iron filings and sand, rocks and sand, water and sand, and paper clips and colored beads.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Give students four different tools for separating mixtures: coffee filter, magnet, sifter/strainer, and tweezers.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Task students with separating the mixtures into their component parts using one of the four tools.</a:t>
            </a:r>
            <a:endParaRPr b="0" i="0" sz="1800" u="none" cap="none" strike="noStrike">
              <a:solidFill>
                <a:schemeClr val="dk1"/>
              </a:solidFill>
              <a:latin typeface="Calibri"/>
              <a:ea typeface="Calibri"/>
              <a:cs typeface="Calibri"/>
              <a:sym typeface="Calibri"/>
            </a:endParaRPr>
          </a:p>
          <a:p>
            <a:pPr indent="-342900" lvl="0" marL="457200" marR="0" rtl="0" algn="l">
              <a:lnSpc>
                <a:spcPct val="100000"/>
              </a:lnSpc>
              <a:spcBef>
                <a:spcPts val="0"/>
              </a:spcBef>
              <a:spcAft>
                <a:spcPts val="0"/>
              </a:spcAft>
              <a:buClr>
                <a:schemeClr val="dk1"/>
              </a:buClr>
              <a:buSzPts val="1800"/>
              <a:buFont typeface="Calibri"/>
              <a:buAutoNum type="arabicPeriod"/>
            </a:pPr>
            <a:r>
              <a:rPr b="0" i="0" lang="en-US" sz="1800" u="none" cap="none" strike="noStrike">
                <a:solidFill>
                  <a:schemeClr val="dk1"/>
                </a:solidFill>
                <a:latin typeface="Calibri"/>
                <a:ea typeface="Calibri"/>
                <a:cs typeface="Calibri"/>
                <a:sym typeface="Calibri"/>
              </a:rPr>
              <a:t>Students can work individually or in groups.</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8d7eb7b354_1_82"/>
          <p:cNvSpPr txBox="1"/>
          <p:nvPr/>
        </p:nvSpPr>
        <p:spPr>
          <a:xfrm>
            <a:off x="1466138" y="381439"/>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Neutron</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subatomic particle with a neutral charge, found in the nucleus of an atom</a:t>
            </a:r>
            <a:endParaRPr b="1" i="0" sz="2800" u="none" cap="none" strike="noStrike">
              <a:solidFill>
                <a:srgbClr val="FF0000"/>
              </a:solidFill>
              <a:latin typeface="Calibri"/>
              <a:ea typeface="Calibri"/>
              <a:cs typeface="Calibri"/>
              <a:sym typeface="Calibri"/>
            </a:endParaRPr>
          </a:p>
        </p:txBody>
      </p:sp>
      <p:sp>
        <p:nvSpPr>
          <p:cNvPr descr="Rewind" id="182" name="Google Shape;182;g28d7eb7b354_1_8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3" name="Google Shape;183;g28d7eb7b354_1_82"/>
          <p:cNvPicPr preferRelativeResize="0"/>
          <p:nvPr/>
        </p:nvPicPr>
        <p:blipFill rotWithShape="1">
          <a:blip r:embed="rId4">
            <a:alphaModFix/>
          </a:blip>
          <a:srcRect b="0" l="0" r="0" t="0"/>
          <a:stretch/>
        </p:blipFill>
        <p:spPr>
          <a:xfrm>
            <a:off x="2011680" y="1636799"/>
            <a:ext cx="5912681" cy="46808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descr="Laptop" id="1015" name="Google Shape;1015;g25e11802ac4_0_2938"/>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6" name="Google Shape;1016;g25e11802ac4_0_2938"/>
          <p:cNvSpPr txBox="1"/>
          <p:nvPr/>
        </p:nvSpPr>
        <p:spPr>
          <a:xfrm>
            <a:off x="44374" y="310350"/>
            <a:ext cx="91440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Reflection Activity</a:t>
            </a:r>
            <a:endParaRPr b="0" i="0" sz="1400" u="none" cap="none" strike="noStrike">
              <a:solidFill>
                <a:srgbClr val="000000"/>
              </a:solidFill>
              <a:latin typeface="Arial"/>
              <a:ea typeface="Arial"/>
              <a:cs typeface="Arial"/>
              <a:sym typeface="Arial"/>
            </a:endParaRPr>
          </a:p>
        </p:txBody>
      </p:sp>
      <p:sp>
        <p:nvSpPr>
          <p:cNvPr id="1017" name="Google Shape;1017;g25e11802ac4_0_2938"/>
          <p:cNvSpPr txBox="1"/>
          <p:nvPr/>
        </p:nvSpPr>
        <p:spPr>
          <a:xfrm>
            <a:off x="267000" y="5123650"/>
            <a:ext cx="8751000" cy="164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900" u="none" cap="none" strike="noStrike">
                <a:solidFill>
                  <a:schemeClr val="dk1"/>
                </a:solidFill>
                <a:latin typeface="Calibri"/>
                <a:ea typeface="Calibri"/>
                <a:cs typeface="Calibri"/>
                <a:sym typeface="Calibri"/>
              </a:rPr>
              <a:t>Ask yourselves…</a:t>
            </a:r>
            <a:endParaRPr b="0"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What is the best way to separate iron and sand?</a:t>
            </a:r>
            <a:endParaRPr sz="1900">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what is the best way to separate rock and sand?</a:t>
            </a:r>
            <a:endParaRPr sz="1900">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What is the best way to separate water and sand?</a:t>
            </a:r>
            <a:endParaRPr sz="1900">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AutoNum type="arabicPeriod"/>
            </a:pPr>
            <a:r>
              <a:rPr lang="en-US" sz="1900">
                <a:solidFill>
                  <a:schemeClr val="dk1"/>
                </a:solidFill>
                <a:latin typeface="Calibri"/>
                <a:ea typeface="Calibri"/>
                <a:cs typeface="Calibri"/>
                <a:sym typeface="Calibri"/>
              </a:rPr>
              <a:t>What is the best way to separate paper clips and beads?</a:t>
            </a:r>
            <a:endParaRPr sz="1900">
              <a:solidFill>
                <a:schemeClr val="dk1"/>
              </a:solidFill>
              <a:latin typeface="Calibri"/>
              <a:ea typeface="Calibri"/>
              <a:cs typeface="Calibri"/>
              <a:sym typeface="Calibri"/>
            </a:endParaRPr>
          </a:p>
        </p:txBody>
      </p:sp>
      <p:pic>
        <p:nvPicPr>
          <p:cNvPr id="1018" name="Google Shape;1018;g25e11802ac4_0_2938"/>
          <p:cNvPicPr preferRelativeResize="0"/>
          <p:nvPr/>
        </p:nvPicPr>
        <p:blipFill rotWithShape="1">
          <a:blip r:embed="rId4">
            <a:alphaModFix/>
          </a:blip>
          <a:srcRect b="0" l="0" r="0" t="0"/>
          <a:stretch/>
        </p:blipFill>
        <p:spPr>
          <a:xfrm>
            <a:off x="145450" y="1296950"/>
            <a:ext cx="2472649" cy="1715100"/>
          </a:xfrm>
          <a:prstGeom prst="rect">
            <a:avLst/>
          </a:prstGeom>
          <a:noFill/>
          <a:ln>
            <a:noFill/>
          </a:ln>
        </p:spPr>
      </p:pic>
      <p:pic>
        <p:nvPicPr>
          <p:cNvPr id="1019" name="Google Shape;1019;g25e11802ac4_0_2938"/>
          <p:cNvPicPr preferRelativeResize="0"/>
          <p:nvPr/>
        </p:nvPicPr>
        <p:blipFill rotWithShape="1">
          <a:blip r:embed="rId5">
            <a:alphaModFix/>
          </a:blip>
          <a:srcRect b="0" l="0" r="0" t="0"/>
          <a:stretch/>
        </p:blipFill>
        <p:spPr>
          <a:xfrm>
            <a:off x="2437487" y="3178287"/>
            <a:ext cx="2265287" cy="1779124"/>
          </a:xfrm>
          <a:prstGeom prst="rect">
            <a:avLst/>
          </a:prstGeom>
          <a:noFill/>
          <a:ln>
            <a:noFill/>
          </a:ln>
        </p:spPr>
      </p:pic>
      <p:pic>
        <p:nvPicPr>
          <p:cNvPr id="1020" name="Google Shape;1020;g25e11802ac4_0_2938"/>
          <p:cNvPicPr preferRelativeResize="0"/>
          <p:nvPr/>
        </p:nvPicPr>
        <p:blipFill rotWithShape="1">
          <a:blip r:embed="rId6">
            <a:alphaModFix/>
          </a:blip>
          <a:srcRect b="0" l="0" r="0" t="0"/>
          <a:stretch/>
        </p:blipFill>
        <p:spPr>
          <a:xfrm>
            <a:off x="4702775" y="1264936"/>
            <a:ext cx="1773852" cy="1779126"/>
          </a:xfrm>
          <a:prstGeom prst="rect">
            <a:avLst/>
          </a:prstGeom>
          <a:noFill/>
          <a:ln>
            <a:noFill/>
          </a:ln>
        </p:spPr>
      </p:pic>
      <p:pic>
        <p:nvPicPr>
          <p:cNvPr id="1021" name="Google Shape;1021;g25e11802ac4_0_2938"/>
          <p:cNvPicPr preferRelativeResize="0"/>
          <p:nvPr/>
        </p:nvPicPr>
        <p:blipFill rotWithShape="1">
          <a:blip r:embed="rId7">
            <a:alphaModFix/>
          </a:blip>
          <a:srcRect b="0" l="0" r="0" t="0"/>
          <a:stretch/>
        </p:blipFill>
        <p:spPr>
          <a:xfrm>
            <a:off x="6598225" y="3044050"/>
            <a:ext cx="2472651" cy="13935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pic>
        <p:nvPicPr>
          <p:cNvPr id="1027" name="Google Shape;1027;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descr="IEP Translation – Communication from OSEP regarding the ..." id="1032" name="Google Shape;1032;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1033" name="Google Shape;1033;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1034" name="Google Shape;1034;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1035" name="Google Shape;1035;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1036" name="Google Shape;1036;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8d7eb7b354_1_89"/>
          <p:cNvSpPr txBox="1"/>
          <p:nvPr/>
        </p:nvSpPr>
        <p:spPr>
          <a:xfrm>
            <a:off x="1466138" y="381439"/>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Electron</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negatively charged particle that orbits the nucleus of an atom</a:t>
            </a:r>
            <a:endParaRPr b="1" i="0" sz="2800" u="none" cap="none" strike="noStrike">
              <a:solidFill>
                <a:srgbClr val="FF0000"/>
              </a:solidFill>
              <a:latin typeface="Calibri"/>
              <a:ea typeface="Calibri"/>
              <a:cs typeface="Calibri"/>
              <a:sym typeface="Calibri"/>
            </a:endParaRPr>
          </a:p>
        </p:txBody>
      </p:sp>
      <p:sp>
        <p:nvSpPr>
          <p:cNvPr descr="Rewind" id="190" name="Google Shape;190;g28d7eb7b354_1_8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1" name="Google Shape;191;g28d7eb7b354_1_89"/>
          <p:cNvPicPr preferRelativeResize="0"/>
          <p:nvPr/>
        </p:nvPicPr>
        <p:blipFill rotWithShape="1">
          <a:blip r:embed="rId4">
            <a:alphaModFix/>
          </a:blip>
          <a:srcRect b="0" l="0" r="0" t="0"/>
          <a:stretch/>
        </p:blipFill>
        <p:spPr>
          <a:xfrm>
            <a:off x="1726737" y="1854200"/>
            <a:ext cx="6491665" cy="42307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