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76" r:id="rId6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ugVDxNHsiYc7y+gPqDrpXD0KJ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fc6d4bc1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dfc6d4bc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Reviewing key background knowledge helps lay the context and sets the students up to make sense of the new content you are introducing, it also reinforces previously learned material.</a:t>
            </a:r>
            <a:endParaRPr/>
          </a:p>
        </p:txBody>
      </p:sp>
      <p:sp>
        <p:nvSpPr>
          <p:cNvPr id="190" name="Google Shape;190;gdfc6d4bc1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fc6d4bc18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dfc6d4bc18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mass and takes up space. </a:t>
            </a:r>
            <a:endParaRPr/>
          </a:p>
        </p:txBody>
      </p:sp>
      <p:sp>
        <p:nvSpPr>
          <p:cNvPr id="196" name="Google Shape;196;gdfc6d4bc18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fc6d4bc18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dfc6d4bc18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atom is the smallest whole unit of matter. All matter is made up of atoms. </a:t>
            </a:r>
            <a:endParaRPr/>
          </a:p>
        </p:txBody>
      </p:sp>
      <p:sp>
        <p:nvSpPr>
          <p:cNvPr id="204" name="Google Shape;204;gdfc6d4bc18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dfc6d4bc18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dfc6d4bc18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proton is a positively charged subatomic particle found in the nucleus of an atom. </a:t>
            </a:r>
            <a:endParaRPr/>
          </a:p>
        </p:txBody>
      </p:sp>
      <p:sp>
        <p:nvSpPr>
          <p:cNvPr id="212" name="Google Shape;212;gdfc6d4bc18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fc6d4bc18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fc6d4bc18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neutron is a subatomic particle with a neutral charge, found in the nucleus of an atom. </a:t>
            </a:r>
            <a:endParaRPr/>
          </a:p>
        </p:txBody>
      </p:sp>
      <p:sp>
        <p:nvSpPr>
          <p:cNvPr id="220" name="Google Shape;220;gdfc6d4bc18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fc6d4bc18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dfc6d4bc18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electron is a negatively charged particle that orbits the nucleus. </a:t>
            </a:r>
            <a:endParaRPr/>
          </a:p>
        </p:txBody>
      </p:sp>
      <p:sp>
        <p:nvSpPr>
          <p:cNvPr id="228" name="Google Shape;228;gdfc6d4bc18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fc6d4bc18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dfc6d4bc18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An element is a pure substance containing only one type of atom. </a:t>
            </a:r>
            <a:endParaRPr b="0"/>
          </a:p>
          <a:p>
            <a:pPr marL="0" lvl="0" indent="0" algn="l" rtl="0">
              <a:lnSpc>
                <a:spcPct val="100000"/>
              </a:lnSpc>
              <a:spcBef>
                <a:spcPts val="0"/>
              </a:spcBef>
              <a:spcAft>
                <a:spcPts val="0"/>
              </a:spcAft>
              <a:buSzPts val="1400"/>
              <a:buNone/>
            </a:pPr>
            <a:endParaRPr/>
          </a:p>
        </p:txBody>
      </p:sp>
      <p:sp>
        <p:nvSpPr>
          <p:cNvPr id="236" name="Google Shape;236;gdfc6d4bc18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fc6d4bc18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dfc6d4bc18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molecule is a particle containing 2 or more atoms of the same </a:t>
            </a:r>
            <a:r>
              <a:rPr lang="en-US" b="1"/>
              <a:t>OR </a:t>
            </a:r>
            <a:r>
              <a:rPr lang="en-US" b="0"/>
              <a:t>different elements. Molecules are the smallest pieces of compounds. </a:t>
            </a:r>
            <a:endParaRPr b="0"/>
          </a:p>
        </p:txBody>
      </p:sp>
      <p:sp>
        <p:nvSpPr>
          <p:cNvPr id="244" name="Google Shape;244;gdfc6d4bc18_0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dfc6d4bc18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dfc6d4bc18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compound is a substance that is made up of two or more different elements. </a:t>
            </a:r>
            <a:endParaRPr b="0"/>
          </a:p>
          <a:p>
            <a:pPr marL="0" lvl="0" indent="0" algn="l" rtl="0">
              <a:lnSpc>
                <a:spcPct val="100000"/>
              </a:lnSpc>
              <a:spcBef>
                <a:spcPts val="0"/>
              </a:spcBef>
              <a:spcAft>
                <a:spcPts val="0"/>
              </a:spcAft>
              <a:buSzPts val="1400"/>
              <a:buNone/>
            </a:pPr>
            <a:endParaRPr/>
          </a:p>
        </p:txBody>
      </p:sp>
      <p:sp>
        <p:nvSpPr>
          <p:cNvPr id="252" name="Google Shape;252;gdfc6d4bc18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fc6d4bc18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dfc6d4bc18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263" name="Google Shape;263;gdfc6d4bc18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 term, mixture.</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fc6d4bc18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dfc6d4bc18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the 3 subatomic particles? Explain their similarities and differences. </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3 subatomic particles are protons, neutrons, and electrons. Neutrons and protons are both found in the atomic nucleus, however protons are positively charged and neutrons have a neutral charge. Electrons are negatively charged and orbit the nucleus.]</a:t>
            </a:r>
            <a:endParaRPr sz="1200"/>
          </a:p>
          <a:p>
            <a:pPr marL="0" lvl="0" indent="0" algn="l" rtl="0">
              <a:lnSpc>
                <a:spcPct val="100000"/>
              </a:lnSpc>
              <a:spcBef>
                <a:spcPts val="0"/>
              </a:spcBef>
              <a:spcAft>
                <a:spcPts val="0"/>
              </a:spcAft>
              <a:buSzPts val="1400"/>
              <a:buNone/>
            </a:pPr>
            <a:endParaRPr/>
          </a:p>
        </p:txBody>
      </p:sp>
      <p:sp>
        <p:nvSpPr>
          <p:cNvPr id="269" name="Google Shape;269;gdfc6d4bc18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fc6d4bc18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dfc6d4bc18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mass and matter related?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[Matter is anything that has mass and takes up space and mass is the amount of matter in an object.]</a:t>
            </a:r>
            <a:endParaRPr/>
          </a:p>
        </p:txBody>
      </p:sp>
      <p:sp>
        <p:nvSpPr>
          <p:cNvPr id="277" name="Google Shape;277;gdfc6d4bc18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fc6d4bc18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dfc6d4bc18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element?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[An element is a pure substance containing only one type of atom.] </a:t>
            </a:r>
            <a:endParaRPr sz="1200"/>
          </a:p>
          <a:p>
            <a:pPr marL="0" lvl="0" indent="0" algn="l" rtl="0">
              <a:lnSpc>
                <a:spcPct val="100000"/>
              </a:lnSpc>
              <a:spcBef>
                <a:spcPts val="0"/>
              </a:spcBef>
              <a:spcAft>
                <a:spcPts val="0"/>
              </a:spcAft>
              <a:buSzPts val="1400"/>
              <a:buNone/>
            </a:pPr>
            <a:endParaRPr b="0"/>
          </a:p>
        </p:txBody>
      </p:sp>
      <p:sp>
        <p:nvSpPr>
          <p:cNvPr id="290" name="Google Shape;290;gdfc6d4bc18_0_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fc6d4bc18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dfc6d4bc18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molecule?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OR different elements. Molecules are the smallest pieces of compounds.] </a:t>
            </a:r>
            <a:endParaRPr sz="1200"/>
          </a:p>
          <a:p>
            <a:pPr marL="0" lvl="0" indent="0" algn="l" rtl="0">
              <a:lnSpc>
                <a:spcPct val="100000"/>
              </a:lnSpc>
              <a:spcBef>
                <a:spcPts val="0"/>
              </a:spcBef>
              <a:spcAft>
                <a:spcPts val="0"/>
              </a:spcAft>
              <a:buSzPts val="1400"/>
              <a:buNone/>
            </a:pPr>
            <a:endParaRPr b="0"/>
          </a:p>
        </p:txBody>
      </p:sp>
      <p:sp>
        <p:nvSpPr>
          <p:cNvPr id="298" name="Google Shape;298;gdfc6d4bc18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fc6d4bc18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dfc6d4bc18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a compound?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 compound is a substance that is made up of two or more DIFFERENT elements.]</a:t>
            </a:r>
            <a:endParaRPr/>
          </a:p>
          <a:p>
            <a:pPr marL="0" lvl="0" indent="0" algn="l" rtl="0">
              <a:lnSpc>
                <a:spcPct val="100000"/>
              </a:lnSpc>
              <a:spcBef>
                <a:spcPts val="0"/>
              </a:spcBef>
              <a:spcAft>
                <a:spcPts val="0"/>
              </a:spcAft>
              <a:buSzPts val="1400"/>
              <a:buNone/>
            </a:pPr>
            <a:endParaRPr/>
          </a:p>
        </p:txBody>
      </p:sp>
      <p:sp>
        <p:nvSpPr>
          <p:cNvPr id="306" name="Google Shape;306;gdfc6d4bc18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dfc6d4bc18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dfc6d4bc18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the relationship between compounds and molecules?</a:t>
            </a:r>
            <a:endParaRPr b="0"/>
          </a:p>
          <a:p>
            <a:pPr marL="0" lvl="0" indent="0" algn="l" rtl="0">
              <a:lnSpc>
                <a:spcPct val="100000"/>
              </a:lnSpc>
              <a:spcBef>
                <a:spcPts val="0"/>
              </a:spcBef>
              <a:spcAft>
                <a:spcPts val="0"/>
              </a:spcAft>
              <a:buSzPts val="1400"/>
              <a:buNone/>
            </a:pPr>
            <a:endParaRPr b="0"/>
          </a:p>
        </p:txBody>
      </p:sp>
      <p:sp>
        <p:nvSpPr>
          <p:cNvPr id="317" name="Google Shape;317;gdfc6d4bc18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mixture.</a:t>
            </a:r>
            <a:endParaRPr/>
          </a:p>
        </p:txBody>
      </p:sp>
      <p:sp>
        <p:nvSpPr>
          <p:cNvPr id="331" name="Google Shape;33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04a6e05a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e04a6e05a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Longer more formal definitions are tricky, use clear language when providing the new definition.</a:t>
            </a:r>
            <a:endParaRPr/>
          </a:p>
        </p:txBody>
      </p:sp>
      <p:sp>
        <p:nvSpPr>
          <p:cNvPr id="339" name="Google Shape;339;ge04a6e05a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57" name="Google Shape;35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e04a6e05a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e04a6e05a1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 mixture formed?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mixture is when two or more substances are combined physically, not chemically.]</a:t>
            </a:r>
            <a:endParaRPr/>
          </a:p>
        </p:txBody>
      </p:sp>
      <p:sp>
        <p:nvSpPr>
          <p:cNvPr id="363" name="Google Shape;363;ge04a6e05a1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can two or more substances be combined?</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81" name="Google Shape;38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dbff74d4ed_1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dbff74d4ed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There are two types of mixtures: a heterogeneous mixture and a solution.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Feedback: It is helpful to show how the new terms will be related to the old term to better help students chunk the new content.</a:t>
            </a:r>
            <a:endParaRPr/>
          </a:p>
        </p:txBody>
      </p:sp>
      <p:sp>
        <p:nvSpPr>
          <p:cNvPr id="388" name="Google Shape;388;gdbff74d4ed_1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fb96576f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dfb96576f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First, let’s talk about a heterogeneous mixture.</a:t>
            </a:r>
            <a:endParaRPr/>
          </a:p>
        </p:txBody>
      </p:sp>
      <p:sp>
        <p:nvSpPr>
          <p:cNvPr id="399" name="Google Shape;399;gdfb96576f0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fb96576f0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fb96576f0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heterogenous mixture is a mixture in which the components can be seen separately.</a:t>
            </a:r>
            <a:endParaRPr/>
          </a:p>
        </p:txBody>
      </p:sp>
      <p:sp>
        <p:nvSpPr>
          <p:cNvPr id="411" name="Google Shape;411;gdfb96576f0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dfb96576f0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dfb96576f0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separate parts in a heterogeneous mixture are easy to tell apart. In this bowl of chex mix, we can easily see the different parts: cheez-its, pretzels, and cereal.</a:t>
            </a:r>
            <a:endParaRPr/>
          </a:p>
        </p:txBody>
      </p:sp>
      <p:sp>
        <p:nvSpPr>
          <p:cNvPr id="420" name="Google Shape;420;gdfb96576f0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dfc6d4bc18_0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dfc6d4bc18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28" name="Google Shape;428;gdfc6d4bc18_0_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fc6d4bc18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dfc6d4bc18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heterogeneous mixture?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heterogeneous mixture is a mixture in which the components can be seen separately.]</a:t>
            </a:r>
            <a:endParaRPr/>
          </a:p>
        </p:txBody>
      </p:sp>
      <p:sp>
        <p:nvSpPr>
          <p:cNvPr id="434" name="Google Shape;434;gdfc6d4bc18_0_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fb96576f0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dfb96576f0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Now, let’s talk about a solution.</a:t>
            </a:r>
            <a:endParaRPr/>
          </a:p>
        </p:txBody>
      </p:sp>
      <p:sp>
        <p:nvSpPr>
          <p:cNvPr id="442" name="Google Shape;442;gdfb96576f0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dfb96576f0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dfb96576f0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solution is a mixture in which the components cannot be seen separately.</a:t>
            </a:r>
            <a:endParaRPr/>
          </a:p>
        </p:txBody>
      </p:sp>
      <p:sp>
        <p:nvSpPr>
          <p:cNvPr id="454" name="Google Shape;454;gdfb96576f0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fb96576f0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fb96576f0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separate parts in a solution are not easy to tell apart. In this fruit smoothie, there is frozen fruit, water, honey, sugar, etc. We cannot see the individual ingredients in this smoothie because they are all blended together in a solution.</a:t>
            </a:r>
            <a:endParaRPr/>
          </a:p>
        </p:txBody>
      </p:sp>
      <p:sp>
        <p:nvSpPr>
          <p:cNvPr id="463" name="Google Shape;463;gdfb96576f0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a quick demonstration.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the demonstration with a logical sequence of events, this helps students follow along and make connections.</a:t>
            </a:r>
            <a:endParaRPr/>
          </a:p>
        </p:txBody>
      </p:sp>
      <p:sp>
        <p:nvSpPr>
          <p:cNvPr id="143" name="Google Shape;143;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71" name="Google Shape;47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dfb96576f0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dfb96576f0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 mixture formed?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mixture is when two or more substances are combined physically, not chemically.]</a:t>
            </a:r>
            <a:endParaRPr/>
          </a:p>
        </p:txBody>
      </p:sp>
      <p:sp>
        <p:nvSpPr>
          <p:cNvPr id="477" name="Google Shape;477;gdfb96576f0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fb96576f0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dfb96576f0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are the two types of mixtures?</a:t>
            </a:r>
            <a:endParaRPr/>
          </a:p>
        </p:txBody>
      </p:sp>
      <p:sp>
        <p:nvSpPr>
          <p:cNvPr id="495" name="Google Shape;495;gdfb96576f0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dfb96576f0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dfb96576f0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are the two types of mixtures?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[Heterogenous mixture and solution]</a:t>
            </a:r>
            <a:endParaRPr/>
          </a:p>
        </p:txBody>
      </p:sp>
      <p:sp>
        <p:nvSpPr>
          <p:cNvPr id="507" name="Google Shape;507;gdfb96576f0_0_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dfc6d4bc18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dfc6d4bc18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a heterogeneous mixture different from a solution?</a:t>
            </a:r>
            <a:endParaRPr b="0"/>
          </a:p>
          <a:p>
            <a:pPr marL="0" lvl="0" indent="0" algn="l" rtl="0">
              <a:lnSpc>
                <a:spcPct val="100000"/>
              </a:lnSpc>
              <a:spcBef>
                <a:spcPts val="0"/>
              </a:spcBef>
              <a:spcAft>
                <a:spcPts val="0"/>
              </a:spcAft>
              <a:buSzPts val="1400"/>
              <a:buNone/>
            </a:pPr>
            <a:endParaRPr b="0"/>
          </a:p>
        </p:txBody>
      </p:sp>
      <p:sp>
        <p:nvSpPr>
          <p:cNvPr id="519" name="Google Shape;519;gdfc6d4bc18_0_2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mixture</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and concise language is a great way to ensure students are able to follow along and understand the content.</a:t>
            </a:r>
            <a:endParaRPr/>
          </a:p>
        </p:txBody>
      </p:sp>
      <p:sp>
        <p:nvSpPr>
          <p:cNvPr id="530" name="Google Shape;530;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dbff74d4ed_1_3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salad is a mixture because two or more substances are combined physically. This is an example of a heterogeneous mixture.</a:t>
            </a:r>
            <a:endParaRPr/>
          </a:p>
        </p:txBody>
      </p:sp>
      <p:sp>
        <p:nvSpPr>
          <p:cNvPr id="537" name="Google Shape;537;gdbff74d4ed_1_3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055b7358c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e055b7358c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Cereal is also a mixture. This is an example of a heterogeneous mixture.</a:t>
            </a:r>
            <a:endParaRPr/>
          </a:p>
        </p:txBody>
      </p:sp>
      <p:sp>
        <p:nvSpPr>
          <p:cNvPr id="545" name="Google Shape;545;ge055b7358c_0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e055b7358c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e055b7358c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Trail mix is also a mixture. This is an example of a heterogeneous mixture.</a:t>
            </a:r>
            <a:endParaRPr/>
          </a:p>
        </p:txBody>
      </p:sp>
      <p:sp>
        <p:nvSpPr>
          <p:cNvPr id="553" name="Google Shape;553;ge055b7358c_0_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fb96576f0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dfb96576f0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Coffee is a mixture. This is an example of a solution.</a:t>
            </a:r>
            <a:endParaRPr/>
          </a:p>
        </p:txBody>
      </p:sp>
      <p:sp>
        <p:nvSpPr>
          <p:cNvPr id="561" name="Google Shape;561;gdfb96576f0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a lot of opportunities to respond throughout the demonstration to help ensured that your students are grasping this new content.</a:t>
            </a:r>
            <a:endParaRPr/>
          </a:p>
        </p:txBody>
      </p:sp>
      <p:sp>
        <p:nvSpPr>
          <p:cNvPr id="152" name="Google Shape;152;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fb96576f0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fb96576f0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Tomato soup is a mixture. This is an example of a solution.</a:t>
            </a:r>
            <a:endParaRPr/>
          </a:p>
        </p:txBody>
      </p:sp>
      <p:sp>
        <p:nvSpPr>
          <p:cNvPr id="569" name="Google Shape;569;gdfb96576f0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mixture</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Using an explicit and clear explanation for the non-example is a great way to help students make sense of the new content.</a:t>
            </a:r>
            <a:endParaRPr/>
          </a:p>
        </p:txBody>
      </p:sp>
      <p:sp>
        <p:nvSpPr>
          <p:cNvPr id="577" name="Google Shape;577;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dbff74d4ed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dbff74d4ed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compound, not a mixture, because it is made of two or more elements.</a:t>
            </a:r>
            <a:endParaRPr/>
          </a:p>
        </p:txBody>
      </p:sp>
      <p:sp>
        <p:nvSpPr>
          <p:cNvPr id="584" name="Google Shape;584;gdbff74d4ed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e055b7358c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e055b7358c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Tylenol or acetaminophen is a compound because it is made of two or more substances combined chemically. Since the substances are combined chemically, not physically, tylenol is not a mixture.</a:t>
            </a:r>
            <a:endParaRPr/>
          </a:p>
        </p:txBody>
      </p:sp>
      <p:sp>
        <p:nvSpPr>
          <p:cNvPr id="592" name="Google Shape;592;ge055b7358c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a lot of opportunities to respond throughout this portion of your lesson is so important for ensuring that your students are grasping this new skill.</a:t>
            </a:r>
            <a:endParaRPr/>
          </a:p>
        </p:txBody>
      </p:sp>
      <p:sp>
        <p:nvSpPr>
          <p:cNvPr id="600" name="Google Shape;600;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dbff74d4ed_1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dbff74d4ed_1_3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 example of a heterogeneous mixture.</a:t>
            </a:r>
            <a:endParaRPr/>
          </a:p>
        </p:txBody>
      </p:sp>
      <p:sp>
        <p:nvSpPr>
          <p:cNvPr id="606" name="Google Shape;606;gdbff74d4ed_1_3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dfb96576f0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dfb96576f0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Give an example of a solution.</a:t>
            </a:r>
            <a:endParaRPr/>
          </a:p>
        </p:txBody>
      </p:sp>
      <p:sp>
        <p:nvSpPr>
          <p:cNvPr id="614" name="Google Shape;614;gdfb96576f0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055b7358c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e055b7358c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not a mixture?</a:t>
            </a:r>
            <a:endParaRPr/>
          </a:p>
        </p:txBody>
      </p:sp>
      <p:sp>
        <p:nvSpPr>
          <p:cNvPr id="622" name="Google Shape;622;ge055b7358c_0_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fb96576f0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dfb96576f0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 mixture formed?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mixture is when two or more substances are combined physically, not chemically.]</a:t>
            </a:r>
            <a:endParaRPr/>
          </a:p>
        </p:txBody>
      </p:sp>
      <p:sp>
        <p:nvSpPr>
          <p:cNvPr id="630" name="Google Shape;630;gdfb96576f0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dfb96576f0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dfb96576f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are the two types of mixtures?</a:t>
            </a:r>
            <a:endParaRPr/>
          </a:p>
        </p:txBody>
      </p:sp>
      <p:sp>
        <p:nvSpPr>
          <p:cNvPr id="648" name="Google Shape;648;gdfb96576f0_0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055b7358c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055b7358c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best way to separate iron and sand?</a:t>
            </a:r>
            <a:endParaRPr/>
          </a:p>
          <a:p>
            <a:pPr marL="0" lvl="0" indent="0" algn="l" rtl="0">
              <a:spcBef>
                <a:spcPts val="0"/>
              </a:spcBef>
              <a:spcAft>
                <a:spcPts val="0"/>
              </a:spcAft>
              <a:buNone/>
            </a:pPr>
            <a:endParaRPr/>
          </a:p>
          <a:p>
            <a:pPr marL="0" lvl="0" indent="0" algn="l" rtl="0">
              <a:spcBef>
                <a:spcPts val="0"/>
              </a:spcBef>
              <a:spcAft>
                <a:spcPts val="0"/>
              </a:spcAft>
              <a:buNone/>
            </a:pPr>
            <a:r>
              <a:rPr lang="en-US"/>
              <a:t>[Magnet]</a:t>
            </a:r>
            <a:endParaRPr/>
          </a:p>
        </p:txBody>
      </p:sp>
      <p:sp>
        <p:nvSpPr>
          <p:cNvPr id="158" name="Google Shape;158;ge055b7358c_0_1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dfb96576f0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dfb96576f0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are the two types of mixtures?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[Heterogenous mixture and solution]</a:t>
            </a:r>
            <a:endParaRPr/>
          </a:p>
        </p:txBody>
      </p:sp>
      <p:sp>
        <p:nvSpPr>
          <p:cNvPr id="660" name="Google Shape;660;gdfb96576f0_0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fc6d4bc18_0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dfc6d4bc18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a heterogeneous mixture different from a solution?</a:t>
            </a:r>
            <a:endParaRPr b="0"/>
          </a:p>
          <a:p>
            <a:pPr marL="0" lvl="0" indent="0" algn="l" rtl="0">
              <a:lnSpc>
                <a:spcPct val="100000"/>
              </a:lnSpc>
              <a:spcBef>
                <a:spcPts val="0"/>
              </a:spcBef>
              <a:spcAft>
                <a:spcPts val="0"/>
              </a:spcAft>
              <a:buSzPts val="1400"/>
              <a:buNone/>
            </a:pPr>
            <a:endParaRPr b="0"/>
          </a:p>
        </p:txBody>
      </p:sp>
      <p:sp>
        <p:nvSpPr>
          <p:cNvPr id="672" name="Google Shape;672;gdfc6d4bc18_0_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 the key terms once more at the end of the lesson to lock in students understanding.</a:t>
            </a:r>
            <a:endParaRPr/>
          </a:p>
          <a:p>
            <a:pPr marL="0" lvl="0" indent="0" algn="l" rtl="0">
              <a:lnSpc>
                <a:spcPct val="100000"/>
              </a:lnSpc>
              <a:spcBef>
                <a:spcPts val="0"/>
              </a:spcBef>
              <a:spcAft>
                <a:spcPts val="0"/>
              </a:spcAft>
              <a:buSzPts val="1400"/>
              <a:buNone/>
            </a:pPr>
            <a:endParaRPr/>
          </a:p>
        </p:txBody>
      </p:sp>
      <p:sp>
        <p:nvSpPr>
          <p:cNvPr id="683" name="Google Shape;68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e055b7358c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e055b7358c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a:p>
        </p:txBody>
      </p:sp>
      <p:sp>
        <p:nvSpPr>
          <p:cNvPr id="690" name="Google Shape;690;ge055b7358c_0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fb96576f0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dfb96576f0_0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heterogenous mixture is a mixture in which the components can be seen separately.</a:t>
            </a:r>
            <a:endParaRPr/>
          </a:p>
        </p:txBody>
      </p:sp>
      <p:sp>
        <p:nvSpPr>
          <p:cNvPr id="707" name="Google Shape;707;gdfb96576f0_0_2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dfb96576f0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dfb96576f0_0_2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solution is a mixture in which the components cannot be seen separately.</a:t>
            </a:r>
            <a:endParaRPr/>
          </a:p>
        </p:txBody>
      </p:sp>
      <p:sp>
        <p:nvSpPr>
          <p:cNvPr id="715" name="Google Shape;715;gdfb96576f0_0_2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723" name="Google Shape;72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40" name="Google Shape;74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fb96576f0_0_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fb96576f0_0_2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best way to separate rock and sand?</a:t>
            </a:r>
            <a:endParaRPr/>
          </a:p>
          <a:p>
            <a:pPr marL="0" lvl="0" indent="0" algn="l" rtl="0">
              <a:spcBef>
                <a:spcPts val="0"/>
              </a:spcBef>
              <a:spcAft>
                <a:spcPts val="0"/>
              </a:spcAft>
              <a:buNone/>
            </a:pPr>
            <a:endParaRPr/>
          </a:p>
          <a:p>
            <a:pPr marL="0" lvl="0" indent="0" algn="l" rtl="0">
              <a:spcBef>
                <a:spcPts val="0"/>
              </a:spcBef>
              <a:spcAft>
                <a:spcPts val="0"/>
              </a:spcAft>
              <a:buNone/>
            </a:pPr>
            <a:r>
              <a:rPr lang="en-US"/>
              <a:t>[Sifter/strainer]</a:t>
            </a:r>
            <a:endParaRPr/>
          </a:p>
        </p:txBody>
      </p:sp>
      <p:sp>
        <p:nvSpPr>
          <p:cNvPr id="166" name="Google Shape;166;gdfb96576f0_0_2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fb96576f0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fb96576f0_0_2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best way to separate water and sand?</a:t>
            </a:r>
            <a:endParaRPr/>
          </a:p>
          <a:p>
            <a:pPr marL="0" lvl="0" indent="0" algn="l" rtl="0">
              <a:spcBef>
                <a:spcPts val="0"/>
              </a:spcBef>
              <a:spcAft>
                <a:spcPts val="0"/>
              </a:spcAft>
              <a:buNone/>
            </a:pPr>
            <a:endParaRPr/>
          </a:p>
          <a:p>
            <a:pPr marL="0" lvl="0" indent="0" algn="l" rtl="0">
              <a:spcBef>
                <a:spcPts val="0"/>
              </a:spcBef>
              <a:spcAft>
                <a:spcPts val="0"/>
              </a:spcAft>
              <a:buNone/>
            </a:pPr>
            <a:r>
              <a:rPr lang="en-US"/>
              <a:t>[Coffee filter]</a:t>
            </a:r>
            <a:endParaRPr/>
          </a:p>
        </p:txBody>
      </p:sp>
      <p:sp>
        <p:nvSpPr>
          <p:cNvPr id="174" name="Google Shape;174;gdfb96576f0_0_2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fb96576f0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fb96576f0_0_2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best way to separate paper clips and beads?</a:t>
            </a:r>
            <a:endParaRPr/>
          </a:p>
          <a:p>
            <a:pPr marL="0" lvl="0" indent="0" algn="l" rtl="0">
              <a:spcBef>
                <a:spcPts val="0"/>
              </a:spcBef>
              <a:spcAft>
                <a:spcPts val="0"/>
              </a:spcAft>
              <a:buNone/>
            </a:pPr>
            <a:endParaRPr/>
          </a:p>
          <a:p>
            <a:pPr marL="0" lvl="0" indent="0" algn="l" rtl="0">
              <a:spcBef>
                <a:spcPts val="0"/>
              </a:spcBef>
              <a:spcAft>
                <a:spcPts val="0"/>
              </a:spcAft>
              <a:buNone/>
            </a:pPr>
            <a:r>
              <a:rPr lang="en-US"/>
              <a:t>[Magnet and tweezers]</a:t>
            </a:r>
            <a:endParaRPr/>
          </a:p>
        </p:txBody>
      </p:sp>
      <p:sp>
        <p:nvSpPr>
          <p:cNvPr id="182" name="Google Shape;182;gdfb96576f0_0_2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ppCZPvv9nXs&amp;ab_channel=AmandaSealsAmandaSeal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fc6d4bc18_0_0"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fc6d4bc18_0_80"/>
          <p:cNvSpPr txBox="1"/>
          <p:nvPr/>
        </p:nvSpPr>
        <p:spPr>
          <a:xfrm>
            <a:off x="838381" y="424771"/>
            <a:ext cx="7467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Matter</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has mass and takes up space</a:t>
            </a:r>
            <a:endParaRPr sz="3000" b="1" i="0" u="none" strike="noStrike" cap="none">
              <a:solidFill>
                <a:schemeClr val="dk1"/>
              </a:solidFill>
              <a:latin typeface="Calibri"/>
              <a:ea typeface="Calibri"/>
              <a:cs typeface="Calibri"/>
              <a:sym typeface="Calibri"/>
            </a:endParaRPr>
          </a:p>
        </p:txBody>
      </p:sp>
      <p:sp>
        <p:nvSpPr>
          <p:cNvPr id="199" name="Google Shape;199;gdfc6d4bc18_0_8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 name="Google Shape;200;gdfc6d4bc18_0_80" descr="states of matter.jpg"/>
          <p:cNvPicPr preferRelativeResize="0"/>
          <p:nvPr/>
        </p:nvPicPr>
        <p:blipFill rotWithShape="1">
          <a:blip r:embed="rId4">
            <a:alphaModFix/>
          </a:blip>
          <a:srcRect l="-12611" r="-12623"/>
          <a:stretch/>
        </p:blipFill>
        <p:spPr>
          <a:xfrm>
            <a:off x="542188" y="1670666"/>
            <a:ext cx="8059614" cy="44324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dfc6d4bc18_0_87"/>
          <p:cNvSpPr txBox="1"/>
          <p:nvPr/>
        </p:nvSpPr>
        <p:spPr>
          <a:xfrm>
            <a:off x="1482763" y="424771"/>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Atom</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smallest whole unit of matter</a:t>
            </a:r>
            <a:endParaRPr sz="2800" b="1" i="0" u="none" strike="noStrike" cap="none">
              <a:solidFill>
                <a:schemeClr val="dk1"/>
              </a:solidFill>
              <a:latin typeface="Calibri"/>
              <a:ea typeface="Calibri"/>
              <a:cs typeface="Calibri"/>
              <a:sym typeface="Calibri"/>
            </a:endParaRPr>
          </a:p>
        </p:txBody>
      </p:sp>
      <p:sp>
        <p:nvSpPr>
          <p:cNvPr id="207" name="Google Shape;207;gdfc6d4bc18_0_8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gdfc6d4bc18_0_87" descr="tom - Wiktionary"/>
          <p:cNvPicPr preferRelativeResize="0"/>
          <p:nvPr/>
        </p:nvPicPr>
        <p:blipFill rotWithShape="1">
          <a:blip r:embed="rId4">
            <a:alphaModFix/>
          </a:blip>
          <a:srcRect/>
          <a:stretch/>
        </p:blipFill>
        <p:spPr>
          <a:xfrm>
            <a:off x="2665686" y="1545021"/>
            <a:ext cx="3955831" cy="44772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dfc6d4bc18_0_94"/>
          <p:cNvSpPr txBox="1"/>
          <p:nvPr/>
        </p:nvSpPr>
        <p:spPr>
          <a:xfrm>
            <a:off x="1466138" y="381439"/>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Proton</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positively charged subatomic particle found in the nucleus of an atom</a:t>
            </a:r>
            <a:endParaRPr sz="2800" b="1" i="0" u="none" strike="noStrike" cap="none">
              <a:solidFill>
                <a:srgbClr val="FF0000"/>
              </a:solidFill>
              <a:latin typeface="Calibri"/>
              <a:ea typeface="Calibri"/>
              <a:cs typeface="Calibri"/>
              <a:sym typeface="Calibri"/>
            </a:endParaRPr>
          </a:p>
        </p:txBody>
      </p:sp>
      <p:sp>
        <p:nvSpPr>
          <p:cNvPr id="215" name="Google Shape;215;gdfc6d4bc18_0_9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 name="Google Shape;216;gdfc6d4bc18_0_94"/>
          <p:cNvPicPr preferRelativeResize="0"/>
          <p:nvPr/>
        </p:nvPicPr>
        <p:blipFill rotWithShape="1">
          <a:blip r:embed="rId4">
            <a:alphaModFix/>
          </a:blip>
          <a:srcRect/>
          <a:stretch/>
        </p:blipFill>
        <p:spPr>
          <a:xfrm>
            <a:off x="1879693" y="1621279"/>
            <a:ext cx="6182270" cy="45312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fc6d4bc18_0_101"/>
          <p:cNvSpPr txBox="1"/>
          <p:nvPr/>
        </p:nvSpPr>
        <p:spPr>
          <a:xfrm>
            <a:off x="1466138" y="381439"/>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Neutron</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subatomic particle with a neutral charge, found in the nucleus of an atom</a:t>
            </a:r>
            <a:endParaRPr sz="2800" b="1" i="0" u="none" strike="noStrike" cap="none">
              <a:solidFill>
                <a:srgbClr val="FF0000"/>
              </a:solidFill>
              <a:latin typeface="Calibri"/>
              <a:ea typeface="Calibri"/>
              <a:cs typeface="Calibri"/>
              <a:sym typeface="Calibri"/>
            </a:endParaRPr>
          </a:p>
        </p:txBody>
      </p:sp>
      <p:sp>
        <p:nvSpPr>
          <p:cNvPr id="223" name="Google Shape;223;gdfc6d4bc18_0_10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 name="Google Shape;224;gdfc6d4bc18_0_101"/>
          <p:cNvPicPr preferRelativeResize="0"/>
          <p:nvPr/>
        </p:nvPicPr>
        <p:blipFill rotWithShape="1">
          <a:blip r:embed="rId4">
            <a:alphaModFix/>
          </a:blip>
          <a:srcRect/>
          <a:stretch/>
        </p:blipFill>
        <p:spPr>
          <a:xfrm>
            <a:off x="2011680" y="1636799"/>
            <a:ext cx="5912681" cy="4680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dfc6d4bc18_0_108"/>
          <p:cNvSpPr txBox="1"/>
          <p:nvPr/>
        </p:nvSpPr>
        <p:spPr>
          <a:xfrm>
            <a:off x="1466138" y="381439"/>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Electron</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negatively charged particle that orbits the nucleus of an atom</a:t>
            </a:r>
            <a:endParaRPr sz="2800" b="1" i="0" u="none" strike="noStrike" cap="none">
              <a:solidFill>
                <a:srgbClr val="FF0000"/>
              </a:solidFill>
              <a:latin typeface="Calibri"/>
              <a:ea typeface="Calibri"/>
              <a:cs typeface="Calibri"/>
              <a:sym typeface="Calibri"/>
            </a:endParaRPr>
          </a:p>
        </p:txBody>
      </p:sp>
      <p:sp>
        <p:nvSpPr>
          <p:cNvPr id="231" name="Google Shape;231;gdfc6d4bc18_0_10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 name="Google Shape;232;gdfc6d4bc18_0_108"/>
          <p:cNvPicPr preferRelativeResize="0"/>
          <p:nvPr/>
        </p:nvPicPr>
        <p:blipFill rotWithShape="1">
          <a:blip r:embed="rId4">
            <a:alphaModFix/>
          </a:blip>
          <a:srcRect/>
          <a:stretch/>
        </p:blipFill>
        <p:spPr>
          <a:xfrm>
            <a:off x="1726737" y="1854200"/>
            <a:ext cx="6491665" cy="42307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dfc6d4bc18_0_115"/>
          <p:cNvSpPr txBox="1">
            <a:spLocks noGrp="1"/>
          </p:cNvSpPr>
          <p:nvPr>
            <p:ph type="ctrTitle"/>
          </p:nvPr>
        </p:nvSpPr>
        <p:spPr>
          <a:xfrm>
            <a:off x="401935" y="427701"/>
            <a:ext cx="8551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Element</a:t>
            </a:r>
            <a:r>
              <a:rPr lang="en-US" sz="3400" b="1"/>
              <a:t>: </a:t>
            </a:r>
            <a:r>
              <a:rPr lang="en-US" sz="3400"/>
              <a:t>a pure substance containing only one type of atom</a:t>
            </a:r>
            <a:endParaRPr sz="3400" b="1"/>
          </a:p>
        </p:txBody>
      </p:sp>
      <p:pic>
        <p:nvPicPr>
          <p:cNvPr id="239" name="Google Shape;239;gdfc6d4bc18_0_115" descr="gold.jpg"/>
          <p:cNvPicPr preferRelativeResize="0"/>
          <p:nvPr/>
        </p:nvPicPr>
        <p:blipFill rotWithShape="1">
          <a:blip r:embed="rId3">
            <a:alphaModFix/>
          </a:blip>
          <a:srcRect/>
          <a:stretch/>
        </p:blipFill>
        <p:spPr>
          <a:xfrm>
            <a:off x="1198722" y="1897726"/>
            <a:ext cx="7011500" cy="4675006"/>
          </a:xfrm>
          <a:prstGeom prst="rect">
            <a:avLst/>
          </a:prstGeom>
          <a:noFill/>
          <a:ln>
            <a:noFill/>
          </a:ln>
        </p:spPr>
      </p:pic>
      <p:sp>
        <p:nvSpPr>
          <p:cNvPr id="240" name="Google Shape;240;gdfc6d4bc18_0_11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dfc6d4bc18_0_122"/>
          <p:cNvSpPr txBox="1">
            <a:spLocks noGrp="1"/>
          </p:cNvSpPr>
          <p:nvPr>
            <p:ph type="ctrTitle"/>
          </p:nvPr>
        </p:nvSpPr>
        <p:spPr>
          <a:xfrm>
            <a:off x="256233" y="608573"/>
            <a:ext cx="86316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Molecule</a:t>
            </a:r>
            <a:r>
              <a:rPr lang="en-US" sz="3400" b="1"/>
              <a:t>: </a:t>
            </a:r>
            <a:r>
              <a:rPr lang="en-US" sz="3400"/>
              <a:t>particle containing two or more atoms of the same </a:t>
            </a:r>
            <a:r>
              <a:rPr lang="en-US" sz="3400" b="1"/>
              <a:t>OR</a:t>
            </a:r>
            <a:r>
              <a:rPr lang="en-US" sz="3400"/>
              <a:t> different elements</a:t>
            </a:r>
            <a:endParaRPr/>
          </a:p>
        </p:txBody>
      </p:sp>
      <p:pic>
        <p:nvPicPr>
          <p:cNvPr id="247" name="Google Shape;247;gdfc6d4bc18_0_122"/>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248" name="Google Shape;248;gdfc6d4bc18_0_1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dfc6d4bc18_0_129"/>
          <p:cNvSpPr txBox="1">
            <a:spLocks noGrp="1"/>
          </p:cNvSpPr>
          <p:nvPr>
            <p:ph type="subTitle" idx="1"/>
          </p:nvPr>
        </p:nvSpPr>
        <p:spPr>
          <a:xfrm>
            <a:off x="906863" y="943431"/>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Compound</a:t>
            </a:r>
            <a:r>
              <a:rPr lang="en-US" b="1">
                <a:solidFill>
                  <a:schemeClr val="dk1"/>
                </a:solidFill>
              </a:rPr>
              <a:t>: </a:t>
            </a:r>
            <a:r>
              <a:rPr lang="en-US">
                <a:solidFill>
                  <a:schemeClr val="dk1"/>
                </a:solidFill>
              </a:rPr>
              <a:t>substance made up of two or more different elements</a:t>
            </a:r>
            <a:endParaRPr/>
          </a:p>
        </p:txBody>
      </p:sp>
      <p:grpSp>
        <p:nvGrpSpPr>
          <p:cNvPr id="255" name="Google Shape;255;gdfc6d4bc18_0_129"/>
          <p:cNvGrpSpPr/>
          <p:nvPr/>
        </p:nvGrpSpPr>
        <p:grpSpPr>
          <a:xfrm>
            <a:off x="2258948" y="2734568"/>
            <a:ext cx="4207096" cy="3089091"/>
            <a:chOff x="3181916" y="3100890"/>
            <a:chExt cx="3135646" cy="2224288"/>
          </a:xfrm>
        </p:grpSpPr>
        <p:sp>
          <p:nvSpPr>
            <p:cNvPr id="256" name="Google Shape;256;gdfc6d4bc18_0_129"/>
            <p:cNvSpPr/>
            <p:nvPr/>
          </p:nvSpPr>
          <p:spPr>
            <a:xfrm>
              <a:off x="3181916" y="3836440"/>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dfc6d4bc18_0_129"/>
            <p:cNvSpPr/>
            <p:nvPr/>
          </p:nvSpPr>
          <p:spPr>
            <a:xfrm>
              <a:off x="4639062" y="3853978"/>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gdfc6d4bc18_0_129"/>
            <p:cNvSpPr/>
            <p:nvPr/>
          </p:nvSpPr>
          <p:spPr>
            <a:xfrm>
              <a:off x="4021129" y="3100890"/>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59" name="Google Shape;259;gdfc6d4bc18_0_12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dfc6d4bc18_0_13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990597" y="294742"/>
            <a:ext cx="71628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800"/>
              <a:buFont typeface="Arial"/>
              <a:buNone/>
            </a:pPr>
            <a:r>
              <a:rPr lang="en-US" sz="5800">
                <a:solidFill>
                  <a:schemeClr val="dk1"/>
                </a:solidFill>
                <a:latin typeface="Calibri"/>
                <a:ea typeface="Calibri"/>
                <a:cs typeface="Calibri"/>
                <a:sym typeface="Calibri"/>
              </a:rPr>
              <a:t>Mixture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p:cNvPicPr preferRelativeResize="0"/>
          <p:nvPr/>
        </p:nvPicPr>
        <p:blipFill>
          <a:blip r:embed="rId3">
            <a:alphaModFix/>
          </a:blip>
          <a:stretch>
            <a:fillRect/>
          </a:stretch>
        </p:blipFill>
        <p:spPr>
          <a:xfrm>
            <a:off x="2073825" y="1556842"/>
            <a:ext cx="4996357" cy="49963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dfc6d4bc18_0_144"/>
          <p:cNvSpPr txBox="1"/>
          <p:nvPr/>
        </p:nvSpPr>
        <p:spPr>
          <a:xfrm>
            <a:off x="1065880" y="148651"/>
            <a:ext cx="7712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the 3 subatomic particles? Explain their similarities and differences.</a:t>
            </a:r>
            <a:endParaRPr sz="1400" b="0" i="0" u="none" strike="noStrike" cap="none">
              <a:solidFill>
                <a:srgbClr val="000000"/>
              </a:solidFill>
              <a:latin typeface="Arial"/>
              <a:ea typeface="Arial"/>
              <a:cs typeface="Arial"/>
              <a:sym typeface="Arial"/>
            </a:endParaRPr>
          </a:p>
        </p:txBody>
      </p:sp>
      <p:sp>
        <p:nvSpPr>
          <p:cNvPr id="272" name="Google Shape;272;gdfc6d4bc18_0_1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gdfc6d4bc18_0_144"/>
          <p:cNvPicPr preferRelativeResize="0"/>
          <p:nvPr/>
        </p:nvPicPr>
        <p:blipFill rotWithShape="1">
          <a:blip r:embed="rId4">
            <a:alphaModFix/>
          </a:blip>
          <a:srcRect/>
          <a:stretch/>
        </p:blipFill>
        <p:spPr>
          <a:xfrm>
            <a:off x="573417" y="1797867"/>
            <a:ext cx="8204822" cy="47080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dfc6d4bc18_0_151"/>
          <p:cNvSpPr txBox="1"/>
          <p:nvPr/>
        </p:nvSpPr>
        <p:spPr>
          <a:xfrm>
            <a:off x="1031956" y="448722"/>
            <a:ext cx="716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are mass and matter related?</a:t>
            </a:r>
            <a:endParaRPr sz="3600" b="0" i="0" u="none" strike="noStrike" cap="none">
              <a:solidFill>
                <a:schemeClr val="dk1"/>
              </a:solidFill>
              <a:latin typeface="Calibri"/>
              <a:ea typeface="Calibri"/>
              <a:cs typeface="Calibri"/>
              <a:sym typeface="Calibri"/>
            </a:endParaRPr>
          </a:p>
        </p:txBody>
      </p:sp>
      <p:sp>
        <p:nvSpPr>
          <p:cNvPr id="280" name="Google Shape;280;gdfc6d4bc18_0_1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dfc6d4bc18_0_151"/>
          <p:cNvSpPr/>
          <p:nvPr/>
        </p:nvSpPr>
        <p:spPr>
          <a:xfrm>
            <a:off x="100485" y="1748413"/>
            <a:ext cx="4319400" cy="4892700"/>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gdfc6d4bc18_0_151"/>
          <p:cNvSpPr/>
          <p:nvPr/>
        </p:nvSpPr>
        <p:spPr>
          <a:xfrm>
            <a:off x="4614193" y="1748412"/>
            <a:ext cx="4319400" cy="4892700"/>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83" name="Google Shape;283;gdfc6d4bc18_0_151"/>
          <p:cNvCxnSpPr/>
          <p:nvPr/>
        </p:nvCxnSpPr>
        <p:spPr>
          <a:xfrm flipH="1">
            <a:off x="3208757" y="1052613"/>
            <a:ext cx="212700" cy="595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284" name="Google Shape;284;gdfc6d4bc18_0_151"/>
          <p:cNvCxnSpPr/>
          <p:nvPr/>
        </p:nvCxnSpPr>
        <p:spPr>
          <a:xfrm>
            <a:off x="5629872" y="1052613"/>
            <a:ext cx="321900" cy="595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250"/>
              </a:srgbClr>
            </a:outerShdw>
          </a:effectLst>
        </p:spPr>
      </p:cxnSp>
      <p:pic>
        <p:nvPicPr>
          <p:cNvPr id="285" name="Google Shape;285;gdfc6d4bc18_0_151"/>
          <p:cNvPicPr preferRelativeResize="0"/>
          <p:nvPr/>
        </p:nvPicPr>
        <p:blipFill rotWithShape="1">
          <a:blip r:embed="rId4">
            <a:alphaModFix/>
          </a:blip>
          <a:srcRect/>
          <a:stretch/>
        </p:blipFill>
        <p:spPr>
          <a:xfrm>
            <a:off x="424771" y="3125584"/>
            <a:ext cx="3789619" cy="2610197"/>
          </a:xfrm>
          <a:prstGeom prst="rect">
            <a:avLst/>
          </a:prstGeom>
          <a:noFill/>
          <a:ln>
            <a:noFill/>
          </a:ln>
        </p:spPr>
      </p:pic>
      <p:pic>
        <p:nvPicPr>
          <p:cNvPr id="286" name="Google Shape;286;gdfc6d4bc18_0_151" descr="states of matter.jpg"/>
          <p:cNvPicPr preferRelativeResize="0"/>
          <p:nvPr/>
        </p:nvPicPr>
        <p:blipFill rotWithShape="1">
          <a:blip r:embed="rId5">
            <a:alphaModFix/>
          </a:blip>
          <a:srcRect l="-12611" r="-12623"/>
          <a:stretch/>
        </p:blipFill>
        <p:spPr>
          <a:xfrm>
            <a:off x="4614193" y="3007020"/>
            <a:ext cx="4319298" cy="23754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dfc6d4bc18_0_163"/>
          <p:cNvSpPr txBox="1"/>
          <p:nvPr/>
        </p:nvSpPr>
        <p:spPr>
          <a:xfrm>
            <a:off x="2502560" y="735230"/>
            <a:ext cx="403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element?</a:t>
            </a:r>
            <a:endParaRPr sz="3600" b="0" i="0" u="none" strike="noStrike" cap="none">
              <a:solidFill>
                <a:schemeClr val="dk1"/>
              </a:solidFill>
              <a:latin typeface="Calibri"/>
              <a:ea typeface="Calibri"/>
              <a:cs typeface="Calibri"/>
              <a:sym typeface="Calibri"/>
            </a:endParaRPr>
          </a:p>
        </p:txBody>
      </p:sp>
      <p:sp>
        <p:nvSpPr>
          <p:cNvPr id="293" name="Google Shape;293;gdfc6d4bc18_0_16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4" name="Google Shape;294;gdfc6d4bc18_0_163" descr="gold.jpg"/>
          <p:cNvPicPr preferRelativeResize="0"/>
          <p:nvPr/>
        </p:nvPicPr>
        <p:blipFill rotWithShape="1">
          <a:blip r:embed="rId4">
            <a:alphaModFix/>
          </a:blip>
          <a:srcRect/>
          <a:stretch/>
        </p:blipFill>
        <p:spPr>
          <a:xfrm>
            <a:off x="1198722" y="1897726"/>
            <a:ext cx="7011500" cy="46750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dfc6d4bc18_0_170"/>
          <p:cNvSpPr txBox="1"/>
          <p:nvPr/>
        </p:nvSpPr>
        <p:spPr>
          <a:xfrm>
            <a:off x="2502560" y="735230"/>
            <a:ext cx="3962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molecule?</a:t>
            </a:r>
            <a:endParaRPr sz="1400" b="0" i="0" u="none" strike="noStrike" cap="none">
              <a:solidFill>
                <a:srgbClr val="000000"/>
              </a:solidFill>
              <a:latin typeface="Arial"/>
              <a:ea typeface="Arial"/>
              <a:cs typeface="Arial"/>
              <a:sym typeface="Arial"/>
            </a:endParaRPr>
          </a:p>
        </p:txBody>
      </p:sp>
      <p:sp>
        <p:nvSpPr>
          <p:cNvPr id="301" name="Google Shape;301;gdfc6d4bc18_0_17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 name="Google Shape;302;gdfc6d4bc18_0_170"/>
          <p:cNvPicPr preferRelativeResize="0"/>
          <p:nvPr/>
        </p:nvPicPr>
        <p:blipFill rotWithShape="1">
          <a:blip r:embed="rId4">
            <a:alphaModFix/>
          </a:blip>
          <a:srcRect/>
          <a:stretch/>
        </p:blipFill>
        <p:spPr>
          <a:xfrm>
            <a:off x="1524000" y="2233908"/>
            <a:ext cx="6096000" cy="4051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dfc6d4bc18_0_177"/>
          <p:cNvSpPr txBox="1"/>
          <p:nvPr/>
        </p:nvSpPr>
        <p:spPr>
          <a:xfrm>
            <a:off x="2332349" y="735300"/>
            <a:ext cx="44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compound</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09" name="Google Shape;309;gdfc6d4bc18_0_17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0" name="Google Shape;310;gdfc6d4bc18_0_177"/>
          <p:cNvGrpSpPr/>
          <p:nvPr/>
        </p:nvGrpSpPr>
        <p:grpSpPr>
          <a:xfrm>
            <a:off x="2258948" y="2734568"/>
            <a:ext cx="4207096" cy="3089091"/>
            <a:chOff x="3181916" y="3100890"/>
            <a:chExt cx="3135646" cy="2224288"/>
          </a:xfrm>
        </p:grpSpPr>
        <p:sp>
          <p:nvSpPr>
            <p:cNvPr id="311" name="Google Shape;311;gdfc6d4bc18_0_177"/>
            <p:cNvSpPr/>
            <p:nvPr/>
          </p:nvSpPr>
          <p:spPr>
            <a:xfrm>
              <a:off x="3181916" y="3836440"/>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gdfc6d4bc18_0_177"/>
            <p:cNvSpPr/>
            <p:nvPr/>
          </p:nvSpPr>
          <p:spPr>
            <a:xfrm>
              <a:off x="4639062" y="3853978"/>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dfc6d4bc18_0_177"/>
            <p:cNvSpPr/>
            <p:nvPr/>
          </p:nvSpPr>
          <p:spPr>
            <a:xfrm>
              <a:off x="4021129" y="3100890"/>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dfc6d4bc18_0_187"/>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relationship between compounds and molecules?</a:t>
            </a:r>
            <a:endParaRPr sz="1400" b="0" i="0" u="none" strike="noStrike" cap="none">
              <a:solidFill>
                <a:srgbClr val="000000"/>
              </a:solidFill>
              <a:latin typeface="Arial"/>
              <a:ea typeface="Arial"/>
              <a:cs typeface="Arial"/>
              <a:sym typeface="Arial"/>
            </a:endParaRPr>
          </a:p>
        </p:txBody>
      </p:sp>
      <p:sp>
        <p:nvSpPr>
          <p:cNvPr id="320" name="Google Shape;320;gdfc6d4bc18_0_18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1" name="Google Shape;321;gdfc6d4bc18_0_187"/>
          <p:cNvGrpSpPr/>
          <p:nvPr/>
        </p:nvGrpSpPr>
        <p:grpSpPr>
          <a:xfrm>
            <a:off x="563486" y="2552724"/>
            <a:ext cx="3075128" cy="2318598"/>
            <a:chOff x="3181916" y="3100890"/>
            <a:chExt cx="3135646" cy="2224288"/>
          </a:xfrm>
        </p:grpSpPr>
        <p:sp>
          <p:nvSpPr>
            <p:cNvPr id="322" name="Google Shape;322;gdfc6d4bc18_0_187"/>
            <p:cNvSpPr/>
            <p:nvPr/>
          </p:nvSpPr>
          <p:spPr>
            <a:xfrm>
              <a:off x="3181916" y="3836440"/>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dfc6d4bc18_0_187"/>
            <p:cNvSpPr/>
            <p:nvPr/>
          </p:nvSpPr>
          <p:spPr>
            <a:xfrm>
              <a:off x="4639062" y="3853978"/>
              <a:ext cx="1678500" cy="1471200"/>
            </a:xfrm>
            <a:prstGeom prst="ellipse">
              <a:avLst/>
            </a:prstGeom>
            <a:solidFill>
              <a:srgbClr val="953734"/>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4" name="Google Shape;324;gdfc6d4bc18_0_187"/>
            <p:cNvSpPr/>
            <p:nvPr/>
          </p:nvSpPr>
          <p:spPr>
            <a:xfrm>
              <a:off x="4021129" y="3100890"/>
              <a:ext cx="1678500" cy="1471200"/>
            </a:xfrm>
            <a:prstGeom prst="ellipse">
              <a:avLst/>
            </a:prstGeom>
            <a:solidFill>
              <a:srgbClr val="5F497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5" name="Google Shape;325;gdfc6d4bc18_0_187"/>
          <p:cNvPicPr preferRelativeResize="0"/>
          <p:nvPr/>
        </p:nvPicPr>
        <p:blipFill rotWithShape="1">
          <a:blip r:embed="rId4">
            <a:alphaModFix/>
          </a:blip>
          <a:srcRect/>
          <a:stretch/>
        </p:blipFill>
        <p:spPr>
          <a:xfrm>
            <a:off x="4244558" y="2309012"/>
            <a:ext cx="4435102" cy="2947495"/>
          </a:xfrm>
          <a:prstGeom prst="rect">
            <a:avLst/>
          </a:prstGeom>
          <a:noFill/>
          <a:ln>
            <a:noFill/>
          </a:ln>
        </p:spPr>
      </p:pic>
      <p:pic>
        <p:nvPicPr>
          <p:cNvPr id="326" name="Google Shape;326;gdfc6d4bc18_0_187"/>
          <p:cNvPicPr preferRelativeResize="0"/>
          <p:nvPr/>
        </p:nvPicPr>
        <p:blipFill>
          <a:blip r:embed="rId5">
            <a:alphaModFix/>
          </a:blip>
          <a:stretch>
            <a:fillRect/>
          </a:stretch>
        </p:blipFill>
        <p:spPr>
          <a:xfrm>
            <a:off x="126650" y="1703375"/>
            <a:ext cx="4196350" cy="4723900"/>
          </a:xfrm>
          <a:prstGeom prst="rect">
            <a:avLst/>
          </a:prstGeom>
          <a:noFill/>
          <a:ln>
            <a:noFill/>
          </a:ln>
        </p:spPr>
      </p:pic>
      <p:pic>
        <p:nvPicPr>
          <p:cNvPr id="327" name="Google Shape;327;gdfc6d4bc18_0_187"/>
          <p:cNvPicPr preferRelativeResize="0"/>
          <p:nvPr/>
        </p:nvPicPr>
        <p:blipFill>
          <a:blip r:embed="rId5">
            <a:alphaModFix/>
          </a:blip>
          <a:stretch>
            <a:fillRect/>
          </a:stretch>
        </p:blipFill>
        <p:spPr>
          <a:xfrm>
            <a:off x="4572000" y="1703375"/>
            <a:ext cx="4196350" cy="472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Mixture</a:t>
            </a:r>
            <a:endParaRPr sz="1400" b="0" i="0" u="none" strike="noStrike" cap="none">
              <a:solidFill>
                <a:srgbClr val="000000"/>
              </a:solidFill>
              <a:latin typeface="Arial"/>
              <a:ea typeface="Arial"/>
              <a:cs typeface="Arial"/>
              <a:sym typeface="Arial"/>
            </a:endParaRPr>
          </a:p>
        </p:txBody>
      </p:sp>
      <p:sp>
        <p:nvSpPr>
          <p:cNvPr id="334" name="Google Shape;334;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ge04a6e05a1_0_0"/>
          <p:cNvGrpSpPr/>
          <p:nvPr/>
        </p:nvGrpSpPr>
        <p:grpSpPr>
          <a:xfrm>
            <a:off x="3200482" y="2031767"/>
            <a:ext cx="2705345" cy="4579671"/>
            <a:chOff x="3270528" y="2817999"/>
            <a:chExt cx="2245845" cy="3657300"/>
          </a:xfrm>
        </p:grpSpPr>
        <p:sp>
          <p:nvSpPr>
            <p:cNvPr id="342" name="Google Shape;342;ge04a6e05a1_0_0"/>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e04a6e05a1_0_0"/>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ge04a6e05a1_0_0"/>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e04a6e05a1_0_0"/>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e04a6e05a1_0_0"/>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e04a6e05a1_0_0"/>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ge04a6e05a1_0_0"/>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ge04a6e05a1_0_0"/>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50" name="Google Shape;350;ge04a6e05a1_0_0" descr="Wooden Spoon.jpg"/>
          <p:cNvPicPr preferRelativeResize="0"/>
          <p:nvPr/>
        </p:nvPicPr>
        <p:blipFill rotWithShape="1">
          <a:blip r:embed="rId3">
            <a:alphaModFix/>
          </a:blip>
          <a:srcRect/>
          <a:stretch/>
        </p:blipFill>
        <p:spPr>
          <a:xfrm rot="1901242">
            <a:off x="2928115" y="1870271"/>
            <a:ext cx="2397529" cy="2130829"/>
          </a:xfrm>
          <a:prstGeom prst="rect">
            <a:avLst/>
          </a:prstGeom>
          <a:noFill/>
          <a:ln>
            <a:noFill/>
          </a:ln>
        </p:spPr>
      </p:pic>
      <p:sp>
        <p:nvSpPr>
          <p:cNvPr id="351" name="Google Shape;351;ge04a6e05a1_0_0"/>
          <p:cNvSpPr txBox="1"/>
          <p:nvPr/>
        </p:nvSpPr>
        <p:spPr>
          <a:xfrm>
            <a:off x="1272225" y="135875"/>
            <a:ext cx="7548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Mixture</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a:t>
            </a:r>
            <a:r>
              <a:rPr lang="en-US" sz="3600" b="0" i="0" u="none" strike="noStrike" cap="none">
                <a:solidFill>
                  <a:schemeClr val="dk1"/>
                </a:solidFill>
                <a:latin typeface="Calibri"/>
                <a:ea typeface="Calibri"/>
                <a:cs typeface="Calibri"/>
                <a:sym typeface="Calibri"/>
              </a:rPr>
              <a:t>wo or more substances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combined physically, not chemically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 name="Google Shape;352;ge04a6e05a1_0_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3" name="Google Shape;353;ge04a6e05a1_0_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365" name="Google Shape;365;ge04a6e05a1_0_91"/>
          <p:cNvGrpSpPr/>
          <p:nvPr/>
        </p:nvGrpSpPr>
        <p:grpSpPr>
          <a:xfrm>
            <a:off x="3085907" y="1939617"/>
            <a:ext cx="2705345" cy="4579671"/>
            <a:chOff x="3270528" y="2817999"/>
            <a:chExt cx="2245845" cy="3657300"/>
          </a:xfrm>
        </p:grpSpPr>
        <p:sp>
          <p:nvSpPr>
            <p:cNvPr id="366" name="Google Shape;366;ge04a6e05a1_0_91"/>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ge04a6e05a1_0_91"/>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e04a6e05a1_0_91"/>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ge04a6e05a1_0_91"/>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e04a6e05a1_0_91"/>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e04a6e05a1_0_91"/>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e04a6e05a1_0_91"/>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 name="Google Shape;373;ge04a6e05a1_0_91"/>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4" name="Google Shape;374;ge04a6e05a1_0_91" descr="Wooden Spoon.jpg"/>
          <p:cNvPicPr preferRelativeResize="0"/>
          <p:nvPr/>
        </p:nvPicPr>
        <p:blipFill rotWithShape="1">
          <a:blip r:embed="rId3">
            <a:alphaModFix/>
          </a:blip>
          <a:srcRect/>
          <a:stretch/>
        </p:blipFill>
        <p:spPr>
          <a:xfrm rot="1901242">
            <a:off x="2813540" y="1778121"/>
            <a:ext cx="2397529" cy="2130829"/>
          </a:xfrm>
          <a:prstGeom prst="rect">
            <a:avLst/>
          </a:prstGeom>
          <a:noFill/>
          <a:ln>
            <a:noFill/>
          </a:ln>
        </p:spPr>
      </p:pic>
      <p:sp>
        <p:nvSpPr>
          <p:cNvPr id="375" name="Google Shape;375;ge04a6e05a1_0_91"/>
          <p:cNvSpPr txBox="1"/>
          <p:nvPr/>
        </p:nvSpPr>
        <p:spPr>
          <a:xfrm>
            <a:off x="591825" y="226234"/>
            <a:ext cx="8294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b="0" i="0" u="none" strike="noStrike" cap="none">
                <a:solidFill>
                  <a:schemeClr val="dk1"/>
                </a:solidFill>
                <a:latin typeface="Calibri"/>
                <a:ea typeface="Calibri"/>
                <a:cs typeface="Calibri"/>
                <a:sym typeface="Calibri"/>
              </a:rPr>
              <a:t>How is a mixture formed?</a:t>
            </a:r>
            <a:endParaRPr sz="4000" b="0" i="0" u="none" strike="noStrike" cap="none">
              <a:solidFill>
                <a:schemeClr val="dk1"/>
              </a:solidFill>
              <a:latin typeface="Calibri"/>
              <a:ea typeface="Calibri"/>
              <a:cs typeface="Calibri"/>
              <a:sym typeface="Calibri"/>
            </a:endParaRPr>
          </a:p>
        </p:txBody>
      </p:sp>
      <p:sp>
        <p:nvSpPr>
          <p:cNvPr id="376" name="Google Shape;376;ge04a6e05a1_0_91"/>
          <p:cNvSpPr/>
          <p:nvPr/>
        </p:nvSpPr>
        <p:spPr>
          <a:xfrm>
            <a:off x="3087229" y="1927103"/>
            <a:ext cx="2671200" cy="9345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e04a6e05a1_0_9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467250" y="63961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dirty="0">
                <a:solidFill>
                  <a:schemeClr val="dk1"/>
                </a:solidFill>
                <a:latin typeface="Calibri"/>
                <a:ea typeface="Calibri"/>
                <a:cs typeface="Calibri"/>
                <a:sym typeface="Calibri"/>
              </a:rPr>
              <a:t>How can two or more substances be combined?</a:t>
            </a:r>
            <a:r>
              <a:rPr lang="en-US" sz="3000" i="0" u="none" strike="noStrike" cap="none" dirty="0">
                <a:solidFill>
                  <a:schemeClr val="dk1"/>
                </a:solidFill>
                <a:latin typeface="Calibri"/>
                <a:ea typeface="Calibri"/>
                <a:cs typeface="Calibri"/>
                <a:sym typeface="Calibri"/>
              </a:rPr>
              <a:t> </a:t>
            </a:r>
            <a:endParaRPr sz="1400" i="0" u="none" strike="noStrike" cap="none" dirty="0">
              <a:solidFill>
                <a:srgbClr val="000000"/>
              </a:solidFill>
            </a:endParaRPr>
          </a:p>
        </p:txBody>
      </p:sp>
      <p:grpSp>
        <p:nvGrpSpPr>
          <p:cNvPr id="130" name="Google Shape;130;p3"/>
          <p:cNvGrpSpPr/>
          <p:nvPr/>
        </p:nvGrpSpPr>
        <p:grpSpPr>
          <a:xfrm>
            <a:off x="3200482" y="2031767"/>
            <a:ext cx="2705345" cy="4579671"/>
            <a:chOff x="3270528" y="2817999"/>
            <a:chExt cx="2245845" cy="3657300"/>
          </a:xfrm>
        </p:grpSpPr>
        <p:sp>
          <p:nvSpPr>
            <p:cNvPr id="131" name="Google Shape;131;p3"/>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3"/>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3"/>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3"/>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3"/>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3"/>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9" name="Google Shape;139;p3" descr="Wooden Spoon.jpg"/>
          <p:cNvPicPr preferRelativeResize="0"/>
          <p:nvPr/>
        </p:nvPicPr>
        <p:blipFill rotWithShape="1">
          <a:blip r:embed="rId4">
            <a:alphaModFix/>
          </a:blip>
          <a:srcRect/>
          <a:stretch/>
        </p:blipFill>
        <p:spPr>
          <a:xfrm rot="1901242">
            <a:off x="2928115" y="1870271"/>
            <a:ext cx="2397529" cy="21308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7"/>
          <p:cNvPicPr preferRelativeResize="0"/>
          <p:nvPr/>
        </p:nvPicPr>
        <p:blipFill rotWithShape="1">
          <a:blip r:embed="rId3">
            <a:alphaModFix/>
          </a:blip>
          <a:srcRect/>
          <a:stretch/>
        </p:blipFill>
        <p:spPr>
          <a:xfrm>
            <a:off x="0" y="411225"/>
            <a:ext cx="9144000" cy="6035568"/>
          </a:xfrm>
          <a:prstGeom prst="rect">
            <a:avLst/>
          </a:prstGeom>
          <a:noFill/>
          <a:ln>
            <a:noFill/>
          </a:ln>
        </p:spPr>
      </p:pic>
      <p:sp>
        <p:nvSpPr>
          <p:cNvPr id="384" name="Google Shape;384;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dbff74d4ed_1_103"/>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391" name="Google Shape;391;gdbff74d4ed_1_10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dbff74d4ed_1_103"/>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Heterogenous</a:t>
            </a:r>
            <a:endParaRPr sz="3600">
              <a:solidFill>
                <a:srgbClr val="0C0C0C"/>
              </a:solidFill>
            </a:endParaRPr>
          </a:p>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393" name="Google Shape;393;gdbff74d4ed_1_103"/>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Solution</a:t>
            </a:r>
            <a:endParaRPr sz="3600" b="1"/>
          </a:p>
        </p:txBody>
      </p:sp>
      <p:cxnSp>
        <p:nvCxnSpPr>
          <p:cNvPr id="394" name="Google Shape;394;gdbff74d4ed_1_103"/>
          <p:cNvCxnSpPr>
            <a:endCxn id="392"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395" name="Google Shape;395;gdbff74d4ed_1_103"/>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dfb96576f0_0_4"/>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402" name="Google Shape;402;gdfb96576f0_0_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dfb96576f0_0_4"/>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Heterogenous</a:t>
            </a:r>
            <a:endParaRPr sz="3600">
              <a:solidFill>
                <a:srgbClr val="0C0C0C"/>
              </a:solidFill>
            </a:endParaRPr>
          </a:p>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404" name="Google Shape;404;gdfb96576f0_0_4"/>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Solution</a:t>
            </a:r>
            <a:endParaRPr sz="3600" b="1"/>
          </a:p>
        </p:txBody>
      </p:sp>
      <p:cxnSp>
        <p:nvCxnSpPr>
          <p:cNvPr id="405" name="Google Shape;405;gdfb96576f0_0_4"/>
          <p:cNvCxnSpPr>
            <a:endCxn id="403"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406" name="Google Shape;406;gdfb96576f0_0_4"/>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407" name="Google Shape;407;gdfb96576f0_0_4"/>
          <p:cNvSpPr/>
          <p:nvPr/>
        </p:nvSpPr>
        <p:spPr>
          <a:xfrm>
            <a:off x="879050" y="3752925"/>
            <a:ext cx="3341100" cy="1334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dfb96576f0_0_1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dfb96576f0_0_15"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sp>
        <p:nvSpPr>
          <p:cNvPr id="415" name="Google Shape;415;gdfb96576f0_0_15"/>
          <p:cNvSpPr txBox="1"/>
          <p:nvPr/>
        </p:nvSpPr>
        <p:spPr>
          <a:xfrm>
            <a:off x="1007776" y="135875"/>
            <a:ext cx="78825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Heterogenous Mixture</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mixture in which the components can be seen separately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6" name="Google Shape;416;gdfb96576f0_0_15"/>
          <p:cNvPicPr preferRelativeResize="0"/>
          <p:nvPr/>
        </p:nvPicPr>
        <p:blipFill>
          <a:blip r:embed="rId5">
            <a:alphaModFix/>
          </a:blip>
          <a:stretch>
            <a:fillRect/>
          </a:stretch>
        </p:blipFill>
        <p:spPr>
          <a:xfrm>
            <a:off x="1129788" y="2018300"/>
            <a:ext cx="6884426" cy="4591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dfb96576f0_0_2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dfb96576f0_0_24"/>
          <p:cNvSpPr txBox="1"/>
          <p:nvPr/>
        </p:nvSpPr>
        <p:spPr>
          <a:xfrm>
            <a:off x="910350" y="135875"/>
            <a:ext cx="7323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600">
                <a:solidFill>
                  <a:schemeClr val="dk1"/>
                </a:solidFill>
                <a:latin typeface="Calibri"/>
                <a:ea typeface="Calibri"/>
                <a:cs typeface="Calibri"/>
                <a:sym typeface="Calibri"/>
              </a:rPr>
              <a:t>The separate parts in a heterogenous mixture are easy to tell apart.</a:t>
            </a:r>
            <a:endParaRPr sz="3600" i="0" strike="noStrike" cap="none">
              <a:solidFill>
                <a:schemeClr val="dk1"/>
              </a:solidFill>
              <a:latin typeface="Calibri"/>
              <a:ea typeface="Calibri"/>
              <a:cs typeface="Calibri"/>
              <a:sym typeface="Calibri"/>
            </a:endParaRPr>
          </a:p>
        </p:txBody>
      </p:sp>
      <p:pic>
        <p:nvPicPr>
          <p:cNvPr id="424" name="Google Shape;424;gdfb96576f0_0_24"/>
          <p:cNvPicPr preferRelativeResize="0"/>
          <p:nvPr/>
        </p:nvPicPr>
        <p:blipFill>
          <a:blip r:embed="rId4">
            <a:alphaModFix/>
          </a:blip>
          <a:stretch>
            <a:fillRect/>
          </a:stretch>
        </p:blipFill>
        <p:spPr>
          <a:xfrm>
            <a:off x="660950" y="1424939"/>
            <a:ext cx="7822077" cy="5216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dfc6d4bc18_0_27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dfc6d4bc18_0_280"/>
          <p:cNvSpPr txBox="1"/>
          <p:nvPr/>
        </p:nvSpPr>
        <p:spPr>
          <a:xfrm>
            <a:off x="591825" y="226234"/>
            <a:ext cx="8294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alibri"/>
                <a:ea typeface="Calibri"/>
                <a:cs typeface="Calibri"/>
                <a:sym typeface="Calibri"/>
              </a:rPr>
              <a:t>What is a heterogeneous mixture?</a:t>
            </a:r>
            <a:endParaRPr sz="4000" b="0" i="0" u="none" strike="noStrike" cap="none">
              <a:solidFill>
                <a:schemeClr val="dk1"/>
              </a:solidFill>
              <a:latin typeface="Calibri"/>
              <a:ea typeface="Calibri"/>
              <a:cs typeface="Calibri"/>
              <a:sym typeface="Calibri"/>
            </a:endParaRPr>
          </a:p>
        </p:txBody>
      </p:sp>
      <p:sp>
        <p:nvSpPr>
          <p:cNvPr id="437" name="Google Shape;437;gdfc6d4bc18_0_28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38" name="Google Shape;438;gdfc6d4bc18_0_280"/>
          <p:cNvPicPr preferRelativeResize="0"/>
          <p:nvPr/>
        </p:nvPicPr>
        <p:blipFill>
          <a:blip r:embed="rId4">
            <a:alphaModFix/>
          </a:blip>
          <a:stretch>
            <a:fillRect/>
          </a:stretch>
        </p:blipFill>
        <p:spPr>
          <a:xfrm>
            <a:off x="1129775" y="1531175"/>
            <a:ext cx="6884426" cy="45913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dfb96576f0_0_32"/>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445" name="Google Shape;445;gdfb96576f0_0_3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dfb96576f0_0_32"/>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Heterogenous</a:t>
            </a:r>
            <a:endParaRPr sz="3600">
              <a:solidFill>
                <a:srgbClr val="0C0C0C"/>
              </a:solidFill>
            </a:endParaRPr>
          </a:p>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447" name="Google Shape;447;gdfb96576f0_0_32"/>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Solution</a:t>
            </a:r>
            <a:endParaRPr sz="3600" b="1"/>
          </a:p>
        </p:txBody>
      </p:sp>
      <p:cxnSp>
        <p:nvCxnSpPr>
          <p:cNvPr id="448" name="Google Shape;448;gdfb96576f0_0_32"/>
          <p:cNvCxnSpPr>
            <a:endCxn id="446"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449" name="Google Shape;449;gdfb96576f0_0_32"/>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450" name="Google Shape;450;gdfb96576f0_0_32"/>
          <p:cNvSpPr/>
          <p:nvPr/>
        </p:nvSpPr>
        <p:spPr>
          <a:xfrm>
            <a:off x="4676975" y="3752925"/>
            <a:ext cx="3341100" cy="1334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dfb96576f0_0_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dfb96576f0_0_43"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sp>
        <p:nvSpPr>
          <p:cNvPr id="458" name="Google Shape;458;gdfb96576f0_0_43"/>
          <p:cNvSpPr txBox="1"/>
          <p:nvPr/>
        </p:nvSpPr>
        <p:spPr>
          <a:xfrm>
            <a:off x="910338" y="135875"/>
            <a:ext cx="73233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Solution</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mixture in which the components cannot be seen separately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9" name="Google Shape;459;gdfb96576f0_0_43"/>
          <p:cNvPicPr preferRelativeResize="0"/>
          <p:nvPr/>
        </p:nvPicPr>
        <p:blipFill>
          <a:blip r:embed="rId5">
            <a:alphaModFix/>
          </a:blip>
          <a:stretch>
            <a:fillRect/>
          </a:stretch>
        </p:blipFill>
        <p:spPr>
          <a:xfrm>
            <a:off x="2530688" y="2167775"/>
            <a:ext cx="4082628" cy="438542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dfb96576f0_0_5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dfb96576f0_0_53"/>
          <p:cNvSpPr txBox="1"/>
          <p:nvPr/>
        </p:nvSpPr>
        <p:spPr>
          <a:xfrm>
            <a:off x="910338" y="135875"/>
            <a:ext cx="7323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 separate parts in a solution are not easy to tell apart.</a:t>
            </a:r>
            <a:endParaRPr sz="1400" i="0"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7" name="Google Shape;467;gdfb96576f0_0_53"/>
          <p:cNvPicPr preferRelativeResize="0"/>
          <p:nvPr/>
        </p:nvPicPr>
        <p:blipFill>
          <a:blip r:embed="rId4">
            <a:alphaModFix/>
          </a:blip>
          <a:stretch>
            <a:fillRect/>
          </a:stretch>
        </p:blipFill>
        <p:spPr>
          <a:xfrm>
            <a:off x="2272627" y="1613375"/>
            <a:ext cx="4598745" cy="4939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09"/>
          <p:cNvSpPr txBox="1"/>
          <p:nvPr/>
        </p:nvSpPr>
        <p:spPr>
          <a:xfrm>
            <a:off x="2300996" y="324811"/>
            <a:ext cx="474707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46" name="Google Shape;146;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dbff74d4ed_1_1109"/>
          <p:cNvSpPr txBox="1"/>
          <p:nvPr/>
        </p:nvSpPr>
        <p:spPr>
          <a:xfrm>
            <a:off x="1969350" y="1279100"/>
            <a:ext cx="52053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Separating Mixtures</a:t>
            </a:r>
            <a:endParaRPr sz="3600" b="0" i="0" u="none" strike="noStrike" cap="none">
              <a:solidFill>
                <a:schemeClr val="dk1"/>
              </a:solidFill>
              <a:latin typeface="Calibri"/>
              <a:ea typeface="Calibri"/>
              <a:cs typeface="Calibri"/>
              <a:sym typeface="Calibri"/>
            </a:endParaRPr>
          </a:p>
        </p:txBody>
      </p:sp>
      <p:sp>
        <p:nvSpPr>
          <p:cNvPr id="148" name="Google Shape;148;gdbff74d4ed_1_1109"/>
          <p:cNvSpPr txBox="1"/>
          <p:nvPr/>
        </p:nvSpPr>
        <p:spPr>
          <a:xfrm>
            <a:off x="814800" y="2286000"/>
            <a:ext cx="7514400" cy="341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1800" b="1" i="0" u="none" strike="noStrike" cap="none">
                <a:solidFill>
                  <a:schemeClr val="dk1"/>
                </a:solidFill>
                <a:latin typeface="Calibri"/>
                <a:ea typeface="Calibri"/>
                <a:cs typeface="Calibri"/>
                <a:sym typeface="Calibri"/>
              </a:rPr>
              <a:t>TEACHER DIRECTIONS:</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endParaRPr sz="18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Materials: coffee filter, funnel, cups, magnet, sifter/strainer, tweezers, iron filings, sand, rocks, water, paper clips, colored beads, bowls</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Set up four mixtures in four different bowls for students: iron filings and sand, rocks and sand, water and sand, and paper clips and colored beads.</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Give students four different tools for separating mixtures: coffee filter, magnet, sifter/strainer, and tweezers.</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Task students with separating the mixtures into their component parts using one of the four tools.</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Students can work individually or in groups.</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gdfb96576f0_0_83"/>
          <p:cNvGrpSpPr/>
          <p:nvPr/>
        </p:nvGrpSpPr>
        <p:grpSpPr>
          <a:xfrm>
            <a:off x="3085907" y="1939617"/>
            <a:ext cx="2705345" cy="4579671"/>
            <a:chOff x="3270528" y="2817999"/>
            <a:chExt cx="2245845" cy="3657300"/>
          </a:xfrm>
        </p:grpSpPr>
        <p:sp>
          <p:nvSpPr>
            <p:cNvPr id="480" name="Google Shape;480;gdfb96576f0_0_83"/>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dfb96576f0_0_83"/>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2" name="Google Shape;482;gdfb96576f0_0_83"/>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gdfb96576f0_0_83"/>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gdfb96576f0_0_83"/>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gdfb96576f0_0_83"/>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dfb96576f0_0_83"/>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dfb96576f0_0_83"/>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8" name="Google Shape;488;gdfb96576f0_0_83" descr="Wooden Spoon.jpg"/>
          <p:cNvPicPr preferRelativeResize="0"/>
          <p:nvPr/>
        </p:nvPicPr>
        <p:blipFill rotWithShape="1">
          <a:blip r:embed="rId3">
            <a:alphaModFix/>
          </a:blip>
          <a:srcRect/>
          <a:stretch/>
        </p:blipFill>
        <p:spPr>
          <a:xfrm rot="1901242">
            <a:off x="2813540" y="1778121"/>
            <a:ext cx="2397529" cy="2130829"/>
          </a:xfrm>
          <a:prstGeom prst="rect">
            <a:avLst/>
          </a:prstGeom>
          <a:noFill/>
          <a:ln>
            <a:noFill/>
          </a:ln>
        </p:spPr>
      </p:pic>
      <p:sp>
        <p:nvSpPr>
          <p:cNvPr id="489" name="Google Shape;489;gdfb96576f0_0_83"/>
          <p:cNvSpPr txBox="1"/>
          <p:nvPr/>
        </p:nvSpPr>
        <p:spPr>
          <a:xfrm>
            <a:off x="605725" y="226234"/>
            <a:ext cx="8294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b="0" i="0" u="none" strike="noStrike" cap="none">
                <a:solidFill>
                  <a:schemeClr val="dk1"/>
                </a:solidFill>
                <a:latin typeface="Calibri"/>
                <a:ea typeface="Calibri"/>
                <a:cs typeface="Calibri"/>
                <a:sym typeface="Calibri"/>
              </a:rPr>
              <a:t>How is a mixture formed?</a:t>
            </a:r>
            <a:endParaRPr sz="4000" b="0" i="0" u="none" strike="noStrike" cap="none">
              <a:solidFill>
                <a:schemeClr val="dk1"/>
              </a:solidFill>
              <a:latin typeface="Calibri"/>
              <a:ea typeface="Calibri"/>
              <a:cs typeface="Calibri"/>
              <a:sym typeface="Calibri"/>
            </a:endParaRPr>
          </a:p>
        </p:txBody>
      </p:sp>
      <p:sp>
        <p:nvSpPr>
          <p:cNvPr id="490" name="Google Shape;490;gdfb96576f0_0_83"/>
          <p:cNvSpPr/>
          <p:nvPr/>
        </p:nvSpPr>
        <p:spPr>
          <a:xfrm>
            <a:off x="3087229" y="1927103"/>
            <a:ext cx="2671200" cy="9345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gdfb96576f0_0_8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dfb96576f0_0_100"/>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498" name="Google Shape;498;gdfb96576f0_0_100"/>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a:t>
            </a:r>
            <a:endParaRPr sz="3600" b="1"/>
          </a:p>
        </p:txBody>
      </p:sp>
      <p:sp>
        <p:nvSpPr>
          <p:cNvPr id="499" name="Google Shape;499;gdfb96576f0_0_100"/>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a:t>
            </a:r>
            <a:endParaRPr sz="3600" b="1"/>
          </a:p>
        </p:txBody>
      </p:sp>
      <p:cxnSp>
        <p:nvCxnSpPr>
          <p:cNvPr id="500" name="Google Shape;500;gdfb96576f0_0_100"/>
          <p:cNvCxnSpPr>
            <a:endCxn id="498"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501" name="Google Shape;501;gdfb96576f0_0_100"/>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502" name="Google Shape;502;gdfb96576f0_0_100"/>
          <p:cNvSpPr txBox="1"/>
          <p:nvPr/>
        </p:nvSpPr>
        <p:spPr>
          <a:xfrm>
            <a:off x="1329075" y="55350"/>
            <a:ext cx="720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the two types of mixtures?</a:t>
            </a:r>
            <a:endParaRPr sz="3600">
              <a:latin typeface="Calibri"/>
              <a:ea typeface="Calibri"/>
              <a:cs typeface="Calibri"/>
              <a:sym typeface="Calibri"/>
            </a:endParaRPr>
          </a:p>
        </p:txBody>
      </p:sp>
      <p:sp>
        <p:nvSpPr>
          <p:cNvPr id="503" name="Google Shape;503;gdfb96576f0_0_10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dfb96576f0_0_110"/>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510" name="Google Shape;510;gdfb96576f0_0_110"/>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Heterogenous</a:t>
            </a:r>
            <a:endParaRPr sz="3600">
              <a:solidFill>
                <a:srgbClr val="FF0000"/>
              </a:solidFill>
            </a:endParaRPr>
          </a:p>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Mixture</a:t>
            </a:r>
            <a:endParaRPr sz="3600" b="1">
              <a:solidFill>
                <a:srgbClr val="FF0000"/>
              </a:solidFill>
            </a:endParaRPr>
          </a:p>
        </p:txBody>
      </p:sp>
      <p:sp>
        <p:nvSpPr>
          <p:cNvPr id="511" name="Google Shape;511;gdfb96576f0_0_110"/>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Solution</a:t>
            </a:r>
            <a:endParaRPr sz="3600" b="1">
              <a:solidFill>
                <a:srgbClr val="FF0000"/>
              </a:solidFill>
            </a:endParaRPr>
          </a:p>
        </p:txBody>
      </p:sp>
      <p:cxnSp>
        <p:nvCxnSpPr>
          <p:cNvPr id="512" name="Google Shape;512;gdfb96576f0_0_110"/>
          <p:cNvCxnSpPr>
            <a:endCxn id="510"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513" name="Google Shape;513;gdfb96576f0_0_110"/>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514" name="Google Shape;514;gdfb96576f0_0_110"/>
          <p:cNvSpPr txBox="1"/>
          <p:nvPr/>
        </p:nvSpPr>
        <p:spPr>
          <a:xfrm>
            <a:off x="1217725" y="55350"/>
            <a:ext cx="720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the two types of mixtures?</a:t>
            </a:r>
            <a:endParaRPr sz="3600">
              <a:latin typeface="Calibri"/>
              <a:ea typeface="Calibri"/>
              <a:cs typeface="Calibri"/>
              <a:sym typeface="Calibri"/>
            </a:endParaRPr>
          </a:p>
        </p:txBody>
      </p:sp>
      <p:sp>
        <p:nvSpPr>
          <p:cNvPr id="515" name="Google Shape;515;gdfb96576f0_0_11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dfc6d4bc18_0_298"/>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is a heterogeneous mixture different from a solution?</a:t>
            </a:r>
            <a:endParaRPr sz="1400" b="0" i="0" u="none" strike="noStrike" cap="none">
              <a:solidFill>
                <a:srgbClr val="000000"/>
              </a:solidFill>
              <a:latin typeface="Arial"/>
              <a:ea typeface="Arial"/>
              <a:cs typeface="Arial"/>
              <a:sym typeface="Arial"/>
            </a:endParaRPr>
          </a:p>
        </p:txBody>
      </p:sp>
      <p:sp>
        <p:nvSpPr>
          <p:cNvPr id="522" name="Google Shape;522;gdfc6d4bc18_0_29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gdfc6d4bc18_0_298"/>
          <p:cNvPicPr preferRelativeResize="0"/>
          <p:nvPr/>
        </p:nvPicPr>
        <p:blipFill>
          <a:blip r:embed="rId4">
            <a:alphaModFix/>
          </a:blip>
          <a:stretch>
            <a:fillRect/>
          </a:stretch>
        </p:blipFill>
        <p:spPr>
          <a:xfrm>
            <a:off x="200050" y="1703375"/>
            <a:ext cx="4196350" cy="4723900"/>
          </a:xfrm>
          <a:prstGeom prst="rect">
            <a:avLst/>
          </a:prstGeom>
          <a:noFill/>
          <a:ln>
            <a:noFill/>
          </a:ln>
        </p:spPr>
      </p:pic>
      <p:pic>
        <p:nvPicPr>
          <p:cNvPr id="524" name="Google Shape;524;gdfc6d4bc18_0_298"/>
          <p:cNvPicPr preferRelativeResize="0"/>
          <p:nvPr/>
        </p:nvPicPr>
        <p:blipFill>
          <a:blip r:embed="rId4">
            <a:alphaModFix/>
          </a:blip>
          <a:stretch>
            <a:fillRect/>
          </a:stretch>
        </p:blipFill>
        <p:spPr>
          <a:xfrm>
            <a:off x="4702875" y="1703375"/>
            <a:ext cx="4196350" cy="4723900"/>
          </a:xfrm>
          <a:prstGeom prst="rect">
            <a:avLst/>
          </a:prstGeom>
          <a:noFill/>
          <a:ln>
            <a:noFill/>
          </a:ln>
        </p:spPr>
      </p:pic>
      <p:pic>
        <p:nvPicPr>
          <p:cNvPr id="525" name="Google Shape;525;gdfc6d4bc18_0_298"/>
          <p:cNvPicPr preferRelativeResize="0"/>
          <p:nvPr/>
        </p:nvPicPr>
        <p:blipFill>
          <a:blip r:embed="rId5">
            <a:alphaModFix/>
          </a:blip>
          <a:stretch>
            <a:fillRect/>
          </a:stretch>
        </p:blipFill>
        <p:spPr>
          <a:xfrm>
            <a:off x="464600" y="2842434"/>
            <a:ext cx="3667251" cy="2445779"/>
          </a:xfrm>
          <a:prstGeom prst="rect">
            <a:avLst/>
          </a:prstGeom>
          <a:noFill/>
          <a:ln>
            <a:noFill/>
          </a:ln>
        </p:spPr>
      </p:pic>
      <p:pic>
        <p:nvPicPr>
          <p:cNvPr id="526" name="Google Shape;526;gdfc6d4bc18_0_298"/>
          <p:cNvPicPr preferRelativeResize="0"/>
          <p:nvPr/>
        </p:nvPicPr>
        <p:blipFill>
          <a:blip r:embed="rId6">
            <a:alphaModFix/>
          </a:blip>
          <a:stretch>
            <a:fillRect/>
          </a:stretch>
        </p:blipFill>
        <p:spPr>
          <a:xfrm>
            <a:off x="5332784" y="2488162"/>
            <a:ext cx="2936526" cy="3154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3" name="Google Shape;533;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dbff74d4ed_1_3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gdbff74d4ed_1_38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1" name="Google Shape;541;gdbff74d4ed_1_384"/>
          <p:cNvPicPr preferRelativeResize="0"/>
          <p:nvPr/>
        </p:nvPicPr>
        <p:blipFill>
          <a:blip r:embed="rId5">
            <a:alphaModFix/>
          </a:blip>
          <a:stretch>
            <a:fillRect/>
          </a:stretch>
        </p:blipFill>
        <p:spPr>
          <a:xfrm>
            <a:off x="1717263" y="574262"/>
            <a:ext cx="5709475" cy="5709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e055b7358c_0_20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8" name="Google Shape;548;ge055b7358c_0_20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9" name="Google Shape;549;ge055b7358c_0_205"/>
          <p:cNvPicPr preferRelativeResize="0"/>
          <p:nvPr/>
        </p:nvPicPr>
        <p:blipFill>
          <a:blip r:embed="rId5">
            <a:alphaModFix/>
          </a:blip>
          <a:stretch>
            <a:fillRect/>
          </a:stretch>
        </p:blipFill>
        <p:spPr>
          <a:xfrm>
            <a:off x="1129937" y="846800"/>
            <a:ext cx="6884125" cy="5164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e055b7358c_0_21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6" name="Google Shape;556;ge055b7358c_0_21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57" name="Google Shape;557;ge055b7358c_0_213"/>
          <p:cNvPicPr preferRelativeResize="0"/>
          <p:nvPr/>
        </p:nvPicPr>
        <p:blipFill>
          <a:blip r:embed="rId5">
            <a:alphaModFix/>
          </a:blip>
          <a:stretch>
            <a:fillRect/>
          </a:stretch>
        </p:blipFill>
        <p:spPr>
          <a:xfrm>
            <a:off x="717450" y="859313"/>
            <a:ext cx="7709075" cy="51393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gdfb96576f0_0_61"/>
          <p:cNvPicPr preferRelativeResize="0"/>
          <p:nvPr/>
        </p:nvPicPr>
        <p:blipFill>
          <a:blip r:embed="rId3">
            <a:alphaModFix/>
          </a:blip>
          <a:stretch>
            <a:fillRect/>
          </a:stretch>
        </p:blipFill>
        <p:spPr>
          <a:xfrm>
            <a:off x="1224925" y="918688"/>
            <a:ext cx="6694151" cy="5020625"/>
          </a:xfrm>
          <a:prstGeom prst="rect">
            <a:avLst/>
          </a:prstGeom>
          <a:noFill/>
          <a:ln>
            <a:noFill/>
          </a:ln>
        </p:spPr>
      </p:pic>
      <p:sp>
        <p:nvSpPr>
          <p:cNvPr id="564" name="Google Shape;564;gdfb96576f0_0_6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5" name="Google Shape;565;gdfb96576f0_0_6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gdfb96576f0_0_68"/>
          <p:cNvPicPr preferRelativeResize="0"/>
          <p:nvPr/>
        </p:nvPicPr>
        <p:blipFill>
          <a:blip r:embed="rId3">
            <a:alphaModFix/>
          </a:blip>
          <a:stretch>
            <a:fillRect/>
          </a:stretch>
        </p:blipFill>
        <p:spPr>
          <a:xfrm>
            <a:off x="603725" y="783475"/>
            <a:ext cx="7936526" cy="5291025"/>
          </a:xfrm>
          <a:prstGeom prst="rect">
            <a:avLst/>
          </a:prstGeom>
          <a:noFill/>
          <a:ln>
            <a:noFill/>
          </a:ln>
        </p:spPr>
      </p:pic>
      <p:sp>
        <p:nvSpPr>
          <p:cNvPr id="572" name="Google Shape;572;gdfb96576f0_0_6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3" name="Google Shape;573;gdfb96576f0_0_6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0" name="Google Shape;580;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dbff74d4ed_1_30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7" name="Google Shape;587;gdbff74d4ed_1_301"/>
          <p:cNvPicPr preferRelativeResize="0"/>
          <p:nvPr/>
        </p:nvPicPr>
        <p:blipFill>
          <a:blip r:embed="rId4">
            <a:alphaModFix/>
          </a:blip>
          <a:stretch>
            <a:fillRect/>
          </a:stretch>
        </p:blipFill>
        <p:spPr>
          <a:xfrm>
            <a:off x="769600" y="577200"/>
            <a:ext cx="7604800" cy="5703600"/>
          </a:xfrm>
          <a:prstGeom prst="rect">
            <a:avLst/>
          </a:prstGeom>
          <a:noFill/>
          <a:ln>
            <a:noFill/>
          </a:ln>
        </p:spPr>
      </p:pic>
      <p:pic>
        <p:nvPicPr>
          <p:cNvPr id="588" name="Google Shape;588;gdbff74d4ed_1_301"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e055b7358c_0_23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5" name="Google Shape;595;ge055b7358c_0_23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596" name="Google Shape;596;ge055b7358c_0_230"/>
          <p:cNvPicPr preferRelativeResize="0"/>
          <p:nvPr/>
        </p:nvPicPr>
        <p:blipFill>
          <a:blip r:embed="rId5">
            <a:alphaModFix/>
          </a:blip>
          <a:stretch>
            <a:fillRect/>
          </a:stretch>
        </p:blipFill>
        <p:spPr>
          <a:xfrm>
            <a:off x="1243013" y="2343150"/>
            <a:ext cx="6657975" cy="2171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dbff74d4ed_1_39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dbff74d4ed_1_397"/>
          <p:cNvSpPr txBox="1"/>
          <p:nvPr/>
        </p:nvSpPr>
        <p:spPr>
          <a:xfrm>
            <a:off x="846900" y="345450"/>
            <a:ext cx="74502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Give an example of a heterogenous mixture.</a:t>
            </a:r>
            <a:endParaRPr sz="3600" b="0" i="0" u="none" strike="noStrike" cap="none">
              <a:solidFill>
                <a:srgbClr val="000000"/>
              </a:solidFill>
              <a:latin typeface="Calibri"/>
              <a:ea typeface="Calibri"/>
              <a:cs typeface="Calibri"/>
              <a:sym typeface="Calibri"/>
            </a:endParaRPr>
          </a:p>
        </p:txBody>
      </p:sp>
      <p:pic>
        <p:nvPicPr>
          <p:cNvPr id="610" name="Google Shape;610;gdbff74d4ed_1_397"/>
          <p:cNvPicPr preferRelativeResize="0"/>
          <p:nvPr/>
        </p:nvPicPr>
        <p:blipFill>
          <a:blip r:embed="rId4">
            <a:alphaModFix/>
          </a:blip>
          <a:stretch>
            <a:fillRect/>
          </a:stretch>
        </p:blipFill>
        <p:spPr>
          <a:xfrm>
            <a:off x="1323475" y="1846500"/>
            <a:ext cx="6497050" cy="4266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dfb96576f0_0_7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gdfb96576f0_0_75"/>
          <p:cNvSpPr txBox="1"/>
          <p:nvPr/>
        </p:nvSpPr>
        <p:spPr>
          <a:xfrm>
            <a:off x="846900" y="345450"/>
            <a:ext cx="7450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Give an example of a solution.</a:t>
            </a:r>
            <a:endParaRPr sz="3600" b="0" i="0" u="none" strike="noStrike" cap="none">
              <a:solidFill>
                <a:srgbClr val="000000"/>
              </a:solidFill>
              <a:latin typeface="Calibri"/>
              <a:ea typeface="Calibri"/>
              <a:cs typeface="Calibri"/>
              <a:sym typeface="Calibri"/>
            </a:endParaRPr>
          </a:p>
        </p:txBody>
      </p:sp>
      <p:pic>
        <p:nvPicPr>
          <p:cNvPr id="618" name="Google Shape;618;gdfb96576f0_0_75"/>
          <p:cNvPicPr preferRelativeResize="0"/>
          <p:nvPr/>
        </p:nvPicPr>
        <p:blipFill>
          <a:blip r:embed="rId4">
            <a:alphaModFix/>
          </a:blip>
          <a:stretch>
            <a:fillRect/>
          </a:stretch>
        </p:blipFill>
        <p:spPr>
          <a:xfrm>
            <a:off x="1323475" y="1846500"/>
            <a:ext cx="6497050" cy="4266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e055b7358c_0_24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5" name="Google Shape;625;ge055b7358c_0_243"/>
          <p:cNvPicPr preferRelativeResize="0"/>
          <p:nvPr/>
        </p:nvPicPr>
        <p:blipFill>
          <a:blip r:embed="rId4">
            <a:alphaModFix/>
          </a:blip>
          <a:stretch>
            <a:fillRect/>
          </a:stretch>
        </p:blipFill>
        <p:spPr>
          <a:xfrm>
            <a:off x="769600" y="854025"/>
            <a:ext cx="7604800" cy="5703600"/>
          </a:xfrm>
          <a:prstGeom prst="rect">
            <a:avLst/>
          </a:prstGeom>
          <a:noFill/>
          <a:ln>
            <a:noFill/>
          </a:ln>
        </p:spPr>
      </p:pic>
      <p:sp>
        <p:nvSpPr>
          <p:cNvPr id="626" name="Google Shape;626;ge055b7358c_0_243"/>
          <p:cNvSpPr txBox="1"/>
          <p:nvPr/>
        </p:nvSpPr>
        <p:spPr>
          <a:xfrm>
            <a:off x="846900" y="115125"/>
            <a:ext cx="7450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Why is water not a mixture?</a:t>
            </a:r>
            <a:endParaRPr sz="36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632" name="Google Shape;632;gdfb96576f0_0_175"/>
          <p:cNvGrpSpPr/>
          <p:nvPr/>
        </p:nvGrpSpPr>
        <p:grpSpPr>
          <a:xfrm>
            <a:off x="3085907" y="1939617"/>
            <a:ext cx="2705345" cy="4579671"/>
            <a:chOff x="3270528" y="2817999"/>
            <a:chExt cx="2245845" cy="3657300"/>
          </a:xfrm>
        </p:grpSpPr>
        <p:sp>
          <p:nvSpPr>
            <p:cNvPr id="633" name="Google Shape;633;gdfb96576f0_0_175"/>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dfb96576f0_0_175"/>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gdfb96576f0_0_175"/>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gdfb96576f0_0_175"/>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gdfb96576f0_0_175"/>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gdfb96576f0_0_175"/>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9" name="Google Shape;639;gdfb96576f0_0_175"/>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0" name="Google Shape;640;gdfb96576f0_0_175"/>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1" name="Google Shape;641;gdfb96576f0_0_175" descr="Wooden Spoon.jpg"/>
          <p:cNvPicPr preferRelativeResize="0"/>
          <p:nvPr/>
        </p:nvPicPr>
        <p:blipFill rotWithShape="1">
          <a:blip r:embed="rId3">
            <a:alphaModFix/>
          </a:blip>
          <a:srcRect/>
          <a:stretch/>
        </p:blipFill>
        <p:spPr>
          <a:xfrm rot="1901242">
            <a:off x="2813540" y="1778121"/>
            <a:ext cx="2397529" cy="2130829"/>
          </a:xfrm>
          <a:prstGeom prst="rect">
            <a:avLst/>
          </a:prstGeom>
          <a:noFill/>
          <a:ln>
            <a:noFill/>
          </a:ln>
        </p:spPr>
      </p:pic>
      <p:sp>
        <p:nvSpPr>
          <p:cNvPr id="642" name="Google Shape;642;gdfb96576f0_0_175"/>
          <p:cNvSpPr txBox="1"/>
          <p:nvPr/>
        </p:nvSpPr>
        <p:spPr>
          <a:xfrm>
            <a:off x="675325" y="218709"/>
            <a:ext cx="82944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3500" b="0" i="0" u="none" strike="noStrike" cap="none">
                <a:solidFill>
                  <a:schemeClr val="dk1"/>
                </a:solidFill>
                <a:latin typeface="Calibri"/>
                <a:ea typeface="Calibri"/>
                <a:cs typeface="Calibri"/>
                <a:sym typeface="Calibri"/>
              </a:rPr>
              <a:t>How is a mixture formed?</a:t>
            </a:r>
            <a:endParaRPr sz="3500" b="0" i="0" u="none" strike="noStrike" cap="none">
              <a:solidFill>
                <a:schemeClr val="dk1"/>
              </a:solidFill>
              <a:latin typeface="Calibri"/>
              <a:ea typeface="Calibri"/>
              <a:cs typeface="Calibri"/>
              <a:sym typeface="Calibri"/>
            </a:endParaRPr>
          </a:p>
        </p:txBody>
      </p:sp>
      <p:sp>
        <p:nvSpPr>
          <p:cNvPr id="643" name="Google Shape;643;gdfb96576f0_0_175"/>
          <p:cNvSpPr/>
          <p:nvPr/>
        </p:nvSpPr>
        <p:spPr>
          <a:xfrm>
            <a:off x="3087229" y="1927103"/>
            <a:ext cx="2671200" cy="9345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4" name="Google Shape;644;gdfb96576f0_0_17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dfb96576f0_0_192"/>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651" name="Google Shape;651;gdfb96576f0_0_192"/>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a:t>
            </a:r>
            <a:endParaRPr sz="3600" b="1"/>
          </a:p>
        </p:txBody>
      </p:sp>
      <p:sp>
        <p:nvSpPr>
          <p:cNvPr id="652" name="Google Shape;652;gdfb96576f0_0_192"/>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a:t>
            </a:r>
            <a:endParaRPr sz="3600" b="1"/>
          </a:p>
        </p:txBody>
      </p:sp>
      <p:cxnSp>
        <p:nvCxnSpPr>
          <p:cNvPr id="653" name="Google Shape;653;gdfb96576f0_0_192"/>
          <p:cNvCxnSpPr>
            <a:endCxn id="651"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gdfb96576f0_0_192"/>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655" name="Google Shape;655;gdfb96576f0_0_192"/>
          <p:cNvSpPr txBox="1"/>
          <p:nvPr/>
        </p:nvSpPr>
        <p:spPr>
          <a:xfrm>
            <a:off x="967200" y="79925"/>
            <a:ext cx="720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the two types of mixtures?</a:t>
            </a:r>
            <a:endParaRPr sz="3600">
              <a:latin typeface="Calibri"/>
              <a:ea typeface="Calibri"/>
              <a:cs typeface="Calibri"/>
              <a:sym typeface="Calibri"/>
            </a:endParaRPr>
          </a:p>
        </p:txBody>
      </p:sp>
      <p:sp>
        <p:nvSpPr>
          <p:cNvPr id="656" name="Google Shape;656;gdfb96576f0_0_19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e055b7358c_0_18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e055b7358c_0_180"/>
          <p:cNvSpPr txBox="1"/>
          <p:nvPr/>
        </p:nvSpPr>
        <p:spPr>
          <a:xfrm>
            <a:off x="932850" y="194850"/>
            <a:ext cx="79155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latin typeface="Calibri"/>
                <a:ea typeface="Calibri"/>
                <a:cs typeface="Calibri"/>
                <a:sym typeface="Calibri"/>
              </a:rPr>
              <a:t>What is the best way to separate iron and sand?</a:t>
            </a:r>
            <a:endParaRPr sz="3500">
              <a:latin typeface="Calibri"/>
              <a:ea typeface="Calibri"/>
              <a:cs typeface="Calibri"/>
              <a:sym typeface="Calibri"/>
            </a:endParaRPr>
          </a:p>
        </p:txBody>
      </p:sp>
      <p:pic>
        <p:nvPicPr>
          <p:cNvPr id="162" name="Google Shape;162;ge055b7358c_0_180"/>
          <p:cNvPicPr preferRelativeResize="0"/>
          <p:nvPr/>
        </p:nvPicPr>
        <p:blipFill>
          <a:blip r:embed="rId4">
            <a:alphaModFix/>
          </a:blip>
          <a:stretch>
            <a:fillRect/>
          </a:stretch>
        </p:blipFill>
        <p:spPr>
          <a:xfrm>
            <a:off x="1045450" y="1589575"/>
            <a:ext cx="7053076" cy="4892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dfb96576f0_0_203"/>
          <p:cNvSpPr txBox="1">
            <a:spLocks noGrp="1"/>
          </p:cNvSpPr>
          <p:nvPr>
            <p:ph type="ctrTitle"/>
          </p:nvPr>
        </p:nvSpPr>
        <p:spPr>
          <a:xfrm>
            <a:off x="2973450" y="367650"/>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0C0C0C"/>
                </a:solidFill>
              </a:rPr>
              <a:t>Mixture</a:t>
            </a:r>
            <a:endParaRPr sz="3600" b="1"/>
          </a:p>
        </p:txBody>
      </p:sp>
      <p:sp>
        <p:nvSpPr>
          <p:cNvPr id="663" name="Google Shape;663;gdfb96576f0_0_203"/>
          <p:cNvSpPr txBox="1">
            <a:spLocks noGrp="1"/>
          </p:cNvSpPr>
          <p:nvPr>
            <p:ph type="ctrTitle"/>
          </p:nvPr>
        </p:nvSpPr>
        <p:spPr>
          <a:xfrm>
            <a:off x="1023050"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Heterogenous</a:t>
            </a:r>
            <a:endParaRPr sz="3600">
              <a:solidFill>
                <a:srgbClr val="FF0000"/>
              </a:solidFill>
            </a:endParaRPr>
          </a:p>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Mixture</a:t>
            </a:r>
            <a:endParaRPr sz="3600" b="1">
              <a:solidFill>
                <a:srgbClr val="FF0000"/>
              </a:solidFill>
            </a:endParaRPr>
          </a:p>
        </p:txBody>
      </p:sp>
      <p:sp>
        <p:nvSpPr>
          <p:cNvPr id="664" name="Google Shape;664;gdfb96576f0_0_203"/>
          <p:cNvSpPr txBox="1">
            <a:spLocks noGrp="1"/>
          </p:cNvSpPr>
          <p:nvPr>
            <p:ph type="ctrTitle"/>
          </p:nvPr>
        </p:nvSpPr>
        <p:spPr>
          <a:xfrm>
            <a:off x="4748975" y="3685275"/>
            <a:ext cx="31971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600">
                <a:solidFill>
                  <a:srgbClr val="FF0000"/>
                </a:solidFill>
              </a:rPr>
              <a:t>Solution</a:t>
            </a:r>
            <a:endParaRPr sz="3600" b="1">
              <a:solidFill>
                <a:srgbClr val="FF0000"/>
              </a:solidFill>
            </a:endParaRPr>
          </a:p>
        </p:txBody>
      </p:sp>
      <p:cxnSp>
        <p:nvCxnSpPr>
          <p:cNvPr id="665" name="Google Shape;665;gdfb96576f0_0_203"/>
          <p:cNvCxnSpPr>
            <a:endCxn id="663" idx="0"/>
          </p:cNvCxnSpPr>
          <p:nvPr/>
        </p:nvCxnSpPr>
        <p:spPr>
          <a:xfrm flipH="1">
            <a:off x="2621600" y="1550775"/>
            <a:ext cx="1326900" cy="2134500"/>
          </a:xfrm>
          <a:prstGeom prst="straightConnector1">
            <a:avLst/>
          </a:prstGeom>
          <a:noFill/>
          <a:ln w="9525" cap="flat" cmpd="sng">
            <a:solidFill>
              <a:schemeClr val="dk2"/>
            </a:solidFill>
            <a:prstDash val="solid"/>
            <a:round/>
            <a:headEnd type="none" w="med" len="med"/>
            <a:tailEnd type="triangle" w="med" len="med"/>
          </a:ln>
        </p:spPr>
      </p:cxnSp>
      <p:cxnSp>
        <p:nvCxnSpPr>
          <p:cNvPr id="666" name="Google Shape;666;gdfb96576f0_0_203"/>
          <p:cNvCxnSpPr/>
          <p:nvPr/>
        </p:nvCxnSpPr>
        <p:spPr>
          <a:xfrm>
            <a:off x="5355425" y="1566675"/>
            <a:ext cx="927000" cy="2477700"/>
          </a:xfrm>
          <a:prstGeom prst="straightConnector1">
            <a:avLst/>
          </a:prstGeom>
          <a:noFill/>
          <a:ln w="9525" cap="flat" cmpd="sng">
            <a:solidFill>
              <a:schemeClr val="dk2"/>
            </a:solidFill>
            <a:prstDash val="solid"/>
            <a:round/>
            <a:headEnd type="none" w="med" len="med"/>
            <a:tailEnd type="triangle" w="med" len="med"/>
          </a:ln>
        </p:spPr>
      </p:cxnSp>
      <p:sp>
        <p:nvSpPr>
          <p:cNvPr id="667" name="Google Shape;667;gdfb96576f0_0_203"/>
          <p:cNvSpPr txBox="1"/>
          <p:nvPr/>
        </p:nvSpPr>
        <p:spPr>
          <a:xfrm>
            <a:off x="967200" y="79925"/>
            <a:ext cx="720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are the two types of mixtures?</a:t>
            </a:r>
            <a:endParaRPr sz="3600">
              <a:latin typeface="Calibri"/>
              <a:ea typeface="Calibri"/>
              <a:cs typeface="Calibri"/>
              <a:sym typeface="Calibri"/>
            </a:endParaRPr>
          </a:p>
        </p:txBody>
      </p:sp>
      <p:sp>
        <p:nvSpPr>
          <p:cNvPr id="668" name="Google Shape;668;gdfb96576f0_0_20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dfc6d4bc18_0_315"/>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is a heterogeneous mixture different from a solution?</a:t>
            </a:r>
            <a:endParaRPr sz="1400" b="0" i="0" u="none" strike="noStrike" cap="none">
              <a:solidFill>
                <a:srgbClr val="000000"/>
              </a:solidFill>
              <a:latin typeface="Arial"/>
              <a:ea typeface="Arial"/>
              <a:cs typeface="Arial"/>
              <a:sym typeface="Arial"/>
            </a:endParaRPr>
          </a:p>
        </p:txBody>
      </p:sp>
      <p:sp>
        <p:nvSpPr>
          <p:cNvPr id="675" name="Google Shape;675;gdfc6d4bc18_0_3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6" name="Google Shape;676;gdfc6d4bc18_0_315"/>
          <p:cNvPicPr preferRelativeResize="0"/>
          <p:nvPr/>
        </p:nvPicPr>
        <p:blipFill>
          <a:blip r:embed="rId4">
            <a:alphaModFix/>
          </a:blip>
          <a:stretch>
            <a:fillRect/>
          </a:stretch>
        </p:blipFill>
        <p:spPr>
          <a:xfrm>
            <a:off x="200050" y="1703375"/>
            <a:ext cx="4196350" cy="4723900"/>
          </a:xfrm>
          <a:prstGeom prst="rect">
            <a:avLst/>
          </a:prstGeom>
          <a:noFill/>
          <a:ln>
            <a:noFill/>
          </a:ln>
        </p:spPr>
      </p:pic>
      <p:pic>
        <p:nvPicPr>
          <p:cNvPr id="677" name="Google Shape;677;gdfc6d4bc18_0_315"/>
          <p:cNvPicPr preferRelativeResize="0"/>
          <p:nvPr/>
        </p:nvPicPr>
        <p:blipFill>
          <a:blip r:embed="rId4">
            <a:alphaModFix/>
          </a:blip>
          <a:stretch>
            <a:fillRect/>
          </a:stretch>
        </p:blipFill>
        <p:spPr>
          <a:xfrm>
            <a:off x="4702875" y="1703375"/>
            <a:ext cx="4196350" cy="4723900"/>
          </a:xfrm>
          <a:prstGeom prst="rect">
            <a:avLst/>
          </a:prstGeom>
          <a:noFill/>
          <a:ln>
            <a:noFill/>
          </a:ln>
        </p:spPr>
      </p:pic>
      <p:pic>
        <p:nvPicPr>
          <p:cNvPr id="678" name="Google Shape;678;gdfc6d4bc18_0_315"/>
          <p:cNvPicPr preferRelativeResize="0"/>
          <p:nvPr/>
        </p:nvPicPr>
        <p:blipFill>
          <a:blip r:embed="rId5">
            <a:alphaModFix/>
          </a:blip>
          <a:stretch>
            <a:fillRect/>
          </a:stretch>
        </p:blipFill>
        <p:spPr>
          <a:xfrm>
            <a:off x="464600" y="2842434"/>
            <a:ext cx="3667251" cy="2445779"/>
          </a:xfrm>
          <a:prstGeom prst="rect">
            <a:avLst/>
          </a:prstGeom>
          <a:noFill/>
          <a:ln>
            <a:noFill/>
          </a:ln>
        </p:spPr>
      </p:pic>
      <p:pic>
        <p:nvPicPr>
          <p:cNvPr id="679" name="Google Shape;679;gdfc6d4bc18_0_315"/>
          <p:cNvPicPr preferRelativeResize="0"/>
          <p:nvPr/>
        </p:nvPicPr>
        <p:blipFill>
          <a:blip r:embed="rId6">
            <a:alphaModFix/>
          </a:blip>
          <a:stretch>
            <a:fillRect/>
          </a:stretch>
        </p:blipFill>
        <p:spPr>
          <a:xfrm>
            <a:off x="5332784" y="2488162"/>
            <a:ext cx="2936526" cy="3154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1"/>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86" name="Google Shape;686;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692" name="Google Shape;692;ge055b7358c_0_260"/>
          <p:cNvGrpSpPr/>
          <p:nvPr/>
        </p:nvGrpSpPr>
        <p:grpSpPr>
          <a:xfrm>
            <a:off x="3200482" y="2031767"/>
            <a:ext cx="2705345" cy="4579671"/>
            <a:chOff x="3270528" y="2817999"/>
            <a:chExt cx="2245845" cy="3657300"/>
          </a:xfrm>
        </p:grpSpPr>
        <p:sp>
          <p:nvSpPr>
            <p:cNvPr id="693" name="Google Shape;693;ge055b7358c_0_260"/>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4" name="Google Shape;694;ge055b7358c_0_260"/>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5" name="Google Shape;695;ge055b7358c_0_260"/>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6" name="Google Shape;696;ge055b7358c_0_260"/>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ge055b7358c_0_260"/>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8" name="Google Shape;698;ge055b7358c_0_260"/>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ge055b7358c_0_260"/>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ge055b7358c_0_260"/>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01" name="Google Shape;701;ge055b7358c_0_260" descr="Wooden Spoon.jpg"/>
          <p:cNvPicPr preferRelativeResize="0"/>
          <p:nvPr/>
        </p:nvPicPr>
        <p:blipFill rotWithShape="1">
          <a:blip r:embed="rId3">
            <a:alphaModFix/>
          </a:blip>
          <a:srcRect/>
          <a:stretch/>
        </p:blipFill>
        <p:spPr>
          <a:xfrm rot="1901242">
            <a:off x="2928115" y="1870271"/>
            <a:ext cx="2397529" cy="2130829"/>
          </a:xfrm>
          <a:prstGeom prst="rect">
            <a:avLst/>
          </a:prstGeom>
          <a:noFill/>
          <a:ln>
            <a:noFill/>
          </a:ln>
        </p:spPr>
      </p:pic>
      <p:sp>
        <p:nvSpPr>
          <p:cNvPr id="702" name="Google Shape;702;ge055b7358c_0_260"/>
          <p:cNvSpPr txBox="1"/>
          <p:nvPr/>
        </p:nvSpPr>
        <p:spPr>
          <a:xfrm>
            <a:off x="910350" y="135875"/>
            <a:ext cx="7323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dk1"/>
                </a:solidFill>
                <a:latin typeface="Calibri"/>
                <a:ea typeface="Calibri"/>
                <a:cs typeface="Calibri"/>
                <a:sym typeface="Calibri"/>
              </a:rPr>
              <a:t>Mixture</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a:t>
            </a:r>
            <a:r>
              <a:rPr lang="en-US" sz="3600" b="0" i="0" u="none" strike="noStrike" cap="none">
                <a:solidFill>
                  <a:schemeClr val="dk1"/>
                </a:solidFill>
                <a:latin typeface="Calibri"/>
                <a:ea typeface="Calibri"/>
                <a:cs typeface="Calibri"/>
                <a:sym typeface="Calibri"/>
              </a:rPr>
              <a:t>wo or more substances 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combined physically, not chemically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3" name="Google Shape;703;ge055b7358c_0_260"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dfb96576f0_0_243"/>
          <p:cNvSpPr txBox="1"/>
          <p:nvPr/>
        </p:nvSpPr>
        <p:spPr>
          <a:xfrm>
            <a:off x="910350" y="135875"/>
            <a:ext cx="73233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Heterogenous Mixture</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mixture in which the components can be seen separately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10" name="Google Shape;710;gdfb96576f0_0_243"/>
          <p:cNvPicPr preferRelativeResize="0"/>
          <p:nvPr/>
        </p:nvPicPr>
        <p:blipFill>
          <a:blip r:embed="rId3">
            <a:alphaModFix/>
          </a:blip>
          <a:stretch>
            <a:fillRect/>
          </a:stretch>
        </p:blipFill>
        <p:spPr>
          <a:xfrm>
            <a:off x="1129788" y="2018300"/>
            <a:ext cx="6884426" cy="4591374"/>
          </a:xfrm>
          <a:prstGeom prst="rect">
            <a:avLst/>
          </a:prstGeom>
          <a:noFill/>
          <a:ln>
            <a:noFill/>
          </a:ln>
        </p:spPr>
      </p:pic>
      <p:sp>
        <p:nvSpPr>
          <p:cNvPr id="711" name="Google Shape;711;gdfb96576f0_0_24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dfb96576f0_0_251"/>
          <p:cNvSpPr txBox="1"/>
          <p:nvPr/>
        </p:nvSpPr>
        <p:spPr>
          <a:xfrm>
            <a:off x="910350" y="135875"/>
            <a:ext cx="73233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u="sng">
                <a:solidFill>
                  <a:schemeClr val="dk1"/>
                </a:solidFill>
                <a:latin typeface="Calibri"/>
                <a:ea typeface="Calibri"/>
                <a:cs typeface="Calibri"/>
                <a:sym typeface="Calibri"/>
              </a:rPr>
              <a:t>Solution</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 mixture in which the components cannot be seen separately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18" name="Google Shape;718;gdfb96576f0_0_251"/>
          <p:cNvPicPr preferRelativeResize="0"/>
          <p:nvPr/>
        </p:nvPicPr>
        <p:blipFill>
          <a:blip r:embed="rId3">
            <a:alphaModFix/>
          </a:blip>
          <a:stretch>
            <a:fillRect/>
          </a:stretch>
        </p:blipFill>
        <p:spPr>
          <a:xfrm>
            <a:off x="2530688" y="2167775"/>
            <a:ext cx="4082628" cy="4385423"/>
          </a:xfrm>
          <a:prstGeom prst="rect">
            <a:avLst/>
          </a:prstGeom>
          <a:noFill/>
          <a:ln>
            <a:noFill/>
          </a:ln>
        </p:spPr>
      </p:pic>
      <p:sp>
        <p:nvSpPr>
          <p:cNvPr id="719" name="Google Shape;719;gdfb96576f0_0_25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44"/>
          <p:cNvSpPr txBox="1"/>
          <p:nvPr/>
        </p:nvSpPr>
        <p:spPr>
          <a:xfrm>
            <a:off x="467248" y="383590"/>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i="0" u="none" strike="noStrike" cap="none">
                <a:solidFill>
                  <a:schemeClr val="dk1"/>
                </a:solidFill>
                <a:latin typeface="Calibri"/>
                <a:ea typeface="Calibri"/>
                <a:cs typeface="Calibri"/>
                <a:sym typeface="Calibri"/>
              </a:rPr>
              <a:t>How can two or more substances be combined? </a:t>
            </a:r>
            <a:endParaRPr sz="3000" i="0" u="none" strike="noStrike" cap="none">
              <a:solidFill>
                <a:schemeClr val="dk1"/>
              </a:solidFill>
              <a:latin typeface="Calibri"/>
              <a:ea typeface="Calibri"/>
              <a:cs typeface="Calibri"/>
              <a:sym typeface="Calibri"/>
            </a:endParaRPr>
          </a:p>
        </p:txBody>
      </p:sp>
      <p:grpSp>
        <p:nvGrpSpPr>
          <p:cNvPr id="727" name="Google Shape;727;p44"/>
          <p:cNvGrpSpPr/>
          <p:nvPr/>
        </p:nvGrpSpPr>
        <p:grpSpPr>
          <a:xfrm>
            <a:off x="3200482" y="2031767"/>
            <a:ext cx="2705345" cy="4579671"/>
            <a:chOff x="3270528" y="2817999"/>
            <a:chExt cx="2245845" cy="3657300"/>
          </a:xfrm>
        </p:grpSpPr>
        <p:sp>
          <p:nvSpPr>
            <p:cNvPr id="728" name="Google Shape;728;p44"/>
            <p:cNvSpPr/>
            <p:nvPr/>
          </p:nvSpPr>
          <p:spPr>
            <a:xfrm>
              <a:off x="3270529" y="4209602"/>
              <a:ext cx="2226600" cy="2265600"/>
            </a:xfrm>
            <a:prstGeom prst="can">
              <a:avLst>
                <a:gd name="adj"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p44"/>
            <p:cNvSpPr/>
            <p:nvPr/>
          </p:nvSpPr>
          <p:spPr>
            <a:xfrm>
              <a:off x="3270529" y="2817999"/>
              <a:ext cx="2226600" cy="3657300"/>
            </a:xfrm>
            <a:prstGeom prst="can">
              <a:avLst>
                <a:gd name="adj" fmla="val 25000"/>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44"/>
            <p:cNvSpPr/>
            <p:nvPr/>
          </p:nvSpPr>
          <p:spPr>
            <a:xfrm rot="-3171649">
              <a:off x="3472673" y="5624116"/>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44"/>
            <p:cNvSpPr/>
            <p:nvPr/>
          </p:nvSpPr>
          <p:spPr>
            <a:xfrm rot="-3171649">
              <a:off x="3977171" y="5019831"/>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44"/>
            <p:cNvSpPr/>
            <p:nvPr/>
          </p:nvSpPr>
          <p:spPr>
            <a:xfrm rot="-3171649">
              <a:off x="4741349" y="4879723"/>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44"/>
            <p:cNvSpPr/>
            <p:nvPr/>
          </p:nvSpPr>
          <p:spPr>
            <a:xfrm rot="-3171649">
              <a:off x="3381704" y="5023320"/>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p44"/>
            <p:cNvSpPr/>
            <p:nvPr/>
          </p:nvSpPr>
          <p:spPr>
            <a:xfrm rot="-3171649">
              <a:off x="4183760" y="5328117"/>
              <a:ext cx="663847" cy="608826"/>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5" name="Google Shape;735;p44"/>
            <p:cNvSpPr/>
            <p:nvPr/>
          </p:nvSpPr>
          <p:spPr>
            <a:xfrm rot="-3171649">
              <a:off x="4465907" y="5688403"/>
              <a:ext cx="663847" cy="608826"/>
            </a:xfrm>
            <a:prstGeom prst="rect">
              <a:avLst/>
            </a:prstGeom>
            <a:solidFill>
              <a:srgbClr val="008000"/>
            </a:solidFill>
            <a:ln w="9525" cap="flat" cmpd="sng">
              <a:solidFill>
                <a:srgbClr val="008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36" name="Google Shape;736;p44" descr="Wooden Spoon.jpg"/>
          <p:cNvPicPr preferRelativeResize="0"/>
          <p:nvPr/>
        </p:nvPicPr>
        <p:blipFill rotWithShape="1">
          <a:blip r:embed="rId4">
            <a:alphaModFix/>
          </a:blip>
          <a:srcRect/>
          <a:stretch/>
        </p:blipFill>
        <p:spPr>
          <a:xfrm rot="1901242">
            <a:off x="2928115" y="1870271"/>
            <a:ext cx="2397529" cy="213082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45"/>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fb96576f0_0_26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dfb96576f0_0_262"/>
          <p:cNvSpPr txBox="1"/>
          <p:nvPr/>
        </p:nvSpPr>
        <p:spPr>
          <a:xfrm>
            <a:off x="932850" y="125275"/>
            <a:ext cx="78738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latin typeface="Calibri"/>
                <a:ea typeface="Calibri"/>
                <a:cs typeface="Calibri"/>
                <a:sym typeface="Calibri"/>
              </a:rPr>
              <a:t>What is the best way to separate rock and sand?</a:t>
            </a:r>
            <a:endParaRPr sz="3500">
              <a:latin typeface="Calibri"/>
              <a:ea typeface="Calibri"/>
              <a:cs typeface="Calibri"/>
              <a:sym typeface="Calibri"/>
            </a:endParaRPr>
          </a:p>
        </p:txBody>
      </p:sp>
      <p:pic>
        <p:nvPicPr>
          <p:cNvPr id="170" name="Google Shape;170;gdfb96576f0_0_262"/>
          <p:cNvPicPr preferRelativeResize="0"/>
          <p:nvPr/>
        </p:nvPicPr>
        <p:blipFill>
          <a:blip r:embed="rId4">
            <a:alphaModFix/>
          </a:blip>
          <a:stretch>
            <a:fillRect/>
          </a:stretch>
        </p:blipFill>
        <p:spPr>
          <a:xfrm>
            <a:off x="1237213" y="1461514"/>
            <a:ext cx="6669568" cy="523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dfb96576f0_0_27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dfb96576f0_0_276"/>
          <p:cNvSpPr txBox="1"/>
          <p:nvPr/>
        </p:nvSpPr>
        <p:spPr>
          <a:xfrm>
            <a:off x="932850" y="153075"/>
            <a:ext cx="79155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latin typeface="Calibri"/>
                <a:ea typeface="Calibri"/>
                <a:cs typeface="Calibri"/>
                <a:sym typeface="Calibri"/>
              </a:rPr>
              <a:t>What is the best way to separate water and sand?</a:t>
            </a:r>
            <a:endParaRPr sz="3500">
              <a:latin typeface="Calibri"/>
              <a:ea typeface="Calibri"/>
              <a:cs typeface="Calibri"/>
              <a:sym typeface="Calibri"/>
            </a:endParaRPr>
          </a:p>
        </p:txBody>
      </p:sp>
      <p:pic>
        <p:nvPicPr>
          <p:cNvPr id="178" name="Google Shape;178;gdfb96576f0_0_276"/>
          <p:cNvPicPr preferRelativeResize="0"/>
          <p:nvPr/>
        </p:nvPicPr>
        <p:blipFill>
          <a:blip r:embed="rId4">
            <a:alphaModFix/>
          </a:blip>
          <a:stretch>
            <a:fillRect/>
          </a:stretch>
        </p:blipFill>
        <p:spPr>
          <a:xfrm>
            <a:off x="1960675" y="1477500"/>
            <a:ext cx="5222656" cy="523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dfb96576f0_0_2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dfb96576f0_0_269"/>
          <p:cNvSpPr txBox="1"/>
          <p:nvPr/>
        </p:nvSpPr>
        <p:spPr>
          <a:xfrm>
            <a:off x="932850" y="125250"/>
            <a:ext cx="79827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latin typeface="Calibri"/>
                <a:ea typeface="Calibri"/>
                <a:cs typeface="Calibri"/>
                <a:sym typeface="Calibri"/>
              </a:rPr>
              <a:t>What is the best way to separate paper clips and beads?</a:t>
            </a:r>
            <a:endParaRPr sz="3500">
              <a:latin typeface="Calibri"/>
              <a:ea typeface="Calibri"/>
              <a:cs typeface="Calibri"/>
              <a:sym typeface="Calibri"/>
            </a:endParaRPr>
          </a:p>
        </p:txBody>
      </p:sp>
      <p:pic>
        <p:nvPicPr>
          <p:cNvPr id="186" name="Google Shape;186;gdfb96576f0_0_269"/>
          <p:cNvPicPr preferRelativeResize="0"/>
          <p:nvPr/>
        </p:nvPicPr>
        <p:blipFill>
          <a:blip r:embed="rId4">
            <a:alphaModFix/>
          </a:blip>
          <a:stretch>
            <a:fillRect/>
          </a:stretch>
        </p:blipFill>
        <p:spPr>
          <a:xfrm>
            <a:off x="228600" y="1563300"/>
            <a:ext cx="8686800" cy="48958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2178</Words>
  <Application>Microsoft Office PowerPoint</Application>
  <PresentationFormat>On-screen Show (4:3)</PresentationFormat>
  <Paragraphs>287</Paragraphs>
  <Slides>68</Slides>
  <Notes>68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Element: a pure substance containing only one type of atom</vt:lpstr>
      <vt:lpstr>Molecule: particle containing two or more atoms of the same OR different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Mixture</vt:lpstr>
      <vt:lpstr>Mixture</vt:lpstr>
      <vt:lpstr>PowerPoint Presentation</vt:lpstr>
      <vt:lpstr>PowerPoint Presentation</vt:lpstr>
      <vt:lpstr>PowerPoint Presentation</vt:lpstr>
      <vt:lpstr>PowerPoint Presentation</vt:lpstr>
      <vt:lpstr>Mixture</vt:lpstr>
      <vt:lpstr>PowerPoint Presentation</vt:lpstr>
      <vt:lpstr>PowerPoint Presentation</vt:lpstr>
      <vt:lpstr>PowerPoint Presentation</vt:lpstr>
      <vt:lpstr>PowerPoint Presentation</vt:lpstr>
      <vt:lpstr>Mixture</vt:lpstr>
      <vt:lpstr>Mixture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Mixture</vt:lpstr>
      <vt:lpstr>Mixture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2021-08-03T18:06:59Z</dcterms:modified>
</cp:coreProperties>
</file>