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76"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77" r:id="rId9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guFoWdmgyLVFh4g6marj49jJ6P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wz01pTvuMa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 moon? </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chemeClr val="dk1"/>
              </a:buClr>
              <a:buSzPts val="1200"/>
              <a:buFont typeface="Calibri"/>
              <a:buNone/>
            </a:pPr>
            <a:r>
              <a:rPr lang="en-US" b="0"/>
              <a:t>[A moon is an object that revolves around a planet and reflects light from the sun.]</a:t>
            </a:r>
            <a:endParaRPr/>
          </a:p>
        </p:txBody>
      </p:sp>
      <p:sp>
        <p:nvSpPr>
          <p:cNvPr id="179" name="Google Shape;17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the moon phases.</a:t>
            </a:r>
            <a:endParaRPr/>
          </a:p>
        </p:txBody>
      </p:sp>
      <p:sp>
        <p:nvSpPr>
          <p:cNvPr id="187" name="Google Shape;18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The moon phases are the differences in appearance of the moon depending on its orbit around the earth.</a:t>
            </a:r>
            <a:endParaRPr/>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49872f3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d49872f3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a:p>
            <a:pPr marL="0" lvl="0" indent="0" algn="l" rtl="0">
              <a:lnSpc>
                <a:spcPct val="100000"/>
              </a:lnSpc>
              <a:spcBef>
                <a:spcPts val="0"/>
              </a:spcBef>
              <a:spcAft>
                <a:spcPts val="0"/>
              </a:spcAft>
              <a:buSzPts val="1400"/>
              <a:buNone/>
            </a:pPr>
            <a:endParaRPr b="0"/>
          </a:p>
        </p:txBody>
      </p:sp>
      <p:sp>
        <p:nvSpPr>
          <p:cNvPr id="204" name="Google Shape;204;gdd49872f3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d49872f3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dd49872f3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moon phases?</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chemeClr val="dk1"/>
              </a:buClr>
              <a:buSzPts val="1200"/>
              <a:buFont typeface="Calibri"/>
              <a:buNone/>
            </a:pPr>
            <a:r>
              <a:rPr lang="en-US" b="0"/>
              <a:t>[</a:t>
            </a:r>
            <a:r>
              <a:rPr lang="en-US"/>
              <a:t>The moon phases are the differences in appearance of the moon depending on its orbit around the earth.]</a:t>
            </a:r>
            <a:endParaRPr/>
          </a:p>
        </p:txBody>
      </p:sp>
      <p:sp>
        <p:nvSpPr>
          <p:cNvPr id="210" name="Google Shape;210;gdd49872f3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18" name="Google Shape;21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moon you see at night is actually light from the sun reflecting on the moon. Depending on where the moon is in orbit around the earth affects how much of the moon we see (or moon phase).</a:t>
            </a:r>
            <a:endParaRPr/>
          </a:p>
        </p:txBody>
      </p:sp>
      <p:sp>
        <p:nvSpPr>
          <p:cNvPr id="225" name="Google Shape;22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you can see the sun reflecting light on the moon and how that may look different based on the moon’s location around the earth. Now let’s talk about each of the moon phases you see at the bottom of this picture.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a:t>Feedback: This slide, and the following slides in this section, help support support students in learning these moon phases; referring to these visual references gives the students another means of accessing the content. </a:t>
            </a:r>
            <a:endParaRPr/>
          </a:p>
        </p:txBody>
      </p:sp>
      <p:sp>
        <p:nvSpPr>
          <p:cNvPr id="234" name="Google Shape;23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new moon, during this phases we don’t see any of the moon because we can only see the dark side (not the side with the sunlight reflecting) facing earth.</a:t>
            </a:r>
            <a:endParaRPr/>
          </a:p>
        </p:txBody>
      </p:sp>
      <p:sp>
        <p:nvSpPr>
          <p:cNvPr id="247" name="Google Shape;24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Waxing Crescent phase we see a thin shape (crescent of light) appear as the moon continues to orbit. Waxing means getting bigger.</a:t>
            </a:r>
            <a:endParaRPr/>
          </a:p>
        </p:txBody>
      </p:sp>
      <p:sp>
        <p:nvSpPr>
          <p:cNvPr id="258" name="Google Shape;25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moon phases.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the moon continues to orbit the earth we now see a full quarter reflecting light.</a:t>
            </a:r>
            <a:endParaRPr/>
          </a:p>
        </p:txBody>
      </p:sp>
      <p:sp>
        <p:nvSpPr>
          <p:cNvPr id="269" name="Google Shape;26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next phase, waxing gibbous, is the last phase before we see a full moon. </a:t>
            </a:r>
            <a:endParaRPr/>
          </a:p>
        </p:txBody>
      </p:sp>
      <p:sp>
        <p:nvSpPr>
          <p:cNvPr id="280" name="Google Shape;28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With the full moon, you can see the whole moon illuminated from the sunlight. Look at the position of the sun and moon in this picture to see how the light reflected would appear from earth.</a:t>
            </a:r>
            <a:endParaRPr/>
          </a:p>
        </p:txBody>
      </p:sp>
      <p:sp>
        <p:nvSpPr>
          <p:cNvPr id="291" name="Google Shape;29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phase following the full moon is the waning gibbous, as the moon continues its orbit we are now going to see less and less of it, waning means getting smaller.</a:t>
            </a:r>
            <a:endParaRPr/>
          </a:p>
        </p:txBody>
      </p:sp>
      <p:sp>
        <p:nvSpPr>
          <p:cNvPr id="302" name="Google Shape;30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third quarter phase, we continue to see less light reflected, we are back to seeing one quarter of the moon, note that the light reflected is on a different side from the first quarter phase. </a:t>
            </a:r>
            <a:endParaRPr/>
          </a:p>
        </p:txBody>
      </p:sp>
      <p:sp>
        <p:nvSpPr>
          <p:cNvPr id="313" name="Google Shape;31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last phase before a new moon, the waning crescent-we see the last sliver of light before the moon disappears as a new moon. </a:t>
            </a:r>
            <a:endParaRPr/>
          </a:p>
        </p:txBody>
      </p:sp>
      <p:sp>
        <p:nvSpPr>
          <p:cNvPr id="324" name="Google Shape;32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moon’s gravitational pull can affect the tides, the part of the earth closest to the moon will experience a high tide as the moon pulls the water up, it pulls the water into tidal bulges on the two sides of the planet that are aligned with the moons location. The other sides will experience low tides. The location of the tidal bulges will change as the moon orbits the earth and as the earth rotates.</a:t>
            </a:r>
            <a:endParaRPr/>
          </a:p>
        </p:txBody>
      </p:sp>
      <p:sp>
        <p:nvSpPr>
          <p:cNvPr id="335" name="Google Shape;33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what a high tide versus low tide may look like at the beach.</a:t>
            </a:r>
            <a:endParaRPr/>
          </a:p>
        </p:txBody>
      </p:sp>
      <p:sp>
        <p:nvSpPr>
          <p:cNvPr id="349" name="Google Shape;34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59" name="Google Shape;35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The moon phases are the differences in appearance of the moon depending on its _____ around the earth</a:t>
            </a:r>
            <a:r>
              <a:rPr lang="en-US"/>
              <a:t>.</a:t>
            </a:r>
            <a:endParaRPr/>
          </a:p>
        </p:txBody>
      </p:sp>
      <p:sp>
        <p:nvSpPr>
          <p:cNvPr id="365" name="Google Shape;36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sz="1200" b="1"/>
              <a:t>What is the relationship between the earth and the moon?</a:t>
            </a:r>
            <a:r>
              <a:rPr lang="en-US" sz="1200"/>
              <a:t> </a:t>
            </a: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d49872f3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dd49872f3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The moon phases are the differences in appearance of the moon depending on its _____ around the earth</a:t>
            </a:r>
            <a:r>
              <a:rPr lang="en-US"/>
              <a: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[Orbit]</a:t>
            </a:r>
            <a:endParaRPr/>
          </a:p>
        </p:txBody>
      </p:sp>
      <p:sp>
        <p:nvSpPr>
          <p:cNvPr id="373" name="Google Shape;373;gdd49872f3e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causes the light from the moon that we see?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[Reflection from the sun light]</a:t>
            </a:r>
            <a:endParaRPr/>
          </a:p>
        </p:txBody>
      </p:sp>
      <p:sp>
        <p:nvSpPr>
          <p:cNvPr id="381" name="Google Shape;38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many moon phases are there?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[Eight]</a:t>
            </a:r>
            <a:endParaRPr/>
          </a:p>
        </p:txBody>
      </p:sp>
      <p:sp>
        <p:nvSpPr>
          <p:cNvPr id="389" name="Google Shape;38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does waxing mean? What does waning mean?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[Waxing - getting bigger</a:t>
            </a:r>
            <a:endParaRPr/>
          </a:p>
          <a:p>
            <a:pPr marL="0" lvl="0" indent="0" algn="l" rtl="0">
              <a:lnSpc>
                <a:spcPct val="100000"/>
              </a:lnSpc>
              <a:spcBef>
                <a:spcPts val="0"/>
              </a:spcBef>
              <a:spcAft>
                <a:spcPts val="0"/>
              </a:spcAft>
              <a:buSzPts val="1400"/>
              <a:buNone/>
            </a:pPr>
            <a:r>
              <a:rPr lang="en-US"/>
              <a:t>Waning - getting smaller]</a:t>
            </a:r>
            <a:endParaRPr/>
          </a:p>
        </p:txBody>
      </p:sp>
      <p:sp>
        <p:nvSpPr>
          <p:cNvPr id="397" name="Google Shape;39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_____ _____ of the moon affects the tides on earth.</a:t>
            </a:r>
            <a:endParaRPr/>
          </a:p>
        </p:txBody>
      </p:sp>
      <p:sp>
        <p:nvSpPr>
          <p:cNvPr id="405" name="Google Shape;40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dd49872f3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dd49872f3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a:t>
            </a:r>
            <a:r>
              <a:rPr lang="en-US" u="sng">
                <a:solidFill>
                  <a:srgbClr val="FF0000"/>
                </a:solidFill>
              </a:rPr>
              <a:t>gravitational pull</a:t>
            </a:r>
            <a:r>
              <a:rPr lang="en-US" sz="1200"/>
              <a:t> of the moon affects the tides on earth.</a:t>
            </a:r>
            <a:endParaRPr/>
          </a:p>
        </p:txBody>
      </p:sp>
      <p:sp>
        <p:nvSpPr>
          <p:cNvPr id="419" name="Google Shape;419;gdd49872f3e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examples of </a:t>
            </a:r>
            <a:r>
              <a:rPr lang="en-US" b="1"/>
              <a:t>moon phases</a:t>
            </a:r>
            <a:r>
              <a:rPr lang="en-US"/>
              <a:t>.  </a:t>
            </a:r>
            <a:endParaRPr/>
          </a:p>
        </p:txBody>
      </p:sp>
      <p:sp>
        <p:nvSpPr>
          <p:cNvPr id="433" name="Google Shape;43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an image of a first quarter moon.</a:t>
            </a:r>
            <a:endParaRPr/>
          </a:p>
        </p:txBody>
      </p:sp>
      <p:sp>
        <p:nvSpPr>
          <p:cNvPr id="440" name="Google Shape;44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an image of a full moon, and what it looks like from earth.</a:t>
            </a:r>
            <a:endParaRPr/>
          </a:p>
        </p:txBody>
      </p:sp>
      <p:sp>
        <p:nvSpPr>
          <p:cNvPr id="448" name="Google Shape;44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an image of a new moon.</a:t>
            </a:r>
            <a:endParaRPr/>
          </a:p>
        </p:txBody>
      </p:sp>
      <p:sp>
        <p:nvSpPr>
          <p:cNvPr id="456" name="Google Shape;45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https://www.youtube.com/watch?v=wz01pTvuMa0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demonstration is a great way to introduce students to an investigation. In your classroom, you may encourage students to plan and conduct this investigation more independently since a large component of inquiry-based activities is encouraging student thinking and independence. As suggested by the slide, beginning with open-ended questions, followed by providing explicit explanations, and then asking probing questions is a great way to engage students in a discussion while also providing clear explanations.</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Now, let’s talk about non-examples of </a:t>
            </a:r>
            <a:r>
              <a:rPr lang="en-US" b="1"/>
              <a:t>moon phases</a:t>
            </a:r>
            <a:r>
              <a:rPr lang="en-US"/>
              <a:t>.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64" name="Google Shape;46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d0093643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d0093643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an image of the sun. The sun is not an example of a moon phase.</a:t>
            </a:r>
            <a:endParaRPr/>
          </a:p>
        </p:txBody>
      </p:sp>
      <p:sp>
        <p:nvSpPr>
          <p:cNvPr id="471" name="Google Shape;471;gdd0093643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79" name="Google Shape;479;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Is this an  example of a full or new moon?</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[Full moon]</a:t>
            </a:r>
            <a:endParaRPr/>
          </a:p>
        </p:txBody>
      </p:sp>
      <p:sp>
        <p:nvSpPr>
          <p:cNvPr id="485" name="Google Shape;48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moon phases?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a:solidFill>
                  <a:schemeClr val="dk1"/>
                </a:solidFill>
              </a:rPr>
              <a:t>The moon phases are the differences in appearance of the moon depending on its orbit around the earth.]</a:t>
            </a:r>
            <a:endParaRPr/>
          </a:p>
        </p:txBody>
      </p:sp>
      <p:sp>
        <p:nvSpPr>
          <p:cNvPr id="493" name="Google Shape;493;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many moon phases are there?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[Eight]</a:t>
            </a:r>
            <a:endParaRPr/>
          </a:p>
        </p:txBody>
      </p:sp>
      <p:sp>
        <p:nvSpPr>
          <p:cNvPr id="501" name="Google Shape;50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causes the light from the moon that we see?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[Reflection from the sun light]</a:t>
            </a:r>
            <a:endParaRPr/>
          </a:p>
        </p:txBody>
      </p:sp>
      <p:sp>
        <p:nvSpPr>
          <p:cNvPr id="509" name="Google Shape;50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Why do we see the moon appear larger and smaller?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Depending on where the moon is in the orbit around the earth and how the sunlight reflecting makes the moon appear from where you are on earth.]</a:t>
            </a:r>
            <a:endParaRPr/>
          </a:p>
        </p:txBody>
      </p:sp>
      <p:sp>
        <p:nvSpPr>
          <p:cNvPr id="517" name="Google Shape;51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How does the moon affect the tides on earth?</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The moon has a gravitational pull as it orbits the earth and as the earth rotates. Where the earth is aligned with the moon the pull is the strongest causing a tidal bulge- this is what creates the high and low tides</a:t>
            </a:r>
            <a:r>
              <a:rPr lang="en-US"/>
              <a:t>.]</a:t>
            </a:r>
            <a:endParaRPr/>
          </a:p>
        </p:txBody>
      </p:sp>
      <p:sp>
        <p:nvSpPr>
          <p:cNvPr id="525" name="Google Shape;52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is the difference between waxing and waning?</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a:t>[</a:t>
            </a:r>
            <a:r>
              <a:rPr lang="en-US" sz="1200"/>
              <a:t>Waxing means to get bigger while waning means getting smaller.]</a:t>
            </a:r>
            <a:endParaRPr/>
          </a:p>
        </p:txBody>
      </p:sp>
      <p:sp>
        <p:nvSpPr>
          <p:cNvPr id="539" name="Google Shape;539;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50" name="Google Shape;55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The moon phases are the differences in appearance of the moon depending on its orbit around the earth.</a:t>
            </a:r>
            <a:endParaRPr/>
          </a:p>
        </p:txBody>
      </p:sp>
      <p:sp>
        <p:nvSpPr>
          <p:cNvPr id="557" name="Google Shape;557;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Providing a simulation activity is a great way to make science thinking visible. In this simulation, students have the opportunity to make predictions and apply an idea to a new situation by changing the variables in the simulation (i.e., time, speed).</a:t>
            </a:r>
            <a:endParaRPr/>
          </a:p>
        </p:txBody>
      </p:sp>
      <p:sp>
        <p:nvSpPr>
          <p:cNvPr id="565" name="Google Shape;56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dd0093643c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dd0093643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You may choose to use one of these simulations at the beginning of this lesson as a hook for students to spark their interest. </a:t>
            </a:r>
            <a:endParaRPr/>
          </a:p>
        </p:txBody>
      </p:sp>
      <p:sp>
        <p:nvSpPr>
          <p:cNvPr id="576" name="Google Shape;576;gdd0093643c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p:txBody>
      </p:sp>
      <p:sp>
        <p:nvSpPr>
          <p:cNvPr id="587" name="Google Shape;58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595" name="Google Shape;59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610" name="Google Shape;610;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we’re going to learn about the goldilocks planets or goldilocks zone.</a:t>
            </a:r>
            <a:endParaRPr/>
          </a:p>
        </p:txBody>
      </p:sp>
      <p:sp>
        <p:nvSpPr>
          <p:cNvPr id="640" name="Google Shape;640;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start, let’s think about our “Big Question”: </a:t>
            </a:r>
            <a:r>
              <a:rPr lang="en-US" sz="1200" b="1"/>
              <a:t>How might the discovery of a planet in a goldilocks zone impact us</a:t>
            </a:r>
            <a:r>
              <a:rPr lang="en-US" b="1"/>
              <a:t>?</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Asking students to make predictions about how the discovery of a planet in a goldilocks zone may impact us is a great way to activate and elicit student ideas and prior knowledge. This type of activity is evidence of the teacher planning for students’ engagement with science ideas.</a:t>
            </a:r>
            <a:endParaRPr/>
          </a:p>
        </p:txBody>
      </p:sp>
      <p:sp>
        <p:nvSpPr>
          <p:cNvPr id="649" name="Google Shape;64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solar system is the sun with all the planets and other bodies that revolve around it. </a:t>
            </a:r>
            <a:endParaRPr/>
          </a:p>
          <a:p>
            <a:pPr marL="0" lvl="0" indent="0" algn="l" rtl="0">
              <a:lnSpc>
                <a:spcPct val="100000"/>
              </a:lnSpc>
              <a:spcBef>
                <a:spcPts val="0"/>
              </a:spcBef>
              <a:spcAft>
                <a:spcPts val="0"/>
              </a:spcAft>
              <a:buSzPts val="1400"/>
              <a:buNone/>
            </a:pP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657" name="Google Shape;65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solar system is the sun with all the planets and other bodies that revolve around it. </a:t>
            </a:r>
            <a:endParaRPr/>
          </a:p>
          <a:p>
            <a:pPr marL="0" lvl="0" indent="0" algn="l" rtl="0">
              <a:lnSpc>
                <a:spcPct val="100000"/>
              </a:lnSpc>
              <a:spcBef>
                <a:spcPts val="0"/>
              </a:spcBef>
              <a:spcAft>
                <a:spcPts val="0"/>
              </a:spcAft>
              <a:buSzPts val="1400"/>
              <a:buNone/>
            </a:pPr>
            <a:endParaRPr/>
          </a:p>
        </p:txBody>
      </p:sp>
      <p:sp>
        <p:nvSpPr>
          <p:cNvPr id="663" name="Google Shape;66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solar system consists of the sun, moon, Earth, other planets, and their moons, meteors, asteroids, and comets.</a:t>
            </a:r>
            <a:endParaRPr/>
          </a:p>
        </p:txBody>
      </p:sp>
      <p:sp>
        <p:nvSpPr>
          <p:cNvPr id="671" name="Google Shape;671;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star and has a spherical shape.</a:t>
            </a:r>
            <a:endParaRPr/>
          </a:p>
        </p:txBody>
      </p:sp>
      <p:sp>
        <p:nvSpPr>
          <p:cNvPr id="678" name="Google Shape;678;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86" name="Google Shape;68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solar system?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b="0"/>
              <a:t>The solar system is the sun with all the planets and other bodies that revolve around it.]</a:t>
            </a:r>
            <a:endParaRPr/>
          </a:p>
        </p:txBody>
      </p:sp>
      <p:sp>
        <p:nvSpPr>
          <p:cNvPr id="692" name="Google Shape;692;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planet?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planet is a body or object in space that revolves around a star and has a spherical shape.]</a:t>
            </a:r>
            <a:endParaRPr/>
          </a:p>
        </p:txBody>
      </p:sp>
      <p:sp>
        <p:nvSpPr>
          <p:cNvPr id="700" name="Google Shape;70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goldilocks zone.</a:t>
            </a:r>
            <a:endParaRPr/>
          </a:p>
        </p:txBody>
      </p:sp>
      <p:sp>
        <p:nvSpPr>
          <p:cNvPr id="708" name="Google Shape;70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goldilocks zone is also known as habitable zone. It is the area that is not too hot or not too cold where a planet can maintain water (like</a:t>
            </a:r>
            <a:r>
              <a:rPr lang="en-US"/>
              <a:t> E</a:t>
            </a:r>
            <a:r>
              <a:rPr lang="en-US" sz="1200"/>
              <a:t>arth) without </a:t>
            </a:r>
            <a:r>
              <a:rPr lang="en-US"/>
              <a:t>the water boiling or freezing.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Including a model of the goldilocks zone is a great way to help students to build understanding about this term.</a:t>
            </a:r>
            <a:endParaRPr/>
          </a:p>
        </p:txBody>
      </p:sp>
      <p:sp>
        <p:nvSpPr>
          <p:cNvPr id="716" name="Google Shape;716;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725" name="Google Shape;725;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moon is an object that revolves around a planet and reflects light from the sun. </a:t>
            </a:r>
            <a:endParaRPr/>
          </a:p>
          <a:p>
            <a:pPr marL="0" lvl="0" indent="0" algn="l" rtl="0">
              <a:lnSpc>
                <a:spcPct val="100000"/>
              </a:lnSpc>
              <a:spcBef>
                <a:spcPts val="0"/>
              </a:spcBef>
              <a:spcAft>
                <a:spcPts val="0"/>
              </a:spcAft>
              <a:buSzPts val="1400"/>
              <a:buNone/>
            </a:pPr>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d5478dff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dd5478dff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goldilocks zone?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The goldilocks zone is also known as habitable zone. It is the area that is not too hot or not too cold where a planet can maintain water (like earth) without </a:t>
            </a:r>
            <a:r>
              <a:rPr lang="en-US"/>
              <a:t>the water boiling or freezing.]</a:t>
            </a:r>
            <a:endParaRPr/>
          </a:p>
        </p:txBody>
      </p:sp>
      <p:sp>
        <p:nvSpPr>
          <p:cNvPr id="731" name="Google Shape;731;gdd5478dff2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739" name="Google Shape;739;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Scientists hope that the discover of another goldilocks zone will help us find a new location for water and potentially life.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You may probe students for why scientists would hope to find a new location. This will help gauge their understanding of the concepts as well as enable students to bring in their own knowledge and understandings. Understanding the bigger picture of why scientists are hoping to find a habitable zone is important to enable students to also build their epistemic knowledge of what it means to be a scientist. </a:t>
            </a:r>
            <a:endParaRPr/>
          </a:p>
        </p:txBody>
      </p:sp>
      <p:sp>
        <p:nvSpPr>
          <p:cNvPr id="746" name="Google Shape;746;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scientists continue to discover other planets-some are like earth but too cold, others are too hot. They hope to one day find the one that is just right. </a:t>
            </a:r>
            <a:endParaRPr/>
          </a:p>
        </p:txBody>
      </p:sp>
      <p:sp>
        <p:nvSpPr>
          <p:cNvPr id="753" name="Google Shape;753;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Kepler spacecraft is a telescope on a mission called the Kepler Mission. The goal is to find and learn about other planets, hopefully finding a goldilocks planet one day.</a:t>
            </a:r>
            <a:endParaRPr/>
          </a:p>
        </p:txBody>
      </p:sp>
      <p:sp>
        <p:nvSpPr>
          <p:cNvPr id="761" name="Google Shape;761;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dd5478dff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dd5478df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768" name="Google Shape;768;gdd5478dff2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goldilocks zone is also known as habitable zone. It is the area that is not too hot or not too cold where a planet can maintain water (like earth) without it being too hot to boil or too cold to freeze</a:t>
            </a:r>
            <a:endParaRPr/>
          </a:p>
        </p:txBody>
      </p:sp>
      <p:sp>
        <p:nvSpPr>
          <p:cNvPr id="774" name="Google Shape;77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Kepler Mission?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Kepler spacecraft is a telescope on a mission called the Kepler Mission. The goal is to find and learn about other planets, hopefully finding a goldilocks planet one day.]</a:t>
            </a:r>
            <a:endParaRPr/>
          </a:p>
        </p:txBody>
      </p:sp>
      <p:sp>
        <p:nvSpPr>
          <p:cNvPr id="782" name="Google Shape;78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a:t>
            </a:r>
            <a:r>
              <a:rPr lang="en-US" b="1"/>
              <a:t> </a:t>
            </a:r>
            <a:r>
              <a:rPr lang="en-US"/>
              <a:t>of </a:t>
            </a:r>
            <a:r>
              <a:rPr lang="en-US" b="0"/>
              <a:t>the </a:t>
            </a:r>
            <a:r>
              <a:rPr lang="en-US" b="1"/>
              <a:t>goldilocks zone</a:t>
            </a:r>
            <a:r>
              <a:rPr lang="en-US" b="0"/>
              <a:t>.  </a:t>
            </a:r>
            <a:endParaRPr b="0"/>
          </a:p>
        </p:txBody>
      </p:sp>
      <p:sp>
        <p:nvSpPr>
          <p:cNvPr id="790" name="Google Shape;790;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Earth is an example of a planet in the goldilocks zone - it is not too hot or too cold to be able to maintain water.</a:t>
            </a:r>
            <a:endParaRPr b="0"/>
          </a:p>
        </p:txBody>
      </p:sp>
      <p:sp>
        <p:nvSpPr>
          <p:cNvPr id="797" name="Google Shape;79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a:p>
            <a:pPr marL="0" lvl="0" indent="0" algn="l" rtl="0">
              <a:lnSpc>
                <a:spcPct val="100000"/>
              </a:lnSpc>
              <a:spcBef>
                <a:spcPts val="0"/>
              </a:spcBef>
              <a:spcAft>
                <a:spcPts val="0"/>
              </a:spcAft>
              <a:buSzPts val="1400"/>
              <a:buNone/>
            </a:pPr>
            <a:endParaRPr b="0"/>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a non-example of the </a:t>
            </a:r>
            <a:r>
              <a:rPr lang="en-US" b="1"/>
              <a:t>goldilocks zone</a:t>
            </a:r>
            <a:r>
              <a:rPr lang="en-US"/>
              <a:t>.</a:t>
            </a:r>
            <a:endParaRPr/>
          </a:p>
        </p:txBody>
      </p:sp>
      <p:sp>
        <p:nvSpPr>
          <p:cNvPr id="805" name="Google Shape;805;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Mars falls outside of the goldilocks zone - it is too cold - water would freeze.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Explaining why this is a non-example is an important aspect of helping students to understand the concept; students’ ability to differentiate between an example or a non-example helps students more firmly grasp the concept. </a:t>
            </a:r>
            <a:endParaRPr/>
          </a:p>
        </p:txBody>
      </p:sp>
      <p:sp>
        <p:nvSpPr>
          <p:cNvPr id="812" name="Google Shape;812;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20" name="Google Shape;820;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dd0093643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dd0093643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one example of a planet in the goldilocks zone?</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[Earth]</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826" name="Google Shape;826;gdd0093643c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Why isn’t Mars a good example of a goldilocks planet?</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T</a:t>
            </a:r>
            <a:r>
              <a:rPr lang="en-US"/>
              <a:t>oo cold for water]</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834" name="Google Shape;834;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goldilocks zone?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The goldilocks zone is also known as habitable zone. It is the area that is not too hot or not too cold where a planet can maintain water (like earth) without </a:t>
            </a:r>
            <a:r>
              <a:rPr lang="en-US"/>
              <a:t>the water boiling or freezing.]</a:t>
            </a:r>
            <a:endParaRPr/>
          </a:p>
        </p:txBody>
      </p:sp>
      <p:sp>
        <p:nvSpPr>
          <p:cNvPr id="842" name="Google Shape;842;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Kepler Mission?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Kepler spacecraft is a telescope on a mission called the Kepler Mission. The goal is to find and learn about other planets, hopefully finding a goldilocks planet one day.]</a:t>
            </a:r>
            <a:endParaRPr/>
          </a:p>
        </p:txBody>
      </p:sp>
      <p:sp>
        <p:nvSpPr>
          <p:cNvPr id="850" name="Google Shape;850;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All of the following are </a:t>
            </a:r>
            <a:r>
              <a:rPr lang="en-US"/>
              <a:t>NOT</a:t>
            </a:r>
            <a:r>
              <a:rPr lang="en-US" sz="1200"/>
              <a:t> in a goldilocks zone except</a:t>
            </a:r>
            <a:r>
              <a:rPr lang="en-US"/>
              <a:t>:</a:t>
            </a:r>
            <a:endParaRPr/>
          </a:p>
          <a:p>
            <a:pPr marL="0" lvl="0" indent="0" algn="l" rtl="0">
              <a:lnSpc>
                <a:spcPct val="100000"/>
              </a:lnSpc>
              <a:spcBef>
                <a:spcPts val="0"/>
              </a:spcBef>
              <a:spcAft>
                <a:spcPts val="0"/>
              </a:spcAft>
              <a:buSzPts val="1400"/>
              <a:buNone/>
            </a:pPr>
            <a:endParaRPr b="0"/>
          </a:p>
        </p:txBody>
      </p:sp>
      <p:sp>
        <p:nvSpPr>
          <p:cNvPr id="858" name="Google Shape;858;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d5478dff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dd5478dff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All of the following are </a:t>
            </a:r>
            <a:r>
              <a:rPr lang="en-US"/>
              <a:t>NOT</a:t>
            </a:r>
            <a:r>
              <a:rPr lang="en-US" sz="1200"/>
              <a:t> in a goldilocks zone except</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[Earth because it can sustain water without freezing or boiling - Earth would be considered to be in a goldilocks zone.]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0"/>
          </a:p>
        </p:txBody>
      </p:sp>
      <p:sp>
        <p:nvSpPr>
          <p:cNvPr id="867" name="Google Shape;867;gdd5478dff2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76" name="Google Shape;876;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solar system?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b="0"/>
              <a:t>The solar system is the sun with all the planets and other bodies that revolve around it.]</a:t>
            </a:r>
            <a:endParaRPr/>
          </a:p>
        </p:txBody>
      </p:sp>
      <p:sp>
        <p:nvSpPr>
          <p:cNvPr id="171" name="Google Shape;1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goldilocks zone is also known as habitable zone. It is the area that is not too hot or not too cold where a planet can maintain water (like earth) without </a:t>
            </a:r>
            <a:r>
              <a:rPr lang="en-US"/>
              <a:t>the water boiling or freezing.</a:t>
            </a:r>
            <a:endParaRPr/>
          </a:p>
        </p:txBody>
      </p:sp>
      <p:sp>
        <p:nvSpPr>
          <p:cNvPr id="883" name="Google Shape;883;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Feedback: Simulation activities are important to help students make sense of science concepts. </a:t>
            </a:r>
            <a:endParaRPr/>
          </a:p>
        </p:txBody>
      </p:sp>
      <p:sp>
        <p:nvSpPr>
          <p:cNvPr id="891" name="Google Shape;891;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p:txBody>
      </p:sp>
      <p:sp>
        <p:nvSpPr>
          <p:cNvPr id="902" name="Google Shape;902;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10" name="Google Shape;910;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9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9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9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9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0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457"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613"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s://www.nationalgeographic.com/astrobiology/goldilocks-worlds/" TargetMode="External"/><Relationship Id="rId5" Type="http://schemas.openxmlformats.org/officeDocument/2006/relationships/image" Target="../media/image41.png"/><Relationship Id="rId4" Type="http://schemas.openxmlformats.org/officeDocument/2006/relationships/image" Target="../media/image59.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2280974" y="424771"/>
            <a:ext cx="45820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moon?</a:t>
            </a:r>
            <a:endParaRPr sz="1400" b="0" i="0" u="none" strike="noStrike" cap="none">
              <a:solidFill>
                <a:srgbClr val="000000"/>
              </a:solidFill>
              <a:latin typeface="Arial"/>
              <a:ea typeface="Arial"/>
              <a:cs typeface="Arial"/>
              <a:sym typeface="Arial"/>
            </a:endParaRPr>
          </a:p>
        </p:txBody>
      </p:sp>
      <p:sp>
        <p:nvSpPr>
          <p:cNvPr id="182" name="Google Shape;182;p1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10" descr="dreamstime_xl_17597145.jpg"/>
          <p:cNvPicPr preferRelativeResize="0"/>
          <p:nvPr/>
        </p:nvPicPr>
        <p:blipFill rotWithShape="1">
          <a:blip r:embed="rId4">
            <a:alphaModFix/>
          </a:blip>
          <a:srcRect/>
          <a:stretch/>
        </p:blipFill>
        <p:spPr>
          <a:xfrm>
            <a:off x="1987726" y="1452040"/>
            <a:ext cx="5412425" cy="45763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p:nvPr/>
        </p:nvSpPr>
        <p:spPr>
          <a:xfrm>
            <a:off x="2120046" y="1044614"/>
            <a:ext cx="4903907"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Moon Phases</a:t>
            </a:r>
            <a:endParaRPr sz="1400" b="0" i="0" u="none" strike="noStrike" cap="none">
              <a:solidFill>
                <a:srgbClr val="000000"/>
              </a:solidFill>
              <a:latin typeface="Arial"/>
              <a:ea typeface="Arial"/>
              <a:cs typeface="Arial"/>
              <a:sym typeface="Arial"/>
            </a:endParaRPr>
          </a:p>
        </p:txBody>
      </p:sp>
      <p:sp>
        <p:nvSpPr>
          <p:cNvPr id="190" name="Google Shape;190;p1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1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subTitle" idx="1"/>
          </p:nvPr>
        </p:nvSpPr>
        <p:spPr>
          <a:xfrm>
            <a:off x="1478363" y="303025"/>
            <a:ext cx="7330273" cy="1093034"/>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0000"/>
              </a:lnSpc>
              <a:spcBef>
                <a:spcPts val="0"/>
              </a:spcBef>
              <a:spcAft>
                <a:spcPts val="0"/>
              </a:spcAft>
              <a:buClr>
                <a:schemeClr val="dk1"/>
              </a:buClr>
              <a:buSzPct val="100000"/>
              <a:buNone/>
            </a:pPr>
            <a:r>
              <a:rPr lang="en-US" b="1" u="sng">
                <a:solidFill>
                  <a:schemeClr val="dk1"/>
                </a:solidFill>
              </a:rPr>
              <a:t>Moon Phases</a:t>
            </a:r>
            <a:r>
              <a:rPr lang="en-US" b="1">
                <a:solidFill>
                  <a:schemeClr val="dk1"/>
                </a:solidFill>
              </a:rPr>
              <a:t>: </a:t>
            </a:r>
            <a:r>
              <a:rPr lang="en-US">
                <a:solidFill>
                  <a:schemeClr val="dk1"/>
                </a:solidFill>
              </a:rPr>
              <a:t>difference in appearance of the moon depending on its orbit around the earth</a:t>
            </a:r>
            <a:endParaRPr/>
          </a:p>
        </p:txBody>
      </p:sp>
      <p:sp>
        <p:nvSpPr>
          <p:cNvPr id="198" name="Google Shape;198;p1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12"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200" name="Google Shape;200;p12" descr="Phases of the Moon | NASA Solar System Exploration"/>
          <p:cNvPicPr preferRelativeResize="0"/>
          <p:nvPr/>
        </p:nvPicPr>
        <p:blipFill rotWithShape="1">
          <a:blip r:embed="rId5">
            <a:alphaModFix/>
          </a:blip>
          <a:srcRect/>
          <a:stretch/>
        </p:blipFill>
        <p:spPr>
          <a:xfrm>
            <a:off x="2383264" y="1868567"/>
            <a:ext cx="4377471" cy="43774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dd49872f3e_0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dd49872f3e_0_5"/>
          <p:cNvSpPr txBox="1"/>
          <p:nvPr/>
        </p:nvSpPr>
        <p:spPr>
          <a:xfrm>
            <a:off x="997700" y="424775"/>
            <a:ext cx="7805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are moon phases?</a:t>
            </a:r>
            <a:endParaRPr sz="1400" b="0" i="0" u="none" strike="noStrike" cap="none">
              <a:solidFill>
                <a:srgbClr val="000000"/>
              </a:solidFill>
              <a:latin typeface="Arial"/>
              <a:ea typeface="Arial"/>
              <a:cs typeface="Arial"/>
              <a:sym typeface="Arial"/>
            </a:endParaRPr>
          </a:p>
        </p:txBody>
      </p:sp>
      <p:sp>
        <p:nvSpPr>
          <p:cNvPr id="213" name="Google Shape;213;gdd49872f3e_0_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gdd49872f3e_0_5" descr="Phases of the Moon | NASA Solar System Exploration"/>
          <p:cNvPicPr preferRelativeResize="0"/>
          <p:nvPr/>
        </p:nvPicPr>
        <p:blipFill rotWithShape="1">
          <a:blip r:embed="rId4">
            <a:alphaModFix/>
          </a:blip>
          <a:srcRect/>
          <a:stretch/>
        </p:blipFill>
        <p:spPr>
          <a:xfrm>
            <a:off x="2711664" y="1591165"/>
            <a:ext cx="4377471" cy="43774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21" name="Google Shape;221;p1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p14" descr="How does moon shine? - Quora"/>
          <p:cNvPicPr preferRelativeResize="0"/>
          <p:nvPr/>
        </p:nvPicPr>
        <p:blipFill rotWithShape="1">
          <a:blip r:embed="rId4">
            <a:alphaModFix/>
          </a:blip>
          <a:srcRect/>
          <a:stretch/>
        </p:blipFill>
        <p:spPr>
          <a:xfrm>
            <a:off x="2111932" y="1614488"/>
            <a:ext cx="5367906" cy="3814038"/>
          </a:xfrm>
          <a:prstGeom prst="rect">
            <a:avLst/>
          </a:prstGeom>
          <a:noFill/>
          <a:ln>
            <a:noFill/>
          </a:ln>
        </p:spPr>
      </p:pic>
      <p:cxnSp>
        <p:nvCxnSpPr>
          <p:cNvPr id="229" name="Google Shape;229;p14"/>
          <p:cNvCxnSpPr/>
          <p:nvPr/>
        </p:nvCxnSpPr>
        <p:spPr>
          <a:xfrm flipH="1">
            <a:off x="4398380" y="2558005"/>
            <a:ext cx="1493134" cy="393539"/>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30" name="Google Shape;230;p14"/>
          <p:cNvSpPr txBox="1"/>
          <p:nvPr/>
        </p:nvSpPr>
        <p:spPr>
          <a:xfrm>
            <a:off x="858151" y="351600"/>
            <a:ext cx="7984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moon we see comes from the light reflected from the sun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5"/>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15"/>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pic>
        <p:nvPicPr>
          <p:cNvPr id="238" name="Google Shape;238;p15" descr="The position of the Moon and the Sun during Each of the Moon’s phases and the Moon as it appears from Earth during each phase."/>
          <p:cNvPicPr preferRelativeResize="0"/>
          <p:nvPr/>
        </p:nvPicPr>
        <p:blipFill rotWithShape="1">
          <a:blip r:embed="rId3">
            <a:alphaModFix/>
          </a:blip>
          <a:srcRect r="5843" b="7"/>
          <a:stretch/>
        </p:blipFill>
        <p:spPr>
          <a:xfrm>
            <a:off x="628650" y="1845426"/>
            <a:ext cx="7884410" cy="4450303"/>
          </a:xfrm>
          <a:prstGeom prst="rect">
            <a:avLst/>
          </a:prstGeom>
          <a:noFill/>
          <a:ln>
            <a:noFill/>
          </a:ln>
        </p:spPr>
      </p:pic>
      <p:sp>
        <p:nvSpPr>
          <p:cNvPr id="239" name="Google Shape;239;p1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0" name="Google Shape;240;p15"/>
          <p:cNvCxnSpPr/>
          <p:nvPr/>
        </p:nvCxnSpPr>
        <p:spPr>
          <a:xfrm>
            <a:off x="5382228" y="2781209"/>
            <a:ext cx="335666" cy="647791"/>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41" name="Google Shape;241;p15"/>
          <p:cNvCxnSpPr/>
          <p:nvPr/>
        </p:nvCxnSpPr>
        <p:spPr>
          <a:xfrm>
            <a:off x="4766962" y="2842367"/>
            <a:ext cx="0" cy="711061"/>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42" name="Google Shape;242;p15"/>
          <p:cNvCxnSpPr/>
          <p:nvPr/>
        </p:nvCxnSpPr>
        <p:spPr>
          <a:xfrm flipH="1">
            <a:off x="3761773" y="2781208"/>
            <a:ext cx="376535" cy="647792"/>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43" name="Google Shape;243;p15"/>
          <p:cNvSpPr txBox="1"/>
          <p:nvPr/>
        </p:nvSpPr>
        <p:spPr>
          <a:xfrm>
            <a:off x="2013995" y="792759"/>
            <a:ext cx="62271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There are 8 Phases of the Moon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6" descr="What are the phases of the Moon?"/>
          <p:cNvPicPr preferRelativeResize="0"/>
          <p:nvPr/>
        </p:nvPicPr>
        <p:blipFill rotWithShape="1">
          <a:blip r:embed="rId3">
            <a:alphaModFix/>
          </a:blip>
          <a:srcRect/>
          <a:stretch/>
        </p:blipFill>
        <p:spPr>
          <a:xfrm>
            <a:off x="410561" y="2214563"/>
            <a:ext cx="5990239" cy="3977893"/>
          </a:xfrm>
          <a:prstGeom prst="rect">
            <a:avLst/>
          </a:prstGeom>
          <a:noFill/>
          <a:ln>
            <a:noFill/>
          </a:ln>
        </p:spPr>
      </p:pic>
      <p:sp>
        <p:nvSpPr>
          <p:cNvPr id="250" name="Google Shape;250;p16"/>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51" name="Google Shape;251;p1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16" descr="November new moon 2020: Dark sky sets the stage for meteors, planets and  constellations | Space"/>
          <p:cNvPicPr preferRelativeResize="0"/>
          <p:nvPr/>
        </p:nvPicPr>
        <p:blipFill rotWithShape="1">
          <a:blip r:embed="rId5">
            <a:alphaModFix/>
          </a:blip>
          <a:srcRect/>
          <a:stretch/>
        </p:blipFill>
        <p:spPr>
          <a:xfrm>
            <a:off x="4817477" y="562271"/>
            <a:ext cx="3982463" cy="2230179"/>
          </a:xfrm>
          <a:prstGeom prst="rect">
            <a:avLst/>
          </a:prstGeom>
          <a:noFill/>
          <a:ln>
            <a:noFill/>
          </a:ln>
        </p:spPr>
      </p:pic>
      <p:cxnSp>
        <p:nvCxnSpPr>
          <p:cNvPr id="253" name="Google Shape;253;p16"/>
          <p:cNvCxnSpPr/>
          <p:nvPr/>
        </p:nvCxnSpPr>
        <p:spPr>
          <a:xfrm flipH="1">
            <a:off x="4393024" y="2792450"/>
            <a:ext cx="653538" cy="1273101"/>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54" name="Google Shape;254;p16"/>
          <p:cNvSpPr txBox="1"/>
          <p:nvPr/>
        </p:nvSpPr>
        <p:spPr>
          <a:xfrm>
            <a:off x="628650" y="735230"/>
            <a:ext cx="351508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New Moon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descr="What are the phases of the Moon?"/>
          <p:cNvPicPr preferRelativeResize="0"/>
          <p:nvPr/>
        </p:nvPicPr>
        <p:blipFill rotWithShape="1">
          <a:blip r:embed="rId3">
            <a:alphaModFix/>
          </a:blip>
          <a:srcRect/>
          <a:stretch/>
        </p:blipFill>
        <p:spPr>
          <a:xfrm>
            <a:off x="410561" y="2214563"/>
            <a:ext cx="5990239" cy="3977893"/>
          </a:xfrm>
          <a:prstGeom prst="rect">
            <a:avLst/>
          </a:prstGeom>
          <a:noFill/>
          <a:ln>
            <a:noFill/>
          </a:ln>
        </p:spPr>
      </p:pic>
      <p:sp>
        <p:nvSpPr>
          <p:cNvPr id="261" name="Google Shape;261;p17"/>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62" name="Google Shape;262;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3" name="Google Shape;263;p17"/>
          <p:cNvCxnSpPr/>
          <p:nvPr/>
        </p:nvCxnSpPr>
        <p:spPr>
          <a:xfrm flipH="1">
            <a:off x="4143737" y="2603664"/>
            <a:ext cx="1229359" cy="637247"/>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64" name="Google Shape;264;p17"/>
          <p:cNvSpPr txBox="1"/>
          <p:nvPr/>
        </p:nvSpPr>
        <p:spPr>
          <a:xfrm>
            <a:off x="628650" y="735230"/>
            <a:ext cx="3515087"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Waxing Crescent</a:t>
            </a:r>
            <a:endParaRPr sz="1400" b="0" i="0" u="none" strike="noStrike" cap="none">
              <a:solidFill>
                <a:srgbClr val="000000"/>
              </a:solidFill>
              <a:latin typeface="Arial"/>
              <a:ea typeface="Arial"/>
              <a:cs typeface="Arial"/>
              <a:sym typeface="Arial"/>
            </a:endParaRPr>
          </a:p>
        </p:txBody>
      </p:sp>
      <p:pic>
        <p:nvPicPr>
          <p:cNvPr id="265" name="Google Shape;265;p17" descr="Waxing Crescent Moon Photograph by Eckhard Slawik"/>
          <p:cNvPicPr preferRelativeResize="0"/>
          <p:nvPr/>
        </p:nvPicPr>
        <p:blipFill rotWithShape="1">
          <a:blip r:embed="rId5">
            <a:alphaModFix/>
          </a:blip>
          <a:srcRect/>
          <a:stretch/>
        </p:blipFill>
        <p:spPr>
          <a:xfrm>
            <a:off x="5526008" y="228781"/>
            <a:ext cx="3012130" cy="30121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849888" y="327834"/>
            <a:ext cx="7444221"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Calibri"/>
                <a:ea typeface="Calibri"/>
                <a:cs typeface="Calibri"/>
                <a:sym typeface="Calibri"/>
              </a:rPr>
              <a:t>Moon Phases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Phases of the Moon | NASA Solar System Exploration"/>
          <p:cNvPicPr preferRelativeResize="0"/>
          <p:nvPr/>
        </p:nvPicPr>
        <p:blipFill rotWithShape="1">
          <a:blip r:embed="rId3">
            <a:alphaModFix/>
          </a:blip>
          <a:srcRect/>
          <a:stretch/>
        </p:blipFill>
        <p:spPr>
          <a:xfrm>
            <a:off x="2383264" y="2079214"/>
            <a:ext cx="4377471" cy="43774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8" descr="What are the phases of the Moon?"/>
          <p:cNvPicPr preferRelativeResize="0"/>
          <p:nvPr/>
        </p:nvPicPr>
        <p:blipFill rotWithShape="1">
          <a:blip r:embed="rId3">
            <a:alphaModFix/>
          </a:blip>
          <a:srcRect/>
          <a:stretch/>
        </p:blipFill>
        <p:spPr>
          <a:xfrm>
            <a:off x="734283" y="2543866"/>
            <a:ext cx="5990239" cy="3977893"/>
          </a:xfrm>
          <a:prstGeom prst="rect">
            <a:avLst/>
          </a:prstGeom>
          <a:noFill/>
          <a:ln>
            <a:noFill/>
          </a:ln>
        </p:spPr>
      </p:pic>
      <p:sp>
        <p:nvSpPr>
          <p:cNvPr id="272" name="Google Shape;272;p18"/>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73" name="Google Shape;273;p1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4" name="Google Shape;274;p18"/>
          <p:cNvCxnSpPr/>
          <p:nvPr/>
        </p:nvCxnSpPr>
        <p:spPr>
          <a:xfrm flipH="1">
            <a:off x="3405825" y="1958860"/>
            <a:ext cx="2213208" cy="111117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75" name="Google Shape;275;p18"/>
          <p:cNvSpPr txBox="1"/>
          <p:nvPr/>
        </p:nvSpPr>
        <p:spPr>
          <a:xfrm>
            <a:off x="1210741" y="562271"/>
            <a:ext cx="351508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First Quarter</a:t>
            </a:r>
            <a:endParaRPr sz="1400" b="0" i="0" u="none" strike="noStrike" cap="none">
              <a:solidFill>
                <a:srgbClr val="000000"/>
              </a:solidFill>
              <a:latin typeface="Arial"/>
              <a:ea typeface="Arial"/>
              <a:cs typeface="Arial"/>
              <a:sym typeface="Arial"/>
            </a:endParaRPr>
          </a:p>
        </p:txBody>
      </p:sp>
      <p:pic>
        <p:nvPicPr>
          <p:cNvPr id="276" name="Google Shape;276;p18" descr="C. First Quarter - Moon facts"/>
          <p:cNvPicPr preferRelativeResize="0"/>
          <p:nvPr/>
        </p:nvPicPr>
        <p:blipFill rotWithShape="1">
          <a:blip r:embed="rId5">
            <a:alphaModFix/>
          </a:blip>
          <a:srcRect/>
          <a:stretch/>
        </p:blipFill>
        <p:spPr>
          <a:xfrm>
            <a:off x="5619033" y="367615"/>
            <a:ext cx="2676527" cy="26765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9" descr="What are the phases of the Moon?"/>
          <p:cNvPicPr preferRelativeResize="0"/>
          <p:nvPr/>
        </p:nvPicPr>
        <p:blipFill rotWithShape="1">
          <a:blip r:embed="rId3">
            <a:alphaModFix/>
          </a:blip>
          <a:srcRect/>
          <a:stretch/>
        </p:blipFill>
        <p:spPr>
          <a:xfrm>
            <a:off x="3230184" y="2551551"/>
            <a:ext cx="5750004" cy="3818362"/>
          </a:xfrm>
          <a:prstGeom prst="rect">
            <a:avLst/>
          </a:prstGeom>
          <a:noFill/>
          <a:ln>
            <a:noFill/>
          </a:ln>
        </p:spPr>
      </p:pic>
      <p:sp>
        <p:nvSpPr>
          <p:cNvPr id="283" name="Google Shape;283;p19"/>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84" name="Google Shape;284;p1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5" name="Google Shape;285;p19"/>
          <p:cNvCxnSpPr/>
          <p:nvPr/>
        </p:nvCxnSpPr>
        <p:spPr>
          <a:xfrm>
            <a:off x="3219593" y="3254074"/>
            <a:ext cx="1023478" cy="380377"/>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86" name="Google Shape;286;p19"/>
          <p:cNvSpPr txBox="1"/>
          <p:nvPr/>
        </p:nvSpPr>
        <p:spPr>
          <a:xfrm>
            <a:off x="5412351" y="328557"/>
            <a:ext cx="3515087"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Waxing Gibbous</a:t>
            </a:r>
            <a:endParaRPr sz="1400" b="0" i="0" u="none" strike="noStrike" cap="none">
              <a:solidFill>
                <a:srgbClr val="000000"/>
              </a:solidFill>
              <a:latin typeface="Arial"/>
              <a:ea typeface="Arial"/>
              <a:cs typeface="Arial"/>
              <a:sym typeface="Arial"/>
            </a:endParaRPr>
          </a:p>
        </p:txBody>
      </p:sp>
      <p:pic>
        <p:nvPicPr>
          <p:cNvPr id="287" name="Google Shape;287;p19" descr="11 Waxing Gibbous Moon @ not so bad Astrophotography"/>
          <p:cNvPicPr preferRelativeResize="0"/>
          <p:nvPr/>
        </p:nvPicPr>
        <p:blipFill rotWithShape="1">
          <a:blip r:embed="rId5">
            <a:alphaModFix/>
          </a:blip>
          <a:srcRect/>
          <a:stretch/>
        </p:blipFill>
        <p:spPr>
          <a:xfrm>
            <a:off x="163813" y="1297501"/>
            <a:ext cx="2909978" cy="29099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0" descr="What are the phases of the Moon?"/>
          <p:cNvPicPr preferRelativeResize="0"/>
          <p:nvPr/>
        </p:nvPicPr>
        <p:blipFill rotWithShape="1">
          <a:blip r:embed="rId3">
            <a:alphaModFix/>
          </a:blip>
          <a:srcRect/>
          <a:stretch/>
        </p:blipFill>
        <p:spPr>
          <a:xfrm>
            <a:off x="3230184" y="2551551"/>
            <a:ext cx="5750004" cy="3818362"/>
          </a:xfrm>
          <a:prstGeom prst="rect">
            <a:avLst/>
          </a:prstGeom>
          <a:noFill/>
          <a:ln>
            <a:noFill/>
          </a:ln>
        </p:spPr>
      </p:pic>
      <p:sp>
        <p:nvSpPr>
          <p:cNvPr id="294" name="Google Shape;294;p20"/>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95" name="Google Shape;295;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6" name="Google Shape;296;p20"/>
          <p:cNvCxnSpPr/>
          <p:nvPr/>
        </p:nvCxnSpPr>
        <p:spPr>
          <a:xfrm>
            <a:off x="2793161" y="3690026"/>
            <a:ext cx="1153806" cy="75945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97" name="Google Shape;297;p20"/>
          <p:cNvSpPr txBox="1"/>
          <p:nvPr/>
        </p:nvSpPr>
        <p:spPr>
          <a:xfrm>
            <a:off x="5215581" y="538038"/>
            <a:ext cx="351508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Full Moon</a:t>
            </a:r>
            <a:endParaRPr sz="1400" b="0" i="0" u="none" strike="noStrike" cap="none">
              <a:solidFill>
                <a:srgbClr val="000000"/>
              </a:solidFill>
              <a:latin typeface="Arial"/>
              <a:ea typeface="Arial"/>
              <a:cs typeface="Arial"/>
              <a:sym typeface="Arial"/>
            </a:endParaRPr>
          </a:p>
        </p:txBody>
      </p:sp>
      <p:pic>
        <p:nvPicPr>
          <p:cNvPr id="298" name="Google Shape;298;p20" descr="The Full Moon"/>
          <p:cNvPicPr preferRelativeResize="0"/>
          <p:nvPr/>
        </p:nvPicPr>
        <p:blipFill rotWithShape="1">
          <a:blip r:embed="rId5">
            <a:alphaModFix/>
          </a:blip>
          <a:srcRect r="31602" b="17132"/>
          <a:stretch/>
        </p:blipFill>
        <p:spPr>
          <a:xfrm>
            <a:off x="379297" y="1523456"/>
            <a:ext cx="2504427" cy="20561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1" descr="What are the phases of the Moon?"/>
          <p:cNvPicPr preferRelativeResize="0"/>
          <p:nvPr/>
        </p:nvPicPr>
        <p:blipFill rotWithShape="1">
          <a:blip r:embed="rId3">
            <a:alphaModFix/>
          </a:blip>
          <a:srcRect/>
          <a:stretch/>
        </p:blipFill>
        <p:spPr>
          <a:xfrm>
            <a:off x="3230184" y="2551551"/>
            <a:ext cx="5750004" cy="3818362"/>
          </a:xfrm>
          <a:prstGeom prst="rect">
            <a:avLst/>
          </a:prstGeom>
          <a:noFill/>
          <a:ln>
            <a:noFill/>
          </a:ln>
        </p:spPr>
      </p:pic>
      <p:sp>
        <p:nvSpPr>
          <p:cNvPr id="305" name="Google Shape;305;p21"/>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306" name="Google Shape;306;p2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7" name="Google Shape;307;p21"/>
          <p:cNvCxnSpPr/>
          <p:nvPr/>
        </p:nvCxnSpPr>
        <p:spPr>
          <a:xfrm>
            <a:off x="2439149" y="4207479"/>
            <a:ext cx="1959231" cy="1267346"/>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308" name="Google Shape;308;p21"/>
          <p:cNvSpPr txBox="1"/>
          <p:nvPr/>
        </p:nvSpPr>
        <p:spPr>
          <a:xfrm>
            <a:off x="5215581" y="538038"/>
            <a:ext cx="3515087"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Waning Gibbous </a:t>
            </a:r>
            <a:endParaRPr sz="1400" b="0" i="0" u="none" strike="noStrike" cap="none">
              <a:solidFill>
                <a:srgbClr val="000000"/>
              </a:solidFill>
              <a:latin typeface="Arial"/>
              <a:ea typeface="Arial"/>
              <a:cs typeface="Arial"/>
              <a:sym typeface="Arial"/>
            </a:endParaRPr>
          </a:p>
        </p:txBody>
      </p:sp>
      <p:pic>
        <p:nvPicPr>
          <p:cNvPr id="309" name="Google Shape;309;p21" descr="What Is The Gibbous Moon? - Universe Today"/>
          <p:cNvPicPr preferRelativeResize="0"/>
          <p:nvPr/>
        </p:nvPicPr>
        <p:blipFill rotWithShape="1">
          <a:blip r:embed="rId5">
            <a:alphaModFix/>
          </a:blip>
          <a:srcRect/>
          <a:stretch/>
        </p:blipFill>
        <p:spPr>
          <a:xfrm>
            <a:off x="537980" y="1858471"/>
            <a:ext cx="2256689" cy="23490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2" descr="What are the phases of the Moon?"/>
          <p:cNvPicPr preferRelativeResize="0"/>
          <p:nvPr/>
        </p:nvPicPr>
        <p:blipFill rotWithShape="1">
          <a:blip r:embed="rId3">
            <a:alphaModFix/>
          </a:blip>
          <a:srcRect/>
          <a:stretch/>
        </p:blipFill>
        <p:spPr>
          <a:xfrm>
            <a:off x="355182" y="735230"/>
            <a:ext cx="5750004" cy="3818362"/>
          </a:xfrm>
          <a:prstGeom prst="rect">
            <a:avLst/>
          </a:prstGeom>
          <a:noFill/>
          <a:ln>
            <a:noFill/>
          </a:ln>
        </p:spPr>
      </p:pic>
      <p:sp>
        <p:nvSpPr>
          <p:cNvPr id="316" name="Google Shape;316;p22"/>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317" name="Google Shape;317;p2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8" name="Google Shape;318;p22"/>
          <p:cNvCxnSpPr/>
          <p:nvPr/>
        </p:nvCxnSpPr>
        <p:spPr>
          <a:xfrm rot="10800000">
            <a:off x="2924695" y="4264263"/>
            <a:ext cx="2781623" cy="462288"/>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319" name="Google Shape;319;p22"/>
          <p:cNvSpPr txBox="1"/>
          <p:nvPr/>
        </p:nvSpPr>
        <p:spPr>
          <a:xfrm>
            <a:off x="5215581" y="538038"/>
            <a:ext cx="351508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Third Quarter</a:t>
            </a:r>
            <a:endParaRPr sz="1400" b="0" i="0" u="none" strike="noStrike" cap="none">
              <a:solidFill>
                <a:srgbClr val="000000"/>
              </a:solidFill>
              <a:latin typeface="Arial"/>
              <a:ea typeface="Arial"/>
              <a:cs typeface="Arial"/>
              <a:sym typeface="Arial"/>
            </a:endParaRPr>
          </a:p>
        </p:txBody>
      </p:sp>
      <p:pic>
        <p:nvPicPr>
          <p:cNvPr id="320" name="Google Shape;320;p22" descr="Why Is Called a Quarter Moon (Not a Half Moon)? | The Old Farmer's Almanac"/>
          <p:cNvPicPr preferRelativeResize="0"/>
          <p:nvPr/>
        </p:nvPicPr>
        <p:blipFill rotWithShape="1">
          <a:blip r:embed="rId5">
            <a:alphaModFix/>
          </a:blip>
          <a:srcRect/>
          <a:stretch/>
        </p:blipFill>
        <p:spPr>
          <a:xfrm>
            <a:off x="5857688" y="3685164"/>
            <a:ext cx="2657662" cy="26576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3" descr="What are the phases of the Moon?"/>
          <p:cNvPicPr preferRelativeResize="0"/>
          <p:nvPr/>
        </p:nvPicPr>
        <p:blipFill rotWithShape="1">
          <a:blip r:embed="rId3">
            <a:alphaModFix/>
          </a:blip>
          <a:srcRect/>
          <a:stretch/>
        </p:blipFill>
        <p:spPr>
          <a:xfrm>
            <a:off x="355182" y="735230"/>
            <a:ext cx="5750004" cy="3818362"/>
          </a:xfrm>
          <a:prstGeom prst="rect">
            <a:avLst/>
          </a:prstGeom>
          <a:noFill/>
          <a:ln>
            <a:noFill/>
          </a:ln>
        </p:spPr>
      </p:pic>
      <p:sp>
        <p:nvSpPr>
          <p:cNvPr id="327" name="Google Shape;327;p23"/>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328" name="Google Shape;328;p23"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9" name="Google Shape;329;p23"/>
          <p:cNvCxnSpPr/>
          <p:nvPr/>
        </p:nvCxnSpPr>
        <p:spPr>
          <a:xfrm rot="10800000">
            <a:off x="3999618" y="3853551"/>
            <a:ext cx="1706700" cy="873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330" name="Google Shape;330;p23"/>
          <p:cNvSpPr txBox="1"/>
          <p:nvPr/>
        </p:nvSpPr>
        <p:spPr>
          <a:xfrm>
            <a:off x="5215581" y="538038"/>
            <a:ext cx="3515087"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Waning Crescent</a:t>
            </a:r>
            <a:endParaRPr sz="1400" b="0" i="0" u="none" strike="noStrike" cap="none">
              <a:solidFill>
                <a:srgbClr val="000000"/>
              </a:solidFill>
              <a:latin typeface="Arial"/>
              <a:ea typeface="Arial"/>
              <a:cs typeface="Arial"/>
              <a:sym typeface="Arial"/>
            </a:endParaRPr>
          </a:p>
        </p:txBody>
      </p:sp>
      <p:pic>
        <p:nvPicPr>
          <p:cNvPr id="331" name="Google Shape;331;p23" descr="The 25-day-old Waning Crescent Moon Photograph by Alan Dyer"/>
          <p:cNvPicPr preferRelativeResize="0"/>
          <p:nvPr/>
        </p:nvPicPr>
        <p:blipFill rotWithShape="1">
          <a:blip r:embed="rId5">
            <a:alphaModFix/>
          </a:blip>
          <a:srcRect/>
          <a:stretch/>
        </p:blipFill>
        <p:spPr>
          <a:xfrm>
            <a:off x="5903380" y="3080313"/>
            <a:ext cx="2356275" cy="3586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4" descr="Claimed moons of Earth - Wikipedia"/>
          <p:cNvPicPr preferRelativeResize="0"/>
          <p:nvPr/>
        </p:nvPicPr>
        <p:blipFill rotWithShape="1">
          <a:blip r:embed="rId3">
            <a:alphaModFix/>
          </a:blip>
          <a:srcRect l="14466"/>
          <a:stretch/>
        </p:blipFill>
        <p:spPr>
          <a:xfrm>
            <a:off x="1192192" y="1594412"/>
            <a:ext cx="7048983" cy="4120588"/>
          </a:xfrm>
          <a:prstGeom prst="rect">
            <a:avLst/>
          </a:prstGeom>
          <a:noFill/>
          <a:ln>
            <a:noFill/>
          </a:ln>
        </p:spPr>
      </p:pic>
      <p:sp>
        <p:nvSpPr>
          <p:cNvPr id="338" name="Google Shape;338;p24"/>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339" name="Google Shape;339;p2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4"/>
          <p:cNvSpPr txBox="1"/>
          <p:nvPr/>
        </p:nvSpPr>
        <p:spPr>
          <a:xfrm>
            <a:off x="735234" y="538050"/>
            <a:ext cx="7995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Calibri"/>
                <a:ea typeface="Calibri"/>
                <a:cs typeface="Calibri"/>
                <a:sym typeface="Calibri"/>
              </a:rPr>
              <a:t>Tides</a:t>
            </a:r>
            <a:endParaRPr sz="1400" b="0" i="0" u="none" strike="noStrike" cap="none">
              <a:solidFill>
                <a:srgbClr val="000000"/>
              </a:solidFill>
              <a:latin typeface="Arial"/>
              <a:ea typeface="Arial"/>
              <a:cs typeface="Arial"/>
              <a:sym typeface="Arial"/>
            </a:endParaRPr>
          </a:p>
        </p:txBody>
      </p:sp>
      <p:cxnSp>
        <p:nvCxnSpPr>
          <p:cNvPr id="341" name="Google Shape;341;p24"/>
          <p:cNvCxnSpPr/>
          <p:nvPr/>
        </p:nvCxnSpPr>
        <p:spPr>
          <a:xfrm rot="10800000" flipH="1">
            <a:off x="5648446" y="2795709"/>
            <a:ext cx="819498" cy="221547"/>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342" name="Google Shape;342;p24"/>
          <p:cNvSpPr/>
          <p:nvPr/>
        </p:nvSpPr>
        <p:spPr>
          <a:xfrm rot="4357218">
            <a:off x="2787860" y="1750269"/>
            <a:ext cx="2442259" cy="3382751"/>
          </a:xfrm>
          <a:prstGeom prst="ellipse">
            <a:avLst/>
          </a:prstGeom>
          <a:noFill/>
          <a:ln w="5715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24"/>
          <p:cNvSpPr txBox="1"/>
          <p:nvPr/>
        </p:nvSpPr>
        <p:spPr>
          <a:xfrm>
            <a:off x="6058195" y="3230107"/>
            <a:ext cx="166675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Gravitational Pull</a:t>
            </a:r>
            <a:endParaRPr sz="1400" b="0" i="0" u="none" strike="noStrike" cap="none">
              <a:solidFill>
                <a:srgbClr val="000000"/>
              </a:solidFill>
              <a:latin typeface="Arial"/>
              <a:ea typeface="Arial"/>
              <a:cs typeface="Arial"/>
              <a:sym typeface="Arial"/>
            </a:endParaRPr>
          </a:p>
        </p:txBody>
      </p:sp>
      <p:sp>
        <p:nvSpPr>
          <p:cNvPr id="344" name="Google Shape;344;p24"/>
          <p:cNvSpPr txBox="1"/>
          <p:nvPr/>
        </p:nvSpPr>
        <p:spPr>
          <a:xfrm>
            <a:off x="5215581" y="1869750"/>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345" name="Google Shape;345;p24"/>
          <p:cNvSpPr txBox="1"/>
          <p:nvPr/>
        </p:nvSpPr>
        <p:spPr>
          <a:xfrm>
            <a:off x="1608770" y="3662706"/>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5"/>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352" name="Google Shape;352;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5"/>
          <p:cNvSpPr txBox="1"/>
          <p:nvPr/>
        </p:nvSpPr>
        <p:spPr>
          <a:xfrm>
            <a:off x="5215581" y="1869750"/>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354" name="Google Shape;354;p25"/>
          <p:cNvSpPr txBox="1"/>
          <p:nvPr/>
        </p:nvSpPr>
        <p:spPr>
          <a:xfrm>
            <a:off x="1608770" y="3662706"/>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pic>
        <p:nvPicPr>
          <p:cNvPr id="355" name="Google Shape;355;p25" descr="Study: 'average sea levels rising; but tide levels, have undergone little  change' | Watts Up With That?"/>
          <p:cNvPicPr preferRelativeResize="0"/>
          <p:nvPr/>
        </p:nvPicPr>
        <p:blipFill rotWithShape="1">
          <a:blip r:embed="rId4">
            <a:alphaModFix/>
          </a:blip>
          <a:srcRect/>
          <a:stretch/>
        </p:blipFill>
        <p:spPr>
          <a:xfrm>
            <a:off x="0" y="1695450"/>
            <a:ext cx="9144000" cy="3467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txBox="1">
            <a:spLocks noGrp="1"/>
          </p:cNvSpPr>
          <p:nvPr>
            <p:ph type="subTitle" idx="1"/>
          </p:nvPr>
        </p:nvSpPr>
        <p:spPr>
          <a:xfrm>
            <a:off x="1478363" y="303025"/>
            <a:ext cx="7330273" cy="109303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Moon phases</a:t>
            </a:r>
            <a:r>
              <a:rPr lang="en-US" b="1">
                <a:solidFill>
                  <a:schemeClr val="dk1"/>
                </a:solidFill>
              </a:rPr>
              <a:t>: </a:t>
            </a:r>
            <a:r>
              <a:rPr lang="en-US">
                <a:solidFill>
                  <a:schemeClr val="dk1"/>
                </a:solidFill>
              </a:rPr>
              <a:t>difference in appearance of the moon depending on its ______ around the earth</a:t>
            </a:r>
            <a:endParaRPr/>
          </a:p>
        </p:txBody>
      </p:sp>
      <p:pic>
        <p:nvPicPr>
          <p:cNvPr id="368" name="Google Shape;368;p27" descr="Phases of the Moon | NASA Solar System Exploration"/>
          <p:cNvPicPr preferRelativeResize="0"/>
          <p:nvPr/>
        </p:nvPicPr>
        <p:blipFill rotWithShape="1">
          <a:blip r:embed="rId3">
            <a:alphaModFix/>
          </a:blip>
          <a:srcRect/>
          <a:stretch/>
        </p:blipFill>
        <p:spPr>
          <a:xfrm>
            <a:off x="2626332" y="2018447"/>
            <a:ext cx="4377471" cy="4377471"/>
          </a:xfrm>
          <a:prstGeom prst="rect">
            <a:avLst/>
          </a:prstGeom>
          <a:noFill/>
          <a:ln>
            <a:noFill/>
          </a:ln>
        </p:spPr>
      </p:pic>
      <p:sp>
        <p:nvSpPr>
          <p:cNvPr id="369" name="Google Shape;369;p27"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722555"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the relationship between the earth and the moon?</a:t>
            </a:r>
            <a:endParaRPr sz="1400" b="0" i="0" u="none" strike="noStrike" cap="none">
              <a:solidFill>
                <a:srgbClr val="000000"/>
              </a:solidFill>
              <a:latin typeface="Arial"/>
              <a:ea typeface="Arial"/>
              <a:cs typeface="Arial"/>
              <a:sym typeface="Arial"/>
            </a:endParaRPr>
          </a:p>
        </p:txBody>
      </p:sp>
      <p:pic>
        <p:nvPicPr>
          <p:cNvPr id="130" name="Google Shape;130;p3" descr="Earth and Moon: Student-Built Model | Perkins eLearning"/>
          <p:cNvPicPr preferRelativeResize="0"/>
          <p:nvPr/>
        </p:nvPicPr>
        <p:blipFill rotWithShape="1">
          <a:blip r:embed="rId4">
            <a:alphaModFix/>
          </a:blip>
          <a:srcRect/>
          <a:stretch/>
        </p:blipFill>
        <p:spPr>
          <a:xfrm>
            <a:off x="1530415" y="1962951"/>
            <a:ext cx="6237171" cy="35084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dd49872f3e_0_14"/>
          <p:cNvSpPr txBox="1">
            <a:spLocks noGrp="1"/>
          </p:cNvSpPr>
          <p:nvPr>
            <p:ph type="subTitle" idx="1"/>
          </p:nvPr>
        </p:nvSpPr>
        <p:spPr>
          <a:xfrm>
            <a:off x="1478363" y="303025"/>
            <a:ext cx="7330200" cy="109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Moon phases</a:t>
            </a:r>
            <a:r>
              <a:rPr lang="en-US" b="1">
                <a:solidFill>
                  <a:schemeClr val="dk1"/>
                </a:solidFill>
              </a:rPr>
              <a:t>: </a:t>
            </a:r>
            <a:r>
              <a:rPr lang="en-US">
                <a:solidFill>
                  <a:schemeClr val="dk1"/>
                </a:solidFill>
              </a:rPr>
              <a:t>difference in appearance of the moon depending on its </a:t>
            </a:r>
            <a:r>
              <a:rPr lang="en-US" u="sng">
                <a:solidFill>
                  <a:srgbClr val="FF0000"/>
                </a:solidFill>
              </a:rPr>
              <a:t>orbit</a:t>
            </a:r>
            <a:r>
              <a:rPr lang="en-US">
                <a:solidFill>
                  <a:schemeClr val="dk1"/>
                </a:solidFill>
              </a:rPr>
              <a:t> around the earth</a:t>
            </a:r>
            <a:endParaRPr/>
          </a:p>
        </p:txBody>
      </p:sp>
      <p:pic>
        <p:nvPicPr>
          <p:cNvPr id="376" name="Google Shape;376;gdd49872f3e_0_14" descr="Phases of the Moon | NASA Solar System Exploration"/>
          <p:cNvPicPr preferRelativeResize="0"/>
          <p:nvPr/>
        </p:nvPicPr>
        <p:blipFill rotWithShape="1">
          <a:blip r:embed="rId3">
            <a:alphaModFix/>
          </a:blip>
          <a:srcRect/>
          <a:stretch/>
        </p:blipFill>
        <p:spPr>
          <a:xfrm>
            <a:off x="2626332" y="2018447"/>
            <a:ext cx="4377471" cy="4377471"/>
          </a:xfrm>
          <a:prstGeom prst="rect">
            <a:avLst/>
          </a:prstGeom>
          <a:noFill/>
          <a:ln>
            <a:noFill/>
          </a:ln>
        </p:spPr>
      </p:pic>
      <p:sp>
        <p:nvSpPr>
          <p:cNvPr id="377" name="Google Shape;377;gdd49872f3e_0_14" descr="Questions"/>
          <p:cNvSpPr/>
          <p:nvPr/>
        </p:nvSpPr>
        <p:spPr>
          <a:xfrm>
            <a:off x="0" y="57280"/>
            <a:ext cx="740700" cy="741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txBox="1"/>
          <p:nvPr/>
        </p:nvSpPr>
        <p:spPr>
          <a:xfrm>
            <a:off x="931000" y="367625"/>
            <a:ext cx="78453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causes the light from the moon that we see?</a:t>
            </a:r>
            <a:endParaRPr sz="1400" b="0" i="0" u="none" strike="noStrike" cap="none">
              <a:solidFill>
                <a:srgbClr val="000000"/>
              </a:solidFill>
              <a:latin typeface="Arial"/>
              <a:ea typeface="Arial"/>
              <a:cs typeface="Arial"/>
              <a:sym typeface="Arial"/>
            </a:endParaRPr>
          </a:p>
        </p:txBody>
      </p:sp>
      <p:sp>
        <p:nvSpPr>
          <p:cNvPr id="384" name="Google Shape;384;p29" descr="Questions"/>
          <p:cNvSpPr/>
          <p:nvPr/>
        </p:nvSpPr>
        <p:spPr>
          <a:xfrm>
            <a:off x="0" y="57280"/>
            <a:ext cx="740780" cy="74137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5" name="Google Shape;385;p29" descr="How does moon shine? - Quora"/>
          <p:cNvPicPr preferRelativeResize="0"/>
          <p:nvPr/>
        </p:nvPicPr>
        <p:blipFill rotWithShape="1">
          <a:blip r:embed="rId4">
            <a:alphaModFix/>
          </a:blip>
          <a:srcRect/>
          <a:stretch/>
        </p:blipFill>
        <p:spPr>
          <a:xfrm>
            <a:off x="2111932" y="1614488"/>
            <a:ext cx="5367906" cy="38140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0" descr="11 Waxing Gibbous Moon @ not so bad Astrophotography"/>
          <p:cNvPicPr preferRelativeResize="0"/>
          <p:nvPr/>
        </p:nvPicPr>
        <p:blipFill rotWithShape="1">
          <a:blip r:embed="rId3">
            <a:alphaModFix/>
          </a:blip>
          <a:srcRect/>
          <a:stretch/>
        </p:blipFill>
        <p:spPr>
          <a:xfrm>
            <a:off x="2027336" y="1401673"/>
            <a:ext cx="4651255" cy="4651255"/>
          </a:xfrm>
          <a:prstGeom prst="rect">
            <a:avLst/>
          </a:prstGeom>
          <a:noFill/>
          <a:ln>
            <a:noFill/>
          </a:ln>
        </p:spPr>
      </p:pic>
      <p:sp>
        <p:nvSpPr>
          <p:cNvPr id="392" name="Google Shape;392;p30"/>
          <p:cNvSpPr txBox="1"/>
          <p:nvPr/>
        </p:nvSpPr>
        <p:spPr>
          <a:xfrm>
            <a:off x="944350" y="367625"/>
            <a:ext cx="7845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How many moon phases are there?</a:t>
            </a:r>
            <a:endParaRPr sz="1400" b="0" i="0" u="none" strike="noStrike" cap="none">
              <a:solidFill>
                <a:srgbClr val="000000"/>
              </a:solidFill>
              <a:latin typeface="Arial"/>
              <a:ea typeface="Arial"/>
              <a:cs typeface="Arial"/>
              <a:sym typeface="Arial"/>
            </a:endParaRPr>
          </a:p>
        </p:txBody>
      </p:sp>
      <p:sp>
        <p:nvSpPr>
          <p:cNvPr id="393" name="Google Shape;393;p30"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p:nvPr/>
        </p:nvSpPr>
        <p:spPr>
          <a:xfrm>
            <a:off x="917650" y="367625"/>
            <a:ext cx="79122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does waxing mean? What does waning mean?</a:t>
            </a:r>
            <a:endParaRPr sz="1400" b="0" i="0" u="none" strike="noStrike" cap="none">
              <a:solidFill>
                <a:srgbClr val="000000"/>
              </a:solidFill>
              <a:latin typeface="Arial"/>
              <a:ea typeface="Arial"/>
              <a:cs typeface="Arial"/>
              <a:sym typeface="Arial"/>
            </a:endParaRPr>
          </a:p>
        </p:txBody>
      </p:sp>
      <p:sp>
        <p:nvSpPr>
          <p:cNvPr id="400" name="Google Shape;400;p31" descr="Questions"/>
          <p:cNvSpPr/>
          <p:nvPr/>
        </p:nvSpPr>
        <p:spPr>
          <a:xfrm>
            <a:off x="0" y="57280"/>
            <a:ext cx="740780" cy="74137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1" name="Google Shape;401;p31" descr="What are the phases of the Moon?"/>
          <p:cNvPicPr preferRelativeResize="0"/>
          <p:nvPr/>
        </p:nvPicPr>
        <p:blipFill rotWithShape="1">
          <a:blip r:embed="rId4">
            <a:alphaModFix/>
          </a:blip>
          <a:srcRect/>
          <a:stretch/>
        </p:blipFill>
        <p:spPr>
          <a:xfrm>
            <a:off x="1991692" y="2146437"/>
            <a:ext cx="5750004" cy="38183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2" descr="Claimed moons of Earth - Wikipedia"/>
          <p:cNvPicPr preferRelativeResize="0"/>
          <p:nvPr/>
        </p:nvPicPr>
        <p:blipFill rotWithShape="1">
          <a:blip r:embed="rId3">
            <a:alphaModFix/>
          </a:blip>
          <a:srcRect l="14466"/>
          <a:stretch/>
        </p:blipFill>
        <p:spPr>
          <a:xfrm>
            <a:off x="1192192" y="1594412"/>
            <a:ext cx="7048983" cy="4120588"/>
          </a:xfrm>
          <a:prstGeom prst="rect">
            <a:avLst/>
          </a:prstGeom>
          <a:noFill/>
          <a:ln>
            <a:noFill/>
          </a:ln>
        </p:spPr>
      </p:pic>
      <p:sp>
        <p:nvSpPr>
          <p:cNvPr id="408" name="Google Shape;408;p32"/>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409" name="Google Shape;409;p32"/>
          <p:cNvSpPr txBox="1"/>
          <p:nvPr/>
        </p:nvSpPr>
        <p:spPr>
          <a:xfrm>
            <a:off x="951800" y="271300"/>
            <a:ext cx="7886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chemeClr val="dk1"/>
                </a:solidFill>
                <a:latin typeface="Calibri"/>
                <a:ea typeface="Calibri"/>
                <a:cs typeface="Calibri"/>
                <a:sym typeface="Calibri"/>
              </a:rPr>
              <a:t>The _____ _____ of the moon affects the tides on earth.</a:t>
            </a:r>
            <a:endParaRPr sz="1400" i="0" u="none" strike="noStrike" cap="none">
              <a:solidFill>
                <a:srgbClr val="000000"/>
              </a:solidFill>
            </a:endParaRPr>
          </a:p>
        </p:txBody>
      </p:sp>
      <p:cxnSp>
        <p:nvCxnSpPr>
          <p:cNvPr id="410" name="Google Shape;410;p32"/>
          <p:cNvCxnSpPr/>
          <p:nvPr/>
        </p:nvCxnSpPr>
        <p:spPr>
          <a:xfrm rot="10800000" flipH="1">
            <a:off x="5648446" y="2795709"/>
            <a:ext cx="819498" cy="221547"/>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411" name="Google Shape;411;p32"/>
          <p:cNvSpPr/>
          <p:nvPr/>
        </p:nvSpPr>
        <p:spPr>
          <a:xfrm rot="4357218">
            <a:off x="2787860" y="1750269"/>
            <a:ext cx="2442259" cy="3382751"/>
          </a:xfrm>
          <a:prstGeom prst="ellipse">
            <a:avLst/>
          </a:prstGeom>
          <a:noFill/>
          <a:ln w="5715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p32"/>
          <p:cNvSpPr txBox="1"/>
          <p:nvPr/>
        </p:nvSpPr>
        <p:spPr>
          <a:xfrm>
            <a:off x="6058195" y="3230107"/>
            <a:ext cx="16667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13" name="Google Shape;413;p32"/>
          <p:cNvSpPr txBox="1"/>
          <p:nvPr/>
        </p:nvSpPr>
        <p:spPr>
          <a:xfrm>
            <a:off x="5215581" y="1869750"/>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414" name="Google Shape;414;p32"/>
          <p:cNvSpPr txBox="1"/>
          <p:nvPr/>
        </p:nvSpPr>
        <p:spPr>
          <a:xfrm>
            <a:off x="1608770" y="3662706"/>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415" name="Google Shape;415;p32"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gdd49872f3e_0_21" descr="Claimed moons of Earth - Wikipedia"/>
          <p:cNvPicPr preferRelativeResize="0"/>
          <p:nvPr/>
        </p:nvPicPr>
        <p:blipFill rotWithShape="1">
          <a:blip r:embed="rId3">
            <a:alphaModFix/>
          </a:blip>
          <a:srcRect l="14464"/>
          <a:stretch/>
        </p:blipFill>
        <p:spPr>
          <a:xfrm>
            <a:off x="1192192" y="1594412"/>
            <a:ext cx="7048983" cy="4120588"/>
          </a:xfrm>
          <a:prstGeom prst="rect">
            <a:avLst/>
          </a:prstGeom>
          <a:noFill/>
          <a:ln>
            <a:noFill/>
          </a:ln>
        </p:spPr>
      </p:pic>
      <p:sp>
        <p:nvSpPr>
          <p:cNvPr id="422" name="Google Shape;422;gdd49872f3e_0_21"/>
          <p:cNvSpPr txBox="1"/>
          <p:nvPr/>
        </p:nvSpPr>
        <p:spPr>
          <a:xfrm>
            <a:off x="628650" y="562271"/>
            <a:ext cx="7886700" cy="1128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423" name="Google Shape;423;gdd49872f3e_0_21"/>
          <p:cNvSpPr txBox="1"/>
          <p:nvPr/>
        </p:nvSpPr>
        <p:spPr>
          <a:xfrm>
            <a:off x="951800" y="271300"/>
            <a:ext cx="7886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chemeClr val="dk1"/>
                </a:solidFill>
                <a:latin typeface="Calibri"/>
                <a:ea typeface="Calibri"/>
                <a:cs typeface="Calibri"/>
                <a:sym typeface="Calibri"/>
              </a:rPr>
              <a:t>The </a:t>
            </a:r>
            <a:r>
              <a:rPr lang="en-US" sz="3200" u="sng">
                <a:solidFill>
                  <a:srgbClr val="FF0000"/>
                </a:solidFill>
                <a:latin typeface="Calibri"/>
                <a:ea typeface="Calibri"/>
                <a:cs typeface="Calibri"/>
                <a:sym typeface="Calibri"/>
              </a:rPr>
              <a:t>gravitational pull</a:t>
            </a:r>
            <a:r>
              <a:rPr lang="en-US" sz="3200" i="0" u="none" strike="noStrike" cap="none">
                <a:solidFill>
                  <a:schemeClr val="dk1"/>
                </a:solidFill>
                <a:latin typeface="Calibri"/>
                <a:ea typeface="Calibri"/>
                <a:cs typeface="Calibri"/>
                <a:sym typeface="Calibri"/>
              </a:rPr>
              <a:t> of the moon affects the tides on earth.</a:t>
            </a:r>
            <a:endParaRPr sz="1400" i="0" u="none" strike="noStrike" cap="none">
              <a:solidFill>
                <a:srgbClr val="000000"/>
              </a:solidFill>
            </a:endParaRPr>
          </a:p>
        </p:txBody>
      </p:sp>
      <p:cxnSp>
        <p:nvCxnSpPr>
          <p:cNvPr id="424" name="Google Shape;424;gdd49872f3e_0_21"/>
          <p:cNvCxnSpPr/>
          <p:nvPr/>
        </p:nvCxnSpPr>
        <p:spPr>
          <a:xfrm rot="10800000" flipH="1">
            <a:off x="5648446" y="2795856"/>
            <a:ext cx="819600" cy="2214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425" name="Google Shape;425;gdd49872f3e_0_21"/>
          <p:cNvSpPr/>
          <p:nvPr/>
        </p:nvSpPr>
        <p:spPr>
          <a:xfrm rot="4357071">
            <a:off x="2787928" y="1750233"/>
            <a:ext cx="2442228" cy="3382725"/>
          </a:xfrm>
          <a:prstGeom prst="ellipse">
            <a:avLst/>
          </a:prstGeom>
          <a:noFill/>
          <a:ln w="57150"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gdd49872f3e_0_21"/>
          <p:cNvSpPr txBox="1"/>
          <p:nvPr/>
        </p:nvSpPr>
        <p:spPr>
          <a:xfrm>
            <a:off x="6058195" y="3230107"/>
            <a:ext cx="1666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27" name="Google Shape;427;gdd49872f3e_0_21"/>
          <p:cNvSpPr txBox="1"/>
          <p:nvPr/>
        </p:nvSpPr>
        <p:spPr>
          <a:xfrm>
            <a:off x="5215581" y="1869750"/>
            <a:ext cx="8427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428" name="Google Shape;428;gdd49872f3e_0_21"/>
          <p:cNvSpPr txBox="1"/>
          <p:nvPr/>
        </p:nvSpPr>
        <p:spPr>
          <a:xfrm>
            <a:off x="1608770" y="3662706"/>
            <a:ext cx="8427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429" name="Google Shape;429;gdd49872f3e_0_21" descr="Questions"/>
          <p:cNvSpPr/>
          <p:nvPr/>
        </p:nvSpPr>
        <p:spPr>
          <a:xfrm>
            <a:off x="0" y="57280"/>
            <a:ext cx="740700" cy="741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p3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3" name="Google Shape;443;p3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44" name="Google Shape;444;p35" descr="First Quarter Moon - Universe Today"/>
          <p:cNvPicPr preferRelativeResize="0"/>
          <p:nvPr/>
        </p:nvPicPr>
        <p:blipFill rotWithShape="1">
          <a:blip r:embed="rId5">
            <a:alphaModFix/>
          </a:blip>
          <a:srcRect/>
          <a:stretch/>
        </p:blipFill>
        <p:spPr>
          <a:xfrm>
            <a:off x="1435471" y="1119975"/>
            <a:ext cx="6086675" cy="4559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3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52" name="Google Shape;452;p36" descr="What Happened To The 'Harvest Moon?' Why This Week's Full Moon Has A  'Backup' Name"/>
          <p:cNvPicPr preferRelativeResize="0"/>
          <p:nvPr/>
        </p:nvPicPr>
        <p:blipFill rotWithShape="1">
          <a:blip r:embed="rId5">
            <a:alphaModFix/>
          </a:blip>
          <a:srcRect/>
          <a:stretch/>
        </p:blipFill>
        <p:spPr>
          <a:xfrm>
            <a:off x="1020758" y="1237105"/>
            <a:ext cx="6774028" cy="50363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9" name="Google Shape;459;p3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60" name="Google Shape;460;p37" descr="June new moon is a supermoon! | Sky Archive | EarthSky"/>
          <p:cNvPicPr preferRelativeResize="0"/>
          <p:nvPr/>
        </p:nvPicPr>
        <p:blipFill rotWithShape="1">
          <a:blip r:embed="rId5">
            <a:alphaModFix/>
          </a:blip>
          <a:srcRect/>
          <a:stretch/>
        </p:blipFill>
        <p:spPr>
          <a:xfrm>
            <a:off x="1916638" y="773626"/>
            <a:ext cx="5310725" cy="531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p:nvPr/>
        </p:nvSpPr>
        <p:spPr>
          <a:xfrm>
            <a:off x="2301072" y="413161"/>
            <a:ext cx="4757274"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000000"/>
              </a:solidFill>
              <a:latin typeface="Arial"/>
              <a:ea typeface="Arial"/>
              <a:cs typeface="Arial"/>
              <a:sym typeface="Arial"/>
            </a:endParaRPr>
          </a:p>
        </p:txBody>
      </p:sp>
      <p:sp>
        <p:nvSpPr>
          <p:cNvPr id="137" name="Google Shape;137;p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txBox="1"/>
          <p:nvPr/>
        </p:nvSpPr>
        <p:spPr>
          <a:xfrm>
            <a:off x="492369" y="1524569"/>
            <a:ext cx="3368233"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Foam ball on toothpick (moon)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Lamp without lamp without lampshade (sun)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You (earth)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Directions: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See link in notes for example of demonstration.(or show video to class).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Hold up foam ball (moon) in front of the light. You are the planet earth. Turn around in a circle holding up the moon to see how the sunlight and orbit change moon’s shape</a:t>
            </a:r>
            <a:endParaRPr sz="1400" b="0" i="0" u="none" strike="noStrike" cap="none">
              <a:solidFill>
                <a:srgbClr val="000000"/>
              </a:solidFill>
              <a:latin typeface="Arial"/>
              <a:ea typeface="Arial"/>
              <a:cs typeface="Arial"/>
              <a:sym typeface="Arial"/>
            </a:endParaRPr>
          </a:p>
        </p:txBody>
      </p:sp>
      <p:sp>
        <p:nvSpPr>
          <p:cNvPr id="139" name="Google Shape;139;p4"/>
          <p:cNvSpPr txBox="1"/>
          <p:nvPr/>
        </p:nvSpPr>
        <p:spPr>
          <a:xfrm>
            <a:off x="4446748" y="1507492"/>
            <a:ext cx="3368233"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What is causing the moon to light 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What do you think will happen to the moon as I turn around?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Encourage students to make predictions as you turn around-(e.g. do you think will the light reflection get larger or smaller)</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40"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gdd0093643c_0_0"/>
          <p:cNvPicPr preferRelativeResize="0"/>
          <p:nvPr/>
        </p:nvPicPr>
        <p:blipFill>
          <a:blip r:embed="rId3">
            <a:alphaModFix/>
          </a:blip>
          <a:stretch>
            <a:fillRect/>
          </a:stretch>
        </p:blipFill>
        <p:spPr>
          <a:xfrm>
            <a:off x="1021675" y="1455612"/>
            <a:ext cx="7100649" cy="3946776"/>
          </a:xfrm>
          <a:prstGeom prst="rect">
            <a:avLst/>
          </a:prstGeom>
          <a:noFill/>
          <a:ln>
            <a:noFill/>
          </a:ln>
        </p:spPr>
      </p:pic>
      <p:sp>
        <p:nvSpPr>
          <p:cNvPr id="474" name="Google Shape;474;gdd0093643c_0_0"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dd0093643c_0_0"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9" descr="Questions"/>
          <p:cNvSpPr/>
          <p:nvPr/>
        </p:nvSpPr>
        <p:spPr>
          <a:xfrm>
            <a:off x="191947" y="111887"/>
            <a:ext cx="687729" cy="67519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8" name="Google Shape;488;p39" descr="Fourth of July 2020 Will End with a Full Moon and Lunar Eclipse: When and  Where You Can See It"/>
          <p:cNvPicPr preferRelativeResize="0"/>
          <p:nvPr/>
        </p:nvPicPr>
        <p:blipFill rotWithShape="1">
          <a:blip r:embed="rId4">
            <a:alphaModFix/>
          </a:blip>
          <a:srcRect/>
          <a:stretch/>
        </p:blipFill>
        <p:spPr>
          <a:xfrm>
            <a:off x="1377387" y="1905000"/>
            <a:ext cx="6389225" cy="4259483"/>
          </a:xfrm>
          <a:prstGeom prst="rect">
            <a:avLst/>
          </a:prstGeom>
          <a:noFill/>
          <a:ln>
            <a:noFill/>
          </a:ln>
        </p:spPr>
      </p:pic>
      <p:sp>
        <p:nvSpPr>
          <p:cNvPr id="489" name="Google Shape;489;p39"/>
          <p:cNvSpPr txBox="1"/>
          <p:nvPr/>
        </p:nvSpPr>
        <p:spPr>
          <a:xfrm>
            <a:off x="1011050" y="433675"/>
            <a:ext cx="789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Is this an example of a moon </a:t>
            </a:r>
            <a:r>
              <a:rPr lang="en-US" sz="3600">
                <a:solidFill>
                  <a:schemeClr val="dk1"/>
                </a:solidFill>
                <a:latin typeface="Calibri"/>
                <a:ea typeface="Calibri"/>
                <a:cs typeface="Calibri"/>
                <a:sym typeface="Calibri"/>
              </a:rPr>
              <a:t>phase? If so, which phase?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3"/>
          <p:cNvSpPr txBox="1">
            <a:spLocks noGrp="1"/>
          </p:cNvSpPr>
          <p:nvPr>
            <p:ph type="subTitle" idx="1"/>
          </p:nvPr>
        </p:nvSpPr>
        <p:spPr>
          <a:xfrm>
            <a:off x="906863" y="271425"/>
            <a:ext cx="73302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What are the moon phase? </a:t>
            </a:r>
            <a:endParaRPr/>
          </a:p>
        </p:txBody>
      </p:sp>
      <p:pic>
        <p:nvPicPr>
          <p:cNvPr id="496" name="Google Shape;496;p43" descr="Phases of the Moon | NASA Solar System Exploration"/>
          <p:cNvPicPr preferRelativeResize="0"/>
          <p:nvPr/>
        </p:nvPicPr>
        <p:blipFill rotWithShape="1">
          <a:blip r:embed="rId3">
            <a:alphaModFix/>
          </a:blip>
          <a:srcRect/>
          <a:stretch/>
        </p:blipFill>
        <p:spPr>
          <a:xfrm>
            <a:off x="2383264" y="1485414"/>
            <a:ext cx="4377471" cy="4377471"/>
          </a:xfrm>
          <a:prstGeom prst="rect">
            <a:avLst/>
          </a:prstGeom>
          <a:noFill/>
          <a:ln>
            <a:noFill/>
          </a:ln>
        </p:spPr>
      </p:pic>
      <p:sp>
        <p:nvSpPr>
          <p:cNvPr id="497" name="Google Shape;497;p43"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44" descr="11 Waxing Gibbous Moon @ not so bad Astrophotography"/>
          <p:cNvPicPr preferRelativeResize="0"/>
          <p:nvPr/>
        </p:nvPicPr>
        <p:blipFill rotWithShape="1">
          <a:blip r:embed="rId3">
            <a:alphaModFix/>
          </a:blip>
          <a:srcRect/>
          <a:stretch/>
        </p:blipFill>
        <p:spPr>
          <a:xfrm>
            <a:off x="2027336" y="1401673"/>
            <a:ext cx="4651255" cy="4651255"/>
          </a:xfrm>
          <a:prstGeom prst="rect">
            <a:avLst/>
          </a:prstGeom>
          <a:noFill/>
          <a:ln>
            <a:noFill/>
          </a:ln>
        </p:spPr>
      </p:pic>
      <p:sp>
        <p:nvSpPr>
          <p:cNvPr id="504" name="Google Shape;504;p44"/>
          <p:cNvSpPr txBox="1"/>
          <p:nvPr/>
        </p:nvSpPr>
        <p:spPr>
          <a:xfrm>
            <a:off x="957675" y="367625"/>
            <a:ext cx="78318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How many moon phases are there?</a:t>
            </a:r>
            <a:endParaRPr sz="1400" b="0" i="0" u="none" strike="noStrike" cap="none">
              <a:solidFill>
                <a:srgbClr val="000000"/>
              </a:solidFill>
              <a:latin typeface="Arial"/>
              <a:ea typeface="Arial"/>
              <a:cs typeface="Arial"/>
              <a:sym typeface="Arial"/>
            </a:endParaRPr>
          </a:p>
        </p:txBody>
      </p:sp>
      <p:sp>
        <p:nvSpPr>
          <p:cNvPr id="505" name="Google Shape;505;p44"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5"/>
          <p:cNvSpPr txBox="1"/>
          <p:nvPr/>
        </p:nvSpPr>
        <p:spPr>
          <a:xfrm>
            <a:off x="944350" y="367625"/>
            <a:ext cx="78720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causes the light from the moon that we see?</a:t>
            </a:r>
            <a:endParaRPr sz="1400" b="0" i="0" u="none" strike="noStrike" cap="none">
              <a:solidFill>
                <a:srgbClr val="000000"/>
              </a:solidFill>
              <a:latin typeface="Arial"/>
              <a:ea typeface="Arial"/>
              <a:cs typeface="Arial"/>
              <a:sym typeface="Arial"/>
            </a:endParaRPr>
          </a:p>
        </p:txBody>
      </p:sp>
      <p:sp>
        <p:nvSpPr>
          <p:cNvPr id="512" name="Google Shape;512;p45" descr="Questions"/>
          <p:cNvSpPr/>
          <p:nvPr/>
        </p:nvSpPr>
        <p:spPr>
          <a:xfrm>
            <a:off x="0" y="57280"/>
            <a:ext cx="740780" cy="74137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3" name="Google Shape;513;p45" descr="How does moon shine? - Quora"/>
          <p:cNvPicPr preferRelativeResize="0"/>
          <p:nvPr/>
        </p:nvPicPr>
        <p:blipFill rotWithShape="1">
          <a:blip r:embed="rId4">
            <a:alphaModFix/>
          </a:blip>
          <a:srcRect/>
          <a:stretch/>
        </p:blipFill>
        <p:spPr>
          <a:xfrm>
            <a:off x="2111932" y="1614488"/>
            <a:ext cx="5367906" cy="381403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6"/>
          <p:cNvSpPr txBox="1"/>
          <p:nvPr/>
        </p:nvSpPr>
        <p:spPr>
          <a:xfrm>
            <a:off x="931000" y="367625"/>
            <a:ext cx="79254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Why do we see the moon appear larger and smaller? </a:t>
            </a:r>
            <a:endParaRPr sz="1400" b="0" i="0" u="none" strike="noStrike" cap="none">
              <a:solidFill>
                <a:srgbClr val="000000"/>
              </a:solidFill>
              <a:latin typeface="Arial"/>
              <a:ea typeface="Arial"/>
              <a:cs typeface="Arial"/>
              <a:sym typeface="Arial"/>
            </a:endParaRPr>
          </a:p>
        </p:txBody>
      </p:sp>
      <p:sp>
        <p:nvSpPr>
          <p:cNvPr id="520" name="Google Shape;520;p46" descr="Questions"/>
          <p:cNvSpPr/>
          <p:nvPr/>
        </p:nvSpPr>
        <p:spPr>
          <a:xfrm>
            <a:off x="0" y="57280"/>
            <a:ext cx="740780" cy="74137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1" name="Google Shape;521;p46" descr="What are the phases of the Moon?"/>
          <p:cNvPicPr preferRelativeResize="0"/>
          <p:nvPr/>
        </p:nvPicPr>
        <p:blipFill rotWithShape="1">
          <a:blip r:embed="rId4">
            <a:alphaModFix/>
          </a:blip>
          <a:srcRect/>
          <a:stretch/>
        </p:blipFill>
        <p:spPr>
          <a:xfrm>
            <a:off x="1991692" y="1444833"/>
            <a:ext cx="5750004" cy="38183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7" descr="Claimed moons of Earth - Wikipedia"/>
          <p:cNvPicPr preferRelativeResize="0"/>
          <p:nvPr/>
        </p:nvPicPr>
        <p:blipFill rotWithShape="1">
          <a:blip r:embed="rId3">
            <a:alphaModFix/>
          </a:blip>
          <a:srcRect l="14466"/>
          <a:stretch/>
        </p:blipFill>
        <p:spPr>
          <a:xfrm>
            <a:off x="1192192" y="1594412"/>
            <a:ext cx="7048983" cy="4120588"/>
          </a:xfrm>
          <a:prstGeom prst="rect">
            <a:avLst/>
          </a:prstGeom>
          <a:noFill/>
          <a:ln>
            <a:noFill/>
          </a:ln>
        </p:spPr>
      </p:pic>
      <p:sp>
        <p:nvSpPr>
          <p:cNvPr id="528" name="Google Shape;528;p47"/>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529" name="Google Shape;529;p47"/>
          <p:cNvSpPr txBox="1"/>
          <p:nvPr/>
        </p:nvSpPr>
        <p:spPr>
          <a:xfrm>
            <a:off x="951800" y="484225"/>
            <a:ext cx="7886700" cy="63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500" i="0" u="none" strike="noStrike" cap="none">
                <a:solidFill>
                  <a:schemeClr val="dk1"/>
                </a:solidFill>
                <a:latin typeface="Calibri"/>
                <a:ea typeface="Calibri"/>
                <a:cs typeface="Calibri"/>
                <a:sym typeface="Calibri"/>
              </a:rPr>
              <a:t>How does the moon affect the tides?</a:t>
            </a:r>
            <a:endParaRPr sz="3500" i="0" u="none" strike="noStrike" cap="none">
              <a:solidFill>
                <a:srgbClr val="000000"/>
              </a:solidFill>
            </a:endParaRPr>
          </a:p>
        </p:txBody>
      </p:sp>
      <p:cxnSp>
        <p:nvCxnSpPr>
          <p:cNvPr id="530" name="Google Shape;530;p47"/>
          <p:cNvCxnSpPr/>
          <p:nvPr/>
        </p:nvCxnSpPr>
        <p:spPr>
          <a:xfrm rot="10800000" flipH="1">
            <a:off x="5648446" y="2795709"/>
            <a:ext cx="819498" cy="221547"/>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531" name="Google Shape;531;p47"/>
          <p:cNvSpPr/>
          <p:nvPr/>
        </p:nvSpPr>
        <p:spPr>
          <a:xfrm rot="4357218">
            <a:off x="2787860" y="1750269"/>
            <a:ext cx="2442259" cy="3382751"/>
          </a:xfrm>
          <a:prstGeom prst="ellipse">
            <a:avLst/>
          </a:prstGeom>
          <a:noFill/>
          <a:ln w="5715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2" name="Google Shape;532;p47"/>
          <p:cNvSpPr txBox="1"/>
          <p:nvPr/>
        </p:nvSpPr>
        <p:spPr>
          <a:xfrm>
            <a:off x="6058195" y="3230107"/>
            <a:ext cx="16667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33" name="Google Shape;533;p47"/>
          <p:cNvSpPr txBox="1"/>
          <p:nvPr/>
        </p:nvSpPr>
        <p:spPr>
          <a:xfrm>
            <a:off x="5215581" y="1869750"/>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534" name="Google Shape;534;p47"/>
          <p:cNvSpPr txBox="1"/>
          <p:nvPr/>
        </p:nvSpPr>
        <p:spPr>
          <a:xfrm>
            <a:off x="1608770" y="3662706"/>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535" name="Google Shape;535;p47" descr="Questions"/>
          <p:cNvSpPr/>
          <p:nvPr/>
        </p:nvSpPr>
        <p:spPr>
          <a:xfrm>
            <a:off x="0" y="57280"/>
            <a:ext cx="740780" cy="74137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8"/>
          <p:cNvSpPr txBox="1"/>
          <p:nvPr/>
        </p:nvSpPr>
        <p:spPr>
          <a:xfrm>
            <a:off x="628650" y="562271"/>
            <a:ext cx="7886700" cy="11284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542" name="Google Shape;542;p48"/>
          <p:cNvSpPr txBox="1"/>
          <p:nvPr/>
        </p:nvSpPr>
        <p:spPr>
          <a:xfrm>
            <a:off x="849600" y="344375"/>
            <a:ext cx="80394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500" i="0" u="none" strike="noStrike" cap="none">
                <a:solidFill>
                  <a:schemeClr val="dk1"/>
                </a:solidFill>
                <a:latin typeface="Calibri"/>
                <a:ea typeface="Calibri"/>
                <a:cs typeface="Calibri"/>
                <a:sym typeface="Calibri"/>
              </a:rPr>
              <a:t>What is the difference between waxing and waning?</a:t>
            </a:r>
            <a:endParaRPr sz="3500" i="0" u="none" strike="noStrike" cap="none">
              <a:solidFill>
                <a:srgbClr val="000000"/>
              </a:solidFill>
            </a:endParaRPr>
          </a:p>
        </p:txBody>
      </p:sp>
      <p:sp>
        <p:nvSpPr>
          <p:cNvPr id="543" name="Google Shape;543;p48"/>
          <p:cNvSpPr txBox="1"/>
          <p:nvPr/>
        </p:nvSpPr>
        <p:spPr>
          <a:xfrm>
            <a:off x="5215581" y="1869750"/>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544" name="Google Shape;544;p48"/>
          <p:cNvSpPr txBox="1"/>
          <p:nvPr/>
        </p:nvSpPr>
        <p:spPr>
          <a:xfrm>
            <a:off x="1608770" y="3662706"/>
            <a:ext cx="842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Tidal Bulge</a:t>
            </a:r>
            <a:endParaRPr sz="1400" b="0" i="0" u="none" strike="noStrike" cap="none">
              <a:solidFill>
                <a:srgbClr val="000000"/>
              </a:solidFill>
              <a:latin typeface="Arial"/>
              <a:ea typeface="Arial"/>
              <a:cs typeface="Arial"/>
              <a:sym typeface="Arial"/>
            </a:endParaRPr>
          </a:p>
        </p:txBody>
      </p:sp>
      <p:sp>
        <p:nvSpPr>
          <p:cNvPr id="545" name="Google Shape;545;p48" descr="Questions"/>
          <p:cNvSpPr/>
          <p:nvPr/>
        </p:nvSpPr>
        <p:spPr>
          <a:xfrm>
            <a:off x="0" y="57280"/>
            <a:ext cx="740780" cy="74137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6" name="Google Shape;546;p48" descr="Phases of the Moon | NASA Solar System Exploration"/>
          <p:cNvPicPr preferRelativeResize="0"/>
          <p:nvPr/>
        </p:nvPicPr>
        <p:blipFill rotWithShape="1">
          <a:blip r:embed="rId4">
            <a:alphaModFix/>
          </a:blip>
          <a:srcRect/>
          <a:stretch/>
        </p:blipFill>
        <p:spPr>
          <a:xfrm>
            <a:off x="2383264" y="1639489"/>
            <a:ext cx="4377471" cy="43774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53" name="Google Shape;553;p4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txBox="1">
            <a:spLocks noGrp="1"/>
          </p:cNvSpPr>
          <p:nvPr>
            <p:ph type="subTitle" idx="1"/>
          </p:nvPr>
        </p:nvSpPr>
        <p:spPr>
          <a:xfrm>
            <a:off x="905524" y="233125"/>
            <a:ext cx="7903200" cy="109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sz="3500" b="1" u="sng">
                <a:solidFill>
                  <a:schemeClr val="dk1"/>
                </a:solidFill>
              </a:rPr>
              <a:t>Moon phases</a:t>
            </a:r>
            <a:r>
              <a:rPr lang="en-US" sz="3500" b="1">
                <a:solidFill>
                  <a:schemeClr val="dk1"/>
                </a:solidFill>
              </a:rPr>
              <a:t>: </a:t>
            </a:r>
            <a:r>
              <a:rPr lang="en-US" sz="3500">
                <a:solidFill>
                  <a:schemeClr val="dk1"/>
                </a:solidFill>
              </a:rPr>
              <a:t>difference in appearance of the moon depending on its orbit around the earth</a:t>
            </a:r>
            <a:endParaRPr sz="3500"/>
          </a:p>
        </p:txBody>
      </p:sp>
      <p:pic>
        <p:nvPicPr>
          <p:cNvPr id="560" name="Google Shape;560;p50" descr="Phases of the Moon | NASA Solar System Exploration"/>
          <p:cNvPicPr preferRelativeResize="0"/>
          <p:nvPr/>
        </p:nvPicPr>
        <p:blipFill rotWithShape="1">
          <a:blip r:embed="rId3">
            <a:alphaModFix/>
          </a:blip>
          <a:srcRect/>
          <a:stretch/>
        </p:blipFill>
        <p:spPr>
          <a:xfrm>
            <a:off x="2383264" y="2218964"/>
            <a:ext cx="4377471" cy="4377471"/>
          </a:xfrm>
          <a:prstGeom prst="rect">
            <a:avLst/>
          </a:prstGeom>
          <a:noFill/>
          <a:ln>
            <a:noFill/>
          </a:ln>
        </p:spPr>
      </p:pic>
      <p:sp>
        <p:nvSpPr>
          <p:cNvPr id="561" name="Google Shape;561;p5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1"/>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568" name="Google Shape;568;p51"/>
          <p:cNvSpPr txBox="1"/>
          <p:nvPr/>
        </p:nvSpPr>
        <p:spPr>
          <a:xfrm>
            <a:off x="2270996" y="932156"/>
            <a:ext cx="46020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Moonrise, Moonset, and Phases</a:t>
            </a:r>
            <a:endParaRPr sz="3200" b="0" i="0" u="none" strike="noStrike" cap="none">
              <a:solidFill>
                <a:schemeClr val="dk1"/>
              </a:solidFill>
              <a:latin typeface="Calibri"/>
              <a:ea typeface="Calibri"/>
              <a:cs typeface="Calibri"/>
              <a:sym typeface="Calibri"/>
            </a:endParaRPr>
          </a:p>
        </p:txBody>
      </p:sp>
      <p:pic>
        <p:nvPicPr>
          <p:cNvPr id="569" name="Google Shape;569;p51"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570" name="Google Shape;570;p51"/>
          <p:cNvSpPr txBox="1"/>
          <p:nvPr/>
        </p:nvSpPr>
        <p:spPr>
          <a:xfrm>
            <a:off x="411982" y="2350092"/>
            <a:ext cx="255228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the different phases of the moon as it orbits earth.</a:t>
            </a:r>
            <a:endParaRPr sz="1400" b="0" i="0" u="none" strike="noStrike" cap="none">
              <a:solidFill>
                <a:srgbClr val="000000"/>
              </a:solidFill>
              <a:latin typeface="Arial"/>
              <a:ea typeface="Arial"/>
              <a:cs typeface="Arial"/>
              <a:sym typeface="Arial"/>
            </a:endParaRPr>
          </a:p>
        </p:txBody>
      </p:sp>
      <p:sp>
        <p:nvSpPr>
          <p:cNvPr id="571" name="Google Shape;571;p51"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2" name="Google Shape;572;p51"/>
          <p:cNvPicPr preferRelativeResize="0"/>
          <p:nvPr/>
        </p:nvPicPr>
        <p:blipFill>
          <a:blip r:embed="rId6">
            <a:alphaModFix/>
          </a:blip>
          <a:stretch>
            <a:fillRect/>
          </a:stretch>
        </p:blipFill>
        <p:spPr>
          <a:xfrm>
            <a:off x="3011669" y="2256656"/>
            <a:ext cx="5874936" cy="403734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dd0093643c_0_13"/>
          <p:cNvSpPr txBox="1"/>
          <p:nvPr/>
        </p:nvSpPr>
        <p:spPr>
          <a:xfrm>
            <a:off x="1768509" y="111160"/>
            <a:ext cx="56070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579" name="Google Shape;579;gdd0093643c_0_13"/>
          <p:cNvSpPr txBox="1"/>
          <p:nvPr/>
        </p:nvSpPr>
        <p:spPr>
          <a:xfrm>
            <a:off x="2270996" y="932156"/>
            <a:ext cx="460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Phases of the Moon</a:t>
            </a:r>
            <a:endParaRPr sz="3200" b="0" i="0" u="none" strike="noStrike" cap="none">
              <a:solidFill>
                <a:schemeClr val="dk1"/>
              </a:solidFill>
              <a:latin typeface="Calibri"/>
              <a:ea typeface="Calibri"/>
              <a:cs typeface="Calibri"/>
              <a:sym typeface="Calibri"/>
            </a:endParaRPr>
          </a:p>
        </p:txBody>
      </p:sp>
      <p:pic>
        <p:nvPicPr>
          <p:cNvPr id="580" name="Google Shape;580;gdd0093643c_0_13"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581" name="Google Shape;581;gdd0093643c_0_13"/>
          <p:cNvSpPr txBox="1"/>
          <p:nvPr/>
        </p:nvSpPr>
        <p:spPr>
          <a:xfrm>
            <a:off x="411982" y="2350092"/>
            <a:ext cx="25524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the different phases of the moon </a:t>
            </a:r>
            <a:r>
              <a:rPr lang="en-US" sz="1800" i="1">
                <a:solidFill>
                  <a:schemeClr val="dk1"/>
                </a:solidFill>
                <a:latin typeface="Calibri"/>
                <a:ea typeface="Calibri"/>
                <a:cs typeface="Calibri"/>
                <a:sym typeface="Calibri"/>
              </a:rPr>
              <a:t>by observing the positions of the Moon, Earth, and Sun.</a:t>
            </a:r>
            <a:endParaRPr sz="1400" b="0" i="0" u="none" strike="noStrike" cap="none">
              <a:solidFill>
                <a:srgbClr val="000000"/>
              </a:solidFill>
              <a:latin typeface="Arial"/>
              <a:ea typeface="Arial"/>
              <a:cs typeface="Arial"/>
              <a:sym typeface="Arial"/>
            </a:endParaRPr>
          </a:p>
        </p:txBody>
      </p:sp>
      <p:sp>
        <p:nvSpPr>
          <p:cNvPr id="582" name="Google Shape;582;gdd0093643c_0_13"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3" name="Google Shape;583;gdd0093643c_0_13"/>
          <p:cNvPicPr preferRelativeResize="0"/>
          <p:nvPr/>
        </p:nvPicPr>
        <p:blipFill>
          <a:blip r:embed="rId6">
            <a:alphaModFix/>
          </a:blip>
          <a:stretch>
            <a:fillRect/>
          </a:stretch>
        </p:blipFill>
        <p:spPr>
          <a:xfrm>
            <a:off x="3043382" y="2017181"/>
            <a:ext cx="5874819" cy="404144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52"/>
          <p:cNvSpPr txBox="1"/>
          <p:nvPr/>
        </p:nvSpPr>
        <p:spPr>
          <a:xfrm>
            <a:off x="722555"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the relationship between the earth and the moon?</a:t>
            </a:r>
            <a:endParaRPr sz="1400" b="0" i="0" u="none" strike="noStrike" cap="none">
              <a:solidFill>
                <a:srgbClr val="000000"/>
              </a:solidFill>
              <a:latin typeface="Arial"/>
              <a:ea typeface="Arial"/>
              <a:cs typeface="Arial"/>
              <a:sym typeface="Arial"/>
            </a:endParaRPr>
          </a:p>
        </p:txBody>
      </p:sp>
      <p:pic>
        <p:nvPicPr>
          <p:cNvPr id="591" name="Google Shape;591;p52" descr="Earth and Moon: Student-Built Model | Perkins eLearning"/>
          <p:cNvPicPr preferRelativeResize="0"/>
          <p:nvPr/>
        </p:nvPicPr>
        <p:blipFill rotWithShape="1">
          <a:blip r:embed="rId4">
            <a:alphaModFix/>
          </a:blip>
          <a:srcRect/>
          <a:stretch/>
        </p:blipFill>
        <p:spPr>
          <a:xfrm>
            <a:off x="1530415" y="1962951"/>
            <a:ext cx="6237171" cy="350840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5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grpSp>
        <p:nvGrpSpPr>
          <p:cNvPr id="612" name="Google Shape;612;p55"/>
          <p:cNvGrpSpPr/>
          <p:nvPr/>
        </p:nvGrpSpPr>
        <p:grpSpPr>
          <a:xfrm>
            <a:off x="1505008" y="297180"/>
            <a:ext cx="5828913" cy="6262953"/>
            <a:chOff x="814636" y="0"/>
            <a:chExt cx="5828913" cy="6262953"/>
          </a:xfrm>
        </p:grpSpPr>
        <p:sp>
          <p:nvSpPr>
            <p:cNvPr id="613" name="Google Shape;613;p5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615" name="Google Shape;615;p5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618" name="Google Shape;618;p5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621" name="Google Shape;621;p5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624" name="Google Shape;624;p5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627" name="Google Shape;627;p5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5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630" name="Google Shape;630;p5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31" name="Google Shape;631;p5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632" name="Google Shape;632;p5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633" name="Google Shape;633;p5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634" name="Google Shape;634;p5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635" name="Google Shape;635;p5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p5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6"/>
          <p:cNvSpPr txBox="1"/>
          <p:nvPr/>
        </p:nvSpPr>
        <p:spPr>
          <a:xfrm>
            <a:off x="1828799" y="575929"/>
            <a:ext cx="5486400"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Goldilocks Zone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5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5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645" name="Google Shape;645;p56" descr="Habitable Goldilocks Zone | Planetary Formations | Space FM"/>
          <p:cNvPicPr preferRelativeResize="0"/>
          <p:nvPr/>
        </p:nvPicPr>
        <p:blipFill rotWithShape="1">
          <a:blip r:embed="rId3">
            <a:alphaModFix/>
          </a:blip>
          <a:srcRect/>
          <a:stretch/>
        </p:blipFill>
        <p:spPr>
          <a:xfrm>
            <a:off x="2116780" y="1734055"/>
            <a:ext cx="4910439" cy="374492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7"/>
          <p:cNvSpPr txBox="1"/>
          <p:nvPr/>
        </p:nvSpPr>
        <p:spPr>
          <a:xfrm>
            <a:off x="72255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might the discovery of a planet in a goldilocks zone impact us?</a:t>
            </a:r>
            <a:endParaRPr sz="1400" b="0" i="0" u="none" strike="noStrike" cap="none">
              <a:solidFill>
                <a:srgbClr val="000000"/>
              </a:solidFill>
              <a:latin typeface="Arial"/>
              <a:ea typeface="Arial"/>
              <a:cs typeface="Arial"/>
              <a:sym typeface="Arial"/>
            </a:endParaRPr>
          </a:p>
        </p:txBody>
      </p:sp>
      <p:pic>
        <p:nvPicPr>
          <p:cNvPr id="653" name="Google Shape;653;p57"/>
          <p:cNvPicPr preferRelativeResize="0"/>
          <p:nvPr/>
        </p:nvPicPr>
        <p:blipFill rotWithShape="1">
          <a:blip r:embed="rId4">
            <a:alphaModFix/>
          </a:blip>
          <a:srcRect/>
          <a:stretch/>
        </p:blipFill>
        <p:spPr>
          <a:xfrm>
            <a:off x="1320800" y="1600200"/>
            <a:ext cx="65024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ctrTitle"/>
          </p:nvPr>
        </p:nvSpPr>
        <p:spPr>
          <a:xfrm>
            <a:off x="1198722" y="135869"/>
            <a:ext cx="7754359"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The Solar System</a:t>
            </a:r>
            <a:r>
              <a:rPr lang="en-US" sz="3400" b="1"/>
              <a:t>: </a:t>
            </a:r>
            <a:r>
              <a:rPr lang="en-US" sz="3400"/>
              <a:t>the sun with all the planets and other bodies that revolve around it</a:t>
            </a:r>
            <a:endParaRPr sz="3400" b="1"/>
          </a:p>
        </p:txBody>
      </p:sp>
      <p:pic>
        <p:nvPicPr>
          <p:cNvPr id="152" name="Google Shape;152;p6" descr="dreamstime_xl_43478275.jpg"/>
          <p:cNvPicPr preferRelativeResize="0"/>
          <p:nvPr/>
        </p:nvPicPr>
        <p:blipFill rotWithShape="1">
          <a:blip r:embed="rId3">
            <a:alphaModFix/>
          </a:blip>
          <a:srcRect/>
          <a:stretch/>
        </p:blipFill>
        <p:spPr>
          <a:xfrm>
            <a:off x="1052689" y="1605588"/>
            <a:ext cx="7041444" cy="4555404"/>
          </a:xfrm>
          <a:prstGeom prst="rect">
            <a:avLst/>
          </a:prstGeom>
          <a:noFill/>
          <a:ln>
            <a:noFill/>
          </a:ln>
        </p:spPr>
      </p:pic>
      <p:sp>
        <p:nvSpPr>
          <p:cNvPr id="153" name="Google Shape;153;p6" descr="Rewind"/>
          <p:cNvSpPr/>
          <p:nvPr/>
        </p:nvSpPr>
        <p:spPr>
          <a:xfrm>
            <a:off x="49261" y="0"/>
            <a:ext cx="717630" cy="601884"/>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ctrTitle"/>
          </p:nvPr>
        </p:nvSpPr>
        <p:spPr>
          <a:xfrm>
            <a:off x="1198722" y="135869"/>
            <a:ext cx="7754359"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The Solar System</a:t>
            </a:r>
            <a:r>
              <a:rPr lang="en-US" sz="3400" b="1"/>
              <a:t>: </a:t>
            </a:r>
            <a:r>
              <a:rPr lang="en-US" sz="3400"/>
              <a:t>the sun with all the planets and other bodies that revolve around it</a:t>
            </a:r>
            <a:endParaRPr sz="3400" b="1"/>
          </a:p>
        </p:txBody>
      </p:sp>
      <p:pic>
        <p:nvPicPr>
          <p:cNvPr id="666" name="Google Shape;666;p59" descr="dreamstime_xl_43478275.jpg"/>
          <p:cNvPicPr preferRelativeResize="0"/>
          <p:nvPr/>
        </p:nvPicPr>
        <p:blipFill rotWithShape="1">
          <a:blip r:embed="rId3">
            <a:alphaModFix/>
          </a:blip>
          <a:srcRect/>
          <a:stretch/>
        </p:blipFill>
        <p:spPr>
          <a:xfrm>
            <a:off x="1052689" y="1605588"/>
            <a:ext cx="7041444" cy="4555404"/>
          </a:xfrm>
          <a:prstGeom prst="rect">
            <a:avLst/>
          </a:prstGeom>
          <a:noFill/>
          <a:ln>
            <a:noFill/>
          </a:ln>
        </p:spPr>
      </p:pic>
      <p:sp>
        <p:nvSpPr>
          <p:cNvPr id="667" name="Google Shape;667;p59"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60"/>
          <p:cNvPicPr preferRelativeResize="0"/>
          <p:nvPr/>
        </p:nvPicPr>
        <p:blipFill rotWithShape="1">
          <a:blip r:embed="rId3">
            <a:alphaModFix/>
          </a:blip>
          <a:srcRect/>
          <a:stretch/>
        </p:blipFill>
        <p:spPr>
          <a:xfrm>
            <a:off x="735230" y="1371600"/>
            <a:ext cx="7668921" cy="3984244"/>
          </a:xfrm>
          <a:prstGeom prst="rect">
            <a:avLst/>
          </a:prstGeom>
          <a:noFill/>
          <a:ln>
            <a:noFill/>
          </a:ln>
        </p:spPr>
      </p:pic>
      <p:sp>
        <p:nvSpPr>
          <p:cNvPr id="674" name="Google Shape;674;p6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1"/>
          <p:cNvSpPr txBox="1">
            <a:spLocks noGrp="1"/>
          </p:cNvSpPr>
          <p:nvPr>
            <p:ph type="ctrTitle"/>
          </p:nvPr>
        </p:nvSpPr>
        <p:spPr>
          <a:xfrm>
            <a:off x="1323551" y="187766"/>
            <a:ext cx="756421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Planet</a:t>
            </a:r>
            <a:r>
              <a:rPr lang="en-US" sz="3400" b="1"/>
              <a:t>: </a:t>
            </a:r>
            <a:r>
              <a:rPr lang="en-US" sz="3400"/>
              <a:t>a body or object in space that revolves around a star and has a spherical shape</a:t>
            </a:r>
            <a:endParaRPr sz="3400" b="1"/>
          </a:p>
        </p:txBody>
      </p:sp>
      <p:pic>
        <p:nvPicPr>
          <p:cNvPr id="681" name="Google Shape;681;p61" descr="200608250001_65511.jpg"/>
          <p:cNvPicPr preferRelativeResize="0"/>
          <p:nvPr/>
        </p:nvPicPr>
        <p:blipFill rotWithShape="1">
          <a:blip r:embed="rId3">
            <a:alphaModFix/>
          </a:blip>
          <a:srcRect/>
          <a:stretch/>
        </p:blipFill>
        <p:spPr>
          <a:xfrm>
            <a:off x="2708057" y="1807818"/>
            <a:ext cx="3861171" cy="4813593"/>
          </a:xfrm>
          <a:prstGeom prst="rect">
            <a:avLst/>
          </a:prstGeom>
          <a:noFill/>
          <a:ln>
            <a:noFill/>
          </a:ln>
        </p:spPr>
      </p:pic>
      <p:sp>
        <p:nvSpPr>
          <p:cNvPr id="682" name="Google Shape;682;p6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3"/>
          <p:cNvSpPr txBox="1"/>
          <p:nvPr/>
        </p:nvSpPr>
        <p:spPr>
          <a:xfrm>
            <a:off x="2092507" y="367615"/>
            <a:ext cx="4557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solar system?</a:t>
            </a:r>
            <a:endParaRPr sz="1400" b="0" i="0" u="none" strike="noStrike" cap="none">
              <a:solidFill>
                <a:srgbClr val="000000"/>
              </a:solidFill>
              <a:latin typeface="Arial"/>
              <a:ea typeface="Arial"/>
              <a:cs typeface="Arial"/>
              <a:sym typeface="Arial"/>
            </a:endParaRPr>
          </a:p>
        </p:txBody>
      </p:sp>
      <p:sp>
        <p:nvSpPr>
          <p:cNvPr id="695" name="Google Shape;695;p6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6" name="Google Shape;696;p63"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4"/>
          <p:cNvSpPr txBox="1">
            <a:spLocks noGrp="1"/>
          </p:cNvSpPr>
          <p:nvPr>
            <p:ph type="ctrTitle"/>
          </p:nvPr>
        </p:nvSpPr>
        <p:spPr>
          <a:xfrm>
            <a:off x="987976" y="187766"/>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a:t>What is a planet?</a:t>
            </a:r>
            <a:endParaRPr/>
          </a:p>
        </p:txBody>
      </p:sp>
      <p:pic>
        <p:nvPicPr>
          <p:cNvPr id="703" name="Google Shape;703;p64" descr="200608250001_65511.jpg"/>
          <p:cNvPicPr preferRelativeResize="0"/>
          <p:nvPr/>
        </p:nvPicPr>
        <p:blipFill rotWithShape="1">
          <a:blip r:embed="rId3">
            <a:alphaModFix/>
          </a:blip>
          <a:srcRect/>
          <a:stretch/>
        </p:blipFill>
        <p:spPr>
          <a:xfrm>
            <a:off x="2641420" y="1657768"/>
            <a:ext cx="3861171" cy="4813593"/>
          </a:xfrm>
          <a:prstGeom prst="rect">
            <a:avLst/>
          </a:prstGeom>
          <a:noFill/>
          <a:ln>
            <a:noFill/>
          </a:ln>
        </p:spPr>
      </p:pic>
      <p:sp>
        <p:nvSpPr>
          <p:cNvPr id="704" name="Google Shape;704;p64"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5"/>
          <p:cNvSpPr txBox="1"/>
          <p:nvPr/>
        </p:nvSpPr>
        <p:spPr>
          <a:xfrm>
            <a:off x="1710575" y="937281"/>
            <a:ext cx="572284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Goldilocks Zone</a:t>
            </a:r>
            <a:endParaRPr sz="1400" b="0" i="0" u="none" strike="noStrike" cap="none">
              <a:solidFill>
                <a:srgbClr val="000000"/>
              </a:solidFill>
              <a:latin typeface="Arial"/>
              <a:ea typeface="Arial"/>
              <a:cs typeface="Arial"/>
              <a:sym typeface="Arial"/>
            </a:endParaRPr>
          </a:p>
        </p:txBody>
      </p:sp>
      <p:sp>
        <p:nvSpPr>
          <p:cNvPr id="711" name="Google Shape;711;p65"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2" name="Google Shape;712;p6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6"/>
          <p:cNvSpPr txBox="1">
            <a:spLocks noGrp="1"/>
          </p:cNvSpPr>
          <p:nvPr>
            <p:ph type="ctrTitle"/>
          </p:nvPr>
        </p:nvSpPr>
        <p:spPr>
          <a:xfrm>
            <a:off x="1323550" y="326004"/>
            <a:ext cx="7564200" cy="1978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Goldilocks zone</a:t>
            </a:r>
            <a:r>
              <a:rPr lang="en-US" sz="3400" b="1"/>
              <a:t>: </a:t>
            </a:r>
            <a:r>
              <a:rPr lang="en-US" sz="3400"/>
              <a:t>also known as habitable zone, is the area that is not too hot or not too cold where a planet can maintain water (like Earth) without the water boiling or freezing</a:t>
            </a:r>
            <a:endParaRPr sz="3400" b="1"/>
          </a:p>
        </p:txBody>
      </p:sp>
      <p:sp>
        <p:nvSpPr>
          <p:cNvPr id="719" name="Google Shape;719;p6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0" name="Google Shape;720;p66"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721" name="Google Shape;721;p66" descr="Habitable Goldilocks Zone | Planetary Formations | Space FM"/>
          <p:cNvPicPr preferRelativeResize="0"/>
          <p:nvPr/>
        </p:nvPicPr>
        <p:blipFill rotWithShape="1">
          <a:blip r:embed="rId5">
            <a:alphaModFix/>
          </a:blip>
          <a:srcRect/>
          <a:stretch/>
        </p:blipFill>
        <p:spPr>
          <a:xfrm>
            <a:off x="2232741" y="2708580"/>
            <a:ext cx="4910439" cy="374492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subTitle" idx="1"/>
          </p:nvPr>
        </p:nvSpPr>
        <p:spPr>
          <a:xfrm>
            <a:off x="837599" y="303025"/>
            <a:ext cx="79710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Moon</a:t>
            </a:r>
            <a:r>
              <a:rPr lang="en-US" b="1">
                <a:solidFill>
                  <a:schemeClr val="dk1"/>
                </a:solidFill>
              </a:rPr>
              <a:t>: </a:t>
            </a:r>
            <a:r>
              <a:rPr lang="en-US">
                <a:solidFill>
                  <a:schemeClr val="dk1"/>
                </a:solidFill>
              </a:rPr>
              <a:t>an object that revolves around a planet and reflects light from the sun</a:t>
            </a:r>
            <a:endParaRPr/>
          </a:p>
        </p:txBody>
      </p:sp>
      <p:pic>
        <p:nvPicPr>
          <p:cNvPr id="160" name="Google Shape;160;p7" descr="dreamstime_xl_17597145.jpg"/>
          <p:cNvPicPr preferRelativeResize="0"/>
          <p:nvPr/>
        </p:nvPicPr>
        <p:blipFill rotWithShape="1">
          <a:blip r:embed="rId3">
            <a:alphaModFix/>
          </a:blip>
          <a:srcRect/>
          <a:stretch/>
        </p:blipFill>
        <p:spPr>
          <a:xfrm>
            <a:off x="2014401" y="1665515"/>
            <a:ext cx="5412427" cy="4576361"/>
          </a:xfrm>
          <a:prstGeom prst="rect">
            <a:avLst/>
          </a:prstGeom>
          <a:noFill/>
          <a:ln>
            <a:noFill/>
          </a:ln>
        </p:spPr>
      </p:pic>
      <p:sp>
        <p:nvSpPr>
          <p:cNvPr id="161" name="Google Shape;161;p7" descr="Rewind"/>
          <p:cNvSpPr/>
          <p:nvPr/>
        </p:nvSpPr>
        <p:spPr>
          <a:xfrm>
            <a:off x="-6089" y="0"/>
            <a:ext cx="682906" cy="65975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dd5478dff2_0_10"/>
          <p:cNvSpPr txBox="1">
            <a:spLocks noGrp="1"/>
          </p:cNvSpPr>
          <p:nvPr>
            <p:ph type="ctrTitle"/>
          </p:nvPr>
        </p:nvSpPr>
        <p:spPr>
          <a:xfrm>
            <a:off x="789901" y="420789"/>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a:t>What is the goldilocks zone?</a:t>
            </a:r>
            <a:endParaRPr/>
          </a:p>
        </p:txBody>
      </p:sp>
      <p:pic>
        <p:nvPicPr>
          <p:cNvPr id="734" name="Google Shape;734;gdd5478dff2_0_10" descr="Habitable Goldilocks Zone | Planetary Formations | Space FM"/>
          <p:cNvPicPr preferRelativeResize="0"/>
          <p:nvPr/>
        </p:nvPicPr>
        <p:blipFill rotWithShape="1">
          <a:blip r:embed="rId3">
            <a:alphaModFix/>
          </a:blip>
          <a:srcRect/>
          <a:stretch/>
        </p:blipFill>
        <p:spPr>
          <a:xfrm>
            <a:off x="2116779" y="2175455"/>
            <a:ext cx="4910439" cy="3744926"/>
          </a:xfrm>
          <a:prstGeom prst="rect">
            <a:avLst/>
          </a:prstGeom>
          <a:noFill/>
          <a:ln>
            <a:noFill/>
          </a:ln>
        </p:spPr>
      </p:pic>
      <p:sp>
        <p:nvSpPr>
          <p:cNvPr id="735" name="Google Shape;735;gdd5478dff2_0_1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6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742" name="Google Shape;742;p6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9" name="Google Shape;749;p68" descr="Exoplanets With Complex Life May Be Very Rare, Even in Their “Habitable  Zones” – Many Worlds"/>
          <p:cNvPicPr preferRelativeResize="0"/>
          <p:nvPr/>
        </p:nvPicPr>
        <p:blipFill rotWithShape="1">
          <a:blip r:embed="rId4">
            <a:alphaModFix/>
          </a:blip>
          <a:srcRect/>
          <a:stretch/>
        </p:blipFill>
        <p:spPr>
          <a:xfrm>
            <a:off x="1307288" y="1318438"/>
            <a:ext cx="6529423" cy="441302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6" name="Google Shape;756;p69" descr="What is Earth? How we answer could define our future | World Economic Forum"/>
          <p:cNvPicPr preferRelativeResize="0"/>
          <p:nvPr/>
        </p:nvPicPr>
        <p:blipFill rotWithShape="1">
          <a:blip r:embed="rId4">
            <a:alphaModFix/>
          </a:blip>
          <a:srcRect/>
          <a:stretch/>
        </p:blipFill>
        <p:spPr>
          <a:xfrm>
            <a:off x="535541" y="954498"/>
            <a:ext cx="3661077" cy="3319790"/>
          </a:xfrm>
          <a:prstGeom prst="rect">
            <a:avLst/>
          </a:prstGeom>
          <a:noFill/>
          <a:ln>
            <a:noFill/>
          </a:ln>
        </p:spPr>
      </p:pic>
      <p:pic>
        <p:nvPicPr>
          <p:cNvPr id="757" name="Google Shape;757;p69" descr="Kepler is Back in Business Collecting Science Data for the K2 Mission! |  NASA"/>
          <p:cNvPicPr preferRelativeResize="0"/>
          <p:nvPr/>
        </p:nvPicPr>
        <p:blipFill rotWithShape="1">
          <a:blip r:embed="rId5">
            <a:alphaModFix/>
          </a:blip>
          <a:srcRect/>
          <a:stretch/>
        </p:blipFill>
        <p:spPr>
          <a:xfrm>
            <a:off x="4232641" y="3429000"/>
            <a:ext cx="4723217" cy="265680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7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4" name="Google Shape;764;p70" descr="Kepler is Back in Business Collecting Science Data for the K2 Mission! |  NASA"/>
          <p:cNvPicPr preferRelativeResize="0"/>
          <p:nvPr/>
        </p:nvPicPr>
        <p:blipFill rotWithShape="1">
          <a:blip r:embed="rId4">
            <a:alphaModFix/>
          </a:blip>
          <a:srcRect/>
          <a:stretch/>
        </p:blipFill>
        <p:spPr>
          <a:xfrm>
            <a:off x="523358" y="1339702"/>
            <a:ext cx="8097283" cy="455472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dd5478dff2_0_5"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72"/>
          <p:cNvSpPr txBox="1">
            <a:spLocks noGrp="1"/>
          </p:cNvSpPr>
          <p:nvPr>
            <p:ph type="ctrTitle"/>
          </p:nvPr>
        </p:nvSpPr>
        <p:spPr>
          <a:xfrm>
            <a:off x="789901" y="420789"/>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a:t>What is the goldilocks zone?</a:t>
            </a:r>
            <a:endParaRPr/>
          </a:p>
        </p:txBody>
      </p:sp>
      <p:pic>
        <p:nvPicPr>
          <p:cNvPr id="777" name="Google Shape;777;p72" descr="Habitable Goldilocks Zone | Planetary Formations | Space FM"/>
          <p:cNvPicPr preferRelativeResize="0"/>
          <p:nvPr/>
        </p:nvPicPr>
        <p:blipFill rotWithShape="1">
          <a:blip r:embed="rId3">
            <a:alphaModFix/>
          </a:blip>
          <a:srcRect/>
          <a:stretch/>
        </p:blipFill>
        <p:spPr>
          <a:xfrm>
            <a:off x="2116779" y="2175455"/>
            <a:ext cx="4910439" cy="3744926"/>
          </a:xfrm>
          <a:prstGeom prst="rect">
            <a:avLst/>
          </a:prstGeom>
          <a:noFill/>
          <a:ln>
            <a:noFill/>
          </a:ln>
        </p:spPr>
      </p:pic>
      <p:sp>
        <p:nvSpPr>
          <p:cNvPr id="778" name="Google Shape;778;p7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73" descr="Kepler is Back in Business Collecting Science Data for the K2 Mission! |  NASA"/>
          <p:cNvPicPr preferRelativeResize="0"/>
          <p:nvPr/>
        </p:nvPicPr>
        <p:blipFill rotWithShape="1">
          <a:blip r:embed="rId3">
            <a:alphaModFix/>
          </a:blip>
          <a:srcRect/>
          <a:stretch/>
        </p:blipFill>
        <p:spPr>
          <a:xfrm>
            <a:off x="523358" y="1339702"/>
            <a:ext cx="8097283" cy="4554721"/>
          </a:xfrm>
          <a:prstGeom prst="rect">
            <a:avLst/>
          </a:prstGeom>
          <a:noFill/>
          <a:ln>
            <a:noFill/>
          </a:ln>
        </p:spPr>
      </p:pic>
      <p:sp>
        <p:nvSpPr>
          <p:cNvPr id="785" name="Google Shape;785;p73"/>
          <p:cNvSpPr txBox="1"/>
          <p:nvPr/>
        </p:nvSpPr>
        <p:spPr>
          <a:xfrm>
            <a:off x="947475" y="457200"/>
            <a:ext cx="79137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the Kepler Mission?</a:t>
            </a:r>
            <a:endParaRPr sz="1400" b="0" i="0" u="none" strike="noStrike" cap="none">
              <a:solidFill>
                <a:srgbClr val="000000"/>
              </a:solidFill>
              <a:latin typeface="Arial"/>
              <a:ea typeface="Arial"/>
              <a:cs typeface="Arial"/>
              <a:sym typeface="Arial"/>
            </a:endParaRPr>
          </a:p>
        </p:txBody>
      </p:sp>
      <p:sp>
        <p:nvSpPr>
          <p:cNvPr id="786" name="Google Shape;786;p7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3" name="Google Shape;793;p7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descr="Artificial Intelligence"/>
          <p:cNvSpPr/>
          <p:nvPr/>
        </p:nvSpPr>
        <p:spPr>
          <a:xfrm>
            <a:off x="140027" y="1"/>
            <a:ext cx="604252" cy="61668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0" name="Google Shape;800;p75" descr="Comment Like"/>
          <p:cNvPicPr preferRelativeResize="0"/>
          <p:nvPr/>
        </p:nvPicPr>
        <p:blipFill rotWithShape="1">
          <a:blip r:embed="rId4">
            <a:alphaModFix/>
          </a:blip>
          <a:srcRect/>
          <a:stretch/>
        </p:blipFill>
        <p:spPr>
          <a:xfrm>
            <a:off x="659218" y="1"/>
            <a:ext cx="712381" cy="712381"/>
          </a:xfrm>
          <a:prstGeom prst="rect">
            <a:avLst/>
          </a:prstGeom>
          <a:noFill/>
          <a:ln>
            <a:noFill/>
          </a:ln>
        </p:spPr>
      </p:pic>
      <p:pic>
        <p:nvPicPr>
          <p:cNvPr id="801" name="Google Shape;801;p75" descr="Stars' Habitable Zones Are Larger Than Previously Thought | Discover  Magazine"/>
          <p:cNvPicPr preferRelativeResize="0"/>
          <p:nvPr/>
        </p:nvPicPr>
        <p:blipFill rotWithShape="1">
          <a:blip r:embed="rId5">
            <a:alphaModFix/>
          </a:blip>
          <a:srcRect/>
          <a:stretch/>
        </p:blipFill>
        <p:spPr>
          <a:xfrm>
            <a:off x="1476375" y="1462088"/>
            <a:ext cx="6191250" cy="393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76"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8" name="Google Shape;808;p76"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7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5" name="Google Shape;815;p77" descr="Comment Dislike"/>
          <p:cNvPicPr preferRelativeResize="0"/>
          <p:nvPr/>
        </p:nvPicPr>
        <p:blipFill rotWithShape="1">
          <a:blip r:embed="rId4">
            <a:alphaModFix/>
          </a:blip>
          <a:srcRect/>
          <a:stretch/>
        </p:blipFill>
        <p:spPr>
          <a:xfrm>
            <a:off x="847692" y="147772"/>
            <a:ext cx="553998" cy="553998"/>
          </a:xfrm>
          <a:prstGeom prst="rect">
            <a:avLst/>
          </a:prstGeom>
          <a:noFill/>
          <a:ln>
            <a:noFill/>
          </a:ln>
        </p:spPr>
      </p:pic>
      <p:pic>
        <p:nvPicPr>
          <p:cNvPr id="816" name="Google Shape;816;p77" descr="Mars - Wikipedia"/>
          <p:cNvPicPr preferRelativeResize="0"/>
          <p:nvPr/>
        </p:nvPicPr>
        <p:blipFill rotWithShape="1">
          <a:blip r:embed="rId5">
            <a:alphaModFix/>
          </a:blip>
          <a:srcRect/>
          <a:stretch/>
        </p:blipFill>
        <p:spPr>
          <a:xfrm>
            <a:off x="2733730" y="1398182"/>
            <a:ext cx="3676540" cy="367654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dd0093643c_0_24"/>
          <p:cNvSpPr txBox="1"/>
          <p:nvPr/>
        </p:nvSpPr>
        <p:spPr>
          <a:xfrm>
            <a:off x="963842" y="280155"/>
            <a:ext cx="79680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What is one example of a planet in the goldilocks zone?</a:t>
            </a:r>
            <a:endParaRPr sz="1400" b="0" i="0" u="none" strike="noStrike" cap="none">
              <a:solidFill>
                <a:srgbClr val="000000"/>
              </a:solidFill>
              <a:latin typeface="Arial"/>
              <a:ea typeface="Arial"/>
              <a:cs typeface="Arial"/>
              <a:sym typeface="Arial"/>
            </a:endParaRPr>
          </a:p>
        </p:txBody>
      </p:sp>
      <p:sp>
        <p:nvSpPr>
          <p:cNvPr id="829" name="Google Shape;829;gdd0093643c_0_2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0" name="Google Shape;830;gdd0093643c_0_24" descr="Stars' Habitable Zones Are Larger Than Previously Thought | Discover  Magazine"/>
          <p:cNvPicPr preferRelativeResize="0"/>
          <p:nvPr/>
        </p:nvPicPr>
        <p:blipFill rotWithShape="1">
          <a:blip r:embed="rId4">
            <a:alphaModFix/>
          </a:blip>
          <a:srcRect/>
          <a:stretch/>
        </p:blipFill>
        <p:spPr>
          <a:xfrm>
            <a:off x="1476375" y="1462088"/>
            <a:ext cx="6191250" cy="393382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9"/>
          <p:cNvSpPr txBox="1"/>
          <p:nvPr/>
        </p:nvSpPr>
        <p:spPr>
          <a:xfrm>
            <a:off x="963842" y="280155"/>
            <a:ext cx="7967887"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Why isn’t Mars a good example of a goldilocks planet?</a:t>
            </a:r>
            <a:endParaRPr sz="1400" b="0" i="0" u="none" strike="noStrike" cap="none">
              <a:solidFill>
                <a:srgbClr val="000000"/>
              </a:solidFill>
              <a:latin typeface="Arial"/>
              <a:ea typeface="Arial"/>
              <a:cs typeface="Arial"/>
              <a:sym typeface="Arial"/>
            </a:endParaRPr>
          </a:p>
        </p:txBody>
      </p:sp>
      <p:sp>
        <p:nvSpPr>
          <p:cNvPr id="837" name="Google Shape;837;p7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8" name="Google Shape;838;p79" descr="Mars - Wikipedia"/>
          <p:cNvPicPr preferRelativeResize="0"/>
          <p:nvPr/>
        </p:nvPicPr>
        <p:blipFill rotWithShape="1">
          <a:blip r:embed="rId4">
            <a:alphaModFix/>
          </a:blip>
          <a:srcRect/>
          <a:stretch/>
        </p:blipFill>
        <p:spPr>
          <a:xfrm>
            <a:off x="2733730" y="2046768"/>
            <a:ext cx="3676540" cy="367654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82"/>
          <p:cNvSpPr txBox="1">
            <a:spLocks noGrp="1"/>
          </p:cNvSpPr>
          <p:nvPr>
            <p:ph type="ctrTitle"/>
          </p:nvPr>
        </p:nvSpPr>
        <p:spPr>
          <a:xfrm>
            <a:off x="789888" y="357589"/>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a:t>What is the goldilocks zone?</a:t>
            </a:r>
            <a:endParaRPr/>
          </a:p>
        </p:txBody>
      </p:sp>
      <p:pic>
        <p:nvPicPr>
          <p:cNvPr id="845" name="Google Shape;845;p82" descr="Habitable Goldilocks Zone | Planetary Formations | Space FM"/>
          <p:cNvPicPr preferRelativeResize="0"/>
          <p:nvPr/>
        </p:nvPicPr>
        <p:blipFill rotWithShape="1">
          <a:blip r:embed="rId3">
            <a:alphaModFix/>
          </a:blip>
          <a:srcRect/>
          <a:stretch/>
        </p:blipFill>
        <p:spPr>
          <a:xfrm>
            <a:off x="2116779" y="2175455"/>
            <a:ext cx="4910439" cy="3744926"/>
          </a:xfrm>
          <a:prstGeom prst="rect">
            <a:avLst/>
          </a:prstGeom>
          <a:noFill/>
          <a:ln>
            <a:noFill/>
          </a:ln>
        </p:spPr>
      </p:pic>
      <p:sp>
        <p:nvSpPr>
          <p:cNvPr id="846" name="Google Shape;846;p8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pic>
        <p:nvPicPr>
          <p:cNvPr id="852" name="Google Shape;852;p83" descr="Kepler is Back in Business Collecting Science Data for the K2 Mission! |  NASA"/>
          <p:cNvPicPr preferRelativeResize="0"/>
          <p:nvPr/>
        </p:nvPicPr>
        <p:blipFill rotWithShape="1">
          <a:blip r:embed="rId3">
            <a:alphaModFix/>
          </a:blip>
          <a:srcRect/>
          <a:stretch/>
        </p:blipFill>
        <p:spPr>
          <a:xfrm>
            <a:off x="523358" y="1339702"/>
            <a:ext cx="8097283" cy="4554721"/>
          </a:xfrm>
          <a:prstGeom prst="rect">
            <a:avLst/>
          </a:prstGeom>
          <a:noFill/>
          <a:ln>
            <a:noFill/>
          </a:ln>
        </p:spPr>
      </p:pic>
      <p:sp>
        <p:nvSpPr>
          <p:cNvPr id="853" name="Google Shape;853;p83"/>
          <p:cNvSpPr txBox="1"/>
          <p:nvPr/>
        </p:nvSpPr>
        <p:spPr>
          <a:xfrm>
            <a:off x="940949" y="459025"/>
            <a:ext cx="79203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the Kepler Mission?</a:t>
            </a:r>
            <a:endParaRPr sz="1400" b="0" i="0" u="none" strike="noStrike" cap="none">
              <a:solidFill>
                <a:srgbClr val="000000"/>
              </a:solidFill>
              <a:latin typeface="Arial"/>
              <a:ea typeface="Arial"/>
              <a:cs typeface="Arial"/>
              <a:sym typeface="Arial"/>
            </a:endParaRPr>
          </a:p>
        </p:txBody>
      </p:sp>
      <p:sp>
        <p:nvSpPr>
          <p:cNvPr id="854" name="Google Shape;854;p8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84"/>
          <p:cNvSpPr txBox="1"/>
          <p:nvPr/>
        </p:nvSpPr>
        <p:spPr>
          <a:xfrm>
            <a:off x="1005840" y="424771"/>
            <a:ext cx="7900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All of the following are </a:t>
            </a:r>
            <a:r>
              <a:rPr lang="en-US" sz="3600">
                <a:solidFill>
                  <a:schemeClr val="dk1"/>
                </a:solidFill>
                <a:latin typeface="Calibri"/>
                <a:ea typeface="Calibri"/>
                <a:cs typeface="Calibri"/>
                <a:sym typeface="Calibri"/>
              </a:rPr>
              <a:t>NOT</a:t>
            </a:r>
            <a:r>
              <a:rPr lang="en-US" sz="3600" b="0" i="0" u="none" strike="noStrike" cap="none">
                <a:solidFill>
                  <a:schemeClr val="dk1"/>
                </a:solidFill>
                <a:latin typeface="Calibri"/>
                <a:ea typeface="Calibri"/>
                <a:cs typeface="Calibri"/>
                <a:sym typeface="Calibri"/>
              </a:rPr>
              <a:t> in a goldilocks zone ex</a:t>
            </a:r>
            <a:r>
              <a:rPr lang="en-US" sz="3600">
                <a:solidFill>
                  <a:schemeClr val="dk1"/>
                </a:solidFill>
                <a:latin typeface="Calibri"/>
                <a:ea typeface="Calibri"/>
                <a:cs typeface="Calibri"/>
                <a:sym typeface="Calibri"/>
              </a:rPr>
              <a:t>cept:</a:t>
            </a:r>
            <a:endParaRPr sz="1400" b="0" i="0" u="none" strike="noStrike" cap="none">
              <a:solidFill>
                <a:srgbClr val="000000"/>
              </a:solidFill>
              <a:latin typeface="Arial"/>
              <a:ea typeface="Arial"/>
              <a:cs typeface="Arial"/>
              <a:sym typeface="Arial"/>
            </a:endParaRPr>
          </a:p>
        </p:txBody>
      </p:sp>
      <p:sp>
        <p:nvSpPr>
          <p:cNvPr id="861" name="Google Shape;861;p8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84"/>
          <p:cNvSpPr txBox="1"/>
          <p:nvPr/>
        </p:nvSpPr>
        <p:spPr>
          <a:xfrm>
            <a:off x="424771" y="1812471"/>
            <a:ext cx="41475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Sun</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Earth</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Mercury</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Jupiter</a:t>
            </a:r>
            <a:endParaRPr sz="1400" b="0" i="0" u="none" strike="noStrike" cap="none">
              <a:solidFill>
                <a:srgbClr val="000000"/>
              </a:solidFill>
              <a:latin typeface="Arial"/>
              <a:ea typeface="Arial"/>
              <a:cs typeface="Arial"/>
              <a:sym typeface="Arial"/>
            </a:endParaRPr>
          </a:p>
        </p:txBody>
      </p:sp>
      <p:pic>
        <p:nvPicPr>
          <p:cNvPr id="863" name="Google Shape;863;p84"/>
          <p:cNvPicPr preferRelativeResize="0"/>
          <p:nvPr/>
        </p:nvPicPr>
        <p:blipFill rotWithShape="1">
          <a:blip r:embed="rId4">
            <a:alphaModFix/>
          </a:blip>
          <a:srcRect/>
          <a:stretch/>
        </p:blipFill>
        <p:spPr>
          <a:xfrm>
            <a:off x="5650485" y="4330364"/>
            <a:ext cx="3255771" cy="228989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dd5478dff2_0_17"/>
          <p:cNvSpPr txBox="1"/>
          <p:nvPr/>
        </p:nvSpPr>
        <p:spPr>
          <a:xfrm>
            <a:off x="1005840" y="424771"/>
            <a:ext cx="7900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All of the following are </a:t>
            </a:r>
            <a:r>
              <a:rPr lang="en-US" sz="3600">
                <a:solidFill>
                  <a:schemeClr val="dk1"/>
                </a:solidFill>
                <a:latin typeface="Calibri"/>
                <a:ea typeface="Calibri"/>
                <a:cs typeface="Calibri"/>
                <a:sym typeface="Calibri"/>
              </a:rPr>
              <a:t>NOT</a:t>
            </a:r>
            <a:r>
              <a:rPr lang="en-US" sz="3600" b="0" i="0" u="none" strike="noStrike" cap="none">
                <a:solidFill>
                  <a:schemeClr val="dk1"/>
                </a:solidFill>
                <a:latin typeface="Calibri"/>
                <a:ea typeface="Calibri"/>
                <a:cs typeface="Calibri"/>
                <a:sym typeface="Calibri"/>
              </a:rPr>
              <a:t> in a goldilocks zone ex</a:t>
            </a:r>
            <a:r>
              <a:rPr lang="en-US" sz="3600">
                <a:solidFill>
                  <a:schemeClr val="dk1"/>
                </a:solidFill>
                <a:latin typeface="Calibri"/>
                <a:ea typeface="Calibri"/>
                <a:cs typeface="Calibri"/>
                <a:sym typeface="Calibri"/>
              </a:rPr>
              <a:t>cept:</a:t>
            </a:r>
            <a:endParaRPr sz="1400" b="0" i="0" u="none" strike="noStrike" cap="none">
              <a:solidFill>
                <a:srgbClr val="000000"/>
              </a:solidFill>
              <a:latin typeface="Arial"/>
              <a:ea typeface="Arial"/>
              <a:cs typeface="Arial"/>
              <a:sym typeface="Arial"/>
            </a:endParaRPr>
          </a:p>
        </p:txBody>
      </p:sp>
      <p:sp>
        <p:nvSpPr>
          <p:cNvPr id="870" name="Google Shape;870;gdd5478dff2_0_1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gdd5478dff2_0_17"/>
          <p:cNvSpPr txBox="1"/>
          <p:nvPr/>
        </p:nvSpPr>
        <p:spPr>
          <a:xfrm>
            <a:off x="424771" y="1812471"/>
            <a:ext cx="41475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Sun</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Earth</a:t>
            </a:r>
            <a:endParaRPr sz="1400" b="0" i="0" u="none" strike="noStrike" cap="none">
              <a:solidFill>
                <a:srgbClr val="FF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Mercury</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Jupiter</a:t>
            </a:r>
            <a:endParaRPr sz="1400" b="0" i="0" u="none" strike="noStrike" cap="none">
              <a:solidFill>
                <a:srgbClr val="000000"/>
              </a:solidFill>
              <a:latin typeface="Arial"/>
              <a:ea typeface="Arial"/>
              <a:cs typeface="Arial"/>
              <a:sym typeface="Arial"/>
            </a:endParaRPr>
          </a:p>
        </p:txBody>
      </p:sp>
      <p:pic>
        <p:nvPicPr>
          <p:cNvPr id="872" name="Google Shape;872;gdd5478dff2_0_17"/>
          <p:cNvPicPr preferRelativeResize="0"/>
          <p:nvPr/>
        </p:nvPicPr>
        <p:blipFill rotWithShape="1">
          <a:blip r:embed="rId4">
            <a:alphaModFix/>
          </a:blip>
          <a:srcRect/>
          <a:stretch/>
        </p:blipFill>
        <p:spPr>
          <a:xfrm>
            <a:off x="5650485" y="4330364"/>
            <a:ext cx="3255771" cy="228989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879" name="Google Shape;879;p8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2293074" y="735230"/>
            <a:ext cx="4557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solar system?</a:t>
            </a:r>
            <a:endParaRPr sz="1400" b="0" i="0" u="none" strike="noStrike" cap="none">
              <a:solidFill>
                <a:srgbClr val="000000"/>
              </a:solidFill>
              <a:latin typeface="Arial"/>
              <a:ea typeface="Arial"/>
              <a:cs typeface="Arial"/>
              <a:sym typeface="Arial"/>
            </a:endParaRPr>
          </a:p>
        </p:txBody>
      </p:sp>
      <p:sp>
        <p:nvSpPr>
          <p:cNvPr id="174" name="Google Shape;174;p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9"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87"/>
          <p:cNvSpPr txBox="1">
            <a:spLocks noGrp="1"/>
          </p:cNvSpPr>
          <p:nvPr>
            <p:ph type="ctrTitle"/>
          </p:nvPr>
        </p:nvSpPr>
        <p:spPr>
          <a:xfrm>
            <a:off x="889175" y="326000"/>
            <a:ext cx="7998600" cy="2006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Goldilocks zone</a:t>
            </a:r>
            <a:r>
              <a:rPr lang="en-US" sz="3400" b="1"/>
              <a:t>: </a:t>
            </a:r>
            <a:r>
              <a:rPr lang="en-US" sz="3400"/>
              <a:t>also known as habitable zone, is the area that is not too hot or not too cold where a planet can maintain water (like earth) without the water boiling or freezing</a:t>
            </a:r>
            <a:endParaRPr sz="3400" b="1"/>
          </a:p>
        </p:txBody>
      </p:sp>
      <p:pic>
        <p:nvPicPr>
          <p:cNvPr id="886" name="Google Shape;886;p87" descr="Habitable Goldilocks Zone | Planetary Formations | Space FM"/>
          <p:cNvPicPr preferRelativeResize="0"/>
          <p:nvPr/>
        </p:nvPicPr>
        <p:blipFill rotWithShape="1">
          <a:blip r:embed="rId3">
            <a:alphaModFix/>
          </a:blip>
          <a:srcRect/>
          <a:stretch/>
        </p:blipFill>
        <p:spPr>
          <a:xfrm>
            <a:off x="2330616" y="2890330"/>
            <a:ext cx="4910439" cy="3744926"/>
          </a:xfrm>
          <a:prstGeom prst="rect">
            <a:avLst/>
          </a:prstGeom>
          <a:noFill/>
          <a:ln>
            <a:noFill/>
          </a:ln>
        </p:spPr>
      </p:pic>
      <p:sp>
        <p:nvSpPr>
          <p:cNvPr id="887" name="Google Shape;887;p87" descr="Rewind"/>
          <p:cNvSpPr/>
          <p:nvPr/>
        </p:nvSpPr>
        <p:spPr>
          <a:xfrm>
            <a:off x="0" y="-77367"/>
            <a:ext cx="889183" cy="80671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88"/>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894" name="Google Shape;894;p88"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5" name="Google Shape;895;p88"/>
          <p:cNvPicPr preferRelativeResize="0"/>
          <p:nvPr/>
        </p:nvPicPr>
        <p:blipFill>
          <a:blip r:embed="rId4">
            <a:alphaModFix/>
          </a:blip>
          <a:stretch>
            <a:fillRect/>
          </a:stretch>
        </p:blipFill>
        <p:spPr>
          <a:xfrm>
            <a:off x="5183400" y="1953200"/>
            <a:ext cx="2192100" cy="4612524"/>
          </a:xfrm>
          <a:prstGeom prst="rect">
            <a:avLst/>
          </a:prstGeom>
          <a:noFill/>
          <a:ln>
            <a:noFill/>
          </a:ln>
        </p:spPr>
      </p:pic>
      <p:pic>
        <p:nvPicPr>
          <p:cNvPr id="896" name="Google Shape;896;p88" descr="Cursor"/>
          <p:cNvPicPr preferRelativeResize="0"/>
          <p:nvPr/>
        </p:nvPicPr>
        <p:blipFill rotWithShape="1">
          <a:blip r:embed="rId5">
            <a:alphaModFix/>
          </a:blip>
          <a:srcRect/>
          <a:stretch/>
        </p:blipFill>
        <p:spPr>
          <a:xfrm rot="5400000">
            <a:off x="1584719" y="1517151"/>
            <a:ext cx="914400" cy="914400"/>
          </a:xfrm>
          <a:prstGeom prst="rect">
            <a:avLst/>
          </a:prstGeom>
          <a:noFill/>
          <a:ln>
            <a:noFill/>
          </a:ln>
        </p:spPr>
      </p:pic>
      <p:sp>
        <p:nvSpPr>
          <p:cNvPr id="897" name="Google Shape;897;p88"/>
          <p:cNvSpPr txBox="1"/>
          <p:nvPr/>
        </p:nvSpPr>
        <p:spPr>
          <a:xfrm>
            <a:off x="445476" y="2551650"/>
            <a:ext cx="20871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explore </a:t>
            </a:r>
            <a:r>
              <a:rPr lang="en-US" sz="1800" i="1">
                <a:solidFill>
                  <a:schemeClr val="dk1"/>
                </a:solidFill>
                <a:latin typeface="Calibri"/>
                <a:ea typeface="Calibri"/>
                <a:cs typeface="Calibri"/>
                <a:sym typeface="Calibri"/>
              </a:rPr>
              <a:t>different planets and whether they lie in their solar system’s goldilocks zone.</a:t>
            </a:r>
            <a:endParaRPr sz="1400" b="0" i="0" u="none" strike="noStrike" cap="none">
              <a:solidFill>
                <a:srgbClr val="000000"/>
              </a:solidFill>
              <a:latin typeface="Arial"/>
              <a:ea typeface="Arial"/>
              <a:cs typeface="Arial"/>
              <a:sym typeface="Arial"/>
            </a:endParaRPr>
          </a:p>
        </p:txBody>
      </p:sp>
      <p:sp>
        <p:nvSpPr>
          <p:cNvPr id="898" name="Google Shape;898;p88"/>
          <p:cNvSpPr txBox="1"/>
          <p:nvPr/>
        </p:nvSpPr>
        <p:spPr>
          <a:xfrm>
            <a:off x="2532575" y="1140900"/>
            <a:ext cx="30966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1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Goldilocks Worlds</a:t>
            </a:r>
            <a:endParaRPr sz="31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89"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89"/>
          <p:cNvSpPr txBox="1"/>
          <p:nvPr/>
        </p:nvSpPr>
        <p:spPr>
          <a:xfrm>
            <a:off x="72255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might the discovery of a planet in a goldilocks zone impact us?</a:t>
            </a:r>
            <a:endParaRPr sz="1400" b="0" i="0" u="none" strike="noStrike" cap="none">
              <a:solidFill>
                <a:srgbClr val="000000"/>
              </a:solidFill>
              <a:latin typeface="Arial"/>
              <a:ea typeface="Arial"/>
              <a:cs typeface="Arial"/>
              <a:sym typeface="Arial"/>
            </a:endParaRPr>
          </a:p>
        </p:txBody>
      </p:sp>
      <p:pic>
        <p:nvPicPr>
          <p:cNvPr id="906" name="Google Shape;906;p89"/>
          <p:cNvPicPr preferRelativeResize="0"/>
          <p:nvPr/>
        </p:nvPicPr>
        <p:blipFill rotWithShape="1">
          <a:blip r:embed="rId4">
            <a:alphaModFix/>
          </a:blip>
          <a:srcRect/>
          <a:stretch/>
        </p:blipFill>
        <p:spPr>
          <a:xfrm>
            <a:off x="1320800" y="1600200"/>
            <a:ext cx="6502400" cy="36576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90"/>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3589</Words>
  <Application>Microsoft Office PowerPoint</Application>
  <PresentationFormat>On-screen Show (4:3)</PresentationFormat>
  <Paragraphs>383</Paragraphs>
  <Slides>94</Slides>
  <Notes>94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94</vt:i4>
      </vt:variant>
    </vt:vector>
  </HeadingPairs>
  <TitlesOfParts>
    <vt:vector size="9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The Solar System: the sun with all the planets and other bodies that revolve around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Solar System: the sun with all the planets and other bodies that revolve around it</vt:lpstr>
      <vt:lpstr>PowerPoint Presentation</vt:lpstr>
      <vt:lpstr>Planet: a body or object in space that revolves around a star and has a spherical shape</vt:lpstr>
      <vt:lpstr>PowerPoint Presentation</vt:lpstr>
      <vt:lpstr>PowerPoint Presentation</vt:lpstr>
      <vt:lpstr>What is a planet?</vt:lpstr>
      <vt:lpstr>PowerPoint Presentation</vt:lpstr>
      <vt:lpstr>Goldilocks zone: also known as habitable zone, is the area that is not too hot or not too cold where a planet can maintain water (like Earth) without the water boiling or freezing</vt:lpstr>
      <vt:lpstr>PowerPoint Presentation</vt:lpstr>
      <vt:lpstr>What is the goldilocks zone?</vt:lpstr>
      <vt:lpstr>PowerPoint Presentation</vt:lpstr>
      <vt:lpstr>PowerPoint Presentation</vt:lpstr>
      <vt:lpstr>PowerPoint Presentation</vt:lpstr>
      <vt:lpstr>PowerPoint Presentation</vt:lpstr>
      <vt:lpstr>PowerPoint Presentation</vt:lpstr>
      <vt:lpstr>What is the goldilocks zone?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goldilocks zone?</vt:lpstr>
      <vt:lpstr>PowerPoint Presentation</vt:lpstr>
      <vt:lpstr>PowerPoint Presentation</vt:lpstr>
      <vt:lpstr>PowerPoint Presentation</vt:lpstr>
      <vt:lpstr>PowerPoint Presentation</vt:lpstr>
      <vt:lpstr>Goldilocks zone: also known as habitable zone, is the area that is not too hot or not too cold where a planet can maintain water (like earth) without the water boiling or freezing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Kunemund, Rachel (rk8vm)</dc:creator>
  <cp:lastModifiedBy>Kunemund, Rachel (rk8vm)</cp:lastModifiedBy>
  <cp:revision>1</cp:revision>
  <dcterms:created xsi:type="dcterms:W3CDTF">2020-11-19T17:33:49Z</dcterms:created>
  <dcterms:modified xsi:type="dcterms:W3CDTF">2021-08-03T17:17:42Z</dcterms:modified>
</cp:coreProperties>
</file>