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76" r:id="rId7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ixT3imHhKrYzCBPjKmW1sl2v76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dfdea3f43_9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ddfdea3f43_9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does this activity demonstrate about our consumption of resources - what will happen if we keep using non-renewable resources?</a:t>
            </a:r>
            <a:endParaRPr>
              <a:latin typeface="Calibri"/>
              <a:ea typeface="Calibri"/>
              <a:cs typeface="Calibri"/>
              <a:sym typeface="Calibri"/>
            </a:endParaRPr>
          </a:p>
        </p:txBody>
      </p:sp>
      <p:sp>
        <p:nvSpPr>
          <p:cNvPr id="182" name="Google Shape;182;gddfdea3f43_9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dfdea3f43_9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ddfdea3f43_9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Describe what happens to the proportion of renewable vs. non-renewable energy sources that remain available, as energy is used over time.</a:t>
            </a:r>
            <a:endParaRPr>
              <a:latin typeface="Calibri"/>
              <a:ea typeface="Calibri"/>
              <a:cs typeface="Calibri"/>
              <a:sym typeface="Calibri"/>
            </a:endParaRPr>
          </a:p>
        </p:txBody>
      </p:sp>
      <p:sp>
        <p:nvSpPr>
          <p:cNvPr id="190" name="Google Shape;190;gddfdea3f43_9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198" name="Google Shape;19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ddfdea3f43_9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ddfdea3f43_9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 resource is the energy source that is turned into power. In buildings, electrical power comes from the outlets, and the electricity in the outlets comes from a power station.</a:t>
            </a:r>
            <a:endParaRPr>
              <a:latin typeface="Calibri"/>
              <a:ea typeface="Calibri"/>
              <a:cs typeface="Calibri"/>
              <a:sym typeface="Calibri"/>
            </a:endParaRPr>
          </a:p>
        </p:txBody>
      </p:sp>
      <p:sp>
        <p:nvSpPr>
          <p:cNvPr id="204" name="Google Shape;204;gddfdea3f43_9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ddfdea3f43_9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ddfdea3f43_9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natural resources is anything found in nature and used by humans.</a:t>
            </a:r>
            <a:endParaRPr/>
          </a:p>
        </p:txBody>
      </p:sp>
      <p:sp>
        <p:nvSpPr>
          <p:cNvPr id="212" name="Google Shape;212;gddfdea3f43_9_1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dfdea3f43_9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ddfdea3f43_9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Feedback: Monitoring understanding during review is an important step before moving on to new material.</a:t>
            </a:r>
            <a:endParaRPr>
              <a:latin typeface="Calibri"/>
              <a:ea typeface="Calibri"/>
              <a:cs typeface="Calibri"/>
              <a:sym typeface="Calibri"/>
            </a:endParaRPr>
          </a:p>
          <a:p>
            <a:pPr marL="0" lvl="0" indent="0" algn="l" rtl="0">
              <a:spcBef>
                <a:spcPts val="0"/>
              </a:spcBef>
              <a:spcAft>
                <a:spcPts val="0"/>
              </a:spcAft>
              <a:buNone/>
            </a:pPr>
            <a:endParaRPr/>
          </a:p>
        </p:txBody>
      </p:sp>
      <p:sp>
        <p:nvSpPr>
          <p:cNvPr id="220" name="Google Shape;220;gddfdea3f43_9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ddfdea3f43_9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ddfdea3f43_9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resource is the energy source turned into _______.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6" name="Google Shape;226;gddfdea3f43_9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1150cccb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e1150cccb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resource is the energy source turned into </a:t>
            </a:r>
            <a:r>
              <a:rPr lang="en-US" u="sng">
                <a:solidFill>
                  <a:srgbClr val="FF0000"/>
                </a:solidFill>
                <a:latin typeface="Calibri"/>
                <a:ea typeface="Calibri"/>
                <a:cs typeface="Calibri"/>
                <a:sym typeface="Calibri"/>
              </a:rPr>
              <a:t>power</a:t>
            </a: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4" name="Google Shape;234;ge1150cccb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dfdea3f43_9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ddfdea3f43_9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Calibri"/>
                <a:ea typeface="Calibri"/>
                <a:cs typeface="Calibri"/>
                <a:sym typeface="Calibri"/>
              </a:rPr>
              <a:t>What is an example of an energy source you use?</a:t>
            </a:r>
            <a:endParaRPr>
              <a:latin typeface="Calibri"/>
              <a:ea typeface="Calibri"/>
              <a:cs typeface="Calibri"/>
              <a:sym typeface="Calibri"/>
            </a:endParaRPr>
          </a:p>
          <a:p>
            <a:pPr marL="0" lvl="0" indent="0" algn="l" rtl="0">
              <a:spcBef>
                <a:spcPts val="0"/>
              </a:spcBef>
              <a:spcAft>
                <a:spcPts val="0"/>
              </a:spcAft>
              <a:buNone/>
            </a:pPr>
            <a:endParaRPr b="1" u="sng"/>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2" name="Google Shape;242;gddfdea3f43_9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that we’ve reviewed, let’s define our new term, non-renewable resources.</a:t>
            </a:r>
            <a:endParaRPr>
              <a:latin typeface="Calibri"/>
              <a:ea typeface="Calibri"/>
              <a:cs typeface="Calibri"/>
              <a:sym typeface="Calibri"/>
            </a:endParaRPr>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Font typeface="Arial"/>
              <a:buNone/>
            </a:pPr>
            <a:r>
              <a:rPr lang="en-US">
                <a:latin typeface="Calibri"/>
                <a:ea typeface="Calibri"/>
                <a:cs typeface="Calibri"/>
                <a:sym typeface="Calibri"/>
              </a:rPr>
              <a:t>Today, we will learn about non-renewable resources.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17" name="Google Shape;11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 non-renewable resource is remade slowly or not at all.</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Using clear language can take make formal more complicated definitions a little easier for students to understand.</a:t>
            </a:r>
            <a:endParaRPr>
              <a:latin typeface="Calibri"/>
              <a:ea typeface="Calibri"/>
              <a:cs typeface="Calibri"/>
              <a:sym typeface="Calibri"/>
            </a:endParaRPr>
          </a:p>
        </p:txBody>
      </p:sp>
      <p:sp>
        <p:nvSpPr>
          <p:cNvPr id="258" name="Google Shape;25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0d9b9e36b_1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e0d9b9e36b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p:txBody>
      </p:sp>
      <p:sp>
        <p:nvSpPr>
          <p:cNvPr id="267" name="Google Shape;267;ge0d9b9e36b_1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0d9b9e36b_1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e0d9b9e36b_1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a non-renewable resource?</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[A non-renewable resource is remade slowly or not at all.]</a:t>
            </a:r>
            <a:endParaRPr>
              <a:latin typeface="Calibri"/>
              <a:ea typeface="Calibri"/>
              <a:cs typeface="Calibri"/>
              <a:sym typeface="Calibri"/>
            </a:endParaRPr>
          </a:p>
        </p:txBody>
      </p:sp>
      <p:sp>
        <p:nvSpPr>
          <p:cNvPr id="273" name="Google Shape;273;ge0d9b9e36b_1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That’s the basic definition, but there’s more you need to know.</a:t>
            </a:r>
            <a:endParaRPr/>
          </a:p>
        </p:txBody>
      </p:sp>
      <p:sp>
        <p:nvSpPr>
          <p:cNvPr id="281" name="Google Shape;2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e0d9b9e36b_1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e0d9b9e36b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When we say that nonrenewable resources are replaced very slowly, we mean that they can take millions of years to form.</a:t>
            </a:r>
            <a:endParaRPr>
              <a:latin typeface="Calibri"/>
              <a:ea typeface="Calibri"/>
              <a:cs typeface="Calibri"/>
              <a:sym typeface="Calibri"/>
            </a:endParaRPr>
          </a:p>
        </p:txBody>
      </p:sp>
      <p:sp>
        <p:nvSpPr>
          <p:cNvPr id="288" name="Google Shape;288;ge0d9b9e36b_1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talk about some examples of </a:t>
            </a:r>
            <a:r>
              <a:rPr lang="en-US" b="1">
                <a:latin typeface="Calibri"/>
                <a:ea typeface="Calibri"/>
                <a:cs typeface="Calibri"/>
                <a:sym typeface="Calibri"/>
              </a:rPr>
              <a:t>non-renewable resources</a:t>
            </a:r>
            <a:r>
              <a:rPr lang="en-US">
                <a:latin typeface="Calibri"/>
                <a:ea typeface="Calibri"/>
                <a:cs typeface="Calibri"/>
                <a:sym typeface="Calibri"/>
              </a:rPr>
              <a: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It is important to not only introduce an example of the term but also include images to go along with it, this is a great way to help students make connections.</a:t>
            </a:r>
            <a:endParaRPr>
              <a:latin typeface="Calibri"/>
              <a:ea typeface="Calibri"/>
              <a:cs typeface="Calibri"/>
              <a:sym typeface="Calibri"/>
            </a:endParaRPr>
          </a:p>
        </p:txBody>
      </p:sp>
      <p:sp>
        <p:nvSpPr>
          <p:cNvPr id="296" name="Google Shape;2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Two examples of nonrenewable resources are oil and coal. Once they are taken from the Earth and used, they take millions of years to be replaced.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03" name="Google Shape;30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0d9b9e36b_1_3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e0d9b9e36b_1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latin typeface="Calibri"/>
                <a:ea typeface="Calibri"/>
                <a:cs typeface="Calibri"/>
                <a:sym typeface="Calibri"/>
              </a:rPr>
              <a:t>Coal and oil are made from plants and animals that dies millions of years ago.</a:t>
            </a:r>
            <a:endParaRPr>
              <a:latin typeface="Calibri"/>
              <a:ea typeface="Calibri"/>
              <a:cs typeface="Calibri"/>
              <a:sym typeface="Calibri"/>
            </a:endParaRPr>
          </a:p>
        </p:txBody>
      </p:sp>
      <p:sp>
        <p:nvSpPr>
          <p:cNvPr id="311" name="Google Shape;311;ge0d9b9e36b_1_3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0d9b9e36b_1_3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e0d9b9e36b_1_3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latin typeface="Calibri"/>
                <a:ea typeface="Calibri"/>
                <a:cs typeface="Calibri"/>
                <a:sym typeface="Calibri"/>
              </a:rPr>
              <a:t>An example that may be confusing is that aluminum is a nonrenewable resource. Even though we recycle aluminum cans, the amount of aluminum in the Earth does not increase or replace itself. In other words, since there is a limited amount of aluminum, it is non-renewable.</a:t>
            </a:r>
            <a:endParaRPr>
              <a:latin typeface="Calibri"/>
              <a:ea typeface="Calibri"/>
              <a:cs typeface="Calibri"/>
              <a:sym typeface="Calibri"/>
            </a:endParaRPr>
          </a:p>
        </p:txBody>
      </p:sp>
      <p:sp>
        <p:nvSpPr>
          <p:cNvPr id="319" name="Google Shape;319;ge0d9b9e36b_1_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Next, let’s talk about some non-examples of </a:t>
            </a:r>
            <a:r>
              <a:rPr lang="en-US" b="1">
                <a:latin typeface="Calibri"/>
                <a:ea typeface="Calibri"/>
                <a:cs typeface="Calibri"/>
                <a:sym typeface="Calibri"/>
              </a:rPr>
              <a:t>non-renewable resources</a:t>
            </a:r>
            <a:r>
              <a:rPr lang="en-US">
                <a:latin typeface="Calibri"/>
                <a:ea typeface="Calibri"/>
                <a:cs typeface="Calibri"/>
                <a:sym typeface="Calibri"/>
              </a:rPr>
              <a: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 Feedback: Use clear language as you introduce the non-example to make it easier for students to make sense of the  difference.</a:t>
            </a:r>
            <a:endParaRPr>
              <a:latin typeface="Calibri"/>
              <a:ea typeface="Calibri"/>
              <a:cs typeface="Calibri"/>
              <a:sym typeface="Calibri"/>
            </a:endParaRPr>
          </a:p>
        </p:txBody>
      </p:sp>
      <p:sp>
        <p:nvSpPr>
          <p:cNvPr id="327" name="Google Shape;32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0d9b9e36b_1_2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e0d9b9e36b_1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and renewable resources.</a:t>
            </a:r>
            <a:endParaRPr>
              <a:latin typeface="Calibri"/>
              <a:ea typeface="Calibri"/>
              <a:cs typeface="Calibri"/>
              <a:sym typeface="Calibri"/>
            </a:endParaRPr>
          </a:p>
        </p:txBody>
      </p:sp>
      <p:sp>
        <p:nvSpPr>
          <p:cNvPr id="126" name="Google Shape;126;ge0d9b9e36b_1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e0d9b9e36b_1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e0d9b9e36b_1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Things like plants, fresh water, and sunlight are not examples of nonrenewable resources. Unlike nonrenewable resources, they are replaced fairly quickly.</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34" name="Google Shape;334;ge0d9b9e36b_1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It is important to provide multiple opportunities for students to demonstrate understanding, this helps you catch some confusion early and get students back on track.</a:t>
            </a:r>
            <a:endParaRPr>
              <a:latin typeface="Calibri"/>
              <a:ea typeface="Calibri"/>
              <a:cs typeface="Calibri"/>
              <a:sym typeface="Calibri"/>
            </a:endParaRPr>
          </a:p>
        </p:txBody>
      </p:sp>
      <p:sp>
        <p:nvSpPr>
          <p:cNvPr id="342" name="Google Shape;34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coal a non-renewable resource?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[Yes.]</a:t>
            </a:r>
            <a:endParaRPr>
              <a:latin typeface="Calibri"/>
              <a:ea typeface="Calibri"/>
              <a:cs typeface="Calibri"/>
              <a:sym typeface="Calibri"/>
            </a:endParaRPr>
          </a:p>
        </p:txBody>
      </p:sp>
      <p:sp>
        <p:nvSpPr>
          <p:cNvPr id="348" name="Google Shape;3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e0d9b9e36b_1_3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e0d9b9e36b_1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Are trees a non-renewable resource?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[No.]</a:t>
            </a:r>
            <a:endParaRPr>
              <a:latin typeface="Calibri"/>
              <a:ea typeface="Calibri"/>
              <a:cs typeface="Calibri"/>
              <a:sym typeface="Calibri"/>
            </a:endParaRPr>
          </a:p>
        </p:txBody>
      </p:sp>
      <p:sp>
        <p:nvSpPr>
          <p:cNvPr id="356" name="Google Shape;356;ge0d9b9e36b_1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e0d9b9e36b_1_3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e0d9b9e36b_1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aluminum a non-renewable resource?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[Yes.]</a:t>
            </a:r>
            <a:endParaRPr>
              <a:latin typeface="Calibri"/>
              <a:ea typeface="Calibri"/>
              <a:cs typeface="Calibri"/>
              <a:sym typeface="Calibri"/>
            </a:endParaRPr>
          </a:p>
        </p:txBody>
      </p:sp>
      <p:sp>
        <p:nvSpPr>
          <p:cNvPr id="364" name="Google Shape;364;ge0d9b9e36b_1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To think about the definition of non-renewable, it is helpful to look at its word parts. </a:t>
            </a: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Feedback: Using morphological word parts is extremely beneficial for students. Take the time to break the word down and define each individual word part for students.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72" name="Google Shape;37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e0d9b9e36b_1_2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e0d9b9e36b_1_2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One way to help you figure out what nonrenewable means is two of its word parts: Non- and Re-.  </a:t>
            </a:r>
            <a:endParaRPr>
              <a:latin typeface="Calibri"/>
              <a:ea typeface="Calibri"/>
              <a:cs typeface="Calibri"/>
              <a:sym typeface="Calibri"/>
            </a:endParaRPr>
          </a:p>
          <a:p>
            <a:pPr marL="0" lvl="0" indent="0" algn="l" rtl="0">
              <a:spcBef>
                <a:spcPts val="0"/>
              </a:spcBef>
              <a:spcAft>
                <a:spcPts val="0"/>
              </a:spcAft>
              <a:buNone/>
            </a:pPr>
            <a:endParaRPr/>
          </a:p>
        </p:txBody>
      </p:sp>
      <p:sp>
        <p:nvSpPr>
          <p:cNvPr id="379" name="Google Shape;379;ge0d9b9e36b_1_2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e0d9b9e36b_1_2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e0d9b9e36b_1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Non- means not.</a:t>
            </a:r>
            <a:endParaRPr>
              <a:latin typeface="Calibri"/>
              <a:ea typeface="Calibri"/>
              <a:cs typeface="Calibri"/>
              <a:sym typeface="Calibri"/>
            </a:endParaRPr>
          </a:p>
          <a:p>
            <a:pPr marL="0" lvl="0" indent="0" algn="l" rtl="0">
              <a:spcBef>
                <a:spcPts val="0"/>
              </a:spcBef>
              <a:spcAft>
                <a:spcPts val="0"/>
              </a:spcAft>
              <a:buNone/>
            </a:pPr>
            <a:endParaRPr/>
          </a:p>
        </p:txBody>
      </p:sp>
      <p:sp>
        <p:nvSpPr>
          <p:cNvPr id="387" name="Google Shape;387;ge0d9b9e36b_1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e0d9b9e36b_1_2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e0d9b9e36b_1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Re- means again.</a:t>
            </a:r>
            <a:endParaRPr>
              <a:latin typeface="Calibri"/>
              <a:ea typeface="Calibri"/>
              <a:cs typeface="Calibri"/>
              <a:sym typeface="Calibri"/>
            </a:endParaRPr>
          </a:p>
        </p:txBody>
      </p:sp>
      <p:sp>
        <p:nvSpPr>
          <p:cNvPr id="395" name="Google Shape;395;ge0d9b9e36b_1_2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e0d9b9e36b_1_2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e0d9b9e36b_1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So, something that is nonrenewable is not made again or is replaced very slowly.</a:t>
            </a:r>
            <a:endParaRPr>
              <a:latin typeface="Calibri"/>
              <a:ea typeface="Calibri"/>
              <a:cs typeface="Calibri"/>
              <a:sym typeface="Calibri"/>
            </a:endParaRPr>
          </a:p>
          <a:p>
            <a:pPr marL="0" lvl="0" indent="0" algn="l" rtl="0">
              <a:lnSpc>
                <a:spcPct val="100000"/>
              </a:lnSpc>
              <a:spcBef>
                <a:spcPts val="0"/>
              </a:spcBef>
              <a:spcAft>
                <a:spcPts val="0"/>
              </a:spcAft>
              <a:buNone/>
            </a:pP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Feedback: Once you had broken down the word parts it was great to see you put it all back together again and review one more time for the students.</a:t>
            </a:r>
            <a:endParaRPr>
              <a:latin typeface="Calibri"/>
              <a:ea typeface="Calibri"/>
              <a:cs typeface="Calibri"/>
              <a:sym typeface="Calibri"/>
            </a:endParaRPr>
          </a:p>
        </p:txBody>
      </p:sp>
      <p:sp>
        <p:nvSpPr>
          <p:cNvPr id="403" name="Google Shape;403;ge0d9b9e36b_1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dfdea3f4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ddfdea3f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Our “big question” is: </a:t>
            </a:r>
            <a:r>
              <a:rPr lang="en-US" b="1">
                <a:latin typeface="Calibri"/>
                <a:ea typeface="Calibri"/>
                <a:cs typeface="Calibri"/>
                <a:sym typeface="Calibri"/>
              </a:rPr>
              <a:t>How do the resources we use affect humans and the environment?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[Pause and illicit predictions from students.]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I love all these thoughtful scientific hypotheses!  Be sure to keep this question and your predictions in mind as we move through these next few lessons, and we’ll continue to revisit it.</a:t>
            </a:r>
            <a:endParaRPr>
              <a:latin typeface="Calibri"/>
              <a:ea typeface="Calibri"/>
              <a:cs typeface="Calibri"/>
              <a:sym typeface="Calibri"/>
            </a:endParaRPr>
          </a:p>
        </p:txBody>
      </p:sp>
      <p:sp>
        <p:nvSpPr>
          <p:cNvPr id="135" name="Google Shape;135;gddfdea3f4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e1150cccb9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e1150cccb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411" name="Google Shape;411;ge1150cccb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e1150cccb9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e1150cccb9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How can we use the word parts of non-renewable to help us remember the definition of the term?</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[One way to help you figure out what nonrenewable means is two of its word parts: Non- and Re-.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Non- means not.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Re- means again.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SzPts val="1100"/>
              <a:buNone/>
            </a:pPr>
            <a:r>
              <a:rPr lang="en-US">
                <a:latin typeface="Calibri"/>
                <a:ea typeface="Calibri"/>
                <a:cs typeface="Calibri"/>
                <a:sym typeface="Calibri"/>
              </a:rPr>
              <a:t>So, something that is nonrenewable is not made again or is replaced very slowly.]</a:t>
            </a:r>
            <a:endParaRPr>
              <a:latin typeface="Calibri"/>
              <a:ea typeface="Calibri"/>
              <a:cs typeface="Calibri"/>
              <a:sym typeface="Calibri"/>
            </a:endParaRPr>
          </a:p>
          <a:p>
            <a:pPr marL="0" lvl="0" indent="0" algn="l" rtl="0">
              <a:spcBef>
                <a:spcPts val="0"/>
              </a:spcBef>
              <a:spcAft>
                <a:spcPts val="0"/>
              </a:spcAft>
              <a:buSzPts val="1100"/>
              <a:buNone/>
            </a:pPr>
            <a:endParaRPr>
              <a:latin typeface="Calibri"/>
              <a:ea typeface="Calibri"/>
              <a:cs typeface="Calibri"/>
              <a:sym typeface="Calibri"/>
            </a:endParaRPr>
          </a:p>
          <a:p>
            <a:pPr marL="0" lvl="0" indent="0" algn="l" rtl="0">
              <a:spcBef>
                <a:spcPts val="0"/>
              </a:spcBef>
              <a:spcAft>
                <a:spcPts val="0"/>
              </a:spcAft>
              <a:buSzPts val="1100"/>
              <a:buNone/>
            </a:pPr>
            <a:r>
              <a:rPr lang="en-US">
                <a:latin typeface="Calibri"/>
                <a:ea typeface="Calibri"/>
                <a:cs typeface="Calibri"/>
                <a:sym typeface="Calibri"/>
              </a:rPr>
              <a:t>Feedback: As you broke down the vocab term into parts take a second and confirm student understanding before moving on.</a:t>
            </a:r>
            <a:endParaRPr>
              <a:latin typeface="Calibri"/>
              <a:ea typeface="Calibri"/>
              <a:cs typeface="Calibri"/>
              <a:sym typeface="Calibri"/>
            </a:endParaRPr>
          </a:p>
        </p:txBody>
      </p:sp>
      <p:sp>
        <p:nvSpPr>
          <p:cNvPr id="417" name="Google Shape;417;ge1150cccb9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0d9b9e36b_1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e0d9b9e36b_1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define our new term, renewable resources.</a:t>
            </a:r>
            <a:endParaRPr>
              <a:latin typeface="Calibri"/>
              <a:ea typeface="Calibri"/>
              <a:cs typeface="Calibri"/>
              <a:sym typeface="Calibri"/>
            </a:endParaRPr>
          </a:p>
        </p:txBody>
      </p:sp>
      <p:sp>
        <p:nvSpPr>
          <p:cNvPr id="425" name="Google Shape;425;ge0d9b9e36b_1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0d9b9e36b_1_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e0d9b9e36b_1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latin typeface="Calibri"/>
                <a:ea typeface="Calibri"/>
                <a:cs typeface="Calibri"/>
                <a:sym typeface="Calibri"/>
              </a:rPr>
              <a:t>A renewable resource is a resource that is remade quickly over and over again.</a:t>
            </a:r>
            <a:endParaRPr>
              <a:latin typeface="Calibri"/>
              <a:ea typeface="Calibri"/>
              <a:cs typeface="Calibri"/>
              <a:sym typeface="Calibri"/>
            </a:endParaRPr>
          </a:p>
        </p:txBody>
      </p:sp>
      <p:sp>
        <p:nvSpPr>
          <p:cNvPr id="433" name="Google Shape;433;ge0d9b9e36b_1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e0d9b9e36b_1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e0d9b9e36b_1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p:txBody>
      </p:sp>
      <p:sp>
        <p:nvSpPr>
          <p:cNvPr id="442" name="Google Shape;442;ge0d9b9e36b_1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0d9b9e36b_1_1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e0d9b9e36b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a renewable resource?</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[A renewable resource is a resource that is remade quickly over and over again.]</a:t>
            </a:r>
            <a:endParaRPr>
              <a:latin typeface="Calibri"/>
              <a:ea typeface="Calibri"/>
              <a:cs typeface="Calibri"/>
              <a:sym typeface="Calibri"/>
            </a:endParaRPr>
          </a:p>
        </p:txBody>
      </p:sp>
      <p:sp>
        <p:nvSpPr>
          <p:cNvPr id="448" name="Google Shape;448;ge0d9b9e36b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e0d9b9e36b_1_1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e0d9b9e36b_1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talk about some examples of </a:t>
            </a:r>
            <a:r>
              <a:rPr lang="en-US" b="1">
                <a:latin typeface="Calibri"/>
                <a:ea typeface="Calibri"/>
                <a:cs typeface="Calibri"/>
                <a:sym typeface="Calibri"/>
              </a:rPr>
              <a:t>renewable resources</a:t>
            </a:r>
            <a:r>
              <a:rPr lang="en-US">
                <a:latin typeface="Calibri"/>
                <a:ea typeface="Calibri"/>
                <a:cs typeface="Calibri"/>
                <a:sym typeface="Calibri"/>
              </a:rPr>
              <a:t>.</a:t>
            </a:r>
            <a:endParaRPr>
              <a:latin typeface="Calibri"/>
              <a:ea typeface="Calibri"/>
              <a:cs typeface="Calibri"/>
              <a:sym typeface="Calibri"/>
            </a:endParaRPr>
          </a:p>
        </p:txBody>
      </p:sp>
      <p:sp>
        <p:nvSpPr>
          <p:cNvPr id="456" name="Google Shape;456;ge0d9b9e36b_1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e0d9b9e36b_1_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e0d9b9e36b_1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Two examples of renewable resources are plants and water. Once they are used, they can be quickly replaced by nature. This may mean a season or several years. For example, plants are renewed by season.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463" name="Google Shape;463;ge0d9b9e36b_1_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0d9b9e36b_1_4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0d9b9e36b_1_4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Sunlight is renewable because it is made over and over again.</a:t>
            </a:r>
            <a:endParaRPr/>
          </a:p>
        </p:txBody>
      </p:sp>
      <p:sp>
        <p:nvSpPr>
          <p:cNvPr id="471" name="Google Shape;471;ge0d9b9e36b_1_4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0d9b9e36b_1_1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e0d9b9e36b_1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Next, let’s talk about some non-examples of </a:t>
            </a:r>
            <a:r>
              <a:rPr lang="en-US" b="1">
                <a:latin typeface="Calibri"/>
                <a:ea typeface="Calibri"/>
                <a:cs typeface="Calibri"/>
                <a:sym typeface="Calibri"/>
              </a:rPr>
              <a:t>renewable resources</a:t>
            </a:r>
            <a:r>
              <a:rPr lang="en-US">
                <a:latin typeface="Calibri"/>
                <a:ea typeface="Calibri"/>
                <a:cs typeface="Calibri"/>
                <a:sym typeface="Calibri"/>
              </a:rPr>
              <a:t>.</a:t>
            </a:r>
            <a:endParaRPr>
              <a:latin typeface="Calibri"/>
              <a:ea typeface="Calibri"/>
              <a:cs typeface="Calibri"/>
              <a:sym typeface="Calibri"/>
            </a:endParaRPr>
          </a:p>
        </p:txBody>
      </p:sp>
      <p:sp>
        <p:nvSpPr>
          <p:cNvPr id="479" name="Google Shape;479;ge0d9b9e36b_1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do a quick demonstration that will help get our brains ready to think about non-renewable and renewable energy, and how it relates to our big question.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Creating an organized demonstration that is clear and well structured is key to promoting student understanding.</a:t>
            </a:r>
            <a:endParaRPr>
              <a:latin typeface="Calibri"/>
              <a:ea typeface="Calibri"/>
              <a:cs typeface="Calibri"/>
              <a:sym typeface="Calibri"/>
            </a:endParaRPr>
          </a:p>
        </p:txBody>
      </p:sp>
      <p:sp>
        <p:nvSpPr>
          <p:cNvPr id="143" name="Google Shape;14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0d9b9e36b_1_4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e0d9b9e36b_1_4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Oil is not renewable. Once oil is used as fuel, it cannot be used again. </a:t>
            </a:r>
            <a:endParaRPr>
              <a:latin typeface="Calibri"/>
              <a:ea typeface="Calibri"/>
              <a:cs typeface="Calibri"/>
              <a:sym typeface="Calibri"/>
            </a:endParaRPr>
          </a:p>
        </p:txBody>
      </p:sp>
      <p:sp>
        <p:nvSpPr>
          <p:cNvPr id="486" name="Google Shape;486;ge0d9b9e36b_1_4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0d9b9e36b_1_4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e0d9b9e36b_1_4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Once gasoline is used as an energy source, it cannot be reused. Gasoline is non-renewable.</a:t>
            </a:r>
            <a:endParaRPr>
              <a:latin typeface="Calibri"/>
              <a:ea typeface="Calibri"/>
              <a:cs typeface="Calibri"/>
              <a:sym typeface="Calibri"/>
            </a:endParaRPr>
          </a:p>
        </p:txBody>
      </p:sp>
      <p:sp>
        <p:nvSpPr>
          <p:cNvPr id="494" name="Google Shape;494;ge0d9b9e36b_1_4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0d9b9e36b_1_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e0d9b9e36b_1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502" name="Google Shape;502;ge0d9b9e36b_1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e0d9b9e36b_1_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e0d9b9e36b_1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Provide two examples of a renewable resource.</a:t>
            </a:r>
            <a:endParaRPr>
              <a:latin typeface="Calibri"/>
              <a:ea typeface="Calibri"/>
              <a:cs typeface="Calibri"/>
              <a:sym typeface="Calibri"/>
            </a:endParaRPr>
          </a:p>
        </p:txBody>
      </p:sp>
      <p:sp>
        <p:nvSpPr>
          <p:cNvPr id="508" name="Google Shape;508;ge0d9b9e36b_1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e0d9b9e36b_1_5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e0d9b9e36b_1_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gasoline a renewable resource? Explain your answer.</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[No, gasoline is a non-renewable resource. Once gasoline is used as an energy source, it cannot be reused.]</a:t>
            </a:r>
            <a:endParaRPr>
              <a:latin typeface="Calibri"/>
              <a:ea typeface="Calibri"/>
              <a:cs typeface="Calibri"/>
              <a:sym typeface="Calibri"/>
            </a:endParaRPr>
          </a:p>
        </p:txBody>
      </p:sp>
      <p:sp>
        <p:nvSpPr>
          <p:cNvPr id="516" name="Google Shape;516;ge0d9b9e36b_1_5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e0d9b9e36b_1_3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e0d9b9e36b_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US">
                <a:latin typeface="Calibri"/>
                <a:ea typeface="Calibri"/>
                <a:cs typeface="Calibri"/>
                <a:sym typeface="Calibri"/>
              </a:rPr>
              <a:t>To think about the definition of renewable, it is helpful to look at its word parts.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524" name="Google Shape;524;ge0d9b9e36b_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e0d9b9e36b_1_3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e0d9b9e36b_1_3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One way to help you figure out what renewable means is its word parts, Re- and new.</a:t>
            </a:r>
            <a:endParaRPr>
              <a:latin typeface="Calibri"/>
              <a:ea typeface="Calibri"/>
              <a:cs typeface="Calibri"/>
              <a:sym typeface="Calibri"/>
            </a:endParaRPr>
          </a:p>
        </p:txBody>
      </p:sp>
      <p:sp>
        <p:nvSpPr>
          <p:cNvPr id="531" name="Google Shape;531;ge0d9b9e36b_1_3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0d9b9e36b_1_4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e0d9b9e36b_1_4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Re- means again. Any time you see a word that begins with the prefix Re-, you know something is happening again.</a:t>
            </a:r>
            <a:endParaRPr>
              <a:latin typeface="Calibri"/>
              <a:ea typeface="Calibri"/>
              <a:cs typeface="Calibri"/>
              <a:sym typeface="Calibri"/>
            </a:endParaRPr>
          </a:p>
          <a:p>
            <a:pPr marL="0" lvl="0" indent="0" algn="l" rtl="0">
              <a:lnSpc>
                <a:spcPct val="100000"/>
              </a:lnSpc>
              <a:spcBef>
                <a:spcPts val="0"/>
              </a:spcBef>
              <a:spcAft>
                <a:spcPts val="0"/>
              </a:spcAft>
              <a:buNone/>
            </a:pPr>
            <a:endParaRPr>
              <a:latin typeface="Calibri"/>
              <a:ea typeface="Calibri"/>
              <a:cs typeface="Calibri"/>
              <a:sym typeface="Calibri"/>
            </a:endParaRPr>
          </a:p>
        </p:txBody>
      </p:sp>
      <p:sp>
        <p:nvSpPr>
          <p:cNvPr id="539" name="Google Shape;539;ge0d9b9e36b_1_4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e0d9b9e36b_1_4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e0d9b9e36b_1_4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latin typeface="Calibri"/>
                <a:ea typeface="Calibri"/>
                <a:cs typeface="Calibri"/>
                <a:sym typeface="Calibri"/>
              </a:rPr>
              <a:t>So, something that is renewable is made new over again.</a:t>
            </a:r>
            <a:endParaRPr>
              <a:latin typeface="Calibri"/>
              <a:ea typeface="Calibri"/>
              <a:cs typeface="Calibri"/>
              <a:sym typeface="Calibri"/>
            </a:endParaRPr>
          </a:p>
          <a:p>
            <a:pPr marL="0" lvl="0" indent="0" algn="l" rtl="0">
              <a:lnSpc>
                <a:spcPct val="100000"/>
              </a:lnSpc>
              <a:spcBef>
                <a:spcPts val="0"/>
              </a:spcBef>
              <a:spcAft>
                <a:spcPts val="0"/>
              </a:spcAft>
              <a:buNone/>
            </a:pPr>
            <a:endParaRPr>
              <a:latin typeface="Calibri"/>
              <a:ea typeface="Calibri"/>
              <a:cs typeface="Calibri"/>
              <a:sym typeface="Calibri"/>
            </a:endParaRPr>
          </a:p>
        </p:txBody>
      </p:sp>
      <p:sp>
        <p:nvSpPr>
          <p:cNvPr id="547" name="Google Shape;547;ge0d9b9e36b_1_4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e0d9b9e36b_1_1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e0d9b9e36b_1_1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555" name="Google Shape;555;ge0d9b9e36b_1_1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0d9b9e36b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e0d9b9e36b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By providing a lot of opportunities to respond throughout demonstration you help ensure that your students are grasping this new content.</a:t>
            </a:r>
            <a:endParaRPr>
              <a:latin typeface="Calibri"/>
              <a:ea typeface="Calibri"/>
              <a:cs typeface="Calibri"/>
              <a:sym typeface="Calibri"/>
            </a:endParaRPr>
          </a:p>
        </p:txBody>
      </p:sp>
      <p:sp>
        <p:nvSpPr>
          <p:cNvPr id="152" name="Google Shape;152;ge0d9b9e36b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e0d9b9e36b_1_3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e0d9b9e36b_1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How can we use the word parts of renewable to help us remember the definition of the term?</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[One way to help you figure out what renewable means is its word parts, Re- and new.</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Re- means again. Any time you see a word that begins with the prefix Re-, you know something is happening again.</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So, something that is renewable is made new over again.]</a:t>
            </a:r>
            <a:endParaRPr>
              <a:latin typeface="Calibri"/>
              <a:ea typeface="Calibri"/>
              <a:cs typeface="Calibri"/>
              <a:sym typeface="Calibri"/>
            </a:endParaRPr>
          </a:p>
        </p:txBody>
      </p:sp>
      <p:sp>
        <p:nvSpPr>
          <p:cNvPr id="561" name="Google Shape;561;ge0d9b9e36b_1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e1150cccb9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e1150cccb9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a non-renewable resource?</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[A non-renewable resource is remade slowly or not at all.]</a:t>
            </a:r>
            <a:endParaRPr>
              <a:latin typeface="Calibri"/>
              <a:ea typeface="Calibri"/>
              <a:cs typeface="Calibri"/>
              <a:sym typeface="Calibri"/>
            </a:endParaRPr>
          </a:p>
        </p:txBody>
      </p:sp>
      <p:sp>
        <p:nvSpPr>
          <p:cNvPr id="569" name="Google Shape;569;ge1150cccb9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e0d9b9e36b_1_3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e0d9b9e36b_1_3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coal a non-renewable resource?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[Yes.]</a:t>
            </a:r>
            <a:endParaRPr>
              <a:latin typeface="Calibri"/>
              <a:ea typeface="Calibri"/>
              <a:cs typeface="Calibri"/>
              <a:sym typeface="Calibri"/>
            </a:endParaRPr>
          </a:p>
        </p:txBody>
      </p:sp>
      <p:sp>
        <p:nvSpPr>
          <p:cNvPr id="577" name="Google Shape;577;ge0d9b9e36b_1_3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e0d9b9e36b_1_3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e0d9b9e36b_1_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Are trees a non-renewable resource?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[No.]</a:t>
            </a:r>
            <a:endParaRPr>
              <a:latin typeface="Calibri"/>
              <a:ea typeface="Calibri"/>
              <a:cs typeface="Calibri"/>
              <a:sym typeface="Calibri"/>
            </a:endParaRPr>
          </a:p>
        </p:txBody>
      </p:sp>
      <p:sp>
        <p:nvSpPr>
          <p:cNvPr id="585" name="Google Shape;585;ge0d9b9e36b_1_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e0d9b9e36b_1_3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e0d9b9e36b_1_3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aluminum a non-renewable resource?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[Yes.]</a:t>
            </a:r>
            <a:endParaRPr>
              <a:latin typeface="Calibri"/>
              <a:ea typeface="Calibri"/>
              <a:cs typeface="Calibri"/>
              <a:sym typeface="Calibri"/>
            </a:endParaRPr>
          </a:p>
        </p:txBody>
      </p:sp>
      <p:sp>
        <p:nvSpPr>
          <p:cNvPr id="593" name="Google Shape;593;ge0d9b9e36b_1_3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e0d9b9e36b_1_4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e0d9b9e36b_1_4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a renewable resource?</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[A renewable resource is a resource that is remade quickly over and over again.]</a:t>
            </a:r>
            <a:endParaRPr>
              <a:latin typeface="Calibri"/>
              <a:ea typeface="Calibri"/>
              <a:cs typeface="Calibri"/>
              <a:sym typeface="Calibri"/>
            </a:endParaRPr>
          </a:p>
        </p:txBody>
      </p:sp>
      <p:sp>
        <p:nvSpPr>
          <p:cNvPr id="601" name="Google Shape;601;ge0d9b9e36b_1_4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e0e3ebc68f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e0e3ebc68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Provide two examples of a renewable resource.</a:t>
            </a:r>
            <a:endParaRPr>
              <a:latin typeface="Calibri"/>
              <a:ea typeface="Calibri"/>
              <a:cs typeface="Calibri"/>
              <a:sym typeface="Calibri"/>
            </a:endParaRPr>
          </a:p>
        </p:txBody>
      </p:sp>
      <p:sp>
        <p:nvSpPr>
          <p:cNvPr id="609" name="Google Shape;609;ge0e3ebc68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e0e3ebc68f_1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e0e3ebc68f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gasoline a renewable resource? Explain your answer.</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[No, gasoline is a non-renewable resource. Once gasoline is used as an energy source, it cannot be reused.]</a:t>
            </a:r>
            <a:endParaRPr>
              <a:latin typeface="Calibri"/>
              <a:ea typeface="Calibri"/>
              <a:cs typeface="Calibri"/>
              <a:sym typeface="Calibri"/>
            </a:endParaRPr>
          </a:p>
        </p:txBody>
      </p:sp>
      <p:sp>
        <p:nvSpPr>
          <p:cNvPr id="617" name="Google Shape;617;ge0e3ebc68f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e0e3ebc68f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e0e3ebc68f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is the difference between renewable and non-renewable resources?</a:t>
            </a:r>
            <a:endParaRPr>
              <a:latin typeface="Calibri"/>
              <a:ea typeface="Calibri"/>
              <a:cs typeface="Calibri"/>
              <a:sym typeface="Calibri"/>
            </a:endParaRPr>
          </a:p>
        </p:txBody>
      </p:sp>
      <p:sp>
        <p:nvSpPr>
          <p:cNvPr id="625" name="Google Shape;625;ge0e3ebc68f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e0d9b9e36b_1_2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e0d9b9e36b_1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 remember!</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 key information one last time before closing the lesson.</a:t>
            </a:r>
            <a:endParaRPr>
              <a:latin typeface="Calibri"/>
              <a:ea typeface="Calibri"/>
              <a:cs typeface="Calibri"/>
              <a:sym typeface="Calibri"/>
            </a:endParaRPr>
          </a:p>
          <a:p>
            <a:pPr marL="0" lvl="0" indent="0" algn="l" rtl="0">
              <a:spcBef>
                <a:spcPts val="0"/>
              </a:spcBef>
              <a:spcAft>
                <a:spcPts val="0"/>
              </a:spcAft>
              <a:buNone/>
            </a:pPr>
            <a:endParaRPr/>
          </a:p>
        </p:txBody>
      </p:sp>
      <p:sp>
        <p:nvSpPr>
          <p:cNvPr id="636" name="Google Shape;636;ge0d9b9e36b_1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0d9b9e36b_1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e0d9b9e36b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How many years did it take for the non-renewable energy sources to run out when you used 10 energy beans per year?</a:t>
            </a:r>
            <a:endParaRPr>
              <a:latin typeface="Calibri"/>
              <a:ea typeface="Calibri"/>
              <a:cs typeface="Calibri"/>
              <a:sym typeface="Calibri"/>
            </a:endParaRPr>
          </a:p>
        </p:txBody>
      </p:sp>
      <p:sp>
        <p:nvSpPr>
          <p:cNvPr id="158" name="Google Shape;158;ge0d9b9e36b_1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e0d9b9e36b_1_3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e0d9b9e36b_1_3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 non-renewable resource is remade slowly or not at all.</a:t>
            </a:r>
            <a:endParaRPr>
              <a:latin typeface="Calibri"/>
              <a:ea typeface="Calibri"/>
              <a:cs typeface="Calibri"/>
              <a:sym typeface="Calibri"/>
            </a:endParaRPr>
          </a:p>
        </p:txBody>
      </p:sp>
      <p:sp>
        <p:nvSpPr>
          <p:cNvPr id="643" name="Google Shape;643;ge0d9b9e36b_1_3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e0d9b9e36b_1_4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e0d9b9e36b_1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latin typeface="Calibri"/>
                <a:ea typeface="Calibri"/>
                <a:cs typeface="Calibri"/>
                <a:sym typeface="Calibri"/>
              </a:rPr>
              <a:t>A renewable resource is a resource that is remade quickly over and over again.</a:t>
            </a:r>
            <a:endParaRPr>
              <a:latin typeface="Calibri"/>
              <a:ea typeface="Calibri"/>
              <a:cs typeface="Calibri"/>
              <a:sym typeface="Calibri"/>
            </a:endParaRPr>
          </a:p>
        </p:txBody>
      </p:sp>
      <p:sp>
        <p:nvSpPr>
          <p:cNvPr id="651" name="Google Shape;651;ge0d9b9e36b_1_4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e0e3ebc68f_2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ge0e3ebc68f_2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e0e3ebc68f_2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highlight>
                  <a:srgbClr val="FFFFFF"/>
                </a:highlight>
                <a:latin typeface="Calibri"/>
                <a:ea typeface="Calibri"/>
                <a:cs typeface="Calibri"/>
                <a:sym typeface="Calibri"/>
              </a:rPr>
              <a:t>In this simulation, students take on the roles of consumers, utility companies, and fuel companies to simulate the effect of a finite supply of non-renewable energy resources on our supply of electricity.</a:t>
            </a:r>
            <a:endParaRPr sz="1800" b="1">
              <a:latin typeface="Calibri"/>
              <a:ea typeface="Calibri"/>
              <a:cs typeface="Calibri"/>
              <a:sym typeface="Calibri"/>
            </a:endParaRPr>
          </a:p>
          <a:p>
            <a:pPr marL="0" lvl="0" indent="0" algn="l" rtl="0">
              <a:spcBef>
                <a:spcPts val="1500"/>
              </a:spcBef>
              <a:spcAft>
                <a:spcPts val="0"/>
              </a:spcAft>
              <a:buNone/>
            </a:pPr>
            <a:endParaRPr/>
          </a:p>
        </p:txBody>
      </p:sp>
      <p:sp>
        <p:nvSpPr>
          <p:cNvPr id="672" name="Google Shape;672;ge0e3ebc68f_2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0e3ebc68f_2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e0e3ebc68f_2_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2000">
                <a:solidFill>
                  <a:srgbClr val="000000"/>
                </a:solidFill>
              </a:rPr>
              <a:t>Capture clean energy from the wind and the Sun to produce enough electricity to run the town. Move your wind turbine up and down to keep it in the strongest, fastest winds. Keep your solar panels in the bright sunlight and out of the rain. See if you can light up the whole town. Win the clean energy Platinum Award!</a:t>
            </a:r>
            <a:endParaRPr sz="1400">
              <a:solidFill>
                <a:srgbClr val="000000"/>
              </a:solidFill>
            </a:endParaRPr>
          </a:p>
          <a:p>
            <a:pPr marL="0" lvl="0" indent="0" algn="l" rtl="0">
              <a:spcBef>
                <a:spcPts val="0"/>
              </a:spcBef>
              <a:spcAft>
                <a:spcPts val="0"/>
              </a:spcAft>
              <a:buClr>
                <a:schemeClr val="dk1"/>
              </a:buClr>
              <a:buSzPts val="2000"/>
              <a:buFont typeface="Arial"/>
              <a:buNone/>
            </a:pPr>
            <a:endParaRPr sz="2000">
              <a:solidFill>
                <a:srgbClr val="000000"/>
              </a:solidFill>
            </a:endParaRPr>
          </a:p>
          <a:p>
            <a:pPr marL="0" lvl="0" indent="0" algn="l" rtl="0">
              <a:spcBef>
                <a:spcPts val="0"/>
              </a:spcBef>
              <a:spcAft>
                <a:spcPts val="0"/>
              </a:spcAft>
              <a:buClr>
                <a:schemeClr val="dk1"/>
              </a:buClr>
              <a:buSzPts val="2000"/>
              <a:buFont typeface="Arial"/>
              <a:buNone/>
            </a:pPr>
            <a:endParaRPr sz="2000">
              <a:solidFill>
                <a:srgbClr val="000000"/>
              </a:solidFill>
            </a:endParaRPr>
          </a:p>
          <a:p>
            <a:pPr marL="0" lvl="0" indent="0" algn="l" rtl="0">
              <a:spcBef>
                <a:spcPts val="0"/>
              </a:spcBef>
              <a:spcAft>
                <a:spcPts val="0"/>
              </a:spcAft>
              <a:buNone/>
            </a:pPr>
            <a:endParaRPr/>
          </a:p>
        </p:txBody>
      </p:sp>
      <p:sp>
        <p:nvSpPr>
          <p:cNvPr id="685" name="Google Shape;685;ge0e3ebc68f_2_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e0e3ebc68f_2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e0e3ebc68f_2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00"/>
                </a:solidFill>
                <a:latin typeface="Calibri"/>
                <a:ea typeface="Calibri"/>
                <a:cs typeface="Calibri"/>
                <a:sym typeface="Calibri"/>
              </a:rPr>
              <a:t>In this Gizmo, students can discover how living things get energy to move and grow. Students will trace the path of energy and see how energy is converted from one form to another. The energy sources in this Gizmo are renewable.</a:t>
            </a:r>
            <a:endParaRPr sz="1800">
              <a:solidFill>
                <a:srgbClr val="000000"/>
              </a:solidFill>
              <a:latin typeface="Calibri"/>
              <a:ea typeface="Calibri"/>
              <a:cs typeface="Calibri"/>
              <a:sym typeface="Calibri"/>
            </a:endParaRPr>
          </a:p>
          <a:p>
            <a:pPr marL="0" lvl="0" indent="0" algn="l" rtl="0">
              <a:spcBef>
                <a:spcPts val="0"/>
              </a:spcBef>
              <a:spcAft>
                <a:spcPts val="0"/>
              </a:spcAft>
              <a:buSzPts val="1100"/>
              <a:buNone/>
            </a:pPr>
            <a:endParaRPr>
              <a:latin typeface="Calibri"/>
              <a:ea typeface="Calibri"/>
              <a:cs typeface="Calibri"/>
              <a:sym typeface="Calibri"/>
            </a:endParaRPr>
          </a:p>
        </p:txBody>
      </p:sp>
      <p:sp>
        <p:nvSpPr>
          <p:cNvPr id="695" name="Google Shape;695;ge0e3ebc68f_2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e0d9b9e36b_1_2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e0d9b9e36b_1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latin typeface="Calibri"/>
                <a:ea typeface="Calibri"/>
                <a:cs typeface="Calibri"/>
                <a:sym typeface="Calibri"/>
              </a:rPr>
              <a:t>Explicit cue to revisit the big question at the end of the lesson: </a:t>
            </a:r>
            <a:r>
              <a:rPr lang="en-US">
                <a:latin typeface="Calibri"/>
                <a:ea typeface="Calibri"/>
                <a:cs typeface="Calibri"/>
                <a:sym typeface="Calibri"/>
              </a:rPr>
              <a:t>Okay everyone. Now that we’ve learned the term, let’s reflect once more on our big question.  Was there anything that we predicted earlier that was correct or incorrect? Do you have any new hypotheses to share?</a:t>
            </a:r>
            <a:endParaRPr/>
          </a:p>
        </p:txBody>
      </p:sp>
      <p:sp>
        <p:nvSpPr>
          <p:cNvPr id="705" name="Google Shape;705;ge0d9b9e36b_1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0d9b9e36b_1_2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ge0d9b9e36b_1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Thanks for watching, and please continue watching CAPs available from this website.  </a:t>
            </a:r>
            <a:endParaRPr>
              <a:latin typeface="Calibri"/>
              <a:ea typeface="Calibri"/>
              <a:cs typeface="Calibri"/>
              <a:sym typeface="Calibri"/>
            </a:endParaRPr>
          </a:p>
        </p:txBody>
      </p:sp>
      <p:sp>
        <p:nvSpPr>
          <p:cNvPr id="713" name="Google Shape;713;ge0d9b9e36b_1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dfdea3f43_9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ddfdea3f43_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How many years did it take for the non-renewable energy sources to run out when you increased the rate at which we consumed resources each year?</a:t>
            </a:r>
            <a:endParaRPr>
              <a:latin typeface="Calibri"/>
              <a:ea typeface="Calibri"/>
              <a:cs typeface="Calibri"/>
              <a:sym typeface="Calibri"/>
            </a:endParaRPr>
          </a:p>
        </p:txBody>
      </p:sp>
      <p:sp>
        <p:nvSpPr>
          <p:cNvPr id="166" name="Google Shape;166;gddfdea3f43_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dfdea3f43_9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ddfdea3f43_9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are some examples of renewable and non-renewable energy sources?</a:t>
            </a:r>
            <a:endParaRPr>
              <a:latin typeface="Calibri"/>
              <a:ea typeface="Calibri"/>
              <a:cs typeface="Calibri"/>
              <a:sym typeface="Calibri"/>
            </a:endParaRPr>
          </a:p>
        </p:txBody>
      </p:sp>
      <p:sp>
        <p:nvSpPr>
          <p:cNvPr id="174" name="Google Shape;174;gddfdea3f43_9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309018"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4732337" y="2171705"/>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541338" y="190505"/>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1"/>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2"/>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2"/>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barbeescience.weebly.com/uploads/8/7/2/5/87257974/bean-__lab_renewable_and_non-renewable_resources.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3" Type="http://schemas.openxmlformats.org/officeDocument/2006/relationships/hyperlink" Target="https://jondyer.weebly.com/uploads/5/8/7/9/58794479/80.3_energy_renewable_or_not_lab.pdf" TargetMode="External"/><Relationship Id="rId7" Type="http://schemas.openxmlformats.org/officeDocument/2006/relationships/image" Target="../media/image57.gif"/><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hyperlink" Target="https://www.nationalgeographic.org/activity/non-renewable-energy-resources/"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hyperlink" Target="https://climatekids.nasa.gov/power-up/"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651"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6" y="4959796"/>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6" y="4959796"/>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42" y="4638249"/>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3"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3" name="Google Shape;113;p1"/>
          <p:cNvSpPr txBox="1"/>
          <p:nvPr/>
        </p:nvSpPr>
        <p:spPr>
          <a:xfrm>
            <a:off x="366765" y="367994"/>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ddfdea3f43_9_1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ddfdea3f43_9_12"/>
          <p:cNvSpPr txBox="1"/>
          <p:nvPr/>
        </p:nvSpPr>
        <p:spPr>
          <a:xfrm>
            <a:off x="849600" y="242075"/>
            <a:ext cx="80400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does this activity demonstrate about our consumption of resources - what will happen if we keep using non-renewable resources?</a:t>
            </a:r>
            <a:endParaRPr sz="3600">
              <a:latin typeface="Calibri"/>
              <a:ea typeface="Calibri"/>
              <a:cs typeface="Calibri"/>
              <a:sym typeface="Calibri"/>
            </a:endParaRPr>
          </a:p>
        </p:txBody>
      </p:sp>
      <p:pic>
        <p:nvPicPr>
          <p:cNvPr id="186" name="Google Shape;186;gddfdea3f43_9_12"/>
          <p:cNvPicPr preferRelativeResize="0">
            <a:picLocks noGrp="1"/>
          </p:cNvPicPr>
          <p:nvPr>
            <p:ph type="body" idx="4294967295"/>
          </p:nvPr>
        </p:nvPicPr>
        <p:blipFill rotWithShape="1">
          <a:blip r:embed="rId4">
            <a:alphaModFix/>
          </a:blip>
          <a:srcRect/>
          <a:stretch/>
        </p:blipFill>
        <p:spPr>
          <a:xfrm>
            <a:off x="451356" y="2753577"/>
            <a:ext cx="8241300" cy="334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ddfdea3f43_9_18"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ddfdea3f43_9_18"/>
          <p:cNvSpPr txBox="1"/>
          <p:nvPr/>
        </p:nvSpPr>
        <p:spPr>
          <a:xfrm>
            <a:off x="849600" y="241900"/>
            <a:ext cx="80100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Describe what happens to the proportion of renewable vs. non-renewable energy sources that remain available, as energy is used over time.</a:t>
            </a:r>
            <a:endParaRPr sz="3600">
              <a:latin typeface="Calibri"/>
              <a:ea typeface="Calibri"/>
              <a:cs typeface="Calibri"/>
              <a:sym typeface="Calibri"/>
            </a:endParaRPr>
          </a:p>
        </p:txBody>
      </p:sp>
      <p:pic>
        <p:nvPicPr>
          <p:cNvPr id="194" name="Google Shape;194;gddfdea3f43_9_18"/>
          <p:cNvPicPr preferRelativeResize="0">
            <a:picLocks noGrp="1"/>
          </p:cNvPicPr>
          <p:nvPr>
            <p:ph type="body" idx="4294967295"/>
          </p:nvPr>
        </p:nvPicPr>
        <p:blipFill rotWithShape="1">
          <a:blip r:embed="rId4">
            <a:alphaModFix/>
          </a:blip>
          <a:srcRect/>
          <a:stretch/>
        </p:blipFill>
        <p:spPr>
          <a:xfrm>
            <a:off x="451356" y="2753752"/>
            <a:ext cx="8241300" cy="334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descr="Rewind"/>
          <p:cNvSpPr/>
          <p:nvPr/>
        </p:nvSpPr>
        <p:spPr>
          <a:xfrm>
            <a:off x="1828800" y="1101889"/>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ddfdea3f43_9_29"/>
          <p:cNvPicPr preferRelativeResize="0"/>
          <p:nvPr/>
        </p:nvPicPr>
        <p:blipFill rotWithShape="1">
          <a:blip r:embed="rId3">
            <a:alphaModFix/>
          </a:blip>
          <a:srcRect/>
          <a:stretch/>
        </p:blipFill>
        <p:spPr>
          <a:xfrm>
            <a:off x="1003189" y="1687894"/>
            <a:ext cx="7137613" cy="4760732"/>
          </a:xfrm>
          <a:prstGeom prst="rect">
            <a:avLst/>
          </a:prstGeom>
          <a:noFill/>
          <a:ln>
            <a:noFill/>
          </a:ln>
        </p:spPr>
      </p:pic>
      <p:sp>
        <p:nvSpPr>
          <p:cNvPr id="207" name="Google Shape;207;gddfdea3f43_9_29"/>
          <p:cNvSpPr txBox="1"/>
          <p:nvPr/>
        </p:nvSpPr>
        <p:spPr>
          <a:xfrm>
            <a:off x="1700401" y="409371"/>
            <a:ext cx="57432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Resource</a:t>
            </a:r>
            <a:r>
              <a:rPr lang="en-US" sz="3200">
                <a:solidFill>
                  <a:schemeClr val="dk1"/>
                </a:solidFill>
                <a:latin typeface="Calibri"/>
                <a:ea typeface="Calibri"/>
                <a:cs typeface="Calibri"/>
                <a:sym typeface="Calibri"/>
              </a:rPr>
              <a:t>: an energy source that is turned into power</a:t>
            </a:r>
            <a:endParaRPr/>
          </a:p>
        </p:txBody>
      </p:sp>
      <p:sp>
        <p:nvSpPr>
          <p:cNvPr id="208" name="Google Shape;208;gddfdea3f43_9_2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ddfdea3f43_9_137"/>
          <p:cNvSpPr txBox="1"/>
          <p:nvPr/>
        </p:nvSpPr>
        <p:spPr>
          <a:xfrm>
            <a:off x="1700401" y="530821"/>
            <a:ext cx="57432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Natural resource</a:t>
            </a:r>
            <a:r>
              <a:rPr lang="en-US" sz="3200">
                <a:solidFill>
                  <a:schemeClr val="dk1"/>
                </a:solidFill>
                <a:latin typeface="Calibri"/>
                <a:ea typeface="Calibri"/>
                <a:cs typeface="Calibri"/>
                <a:sym typeface="Calibri"/>
              </a:rPr>
              <a:t>: anything found in nature and used by humans</a:t>
            </a:r>
            <a:endParaRPr/>
          </a:p>
        </p:txBody>
      </p:sp>
      <p:sp>
        <p:nvSpPr>
          <p:cNvPr id="215" name="Google Shape;215;gddfdea3f43_9_13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 name="Google Shape;216;gddfdea3f43_9_137"/>
          <p:cNvPicPr preferRelativeResize="0"/>
          <p:nvPr/>
        </p:nvPicPr>
        <p:blipFill>
          <a:blip r:embed="rId4">
            <a:alphaModFix/>
          </a:blip>
          <a:stretch>
            <a:fillRect/>
          </a:stretch>
        </p:blipFill>
        <p:spPr>
          <a:xfrm>
            <a:off x="1550875" y="1875850"/>
            <a:ext cx="6042249" cy="4451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ddfdea3f43_9_36"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ddfdea3f43_9_4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gddfdea3f43_9_41"/>
          <p:cNvSpPr txBox="1"/>
          <p:nvPr/>
        </p:nvSpPr>
        <p:spPr>
          <a:xfrm>
            <a:off x="421345" y="693492"/>
            <a:ext cx="8301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A resource is the energy source turned into _______.  </a:t>
            </a:r>
            <a:endParaRPr/>
          </a:p>
        </p:txBody>
      </p:sp>
      <p:pic>
        <p:nvPicPr>
          <p:cNvPr id="230" name="Google Shape;230;gddfdea3f43_9_41"/>
          <p:cNvPicPr preferRelativeResize="0"/>
          <p:nvPr/>
        </p:nvPicPr>
        <p:blipFill rotWithShape="1">
          <a:blip r:embed="rId4">
            <a:alphaModFix/>
          </a:blip>
          <a:srcRect/>
          <a:stretch/>
        </p:blipFill>
        <p:spPr>
          <a:xfrm>
            <a:off x="1416667" y="1955315"/>
            <a:ext cx="6310682" cy="4209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e1150cccb9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ge1150cccb9_0_0"/>
          <p:cNvSpPr txBox="1"/>
          <p:nvPr/>
        </p:nvSpPr>
        <p:spPr>
          <a:xfrm>
            <a:off x="421345" y="693492"/>
            <a:ext cx="8301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A resource is the energy source turned into </a:t>
            </a:r>
            <a:r>
              <a:rPr lang="en-US" sz="3200" u="sng">
                <a:solidFill>
                  <a:srgbClr val="FF0000"/>
                </a:solidFill>
                <a:latin typeface="Calibri"/>
                <a:ea typeface="Calibri"/>
                <a:cs typeface="Calibri"/>
                <a:sym typeface="Calibri"/>
              </a:rPr>
              <a:t>power</a:t>
            </a:r>
            <a:r>
              <a:rPr lang="en-US" sz="3200">
                <a:solidFill>
                  <a:schemeClr val="dk1"/>
                </a:solidFill>
                <a:latin typeface="Calibri"/>
                <a:ea typeface="Calibri"/>
                <a:cs typeface="Calibri"/>
                <a:sym typeface="Calibri"/>
              </a:rPr>
              <a:t>.  </a:t>
            </a:r>
            <a:endParaRPr/>
          </a:p>
        </p:txBody>
      </p:sp>
      <p:pic>
        <p:nvPicPr>
          <p:cNvPr id="238" name="Google Shape;238;ge1150cccb9_0_0"/>
          <p:cNvPicPr preferRelativeResize="0"/>
          <p:nvPr/>
        </p:nvPicPr>
        <p:blipFill rotWithShape="1">
          <a:blip r:embed="rId4">
            <a:alphaModFix/>
          </a:blip>
          <a:srcRect/>
          <a:stretch/>
        </p:blipFill>
        <p:spPr>
          <a:xfrm>
            <a:off x="1416667" y="1955315"/>
            <a:ext cx="6310682" cy="420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ddfdea3f43_9_5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ddfdea3f43_9_55"/>
          <p:cNvSpPr txBox="1"/>
          <p:nvPr/>
        </p:nvSpPr>
        <p:spPr>
          <a:xfrm>
            <a:off x="421345" y="693492"/>
            <a:ext cx="8301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is an example of an energy source you use?</a:t>
            </a:r>
            <a:endParaRPr/>
          </a:p>
        </p:txBody>
      </p:sp>
      <p:pic>
        <p:nvPicPr>
          <p:cNvPr id="246" name="Google Shape;246;gddfdea3f43_9_55"/>
          <p:cNvPicPr preferRelativeResize="0"/>
          <p:nvPr/>
        </p:nvPicPr>
        <p:blipFill rotWithShape="1">
          <a:blip r:embed="rId4">
            <a:alphaModFix/>
          </a:blip>
          <a:srcRect/>
          <a:stretch/>
        </p:blipFill>
        <p:spPr>
          <a:xfrm>
            <a:off x="1416667" y="1955315"/>
            <a:ext cx="6310682" cy="420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9"/>
          <p:cNvSpPr txBox="1"/>
          <p:nvPr/>
        </p:nvSpPr>
        <p:spPr>
          <a:xfrm>
            <a:off x="1406240" y="883250"/>
            <a:ext cx="6331500" cy="212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latin typeface="Calibri"/>
                <a:ea typeface="Calibri"/>
                <a:cs typeface="Calibri"/>
                <a:sym typeface="Calibri"/>
              </a:rPr>
              <a:t>Non-renewable Resources</a:t>
            </a:r>
            <a:endParaRPr sz="6600" b="1" i="0" u="none" strike="noStrike" cap="none">
              <a:solidFill>
                <a:srgbClr val="000000"/>
              </a:solidFill>
              <a:latin typeface="Calibri"/>
              <a:ea typeface="Calibri"/>
              <a:cs typeface="Calibri"/>
              <a:sym typeface="Calibri"/>
            </a:endParaRPr>
          </a:p>
        </p:txBody>
      </p:sp>
      <p:sp>
        <p:nvSpPr>
          <p:cNvPr id="253" name="Google Shape;253;p9" descr="Artificial Intelligence"/>
          <p:cNvSpPr/>
          <p:nvPr/>
        </p:nvSpPr>
        <p:spPr>
          <a:xfrm>
            <a:off x="1582234" y="2879953"/>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p9" descr="Blog"/>
          <p:cNvPicPr preferRelativeResize="0"/>
          <p:nvPr/>
        </p:nvPicPr>
        <p:blipFill rotWithShape="1">
          <a:blip r:embed="rId4">
            <a:alphaModFix/>
          </a:blip>
          <a:srcRect/>
          <a:stretch/>
        </p:blipFill>
        <p:spPr>
          <a:xfrm>
            <a:off x="4721451" y="3007245"/>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325700" y="368000"/>
            <a:ext cx="7255800"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latin typeface="Calibri"/>
                <a:ea typeface="Calibri"/>
                <a:cs typeface="Calibri"/>
                <a:sym typeface="Calibri"/>
              </a:rPr>
              <a:t>Non-renewable Resources </a:t>
            </a:r>
            <a:endParaRPr sz="6000" b="0" i="0" u="none" strike="noStrike" cap="none" dirty="0">
              <a:solidFill>
                <a:srgbClr val="000000"/>
              </a:solidFill>
              <a:latin typeface="Calibri"/>
              <a:ea typeface="Calibri"/>
              <a:cs typeface="Calibri"/>
              <a:sym typeface="Calibri"/>
            </a:endParaRPr>
          </a:p>
        </p:txBody>
      </p:sp>
      <p:sp>
        <p:nvSpPr>
          <p:cNvPr id="120" name="Google Shape;120;p2"/>
          <p:cNvSpPr/>
          <p:nvPr/>
        </p:nvSpPr>
        <p:spPr>
          <a:xfrm>
            <a:off x="170823"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1" name="Google Shape;121;p2"/>
          <p:cNvSpPr txBox="1"/>
          <p:nvPr/>
        </p:nvSpPr>
        <p:spPr>
          <a:xfrm>
            <a:off x="366765" y="367994"/>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pic>
        <p:nvPicPr>
          <p:cNvPr id="122" name="Google Shape;122;p2"/>
          <p:cNvPicPr preferRelativeResize="0"/>
          <p:nvPr/>
        </p:nvPicPr>
        <p:blipFill>
          <a:blip r:embed="rId3">
            <a:alphaModFix/>
          </a:blip>
          <a:stretch>
            <a:fillRect/>
          </a:stretch>
        </p:blipFill>
        <p:spPr>
          <a:xfrm>
            <a:off x="2602699" y="2282347"/>
            <a:ext cx="3938602" cy="39271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0" descr="Artificial Intelligence"/>
          <p:cNvSpPr/>
          <p:nvPr/>
        </p:nvSpPr>
        <p:spPr>
          <a:xfrm>
            <a:off x="2"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1" name="Google Shape;261;p10" descr="Blog"/>
          <p:cNvPicPr preferRelativeResize="0"/>
          <p:nvPr/>
        </p:nvPicPr>
        <p:blipFill rotWithShape="1">
          <a:blip r:embed="rId4">
            <a:alphaModFix/>
          </a:blip>
          <a:srcRect/>
          <a:stretch/>
        </p:blipFill>
        <p:spPr>
          <a:xfrm>
            <a:off x="735231" y="135870"/>
            <a:ext cx="463492" cy="463492"/>
          </a:xfrm>
          <a:prstGeom prst="rect">
            <a:avLst/>
          </a:prstGeom>
          <a:noFill/>
          <a:ln>
            <a:noFill/>
          </a:ln>
        </p:spPr>
      </p:pic>
      <p:sp>
        <p:nvSpPr>
          <p:cNvPr id="262" name="Google Shape;262;p10"/>
          <p:cNvSpPr txBox="1"/>
          <p:nvPr/>
        </p:nvSpPr>
        <p:spPr>
          <a:xfrm>
            <a:off x="1333600" y="275000"/>
            <a:ext cx="735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Non-renewable resource:</a:t>
            </a:r>
            <a:r>
              <a:rPr lang="en-US" sz="3600">
                <a:latin typeface="Calibri"/>
                <a:ea typeface="Calibri"/>
                <a:cs typeface="Calibri"/>
                <a:sym typeface="Calibri"/>
              </a:rPr>
              <a:t> remade slowly or not at all</a:t>
            </a:r>
            <a:endParaRPr sz="3600">
              <a:latin typeface="Calibri"/>
              <a:ea typeface="Calibri"/>
              <a:cs typeface="Calibri"/>
              <a:sym typeface="Calibri"/>
            </a:endParaRPr>
          </a:p>
        </p:txBody>
      </p:sp>
      <p:pic>
        <p:nvPicPr>
          <p:cNvPr id="263" name="Google Shape;263;p10"/>
          <p:cNvPicPr preferRelativeResize="0"/>
          <p:nvPr/>
        </p:nvPicPr>
        <p:blipFill>
          <a:blip r:embed="rId5">
            <a:alphaModFix/>
          </a:blip>
          <a:stretch>
            <a:fillRect/>
          </a:stretch>
        </p:blipFill>
        <p:spPr>
          <a:xfrm>
            <a:off x="2900363" y="1935475"/>
            <a:ext cx="3343275" cy="3714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e0d9b9e36b_1_20" descr="Questions"/>
          <p:cNvSpPr/>
          <p:nvPr/>
        </p:nvSpPr>
        <p:spPr>
          <a:xfrm>
            <a:off x="2286000" y="12074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e0d9b9e36b_1_25"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e0d9b9e36b_1_25"/>
          <p:cNvSpPr txBox="1"/>
          <p:nvPr/>
        </p:nvSpPr>
        <p:spPr>
          <a:xfrm>
            <a:off x="1008550" y="416350"/>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a non-renewable resource?</a:t>
            </a:r>
            <a:endParaRPr sz="3600">
              <a:latin typeface="Calibri"/>
              <a:ea typeface="Calibri"/>
              <a:cs typeface="Calibri"/>
              <a:sym typeface="Calibri"/>
            </a:endParaRPr>
          </a:p>
        </p:txBody>
      </p:sp>
      <p:pic>
        <p:nvPicPr>
          <p:cNvPr id="277" name="Google Shape;277;ge0d9b9e36b_1_25"/>
          <p:cNvPicPr preferRelativeResize="0"/>
          <p:nvPr/>
        </p:nvPicPr>
        <p:blipFill>
          <a:blip r:embed="rId4">
            <a:alphaModFix/>
          </a:blip>
          <a:stretch>
            <a:fillRect/>
          </a:stretch>
        </p:blipFill>
        <p:spPr>
          <a:xfrm>
            <a:off x="2900350" y="2218125"/>
            <a:ext cx="3343275" cy="3714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1"/>
          <p:cNvPicPr preferRelativeResize="0"/>
          <p:nvPr/>
        </p:nvPicPr>
        <p:blipFill rotWithShape="1">
          <a:blip r:embed="rId3">
            <a:alphaModFix/>
          </a:blip>
          <a:srcRect/>
          <a:stretch/>
        </p:blipFill>
        <p:spPr>
          <a:xfrm>
            <a:off x="0" y="411215"/>
            <a:ext cx="9143998" cy="6035568"/>
          </a:xfrm>
          <a:prstGeom prst="rect">
            <a:avLst/>
          </a:prstGeom>
          <a:noFill/>
          <a:ln>
            <a:noFill/>
          </a:ln>
        </p:spPr>
      </p:pic>
      <p:sp>
        <p:nvSpPr>
          <p:cNvPr id="284" name="Google Shape;284;p11"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e0d9b9e36b_1_30"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ge0d9b9e36b_1_30"/>
          <p:cNvSpPr txBox="1"/>
          <p:nvPr/>
        </p:nvSpPr>
        <p:spPr>
          <a:xfrm>
            <a:off x="895500" y="884300"/>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Non-renewable = Millions of Years</a:t>
            </a:r>
            <a:endParaRPr sz="3600">
              <a:latin typeface="Calibri"/>
              <a:ea typeface="Calibri"/>
              <a:cs typeface="Calibri"/>
              <a:sym typeface="Calibri"/>
            </a:endParaRPr>
          </a:p>
        </p:txBody>
      </p:sp>
      <p:pic>
        <p:nvPicPr>
          <p:cNvPr id="292" name="Google Shape;292;ge0d9b9e36b_1_30"/>
          <p:cNvPicPr preferRelativeResize="0"/>
          <p:nvPr/>
        </p:nvPicPr>
        <p:blipFill>
          <a:blip r:embed="rId4">
            <a:alphaModFix/>
          </a:blip>
          <a:stretch>
            <a:fillRect/>
          </a:stretch>
        </p:blipFill>
        <p:spPr>
          <a:xfrm>
            <a:off x="2333625" y="2011275"/>
            <a:ext cx="4476750" cy="3962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2" descr="Artificial Intelligence"/>
          <p:cNvSpPr/>
          <p:nvPr/>
        </p:nvSpPr>
        <p:spPr>
          <a:xfrm>
            <a:off x="1168980" y="1430210"/>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12" descr="Comment Like"/>
          <p:cNvPicPr preferRelativeResize="0"/>
          <p:nvPr/>
        </p:nvPicPr>
        <p:blipFill rotWithShape="1">
          <a:blip r:embed="rId4">
            <a:alphaModFix/>
          </a:blip>
          <a:srcRect/>
          <a:stretch/>
        </p:blipFill>
        <p:spPr>
          <a:xfrm>
            <a:off x="4841628" y="2294394"/>
            <a:ext cx="3133385" cy="31333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3" descr="Artificial Intelligence"/>
          <p:cNvSpPr/>
          <p:nvPr/>
        </p:nvSpPr>
        <p:spPr>
          <a:xfrm>
            <a:off x="2"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13"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307" name="Google Shape;307;p13"/>
          <p:cNvPicPr preferRelativeResize="0"/>
          <p:nvPr/>
        </p:nvPicPr>
        <p:blipFill>
          <a:blip r:embed="rId5">
            <a:alphaModFix/>
          </a:blip>
          <a:stretch>
            <a:fillRect/>
          </a:stretch>
        </p:blipFill>
        <p:spPr>
          <a:xfrm>
            <a:off x="1219200" y="938220"/>
            <a:ext cx="6705600" cy="4981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e0d9b9e36b_1_301"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4" name="Google Shape;314;ge0d9b9e36b_1_301"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315" name="Google Shape;315;ge0d9b9e36b_1_301"/>
          <p:cNvPicPr preferRelativeResize="0"/>
          <p:nvPr/>
        </p:nvPicPr>
        <p:blipFill>
          <a:blip r:embed="rId5">
            <a:alphaModFix/>
          </a:blip>
          <a:stretch>
            <a:fillRect/>
          </a:stretch>
        </p:blipFill>
        <p:spPr>
          <a:xfrm>
            <a:off x="551625" y="1220274"/>
            <a:ext cx="8040750" cy="4417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e0d9b9e36b_1_307"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ge0d9b9e36b_1_307"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323" name="Google Shape;323;ge0d9b9e36b_1_307"/>
          <p:cNvPicPr preferRelativeResize="0"/>
          <p:nvPr/>
        </p:nvPicPr>
        <p:blipFill>
          <a:blip r:embed="rId5">
            <a:alphaModFix/>
          </a:blip>
          <a:stretch>
            <a:fillRect/>
          </a:stretch>
        </p:blipFill>
        <p:spPr>
          <a:xfrm>
            <a:off x="1143000" y="1185865"/>
            <a:ext cx="6858000" cy="4486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6" descr="Artificial Intelligence"/>
          <p:cNvSpPr/>
          <p:nvPr/>
        </p:nvSpPr>
        <p:spPr>
          <a:xfrm>
            <a:off x="899355" y="1172310"/>
            <a:ext cx="4349263"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p16" descr="Comment Dislike"/>
          <p:cNvPicPr preferRelativeResize="0"/>
          <p:nvPr/>
        </p:nvPicPr>
        <p:blipFill rotWithShape="1">
          <a:blip r:embed="rId4">
            <a:alphaModFix/>
          </a:blip>
          <a:srcRect/>
          <a:stretch/>
        </p:blipFill>
        <p:spPr>
          <a:xfrm>
            <a:off x="4572003" y="1755140"/>
            <a:ext cx="3347725" cy="3347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e0d9b9e36b_1_247"/>
          <p:cNvSpPr txBox="1"/>
          <p:nvPr/>
        </p:nvSpPr>
        <p:spPr>
          <a:xfrm>
            <a:off x="944098" y="894273"/>
            <a:ext cx="7255800"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latin typeface="Calibri"/>
                <a:ea typeface="Calibri"/>
                <a:cs typeface="Calibri"/>
                <a:sym typeface="Calibri"/>
              </a:rPr>
              <a:t>Renewable Resources </a:t>
            </a:r>
            <a:endParaRPr sz="5400" b="0" i="0" u="none" strike="noStrike" cap="none" dirty="0">
              <a:solidFill>
                <a:srgbClr val="000000"/>
              </a:solidFill>
              <a:latin typeface="Calibri"/>
              <a:ea typeface="Calibri"/>
              <a:cs typeface="Calibri"/>
              <a:sym typeface="Calibri"/>
            </a:endParaRPr>
          </a:p>
        </p:txBody>
      </p:sp>
      <p:sp>
        <p:nvSpPr>
          <p:cNvPr id="129" name="Google Shape;129;ge0d9b9e36b_1_247"/>
          <p:cNvSpPr/>
          <p:nvPr/>
        </p:nvSpPr>
        <p:spPr>
          <a:xfrm>
            <a:off x="170823"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0" name="Google Shape;130;ge0d9b9e36b_1_247"/>
          <p:cNvSpPr txBox="1"/>
          <p:nvPr/>
        </p:nvSpPr>
        <p:spPr>
          <a:xfrm>
            <a:off x="366765" y="367994"/>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pic>
        <p:nvPicPr>
          <p:cNvPr id="131" name="Google Shape;131;ge0d9b9e36b_1_247"/>
          <p:cNvPicPr preferRelativeResize="0"/>
          <p:nvPr/>
        </p:nvPicPr>
        <p:blipFill>
          <a:blip r:embed="rId3">
            <a:alphaModFix/>
          </a:blip>
          <a:stretch>
            <a:fillRect/>
          </a:stretch>
        </p:blipFill>
        <p:spPr>
          <a:xfrm>
            <a:off x="1913776" y="2250328"/>
            <a:ext cx="5008220" cy="3268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e0d9b9e36b_1_3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7" name="Google Shape;337;ge0d9b9e36b_1_35" descr="Comment Dislike"/>
          <p:cNvPicPr preferRelativeResize="0"/>
          <p:nvPr/>
        </p:nvPicPr>
        <p:blipFill rotWithShape="1">
          <a:blip r:embed="rId4">
            <a:alphaModFix/>
          </a:blip>
          <a:srcRect/>
          <a:stretch/>
        </p:blipFill>
        <p:spPr>
          <a:xfrm>
            <a:off x="604600" y="159010"/>
            <a:ext cx="545579" cy="545579"/>
          </a:xfrm>
          <a:prstGeom prst="rect">
            <a:avLst/>
          </a:prstGeom>
          <a:noFill/>
          <a:ln>
            <a:noFill/>
          </a:ln>
        </p:spPr>
      </p:pic>
      <p:pic>
        <p:nvPicPr>
          <p:cNvPr id="338" name="Google Shape;338;ge0d9b9e36b_1_35"/>
          <p:cNvPicPr preferRelativeResize="0"/>
          <p:nvPr/>
        </p:nvPicPr>
        <p:blipFill>
          <a:blip r:embed="rId5">
            <a:alphaModFix/>
          </a:blip>
          <a:stretch>
            <a:fillRect/>
          </a:stretch>
        </p:blipFill>
        <p:spPr>
          <a:xfrm>
            <a:off x="1143000" y="857250"/>
            <a:ext cx="6858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4" descr="Questions"/>
          <p:cNvSpPr/>
          <p:nvPr/>
        </p:nvSpPr>
        <p:spPr>
          <a:xfrm>
            <a:off x="1905000" y="908540"/>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5" descr="Questions"/>
          <p:cNvSpPr/>
          <p:nvPr/>
        </p:nvSpPr>
        <p:spPr>
          <a:xfrm>
            <a:off x="2" y="2"/>
            <a:ext cx="849543" cy="8495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5"/>
          <p:cNvSpPr txBox="1"/>
          <p:nvPr/>
        </p:nvSpPr>
        <p:spPr>
          <a:xfrm>
            <a:off x="966175" y="323200"/>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coal a non-renewable resource?</a:t>
            </a:r>
            <a:endParaRPr sz="3600">
              <a:latin typeface="Calibri"/>
              <a:ea typeface="Calibri"/>
              <a:cs typeface="Calibri"/>
              <a:sym typeface="Calibri"/>
            </a:endParaRPr>
          </a:p>
        </p:txBody>
      </p:sp>
      <p:pic>
        <p:nvPicPr>
          <p:cNvPr id="352" name="Google Shape;352;p15"/>
          <p:cNvPicPr preferRelativeResize="0"/>
          <p:nvPr/>
        </p:nvPicPr>
        <p:blipFill>
          <a:blip r:embed="rId4">
            <a:alphaModFix/>
          </a:blip>
          <a:stretch>
            <a:fillRect/>
          </a:stretch>
        </p:blipFill>
        <p:spPr>
          <a:xfrm>
            <a:off x="2505075" y="1690688"/>
            <a:ext cx="4133850" cy="3476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e0d9b9e36b_1_329"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e0d9b9e36b_1_329"/>
          <p:cNvSpPr txBox="1"/>
          <p:nvPr/>
        </p:nvSpPr>
        <p:spPr>
          <a:xfrm>
            <a:off x="1107500" y="392413"/>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Are trees a non-renewable resource?</a:t>
            </a:r>
            <a:endParaRPr sz="3600">
              <a:latin typeface="Calibri"/>
              <a:ea typeface="Calibri"/>
              <a:cs typeface="Calibri"/>
              <a:sym typeface="Calibri"/>
            </a:endParaRPr>
          </a:p>
        </p:txBody>
      </p:sp>
      <p:pic>
        <p:nvPicPr>
          <p:cNvPr id="360" name="Google Shape;360;ge0d9b9e36b_1_329"/>
          <p:cNvPicPr preferRelativeResize="0"/>
          <p:nvPr/>
        </p:nvPicPr>
        <p:blipFill>
          <a:blip r:embed="rId4">
            <a:alphaModFix/>
          </a:blip>
          <a:stretch>
            <a:fillRect/>
          </a:stretch>
        </p:blipFill>
        <p:spPr>
          <a:xfrm>
            <a:off x="1628775" y="1910238"/>
            <a:ext cx="5886450" cy="3905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e0d9b9e36b_1_337"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e0d9b9e36b_1_337"/>
          <p:cNvSpPr txBox="1"/>
          <p:nvPr/>
        </p:nvSpPr>
        <p:spPr>
          <a:xfrm>
            <a:off x="849600" y="407025"/>
            <a:ext cx="7824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aluminum a non-renewable resource?</a:t>
            </a:r>
            <a:endParaRPr sz="3600">
              <a:latin typeface="Calibri"/>
              <a:ea typeface="Calibri"/>
              <a:cs typeface="Calibri"/>
              <a:sym typeface="Calibri"/>
            </a:endParaRPr>
          </a:p>
        </p:txBody>
      </p:sp>
      <p:pic>
        <p:nvPicPr>
          <p:cNvPr id="368" name="Google Shape;368;ge0d9b9e36b_1_337"/>
          <p:cNvPicPr preferRelativeResize="0"/>
          <p:nvPr/>
        </p:nvPicPr>
        <p:blipFill>
          <a:blip r:embed="rId4">
            <a:alphaModFix/>
          </a:blip>
          <a:stretch>
            <a:fillRect/>
          </a:stretch>
        </p:blipFill>
        <p:spPr>
          <a:xfrm>
            <a:off x="1514475" y="2005000"/>
            <a:ext cx="6115050" cy="3810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7" descr="Artificial Intelligence"/>
          <p:cNvSpPr/>
          <p:nvPr/>
        </p:nvSpPr>
        <p:spPr>
          <a:xfrm>
            <a:off x="1030869" y="1482896"/>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 name="Google Shape;375;p17" descr="Labor"/>
          <p:cNvPicPr preferRelativeResize="0"/>
          <p:nvPr/>
        </p:nvPicPr>
        <p:blipFill rotWithShape="1">
          <a:blip r:embed="rId4">
            <a:alphaModFix/>
          </a:blip>
          <a:srcRect/>
          <a:stretch/>
        </p:blipFill>
        <p:spPr>
          <a:xfrm>
            <a:off x="4710100" y="1727417"/>
            <a:ext cx="3403016" cy="34030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e0d9b9e36b_1_263"/>
          <p:cNvPicPr preferRelativeResize="0"/>
          <p:nvPr/>
        </p:nvPicPr>
        <p:blipFill>
          <a:blip r:embed="rId3">
            <a:alphaModFix/>
          </a:blip>
          <a:stretch>
            <a:fillRect/>
          </a:stretch>
        </p:blipFill>
        <p:spPr>
          <a:xfrm>
            <a:off x="1176325" y="2466975"/>
            <a:ext cx="6791325" cy="1924050"/>
          </a:xfrm>
          <a:prstGeom prst="rect">
            <a:avLst/>
          </a:prstGeom>
          <a:noFill/>
          <a:ln>
            <a:noFill/>
          </a:ln>
        </p:spPr>
      </p:pic>
      <p:sp>
        <p:nvSpPr>
          <p:cNvPr id="382" name="Google Shape;382;ge0d9b9e36b_1_263" descr="Artificial Intelligence"/>
          <p:cNvSpPr/>
          <p:nvPr/>
        </p:nvSpPr>
        <p:spPr>
          <a:xfrm>
            <a:off x="1" y="1"/>
            <a:ext cx="888900" cy="7875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ge0d9b9e36b_1_263" descr="Labor"/>
          <p:cNvPicPr preferRelativeResize="0"/>
          <p:nvPr/>
        </p:nvPicPr>
        <p:blipFill rotWithShape="1">
          <a:blip r:embed="rId5">
            <a:alphaModFix/>
          </a:blip>
          <a:srcRect/>
          <a:stretch/>
        </p:blipFill>
        <p:spPr>
          <a:xfrm>
            <a:off x="805501" y="88891"/>
            <a:ext cx="609599" cy="6095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e0d9b9e36b_1_269"/>
          <p:cNvPicPr preferRelativeResize="0"/>
          <p:nvPr/>
        </p:nvPicPr>
        <p:blipFill>
          <a:blip r:embed="rId3">
            <a:alphaModFix/>
          </a:blip>
          <a:stretch>
            <a:fillRect/>
          </a:stretch>
        </p:blipFill>
        <p:spPr>
          <a:xfrm>
            <a:off x="1176338" y="1847850"/>
            <a:ext cx="6791325" cy="3162300"/>
          </a:xfrm>
          <a:prstGeom prst="rect">
            <a:avLst/>
          </a:prstGeom>
          <a:noFill/>
          <a:ln>
            <a:noFill/>
          </a:ln>
        </p:spPr>
      </p:pic>
      <p:sp>
        <p:nvSpPr>
          <p:cNvPr id="390" name="Google Shape;390;ge0d9b9e36b_1_269" descr="Artificial Intelligence"/>
          <p:cNvSpPr/>
          <p:nvPr/>
        </p:nvSpPr>
        <p:spPr>
          <a:xfrm>
            <a:off x="1" y="1"/>
            <a:ext cx="888900" cy="7875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1" name="Google Shape;391;ge0d9b9e36b_1_269" descr="Labor"/>
          <p:cNvPicPr preferRelativeResize="0"/>
          <p:nvPr/>
        </p:nvPicPr>
        <p:blipFill rotWithShape="1">
          <a:blip r:embed="rId5">
            <a:alphaModFix/>
          </a:blip>
          <a:srcRect/>
          <a:stretch/>
        </p:blipFill>
        <p:spPr>
          <a:xfrm>
            <a:off x="805501" y="88891"/>
            <a:ext cx="609599" cy="609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e0d9b9e36b_1_275"/>
          <p:cNvPicPr preferRelativeResize="0"/>
          <p:nvPr/>
        </p:nvPicPr>
        <p:blipFill>
          <a:blip r:embed="rId3">
            <a:alphaModFix/>
          </a:blip>
          <a:stretch>
            <a:fillRect/>
          </a:stretch>
        </p:blipFill>
        <p:spPr>
          <a:xfrm>
            <a:off x="1176338" y="1766888"/>
            <a:ext cx="6791325" cy="3324225"/>
          </a:xfrm>
          <a:prstGeom prst="rect">
            <a:avLst/>
          </a:prstGeom>
          <a:noFill/>
          <a:ln>
            <a:noFill/>
          </a:ln>
        </p:spPr>
      </p:pic>
      <p:sp>
        <p:nvSpPr>
          <p:cNvPr id="398" name="Google Shape;398;ge0d9b9e36b_1_275" descr="Artificial Intelligence"/>
          <p:cNvSpPr/>
          <p:nvPr/>
        </p:nvSpPr>
        <p:spPr>
          <a:xfrm>
            <a:off x="1" y="1"/>
            <a:ext cx="888900" cy="7875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ge0d9b9e36b_1_275" descr="Labor"/>
          <p:cNvPicPr preferRelativeResize="0"/>
          <p:nvPr/>
        </p:nvPicPr>
        <p:blipFill rotWithShape="1">
          <a:blip r:embed="rId5">
            <a:alphaModFix/>
          </a:blip>
          <a:srcRect/>
          <a:stretch/>
        </p:blipFill>
        <p:spPr>
          <a:xfrm>
            <a:off x="805501" y="88891"/>
            <a:ext cx="609599" cy="609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ge0d9b9e36b_1_281"/>
          <p:cNvPicPr preferRelativeResize="0"/>
          <p:nvPr/>
        </p:nvPicPr>
        <p:blipFill>
          <a:blip r:embed="rId3">
            <a:alphaModFix/>
          </a:blip>
          <a:stretch>
            <a:fillRect/>
          </a:stretch>
        </p:blipFill>
        <p:spPr>
          <a:xfrm>
            <a:off x="1176338" y="1262050"/>
            <a:ext cx="6791325" cy="4333875"/>
          </a:xfrm>
          <a:prstGeom prst="rect">
            <a:avLst/>
          </a:prstGeom>
          <a:noFill/>
          <a:ln>
            <a:noFill/>
          </a:ln>
        </p:spPr>
      </p:pic>
      <p:sp>
        <p:nvSpPr>
          <p:cNvPr id="406" name="Google Shape;406;ge0d9b9e36b_1_281" descr="Artificial Intelligence"/>
          <p:cNvSpPr/>
          <p:nvPr/>
        </p:nvSpPr>
        <p:spPr>
          <a:xfrm>
            <a:off x="1" y="1"/>
            <a:ext cx="888900" cy="7875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7" name="Google Shape;407;ge0d9b9e36b_1_281" descr="Labor"/>
          <p:cNvPicPr preferRelativeResize="0"/>
          <p:nvPr/>
        </p:nvPicPr>
        <p:blipFill rotWithShape="1">
          <a:blip r:embed="rId5">
            <a:alphaModFix/>
          </a:blip>
          <a:srcRect/>
          <a:stretch/>
        </p:blipFill>
        <p:spPr>
          <a:xfrm>
            <a:off x="805501" y="88891"/>
            <a:ext cx="609599" cy="609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ddfdea3f43_0_0"/>
          <p:cNvSpPr txBox="1">
            <a:spLocks noGrp="1"/>
          </p:cNvSpPr>
          <p:nvPr>
            <p:ph type="title"/>
          </p:nvPr>
        </p:nvSpPr>
        <p:spPr>
          <a:xfrm>
            <a:off x="598525" y="307852"/>
            <a:ext cx="8229600" cy="1431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b="1"/>
              <a:t>Big Question: </a:t>
            </a:r>
            <a:r>
              <a:rPr lang="en-US" sz="3600"/>
              <a:t>How do the resources we use affect humans and the environment?</a:t>
            </a:r>
            <a:endParaRPr/>
          </a:p>
        </p:txBody>
      </p:sp>
      <p:sp>
        <p:nvSpPr>
          <p:cNvPr id="138" name="Google Shape;138;gddfdea3f43_0_0" descr="Lightbulb and gear"/>
          <p:cNvSpPr/>
          <p:nvPr/>
        </p:nvSpPr>
        <p:spPr>
          <a:xfrm>
            <a:off x="95922" y="240153"/>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 name="Google Shape;139;gddfdea3f43_0_0"/>
          <p:cNvPicPr preferRelativeResize="0">
            <a:picLocks noGrp="1"/>
          </p:cNvPicPr>
          <p:nvPr>
            <p:ph type="body" idx="1"/>
          </p:nvPr>
        </p:nvPicPr>
        <p:blipFill rotWithShape="1">
          <a:blip r:embed="rId4">
            <a:alphaModFix/>
          </a:blip>
          <a:srcRect/>
          <a:stretch/>
        </p:blipFill>
        <p:spPr>
          <a:xfrm>
            <a:off x="451356" y="2665102"/>
            <a:ext cx="8241300" cy="334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e1150cccb9_0_8" descr="Questions"/>
          <p:cNvSpPr/>
          <p:nvPr/>
        </p:nvSpPr>
        <p:spPr>
          <a:xfrm>
            <a:off x="1905000" y="908540"/>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e1150cccb9_0_13"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ge1150cccb9_0_13"/>
          <p:cNvSpPr txBox="1"/>
          <p:nvPr/>
        </p:nvSpPr>
        <p:spPr>
          <a:xfrm>
            <a:off x="966175" y="323200"/>
            <a:ext cx="78918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can we use the word parts of non-renewable to help us remember the definition of the term?</a:t>
            </a:r>
            <a:endParaRPr sz="3600">
              <a:latin typeface="Calibri"/>
              <a:ea typeface="Calibri"/>
              <a:cs typeface="Calibri"/>
              <a:sym typeface="Calibri"/>
            </a:endParaRPr>
          </a:p>
        </p:txBody>
      </p:sp>
      <p:pic>
        <p:nvPicPr>
          <p:cNvPr id="421" name="Google Shape;421;ge1150cccb9_0_13"/>
          <p:cNvPicPr preferRelativeResize="0"/>
          <p:nvPr/>
        </p:nvPicPr>
        <p:blipFill>
          <a:blip r:embed="rId4">
            <a:alphaModFix/>
          </a:blip>
          <a:stretch>
            <a:fillRect/>
          </a:stretch>
        </p:blipFill>
        <p:spPr>
          <a:xfrm>
            <a:off x="1176325" y="2466975"/>
            <a:ext cx="6791325" cy="19240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e0d9b9e36b_1_120"/>
          <p:cNvSpPr txBox="1"/>
          <p:nvPr/>
        </p:nvSpPr>
        <p:spPr>
          <a:xfrm>
            <a:off x="1406240" y="883250"/>
            <a:ext cx="6331500" cy="212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latin typeface="Calibri"/>
                <a:ea typeface="Calibri"/>
                <a:cs typeface="Calibri"/>
                <a:sym typeface="Calibri"/>
              </a:rPr>
              <a:t>Renewable Resources</a:t>
            </a:r>
            <a:endParaRPr sz="6600" b="1" i="0" u="none" strike="noStrike" cap="none">
              <a:solidFill>
                <a:srgbClr val="000000"/>
              </a:solidFill>
              <a:latin typeface="Calibri"/>
              <a:ea typeface="Calibri"/>
              <a:cs typeface="Calibri"/>
              <a:sym typeface="Calibri"/>
            </a:endParaRPr>
          </a:p>
        </p:txBody>
      </p:sp>
      <p:sp>
        <p:nvSpPr>
          <p:cNvPr id="428" name="Google Shape;428;ge0d9b9e36b_1_120" descr="Artificial Intelligence"/>
          <p:cNvSpPr/>
          <p:nvPr/>
        </p:nvSpPr>
        <p:spPr>
          <a:xfrm>
            <a:off x="1582234" y="2879953"/>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 name="Google Shape;429;ge0d9b9e36b_1_120" descr="Blog"/>
          <p:cNvPicPr preferRelativeResize="0"/>
          <p:nvPr/>
        </p:nvPicPr>
        <p:blipFill rotWithShape="1">
          <a:blip r:embed="rId4">
            <a:alphaModFix/>
          </a:blip>
          <a:srcRect/>
          <a:stretch/>
        </p:blipFill>
        <p:spPr>
          <a:xfrm>
            <a:off x="4721451" y="3007245"/>
            <a:ext cx="2840308" cy="28403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e0d9b9e36b_1_127"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 name="Google Shape;436;ge0d9b9e36b_1_127" descr="Blog"/>
          <p:cNvPicPr preferRelativeResize="0"/>
          <p:nvPr/>
        </p:nvPicPr>
        <p:blipFill rotWithShape="1">
          <a:blip r:embed="rId4">
            <a:alphaModFix/>
          </a:blip>
          <a:srcRect/>
          <a:stretch/>
        </p:blipFill>
        <p:spPr>
          <a:xfrm>
            <a:off x="735231" y="135870"/>
            <a:ext cx="463492" cy="463492"/>
          </a:xfrm>
          <a:prstGeom prst="rect">
            <a:avLst/>
          </a:prstGeom>
          <a:noFill/>
          <a:ln>
            <a:noFill/>
          </a:ln>
        </p:spPr>
      </p:pic>
      <p:sp>
        <p:nvSpPr>
          <p:cNvPr id="437" name="Google Shape;437;ge0d9b9e36b_1_127"/>
          <p:cNvSpPr txBox="1"/>
          <p:nvPr/>
        </p:nvSpPr>
        <p:spPr>
          <a:xfrm>
            <a:off x="1347750" y="378075"/>
            <a:ext cx="735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Renewable resource:</a:t>
            </a:r>
            <a:r>
              <a:rPr lang="en-US" sz="3600">
                <a:latin typeface="Calibri"/>
                <a:ea typeface="Calibri"/>
                <a:cs typeface="Calibri"/>
                <a:sym typeface="Calibri"/>
              </a:rPr>
              <a:t> remade quickly over and over again</a:t>
            </a:r>
            <a:endParaRPr sz="3600">
              <a:latin typeface="Calibri"/>
              <a:ea typeface="Calibri"/>
              <a:cs typeface="Calibri"/>
              <a:sym typeface="Calibri"/>
            </a:endParaRPr>
          </a:p>
        </p:txBody>
      </p:sp>
      <p:pic>
        <p:nvPicPr>
          <p:cNvPr id="438" name="Google Shape;438;ge0d9b9e36b_1_127"/>
          <p:cNvPicPr preferRelativeResize="0"/>
          <p:nvPr/>
        </p:nvPicPr>
        <p:blipFill>
          <a:blip r:embed="rId5">
            <a:alphaModFix/>
          </a:blip>
          <a:stretch>
            <a:fillRect/>
          </a:stretch>
        </p:blipFill>
        <p:spPr>
          <a:xfrm>
            <a:off x="1630763" y="2242775"/>
            <a:ext cx="5882475" cy="3841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e0d9b9e36b_1_133" descr="Questions"/>
          <p:cNvSpPr/>
          <p:nvPr/>
        </p:nvSpPr>
        <p:spPr>
          <a:xfrm>
            <a:off x="2286000" y="12074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e0d9b9e36b_1_138"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e0d9b9e36b_1_138"/>
          <p:cNvSpPr txBox="1"/>
          <p:nvPr/>
        </p:nvSpPr>
        <p:spPr>
          <a:xfrm>
            <a:off x="895500" y="269825"/>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a renewable resource?</a:t>
            </a:r>
            <a:endParaRPr sz="3600">
              <a:latin typeface="Calibri"/>
              <a:ea typeface="Calibri"/>
              <a:cs typeface="Calibri"/>
              <a:sym typeface="Calibri"/>
            </a:endParaRPr>
          </a:p>
        </p:txBody>
      </p:sp>
      <p:pic>
        <p:nvPicPr>
          <p:cNvPr id="452" name="Google Shape;452;ge0d9b9e36b_1_138"/>
          <p:cNvPicPr preferRelativeResize="0"/>
          <p:nvPr/>
        </p:nvPicPr>
        <p:blipFill>
          <a:blip r:embed="rId4">
            <a:alphaModFix/>
          </a:blip>
          <a:stretch>
            <a:fillRect/>
          </a:stretch>
        </p:blipFill>
        <p:spPr>
          <a:xfrm>
            <a:off x="1630763" y="2054250"/>
            <a:ext cx="5882475" cy="3841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e0d9b9e36b_1_153" descr="Artificial Intelligence"/>
          <p:cNvSpPr/>
          <p:nvPr/>
        </p:nvSpPr>
        <p:spPr>
          <a:xfrm>
            <a:off x="1168980" y="1430210"/>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9" name="Google Shape;459;ge0d9b9e36b_1_153" descr="Comment Like"/>
          <p:cNvPicPr preferRelativeResize="0"/>
          <p:nvPr/>
        </p:nvPicPr>
        <p:blipFill rotWithShape="1">
          <a:blip r:embed="rId4">
            <a:alphaModFix/>
          </a:blip>
          <a:srcRect/>
          <a:stretch/>
        </p:blipFill>
        <p:spPr>
          <a:xfrm>
            <a:off x="4841628" y="2294394"/>
            <a:ext cx="3133385" cy="31333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e0d9b9e36b_1_159"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6" name="Google Shape;466;ge0d9b9e36b_1_159"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467" name="Google Shape;467;ge0d9b9e36b_1_159"/>
          <p:cNvPicPr preferRelativeResize="0"/>
          <p:nvPr/>
        </p:nvPicPr>
        <p:blipFill>
          <a:blip r:embed="rId5">
            <a:alphaModFix/>
          </a:blip>
          <a:stretch>
            <a:fillRect/>
          </a:stretch>
        </p:blipFill>
        <p:spPr>
          <a:xfrm>
            <a:off x="966001" y="782862"/>
            <a:ext cx="7211999" cy="52922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ge0d9b9e36b_1_424"/>
          <p:cNvPicPr preferRelativeResize="0"/>
          <p:nvPr/>
        </p:nvPicPr>
        <p:blipFill>
          <a:blip r:embed="rId3">
            <a:alphaModFix/>
          </a:blip>
          <a:stretch>
            <a:fillRect/>
          </a:stretch>
        </p:blipFill>
        <p:spPr>
          <a:xfrm>
            <a:off x="1143000" y="857250"/>
            <a:ext cx="6858000" cy="5143500"/>
          </a:xfrm>
          <a:prstGeom prst="rect">
            <a:avLst/>
          </a:prstGeom>
          <a:noFill/>
          <a:ln>
            <a:noFill/>
          </a:ln>
        </p:spPr>
      </p:pic>
      <p:sp>
        <p:nvSpPr>
          <p:cNvPr id="474" name="Google Shape;474;ge0d9b9e36b_1_424"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5" name="Google Shape;475;ge0d9b9e36b_1_424" descr="Comment Like"/>
          <p:cNvPicPr preferRelativeResize="0"/>
          <p:nvPr/>
        </p:nvPicPr>
        <p:blipFill rotWithShape="1">
          <a:blip r:embed="rId5">
            <a:alphaModFix/>
          </a:blip>
          <a:srcRect/>
          <a:stretch/>
        </p:blipFill>
        <p:spPr>
          <a:xfrm>
            <a:off x="735231" y="146272"/>
            <a:ext cx="571056" cy="57105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e0d9b9e36b_1_165" descr="Artificial Intelligence"/>
          <p:cNvSpPr/>
          <p:nvPr/>
        </p:nvSpPr>
        <p:spPr>
          <a:xfrm>
            <a:off x="899355" y="1172310"/>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2" name="Google Shape;482;ge0d9b9e36b_1_165" descr="Comment Dislike"/>
          <p:cNvPicPr preferRelativeResize="0"/>
          <p:nvPr/>
        </p:nvPicPr>
        <p:blipFill rotWithShape="1">
          <a:blip r:embed="rId4">
            <a:alphaModFix/>
          </a:blip>
          <a:srcRect/>
          <a:stretch/>
        </p:blipFill>
        <p:spPr>
          <a:xfrm>
            <a:off x="4572003" y="1755140"/>
            <a:ext cx="3347724" cy="3347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p:nvPr/>
        </p:nvSpPr>
        <p:spPr>
          <a:xfrm>
            <a:off x="2301075" y="693338"/>
            <a:ext cx="464425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b="0" i="0" u="none" strike="noStrike" cap="none" dirty="0">
                <a:solidFill>
                  <a:srgbClr val="FFC000"/>
                </a:solidFill>
                <a:latin typeface="Calibri"/>
                <a:ea typeface="Calibri"/>
                <a:cs typeface="Calibri"/>
                <a:sym typeface="Calibri"/>
              </a:rPr>
              <a:t>Demonstration</a:t>
            </a:r>
            <a:endParaRPr dirty="0"/>
          </a:p>
        </p:txBody>
      </p:sp>
      <p:sp>
        <p:nvSpPr>
          <p:cNvPr id="146" name="Google Shape;146;p4" descr="Classroom"/>
          <p:cNvSpPr/>
          <p:nvPr/>
        </p:nvSpPr>
        <p:spPr>
          <a:xfrm>
            <a:off x="124755" y="87075"/>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txBox="1"/>
          <p:nvPr/>
        </p:nvSpPr>
        <p:spPr>
          <a:xfrm>
            <a:off x="1394552" y="3083800"/>
            <a:ext cx="6354900" cy="17547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100"/>
              <a:buNone/>
            </a:pPr>
            <a:r>
              <a:rPr lang="en-US" sz="1800" b="1">
                <a:solidFill>
                  <a:schemeClr val="dk1"/>
                </a:solidFill>
                <a:latin typeface="Calibri"/>
                <a:ea typeface="Calibri"/>
                <a:cs typeface="Calibri"/>
                <a:sym typeface="Calibri"/>
              </a:rPr>
              <a:t>Materials: </a:t>
            </a:r>
            <a:r>
              <a:rPr lang="en-US" sz="1800">
                <a:solidFill>
                  <a:schemeClr val="dk1"/>
                </a:solidFill>
                <a:latin typeface="Calibri"/>
                <a:ea typeface="Calibri"/>
                <a:cs typeface="Calibri"/>
                <a:sym typeface="Calibri"/>
              </a:rPr>
              <a:t>White beans, kidney beans, worksheet</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800">
                <a:solidFill>
                  <a:schemeClr val="dk1"/>
                </a:solidFill>
                <a:latin typeface="Calibri"/>
                <a:ea typeface="Calibri"/>
                <a:cs typeface="Calibri"/>
                <a:sym typeface="Calibri"/>
              </a:rPr>
              <a:t>Students will understand the difference between renewable and nonrenewable resources. Students will work in groups pulling beans out of a bag. They will work through an activity to explore  using renewable and nonrenewable activity. </a:t>
            </a:r>
            <a:endParaRPr sz="1800" u="none" strike="noStrike" cap="none">
              <a:solidFill>
                <a:srgbClr val="000000"/>
              </a:solidFill>
              <a:latin typeface="Calibri"/>
              <a:ea typeface="Calibri"/>
              <a:cs typeface="Calibri"/>
              <a:sym typeface="Calibri"/>
            </a:endParaRPr>
          </a:p>
        </p:txBody>
      </p:sp>
      <p:sp>
        <p:nvSpPr>
          <p:cNvPr id="148" name="Google Shape;148;p4"/>
          <p:cNvSpPr txBox="1"/>
          <p:nvPr/>
        </p:nvSpPr>
        <p:spPr>
          <a:xfrm>
            <a:off x="2773800" y="2088575"/>
            <a:ext cx="3596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u="sng">
                <a:solidFill>
                  <a:schemeClr val="hlink"/>
                </a:solidFill>
                <a:latin typeface="Calibri"/>
                <a:ea typeface="Calibri"/>
                <a:cs typeface="Calibri"/>
                <a:sym typeface="Calibri"/>
                <a:hlinkClick r:id="rId4"/>
              </a:rPr>
              <a:t>Renew-a-Bean</a:t>
            </a:r>
            <a:endParaRPr sz="240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ge0d9b9e36b_1_448" descr="MW-EK746_oil_pu_20160420135646_ZH.jpg"/>
          <p:cNvPicPr preferRelativeResize="0">
            <a:picLocks noGrp="1"/>
          </p:cNvPicPr>
          <p:nvPr>
            <p:ph type="body" idx="1"/>
          </p:nvPr>
        </p:nvPicPr>
        <p:blipFill rotWithShape="1">
          <a:blip r:embed="rId3">
            <a:alphaModFix/>
          </a:blip>
          <a:srcRect/>
          <a:stretch/>
        </p:blipFill>
        <p:spPr>
          <a:xfrm>
            <a:off x="552008" y="1165938"/>
            <a:ext cx="8040000" cy="4526100"/>
          </a:xfrm>
          <a:prstGeom prst="rect">
            <a:avLst/>
          </a:prstGeom>
          <a:noFill/>
          <a:ln>
            <a:noFill/>
          </a:ln>
        </p:spPr>
      </p:pic>
      <p:sp>
        <p:nvSpPr>
          <p:cNvPr id="489" name="Google Shape;489;ge0d9b9e36b_1_44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0" name="Google Shape;490;ge0d9b9e36b_1_448"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ge0d9b9e36b_1_455" descr="dreamstime_xl_37779369.jpg"/>
          <p:cNvPicPr preferRelativeResize="0">
            <a:picLocks noGrp="1"/>
          </p:cNvPicPr>
          <p:nvPr>
            <p:ph type="body" idx="1"/>
          </p:nvPr>
        </p:nvPicPr>
        <p:blipFill rotWithShape="1">
          <a:blip r:embed="rId3">
            <a:alphaModFix/>
          </a:blip>
          <a:srcRect/>
          <a:stretch/>
        </p:blipFill>
        <p:spPr>
          <a:xfrm>
            <a:off x="1233908" y="1165950"/>
            <a:ext cx="6676200" cy="4526100"/>
          </a:xfrm>
          <a:prstGeom prst="rect">
            <a:avLst/>
          </a:prstGeom>
          <a:noFill/>
          <a:ln>
            <a:noFill/>
          </a:ln>
        </p:spPr>
      </p:pic>
      <p:sp>
        <p:nvSpPr>
          <p:cNvPr id="497" name="Google Shape;497;ge0d9b9e36b_1_45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8" name="Google Shape;498;ge0d9b9e36b_1_455"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e0d9b9e36b_1_177" descr="Questions"/>
          <p:cNvSpPr/>
          <p:nvPr/>
        </p:nvSpPr>
        <p:spPr>
          <a:xfrm>
            <a:off x="1905000" y="908540"/>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e0d9b9e36b_1_18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e0d9b9e36b_1_182"/>
          <p:cNvSpPr txBox="1"/>
          <p:nvPr/>
        </p:nvSpPr>
        <p:spPr>
          <a:xfrm>
            <a:off x="895500" y="682550"/>
            <a:ext cx="735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Provide two examples of a renewable resource.</a:t>
            </a:r>
            <a:endParaRPr sz="3600">
              <a:latin typeface="Calibri"/>
              <a:ea typeface="Calibri"/>
              <a:cs typeface="Calibri"/>
              <a:sym typeface="Calibri"/>
            </a:endParaRPr>
          </a:p>
        </p:txBody>
      </p:sp>
      <p:pic>
        <p:nvPicPr>
          <p:cNvPr id="512" name="Google Shape;512;ge0d9b9e36b_1_182"/>
          <p:cNvPicPr preferRelativeResize="0"/>
          <p:nvPr/>
        </p:nvPicPr>
        <p:blipFill rotWithShape="1">
          <a:blip r:embed="rId4">
            <a:alphaModFix/>
          </a:blip>
          <a:srcRect/>
          <a:stretch/>
        </p:blipFill>
        <p:spPr>
          <a:xfrm>
            <a:off x="1366581" y="1975554"/>
            <a:ext cx="6410850" cy="419989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e0d9b9e36b_1_539"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ge0d9b9e36b_1_539"/>
          <p:cNvSpPr txBox="1"/>
          <p:nvPr/>
        </p:nvSpPr>
        <p:spPr>
          <a:xfrm>
            <a:off x="895500" y="641613"/>
            <a:ext cx="735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gasoline a renewable resource? Explain your answer.</a:t>
            </a:r>
            <a:endParaRPr sz="3600">
              <a:latin typeface="Calibri"/>
              <a:ea typeface="Calibri"/>
              <a:cs typeface="Calibri"/>
              <a:sym typeface="Calibri"/>
            </a:endParaRPr>
          </a:p>
        </p:txBody>
      </p:sp>
      <p:pic>
        <p:nvPicPr>
          <p:cNvPr id="520" name="Google Shape;520;ge0d9b9e36b_1_539" descr="dreamstime_xl_37779369.jpg"/>
          <p:cNvPicPr preferRelativeResize="0">
            <a:picLocks noGrp="1"/>
          </p:cNvPicPr>
          <p:nvPr>
            <p:ph type="body" idx="4294967295"/>
          </p:nvPr>
        </p:nvPicPr>
        <p:blipFill rotWithShape="1">
          <a:blip r:embed="rId4">
            <a:alphaModFix/>
          </a:blip>
          <a:srcRect/>
          <a:stretch/>
        </p:blipFill>
        <p:spPr>
          <a:xfrm>
            <a:off x="1596001" y="2181074"/>
            <a:ext cx="5952000" cy="40353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e0d9b9e36b_1_391" descr="Artificial Intelligence"/>
          <p:cNvSpPr/>
          <p:nvPr/>
        </p:nvSpPr>
        <p:spPr>
          <a:xfrm>
            <a:off x="1030869" y="1482896"/>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7" name="Google Shape;527;ge0d9b9e36b_1_391" descr="Labor"/>
          <p:cNvPicPr preferRelativeResize="0"/>
          <p:nvPr/>
        </p:nvPicPr>
        <p:blipFill rotWithShape="1">
          <a:blip r:embed="rId4">
            <a:alphaModFix/>
          </a:blip>
          <a:srcRect/>
          <a:stretch/>
        </p:blipFill>
        <p:spPr>
          <a:xfrm>
            <a:off x="4710100" y="1727417"/>
            <a:ext cx="3403016" cy="340301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e0d9b9e36b_1_397"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4" name="Google Shape;534;ge0d9b9e36b_1_397"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pic>
        <p:nvPicPr>
          <p:cNvPr id="535" name="Google Shape;535;ge0d9b9e36b_1_397"/>
          <p:cNvPicPr preferRelativeResize="0"/>
          <p:nvPr/>
        </p:nvPicPr>
        <p:blipFill>
          <a:blip r:embed="rId5">
            <a:alphaModFix/>
          </a:blip>
          <a:stretch>
            <a:fillRect/>
          </a:stretch>
        </p:blipFill>
        <p:spPr>
          <a:xfrm>
            <a:off x="1866900" y="2466976"/>
            <a:ext cx="5410200" cy="19240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e0d9b9e36b_1_406"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ge0d9b9e36b_1_406"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pic>
        <p:nvPicPr>
          <p:cNvPr id="543" name="Google Shape;543;ge0d9b9e36b_1_406"/>
          <p:cNvPicPr preferRelativeResize="0"/>
          <p:nvPr/>
        </p:nvPicPr>
        <p:blipFill>
          <a:blip r:embed="rId5">
            <a:alphaModFix/>
          </a:blip>
          <a:stretch>
            <a:fillRect/>
          </a:stretch>
        </p:blipFill>
        <p:spPr>
          <a:xfrm>
            <a:off x="1866900" y="1766888"/>
            <a:ext cx="5410200" cy="33242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e0d9b9e36b_1_415"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0" name="Google Shape;550;ge0d9b9e36b_1_415"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pic>
        <p:nvPicPr>
          <p:cNvPr id="551" name="Google Shape;551;ge0d9b9e36b_1_415"/>
          <p:cNvPicPr preferRelativeResize="0"/>
          <p:nvPr/>
        </p:nvPicPr>
        <p:blipFill>
          <a:blip r:embed="rId5">
            <a:alphaModFix/>
          </a:blip>
          <a:stretch>
            <a:fillRect/>
          </a:stretch>
        </p:blipFill>
        <p:spPr>
          <a:xfrm>
            <a:off x="1866900" y="1262064"/>
            <a:ext cx="5410200" cy="43338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e0d9b9e36b_1_193" descr="Questions"/>
          <p:cNvSpPr/>
          <p:nvPr/>
        </p:nvSpPr>
        <p:spPr>
          <a:xfrm>
            <a:off x="1905000" y="908540"/>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e0d9b9e36b_1_0" descr="Questions"/>
          <p:cNvSpPr/>
          <p:nvPr/>
        </p:nvSpPr>
        <p:spPr>
          <a:xfrm>
            <a:off x="2286000" y="12074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e0d9b9e36b_1_354"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ge0d9b9e36b_1_354"/>
          <p:cNvSpPr txBox="1"/>
          <p:nvPr/>
        </p:nvSpPr>
        <p:spPr>
          <a:xfrm>
            <a:off x="849600" y="260875"/>
            <a:ext cx="79485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can we use the word parts of renewable to help us remember the definition of the term?</a:t>
            </a:r>
            <a:endParaRPr sz="3600">
              <a:latin typeface="Calibri"/>
              <a:ea typeface="Calibri"/>
              <a:cs typeface="Calibri"/>
              <a:sym typeface="Calibri"/>
            </a:endParaRPr>
          </a:p>
        </p:txBody>
      </p:sp>
      <p:pic>
        <p:nvPicPr>
          <p:cNvPr id="565" name="Google Shape;565;ge0d9b9e36b_1_354"/>
          <p:cNvPicPr preferRelativeResize="0"/>
          <p:nvPr/>
        </p:nvPicPr>
        <p:blipFill>
          <a:blip r:embed="rId4">
            <a:alphaModFix/>
          </a:blip>
          <a:stretch>
            <a:fillRect/>
          </a:stretch>
        </p:blipFill>
        <p:spPr>
          <a:xfrm>
            <a:off x="1866900" y="2466976"/>
            <a:ext cx="5410200" cy="1924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e1150cccb9_0_21"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ge1150cccb9_0_21"/>
          <p:cNvSpPr txBox="1"/>
          <p:nvPr/>
        </p:nvSpPr>
        <p:spPr>
          <a:xfrm>
            <a:off x="980300" y="416350"/>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a non-renewable resource?</a:t>
            </a:r>
            <a:endParaRPr sz="3600">
              <a:latin typeface="Calibri"/>
              <a:ea typeface="Calibri"/>
              <a:cs typeface="Calibri"/>
              <a:sym typeface="Calibri"/>
            </a:endParaRPr>
          </a:p>
        </p:txBody>
      </p:sp>
      <p:pic>
        <p:nvPicPr>
          <p:cNvPr id="573" name="Google Shape;573;ge1150cccb9_0_21"/>
          <p:cNvPicPr preferRelativeResize="0"/>
          <p:nvPr/>
        </p:nvPicPr>
        <p:blipFill>
          <a:blip r:embed="rId4">
            <a:alphaModFix/>
          </a:blip>
          <a:stretch>
            <a:fillRect/>
          </a:stretch>
        </p:blipFill>
        <p:spPr>
          <a:xfrm>
            <a:off x="2900350" y="2218125"/>
            <a:ext cx="3343275" cy="37147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e0d9b9e36b_1_361"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ge0d9b9e36b_1_361"/>
          <p:cNvSpPr txBox="1"/>
          <p:nvPr/>
        </p:nvSpPr>
        <p:spPr>
          <a:xfrm>
            <a:off x="895500" y="393900"/>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coal a non-renewable resource?</a:t>
            </a:r>
            <a:endParaRPr sz="3600">
              <a:latin typeface="Calibri"/>
              <a:ea typeface="Calibri"/>
              <a:cs typeface="Calibri"/>
              <a:sym typeface="Calibri"/>
            </a:endParaRPr>
          </a:p>
        </p:txBody>
      </p:sp>
      <p:pic>
        <p:nvPicPr>
          <p:cNvPr id="581" name="Google Shape;581;ge0d9b9e36b_1_361"/>
          <p:cNvPicPr preferRelativeResize="0"/>
          <p:nvPr/>
        </p:nvPicPr>
        <p:blipFill>
          <a:blip r:embed="rId4">
            <a:alphaModFix/>
          </a:blip>
          <a:stretch>
            <a:fillRect/>
          </a:stretch>
        </p:blipFill>
        <p:spPr>
          <a:xfrm>
            <a:off x="2505075" y="2111250"/>
            <a:ext cx="4133850" cy="34766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e0d9b9e36b_1_368"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e0d9b9e36b_1_368"/>
          <p:cNvSpPr txBox="1"/>
          <p:nvPr/>
        </p:nvSpPr>
        <p:spPr>
          <a:xfrm>
            <a:off x="895500" y="463063"/>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Are trees a non-renewable resource?</a:t>
            </a:r>
            <a:endParaRPr sz="3600">
              <a:latin typeface="Calibri"/>
              <a:ea typeface="Calibri"/>
              <a:cs typeface="Calibri"/>
              <a:sym typeface="Calibri"/>
            </a:endParaRPr>
          </a:p>
        </p:txBody>
      </p:sp>
      <p:pic>
        <p:nvPicPr>
          <p:cNvPr id="589" name="Google Shape;589;ge0d9b9e36b_1_368"/>
          <p:cNvPicPr preferRelativeResize="0"/>
          <p:nvPr/>
        </p:nvPicPr>
        <p:blipFill>
          <a:blip r:embed="rId4">
            <a:alphaModFix/>
          </a:blip>
          <a:stretch>
            <a:fillRect/>
          </a:stretch>
        </p:blipFill>
        <p:spPr>
          <a:xfrm>
            <a:off x="1628775" y="1910238"/>
            <a:ext cx="5886450" cy="39052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e0d9b9e36b_1_375"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ge0d9b9e36b_1_375"/>
          <p:cNvSpPr txBox="1"/>
          <p:nvPr/>
        </p:nvSpPr>
        <p:spPr>
          <a:xfrm>
            <a:off x="744650" y="435300"/>
            <a:ext cx="7824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aluminum a non-renewable resource?</a:t>
            </a:r>
            <a:endParaRPr sz="3600">
              <a:latin typeface="Calibri"/>
              <a:ea typeface="Calibri"/>
              <a:cs typeface="Calibri"/>
              <a:sym typeface="Calibri"/>
            </a:endParaRPr>
          </a:p>
        </p:txBody>
      </p:sp>
      <p:pic>
        <p:nvPicPr>
          <p:cNvPr id="597" name="Google Shape;597;ge0d9b9e36b_1_375"/>
          <p:cNvPicPr preferRelativeResize="0"/>
          <p:nvPr/>
        </p:nvPicPr>
        <p:blipFill>
          <a:blip r:embed="rId4">
            <a:alphaModFix/>
          </a:blip>
          <a:stretch>
            <a:fillRect/>
          </a:stretch>
        </p:blipFill>
        <p:spPr>
          <a:xfrm>
            <a:off x="1514475" y="2005000"/>
            <a:ext cx="6115050" cy="3810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e0d9b9e36b_1_441"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e0d9b9e36b_1_441"/>
          <p:cNvSpPr txBox="1"/>
          <p:nvPr/>
        </p:nvSpPr>
        <p:spPr>
          <a:xfrm>
            <a:off x="895500" y="411175"/>
            <a:ext cx="735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a renewable resource?</a:t>
            </a:r>
            <a:endParaRPr sz="3600">
              <a:latin typeface="Calibri"/>
              <a:ea typeface="Calibri"/>
              <a:cs typeface="Calibri"/>
              <a:sym typeface="Calibri"/>
            </a:endParaRPr>
          </a:p>
        </p:txBody>
      </p:sp>
      <p:pic>
        <p:nvPicPr>
          <p:cNvPr id="605" name="Google Shape;605;ge0d9b9e36b_1_441"/>
          <p:cNvPicPr preferRelativeResize="0"/>
          <p:nvPr/>
        </p:nvPicPr>
        <p:blipFill>
          <a:blip r:embed="rId4">
            <a:alphaModFix/>
          </a:blip>
          <a:stretch>
            <a:fillRect/>
          </a:stretch>
        </p:blipFill>
        <p:spPr>
          <a:xfrm>
            <a:off x="1630763" y="2054250"/>
            <a:ext cx="5882475" cy="3841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e0e3ebc68f_1_0"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ge0e3ebc68f_1_0"/>
          <p:cNvSpPr txBox="1"/>
          <p:nvPr/>
        </p:nvSpPr>
        <p:spPr>
          <a:xfrm>
            <a:off x="895500" y="414025"/>
            <a:ext cx="735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Provide two examples of a renewable resource.</a:t>
            </a:r>
            <a:endParaRPr sz="3600">
              <a:latin typeface="Calibri"/>
              <a:ea typeface="Calibri"/>
              <a:cs typeface="Calibri"/>
              <a:sym typeface="Calibri"/>
            </a:endParaRPr>
          </a:p>
        </p:txBody>
      </p:sp>
      <p:pic>
        <p:nvPicPr>
          <p:cNvPr id="613" name="Google Shape;613;ge0e3ebc68f_1_0"/>
          <p:cNvPicPr preferRelativeResize="0"/>
          <p:nvPr/>
        </p:nvPicPr>
        <p:blipFill rotWithShape="1">
          <a:blip r:embed="rId4">
            <a:alphaModFix/>
          </a:blip>
          <a:srcRect/>
          <a:stretch/>
        </p:blipFill>
        <p:spPr>
          <a:xfrm>
            <a:off x="1366581" y="1975554"/>
            <a:ext cx="6410850" cy="419989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e0e3ebc68f_1_7"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ge0e3ebc68f_1_7"/>
          <p:cNvSpPr txBox="1"/>
          <p:nvPr/>
        </p:nvSpPr>
        <p:spPr>
          <a:xfrm>
            <a:off x="895500" y="457888"/>
            <a:ext cx="735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gasoline a renewable resource? Explain your answer.</a:t>
            </a:r>
            <a:endParaRPr sz="3600">
              <a:latin typeface="Calibri"/>
              <a:ea typeface="Calibri"/>
              <a:cs typeface="Calibri"/>
              <a:sym typeface="Calibri"/>
            </a:endParaRPr>
          </a:p>
        </p:txBody>
      </p:sp>
      <p:pic>
        <p:nvPicPr>
          <p:cNvPr id="621" name="Google Shape;621;ge0e3ebc68f_1_7" descr="dreamstime_xl_37779369.jpg"/>
          <p:cNvPicPr preferRelativeResize="0">
            <a:picLocks noGrp="1"/>
          </p:cNvPicPr>
          <p:nvPr>
            <p:ph type="body" idx="4294967295"/>
          </p:nvPr>
        </p:nvPicPr>
        <p:blipFill rotWithShape="1">
          <a:blip r:embed="rId4">
            <a:alphaModFix/>
          </a:blip>
          <a:srcRect/>
          <a:stretch/>
        </p:blipFill>
        <p:spPr>
          <a:xfrm>
            <a:off x="1596001" y="2181074"/>
            <a:ext cx="5952000" cy="40353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e0e3ebc68f_2_0"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ge0e3ebc68f_2_0"/>
          <p:cNvSpPr txBox="1"/>
          <p:nvPr/>
        </p:nvSpPr>
        <p:spPr>
          <a:xfrm>
            <a:off x="577100" y="325575"/>
            <a:ext cx="8087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the difference between renewable and non-renewable resources?</a:t>
            </a:r>
            <a:endParaRPr sz="3600">
              <a:latin typeface="Calibri"/>
              <a:ea typeface="Calibri"/>
              <a:cs typeface="Calibri"/>
              <a:sym typeface="Calibri"/>
            </a:endParaRPr>
          </a:p>
        </p:txBody>
      </p:sp>
      <p:pic>
        <p:nvPicPr>
          <p:cNvPr id="629" name="Google Shape;629;ge0e3ebc68f_2_0"/>
          <p:cNvPicPr preferRelativeResize="0"/>
          <p:nvPr/>
        </p:nvPicPr>
        <p:blipFill>
          <a:blip r:embed="rId4">
            <a:alphaModFix/>
          </a:blip>
          <a:stretch>
            <a:fillRect/>
          </a:stretch>
        </p:blipFill>
        <p:spPr>
          <a:xfrm>
            <a:off x="5237300" y="2446562"/>
            <a:ext cx="3267300" cy="3628050"/>
          </a:xfrm>
          <a:prstGeom prst="rect">
            <a:avLst/>
          </a:prstGeom>
          <a:noFill/>
          <a:ln>
            <a:noFill/>
          </a:ln>
        </p:spPr>
      </p:pic>
      <p:pic>
        <p:nvPicPr>
          <p:cNvPr id="630" name="Google Shape;630;ge0e3ebc68f_2_0"/>
          <p:cNvPicPr preferRelativeResize="0"/>
          <p:nvPr/>
        </p:nvPicPr>
        <p:blipFill>
          <a:blip r:embed="rId5">
            <a:alphaModFix/>
          </a:blip>
          <a:stretch>
            <a:fillRect/>
          </a:stretch>
        </p:blipFill>
        <p:spPr>
          <a:xfrm>
            <a:off x="402775" y="2969702"/>
            <a:ext cx="3953551" cy="2581750"/>
          </a:xfrm>
          <a:prstGeom prst="rect">
            <a:avLst/>
          </a:prstGeom>
          <a:noFill/>
          <a:ln>
            <a:noFill/>
          </a:ln>
        </p:spPr>
      </p:pic>
      <p:pic>
        <p:nvPicPr>
          <p:cNvPr id="631" name="Google Shape;631;ge0e3ebc68f_2_0"/>
          <p:cNvPicPr preferRelativeResize="0"/>
          <p:nvPr/>
        </p:nvPicPr>
        <p:blipFill>
          <a:blip r:embed="rId6">
            <a:alphaModFix/>
          </a:blip>
          <a:stretch>
            <a:fillRect/>
          </a:stretch>
        </p:blipFill>
        <p:spPr>
          <a:xfrm>
            <a:off x="167975" y="1770975"/>
            <a:ext cx="4423150" cy="4979200"/>
          </a:xfrm>
          <a:prstGeom prst="rect">
            <a:avLst/>
          </a:prstGeom>
          <a:noFill/>
          <a:ln>
            <a:noFill/>
          </a:ln>
        </p:spPr>
      </p:pic>
      <p:pic>
        <p:nvPicPr>
          <p:cNvPr id="632" name="Google Shape;632;ge0e3ebc68f_2_0"/>
          <p:cNvPicPr preferRelativeResize="0"/>
          <p:nvPr/>
        </p:nvPicPr>
        <p:blipFill>
          <a:blip r:embed="rId6">
            <a:alphaModFix/>
          </a:blip>
          <a:stretch>
            <a:fillRect/>
          </a:stretch>
        </p:blipFill>
        <p:spPr>
          <a:xfrm>
            <a:off x="4659375" y="1770975"/>
            <a:ext cx="4423150" cy="49792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e0d9b9e36b_1_203"/>
          <p:cNvSpPr txBox="1"/>
          <p:nvPr/>
        </p:nvSpPr>
        <p:spPr>
          <a:xfrm>
            <a:off x="2585398" y="372006"/>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FF0000"/>
                </a:solidFill>
                <a:latin typeface="Calibri"/>
                <a:ea typeface="Calibri"/>
                <a:cs typeface="Calibri"/>
                <a:sym typeface="Calibri"/>
              </a:rPr>
              <a:t>Remember!!!</a:t>
            </a:r>
            <a:endParaRPr/>
          </a:p>
        </p:txBody>
      </p:sp>
      <p:sp>
        <p:nvSpPr>
          <p:cNvPr id="639" name="Google Shape;639;ge0d9b9e36b_1_203" descr="Rewind"/>
          <p:cNvSpPr/>
          <p:nvPr/>
        </p:nvSpPr>
        <p:spPr>
          <a:xfrm>
            <a:off x="1928396" y="129540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e0d9b9e36b_1_5"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e0d9b9e36b_1_5"/>
          <p:cNvSpPr txBox="1"/>
          <p:nvPr/>
        </p:nvSpPr>
        <p:spPr>
          <a:xfrm>
            <a:off x="796125" y="366125"/>
            <a:ext cx="80265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many years did it take for the non-renewable energy sources to run out when you used 10 energy beans per year?</a:t>
            </a:r>
            <a:endParaRPr sz="3600">
              <a:latin typeface="Calibri"/>
              <a:ea typeface="Calibri"/>
              <a:cs typeface="Calibri"/>
              <a:sym typeface="Calibri"/>
            </a:endParaRPr>
          </a:p>
        </p:txBody>
      </p:sp>
      <p:pic>
        <p:nvPicPr>
          <p:cNvPr id="162" name="Google Shape;162;ge0d9b9e36b_1_5"/>
          <p:cNvPicPr preferRelativeResize="0">
            <a:picLocks noGrp="1"/>
          </p:cNvPicPr>
          <p:nvPr>
            <p:ph type="body" idx="4294967295"/>
          </p:nvPr>
        </p:nvPicPr>
        <p:blipFill rotWithShape="1">
          <a:blip r:embed="rId4">
            <a:alphaModFix/>
          </a:blip>
          <a:srcRect/>
          <a:stretch/>
        </p:blipFill>
        <p:spPr>
          <a:xfrm>
            <a:off x="451356" y="2563552"/>
            <a:ext cx="8241300" cy="334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e0d9b9e36b_1_345"/>
          <p:cNvSpPr txBox="1"/>
          <p:nvPr/>
        </p:nvSpPr>
        <p:spPr>
          <a:xfrm>
            <a:off x="895500" y="371200"/>
            <a:ext cx="735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Non-renewable resource:</a:t>
            </a:r>
            <a:r>
              <a:rPr lang="en-US" sz="3600">
                <a:latin typeface="Calibri"/>
                <a:ea typeface="Calibri"/>
                <a:cs typeface="Calibri"/>
                <a:sym typeface="Calibri"/>
              </a:rPr>
              <a:t> remade slowly or not at all</a:t>
            </a:r>
            <a:endParaRPr sz="3600">
              <a:latin typeface="Calibri"/>
              <a:ea typeface="Calibri"/>
              <a:cs typeface="Calibri"/>
              <a:sym typeface="Calibri"/>
            </a:endParaRPr>
          </a:p>
        </p:txBody>
      </p:sp>
      <p:pic>
        <p:nvPicPr>
          <p:cNvPr id="646" name="Google Shape;646;ge0d9b9e36b_1_345"/>
          <p:cNvPicPr preferRelativeResize="0"/>
          <p:nvPr/>
        </p:nvPicPr>
        <p:blipFill>
          <a:blip r:embed="rId3">
            <a:alphaModFix/>
          </a:blip>
          <a:stretch>
            <a:fillRect/>
          </a:stretch>
        </p:blipFill>
        <p:spPr>
          <a:xfrm>
            <a:off x="2900350" y="2218125"/>
            <a:ext cx="3343275" cy="3714750"/>
          </a:xfrm>
          <a:prstGeom prst="rect">
            <a:avLst/>
          </a:prstGeom>
          <a:noFill/>
          <a:ln>
            <a:noFill/>
          </a:ln>
        </p:spPr>
      </p:pic>
      <p:sp>
        <p:nvSpPr>
          <p:cNvPr id="647" name="Google Shape;647;ge0d9b9e36b_1_345"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e0d9b9e36b_1_432"/>
          <p:cNvSpPr txBox="1"/>
          <p:nvPr/>
        </p:nvSpPr>
        <p:spPr>
          <a:xfrm>
            <a:off x="895513" y="312225"/>
            <a:ext cx="735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Renewable resource:</a:t>
            </a:r>
            <a:r>
              <a:rPr lang="en-US" sz="3600">
                <a:latin typeface="Calibri"/>
                <a:ea typeface="Calibri"/>
                <a:cs typeface="Calibri"/>
                <a:sym typeface="Calibri"/>
              </a:rPr>
              <a:t> remade quickly over and over again</a:t>
            </a:r>
            <a:endParaRPr sz="3600">
              <a:latin typeface="Calibri"/>
              <a:ea typeface="Calibri"/>
              <a:cs typeface="Calibri"/>
              <a:sym typeface="Calibri"/>
            </a:endParaRPr>
          </a:p>
        </p:txBody>
      </p:sp>
      <p:pic>
        <p:nvPicPr>
          <p:cNvPr id="654" name="Google Shape;654;ge0d9b9e36b_1_432"/>
          <p:cNvPicPr preferRelativeResize="0"/>
          <p:nvPr/>
        </p:nvPicPr>
        <p:blipFill>
          <a:blip r:embed="rId3">
            <a:alphaModFix/>
          </a:blip>
          <a:stretch>
            <a:fillRect/>
          </a:stretch>
        </p:blipFill>
        <p:spPr>
          <a:xfrm>
            <a:off x="1630763" y="2242775"/>
            <a:ext cx="5882475" cy="3841400"/>
          </a:xfrm>
          <a:prstGeom prst="rect">
            <a:avLst/>
          </a:prstGeom>
          <a:noFill/>
          <a:ln>
            <a:noFill/>
          </a:ln>
        </p:spPr>
      </p:pic>
      <p:sp>
        <p:nvSpPr>
          <p:cNvPr id="655" name="Google Shape;655;ge0d9b9e36b_1_432"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e0e3ebc68f_2_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 </a:t>
            </a:r>
            <a:endParaRPr/>
          </a:p>
        </p:txBody>
      </p:sp>
      <p:sp>
        <p:nvSpPr>
          <p:cNvPr id="661" name="Google Shape;661;ge0e3ebc68f_2_9"/>
          <p:cNvSpPr txBox="1">
            <a:spLocks noGrp="1"/>
          </p:cNvSpPr>
          <p:nvPr>
            <p:ph type="body" idx="1"/>
          </p:nvPr>
        </p:nvSpPr>
        <p:spPr>
          <a:xfrm>
            <a:off x="457200" y="735230"/>
            <a:ext cx="8229600" cy="1758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endParaRPr b="1"/>
          </a:p>
          <a:p>
            <a:pPr marL="0" lvl="0" indent="0" algn="ctr" rtl="0">
              <a:spcBef>
                <a:spcPts val="640"/>
              </a:spcBef>
              <a:spcAft>
                <a:spcPts val="0"/>
              </a:spcAft>
              <a:buClr>
                <a:schemeClr val="dk1"/>
              </a:buClr>
              <a:buSzPts val="3200"/>
              <a:buNone/>
            </a:pPr>
            <a:r>
              <a:rPr lang="en-US" b="1"/>
              <a:t> Extension Activity: </a:t>
            </a:r>
            <a:r>
              <a:rPr lang="en-US" u="sng">
                <a:solidFill>
                  <a:schemeClr val="hlink"/>
                </a:solidFill>
                <a:hlinkClick r:id="rId3"/>
              </a:rPr>
              <a:t>World Energy Usage</a:t>
            </a:r>
            <a:endParaRPr/>
          </a:p>
        </p:txBody>
      </p:sp>
      <p:sp>
        <p:nvSpPr>
          <p:cNvPr id="662" name="Google Shape;662;ge0e3ebc68f_2_9"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ge0e3ebc68f_2_9"/>
          <p:cNvSpPr/>
          <p:nvPr/>
        </p:nvSpPr>
        <p:spPr>
          <a:xfrm>
            <a:off x="729761" y="1965855"/>
            <a:ext cx="7684500" cy="175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Do the extension activity. Students will be “ambassadors” for different continents and countries will freely trade resources or energy for their continents. Ties in with social studies and geography. Discuss how different populations use differing amounts of energy and resources, and how that can affect the planet.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p:txBody>
      </p:sp>
      <p:pic>
        <p:nvPicPr>
          <p:cNvPr id="664" name="Google Shape;664;ge0e3ebc68f_2_9"/>
          <p:cNvPicPr preferRelativeResize="0"/>
          <p:nvPr/>
        </p:nvPicPr>
        <p:blipFill rotWithShape="1">
          <a:blip r:embed="rId5">
            <a:alphaModFix/>
          </a:blip>
          <a:srcRect/>
          <a:stretch/>
        </p:blipFill>
        <p:spPr>
          <a:xfrm>
            <a:off x="-1" y="3720254"/>
            <a:ext cx="9143999" cy="745787"/>
          </a:xfrm>
          <a:prstGeom prst="rect">
            <a:avLst/>
          </a:prstGeom>
          <a:noFill/>
          <a:ln>
            <a:noFill/>
          </a:ln>
        </p:spPr>
      </p:pic>
      <p:sp>
        <p:nvSpPr>
          <p:cNvPr id="665" name="Google Shape;665;ge0e3ebc68f_2_9" descr="enewable Energy | Sustainable Community Development Group"/>
          <p:cNvSpPr/>
          <p:nvPr/>
        </p:nvSpPr>
        <p:spPr>
          <a:xfrm>
            <a:off x="0" y="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ge0e3ebc68f_2_9" descr="reen Renewable Symbol Royalty Free Cliparts, Vectors, And Stock  Illust"/>
          <p:cNvSpPr/>
          <p:nvPr/>
        </p:nvSpPr>
        <p:spPr>
          <a:xfrm>
            <a:off x="152400" y="1524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ge0e3ebc68f_2_9" descr="reen Renewable Symbol Royalty Free Cliparts, Vectors, And Stock  Illust"/>
          <p:cNvSpPr/>
          <p:nvPr/>
        </p:nvSpPr>
        <p:spPr>
          <a:xfrm>
            <a:off x="304800" y="3048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68" name="Google Shape;668;ge0e3ebc68f_2_9" descr="enewable Energy Icon - Ecology, Environment  Nature Icons in SVG "/>
          <p:cNvPicPr preferRelativeResize="0"/>
          <p:nvPr/>
        </p:nvPicPr>
        <p:blipFill rotWithShape="1">
          <a:blip r:embed="rId6">
            <a:alphaModFix/>
          </a:blip>
          <a:srcRect/>
          <a:stretch/>
        </p:blipFill>
        <p:spPr>
          <a:xfrm>
            <a:off x="1534332" y="4683764"/>
            <a:ext cx="1937288" cy="1933816"/>
          </a:xfrm>
          <a:prstGeom prst="rect">
            <a:avLst/>
          </a:prstGeom>
          <a:noFill/>
          <a:ln>
            <a:noFill/>
          </a:ln>
        </p:spPr>
      </p:pic>
      <p:pic>
        <p:nvPicPr>
          <p:cNvPr id="669" name="Google Shape;669;ge0e3ebc68f_2_9" descr="orld map"/>
          <p:cNvPicPr preferRelativeResize="0"/>
          <p:nvPr/>
        </p:nvPicPr>
        <p:blipFill rotWithShape="1">
          <a:blip r:embed="rId7">
            <a:alphaModFix/>
          </a:blip>
          <a:srcRect/>
          <a:stretch/>
        </p:blipFill>
        <p:spPr>
          <a:xfrm>
            <a:off x="4293031" y="4685569"/>
            <a:ext cx="3380253" cy="201406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e0e3ebc68f_2_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 </a:t>
            </a:r>
            <a:endParaRPr/>
          </a:p>
        </p:txBody>
      </p:sp>
      <p:sp>
        <p:nvSpPr>
          <p:cNvPr id="675" name="Google Shape;675;ge0e3ebc68f_2_22"/>
          <p:cNvSpPr txBox="1">
            <a:spLocks noGrp="1"/>
          </p:cNvSpPr>
          <p:nvPr>
            <p:ph type="body" idx="1"/>
          </p:nvPr>
        </p:nvSpPr>
        <p:spPr>
          <a:xfrm>
            <a:off x="1651200" y="1316725"/>
            <a:ext cx="5841600" cy="615000"/>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640"/>
              </a:spcBef>
              <a:spcAft>
                <a:spcPts val="0"/>
              </a:spcAft>
              <a:buClr>
                <a:schemeClr val="dk1"/>
              </a:buClr>
              <a:buSzPts val="3200"/>
              <a:buNone/>
            </a:pPr>
            <a:r>
              <a:rPr lang="en-US" u="sng">
                <a:solidFill>
                  <a:schemeClr val="hlink"/>
                </a:solidFill>
                <a:hlinkClick r:id="rId3"/>
              </a:rPr>
              <a:t>Non-Renewable Energy Resources</a:t>
            </a:r>
            <a:endParaRPr/>
          </a:p>
        </p:txBody>
      </p:sp>
      <p:sp>
        <p:nvSpPr>
          <p:cNvPr id="676" name="Google Shape;676;ge0e3ebc68f_2_22"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ge0e3ebc68f_2_22"/>
          <p:cNvSpPr/>
          <p:nvPr/>
        </p:nvSpPr>
        <p:spPr>
          <a:xfrm>
            <a:off x="609600" y="2619600"/>
            <a:ext cx="2618700" cy="291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500"/>
              </a:spcAft>
              <a:buSzPts val="1100"/>
              <a:buNone/>
            </a:pPr>
            <a:r>
              <a:rPr lang="en-US" sz="1800" i="1">
                <a:solidFill>
                  <a:schemeClr val="dk1"/>
                </a:solidFill>
                <a:highlight>
                  <a:srgbClr val="FFFFFF"/>
                </a:highlight>
                <a:latin typeface="Calibri"/>
                <a:ea typeface="Calibri"/>
                <a:cs typeface="Calibri"/>
                <a:sym typeface="Calibri"/>
              </a:rPr>
              <a:t>In this simulation, students take on the roles of consumers, utility companies, and fuel companies to simulate the effect of a finite supply of non-renewable energy resources on our supply of electricity.</a:t>
            </a:r>
            <a:endParaRPr sz="1800" b="1" i="1">
              <a:solidFill>
                <a:schemeClr val="dk1"/>
              </a:solidFill>
              <a:latin typeface="Calibri"/>
              <a:ea typeface="Calibri"/>
              <a:cs typeface="Calibri"/>
              <a:sym typeface="Calibri"/>
            </a:endParaRPr>
          </a:p>
        </p:txBody>
      </p:sp>
      <p:sp>
        <p:nvSpPr>
          <p:cNvPr id="678" name="Google Shape;678;ge0e3ebc68f_2_22" descr="enewable Energy | Sustainable Community Development Group"/>
          <p:cNvSpPr/>
          <p:nvPr/>
        </p:nvSpPr>
        <p:spPr>
          <a:xfrm>
            <a:off x="0" y="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ge0e3ebc68f_2_22" descr="reen Renewable Symbol Royalty Free Cliparts, Vectors, And Stock  Illust"/>
          <p:cNvSpPr/>
          <p:nvPr/>
        </p:nvSpPr>
        <p:spPr>
          <a:xfrm>
            <a:off x="152400" y="1524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ge0e3ebc68f_2_22" descr="reen Renewable Symbol Royalty Free Cliparts, Vectors, And Stock  Illust"/>
          <p:cNvSpPr/>
          <p:nvPr/>
        </p:nvSpPr>
        <p:spPr>
          <a:xfrm>
            <a:off x="304800" y="3048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81" name="Google Shape;681;ge0e3ebc68f_2_22"/>
          <p:cNvPicPr preferRelativeResize="0"/>
          <p:nvPr/>
        </p:nvPicPr>
        <p:blipFill>
          <a:blip r:embed="rId5">
            <a:alphaModFix/>
          </a:blip>
          <a:stretch>
            <a:fillRect/>
          </a:stretch>
        </p:blipFill>
        <p:spPr>
          <a:xfrm>
            <a:off x="3434325" y="2175350"/>
            <a:ext cx="5062449" cy="37993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e0e3ebc68f_2_201"/>
          <p:cNvSpPr txBox="1">
            <a:spLocks noGrp="1"/>
          </p:cNvSpPr>
          <p:nvPr>
            <p:ph type="title"/>
          </p:nvPr>
        </p:nvSpPr>
        <p:spPr>
          <a:xfrm>
            <a:off x="457200" y="16373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a:t>
            </a:r>
            <a:r>
              <a:rPr lang="en-US"/>
              <a:t> </a:t>
            </a:r>
            <a:endParaRPr/>
          </a:p>
        </p:txBody>
      </p:sp>
      <p:sp>
        <p:nvSpPr>
          <p:cNvPr id="688" name="Google Shape;688;ge0e3ebc68f_2_201"/>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200"/>
              <a:buFont typeface="Calibri"/>
              <a:buNone/>
            </a:pPr>
            <a:endParaRPr b="1" u="sng">
              <a:solidFill>
                <a:schemeClr val="hlink"/>
              </a:solidFill>
              <a:hlinkClick r:id="rId3"/>
            </a:endParaRPr>
          </a:p>
          <a:p>
            <a:pPr marL="0" marR="0" lvl="0" indent="0" algn="ctr" rtl="0">
              <a:lnSpc>
                <a:spcPct val="100000"/>
              </a:lnSpc>
              <a:spcBef>
                <a:spcPts val="0"/>
              </a:spcBef>
              <a:spcAft>
                <a:spcPts val="0"/>
              </a:spcAft>
              <a:buClr>
                <a:schemeClr val="dk1"/>
              </a:buClr>
              <a:buSzPts val="3200"/>
              <a:buFont typeface="Calibri"/>
              <a:buNone/>
            </a:pPr>
            <a:r>
              <a:rPr lang="en-US" b="1" u="sng">
                <a:solidFill>
                  <a:schemeClr val="hlink"/>
                </a:solidFill>
                <a:hlinkClick r:id="rId3"/>
              </a:rPr>
              <a:t>Play Power Up! </a:t>
            </a:r>
            <a:endParaRPr b="1"/>
          </a:p>
          <a:p>
            <a:pPr marL="0" lvl="0" indent="0" algn="ctr" rtl="0">
              <a:spcBef>
                <a:spcPts val="0"/>
              </a:spcBef>
              <a:spcAft>
                <a:spcPts val="0"/>
              </a:spcAft>
              <a:buClr>
                <a:schemeClr val="dk1"/>
              </a:buClr>
              <a:buSzPts val="2000"/>
              <a:buNone/>
            </a:pPr>
            <a:r>
              <a:rPr lang="en-US" sz="2000"/>
              <a:t>Capture clean energy from the wind and the Sun to produce enough electricity to run the town. Move your wind turbine up and down to keep it in the strongest, fastest winds. Keep your solar panels in the bright sunlight and out of the rain. See if you can light up the whole town. Win the clean energy Platinum Award!</a:t>
            </a:r>
            <a:endParaRPr/>
          </a:p>
          <a:p>
            <a:pPr marL="0" lvl="0" indent="0" algn="l" rtl="0">
              <a:spcBef>
                <a:spcPts val="0"/>
              </a:spcBef>
              <a:spcAft>
                <a:spcPts val="0"/>
              </a:spcAft>
              <a:buClr>
                <a:schemeClr val="dk1"/>
              </a:buClr>
              <a:buSzPts val="2000"/>
              <a:buNone/>
            </a:pPr>
            <a:endParaRPr sz="2000"/>
          </a:p>
          <a:p>
            <a:pPr marL="0" lvl="0" indent="0" algn="l" rtl="0">
              <a:spcBef>
                <a:spcPts val="0"/>
              </a:spcBef>
              <a:spcAft>
                <a:spcPts val="0"/>
              </a:spcAft>
              <a:buClr>
                <a:schemeClr val="dk1"/>
              </a:buClr>
              <a:buSzPts val="2000"/>
              <a:buNone/>
            </a:pPr>
            <a:endParaRPr sz="2000"/>
          </a:p>
        </p:txBody>
      </p:sp>
      <p:sp>
        <p:nvSpPr>
          <p:cNvPr id="689" name="Google Shape;689;ge0e3ebc68f_2_201"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0" name="Google Shape;690;ge0e3ebc68f_2_201"/>
          <p:cNvPicPr preferRelativeResize="0"/>
          <p:nvPr/>
        </p:nvPicPr>
        <p:blipFill rotWithShape="1">
          <a:blip r:embed="rId5">
            <a:alphaModFix/>
          </a:blip>
          <a:srcRect/>
          <a:stretch/>
        </p:blipFill>
        <p:spPr>
          <a:xfrm>
            <a:off x="2359675" y="4182274"/>
            <a:ext cx="4624752" cy="2492381"/>
          </a:xfrm>
          <a:prstGeom prst="rect">
            <a:avLst/>
          </a:prstGeom>
          <a:noFill/>
          <a:ln>
            <a:noFill/>
          </a:ln>
        </p:spPr>
      </p:pic>
      <p:pic>
        <p:nvPicPr>
          <p:cNvPr id="691" name="Google Shape;691;ge0e3ebc68f_2_201"/>
          <p:cNvPicPr preferRelativeResize="0"/>
          <p:nvPr/>
        </p:nvPicPr>
        <p:blipFill rotWithShape="1">
          <a:blip r:embed="rId6">
            <a:alphaModFix/>
          </a:blip>
          <a:srcRect/>
          <a:stretch/>
        </p:blipFill>
        <p:spPr>
          <a:xfrm>
            <a:off x="2359675" y="1177851"/>
            <a:ext cx="4516688" cy="84469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e0e3ebc68f_2_210"/>
          <p:cNvSpPr txBox="1">
            <a:spLocks noGrp="1"/>
          </p:cNvSpPr>
          <p:nvPr>
            <p:ph type="title"/>
          </p:nvPr>
        </p:nvSpPr>
        <p:spPr>
          <a:xfrm>
            <a:off x="457200" y="16373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a:t>
            </a:r>
            <a:r>
              <a:rPr lang="en-US"/>
              <a:t> </a:t>
            </a:r>
            <a:endParaRPr/>
          </a:p>
        </p:txBody>
      </p:sp>
      <p:sp>
        <p:nvSpPr>
          <p:cNvPr id="698" name="Google Shape;698;ge0e3ebc68f_2_210"/>
          <p:cNvSpPr txBox="1">
            <a:spLocks noGrp="1"/>
          </p:cNvSpPr>
          <p:nvPr>
            <p:ph type="body" idx="1"/>
          </p:nvPr>
        </p:nvSpPr>
        <p:spPr>
          <a:xfrm>
            <a:off x="2128950" y="1401450"/>
            <a:ext cx="4886100" cy="828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000"/>
              <a:buFont typeface="Calibri"/>
              <a:buNone/>
            </a:pPr>
            <a:r>
              <a:rPr lang="en-US" sz="3000" u="sng">
                <a:hlinkClick r:id="rId3"/>
              </a:rPr>
              <a:t>Energy Conversions</a:t>
            </a:r>
            <a:endParaRPr sz="3000"/>
          </a:p>
          <a:p>
            <a:pPr marL="0" lvl="0" indent="0" algn="l" rtl="0">
              <a:lnSpc>
                <a:spcPct val="80000"/>
              </a:lnSpc>
              <a:spcBef>
                <a:spcPts val="0"/>
              </a:spcBef>
              <a:spcAft>
                <a:spcPts val="0"/>
              </a:spcAft>
              <a:buClr>
                <a:schemeClr val="dk1"/>
              </a:buClr>
              <a:buSzPts val="1250"/>
              <a:buNone/>
            </a:pPr>
            <a:endParaRPr sz="1350"/>
          </a:p>
          <a:p>
            <a:pPr marL="0" lvl="0" indent="0" algn="l" rtl="0">
              <a:lnSpc>
                <a:spcPct val="80000"/>
              </a:lnSpc>
              <a:spcBef>
                <a:spcPts val="0"/>
              </a:spcBef>
              <a:spcAft>
                <a:spcPts val="0"/>
              </a:spcAft>
              <a:buClr>
                <a:schemeClr val="dk1"/>
              </a:buClr>
              <a:buSzPts val="1250"/>
              <a:buNone/>
            </a:pPr>
            <a:endParaRPr sz="1350"/>
          </a:p>
        </p:txBody>
      </p:sp>
      <p:sp>
        <p:nvSpPr>
          <p:cNvPr id="699" name="Google Shape;699;ge0e3ebc68f_2_210"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ge0e3ebc68f_2_210"/>
          <p:cNvSpPr txBox="1"/>
          <p:nvPr/>
        </p:nvSpPr>
        <p:spPr>
          <a:xfrm>
            <a:off x="457200" y="2662775"/>
            <a:ext cx="2560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In this Gizmo, students can discover how living things get energy to move and grow. Students will trace the path of energy and see how energy is converted from one form to another. The energy sources in this Gizmo are renewable.</a:t>
            </a:r>
            <a:endParaRPr sz="1800">
              <a:latin typeface="Calibri"/>
              <a:ea typeface="Calibri"/>
              <a:cs typeface="Calibri"/>
              <a:sym typeface="Calibri"/>
            </a:endParaRPr>
          </a:p>
        </p:txBody>
      </p:sp>
      <p:pic>
        <p:nvPicPr>
          <p:cNvPr id="701" name="Google Shape;701;ge0e3ebc68f_2_210"/>
          <p:cNvPicPr preferRelativeResize="0"/>
          <p:nvPr/>
        </p:nvPicPr>
        <p:blipFill>
          <a:blip r:embed="rId5">
            <a:alphaModFix/>
          </a:blip>
          <a:stretch>
            <a:fillRect/>
          </a:stretch>
        </p:blipFill>
        <p:spPr>
          <a:xfrm>
            <a:off x="3263625" y="2324175"/>
            <a:ext cx="5423174" cy="36325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e0d9b9e36b_1_220" descr="Lightbulb and gear"/>
          <p:cNvSpPr/>
          <p:nvPr/>
        </p:nvSpPr>
        <p:spPr>
          <a:xfrm>
            <a:off x="2" y="83364"/>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ge0d9b9e36b_1_220"/>
          <p:cNvSpPr txBox="1">
            <a:spLocks noGrp="1"/>
          </p:cNvSpPr>
          <p:nvPr>
            <p:ph type="title" idx="4294967295"/>
          </p:nvPr>
        </p:nvSpPr>
        <p:spPr>
          <a:xfrm>
            <a:off x="628650" y="304177"/>
            <a:ext cx="8229600" cy="1431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b="1"/>
              <a:t>Big Question: </a:t>
            </a:r>
            <a:r>
              <a:rPr lang="en-US" sz="3600"/>
              <a:t>How do the resources we use affect humans and the environment?</a:t>
            </a:r>
            <a:endParaRPr/>
          </a:p>
        </p:txBody>
      </p:sp>
      <p:pic>
        <p:nvPicPr>
          <p:cNvPr id="709" name="Google Shape;709;ge0d9b9e36b_1_220"/>
          <p:cNvPicPr preferRelativeResize="0">
            <a:picLocks noGrp="1"/>
          </p:cNvPicPr>
          <p:nvPr>
            <p:ph type="body" idx="4294967295"/>
          </p:nvPr>
        </p:nvPicPr>
        <p:blipFill rotWithShape="1">
          <a:blip r:embed="rId4">
            <a:alphaModFix/>
          </a:blip>
          <a:srcRect/>
          <a:stretch/>
        </p:blipFill>
        <p:spPr>
          <a:xfrm>
            <a:off x="451356" y="2203502"/>
            <a:ext cx="8241300" cy="334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ge0d9b9e36b_1_226"/>
          <p:cNvPicPr preferRelativeResize="0"/>
          <p:nvPr/>
        </p:nvPicPr>
        <p:blipFill rotWithShape="1">
          <a:blip r:embed="rId3">
            <a:alphaModFix/>
          </a:blip>
          <a:srcRect/>
          <a:stretch/>
        </p:blipFill>
        <p:spPr>
          <a:xfrm>
            <a:off x="464" y="0"/>
            <a:ext cx="9143068"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ddfdea3f43_9_0"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gddfdea3f43_9_0"/>
          <p:cNvSpPr txBox="1"/>
          <p:nvPr/>
        </p:nvSpPr>
        <p:spPr>
          <a:xfrm>
            <a:off x="645750" y="291975"/>
            <a:ext cx="81954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many years did it take for the non-renewable energy sources to run out when you increased the rate at which we consumed resources each year?</a:t>
            </a:r>
            <a:endParaRPr sz="3600">
              <a:latin typeface="Calibri"/>
              <a:ea typeface="Calibri"/>
              <a:cs typeface="Calibri"/>
              <a:sym typeface="Calibri"/>
            </a:endParaRPr>
          </a:p>
        </p:txBody>
      </p:sp>
      <p:pic>
        <p:nvPicPr>
          <p:cNvPr id="170" name="Google Shape;170;gddfdea3f43_9_0"/>
          <p:cNvPicPr preferRelativeResize="0">
            <a:picLocks noGrp="1"/>
          </p:cNvPicPr>
          <p:nvPr>
            <p:ph type="body" idx="4294967295"/>
          </p:nvPr>
        </p:nvPicPr>
        <p:blipFill rotWithShape="1">
          <a:blip r:embed="rId4">
            <a:alphaModFix/>
          </a:blip>
          <a:srcRect/>
          <a:stretch/>
        </p:blipFill>
        <p:spPr>
          <a:xfrm>
            <a:off x="451356" y="3099352"/>
            <a:ext cx="8241300" cy="334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ddfdea3f43_9_6"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ddfdea3f43_9_6"/>
          <p:cNvSpPr txBox="1"/>
          <p:nvPr/>
        </p:nvSpPr>
        <p:spPr>
          <a:xfrm>
            <a:off x="895350" y="397575"/>
            <a:ext cx="7797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are some examples of renewable and non-renewable energy sources?</a:t>
            </a:r>
            <a:endParaRPr sz="3600">
              <a:latin typeface="Calibri"/>
              <a:ea typeface="Calibri"/>
              <a:cs typeface="Calibri"/>
              <a:sym typeface="Calibri"/>
            </a:endParaRPr>
          </a:p>
        </p:txBody>
      </p:sp>
      <p:pic>
        <p:nvPicPr>
          <p:cNvPr id="178" name="Google Shape;178;gddfdea3f43_9_6"/>
          <p:cNvPicPr preferRelativeResize="0">
            <a:picLocks noGrp="1"/>
          </p:cNvPicPr>
          <p:nvPr>
            <p:ph type="body" idx="4294967295"/>
          </p:nvPr>
        </p:nvPicPr>
        <p:blipFill rotWithShape="1">
          <a:blip r:embed="rId4">
            <a:alphaModFix/>
          </a:blip>
          <a:srcRect/>
          <a:stretch/>
        </p:blipFill>
        <p:spPr>
          <a:xfrm>
            <a:off x="451356" y="2149652"/>
            <a:ext cx="8241300" cy="334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2616</Words>
  <Application>Microsoft Office PowerPoint</Application>
  <PresentationFormat>On-screen Show (4:3)</PresentationFormat>
  <Paragraphs>295</Paragraphs>
  <Slides>78</Slides>
  <Notes>78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78</vt:i4>
      </vt:variant>
    </vt:vector>
  </HeadingPairs>
  <TitlesOfParts>
    <vt:vector size="81" baseType="lpstr">
      <vt:lpstr>Arial</vt:lpstr>
      <vt:lpstr>Calibri</vt:lpstr>
      <vt:lpstr>Office Theme</vt:lpstr>
      <vt:lpstr>PowerPoint Presentation</vt:lpstr>
      <vt:lpstr>PowerPoint Presentation</vt:lpstr>
      <vt:lpstr>PowerPoint Presentation</vt:lpstr>
      <vt:lpstr>Big Question: How do the resources we use affect humans and the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Activity </vt:lpstr>
      <vt:lpstr>Simulation Activity </vt:lpstr>
      <vt:lpstr>Simulation Activity </vt:lpstr>
      <vt:lpstr>Simulation Activity </vt:lpstr>
      <vt:lpstr>Big Question: How do the resources we use affect humans and the environment?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 Polly</dc:creator>
  <cp:lastModifiedBy>Kunemund, Rachel (rk8vm)</cp:lastModifiedBy>
  <cp:revision>1</cp:revision>
  <dcterms:created xsi:type="dcterms:W3CDTF">2021-02-26T19:05:50Z</dcterms:created>
  <dcterms:modified xsi:type="dcterms:W3CDTF">2021-08-03T17:42:12Z</dcterms:modified>
</cp:coreProperties>
</file>