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76" r:id="rId5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iPk27fDS2rWNwzZI5pCYAUjeVq0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customschemas.google.com/relationships/presentationmetadata" Target="meta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e0d2b0da06_0_4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e0d2b0da06_0_4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Calibri"/>
                <a:ea typeface="Calibri"/>
                <a:cs typeface="Calibri"/>
                <a:sym typeface="Calibri"/>
              </a:rPr>
              <a:t>Energy is the ability to cause change. </a:t>
            </a:r>
            <a:endParaRPr>
              <a:latin typeface="Calibri"/>
              <a:ea typeface="Calibri"/>
              <a:cs typeface="Calibri"/>
              <a:sym typeface="Calibri"/>
            </a:endParaRPr>
          </a:p>
        </p:txBody>
      </p:sp>
      <p:sp>
        <p:nvSpPr>
          <p:cNvPr id="182" name="Google Shape;182;ge0d2b0da06_0_4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Now, let’s pause for a moment to check your understanding.</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Feedback: Monitoring understanding during review is an important step before moving on to new material.</a:t>
            </a:r>
            <a:endParaRPr>
              <a:latin typeface="Calibri"/>
              <a:ea typeface="Calibri"/>
              <a:cs typeface="Calibri"/>
              <a:sym typeface="Calibri"/>
            </a:endParaRPr>
          </a:p>
        </p:txBody>
      </p:sp>
      <p:sp>
        <p:nvSpPr>
          <p:cNvPr id="190" name="Google Shape;19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e0d2b0da06_0_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e0d2b0da06_0_1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What is an atom? </a:t>
            </a: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a:latin typeface="Calibri"/>
                <a:ea typeface="Calibri"/>
                <a:cs typeface="Calibri"/>
                <a:sym typeface="Calibri"/>
              </a:rPr>
              <a:t>[</a:t>
            </a:r>
            <a:r>
              <a:rPr lang="en-US" sz="1200">
                <a:latin typeface="Calibri"/>
                <a:ea typeface="Calibri"/>
                <a:cs typeface="Calibri"/>
                <a:sym typeface="Calibri"/>
              </a:rPr>
              <a:t>An atom is the smallest whole unit of matter.]</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196" name="Google Shape;196;ge0d2b0da06_0_10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e0d2b0da06_0_3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e0d2b0da06_0_3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What is an atomic nucleus? </a:t>
            </a: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a:latin typeface="Calibri"/>
                <a:ea typeface="Calibri"/>
                <a:cs typeface="Calibri"/>
                <a:sym typeface="Calibri"/>
              </a:rPr>
              <a:t>[</a:t>
            </a:r>
            <a:r>
              <a:rPr lang="en-US" sz="1200">
                <a:latin typeface="Calibri"/>
                <a:ea typeface="Calibri"/>
                <a:cs typeface="Calibri"/>
                <a:sym typeface="Calibri"/>
              </a:rPr>
              <a:t>The atomic nucleus is the center of an atom</a:t>
            </a:r>
            <a:r>
              <a:rPr lang="en-US">
                <a:latin typeface="Calibri"/>
                <a:ea typeface="Calibri"/>
                <a:cs typeface="Calibri"/>
                <a:sym typeface="Calibri"/>
              </a:rPr>
              <a:t>.]</a:t>
            </a:r>
            <a:endParaRPr>
              <a:latin typeface="Calibri"/>
              <a:ea typeface="Calibri"/>
              <a:cs typeface="Calibri"/>
              <a:sym typeface="Calibri"/>
            </a:endParaRPr>
          </a:p>
        </p:txBody>
      </p:sp>
      <p:sp>
        <p:nvSpPr>
          <p:cNvPr id="204" name="Google Shape;204;ge0d2b0da06_0_3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e0d2b0da06_0_2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ge0d2b0da06_0_2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What are the 3 subatomic particles? Explain their similarities and differences. </a:t>
            </a:r>
            <a:endParaRPr sz="12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a:latin typeface="Calibri"/>
                <a:ea typeface="Calibri"/>
                <a:cs typeface="Calibri"/>
                <a:sym typeface="Calibri"/>
              </a:rPr>
              <a:t>[</a:t>
            </a:r>
            <a:r>
              <a:rPr lang="en-US" sz="1200">
                <a:latin typeface="Calibri"/>
                <a:ea typeface="Calibri"/>
                <a:cs typeface="Calibri"/>
                <a:sym typeface="Calibri"/>
              </a:rPr>
              <a:t>The 3 subatomic particles are protons, neutrons, and electrons. Neutrons and protons are both found in the nucleus, however, protons are positively charged and neutrons have a neutral charge. Electrons are negatively charged and orbit the nucleus.]</a:t>
            </a:r>
            <a:endParaRPr>
              <a:latin typeface="Calibri"/>
              <a:ea typeface="Calibri"/>
              <a:cs typeface="Calibri"/>
              <a:sym typeface="Calibri"/>
            </a:endParaRPr>
          </a:p>
        </p:txBody>
      </p:sp>
      <p:sp>
        <p:nvSpPr>
          <p:cNvPr id="214" name="Google Shape;214;ge0d2b0da06_0_2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e0d2b0da06_0_4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e0d2b0da06_0_4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Calibri"/>
                <a:ea typeface="Calibri"/>
                <a:cs typeface="Calibri"/>
                <a:sym typeface="Calibri"/>
              </a:rPr>
              <a:t>What is energy?</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en-US">
                <a:latin typeface="Calibri"/>
                <a:ea typeface="Calibri"/>
                <a:cs typeface="Calibri"/>
                <a:sym typeface="Calibri"/>
              </a:rPr>
              <a:t>[Energy is the ability to cause change.]</a:t>
            </a:r>
            <a:endParaRPr>
              <a:latin typeface="Calibri"/>
              <a:ea typeface="Calibri"/>
              <a:cs typeface="Calibri"/>
              <a:sym typeface="Calibri"/>
            </a:endParaRPr>
          </a:p>
        </p:txBody>
      </p:sp>
      <p:sp>
        <p:nvSpPr>
          <p:cNvPr id="222" name="Google Shape;222;ge0d2b0da06_0_4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Now that we’ve reviewed, let’s define our new term, nuclear energy.</a:t>
            </a:r>
            <a:endParaRPr>
              <a:latin typeface="Calibri"/>
              <a:ea typeface="Calibri"/>
              <a:cs typeface="Calibri"/>
              <a:sym typeface="Calibri"/>
            </a:endParaRPr>
          </a:p>
        </p:txBody>
      </p:sp>
      <p:sp>
        <p:nvSpPr>
          <p:cNvPr id="230" name="Google Shape;23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Nuclear energy is energy released by nuclear reactions (fusion, fission, or decay).</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Feedback: Using clear language can take make formal more complicated definitions a little easier for students to understand.</a:t>
            </a:r>
            <a:endParaRPr>
              <a:latin typeface="Calibri"/>
              <a:ea typeface="Calibri"/>
              <a:cs typeface="Calibri"/>
              <a:sym typeface="Calibri"/>
            </a:endParaRPr>
          </a:p>
        </p:txBody>
      </p:sp>
      <p:sp>
        <p:nvSpPr>
          <p:cNvPr id="238" name="Google Shape;23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e0d2b0da06_0_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e0d2b0da06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Now, let’s pause for a moment to check your understanding.</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Feedback: It is important to provide opportunities for students to demonstrate understanding, this help you catch some confusion early and get students back on track.</a:t>
            </a:r>
            <a:endParaRPr>
              <a:latin typeface="Calibri"/>
              <a:ea typeface="Calibri"/>
              <a:cs typeface="Calibri"/>
              <a:sym typeface="Calibri"/>
            </a:endParaRPr>
          </a:p>
        </p:txBody>
      </p:sp>
      <p:sp>
        <p:nvSpPr>
          <p:cNvPr id="247" name="Google Shape;247;ge0d2b0da06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e0d2b0da06_0_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ge0d2b0da06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Calibri"/>
                <a:ea typeface="Calibri"/>
                <a:cs typeface="Calibri"/>
                <a:sym typeface="Calibri"/>
              </a:rPr>
              <a:t>What is nuclear energy?</a:t>
            </a: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r>
              <a:rPr lang="en-US">
                <a:latin typeface="Calibri"/>
                <a:ea typeface="Calibri"/>
                <a:cs typeface="Calibri"/>
                <a:sym typeface="Calibri"/>
              </a:rPr>
              <a:t>[Nuclear energy is energy released by nuclear reactions (fusion, fission, or decay).]</a:t>
            </a:r>
            <a:endParaRPr>
              <a:latin typeface="Calibri"/>
              <a:ea typeface="Calibri"/>
              <a:cs typeface="Calibri"/>
              <a:sym typeface="Calibri"/>
            </a:endParaRPr>
          </a:p>
        </p:txBody>
      </p:sp>
      <p:sp>
        <p:nvSpPr>
          <p:cNvPr id="253" name="Google Shape;253;ge0d2b0da06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latin typeface="Calibri"/>
                <a:ea typeface="Calibri"/>
                <a:cs typeface="Calibri"/>
                <a:sym typeface="Calibri"/>
              </a:rPr>
              <a:t>Today we will learn about nuclear energy.</a:t>
            </a:r>
            <a:endParaRPr>
              <a:latin typeface="Calibri"/>
              <a:ea typeface="Calibri"/>
              <a:cs typeface="Calibri"/>
              <a:sym typeface="Calibri"/>
            </a:endParaRPr>
          </a:p>
        </p:txBody>
      </p:sp>
      <p:sp>
        <p:nvSpPr>
          <p:cNvPr id="117" name="Google Shape;11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That’s the basic definition, but there’s more you need to know.</a:t>
            </a:r>
            <a:endParaRPr>
              <a:latin typeface="Calibri"/>
              <a:ea typeface="Calibri"/>
              <a:cs typeface="Calibri"/>
              <a:sym typeface="Calibri"/>
            </a:endParaRPr>
          </a:p>
        </p:txBody>
      </p:sp>
      <p:sp>
        <p:nvSpPr>
          <p:cNvPr id="261" name="Google Shape;26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e0d2b0da06_0_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e0d2b0da06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Nuclear energy can be natural or man-made. An example of natural nuclear energy is the heat and light produced by the sun. The sun is an example of nuclear fusion where two atoms are fused or joined together to become one atom.</a:t>
            </a:r>
            <a:endParaRPr>
              <a:latin typeface="Calibri"/>
              <a:ea typeface="Calibri"/>
              <a:cs typeface="Calibri"/>
              <a:sym typeface="Calibri"/>
            </a:endParaRPr>
          </a:p>
        </p:txBody>
      </p:sp>
      <p:sp>
        <p:nvSpPr>
          <p:cNvPr id="267" name="Google Shape;267;ge0d2b0da06_0_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e0d2b0da06_0_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e0d2b0da06_0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An example of man-made nuclear energy is the energy produced by a nuclear power plant reactor. Nuclear reactors use nuclear fission. One uranium atom is split to form two new atoms and release a huge amount of energy.</a:t>
            </a:r>
            <a:endParaRPr>
              <a:latin typeface="Calibri"/>
              <a:ea typeface="Calibri"/>
              <a:cs typeface="Calibri"/>
              <a:sym typeface="Calibri"/>
            </a:endParaRPr>
          </a:p>
        </p:txBody>
      </p:sp>
      <p:sp>
        <p:nvSpPr>
          <p:cNvPr id="275" name="Google Shape;275;ge0d2b0da06_0_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e0d2b0da06_0_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e0d2b0da06_0_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Nuclear energy is a non-renewable resource.</a:t>
            </a:r>
            <a:endParaRPr>
              <a:latin typeface="Calibri"/>
              <a:ea typeface="Calibri"/>
              <a:cs typeface="Calibri"/>
              <a:sym typeface="Calibri"/>
            </a:endParaRPr>
          </a:p>
        </p:txBody>
      </p:sp>
      <p:sp>
        <p:nvSpPr>
          <p:cNvPr id="283" name="Google Shape;283;ge0d2b0da06_0_5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e0d2b0da06_0_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e0d2b0da06_0_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Now, let’s pause for a moment to check your understanding.</a:t>
            </a:r>
            <a:endParaRPr>
              <a:latin typeface="Calibri"/>
              <a:ea typeface="Calibri"/>
              <a:cs typeface="Calibri"/>
              <a:sym typeface="Calibri"/>
            </a:endParaRPr>
          </a:p>
        </p:txBody>
      </p:sp>
      <p:sp>
        <p:nvSpPr>
          <p:cNvPr id="290" name="Google Shape;290;ge0d2b0da06_0_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e0d2b0da06_0_6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ge0d2b0da06_0_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Calibri"/>
                <a:ea typeface="Calibri"/>
                <a:cs typeface="Calibri"/>
                <a:sym typeface="Calibri"/>
              </a:rPr>
              <a:t>True/False: Nuclear energy can be natural or man-made.</a:t>
            </a:r>
            <a:endParaRPr>
              <a:latin typeface="Calibri"/>
              <a:ea typeface="Calibri"/>
              <a:cs typeface="Calibri"/>
              <a:sym typeface="Calibri"/>
            </a:endParaRPr>
          </a:p>
        </p:txBody>
      </p:sp>
      <p:sp>
        <p:nvSpPr>
          <p:cNvPr id="296" name="Google Shape;296;ge0d2b0da06_0_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ddf55a4496_0_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gddf55a4496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solidFill>
                  <a:srgbClr val="FF0000"/>
                </a:solidFill>
                <a:latin typeface="Calibri"/>
                <a:ea typeface="Calibri"/>
                <a:cs typeface="Calibri"/>
                <a:sym typeface="Calibri"/>
              </a:rPr>
              <a:t>True</a:t>
            </a:r>
            <a:r>
              <a:rPr lang="en-US">
                <a:latin typeface="Calibri"/>
                <a:ea typeface="Calibri"/>
                <a:cs typeface="Calibri"/>
                <a:sym typeface="Calibri"/>
              </a:rPr>
              <a:t>/False: Nuclear energy can be natural or man-made.</a:t>
            </a: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r>
              <a:rPr lang="en-US">
                <a:latin typeface="Calibri"/>
                <a:ea typeface="Calibri"/>
                <a:cs typeface="Calibri"/>
                <a:sym typeface="Calibri"/>
              </a:rPr>
              <a:t>[True]</a:t>
            </a:r>
            <a:endParaRPr>
              <a:latin typeface="Calibri"/>
              <a:ea typeface="Calibri"/>
              <a:cs typeface="Calibri"/>
              <a:sym typeface="Calibri"/>
            </a:endParaRPr>
          </a:p>
        </p:txBody>
      </p:sp>
      <p:sp>
        <p:nvSpPr>
          <p:cNvPr id="305" name="Google Shape;305;gddf55a4496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e0d2b0da06_0_8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e0d2b0da06_0_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Calibri"/>
                <a:ea typeface="Calibri"/>
                <a:cs typeface="Calibri"/>
                <a:sym typeface="Calibri"/>
              </a:rPr>
              <a:t>Is nuclear energy a renewable or non-renewable resource?</a:t>
            </a: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r>
              <a:rPr lang="en-US">
                <a:latin typeface="Calibri"/>
                <a:ea typeface="Calibri"/>
                <a:cs typeface="Calibri"/>
                <a:sym typeface="Calibri"/>
              </a:rPr>
              <a:t>[Nuclear energy is a non-renewable resource.]</a:t>
            </a:r>
            <a:endParaRPr>
              <a:latin typeface="Calibri"/>
              <a:ea typeface="Calibri"/>
              <a:cs typeface="Calibri"/>
              <a:sym typeface="Calibri"/>
            </a:endParaRPr>
          </a:p>
        </p:txBody>
      </p:sp>
      <p:sp>
        <p:nvSpPr>
          <p:cNvPr id="314" name="Google Shape;314;ge0d2b0da06_0_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Now, let’s talk about some examples of </a:t>
            </a:r>
            <a:r>
              <a:rPr lang="en-US" b="1">
                <a:latin typeface="Calibri"/>
                <a:ea typeface="Calibri"/>
                <a:cs typeface="Calibri"/>
                <a:sym typeface="Calibri"/>
              </a:rPr>
              <a:t>nuclear energy</a:t>
            </a:r>
            <a:r>
              <a:rPr lang="en-US">
                <a:latin typeface="Calibri"/>
                <a:ea typeface="Calibri"/>
                <a:cs typeface="Calibri"/>
                <a:sym typeface="Calibri"/>
              </a:rPr>
              <a:t>.  </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Feedback: It is important to not only introduce an example of the term but also include images to go along with it, this is a great way to help students make connections.</a:t>
            </a:r>
            <a:endParaRPr>
              <a:latin typeface="Calibri"/>
              <a:ea typeface="Calibri"/>
              <a:cs typeface="Calibri"/>
              <a:sym typeface="Calibri"/>
            </a:endParaRPr>
          </a:p>
        </p:txBody>
      </p:sp>
      <p:sp>
        <p:nvSpPr>
          <p:cNvPr id="322" name="Google Shape;32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A fusion reaction is a type nuclear reaction in which two or more nuclei form one new nucleus.</a:t>
            </a:r>
            <a:endParaRPr>
              <a:latin typeface="Calibri"/>
              <a:ea typeface="Calibri"/>
              <a:cs typeface="Calibri"/>
              <a:sym typeface="Calibri"/>
            </a:endParaRPr>
          </a:p>
        </p:txBody>
      </p:sp>
      <p:sp>
        <p:nvSpPr>
          <p:cNvPr id="329" name="Google Shape;32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Our “big question” is: </a:t>
            </a:r>
            <a:r>
              <a:rPr lang="en-US" b="1">
                <a:latin typeface="Calibri"/>
                <a:ea typeface="Calibri"/>
                <a:cs typeface="Calibri"/>
                <a:sym typeface="Calibri"/>
              </a:rPr>
              <a:t>How can nuclear energy be converted into other forms of energy?</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[Pause and illicit predictions from students.]</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I love all these thoughtful scientific hypotheses!  Be sure to keep this question and your predictions in mind as we move through these next few lessons, and we’ll continue to revisit it.</a:t>
            </a:r>
            <a:endParaRPr>
              <a:latin typeface="Calibri"/>
              <a:ea typeface="Calibri"/>
              <a:cs typeface="Calibri"/>
              <a:sym typeface="Calibri"/>
            </a:endParaRPr>
          </a:p>
        </p:txBody>
      </p:sp>
      <p:sp>
        <p:nvSpPr>
          <p:cNvPr id="126" name="Google Shape;12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e0d2b0da06_0_5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e0d2b0da06_0_5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A fission reaction is a type nuclear reaction in which one nucleus is split into two or more nuclei.</a:t>
            </a:r>
            <a:endParaRPr/>
          </a:p>
        </p:txBody>
      </p:sp>
      <p:sp>
        <p:nvSpPr>
          <p:cNvPr id="337" name="Google Shape;337;ge0d2b0da06_0_55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Next, let’s talk about some non-examples of </a:t>
            </a:r>
            <a:r>
              <a:rPr lang="en-US" b="1">
                <a:latin typeface="Calibri"/>
                <a:ea typeface="Calibri"/>
                <a:cs typeface="Calibri"/>
                <a:sym typeface="Calibri"/>
              </a:rPr>
              <a:t>nuclear energy</a:t>
            </a:r>
            <a:r>
              <a:rPr lang="en-US">
                <a:latin typeface="Calibri"/>
                <a:ea typeface="Calibri"/>
                <a:cs typeface="Calibri"/>
                <a:sym typeface="Calibri"/>
              </a:rPr>
              <a:t>.</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Feedback: Take a moment to explicitly distinguish between the similarities of the non-examples and the vocabulary term. This helps students resolve any misconceptions they may have.</a:t>
            </a:r>
            <a:endParaRPr>
              <a:latin typeface="Calibri"/>
              <a:ea typeface="Calibri"/>
              <a:cs typeface="Calibri"/>
              <a:sym typeface="Calibri"/>
            </a:endParaRPr>
          </a:p>
        </p:txBody>
      </p:sp>
      <p:sp>
        <p:nvSpPr>
          <p:cNvPr id="345" name="Google Shape;34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e0d2b0da06_0_5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e0d2b0da06_0_5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Calibri"/>
                <a:ea typeface="Calibri"/>
                <a:cs typeface="Calibri"/>
                <a:sym typeface="Calibri"/>
              </a:rPr>
              <a:t>Renewable energy can be replaced in a short amount of time. Wind is renewable energy. You can replace it in a short amount of time. Renewable energy is not an example of nuclear energy.</a:t>
            </a:r>
            <a:endParaRPr/>
          </a:p>
        </p:txBody>
      </p:sp>
      <p:sp>
        <p:nvSpPr>
          <p:cNvPr id="352" name="Google Shape;352;ge0d2b0da06_0_5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Let’s check-in for understanding.</a:t>
            </a:r>
            <a:endParaRPr>
              <a:latin typeface="Calibri"/>
              <a:ea typeface="Calibri"/>
              <a:cs typeface="Calibri"/>
              <a:sym typeface="Calibri"/>
            </a:endParaRPr>
          </a:p>
        </p:txBody>
      </p:sp>
      <p:sp>
        <p:nvSpPr>
          <p:cNvPr id="361" name="Google Shape;36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What are two examples of nuclear reactions that produce energy?</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[Fusion and fission]</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367" name="Google Shape;36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e0d2b0da06_0_6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ge0d2b0da06_0_6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Is wind energy an example of nuclear energy?</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[No, wind energy is a renewable energy source.]</a:t>
            </a:r>
            <a:endParaRPr>
              <a:latin typeface="Calibri"/>
              <a:ea typeface="Calibri"/>
              <a:cs typeface="Calibri"/>
              <a:sym typeface="Calibri"/>
            </a:endParaRPr>
          </a:p>
        </p:txBody>
      </p:sp>
      <p:sp>
        <p:nvSpPr>
          <p:cNvPr id="375" name="Google Shape;375;ge0d2b0da06_0_6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latin typeface="Calibri"/>
                <a:ea typeface="Calibri"/>
                <a:cs typeface="Calibri"/>
                <a:sym typeface="Calibri"/>
              </a:rPr>
              <a:t>To think about the definition of nuclear energy, it is helpful to look at its word parts. </a:t>
            </a:r>
            <a:endParaRPr>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US">
                <a:latin typeface="Calibri"/>
                <a:ea typeface="Calibri"/>
                <a:cs typeface="Calibri"/>
                <a:sym typeface="Calibri"/>
              </a:rPr>
              <a:t>Feedback: Your use of morphological word parts was extremely beneficial for students, you took the time to break the word down and define each individual word part for students.</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383" name="Google Shape;38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e0d2b0da06_0_7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e0d2b0da06_0_7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Nuclear comes from the word nucleus which means “of or belonging to the nucleus of an atom.”</a:t>
            </a:r>
            <a:endParaRPr>
              <a:latin typeface="Calibri"/>
              <a:ea typeface="Calibri"/>
              <a:cs typeface="Calibri"/>
              <a:sym typeface="Calibri"/>
            </a:endParaRPr>
          </a:p>
        </p:txBody>
      </p:sp>
      <p:sp>
        <p:nvSpPr>
          <p:cNvPr id="390" name="Google Shape;390;ge0d2b0da06_0_7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e0d2b0da06_0_7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e0d2b0da06_0_7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So, when we put it all together, we get that nuclear energy is energy from the nucleus of an atom.</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Feedback: Reuniting the word parts is a crucial step in helping students understand the whole picture when reviewing morphological word parts.</a:t>
            </a:r>
            <a:endParaRPr>
              <a:latin typeface="Calibri"/>
              <a:ea typeface="Calibri"/>
              <a:cs typeface="Calibri"/>
              <a:sym typeface="Calibri"/>
            </a:endParaRPr>
          </a:p>
        </p:txBody>
      </p:sp>
      <p:sp>
        <p:nvSpPr>
          <p:cNvPr id="401" name="Google Shape;401;ge0d2b0da06_0_7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Let’s check-in for understanding.</a:t>
            </a:r>
            <a:endParaRPr>
              <a:latin typeface="Calibri"/>
              <a:ea typeface="Calibri"/>
              <a:cs typeface="Calibri"/>
              <a:sym typeface="Calibri"/>
            </a:endParaRPr>
          </a:p>
        </p:txBody>
      </p:sp>
      <p:sp>
        <p:nvSpPr>
          <p:cNvPr id="411" name="Google Shape;41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Before we move on to our new vocabulary term, let’s review some other words &amp; concepts that you already learned and make sure you are firm in your understanding. </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Feedback: Reviewing key background knowledge helps lay the context and sets the students up to make sense of the new content you are introducing, it also reinforces previously learned material.</a:t>
            </a:r>
            <a:endParaRPr>
              <a:latin typeface="Calibri"/>
              <a:ea typeface="Calibri"/>
              <a:cs typeface="Calibri"/>
              <a:sym typeface="Calibri"/>
            </a:endParaRPr>
          </a:p>
        </p:txBody>
      </p:sp>
      <p:sp>
        <p:nvSpPr>
          <p:cNvPr id="134" name="Google Shape;13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e0d2b0da06_0_6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ge0d2b0da06_0_6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Calibri"/>
                <a:ea typeface="Calibri"/>
                <a:cs typeface="Calibri"/>
                <a:sym typeface="Calibri"/>
              </a:rPr>
              <a:t>What is nuclear energy?</a:t>
            </a: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r>
              <a:rPr lang="en-US">
                <a:latin typeface="Calibri"/>
                <a:ea typeface="Calibri"/>
                <a:cs typeface="Calibri"/>
                <a:sym typeface="Calibri"/>
              </a:rPr>
              <a:t>[Nuclear energy is energy released by nuclear reactions (fusion, fission, or decay).]</a:t>
            </a:r>
            <a:endParaRPr>
              <a:latin typeface="Calibri"/>
              <a:ea typeface="Calibri"/>
              <a:cs typeface="Calibri"/>
              <a:sym typeface="Calibri"/>
            </a:endParaRPr>
          </a:p>
        </p:txBody>
      </p:sp>
      <p:sp>
        <p:nvSpPr>
          <p:cNvPr id="417" name="Google Shape;417;ge0d2b0da06_0_6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e0d2b0da06_0_67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ge0d2b0da06_0_6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Calibri"/>
                <a:ea typeface="Calibri"/>
                <a:cs typeface="Calibri"/>
                <a:sym typeface="Calibri"/>
              </a:rPr>
              <a:t>True/False: Nuclear energy can be natural or man-made.</a:t>
            </a:r>
            <a:endParaRPr>
              <a:latin typeface="Calibri"/>
              <a:ea typeface="Calibri"/>
              <a:cs typeface="Calibri"/>
              <a:sym typeface="Calibri"/>
            </a:endParaRPr>
          </a:p>
        </p:txBody>
      </p:sp>
      <p:sp>
        <p:nvSpPr>
          <p:cNvPr id="425" name="Google Shape;425;ge0d2b0da06_0_6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ddf55a4496_0_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gddf55a4496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solidFill>
                  <a:srgbClr val="FF0000"/>
                </a:solidFill>
                <a:latin typeface="Calibri"/>
                <a:ea typeface="Calibri"/>
                <a:cs typeface="Calibri"/>
                <a:sym typeface="Calibri"/>
              </a:rPr>
              <a:t>True</a:t>
            </a:r>
            <a:r>
              <a:rPr lang="en-US">
                <a:latin typeface="Calibri"/>
                <a:ea typeface="Calibri"/>
                <a:cs typeface="Calibri"/>
                <a:sym typeface="Calibri"/>
              </a:rPr>
              <a:t>/False: Nuclear energy can be natural or man-made.</a:t>
            </a: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r>
              <a:rPr lang="en-US">
                <a:latin typeface="Calibri"/>
                <a:ea typeface="Calibri"/>
                <a:cs typeface="Calibri"/>
                <a:sym typeface="Calibri"/>
              </a:rPr>
              <a:t>[True]</a:t>
            </a:r>
            <a:endParaRPr>
              <a:latin typeface="Calibri"/>
              <a:ea typeface="Calibri"/>
              <a:cs typeface="Calibri"/>
              <a:sym typeface="Calibri"/>
            </a:endParaRPr>
          </a:p>
        </p:txBody>
      </p:sp>
      <p:sp>
        <p:nvSpPr>
          <p:cNvPr id="434" name="Google Shape;434;gddf55a4496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e0d2b0da06_0_68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ge0d2b0da06_0_6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Calibri"/>
                <a:ea typeface="Calibri"/>
                <a:cs typeface="Calibri"/>
                <a:sym typeface="Calibri"/>
              </a:rPr>
              <a:t>Is nuclear energy a renewable or non-renewable resource?</a:t>
            </a: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r>
              <a:rPr lang="en-US">
                <a:latin typeface="Calibri"/>
                <a:ea typeface="Calibri"/>
                <a:cs typeface="Calibri"/>
                <a:sym typeface="Calibri"/>
              </a:rPr>
              <a:t>[Nuclear energy is a non-renewable resource.]</a:t>
            </a:r>
            <a:endParaRPr>
              <a:latin typeface="Calibri"/>
              <a:ea typeface="Calibri"/>
              <a:cs typeface="Calibri"/>
              <a:sym typeface="Calibri"/>
            </a:endParaRPr>
          </a:p>
        </p:txBody>
      </p:sp>
      <p:sp>
        <p:nvSpPr>
          <p:cNvPr id="443" name="Google Shape;443;ge0d2b0da06_0_68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e0d2b0da06_0_69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ge0d2b0da06_0_6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What are two examples of nuclear reactions that produce energy?</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[Fusion and fission]</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451" name="Google Shape;451;ge0d2b0da06_0_6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e0d2b0da06_0_70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ge0d2b0da06_0_7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Is wind energy an example of nuclear energy?</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[No, wind energy is a renewable energy source.]</a:t>
            </a:r>
            <a:endParaRPr>
              <a:latin typeface="Calibri"/>
              <a:ea typeface="Calibri"/>
              <a:cs typeface="Calibri"/>
              <a:sym typeface="Calibri"/>
            </a:endParaRPr>
          </a:p>
        </p:txBody>
      </p:sp>
      <p:sp>
        <p:nvSpPr>
          <p:cNvPr id="459" name="Google Shape;459;ge0d2b0da06_0_7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So remember!</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Feedback: Review the key term one last time before closing the lesson to lock in students’ understanding.</a:t>
            </a:r>
            <a:endParaRPr>
              <a:latin typeface="Calibri"/>
              <a:ea typeface="Calibri"/>
              <a:cs typeface="Calibri"/>
              <a:sym typeface="Calibri"/>
            </a:endParaRPr>
          </a:p>
          <a:p>
            <a:pPr marL="0" lvl="0" indent="0" algn="l" rtl="0">
              <a:spcBef>
                <a:spcPts val="0"/>
              </a:spcBef>
              <a:spcAft>
                <a:spcPts val="0"/>
              </a:spcAft>
              <a:buNone/>
            </a:pPr>
            <a:endParaRPr/>
          </a:p>
        </p:txBody>
      </p:sp>
      <p:sp>
        <p:nvSpPr>
          <p:cNvPr id="467" name="Google Shape;46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e0d2b0da06_0_6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ge0d2b0da06_0_6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Nuclear energy is energy released by nuclear reactions (fusion, fission, or decay).</a:t>
            </a:r>
            <a:endParaRPr>
              <a:latin typeface="Calibri"/>
              <a:ea typeface="Calibri"/>
              <a:cs typeface="Calibri"/>
              <a:sym typeface="Calibri"/>
            </a:endParaRPr>
          </a:p>
        </p:txBody>
      </p:sp>
      <p:sp>
        <p:nvSpPr>
          <p:cNvPr id="474" name="Google Shape;474;ge0d2b0da06_0_6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US" b="1">
                <a:latin typeface="Calibri"/>
                <a:ea typeface="Calibri"/>
                <a:cs typeface="Calibri"/>
                <a:sym typeface="Calibri"/>
              </a:rPr>
              <a:t>Explicit cue to revisit the big question at the end of the lesson: </a:t>
            </a:r>
            <a:r>
              <a:rPr lang="en-US">
                <a:latin typeface="Calibri"/>
                <a:ea typeface="Calibri"/>
                <a:cs typeface="Calibri"/>
                <a:sym typeface="Calibri"/>
              </a:rPr>
              <a:t>Okay everyone. Now that we’ve learned the term, let’s reflect once more on our big question.  Was there anything that we predicted earlier that was correct or incorrect? Do you have any new hypotheses to share?</a:t>
            </a:r>
            <a:endParaRPr/>
          </a:p>
        </p:txBody>
      </p:sp>
      <p:sp>
        <p:nvSpPr>
          <p:cNvPr id="482" name="Google Shape;48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a:latin typeface="Calibri"/>
                <a:ea typeface="Calibri"/>
                <a:cs typeface="Calibri"/>
                <a:sym typeface="Calibri"/>
              </a:rPr>
              <a:t>Students analyze various energy sources, comparing the costs and benefits of natural gas, coal, biomass, nuclear, wind, hydropower, and solar power for generating electricity. Students use real-world data to evaluate the relative costs and benefits of using different fuel sources to generate electricity.</a:t>
            </a:r>
            <a:endParaRPr>
              <a:latin typeface="Calibri"/>
              <a:ea typeface="Calibri"/>
              <a:cs typeface="Calibri"/>
              <a:sym typeface="Calibri"/>
            </a:endParaRPr>
          </a:p>
          <a:p>
            <a:pPr marL="0" lvl="0" indent="0" algn="l" rtl="0">
              <a:spcBef>
                <a:spcPts val="0"/>
              </a:spcBef>
              <a:spcAft>
                <a:spcPts val="0"/>
              </a:spcAft>
              <a:buSzPts val="1100"/>
              <a:buNone/>
            </a:pPr>
            <a:endParaRPr>
              <a:latin typeface="Calibri"/>
              <a:ea typeface="Calibri"/>
              <a:cs typeface="Calibri"/>
              <a:sym typeface="Calibri"/>
            </a:endParaRPr>
          </a:p>
          <a:p>
            <a:pPr marL="0" lvl="0" indent="0" algn="l" rtl="0">
              <a:spcBef>
                <a:spcPts val="0"/>
              </a:spcBef>
              <a:spcAft>
                <a:spcPts val="0"/>
              </a:spcAft>
              <a:buSzPts val="1100"/>
              <a:buNone/>
            </a:pPr>
            <a:r>
              <a:rPr lang="en-US">
                <a:latin typeface="Calibri"/>
                <a:ea typeface="Calibri"/>
                <a:cs typeface="Calibri"/>
                <a:sym typeface="Calibri"/>
              </a:rPr>
              <a:t>Feedback: Have students analyze and interpret data, this is a great way to help them to continue to independently problem solve.</a:t>
            </a:r>
            <a:endParaRPr>
              <a:latin typeface="Calibri"/>
              <a:ea typeface="Calibri"/>
              <a:cs typeface="Calibri"/>
              <a:sym typeface="Calibri"/>
            </a:endParaRPr>
          </a:p>
        </p:txBody>
      </p:sp>
      <p:sp>
        <p:nvSpPr>
          <p:cNvPr id="490" name="Google Shape;49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e0d2b0da06_0_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ge0d2b0da06_0_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Calibri"/>
                <a:ea typeface="Calibri"/>
                <a:cs typeface="Calibri"/>
                <a:sym typeface="Calibri"/>
              </a:rPr>
              <a:t>An atom is the smallest whole unit of matter. </a:t>
            </a:r>
            <a:endParaRPr>
              <a:latin typeface="Calibri"/>
              <a:ea typeface="Calibri"/>
              <a:cs typeface="Calibri"/>
              <a:sym typeface="Calibri"/>
            </a:endParaRPr>
          </a:p>
        </p:txBody>
      </p:sp>
      <p:sp>
        <p:nvSpPr>
          <p:cNvPr id="140" name="Google Shape;140;ge0d2b0da06_0_9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Thanks for watching, and please continue watching CAPs available from this website.  </a:t>
            </a:r>
            <a:endParaRPr>
              <a:latin typeface="Calibri"/>
              <a:ea typeface="Calibri"/>
              <a:cs typeface="Calibri"/>
              <a:sym typeface="Calibri"/>
            </a:endParaRPr>
          </a:p>
        </p:txBody>
      </p:sp>
      <p:sp>
        <p:nvSpPr>
          <p:cNvPr id="500" name="Google Shape;500;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4" name="Google Shape;644;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e0d2b0da06_0_3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e0d2b0da06_0_3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latin typeface="Calibri"/>
                <a:ea typeface="Calibri"/>
                <a:cs typeface="Calibri"/>
                <a:sym typeface="Calibri"/>
              </a:rPr>
              <a:t>The atomic nucleus is the center of the atom. </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148" name="Google Shape;148;ge0d2b0da06_0_3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e0d2b0da06_0_1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e0d2b0da06_0_1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Calibri"/>
                <a:ea typeface="Calibri"/>
                <a:cs typeface="Calibri"/>
                <a:sym typeface="Calibri"/>
              </a:rPr>
              <a:t>A proton is a positively charged subatomic particle found in the nucleus of an atom.</a:t>
            </a:r>
            <a:endParaRPr>
              <a:latin typeface="Calibri"/>
              <a:ea typeface="Calibri"/>
              <a:cs typeface="Calibri"/>
              <a:sym typeface="Calibri"/>
            </a:endParaRPr>
          </a:p>
        </p:txBody>
      </p:sp>
      <p:sp>
        <p:nvSpPr>
          <p:cNvPr id="158" name="Google Shape;158;ge0d2b0da06_0_18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e0d2b0da06_0_1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e0d2b0da06_0_1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Calibri"/>
                <a:ea typeface="Calibri"/>
                <a:cs typeface="Calibri"/>
                <a:sym typeface="Calibri"/>
              </a:rPr>
              <a:t>A neutron is a subatomic particle with a neutral charge, found in the nucleus of an atom. </a:t>
            </a:r>
            <a:endParaRPr>
              <a:latin typeface="Calibri"/>
              <a:ea typeface="Calibri"/>
              <a:cs typeface="Calibri"/>
              <a:sym typeface="Calibri"/>
            </a:endParaRPr>
          </a:p>
        </p:txBody>
      </p:sp>
      <p:sp>
        <p:nvSpPr>
          <p:cNvPr id="166" name="Google Shape;166;ge0d2b0da06_0_19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e0d2b0da06_0_2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e0d2b0da06_0_2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Calibri"/>
                <a:ea typeface="Calibri"/>
                <a:cs typeface="Calibri"/>
                <a:sym typeface="Calibri"/>
              </a:rPr>
              <a:t>An electron is a negatively charged particle that orbits the nucleus. </a:t>
            </a:r>
            <a:endParaRPr>
              <a:latin typeface="Calibri"/>
              <a:ea typeface="Calibri"/>
              <a:cs typeface="Calibri"/>
              <a:sym typeface="Calibri"/>
            </a:endParaRPr>
          </a:p>
        </p:txBody>
      </p:sp>
      <p:sp>
        <p:nvSpPr>
          <p:cNvPr id="174" name="Google Shape;174;ge0d2b0da06_0_20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7"/>
          <p:cNvSpPr txBox="1">
            <a:spLocks noGrp="1"/>
          </p:cNvSpPr>
          <p:nvPr>
            <p:ph type="ctrTitle"/>
          </p:nvPr>
        </p:nvSpPr>
        <p:spPr>
          <a:xfrm>
            <a:off x="685800" y="2130429"/>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7"/>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7"/>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7"/>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2309018" y="-251615"/>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36"/>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6"/>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6"/>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rot="5400000">
            <a:off x="4732337" y="2171705"/>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7"/>
          <p:cNvSpPr txBox="1">
            <a:spLocks noGrp="1"/>
          </p:cNvSpPr>
          <p:nvPr>
            <p:ph type="body" idx="1"/>
          </p:nvPr>
        </p:nvSpPr>
        <p:spPr>
          <a:xfrm rot="5400000">
            <a:off x="541338" y="190505"/>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37"/>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28"/>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8"/>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8"/>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9"/>
          <p:cNvSpPr txBox="1">
            <a:spLocks noGrp="1"/>
          </p:cNvSpPr>
          <p:nvPr>
            <p:ph type="body" idx="1"/>
          </p:nvPr>
        </p:nvSpPr>
        <p:spPr>
          <a:xfrm>
            <a:off x="457200" y="1600204"/>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29"/>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9"/>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9"/>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722313" y="4406904"/>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30"/>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0"/>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457200" y="1600204"/>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31"/>
          <p:cNvSpPr txBox="1">
            <a:spLocks noGrp="1"/>
          </p:cNvSpPr>
          <p:nvPr>
            <p:ph type="body" idx="2"/>
          </p:nvPr>
        </p:nvSpPr>
        <p:spPr>
          <a:xfrm>
            <a:off x="4648200" y="1600204"/>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31"/>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1"/>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1"/>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3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32"/>
          <p:cNvSpPr txBox="1">
            <a:spLocks noGrp="1"/>
          </p:cNvSpPr>
          <p:nvPr>
            <p:ph type="body" idx="3"/>
          </p:nvPr>
        </p:nvSpPr>
        <p:spPr>
          <a:xfrm>
            <a:off x="4645027"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32"/>
          <p:cNvSpPr txBox="1">
            <a:spLocks noGrp="1"/>
          </p:cNvSpPr>
          <p:nvPr>
            <p:ph type="body" idx="4"/>
          </p:nvPr>
        </p:nvSpPr>
        <p:spPr>
          <a:xfrm>
            <a:off x="4645027"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32"/>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2"/>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2"/>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3"/>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3"/>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3"/>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457202"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4"/>
          <p:cNvSpPr txBox="1">
            <a:spLocks noGrp="1"/>
          </p:cNvSpPr>
          <p:nvPr>
            <p:ph type="body" idx="1"/>
          </p:nvPr>
        </p:nvSpPr>
        <p:spPr>
          <a:xfrm>
            <a:off x="3575050" y="273054"/>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34"/>
          <p:cNvSpPr txBox="1">
            <a:spLocks noGrp="1"/>
          </p:cNvSpPr>
          <p:nvPr>
            <p:ph type="body" idx="2"/>
          </p:nvPr>
        </p:nvSpPr>
        <p:spPr>
          <a:xfrm>
            <a:off x="457202" y="1435103"/>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34"/>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5"/>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35"/>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5"/>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5"/>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457200" y="1600204"/>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hyperlink" Target="https://www.nationalgeographic.org/activity/evaluating-other-energy-sourc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1"/>
          <p:cNvGrpSpPr/>
          <p:nvPr/>
        </p:nvGrpSpPr>
        <p:grpSpPr>
          <a:xfrm>
            <a:off x="1505008" y="297180"/>
            <a:ext cx="5828913" cy="6262953"/>
            <a:chOff x="814636" y="0"/>
            <a:chExt cx="5828913" cy="6262953"/>
          </a:xfrm>
        </p:grpSpPr>
        <p:sp>
          <p:nvSpPr>
            <p:cNvPr id="90" name="Google Shape;90;p1"/>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None/>
              </a:pPr>
              <a:r>
                <a:rPr lang="en-US" sz="2800" b="0" i="0" u="none" strike="noStrike" cap="none">
                  <a:solidFill>
                    <a:schemeClr val="lt1"/>
                  </a:solidFill>
                  <a:latin typeface="Calibri"/>
                  <a:ea typeface="Calibri"/>
                  <a:cs typeface="Calibri"/>
                  <a:sym typeface="Calibri"/>
                </a:rPr>
                <a:t>“Big Idea” Question</a:t>
              </a:r>
              <a:endParaRPr/>
            </a:p>
          </p:txBody>
        </p:sp>
        <p:sp>
          <p:nvSpPr>
            <p:cNvPr id="92" name="Google Shape;92;p1"/>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None/>
              </a:pPr>
              <a:r>
                <a:rPr lang="en-US" sz="2800" b="0" i="0" u="none" strike="noStrike" cap="none">
                  <a:solidFill>
                    <a:schemeClr val="lt1"/>
                  </a:solidFill>
                  <a:latin typeface="Calibri"/>
                  <a:ea typeface="Calibri"/>
                  <a:cs typeface="Calibri"/>
                  <a:sym typeface="Calibri"/>
                </a:rPr>
                <a:t>Review Concepts</a:t>
              </a:r>
              <a:endParaRPr/>
            </a:p>
          </p:txBody>
        </p:sp>
        <p:sp>
          <p:nvSpPr>
            <p:cNvPr id="95" name="Google Shape;95;p1"/>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None/>
              </a:pPr>
              <a:r>
                <a:rPr lang="en-US" sz="2800" b="0" i="0" u="none" strike="noStrike" cap="none">
                  <a:solidFill>
                    <a:schemeClr val="lt1"/>
                  </a:solidFill>
                  <a:latin typeface="Calibri"/>
                  <a:ea typeface="Calibri"/>
                  <a:cs typeface="Calibri"/>
                  <a:sym typeface="Calibri"/>
                </a:rPr>
                <a:t>Check-In Questions</a:t>
              </a:r>
              <a:endParaRPr/>
            </a:p>
          </p:txBody>
        </p:sp>
        <p:sp>
          <p:nvSpPr>
            <p:cNvPr id="98" name="Google Shape;98;p1"/>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None/>
              </a:pPr>
              <a:r>
                <a:rPr lang="en-US" sz="2800" b="0" i="0" u="none" strike="noStrike" cap="none">
                  <a:solidFill>
                    <a:schemeClr val="lt1"/>
                  </a:solidFill>
                  <a:latin typeface="Calibri"/>
                  <a:ea typeface="Calibri"/>
                  <a:cs typeface="Calibri"/>
                  <a:sym typeface="Calibri"/>
                </a:rPr>
                <a:t>Teacher Demo</a:t>
              </a:r>
              <a:endParaRPr/>
            </a:p>
          </p:txBody>
        </p:sp>
        <p:sp>
          <p:nvSpPr>
            <p:cNvPr id="101" name="Google Shape;101;p1"/>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
            <p:cNvSpPr/>
            <p:nvPr/>
          </p:nvSpPr>
          <p:spPr>
            <a:xfrm rot="10800000">
              <a:off x="1480984" y="3753659"/>
              <a:ext cx="5162565" cy="15710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
            <p:cNvSpPr txBox="1"/>
            <p:nvPr/>
          </p:nvSpPr>
          <p:spPr>
            <a:xfrm>
              <a:off x="1873747" y="3753659"/>
              <a:ext cx="4769802" cy="1571051"/>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None/>
              </a:pPr>
              <a:r>
                <a:rPr lang="en-US" sz="2800" b="0" i="0" u="none" strike="noStrike" cap="none">
                  <a:solidFill>
                    <a:schemeClr val="lt1"/>
                  </a:solidFill>
                  <a:latin typeface="Calibri"/>
                  <a:ea typeface="Calibri"/>
                  <a:cs typeface="Calibri"/>
                  <a:sym typeface="Calibri"/>
                </a:rPr>
                <a:t>Vocabulary</a:t>
              </a:r>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a:p>
          </p:txBody>
        </p:sp>
        <p:sp>
          <p:nvSpPr>
            <p:cNvPr id="104" name="Google Shape;104;p1"/>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None/>
              </a:pPr>
              <a:r>
                <a:rPr lang="en-US" sz="2800" b="0" i="0" u="none" strike="noStrike" cap="none">
                  <a:solidFill>
                    <a:schemeClr val="lt1"/>
                  </a:solidFill>
                  <a:latin typeface="Calibri"/>
                  <a:ea typeface="Calibri"/>
                  <a:cs typeface="Calibri"/>
                  <a:sym typeface="Calibri"/>
                </a:rPr>
                <a:t>Simulation/Activity</a:t>
              </a:r>
              <a:endParaRPr/>
            </a:p>
          </p:txBody>
        </p:sp>
        <p:sp>
          <p:nvSpPr>
            <p:cNvPr id="107" name="Google Shape;107;p1"/>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8" name="Google Shape;108;p1" descr="Comment Like"/>
          <p:cNvPicPr preferRelativeResize="0"/>
          <p:nvPr/>
        </p:nvPicPr>
        <p:blipFill rotWithShape="1">
          <a:blip r:embed="rId9">
            <a:alphaModFix/>
          </a:blip>
          <a:srcRect/>
          <a:stretch/>
        </p:blipFill>
        <p:spPr>
          <a:xfrm>
            <a:off x="5531646" y="4959796"/>
            <a:ext cx="347619" cy="347619"/>
          </a:xfrm>
          <a:prstGeom prst="rect">
            <a:avLst/>
          </a:prstGeom>
          <a:noFill/>
          <a:ln>
            <a:noFill/>
          </a:ln>
        </p:spPr>
      </p:pic>
      <p:pic>
        <p:nvPicPr>
          <p:cNvPr id="109" name="Google Shape;109;p1" descr="Comment Dislike"/>
          <p:cNvPicPr preferRelativeResize="0"/>
          <p:nvPr/>
        </p:nvPicPr>
        <p:blipFill rotWithShape="1">
          <a:blip r:embed="rId10">
            <a:alphaModFix/>
          </a:blip>
          <a:srcRect/>
          <a:stretch/>
        </p:blipFill>
        <p:spPr>
          <a:xfrm>
            <a:off x="5850766" y="4959796"/>
            <a:ext cx="347619" cy="347619"/>
          </a:xfrm>
          <a:prstGeom prst="rect">
            <a:avLst/>
          </a:prstGeom>
          <a:noFill/>
          <a:ln>
            <a:noFill/>
          </a:ln>
        </p:spPr>
      </p:pic>
      <p:pic>
        <p:nvPicPr>
          <p:cNvPr id="110" name="Google Shape;110;p1" descr="Blog"/>
          <p:cNvPicPr preferRelativeResize="0"/>
          <p:nvPr/>
        </p:nvPicPr>
        <p:blipFill rotWithShape="1">
          <a:blip r:embed="rId11">
            <a:alphaModFix/>
          </a:blip>
          <a:srcRect/>
          <a:stretch/>
        </p:blipFill>
        <p:spPr>
          <a:xfrm>
            <a:off x="5646142" y="4638249"/>
            <a:ext cx="347619" cy="347619"/>
          </a:xfrm>
          <a:prstGeom prst="rect">
            <a:avLst/>
          </a:prstGeom>
          <a:noFill/>
          <a:ln>
            <a:noFill/>
          </a:ln>
        </p:spPr>
      </p:pic>
      <p:pic>
        <p:nvPicPr>
          <p:cNvPr id="111" name="Google Shape;111;p1"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112" name="Google Shape;112;p1"/>
          <p:cNvSpPr/>
          <p:nvPr/>
        </p:nvSpPr>
        <p:spPr>
          <a:xfrm>
            <a:off x="170823" y="211015"/>
            <a:ext cx="1095271"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3" name="Google Shape;113;p1"/>
          <p:cNvSpPr txBox="1"/>
          <p:nvPr/>
        </p:nvSpPr>
        <p:spPr>
          <a:xfrm>
            <a:off x="366765" y="367994"/>
            <a:ext cx="703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FFFFFF"/>
                </a:solidFill>
                <a:latin typeface="Calibri"/>
                <a:ea typeface="Calibri"/>
                <a:cs typeface="Calibri"/>
                <a:sym typeface="Calibri"/>
              </a:rPr>
              <a:t>Intro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e0d2b0da06_0_457"/>
          <p:cNvSpPr txBox="1">
            <a:spLocks noGrp="1"/>
          </p:cNvSpPr>
          <p:nvPr>
            <p:ph type="title"/>
          </p:nvPr>
        </p:nvSpPr>
        <p:spPr>
          <a:xfrm>
            <a:off x="457188" y="552232"/>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3600" b="1" u="sng"/>
              <a:t>Energy:</a:t>
            </a:r>
            <a:r>
              <a:rPr lang="en-US" sz="3600"/>
              <a:t> the ability to cause change</a:t>
            </a:r>
            <a:endParaRPr sz="3600"/>
          </a:p>
        </p:txBody>
      </p:sp>
      <p:pic>
        <p:nvPicPr>
          <p:cNvPr id="185" name="Google Shape;185;ge0d2b0da06_0_457" descr="energy.jpg"/>
          <p:cNvPicPr preferRelativeResize="0">
            <a:picLocks noGrp="1"/>
          </p:cNvPicPr>
          <p:nvPr>
            <p:ph type="body" idx="1"/>
          </p:nvPr>
        </p:nvPicPr>
        <p:blipFill rotWithShape="1">
          <a:blip r:embed="rId3">
            <a:alphaModFix/>
          </a:blip>
          <a:srcRect l="-18191" r="-18178"/>
          <a:stretch/>
        </p:blipFill>
        <p:spPr>
          <a:xfrm>
            <a:off x="457200" y="1695225"/>
            <a:ext cx="8229600" cy="4526100"/>
          </a:xfrm>
          <a:prstGeom prst="rect">
            <a:avLst/>
          </a:prstGeom>
          <a:noFill/>
          <a:ln w="9525" cap="flat" cmpd="sng">
            <a:solidFill>
              <a:schemeClr val="lt1"/>
            </a:solidFill>
            <a:prstDash val="solid"/>
            <a:round/>
            <a:headEnd type="none" w="sm" len="sm"/>
            <a:tailEnd type="none" w="sm" len="sm"/>
          </a:ln>
        </p:spPr>
      </p:pic>
      <p:sp>
        <p:nvSpPr>
          <p:cNvPr id="186" name="Google Shape;186;ge0d2b0da06_0_457"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7" descr="Questions"/>
          <p:cNvSpPr/>
          <p:nvPr/>
        </p:nvSpPr>
        <p:spPr>
          <a:xfrm>
            <a:off x="2286000" y="1207494"/>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e0d2b0da06_0_105"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ge0d2b0da06_0_105"/>
          <p:cNvSpPr txBox="1"/>
          <p:nvPr/>
        </p:nvSpPr>
        <p:spPr>
          <a:xfrm>
            <a:off x="1067238" y="595674"/>
            <a:ext cx="7009500" cy="668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2800"/>
              <a:buFont typeface="Arial"/>
              <a:buNone/>
            </a:pPr>
            <a:r>
              <a:rPr lang="en-US" sz="3600">
                <a:solidFill>
                  <a:srgbClr val="0C0C0C"/>
                </a:solidFill>
                <a:latin typeface="Calibri"/>
                <a:ea typeface="Calibri"/>
                <a:cs typeface="Calibri"/>
                <a:sym typeface="Calibri"/>
              </a:rPr>
              <a:t>What is an atom?</a:t>
            </a:r>
            <a:endParaRPr sz="3600" i="0" strike="noStrike" cap="none">
              <a:solidFill>
                <a:srgbClr val="FF0000"/>
              </a:solidFill>
              <a:latin typeface="Calibri"/>
              <a:ea typeface="Calibri"/>
              <a:cs typeface="Calibri"/>
              <a:sym typeface="Calibri"/>
            </a:endParaRPr>
          </a:p>
        </p:txBody>
      </p:sp>
      <p:pic>
        <p:nvPicPr>
          <p:cNvPr id="200" name="Google Shape;200;ge0d2b0da06_0_105" descr="tom - Wiktionary"/>
          <p:cNvPicPr preferRelativeResize="0"/>
          <p:nvPr/>
        </p:nvPicPr>
        <p:blipFill rotWithShape="1">
          <a:blip r:embed="rId4">
            <a:alphaModFix/>
          </a:blip>
          <a:srcRect/>
          <a:stretch/>
        </p:blipFill>
        <p:spPr>
          <a:xfrm>
            <a:off x="2594086" y="1545021"/>
            <a:ext cx="3955831" cy="447728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e0d2b0da06_0_375"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ge0d2b0da06_0_375"/>
          <p:cNvSpPr txBox="1">
            <a:spLocks noGrp="1"/>
          </p:cNvSpPr>
          <p:nvPr>
            <p:ph type="ctrTitle" idx="4294967295"/>
          </p:nvPr>
        </p:nvSpPr>
        <p:spPr>
          <a:xfrm>
            <a:off x="694797" y="186676"/>
            <a:ext cx="7754400" cy="147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400"/>
              <a:buFont typeface="Calibri"/>
              <a:buNone/>
            </a:pPr>
            <a:r>
              <a:rPr lang="en-US" sz="3600"/>
              <a:t>What is an atomic nucleus?</a:t>
            </a:r>
            <a:endParaRPr sz="3600"/>
          </a:p>
        </p:txBody>
      </p:sp>
      <p:pic>
        <p:nvPicPr>
          <p:cNvPr id="208" name="Google Shape;208;ge0d2b0da06_0_375"/>
          <p:cNvPicPr preferRelativeResize="0"/>
          <p:nvPr/>
        </p:nvPicPr>
        <p:blipFill rotWithShape="1">
          <a:blip r:embed="rId4">
            <a:alphaModFix/>
          </a:blip>
          <a:srcRect/>
          <a:stretch/>
        </p:blipFill>
        <p:spPr>
          <a:xfrm>
            <a:off x="1328132" y="1294818"/>
            <a:ext cx="5227833" cy="5227833"/>
          </a:xfrm>
          <a:prstGeom prst="rect">
            <a:avLst/>
          </a:prstGeom>
          <a:noFill/>
          <a:ln>
            <a:noFill/>
          </a:ln>
        </p:spPr>
      </p:pic>
      <p:sp>
        <p:nvSpPr>
          <p:cNvPr id="209" name="Google Shape;209;ge0d2b0da06_0_375"/>
          <p:cNvSpPr txBox="1"/>
          <p:nvPr/>
        </p:nvSpPr>
        <p:spPr>
          <a:xfrm>
            <a:off x="6489870" y="5073949"/>
            <a:ext cx="13260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chemeClr val="dk1"/>
                </a:solidFill>
                <a:latin typeface="Calibri"/>
                <a:ea typeface="Calibri"/>
                <a:cs typeface="Calibri"/>
                <a:sym typeface="Calibri"/>
              </a:rPr>
              <a:t>Nucleus</a:t>
            </a:r>
            <a:endParaRPr sz="2700" b="0" i="0" u="none" strike="noStrike" cap="none">
              <a:solidFill>
                <a:schemeClr val="dk1"/>
              </a:solidFill>
              <a:latin typeface="Calibri"/>
              <a:ea typeface="Calibri"/>
              <a:cs typeface="Calibri"/>
              <a:sym typeface="Calibri"/>
            </a:endParaRPr>
          </a:p>
        </p:txBody>
      </p:sp>
      <p:cxnSp>
        <p:nvCxnSpPr>
          <p:cNvPr id="210" name="Google Shape;210;ge0d2b0da06_0_375"/>
          <p:cNvCxnSpPr/>
          <p:nvPr/>
        </p:nvCxnSpPr>
        <p:spPr>
          <a:xfrm rot="10800000">
            <a:off x="4643970" y="4132954"/>
            <a:ext cx="1845900" cy="1105200"/>
          </a:xfrm>
          <a:prstGeom prst="straightConnector1">
            <a:avLst/>
          </a:prstGeom>
          <a:noFill/>
          <a:ln w="76200" cap="flat" cmpd="sng">
            <a:solidFill>
              <a:srgbClr val="000000"/>
            </a:solidFill>
            <a:prstDash val="solid"/>
            <a:round/>
            <a:headEnd type="none" w="sm" len="sm"/>
            <a:tailEnd type="stealth" w="med" len="med"/>
          </a:ln>
          <a:effectLst>
            <a:outerShdw blurRad="40000" dist="20000" dir="5400000" rotWithShape="0">
              <a:srgbClr val="000000">
                <a:alpha val="37250"/>
              </a:srgbClr>
            </a:outerShdw>
          </a:effectLst>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e0d2b0da06_0_283"/>
          <p:cNvSpPr txBox="1"/>
          <p:nvPr/>
        </p:nvSpPr>
        <p:spPr>
          <a:xfrm>
            <a:off x="586213" y="405875"/>
            <a:ext cx="79716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are the 3 subatomic particles? Explain their similarities and differences.</a:t>
            </a:r>
            <a:endParaRPr sz="1400" b="0" i="0" u="none" strike="noStrike" cap="none">
              <a:solidFill>
                <a:srgbClr val="000000"/>
              </a:solidFill>
              <a:latin typeface="Arial"/>
              <a:ea typeface="Arial"/>
              <a:cs typeface="Arial"/>
              <a:sym typeface="Arial"/>
            </a:endParaRPr>
          </a:p>
        </p:txBody>
      </p:sp>
      <p:sp>
        <p:nvSpPr>
          <p:cNvPr id="217" name="Google Shape;217;ge0d2b0da06_0_283"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8" name="Google Shape;218;ge0d2b0da06_0_283"/>
          <p:cNvPicPr preferRelativeResize="0"/>
          <p:nvPr/>
        </p:nvPicPr>
        <p:blipFill rotWithShape="1">
          <a:blip r:embed="rId4">
            <a:alphaModFix/>
          </a:blip>
          <a:srcRect/>
          <a:stretch/>
        </p:blipFill>
        <p:spPr>
          <a:xfrm>
            <a:off x="469592" y="1744117"/>
            <a:ext cx="8204822" cy="470800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e0d2b0da06_0_464"/>
          <p:cNvSpPr txBox="1"/>
          <p:nvPr/>
        </p:nvSpPr>
        <p:spPr>
          <a:xfrm>
            <a:off x="0" y="728275"/>
            <a:ext cx="91440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Calibri"/>
                <a:ea typeface="Calibri"/>
                <a:cs typeface="Calibri"/>
                <a:sym typeface="Calibri"/>
              </a:rPr>
              <a:t>What is energy?</a:t>
            </a:r>
            <a:endParaRPr sz="1400" b="0" i="0" u="none" strike="noStrike" cap="none">
              <a:solidFill>
                <a:srgbClr val="000000"/>
              </a:solidFill>
              <a:latin typeface="Arial"/>
              <a:ea typeface="Arial"/>
              <a:cs typeface="Arial"/>
              <a:sym typeface="Arial"/>
            </a:endParaRPr>
          </a:p>
        </p:txBody>
      </p:sp>
      <p:sp>
        <p:nvSpPr>
          <p:cNvPr id="225" name="Google Shape;225;ge0d2b0da06_0_464"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6" name="Google Shape;226;ge0d2b0da06_0_464" descr="energy.jpg"/>
          <p:cNvPicPr preferRelativeResize="0"/>
          <p:nvPr/>
        </p:nvPicPr>
        <p:blipFill rotWithShape="1">
          <a:blip r:embed="rId4">
            <a:alphaModFix/>
          </a:blip>
          <a:srcRect l="-18191" r="-18178"/>
          <a:stretch/>
        </p:blipFill>
        <p:spPr>
          <a:xfrm>
            <a:off x="457200" y="1603769"/>
            <a:ext cx="8229600" cy="452596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9"/>
          <p:cNvSpPr txBox="1"/>
          <p:nvPr/>
        </p:nvSpPr>
        <p:spPr>
          <a:xfrm>
            <a:off x="1809443" y="987150"/>
            <a:ext cx="5525100" cy="1108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a:latin typeface="Calibri"/>
                <a:ea typeface="Calibri"/>
                <a:cs typeface="Calibri"/>
                <a:sym typeface="Calibri"/>
              </a:rPr>
              <a:t>Nuclear Energy</a:t>
            </a:r>
            <a:endParaRPr sz="6600" b="1" i="0" u="none" strike="noStrike" cap="none">
              <a:solidFill>
                <a:srgbClr val="000000"/>
              </a:solidFill>
              <a:latin typeface="Calibri"/>
              <a:ea typeface="Calibri"/>
              <a:cs typeface="Calibri"/>
              <a:sym typeface="Calibri"/>
            </a:endParaRPr>
          </a:p>
        </p:txBody>
      </p:sp>
      <p:sp>
        <p:nvSpPr>
          <p:cNvPr id="233" name="Google Shape;233;p9" descr="Artificial Intelligence"/>
          <p:cNvSpPr/>
          <p:nvPr/>
        </p:nvSpPr>
        <p:spPr>
          <a:xfrm>
            <a:off x="1582246" y="2468253"/>
            <a:ext cx="3326700" cy="30948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4" name="Google Shape;234;p9" descr="Blog"/>
          <p:cNvPicPr preferRelativeResize="0"/>
          <p:nvPr/>
        </p:nvPicPr>
        <p:blipFill rotWithShape="1">
          <a:blip r:embed="rId4">
            <a:alphaModFix/>
          </a:blip>
          <a:srcRect/>
          <a:stretch/>
        </p:blipFill>
        <p:spPr>
          <a:xfrm>
            <a:off x="4721464" y="2595545"/>
            <a:ext cx="2840308" cy="284030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0" descr="Artificial Intelligence"/>
          <p:cNvSpPr/>
          <p:nvPr/>
        </p:nvSpPr>
        <p:spPr>
          <a:xfrm>
            <a:off x="2" y="2"/>
            <a:ext cx="735231" cy="735231"/>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1" name="Google Shape;241;p10" descr="Blog"/>
          <p:cNvPicPr preferRelativeResize="0"/>
          <p:nvPr/>
        </p:nvPicPr>
        <p:blipFill rotWithShape="1">
          <a:blip r:embed="rId4">
            <a:alphaModFix/>
          </a:blip>
          <a:srcRect/>
          <a:stretch/>
        </p:blipFill>
        <p:spPr>
          <a:xfrm>
            <a:off x="735231" y="135870"/>
            <a:ext cx="463492" cy="463492"/>
          </a:xfrm>
          <a:prstGeom prst="rect">
            <a:avLst/>
          </a:prstGeom>
          <a:noFill/>
          <a:ln>
            <a:noFill/>
          </a:ln>
        </p:spPr>
      </p:pic>
      <p:pic>
        <p:nvPicPr>
          <p:cNvPr id="242" name="Google Shape;242;p10"/>
          <p:cNvPicPr preferRelativeResize="0"/>
          <p:nvPr/>
        </p:nvPicPr>
        <p:blipFill>
          <a:blip r:embed="rId5">
            <a:alphaModFix/>
          </a:blip>
          <a:stretch>
            <a:fillRect/>
          </a:stretch>
        </p:blipFill>
        <p:spPr>
          <a:xfrm>
            <a:off x="626675" y="2560175"/>
            <a:ext cx="7890649" cy="2510075"/>
          </a:xfrm>
          <a:prstGeom prst="rect">
            <a:avLst/>
          </a:prstGeom>
          <a:noFill/>
          <a:ln>
            <a:noFill/>
          </a:ln>
        </p:spPr>
      </p:pic>
      <p:sp>
        <p:nvSpPr>
          <p:cNvPr id="243" name="Google Shape;243;p10"/>
          <p:cNvSpPr txBox="1"/>
          <p:nvPr/>
        </p:nvSpPr>
        <p:spPr>
          <a:xfrm>
            <a:off x="1278475" y="293038"/>
            <a:ext cx="73386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b="1" u="sng">
                <a:latin typeface="Calibri"/>
                <a:ea typeface="Calibri"/>
                <a:cs typeface="Calibri"/>
                <a:sym typeface="Calibri"/>
              </a:rPr>
              <a:t>Nuclear Energy:</a:t>
            </a:r>
            <a:r>
              <a:rPr lang="en-US" sz="3600">
                <a:latin typeface="Calibri"/>
                <a:ea typeface="Calibri"/>
                <a:cs typeface="Calibri"/>
                <a:sym typeface="Calibri"/>
              </a:rPr>
              <a:t> energy released by nuclear reactions</a:t>
            </a:r>
            <a:endParaRPr sz="36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e0d2b0da06_0_14" descr="Questions"/>
          <p:cNvSpPr/>
          <p:nvPr/>
        </p:nvSpPr>
        <p:spPr>
          <a:xfrm>
            <a:off x="2286000" y="1207494"/>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e0d2b0da06_0_19" descr="Questions"/>
          <p:cNvSpPr/>
          <p:nvPr/>
        </p:nvSpPr>
        <p:spPr>
          <a:xfrm>
            <a:off x="2" y="2"/>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ge0d2b0da06_0_19"/>
          <p:cNvSpPr txBox="1"/>
          <p:nvPr/>
        </p:nvSpPr>
        <p:spPr>
          <a:xfrm>
            <a:off x="902700" y="432213"/>
            <a:ext cx="73386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a:latin typeface="Calibri"/>
                <a:ea typeface="Calibri"/>
                <a:cs typeface="Calibri"/>
                <a:sym typeface="Calibri"/>
              </a:rPr>
              <a:t>What is nuclear energy?</a:t>
            </a:r>
            <a:endParaRPr sz="3600">
              <a:latin typeface="Calibri"/>
              <a:ea typeface="Calibri"/>
              <a:cs typeface="Calibri"/>
              <a:sym typeface="Calibri"/>
            </a:endParaRPr>
          </a:p>
        </p:txBody>
      </p:sp>
      <p:pic>
        <p:nvPicPr>
          <p:cNvPr id="257" name="Google Shape;257;ge0d2b0da06_0_19"/>
          <p:cNvPicPr preferRelativeResize="0"/>
          <p:nvPr/>
        </p:nvPicPr>
        <p:blipFill>
          <a:blip r:embed="rId4">
            <a:alphaModFix/>
          </a:blip>
          <a:stretch>
            <a:fillRect/>
          </a:stretch>
        </p:blipFill>
        <p:spPr>
          <a:xfrm>
            <a:off x="626675" y="2560175"/>
            <a:ext cx="7890649" cy="2510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p:nvPr/>
        </p:nvSpPr>
        <p:spPr>
          <a:xfrm>
            <a:off x="887699" y="925288"/>
            <a:ext cx="7368600" cy="1446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800">
                <a:latin typeface="Calibri"/>
                <a:ea typeface="Calibri"/>
                <a:cs typeface="Calibri"/>
                <a:sym typeface="Calibri"/>
              </a:rPr>
              <a:t>Nuclear Energy</a:t>
            </a:r>
            <a:endParaRPr sz="1800" b="0" i="0" u="none" strike="noStrike" cap="none">
              <a:solidFill>
                <a:srgbClr val="000000"/>
              </a:solidFill>
              <a:latin typeface="Calibri"/>
              <a:ea typeface="Calibri"/>
              <a:cs typeface="Calibri"/>
              <a:sym typeface="Calibri"/>
            </a:endParaRPr>
          </a:p>
        </p:txBody>
      </p:sp>
      <p:sp>
        <p:nvSpPr>
          <p:cNvPr id="120" name="Google Shape;120;p2"/>
          <p:cNvSpPr/>
          <p:nvPr/>
        </p:nvSpPr>
        <p:spPr>
          <a:xfrm>
            <a:off x="170823" y="211015"/>
            <a:ext cx="1095271"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1" name="Google Shape;121;p2"/>
          <p:cNvSpPr txBox="1"/>
          <p:nvPr/>
        </p:nvSpPr>
        <p:spPr>
          <a:xfrm>
            <a:off x="366765" y="367994"/>
            <a:ext cx="703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FFFFFF"/>
                </a:solidFill>
                <a:latin typeface="Calibri"/>
                <a:ea typeface="Calibri"/>
                <a:cs typeface="Calibri"/>
                <a:sym typeface="Calibri"/>
              </a:rPr>
              <a:t>Intro</a:t>
            </a:r>
            <a:endParaRPr/>
          </a:p>
        </p:txBody>
      </p:sp>
      <p:pic>
        <p:nvPicPr>
          <p:cNvPr id="122" name="Google Shape;122;p2"/>
          <p:cNvPicPr preferRelativeResize="0"/>
          <p:nvPr/>
        </p:nvPicPr>
        <p:blipFill>
          <a:blip r:embed="rId3">
            <a:alphaModFix/>
          </a:blip>
          <a:stretch>
            <a:fillRect/>
          </a:stretch>
        </p:blipFill>
        <p:spPr>
          <a:xfrm>
            <a:off x="626675" y="2560175"/>
            <a:ext cx="7890649" cy="25100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11"/>
          <p:cNvPicPr preferRelativeResize="0"/>
          <p:nvPr/>
        </p:nvPicPr>
        <p:blipFill rotWithShape="1">
          <a:blip r:embed="rId3">
            <a:alphaModFix/>
          </a:blip>
          <a:srcRect/>
          <a:stretch/>
        </p:blipFill>
        <p:spPr>
          <a:xfrm>
            <a:off x="0" y="411215"/>
            <a:ext cx="9143998" cy="603556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e0d2b0da06_0_42" descr="Artificial Intelligence"/>
          <p:cNvSpPr/>
          <p:nvPr/>
        </p:nvSpPr>
        <p:spPr>
          <a:xfrm>
            <a:off x="2" y="2"/>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0" name="Google Shape;270;ge0d2b0da06_0_42"/>
          <p:cNvPicPr preferRelativeResize="0"/>
          <p:nvPr/>
        </p:nvPicPr>
        <p:blipFill>
          <a:blip r:embed="rId4">
            <a:alphaModFix/>
          </a:blip>
          <a:stretch>
            <a:fillRect/>
          </a:stretch>
        </p:blipFill>
        <p:spPr>
          <a:xfrm>
            <a:off x="2350025" y="2231212"/>
            <a:ext cx="4443950" cy="3555150"/>
          </a:xfrm>
          <a:prstGeom prst="rect">
            <a:avLst/>
          </a:prstGeom>
          <a:noFill/>
          <a:ln>
            <a:noFill/>
          </a:ln>
        </p:spPr>
      </p:pic>
      <p:sp>
        <p:nvSpPr>
          <p:cNvPr id="271" name="Google Shape;271;ge0d2b0da06_0_42"/>
          <p:cNvSpPr txBox="1"/>
          <p:nvPr/>
        </p:nvSpPr>
        <p:spPr>
          <a:xfrm>
            <a:off x="898200" y="1071638"/>
            <a:ext cx="73476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a:latin typeface="Calibri"/>
                <a:ea typeface="Calibri"/>
                <a:cs typeface="Calibri"/>
                <a:sym typeface="Calibri"/>
              </a:rPr>
              <a:t>Can be Natural</a:t>
            </a:r>
            <a:endParaRPr sz="360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e0d2b0da06_0_50" descr="Artificial Intelligence"/>
          <p:cNvSpPr/>
          <p:nvPr/>
        </p:nvSpPr>
        <p:spPr>
          <a:xfrm>
            <a:off x="2" y="2"/>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ge0d2b0da06_0_50"/>
          <p:cNvSpPr txBox="1"/>
          <p:nvPr/>
        </p:nvSpPr>
        <p:spPr>
          <a:xfrm>
            <a:off x="898200" y="1071638"/>
            <a:ext cx="73476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a:latin typeface="Calibri"/>
                <a:ea typeface="Calibri"/>
                <a:cs typeface="Calibri"/>
                <a:sym typeface="Calibri"/>
              </a:rPr>
              <a:t>Can be Man-Made</a:t>
            </a:r>
            <a:endParaRPr sz="3600">
              <a:latin typeface="Calibri"/>
              <a:ea typeface="Calibri"/>
              <a:cs typeface="Calibri"/>
              <a:sym typeface="Calibri"/>
            </a:endParaRPr>
          </a:p>
        </p:txBody>
      </p:sp>
      <p:pic>
        <p:nvPicPr>
          <p:cNvPr id="279" name="Google Shape;279;ge0d2b0da06_0_50"/>
          <p:cNvPicPr preferRelativeResize="0"/>
          <p:nvPr/>
        </p:nvPicPr>
        <p:blipFill>
          <a:blip r:embed="rId4">
            <a:alphaModFix/>
          </a:blip>
          <a:stretch>
            <a:fillRect/>
          </a:stretch>
        </p:blipFill>
        <p:spPr>
          <a:xfrm>
            <a:off x="2143538" y="2043677"/>
            <a:ext cx="4856925" cy="3594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e0d2b0da06_0_58" descr="Artificial Intelligence"/>
          <p:cNvSpPr/>
          <p:nvPr/>
        </p:nvSpPr>
        <p:spPr>
          <a:xfrm>
            <a:off x="2" y="2"/>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6" name="Google Shape;286;ge0d2b0da06_0_58"/>
          <p:cNvPicPr preferRelativeResize="0"/>
          <p:nvPr/>
        </p:nvPicPr>
        <p:blipFill>
          <a:blip r:embed="rId4">
            <a:alphaModFix/>
          </a:blip>
          <a:stretch>
            <a:fillRect/>
          </a:stretch>
        </p:blipFill>
        <p:spPr>
          <a:xfrm>
            <a:off x="1080875" y="992425"/>
            <a:ext cx="6982251" cy="48731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e0d2b0da06_0_64" descr="Questions"/>
          <p:cNvSpPr/>
          <p:nvPr/>
        </p:nvSpPr>
        <p:spPr>
          <a:xfrm>
            <a:off x="2286000" y="1207494"/>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e0d2b0da06_0_69" descr="Questions"/>
          <p:cNvSpPr/>
          <p:nvPr/>
        </p:nvSpPr>
        <p:spPr>
          <a:xfrm>
            <a:off x="2" y="2"/>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ge0d2b0da06_0_69"/>
          <p:cNvSpPr txBox="1"/>
          <p:nvPr/>
        </p:nvSpPr>
        <p:spPr>
          <a:xfrm>
            <a:off x="898200" y="376400"/>
            <a:ext cx="79503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a:latin typeface="Calibri"/>
                <a:ea typeface="Calibri"/>
                <a:cs typeface="Calibri"/>
                <a:sym typeface="Calibri"/>
              </a:rPr>
              <a:t>True/False: Nuclear energy can be natural or man-made.</a:t>
            </a:r>
            <a:endParaRPr sz="3600">
              <a:latin typeface="Calibri"/>
              <a:ea typeface="Calibri"/>
              <a:cs typeface="Calibri"/>
              <a:sym typeface="Calibri"/>
            </a:endParaRPr>
          </a:p>
        </p:txBody>
      </p:sp>
      <p:pic>
        <p:nvPicPr>
          <p:cNvPr id="300" name="Google Shape;300;ge0d2b0da06_0_69"/>
          <p:cNvPicPr preferRelativeResize="0"/>
          <p:nvPr/>
        </p:nvPicPr>
        <p:blipFill>
          <a:blip r:embed="rId4">
            <a:alphaModFix/>
          </a:blip>
          <a:stretch>
            <a:fillRect/>
          </a:stretch>
        </p:blipFill>
        <p:spPr>
          <a:xfrm>
            <a:off x="849600" y="2647223"/>
            <a:ext cx="3670375" cy="2936275"/>
          </a:xfrm>
          <a:prstGeom prst="rect">
            <a:avLst/>
          </a:prstGeom>
          <a:noFill/>
          <a:ln>
            <a:noFill/>
          </a:ln>
        </p:spPr>
      </p:pic>
      <p:pic>
        <p:nvPicPr>
          <p:cNvPr id="301" name="Google Shape;301;ge0d2b0da06_0_69"/>
          <p:cNvPicPr preferRelativeResize="0"/>
          <p:nvPr/>
        </p:nvPicPr>
        <p:blipFill>
          <a:blip r:embed="rId5">
            <a:alphaModFix/>
          </a:blip>
          <a:stretch>
            <a:fillRect/>
          </a:stretch>
        </p:blipFill>
        <p:spPr>
          <a:xfrm>
            <a:off x="4585973" y="2647225"/>
            <a:ext cx="3967449" cy="29362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ddf55a4496_0_2" descr="Questions"/>
          <p:cNvSpPr/>
          <p:nvPr/>
        </p:nvSpPr>
        <p:spPr>
          <a:xfrm>
            <a:off x="2" y="2"/>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gddf55a4496_0_2"/>
          <p:cNvSpPr txBox="1"/>
          <p:nvPr/>
        </p:nvSpPr>
        <p:spPr>
          <a:xfrm>
            <a:off x="898200" y="376400"/>
            <a:ext cx="79503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a:solidFill>
                  <a:srgbClr val="FF0000"/>
                </a:solidFill>
                <a:latin typeface="Calibri"/>
                <a:ea typeface="Calibri"/>
                <a:cs typeface="Calibri"/>
                <a:sym typeface="Calibri"/>
              </a:rPr>
              <a:t>True</a:t>
            </a:r>
            <a:r>
              <a:rPr lang="en-US" sz="3600">
                <a:latin typeface="Calibri"/>
                <a:ea typeface="Calibri"/>
                <a:cs typeface="Calibri"/>
                <a:sym typeface="Calibri"/>
              </a:rPr>
              <a:t>/False: Nuclear energy can be natural or man-made.</a:t>
            </a:r>
            <a:endParaRPr sz="3600">
              <a:latin typeface="Calibri"/>
              <a:ea typeface="Calibri"/>
              <a:cs typeface="Calibri"/>
              <a:sym typeface="Calibri"/>
            </a:endParaRPr>
          </a:p>
        </p:txBody>
      </p:sp>
      <p:pic>
        <p:nvPicPr>
          <p:cNvPr id="309" name="Google Shape;309;gddf55a4496_0_2"/>
          <p:cNvPicPr preferRelativeResize="0"/>
          <p:nvPr/>
        </p:nvPicPr>
        <p:blipFill>
          <a:blip r:embed="rId4">
            <a:alphaModFix/>
          </a:blip>
          <a:stretch>
            <a:fillRect/>
          </a:stretch>
        </p:blipFill>
        <p:spPr>
          <a:xfrm>
            <a:off x="849600" y="2647223"/>
            <a:ext cx="3670375" cy="2936275"/>
          </a:xfrm>
          <a:prstGeom prst="rect">
            <a:avLst/>
          </a:prstGeom>
          <a:noFill/>
          <a:ln>
            <a:noFill/>
          </a:ln>
        </p:spPr>
      </p:pic>
      <p:pic>
        <p:nvPicPr>
          <p:cNvPr id="310" name="Google Shape;310;gddf55a4496_0_2"/>
          <p:cNvPicPr preferRelativeResize="0"/>
          <p:nvPr/>
        </p:nvPicPr>
        <p:blipFill>
          <a:blip r:embed="rId5">
            <a:alphaModFix/>
          </a:blip>
          <a:stretch>
            <a:fillRect/>
          </a:stretch>
        </p:blipFill>
        <p:spPr>
          <a:xfrm>
            <a:off x="4585973" y="2647225"/>
            <a:ext cx="3967449" cy="29362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e0d2b0da06_0_85" descr="Questions"/>
          <p:cNvSpPr/>
          <p:nvPr/>
        </p:nvSpPr>
        <p:spPr>
          <a:xfrm>
            <a:off x="2" y="2"/>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ge0d2b0da06_0_85"/>
          <p:cNvSpPr txBox="1"/>
          <p:nvPr/>
        </p:nvSpPr>
        <p:spPr>
          <a:xfrm>
            <a:off x="898200" y="362475"/>
            <a:ext cx="80058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a:solidFill>
                  <a:schemeClr val="dk1"/>
                </a:solidFill>
                <a:latin typeface="Calibri"/>
                <a:ea typeface="Calibri"/>
                <a:cs typeface="Calibri"/>
                <a:sym typeface="Calibri"/>
              </a:rPr>
              <a:t>Is nuclear energy a renewable or non-renewable resource?</a:t>
            </a:r>
            <a:endParaRPr sz="3600">
              <a:solidFill>
                <a:schemeClr val="dk1"/>
              </a:solidFill>
              <a:latin typeface="Calibri"/>
              <a:ea typeface="Calibri"/>
              <a:cs typeface="Calibri"/>
              <a:sym typeface="Calibri"/>
            </a:endParaRPr>
          </a:p>
        </p:txBody>
      </p:sp>
      <p:pic>
        <p:nvPicPr>
          <p:cNvPr id="318" name="Google Shape;318;ge0d2b0da06_0_85"/>
          <p:cNvPicPr preferRelativeResize="0"/>
          <p:nvPr/>
        </p:nvPicPr>
        <p:blipFill>
          <a:blip r:embed="rId4">
            <a:alphaModFix/>
          </a:blip>
          <a:stretch>
            <a:fillRect/>
          </a:stretch>
        </p:blipFill>
        <p:spPr>
          <a:xfrm>
            <a:off x="626675" y="2560175"/>
            <a:ext cx="7890649" cy="25100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2" descr="Artificial Intelligence"/>
          <p:cNvSpPr/>
          <p:nvPr/>
        </p:nvSpPr>
        <p:spPr>
          <a:xfrm>
            <a:off x="1168980" y="1430210"/>
            <a:ext cx="4349400" cy="39975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5" name="Google Shape;325;p12" descr="Comment Like"/>
          <p:cNvPicPr preferRelativeResize="0"/>
          <p:nvPr/>
        </p:nvPicPr>
        <p:blipFill rotWithShape="1">
          <a:blip r:embed="rId4">
            <a:alphaModFix/>
          </a:blip>
          <a:srcRect/>
          <a:stretch/>
        </p:blipFill>
        <p:spPr>
          <a:xfrm>
            <a:off x="4841628" y="2294394"/>
            <a:ext cx="3133385" cy="313338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13" descr="Artificial Intelligence"/>
          <p:cNvSpPr/>
          <p:nvPr/>
        </p:nvSpPr>
        <p:spPr>
          <a:xfrm>
            <a:off x="2" y="2"/>
            <a:ext cx="735231" cy="735231"/>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2" name="Google Shape;332;p13" descr="Comment Like"/>
          <p:cNvPicPr preferRelativeResize="0"/>
          <p:nvPr/>
        </p:nvPicPr>
        <p:blipFill rotWithShape="1">
          <a:blip r:embed="rId4">
            <a:alphaModFix/>
          </a:blip>
          <a:srcRect/>
          <a:stretch/>
        </p:blipFill>
        <p:spPr>
          <a:xfrm>
            <a:off x="735231" y="146272"/>
            <a:ext cx="571056" cy="571056"/>
          </a:xfrm>
          <a:prstGeom prst="rect">
            <a:avLst/>
          </a:prstGeom>
          <a:noFill/>
          <a:ln>
            <a:noFill/>
          </a:ln>
        </p:spPr>
      </p:pic>
      <p:pic>
        <p:nvPicPr>
          <p:cNvPr id="333" name="Google Shape;333;p13"/>
          <p:cNvPicPr preferRelativeResize="0"/>
          <p:nvPr/>
        </p:nvPicPr>
        <p:blipFill>
          <a:blip r:embed="rId5">
            <a:alphaModFix/>
          </a:blip>
          <a:stretch>
            <a:fillRect/>
          </a:stretch>
        </p:blipFill>
        <p:spPr>
          <a:xfrm>
            <a:off x="677338" y="835213"/>
            <a:ext cx="7789324" cy="5187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 descr="Lightbulb and gear"/>
          <p:cNvSpPr/>
          <p:nvPr/>
        </p:nvSpPr>
        <p:spPr>
          <a:xfrm>
            <a:off x="2" y="83364"/>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txBox="1"/>
          <p:nvPr/>
        </p:nvSpPr>
        <p:spPr>
          <a:xfrm>
            <a:off x="606423" y="384251"/>
            <a:ext cx="8209500" cy="1015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i="0" u="none" strike="noStrike" cap="none">
                <a:solidFill>
                  <a:srgbClr val="000000"/>
                </a:solidFill>
                <a:latin typeface="Calibri"/>
                <a:ea typeface="Calibri"/>
                <a:cs typeface="Calibri"/>
                <a:sym typeface="Calibri"/>
              </a:rPr>
              <a:t>Big Question: </a:t>
            </a:r>
            <a:r>
              <a:rPr lang="en-US" sz="3000" i="0" u="none" strike="noStrike" cap="none">
                <a:solidFill>
                  <a:srgbClr val="000000"/>
                </a:solidFill>
                <a:latin typeface="Calibri"/>
                <a:ea typeface="Calibri"/>
                <a:cs typeface="Calibri"/>
                <a:sym typeface="Calibri"/>
              </a:rPr>
              <a:t>How can nuclear energy be convert</a:t>
            </a:r>
            <a:r>
              <a:rPr lang="en-US" sz="3000">
                <a:latin typeface="Calibri"/>
                <a:ea typeface="Calibri"/>
                <a:cs typeface="Calibri"/>
                <a:sym typeface="Calibri"/>
              </a:rPr>
              <a:t>ed into other forms of energy?</a:t>
            </a:r>
            <a:endParaRPr sz="3000" i="0" u="none" strike="noStrike" cap="none">
              <a:solidFill>
                <a:srgbClr val="000000"/>
              </a:solidFill>
              <a:latin typeface="Calibri"/>
              <a:ea typeface="Calibri"/>
              <a:cs typeface="Calibri"/>
              <a:sym typeface="Calibri"/>
            </a:endParaRPr>
          </a:p>
        </p:txBody>
      </p:sp>
      <p:pic>
        <p:nvPicPr>
          <p:cNvPr id="130" name="Google Shape;130;p3"/>
          <p:cNvPicPr preferRelativeResize="0"/>
          <p:nvPr/>
        </p:nvPicPr>
        <p:blipFill>
          <a:blip r:embed="rId4">
            <a:alphaModFix/>
          </a:blip>
          <a:stretch>
            <a:fillRect/>
          </a:stretch>
        </p:blipFill>
        <p:spPr>
          <a:xfrm>
            <a:off x="537800" y="2039774"/>
            <a:ext cx="8068400" cy="39747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e0d2b0da06_0_553" descr="Artificial Intelligence"/>
          <p:cNvSpPr/>
          <p:nvPr/>
        </p:nvSpPr>
        <p:spPr>
          <a:xfrm>
            <a:off x="2" y="2"/>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0" name="Google Shape;340;ge0d2b0da06_0_553" descr="Comment Like"/>
          <p:cNvPicPr preferRelativeResize="0"/>
          <p:nvPr/>
        </p:nvPicPr>
        <p:blipFill rotWithShape="1">
          <a:blip r:embed="rId4">
            <a:alphaModFix/>
          </a:blip>
          <a:srcRect/>
          <a:stretch/>
        </p:blipFill>
        <p:spPr>
          <a:xfrm>
            <a:off x="735231" y="146272"/>
            <a:ext cx="571056" cy="571056"/>
          </a:xfrm>
          <a:prstGeom prst="rect">
            <a:avLst/>
          </a:prstGeom>
          <a:noFill/>
          <a:ln>
            <a:noFill/>
          </a:ln>
        </p:spPr>
      </p:pic>
      <p:pic>
        <p:nvPicPr>
          <p:cNvPr id="341" name="Google Shape;341;ge0d2b0da06_0_553"/>
          <p:cNvPicPr preferRelativeResize="0"/>
          <p:nvPr/>
        </p:nvPicPr>
        <p:blipFill>
          <a:blip r:embed="rId5">
            <a:alphaModFix/>
          </a:blip>
          <a:stretch>
            <a:fillRect/>
          </a:stretch>
        </p:blipFill>
        <p:spPr>
          <a:xfrm>
            <a:off x="152400" y="851540"/>
            <a:ext cx="8839199" cy="515492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6" descr="Artificial Intelligence"/>
          <p:cNvSpPr/>
          <p:nvPr/>
        </p:nvSpPr>
        <p:spPr>
          <a:xfrm>
            <a:off x="1061805" y="1430247"/>
            <a:ext cx="4349400" cy="39975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8" name="Google Shape;348;p16" descr="Comment Dislike"/>
          <p:cNvPicPr preferRelativeResize="0"/>
          <p:nvPr/>
        </p:nvPicPr>
        <p:blipFill rotWithShape="1">
          <a:blip r:embed="rId4">
            <a:alphaModFix/>
          </a:blip>
          <a:srcRect/>
          <a:stretch/>
        </p:blipFill>
        <p:spPr>
          <a:xfrm>
            <a:off x="4734453" y="2013078"/>
            <a:ext cx="3347724" cy="334772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ge0d2b0da06_0_564"/>
          <p:cNvPicPr preferRelativeResize="0"/>
          <p:nvPr/>
        </p:nvPicPr>
        <p:blipFill>
          <a:blip r:embed="rId3">
            <a:alphaModFix/>
          </a:blip>
          <a:stretch>
            <a:fillRect/>
          </a:stretch>
        </p:blipFill>
        <p:spPr>
          <a:xfrm>
            <a:off x="368463" y="1530750"/>
            <a:ext cx="8407074" cy="4618700"/>
          </a:xfrm>
          <a:prstGeom prst="rect">
            <a:avLst/>
          </a:prstGeom>
          <a:noFill/>
          <a:ln>
            <a:noFill/>
          </a:ln>
        </p:spPr>
      </p:pic>
      <p:sp>
        <p:nvSpPr>
          <p:cNvPr id="355" name="Google Shape;355;ge0d2b0da06_0_564" descr="Artificial Intelligence"/>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6" name="Google Shape;356;ge0d2b0da06_0_564" descr="Comment Dislike"/>
          <p:cNvPicPr preferRelativeResize="0"/>
          <p:nvPr/>
        </p:nvPicPr>
        <p:blipFill rotWithShape="1">
          <a:blip r:embed="rId5">
            <a:alphaModFix/>
          </a:blip>
          <a:srcRect/>
          <a:stretch/>
        </p:blipFill>
        <p:spPr>
          <a:xfrm>
            <a:off x="604600" y="159010"/>
            <a:ext cx="545579" cy="545579"/>
          </a:xfrm>
          <a:prstGeom prst="rect">
            <a:avLst/>
          </a:prstGeom>
          <a:noFill/>
          <a:ln>
            <a:noFill/>
          </a:ln>
        </p:spPr>
      </p:pic>
      <p:sp>
        <p:nvSpPr>
          <p:cNvPr id="357" name="Google Shape;357;ge0d2b0da06_0_564"/>
          <p:cNvSpPr txBox="1"/>
          <p:nvPr/>
        </p:nvSpPr>
        <p:spPr>
          <a:xfrm>
            <a:off x="3003150" y="567750"/>
            <a:ext cx="31377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a:latin typeface="Calibri"/>
                <a:ea typeface="Calibri"/>
                <a:cs typeface="Calibri"/>
                <a:sym typeface="Calibri"/>
              </a:rPr>
              <a:t>Renewable</a:t>
            </a:r>
            <a:endParaRPr sz="3600">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4" descr="Questions"/>
          <p:cNvSpPr/>
          <p:nvPr/>
        </p:nvSpPr>
        <p:spPr>
          <a:xfrm>
            <a:off x="1905000" y="908540"/>
            <a:ext cx="5334000" cy="50409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15" descr="Questions"/>
          <p:cNvSpPr/>
          <p:nvPr/>
        </p:nvSpPr>
        <p:spPr>
          <a:xfrm>
            <a:off x="2" y="2"/>
            <a:ext cx="849543" cy="84954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5"/>
          <p:cNvSpPr txBox="1"/>
          <p:nvPr/>
        </p:nvSpPr>
        <p:spPr>
          <a:xfrm>
            <a:off x="849550" y="371200"/>
            <a:ext cx="80127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a:latin typeface="Calibri"/>
                <a:ea typeface="Calibri"/>
                <a:cs typeface="Calibri"/>
                <a:sym typeface="Calibri"/>
              </a:rPr>
              <a:t>What are two examples of nuclear reactions that produce energy?</a:t>
            </a:r>
            <a:endParaRPr sz="3600">
              <a:latin typeface="Calibri"/>
              <a:ea typeface="Calibri"/>
              <a:cs typeface="Calibri"/>
              <a:sym typeface="Calibri"/>
            </a:endParaRPr>
          </a:p>
        </p:txBody>
      </p:sp>
      <p:pic>
        <p:nvPicPr>
          <p:cNvPr id="371" name="Google Shape;371;p15"/>
          <p:cNvPicPr preferRelativeResize="0"/>
          <p:nvPr/>
        </p:nvPicPr>
        <p:blipFill>
          <a:blip r:embed="rId4">
            <a:alphaModFix/>
          </a:blip>
          <a:stretch>
            <a:fillRect/>
          </a:stretch>
        </p:blipFill>
        <p:spPr>
          <a:xfrm>
            <a:off x="626675" y="2678950"/>
            <a:ext cx="7890649" cy="25100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ge0d2b0da06_0_658" descr="Questions"/>
          <p:cNvSpPr/>
          <p:nvPr/>
        </p:nvSpPr>
        <p:spPr>
          <a:xfrm>
            <a:off x="2" y="2"/>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ge0d2b0da06_0_658"/>
          <p:cNvSpPr txBox="1"/>
          <p:nvPr/>
        </p:nvSpPr>
        <p:spPr>
          <a:xfrm>
            <a:off x="901800" y="473150"/>
            <a:ext cx="73404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a:latin typeface="Calibri"/>
                <a:ea typeface="Calibri"/>
                <a:cs typeface="Calibri"/>
                <a:sym typeface="Calibri"/>
              </a:rPr>
              <a:t>Is wind energy an example of nuclear energy?</a:t>
            </a:r>
            <a:endParaRPr sz="3600">
              <a:latin typeface="Calibri"/>
              <a:ea typeface="Calibri"/>
              <a:cs typeface="Calibri"/>
              <a:sym typeface="Calibri"/>
            </a:endParaRPr>
          </a:p>
        </p:txBody>
      </p:sp>
      <p:pic>
        <p:nvPicPr>
          <p:cNvPr id="379" name="Google Shape;379;ge0d2b0da06_0_658"/>
          <p:cNvPicPr preferRelativeResize="0"/>
          <p:nvPr/>
        </p:nvPicPr>
        <p:blipFill>
          <a:blip r:embed="rId4">
            <a:alphaModFix/>
          </a:blip>
          <a:stretch>
            <a:fillRect/>
          </a:stretch>
        </p:blipFill>
        <p:spPr>
          <a:xfrm>
            <a:off x="368463" y="1766150"/>
            <a:ext cx="8407074" cy="46187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17" descr="Artificial Intelligence"/>
          <p:cNvSpPr/>
          <p:nvPr/>
        </p:nvSpPr>
        <p:spPr>
          <a:xfrm>
            <a:off x="1030869" y="1482896"/>
            <a:ext cx="4185000" cy="3892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6" name="Google Shape;386;p17" descr="Labor"/>
          <p:cNvPicPr preferRelativeResize="0"/>
          <p:nvPr/>
        </p:nvPicPr>
        <p:blipFill rotWithShape="1">
          <a:blip r:embed="rId4">
            <a:alphaModFix/>
          </a:blip>
          <a:srcRect/>
          <a:stretch/>
        </p:blipFill>
        <p:spPr>
          <a:xfrm>
            <a:off x="4710100" y="1727417"/>
            <a:ext cx="3403016" cy="340301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ge0d2b0da06_0_715"/>
          <p:cNvSpPr txBox="1"/>
          <p:nvPr/>
        </p:nvSpPr>
        <p:spPr>
          <a:xfrm>
            <a:off x="1921050" y="1592638"/>
            <a:ext cx="5301900" cy="116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6400" b="1">
                <a:latin typeface="Calibri"/>
                <a:ea typeface="Calibri"/>
                <a:cs typeface="Calibri"/>
                <a:sym typeface="Calibri"/>
              </a:rPr>
              <a:t>Nuclear Energy</a:t>
            </a:r>
            <a:endParaRPr sz="6400" b="1">
              <a:latin typeface="Calibri"/>
              <a:ea typeface="Calibri"/>
              <a:cs typeface="Calibri"/>
              <a:sym typeface="Calibri"/>
            </a:endParaRPr>
          </a:p>
        </p:txBody>
      </p:sp>
      <p:sp>
        <p:nvSpPr>
          <p:cNvPr id="393" name="Google Shape;393;ge0d2b0da06_0_715" descr="Artificial Intelligence"/>
          <p:cNvSpPr/>
          <p:nvPr/>
        </p:nvSpPr>
        <p:spPr>
          <a:xfrm>
            <a:off x="1" y="1"/>
            <a:ext cx="888900" cy="7875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4" name="Google Shape;394;ge0d2b0da06_0_715" descr="Labor"/>
          <p:cNvPicPr preferRelativeResize="0"/>
          <p:nvPr/>
        </p:nvPicPr>
        <p:blipFill rotWithShape="1">
          <a:blip r:embed="rId4">
            <a:alphaModFix/>
          </a:blip>
          <a:srcRect/>
          <a:stretch/>
        </p:blipFill>
        <p:spPr>
          <a:xfrm>
            <a:off x="805501" y="88891"/>
            <a:ext cx="609599" cy="609599"/>
          </a:xfrm>
          <a:prstGeom prst="rect">
            <a:avLst/>
          </a:prstGeom>
          <a:noFill/>
          <a:ln>
            <a:noFill/>
          </a:ln>
        </p:spPr>
      </p:pic>
      <p:pic>
        <p:nvPicPr>
          <p:cNvPr id="395" name="Google Shape;395;ge0d2b0da06_0_715"/>
          <p:cNvPicPr preferRelativeResize="0"/>
          <p:nvPr/>
        </p:nvPicPr>
        <p:blipFill>
          <a:blip r:embed="rId5">
            <a:alphaModFix/>
          </a:blip>
          <a:stretch>
            <a:fillRect/>
          </a:stretch>
        </p:blipFill>
        <p:spPr>
          <a:xfrm>
            <a:off x="1827947" y="1538751"/>
            <a:ext cx="2941675" cy="1411950"/>
          </a:xfrm>
          <a:prstGeom prst="rect">
            <a:avLst/>
          </a:prstGeom>
          <a:noFill/>
          <a:ln>
            <a:noFill/>
          </a:ln>
        </p:spPr>
      </p:pic>
      <p:pic>
        <p:nvPicPr>
          <p:cNvPr id="396" name="Google Shape;396;ge0d2b0da06_0_715"/>
          <p:cNvPicPr preferRelativeResize="0"/>
          <p:nvPr/>
        </p:nvPicPr>
        <p:blipFill>
          <a:blip r:embed="rId6">
            <a:alphaModFix/>
          </a:blip>
          <a:stretch>
            <a:fillRect/>
          </a:stretch>
        </p:blipFill>
        <p:spPr>
          <a:xfrm rot="-769839">
            <a:off x="3432326" y="2846676"/>
            <a:ext cx="672159" cy="1380966"/>
          </a:xfrm>
          <a:prstGeom prst="rect">
            <a:avLst/>
          </a:prstGeom>
          <a:noFill/>
          <a:ln>
            <a:noFill/>
          </a:ln>
        </p:spPr>
      </p:pic>
      <p:sp>
        <p:nvSpPr>
          <p:cNvPr id="397" name="Google Shape;397;ge0d2b0da06_0_715"/>
          <p:cNvSpPr txBox="1"/>
          <p:nvPr/>
        </p:nvSpPr>
        <p:spPr>
          <a:xfrm>
            <a:off x="2136625" y="4066663"/>
            <a:ext cx="3942300" cy="1847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3600">
                <a:latin typeface="Calibri"/>
                <a:ea typeface="Calibri"/>
                <a:cs typeface="Calibri"/>
                <a:sym typeface="Calibri"/>
              </a:rPr>
              <a:t>Nucleus = “of or belonging to the nucleus of an atom”</a:t>
            </a:r>
            <a:endParaRPr sz="3600">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ge0d2b0da06_0_725"/>
          <p:cNvSpPr txBox="1"/>
          <p:nvPr/>
        </p:nvSpPr>
        <p:spPr>
          <a:xfrm>
            <a:off x="1921050" y="1592638"/>
            <a:ext cx="5301900" cy="116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6400" b="1">
                <a:latin typeface="Calibri"/>
                <a:ea typeface="Calibri"/>
                <a:cs typeface="Calibri"/>
                <a:sym typeface="Calibri"/>
              </a:rPr>
              <a:t>Nuclear Energy</a:t>
            </a:r>
            <a:endParaRPr sz="6400" b="1">
              <a:latin typeface="Calibri"/>
              <a:ea typeface="Calibri"/>
              <a:cs typeface="Calibri"/>
              <a:sym typeface="Calibri"/>
            </a:endParaRPr>
          </a:p>
        </p:txBody>
      </p:sp>
      <p:sp>
        <p:nvSpPr>
          <p:cNvPr id="404" name="Google Shape;404;ge0d2b0da06_0_725" descr="Artificial Intelligence"/>
          <p:cNvSpPr/>
          <p:nvPr/>
        </p:nvSpPr>
        <p:spPr>
          <a:xfrm>
            <a:off x="1" y="1"/>
            <a:ext cx="888900" cy="7875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5" name="Google Shape;405;ge0d2b0da06_0_725" descr="Labor"/>
          <p:cNvPicPr preferRelativeResize="0"/>
          <p:nvPr/>
        </p:nvPicPr>
        <p:blipFill rotWithShape="1">
          <a:blip r:embed="rId4">
            <a:alphaModFix/>
          </a:blip>
          <a:srcRect/>
          <a:stretch/>
        </p:blipFill>
        <p:spPr>
          <a:xfrm>
            <a:off x="805501" y="88891"/>
            <a:ext cx="609599" cy="609599"/>
          </a:xfrm>
          <a:prstGeom prst="rect">
            <a:avLst/>
          </a:prstGeom>
          <a:noFill/>
          <a:ln>
            <a:noFill/>
          </a:ln>
        </p:spPr>
      </p:pic>
      <p:sp>
        <p:nvSpPr>
          <p:cNvPr id="406" name="Google Shape;406;ge0d2b0da06_0_725"/>
          <p:cNvSpPr txBox="1"/>
          <p:nvPr/>
        </p:nvSpPr>
        <p:spPr>
          <a:xfrm>
            <a:off x="2600850" y="4303738"/>
            <a:ext cx="3942300" cy="1293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3600">
                <a:latin typeface="Calibri"/>
                <a:ea typeface="Calibri"/>
                <a:cs typeface="Calibri"/>
                <a:sym typeface="Calibri"/>
              </a:rPr>
              <a:t>Energy from the nucleus of an atom</a:t>
            </a:r>
            <a:endParaRPr sz="3600">
              <a:latin typeface="Calibri"/>
              <a:ea typeface="Calibri"/>
              <a:cs typeface="Calibri"/>
              <a:sym typeface="Calibri"/>
            </a:endParaRPr>
          </a:p>
        </p:txBody>
      </p:sp>
      <p:pic>
        <p:nvPicPr>
          <p:cNvPr id="407" name="Google Shape;407;ge0d2b0da06_0_725"/>
          <p:cNvPicPr preferRelativeResize="0"/>
          <p:nvPr/>
        </p:nvPicPr>
        <p:blipFill>
          <a:blip r:embed="rId5">
            <a:alphaModFix/>
          </a:blip>
          <a:stretch>
            <a:fillRect/>
          </a:stretch>
        </p:blipFill>
        <p:spPr>
          <a:xfrm>
            <a:off x="4267200" y="2803363"/>
            <a:ext cx="609600" cy="125128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18" descr="Questions"/>
          <p:cNvSpPr/>
          <p:nvPr/>
        </p:nvSpPr>
        <p:spPr>
          <a:xfrm>
            <a:off x="1905000" y="908540"/>
            <a:ext cx="5334000" cy="50409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5" descr="Rewind"/>
          <p:cNvSpPr/>
          <p:nvPr/>
        </p:nvSpPr>
        <p:spPr>
          <a:xfrm>
            <a:off x="1828800" y="1101889"/>
            <a:ext cx="5486400" cy="4654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ge0d2b0da06_0_666" descr="Questions"/>
          <p:cNvSpPr/>
          <p:nvPr/>
        </p:nvSpPr>
        <p:spPr>
          <a:xfrm>
            <a:off x="2" y="2"/>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ge0d2b0da06_0_666"/>
          <p:cNvSpPr txBox="1"/>
          <p:nvPr/>
        </p:nvSpPr>
        <p:spPr>
          <a:xfrm>
            <a:off x="902700" y="933263"/>
            <a:ext cx="73386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a:latin typeface="Calibri"/>
                <a:ea typeface="Calibri"/>
                <a:cs typeface="Calibri"/>
                <a:sym typeface="Calibri"/>
              </a:rPr>
              <a:t>What is nuclear energy?</a:t>
            </a:r>
            <a:endParaRPr sz="3600">
              <a:latin typeface="Calibri"/>
              <a:ea typeface="Calibri"/>
              <a:cs typeface="Calibri"/>
              <a:sym typeface="Calibri"/>
            </a:endParaRPr>
          </a:p>
        </p:txBody>
      </p:sp>
      <p:pic>
        <p:nvPicPr>
          <p:cNvPr id="421" name="Google Shape;421;ge0d2b0da06_0_666"/>
          <p:cNvPicPr preferRelativeResize="0"/>
          <p:nvPr/>
        </p:nvPicPr>
        <p:blipFill>
          <a:blip r:embed="rId4">
            <a:alphaModFix/>
          </a:blip>
          <a:stretch>
            <a:fillRect/>
          </a:stretch>
        </p:blipFill>
        <p:spPr>
          <a:xfrm>
            <a:off x="626675" y="2560175"/>
            <a:ext cx="7890649" cy="25100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ge0d2b0da06_0_673" descr="Questions"/>
          <p:cNvSpPr/>
          <p:nvPr/>
        </p:nvSpPr>
        <p:spPr>
          <a:xfrm>
            <a:off x="2" y="2"/>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ge0d2b0da06_0_673"/>
          <p:cNvSpPr txBox="1"/>
          <p:nvPr/>
        </p:nvSpPr>
        <p:spPr>
          <a:xfrm>
            <a:off x="898200" y="308875"/>
            <a:ext cx="79482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a:latin typeface="Calibri"/>
                <a:ea typeface="Calibri"/>
                <a:cs typeface="Calibri"/>
                <a:sym typeface="Calibri"/>
              </a:rPr>
              <a:t>True/False: Nuclear energy can be natural or man-made.</a:t>
            </a:r>
            <a:endParaRPr sz="3600">
              <a:latin typeface="Calibri"/>
              <a:ea typeface="Calibri"/>
              <a:cs typeface="Calibri"/>
              <a:sym typeface="Calibri"/>
            </a:endParaRPr>
          </a:p>
        </p:txBody>
      </p:sp>
      <p:pic>
        <p:nvPicPr>
          <p:cNvPr id="429" name="Google Shape;429;ge0d2b0da06_0_673"/>
          <p:cNvPicPr preferRelativeResize="0"/>
          <p:nvPr/>
        </p:nvPicPr>
        <p:blipFill>
          <a:blip r:embed="rId4">
            <a:alphaModFix/>
          </a:blip>
          <a:stretch>
            <a:fillRect/>
          </a:stretch>
        </p:blipFill>
        <p:spPr>
          <a:xfrm>
            <a:off x="849600" y="2647223"/>
            <a:ext cx="3670375" cy="2936275"/>
          </a:xfrm>
          <a:prstGeom prst="rect">
            <a:avLst/>
          </a:prstGeom>
          <a:noFill/>
          <a:ln>
            <a:noFill/>
          </a:ln>
        </p:spPr>
      </p:pic>
      <p:pic>
        <p:nvPicPr>
          <p:cNvPr id="430" name="Google Shape;430;ge0d2b0da06_0_673"/>
          <p:cNvPicPr preferRelativeResize="0"/>
          <p:nvPr/>
        </p:nvPicPr>
        <p:blipFill>
          <a:blip r:embed="rId5">
            <a:alphaModFix/>
          </a:blip>
          <a:stretch>
            <a:fillRect/>
          </a:stretch>
        </p:blipFill>
        <p:spPr>
          <a:xfrm>
            <a:off x="4585973" y="2647225"/>
            <a:ext cx="3967449" cy="29362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gddf55a4496_0_10" descr="Questions"/>
          <p:cNvSpPr/>
          <p:nvPr/>
        </p:nvSpPr>
        <p:spPr>
          <a:xfrm>
            <a:off x="2" y="2"/>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gddf55a4496_0_10"/>
          <p:cNvSpPr txBox="1"/>
          <p:nvPr/>
        </p:nvSpPr>
        <p:spPr>
          <a:xfrm>
            <a:off x="898200" y="308875"/>
            <a:ext cx="79482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a:solidFill>
                  <a:srgbClr val="FF0000"/>
                </a:solidFill>
                <a:latin typeface="Calibri"/>
                <a:ea typeface="Calibri"/>
                <a:cs typeface="Calibri"/>
                <a:sym typeface="Calibri"/>
              </a:rPr>
              <a:t>True</a:t>
            </a:r>
            <a:r>
              <a:rPr lang="en-US" sz="3600">
                <a:latin typeface="Calibri"/>
                <a:ea typeface="Calibri"/>
                <a:cs typeface="Calibri"/>
                <a:sym typeface="Calibri"/>
              </a:rPr>
              <a:t>/False: Nuclear energy can be natural or man-made.</a:t>
            </a:r>
            <a:endParaRPr sz="3600">
              <a:latin typeface="Calibri"/>
              <a:ea typeface="Calibri"/>
              <a:cs typeface="Calibri"/>
              <a:sym typeface="Calibri"/>
            </a:endParaRPr>
          </a:p>
        </p:txBody>
      </p:sp>
      <p:pic>
        <p:nvPicPr>
          <p:cNvPr id="438" name="Google Shape;438;gddf55a4496_0_10"/>
          <p:cNvPicPr preferRelativeResize="0"/>
          <p:nvPr/>
        </p:nvPicPr>
        <p:blipFill>
          <a:blip r:embed="rId4">
            <a:alphaModFix/>
          </a:blip>
          <a:stretch>
            <a:fillRect/>
          </a:stretch>
        </p:blipFill>
        <p:spPr>
          <a:xfrm>
            <a:off x="849600" y="2647223"/>
            <a:ext cx="3670375" cy="2936275"/>
          </a:xfrm>
          <a:prstGeom prst="rect">
            <a:avLst/>
          </a:prstGeom>
          <a:noFill/>
          <a:ln>
            <a:noFill/>
          </a:ln>
        </p:spPr>
      </p:pic>
      <p:pic>
        <p:nvPicPr>
          <p:cNvPr id="439" name="Google Shape;439;gddf55a4496_0_10"/>
          <p:cNvPicPr preferRelativeResize="0"/>
          <p:nvPr/>
        </p:nvPicPr>
        <p:blipFill>
          <a:blip r:embed="rId5">
            <a:alphaModFix/>
          </a:blip>
          <a:stretch>
            <a:fillRect/>
          </a:stretch>
        </p:blipFill>
        <p:spPr>
          <a:xfrm>
            <a:off x="4585973" y="2647225"/>
            <a:ext cx="3967449" cy="29362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ge0d2b0da06_0_689" descr="Questions"/>
          <p:cNvSpPr/>
          <p:nvPr/>
        </p:nvSpPr>
        <p:spPr>
          <a:xfrm>
            <a:off x="2" y="2"/>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ge0d2b0da06_0_689"/>
          <p:cNvSpPr txBox="1"/>
          <p:nvPr/>
        </p:nvSpPr>
        <p:spPr>
          <a:xfrm>
            <a:off x="849600" y="414375"/>
            <a:ext cx="78906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a:solidFill>
                  <a:schemeClr val="dk1"/>
                </a:solidFill>
                <a:latin typeface="Calibri"/>
                <a:ea typeface="Calibri"/>
                <a:cs typeface="Calibri"/>
                <a:sym typeface="Calibri"/>
              </a:rPr>
              <a:t>Is nuclear energy a renewable or non-renewable resource?</a:t>
            </a:r>
            <a:endParaRPr sz="3600">
              <a:solidFill>
                <a:schemeClr val="dk1"/>
              </a:solidFill>
              <a:latin typeface="Calibri"/>
              <a:ea typeface="Calibri"/>
              <a:cs typeface="Calibri"/>
              <a:sym typeface="Calibri"/>
            </a:endParaRPr>
          </a:p>
        </p:txBody>
      </p:sp>
      <p:pic>
        <p:nvPicPr>
          <p:cNvPr id="447" name="Google Shape;447;ge0d2b0da06_0_689"/>
          <p:cNvPicPr preferRelativeResize="0"/>
          <p:nvPr/>
        </p:nvPicPr>
        <p:blipFill>
          <a:blip r:embed="rId4">
            <a:alphaModFix/>
          </a:blip>
          <a:stretch>
            <a:fillRect/>
          </a:stretch>
        </p:blipFill>
        <p:spPr>
          <a:xfrm>
            <a:off x="626675" y="2560175"/>
            <a:ext cx="7890649" cy="25100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ge0d2b0da06_0_696" descr="Questions"/>
          <p:cNvSpPr/>
          <p:nvPr/>
        </p:nvSpPr>
        <p:spPr>
          <a:xfrm>
            <a:off x="2" y="2"/>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ge0d2b0da06_0_696"/>
          <p:cNvSpPr txBox="1"/>
          <p:nvPr/>
        </p:nvSpPr>
        <p:spPr>
          <a:xfrm>
            <a:off x="849600" y="426750"/>
            <a:ext cx="79704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a:latin typeface="Calibri"/>
                <a:ea typeface="Calibri"/>
                <a:cs typeface="Calibri"/>
                <a:sym typeface="Calibri"/>
              </a:rPr>
              <a:t>What are two examples of nuclear reactions that produce energy?</a:t>
            </a:r>
            <a:endParaRPr sz="3600">
              <a:latin typeface="Calibri"/>
              <a:ea typeface="Calibri"/>
              <a:cs typeface="Calibri"/>
              <a:sym typeface="Calibri"/>
            </a:endParaRPr>
          </a:p>
        </p:txBody>
      </p:sp>
      <p:pic>
        <p:nvPicPr>
          <p:cNvPr id="455" name="Google Shape;455;ge0d2b0da06_0_696"/>
          <p:cNvPicPr preferRelativeResize="0"/>
          <p:nvPr/>
        </p:nvPicPr>
        <p:blipFill>
          <a:blip r:embed="rId4">
            <a:alphaModFix/>
          </a:blip>
          <a:stretch>
            <a:fillRect/>
          </a:stretch>
        </p:blipFill>
        <p:spPr>
          <a:xfrm>
            <a:off x="626675" y="2678950"/>
            <a:ext cx="7890649" cy="25100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ge0d2b0da06_0_703" descr="Questions"/>
          <p:cNvSpPr/>
          <p:nvPr/>
        </p:nvSpPr>
        <p:spPr>
          <a:xfrm>
            <a:off x="2" y="2"/>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ge0d2b0da06_0_703"/>
          <p:cNvSpPr txBox="1"/>
          <p:nvPr/>
        </p:nvSpPr>
        <p:spPr>
          <a:xfrm>
            <a:off x="901800" y="473150"/>
            <a:ext cx="73404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a:latin typeface="Calibri"/>
                <a:ea typeface="Calibri"/>
                <a:cs typeface="Calibri"/>
                <a:sym typeface="Calibri"/>
              </a:rPr>
              <a:t>Is wind energy an example of nuclear energy?</a:t>
            </a:r>
            <a:endParaRPr sz="3600">
              <a:latin typeface="Calibri"/>
              <a:ea typeface="Calibri"/>
              <a:cs typeface="Calibri"/>
              <a:sym typeface="Calibri"/>
            </a:endParaRPr>
          </a:p>
        </p:txBody>
      </p:sp>
      <p:pic>
        <p:nvPicPr>
          <p:cNvPr id="463" name="Google Shape;463;ge0d2b0da06_0_703"/>
          <p:cNvPicPr preferRelativeResize="0"/>
          <p:nvPr/>
        </p:nvPicPr>
        <p:blipFill>
          <a:blip r:embed="rId4">
            <a:alphaModFix/>
          </a:blip>
          <a:stretch>
            <a:fillRect/>
          </a:stretch>
        </p:blipFill>
        <p:spPr>
          <a:xfrm>
            <a:off x="368463" y="1766150"/>
            <a:ext cx="8407074" cy="46187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20"/>
          <p:cNvSpPr txBox="1"/>
          <p:nvPr/>
        </p:nvSpPr>
        <p:spPr>
          <a:xfrm>
            <a:off x="2585398" y="372006"/>
            <a:ext cx="39732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0" i="0" u="none" strike="noStrike" cap="none">
                <a:solidFill>
                  <a:srgbClr val="FF0000"/>
                </a:solidFill>
                <a:latin typeface="Calibri"/>
                <a:ea typeface="Calibri"/>
                <a:cs typeface="Calibri"/>
                <a:sym typeface="Calibri"/>
              </a:rPr>
              <a:t>Remember!!!</a:t>
            </a:r>
            <a:endParaRPr/>
          </a:p>
        </p:txBody>
      </p:sp>
      <p:sp>
        <p:nvSpPr>
          <p:cNvPr id="470" name="Google Shape;470;p20" descr="Rewind"/>
          <p:cNvSpPr/>
          <p:nvPr/>
        </p:nvSpPr>
        <p:spPr>
          <a:xfrm>
            <a:off x="1928396" y="1295405"/>
            <a:ext cx="5287200"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pic>
        <p:nvPicPr>
          <p:cNvPr id="476" name="Google Shape;476;ge0d2b0da06_0_647"/>
          <p:cNvPicPr preferRelativeResize="0"/>
          <p:nvPr/>
        </p:nvPicPr>
        <p:blipFill>
          <a:blip r:embed="rId3">
            <a:alphaModFix/>
          </a:blip>
          <a:stretch>
            <a:fillRect/>
          </a:stretch>
        </p:blipFill>
        <p:spPr>
          <a:xfrm>
            <a:off x="626675" y="2560175"/>
            <a:ext cx="7890649" cy="2510075"/>
          </a:xfrm>
          <a:prstGeom prst="rect">
            <a:avLst/>
          </a:prstGeom>
          <a:noFill/>
          <a:ln>
            <a:noFill/>
          </a:ln>
        </p:spPr>
      </p:pic>
      <p:sp>
        <p:nvSpPr>
          <p:cNvPr id="477" name="Google Shape;477;ge0d2b0da06_0_647"/>
          <p:cNvSpPr txBox="1"/>
          <p:nvPr/>
        </p:nvSpPr>
        <p:spPr>
          <a:xfrm>
            <a:off x="902700" y="392550"/>
            <a:ext cx="78906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b="1" u="sng">
                <a:latin typeface="Calibri"/>
                <a:ea typeface="Calibri"/>
                <a:cs typeface="Calibri"/>
                <a:sym typeface="Calibri"/>
              </a:rPr>
              <a:t>Nuclear Energy:</a:t>
            </a:r>
            <a:r>
              <a:rPr lang="en-US" sz="3600">
                <a:latin typeface="Calibri"/>
                <a:ea typeface="Calibri"/>
                <a:cs typeface="Calibri"/>
                <a:sym typeface="Calibri"/>
              </a:rPr>
              <a:t> energy released by nuclear reactions</a:t>
            </a:r>
            <a:endParaRPr sz="3600">
              <a:latin typeface="Calibri"/>
              <a:ea typeface="Calibri"/>
              <a:cs typeface="Calibri"/>
              <a:sym typeface="Calibri"/>
            </a:endParaRPr>
          </a:p>
        </p:txBody>
      </p:sp>
      <p:sp>
        <p:nvSpPr>
          <p:cNvPr id="478" name="Google Shape;478;ge0d2b0da06_0_647" descr="Rewind"/>
          <p:cNvSpPr/>
          <p:nvPr/>
        </p:nvSpPr>
        <p:spPr>
          <a:xfrm>
            <a:off x="2" y="2"/>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23" descr="Lightbulb and gear"/>
          <p:cNvSpPr/>
          <p:nvPr/>
        </p:nvSpPr>
        <p:spPr>
          <a:xfrm>
            <a:off x="2" y="83364"/>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3"/>
          <p:cNvSpPr txBox="1"/>
          <p:nvPr/>
        </p:nvSpPr>
        <p:spPr>
          <a:xfrm>
            <a:off x="651898" y="276426"/>
            <a:ext cx="8209500" cy="1015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i="0" u="none" strike="noStrike" cap="none">
                <a:solidFill>
                  <a:srgbClr val="000000"/>
                </a:solidFill>
                <a:latin typeface="Calibri"/>
                <a:ea typeface="Calibri"/>
                <a:cs typeface="Calibri"/>
                <a:sym typeface="Calibri"/>
              </a:rPr>
              <a:t>Big Question: </a:t>
            </a:r>
            <a:r>
              <a:rPr lang="en-US" sz="3000" i="0" u="none" strike="noStrike" cap="none">
                <a:solidFill>
                  <a:srgbClr val="000000"/>
                </a:solidFill>
                <a:latin typeface="Calibri"/>
                <a:ea typeface="Calibri"/>
                <a:cs typeface="Calibri"/>
                <a:sym typeface="Calibri"/>
              </a:rPr>
              <a:t>How can nuclear energy be convert</a:t>
            </a:r>
            <a:r>
              <a:rPr lang="en-US" sz="3000">
                <a:latin typeface="Calibri"/>
                <a:ea typeface="Calibri"/>
                <a:cs typeface="Calibri"/>
                <a:sym typeface="Calibri"/>
              </a:rPr>
              <a:t>ed into other forms of energy?</a:t>
            </a:r>
            <a:endParaRPr sz="3000" i="0" u="none" strike="noStrike" cap="none">
              <a:solidFill>
                <a:srgbClr val="000000"/>
              </a:solidFill>
              <a:latin typeface="Calibri"/>
              <a:ea typeface="Calibri"/>
              <a:cs typeface="Calibri"/>
              <a:sym typeface="Calibri"/>
            </a:endParaRPr>
          </a:p>
        </p:txBody>
      </p:sp>
      <p:pic>
        <p:nvPicPr>
          <p:cNvPr id="486" name="Google Shape;486;p23"/>
          <p:cNvPicPr preferRelativeResize="0"/>
          <p:nvPr/>
        </p:nvPicPr>
        <p:blipFill>
          <a:blip r:embed="rId4">
            <a:alphaModFix/>
          </a:blip>
          <a:stretch>
            <a:fillRect/>
          </a:stretch>
        </p:blipFill>
        <p:spPr>
          <a:xfrm>
            <a:off x="537800" y="2039774"/>
            <a:ext cx="8068400" cy="39747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22"/>
          <p:cNvSpPr txBox="1"/>
          <p:nvPr/>
        </p:nvSpPr>
        <p:spPr>
          <a:xfrm>
            <a:off x="1768512" y="313262"/>
            <a:ext cx="5607000" cy="954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600" b="0" i="0" u="none" strike="noStrike" cap="none">
                <a:solidFill>
                  <a:srgbClr val="FFC000"/>
                </a:solidFill>
                <a:latin typeface="Calibri"/>
                <a:ea typeface="Calibri"/>
                <a:cs typeface="Calibri"/>
                <a:sym typeface="Calibri"/>
              </a:rPr>
              <a:t>Simulation Activity</a:t>
            </a:r>
            <a:endParaRPr/>
          </a:p>
        </p:txBody>
      </p:sp>
      <p:sp>
        <p:nvSpPr>
          <p:cNvPr id="493" name="Google Shape;493;p22" descr="Laptop"/>
          <p:cNvSpPr/>
          <p:nvPr/>
        </p:nvSpPr>
        <p:spPr>
          <a:xfrm>
            <a:off x="44368" y="2"/>
            <a:ext cx="735231" cy="735231"/>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2"/>
          <p:cNvSpPr txBox="1"/>
          <p:nvPr/>
        </p:nvSpPr>
        <p:spPr>
          <a:xfrm>
            <a:off x="2443200" y="1401250"/>
            <a:ext cx="42576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Evaluating</a:t>
            </a:r>
            <a:r>
              <a:rPr lang="en-US" sz="24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Other Energy Sources</a:t>
            </a:r>
            <a:endParaRPr sz="2400">
              <a:solidFill>
                <a:schemeClr val="dk1"/>
              </a:solidFill>
              <a:latin typeface="Calibri"/>
              <a:ea typeface="Calibri"/>
              <a:cs typeface="Calibri"/>
              <a:sym typeface="Calibri"/>
            </a:endParaRPr>
          </a:p>
        </p:txBody>
      </p:sp>
      <p:pic>
        <p:nvPicPr>
          <p:cNvPr id="495" name="Google Shape;495;p22" descr="&lt;resource_carousel.datastructures.RCItem object at 0x7fda56f75978&gt;"/>
          <p:cNvPicPr preferRelativeResize="0"/>
          <p:nvPr/>
        </p:nvPicPr>
        <p:blipFill>
          <a:blip r:embed="rId5">
            <a:alphaModFix/>
          </a:blip>
          <a:stretch>
            <a:fillRect/>
          </a:stretch>
        </p:blipFill>
        <p:spPr>
          <a:xfrm>
            <a:off x="3599400" y="2351063"/>
            <a:ext cx="5048250" cy="3133725"/>
          </a:xfrm>
          <a:prstGeom prst="rect">
            <a:avLst/>
          </a:prstGeom>
          <a:noFill/>
          <a:ln>
            <a:noFill/>
          </a:ln>
        </p:spPr>
      </p:pic>
      <p:sp>
        <p:nvSpPr>
          <p:cNvPr id="496" name="Google Shape;496;p22"/>
          <p:cNvSpPr txBox="1"/>
          <p:nvPr/>
        </p:nvSpPr>
        <p:spPr>
          <a:xfrm>
            <a:off x="496350" y="2440275"/>
            <a:ext cx="3179700" cy="295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i="1">
                <a:solidFill>
                  <a:schemeClr val="dk1"/>
                </a:solidFill>
                <a:latin typeface="Calibri"/>
                <a:ea typeface="Calibri"/>
                <a:cs typeface="Calibri"/>
                <a:sym typeface="Calibri"/>
              </a:rPr>
              <a:t>Students analyze various energy sources, comparing the costs and benefits of natural gas, coal, biomass, nuclear, wind, hydropower, and solar power for generating electricity. Students use real-world data to evaluate the relative costs and benefits of using different fuel sources to generate electricity.</a:t>
            </a:r>
            <a:endParaRPr sz="1800" i="1">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e0d2b0da06_0_98"/>
          <p:cNvSpPr txBox="1"/>
          <p:nvPr/>
        </p:nvSpPr>
        <p:spPr>
          <a:xfrm>
            <a:off x="1067238" y="595674"/>
            <a:ext cx="7009500" cy="668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2800"/>
              <a:buFont typeface="Arial"/>
              <a:buNone/>
            </a:pPr>
            <a:r>
              <a:rPr lang="en-US" sz="3600" b="1" i="0" u="sng" strike="noStrike" cap="none">
                <a:solidFill>
                  <a:srgbClr val="0C0C0C"/>
                </a:solidFill>
                <a:latin typeface="Calibri"/>
                <a:ea typeface="Calibri"/>
                <a:cs typeface="Calibri"/>
                <a:sym typeface="Calibri"/>
              </a:rPr>
              <a:t>Atom</a:t>
            </a:r>
            <a:r>
              <a:rPr lang="en-US" sz="3600" b="1" i="0" u="none" strike="noStrike" cap="none">
                <a:solidFill>
                  <a:srgbClr val="0C0C0C"/>
                </a:solidFill>
                <a:latin typeface="Calibri"/>
                <a:ea typeface="Calibri"/>
                <a:cs typeface="Calibri"/>
                <a:sym typeface="Calibri"/>
              </a:rPr>
              <a:t>: </a:t>
            </a:r>
            <a:r>
              <a:rPr lang="en-US" sz="3600" b="0" i="0" u="none" strike="noStrike" cap="none">
                <a:solidFill>
                  <a:srgbClr val="0C0C0C"/>
                </a:solidFill>
                <a:latin typeface="Calibri"/>
                <a:ea typeface="Calibri"/>
                <a:cs typeface="Calibri"/>
                <a:sym typeface="Calibri"/>
              </a:rPr>
              <a:t>smallest whole unit of matter</a:t>
            </a:r>
            <a:endParaRPr sz="3600" b="1" i="0" u="none" strike="noStrike" cap="none">
              <a:solidFill>
                <a:srgbClr val="FF0000"/>
              </a:solidFill>
              <a:latin typeface="Calibri"/>
              <a:ea typeface="Calibri"/>
              <a:cs typeface="Calibri"/>
              <a:sym typeface="Calibri"/>
            </a:endParaRPr>
          </a:p>
        </p:txBody>
      </p:sp>
      <p:sp>
        <p:nvSpPr>
          <p:cNvPr id="143" name="Google Shape;143;ge0d2b0da06_0_98" descr="Rewind"/>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4" name="Google Shape;144;ge0d2b0da06_0_98" descr="tom - Wiktionary"/>
          <p:cNvPicPr preferRelativeResize="0"/>
          <p:nvPr/>
        </p:nvPicPr>
        <p:blipFill rotWithShape="1">
          <a:blip r:embed="rId4">
            <a:alphaModFix/>
          </a:blip>
          <a:srcRect/>
          <a:stretch/>
        </p:blipFill>
        <p:spPr>
          <a:xfrm>
            <a:off x="2594086" y="1545021"/>
            <a:ext cx="3955831" cy="4477281"/>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502" name="Google Shape;502;p24"/>
          <p:cNvPicPr preferRelativeResize="0"/>
          <p:nvPr/>
        </p:nvPicPr>
        <p:blipFill rotWithShape="1">
          <a:blip r:embed="rId3">
            <a:alphaModFix/>
          </a:blip>
          <a:srcRect/>
          <a:stretch/>
        </p:blipFill>
        <p:spPr>
          <a:xfrm>
            <a:off x="2" y="0"/>
            <a:ext cx="9143067" cy="68580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pic>
        <p:nvPicPr>
          <p:cNvPr id="646" name="Google Shape;646;p48" descr="IEP Translation – Communication from OSEP regarding the ..."/>
          <p:cNvPicPr preferRelativeResize="0"/>
          <p:nvPr/>
        </p:nvPicPr>
        <p:blipFill rotWithShape="1">
          <a:blip r:embed="rId3">
            <a:alphaModFix/>
          </a:blip>
          <a:srcRect/>
          <a:stretch/>
        </p:blipFill>
        <p:spPr>
          <a:xfrm>
            <a:off x="1782610" y="905274"/>
            <a:ext cx="5748348" cy="904494"/>
          </a:xfrm>
          <a:prstGeom prst="rect">
            <a:avLst/>
          </a:prstGeom>
          <a:noFill/>
          <a:ln>
            <a:noFill/>
          </a:ln>
        </p:spPr>
      </p:pic>
      <p:pic>
        <p:nvPicPr>
          <p:cNvPr id="647" name="Google Shape;647;p48" descr="United States Department of Education - Wikipedia"/>
          <p:cNvPicPr preferRelativeResize="0"/>
          <p:nvPr/>
        </p:nvPicPr>
        <p:blipFill rotWithShape="1">
          <a:blip r:embed="rId4">
            <a:alphaModFix/>
          </a:blip>
          <a:srcRect/>
          <a:stretch/>
        </p:blipFill>
        <p:spPr>
          <a:xfrm>
            <a:off x="3441843" y="1949759"/>
            <a:ext cx="2164459" cy="2067532"/>
          </a:xfrm>
          <a:prstGeom prst="rect">
            <a:avLst/>
          </a:prstGeom>
          <a:noFill/>
          <a:ln>
            <a:noFill/>
          </a:ln>
        </p:spPr>
      </p:pic>
      <p:pic>
        <p:nvPicPr>
          <p:cNvPr id="648" name="Google Shape;648;p48"/>
          <p:cNvPicPr preferRelativeResize="0"/>
          <p:nvPr/>
        </p:nvPicPr>
        <p:blipFill rotWithShape="1">
          <a:blip r:embed="rId5">
            <a:alphaModFix/>
          </a:blip>
          <a:srcRect/>
          <a:stretch/>
        </p:blipFill>
        <p:spPr>
          <a:xfrm>
            <a:off x="1017141" y="4236393"/>
            <a:ext cx="7555383" cy="1289764"/>
          </a:xfrm>
          <a:prstGeom prst="rect">
            <a:avLst/>
          </a:prstGeom>
          <a:noFill/>
          <a:ln>
            <a:noFill/>
          </a:ln>
        </p:spPr>
      </p:pic>
      <p:sp>
        <p:nvSpPr>
          <p:cNvPr id="649" name="Google Shape;649;p48"/>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00"/>
                </a:solidFill>
                <a:latin typeface="Calibri"/>
                <a:ea typeface="Calibri"/>
                <a:cs typeface="Calibri"/>
                <a:sym typeface="Calibri"/>
              </a:rPr>
              <a:t>This Video Was Created With Resources From:</a:t>
            </a:r>
            <a:endParaRPr/>
          </a:p>
        </p:txBody>
      </p:sp>
      <p:sp>
        <p:nvSpPr>
          <p:cNvPr id="650" name="Google Shape;650;p48"/>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Font typeface="Arial"/>
              <a:buNone/>
            </a:pPr>
            <a:r>
              <a:rPr lang="en-US" sz="1450" b="1">
                <a:solidFill>
                  <a:srgbClr val="000000"/>
                </a:solidFill>
                <a:latin typeface="Calibri"/>
                <a:ea typeface="Calibri"/>
                <a:cs typeface="Calibri"/>
                <a:sym typeface="Calibri"/>
              </a:rPr>
              <a:t>Questions or Comments</a:t>
            </a:r>
            <a:endParaRPr sz="1500">
              <a:solidFill>
                <a:srgbClr val="000000"/>
              </a:solidFill>
            </a:endParaRPr>
          </a:p>
          <a:p>
            <a:pPr marL="0" lvl="0" indent="0" algn="ctr" rtl="0">
              <a:spcBef>
                <a:spcPts val="0"/>
              </a:spcBef>
              <a:spcAft>
                <a:spcPts val="0"/>
              </a:spcAft>
              <a:buClr>
                <a:srgbClr val="000000"/>
              </a:buClr>
              <a:buFont typeface="Arial"/>
              <a:buNone/>
            </a:pPr>
            <a:endParaRPr sz="1450" b="1">
              <a:solidFill>
                <a:srgbClr val="000000"/>
              </a:solidFill>
              <a:latin typeface="Calibri"/>
              <a:ea typeface="Calibri"/>
              <a:cs typeface="Calibri"/>
              <a:sym typeface="Calibri"/>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 Michael Kennedy, Ph.D.          MKennedy@Virginia.edu </a:t>
            </a:r>
            <a:endParaRPr sz="1500">
              <a:solidFill>
                <a:srgbClr val="000000"/>
              </a:solidFill>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Rachel L Kunemund, Ph.D.	             rk8vm@virginia.edu</a:t>
            </a:r>
            <a:endParaRPr sz="15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e0d2b0da06_0_365"/>
          <p:cNvSpPr txBox="1">
            <a:spLocks noGrp="1"/>
          </p:cNvSpPr>
          <p:nvPr>
            <p:ph type="ctrTitle"/>
          </p:nvPr>
        </p:nvSpPr>
        <p:spPr>
          <a:xfrm>
            <a:off x="694797" y="186676"/>
            <a:ext cx="7754400" cy="147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400"/>
              <a:buFont typeface="Calibri"/>
              <a:buNone/>
            </a:pPr>
            <a:r>
              <a:rPr lang="en-US" sz="3600" b="1" u="sng"/>
              <a:t>Atomic Nucleus</a:t>
            </a:r>
            <a:r>
              <a:rPr lang="en-US" sz="3600" b="1"/>
              <a:t>: </a:t>
            </a:r>
            <a:r>
              <a:rPr lang="en-US" sz="3600"/>
              <a:t>the center of the atom</a:t>
            </a:r>
            <a:endParaRPr sz="3600" b="1"/>
          </a:p>
        </p:txBody>
      </p:sp>
      <p:pic>
        <p:nvPicPr>
          <p:cNvPr id="151" name="Google Shape;151;ge0d2b0da06_0_365"/>
          <p:cNvPicPr preferRelativeResize="0"/>
          <p:nvPr/>
        </p:nvPicPr>
        <p:blipFill rotWithShape="1">
          <a:blip r:embed="rId3">
            <a:alphaModFix/>
          </a:blip>
          <a:srcRect/>
          <a:stretch/>
        </p:blipFill>
        <p:spPr>
          <a:xfrm>
            <a:off x="1328132" y="1294818"/>
            <a:ext cx="5227833" cy="5227833"/>
          </a:xfrm>
          <a:prstGeom prst="rect">
            <a:avLst/>
          </a:prstGeom>
          <a:noFill/>
          <a:ln>
            <a:noFill/>
          </a:ln>
        </p:spPr>
      </p:pic>
      <p:sp>
        <p:nvSpPr>
          <p:cNvPr id="152" name="Google Shape;152;ge0d2b0da06_0_365"/>
          <p:cNvSpPr txBox="1"/>
          <p:nvPr/>
        </p:nvSpPr>
        <p:spPr>
          <a:xfrm>
            <a:off x="6489870" y="5073949"/>
            <a:ext cx="13260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chemeClr val="dk1"/>
                </a:solidFill>
                <a:latin typeface="Calibri"/>
                <a:ea typeface="Calibri"/>
                <a:cs typeface="Calibri"/>
                <a:sym typeface="Calibri"/>
              </a:rPr>
              <a:t>Nucleus</a:t>
            </a:r>
            <a:endParaRPr sz="2700" b="0" i="0" u="none" strike="noStrike" cap="none">
              <a:solidFill>
                <a:schemeClr val="dk1"/>
              </a:solidFill>
              <a:latin typeface="Calibri"/>
              <a:ea typeface="Calibri"/>
              <a:cs typeface="Calibri"/>
              <a:sym typeface="Calibri"/>
            </a:endParaRPr>
          </a:p>
        </p:txBody>
      </p:sp>
      <p:cxnSp>
        <p:nvCxnSpPr>
          <p:cNvPr id="153" name="Google Shape;153;ge0d2b0da06_0_365"/>
          <p:cNvCxnSpPr/>
          <p:nvPr/>
        </p:nvCxnSpPr>
        <p:spPr>
          <a:xfrm rot="10800000">
            <a:off x="4643970" y="4132954"/>
            <a:ext cx="1845900" cy="1105200"/>
          </a:xfrm>
          <a:prstGeom prst="straightConnector1">
            <a:avLst/>
          </a:prstGeom>
          <a:noFill/>
          <a:ln w="76200" cap="flat" cmpd="sng">
            <a:solidFill>
              <a:srgbClr val="000000"/>
            </a:solidFill>
            <a:prstDash val="solid"/>
            <a:round/>
            <a:headEnd type="none" w="sm" len="sm"/>
            <a:tailEnd type="stealth" w="med" len="med"/>
          </a:ln>
          <a:effectLst>
            <a:outerShdw blurRad="40000" dist="20000" dir="5400000" rotWithShape="0">
              <a:srgbClr val="000000">
                <a:alpha val="37250"/>
              </a:srgbClr>
            </a:outerShdw>
          </a:effectLst>
        </p:spPr>
      </p:cxnSp>
      <p:sp>
        <p:nvSpPr>
          <p:cNvPr id="154" name="Google Shape;154;ge0d2b0da06_0_365"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e0d2b0da06_0_187"/>
          <p:cNvSpPr txBox="1"/>
          <p:nvPr/>
        </p:nvSpPr>
        <p:spPr>
          <a:xfrm>
            <a:off x="623850" y="424775"/>
            <a:ext cx="7896300" cy="1073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2800"/>
              <a:buFont typeface="Arial"/>
              <a:buNone/>
            </a:pPr>
            <a:r>
              <a:rPr lang="en-US" sz="3600" b="1" i="0" u="sng" strike="noStrike" cap="none">
                <a:solidFill>
                  <a:srgbClr val="0C0C0C"/>
                </a:solidFill>
                <a:latin typeface="Calibri"/>
                <a:ea typeface="Calibri"/>
                <a:cs typeface="Calibri"/>
                <a:sym typeface="Calibri"/>
              </a:rPr>
              <a:t>Proton</a:t>
            </a:r>
            <a:r>
              <a:rPr lang="en-US" sz="3600" b="1" i="0" u="none" strike="noStrike" cap="none">
                <a:solidFill>
                  <a:srgbClr val="0C0C0C"/>
                </a:solidFill>
                <a:latin typeface="Calibri"/>
                <a:ea typeface="Calibri"/>
                <a:cs typeface="Calibri"/>
                <a:sym typeface="Calibri"/>
              </a:rPr>
              <a:t>: </a:t>
            </a:r>
            <a:r>
              <a:rPr lang="en-US" sz="3600" b="0" i="0" u="none" strike="noStrike" cap="none">
                <a:solidFill>
                  <a:srgbClr val="0C0C0C"/>
                </a:solidFill>
                <a:latin typeface="Calibri"/>
                <a:ea typeface="Calibri"/>
                <a:cs typeface="Calibri"/>
                <a:sym typeface="Calibri"/>
              </a:rPr>
              <a:t>positively charged subatomic particle found in the nucleus of an atom</a:t>
            </a:r>
            <a:endParaRPr sz="3600" b="1" i="0" u="none" strike="noStrike" cap="none">
              <a:solidFill>
                <a:schemeClr val="dk1"/>
              </a:solidFill>
              <a:latin typeface="Calibri"/>
              <a:ea typeface="Calibri"/>
              <a:cs typeface="Calibri"/>
              <a:sym typeface="Calibri"/>
            </a:endParaRPr>
          </a:p>
        </p:txBody>
      </p:sp>
      <p:sp>
        <p:nvSpPr>
          <p:cNvPr id="161" name="Google Shape;161;ge0d2b0da06_0_187" descr="Rewind"/>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2" name="Google Shape;162;ge0d2b0da06_0_187"/>
          <p:cNvPicPr preferRelativeResize="0"/>
          <p:nvPr/>
        </p:nvPicPr>
        <p:blipFill rotWithShape="1">
          <a:blip r:embed="rId4">
            <a:alphaModFix/>
          </a:blip>
          <a:srcRect/>
          <a:stretch/>
        </p:blipFill>
        <p:spPr>
          <a:xfrm>
            <a:off x="1480855" y="1729079"/>
            <a:ext cx="6182270" cy="453121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e0d2b0da06_0_194"/>
          <p:cNvSpPr txBox="1"/>
          <p:nvPr/>
        </p:nvSpPr>
        <p:spPr>
          <a:xfrm>
            <a:off x="622875" y="384688"/>
            <a:ext cx="8232300" cy="1073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2800"/>
              <a:buFont typeface="Arial"/>
              <a:buNone/>
            </a:pPr>
            <a:r>
              <a:rPr lang="en-US" sz="3600" b="1" i="0" u="sng" strike="noStrike" cap="none">
                <a:solidFill>
                  <a:srgbClr val="0C0C0C"/>
                </a:solidFill>
                <a:latin typeface="Calibri"/>
                <a:ea typeface="Calibri"/>
                <a:cs typeface="Calibri"/>
                <a:sym typeface="Calibri"/>
              </a:rPr>
              <a:t>Neutron</a:t>
            </a:r>
            <a:r>
              <a:rPr lang="en-US" sz="3600" b="1" i="0" u="none" strike="noStrike" cap="none">
                <a:solidFill>
                  <a:srgbClr val="0C0C0C"/>
                </a:solidFill>
                <a:latin typeface="Calibri"/>
                <a:ea typeface="Calibri"/>
                <a:cs typeface="Calibri"/>
                <a:sym typeface="Calibri"/>
              </a:rPr>
              <a:t>: </a:t>
            </a:r>
            <a:r>
              <a:rPr lang="en-US" sz="3600" b="0" i="0" u="none" strike="noStrike" cap="none">
                <a:solidFill>
                  <a:srgbClr val="0C0C0C"/>
                </a:solidFill>
                <a:latin typeface="Calibri"/>
                <a:ea typeface="Calibri"/>
                <a:cs typeface="Calibri"/>
                <a:sym typeface="Calibri"/>
              </a:rPr>
              <a:t>subatomic particle with a neutral charge, found in the nucleus of an atom</a:t>
            </a:r>
            <a:endParaRPr sz="3600" b="1" i="0" u="none" strike="noStrike" cap="none">
              <a:solidFill>
                <a:srgbClr val="FF0000"/>
              </a:solidFill>
              <a:latin typeface="Calibri"/>
              <a:ea typeface="Calibri"/>
              <a:cs typeface="Calibri"/>
              <a:sym typeface="Calibri"/>
            </a:endParaRPr>
          </a:p>
        </p:txBody>
      </p:sp>
      <p:sp>
        <p:nvSpPr>
          <p:cNvPr id="169" name="Google Shape;169;ge0d2b0da06_0_194" descr="Rewind"/>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0" name="Google Shape;170;ge0d2b0da06_0_194"/>
          <p:cNvPicPr preferRelativeResize="0"/>
          <p:nvPr/>
        </p:nvPicPr>
        <p:blipFill rotWithShape="1">
          <a:blip r:embed="rId4">
            <a:alphaModFix/>
          </a:blip>
          <a:srcRect/>
          <a:stretch/>
        </p:blipFill>
        <p:spPr>
          <a:xfrm>
            <a:off x="1615655" y="1625412"/>
            <a:ext cx="5912681" cy="46808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e0d2b0da06_0_201"/>
          <p:cNvSpPr txBox="1"/>
          <p:nvPr/>
        </p:nvSpPr>
        <p:spPr>
          <a:xfrm>
            <a:off x="668850" y="776788"/>
            <a:ext cx="7806300" cy="1073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2800"/>
              <a:buFont typeface="Arial"/>
              <a:buNone/>
            </a:pPr>
            <a:r>
              <a:rPr lang="en-US" sz="3600" b="1" i="0" u="sng" strike="noStrike" cap="none">
                <a:solidFill>
                  <a:srgbClr val="0C0C0C"/>
                </a:solidFill>
                <a:latin typeface="Calibri"/>
                <a:ea typeface="Calibri"/>
                <a:cs typeface="Calibri"/>
                <a:sym typeface="Calibri"/>
              </a:rPr>
              <a:t>Electron</a:t>
            </a:r>
            <a:r>
              <a:rPr lang="en-US" sz="3600" b="1" i="0" u="none" strike="noStrike" cap="none">
                <a:solidFill>
                  <a:srgbClr val="0C0C0C"/>
                </a:solidFill>
                <a:latin typeface="Calibri"/>
                <a:ea typeface="Calibri"/>
                <a:cs typeface="Calibri"/>
                <a:sym typeface="Calibri"/>
              </a:rPr>
              <a:t>: </a:t>
            </a:r>
            <a:r>
              <a:rPr lang="en-US" sz="3600" b="0" i="0" u="none" strike="noStrike" cap="none">
                <a:solidFill>
                  <a:srgbClr val="0C0C0C"/>
                </a:solidFill>
                <a:latin typeface="Calibri"/>
                <a:ea typeface="Calibri"/>
                <a:cs typeface="Calibri"/>
                <a:sym typeface="Calibri"/>
              </a:rPr>
              <a:t>negatively charged particle that orbits the nucleus of an atom</a:t>
            </a:r>
            <a:endParaRPr sz="3600" b="1" i="0" u="none" strike="noStrike" cap="none">
              <a:solidFill>
                <a:srgbClr val="FF0000"/>
              </a:solidFill>
              <a:latin typeface="Calibri"/>
              <a:ea typeface="Calibri"/>
              <a:cs typeface="Calibri"/>
              <a:sym typeface="Calibri"/>
            </a:endParaRPr>
          </a:p>
        </p:txBody>
      </p:sp>
      <p:sp>
        <p:nvSpPr>
          <p:cNvPr id="177" name="Google Shape;177;ge0d2b0da06_0_201" descr="Rewind"/>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8" name="Google Shape;178;ge0d2b0da06_0_201"/>
          <p:cNvPicPr preferRelativeResize="0"/>
          <p:nvPr/>
        </p:nvPicPr>
        <p:blipFill rotWithShape="1">
          <a:blip r:embed="rId4">
            <a:alphaModFix/>
          </a:blip>
          <a:srcRect/>
          <a:stretch/>
        </p:blipFill>
        <p:spPr>
          <a:xfrm>
            <a:off x="1326162" y="1850487"/>
            <a:ext cx="6491665" cy="423071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1739</Words>
  <Application>Microsoft Office PowerPoint</Application>
  <PresentationFormat>On-screen Show (4:3)</PresentationFormat>
  <Paragraphs>209</Paragraphs>
  <Slides>51</Slides>
  <Notes>51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51</vt:i4>
      </vt:variant>
    </vt:vector>
  </HeadingPairs>
  <TitlesOfParts>
    <vt:vector size="5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Atomic Nucleus: the center of the atom</vt:lpstr>
      <vt:lpstr>PowerPoint Presentation</vt:lpstr>
      <vt:lpstr>PowerPoint Presentation</vt:lpstr>
      <vt:lpstr>PowerPoint Presentation</vt:lpstr>
      <vt:lpstr>Energy: the ability to cause change</vt:lpstr>
      <vt:lpstr>PowerPoint Presentation</vt:lpstr>
      <vt:lpstr>PowerPoint Presentation</vt:lpstr>
      <vt:lpstr>What is an atomic nucleus?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Wu Polly</dc:creator>
  <cp:lastModifiedBy>Kunemund, Rachel (rk8vm)</cp:lastModifiedBy>
  <cp:revision>1</cp:revision>
  <dcterms:created xsi:type="dcterms:W3CDTF">2021-02-26T19:05:50Z</dcterms:created>
  <dcterms:modified xsi:type="dcterms:W3CDTF">2021-08-03T17:43:37Z</dcterms:modified>
</cp:coreProperties>
</file>