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6858000" cx="9144000"/>
  <p:notesSz cx="6858000" cy="9144000"/>
  <p:embeddedFontLst>
    <p:embeddedFont>
      <p:font typeface="Roboto"/>
      <p:regular r:id="rId66"/>
      <p:bold r:id="rId67"/>
      <p:italic r:id="rId68"/>
      <p:boldItalic r:id="rId69"/>
    </p:embeddedFont>
    <p:embeddedFont>
      <p:font typeface="Poppins"/>
      <p:regular r:id="rId70"/>
      <p:bold r:id="rId71"/>
      <p:italic r:id="rId72"/>
      <p:boldItalic r:id="rId73"/>
    </p:embeddedFont>
    <p:embeddedFont>
      <p:font typeface="Helvetica Neue Light"/>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8" roundtripDataSignature="AMtx7mir7ubrOLpA9/YvSpkUOtaXLxhs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Italic.fntdata"/><Relationship Id="rId72" Type="http://schemas.openxmlformats.org/officeDocument/2006/relationships/font" Target="fonts/Poppins-italic.fntdata"/><Relationship Id="rId31" Type="http://schemas.openxmlformats.org/officeDocument/2006/relationships/slide" Target="slides/slide26.xml"/><Relationship Id="rId75" Type="http://schemas.openxmlformats.org/officeDocument/2006/relationships/font" Target="fonts/HelveticaNeueLight-bold.fntdata"/><Relationship Id="rId30" Type="http://schemas.openxmlformats.org/officeDocument/2006/relationships/slide" Target="slides/slide25.xml"/><Relationship Id="rId74" Type="http://schemas.openxmlformats.org/officeDocument/2006/relationships/font" Target="fonts/HelveticaNeueLight-regular.fntdata"/><Relationship Id="rId33" Type="http://schemas.openxmlformats.org/officeDocument/2006/relationships/slide" Target="slides/slide28.xml"/><Relationship Id="rId77" Type="http://schemas.openxmlformats.org/officeDocument/2006/relationships/font" Target="fonts/HelveticaNeueLight-boldItalic.fntdata"/><Relationship Id="rId32" Type="http://schemas.openxmlformats.org/officeDocument/2006/relationships/slide" Target="slides/slide27.xml"/><Relationship Id="rId76" Type="http://schemas.openxmlformats.org/officeDocument/2006/relationships/font" Target="fonts/HelveticaNeueLight-italic.fntdata"/><Relationship Id="rId35" Type="http://schemas.openxmlformats.org/officeDocument/2006/relationships/slide" Target="slides/slide30.xml"/><Relationship Id="rId34" Type="http://schemas.openxmlformats.org/officeDocument/2006/relationships/slide" Target="slides/slide29.xml"/><Relationship Id="rId78" Type="http://customschemas.google.com/relationships/presentationmetadata" Target="metadata"/><Relationship Id="rId71" Type="http://schemas.openxmlformats.org/officeDocument/2006/relationships/font" Target="fonts/Poppins-bold.fntdata"/><Relationship Id="rId70" Type="http://schemas.openxmlformats.org/officeDocument/2006/relationships/font" Target="fonts/Poppi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oboto-regular.fntdata"/><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italic.fntdata"/><Relationship Id="rId23" Type="http://schemas.openxmlformats.org/officeDocument/2006/relationships/slide" Target="slides/slide18.xml"/><Relationship Id="rId67" Type="http://schemas.openxmlformats.org/officeDocument/2006/relationships/font" Target="fonts/Roboto-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b805786743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b805786743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Aquatic means living, growing, or often found in/on…</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[water]</a:t>
            </a:r>
            <a:endParaRPr sz="1100"/>
          </a:p>
        </p:txBody>
      </p:sp>
      <p:sp>
        <p:nvSpPr>
          <p:cNvPr id="190" name="Google Shape;190;g2b805786743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807f687a5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b807f687a5_1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lake is a ______, large body of water surrounded by land</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[natural]</a:t>
            </a:r>
            <a:endParaRPr sz="1100"/>
          </a:p>
        </p:txBody>
      </p:sp>
      <p:sp>
        <p:nvSpPr>
          <p:cNvPr id="199" name="Google Shape;199;g2b807f687a5_1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b807f687a5_1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b807f687a5_1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lake is a ______, large body of water surrounded by land</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[natural]</a:t>
            </a:r>
            <a:endParaRPr sz="1100"/>
          </a:p>
        </p:txBody>
      </p:sp>
      <p:sp>
        <p:nvSpPr>
          <p:cNvPr id="208" name="Google Shape;208;g2b807f687a5_1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b808918c96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b808918c96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500"/>
              <a:buFont typeface="Arial"/>
              <a:buNone/>
            </a:pPr>
            <a:r>
              <a:rPr lang="en-US"/>
              <a:t>True or false: A reservoir is a man-made, large body of water surrounded by land.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17" name="Google Shape;217;g2b808918c96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808918c96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b808918c96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500"/>
              <a:buNone/>
            </a:pPr>
            <a:r>
              <a:rPr lang="en-US"/>
              <a:t>True or false: A reservoir is a man-made, large body of water surrounded by land.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26" name="Google Shape;226;g2b808918c96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ocean</a:t>
            </a:r>
            <a:r>
              <a:rPr lang="en-US"/>
              <a:t>.</a:t>
            </a:r>
            <a:endParaRPr/>
          </a:p>
        </p:txBody>
      </p:sp>
      <p:sp>
        <p:nvSpPr>
          <p:cNvPr id="235" name="Google Shape;235;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ocean is a giant body of saltwater.</a:t>
            </a:r>
            <a:endParaRPr/>
          </a:p>
          <a:p>
            <a:pPr indent="0" lvl="0" marL="0" rtl="0" algn="l">
              <a:lnSpc>
                <a:spcPct val="100000"/>
              </a:lnSpc>
              <a:spcBef>
                <a:spcPts val="0"/>
              </a:spcBef>
              <a:spcAft>
                <a:spcPts val="0"/>
              </a:spcAft>
              <a:buSzPts val="1400"/>
              <a:buNone/>
            </a:pPr>
            <a:r>
              <a:t/>
            </a:r>
            <a:endParaRPr/>
          </a:p>
        </p:txBody>
      </p:sp>
      <p:sp>
        <p:nvSpPr>
          <p:cNvPr id="243" name="Google Shape;243;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52" name="Google Shape;252;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an ocean</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An ocean is a </a:t>
            </a:r>
            <a:r>
              <a:rPr lang="en-US"/>
              <a:t>giant</a:t>
            </a:r>
            <a:r>
              <a:rPr lang="en-US"/>
              <a:t> body of saltwater</a:t>
            </a:r>
            <a:r>
              <a:rPr lang="en-US"/>
              <a:t>.</a:t>
            </a:r>
            <a:r>
              <a:rPr b="0" lang="en-US"/>
              <a:t>]</a:t>
            </a:r>
            <a:endParaRPr/>
          </a:p>
        </p:txBody>
      </p:sp>
      <p:sp>
        <p:nvSpPr>
          <p:cNvPr id="258" name="Google Shape;258;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66" name="Google Shape;266;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Ocean</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a613fe29c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a613fe29c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Oceans are the largest habitat on Earth. They cover over 70% of the Earth’s surface.</a:t>
            </a:r>
            <a:endParaRPr/>
          </a:p>
          <a:p>
            <a:pPr indent="0" lvl="0" marL="0" rtl="0" algn="l">
              <a:lnSpc>
                <a:spcPct val="100000"/>
              </a:lnSpc>
              <a:spcBef>
                <a:spcPts val="0"/>
              </a:spcBef>
              <a:spcAft>
                <a:spcPts val="0"/>
              </a:spcAft>
              <a:buSzPts val="1100"/>
              <a:buNone/>
            </a:pPr>
            <a:r>
              <a:t/>
            </a:r>
            <a:endParaRPr/>
          </a:p>
        </p:txBody>
      </p:sp>
      <p:sp>
        <p:nvSpPr>
          <p:cNvPr id="273" name="Google Shape;273;g2a613fe29c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5a1442303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a5a1442303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Earth has five major oceans: Pacific Ocean, Atlantic Ocean, Indian Ocean, Southern Ocean, and the Arctic Ocean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81" name="Google Shape;281;g2a5a1442303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a613fe29c9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a613fe29c9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Oceans are critical habitats for Earth. Tiny plants that live in the ocean (called phytoplankton), produce about 50-85% of the Earth’s oxygen through photosynthesis.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89" name="Google Shape;289;g2a613fe29c9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99" name="Google Shape;299;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Oceans are the largest habitat on Earth. They cover over ____ of the Earth’s surface.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[70%]</a:t>
            </a:r>
            <a:endParaRPr/>
          </a:p>
        </p:txBody>
      </p:sp>
      <p:sp>
        <p:nvSpPr>
          <p:cNvPr id="305" name="Google Shape;305;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b808918c96_0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b808918c96_0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Oceans are the largest habitat on Earth. They cover over ____ of the Earth’s surface.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[70%]</a:t>
            </a:r>
            <a:endParaRPr/>
          </a:p>
        </p:txBody>
      </p:sp>
      <p:sp>
        <p:nvSpPr>
          <p:cNvPr id="314" name="Google Shape;314;g2b808918c96_0_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b790e7f309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b790e7f309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US"/>
              <a:t>Earth has five major oceans. Can you name them?</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[Arctic Ocean, Atlantic Ocean, Pacific Ocean, Indian Ocean, Southern Ocean]</a:t>
            </a:r>
            <a:endParaRPr/>
          </a:p>
        </p:txBody>
      </p:sp>
      <p:sp>
        <p:nvSpPr>
          <p:cNvPr id="323" name="Google Shape;323;g2b790e7f309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b808918c96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b808918c96_0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US"/>
              <a:t>Earth has five major oceans. Can you name them?</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[Arctic Ocean, Atlantic Ocean, Pacific Ocean, Indian Ocean, Southern Ocean]</a:t>
            </a:r>
            <a:endParaRPr/>
          </a:p>
        </p:txBody>
      </p:sp>
      <p:sp>
        <p:nvSpPr>
          <p:cNvPr id="336" name="Google Shape;336;g2b808918c96_0_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b790e7f309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b790e7f309_0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Oceans are critical habitats for Earth. Tiny plants that live in the ocean (called phytoplankton), produce about 50-85% of the Earth’s ________ through photosynthesis. </a:t>
            </a:r>
            <a:endParaRPr/>
          </a:p>
          <a:p>
            <a:pPr indent="0" lvl="0" marL="0" rtl="0" algn="l">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US"/>
              <a:t>[B. oxygen]</a:t>
            </a:r>
            <a:endParaRPr/>
          </a:p>
        </p:txBody>
      </p:sp>
      <p:sp>
        <p:nvSpPr>
          <p:cNvPr id="344" name="Google Shape;344;g2b790e7f309_0_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b808918c96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b808918c96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Oceans are critical habitats for Earth. Tiny plants that live in the ocean (called phytoplankton), produce about 50-85% of the Earth’s ________ through photosynthesis.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US"/>
              <a:t>[B. oxygen]</a:t>
            </a:r>
            <a:endParaRPr/>
          </a:p>
        </p:txBody>
      </p:sp>
      <p:sp>
        <p:nvSpPr>
          <p:cNvPr id="355" name="Google Shape;355;g2b808918c96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differences between lakes, oceans, ponds, reservoirs, and rivers?</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ocean</a:t>
            </a:r>
            <a:r>
              <a:rPr lang="en-US"/>
              <a:t>.</a:t>
            </a:r>
            <a:endParaRPr/>
          </a:p>
        </p:txBody>
      </p:sp>
      <p:sp>
        <p:nvSpPr>
          <p:cNvPr id="366" name="Google Shape;366;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an example of an ocean. It is a giant body of saltwater.</a:t>
            </a:r>
            <a:endParaRPr/>
          </a:p>
          <a:p>
            <a:pPr indent="0" lvl="0" marL="0" rtl="0" algn="l">
              <a:lnSpc>
                <a:spcPct val="100000"/>
              </a:lnSpc>
              <a:spcBef>
                <a:spcPts val="0"/>
              </a:spcBef>
              <a:spcAft>
                <a:spcPts val="0"/>
              </a:spcAft>
              <a:buClr>
                <a:srgbClr val="000000"/>
              </a:buClr>
              <a:buSzPts val="1400"/>
              <a:buFont typeface="Arial"/>
              <a:buNone/>
            </a:pPr>
            <a:r>
              <a:t/>
            </a:r>
            <a:endParaRPr/>
          </a:p>
        </p:txBody>
      </p:sp>
      <p:sp>
        <p:nvSpPr>
          <p:cNvPr id="373" name="Google Shape;373;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b790e7f309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b790e7f309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also an example of an ocean. Again, it is a giant body of saltwater.</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382" name="Google Shape;382;g2b790e7f309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ocean</a:t>
            </a:r>
            <a:r>
              <a:rPr b="1" lang="en-US"/>
              <a:t>.</a:t>
            </a:r>
            <a:endParaRPr/>
          </a:p>
        </p:txBody>
      </p:sp>
      <p:sp>
        <p:nvSpPr>
          <p:cNvPr id="392" name="Google Shape;392;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not an ocean. It is not a giant body of saltwater. </a:t>
            </a:r>
            <a:endParaRPr/>
          </a:p>
        </p:txBody>
      </p:sp>
      <p:sp>
        <p:nvSpPr>
          <p:cNvPr id="399" name="Google Shape;399;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is also not an ocean. It is not a giant body of saltwater.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408" name="Google Shape;408;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17" name="Google Shape;41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these is an ocean?</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right picture.]</a:t>
            </a:r>
            <a:endParaRPr/>
          </a:p>
        </p:txBody>
      </p:sp>
      <p:sp>
        <p:nvSpPr>
          <p:cNvPr id="423" name="Google Shape;423;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808918c96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b808918c96_0_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these is an ocean?</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right picture.]</a:t>
            </a:r>
            <a:endParaRPr/>
          </a:p>
        </p:txBody>
      </p:sp>
      <p:sp>
        <p:nvSpPr>
          <p:cNvPr id="434" name="Google Shape;434;g2b808918c96_0_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46" name="Google Shape;446;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a613fe29c9_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a613fe29c9_2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An ocean is a giant body of saltwater.</a:t>
            </a:r>
            <a:endParaRPr/>
          </a:p>
        </p:txBody>
      </p:sp>
      <p:sp>
        <p:nvSpPr>
          <p:cNvPr id="453" name="Google Shape;453;g2a613fe29c9_2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ocean</a:t>
            </a:r>
            <a:r>
              <a:rPr lang="en-US">
                <a:solidFill>
                  <a:srgbClr val="242424"/>
                </a:solidFill>
              </a:rPr>
              <a:t>. </a:t>
            </a:r>
            <a:endParaRPr/>
          </a:p>
        </p:txBody>
      </p:sp>
      <p:sp>
        <p:nvSpPr>
          <p:cNvPr id="461" name="Google Shape;461;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ocean</a:t>
            </a:r>
            <a:r>
              <a:rPr b="1" lang="en-US">
                <a:solidFill>
                  <a:srgbClr val="242424"/>
                </a:solidFill>
              </a:rPr>
              <a:t>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ocean</a:t>
            </a:r>
            <a:r>
              <a:rPr b="1" lang="en-US"/>
              <a:t>.</a:t>
            </a:r>
            <a:endParaRPr>
              <a:solidFill>
                <a:schemeClr val="dk1"/>
              </a:solidFill>
            </a:endParaRPr>
          </a:p>
        </p:txBody>
      </p:sp>
      <p:sp>
        <p:nvSpPr>
          <p:cNvPr id="472" name="Google Shape;472;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a613fe29c9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a613fe29c9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an </a:t>
            </a:r>
            <a:r>
              <a:rPr b="1" lang="en-US"/>
              <a:t>ocean</a:t>
            </a:r>
            <a:r>
              <a:rPr b="1" lang="en-US"/>
              <a:t> </a:t>
            </a:r>
            <a:r>
              <a:rPr lang="en-US"/>
              <a:t>from these four choices.</a:t>
            </a:r>
            <a:endParaRPr/>
          </a:p>
        </p:txBody>
      </p:sp>
      <p:sp>
        <p:nvSpPr>
          <p:cNvPr id="494" name="Google Shape;494;g2a613fe29c9_2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b808918c96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2b808918c96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an </a:t>
            </a:r>
            <a:r>
              <a:rPr b="1" lang="en-US"/>
              <a:t>ocean </a:t>
            </a:r>
            <a:r>
              <a:rPr lang="en-US"/>
              <a:t>from these four choices.</a:t>
            </a:r>
            <a:endParaRPr/>
          </a:p>
        </p:txBody>
      </p:sp>
      <p:sp>
        <p:nvSpPr>
          <p:cNvPr id="514" name="Google Shape;514;g2b808918c96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an ocean.</a:t>
            </a:r>
            <a:endParaRPr>
              <a:solidFill>
                <a:schemeClr val="dk1"/>
              </a:solidFill>
            </a:endParaRPr>
          </a:p>
        </p:txBody>
      </p:sp>
      <p:sp>
        <p:nvSpPr>
          <p:cNvPr id="535" name="Google Shape;535;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correct definition of an </a:t>
            </a:r>
            <a:r>
              <a:rPr b="1" lang="en-US"/>
              <a:t>ocean</a:t>
            </a:r>
            <a:r>
              <a:rPr b="1" lang="en-US"/>
              <a:t> </a:t>
            </a:r>
            <a:r>
              <a:rPr lang="en-US"/>
              <a:t>from the choices below.</a:t>
            </a:r>
            <a:endParaRPr sz="1200">
              <a:solidFill>
                <a:schemeClr val="dk1"/>
              </a:solidFill>
            </a:endParaRPr>
          </a:p>
        </p:txBody>
      </p:sp>
      <p:sp>
        <p:nvSpPr>
          <p:cNvPr id="558" name="Google Shape;558;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b808918c96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b808918c96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Choose the correct definition of an </a:t>
            </a:r>
            <a:r>
              <a:rPr b="1" lang="en-US"/>
              <a:t>ocean </a:t>
            </a:r>
            <a:r>
              <a:rPr lang="en-US"/>
              <a:t>from the choices below.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[C. A giant body of saltwater.]</a:t>
            </a:r>
            <a:endParaRPr/>
          </a:p>
        </p:txBody>
      </p:sp>
      <p:sp>
        <p:nvSpPr>
          <p:cNvPr id="579" name="Google Shape;579;g2b808918c96_0_1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an </a:t>
            </a:r>
            <a:r>
              <a:rPr b="1" lang="en-US"/>
              <a:t>ocean</a:t>
            </a:r>
            <a:r>
              <a:rPr b="1" lang="en-US"/>
              <a:t>: </a:t>
            </a:r>
            <a:r>
              <a:rPr lang="en-US"/>
              <a:t>A giant body of saltwater.</a:t>
            </a:r>
            <a:endParaRPr>
              <a:solidFill>
                <a:schemeClr val="dk1"/>
              </a:solidFill>
            </a:endParaRPr>
          </a:p>
        </p:txBody>
      </p:sp>
      <p:sp>
        <p:nvSpPr>
          <p:cNvPr id="601" name="Google Shape;601;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Choose the correct example of an ocean from the choices below.</a:t>
            </a:r>
            <a:endParaRPr sz="1200">
              <a:solidFill>
                <a:schemeClr val="dk1"/>
              </a:solidFill>
            </a:endParaRPr>
          </a:p>
        </p:txBody>
      </p:sp>
      <p:sp>
        <p:nvSpPr>
          <p:cNvPr id="625" name="Google Shape;625;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5a1442303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a5a1442303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Aquatic means something living, growing, or often found in water.</a:t>
            </a:r>
            <a:endParaRPr/>
          </a:p>
        </p:txBody>
      </p:sp>
      <p:sp>
        <p:nvSpPr>
          <p:cNvPr id="151" name="Google Shape;151;g2a5a1442303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b808918c96_0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b808918c96_0_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giant home for sharks, dolphins, and whales” is correct! This is an example of an </a:t>
            </a:r>
            <a:r>
              <a:rPr b="1" lang="en-US"/>
              <a:t>ocean.</a:t>
            </a:r>
            <a:endParaRPr/>
          </a:p>
          <a:p>
            <a:pPr indent="0" lvl="0" marL="0" rtl="0" algn="l">
              <a:lnSpc>
                <a:spcPct val="100000"/>
              </a:lnSpc>
              <a:spcBef>
                <a:spcPts val="0"/>
              </a:spcBef>
              <a:spcAft>
                <a:spcPts val="0"/>
              </a:spcAft>
              <a:buSzPts val="1400"/>
              <a:buNone/>
            </a:pPr>
            <a:r>
              <a:t/>
            </a:r>
            <a:endParaRPr/>
          </a:p>
        </p:txBody>
      </p:sp>
      <p:sp>
        <p:nvSpPr>
          <p:cNvPr id="646" name="Google Shape;646;g2b808918c96_0_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an </a:t>
            </a:r>
            <a:r>
              <a:rPr b="1" lang="en-US" sz="1100"/>
              <a:t>ocean</a:t>
            </a:r>
            <a:r>
              <a:rPr lang="en-US" sz="1100"/>
              <a:t>: </a:t>
            </a:r>
            <a:r>
              <a:rPr lang="en-US"/>
              <a:t>A giant home for sharks, dolphins, and whales.</a:t>
            </a:r>
            <a:endParaRPr sz="1100">
              <a:solidFill>
                <a:schemeClr val="dk1"/>
              </a:solidFill>
            </a:endParaRPr>
          </a:p>
        </p:txBody>
      </p:sp>
      <p:sp>
        <p:nvSpPr>
          <p:cNvPr id="668" name="Google Shape;668;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oceans</a:t>
            </a:r>
            <a:r>
              <a:rPr b="1"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93" name="Google Shape;693;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b808918c96_0_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2b808918c96_0_1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“Oceans help to create oxygen that we breathe.” That is correct! This is an example of how oceans impact your life.</a:t>
            </a:r>
            <a:endParaRPr/>
          </a:p>
          <a:p>
            <a:pPr indent="0" lvl="0" marL="0" rtl="0" algn="l">
              <a:lnSpc>
                <a:spcPct val="100000"/>
              </a:lnSpc>
              <a:spcBef>
                <a:spcPts val="0"/>
              </a:spcBef>
              <a:spcAft>
                <a:spcPts val="0"/>
              </a:spcAft>
              <a:buSzPts val="1400"/>
              <a:buNone/>
            </a:pPr>
            <a:r>
              <a:t/>
            </a:r>
            <a:endParaRPr/>
          </a:p>
        </p:txBody>
      </p:sp>
      <p:sp>
        <p:nvSpPr>
          <p:cNvPr id="714" name="Google Shape;714;g2b808918c96_0_1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b="1" lang="en-US" sz="1100"/>
              <a:t>oceans</a:t>
            </a:r>
            <a:r>
              <a:rPr b="1" lang="en-US" sz="1100">
                <a:solidFill>
                  <a:schemeClr val="dk1"/>
                </a:solidFill>
              </a:rPr>
              <a:t> </a:t>
            </a:r>
            <a:r>
              <a:rPr lang="en-US" sz="1100">
                <a:solidFill>
                  <a:schemeClr val="dk1"/>
                </a:solidFill>
              </a:rPr>
              <a:t>impact my life?”: </a:t>
            </a:r>
            <a:r>
              <a:rPr lang="en-US" sz="1100"/>
              <a:t>Oceans help to create oxygen that we breathe.</a:t>
            </a:r>
            <a:endParaRPr sz="1100"/>
          </a:p>
        </p:txBody>
      </p:sp>
      <p:sp>
        <p:nvSpPr>
          <p:cNvPr id="736" name="Google Shape;736;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62" name="Google Shape;762;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b790e7f30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2b790e7f30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An </a:t>
            </a:r>
            <a:r>
              <a:rPr b="1" lang="en-US"/>
              <a:t>ocean</a:t>
            </a:r>
            <a:r>
              <a:rPr lang="en-US"/>
              <a:t> is a giant body of saltwater.</a:t>
            </a:r>
            <a:endParaRPr/>
          </a:p>
        </p:txBody>
      </p:sp>
      <p:sp>
        <p:nvSpPr>
          <p:cNvPr id="769" name="Google Shape;769;g2b790e7f30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b790e7f309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g2b790e7f309_0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Our “big question” is: </a:t>
            </a:r>
            <a:r>
              <a:rPr b="1" lang="en-US"/>
              <a:t>What are the differences between lakes, oceans, ponds, reservoirs, and rivers?</a:t>
            </a:r>
            <a:endParaRPr/>
          </a:p>
          <a:p>
            <a:pPr indent="0" lvl="0" marL="0" rtl="0" algn="l">
              <a:lnSpc>
                <a:spcPct val="100000"/>
              </a:lnSpc>
              <a:spcBef>
                <a:spcPts val="0"/>
              </a:spcBef>
              <a:spcAft>
                <a:spcPts val="0"/>
              </a:spcAft>
              <a:buSzPts val="1400"/>
              <a:buNone/>
            </a:pPr>
            <a:r>
              <a:rPr lang="en-US"/>
              <a:t>Does anyone have any additional examples to share that haven’t been discussed yet?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777" name="Google Shape;777;g2b790e7f309_0_1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a:t>Click the link above for an extension video about ocean currents. Jot down 2 or 3 new facts that you learn about oceans or ocean currents. Discuss them as a class.</a:t>
            </a:r>
            <a:endParaRPr/>
          </a:p>
          <a:p>
            <a:pPr indent="0" lvl="0" marL="0" rtl="0" algn="l">
              <a:lnSpc>
                <a:spcPct val="100000"/>
              </a:lnSpc>
              <a:spcBef>
                <a:spcPts val="0"/>
              </a:spcBef>
              <a:spcAft>
                <a:spcPts val="0"/>
              </a:spcAft>
              <a:buClr>
                <a:schemeClr val="dk1"/>
              </a:buClr>
              <a:buSzPts val="1800"/>
              <a:buFont typeface="Arial"/>
              <a:buNone/>
            </a:pPr>
            <a:r>
              <a:t/>
            </a:r>
            <a:endParaRPr/>
          </a:p>
        </p:txBody>
      </p:sp>
      <p:sp>
        <p:nvSpPr>
          <p:cNvPr id="790" name="Google Shape;790;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01" name="Google Shape;80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807f687a5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b807f687a5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lake is a natural, large body of water surrounded by land.</a:t>
            </a:r>
            <a:endParaRPr/>
          </a:p>
        </p:txBody>
      </p:sp>
      <p:sp>
        <p:nvSpPr>
          <p:cNvPr id="159" name="Google Shape;159;g2b807f687a5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6" name="Google Shape;80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808918c96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b808918c96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reservoir is a man-made, large body of water surrounded by land.</a:t>
            </a:r>
            <a:endParaRPr/>
          </a:p>
        </p:txBody>
      </p:sp>
      <p:sp>
        <p:nvSpPr>
          <p:cNvPr id="167" name="Google Shape;167;g2b808918c96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75" name="Google Shape;175;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a613fe29c9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a613fe29c9_4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Aquatic means living, growing, or often found in/on…</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[water]</a:t>
            </a:r>
            <a:endParaRPr sz="1100"/>
          </a:p>
        </p:txBody>
      </p:sp>
      <p:sp>
        <p:nvSpPr>
          <p:cNvPr id="181" name="Google Shape;181;g2a613fe29c9_4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11" Type="http://schemas.openxmlformats.org/officeDocument/2006/relationships/image" Target="../media/image8.png"/><Relationship Id="rId10" Type="http://schemas.openxmlformats.org/officeDocument/2006/relationships/image" Target="../media/image5.png"/><Relationship Id="rId12"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30.png"/><Relationship Id="rId7" Type="http://schemas.openxmlformats.org/officeDocument/2006/relationships/image" Target="../media/image13.png"/><Relationship Id="rId8"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png"/><Relationship Id="rId4" Type="http://schemas.openxmlformats.org/officeDocument/2006/relationships/image" Target="../media/image36.png"/><Relationship Id="rId5" Type="http://schemas.openxmlformats.org/officeDocument/2006/relationships/image" Target="../media/image54.png"/><Relationship Id="rId6"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36.png"/><Relationship Id="rId5" Type="http://schemas.openxmlformats.org/officeDocument/2006/relationships/image" Target="../media/image54.png"/><Relationship Id="rId6"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13.png"/><Relationship Id="rId6"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13.png"/><Relationship Id="rId6"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1.pn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30.png"/><Relationship Id="rId7" Type="http://schemas.openxmlformats.org/officeDocument/2006/relationships/image" Target="../media/image13.png"/><Relationship Id="rId8"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youtube.com/watch?v=p4pWafuvdrY&amp;ab_channel=TED-Ed" TargetMode="External"/><Relationship Id="rId4" Type="http://schemas.openxmlformats.org/officeDocument/2006/relationships/image" Target="../media/image52.png"/><Relationship Id="rId5" Type="http://schemas.openxmlformats.org/officeDocument/2006/relationships/image" Target="../media/image45.png"/><Relationship Id="rId6"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7.jpg"/><Relationship Id="rId4" Type="http://schemas.openxmlformats.org/officeDocument/2006/relationships/image" Target="../media/image46.png"/><Relationship Id="rId5"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descr="Questions" id="192" name="Google Shape;192;g2b805786743_0_3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2b805786743_0_33"/>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Aquatic means living, growing, or often found in/on…</a:t>
            </a:r>
            <a:endParaRPr b="0" i="0" sz="3200" u="none" cap="none" strike="noStrike">
              <a:solidFill>
                <a:srgbClr val="000000"/>
              </a:solidFill>
              <a:latin typeface="Arial"/>
              <a:ea typeface="Arial"/>
              <a:cs typeface="Arial"/>
              <a:sym typeface="Arial"/>
            </a:endParaRPr>
          </a:p>
        </p:txBody>
      </p:sp>
      <p:pic>
        <p:nvPicPr>
          <p:cNvPr id="194" name="Google Shape;194;g2b805786743_0_33"/>
          <p:cNvPicPr preferRelativeResize="0"/>
          <p:nvPr/>
        </p:nvPicPr>
        <p:blipFill rotWithShape="1">
          <a:blip r:embed="rId4">
            <a:alphaModFix/>
          </a:blip>
          <a:srcRect b="0" l="0" r="0" t="0"/>
          <a:stretch/>
        </p:blipFill>
        <p:spPr>
          <a:xfrm>
            <a:off x="4572000" y="3597825"/>
            <a:ext cx="4293524" cy="2862349"/>
          </a:xfrm>
          <a:prstGeom prst="rect">
            <a:avLst/>
          </a:prstGeom>
          <a:noFill/>
          <a:ln>
            <a:noFill/>
          </a:ln>
        </p:spPr>
      </p:pic>
      <p:sp>
        <p:nvSpPr>
          <p:cNvPr id="195" name="Google Shape;195;g2b805786743_0_33"/>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land</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water</a:t>
            </a:r>
            <a:endParaRPr b="0" i="0" sz="1400" u="none" cap="none" strike="noStrike">
              <a:solidFill>
                <a:srgbClr val="FF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descr="Questions" id="201" name="Google Shape;201;g2b807f687a5_1_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2b807f687a5_1_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 lake is a _____, large body of water surrounded by land.</a:t>
            </a:r>
            <a:endParaRPr b="0" i="0" sz="3200" u="none" cap="none" strike="noStrike">
              <a:solidFill>
                <a:srgbClr val="000000"/>
              </a:solidFill>
              <a:latin typeface="Arial"/>
              <a:ea typeface="Arial"/>
              <a:cs typeface="Arial"/>
              <a:sym typeface="Arial"/>
            </a:endParaRPr>
          </a:p>
        </p:txBody>
      </p:sp>
      <p:sp>
        <p:nvSpPr>
          <p:cNvPr id="203" name="Google Shape;203;g2b807f687a5_1_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man-made</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natural</a:t>
            </a:r>
            <a:endParaRPr b="0" i="0" sz="1400" u="none" cap="none" strike="noStrike">
              <a:solidFill>
                <a:srgbClr val="000000"/>
              </a:solidFill>
              <a:latin typeface="Arial"/>
              <a:ea typeface="Arial"/>
              <a:cs typeface="Arial"/>
              <a:sym typeface="Arial"/>
            </a:endParaRPr>
          </a:p>
        </p:txBody>
      </p:sp>
      <p:pic>
        <p:nvPicPr>
          <p:cNvPr id="204" name="Google Shape;204;g2b807f687a5_1_9"/>
          <p:cNvPicPr preferRelativeResize="0"/>
          <p:nvPr/>
        </p:nvPicPr>
        <p:blipFill rotWithShape="1">
          <a:blip r:embed="rId4">
            <a:alphaModFix/>
          </a:blip>
          <a:srcRect b="0" l="0" r="0" t="0"/>
          <a:stretch/>
        </p:blipFill>
        <p:spPr>
          <a:xfrm>
            <a:off x="3435750" y="3857250"/>
            <a:ext cx="5542200" cy="277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descr="Questions" id="210" name="Google Shape;210;g2b807f687a5_1_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2b807f687a5_1_20"/>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 lake is a _____, large body of water surrounded by land.</a:t>
            </a:r>
            <a:endParaRPr b="0" i="0" sz="3200" u="none" cap="none" strike="noStrike">
              <a:solidFill>
                <a:srgbClr val="000000"/>
              </a:solidFill>
              <a:latin typeface="Arial"/>
              <a:ea typeface="Arial"/>
              <a:cs typeface="Arial"/>
              <a:sym typeface="Arial"/>
            </a:endParaRPr>
          </a:p>
        </p:txBody>
      </p:sp>
      <p:sp>
        <p:nvSpPr>
          <p:cNvPr id="212" name="Google Shape;212;g2b807f687a5_1_20"/>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man-made</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natural</a:t>
            </a:r>
            <a:endParaRPr b="0" i="0" sz="1400" u="none" cap="none" strike="noStrike">
              <a:solidFill>
                <a:srgbClr val="FF0000"/>
              </a:solidFill>
              <a:latin typeface="Arial"/>
              <a:ea typeface="Arial"/>
              <a:cs typeface="Arial"/>
              <a:sym typeface="Arial"/>
            </a:endParaRPr>
          </a:p>
        </p:txBody>
      </p:sp>
      <p:pic>
        <p:nvPicPr>
          <p:cNvPr id="213" name="Google Shape;213;g2b807f687a5_1_20"/>
          <p:cNvPicPr preferRelativeResize="0"/>
          <p:nvPr/>
        </p:nvPicPr>
        <p:blipFill rotWithShape="1">
          <a:blip r:embed="rId4">
            <a:alphaModFix/>
          </a:blip>
          <a:srcRect b="0" l="0" r="0" t="0"/>
          <a:stretch/>
        </p:blipFill>
        <p:spPr>
          <a:xfrm>
            <a:off x="3435750" y="3857250"/>
            <a:ext cx="5542200" cy="2771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descr="Questions" id="219" name="Google Shape;219;g2b808918c96_0_1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2b808918c96_0_10"/>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True or false: A reservoir is a man-made, large body of water surrounded by land.</a:t>
            </a:r>
            <a:endParaRPr b="0" i="0" sz="3200" u="none" cap="none" strike="noStrike">
              <a:solidFill>
                <a:srgbClr val="000000"/>
              </a:solidFill>
              <a:latin typeface="Arial"/>
              <a:ea typeface="Arial"/>
              <a:cs typeface="Arial"/>
              <a:sym typeface="Arial"/>
            </a:endParaRPr>
          </a:p>
        </p:txBody>
      </p:sp>
      <p:sp>
        <p:nvSpPr>
          <p:cNvPr id="221" name="Google Shape;221;g2b808918c96_0_10"/>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b="0" i="0" sz="1400" u="none" cap="none" strike="noStrike">
              <a:solidFill>
                <a:srgbClr val="000000"/>
              </a:solidFill>
              <a:latin typeface="Arial"/>
              <a:ea typeface="Arial"/>
              <a:cs typeface="Arial"/>
              <a:sym typeface="Arial"/>
            </a:endParaRPr>
          </a:p>
        </p:txBody>
      </p:sp>
      <p:pic>
        <p:nvPicPr>
          <p:cNvPr id="222" name="Google Shape;222;g2b808918c96_0_10"/>
          <p:cNvPicPr preferRelativeResize="0"/>
          <p:nvPr/>
        </p:nvPicPr>
        <p:blipFill rotWithShape="1">
          <a:blip r:embed="rId4">
            <a:alphaModFix/>
          </a:blip>
          <a:srcRect b="0" l="0" r="0" t="0"/>
          <a:stretch/>
        </p:blipFill>
        <p:spPr>
          <a:xfrm>
            <a:off x="3768800" y="3123650"/>
            <a:ext cx="5077999" cy="339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descr="Questions" id="228" name="Google Shape;228;g2b808918c96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2b808918c96_0_1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True or false: A reservoir is a man-made, large body of water surrounded by land.</a:t>
            </a:r>
            <a:endParaRPr b="0" i="0" sz="3200" u="none" cap="none" strike="noStrike">
              <a:solidFill>
                <a:srgbClr val="000000"/>
              </a:solidFill>
              <a:latin typeface="Arial"/>
              <a:ea typeface="Arial"/>
              <a:cs typeface="Arial"/>
              <a:sym typeface="Arial"/>
            </a:endParaRPr>
          </a:p>
        </p:txBody>
      </p:sp>
      <p:sp>
        <p:nvSpPr>
          <p:cNvPr id="230" name="Google Shape;230;g2b808918c96_0_1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True</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b="0" i="0" sz="1400" u="none" cap="none" strike="noStrike">
              <a:solidFill>
                <a:srgbClr val="000000"/>
              </a:solidFill>
              <a:latin typeface="Arial"/>
              <a:ea typeface="Arial"/>
              <a:cs typeface="Arial"/>
              <a:sym typeface="Arial"/>
            </a:endParaRPr>
          </a:p>
        </p:txBody>
      </p:sp>
      <p:pic>
        <p:nvPicPr>
          <p:cNvPr id="231" name="Google Shape;231;g2b808918c96_0_19"/>
          <p:cNvPicPr preferRelativeResize="0"/>
          <p:nvPr/>
        </p:nvPicPr>
        <p:blipFill rotWithShape="1">
          <a:blip r:embed="rId4">
            <a:alphaModFix/>
          </a:blip>
          <a:srcRect b="0" l="0" r="0" t="0"/>
          <a:stretch/>
        </p:blipFill>
        <p:spPr>
          <a:xfrm>
            <a:off x="3768800" y="3123650"/>
            <a:ext cx="5077999" cy="3399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Ocean</a:t>
            </a:r>
            <a:endParaRPr b="0" i="0" sz="1400" u="none" cap="none" strike="noStrike">
              <a:solidFill>
                <a:srgbClr val="000000"/>
              </a:solidFill>
              <a:latin typeface="Arial"/>
              <a:ea typeface="Arial"/>
              <a:cs typeface="Arial"/>
              <a:sym typeface="Arial"/>
            </a:endParaRPr>
          </a:p>
        </p:txBody>
      </p:sp>
      <p:sp>
        <p:nvSpPr>
          <p:cNvPr descr="Artificial Intelligence" id="238" name="Google Shape;238;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9" name="Google Shape;239;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7e576c1a67_0_281"/>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Ocean</a:t>
            </a:r>
            <a:r>
              <a:rPr b="1" lang="en-US">
                <a:solidFill>
                  <a:schemeClr val="dk1"/>
                </a:solidFill>
              </a:rPr>
              <a:t>: </a:t>
            </a:r>
            <a:r>
              <a:rPr lang="en-US">
                <a:solidFill>
                  <a:schemeClr val="dk1"/>
                </a:solidFill>
              </a:rPr>
              <a:t>A giant body of saltwater.</a:t>
            </a:r>
            <a:endParaRPr>
              <a:solidFill>
                <a:schemeClr val="dk1"/>
              </a:solidFill>
            </a:endParaRPr>
          </a:p>
        </p:txBody>
      </p:sp>
      <p:sp>
        <p:nvSpPr>
          <p:cNvPr descr="Artificial Intelligence" id="246" name="Google Shape;246;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47" name="Google Shape;247;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48" name="Google Shape;248;g27e576c1a67_0_281"/>
          <p:cNvPicPr preferRelativeResize="0"/>
          <p:nvPr/>
        </p:nvPicPr>
        <p:blipFill rotWithShape="1">
          <a:blip r:embed="rId5">
            <a:alphaModFix/>
          </a:blip>
          <a:srcRect b="0" l="0" r="0" t="0"/>
          <a:stretch/>
        </p:blipFill>
        <p:spPr>
          <a:xfrm>
            <a:off x="1195163" y="1736875"/>
            <a:ext cx="6753675" cy="4506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descr="Questions" id="254" name="Google Shape;254;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7e576c1a67_0_364"/>
          <p:cNvSpPr txBox="1"/>
          <p:nvPr/>
        </p:nvSpPr>
        <p:spPr>
          <a:xfrm>
            <a:off x="1951950" y="526375"/>
            <a:ext cx="5763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a:t>
            </a:r>
            <a:r>
              <a:rPr lang="en-US" sz="3600">
                <a:solidFill>
                  <a:schemeClr val="dk1"/>
                </a:solidFill>
                <a:latin typeface="Calibri"/>
                <a:ea typeface="Calibri"/>
                <a:cs typeface="Calibri"/>
                <a:sym typeface="Calibri"/>
              </a:rPr>
              <a:t>n ocean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61" name="Google Shape;261;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2" name="Google Shape;262;g27e576c1a67_0_364"/>
          <p:cNvPicPr preferRelativeResize="0"/>
          <p:nvPr/>
        </p:nvPicPr>
        <p:blipFill rotWithShape="1">
          <a:blip r:embed="rId4">
            <a:alphaModFix/>
          </a:blip>
          <a:srcRect b="0" l="0" r="0" t="0"/>
          <a:stretch/>
        </p:blipFill>
        <p:spPr>
          <a:xfrm>
            <a:off x="1195163" y="1736875"/>
            <a:ext cx="6753675" cy="4506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69" name="Google Shape;269;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247400" y="368000"/>
            <a:ext cx="66492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Ocean</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b="0" l="0" r="0" t="0"/>
          <a:stretch/>
        </p:blipFill>
        <p:spPr>
          <a:xfrm>
            <a:off x="1195163" y="1736875"/>
            <a:ext cx="6753675" cy="4506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descr="Artificial Intelligence" id="275" name="Google Shape;275;g2a613fe29c9_0_15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2a613fe29c9_0_155"/>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Oceans are the largest habitat on Earth. They cover over 70% of the Earth’s surface.</a:t>
            </a:r>
            <a:endParaRPr b="0" i="0" sz="3200" u="none" cap="none" strike="noStrike">
              <a:solidFill>
                <a:schemeClr val="dk1"/>
              </a:solidFill>
              <a:latin typeface="Calibri"/>
              <a:ea typeface="Calibri"/>
              <a:cs typeface="Calibri"/>
              <a:sym typeface="Calibri"/>
            </a:endParaRPr>
          </a:p>
        </p:txBody>
      </p:sp>
      <p:pic>
        <p:nvPicPr>
          <p:cNvPr id="277" name="Google Shape;277;g2a613fe29c9_0_155"/>
          <p:cNvPicPr preferRelativeResize="0"/>
          <p:nvPr/>
        </p:nvPicPr>
        <p:blipFill>
          <a:blip r:embed="rId4">
            <a:alphaModFix/>
          </a:blip>
          <a:stretch>
            <a:fillRect/>
          </a:stretch>
        </p:blipFill>
        <p:spPr>
          <a:xfrm>
            <a:off x="735788" y="2220600"/>
            <a:ext cx="7672428" cy="38362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descr="Artificial Intelligence" id="283" name="Google Shape;283;g2a5a1442303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2a5a1442303_0_494"/>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Earth has five major oceans: Pacific Ocean, Atlantic Ocean, Indian Ocean, Southern Ocean, and the Arctic Ocean</a:t>
            </a:r>
            <a:endParaRPr b="0" i="0" sz="3000" u="none" cap="none" strike="noStrike">
              <a:solidFill>
                <a:srgbClr val="000000"/>
              </a:solidFill>
              <a:latin typeface="Calibri"/>
              <a:ea typeface="Calibri"/>
              <a:cs typeface="Calibri"/>
              <a:sym typeface="Calibri"/>
            </a:endParaRPr>
          </a:p>
        </p:txBody>
      </p:sp>
      <p:pic>
        <p:nvPicPr>
          <p:cNvPr id="285" name="Google Shape;285;g2a5a1442303_0_494"/>
          <p:cNvPicPr preferRelativeResize="0"/>
          <p:nvPr/>
        </p:nvPicPr>
        <p:blipFill>
          <a:blip r:embed="rId4">
            <a:alphaModFix/>
          </a:blip>
          <a:stretch>
            <a:fillRect/>
          </a:stretch>
        </p:blipFill>
        <p:spPr>
          <a:xfrm>
            <a:off x="184400" y="2035250"/>
            <a:ext cx="8775201" cy="4387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descr="Artificial Intelligence" id="291" name="Google Shape;291;g2a613fe29c9_0_1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2a613fe29c9_0_143"/>
          <p:cNvSpPr txBox="1"/>
          <p:nvPr/>
        </p:nvSpPr>
        <p:spPr>
          <a:xfrm>
            <a:off x="581175" y="276550"/>
            <a:ext cx="8416500" cy="2609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Oceans are critical habitats for Earth. Tiny plants that live in the ocean (called phytoplankton), produce about 50-85% of the Earth’s oxygen through </a:t>
            </a:r>
            <a:r>
              <a:rPr lang="en-US" sz="3200">
                <a:solidFill>
                  <a:schemeClr val="dk1"/>
                </a:solidFill>
                <a:latin typeface="Calibri"/>
                <a:ea typeface="Calibri"/>
                <a:cs typeface="Calibri"/>
                <a:sym typeface="Calibri"/>
              </a:rPr>
              <a:t>photosynthesis</a:t>
            </a:r>
            <a:r>
              <a:rPr lang="en-US" sz="3200">
                <a:solidFill>
                  <a:schemeClr val="dk1"/>
                </a:solidFill>
                <a:latin typeface="Calibri"/>
                <a:ea typeface="Calibri"/>
                <a:cs typeface="Calibri"/>
                <a:sym typeface="Calibri"/>
              </a:rPr>
              <a:t>. </a:t>
            </a:r>
            <a:endParaRPr b="0" i="0" sz="3200" u="none" cap="none" strike="noStrike">
              <a:solidFill>
                <a:srgbClr val="000000"/>
              </a:solidFill>
              <a:latin typeface="Arial"/>
              <a:ea typeface="Arial"/>
              <a:cs typeface="Arial"/>
              <a:sym typeface="Arial"/>
            </a:endParaRPr>
          </a:p>
        </p:txBody>
      </p:sp>
      <p:pic>
        <p:nvPicPr>
          <p:cNvPr id="293" name="Google Shape;293;g2a613fe29c9_0_143"/>
          <p:cNvPicPr preferRelativeResize="0"/>
          <p:nvPr/>
        </p:nvPicPr>
        <p:blipFill>
          <a:blip r:embed="rId4">
            <a:alphaModFix/>
          </a:blip>
          <a:stretch>
            <a:fillRect/>
          </a:stretch>
        </p:blipFill>
        <p:spPr>
          <a:xfrm>
            <a:off x="1477900" y="2993850"/>
            <a:ext cx="6623050" cy="3311525"/>
          </a:xfrm>
          <a:prstGeom prst="rect">
            <a:avLst/>
          </a:prstGeom>
          <a:noFill/>
          <a:ln>
            <a:noFill/>
          </a:ln>
        </p:spPr>
      </p:pic>
      <p:cxnSp>
        <p:nvCxnSpPr>
          <p:cNvPr id="294" name="Google Shape;294;g2a613fe29c9_0_143"/>
          <p:cNvCxnSpPr/>
          <p:nvPr/>
        </p:nvCxnSpPr>
        <p:spPr>
          <a:xfrm rot="10800000">
            <a:off x="3636800" y="3339950"/>
            <a:ext cx="21600" cy="1687500"/>
          </a:xfrm>
          <a:prstGeom prst="straightConnector1">
            <a:avLst/>
          </a:prstGeom>
          <a:noFill/>
          <a:ln cap="flat" cmpd="sng" w="38100">
            <a:solidFill>
              <a:srgbClr val="FF0000"/>
            </a:solidFill>
            <a:prstDash val="solid"/>
            <a:round/>
            <a:headEnd len="med" w="med" type="none"/>
            <a:tailEnd len="med" w="med" type="triangle"/>
          </a:ln>
        </p:spPr>
      </p:cxnSp>
      <p:sp>
        <p:nvSpPr>
          <p:cNvPr id="295" name="Google Shape;295;g2a613fe29c9_0_143"/>
          <p:cNvSpPr txBox="1"/>
          <p:nvPr/>
        </p:nvSpPr>
        <p:spPr>
          <a:xfrm>
            <a:off x="2057475" y="3174750"/>
            <a:ext cx="1416900" cy="508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200">
                <a:solidFill>
                  <a:srgbClr val="FF0000"/>
                </a:solidFill>
                <a:latin typeface="Calibri"/>
                <a:ea typeface="Calibri"/>
                <a:cs typeface="Calibri"/>
                <a:sym typeface="Calibri"/>
              </a:rPr>
              <a:t>oxygen</a:t>
            </a:r>
            <a:endParaRPr sz="3200">
              <a:solidFill>
                <a:srgbClr val="FF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descr="Questions" id="301" name="Google Shape;301;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descr="Questions" id="307" name="Google Shape;307;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8c7b7e697c_0_69"/>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Oceans are the largest habitat on Earth. They cover over ____ of the Earth’s surface.</a:t>
            </a:r>
            <a:endParaRPr b="0" i="0" sz="3200" u="none" cap="none" strike="noStrike">
              <a:solidFill>
                <a:schemeClr val="dk1"/>
              </a:solidFill>
              <a:latin typeface="Calibri"/>
              <a:ea typeface="Calibri"/>
              <a:cs typeface="Calibri"/>
              <a:sym typeface="Calibri"/>
            </a:endParaRPr>
          </a:p>
        </p:txBody>
      </p:sp>
      <p:pic>
        <p:nvPicPr>
          <p:cNvPr id="309" name="Google Shape;309;g28c7b7e697c_0_69"/>
          <p:cNvPicPr preferRelativeResize="0"/>
          <p:nvPr/>
        </p:nvPicPr>
        <p:blipFill>
          <a:blip r:embed="rId4">
            <a:alphaModFix/>
          </a:blip>
          <a:stretch>
            <a:fillRect/>
          </a:stretch>
        </p:blipFill>
        <p:spPr>
          <a:xfrm>
            <a:off x="3867696" y="4037500"/>
            <a:ext cx="5055427" cy="2527700"/>
          </a:xfrm>
          <a:prstGeom prst="rect">
            <a:avLst/>
          </a:prstGeom>
          <a:noFill/>
          <a:ln>
            <a:noFill/>
          </a:ln>
        </p:spPr>
      </p:pic>
      <p:sp>
        <p:nvSpPr>
          <p:cNvPr id="310" name="Google Shape;310;g28c7b7e697c_0_69"/>
          <p:cNvSpPr txBox="1"/>
          <p:nvPr/>
        </p:nvSpPr>
        <p:spPr>
          <a:xfrm>
            <a:off x="588250" y="2388100"/>
            <a:ext cx="2780100" cy="32991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30%</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70%</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100%</a:t>
            </a:r>
            <a:endParaRPr sz="3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descr="Questions" id="316" name="Google Shape;316;g2b808918c96_0_3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2b808918c96_0_38"/>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Oceans are the largest habitat on Earth. They cover over </a:t>
            </a:r>
            <a:r>
              <a:rPr lang="en-US" sz="3200">
                <a:solidFill>
                  <a:srgbClr val="FF0000"/>
                </a:solidFill>
                <a:latin typeface="Calibri"/>
                <a:ea typeface="Calibri"/>
                <a:cs typeface="Calibri"/>
                <a:sym typeface="Calibri"/>
              </a:rPr>
              <a:t>70%</a:t>
            </a:r>
            <a:r>
              <a:rPr lang="en-US" sz="3200">
                <a:solidFill>
                  <a:schemeClr val="dk1"/>
                </a:solidFill>
                <a:latin typeface="Calibri"/>
                <a:ea typeface="Calibri"/>
                <a:cs typeface="Calibri"/>
                <a:sym typeface="Calibri"/>
              </a:rPr>
              <a:t> of the Earth’s surface.</a:t>
            </a:r>
            <a:endParaRPr b="0" i="0" sz="3200" u="none" cap="none" strike="noStrike">
              <a:solidFill>
                <a:schemeClr val="dk1"/>
              </a:solidFill>
              <a:latin typeface="Calibri"/>
              <a:ea typeface="Calibri"/>
              <a:cs typeface="Calibri"/>
              <a:sym typeface="Calibri"/>
            </a:endParaRPr>
          </a:p>
        </p:txBody>
      </p:sp>
      <p:pic>
        <p:nvPicPr>
          <p:cNvPr id="318" name="Google Shape;318;g2b808918c96_0_38"/>
          <p:cNvPicPr preferRelativeResize="0"/>
          <p:nvPr/>
        </p:nvPicPr>
        <p:blipFill>
          <a:blip r:embed="rId4">
            <a:alphaModFix/>
          </a:blip>
          <a:stretch>
            <a:fillRect/>
          </a:stretch>
        </p:blipFill>
        <p:spPr>
          <a:xfrm>
            <a:off x="3867696" y="4037500"/>
            <a:ext cx="5055427" cy="2527700"/>
          </a:xfrm>
          <a:prstGeom prst="rect">
            <a:avLst/>
          </a:prstGeom>
          <a:noFill/>
          <a:ln>
            <a:noFill/>
          </a:ln>
        </p:spPr>
      </p:pic>
      <p:sp>
        <p:nvSpPr>
          <p:cNvPr id="319" name="Google Shape;319;g2b808918c96_0_38"/>
          <p:cNvSpPr txBox="1"/>
          <p:nvPr/>
        </p:nvSpPr>
        <p:spPr>
          <a:xfrm>
            <a:off x="588250" y="2388100"/>
            <a:ext cx="2780100" cy="32991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30%</a:t>
            </a:r>
            <a:endParaRPr sz="3200">
              <a:solidFill>
                <a:schemeClr val="dk1"/>
              </a:solidFill>
              <a:latin typeface="Calibri"/>
              <a:ea typeface="Calibri"/>
              <a:cs typeface="Calibri"/>
              <a:sym typeface="Calibri"/>
            </a:endParaRPr>
          </a:p>
          <a:p>
            <a:pPr indent="-431800" lvl="0" marL="457200" rtl="0" algn="l">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70%</a:t>
            </a:r>
            <a:endParaRPr sz="3200">
              <a:solidFill>
                <a:srgbClr val="FF0000"/>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100%</a:t>
            </a:r>
            <a:endParaRPr sz="3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descr="Questions" id="325" name="Google Shape;325;g2b790e7f309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b790e7f309_0_19"/>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Earth has five major oceans. Can you name them?</a:t>
            </a:r>
            <a:endParaRPr b="0" i="0" sz="3000" u="none" cap="none" strike="noStrike">
              <a:solidFill>
                <a:srgbClr val="000000"/>
              </a:solidFill>
              <a:latin typeface="Calibri"/>
              <a:ea typeface="Calibri"/>
              <a:cs typeface="Calibri"/>
              <a:sym typeface="Calibri"/>
            </a:endParaRPr>
          </a:p>
        </p:txBody>
      </p:sp>
      <p:pic>
        <p:nvPicPr>
          <p:cNvPr id="327" name="Google Shape;327;g2b790e7f309_0_19"/>
          <p:cNvPicPr preferRelativeResize="0"/>
          <p:nvPr/>
        </p:nvPicPr>
        <p:blipFill>
          <a:blip r:embed="rId4">
            <a:alphaModFix/>
          </a:blip>
          <a:stretch>
            <a:fillRect/>
          </a:stretch>
        </p:blipFill>
        <p:spPr>
          <a:xfrm>
            <a:off x="184400" y="2035250"/>
            <a:ext cx="8775201" cy="4387600"/>
          </a:xfrm>
          <a:prstGeom prst="rect">
            <a:avLst/>
          </a:prstGeom>
          <a:noFill/>
          <a:ln>
            <a:noFill/>
          </a:ln>
        </p:spPr>
      </p:pic>
      <p:sp>
        <p:nvSpPr>
          <p:cNvPr id="328" name="Google Shape;328;g2b790e7f309_0_19"/>
          <p:cNvSpPr txBox="1"/>
          <p:nvPr/>
        </p:nvSpPr>
        <p:spPr>
          <a:xfrm>
            <a:off x="4406650" y="2085225"/>
            <a:ext cx="1362900" cy="3030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29" name="Google Shape;329;g2b790e7f309_0_19"/>
          <p:cNvSpPr txBox="1"/>
          <p:nvPr/>
        </p:nvSpPr>
        <p:spPr>
          <a:xfrm>
            <a:off x="2968925" y="3221975"/>
            <a:ext cx="1048200" cy="5832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30" name="Google Shape;330;g2b790e7f309_0_19"/>
          <p:cNvSpPr txBox="1"/>
          <p:nvPr/>
        </p:nvSpPr>
        <p:spPr>
          <a:xfrm>
            <a:off x="594650" y="4141425"/>
            <a:ext cx="1411500" cy="3030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31" name="Google Shape;331;g2b790e7f309_0_19"/>
          <p:cNvSpPr txBox="1"/>
          <p:nvPr/>
        </p:nvSpPr>
        <p:spPr>
          <a:xfrm>
            <a:off x="5987850" y="4380350"/>
            <a:ext cx="1048200" cy="5832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32" name="Google Shape;332;g2b790e7f309_0_19"/>
          <p:cNvSpPr txBox="1"/>
          <p:nvPr/>
        </p:nvSpPr>
        <p:spPr>
          <a:xfrm>
            <a:off x="3700100" y="5548600"/>
            <a:ext cx="1636800" cy="3030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descr="Questions" id="338" name="Google Shape;338;g2b808918c96_0_5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b808918c96_0_53"/>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Earth has five major oceans. Can you name them?</a:t>
            </a:r>
            <a:endParaRPr b="0" i="0" sz="3000" u="none" cap="none" strike="noStrike">
              <a:solidFill>
                <a:srgbClr val="000000"/>
              </a:solidFill>
              <a:latin typeface="Calibri"/>
              <a:ea typeface="Calibri"/>
              <a:cs typeface="Calibri"/>
              <a:sym typeface="Calibri"/>
            </a:endParaRPr>
          </a:p>
        </p:txBody>
      </p:sp>
      <p:pic>
        <p:nvPicPr>
          <p:cNvPr id="340" name="Google Shape;340;g2b808918c96_0_53"/>
          <p:cNvPicPr preferRelativeResize="0"/>
          <p:nvPr/>
        </p:nvPicPr>
        <p:blipFill>
          <a:blip r:embed="rId4">
            <a:alphaModFix/>
          </a:blip>
          <a:stretch>
            <a:fillRect/>
          </a:stretch>
        </p:blipFill>
        <p:spPr>
          <a:xfrm>
            <a:off x="184400" y="2035250"/>
            <a:ext cx="8775201" cy="4387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b790e7f309_0_42"/>
          <p:cNvSpPr txBox="1"/>
          <p:nvPr/>
        </p:nvSpPr>
        <p:spPr>
          <a:xfrm>
            <a:off x="360975" y="2675650"/>
            <a:ext cx="1968900" cy="17136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00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light</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oxygen</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sp>
        <p:nvSpPr>
          <p:cNvPr descr="Questions" id="347" name="Google Shape;347;g2b790e7f309_0_42"/>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2b790e7f309_0_42"/>
          <p:cNvSpPr txBox="1"/>
          <p:nvPr/>
        </p:nvSpPr>
        <p:spPr>
          <a:xfrm>
            <a:off x="581175" y="276550"/>
            <a:ext cx="8416500" cy="2609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Oceans are critical habitats for Earth. Tiny plants that live in the ocean (called phytoplankton), produce about 50-85% of the Earth’s ________ through photosynthesis. </a:t>
            </a:r>
            <a:endParaRPr b="0" i="0" sz="3200" u="none" cap="none" strike="noStrike">
              <a:solidFill>
                <a:srgbClr val="000000"/>
              </a:solidFill>
              <a:latin typeface="Arial"/>
              <a:ea typeface="Arial"/>
              <a:cs typeface="Arial"/>
              <a:sym typeface="Arial"/>
            </a:endParaRPr>
          </a:p>
        </p:txBody>
      </p:sp>
      <p:pic>
        <p:nvPicPr>
          <p:cNvPr id="349" name="Google Shape;349;g2b790e7f309_0_42"/>
          <p:cNvPicPr preferRelativeResize="0"/>
          <p:nvPr/>
        </p:nvPicPr>
        <p:blipFill>
          <a:blip r:embed="rId4">
            <a:alphaModFix/>
          </a:blip>
          <a:stretch>
            <a:fillRect/>
          </a:stretch>
        </p:blipFill>
        <p:spPr>
          <a:xfrm>
            <a:off x="2278375" y="3275100"/>
            <a:ext cx="6623050" cy="3311525"/>
          </a:xfrm>
          <a:prstGeom prst="rect">
            <a:avLst/>
          </a:prstGeom>
          <a:noFill/>
          <a:ln>
            <a:noFill/>
          </a:ln>
        </p:spPr>
      </p:pic>
      <p:cxnSp>
        <p:nvCxnSpPr>
          <p:cNvPr id="350" name="Google Shape;350;g2b790e7f309_0_42"/>
          <p:cNvCxnSpPr/>
          <p:nvPr/>
        </p:nvCxnSpPr>
        <p:spPr>
          <a:xfrm rot="10800000">
            <a:off x="4437275" y="3621200"/>
            <a:ext cx="21600" cy="1687500"/>
          </a:xfrm>
          <a:prstGeom prst="straightConnector1">
            <a:avLst/>
          </a:prstGeom>
          <a:noFill/>
          <a:ln cap="flat" cmpd="sng" w="38100">
            <a:solidFill>
              <a:srgbClr val="FF0000"/>
            </a:solidFill>
            <a:prstDash val="solid"/>
            <a:round/>
            <a:headEnd len="med" w="med" type="none"/>
            <a:tailEnd len="med" w="med" type="triangle"/>
          </a:ln>
        </p:spPr>
      </p:cxnSp>
      <p:sp>
        <p:nvSpPr>
          <p:cNvPr id="351" name="Google Shape;351;g2b790e7f309_0_42"/>
          <p:cNvSpPr txBox="1"/>
          <p:nvPr/>
        </p:nvSpPr>
        <p:spPr>
          <a:xfrm>
            <a:off x="2857950" y="3456000"/>
            <a:ext cx="1416900" cy="508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solidFill>
                <a:srgbClr val="FF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b808918c96_0_69"/>
          <p:cNvSpPr txBox="1"/>
          <p:nvPr/>
        </p:nvSpPr>
        <p:spPr>
          <a:xfrm>
            <a:off x="360975" y="2675650"/>
            <a:ext cx="1968900" cy="17136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00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light</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640"/>
              </a:spcBef>
              <a:spcAft>
                <a:spcPts val="0"/>
              </a:spcAft>
              <a:buClr>
                <a:schemeClr val="dk1"/>
              </a:buClr>
              <a:buSzPts val="3200"/>
              <a:buFont typeface="Calibri"/>
              <a:buAutoNum type="alphaUcPeriod"/>
            </a:pPr>
            <a:r>
              <a:rPr lang="en-US" sz="3200">
                <a:solidFill>
                  <a:srgbClr val="FF0000"/>
                </a:solidFill>
                <a:latin typeface="Calibri"/>
                <a:ea typeface="Calibri"/>
                <a:cs typeface="Calibri"/>
                <a:sym typeface="Calibri"/>
              </a:rPr>
              <a:t>oxygen</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sp>
        <p:nvSpPr>
          <p:cNvPr descr="Questions" id="358" name="Google Shape;358;g2b808918c96_0_69"/>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2b808918c96_0_69"/>
          <p:cNvSpPr txBox="1"/>
          <p:nvPr/>
        </p:nvSpPr>
        <p:spPr>
          <a:xfrm>
            <a:off x="581175" y="276550"/>
            <a:ext cx="8416500" cy="2609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Oceans are critical habitats for Earth. Tiny plants that live in the ocean (called phytoplankton), produce about 50-85% of the Earth’s </a:t>
            </a:r>
            <a:r>
              <a:rPr lang="en-US" sz="3200">
                <a:solidFill>
                  <a:srgbClr val="FF0000"/>
                </a:solidFill>
                <a:latin typeface="Calibri"/>
                <a:ea typeface="Calibri"/>
                <a:cs typeface="Calibri"/>
                <a:sym typeface="Calibri"/>
              </a:rPr>
              <a:t>oxygen </a:t>
            </a:r>
            <a:r>
              <a:rPr lang="en-US" sz="3200">
                <a:solidFill>
                  <a:schemeClr val="dk1"/>
                </a:solidFill>
                <a:latin typeface="Calibri"/>
                <a:ea typeface="Calibri"/>
                <a:cs typeface="Calibri"/>
                <a:sym typeface="Calibri"/>
              </a:rPr>
              <a:t>through photosynthesis. </a:t>
            </a:r>
            <a:endParaRPr b="0" i="0" sz="3200" u="none" cap="none" strike="noStrike">
              <a:solidFill>
                <a:srgbClr val="000000"/>
              </a:solidFill>
              <a:latin typeface="Arial"/>
              <a:ea typeface="Arial"/>
              <a:cs typeface="Arial"/>
              <a:sym typeface="Arial"/>
            </a:endParaRPr>
          </a:p>
        </p:txBody>
      </p:sp>
      <p:pic>
        <p:nvPicPr>
          <p:cNvPr id="360" name="Google Shape;360;g2b808918c96_0_69"/>
          <p:cNvPicPr preferRelativeResize="0"/>
          <p:nvPr/>
        </p:nvPicPr>
        <p:blipFill>
          <a:blip r:embed="rId4">
            <a:alphaModFix/>
          </a:blip>
          <a:stretch>
            <a:fillRect/>
          </a:stretch>
        </p:blipFill>
        <p:spPr>
          <a:xfrm>
            <a:off x="2278375" y="3275100"/>
            <a:ext cx="6623050" cy="3311525"/>
          </a:xfrm>
          <a:prstGeom prst="rect">
            <a:avLst/>
          </a:prstGeom>
          <a:noFill/>
          <a:ln>
            <a:noFill/>
          </a:ln>
        </p:spPr>
      </p:pic>
      <p:cxnSp>
        <p:nvCxnSpPr>
          <p:cNvPr id="361" name="Google Shape;361;g2b808918c96_0_69"/>
          <p:cNvCxnSpPr/>
          <p:nvPr/>
        </p:nvCxnSpPr>
        <p:spPr>
          <a:xfrm rot="10800000">
            <a:off x="4437275" y="3621200"/>
            <a:ext cx="21600" cy="1687500"/>
          </a:xfrm>
          <a:prstGeom prst="straightConnector1">
            <a:avLst/>
          </a:prstGeom>
          <a:noFill/>
          <a:ln cap="flat" cmpd="sng" w="38100">
            <a:solidFill>
              <a:srgbClr val="FF0000"/>
            </a:solidFill>
            <a:prstDash val="solid"/>
            <a:round/>
            <a:headEnd len="med" w="med" type="none"/>
            <a:tailEnd len="med" w="med" type="triangle"/>
          </a:ln>
        </p:spPr>
      </p:cxnSp>
      <p:sp>
        <p:nvSpPr>
          <p:cNvPr id="362" name="Google Shape;362;g2b808918c96_0_69"/>
          <p:cNvSpPr txBox="1"/>
          <p:nvPr/>
        </p:nvSpPr>
        <p:spPr>
          <a:xfrm>
            <a:off x="2857950" y="3456000"/>
            <a:ext cx="1416900" cy="508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200">
                <a:solidFill>
                  <a:srgbClr val="FF0000"/>
                </a:solidFill>
                <a:latin typeface="Calibri"/>
                <a:ea typeface="Calibri"/>
                <a:cs typeface="Calibri"/>
                <a:sym typeface="Calibri"/>
              </a:rPr>
              <a:t>oxygen</a:t>
            </a:r>
            <a:endParaRPr sz="3200">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What are the differences between lakes, oceans, ponds, reservoirs, and rivers?</a:t>
            </a:r>
            <a:endParaRPr b="0" i="0" sz="29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b="0" l="0" r="0" t="0"/>
          <a:stretch/>
        </p:blipFill>
        <p:spPr>
          <a:xfrm>
            <a:off x="2243200" y="1852200"/>
            <a:ext cx="2187443" cy="1459751"/>
          </a:xfrm>
          <a:prstGeom prst="rect">
            <a:avLst/>
          </a:prstGeom>
          <a:noFill/>
          <a:ln>
            <a:noFill/>
          </a:ln>
        </p:spPr>
      </p:pic>
      <p:pic>
        <p:nvPicPr>
          <p:cNvPr id="137" name="Google Shape;137;g27e68c1a8e3_0_0"/>
          <p:cNvPicPr preferRelativeResize="0"/>
          <p:nvPr/>
        </p:nvPicPr>
        <p:blipFill rotWithShape="1">
          <a:blip r:embed="rId5">
            <a:alphaModFix/>
          </a:blip>
          <a:srcRect b="0" l="0" r="0" t="0"/>
          <a:stretch/>
        </p:blipFill>
        <p:spPr>
          <a:xfrm>
            <a:off x="4704000" y="1852213"/>
            <a:ext cx="2185416" cy="1459751"/>
          </a:xfrm>
          <a:prstGeom prst="rect">
            <a:avLst/>
          </a:prstGeom>
          <a:noFill/>
          <a:ln>
            <a:noFill/>
          </a:ln>
        </p:spPr>
      </p:pic>
      <p:pic>
        <p:nvPicPr>
          <p:cNvPr id="138" name="Google Shape;138;g27e68c1a8e3_0_0"/>
          <p:cNvPicPr preferRelativeResize="0"/>
          <p:nvPr/>
        </p:nvPicPr>
        <p:blipFill rotWithShape="1">
          <a:blip r:embed="rId6">
            <a:alphaModFix/>
          </a:blip>
          <a:srcRect b="0" l="0" r="0" t="0"/>
          <a:stretch/>
        </p:blipFill>
        <p:spPr>
          <a:xfrm>
            <a:off x="5564248" y="3531019"/>
            <a:ext cx="2185419" cy="1463040"/>
          </a:xfrm>
          <a:prstGeom prst="rect">
            <a:avLst/>
          </a:prstGeom>
          <a:noFill/>
          <a:ln>
            <a:noFill/>
          </a:ln>
        </p:spPr>
      </p:pic>
      <p:pic>
        <p:nvPicPr>
          <p:cNvPr id="139" name="Google Shape;139;g27e68c1a8e3_0_0"/>
          <p:cNvPicPr preferRelativeResize="0"/>
          <p:nvPr/>
        </p:nvPicPr>
        <p:blipFill rotWithShape="1">
          <a:blip r:embed="rId7">
            <a:alphaModFix/>
          </a:blip>
          <a:srcRect b="0" l="0" r="0" t="0"/>
          <a:stretch/>
        </p:blipFill>
        <p:spPr>
          <a:xfrm>
            <a:off x="1341250" y="3531019"/>
            <a:ext cx="2185416" cy="1463039"/>
          </a:xfrm>
          <a:prstGeom prst="rect">
            <a:avLst/>
          </a:prstGeom>
          <a:noFill/>
          <a:ln>
            <a:noFill/>
          </a:ln>
        </p:spPr>
      </p:pic>
      <p:pic>
        <p:nvPicPr>
          <p:cNvPr id="140" name="Google Shape;140;g27e68c1a8e3_0_0"/>
          <p:cNvPicPr preferRelativeResize="0"/>
          <p:nvPr/>
        </p:nvPicPr>
        <p:blipFill rotWithShape="1">
          <a:blip r:embed="rId8">
            <a:alphaModFix/>
          </a:blip>
          <a:srcRect b="0" l="0" r="0" t="0"/>
          <a:stretch/>
        </p:blipFill>
        <p:spPr>
          <a:xfrm>
            <a:off x="3479288" y="5090898"/>
            <a:ext cx="2185415" cy="1463039"/>
          </a:xfrm>
          <a:prstGeom prst="rect">
            <a:avLst/>
          </a:prstGeom>
          <a:noFill/>
          <a:ln>
            <a:noFill/>
          </a:ln>
        </p:spPr>
      </p:pic>
      <p:pic>
        <p:nvPicPr>
          <p:cNvPr id="141" name="Google Shape;141;g27e68c1a8e3_0_0"/>
          <p:cNvPicPr preferRelativeResize="0"/>
          <p:nvPr/>
        </p:nvPicPr>
        <p:blipFill rotWithShape="1">
          <a:blip r:embed="rId9">
            <a:alphaModFix/>
          </a:blip>
          <a:srcRect b="0" l="0" r="0" t="0"/>
          <a:stretch/>
        </p:blipFill>
        <p:spPr>
          <a:xfrm>
            <a:off x="3848138" y="3565211"/>
            <a:ext cx="1394650" cy="1394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descr="Artificial Intelligence" id="368" name="Google Shape;368;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9" name="Google Shape;369;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descr="Artificial Intelligence" id="375" name="Google Shape;375;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6" name="Google Shape;376;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377" name="Google Shape;377;g27e576c1a67_0_796"/>
          <p:cNvSpPr txBox="1"/>
          <p:nvPr>
            <p:ph idx="4294967295" type="ctrTitle"/>
          </p:nvPr>
        </p:nvSpPr>
        <p:spPr>
          <a:xfrm>
            <a:off x="609013" y="957038"/>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an example of a</a:t>
            </a:r>
            <a:r>
              <a:rPr lang="en-US" sz="3200"/>
              <a:t>n ocean</a:t>
            </a:r>
            <a:r>
              <a:rPr b="0" i="0" lang="en-US" sz="3200" u="none" cap="none" strike="noStrike">
                <a:solidFill>
                  <a:schemeClr val="dk1"/>
                </a:solidFill>
                <a:latin typeface="Calibri"/>
                <a:ea typeface="Calibri"/>
                <a:cs typeface="Calibri"/>
                <a:sym typeface="Calibri"/>
              </a:rPr>
              <a:t>. It is a </a:t>
            </a:r>
            <a:r>
              <a:rPr lang="en-US" sz="3200"/>
              <a:t>giant body of saltwater</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p:txBody>
      </p:sp>
      <p:pic>
        <p:nvPicPr>
          <p:cNvPr id="378" name="Google Shape;378;g27e576c1a67_0_796"/>
          <p:cNvPicPr preferRelativeResize="0"/>
          <p:nvPr/>
        </p:nvPicPr>
        <p:blipFill>
          <a:blip r:embed="rId5">
            <a:alphaModFix/>
          </a:blip>
          <a:stretch>
            <a:fillRect/>
          </a:stretch>
        </p:blipFill>
        <p:spPr>
          <a:xfrm>
            <a:off x="1512950" y="2092663"/>
            <a:ext cx="6118102" cy="412616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descr="Artificial Intelligence" id="384" name="Google Shape;384;g2b790e7f309_0_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5" name="Google Shape;385;g2b790e7f309_0_61"/>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386" name="Google Shape;386;g2b790e7f309_0_61"/>
          <p:cNvSpPr txBox="1"/>
          <p:nvPr>
            <p:ph idx="4294967295" type="ctrTitle"/>
          </p:nvPr>
        </p:nvSpPr>
        <p:spPr>
          <a:xfrm>
            <a:off x="728450" y="676225"/>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lang="en-US" sz="3200"/>
              <a:t>This is also an example of an ocean. Again, it is a giant body of saltwater.</a:t>
            </a:r>
            <a:endParaRPr b="0" i="0" sz="3200" u="none" cap="none" strike="noStrike">
              <a:solidFill>
                <a:schemeClr val="dk1"/>
              </a:solidFill>
              <a:latin typeface="Calibri"/>
              <a:ea typeface="Calibri"/>
              <a:cs typeface="Calibri"/>
              <a:sym typeface="Calibri"/>
            </a:endParaRPr>
          </a:p>
        </p:txBody>
      </p:sp>
      <p:sp>
        <p:nvSpPr>
          <p:cNvPr id="387" name="Google Shape;387;g2b790e7f309_0_61"/>
          <p:cNvSpPr txBox="1"/>
          <p:nvPr/>
        </p:nvSpPr>
        <p:spPr>
          <a:xfrm>
            <a:off x="5418950" y="5833175"/>
            <a:ext cx="1602600" cy="38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Calibri"/>
                <a:ea typeface="Calibri"/>
                <a:cs typeface="Calibri"/>
                <a:sym typeface="Calibri"/>
              </a:rPr>
              <a:t>Photo: Georgia Coast Atlas</a:t>
            </a:r>
            <a:endParaRPr b="0" i="0" sz="1000" u="none" cap="none" strike="noStrike">
              <a:solidFill>
                <a:schemeClr val="lt1"/>
              </a:solidFill>
              <a:latin typeface="Calibri"/>
              <a:ea typeface="Calibri"/>
              <a:cs typeface="Calibri"/>
              <a:sym typeface="Calibri"/>
            </a:endParaRPr>
          </a:p>
        </p:txBody>
      </p:sp>
      <p:pic>
        <p:nvPicPr>
          <p:cNvPr id="388" name="Google Shape;388;g2b790e7f309_0_61"/>
          <p:cNvPicPr preferRelativeResize="0"/>
          <p:nvPr/>
        </p:nvPicPr>
        <p:blipFill>
          <a:blip r:embed="rId5">
            <a:alphaModFix/>
          </a:blip>
          <a:stretch>
            <a:fillRect/>
          </a:stretch>
        </p:blipFill>
        <p:spPr>
          <a:xfrm>
            <a:off x="1761575" y="2415375"/>
            <a:ext cx="5620850" cy="3799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descr="Artificial Intelligence" id="394" name="Google Shape;394;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5" name="Google Shape;395;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descr="Artificial Intelligence" id="401" name="Google Shape;401;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2" name="Google Shape;402;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03" name="Google Shape;403;g25e11802ac4_0_864"/>
          <p:cNvSpPr txBox="1"/>
          <p:nvPr>
            <p:ph idx="4294967295" type="ctrTitle"/>
          </p:nvPr>
        </p:nvSpPr>
        <p:spPr>
          <a:xfrm>
            <a:off x="366825" y="528250"/>
            <a:ext cx="86154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not a</a:t>
            </a:r>
            <a:r>
              <a:rPr lang="en-US" sz="3200"/>
              <a:t>n ocean</a:t>
            </a:r>
            <a:r>
              <a:rPr b="0" i="0" lang="en-US" sz="3200" u="none" cap="none" strike="noStrike">
                <a:solidFill>
                  <a:schemeClr val="dk1"/>
                </a:solidFill>
                <a:latin typeface="Calibri"/>
                <a:ea typeface="Calibri"/>
                <a:cs typeface="Calibri"/>
                <a:sym typeface="Calibri"/>
              </a:rPr>
              <a:t>. </a:t>
            </a:r>
            <a:r>
              <a:rPr lang="en-US" sz="3200"/>
              <a:t>It</a:t>
            </a:r>
            <a:r>
              <a:rPr b="0" i="0" lang="en-US" sz="3200" u="none" cap="none" strike="noStrike">
                <a:solidFill>
                  <a:schemeClr val="dk1"/>
                </a:solidFill>
                <a:latin typeface="Calibri"/>
                <a:ea typeface="Calibri"/>
                <a:cs typeface="Calibri"/>
                <a:sym typeface="Calibri"/>
              </a:rPr>
              <a:t> </a:t>
            </a:r>
            <a:r>
              <a:rPr lang="en-US" sz="3200"/>
              <a:t>is not a giant body of saltwater</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p:txBody>
      </p:sp>
      <p:pic>
        <p:nvPicPr>
          <p:cNvPr id="404" name="Google Shape;404;g25e11802ac4_0_864"/>
          <p:cNvPicPr preferRelativeResize="0"/>
          <p:nvPr/>
        </p:nvPicPr>
        <p:blipFill rotWithShape="1">
          <a:blip r:embed="rId5">
            <a:alphaModFix/>
          </a:blip>
          <a:srcRect b="0" l="0" r="0" t="0"/>
          <a:stretch/>
        </p:blipFill>
        <p:spPr>
          <a:xfrm>
            <a:off x="1846163" y="2307800"/>
            <a:ext cx="5656724" cy="4245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Artificial Intelligence" id="410" name="Google Shape;410;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1" name="Google Shape;411;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12" name="Google Shape;412;g25e11802ac4_0_780"/>
          <p:cNvSpPr txBox="1"/>
          <p:nvPr>
            <p:ph idx="4294967295" type="ctrTitle"/>
          </p:nvPr>
        </p:nvSpPr>
        <p:spPr>
          <a:xfrm>
            <a:off x="336750" y="551275"/>
            <a:ext cx="86502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b="0" i="0" lang="en-US" sz="3200" u="none" cap="none" strike="noStrike">
                <a:solidFill>
                  <a:schemeClr val="dk1"/>
                </a:solidFill>
                <a:latin typeface="Calibri"/>
                <a:ea typeface="Calibri"/>
                <a:cs typeface="Calibri"/>
                <a:sym typeface="Calibri"/>
              </a:rPr>
              <a:t>This is also not a</a:t>
            </a:r>
            <a:r>
              <a:rPr lang="en-US" sz="3200"/>
              <a:t>n ocean</a:t>
            </a:r>
            <a:r>
              <a:rPr b="0" i="0" lang="en-US" sz="3200" u="none" cap="none" strike="noStrike">
                <a:solidFill>
                  <a:schemeClr val="dk1"/>
                </a:solidFill>
                <a:latin typeface="Calibri"/>
                <a:ea typeface="Calibri"/>
                <a:cs typeface="Calibri"/>
                <a:sym typeface="Calibri"/>
              </a:rPr>
              <a:t>. </a:t>
            </a:r>
            <a:r>
              <a:rPr lang="en-US" sz="3200"/>
              <a:t>It is not a giant body of saltwater</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pic>
        <p:nvPicPr>
          <p:cNvPr id="413" name="Google Shape;413;g25e11802ac4_0_780"/>
          <p:cNvPicPr preferRelativeResize="0"/>
          <p:nvPr/>
        </p:nvPicPr>
        <p:blipFill>
          <a:blip r:embed="rId5">
            <a:alphaModFix/>
          </a:blip>
          <a:stretch>
            <a:fillRect/>
          </a:stretch>
        </p:blipFill>
        <p:spPr>
          <a:xfrm>
            <a:off x="1640563" y="1968150"/>
            <a:ext cx="6042568" cy="45319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descr="Questions" id="419" name="Google Shape;41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7430209113_0_146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of these is a</a:t>
            </a:r>
            <a:r>
              <a:rPr lang="en-US" sz="3600">
                <a:solidFill>
                  <a:schemeClr val="dk1"/>
                </a:solidFill>
                <a:latin typeface="Calibri"/>
                <a:ea typeface="Calibri"/>
                <a:cs typeface="Calibri"/>
                <a:sym typeface="Calibri"/>
              </a:rPr>
              <a:t>n ocean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26" name="Google Shape;426;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7" name="Google Shape;427;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28" name="Google Shape;428;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29" name="Google Shape;429;g27430209113_0_1469"/>
          <p:cNvPicPr preferRelativeResize="0"/>
          <p:nvPr/>
        </p:nvPicPr>
        <p:blipFill>
          <a:blip r:embed="rId5">
            <a:alphaModFix/>
          </a:blip>
          <a:stretch>
            <a:fillRect/>
          </a:stretch>
        </p:blipFill>
        <p:spPr>
          <a:xfrm>
            <a:off x="364358" y="2614925"/>
            <a:ext cx="3867725" cy="2900801"/>
          </a:xfrm>
          <a:prstGeom prst="rect">
            <a:avLst/>
          </a:prstGeom>
          <a:noFill/>
          <a:ln>
            <a:noFill/>
          </a:ln>
        </p:spPr>
      </p:pic>
      <p:pic>
        <p:nvPicPr>
          <p:cNvPr id="430" name="Google Shape;430;g27430209113_0_1469"/>
          <p:cNvPicPr preferRelativeResize="0"/>
          <p:nvPr/>
        </p:nvPicPr>
        <p:blipFill>
          <a:blip r:embed="rId6">
            <a:alphaModFix/>
          </a:blip>
          <a:stretch>
            <a:fillRect/>
          </a:stretch>
        </p:blipFill>
        <p:spPr>
          <a:xfrm>
            <a:off x="4899313" y="2782763"/>
            <a:ext cx="3803475" cy="2565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b808918c96_0_84"/>
          <p:cNvSpPr/>
          <p:nvPr/>
        </p:nvSpPr>
        <p:spPr>
          <a:xfrm>
            <a:off x="4650038" y="1491650"/>
            <a:ext cx="4302000" cy="5034600"/>
          </a:xfrm>
          <a:prstGeom prst="roundRect">
            <a:avLst>
              <a:gd fmla="val 16667" name="adj"/>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37" name="Google Shape;437;g2b808918c96_0_84"/>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of these is a</a:t>
            </a:r>
            <a:r>
              <a:rPr lang="en-US" sz="3600">
                <a:solidFill>
                  <a:schemeClr val="dk1"/>
                </a:solidFill>
                <a:latin typeface="Calibri"/>
                <a:ea typeface="Calibri"/>
                <a:cs typeface="Calibri"/>
                <a:sym typeface="Calibri"/>
              </a:rPr>
              <a:t>n ocean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38" name="Google Shape;438;g2b808918c96_0_8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9" name="Google Shape;439;g2b808918c96_0_84"/>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40" name="Google Shape;440;g2b808918c96_0_84"/>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41" name="Google Shape;441;g2b808918c96_0_84"/>
          <p:cNvPicPr preferRelativeResize="0"/>
          <p:nvPr/>
        </p:nvPicPr>
        <p:blipFill>
          <a:blip r:embed="rId5">
            <a:alphaModFix/>
          </a:blip>
          <a:stretch>
            <a:fillRect/>
          </a:stretch>
        </p:blipFill>
        <p:spPr>
          <a:xfrm>
            <a:off x="364358" y="2614925"/>
            <a:ext cx="3867725" cy="2900801"/>
          </a:xfrm>
          <a:prstGeom prst="rect">
            <a:avLst/>
          </a:prstGeom>
          <a:noFill/>
          <a:ln>
            <a:noFill/>
          </a:ln>
        </p:spPr>
      </p:pic>
      <p:pic>
        <p:nvPicPr>
          <p:cNvPr id="442" name="Google Shape;442;g2b808918c96_0_84"/>
          <p:cNvPicPr preferRelativeResize="0"/>
          <p:nvPr/>
        </p:nvPicPr>
        <p:blipFill>
          <a:blip r:embed="rId6">
            <a:alphaModFix/>
          </a:blip>
          <a:stretch>
            <a:fillRect/>
          </a:stretch>
        </p:blipFill>
        <p:spPr>
          <a:xfrm>
            <a:off x="4899313" y="2782763"/>
            <a:ext cx="3803475" cy="2565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49" name="Google Shape;449;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descr="Rewind" id="147" name="Google Shape;147;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descr="Rewind" id="455" name="Google Shape;455;g2a613fe29c9_2_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g2a613fe29c9_2_9"/>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Ocean</a:t>
            </a:r>
            <a:r>
              <a:rPr b="1" lang="en-US">
                <a:solidFill>
                  <a:schemeClr val="dk1"/>
                </a:solidFill>
              </a:rPr>
              <a:t>: </a:t>
            </a:r>
            <a:r>
              <a:rPr lang="en-US">
                <a:solidFill>
                  <a:schemeClr val="dk1"/>
                </a:solidFill>
              </a:rPr>
              <a:t>A giant body of saltwater.</a:t>
            </a:r>
            <a:endParaRPr>
              <a:solidFill>
                <a:schemeClr val="dk1"/>
              </a:solidFill>
            </a:endParaRPr>
          </a:p>
        </p:txBody>
      </p:sp>
      <p:pic>
        <p:nvPicPr>
          <p:cNvPr id="457" name="Google Shape;457;g2a613fe29c9_2_9"/>
          <p:cNvPicPr preferRelativeResize="0"/>
          <p:nvPr/>
        </p:nvPicPr>
        <p:blipFill rotWithShape="1">
          <a:blip r:embed="rId4">
            <a:alphaModFix/>
          </a:blip>
          <a:srcRect b="0" l="0" r="0" t="0"/>
          <a:stretch/>
        </p:blipFill>
        <p:spPr>
          <a:xfrm>
            <a:off x="1195163" y="1736875"/>
            <a:ext cx="6753675" cy="4506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64" name="Google Shape;464;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65" name="Google Shape;465;g25e11802ac4_0_1976"/>
          <p:cNvCxnSpPr>
            <a:stCxn id="466" idx="4"/>
            <a:endCxn id="463"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67" name="Google Shape;467;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68" name="Google Shape;468;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66" name="Google Shape;466;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78" name="Google Shape;478;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79" name="Google Shape;479;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77" name="Google Shape;477;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0" name="Google Shape;480;g25e11802ac4_0_1886"/>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Ocean</a:t>
            </a:r>
            <a:endParaRPr b="0" i="0" sz="700" u="none" cap="none" strike="noStrike">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ocean</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89" name="Google Shape;489;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0" name="Google Shape;490;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88" name="Google Shape;488;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00" name="Google Shape;500;g2a613fe29c9_2_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01" name="Google Shape;501;g2a613fe29c9_2_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9" name="Google Shape;499;g2a613fe29c9_2_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ocean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07" name="Google Shape;507;g2a613fe29c9_2_20"/>
          <p:cNvPicPr preferRelativeResize="0"/>
          <p:nvPr/>
        </p:nvPicPr>
        <p:blipFill rotWithShape="1">
          <a:blip r:embed="rId3">
            <a:alphaModFix/>
          </a:blip>
          <a:srcRect b="0" l="0" r="0" t="0"/>
          <a:stretch/>
        </p:blipFill>
        <p:spPr>
          <a:xfrm>
            <a:off x="1050995" y="1834850"/>
            <a:ext cx="2720884" cy="1815724"/>
          </a:xfrm>
          <a:prstGeom prst="rect">
            <a:avLst/>
          </a:prstGeom>
          <a:noFill/>
          <a:ln>
            <a:noFill/>
          </a:ln>
        </p:spPr>
      </p:pic>
      <p:pic>
        <p:nvPicPr>
          <p:cNvPr id="508" name="Google Shape;508;g2a613fe29c9_2_20"/>
          <p:cNvPicPr preferRelativeResize="0"/>
          <p:nvPr/>
        </p:nvPicPr>
        <p:blipFill rotWithShape="1">
          <a:blip r:embed="rId4">
            <a:alphaModFix/>
          </a:blip>
          <a:srcRect b="0" l="0" r="0" t="0"/>
          <a:stretch/>
        </p:blipFill>
        <p:spPr>
          <a:xfrm>
            <a:off x="5585175" y="1831975"/>
            <a:ext cx="2712285" cy="1815725"/>
          </a:xfrm>
          <a:prstGeom prst="rect">
            <a:avLst/>
          </a:prstGeom>
          <a:noFill/>
          <a:ln>
            <a:noFill/>
          </a:ln>
        </p:spPr>
      </p:pic>
      <p:pic>
        <p:nvPicPr>
          <p:cNvPr id="509" name="Google Shape;509;g2a613fe29c9_2_20"/>
          <p:cNvPicPr preferRelativeResize="0"/>
          <p:nvPr/>
        </p:nvPicPr>
        <p:blipFill rotWithShape="1">
          <a:blip r:embed="rId5">
            <a:alphaModFix/>
          </a:blip>
          <a:srcRect b="0" l="0" r="0" t="0"/>
          <a:stretch/>
        </p:blipFill>
        <p:spPr>
          <a:xfrm>
            <a:off x="1051000" y="4345750"/>
            <a:ext cx="2712252" cy="1815725"/>
          </a:xfrm>
          <a:prstGeom prst="rect">
            <a:avLst/>
          </a:prstGeom>
          <a:noFill/>
          <a:ln>
            <a:noFill/>
          </a:ln>
        </p:spPr>
      </p:pic>
      <p:pic>
        <p:nvPicPr>
          <p:cNvPr id="510" name="Google Shape;510;g2a613fe29c9_2_20"/>
          <p:cNvPicPr preferRelativeResize="0"/>
          <p:nvPr/>
        </p:nvPicPr>
        <p:blipFill rotWithShape="1">
          <a:blip r:embed="rId6">
            <a:alphaModFix/>
          </a:blip>
          <a:srcRect b="0" l="0" r="0" t="0"/>
          <a:stretch/>
        </p:blipFill>
        <p:spPr>
          <a:xfrm>
            <a:off x="5585175" y="4316628"/>
            <a:ext cx="2720874" cy="18174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b808918c96_0_9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7" name="Google Shape;517;g2b808918c96_0_9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8" name="Google Shape;518;g2b808918c96_0_97"/>
          <p:cNvCxnSpPr>
            <a:stCxn id="519" idx="4"/>
            <a:endCxn id="5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0" name="Google Shape;520;g2b808918c96_0_9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1" name="Google Shape;521;g2b808918c96_0_9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9" name="Google Shape;519;g2b808918c96_0_9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2" name="Google Shape;522;g2b808918c96_0_97"/>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ocean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3" name="Google Shape;523;g2b808918c96_0_97"/>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4" name="Google Shape;524;g2b808918c96_0_97"/>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5" name="Google Shape;525;g2b808918c96_0_97"/>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26" name="Google Shape;526;g2b808918c96_0_97"/>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27" name="Google Shape;527;g2b808918c96_0_97"/>
          <p:cNvPicPr preferRelativeResize="0"/>
          <p:nvPr/>
        </p:nvPicPr>
        <p:blipFill rotWithShape="1">
          <a:blip r:embed="rId3">
            <a:alphaModFix/>
          </a:blip>
          <a:srcRect b="0" l="0" r="0" t="0"/>
          <a:stretch/>
        </p:blipFill>
        <p:spPr>
          <a:xfrm>
            <a:off x="1050995" y="1834850"/>
            <a:ext cx="2720884" cy="1815724"/>
          </a:xfrm>
          <a:prstGeom prst="rect">
            <a:avLst/>
          </a:prstGeom>
          <a:noFill/>
          <a:ln>
            <a:noFill/>
          </a:ln>
        </p:spPr>
      </p:pic>
      <p:pic>
        <p:nvPicPr>
          <p:cNvPr id="528" name="Google Shape;528;g2b808918c96_0_97"/>
          <p:cNvPicPr preferRelativeResize="0"/>
          <p:nvPr/>
        </p:nvPicPr>
        <p:blipFill rotWithShape="1">
          <a:blip r:embed="rId4">
            <a:alphaModFix/>
          </a:blip>
          <a:srcRect b="0" l="0" r="0" t="0"/>
          <a:stretch/>
        </p:blipFill>
        <p:spPr>
          <a:xfrm>
            <a:off x="5585175" y="1831975"/>
            <a:ext cx="2712285" cy="1815725"/>
          </a:xfrm>
          <a:prstGeom prst="rect">
            <a:avLst/>
          </a:prstGeom>
          <a:noFill/>
          <a:ln>
            <a:noFill/>
          </a:ln>
        </p:spPr>
      </p:pic>
      <p:pic>
        <p:nvPicPr>
          <p:cNvPr id="529" name="Google Shape;529;g2b808918c96_0_97"/>
          <p:cNvPicPr preferRelativeResize="0"/>
          <p:nvPr/>
        </p:nvPicPr>
        <p:blipFill rotWithShape="1">
          <a:blip r:embed="rId5">
            <a:alphaModFix/>
          </a:blip>
          <a:srcRect b="0" l="0" r="0" t="0"/>
          <a:stretch/>
        </p:blipFill>
        <p:spPr>
          <a:xfrm>
            <a:off x="1051000" y="4345750"/>
            <a:ext cx="2712252" cy="1815725"/>
          </a:xfrm>
          <a:prstGeom prst="rect">
            <a:avLst/>
          </a:prstGeom>
          <a:noFill/>
          <a:ln>
            <a:noFill/>
          </a:ln>
        </p:spPr>
      </p:pic>
      <p:pic>
        <p:nvPicPr>
          <p:cNvPr id="530" name="Google Shape;530;g2b808918c96_0_97"/>
          <p:cNvPicPr preferRelativeResize="0"/>
          <p:nvPr/>
        </p:nvPicPr>
        <p:blipFill rotWithShape="1">
          <a:blip r:embed="rId6">
            <a:alphaModFix/>
          </a:blip>
          <a:srcRect b="0" l="0" r="0" t="0"/>
          <a:stretch/>
        </p:blipFill>
        <p:spPr>
          <a:xfrm>
            <a:off x="5585175" y="4316628"/>
            <a:ext cx="2720874" cy="1817403"/>
          </a:xfrm>
          <a:prstGeom prst="rect">
            <a:avLst/>
          </a:prstGeom>
          <a:noFill/>
          <a:ln>
            <a:noFill/>
          </a:ln>
        </p:spPr>
      </p:pic>
      <p:sp>
        <p:nvSpPr>
          <p:cNvPr id="531" name="Google Shape;531;g2b808918c96_0_97"/>
          <p:cNvSpPr/>
          <p:nvPr/>
        </p:nvSpPr>
        <p:spPr>
          <a:xfrm>
            <a:off x="362263" y="1484636"/>
            <a:ext cx="3985200" cy="251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8" name="Google Shape;53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g25e11802ac4_0_2108"/>
          <p:cNvCxnSpPr>
            <a:stCxn id="540" idx="4"/>
            <a:endCxn id="53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1" name="Google Shape;54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2" name="Google Shape;54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40" name="Google Shape;54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3" name="Google Shape;543;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44" name="Google Shape;544;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45" name="Google Shape;545;g25e11802ac4_0_2108"/>
          <p:cNvCxnSpPr>
            <a:stCxn id="546" idx="4"/>
            <a:endCxn id="54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47" name="Google Shape;547;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48" name="Google Shape;548;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46" name="Google Shape;546;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9" name="Google Shape;549;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50" name="Google Shape;550;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51" name="Google Shape;551;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52" name="Google Shape;552;g25e11802ac4_0_2108"/>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Ocean</a:t>
            </a:r>
            <a:endParaRPr b="0" i="0" sz="700" u="none" cap="none" strike="noStrike">
              <a:solidFill>
                <a:srgbClr val="000000"/>
              </a:solidFill>
              <a:latin typeface="Arial"/>
              <a:ea typeface="Arial"/>
              <a:cs typeface="Arial"/>
              <a:sym typeface="Arial"/>
            </a:endParaRPr>
          </a:p>
        </p:txBody>
      </p:sp>
      <p:sp>
        <p:nvSpPr>
          <p:cNvPr id="553" name="Google Shape;553;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ocean</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554" name="Google Shape;554;g25e11802ac4_0_2108"/>
          <p:cNvPicPr preferRelativeResize="0"/>
          <p:nvPr/>
        </p:nvPicPr>
        <p:blipFill rotWithShape="1">
          <a:blip r:embed="rId3">
            <a:alphaModFix/>
          </a:blip>
          <a:srcRect b="0" l="0" r="0" t="0"/>
          <a:stretch/>
        </p:blipFill>
        <p:spPr>
          <a:xfrm>
            <a:off x="5907845" y="1045975"/>
            <a:ext cx="2720884" cy="18157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4" name="Google Shape;564;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5" name="Google Shape;565;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3" name="Google Shape;563;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ocean</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68" name="Google Shape;568;g25e11802ac4_0_2130"/>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0" name="Google Shape;570;g25e11802ac4_0_2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man-made,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1" name="Google Shape;571;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75" name="Google Shape;575;g25e11802ac4_0_2130"/>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2b808918c96_0_1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2" name="Google Shape;582;g2b808918c96_0_1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3" name="Google Shape;583;g2b808918c96_0_120"/>
          <p:cNvCxnSpPr>
            <a:stCxn id="584" idx="4"/>
            <a:endCxn id="58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5" name="Google Shape;585;g2b808918c96_0_1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6" name="Google Shape;586;g2b808918c96_0_1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4" name="Google Shape;584;g2b808918c96_0_1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7" name="Google Shape;587;g2b808918c96_0_12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ocean</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88" name="Google Shape;588;g2b808918c96_0_12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89" name="Google Shape;589;g2b808918c96_0_120"/>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0" name="Google Shape;590;g2b808918c96_0_12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1" name="Google Shape;591;g2b808918c96_0_12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man-made,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2" name="Google Shape;592;g2b808918c96_0_12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3" name="Google Shape;593;g2b808918c96_0_12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4" name="Google Shape;594;g2b808918c96_0_12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5" name="Google Shape;595;g2b808918c96_0_12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96" name="Google Shape;596;g2b808918c96_0_120"/>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7" name="Google Shape;597;g2b808918c96_0_120"/>
          <p:cNvSpPr/>
          <p:nvPr/>
        </p:nvSpPr>
        <p:spPr>
          <a:xfrm>
            <a:off x="350250" y="3880775"/>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4" name="Google Shape;604;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5" name="Google Shape;605;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6" name="Google Shape;606;g25e11802ac4_0_2343"/>
          <p:cNvCxnSpPr>
            <a:stCxn id="607" idx="4"/>
            <a:endCxn id="6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9" name="Google Shape;609;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7" name="Google Shape;607;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0" name="Google Shape;610;g25e11802ac4_0_2343"/>
          <p:cNvSpPr txBox="1"/>
          <p:nvPr/>
        </p:nvSpPr>
        <p:spPr>
          <a:xfrm>
            <a:off x="612500" y="1210575"/>
            <a:ext cx="369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giant body of saltwater</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611" name="Google Shape;611;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2" name="Google Shape;612;g25e11802ac4_0_2343"/>
          <p:cNvCxnSpPr>
            <a:stCxn id="613" idx="4"/>
            <a:endCxn id="60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14" name="Google Shape;614;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15" name="Google Shape;615;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13" name="Google Shape;613;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6" name="Google Shape;616;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17" name="Google Shape;617;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18" name="Google Shape;618;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19" name="Google Shape;619;g25e11802ac4_0_2343"/>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Ocean</a:t>
            </a:r>
            <a:endParaRPr b="0" i="0" sz="700" u="none" cap="none" strike="noStrike">
              <a:solidFill>
                <a:srgbClr val="000000"/>
              </a:solidFill>
              <a:latin typeface="Arial"/>
              <a:ea typeface="Arial"/>
              <a:cs typeface="Arial"/>
              <a:sym typeface="Arial"/>
            </a:endParaRPr>
          </a:p>
        </p:txBody>
      </p:sp>
      <p:sp>
        <p:nvSpPr>
          <p:cNvPr id="620" name="Google Shape;620;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ocean</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621" name="Google Shape;621;g25e11802ac4_0_2343"/>
          <p:cNvPicPr preferRelativeResize="0"/>
          <p:nvPr/>
        </p:nvPicPr>
        <p:blipFill rotWithShape="1">
          <a:blip r:embed="rId3">
            <a:alphaModFix/>
          </a:blip>
          <a:srcRect b="0" l="0" r="0" t="0"/>
          <a:stretch/>
        </p:blipFill>
        <p:spPr>
          <a:xfrm>
            <a:off x="5907845" y="1045975"/>
            <a:ext cx="2720884" cy="18157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2" name="Google Shape;632;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0" name="Google Shape;630;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0"/>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3"/>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4"/>
                  </a:ext>
                </a:extLst>
              </a:rPr>
              <a:t> of an </a:t>
            </a:r>
            <a:r>
              <a:rPr b="1" lang="en-US" sz="3000">
                <a:latin typeface="Calibri"/>
                <a:ea typeface="Calibri"/>
                <a:cs typeface="Calibri"/>
                <a:sym typeface="Calibri"/>
                <a:extLst>
                  <a:ext uri="http://customooxmlschemas.google.com/">
                    <go:slidesCustomData xmlns:go="http://customooxmlschemas.google.com/" textRoundtripDataId="5"/>
                  </a:ext>
                </a:extLst>
              </a:rPr>
              <a:t>ocean</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6"/>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7"/>
                  </a:ext>
                </a:extLst>
              </a:rPr>
              <a:t>from the choices below. </a:t>
            </a:r>
            <a:endParaRPr b="0" i="0" sz="1400" u="none" cap="none" strike="noStrike">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giant home for sharks, dolphins, and whales </a:t>
            </a:r>
            <a:r>
              <a:rPr b="0" i="0" lang="en-US" sz="2400" u="none" cap="none" strike="noStrike">
                <a:solidFill>
                  <a:srgbClr val="434343"/>
                </a:solidFill>
                <a:latin typeface="Helvetica Neue Light"/>
                <a:ea typeface="Helvetica Neue Light"/>
                <a:cs typeface="Helvetica Neue Light"/>
                <a:sym typeface="Helvetica Neue Light"/>
              </a:rPr>
              <a:t> </a:t>
            </a:r>
            <a:endParaRPr b="0" i="0" sz="1400" u="none" cap="none" strike="noStrike">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body of </a:t>
            </a:r>
            <a:r>
              <a:rPr lang="en-US" sz="2400">
                <a:solidFill>
                  <a:srgbClr val="43464D"/>
                </a:solidFill>
                <a:latin typeface="Helvetica Neue Light"/>
                <a:ea typeface="Helvetica Neue Light"/>
                <a:cs typeface="Helvetica Neue Light"/>
                <a:sym typeface="Helvetica Neue Light"/>
              </a:rPr>
              <a:t>freshwater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stream flowing between two mountains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body of water that is formed using a dam</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descr="Rewind" id="153" name="Google Shape;153;g2a5a1442303_0_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a5a1442303_0_32"/>
          <p:cNvSpPr txBox="1"/>
          <p:nvPr/>
        </p:nvSpPr>
        <p:spPr>
          <a:xfrm>
            <a:off x="364325" y="1011625"/>
            <a:ext cx="8569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Aquatic</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living, growing, or often found in the water</a:t>
            </a:r>
            <a:endParaRPr b="0" i="0" sz="3000" u="none" cap="none" strike="noStrike">
              <a:solidFill>
                <a:srgbClr val="888888"/>
              </a:solidFill>
              <a:latin typeface="Calibri"/>
              <a:ea typeface="Calibri"/>
              <a:cs typeface="Calibri"/>
              <a:sym typeface="Calibri"/>
            </a:endParaRPr>
          </a:p>
        </p:txBody>
      </p:sp>
      <p:pic>
        <p:nvPicPr>
          <p:cNvPr id="155" name="Google Shape;155;g2a5a1442303_0_32"/>
          <p:cNvPicPr preferRelativeResize="0"/>
          <p:nvPr/>
        </p:nvPicPr>
        <p:blipFill rotWithShape="1">
          <a:blip r:embed="rId4">
            <a:alphaModFix/>
          </a:blip>
          <a:srcRect b="0" l="0" r="0" t="0"/>
          <a:stretch/>
        </p:blipFill>
        <p:spPr>
          <a:xfrm>
            <a:off x="1389600" y="1827450"/>
            <a:ext cx="6591150" cy="439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2b808918c96_0_14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9" name="Google Shape;649;g2b808918c96_0_14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0" name="Google Shape;650;g2b808918c96_0_144"/>
          <p:cNvCxnSpPr>
            <a:stCxn id="651" idx="4"/>
            <a:endCxn id="64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2" name="Google Shape;652;g2b808918c96_0_14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3" name="Google Shape;653;g2b808918c96_0_14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1" name="Google Shape;651;g2b808918c96_0_14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4" name="Google Shape;654;g2b808918c96_0_144"/>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8"/>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9"/>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0"/>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1"/>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2"/>
                  </a:ext>
                </a:extLst>
              </a:rPr>
              <a:t> of an </a:t>
            </a:r>
            <a:r>
              <a:rPr b="1" lang="en-US" sz="3000">
                <a:latin typeface="Calibri"/>
                <a:ea typeface="Calibri"/>
                <a:cs typeface="Calibri"/>
                <a:sym typeface="Calibri"/>
                <a:extLst>
                  <a:ext uri="http://customooxmlschemas.google.com/">
                    <go:slidesCustomData xmlns:go="http://customooxmlschemas.google.com/" textRoundtripDataId="13"/>
                  </a:ext>
                </a:extLst>
              </a:rPr>
              <a:t>ocean</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4"/>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5"/>
                  </a:ext>
                </a:extLst>
              </a:rPr>
              <a:t>from the choices below. </a:t>
            </a:r>
            <a:endParaRPr b="0" i="0" sz="1400" u="none" cap="none" strike="noStrike">
              <a:solidFill>
                <a:srgbClr val="000000"/>
              </a:solidFill>
              <a:latin typeface="Arial"/>
              <a:ea typeface="Arial"/>
              <a:cs typeface="Arial"/>
              <a:sym typeface="Arial"/>
            </a:endParaRPr>
          </a:p>
        </p:txBody>
      </p:sp>
      <p:sp>
        <p:nvSpPr>
          <p:cNvPr id="655" name="Google Shape;655;g2b808918c96_0_144"/>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giant home for sharks, dolphins, and whales </a:t>
            </a:r>
            <a:r>
              <a:rPr b="0" i="0" lang="en-US" sz="2400" u="none" cap="none" strike="noStrike">
                <a:solidFill>
                  <a:srgbClr val="434343"/>
                </a:solidFill>
                <a:latin typeface="Helvetica Neue Light"/>
                <a:ea typeface="Helvetica Neue Light"/>
                <a:cs typeface="Helvetica Neue Light"/>
                <a:sym typeface="Helvetica Neue Light"/>
              </a:rPr>
              <a:t> </a:t>
            </a:r>
            <a:endParaRPr b="0" i="0" sz="1400" u="none" cap="none" strike="noStrike">
              <a:solidFill>
                <a:srgbClr val="434343"/>
              </a:solidFill>
              <a:latin typeface="Arial"/>
              <a:ea typeface="Arial"/>
              <a:cs typeface="Arial"/>
              <a:sym typeface="Arial"/>
            </a:endParaRPr>
          </a:p>
        </p:txBody>
      </p:sp>
      <p:sp>
        <p:nvSpPr>
          <p:cNvPr id="656" name="Google Shape;656;g2b808918c96_0_144"/>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body of </a:t>
            </a:r>
            <a:r>
              <a:rPr lang="en-US" sz="2400">
                <a:solidFill>
                  <a:srgbClr val="43464D"/>
                </a:solidFill>
                <a:latin typeface="Helvetica Neue Light"/>
                <a:ea typeface="Helvetica Neue Light"/>
                <a:cs typeface="Helvetica Neue Light"/>
                <a:sym typeface="Helvetica Neue Light"/>
              </a:rPr>
              <a:t>freshwater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7" name="Google Shape;657;g2b808918c96_0_144"/>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8" name="Google Shape;658;g2b808918c96_0_144"/>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stream flowing between two mountains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9" name="Google Shape;659;g2b808918c96_0_144"/>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0" name="Google Shape;660;g2b808918c96_0_144"/>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1" name="Google Shape;661;g2b808918c96_0_144"/>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2" name="Google Shape;662;g2b808918c96_0_144"/>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3" name="Google Shape;663;g2b808918c96_0_144"/>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body of water that is formed using a dam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4" name="Google Shape;664;g2b808918c96_0_144"/>
          <p:cNvSpPr/>
          <p:nvPr/>
        </p:nvSpPr>
        <p:spPr>
          <a:xfrm>
            <a:off x="467250" y="4791850"/>
            <a:ext cx="7398900" cy="807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1" name="Google Shape;671;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2" name="Google Shape;672;g25e11802ac4_0_2511"/>
          <p:cNvCxnSpPr>
            <a:stCxn id="673" idx="4"/>
            <a:endCxn id="67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4" name="Google Shape;674;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3" name="Google Shape;673;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6" name="Google Shape;676;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77" name="Google Shape;677;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8" name="Google Shape;678;g25e11802ac4_0_2511"/>
          <p:cNvCxnSpPr>
            <a:stCxn id="679" idx="4"/>
            <a:endCxn id="67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80" name="Google Shape;680;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1" name="Google Shape;681;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79" name="Google Shape;679;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2" name="Google Shape;682;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83" name="Google Shape;683;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84" name="Google Shape;684;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5" name="Google Shape;685;g25e11802ac4_0_2511"/>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giant home for sharks, dolphins, and whales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86" name="Google Shape;686;g25e11802ac4_0_2511"/>
          <p:cNvSpPr txBox="1"/>
          <p:nvPr/>
        </p:nvSpPr>
        <p:spPr>
          <a:xfrm>
            <a:off x="612500" y="1210575"/>
            <a:ext cx="369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giant body of saltwater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87" name="Google Shape;687;g25e11802ac4_0_2511"/>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Ocean</a:t>
            </a:r>
            <a:endParaRPr b="0" i="0" sz="700" u="none" cap="none" strike="noStrike">
              <a:solidFill>
                <a:srgbClr val="000000"/>
              </a:solidFill>
              <a:latin typeface="Arial"/>
              <a:ea typeface="Arial"/>
              <a:cs typeface="Arial"/>
              <a:sym typeface="Arial"/>
            </a:endParaRPr>
          </a:p>
        </p:txBody>
      </p:sp>
      <p:sp>
        <p:nvSpPr>
          <p:cNvPr id="688" name="Google Shape;688;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ocean</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689" name="Google Shape;689;g25e11802ac4_0_2511"/>
          <p:cNvPicPr preferRelativeResize="0"/>
          <p:nvPr/>
        </p:nvPicPr>
        <p:blipFill rotWithShape="1">
          <a:blip r:embed="rId3">
            <a:alphaModFix/>
          </a:blip>
          <a:srcRect b="0" l="0" r="0" t="0"/>
          <a:stretch/>
        </p:blipFill>
        <p:spPr>
          <a:xfrm>
            <a:off x="5907845" y="1045975"/>
            <a:ext cx="2720884" cy="18157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0" name="Google Shape;700;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8" name="Google Shape;698;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oceans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02" name="Google Shape;702;g25e11802ac4_0_2536"/>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Oceans keep us warm in the winter.</a:t>
            </a:r>
            <a:endParaRPr b="0" i="0" sz="2200" u="none" cap="none" strike="noStrike">
              <a:solidFill>
                <a:srgbClr val="434343"/>
              </a:solidFill>
              <a:latin typeface="Arial"/>
              <a:ea typeface="Arial"/>
              <a:cs typeface="Arial"/>
              <a:sym typeface="Arial"/>
            </a:endParaRPr>
          </a:p>
        </p:txBody>
      </p:sp>
      <p:sp>
        <p:nvSpPr>
          <p:cNvPr id="703" name="Google Shape;703;g25e11802ac4_0_2536"/>
          <p:cNvSpPr txBox="1"/>
          <p:nvPr/>
        </p:nvSpPr>
        <p:spPr>
          <a:xfrm>
            <a:off x="1073532" y="31096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Oceans provide shelter for humans.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Oceans help to create oxygen that we breathe.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0" name="Google Shape;710;g25e11802ac4_0_2536"/>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Oceans give us drinking water.</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b808918c96_0_16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7" name="Google Shape;717;g2b808918c96_0_16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8" name="Google Shape;718;g2b808918c96_0_169"/>
          <p:cNvCxnSpPr>
            <a:stCxn id="719" idx="4"/>
            <a:endCxn id="7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0" name="Google Shape;720;g2b808918c96_0_16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1" name="Google Shape;721;g2b808918c96_0_16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9" name="Google Shape;719;g2b808918c96_0_16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2" name="Google Shape;722;g2b808918c96_0_169"/>
          <p:cNvSpPr txBox="1"/>
          <p:nvPr/>
        </p:nvSpPr>
        <p:spPr>
          <a:xfrm>
            <a:off x="582425" y="219850"/>
            <a:ext cx="83652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oceans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23" name="Google Shape;723;g2b808918c96_0_169"/>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Oceans keep us warm in the winter.</a:t>
            </a:r>
            <a:endParaRPr b="0" i="0" sz="2200" u="none" cap="none" strike="noStrike">
              <a:solidFill>
                <a:srgbClr val="434343"/>
              </a:solidFill>
              <a:latin typeface="Arial"/>
              <a:ea typeface="Arial"/>
              <a:cs typeface="Arial"/>
              <a:sym typeface="Arial"/>
            </a:endParaRPr>
          </a:p>
        </p:txBody>
      </p:sp>
      <p:sp>
        <p:nvSpPr>
          <p:cNvPr id="724" name="Google Shape;724;g2b808918c96_0_169"/>
          <p:cNvSpPr txBox="1"/>
          <p:nvPr/>
        </p:nvSpPr>
        <p:spPr>
          <a:xfrm>
            <a:off x="1073532" y="31096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Oceans provide shelter for humans.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25" name="Google Shape;725;g2b808918c96_0_169"/>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6" name="Google Shape;726;g2b808918c96_0_169"/>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Oceans help to create oxygen that we breathe.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27" name="Google Shape;727;g2b808918c96_0_169"/>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28" name="Google Shape;728;g2b808918c96_0_169"/>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29" name="Google Shape;729;g2b808918c96_0_169"/>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0" name="Google Shape;730;g2b808918c96_0_169"/>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1" name="Google Shape;731;g2b808918c96_0_169"/>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Oceans give us drinking water.</a:t>
            </a:r>
            <a:endParaRPr b="0" i="0" sz="2200" u="none" cap="none" strike="noStrike">
              <a:solidFill>
                <a:srgbClr val="434343"/>
              </a:solidFill>
              <a:latin typeface="Arial"/>
              <a:ea typeface="Arial"/>
              <a:cs typeface="Arial"/>
              <a:sym typeface="Arial"/>
            </a:endParaRPr>
          </a:p>
        </p:txBody>
      </p:sp>
      <p:sp>
        <p:nvSpPr>
          <p:cNvPr id="732" name="Google Shape;732;g2b808918c96_0_169"/>
          <p:cNvSpPr/>
          <p:nvPr/>
        </p:nvSpPr>
        <p:spPr>
          <a:xfrm>
            <a:off x="289675" y="1676700"/>
            <a:ext cx="7016100" cy="829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9" name="Google Shape;739;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0" name="Google Shape;740;g25e11802ac4_0_2649"/>
          <p:cNvCxnSpPr>
            <a:stCxn id="741" idx="4"/>
            <a:endCxn id="73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2" name="Google Shape;742;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3" name="Google Shape;743;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1" name="Google Shape;741;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4" name="Google Shape;744;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45" name="Google Shape;745;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46" name="Google Shape;746;g25e11802ac4_0_2649"/>
          <p:cNvCxnSpPr>
            <a:stCxn id="747" idx="4"/>
            <a:endCxn id="74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8" name="Google Shape;748;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9" name="Google Shape;749;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47" name="Google Shape;747;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0" name="Google Shape;750;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1" name="Google Shape;751;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2" name="Google Shape;752;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53" name="Google Shape;753;g25e11802ac4_0_2649"/>
          <p:cNvSpPr txBox="1"/>
          <p:nvPr/>
        </p:nvSpPr>
        <p:spPr>
          <a:xfrm>
            <a:off x="4571975" y="4796825"/>
            <a:ext cx="4108200" cy="9234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lang="en-US" sz="2400">
                <a:latin typeface="Helvetica Neue Light"/>
                <a:ea typeface="Helvetica Neue Light"/>
                <a:cs typeface="Helvetica Neue Light"/>
                <a:sym typeface="Helvetica Neue Light"/>
              </a:rPr>
              <a:t>Oceans help to create oxygen that we breathe.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4" name="Google Shape;754;g25e11802ac4_0_2649"/>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giant home for sharks, dolphins, and whales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55" name="Google Shape;755;g25e11802ac4_0_2649"/>
          <p:cNvSpPr txBox="1"/>
          <p:nvPr/>
        </p:nvSpPr>
        <p:spPr>
          <a:xfrm>
            <a:off x="612500" y="1210575"/>
            <a:ext cx="369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giant body of saltwater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56" name="Google Shape;756;g25e11802ac4_0_2649"/>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Ocean</a:t>
            </a:r>
            <a:endParaRPr b="0" i="0" sz="700" u="none" cap="none" strike="noStrike">
              <a:solidFill>
                <a:srgbClr val="000000"/>
              </a:solidFill>
              <a:latin typeface="Arial"/>
              <a:ea typeface="Arial"/>
              <a:cs typeface="Arial"/>
              <a:sym typeface="Arial"/>
            </a:endParaRPr>
          </a:p>
        </p:txBody>
      </p:sp>
      <p:sp>
        <p:nvSpPr>
          <p:cNvPr id="757" name="Google Shape;757;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ocean</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758" name="Google Shape;758;g25e11802ac4_0_2649"/>
          <p:cNvPicPr preferRelativeResize="0"/>
          <p:nvPr/>
        </p:nvPicPr>
        <p:blipFill rotWithShape="1">
          <a:blip r:embed="rId3">
            <a:alphaModFix/>
          </a:blip>
          <a:srcRect b="0" l="0" r="0" t="0"/>
          <a:stretch/>
        </p:blipFill>
        <p:spPr>
          <a:xfrm>
            <a:off x="5907845" y="1045975"/>
            <a:ext cx="2720884" cy="18157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65" name="Google Shape;765;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descr="Rewind" id="771" name="Google Shape;771;g2b790e7f309_0_15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g2b790e7f309_0_155"/>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Ocean</a:t>
            </a:r>
            <a:r>
              <a:rPr b="1" lang="en-US">
                <a:solidFill>
                  <a:schemeClr val="dk1"/>
                </a:solidFill>
              </a:rPr>
              <a:t>: </a:t>
            </a:r>
            <a:r>
              <a:rPr lang="en-US">
                <a:solidFill>
                  <a:schemeClr val="dk1"/>
                </a:solidFill>
              </a:rPr>
              <a:t>A giant body of saltwater.</a:t>
            </a:r>
            <a:endParaRPr>
              <a:solidFill>
                <a:schemeClr val="dk1"/>
              </a:solidFill>
            </a:endParaRPr>
          </a:p>
        </p:txBody>
      </p:sp>
      <p:pic>
        <p:nvPicPr>
          <p:cNvPr id="773" name="Google Shape;773;g2b790e7f309_0_155"/>
          <p:cNvPicPr preferRelativeResize="0"/>
          <p:nvPr/>
        </p:nvPicPr>
        <p:blipFill rotWithShape="1">
          <a:blip r:embed="rId4">
            <a:alphaModFix/>
          </a:blip>
          <a:srcRect b="0" l="0" r="0" t="0"/>
          <a:stretch/>
        </p:blipFill>
        <p:spPr>
          <a:xfrm>
            <a:off x="1195163" y="1736875"/>
            <a:ext cx="6753675" cy="45069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descr="Lightbulb and gear" id="779" name="Google Shape;779;g2b790e7f309_0_162"/>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2b790e7f309_0_162"/>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What are the differences between lakes, oceans, ponds, reservoirs, and rivers?</a:t>
            </a:r>
            <a:endParaRPr b="0" i="0" sz="2900" u="none" cap="none" strike="noStrike">
              <a:solidFill>
                <a:srgbClr val="000000"/>
              </a:solidFill>
              <a:latin typeface="Arial"/>
              <a:ea typeface="Arial"/>
              <a:cs typeface="Arial"/>
              <a:sym typeface="Arial"/>
            </a:endParaRPr>
          </a:p>
        </p:txBody>
      </p:sp>
      <p:pic>
        <p:nvPicPr>
          <p:cNvPr id="781" name="Google Shape;781;g2b790e7f309_0_162"/>
          <p:cNvPicPr preferRelativeResize="0"/>
          <p:nvPr/>
        </p:nvPicPr>
        <p:blipFill rotWithShape="1">
          <a:blip r:embed="rId4">
            <a:alphaModFix/>
          </a:blip>
          <a:srcRect b="0" l="0" r="0" t="0"/>
          <a:stretch/>
        </p:blipFill>
        <p:spPr>
          <a:xfrm>
            <a:off x="2243200" y="1852200"/>
            <a:ext cx="2187443" cy="1459751"/>
          </a:xfrm>
          <a:prstGeom prst="rect">
            <a:avLst/>
          </a:prstGeom>
          <a:noFill/>
          <a:ln>
            <a:noFill/>
          </a:ln>
        </p:spPr>
      </p:pic>
      <p:pic>
        <p:nvPicPr>
          <p:cNvPr id="782" name="Google Shape;782;g2b790e7f309_0_162"/>
          <p:cNvPicPr preferRelativeResize="0"/>
          <p:nvPr/>
        </p:nvPicPr>
        <p:blipFill rotWithShape="1">
          <a:blip r:embed="rId5">
            <a:alphaModFix/>
          </a:blip>
          <a:srcRect b="0" l="0" r="0" t="0"/>
          <a:stretch/>
        </p:blipFill>
        <p:spPr>
          <a:xfrm>
            <a:off x="4704000" y="1852213"/>
            <a:ext cx="2185416" cy="1459751"/>
          </a:xfrm>
          <a:prstGeom prst="rect">
            <a:avLst/>
          </a:prstGeom>
          <a:noFill/>
          <a:ln>
            <a:noFill/>
          </a:ln>
        </p:spPr>
      </p:pic>
      <p:pic>
        <p:nvPicPr>
          <p:cNvPr id="783" name="Google Shape;783;g2b790e7f309_0_162"/>
          <p:cNvPicPr preferRelativeResize="0"/>
          <p:nvPr/>
        </p:nvPicPr>
        <p:blipFill rotWithShape="1">
          <a:blip r:embed="rId6">
            <a:alphaModFix/>
          </a:blip>
          <a:srcRect b="0" l="0" r="0" t="0"/>
          <a:stretch/>
        </p:blipFill>
        <p:spPr>
          <a:xfrm>
            <a:off x="5564248" y="3531019"/>
            <a:ext cx="2185419" cy="1463040"/>
          </a:xfrm>
          <a:prstGeom prst="rect">
            <a:avLst/>
          </a:prstGeom>
          <a:noFill/>
          <a:ln>
            <a:noFill/>
          </a:ln>
        </p:spPr>
      </p:pic>
      <p:pic>
        <p:nvPicPr>
          <p:cNvPr id="784" name="Google Shape;784;g2b790e7f309_0_162"/>
          <p:cNvPicPr preferRelativeResize="0"/>
          <p:nvPr/>
        </p:nvPicPr>
        <p:blipFill rotWithShape="1">
          <a:blip r:embed="rId7">
            <a:alphaModFix/>
          </a:blip>
          <a:srcRect b="0" l="0" r="0" t="0"/>
          <a:stretch/>
        </p:blipFill>
        <p:spPr>
          <a:xfrm>
            <a:off x="1341250" y="3531019"/>
            <a:ext cx="2185416" cy="1463039"/>
          </a:xfrm>
          <a:prstGeom prst="rect">
            <a:avLst/>
          </a:prstGeom>
          <a:noFill/>
          <a:ln>
            <a:noFill/>
          </a:ln>
        </p:spPr>
      </p:pic>
      <p:pic>
        <p:nvPicPr>
          <p:cNvPr id="785" name="Google Shape;785;g2b790e7f309_0_162"/>
          <p:cNvPicPr preferRelativeResize="0"/>
          <p:nvPr/>
        </p:nvPicPr>
        <p:blipFill rotWithShape="1">
          <a:blip r:embed="rId8">
            <a:alphaModFix/>
          </a:blip>
          <a:srcRect b="0" l="0" r="0" t="0"/>
          <a:stretch/>
        </p:blipFill>
        <p:spPr>
          <a:xfrm>
            <a:off x="3479288" y="5090898"/>
            <a:ext cx="2185415" cy="1463039"/>
          </a:xfrm>
          <a:prstGeom prst="rect">
            <a:avLst/>
          </a:prstGeom>
          <a:noFill/>
          <a:ln>
            <a:noFill/>
          </a:ln>
        </p:spPr>
      </p:pic>
      <p:pic>
        <p:nvPicPr>
          <p:cNvPr id="786" name="Google Shape;786;g2b790e7f309_0_162"/>
          <p:cNvPicPr preferRelativeResize="0"/>
          <p:nvPr/>
        </p:nvPicPr>
        <p:blipFill rotWithShape="1">
          <a:blip r:embed="rId9">
            <a:alphaModFix/>
          </a:blip>
          <a:srcRect b="0" l="0" r="0" t="0"/>
          <a:stretch/>
        </p:blipFill>
        <p:spPr>
          <a:xfrm>
            <a:off x="3848138" y="3565211"/>
            <a:ext cx="1394650" cy="1394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28d164d3bd8_0_11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Extension</a:t>
            </a:r>
            <a:r>
              <a:rPr b="0" i="0" lang="en-US" sz="5600" u="none" cap="none" strike="noStrike">
                <a:solidFill>
                  <a:srgbClr val="FFC000"/>
                </a:solidFill>
                <a:latin typeface="Calibri"/>
                <a:ea typeface="Calibri"/>
                <a:cs typeface="Calibri"/>
                <a:sym typeface="Calibri"/>
                <a:extLst>
                  <a:ext uri="http://customooxmlschemas.google.com/">
                    <go:slidesCustomData xmlns:go="http://customooxmlschemas.google.com/" textRoundtripDataId="16"/>
                  </a:ext>
                </a:extLst>
              </a:rPr>
              <a:t> Activity</a:t>
            </a:r>
            <a:endParaRPr b="0" i="0" sz="1400" u="none" cap="none" strike="noStrike">
              <a:solidFill>
                <a:srgbClr val="000000"/>
              </a:solidFill>
              <a:latin typeface="Arial"/>
              <a:ea typeface="Arial"/>
              <a:cs typeface="Arial"/>
              <a:sym typeface="Arial"/>
            </a:endParaRPr>
          </a:p>
        </p:txBody>
      </p:sp>
      <p:sp>
        <p:nvSpPr>
          <p:cNvPr id="793" name="Google Shape;793;g28d164d3bd8_0_117"/>
          <p:cNvSpPr txBox="1"/>
          <p:nvPr/>
        </p:nvSpPr>
        <p:spPr>
          <a:xfrm>
            <a:off x="2270926" y="1281404"/>
            <a:ext cx="460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Ocean Currents</a:t>
            </a:r>
            <a:endParaRPr b="0" i="0" sz="1400" u="none" cap="none" strike="noStrike">
              <a:solidFill>
                <a:srgbClr val="000000"/>
              </a:solidFill>
              <a:latin typeface="Arial"/>
              <a:ea typeface="Arial"/>
              <a:cs typeface="Arial"/>
              <a:sym typeface="Arial"/>
            </a:endParaRPr>
          </a:p>
        </p:txBody>
      </p:sp>
      <p:pic>
        <p:nvPicPr>
          <p:cNvPr descr="Cursor" id="794" name="Google Shape;794;g28d164d3bd8_0_117"/>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795" name="Google Shape;795;g28d164d3bd8_0_117"/>
          <p:cNvSpPr txBox="1"/>
          <p:nvPr/>
        </p:nvSpPr>
        <p:spPr>
          <a:xfrm>
            <a:off x="243300" y="2230725"/>
            <a:ext cx="16575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an extension video about </a:t>
            </a:r>
            <a:r>
              <a:rPr i="1" lang="en-US" sz="1800">
                <a:solidFill>
                  <a:schemeClr val="dk1"/>
                </a:solidFill>
                <a:latin typeface="Calibri"/>
                <a:ea typeface="Calibri"/>
                <a:cs typeface="Calibri"/>
                <a:sym typeface="Calibri"/>
              </a:rPr>
              <a:t>ocean currents</a:t>
            </a:r>
            <a:r>
              <a:rPr b="0" i="1" lang="en-US" sz="1800" u="none" cap="none" strike="noStrike">
                <a:solidFill>
                  <a:schemeClr val="dk1"/>
                </a:solidFill>
                <a:latin typeface="Calibri"/>
                <a:ea typeface="Calibri"/>
                <a:cs typeface="Calibri"/>
                <a:sym typeface="Calibri"/>
              </a:rPr>
              <a:t>.</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Jot down 2 or 3 new facts that you learn about </a:t>
            </a:r>
            <a:r>
              <a:rPr i="1" lang="en-US" sz="1800">
                <a:solidFill>
                  <a:schemeClr val="dk1"/>
                </a:solidFill>
                <a:latin typeface="Calibri"/>
                <a:ea typeface="Calibri"/>
                <a:cs typeface="Calibri"/>
                <a:sym typeface="Calibri"/>
              </a:rPr>
              <a:t>oceans or ocean currents</a:t>
            </a:r>
            <a:r>
              <a:rPr b="0" i="1" lang="en-US" sz="1800" u="none" cap="none" strike="noStrike">
                <a:solidFill>
                  <a:schemeClr val="dk1"/>
                </a:solidFill>
                <a:latin typeface="Calibri"/>
                <a:ea typeface="Calibri"/>
                <a:cs typeface="Calibri"/>
                <a:sym typeface="Calibri"/>
              </a:rPr>
              <a:t>.</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Discuss them as a class.</a:t>
            </a:r>
            <a:endParaRPr b="0" i="1" sz="1800" u="none" cap="none" strike="noStrike">
              <a:solidFill>
                <a:schemeClr val="dk1"/>
              </a:solidFill>
              <a:latin typeface="Calibri"/>
              <a:ea typeface="Calibri"/>
              <a:cs typeface="Calibri"/>
              <a:sym typeface="Calibri"/>
            </a:endParaRPr>
          </a:p>
        </p:txBody>
      </p:sp>
      <p:sp>
        <p:nvSpPr>
          <p:cNvPr descr="Laptop" id="796" name="Google Shape;796;g28d164d3bd8_0_117"/>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7" name="Google Shape;797;g28d164d3bd8_0_117"/>
          <p:cNvPicPr preferRelativeResize="0"/>
          <p:nvPr/>
        </p:nvPicPr>
        <p:blipFill>
          <a:blip r:embed="rId6">
            <a:alphaModFix/>
          </a:blip>
          <a:stretch>
            <a:fillRect/>
          </a:stretch>
        </p:blipFill>
        <p:spPr>
          <a:xfrm>
            <a:off x="2009925" y="2324351"/>
            <a:ext cx="6938400" cy="398393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descr="Rewind" id="161" name="Google Shape;161;g2b807f687a5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2b807f687a5_1_0"/>
          <p:cNvSpPr txBox="1"/>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Lake</a:t>
            </a:r>
            <a:r>
              <a:rPr b="1" i="0" lang="en-US" sz="3200" u="none" cap="none" strike="noStrike">
                <a:solidFill>
                  <a:srgbClr val="000000"/>
                </a:solidFill>
                <a:latin typeface="Calibri"/>
                <a:ea typeface="Calibri"/>
                <a:cs typeface="Calibri"/>
                <a:sym typeface="Calibri"/>
              </a:rPr>
              <a:t>: </a:t>
            </a:r>
            <a:r>
              <a:rPr b="0" i="0" lang="en-US" sz="3200" u="none" cap="none" strike="noStrike">
                <a:solidFill>
                  <a:srgbClr val="000000"/>
                </a:solidFill>
                <a:latin typeface="Calibri"/>
                <a:ea typeface="Calibri"/>
                <a:cs typeface="Calibri"/>
                <a:sym typeface="Calibri"/>
              </a:rPr>
              <a:t>A natural, large body of water surrounded by land</a:t>
            </a:r>
            <a:endParaRPr b="0" i="0" sz="3200" u="none" cap="none" strike="noStrike">
              <a:solidFill>
                <a:srgbClr val="000000"/>
              </a:solidFill>
              <a:latin typeface="Calibri"/>
              <a:ea typeface="Calibri"/>
              <a:cs typeface="Calibri"/>
              <a:sym typeface="Calibri"/>
            </a:endParaRPr>
          </a:p>
        </p:txBody>
      </p:sp>
      <p:pic>
        <p:nvPicPr>
          <p:cNvPr id="163" name="Google Shape;163;g2b807f687a5_1_0"/>
          <p:cNvPicPr preferRelativeResize="0"/>
          <p:nvPr/>
        </p:nvPicPr>
        <p:blipFill rotWithShape="1">
          <a:blip r:embed="rId4">
            <a:alphaModFix/>
          </a:blip>
          <a:srcRect b="0" l="0" r="0" t="0"/>
          <a:stretch/>
        </p:blipFill>
        <p:spPr>
          <a:xfrm>
            <a:off x="699900" y="2215075"/>
            <a:ext cx="7744200" cy="3872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descr="IEP Translation – Communication from OSEP regarding the ..." id="808" name="Google Shape;80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09" name="Google Shape;80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10" name="Google Shape;81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11" name="Google Shape;81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12" name="Google Shape;81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descr="Rewind" id="169" name="Google Shape;169;g2b808918c96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b808918c96_0_1"/>
          <p:cNvSpPr txBox="1"/>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u="sng">
                <a:solidFill>
                  <a:srgbClr val="000000"/>
                </a:solidFill>
                <a:latin typeface="Calibri"/>
                <a:ea typeface="Calibri"/>
                <a:cs typeface="Calibri"/>
                <a:sym typeface="Calibri"/>
              </a:rPr>
              <a:t>Reservoir</a:t>
            </a:r>
            <a:r>
              <a:rPr b="1" lang="en-US" sz="3200">
                <a:solidFill>
                  <a:srgbClr val="000000"/>
                </a:solidFill>
                <a:latin typeface="Calibri"/>
                <a:ea typeface="Calibri"/>
                <a:cs typeface="Calibri"/>
                <a:sym typeface="Calibri"/>
              </a:rPr>
              <a:t>: </a:t>
            </a:r>
            <a:r>
              <a:rPr lang="en-US" sz="3200">
                <a:solidFill>
                  <a:srgbClr val="000000"/>
                </a:solidFill>
                <a:latin typeface="Calibri"/>
                <a:ea typeface="Calibri"/>
                <a:cs typeface="Calibri"/>
                <a:sym typeface="Calibri"/>
              </a:rPr>
              <a:t>A man-made, large body of water surrounded by land.</a:t>
            </a:r>
            <a:endParaRPr sz="3200">
              <a:solidFill>
                <a:srgbClr val="000000"/>
              </a:solidFill>
              <a:latin typeface="Calibri"/>
              <a:ea typeface="Calibri"/>
              <a:cs typeface="Calibri"/>
              <a:sym typeface="Calibri"/>
            </a:endParaRPr>
          </a:p>
        </p:txBody>
      </p:sp>
      <p:pic>
        <p:nvPicPr>
          <p:cNvPr id="171" name="Google Shape;171;g2b808918c96_0_1"/>
          <p:cNvPicPr preferRelativeResize="0"/>
          <p:nvPr/>
        </p:nvPicPr>
        <p:blipFill rotWithShape="1">
          <a:blip r:embed="rId4">
            <a:alphaModFix/>
          </a:blip>
          <a:srcRect b="0" l="0" r="0" t="0"/>
          <a:stretch/>
        </p:blipFill>
        <p:spPr>
          <a:xfrm>
            <a:off x="1086850" y="1910925"/>
            <a:ext cx="6970300" cy="466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descr="Questions" id="177" name="Google Shape;177;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descr="Questions" id="183" name="Google Shape;183;g2a613fe29c9_4_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a613fe29c9_4_0"/>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Aquatic means living, growing, or often found in/on…</a:t>
            </a:r>
            <a:endParaRPr b="0" i="0" sz="3200" u="none" cap="none" strike="noStrike">
              <a:solidFill>
                <a:srgbClr val="000000"/>
              </a:solidFill>
              <a:latin typeface="Arial"/>
              <a:ea typeface="Arial"/>
              <a:cs typeface="Arial"/>
              <a:sym typeface="Arial"/>
            </a:endParaRPr>
          </a:p>
        </p:txBody>
      </p:sp>
      <p:pic>
        <p:nvPicPr>
          <p:cNvPr id="185" name="Google Shape;185;g2a613fe29c9_4_0"/>
          <p:cNvPicPr preferRelativeResize="0"/>
          <p:nvPr/>
        </p:nvPicPr>
        <p:blipFill rotWithShape="1">
          <a:blip r:embed="rId4">
            <a:alphaModFix/>
          </a:blip>
          <a:srcRect b="0" l="0" r="0" t="0"/>
          <a:stretch/>
        </p:blipFill>
        <p:spPr>
          <a:xfrm>
            <a:off x="4572000" y="3597825"/>
            <a:ext cx="4293524" cy="2862349"/>
          </a:xfrm>
          <a:prstGeom prst="rect">
            <a:avLst/>
          </a:prstGeom>
          <a:noFill/>
          <a:ln>
            <a:noFill/>
          </a:ln>
        </p:spPr>
      </p:pic>
      <p:sp>
        <p:nvSpPr>
          <p:cNvPr id="186" name="Google Shape;186;g2a613fe29c9_4_0"/>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land</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water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