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80"/>
  </p:notesMasterIdLst>
  <p:sldIdLst>
    <p:sldId id="256" r:id="rId3"/>
    <p:sldId id="257" r:id="rId4"/>
    <p:sldId id="258" r:id="rId5"/>
    <p:sldId id="516" r:id="rId6"/>
    <p:sldId id="260" r:id="rId7"/>
    <p:sldId id="261" r:id="rId8"/>
    <p:sldId id="262" r:id="rId9"/>
    <p:sldId id="263" r:id="rId10"/>
    <p:sldId id="542" r:id="rId11"/>
    <p:sldId id="317" r:id="rId12"/>
    <p:sldId id="318" r:id="rId13"/>
    <p:sldId id="538" r:id="rId14"/>
    <p:sldId id="264" r:id="rId15"/>
    <p:sldId id="265" r:id="rId16"/>
    <p:sldId id="266" r:id="rId17"/>
    <p:sldId id="267" r:id="rId18"/>
    <p:sldId id="268" r:id="rId19"/>
    <p:sldId id="269" r:id="rId20"/>
    <p:sldId id="270" r:id="rId21"/>
    <p:sldId id="519" r:id="rId22"/>
    <p:sldId id="541" r:id="rId23"/>
    <p:sldId id="319" r:id="rId24"/>
    <p:sldId id="321" r:id="rId25"/>
    <p:sldId id="320" r:id="rId26"/>
    <p:sldId id="322" r:id="rId27"/>
    <p:sldId id="539" r:id="rId28"/>
    <p:sldId id="540" r:id="rId29"/>
    <p:sldId id="271" r:id="rId30"/>
    <p:sldId id="272" r:id="rId31"/>
    <p:sldId id="273" r:id="rId32"/>
    <p:sldId id="274" r:id="rId33"/>
    <p:sldId id="275" r:id="rId34"/>
    <p:sldId id="276" r:id="rId35"/>
    <p:sldId id="277" r:id="rId36"/>
    <p:sldId id="278" r:id="rId37"/>
    <p:sldId id="543" r:id="rId38"/>
    <p:sldId id="544" r:id="rId39"/>
    <p:sldId id="545" r:id="rId40"/>
    <p:sldId id="280" r:id="rId41"/>
    <p:sldId id="546" r:id="rId42"/>
    <p:sldId id="552" r:id="rId43"/>
    <p:sldId id="547" r:id="rId44"/>
    <p:sldId id="553" r:id="rId45"/>
    <p:sldId id="548" r:id="rId46"/>
    <p:sldId id="554" r:id="rId47"/>
    <p:sldId id="549" r:id="rId48"/>
    <p:sldId id="555" r:id="rId49"/>
    <p:sldId id="287" r:id="rId50"/>
    <p:sldId id="288" r:id="rId51"/>
    <p:sldId id="289" r:id="rId52"/>
    <p:sldId id="290" r:id="rId53"/>
    <p:sldId id="556" r:id="rId54"/>
    <p:sldId id="291" r:id="rId55"/>
    <p:sldId id="293" r:id="rId56"/>
    <p:sldId id="294" r:id="rId57"/>
    <p:sldId id="295" r:id="rId58"/>
    <p:sldId id="557" r:id="rId59"/>
    <p:sldId id="297" r:id="rId60"/>
    <p:sldId id="298" r:id="rId61"/>
    <p:sldId id="299" r:id="rId62"/>
    <p:sldId id="558" r:id="rId63"/>
    <p:sldId id="301" r:id="rId64"/>
    <p:sldId id="302" r:id="rId65"/>
    <p:sldId id="559" r:id="rId66"/>
    <p:sldId id="560" r:id="rId67"/>
    <p:sldId id="305" r:id="rId68"/>
    <p:sldId id="561" r:id="rId69"/>
    <p:sldId id="562" r:id="rId70"/>
    <p:sldId id="308" r:id="rId71"/>
    <p:sldId id="563" r:id="rId72"/>
    <p:sldId id="564" r:id="rId73"/>
    <p:sldId id="311" r:id="rId74"/>
    <p:sldId id="565" r:id="rId75"/>
    <p:sldId id="566" r:id="rId76"/>
    <p:sldId id="314" r:id="rId77"/>
    <p:sldId id="315" r:id="rId78"/>
    <p:sldId id="316" r:id="rId79"/>
  </p:sldIdLst>
  <p:sldSz cx="9144000" cy="6858000" type="screen4x3"/>
  <p:notesSz cx="6858000" cy="9144000"/>
  <p:embeddedFontLst>
    <p:embeddedFont>
      <p:font typeface="Helvetica Neue Light" panose="02000403000000020004" pitchFamily="2" charset="0"/>
      <p:regular r:id="rId81"/>
      <p:bold r:id="rId82"/>
      <p:italic r:id="rId83"/>
      <p:boldItalic r:id="rId84"/>
    </p:embeddedFont>
    <p:embeddedFont>
      <p:font typeface="Poppins" pitchFamily="2" charset="77"/>
      <p:regular r:id="rId85"/>
      <p:bold r:id="rId86"/>
      <p:italic r:id="rId87"/>
      <p:boldItalic r:id="rId88"/>
    </p:embeddedFont>
    <p:embeddedFont>
      <p:font typeface="Roboto" panose="02000000000000000000" pitchFamily="2"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3" roundtripDataSignature="AMtx7mh5uPNjlm7QFjdCkDDAfBNvUDii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P" initials="" lastIdx="5" clrIdx="0"/>
  <p:cmAuthor id="1" name="Olivia Fudge" initials=""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098"/>
  </p:normalViewPr>
  <p:slideViewPr>
    <p:cSldViewPr snapToGrid="0">
      <p:cViewPr varScale="1">
        <p:scale>
          <a:sx n="90" d="100"/>
          <a:sy n="90" d="100"/>
        </p:scale>
        <p:origin x="228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10.fntdata"/><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7.fntdata"/><Relationship Id="rId61" Type="http://schemas.openxmlformats.org/officeDocument/2006/relationships/slide" Target="slides/slide59.xml"/><Relationship Id="rId82"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customschemas.google.com/relationships/presentationmetadata" Target="meta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storymaps.arcgis.com/stories/d84231afdad14b97a2eacc191eac5b2a"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sand and mud collect, linking the steeper continental slope to the flat ocean floor</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76983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kern="1200" dirty="0">
                <a:solidFill>
                  <a:schemeClr val="tx1"/>
                </a:solidFill>
                <a:effectLst/>
                <a:latin typeface="Calibri" panose="020F0502020204030204" pitchFamily="34" charset="0"/>
                <a:ea typeface="+mn-ea"/>
                <a:cs typeface="Calibri" panose="020F0502020204030204" pitchFamily="34" charset="0"/>
              </a:rPr>
              <a:t>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05368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abyssal plain </a:t>
            </a:r>
            <a:r>
              <a:rPr lang="en-US" dirty="0"/>
              <a:t>is a large flat surface on the ocean floor</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https://</a:t>
            </a:r>
            <a:r>
              <a:rPr lang="en-US" dirty="0" err="1"/>
              <a:t>geologylearn.blogspot.com</a:t>
            </a:r>
            <a:r>
              <a:rPr lang="en-US" dirty="0"/>
              <a:t>/2015/09/abyssal-</a:t>
            </a:r>
            <a:r>
              <a:rPr lang="en-US" dirty="0" err="1"/>
              <a:t>plain.html</a:t>
            </a: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512575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54" name="Google Shape;25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0" name="Google Shape;260;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5df75848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a5df75848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9" name="Google Shape;269;g2a5df758484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78" name="Google Shape;278;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a613fe29c9_4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a613fe29c9_4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86" name="Google Shape;286;g2a613fe29c9_4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a5a1442303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a5a1442303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294" name="Google Shape;294;g2a5a1442303_0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a5df758484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a5df75848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302" name="Google Shape;302;g2a5df758484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Ocean Trench</a:t>
            </a:r>
            <a:endParaRPr dirty="0"/>
          </a:p>
        </p:txBody>
      </p:sp>
      <p:sp>
        <p:nvSpPr>
          <p:cNvPr id="198" name="Google Shape;1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a:t>
            </a:r>
            <a:r>
              <a:rPr lang="en-US" b="1" dirty="0"/>
              <a:t> continental shelf </a:t>
            </a:r>
            <a:r>
              <a:rPr lang="en-US" dirty="0"/>
              <a:t>is the </a:t>
            </a:r>
            <a:r>
              <a:rPr lang="en-US" u="sng" dirty="0"/>
              <a:t>             </a:t>
            </a:r>
            <a:r>
              <a:rPr lang="en-US" dirty="0"/>
              <a:t> of a continent that is underwater</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[edge]</a:t>
            </a:r>
            <a:endParaRPr dirty="0"/>
          </a:p>
          <a:p>
            <a:pPr marL="0" lvl="0" indent="0" algn="l" rtl="0">
              <a:lnSpc>
                <a:spcPct val="100000"/>
              </a:lnSpc>
              <a:spcBef>
                <a:spcPts val="0"/>
              </a:spcBef>
              <a:spcAft>
                <a:spcPts val="0"/>
              </a:spcAft>
              <a:buSzPts val="1400"/>
              <a:buNone/>
            </a:pP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376350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a:t>
            </a:r>
            <a:r>
              <a:rPr lang="en-US" b="1" dirty="0"/>
              <a:t> continental shelf </a:t>
            </a:r>
            <a:r>
              <a:rPr lang="en-US" dirty="0"/>
              <a:t>is the </a:t>
            </a:r>
            <a:r>
              <a:rPr lang="en-US" b="1" u="sng" dirty="0"/>
              <a:t>edge</a:t>
            </a:r>
            <a:r>
              <a:rPr lang="en-US" dirty="0"/>
              <a:t> of a continent that is underwater</a:t>
            </a:r>
            <a:endParaRPr dirty="0"/>
          </a:p>
          <a:p>
            <a:pPr marL="0" lvl="0" indent="0" algn="l" rtl="0">
              <a:lnSpc>
                <a:spcPct val="100000"/>
              </a:lnSpc>
              <a:spcBef>
                <a:spcPts val="0"/>
              </a:spcBef>
              <a:spcAft>
                <a:spcPts val="0"/>
              </a:spcAft>
              <a:buSzPts val="1400"/>
              <a:buNone/>
            </a:pP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18977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collect, linking the steeper continental slope to the flat ocean floor</a:t>
            </a:r>
          </a:p>
          <a:p>
            <a:pPr marL="0" lvl="0" indent="0" algn="l" rtl="0">
              <a:lnSpc>
                <a:spcPct val="100000"/>
              </a:lnSpc>
              <a:spcBef>
                <a:spcPts val="0"/>
              </a:spcBef>
              <a:spcAft>
                <a:spcPts val="0"/>
              </a:spcAft>
              <a:buSzPts val="1400"/>
              <a:buNone/>
            </a:pPr>
            <a:endParaRPr lang="en-US" sz="1200" b="0" i="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US" sz="1200" b="0" i="0" kern="1200" dirty="0">
                <a:solidFill>
                  <a:schemeClr val="tx1"/>
                </a:solidFill>
                <a:effectLst/>
                <a:latin typeface="+mn-lt"/>
                <a:ea typeface="+mn-ea"/>
                <a:cs typeface="+mn-cs"/>
              </a:rPr>
              <a:t>[sand, mud]</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019316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a:t>
            </a:r>
            <a:r>
              <a:rPr lang="en-US" sz="1200" b="1" i="0" u="sng" kern="1200" dirty="0">
                <a:solidFill>
                  <a:schemeClr val="tx1"/>
                </a:solidFill>
                <a:effectLst/>
                <a:latin typeface="+mn-lt"/>
                <a:ea typeface="+mn-ea"/>
                <a:cs typeface="+mn-cs"/>
              </a:rPr>
              <a:t>sand</a:t>
            </a:r>
            <a:r>
              <a:rPr lang="en-US" sz="1200" b="0" i="0" kern="1200" dirty="0">
                <a:solidFill>
                  <a:schemeClr val="tx1"/>
                </a:solidFill>
                <a:effectLst/>
                <a:latin typeface="+mn-lt"/>
                <a:ea typeface="+mn-ea"/>
                <a:cs typeface="+mn-cs"/>
              </a:rPr>
              <a:t> and </a:t>
            </a:r>
            <a:r>
              <a:rPr lang="en-US" sz="1200" b="1" i="0" u="sng" kern="1200" dirty="0">
                <a:solidFill>
                  <a:schemeClr val="tx1"/>
                </a:solidFill>
                <a:effectLst/>
                <a:latin typeface="+mn-lt"/>
                <a:ea typeface="+mn-ea"/>
                <a:cs typeface="+mn-cs"/>
              </a:rPr>
              <a:t>mud</a:t>
            </a:r>
            <a:r>
              <a:rPr lang="en-US" sz="1200" b="0" i="0" kern="1200" dirty="0">
                <a:solidFill>
                  <a:schemeClr val="tx1"/>
                </a:solidFill>
                <a:effectLst/>
                <a:latin typeface="+mn-lt"/>
                <a:ea typeface="+mn-ea"/>
                <a:cs typeface="+mn-cs"/>
              </a:rPr>
              <a:t> collect, linking the steeper continental slope to the flat ocean floor</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961567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buClr>
                <a:srgbClr val="0C0C0C"/>
              </a:buClr>
              <a:buSzPts val="2800"/>
            </a:pPr>
            <a:r>
              <a:rPr lang="en-US" sz="12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False: </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1200" kern="1200" dirty="0">
                <a:solidFill>
                  <a:schemeClr val="tx1"/>
                </a:solidFill>
                <a:latin typeface="Calibri" panose="020F0502020204030204" pitchFamily="34" charset="0"/>
                <a:ea typeface="+mn-ea"/>
                <a:cs typeface="Calibri" panose="020F0502020204030204" pitchFamily="34" charset="0"/>
                <a:sym typeface="Calibri"/>
              </a:rPr>
              <a:t>s</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1200" kern="1200" dirty="0">
                <a:solidFill>
                  <a:schemeClr val="tx1"/>
                </a:solidFill>
                <a:latin typeface="Calibri" panose="020F0502020204030204" pitchFamily="34" charset="0"/>
                <a:ea typeface="+mn-ea"/>
                <a:cs typeface="Calibri" panose="020F0502020204030204" pitchFamily="34" charset="0"/>
                <a:sym typeface="Calibri"/>
              </a:rPr>
              <a:t> is </a:t>
            </a:r>
            <a:r>
              <a:rPr lang="en-US" sz="1200" b="0" i="0" kern="1200" dirty="0">
                <a:solidFill>
                  <a:schemeClr val="tx1"/>
                </a:solidFill>
                <a:effectLst/>
                <a:latin typeface="Calibri" panose="020F0502020204030204" pitchFamily="34" charset="0"/>
                <a:ea typeface="+mn-ea"/>
                <a:cs typeface="Calibri" panose="020F0502020204030204" pitchFamily="34" charset="0"/>
              </a:rPr>
              <a:t>an above water hill that people roll down to get into the ocean. </a:t>
            </a:r>
          </a:p>
          <a:p>
            <a:pPr>
              <a:lnSpc>
                <a:spcPct val="90000"/>
              </a:lnSpc>
              <a:spcAft>
                <a:spcPts val="600"/>
              </a:spcAft>
              <a:buClr>
                <a:srgbClr val="0C0C0C"/>
              </a:buClr>
              <a:buSzPts val="2800"/>
            </a:pPr>
            <a:endParaRPr lang="en-US" sz="1200" b="0" i="0" u="none" strike="noStrike" kern="1200" cap="none" dirty="0">
              <a:solidFill>
                <a:schemeClr val="tx1"/>
              </a:solidFill>
              <a:effectLst/>
              <a:latin typeface="Calibri" panose="020F0502020204030204" pitchFamily="34" charset="0"/>
              <a:ea typeface="+mn-ea"/>
              <a:cs typeface="Calibri" panose="020F0502020204030204" pitchFamily="34" charset="0"/>
              <a:sym typeface="Calibri"/>
            </a:endParaRPr>
          </a:p>
          <a:p>
            <a:pPr>
              <a:lnSpc>
                <a:spcPct val="90000"/>
              </a:lnSpc>
              <a:spcAft>
                <a:spcPts val="600"/>
              </a:spcAft>
              <a:buClr>
                <a:srgbClr val="0C0C0C"/>
              </a:buClr>
              <a:buSzPts val="2800"/>
            </a:pPr>
            <a:r>
              <a:rPr lang="en-US" sz="1200" b="0" i="0" u="none" strike="noStrike" kern="1200" cap="none" dirty="0">
                <a:solidFill>
                  <a:schemeClr val="tx1"/>
                </a:solidFill>
                <a:effectLst/>
                <a:latin typeface="Calibri" panose="020F0502020204030204" pitchFamily="34" charset="0"/>
                <a:ea typeface="+mn-ea"/>
                <a:cs typeface="Calibri" panose="020F0502020204030204" pitchFamily="34" charset="0"/>
                <a:sym typeface="Calibri"/>
              </a:rPr>
              <a:t>[False]</a:t>
            </a:r>
            <a:endParaRPr lang="en-US" sz="12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3624158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kern="1200" dirty="0">
                <a:solidFill>
                  <a:schemeClr val="tx1"/>
                </a:solidFill>
                <a:effectLst/>
                <a:latin typeface="Calibri" panose="020F0502020204030204" pitchFamily="34" charset="0"/>
                <a:ea typeface="+mn-ea"/>
                <a:cs typeface="Calibri" panose="020F0502020204030204" pitchFamily="34" charset="0"/>
              </a:rPr>
              <a:t>False</a:t>
            </a:r>
            <a:r>
              <a:rPr lang="en-US" sz="1200" b="0" i="0" kern="1200" dirty="0">
                <a:solidFill>
                  <a:schemeClr val="tx1"/>
                </a:solidFill>
                <a:effectLst/>
                <a:latin typeface="Calibri" panose="020F0502020204030204" pitchFamily="34" charset="0"/>
                <a:ea typeface="+mn-ea"/>
                <a:cs typeface="Calibri" panose="020F0502020204030204" pitchFamily="34" charset="0"/>
              </a:rPr>
              <a:t>: 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186085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abyssal plain </a:t>
            </a:r>
            <a:r>
              <a:rPr lang="en-US" dirty="0"/>
              <a:t>is a </a:t>
            </a:r>
            <a:r>
              <a:rPr lang="en-US" u="sng" dirty="0"/>
              <a:t>              </a:t>
            </a:r>
            <a:r>
              <a:rPr lang="en-US" dirty="0"/>
              <a:t> flat surface on the ocean </a:t>
            </a:r>
            <a:r>
              <a:rPr lang="en-US" u="sng" dirty="0"/>
              <a:t>           .</a:t>
            </a:r>
          </a:p>
          <a:p>
            <a:pPr marL="0" marR="0" lvl="0" indent="0" algn="l" rtl="0">
              <a:lnSpc>
                <a:spcPct val="100000"/>
              </a:lnSpc>
              <a:spcBef>
                <a:spcPts val="0"/>
              </a:spcBef>
              <a:spcAft>
                <a:spcPts val="0"/>
              </a:spcAft>
              <a:buClr>
                <a:schemeClr val="dk1"/>
              </a:buClr>
              <a:buSzPts val="1200"/>
              <a:buFont typeface="Calibri"/>
              <a:buNone/>
            </a:pPr>
            <a:endParaRPr lang="en-US" u="sng" dirty="0"/>
          </a:p>
          <a:p>
            <a:pPr marL="0" marR="0" lvl="0" indent="0" algn="l" rtl="0">
              <a:lnSpc>
                <a:spcPct val="100000"/>
              </a:lnSpc>
              <a:spcBef>
                <a:spcPts val="0"/>
              </a:spcBef>
              <a:spcAft>
                <a:spcPts val="0"/>
              </a:spcAft>
              <a:buClr>
                <a:schemeClr val="dk1"/>
              </a:buClr>
              <a:buSzPts val="1200"/>
              <a:buFont typeface="Calibri"/>
              <a:buNone/>
            </a:pPr>
            <a:r>
              <a:rPr lang="en-US" u="sng" dirty="0"/>
              <a:t>[</a:t>
            </a:r>
            <a:r>
              <a:rPr lang="en-US" u="none" dirty="0"/>
              <a:t>large, floor</a:t>
            </a:r>
            <a:r>
              <a:rPr lang="en-US" u="sng" dirty="0"/>
              <a:t>]</a:t>
            </a:r>
            <a:endParaRPr u="sng"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https://</a:t>
            </a:r>
            <a:r>
              <a:rPr lang="en-US" dirty="0" err="1"/>
              <a:t>geologylearn.blogspot.com</a:t>
            </a:r>
            <a:r>
              <a:rPr lang="en-US" dirty="0"/>
              <a:t>/2015/09/abyssal-</a:t>
            </a:r>
            <a:r>
              <a:rPr lang="en-US" dirty="0" err="1"/>
              <a:t>plain.html</a:t>
            </a: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826773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abyssal plain </a:t>
            </a:r>
            <a:r>
              <a:rPr lang="en-US" dirty="0"/>
              <a:t>is a </a:t>
            </a:r>
            <a:r>
              <a:rPr lang="en-US" b="1" u="sng" dirty="0"/>
              <a:t>large</a:t>
            </a:r>
            <a:r>
              <a:rPr lang="en-US" dirty="0"/>
              <a:t> flat surface on the ocean </a:t>
            </a:r>
            <a:r>
              <a:rPr lang="en-US" b="1" u="sng" dirty="0"/>
              <a:t>floor</a:t>
            </a:r>
            <a:endParaRPr b="1" u="sng"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https://</a:t>
            </a:r>
            <a:r>
              <a:rPr lang="en-US" dirty="0" err="1"/>
              <a:t>geologylearn.blogspot.com</a:t>
            </a:r>
            <a:r>
              <a:rPr lang="en-US" dirty="0"/>
              <a:t>/2015/09/abyssal-</a:t>
            </a:r>
            <a:r>
              <a:rPr lang="en-US" dirty="0" err="1"/>
              <a:t>plain.html</a:t>
            </a: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090440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phrase </a:t>
            </a:r>
            <a:r>
              <a:rPr lang="en-US" b="1" dirty="0"/>
              <a:t>ocean trench</a:t>
            </a:r>
            <a:r>
              <a:rPr lang="en-US" dirty="0"/>
              <a:t>.</a:t>
            </a:r>
            <a:endParaRPr dirty="0"/>
          </a:p>
        </p:txBody>
      </p:sp>
      <p:sp>
        <p:nvSpPr>
          <p:cNvPr id="310" name="Google Shape;31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ocean trench </a:t>
            </a:r>
            <a:r>
              <a:rPr lang="en-US" dirty="0"/>
              <a:t>is a</a:t>
            </a:r>
            <a:r>
              <a:rPr lang="en-US" b="0" i="0" dirty="0">
                <a:solidFill>
                  <a:srgbClr val="0D0D0D"/>
                </a:solidFill>
                <a:effectLst/>
                <a:latin typeface="Söhne"/>
              </a:rPr>
              <a:t> very deep crack or trench on the ocean floor</a:t>
            </a: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dirty="0">
                <a:solidFill>
                  <a:srgbClr val="374151"/>
                </a:solidFill>
                <a:highlight>
                  <a:srgbClr val="FFFFFF"/>
                </a:highlight>
                <a:latin typeface="Roboto"/>
                <a:ea typeface="Roboto"/>
                <a:cs typeface="Roboto"/>
                <a:sym typeface="Roboto"/>
              </a:rPr>
              <a:t>How do ocean trenches influence the balance of life in the underwater world and impact the health of our entire planet?</a:t>
            </a: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Image Source: Shutterstock/DOERS</a:t>
            </a:r>
            <a:endParaRPr dirty="0"/>
          </a:p>
        </p:txBody>
      </p:sp>
      <p:sp>
        <p:nvSpPr>
          <p:cNvPr id="208" name="Google Shape;208;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27" name="Google Shape;32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is an ocean trench?</a:t>
            </a:r>
            <a:endParaRPr dirty="0"/>
          </a:p>
          <a:p>
            <a:pPr marL="0" lvl="0" indent="0" algn="l" rtl="0">
              <a:lnSpc>
                <a:spcPct val="100000"/>
              </a:lnSpc>
              <a:spcBef>
                <a:spcPts val="0"/>
              </a:spcBef>
              <a:spcAft>
                <a:spcPts val="0"/>
              </a:spcAft>
              <a:buSzPts val="1400"/>
              <a:buNone/>
            </a:pPr>
            <a:endParaRPr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a:t>
            </a:r>
            <a:r>
              <a:rPr lang="en-US" dirty="0"/>
              <a:t>a</a:t>
            </a:r>
            <a:r>
              <a:rPr lang="en-US" b="0" i="0" dirty="0">
                <a:solidFill>
                  <a:srgbClr val="0D0D0D"/>
                </a:solidFill>
                <a:effectLst/>
                <a:latin typeface="Söhne"/>
              </a:rPr>
              <a:t> very deep crack or trench on the ocean floor</a:t>
            </a:r>
            <a:r>
              <a:rPr lang="en-US" dirty="0"/>
              <a:t>]</a:t>
            </a:r>
            <a:endParaRPr dirty="0"/>
          </a:p>
          <a:p>
            <a:pPr marL="0" lvl="0" indent="0" algn="l" rtl="0">
              <a:lnSpc>
                <a:spcPct val="100000"/>
              </a:lnSpc>
              <a:spcBef>
                <a:spcPts val="0"/>
              </a:spcBef>
              <a:spcAft>
                <a:spcPts val="0"/>
              </a:spcAft>
              <a:buSzPts val="1400"/>
              <a:buNone/>
            </a:pPr>
            <a:endParaRPr dirty="0"/>
          </a:p>
        </p:txBody>
      </p:sp>
      <p:sp>
        <p:nvSpPr>
          <p:cNvPr id="333" name="Google Shape;333;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41" name="Google Shape;3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Ocean trenches are like hidden valleys at the bottom of the ocean. They are the deepest parts of the ocean floor, and some of them can be much deeper than the highest mountains on land.</a:t>
            </a:r>
            <a:endParaRPr lang="en-US" b="0" i="0" dirty="0">
              <a:solidFill>
                <a:srgbClr val="0D0D0D"/>
              </a:solidFill>
              <a:effectLst/>
              <a:latin typeface="Söhne"/>
            </a:endParaRPr>
          </a:p>
          <a:p>
            <a:pPr marL="0" lvl="0" indent="0" algn="l" rtl="0">
              <a:lnSpc>
                <a:spcPct val="100000"/>
              </a:lnSpc>
              <a:spcBef>
                <a:spcPts val="0"/>
              </a:spcBef>
              <a:spcAft>
                <a:spcPts val="0"/>
              </a:spcAft>
              <a:buClr>
                <a:srgbClr val="000000"/>
              </a:buClr>
              <a:buSzPts val="1100"/>
              <a:buFont typeface="Arial"/>
              <a:buNone/>
            </a:pPr>
            <a:endParaRPr lang="en-US" b="0" i="0" dirty="0">
              <a:solidFill>
                <a:srgbClr val="0D0D0D"/>
              </a:solidFill>
              <a:effectLst/>
              <a:latin typeface="Söhne"/>
            </a:endParaRPr>
          </a:p>
          <a:p>
            <a:pPr marL="0" lvl="0" indent="0" algn="l" rtl="0">
              <a:lnSpc>
                <a:spcPct val="100000"/>
              </a:lnSpc>
              <a:spcBef>
                <a:spcPts val="0"/>
              </a:spcBef>
              <a:spcAft>
                <a:spcPts val="0"/>
              </a:spcAft>
              <a:buClr>
                <a:srgbClr val="000000"/>
              </a:buClr>
              <a:buSzPts val="1100"/>
              <a:buFont typeface="Arial"/>
              <a:buNone/>
            </a:pPr>
            <a:r>
              <a:rPr lang="en-US" b="0" i="0" dirty="0">
                <a:solidFill>
                  <a:srgbClr val="0D0D0D"/>
                </a:solidFill>
                <a:effectLst/>
                <a:latin typeface="Söhne"/>
              </a:rPr>
              <a:t>Image Source: </a:t>
            </a:r>
            <a:r>
              <a:rPr lang="en-US" b="0" i="0" dirty="0">
                <a:solidFill>
                  <a:srgbClr val="222222"/>
                </a:solidFill>
                <a:effectLst/>
                <a:latin typeface="Arial" panose="020B0604020202020204" pitchFamily="34" charset="0"/>
              </a:rPr>
              <a:t>Liu, Y., Zhang, Z., Ji, M., Hu, A., Wang, J., Jing, H., ... &amp; Zhao, W. (2022). Comparison of prokaryotes between Mount Everest and the Mariana Trench. </a:t>
            </a:r>
            <a:r>
              <a:rPr lang="en-US" b="0" i="1" dirty="0">
                <a:solidFill>
                  <a:srgbClr val="222222"/>
                </a:solidFill>
                <a:effectLst/>
                <a:latin typeface="Arial" panose="020B0604020202020204" pitchFamily="34" charset="0"/>
              </a:rPr>
              <a:t>Microbiome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215.</a:t>
            </a: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Ocean trenches are often formed where one tectonic plate is sliding beneath another in a process called subduction. This movement creates a deep trench in the ocean floor.</a:t>
            </a:r>
          </a:p>
          <a:p>
            <a:pPr algn="l"/>
            <a:endParaRPr lang="en-US" b="0" i="0" dirty="0">
              <a:solidFill>
                <a:srgbClr val="0D0D0D"/>
              </a:solidFill>
              <a:effectLst/>
              <a:latin typeface="Söhne"/>
            </a:endParaRPr>
          </a:p>
          <a:p>
            <a:pPr algn="l"/>
            <a:endParaRPr lang="en-US" b="0" i="0" dirty="0">
              <a:solidFill>
                <a:srgbClr val="0D0D0D"/>
              </a:solidFill>
              <a:effectLst/>
              <a:latin typeface="Söhne"/>
            </a:endParaRPr>
          </a:p>
          <a:p>
            <a:pPr algn="l"/>
            <a:r>
              <a:rPr lang="en-US" b="0" i="0" dirty="0">
                <a:solidFill>
                  <a:srgbClr val="0D0D0D"/>
                </a:solidFill>
                <a:effectLst/>
                <a:latin typeface="Söhne"/>
              </a:rPr>
              <a:t>Image Source: http://</a:t>
            </a:r>
            <a:r>
              <a:rPr lang="en-US" b="0" i="0" dirty="0" err="1">
                <a:solidFill>
                  <a:srgbClr val="0D0D0D"/>
                </a:solidFill>
                <a:effectLst/>
                <a:latin typeface="Söhne"/>
              </a:rPr>
              <a:t>www.geo.cornell.edu</a:t>
            </a:r>
            <a:r>
              <a:rPr lang="en-US" b="0" i="0" dirty="0">
                <a:solidFill>
                  <a:srgbClr val="0D0D0D"/>
                </a:solidFill>
                <a:effectLst/>
                <a:latin typeface="Söhne"/>
              </a:rPr>
              <a:t>/</a:t>
            </a:r>
            <a:r>
              <a:rPr lang="en-US" b="0" i="0" dirty="0" err="1">
                <a:solidFill>
                  <a:srgbClr val="0D0D0D"/>
                </a:solidFill>
                <a:effectLst/>
                <a:latin typeface="Söhne"/>
              </a:rPr>
              <a:t>hawaii</a:t>
            </a:r>
            <a:r>
              <a:rPr lang="en-US" b="0" i="0" dirty="0">
                <a:solidFill>
                  <a:srgbClr val="0D0D0D"/>
                </a:solidFill>
                <a:effectLst/>
                <a:latin typeface="Söhne"/>
              </a:rPr>
              <a:t>/220/PRI/</a:t>
            </a:r>
            <a:r>
              <a:rPr lang="en-US" b="0" i="0" dirty="0" err="1">
                <a:solidFill>
                  <a:srgbClr val="0D0D0D"/>
                </a:solidFill>
                <a:effectLst/>
                <a:latin typeface="Söhne"/>
              </a:rPr>
              <a:t>PRI_PT_subduction.html</a:t>
            </a:r>
            <a:endParaRPr lang="en-US" b="0" i="0" dirty="0">
              <a:solidFill>
                <a:srgbClr val="0D0D0D"/>
              </a:solidFill>
              <a:effectLst/>
              <a:latin typeface="Söhne"/>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The depth of ocean trenches can be amazing. The deepest trench, called Challenger Deep in the Mariana Trench, reaches down more than 36,000 feet.</a:t>
            </a:r>
          </a:p>
          <a:p>
            <a:pPr algn="l"/>
            <a:endParaRPr lang="en-US" sz="1200" b="0" i="0" dirty="0">
              <a:solidFill>
                <a:srgbClr val="0D0D0D"/>
              </a:solidFill>
              <a:effectLst/>
              <a:latin typeface="Calibri" panose="020F0502020204030204" pitchFamily="34" charset="0"/>
              <a:cs typeface="Calibri" panose="020F0502020204030204" pitchFamily="34" charset="0"/>
            </a:endParaRPr>
          </a:p>
        </p:txBody>
      </p:sp>
      <p:sp>
        <p:nvSpPr>
          <p:cNvPr id="364" name="Google Shape;364;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Because of their extreme depth, ocean trenches experience a lot of pressure from the weight of the water above them. This makes them a difficult place to explore.  </a:t>
            </a:r>
            <a:endParaRPr lang="en-US" sz="1200" dirty="0">
              <a:latin typeface="Calibri" panose="020F0502020204030204" pitchFamily="34" charset="0"/>
              <a:cs typeface="Calibri" panose="020F0502020204030204" pitchFamily="34" charset="0"/>
            </a:endParaRPr>
          </a:p>
          <a:p>
            <a:endParaRPr lang="en-US" dirty="0"/>
          </a:p>
          <a:p>
            <a:endParaRPr lang="en-US" dirty="0"/>
          </a:p>
          <a:p>
            <a:r>
              <a:rPr lang="en-US" dirty="0"/>
              <a:t>Image Source: </a:t>
            </a:r>
            <a:r>
              <a:rPr lang="en-US" b="0" i="1" dirty="0">
                <a:solidFill>
                  <a:srgbClr val="646464"/>
                </a:solidFill>
                <a:effectLst/>
                <a:latin typeface="abcsans"/>
              </a:rPr>
              <a:t>NOAA Office of Ocean Exploration and Research</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5283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Despite the harsh conditions, some unique and interesting creatures have adapted to life in the trenches. Creatures like giant tube worms and deep-sea fish have evolved to survive in this extreme environment.</a:t>
            </a:r>
            <a:endParaRPr lang="en-US" sz="1200" kern="1200" dirty="0">
              <a:solidFill>
                <a:schemeClr val="tx1"/>
              </a:solidFill>
              <a:latin typeface="Calibri" panose="020F0502020204030204" pitchFamily="34" charset="0"/>
              <a:ea typeface="+mn-ea"/>
              <a:cs typeface="Calibri" panose="020F0502020204030204" pitchFamily="34" charset="0"/>
            </a:endParaRPr>
          </a:p>
          <a:p>
            <a:endParaRPr lang="en-US" dirty="0"/>
          </a:p>
          <a:p>
            <a:endParaRPr lang="en-US" dirty="0"/>
          </a:p>
          <a:p>
            <a:r>
              <a:rPr lang="en-US" dirty="0"/>
              <a:t>Image Source: </a:t>
            </a:r>
            <a:r>
              <a:rPr lang="en-US" b="0" i="0" dirty="0">
                <a:solidFill>
                  <a:srgbClr val="54595D"/>
                </a:solidFill>
                <a:effectLst/>
                <a:latin typeface="Arial" panose="020B0604020202020204" pitchFamily="34" charset="0"/>
              </a:rPr>
              <a:t>NOAA </a:t>
            </a:r>
            <a:r>
              <a:rPr lang="en-US" b="0" i="0" dirty="0" err="1">
                <a:solidFill>
                  <a:srgbClr val="54595D"/>
                </a:solidFill>
                <a:effectLst/>
                <a:latin typeface="Arial" panose="020B0604020202020204" pitchFamily="34" charset="0"/>
              </a:rPr>
              <a:t>Okeanos</a:t>
            </a:r>
            <a:r>
              <a:rPr lang="en-US" b="0" i="0" dirty="0">
                <a:solidFill>
                  <a:srgbClr val="54595D"/>
                </a:solidFill>
                <a:effectLst/>
                <a:latin typeface="Arial" panose="020B0604020202020204" pitchFamily="34" charset="0"/>
              </a:rPr>
              <a:t> Explorer Program, Galapagos Rift Expedition 2011 - https://</a:t>
            </a:r>
            <a:r>
              <a:rPr lang="en-US" b="0" i="0" dirty="0" err="1">
                <a:solidFill>
                  <a:srgbClr val="54595D"/>
                </a:solidFill>
                <a:effectLst/>
                <a:latin typeface="Arial" panose="020B0604020202020204" pitchFamily="34" charset="0"/>
              </a:rPr>
              <a:t>www.flickr.com</a:t>
            </a:r>
            <a:r>
              <a:rPr lang="en-US" b="0" i="0" dirty="0">
                <a:solidFill>
                  <a:srgbClr val="54595D"/>
                </a:solidFill>
                <a:effectLst/>
                <a:latin typeface="Arial" panose="020B0604020202020204" pitchFamily="34" charset="0"/>
              </a:rPr>
              <a:t>/photos/</a:t>
            </a:r>
            <a:r>
              <a:rPr lang="en-US" b="0" i="0" dirty="0" err="1">
                <a:solidFill>
                  <a:srgbClr val="54595D"/>
                </a:solidFill>
                <a:effectLst/>
                <a:latin typeface="Arial" panose="020B0604020202020204" pitchFamily="34" charset="0"/>
              </a:rPr>
              <a:t>noaaphotolib</a:t>
            </a:r>
            <a:r>
              <a:rPr lang="en-US" b="0" i="0" dirty="0">
                <a:solidFill>
                  <a:srgbClr val="54595D"/>
                </a:solidFill>
                <a:effectLst/>
                <a:latin typeface="Arial" panose="020B0604020202020204" pitchFamily="34" charset="0"/>
              </a:rPr>
              <a:t>/9660806745/in/set-72157635360690997</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3505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mn-lt"/>
                <a:ea typeface="+mn-ea"/>
                <a:cs typeface="+mn-cs"/>
              </a:rPr>
              <a:t>Scientists use special submarines and remotely operated vehicles to explore ocean trenches. They study the geology, biology, and chemistry of these deep-sea environments to learn more about Earth's processes.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4072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0" name="Google Shape;380;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effectLst/>
              </a:rPr>
              <a:t>Feasible and Effective Classroom Demonstration for an Ocean Trench:</a:t>
            </a:r>
          </a:p>
          <a:p>
            <a:r>
              <a:rPr lang="en-US" b="1" dirty="0">
                <a:effectLst/>
              </a:rPr>
              <a:t>Materials:</a:t>
            </a:r>
            <a:endParaRPr lang="en-US" dirty="0">
              <a:effectLst/>
            </a:endParaRPr>
          </a:p>
          <a:p>
            <a:pPr>
              <a:buFont typeface="+mj-lt"/>
              <a:buAutoNum type="arabicPeriod"/>
            </a:pPr>
            <a:r>
              <a:rPr lang="en-US" dirty="0">
                <a:effectLst/>
              </a:rPr>
              <a:t>Large, transparent container (like a fish tank or plastic storage bin)</a:t>
            </a:r>
          </a:p>
          <a:p>
            <a:pPr>
              <a:buFont typeface="+mj-lt"/>
              <a:buAutoNum type="arabicPeriod"/>
            </a:pPr>
            <a:r>
              <a:rPr lang="en-US" dirty="0">
                <a:effectLst/>
              </a:rPr>
              <a:t>Blue food coloring</a:t>
            </a:r>
          </a:p>
          <a:p>
            <a:pPr>
              <a:buFont typeface="+mj-lt"/>
              <a:buAutoNum type="arabicPeriod"/>
            </a:pPr>
            <a:r>
              <a:rPr lang="en-US" dirty="0">
                <a:effectLst/>
              </a:rPr>
              <a:t>Sand or gravel</a:t>
            </a:r>
          </a:p>
          <a:p>
            <a:pPr>
              <a:buFont typeface="+mj-lt"/>
              <a:buAutoNum type="arabicPeriod"/>
            </a:pPr>
            <a:r>
              <a:rPr lang="en-US" dirty="0">
                <a:effectLst/>
              </a:rPr>
              <a:t>Modeling clay or playdough</a:t>
            </a:r>
          </a:p>
          <a:p>
            <a:pPr>
              <a:buFont typeface="+mj-lt"/>
              <a:buAutoNum type="arabicPeriod"/>
            </a:pPr>
            <a:r>
              <a:rPr lang="en-US" dirty="0">
                <a:effectLst/>
              </a:rPr>
              <a:t>Ruler</a:t>
            </a:r>
          </a:p>
          <a:p>
            <a:pPr>
              <a:buFont typeface="+mj-lt"/>
              <a:buAutoNum type="arabicPeriod"/>
            </a:pPr>
            <a:r>
              <a:rPr lang="en-US" dirty="0">
                <a:effectLst/>
              </a:rPr>
              <a:t>Water</a:t>
            </a:r>
          </a:p>
          <a:p>
            <a:r>
              <a:rPr lang="en-US" b="1" dirty="0">
                <a:effectLst/>
              </a:rPr>
              <a:t>Procedure:</a:t>
            </a:r>
            <a:endParaRPr lang="en-US" dirty="0">
              <a:effectLst/>
            </a:endParaRPr>
          </a:p>
          <a:p>
            <a:pPr>
              <a:buFont typeface="+mj-lt"/>
              <a:buAutoNum type="arabicPeriod"/>
            </a:pPr>
            <a:r>
              <a:rPr lang="en-US" dirty="0">
                <a:effectLst/>
              </a:rPr>
              <a:t>Fill the transparent container with water to about halfway.</a:t>
            </a:r>
          </a:p>
          <a:p>
            <a:pPr>
              <a:buFont typeface="+mj-lt"/>
              <a:buAutoNum type="arabicPeriod"/>
            </a:pPr>
            <a:r>
              <a:rPr lang="en-US" dirty="0">
                <a:effectLst/>
              </a:rPr>
              <a:t>Add a few drops of blue food coloring to the water to represent the ocean.</a:t>
            </a:r>
          </a:p>
          <a:p>
            <a:pPr>
              <a:buFont typeface="+mj-lt"/>
              <a:buAutoNum type="arabicPeriod"/>
            </a:pPr>
            <a:r>
              <a:rPr lang="en-US" dirty="0">
                <a:effectLst/>
              </a:rPr>
              <a:t>Create a "landmass" using modeling clay or playdough on one side of the container to simulate a coastline.</a:t>
            </a:r>
          </a:p>
          <a:p>
            <a:pPr>
              <a:buFont typeface="+mj-lt"/>
              <a:buAutoNum type="arabicPeriod"/>
            </a:pPr>
            <a:r>
              <a:rPr lang="en-US" dirty="0">
                <a:effectLst/>
              </a:rPr>
              <a:t>Gently sprinkle sand or gravel along the "coastline" to represent the continental shelf.</a:t>
            </a:r>
          </a:p>
          <a:p>
            <a:pPr>
              <a:buFont typeface="+mj-lt"/>
              <a:buAutoNum type="arabicPeriod"/>
            </a:pPr>
            <a:r>
              <a:rPr lang="en-US" dirty="0">
                <a:effectLst/>
              </a:rPr>
              <a:t>Gradually slope the sand or gravel downwards to simulate the continental slope.</a:t>
            </a:r>
          </a:p>
          <a:p>
            <a:pPr>
              <a:buFont typeface="+mj-lt"/>
              <a:buAutoNum type="arabicPeriod"/>
            </a:pPr>
            <a:r>
              <a:rPr lang="en-US" dirty="0">
                <a:effectLst/>
              </a:rPr>
              <a:t>In a specific area, create a deep trench by removing some of the sand or gravel and lowering the surface level of the ocean floor.</a:t>
            </a:r>
          </a:p>
          <a:p>
            <a:pPr>
              <a:buFont typeface="+mj-lt"/>
              <a:buAutoNum type="arabicPeriod"/>
            </a:pPr>
            <a:r>
              <a:rPr lang="en-US" dirty="0">
                <a:effectLst/>
              </a:rPr>
              <a:t>Use a ruler to measure the depth of the trench, emphasizing its significant depth compared to the rest of the ocean floor.</a:t>
            </a:r>
          </a:p>
          <a:p>
            <a:pPr>
              <a:buFont typeface="+mj-lt"/>
              <a:buAutoNum type="arabicPeriod"/>
            </a:pPr>
            <a:r>
              <a:rPr lang="en-US" dirty="0">
                <a:effectLst/>
              </a:rPr>
              <a:t>Discuss the characteristics of ocean trenches, such as their depth and location in the ocean.</a:t>
            </a:r>
          </a:p>
          <a:p>
            <a:pPr>
              <a:buFont typeface="+mj-lt"/>
              <a:buAutoNum type="arabicPeriod"/>
            </a:pPr>
            <a:r>
              <a:rPr lang="en-US" dirty="0">
                <a:effectLst/>
              </a:rPr>
              <a:t>Explain how trenches are formed, such as through subduction zones where tectonic plates collide.</a:t>
            </a:r>
          </a:p>
          <a:p>
            <a:pPr>
              <a:buFont typeface="+mj-lt"/>
              <a:buAutoNum type="arabicPeriod"/>
            </a:pPr>
            <a:r>
              <a:rPr lang="en-US" dirty="0">
                <a:effectLst/>
              </a:rPr>
              <a:t>Facilitate a class discussion about the importance of ocean trenches in oceanography and their role in the overall ocean system.</a:t>
            </a:r>
          </a:p>
          <a:p>
            <a:r>
              <a:rPr lang="en-US" dirty="0">
                <a:effectLst/>
              </a:rPr>
              <a:t>This demonstration visually represents the structure of the ocean floor, with a specific focus on the ocean trench. It allows students to observe and understand the unique features of trenches and their significance in the ocean system.</a:t>
            </a:r>
          </a:p>
          <a:p>
            <a:r>
              <a:rPr lang="en-US" b="1" i="0" dirty="0">
                <a:solidFill>
                  <a:srgbClr val="FFFFFF"/>
                </a:solidFill>
                <a:effectLst/>
                <a:latin typeface="Inter"/>
              </a:rPr>
              <a:t> </a:t>
            </a:r>
          </a:p>
          <a:p>
            <a:br>
              <a:rPr lang="en-US" dirty="0">
                <a:effectLst/>
              </a:rPr>
            </a:br>
            <a:endParaRPr lang="en-US" dirty="0">
              <a:effectLst/>
            </a:endParaRPr>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dk1"/>
              </a:buClr>
              <a:buSzPts val="1100"/>
              <a:buFont typeface="Arial"/>
              <a:buNone/>
            </a:pPr>
            <a:r>
              <a:rPr lang="en-US" sz="1200" b="1" i="0" u="sng" dirty="0">
                <a:solidFill>
                  <a:srgbClr val="0D0D0D"/>
                </a:solidFill>
                <a:effectLst/>
                <a:latin typeface="Calibri" panose="020F0502020204030204" pitchFamily="34" charset="0"/>
                <a:cs typeface="Calibri" panose="020F0502020204030204" pitchFamily="34" charset="0"/>
              </a:rPr>
              <a:t>True or False</a:t>
            </a:r>
            <a:r>
              <a:rPr lang="en-US" sz="1200" b="0" i="0" dirty="0">
                <a:solidFill>
                  <a:srgbClr val="0D0D0D"/>
                </a:solidFill>
                <a:effectLst/>
                <a:latin typeface="Calibri" panose="020F0502020204030204" pitchFamily="34" charset="0"/>
                <a:cs typeface="Calibri" panose="020F0502020204030204" pitchFamily="34" charset="0"/>
              </a:rPr>
              <a:t>: The highest mountains on land are much deeper than the deepest ocean trench.</a:t>
            </a:r>
            <a:endPar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rgbClr val="000000"/>
              </a:buClr>
              <a:buSzPts val="1100"/>
              <a:buFont typeface="Arial"/>
              <a:buNone/>
            </a:pPr>
            <a:endParaRPr lang="en-US" b="0" i="0" dirty="0">
              <a:solidFill>
                <a:srgbClr val="0D0D0D"/>
              </a:solidFill>
              <a:effectLst/>
              <a:latin typeface="Söhne"/>
            </a:endParaRPr>
          </a:p>
          <a:p>
            <a:pPr marL="0" lvl="0" indent="0" algn="l" rtl="0">
              <a:lnSpc>
                <a:spcPct val="100000"/>
              </a:lnSpc>
              <a:spcBef>
                <a:spcPts val="0"/>
              </a:spcBef>
              <a:spcAft>
                <a:spcPts val="0"/>
              </a:spcAft>
              <a:buClr>
                <a:srgbClr val="000000"/>
              </a:buClr>
              <a:buSzPts val="1100"/>
              <a:buFont typeface="Arial"/>
              <a:buNone/>
            </a:pPr>
            <a:r>
              <a:rPr lang="en-US" b="0" i="0" dirty="0">
                <a:solidFill>
                  <a:srgbClr val="0D0D0D"/>
                </a:solidFill>
                <a:effectLst/>
                <a:latin typeface="Söhne"/>
              </a:rPr>
              <a:t>[False]</a:t>
            </a:r>
          </a:p>
          <a:p>
            <a:pPr marL="0" lvl="0" indent="0" algn="l" rtl="0">
              <a:lnSpc>
                <a:spcPct val="100000"/>
              </a:lnSpc>
              <a:spcBef>
                <a:spcPts val="0"/>
              </a:spcBef>
              <a:spcAft>
                <a:spcPts val="0"/>
              </a:spcAft>
              <a:buClr>
                <a:srgbClr val="000000"/>
              </a:buClr>
              <a:buSzPts val="1100"/>
              <a:buFont typeface="Arial"/>
              <a:buNone/>
            </a:pPr>
            <a:r>
              <a:rPr lang="en-US" b="0" i="0" dirty="0">
                <a:solidFill>
                  <a:srgbClr val="0D0D0D"/>
                </a:solidFill>
                <a:effectLst/>
                <a:latin typeface="Söhne"/>
              </a:rPr>
              <a:t>Image Source: </a:t>
            </a:r>
            <a:r>
              <a:rPr lang="en-US" b="0" i="0" dirty="0">
                <a:solidFill>
                  <a:srgbClr val="222222"/>
                </a:solidFill>
                <a:effectLst/>
                <a:latin typeface="Arial" panose="020B0604020202020204" pitchFamily="34" charset="0"/>
              </a:rPr>
              <a:t>Liu, Y., Zhang, Z., Ji, M., Hu, A., Wang, J., Jing, H., ... &amp; Zhao, W. (2022). Comparison of prokaryotes between Mount Everest and the Mariana Trench. </a:t>
            </a:r>
            <a:r>
              <a:rPr lang="en-US" b="0" i="1" dirty="0">
                <a:solidFill>
                  <a:srgbClr val="222222"/>
                </a:solidFill>
                <a:effectLst/>
                <a:latin typeface="Arial" panose="020B0604020202020204" pitchFamily="34" charset="0"/>
              </a:rPr>
              <a:t>Microbiome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215.</a:t>
            </a: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979782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dk1"/>
              </a:buClr>
              <a:buSzPts val="1100"/>
              <a:buFont typeface="Arial"/>
              <a:buNone/>
            </a:pPr>
            <a:r>
              <a:rPr lang="en-US" sz="1200" b="1" i="0" u="sng" dirty="0">
                <a:solidFill>
                  <a:srgbClr val="0D0D0D"/>
                </a:solidFill>
                <a:effectLst/>
                <a:latin typeface="Calibri" panose="020F0502020204030204" pitchFamily="34" charset="0"/>
                <a:cs typeface="Calibri" panose="020F0502020204030204" pitchFamily="34" charset="0"/>
              </a:rPr>
              <a:t>False</a:t>
            </a:r>
            <a:r>
              <a:rPr lang="en-US" sz="1200" b="0" i="0" dirty="0">
                <a:solidFill>
                  <a:srgbClr val="0D0D0D"/>
                </a:solidFill>
                <a:effectLst/>
                <a:latin typeface="Calibri" panose="020F0502020204030204" pitchFamily="34" charset="0"/>
                <a:cs typeface="Calibri" panose="020F0502020204030204" pitchFamily="34" charset="0"/>
              </a:rPr>
              <a:t>: The deepest ocean trenches are much deeper than the highest mountains on.</a:t>
            </a:r>
            <a:endPar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rgbClr val="000000"/>
              </a:buClr>
              <a:buSzPts val="1100"/>
              <a:buFont typeface="Arial"/>
              <a:buNone/>
            </a:pPr>
            <a:endParaRPr lang="en-US" b="0" i="0" dirty="0">
              <a:solidFill>
                <a:srgbClr val="0D0D0D"/>
              </a:solidFill>
              <a:effectLst/>
              <a:latin typeface="Söhne"/>
            </a:endParaRPr>
          </a:p>
          <a:p>
            <a:pPr marL="0" lvl="0" indent="0" algn="l" rtl="0">
              <a:lnSpc>
                <a:spcPct val="100000"/>
              </a:lnSpc>
              <a:spcBef>
                <a:spcPts val="0"/>
              </a:spcBef>
              <a:spcAft>
                <a:spcPts val="0"/>
              </a:spcAft>
              <a:buClr>
                <a:srgbClr val="000000"/>
              </a:buClr>
              <a:buSzPts val="1100"/>
              <a:buFont typeface="Arial"/>
              <a:buNone/>
            </a:pPr>
            <a:r>
              <a:rPr lang="en-US" b="0" i="0" dirty="0">
                <a:solidFill>
                  <a:srgbClr val="0D0D0D"/>
                </a:solidFill>
                <a:effectLst/>
                <a:latin typeface="Söhne"/>
              </a:rPr>
              <a:t>Image Source: </a:t>
            </a:r>
            <a:r>
              <a:rPr lang="en-US" b="0" i="0" dirty="0">
                <a:solidFill>
                  <a:srgbClr val="222222"/>
                </a:solidFill>
                <a:effectLst/>
                <a:latin typeface="Arial" panose="020B0604020202020204" pitchFamily="34" charset="0"/>
              </a:rPr>
              <a:t>Liu, Y., Zhang, Z., Ji, M., Hu, A., Wang, J., Jing, H., ... &amp; Zhao, W. (2022). Comparison of prokaryotes between Mount Everest and the Mariana Trench. </a:t>
            </a:r>
            <a:r>
              <a:rPr lang="en-US" b="0" i="1" dirty="0">
                <a:solidFill>
                  <a:srgbClr val="222222"/>
                </a:solidFill>
                <a:effectLst/>
                <a:latin typeface="Arial" panose="020B0604020202020204" pitchFamily="34" charset="0"/>
              </a:rPr>
              <a:t>Microbiome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215.</a:t>
            </a: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3497568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0D0D0D"/>
                </a:solidFill>
                <a:effectLst/>
                <a:latin typeface="Calibri" panose="020F0502020204030204" pitchFamily="34" charset="0"/>
                <a:cs typeface="Calibri" panose="020F0502020204030204" pitchFamily="34" charset="0"/>
              </a:rPr>
              <a:t>What process creates an ocean trench?</a:t>
            </a:r>
          </a:p>
          <a:p>
            <a:pPr marL="342900" indent="-342900">
              <a:lnSpc>
                <a:spcPct val="150000"/>
              </a:lnSpc>
              <a:buAutoNum type="alphaUcPeriod"/>
            </a:pPr>
            <a:r>
              <a:rPr lang="en-US" sz="1200" dirty="0">
                <a:latin typeface="Calibri" panose="020F0502020204030204" pitchFamily="34" charset="0"/>
                <a:cs typeface="Calibri" panose="020F0502020204030204" pitchFamily="34" charset="0"/>
              </a:rPr>
              <a:t> Induction</a:t>
            </a:r>
          </a:p>
          <a:p>
            <a:pPr marL="342900" indent="-342900">
              <a:lnSpc>
                <a:spcPct val="150000"/>
              </a:lnSpc>
              <a:buAutoNum type="alphaUcPeriod"/>
            </a:pPr>
            <a:r>
              <a:rPr lang="en-US" sz="1200" dirty="0">
                <a:latin typeface="Calibri" panose="020F0502020204030204" pitchFamily="34" charset="0"/>
                <a:cs typeface="Calibri" panose="020F0502020204030204" pitchFamily="34" charset="0"/>
              </a:rPr>
              <a:t> Subduction</a:t>
            </a:r>
          </a:p>
          <a:p>
            <a:pPr marL="342900" indent="-342900">
              <a:lnSpc>
                <a:spcPct val="150000"/>
              </a:lnSpc>
              <a:buAutoNum type="alphaUcPeriod"/>
            </a:pPr>
            <a:r>
              <a:rPr lang="en-US" sz="1200" dirty="0">
                <a:latin typeface="Calibri" panose="020F0502020204030204" pitchFamily="34" charset="0"/>
                <a:cs typeface="Calibri" panose="020F0502020204030204" pitchFamily="34" charset="0"/>
              </a:rPr>
              <a:t> Conduction</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endParaRPr lang="en-US" b="0" i="0" dirty="0">
              <a:solidFill>
                <a:srgbClr val="0D0D0D"/>
              </a:solidFill>
              <a:effectLst/>
              <a:latin typeface="Söhne"/>
            </a:endParaRPr>
          </a:p>
          <a:p>
            <a:pPr algn="l"/>
            <a:endParaRPr lang="en-US" b="0" i="0" dirty="0">
              <a:solidFill>
                <a:srgbClr val="0D0D0D"/>
              </a:solidFill>
              <a:effectLst/>
              <a:latin typeface="Söhne"/>
            </a:endParaRPr>
          </a:p>
          <a:p>
            <a:pPr algn="l"/>
            <a:r>
              <a:rPr lang="en-US" b="0" i="0" dirty="0">
                <a:solidFill>
                  <a:srgbClr val="0D0D0D"/>
                </a:solidFill>
                <a:effectLst/>
                <a:latin typeface="Söhne"/>
              </a:rPr>
              <a:t>Image Source: http://</a:t>
            </a:r>
            <a:r>
              <a:rPr lang="en-US" b="0" i="0" dirty="0" err="1">
                <a:solidFill>
                  <a:srgbClr val="0D0D0D"/>
                </a:solidFill>
                <a:effectLst/>
                <a:latin typeface="Söhne"/>
              </a:rPr>
              <a:t>www.geo.cornell.edu</a:t>
            </a:r>
            <a:r>
              <a:rPr lang="en-US" b="0" i="0" dirty="0">
                <a:solidFill>
                  <a:srgbClr val="0D0D0D"/>
                </a:solidFill>
                <a:effectLst/>
                <a:latin typeface="Söhne"/>
              </a:rPr>
              <a:t>/</a:t>
            </a:r>
            <a:r>
              <a:rPr lang="en-US" b="0" i="0" dirty="0" err="1">
                <a:solidFill>
                  <a:srgbClr val="0D0D0D"/>
                </a:solidFill>
                <a:effectLst/>
                <a:latin typeface="Söhne"/>
              </a:rPr>
              <a:t>hawaii</a:t>
            </a:r>
            <a:r>
              <a:rPr lang="en-US" b="0" i="0" dirty="0">
                <a:solidFill>
                  <a:srgbClr val="0D0D0D"/>
                </a:solidFill>
                <a:effectLst/>
                <a:latin typeface="Söhne"/>
              </a:rPr>
              <a:t>/220/PRI/</a:t>
            </a:r>
            <a:r>
              <a:rPr lang="en-US" b="0" i="0" dirty="0" err="1">
                <a:solidFill>
                  <a:srgbClr val="0D0D0D"/>
                </a:solidFill>
                <a:effectLst/>
                <a:latin typeface="Söhne"/>
              </a:rPr>
              <a:t>PRI_PT_subduction.html</a:t>
            </a:r>
            <a:endParaRPr lang="en-US" b="0" i="0" dirty="0">
              <a:solidFill>
                <a:srgbClr val="0D0D0D"/>
              </a:solidFill>
              <a:effectLst/>
              <a:latin typeface="Söhne"/>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593531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0D0D0D"/>
                </a:solidFill>
                <a:effectLst/>
                <a:latin typeface="Calibri" panose="020F0502020204030204" pitchFamily="34" charset="0"/>
                <a:cs typeface="Calibri" panose="020F0502020204030204" pitchFamily="34" charset="0"/>
              </a:rPr>
              <a:t>What process creates an ocean trench?</a:t>
            </a:r>
          </a:p>
          <a:p>
            <a:pPr marL="342900" indent="-342900">
              <a:lnSpc>
                <a:spcPct val="150000"/>
              </a:lnSpc>
              <a:buAutoNum type="alphaUcPeriod"/>
            </a:pPr>
            <a:r>
              <a:rPr lang="en-US" sz="1200" dirty="0">
                <a:latin typeface="Calibri" panose="020F0502020204030204" pitchFamily="34" charset="0"/>
                <a:cs typeface="Calibri" panose="020F0502020204030204" pitchFamily="34" charset="0"/>
              </a:rPr>
              <a:t> Induction</a:t>
            </a:r>
          </a:p>
          <a:p>
            <a:pPr marL="342900" indent="-342900">
              <a:lnSpc>
                <a:spcPct val="150000"/>
              </a:lnSpc>
              <a:buAutoNum type="alphaUcPeriod"/>
            </a:pPr>
            <a:r>
              <a:rPr lang="en-US" sz="1200" b="1" dirty="0">
                <a:latin typeface="Calibri" panose="020F0502020204030204" pitchFamily="34" charset="0"/>
                <a:cs typeface="Calibri" panose="020F0502020204030204" pitchFamily="34" charset="0"/>
              </a:rPr>
              <a:t> Subduction</a:t>
            </a:r>
          </a:p>
          <a:p>
            <a:pPr marL="342900" indent="-342900">
              <a:lnSpc>
                <a:spcPct val="150000"/>
              </a:lnSpc>
              <a:buAutoNum type="alphaUcPeriod"/>
            </a:pPr>
            <a:r>
              <a:rPr lang="en-US" sz="1200" dirty="0">
                <a:latin typeface="Calibri" panose="020F0502020204030204" pitchFamily="34" charset="0"/>
                <a:cs typeface="Calibri" panose="020F0502020204030204" pitchFamily="34" charset="0"/>
              </a:rPr>
              <a:t> Conduction</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endParaRPr lang="en-US" b="0" i="0" dirty="0">
              <a:solidFill>
                <a:srgbClr val="0D0D0D"/>
              </a:solidFill>
              <a:effectLst/>
              <a:latin typeface="Söhne"/>
            </a:endParaRPr>
          </a:p>
          <a:p>
            <a:pPr algn="l"/>
            <a:endParaRPr lang="en-US" b="0" i="0" dirty="0">
              <a:solidFill>
                <a:srgbClr val="0D0D0D"/>
              </a:solidFill>
              <a:effectLst/>
              <a:latin typeface="Söhne"/>
            </a:endParaRPr>
          </a:p>
          <a:p>
            <a:pPr algn="l"/>
            <a:r>
              <a:rPr lang="en-US" b="0" i="0" dirty="0">
                <a:solidFill>
                  <a:srgbClr val="0D0D0D"/>
                </a:solidFill>
                <a:effectLst/>
                <a:latin typeface="Söhne"/>
              </a:rPr>
              <a:t>Image Source: http://</a:t>
            </a:r>
            <a:r>
              <a:rPr lang="en-US" b="0" i="0" dirty="0" err="1">
                <a:solidFill>
                  <a:srgbClr val="0D0D0D"/>
                </a:solidFill>
                <a:effectLst/>
                <a:latin typeface="Söhne"/>
              </a:rPr>
              <a:t>www.geo.cornell.edu</a:t>
            </a:r>
            <a:r>
              <a:rPr lang="en-US" b="0" i="0" dirty="0">
                <a:solidFill>
                  <a:srgbClr val="0D0D0D"/>
                </a:solidFill>
                <a:effectLst/>
                <a:latin typeface="Söhne"/>
              </a:rPr>
              <a:t>/</a:t>
            </a:r>
            <a:r>
              <a:rPr lang="en-US" b="0" i="0" dirty="0" err="1">
                <a:solidFill>
                  <a:srgbClr val="0D0D0D"/>
                </a:solidFill>
                <a:effectLst/>
                <a:latin typeface="Söhne"/>
              </a:rPr>
              <a:t>hawaii</a:t>
            </a:r>
            <a:r>
              <a:rPr lang="en-US" b="0" i="0" dirty="0">
                <a:solidFill>
                  <a:srgbClr val="0D0D0D"/>
                </a:solidFill>
                <a:effectLst/>
                <a:latin typeface="Söhne"/>
              </a:rPr>
              <a:t>/220/PRI/</a:t>
            </a:r>
            <a:r>
              <a:rPr lang="en-US" b="0" i="0" dirty="0" err="1">
                <a:solidFill>
                  <a:srgbClr val="0D0D0D"/>
                </a:solidFill>
                <a:effectLst/>
                <a:latin typeface="Söhne"/>
              </a:rPr>
              <a:t>PRI_PT_subduction.html</a:t>
            </a:r>
            <a:endParaRPr lang="en-US" b="0" i="0" dirty="0">
              <a:solidFill>
                <a:srgbClr val="0D0D0D"/>
              </a:solidFill>
              <a:effectLst/>
              <a:latin typeface="Söhne"/>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21534361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0D0D0D"/>
                </a:solidFill>
                <a:effectLst/>
                <a:latin typeface="Calibri" panose="020F0502020204030204" pitchFamily="34" charset="0"/>
                <a:cs typeface="Calibri" panose="020F0502020204030204" pitchFamily="34" charset="0"/>
              </a:rPr>
              <a:t>The deepest trench is called </a:t>
            </a:r>
            <a:r>
              <a:rPr lang="en-US" sz="1200" b="0" i="0" u="sng"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 Deep and is locate in the Mariana Trench</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[Challenger]</a:t>
            </a:r>
          </a:p>
          <a:p>
            <a:pPr algn="l"/>
            <a:endParaRPr lang="en-US" sz="1200" b="0" i="0" dirty="0">
              <a:solidFill>
                <a:srgbClr val="0D0D0D"/>
              </a:solidFill>
              <a:effectLst/>
              <a:latin typeface="Calibri" panose="020F0502020204030204" pitchFamily="34" charset="0"/>
              <a:cs typeface="Calibri" panose="020F0502020204030204" pitchFamily="34" charset="0"/>
            </a:endParaRPr>
          </a:p>
        </p:txBody>
      </p:sp>
      <p:sp>
        <p:nvSpPr>
          <p:cNvPr id="364" name="Google Shape;364;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3821927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0D0D0D"/>
                </a:solidFill>
                <a:effectLst/>
                <a:latin typeface="Calibri" panose="020F0502020204030204" pitchFamily="34" charset="0"/>
                <a:cs typeface="Calibri" panose="020F0502020204030204" pitchFamily="34" charset="0"/>
              </a:rPr>
              <a:t>The deepest trench is called </a:t>
            </a:r>
            <a:r>
              <a:rPr lang="en-US" sz="1200" b="1" i="0" u="sng" dirty="0">
                <a:solidFill>
                  <a:srgbClr val="0D0D0D"/>
                </a:solidFill>
                <a:effectLst/>
                <a:latin typeface="Calibri" panose="020F0502020204030204" pitchFamily="34" charset="0"/>
                <a:cs typeface="Calibri" panose="020F0502020204030204" pitchFamily="34" charset="0"/>
              </a:rPr>
              <a:t>Challenger</a:t>
            </a:r>
            <a:r>
              <a:rPr lang="en-US" sz="1200" b="0" i="0" dirty="0">
                <a:solidFill>
                  <a:srgbClr val="0D0D0D"/>
                </a:solidFill>
                <a:effectLst/>
                <a:latin typeface="Calibri" panose="020F0502020204030204" pitchFamily="34" charset="0"/>
                <a:cs typeface="Calibri" panose="020F0502020204030204" pitchFamily="34" charset="0"/>
              </a:rPr>
              <a:t> Deep and is locate in the Mariana Trench</a:t>
            </a:r>
          </a:p>
          <a:p>
            <a:pPr algn="l"/>
            <a:endParaRPr lang="en-US" sz="1200" b="0" i="0" dirty="0">
              <a:solidFill>
                <a:srgbClr val="0D0D0D"/>
              </a:solidFill>
              <a:effectLst/>
              <a:latin typeface="Calibri" panose="020F0502020204030204" pitchFamily="34" charset="0"/>
              <a:cs typeface="Calibri" panose="020F0502020204030204" pitchFamily="34" charset="0"/>
            </a:endParaRPr>
          </a:p>
        </p:txBody>
      </p:sp>
      <p:sp>
        <p:nvSpPr>
          <p:cNvPr id="364" name="Google Shape;364;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4094628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D0D0D"/>
                </a:solidFill>
                <a:effectLst/>
                <a:latin typeface="Calibri" panose="020F0502020204030204" pitchFamily="34" charset="0"/>
                <a:cs typeface="Calibri" panose="020F0502020204030204" pitchFamily="34" charset="0"/>
              </a:rPr>
              <a:t>True of False: Deep ocean trenches are easy to explore</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[False]</a:t>
            </a:r>
            <a:endParaRPr lang="en-US" sz="1200" dirty="0">
              <a:latin typeface="Calibri" panose="020F0502020204030204" pitchFamily="34" charset="0"/>
              <a:cs typeface="Calibri" panose="020F0502020204030204" pitchFamily="34" charset="0"/>
            </a:endParaRPr>
          </a:p>
          <a:p>
            <a:endParaRPr lang="en-US" dirty="0"/>
          </a:p>
          <a:p>
            <a:endParaRPr lang="en-US" dirty="0"/>
          </a:p>
          <a:p>
            <a:r>
              <a:rPr lang="en-US" dirty="0"/>
              <a:t>Image Source: </a:t>
            </a:r>
            <a:r>
              <a:rPr lang="en-US" b="0" i="1" dirty="0">
                <a:solidFill>
                  <a:srgbClr val="646464"/>
                </a:solidFill>
                <a:effectLst/>
                <a:latin typeface="abcsans"/>
              </a:rPr>
              <a:t>NOAA Office of Ocean Exploration and Research</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269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D0D0D"/>
                </a:solidFill>
                <a:effectLst/>
                <a:latin typeface="Calibri" panose="020F0502020204030204" pitchFamily="34" charset="0"/>
                <a:cs typeface="Calibri" panose="020F0502020204030204" pitchFamily="34" charset="0"/>
              </a:rPr>
              <a:t>False: Deep ocean trenches are very difficult to explore</a:t>
            </a:r>
          </a:p>
          <a:p>
            <a:endParaRPr lang="en-US" dirty="0"/>
          </a:p>
          <a:p>
            <a:endParaRPr lang="en-US" dirty="0"/>
          </a:p>
          <a:p>
            <a:r>
              <a:rPr lang="en-US" dirty="0"/>
              <a:t>Image Source: </a:t>
            </a:r>
            <a:r>
              <a:rPr lang="en-US" b="0" i="1" dirty="0">
                <a:solidFill>
                  <a:srgbClr val="646464"/>
                </a:solidFill>
                <a:effectLst/>
                <a:latin typeface="abcsans"/>
              </a:rPr>
              <a:t>NOAA Office of Ocean Exploration and Research</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7984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 </a:t>
            </a:r>
            <a:r>
              <a:rPr lang="en-US" b="1" dirty="0"/>
              <a:t>continental shelf.</a:t>
            </a:r>
            <a:r>
              <a:rPr lang="en-US" dirty="0"/>
              <a:t> </a:t>
            </a:r>
            <a:endParaRPr dirty="0"/>
          </a:p>
        </p:txBody>
      </p:sp>
      <p:sp>
        <p:nvSpPr>
          <p:cNvPr id="436" name="Google Shape;43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100" b="0" i="0" u="none" strike="noStrike" kern="1200" cap="none" dirty="0">
                <a:solidFill>
                  <a:srgbClr val="FFFFFF"/>
                </a:solidFill>
                <a:latin typeface="+mj-lt"/>
                <a:ea typeface="+mj-ea"/>
                <a:cs typeface="+mj-cs"/>
                <a:sym typeface="Calibri"/>
              </a:rPr>
              <a:t>The Mariana Trench is an example of an ocean trench. It </a:t>
            </a:r>
            <a:r>
              <a:rPr lang="en-US" sz="1100" kern="1200" dirty="0">
                <a:solidFill>
                  <a:srgbClr val="FFFFFF"/>
                </a:solidFill>
                <a:latin typeface="+mj-lt"/>
                <a:ea typeface="+mj-ea"/>
                <a:cs typeface="+mj-cs"/>
              </a:rPr>
              <a:t>is located in the western Pacific Ocean. </a:t>
            </a:r>
          </a:p>
          <a:p>
            <a:pPr marL="0" lvl="0" indent="0" algn="l" rtl="0">
              <a:lnSpc>
                <a:spcPct val="100000"/>
              </a:lnSpc>
              <a:spcBef>
                <a:spcPts val="0"/>
              </a:spcBef>
              <a:spcAft>
                <a:spcPts val="0"/>
              </a:spcAft>
              <a:buClr>
                <a:srgbClr val="000000"/>
              </a:buClr>
              <a:buSzPts val="1400"/>
              <a:buFont typeface="Arial"/>
              <a:buNone/>
            </a:pPr>
            <a:endParaRPr lang="en-US" sz="1100" dirty="0"/>
          </a:p>
          <a:p>
            <a:pPr marL="0" lvl="0" indent="0" algn="l" rtl="0">
              <a:lnSpc>
                <a:spcPct val="100000"/>
              </a:lnSpc>
              <a:spcBef>
                <a:spcPts val="0"/>
              </a:spcBef>
              <a:spcAft>
                <a:spcPts val="0"/>
              </a:spcAft>
              <a:buClr>
                <a:srgbClr val="000000"/>
              </a:buClr>
              <a:buSzPts val="1400"/>
              <a:buFont typeface="Arial"/>
              <a:buNone/>
            </a:pPr>
            <a:r>
              <a:rPr lang="en-US" sz="1100" dirty="0"/>
              <a:t>Image Source: https://</a:t>
            </a:r>
            <a:r>
              <a:rPr lang="en-US" sz="1100" dirty="0" err="1"/>
              <a:t>www.curiouspeoples.com</a:t>
            </a:r>
            <a:r>
              <a:rPr lang="en-US" sz="1100" dirty="0"/>
              <a:t>/p/</a:t>
            </a:r>
            <a:r>
              <a:rPr lang="en-US" sz="1100" dirty="0" err="1"/>
              <a:t>mariana</a:t>
            </a:r>
            <a:r>
              <a:rPr lang="en-US" sz="1100" dirty="0"/>
              <a:t>-trench</a:t>
            </a:r>
            <a:endParaRPr sz="1100" dirty="0"/>
          </a:p>
        </p:txBody>
      </p:sp>
      <p:sp>
        <p:nvSpPr>
          <p:cNvPr id="443" name="Google Shape;44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24" name="Google Shape;22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Another </a:t>
            </a:r>
            <a:r>
              <a:rPr lang="en-US" sz="1200" b="0" i="0" u="none" strike="noStrike" kern="1200" cap="none" dirty="0">
                <a:solidFill>
                  <a:schemeClr val="tx1"/>
                </a:solidFill>
                <a:latin typeface="Calibri" panose="020F0502020204030204" pitchFamily="34" charset="0"/>
                <a:ea typeface="+mj-ea"/>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example</a:t>
            </a:r>
            <a:r>
              <a:rPr lang="en-US" sz="12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 of an ocean trench is the Pu</a:t>
            </a:r>
            <a:r>
              <a:rPr lang="en-US" sz="1200" kern="1200" dirty="0">
                <a:solidFill>
                  <a:schemeClr val="tx1"/>
                </a:solidFill>
                <a:latin typeface="Calibri" panose="020F0502020204030204" pitchFamily="34" charset="0"/>
                <a:ea typeface="+mj-ea"/>
                <a:cs typeface="Calibri" panose="020F0502020204030204" pitchFamily="34" charset="0"/>
              </a:rPr>
              <a:t>erto Rico Trench. This ocean trench is in the Atlantic Ocean near Puerto Rico and the Virgin Islands. While the Mariana Trench is the deepest ocean trench in the world, the Puerto Rico Trench is the deepest one in the Atlantic Ocean, reaching depths of over 28,000 feet.</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Source: </a:t>
            </a:r>
            <a:r>
              <a:rPr lang="en-US" sz="1050" dirty="0">
                <a:solidFill>
                  <a:srgbClr val="444746"/>
                </a:solidFill>
                <a:latin typeface="Roboto"/>
                <a:ea typeface="Roboto"/>
                <a:cs typeface="Roboto"/>
                <a:sym typeface="Roboto"/>
              </a:rPr>
              <a:t> </a:t>
            </a:r>
            <a:r>
              <a:rPr lang="en-US" sz="1050" dirty="0">
                <a:solidFill>
                  <a:srgbClr val="0B57D0"/>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https://storymaps.arcgis.com/stories/d84231afdad14b97a2eacc191eac5b2a</a:t>
            </a:r>
            <a:endParaRPr dirty="0"/>
          </a:p>
        </p:txBody>
      </p:sp>
      <p:sp>
        <p:nvSpPr>
          <p:cNvPr id="453" name="Google Shape;453;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continental shelf.</a:t>
            </a:r>
            <a:endParaRPr/>
          </a:p>
        </p:txBody>
      </p:sp>
      <p:sp>
        <p:nvSpPr>
          <p:cNvPr id="463" name="Google Shape;46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An </a:t>
            </a:r>
            <a:r>
              <a:rPr lang="en-US" sz="1200" dirty="0">
                <a:solidFill>
                  <a:schemeClr val="dk1"/>
                </a:solidFill>
                <a:latin typeface="Calibri"/>
                <a:ea typeface="Calibri"/>
                <a:cs typeface="Calibri"/>
                <a:sym typeface="Calibri"/>
              </a:rPr>
              <a:t>abyssal plain is </a:t>
            </a:r>
            <a:r>
              <a:rPr lang="en-US" sz="1200" b="1" dirty="0">
                <a:solidFill>
                  <a:schemeClr val="dk1"/>
                </a:solidFill>
                <a:latin typeface="Calibri"/>
                <a:ea typeface="Calibri"/>
                <a:cs typeface="Calibri"/>
                <a:sym typeface="Calibri"/>
              </a:rPr>
              <a:t>NOT</a:t>
            </a:r>
            <a:r>
              <a:rPr lang="en-US" sz="1200" dirty="0">
                <a:solidFill>
                  <a:schemeClr val="dk1"/>
                </a:solidFill>
                <a:latin typeface="Calibri"/>
                <a:ea typeface="Calibri"/>
                <a:cs typeface="Calibri"/>
                <a:sym typeface="Calibri"/>
              </a:rPr>
              <a:t> an example of an ocean trench. Abyssal plains are large flat surfaces on the ocean floor, while ocean trenches are deep cracks in the floor.</a:t>
            </a:r>
            <a:endParaRPr lang="en-US"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333" name="Google Shape;333;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Calibri" panose="020F0502020204030204" pitchFamily="34" charset="0"/>
                <a:cs typeface="Calibri" panose="020F0502020204030204" pitchFamily="34" charset="0"/>
              </a:rPr>
              <a:t>The Amazon Cone </a:t>
            </a:r>
            <a:r>
              <a:rPr lang="en-US" sz="1200" b="0" i="0" u="none" strike="noStrike" cap="none" dirty="0">
                <a:solidFill>
                  <a:schemeClr val="dk1"/>
                </a:solidFill>
                <a:latin typeface="Calibri" panose="020F0502020204030204" pitchFamily="34" charset="0"/>
                <a:cs typeface="Calibri" panose="020F0502020204030204" pitchFamily="34" charset="0"/>
                <a:sym typeface="Calibri"/>
              </a:rPr>
              <a:t>is </a:t>
            </a:r>
            <a:r>
              <a:rPr lang="en-US" sz="1200" b="1" i="0" u="none" strike="noStrike" cap="none" dirty="0">
                <a:solidFill>
                  <a:schemeClr val="dk1"/>
                </a:solidFill>
                <a:latin typeface="Calibri" panose="020F0502020204030204" pitchFamily="34" charset="0"/>
                <a:cs typeface="Calibri" panose="020F0502020204030204" pitchFamily="34" charset="0"/>
                <a:sym typeface="Calibri"/>
              </a:rPr>
              <a:t>NOT</a:t>
            </a:r>
            <a:r>
              <a:rPr lang="en-US" sz="1200" b="0" i="0" u="none" strike="noStrike" cap="none" dirty="0">
                <a:solidFill>
                  <a:schemeClr val="dk1"/>
                </a:solidFill>
                <a:latin typeface="Calibri" panose="020F0502020204030204" pitchFamily="34" charset="0"/>
                <a:cs typeface="Calibri" panose="020F0502020204030204" pitchFamily="34" charset="0"/>
                <a:sym typeface="Calibri"/>
              </a:rPr>
              <a:t> an example of an ocean trench. It is an example of a continental rise because it is </a:t>
            </a:r>
            <a:r>
              <a:rPr lang="en-US" sz="1200" dirty="0">
                <a:solidFill>
                  <a:srgbClr val="0D0D0D"/>
                </a:solidFill>
                <a:highlight>
                  <a:srgbClr val="FFFFFF"/>
                </a:highlight>
                <a:latin typeface="Calibri" panose="020F0502020204030204" pitchFamily="34" charset="0"/>
                <a:cs typeface="Calibri" panose="020F0502020204030204" pitchFamily="34" charset="0"/>
              </a:rPr>
              <a:t>is </a:t>
            </a:r>
            <a:r>
              <a:rPr lang="en-US" sz="1200" b="0" i="0" kern="1200" dirty="0">
                <a:solidFill>
                  <a:schemeClr val="tx1"/>
                </a:solidFill>
                <a:effectLst/>
                <a:latin typeface="Calibri" panose="020F0502020204030204" pitchFamily="34" charset="0"/>
                <a:ea typeface="+mn-ea"/>
                <a:cs typeface="Calibri" panose="020F0502020204030204" pitchFamily="34" charset="0"/>
              </a:rPr>
              <a:t>a gentle slope at the ocean's bottom where sand and mud collect</a:t>
            </a:r>
            <a:endParaRPr dirty="0"/>
          </a:p>
        </p:txBody>
      </p:sp>
      <p:sp>
        <p:nvSpPr>
          <p:cNvPr id="470" name="Google Shape;470;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88" name="Google Shape;488;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a:t>
            </a:r>
            <a:r>
              <a:rPr lang="en-US" sz="1200" dirty="0">
                <a:solidFill>
                  <a:schemeClr val="dk1"/>
                </a:solidFill>
                <a:latin typeface="Calibri"/>
                <a:ea typeface="Calibri"/>
                <a:cs typeface="Calibri"/>
                <a:sym typeface="Calibri"/>
              </a:rPr>
              <a:t>abyssal plains</a:t>
            </a:r>
            <a:r>
              <a:rPr lang="en-US" sz="1200" b="0" i="0" u="none" strike="noStrike" cap="none" dirty="0">
                <a:solidFill>
                  <a:schemeClr val="dk1"/>
                </a:solidFill>
                <a:latin typeface="Calibri"/>
                <a:ea typeface="Calibri"/>
                <a:cs typeface="Calibri"/>
                <a:sym typeface="Calibri"/>
              </a:rPr>
              <a:t> and </a:t>
            </a:r>
            <a:r>
              <a:rPr lang="en-US" sz="1200" dirty="0">
                <a:solidFill>
                  <a:schemeClr val="dk1"/>
                </a:solidFill>
                <a:latin typeface="Calibri"/>
                <a:ea typeface="Calibri"/>
                <a:cs typeface="Calibri"/>
                <a:sym typeface="Calibri"/>
              </a:rPr>
              <a:t>the Amazon Cone </a:t>
            </a:r>
            <a:r>
              <a:rPr lang="en-US" sz="1200" b="0" i="0" u="none" strike="noStrike" cap="none" dirty="0">
                <a:solidFill>
                  <a:schemeClr val="dk1"/>
                </a:solidFill>
                <a:latin typeface="Calibri"/>
                <a:ea typeface="Calibri"/>
                <a:cs typeface="Calibri"/>
                <a:sym typeface="Calibri"/>
              </a:rPr>
              <a:t>not examples of an ocean trench?</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solidFill>
                  <a:srgbClr val="0D0D0D"/>
                </a:solidFill>
                <a:highlight>
                  <a:srgbClr val="FFFFFF"/>
                </a:highlight>
              </a:rPr>
              <a:t>[Abyssal plains are large flat surfaces on the ocean floor, the Amazon cone is a continental rise which is a gentle slope at the ocean’s floor where sand and mud collect, while an ocean trench is a deep crack in the ocean floor.]</a:t>
            </a:r>
            <a:endParaRPr dirty="0">
              <a:solidFill>
                <a:srgbClr val="0D0D0D"/>
              </a:solidFill>
              <a:highlight>
                <a:srgbClr val="FFFFFF"/>
              </a:highlight>
            </a:endParaRPr>
          </a:p>
          <a:p>
            <a:pPr marL="0" lvl="0" indent="0" algn="l" rtl="0">
              <a:lnSpc>
                <a:spcPct val="100000"/>
              </a:lnSpc>
              <a:spcBef>
                <a:spcPts val="0"/>
              </a:spcBef>
              <a:spcAft>
                <a:spcPts val="0"/>
              </a:spcAft>
              <a:buSzPts val="1400"/>
              <a:buNone/>
            </a:pPr>
            <a:endParaRPr dirty="0">
              <a:solidFill>
                <a:srgbClr val="0D0D0D"/>
              </a:solidFill>
              <a:highlight>
                <a:srgbClr val="FFFFFF"/>
              </a:highlight>
            </a:endParaRPr>
          </a:p>
        </p:txBody>
      </p:sp>
      <p:sp>
        <p:nvSpPr>
          <p:cNvPr id="494" name="Google Shape;494;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05" name="Google Shape;50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ocean trench </a:t>
            </a:r>
            <a:r>
              <a:rPr lang="en-US" dirty="0"/>
              <a:t>is a</a:t>
            </a:r>
            <a:r>
              <a:rPr lang="en-US" b="0" i="0" dirty="0">
                <a:solidFill>
                  <a:srgbClr val="0D0D0D"/>
                </a:solidFill>
                <a:effectLst/>
                <a:latin typeface="Söhne"/>
              </a:rPr>
              <a:t> very deep crack or trench on the ocean floor</a:t>
            </a: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3023932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continental shelf</a:t>
            </a:r>
            <a:r>
              <a:rPr lang="en-US">
                <a:solidFill>
                  <a:srgbClr val="242424"/>
                </a:solidFill>
              </a:rPr>
              <a:t>. </a:t>
            </a:r>
            <a:endParaRPr/>
          </a:p>
        </p:txBody>
      </p:sp>
      <p:sp>
        <p:nvSpPr>
          <p:cNvPr id="520" name="Google Shape;52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ocean trenches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ocean trench.</a:t>
            </a:r>
            <a:endParaRPr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a5a144230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a5a1442303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Crust is the outermost shell of the Earth</a:t>
            </a:r>
            <a:endParaRPr/>
          </a:p>
          <a:p>
            <a:pPr marL="0" lvl="0" indent="0" algn="l" rtl="0">
              <a:lnSpc>
                <a:spcPct val="100000"/>
              </a:lnSpc>
              <a:spcBef>
                <a:spcPts val="0"/>
              </a:spcBef>
              <a:spcAft>
                <a:spcPts val="0"/>
              </a:spcAft>
              <a:buSzPts val="1400"/>
              <a:buNone/>
            </a:pPr>
            <a:endParaRPr/>
          </a:p>
        </p:txBody>
      </p:sp>
      <p:sp>
        <p:nvSpPr>
          <p:cNvPr id="230" name="Google Shape;230;g2a5a1442303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Choose the one correct picture of an </a:t>
            </a:r>
            <a:r>
              <a:rPr lang="en-US" b="1" dirty="0"/>
              <a:t>ocean trench </a:t>
            </a:r>
            <a:r>
              <a:rPr lang="en-US" dirty="0"/>
              <a:t>from these four choices.</a:t>
            </a:r>
            <a:endParaRPr dirty="0"/>
          </a:p>
        </p:txBody>
      </p:sp>
      <p:sp>
        <p:nvSpPr>
          <p:cNvPr id="553" name="Google Shape;553;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an ocean trench</a:t>
            </a:r>
            <a:r>
              <a:rPr lang="en-US" b="1" dirty="0"/>
              <a:t>.</a:t>
            </a:r>
            <a:endParaRPr lang="en-US" dirty="0"/>
          </a:p>
        </p:txBody>
      </p:sp>
      <p:sp>
        <p:nvSpPr>
          <p:cNvPr id="553" name="Google Shape;553;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83400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an </a:t>
            </a:r>
            <a:r>
              <a:rPr lang="en-US" b="1" dirty="0"/>
              <a:t>ocean trench.</a:t>
            </a:r>
            <a:endParaRPr dirty="0">
              <a:solidFill>
                <a:schemeClr val="dk1"/>
              </a:solidFill>
            </a:endParaRPr>
          </a:p>
        </p:txBody>
      </p:sp>
      <p:sp>
        <p:nvSpPr>
          <p:cNvPr id="594" name="Google Shape;59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Choose the correct definition of an </a:t>
            </a:r>
            <a:r>
              <a:rPr lang="en-US" b="1" dirty="0"/>
              <a:t>ocean trench </a:t>
            </a:r>
            <a:r>
              <a:rPr lang="en-US" dirty="0"/>
              <a:t>from the choices below.</a:t>
            </a:r>
            <a:endParaRPr sz="1200" dirty="0">
              <a:solidFill>
                <a:schemeClr val="dk1"/>
              </a:solidFill>
            </a:endParaRPr>
          </a:p>
        </p:txBody>
      </p:sp>
      <p:sp>
        <p:nvSpPr>
          <p:cNvPr id="617" name="Google Shape;61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latin typeface="Arial"/>
                <a:ea typeface="Arial"/>
                <a:cs typeface="Arial"/>
                <a:sym typeface="Arial"/>
              </a:rPr>
              <a:t>“</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A very deep crack or trench in the ocean floor</a:t>
            </a:r>
            <a:r>
              <a:rPr lang="en-US" dirty="0">
                <a:latin typeface="Arial"/>
                <a:ea typeface="Arial"/>
                <a:cs typeface="Arial"/>
                <a:sym typeface="Arial"/>
              </a:rPr>
              <a:t>” is correct! This is the definition of an </a:t>
            </a:r>
            <a:r>
              <a:rPr lang="en-US" b="1" dirty="0">
                <a:latin typeface="Arial"/>
                <a:ea typeface="Arial"/>
                <a:cs typeface="Arial"/>
                <a:sym typeface="Arial"/>
              </a:rPr>
              <a:t>ocean trench.</a:t>
            </a:r>
          </a:p>
        </p:txBody>
      </p:sp>
      <p:sp>
        <p:nvSpPr>
          <p:cNvPr id="617" name="Google Shape;61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4205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an </a:t>
            </a:r>
            <a:r>
              <a:rPr lang="en-US" b="1" dirty="0"/>
              <a:t>ocean trench: </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A very deep crack or trench in the ocean floor</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594" name="Google Shape;59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6565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Choose the correct example of an </a:t>
            </a:r>
            <a:r>
              <a:rPr lang="en-US" b="1" dirty="0"/>
              <a:t>ocean trench</a:t>
            </a:r>
            <a:r>
              <a:rPr lang="en-US" dirty="0"/>
              <a:t> from the choices below.</a:t>
            </a:r>
            <a:endParaRPr sz="1200" dirty="0">
              <a:solidFill>
                <a:schemeClr val="dk1"/>
              </a:solidFill>
            </a:endParaRPr>
          </a:p>
        </p:txBody>
      </p:sp>
      <p:sp>
        <p:nvSpPr>
          <p:cNvPr id="684" name="Google Shape;68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“Puerto Rico Trench” is correct! This is an example of an </a:t>
            </a:r>
            <a:r>
              <a:rPr lang="en-US" b="1" dirty="0"/>
              <a:t>ocean trench.</a:t>
            </a:r>
            <a:endParaRPr lang="en-US" dirty="0"/>
          </a:p>
        </p:txBody>
      </p:sp>
      <p:sp>
        <p:nvSpPr>
          <p:cNvPr id="684" name="Google Shape;68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52884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an </a:t>
            </a:r>
            <a:r>
              <a:rPr lang="en-US" sz="1200" b="1" dirty="0"/>
              <a:t>ocean trench</a:t>
            </a:r>
            <a:r>
              <a:rPr lang="en-US" sz="1200" dirty="0"/>
              <a:t>: Puerto Rico Trench</a:t>
            </a:r>
            <a:endParaRPr lang="en-US"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594" name="Google Shape;59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88382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ocean trenches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752" name="Google Shape;75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Tectonic plates are huge pieces of the Earth’s surface that fit together like a puzzle an d move very slowly over time.</a:t>
            </a:r>
            <a:endParaRPr>
              <a:latin typeface="Calibri"/>
              <a:ea typeface="Calibri"/>
              <a:cs typeface="Calibri"/>
              <a:sym typeface="Calibri"/>
            </a:endParaRPr>
          </a:p>
        </p:txBody>
      </p:sp>
      <p:sp>
        <p:nvSpPr>
          <p:cNvPr id="238" name="Google Shape;238;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000000"/>
                </a:solidFill>
                <a:effectLst/>
                <a:latin typeface="Helvetica Light" panose="020B0403020202020204" pitchFamily="34" charset="0"/>
              </a:rPr>
              <a:t>Ocean trenches can help scientists discover new medicines from unique deep-sea life, adding to progress in medical research and our understanding of Earth's ecosystems.</a:t>
            </a:r>
            <a:r>
              <a:rPr lang="en-US" sz="1200" dirty="0"/>
              <a:t>.” That is correct! This is an example of how </a:t>
            </a:r>
            <a:r>
              <a:rPr lang="en-US" sz="1200" b="1" dirty="0"/>
              <a:t>ocean trenches </a:t>
            </a:r>
            <a:r>
              <a:rPr lang="en-US" sz="1200" dirty="0"/>
              <a:t>impact your life.</a:t>
            </a:r>
            <a:endParaRPr lang="en-US" dirty="0"/>
          </a:p>
        </p:txBody>
      </p:sp>
      <p:sp>
        <p:nvSpPr>
          <p:cNvPr id="752" name="Google Shape;75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11298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dirty="0">
                <a:solidFill>
                  <a:schemeClr val="dk1"/>
                </a:solidFill>
              </a:rPr>
              <a:t>Here is the Frayer Model with a picture, definition, example, and a correct response to “how d</a:t>
            </a:r>
            <a:r>
              <a:rPr lang="en-US" sz="1200" dirty="0"/>
              <a:t>o </a:t>
            </a:r>
            <a:r>
              <a:rPr lang="en-US" sz="1200" b="1" dirty="0"/>
              <a:t>ocean trenches </a:t>
            </a:r>
            <a:r>
              <a:rPr lang="en-US" sz="1200" dirty="0">
                <a:solidFill>
                  <a:schemeClr val="dk1"/>
                </a:solidFill>
              </a:rPr>
              <a:t>impact my life?”: </a:t>
            </a:r>
            <a:r>
              <a:rPr lang="en-US" sz="1200" dirty="0">
                <a:solidFill>
                  <a:srgbClr val="000000"/>
                </a:solidFill>
                <a:effectLst/>
                <a:latin typeface="Helvetica Light" panose="020B0403020202020204" pitchFamily="34" charset="0"/>
              </a:rPr>
              <a:t>Ocean trenches can help scientists discover new medicines from unique deep-sea life, adding to progress in medical research and our understanding of Earth's ecosystems.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594" name="Google Shape;59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37433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21" name="Google Shape;821;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ocean trench </a:t>
            </a:r>
            <a:r>
              <a:rPr lang="en-US" dirty="0"/>
              <a:t>is a</a:t>
            </a:r>
            <a:r>
              <a:rPr lang="en-US" b="0" i="0" dirty="0">
                <a:solidFill>
                  <a:srgbClr val="0D0D0D"/>
                </a:solidFill>
                <a:effectLst/>
                <a:latin typeface="Söhne"/>
              </a:rPr>
              <a:t> very deep crack or trench on the ocean floor</a:t>
            </a: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23226211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Let’s reflect once more on our big question. Our “big question” is:</a:t>
            </a:r>
            <a:r>
              <a:rPr lang="en-US" b="1" dirty="0"/>
              <a:t> </a:t>
            </a:r>
            <a:r>
              <a:rPr lang="en-US" sz="1200" b="1" kern="1200"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 ocean trenches influence the balance of life in the underwater world and impact the health of our entire planet?</a:t>
            </a:r>
          </a:p>
          <a:p>
            <a:pPr marL="0" lvl="0" indent="0" algn="l" rtl="0">
              <a:lnSpc>
                <a:spcPct val="100000"/>
              </a:lnSpc>
              <a:spcBef>
                <a:spcPts val="0"/>
              </a:spcBef>
              <a:spcAft>
                <a:spcPts val="0"/>
              </a:spcAft>
              <a:buSzPts val="1400"/>
              <a:buNone/>
            </a:pPr>
            <a:r>
              <a:rPr lang="en-US" dirty="0"/>
              <a:t>Does anyone have any additional examples to share that haven’t been discussed yet?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p:txBody>
      </p:sp>
      <p:sp>
        <p:nvSpPr>
          <p:cNvPr id="208" name="Google Shape;208;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extLst>
      <p:ext uri="{BB962C8B-B14F-4D97-AF65-F5344CB8AC3E}">
        <p14:creationId xmlns:p14="http://schemas.microsoft.com/office/powerpoint/2010/main" val="6311109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800" i="1" dirty="0"/>
              <a:t>Click the link above for an activity to deepen your knowledge of the deep sea. As you scroll down you encounter the different marine life at different depths in </a:t>
            </a:r>
            <a:r>
              <a:rPr lang="en-US" sz="1800" i="1"/>
              <a:t>the ocean. </a:t>
            </a:r>
            <a:endParaRPr sz="14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844" name="Google Shape;844;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55" name="Google Shape;85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fault is a long crack in the surface of the Earth.</a:t>
            </a:r>
            <a:endParaRPr/>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a:t>
            </a:r>
            <a:r>
              <a:rPr lang="en-US" b="1"/>
              <a:t> continental shelf </a:t>
            </a:r>
            <a:r>
              <a:rPr lang="en-US"/>
              <a:t>is the edge of a continent that is underwater</a:t>
            </a:r>
            <a:endParaRPr/>
          </a:p>
          <a:p>
            <a:pPr marL="0" lvl="0" indent="0" algn="l" rtl="0">
              <a:lnSpc>
                <a:spcPct val="100000"/>
              </a:lnSpc>
              <a:spcBef>
                <a:spcPts val="0"/>
              </a:spcBef>
              <a:spcAft>
                <a:spcPts val="0"/>
              </a:spcAft>
              <a:buSzPts val="1400"/>
              <a:buNone/>
            </a:pPr>
            <a:endParaRPr/>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59047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2a5a1442303_0_21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2a5a1442303_0_21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2a5a1442303_0_21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2a5a1442303_0_211"/>
          <p:cNvSpPr txBox="1">
            <a:spLocks noGrp="1"/>
          </p:cNvSpPr>
          <p:nvPr>
            <p:ph type="ctrTitle"/>
          </p:nvPr>
        </p:nvSpPr>
        <p:spPr>
          <a:xfrm>
            <a:off x="685800" y="2130429"/>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2a5a1442303_0_2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g2a5a1442303_0_21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2a5a1442303_0_21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2a5a1442303_0_21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2a5a1442303_0_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2a5a1442303_0_221"/>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2a5a1442303_0_22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2a5a1442303_0_22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2a5a1442303_0_22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2a5a1442303_0_227"/>
          <p:cNvSpPr txBox="1">
            <a:spLocks noGrp="1"/>
          </p:cNvSpPr>
          <p:nvPr>
            <p:ph type="title"/>
          </p:nvPr>
        </p:nvSpPr>
        <p:spPr>
          <a:xfrm>
            <a:off x="722313" y="4406904"/>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2a5a1442303_0_22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2a5a1442303_0_22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2a5a1442303_0_22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2a5a1442303_0_22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2a5a1442303_0_2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2a5a1442303_0_233"/>
          <p:cNvSpPr txBox="1">
            <a:spLocks noGrp="1"/>
          </p:cNvSpPr>
          <p:nvPr>
            <p:ph type="body" idx="1"/>
          </p:nvPr>
        </p:nvSpPr>
        <p:spPr>
          <a:xfrm>
            <a:off x="457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g2a5a1442303_0_233"/>
          <p:cNvSpPr txBox="1">
            <a:spLocks noGrp="1"/>
          </p:cNvSpPr>
          <p:nvPr>
            <p:ph type="body" idx="2"/>
          </p:nvPr>
        </p:nvSpPr>
        <p:spPr>
          <a:xfrm>
            <a:off x="4648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g2a5a1442303_0_233"/>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2a5a1442303_0_233"/>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2a5a1442303_0_233"/>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2a5a1442303_0_2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2a5a1442303_0_240"/>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2a5a1442303_0_24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2a5a1442303_0_240"/>
          <p:cNvSpPr txBox="1">
            <a:spLocks noGrp="1"/>
          </p:cNvSpPr>
          <p:nvPr>
            <p:ph type="body" idx="3"/>
          </p:nvPr>
        </p:nvSpPr>
        <p:spPr>
          <a:xfrm>
            <a:off x="4645027"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g2a5a1442303_0_240"/>
          <p:cNvSpPr txBox="1">
            <a:spLocks noGrp="1"/>
          </p:cNvSpPr>
          <p:nvPr>
            <p:ph type="body" idx="4"/>
          </p:nvPr>
        </p:nvSpPr>
        <p:spPr>
          <a:xfrm>
            <a:off x="4645027"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g2a5a1442303_0_240"/>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2a5a1442303_0_240"/>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2a5a1442303_0_240"/>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2a5a1442303_0_2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2a5a1442303_0_249"/>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2a5a1442303_0_249"/>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2a5a1442303_0_249"/>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2a5a1442303_0_254"/>
          <p:cNvSpPr txBox="1">
            <a:spLocks noGrp="1"/>
          </p:cNvSpPr>
          <p:nvPr>
            <p:ph type="title"/>
          </p:nvPr>
        </p:nvSpPr>
        <p:spPr>
          <a:xfrm>
            <a:off x="457202"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2a5a1442303_0_254"/>
          <p:cNvSpPr txBox="1">
            <a:spLocks noGrp="1"/>
          </p:cNvSpPr>
          <p:nvPr>
            <p:ph type="body" idx="1"/>
          </p:nvPr>
        </p:nvSpPr>
        <p:spPr>
          <a:xfrm>
            <a:off x="3575050" y="273054"/>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g2a5a1442303_0_254"/>
          <p:cNvSpPr txBox="1">
            <a:spLocks noGrp="1"/>
          </p:cNvSpPr>
          <p:nvPr>
            <p:ph type="body" idx="2"/>
          </p:nvPr>
        </p:nvSpPr>
        <p:spPr>
          <a:xfrm>
            <a:off x="457202" y="1435103"/>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g2a5a1442303_0_25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a5a1442303_0_25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2a5a1442303_0_25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2a5a1442303_0_26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2a5a1442303_0_261"/>
          <p:cNvSpPr>
            <a:spLocks noGrp="1"/>
          </p:cNvSpPr>
          <p:nvPr>
            <p:ph type="pic" idx="2"/>
          </p:nvPr>
        </p:nvSpPr>
        <p:spPr>
          <a:xfrm>
            <a:off x="1792288" y="612775"/>
            <a:ext cx="5486400" cy="4114800"/>
          </a:xfrm>
          <a:prstGeom prst="rect">
            <a:avLst/>
          </a:prstGeom>
          <a:noFill/>
          <a:ln>
            <a:noFill/>
          </a:ln>
        </p:spPr>
      </p:sp>
      <p:sp>
        <p:nvSpPr>
          <p:cNvPr id="143" name="Google Shape;143;g2a5a1442303_0_261"/>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g2a5a1442303_0_26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2a5a1442303_0_26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a5a1442303_0_26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2a5a1442303_0_2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2a5a1442303_0_268"/>
          <p:cNvSpPr txBox="1">
            <a:spLocks noGrp="1"/>
          </p:cNvSpPr>
          <p:nvPr>
            <p:ph type="body" idx="1"/>
          </p:nvPr>
        </p:nvSpPr>
        <p:spPr>
          <a:xfrm rot="5400000">
            <a:off x="2308949" y="-251546"/>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2a5a1442303_0_268"/>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2a5a1442303_0_268"/>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2a5a1442303_0_268"/>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2a5a1442303_0_274"/>
          <p:cNvSpPr txBox="1">
            <a:spLocks noGrp="1"/>
          </p:cNvSpPr>
          <p:nvPr>
            <p:ph type="title"/>
          </p:nvPr>
        </p:nvSpPr>
        <p:spPr>
          <a:xfrm rot="5400000">
            <a:off x="4732349" y="2171693"/>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a5a1442303_0_274"/>
          <p:cNvSpPr txBox="1">
            <a:spLocks noGrp="1"/>
          </p:cNvSpPr>
          <p:nvPr>
            <p:ph type="body" idx="1"/>
          </p:nvPr>
        </p:nvSpPr>
        <p:spPr>
          <a:xfrm rot="5400000">
            <a:off x="541350" y="190492"/>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2a5a1442303_0_27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2a5a1442303_0_27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2a5a1442303_0_27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2a5a1442303_0_2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2a5a1442303_0_205"/>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2a5a1442303_0_205"/>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2a5a1442303_0_205"/>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2a5a1442303_0_205"/>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3.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hyperlink" Target="https://neal.fun/deep-sea/"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1"/>
          <p:cNvGrpSpPr/>
          <p:nvPr/>
        </p:nvGrpSpPr>
        <p:grpSpPr>
          <a:xfrm>
            <a:off x="1325592" y="297175"/>
            <a:ext cx="6456691" cy="6404394"/>
            <a:chOff x="814636" y="0"/>
            <a:chExt cx="5828917" cy="6404394"/>
          </a:xfrm>
        </p:grpSpPr>
        <p:sp>
          <p:nvSpPr>
            <p:cNvPr id="165" name="Google Shape;16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79" name="Google Shape;17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3" name="Google Shape;183;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84" name="Google Shape;184;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85" name="Google Shape;185;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86" name="Google Shape;186;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89" name="Google Shape;189;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90" name="Google Shape;190;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91" name="Google Shape;191;p1"/>
          <p:cNvCxnSpPr>
            <a:stCxn id="192" idx="4"/>
            <a:endCxn id="189"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93" name="Google Shape;193;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94" name="Google Shape;194;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92" name="Google Shape;192;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sand and mud collect</a:t>
            </a:r>
            <a:endParaRPr lang="en-US" sz="3500" b="1" i="0" u="none" strike="noStrike" kern="1200" cap="none" dirty="0">
              <a:solidFill>
                <a:schemeClr val="tx1"/>
              </a:solidFill>
              <a:latin typeface="+mn-lt"/>
              <a:ea typeface="+mn-ea"/>
              <a:cs typeface="+mn-cs"/>
              <a:sym typeface="Calibri"/>
            </a:endParaRPr>
          </a:p>
        </p:txBody>
      </p:sp>
      <p:sp>
        <p:nvSpPr>
          <p:cNvPr id="256" name="Rectangle 255">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Google Shape;249;g2a5a1442303_0_3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662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56" name="Rectangle: Rounded Corners 255">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Continental Slope</a:t>
            </a:r>
            <a:r>
              <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249" name="Google Shape;249;g2a5a1442303_0_3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Tree>
    <p:extLst>
      <p:ext uri="{BB962C8B-B14F-4D97-AF65-F5344CB8AC3E}">
        <p14:creationId xmlns:p14="http://schemas.microsoft.com/office/powerpoint/2010/main" val="126230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501093" y="715380"/>
            <a:ext cx="8141813" cy="7126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Abyssal Plain</a:t>
            </a:r>
            <a:r>
              <a:rPr lang="en-US" b="1" dirty="0">
                <a:solidFill>
                  <a:schemeClr val="dk1"/>
                </a:solidFill>
              </a:rPr>
              <a:t>: </a:t>
            </a:r>
            <a:r>
              <a:rPr lang="en-US" dirty="0">
                <a:solidFill>
                  <a:schemeClr val="dk1"/>
                </a:solidFill>
                <a:highlight>
                  <a:srgbClr val="FFFFFF"/>
                </a:highlight>
              </a:rPr>
              <a:t>A large flat surface on the ocean floor</a:t>
            </a:r>
            <a:endParaRPr lang="en-US" dirty="0">
              <a:solidFill>
                <a:schemeClr val="dk1"/>
              </a:solidFill>
            </a:endParaRPr>
          </a:p>
        </p:txBody>
      </p:sp>
      <p:pic>
        <p:nvPicPr>
          <p:cNvPr id="3" name="Picture 2" descr="A map of the arctic&#10;&#10;Description automatically generated">
            <a:extLst>
              <a:ext uri="{FF2B5EF4-FFF2-40B4-BE49-F238E27FC236}">
                <a16:creationId xmlns:a16="http://schemas.microsoft.com/office/drawing/2014/main" id="{762C68D5-5510-F46E-F744-C452B8BADE92}"/>
              </a:ext>
            </a:extLst>
          </p:cNvPr>
          <p:cNvPicPr>
            <a:picLocks noChangeAspect="1"/>
          </p:cNvPicPr>
          <p:nvPr/>
        </p:nvPicPr>
        <p:blipFill>
          <a:blip r:embed="rId3"/>
          <a:stretch>
            <a:fillRect/>
          </a:stretch>
        </p:blipFill>
        <p:spPr>
          <a:xfrm>
            <a:off x="1543957" y="1844427"/>
            <a:ext cx="6056086" cy="4926453"/>
          </a:xfrm>
          <a:prstGeom prst="rect">
            <a:avLst/>
          </a:prstGeom>
        </p:spPr>
      </p:pic>
      <p:sp>
        <p:nvSpPr>
          <p:cNvPr id="2" name="Google Shape;514;g2a613fe29c9_2_9" descr="Rewind">
            <a:extLst>
              <a:ext uri="{FF2B5EF4-FFF2-40B4-BE49-F238E27FC236}">
                <a16:creationId xmlns:a16="http://schemas.microsoft.com/office/drawing/2014/main" id="{A9913E44-CF98-EDA0-672C-3605F7001AEB}"/>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792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a5a1442303_0_370"/>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64" name="Google Shape;264;g2a5a1442303_0_370"/>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Crust</a:t>
            </a:r>
            <a:endParaRPr sz="32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65" name="Google Shape;265;g2a5a1442303_0_370"/>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a5df758484_0_1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a5df758484_0_16"/>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73" name="Google Shape;273;g2a5df758484_0_16"/>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b="1" i="0" u="none" strike="noStrike" cap="none">
                <a:solidFill>
                  <a:srgbClr val="FF0000"/>
                </a:solidFill>
                <a:latin typeface="Calibri"/>
                <a:ea typeface="Calibri"/>
                <a:cs typeface="Calibri"/>
                <a:sym typeface="Calibri"/>
              </a:rPr>
              <a:t>Crust</a:t>
            </a:r>
            <a:endParaRPr sz="3200" b="1"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74" name="Google Shape;274;g2a5df758484_0_16"/>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2a613fe29c9_4_0"/>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sng" strike="noStrike" cap="none">
                <a:solidFill>
                  <a:srgbClr val="000000"/>
                </a:solidFill>
                <a:latin typeface="Calibri"/>
                <a:ea typeface="Calibri"/>
                <a:cs typeface="Calibri"/>
                <a:sym typeface="Calibri"/>
              </a:rPr>
              <a:t>True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82" name="Google Shape;282;g2a613fe29c9_4_0"/>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a613fe29c9_4_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2a613fe29c9_4_7"/>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1" i="0" u="sng" strike="noStrike" cap="none">
                <a:solidFill>
                  <a:srgbClr val="FF0000"/>
                </a:solidFill>
                <a:latin typeface="Calibri"/>
                <a:ea typeface="Calibri"/>
                <a:cs typeface="Calibri"/>
                <a:sym typeface="Calibri"/>
              </a:rPr>
              <a:t>True</a:t>
            </a:r>
            <a:r>
              <a:rPr lang="en-US" sz="3200" b="0" i="0" u="sng" strike="noStrike" cap="none">
                <a:solidFill>
                  <a:srgbClr val="000000"/>
                </a:solidFill>
                <a:latin typeface="Calibri"/>
                <a:ea typeface="Calibri"/>
                <a:cs typeface="Calibri"/>
                <a:sym typeface="Calibri"/>
              </a:rPr>
              <a:t>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90" name="Google Shape;290;g2a613fe29c9_4_7"/>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a5a1442303_0_386"/>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fault, crack</a:t>
            </a: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297" name="Google Shape;297;g2a5a1442303_0_38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2a5a1442303_0_386"/>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a5df758484_0_33"/>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FF0000"/>
              </a:buClr>
              <a:buSzPts val="2800"/>
              <a:buFont typeface="Calibri"/>
              <a:buAutoNum type="alphaUcPeriod"/>
            </a:pPr>
            <a:r>
              <a:rPr lang="en-US" sz="2800" b="1" i="0" u="none" strike="noStrike" cap="none">
                <a:solidFill>
                  <a:srgbClr val="FF0000"/>
                </a:solidFill>
                <a:latin typeface="Calibri"/>
                <a:ea typeface="Calibri"/>
                <a:cs typeface="Calibri"/>
                <a:sym typeface="Calibri"/>
              </a:rPr>
              <a:t>fault, crack</a:t>
            </a:r>
            <a:endParaRPr sz="2800" b="1" i="0" u="none" strike="noStrike" cap="none">
              <a:solidFill>
                <a:srgbClr val="FF0000"/>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305" name="Google Shape;305;g2a5df758484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g2a5df758484_0_33"/>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02" name="Google Shape;202;p2"/>
          <p:cNvSpPr txBox="1"/>
          <p:nvPr/>
        </p:nvSpPr>
        <p:spPr>
          <a:xfrm>
            <a:off x="1247400" y="239408"/>
            <a:ext cx="6649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dirty="0">
                <a:latin typeface="Calibri"/>
                <a:ea typeface="Calibri"/>
                <a:cs typeface="Calibri"/>
                <a:sym typeface="Calibri"/>
              </a:rPr>
              <a:t>Ocean Trench</a:t>
            </a:r>
            <a:endParaRPr sz="1800" b="0" i="0" u="none" strike="noStrike" cap="none" dirty="0">
              <a:solidFill>
                <a:srgbClr val="000000"/>
              </a:solidFill>
              <a:latin typeface="Calibri"/>
              <a:ea typeface="Calibri"/>
              <a:cs typeface="Calibri"/>
              <a:sym typeface="Calibri"/>
            </a:endParaRPr>
          </a:p>
        </p:txBody>
      </p:sp>
      <p:pic>
        <p:nvPicPr>
          <p:cNvPr id="3" name="Picture 2" descr="A screenshot of a video&#10;&#10;Description automatically generated">
            <a:extLst>
              <a:ext uri="{FF2B5EF4-FFF2-40B4-BE49-F238E27FC236}">
                <a16:creationId xmlns:a16="http://schemas.microsoft.com/office/drawing/2014/main" id="{32A17A20-9C5B-F315-3D4D-A7F66D8B66C6}"/>
              </a:ext>
            </a:extLst>
          </p:cNvPr>
          <p:cNvPicPr>
            <a:picLocks noChangeAspect="1"/>
          </p:cNvPicPr>
          <p:nvPr/>
        </p:nvPicPr>
        <p:blipFill>
          <a:blip r:embed="rId3"/>
          <a:stretch>
            <a:fillRect/>
          </a:stretch>
        </p:blipFill>
        <p:spPr>
          <a:xfrm>
            <a:off x="685800" y="1298072"/>
            <a:ext cx="7772400" cy="55677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a:t>
            </a:r>
            <a:r>
              <a:rPr lang="en-US" u="sng" dirty="0">
                <a:solidFill>
                  <a:schemeClr val="dk1"/>
                </a:solidFill>
                <a:highlight>
                  <a:srgbClr val="FFFFFF"/>
                </a:highlight>
              </a:rPr>
              <a:t>           </a:t>
            </a:r>
            <a:r>
              <a:rPr lang="en-US" dirty="0">
                <a:solidFill>
                  <a:schemeClr val="dk1"/>
                </a:solidFill>
                <a:highlight>
                  <a:srgbClr val="FFFFFF"/>
                </a:highlight>
              </a:rPr>
              <a:t>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3" name="Google Shape;305;g2a5df758484_0_33" descr="Questions">
            <a:extLst>
              <a:ext uri="{FF2B5EF4-FFF2-40B4-BE49-F238E27FC236}">
                <a16:creationId xmlns:a16="http://schemas.microsoft.com/office/drawing/2014/main" id="{DC546D6B-6087-7594-A5FA-6B5F57091F1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5344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a:t>
            </a:r>
            <a:r>
              <a:rPr lang="en-US" b="1" u="sng" dirty="0">
                <a:solidFill>
                  <a:srgbClr val="FF0000"/>
                </a:solidFill>
                <a:highlight>
                  <a:srgbClr val="FFFFFF"/>
                </a:highlight>
              </a:rPr>
              <a:t>edge</a:t>
            </a:r>
            <a:r>
              <a:rPr lang="en-US" dirty="0">
                <a:solidFill>
                  <a:schemeClr val="dk1"/>
                </a:solidFill>
                <a:highlight>
                  <a:srgbClr val="FFFFFF"/>
                </a:highlight>
              </a:rPr>
              <a:t>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3" name="Google Shape;305;g2a5df758484_0_33" descr="Questions">
            <a:extLst>
              <a:ext uri="{FF2B5EF4-FFF2-40B4-BE49-F238E27FC236}">
                <a16:creationId xmlns:a16="http://schemas.microsoft.com/office/drawing/2014/main" id="{D598D61D-2DBA-982F-0C8B-50890395567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04362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a:t>
            </a:r>
            <a:r>
              <a:rPr lang="en-US" sz="3500" b="0" i="0" u="sng" kern="1200" dirty="0">
                <a:solidFill>
                  <a:schemeClr val="tx1"/>
                </a:solidFill>
                <a:effectLst/>
                <a:latin typeface="+mn-lt"/>
                <a:ea typeface="+mn-ea"/>
                <a:cs typeface="+mn-cs"/>
              </a:rPr>
              <a:t>        </a:t>
            </a:r>
            <a:r>
              <a:rPr lang="en-US" sz="3500" b="0" i="0" kern="1200" dirty="0">
                <a:solidFill>
                  <a:schemeClr val="tx1"/>
                </a:solidFill>
                <a:effectLst/>
                <a:latin typeface="+mn-lt"/>
                <a:ea typeface="+mn-ea"/>
                <a:cs typeface="+mn-cs"/>
              </a:rPr>
              <a:t> and </a:t>
            </a:r>
            <a:r>
              <a:rPr lang="en-US" sz="3500" b="0" i="0" u="sng" kern="1200" dirty="0">
                <a:solidFill>
                  <a:schemeClr val="tx1"/>
                </a:solidFill>
                <a:effectLst/>
                <a:latin typeface="+mn-lt"/>
                <a:ea typeface="+mn-ea"/>
                <a:cs typeface="+mn-cs"/>
              </a:rPr>
              <a:t>       </a:t>
            </a:r>
            <a:r>
              <a:rPr lang="en-US" sz="3500" b="0" i="0" kern="1200" dirty="0">
                <a:solidFill>
                  <a:schemeClr val="tx1"/>
                </a:solidFill>
                <a:effectLst/>
                <a:latin typeface="+mn-lt"/>
                <a:ea typeface="+mn-ea"/>
                <a:cs typeface="+mn-cs"/>
              </a:rPr>
              <a:t> collect</a:t>
            </a:r>
            <a:endParaRPr lang="en-US" sz="35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05;g2a5df758484_0_33" descr="Questions">
            <a:extLst>
              <a:ext uri="{FF2B5EF4-FFF2-40B4-BE49-F238E27FC236}">
                <a16:creationId xmlns:a16="http://schemas.microsoft.com/office/drawing/2014/main" id="{E32E7245-97E4-3B7A-ADA8-F2112C95808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8922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a:t>
            </a:r>
            <a:r>
              <a:rPr lang="en-US" sz="3500" b="1" i="0" u="sng" kern="1200" dirty="0">
                <a:solidFill>
                  <a:srgbClr val="FF0000"/>
                </a:solidFill>
                <a:effectLst/>
                <a:latin typeface="+mn-lt"/>
                <a:ea typeface="+mn-ea"/>
                <a:cs typeface="+mn-cs"/>
              </a:rPr>
              <a:t>sand</a:t>
            </a:r>
            <a:r>
              <a:rPr lang="en-US" sz="3500" b="1" i="0" kern="1200" dirty="0">
                <a:solidFill>
                  <a:srgbClr val="FF0000"/>
                </a:solidFill>
                <a:effectLst/>
                <a:latin typeface="+mn-lt"/>
                <a:ea typeface="+mn-ea"/>
                <a:cs typeface="+mn-cs"/>
              </a:rPr>
              <a:t> </a:t>
            </a:r>
            <a:r>
              <a:rPr lang="en-US" sz="3500" b="0" i="0" kern="1200" dirty="0">
                <a:solidFill>
                  <a:schemeClr val="tx1"/>
                </a:solidFill>
                <a:effectLst/>
                <a:latin typeface="+mn-lt"/>
                <a:ea typeface="+mn-ea"/>
                <a:cs typeface="+mn-cs"/>
              </a:rPr>
              <a:t>and </a:t>
            </a:r>
            <a:r>
              <a:rPr lang="en-US" sz="3500" b="1" i="0" u="sng" kern="1200" dirty="0">
                <a:solidFill>
                  <a:srgbClr val="FF0000"/>
                </a:solidFill>
                <a:effectLst/>
                <a:latin typeface="+mn-lt"/>
                <a:ea typeface="+mn-ea"/>
                <a:cs typeface="+mn-cs"/>
              </a:rPr>
              <a:t>mud</a:t>
            </a:r>
            <a:r>
              <a:rPr lang="en-US" sz="3500" b="0" i="0" kern="1200" dirty="0">
                <a:solidFill>
                  <a:schemeClr val="tx1"/>
                </a:solidFill>
                <a:effectLst/>
                <a:latin typeface="+mn-lt"/>
                <a:ea typeface="+mn-ea"/>
                <a:cs typeface="+mn-cs"/>
              </a:rPr>
              <a:t> collect</a:t>
            </a:r>
            <a:endParaRPr lang="en-US" sz="35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05;g2a5df758484_0_33" descr="Questions">
            <a:extLst>
              <a:ext uri="{FF2B5EF4-FFF2-40B4-BE49-F238E27FC236}">
                <a16:creationId xmlns:a16="http://schemas.microsoft.com/office/drawing/2014/main" id="{87CF9588-DC6D-D0D0-BF40-1E38C9D7740C}"/>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51902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False: </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3000" kern="1200" dirty="0">
                <a:solidFill>
                  <a:schemeClr val="tx1"/>
                </a:solidFill>
                <a:latin typeface="Calibri" panose="020F0502020204030204" pitchFamily="34" charset="0"/>
                <a:ea typeface="+mn-ea"/>
                <a:cs typeface="Calibri" panose="020F0502020204030204" pitchFamily="34" charset="0"/>
                <a:sym typeface="Calibri"/>
              </a:rPr>
              <a:t>s</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3000" kern="1200" dirty="0">
                <a:solidFill>
                  <a:schemeClr val="tx1"/>
                </a:solidFill>
                <a:latin typeface="Calibri" panose="020F0502020204030204" pitchFamily="34" charset="0"/>
                <a:ea typeface="+mn-ea"/>
                <a:cs typeface="Calibri" panose="020F0502020204030204" pitchFamily="34" charset="0"/>
                <a:sym typeface="Calibri"/>
              </a:rPr>
              <a:t> is </a:t>
            </a:r>
            <a:r>
              <a:rPr lang="en-US" sz="3000" b="0" i="0" kern="1200" dirty="0">
                <a:solidFill>
                  <a:schemeClr val="tx1"/>
                </a:solidFill>
                <a:effectLst/>
                <a:latin typeface="Calibri" panose="020F0502020204030204" pitchFamily="34" charset="0"/>
                <a:ea typeface="+mn-ea"/>
                <a:cs typeface="Calibri" panose="020F0502020204030204" pitchFamily="34" charset="0"/>
              </a:rPr>
              <a:t>an above water hill that people roll down to get into the ocean. </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3" name="Google Shape;305;g2a5df758484_0_33" descr="Questions">
            <a:extLst>
              <a:ext uri="{FF2B5EF4-FFF2-40B4-BE49-F238E27FC236}">
                <a16:creationId xmlns:a16="http://schemas.microsoft.com/office/drawing/2014/main" id="{F43434FC-9C38-758C-4E46-DC7A6BFAC3E1}"/>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3019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a:t>
            </a:r>
            <a:r>
              <a:rPr lang="en-US" sz="3000" b="1" i="0" u="sng" strike="noStrike" kern="1200" cap="none" dirty="0">
                <a:solidFill>
                  <a:srgbClr val="FF0000"/>
                </a:solidFill>
                <a:latin typeface="Calibri" panose="020F0502020204030204" pitchFamily="34" charset="0"/>
                <a:ea typeface="+mn-ea"/>
                <a:cs typeface="Calibri" panose="020F0502020204030204" pitchFamily="34" charset="0"/>
                <a:sym typeface="Calibri"/>
              </a:rPr>
              <a:t>False</a:t>
            </a: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3000" kern="1200" dirty="0">
                <a:solidFill>
                  <a:schemeClr val="tx1"/>
                </a:solidFill>
                <a:latin typeface="Calibri" panose="020F0502020204030204" pitchFamily="34" charset="0"/>
                <a:ea typeface="+mn-ea"/>
                <a:cs typeface="Calibri" panose="020F0502020204030204" pitchFamily="34" charset="0"/>
                <a:sym typeface="Calibri"/>
              </a:rPr>
              <a:t>s</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3000" kern="1200" dirty="0">
                <a:solidFill>
                  <a:schemeClr val="tx1"/>
                </a:solidFill>
                <a:latin typeface="Calibri" panose="020F0502020204030204" pitchFamily="34" charset="0"/>
                <a:ea typeface="+mn-ea"/>
                <a:cs typeface="Calibri" panose="020F0502020204030204" pitchFamily="34" charset="0"/>
                <a:sym typeface="Calibri"/>
              </a:rPr>
              <a:t> is </a:t>
            </a:r>
            <a:r>
              <a:rPr lang="en-US" sz="3000" b="0" i="0" kern="1200" dirty="0">
                <a:solidFill>
                  <a:schemeClr val="tx1"/>
                </a:solidFill>
                <a:effectLst/>
                <a:latin typeface="Calibri" panose="020F0502020204030204" pitchFamily="34" charset="0"/>
                <a:ea typeface="+mn-ea"/>
                <a:cs typeface="Calibri" panose="020F0502020204030204" pitchFamily="34" charset="0"/>
              </a:rPr>
              <a:t>an above water hill that people roll down to get into the ocean. </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3" name="Google Shape;305;g2a5df758484_0_33" descr="Questions">
            <a:extLst>
              <a:ext uri="{FF2B5EF4-FFF2-40B4-BE49-F238E27FC236}">
                <a16:creationId xmlns:a16="http://schemas.microsoft.com/office/drawing/2014/main" id="{69A2950F-274C-04C9-764C-4C2E4CBDB73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6858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501093" y="715380"/>
            <a:ext cx="8141813" cy="7126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Abyssal Plain</a:t>
            </a:r>
            <a:r>
              <a:rPr lang="en-US" b="1" dirty="0">
                <a:solidFill>
                  <a:schemeClr val="dk1"/>
                </a:solidFill>
              </a:rPr>
              <a:t>: </a:t>
            </a:r>
            <a:r>
              <a:rPr lang="en-US" dirty="0">
                <a:solidFill>
                  <a:schemeClr val="dk1"/>
                </a:solidFill>
                <a:highlight>
                  <a:srgbClr val="FFFFFF"/>
                </a:highlight>
              </a:rPr>
              <a:t>A </a:t>
            </a:r>
            <a:r>
              <a:rPr lang="en-US" u="sng" dirty="0">
                <a:solidFill>
                  <a:schemeClr val="dk1"/>
                </a:solidFill>
                <a:highlight>
                  <a:srgbClr val="FFFFFF"/>
                </a:highlight>
              </a:rPr>
              <a:t>               </a:t>
            </a:r>
            <a:r>
              <a:rPr lang="en-US" dirty="0">
                <a:solidFill>
                  <a:schemeClr val="dk1"/>
                </a:solidFill>
                <a:highlight>
                  <a:srgbClr val="FFFFFF"/>
                </a:highlight>
              </a:rPr>
              <a:t> flat surface on the ocean </a:t>
            </a:r>
            <a:r>
              <a:rPr lang="en-US" u="sng" dirty="0">
                <a:solidFill>
                  <a:schemeClr val="dk1"/>
                </a:solidFill>
                <a:highlight>
                  <a:srgbClr val="FFFFFF"/>
                </a:highlight>
              </a:rPr>
              <a:t>              .</a:t>
            </a:r>
            <a:endParaRPr lang="en-US" u="sng" dirty="0">
              <a:solidFill>
                <a:schemeClr val="dk1"/>
              </a:solidFill>
            </a:endParaRPr>
          </a:p>
        </p:txBody>
      </p:sp>
      <p:pic>
        <p:nvPicPr>
          <p:cNvPr id="3" name="Picture 2" descr="A map of the arctic&#10;&#10;Description automatically generated">
            <a:extLst>
              <a:ext uri="{FF2B5EF4-FFF2-40B4-BE49-F238E27FC236}">
                <a16:creationId xmlns:a16="http://schemas.microsoft.com/office/drawing/2014/main" id="{762C68D5-5510-F46E-F744-C452B8BADE92}"/>
              </a:ext>
            </a:extLst>
          </p:cNvPr>
          <p:cNvPicPr>
            <a:picLocks noChangeAspect="1"/>
          </p:cNvPicPr>
          <p:nvPr/>
        </p:nvPicPr>
        <p:blipFill>
          <a:blip r:embed="rId3"/>
          <a:stretch>
            <a:fillRect/>
          </a:stretch>
        </p:blipFill>
        <p:spPr>
          <a:xfrm>
            <a:off x="1543957" y="1844427"/>
            <a:ext cx="6056086" cy="4926453"/>
          </a:xfrm>
          <a:prstGeom prst="rect">
            <a:avLst/>
          </a:prstGeom>
        </p:spPr>
      </p:pic>
      <p:sp>
        <p:nvSpPr>
          <p:cNvPr id="4" name="Google Shape;305;g2a5df758484_0_33" descr="Questions">
            <a:extLst>
              <a:ext uri="{FF2B5EF4-FFF2-40B4-BE49-F238E27FC236}">
                <a16:creationId xmlns:a16="http://schemas.microsoft.com/office/drawing/2014/main" id="{D4903A2F-843C-FEE4-D3DF-0B4924BB2B4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75755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501093" y="715380"/>
            <a:ext cx="8141813" cy="7126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Abyssal Plain</a:t>
            </a:r>
            <a:r>
              <a:rPr lang="en-US" b="1" dirty="0">
                <a:solidFill>
                  <a:schemeClr val="dk1"/>
                </a:solidFill>
              </a:rPr>
              <a:t>: </a:t>
            </a:r>
            <a:r>
              <a:rPr lang="en-US" dirty="0">
                <a:solidFill>
                  <a:schemeClr val="dk1"/>
                </a:solidFill>
                <a:highlight>
                  <a:srgbClr val="FFFFFF"/>
                </a:highlight>
              </a:rPr>
              <a:t>A </a:t>
            </a:r>
            <a:r>
              <a:rPr lang="en-US" u="sng" dirty="0">
                <a:solidFill>
                  <a:schemeClr val="dk1"/>
                </a:solidFill>
                <a:highlight>
                  <a:srgbClr val="FFFFFF"/>
                </a:highlight>
              </a:rPr>
              <a:t>               </a:t>
            </a:r>
            <a:r>
              <a:rPr lang="en-US" dirty="0">
                <a:solidFill>
                  <a:schemeClr val="dk1"/>
                </a:solidFill>
                <a:highlight>
                  <a:srgbClr val="FFFFFF"/>
                </a:highlight>
              </a:rPr>
              <a:t> flat surface on the ocean </a:t>
            </a:r>
            <a:r>
              <a:rPr lang="en-US" u="sng" dirty="0">
                <a:solidFill>
                  <a:schemeClr val="dk1"/>
                </a:solidFill>
                <a:highlight>
                  <a:srgbClr val="FFFFFF"/>
                </a:highlight>
              </a:rPr>
              <a:t>              .</a:t>
            </a:r>
            <a:endParaRPr lang="en-US" u="sng" dirty="0">
              <a:solidFill>
                <a:schemeClr val="dk1"/>
              </a:solidFill>
            </a:endParaRPr>
          </a:p>
        </p:txBody>
      </p:sp>
      <p:pic>
        <p:nvPicPr>
          <p:cNvPr id="3" name="Picture 2" descr="A map of the arctic&#10;&#10;Description automatically generated">
            <a:extLst>
              <a:ext uri="{FF2B5EF4-FFF2-40B4-BE49-F238E27FC236}">
                <a16:creationId xmlns:a16="http://schemas.microsoft.com/office/drawing/2014/main" id="{762C68D5-5510-F46E-F744-C452B8BADE92}"/>
              </a:ext>
            </a:extLst>
          </p:cNvPr>
          <p:cNvPicPr>
            <a:picLocks noChangeAspect="1"/>
          </p:cNvPicPr>
          <p:nvPr/>
        </p:nvPicPr>
        <p:blipFill>
          <a:blip r:embed="rId3"/>
          <a:stretch>
            <a:fillRect/>
          </a:stretch>
        </p:blipFill>
        <p:spPr>
          <a:xfrm>
            <a:off x="1543957" y="1844427"/>
            <a:ext cx="6056086" cy="4926453"/>
          </a:xfrm>
          <a:prstGeom prst="rect">
            <a:avLst/>
          </a:prstGeom>
        </p:spPr>
      </p:pic>
      <p:sp>
        <p:nvSpPr>
          <p:cNvPr id="4" name="Google Shape;305;g2a5df758484_0_33" descr="Questions">
            <a:extLst>
              <a:ext uri="{FF2B5EF4-FFF2-40B4-BE49-F238E27FC236}">
                <a16:creationId xmlns:a16="http://schemas.microsoft.com/office/drawing/2014/main" id="{D4903A2F-843C-FEE4-D3DF-0B4924BB2B4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7081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Ocean Trench</a:t>
            </a:r>
            <a:endParaRPr sz="1400" b="0" i="0" u="none" strike="noStrike" cap="none" dirty="0">
              <a:solidFill>
                <a:srgbClr val="000000"/>
              </a:solidFill>
              <a:latin typeface="Arial"/>
              <a:ea typeface="Arial"/>
              <a:cs typeface="Arial"/>
              <a:sym typeface="Arial"/>
            </a:endParaRPr>
          </a:p>
        </p:txBody>
      </p:sp>
      <p:sp>
        <p:nvSpPr>
          <p:cNvPr id="313" name="Google Shape;313;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9"/>
        <p:cNvGrpSpPr/>
        <p:nvPr/>
      </p:nvGrpSpPr>
      <p:grpSpPr>
        <a:xfrm>
          <a:off x="0" y="0"/>
          <a:ext cx="0" cy="0"/>
          <a:chOff x="0" y="0"/>
          <a:chExt cx="0" cy="0"/>
        </a:xfrm>
      </p:grpSpPr>
      <p:sp useBgFill="1">
        <p:nvSpPr>
          <p:cNvPr id="331" name="Rectangle 3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reeform: Shape 328">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Google Shape;320;g27e576c1a67_0_281"/>
          <p:cNvSpPr txBox="1">
            <a:spLocks noGrp="1"/>
          </p:cNvSpPr>
          <p:nvPr>
            <p:ph type="subTitle" idx="1"/>
          </p:nvPr>
        </p:nvSpPr>
        <p:spPr>
          <a:xfrm>
            <a:off x="992979" y="5571097"/>
            <a:ext cx="7158039" cy="331561"/>
          </a:xfrm>
          <a:prstGeom prst="rect">
            <a:avLst/>
          </a:prstGeom>
        </p:spPr>
        <p:txBody>
          <a:bodyPr spcFirstLastPara="1" lIns="91425" tIns="45700" rIns="91425" bIns="45700" anchor="t" anchorCtr="0">
            <a:noAutofit/>
          </a:bodyPr>
          <a:lstStyle/>
          <a:p>
            <a:pPr marL="0" lvl="0" indent="0" rtl="0">
              <a:lnSpc>
                <a:spcPct val="90000"/>
              </a:lnSpc>
              <a:spcBef>
                <a:spcPts val="0"/>
              </a:spcBef>
              <a:spcAft>
                <a:spcPts val="600"/>
              </a:spcAft>
              <a:buClr>
                <a:schemeClr val="dk1"/>
              </a:buClr>
              <a:buSzPts val="3200"/>
              <a:buNone/>
            </a:pPr>
            <a:r>
              <a:rPr lang="en-US" b="1" u="sng" dirty="0">
                <a:solidFill>
                  <a:schemeClr val="tx1">
                    <a:lumMod val="85000"/>
                    <a:lumOff val="15000"/>
                  </a:schemeClr>
                </a:solidFill>
                <a:latin typeface="Calibri" panose="020F0502020204030204" pitchFamily="34" charset="0"/>
                <a:cs typeface="Calibri" panose="020F0502020204030204" pitchFamily="34" charset="0"/>
              </a:rPr>
              <a:t>Ocean Trench</a:t>
            </a:r>
            <a:r>
              <a:rPr lang="en-US" b="1" dirty="0">
                <a:solidFill>
                  <a:schemeClr val="tx1">
                    <a:lumMod val="85000"/>
                    <a:lumOff val="15000"/>
                  </a:schemeClr>
                </a:solidFill>
                <a:latin typeface="Calibri" panose="020F0502020204030204" pitchFamily="34" charset="0"/>
                <a:cs typeface="Calibri" panose="020F0502020204030204" pitchFamily="34" charset="0"/>
              </a:rPr>
              <a:t>: </a:t>
            </a:r>
            <a:r>
              <a:rPr lang="en-US" b="0" i="0" dirty="0">
                <a:solidFill>
                  <a:schemeClr val="tx1">
                    <a:lumMod val="85000"/>
                    <a:lumOff val="15000"/>
                  </a:schemeClr>
                </a:solidFill>
                <a:effectLst/>
                <a:latin typeface="Calibri" panose="020F0502020204030204" pitchFamily="34" charset="0"/>
                <a:cs typeface="Calibri" panose="020F0502020204030204" pitchFamily="34" charset="0"/>
              </a:rPr>
              <a:t>a very deep crack or trench on the ocean floor</a:t>
            </a:r>
            <a:endParaRPr lang="en-US" dirty="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3" name="Picture 2" descr="A cartoon of a mountain range&#10;&#10;Description automatically generated with medium confidence">
            <a:extLst>
              <a:ext uri="{FF2B5EF4-FFF2-40B4-BE49-F238E27FC236}">
                <a16:creationId xmlns:a16="http://schemas.microsoft.com/office/drawing/2014/main" id="{3B854069-1EDC-D224-CF54-704C0EEA1AE2}"/>
              </a:ext>
            </a:extLst>
          </p:cNvPr>
          <p:cNvPicPr>
            <a:picLocks noChangeAspect="1"/>
          </p:cNvPicPr>
          <p:nvPr/>
        </p:nvPicPr>
        <p:blipFill>
          <a:blip r:embed="rId3"/>
          <a:stretch>
            <a:fillRect/>
          </a:stretch>
        </p:blipFill>
        <p:spPr>
          <a:xfrm>
            <a:off x="833510" y="636625"/>
            <a:ext cx="7476978" cy="4224493"/>
          </a:xfrm>
          <a:prstGeom prst="rect">
            <a:avLst/>
          </a:prstGeom>
        </p:spPr>
      </p:pic>
      <p:sp>
        <p:nvSpPr>
          <p:cNvPr id="321" name="Google Shape;321;g27e576c1a67_0_281"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2" name="Google Shape;322;g27e576c1a67_0_281" descr="Blog"/>
          <p:cNvPicPr preferRelativeResize="0"/>
          <p:nvPr/>
        </p:nvPicPr>
        <p:blipFill rotWithShape="1">
          <a:blip r:embed="rId5">
            <a:alphaModFix/>
          </a:blip>
          <a:srcRect/>
          <a:stretch/>
        </p:blipFill>
        <p:spPr>
          <a:xfrm>
            <a:off x="849542" y="222126"/>
            <a:ext cx="465357" cy="4653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9"/>
        <p:cNvGrpSpPr/>
        <p:nvPr/>
      </p:nvGrpSpPr>
      <p:grpSpPr>
        <a:xfrm>
          <a:off x="0" y="0"/>
          <a:ext cx="0" cy="0"/>
          <a:chOff x="0" y="0"/>
          <a:chExt cx="0" cy="0"/>
        </a:xfrm>
      </p:grpSpPr>
      <p:pic>
        <p:nvPicPr>
          <p:cNvPr id="5" name="Picture 4" descr="A ship in the water&#10;&#10;Description automatically generated">
            <a:extLst>
              <a:ext uri="{FF2B5EF4-FFF2-40B4-BE49-F238E27FC236}">
                <a16:creationId xmlns:a16="http://schemas.microsoft.com/office/drawing/2014/main" id="{A45B8633-D27F-F949-85A1-4010C4F275F7}"/>
              </a:ext>
            </a:extLst>
          </p:cNvPr>
          <p:cNvPicPr>
            <a:picLocks noChangeAspect="1"/>
          </p:cNvPicPr>
          <p:nvPr/>
        </p:nvPicPr>
        <p:blipFill rotWithShape="1">
          <a:blip r:embed="rId3"/>
          <a:srcRect l="22247" r="24209" b="-1"/>
          <a:stretch/>
        </p:blipFill>
        <p:spPr>
          <a:xfrm>
            <a:off x="20" y="10"/>
            <a:ext cx="5542677" cy="6857990"/>
          </a:xfrm>
          <a:prstGeom prst="rect">
            <a:avLst/>
          </a:prstGeom>
        </p:spPr>
      </p:pic>
      <p:sp>
        <p:nvSpPr>
          <p:cNvPr id="219" name="Rectangle 21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55894" y="3271199"/>
            <a:ext cx="1630908" cy="5542697"/>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2296081" y="2296080"/>
            <a:ext cx="6854280" cy="226211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0" name="Rectangle 219">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46242" y="4425055"/>
            <a:ext cx="2196454"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1" name="Google Shape;211;g27e68c1a8e3_0_0"/>
          <p:cNvSpPr txBox="1"/>
          <p:nvPr/>
        </p:nvSpPr>
        <p:spPr>
          <a:xfrm>
            <a:off x="5988546" y="1703223"/>
            <a:ext cx="2900371" cy="3447832"/>
          </a:xfrm>
          <a:prstGeom prst="rect">
            <a:avLst/>
          </a:prstGeom>
        </p:spPr>
        <p:txBody>
          <a:bodyPr spcFirstLastPara="1" vert="horz" lIns="91440" tIns="45720" rIns="91440" bIns="45720" rtlCol="0" anchor="t" anchorCtr="0">
            <a:noAutofit/>
          </a:bodyPr>
          <a:lstStyle/>
          <a:p>
            <a:pPr>
              <a:lnSpc>
                <a:spcPct val="90000"/>
              </a:lnSpc>
              <a:spcAft>
                <a:spcPts val="600"/>
              </a:spcAft>
              <a:buSzPts val="3000"/>
            </a:pPr>
            <a:r>
              <a:rPr lang="en-US" sz="28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800" kern="1200"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 ocean trenches influence the balance of life in the underwater world and impact the health of our entire planet?</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210" name="Google Shape;210;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4"/>
        <p:cNvGrpSpPr/>
        <p:nvPr/>
      </p:nvGrpSpPr>
      <p:grpSpPr>
        <a:xfrm>
          <a:off x="0" y="0"/>
          <a:ext cx="0" cy="0"/>
          <a:chOff x="0" y="0"/>
          <a:chExt cx="0" cy="0"/>
        </a:xfrm>
      </p:grpSpPr>
      <p:sp useBgFill="1">
        <p:nvSpPr>
          <p:cNvPr id="345" name="Rectangle 34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reeform: Shape 342">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Google Shape;335;g27e576c1a67_0_364"/>
          <p:cNvSpPr txBox="1"/>
          <p:nvPr/>
        </p:nvSpPr>
        <p:spPr>
          <a:xfrm>
            <a:off x="941295" y="5279511"/>
            <a:ext cx="7261411" cy="739880"/>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3600"/>
            </a:pPr>
            <a:r>
              <a:rPr lang="en-US" sz="3200" b="0" i="0" u="none" strike="noStrike" kern="1200" cap="none" dirty="0">
                <a:solidFill>
                  <a:schemeClr val="tx1">
                    <a:lumMod val="85000"/>
                    <a:lumOff val="15000"/>
                  </a:schemeClr>
                </a:solidFill>
                <a:latin typeface="Calibri" panose="020F0502020204030204" pitchFamily="34" charset="0"/>
                <a:ea typeface="+mj-ea"/>
                <a:cs typeface="Calibri" panose="020F0502020204030204" pitchFamily="34" charset="0"/>
                <a:sym typeface="Calibri"/>
              </a:rPr>
              <a:t>What is an</a:t>
            </a:r>
            <a:r>
              <a:rPr lang="en-US" sz="3200" kern="1200" dirty="0">
                <a:solidFill>
                  <a:schemeClr val="tx1">
                    <a:lumMod val="85000"/>
                    <a:lumOff val="15000"/>
                  </a:schemeClr>
                </a:solidFill>
                <a:latin typeface="Calibri" panose="020F0502020204030204" pitchFamily="34" charset="0"/>
                <a:ea typeface="+mj-ea"/>
                <a:cs typeface="Calibri" panose="020F0502020204030204" pitchFamily="34" charset="0"/>
                <a:sym typeface="Calibri"/>
              </a:rPr>
              <a:t> ocean trench</a:t>
            </a:r>
            <a:r>
              <a:rPr lang="en-US" sz="3200" b="0" i="0" u="none" strike="noStrike" kern="1200" cap="none" dirty="0">
                <a:solidFill>
                  <a:schemeClr val="tx1">
                    <a:lumMod val="85000"/>
                    <a:lumOff val="15000"/>
                  </a:schemeClr>
                </a:solidFill>
                <a:latin typeface="Calibri" panose="020F0502020204030204" pitchFamily="34" charset="0"/>
                <a:ea typeface="+mj-ea"/>
                <a:cs typeface="Calibri" panose="020F0502020204030204" pitchFamily="34" charset="0"/>
                <a:sym typeface="Calibri"/>
              </a:rPr>
              <a:t>?</a:t>
            </a:r>
          </a:p>
        </p:txBody>
      </p:sp>
      <p:pic>
        <p:nvPicPr>
          <p:cNvPr id="2" name="Picture 1" descr="A cartoon of a mountain range&#10;&#10;Description automatically generated with medium confidence">
            <a:extLst>
              <a:ext uri="{FF2B5EF4-FFF2-40B4-BE49-F238E27FC236}">
                <a16:creationId xmlns:a16="http://schemas.microsoft.com/office/drawing/2014/main" id="{633508EB-B1E2-088C-5941-DDFC41AFC254}"/>
              </a:ext>
            </a:extLst>
          </p:cNvPr>
          <p:cNvPicPr>
            <a:picLocks noChangeAspect="1"/>
          </p:cNvPicPr>
          <p:nvPr/>
        </p:nvPicPr>
        <p:blipFill>
          <a:blip r:embed="rId3"/>
          <a:stretch>
            <a:fillRect/>
          </a:stretch>
        </p:blipFill>
        <p:spPr>
          <a:xfrm>
            <a:off x="833510" y="579473"/>
            <a:ext cx="7476978" cy="4224493"/>
          </a:xfrm>
          <a:prstGeom prst="rect">
            <a:avLst/>
          </a:prstGeom>
        </p:spPr>
      </p:pic>
      <p:sp>
        <p:nvSpPr>
          <p:cNvPr id="336" name="Google Shape;336;g27e576c1a67_0_36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44" name="Google Shape;344;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g2a613fe29c9_0_155"/>
          <p:cNvSpPr txBox="1"/>
          <p:nvPr/>
        </p:nvSpPr>
        <p:spPr>
          <a:xfrm>
            <a:off x="263737" y="2844150"/>
            <a:ext cx="4308263" cy="11697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dk1"/>
              </a:buClr>
              <a:buSzPts val="1100"/>
              <a:buFont typeface="Arial"/>
              <a:buNone/>
            </a:pPr>
            <a:r>
              <a:rPr lang="en-US" sz="2800" b="0" i="0" dirty="0">
                <a:solidFill>
                  <a:srgbClr val="0D0D0D"/>
                </a:solidFill>
                <a:effectLst/>
                <a:latin typeface="Calibri" panose="020F0502020204030204" pitchFamily="34" charset="0"/>
                <a:cs typeface="Calibri" panose="020F0502020204030204" pitchFamily="34" charset="0"/>
              </a:rPr>
              <a:t>Ocean trenches are like hidden valleys at the bottom of the ocean. They are the deepest parts of the ocean floor, and some of them can be much deeper than the highest mountains on land.</a:t>
            </a:r>
            <a:endParaRPr sz="2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4" name="Picture 3" descr="A diagram of a mountain with a mountain and a mountain with a mountain and a mountain with a mountain and a mountain with a mountain and a mountain with a mountain and a mountain with a mountain and&#10;&#10;Description automatically generated">
            <a:extLst>
              <a:ext uri="{FF2B5EF4-FFF2-40B4-BE49-F238E27FC236}">
                <a16:creationId xmlns:a16="http://schemas.microsoft.com/office/drawing/2014/main" id="{D2FF8A1D-E971-9D3F-7D58-88A839ACF2EC}"/>
              </a:ext>
            </a:extLst>
          </p:cNvPr>
          <p:cNvPicPr>
            <a:picLocks noChangeAspect="1"/>
          </p:cNvPicPr>
          <p:nvPr/>
        </p:nvPicPr>
        <p:blipFill>
          <a:blip r:embed="rId3"/>
          <a:stretch>
            <a:fillRect/>
          </a:stretch>
        </p:blipFill>
        <p:spPr>
          <a:xfrm>
            <a:off x="4931923" y="28575"/>
            <a:ext cx="4212077" cy="6858000"/>
          </a:xfrm>
          <a:prstGeom prst="rect">
            <a:avLst/>
          </a:prstGeom>
        </p:spPr>
      </p:pic>
      <p:sp>
        <p:nvSpPr>
          <p:cNvPr id="8" name="TextBox 7">
            <a:extLst>
              <a:ext uri="{FF2B5EF4-FFF2-40B4-BE49-F238E27FC236}">
                <a16:creationId xmlns:a16="http://schemas.microsoft.com/office/drawing/2014/main" id="{0C2EA698-843B-BCD8-C62D-03970CE95664}"/>
              </a:ext>
            </a:extLst>
          </p:cNvPr>
          <p:cNvSpPr txBox="1"/>
          <p:nvPr/>
        </p:nvSpPr>
        <p:spPr>
          <a:xfrm>
            <a:off x="3190521" y="6609576"/>
            <a:ext cx="2043113" cy="276999"/>
          </a:xfrm>
          <a:prstGeom prst="rect">
            <a:avLst/>
          </a:prstGeom>
          <a:noFill/>
        </p:spPr>
        <p:txBody>
          <a:bodyPr wrap="square">
            <a:spAutoFit/>
          </a:bodyPr>
          <a:lstStyle/>
          <a:p>
            <a:pPr marL="0" lvl="0" indent="0" algn="l" rtl="0">
              <a:lnSpc>
                <a:spcPct val="100000"/>
              </a:lnSpc>
              <a:spcBef>
                <a:spcPts val="0"/>
              </a:spcBef>
              <a:spcAft>
                <a:spcPts val="0"/>
              </a:spcAft>
              <a:buClr>
                <a:srgbClr val="000000"/>
              </a:buClr>
              <a:buSzPts val="1100"/>
              <a:buFont typeface="Arial"/>
              <a:buNone/>
            </a:pPr>
            <a:r>
              <a:rPr lang="en-US" sz="1200" b="0" i="0" dirty="0">
                <a:solidFill>
                  <a:schemeClr val="tx1"/>
                </a:solidFill>
                <a:effectLst/>
                <a:latin typeface="Söhne"/>
              </a:rPr>
              <a:t> Image: Liu, et al. (2022)</a:t>
            </a:r>
          </a:p>
        </p:txBody>
      </p:sp>
      <p:sp>
        <p:nvSpPr>
          <p:cNvPr id="9" name="Google Shape;358;g2a5a1442303_0_494" descr="Artificial Intelligence">
            <a:extLst>
              <a:ext uri="{FF2B5EF4-FFF2-40B4-BE49-F238E27FC236}">
                <a16:creationId xmlns:a16="http://schemas.microsoft.com/office/drawing/2014/main" id="{A04DB959-001F-5B33-C9F1-32E15DA4B14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2a5a1442303_0_494"/>
          <p:cNvSpPr txBox="1"/>
          <p:nvPr/>
        </p:nvSpPr>
        <p:spPr>
          <a:xfrm>
            <a:off x="363750" y="574500"/>
            <a:ext cx="8416500" cy="1169700"/>
          </a:xfrm>
          <a:prstGeom prst="rect">
            <a:avLst/>
          </a:prstGeom>
          <a:noFill/>
          <a:ln>
            <a:noFill/>
          </a:ln>
        </p:spPr>
        <p:txBody>
          <a:bodyPr spcFirstLastPara="1" wrap="square" lIns="91425" tIns="45700" rIns="91425" bIns="45700" anchor="ctr" anchorCtr="0">
            <a:noAutofit/>
          </a:bodyPr>
          <a:lstStyle/>
          <a:p>
            <a:pPr algn="ctr"/>
            <a:r>
              <a:rPr lang="en-US" sz="3200" b="0" i="0" dirty="0">
                <a:solidFill>
                  <a:srgbClr val="0D0D0D"/>
                </a:solidFill>
                <a:effectLst/>
                <a:latin typeface="Calibri" panose="020F0502020204030204" pitchFamily="34" charset="0"/>
                <a:cs typeface="Calibri" panose="020F0502020204030204" pitchFamily="34" charset="0"/>
              </a:rPr>
              <a:t>Ocean trenches are often formed where one tectonic plate is sliding beneath another in a process called subduction. This movement creates a deep trench in the ocean floor.</a:t>
            </a:r>
          </a:p>
        </p:txBody>
      </p:sp>
      <p:pic>
        <p:nvPicPr>
          <p:cNvPr id="4" name="Picture 3" descr="A diagram of a volcano&#10;&#10;Description automatically generated">
            <a:extLst>
              <a:ext uri="{FF2B5EF4-FFF2-40B4-BE49-F238E27FC236}">
                <a16:creationId xmlns:a16="http://schemas.microsoft.com/office/drawing/2014/main" id="{FA46262F-E0E6-61CD-F023-510178C3CCB2}"/>
              </a:ext>
            </a:extLst>
          </p:cNvPr>
          <p:cNvPicPr>
            <a:picLocks noChangeAspect="1"/>
          </p:cNvPicPr>
          <p:nvPr/>
        </p:nvPicPr>
        <p:blipFill>
          <a:blip r:embed="rId3"/>
          <a:stretch>
            <a:fillRect/>
          </a:stretch>
        </p:blipFill>
        <p:spPr>
          <a:xfrm>
            <a:off x="1513407" y="2588627"/>
            <a:ext cx="6117186" cy="4269373"/>
          </a:xfrm>
          <a:prstGeom prst="rect">
            <a:avLst/>
          </a:prstGeom>
        </p:spPr>
      </p:pic>
      <p:sp>
        <p:nvSpPr>
          <p:cNvPr id="5" name="Google Shape;366;g2a613fe29c9_0_143" descr="Artificial Intelligence">
            <a:extLst>
              <a:ext uri="{FF2B5EF4-FFF2-40B4-BE49-F238E27FC236}">
                <a16:creationId xmlns:a16="http://schemas.microsoft.com/office/drawing/2014/main" id="{986BA93F-8EDE-7808-09BB-93021C7DDE6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a613fe29c9_0_1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2a613fe29c9_0_143"/>
          <p:cNvSpPr txBox="1"/>
          <p:nvPr/>
        </p:nvSpPr>
        <p:spPr>
          <a:xfrm>
            <a:off x="685798" y="502874"/>
            <a:ext cx="7772400" cy="1169700"/>
          </a:xfrm>
          <a:prstGeom prst="rect">
            <a:avLst/>
          </a:prstGeom>
          <a:noFill/>
          <a:ln>
            <a:noFill/>
          </a:ln>
        </p:spPr>
        <p:txBody>
          <a:bodyPr spcFirstLastPara="1" wrap="square" lIns="91425" tIns="45700" rIns="91425" bIns="45700" anchor="ctr" anchorCtr="0">
            <a:noAutofit/>
          </a:bodyPr>
          <a:lstStyle/>
          <a:p>
            <a:pPr algn="ctr"/>
            <a:r>
              <a:rPr lang="en-US" sz="3000" b="0" i="0" dirty="0">
                <a:solidFill>
                  <a:srgbClr val="0D0D0D"/>
                </a:solidFill>
                <a:effectLst/>
                <a:latin typeface="Calibri" panose="020F0502020204030204" pitchFamily="34" charset="0"/>
                <a:cs typeface="Calibri" panose="020F0502020204030204" pitchFamily="34" charset="0"/>
              </a:rPr>
              <a:t>The depth of ocean trenches can be amazing. The deepest trench, called Challenger Deep in the Mariana Trench, reaches down more than 36,000 feet.</a:t>
            </a:r>
          </a:p>
        </p:txBody>
      </p:sp>
      <p:pic>
        <p:nvPicPr>
          <p:cNvPr id="3" name="Picture 2" descr="A cross section of a rock&#10;&#10;Description automatically generated">
            <a:extLst>
              <a:ext uri="{FF2B5EF4-FFF2-40B4-BE49-F238E27FC236}">
                <a16:creationId xmlns:a16="http://schemas.microsoft.com/office/drawing/2014/main" id="{D78A8FE9-1A23-7C36-D66D-CE1BA997E98F}"/>
              </a:ext>
            </a:extLst>
          </p:cNvPr>
          <p:cNvPicPr>
            <a:picLocks noChangeAspect="1"/>
          </p:cNvPicPr>
          <p:nvPr/>
        </p:nvPicPr>
        <p:blipFill>
          <a:blip r:embed="rId4"/>
          <a:stretch>
            <a:fillRect/>
          </a:stretch>
        </p:blipFill>
        <p:spPr>
          <a:xfrm>
            <a:off x="954260" y="2143125"/>
            <a:ext cx="7235477" cy="471487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BA058F-6CC4-8BC5-4CBE-7D3CF55C23B7}"/>
              </a:ext>
            </a:extLst>
          </p:cNvPr>
          <p:cNvSpPr txBox="1"/>
          <p:nvPr/>
        </p:nvSpPr>
        <p:spPr>
          <a:xfrm>
            <a:off x="778360" y="367650"/>
            <a:ext cx="7587280" cy="1815882"/>
          </a:xfrm>
          <a:prstGeom prst="rect">
            <a:avLst/>
          </a:prstGeom>
          <a:noFill/>
        </p:spPr>
        <p:txBody>
          <a:bodyPr wrap="square" rtlCol="0">
            <a:spAutoFit/>
          </a:bodyPr>
          <a:lstStyle/>
          <a:p>
            <a:pPr algn="ctr"/>
            <a:r>
              <a:rPr lang="en-US" sz="2800" b="0" i="0" dirty="0">
                <a:solidFill>
                  <a:srgbClr val="0D0D0D"/>
                </a:solidFill>
                <a:effectLst/>
                <a:latin typeface="Calibri" panose="020F0502020204030204" pitchFamily="34" charset="0"/>
                <a:cs typeface="Calibri" panose="020F0502020204030204" pitchFamily="34" charset="0"/>
              </a:rPr>
              <a:t>Because of their extreme depth, ocean trenches experience a lot of pressure from the weight of the water above them. This makes them a difficult place to explore.  </a:t>
            </a:r>
            <a:endParaRPr lang="en-US" sz="2800" dirty="0">
              <a:latin typeface="Calibri" panose="020F0502020204030204" pitchFamily="34" charset="0"/>
              <a:cs typeface="Calibri" panose="020F0502020204030204" pitchFamily="34" charset="0"/>
            </a:endParaRPr>
          </a:p>
        </p:txBody>
      </p:sp>
      <p:pic>
        <p:nvPicPr>
          <p:cNvPr id="4" name="Picture 3" descr="A jellyfish with long tentacles&#10;&#10;Description automatically generated">
            <a:extLst>
              <a:ext uri="{FF2B5EF4-FFF2-40B4-BE49-F238E27FC236}">
                <a16:creationId xmlns:a16="http://schemas.microsoft.com/office/drawing/2014/main" id="{F8D08F4D-DCDB-3BB4-E3B0-FE871BB44D10}"/>
              </a:ext>
            </a:extLst>
          </p:cNvPr>
          <p:cNvPicPr>
            <a:picLocks noChangeAspect="1"/>
          </p:cNvPicPr>
          <p:nvPr/>
        </p:nvPicPr>
        <p:blipFill>
          <a:blip r:embed="rId3"/>
          <a:stretch>
            <a:fillRect/>
          </a:stretch>
        </p:blipFill>
        <p:spPr>
          <a:xfrm>
            <a:off x="685800" y="2453673"/>
            <a:ext cx="7772400" cy="4375752"/>
          </a:xfrm>
          <a:prstGeom prst="rect">
            <a:avLst/>
          </a:prstGeom>
        </p:spPr>
      </p:pic>
      <p:sp>
        <p:nvSpPr>
          <p:cNvPr id="7" name="Google Shape;366;g2a613fe29c9_0_143" descr="Artificial Intelligence">
            <a:extLst>
              <a:ext uri="{FF2B5EF4-FFF2-40B4-BE49-F238E27FC236}">
                <a16:creationId xmlns:a16="http://schemas.microsoft.com/office/drawing/2014/main" id="{95BFAFE5-0B51-8C6B-42A4-2214A1CFB93C}"/>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23068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C0D9DD-5126-F17E-4782-E8B139540F68}"/>
              </a:ext>
            </a:extLst>
          </p:cNvPr>
          <p:cNvSpPr txBox="1"/>
          <p:nvPr/>
        </p:nvSpPr>
        <p:spPr>
          <a:xfrm>
            <a:off x="723304" y="198439"/>
            <a:ext cx="7690515" cy="2287587"/>
          </a:xfrm>
          <a:prstGeom prst="rect">
            <a:avLst/>
          </a:prstGeom>
        </p:spPr>
        <p:txBody>
          <a:bodyPr vert="horz" lIns="91440" tIns="45720" rIns="91440" bIns="45720" rtlCol="0" anchor="ctr">
            <a:noAutofit/>
          </a:bodyPr>
          <a:lstStyle/>
          <a:p>
            <a:pPr algn="ctr">
              <a:lnSpc>
                <a:spcPct val="90000"/>
              </a:lnSpc>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Despite the harsh conditions, some unique and interesting creatures have adapted to life in the trenches. Creatures like giant tube worms and deep-sea fish have evolved to survive in this extreme environment.</a:t>
            </a:r>
            <a:endParaRPr lang="en-US" sz="2800" kern="1200" dirty="0">
              <a:solidFill>
                <a:schemeClr val="tx1"/>
              </a:solidFill>
              <a:latin typeface="Calibri" panose="020F0502020204030204" pitchFamily="34" charset="0"/>
              <a:ea typeface="+mn-ea"/>
              <a:cs typeface="Calibri" panose="020F0502020204030204" pitchFamily="34" charset="0"/>
            </a:endParaRPr>
          </a:p>
        </p:txBody>
      </p:sp>
      <p:pic>
        <p:nvPicPr>
          <p:cNvPr id="4" name="Picture 3" descr="A group of red fish swimming in the water&#10;&#10;Description automatically generated">
            <a:extLst>
              <a:ext uri="{FF2B5EF4-FFF2-40B4-BE49-F238E27FC236}">
                <a16:creationId xmlns:a16="http://schemas.microsoft.com/office/drawing/2014/main" id="{555E14D9-B54B-C978-515C-E862A7D911DB}"/>
              </a:ext>
            </a:extLst>
          </p:cNvPr>
          <p:cNvPicPr>
            <a:picLocks noChangeAspect="1"/>
          </p:cNvPicPr>
          <p:nvPr/>
        </p:nvPicPr>
        <p:blipFill rotWithShape="1">
          <a:blip r:embed="rId3"/>
          <a:srcRect t="12150" r="-1" b="19033"/>
          <a:stretch/>
        </p:blipFill>
        <p:spPr>
          <a:xfrm>
            <a:off x="-6876" y="2763151"/>
            <a:ext cx="9150876"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
        <p:nvSpPr>
          <p:cNvPr id="9" name="Google Shape;366;g2a613fe29c9_0_143" descr="Artificial Intelligence">
            <a:extLst>
              <a:ext uri="{FF2B5EF4-FFF2-40B4-BE49-F238E27FC236}">
                <a16:creationId xmlns:a16="http://schemas.microsoft.com/office/drawing/2014/main" id="{A95BD647-11F7-E673-A4DF-61F4578E1A1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27198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CF6045F-4EED-9BAA-6F79-B37EBE8E6835}"/>
              </a:ext>
            </a:extLst>
          </p:cNvPr>
          <p:cNvSpPr txBox="1"/>
          <p:nvPr/>
        </p:nvSpPr>
        <p:spPr>
          <a:xfrm>
            <a:off x="367650" y="1633396"/>
            <a:ext cx="3431416" cy="3591207"/>
          </a:xfrm>
          <a:prstGeom prst="rect">
            <a:avLst/>
          </a:prstGeom>
        </p:spPr>
        <p:txBody>
          <a:bodyPr vert="horz" lIns="91440" tIns="45720" rIns="91440" bIns="45720" rtlCol="0">
            <a:noAutofit/>
          </a:bodyPr>
          <a:lstStyle/>
          <a:p>
            <a:pPr>
              <a:lnSpc>
                <a:spcPct val="90000"/>
              </a:lnSpc>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Scientists use special submarines and remotely operated vehicles to explore ocean trenches. They study the geology, biology, and chemistry of these deep-sea environments to learn more about Earth's processes.</a:t>
            </a:r>
            <a:endParaRPr lang="en-US" sz="2800" kern="1200" dirty="0">
              <a:solidFill>
                <a:schemeClr val="tx1"/>
              </a:solidFill>
              <a:latin typeface="Calibri" panose="020F0502020204030204" pitchFamily="34" charset="0"/>
              <a:ea typeface="+mn-ea"/>
              <a:cs typeface="Calibri" panose="020F0502020204030204" pitchFamily="34" charset="0"/>
            </a:endParaRPr>
          </a:p>
        </p:txBody>
      </p:sp>
      <p:pic>
        <p:nvPicPr>
          <p:cNvPr id="4" name="Picture 3" descr="A yellow submarine with people in it&#10;&#10;Description automatically generated">
            <a:extLst>
              <a:ext uri="{FF2B5EF4-FFF2-40B4-BE49-F238E27FC236}">
                <a16:creationId xmlns:a16="http://schemas.microsoft.com/office/drawing/2014/main" id="{8466DF97-D285-DCBC-0E10-DEC78BB76965}"/>
              </a:ext>
            </a:extLst>
          </p:cNvPr>
          <p:cNvPicPr>
            <a:picLocks noChangeAspect="1"/>
          </p:cNvPicPr>
          <p:nvPr/>
        </p:nvPicPr>
        <p:blipFill rotWithShape="1">
          <a:blip r:embed="rId3"/>
          <a:srcRect l="17011" r="28804" b="2"/>
          <a:stretch/>
        </p:blipFill>
        <p:spPr>
          <a:xfrm>
            <a:off x="4238244" y="10"/>
            <a:ext cx="4905756" cy="6857990"/>
          </a:xfrm>
          <a:prstGeom prst="rect">
            <a:avLst/>
          </a:prstGeom>
        </p:spPr>
      </p:pic>
      <p:sp>
        <p:nvSpPr>
          <p:cNvPr id="5" name="Google Shape;366;g2a613fe29c9_0_143" descr="Artificial Intelligence">
            <a:extLst>
              <a:ext uri="{FF2B5EF4-FFF2-40B4-BE49-F238E27FC236}">
                <a16:creationId xmlns:a16="http://schemas.microsoft.com/office/drawing/2014/main" id="{D74EAC8B-A56C-FB4A-4062-82354527245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46767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59429"/>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lang="en-US" sz="1400" b="0" i="0" u="none" strike="noStrike" cap="none" dirty="0">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205272" y="1744880"/>
            <a:ext cx="4366728" cy="44627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a:t>
            </a:r>
            <a:r>
              <a:rPr lang="en-US" sz="2000" dirty="0">
                <a:latin typeface="Calibri Light" panose="020F0302020204030204" pitchFamily="34" charset="0"/>
                <a:ea typeface="Calibri"/>
                <a:cs typeface="Calibri Light" panose="020F0302020204030204" pitchFamily="34" charset="0"/>
                <a:sym typeface="Calibri"/>
              </a:rPr>
              <a:t>ocean trenches</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ocean trenches.</a:t>
            </a:r>
            <a:endParaRPr lang="en-US"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Discuss what students notice about the depth of the trench compared to the rest of the ocean floor and how the shape of the trench differs from the other parts of the ocean floor.</a:t>
            </a:r>
          </a:p>
          <a:p>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ocean trenches.</a:t>
            </a: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5" name="Picture 4" descr="A person holding a stick in a blue water&#10;&#10;Description automatically generated">
            <a:extLst>
              <a:ext uri="{FF2B5EF4-FFF2-40B4-BE49-F238E27FC236}">
                <a16:creationId xmlns:a16="http://schemas.microsoft.com/office/drawing/2014/main" id="{365D48AB-B0D7-B7A9-705C-A2E7AED57AAC}"/>
              </a:ext>
            </a:extLst>
          </p:cNvPr>
          <p:cNvPicPr>
            <a:picLocks noChangeAspect="1"/>
          </p:cNvPicPr>
          <p:nvPr/>
        </p:nvPicPr>
        <p:blipFill>
          <a:blip r:embed="rId4"/>
          <a:stretch>
            <a:fillRect/>
          </a:stretch>
        </p:blipFill>
        <p:spPr>
          <a:xfrm>
            <a:off x="4799309" y="1153909"/>
            <a:ext cx="4139419" cy="5644662"/>
          </a:xfrm>
          <a:prstGeom prst="rect">
            <a:avLst/>
          </a:prstGeom>
        </p:spPr>
      </p:pic>
    </p:spTree>
    <p:extLst>
      <p:ext uri="{BB962C8B-B14F-4D97-AF65-F5344CB8AC3E}">
        <p14:creationId xmlns:p14="http://schemas.microsoft.com/office/powerpoint/2010/main" val="136358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g2a613fe29c9_0_155"/>
          <p:cNvSpPr txBox="1"/>
          <p:nvPr/>
        </p:nvSpPr>
        <p:spPr>
          <a:xfrm>
            <a:off x="263737" y="2844150"/>
            <a:ext cx="4308263" cy="11697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dk1"/>
              </a:buClr>
              <a:buSzPts val="1100"/>
              <a:buFont typeface="Arial"/>
              <a:buNone/>
            </a:pPr>
            <a:r>
              <a:rPr lang="en-US" sz="2800" b="1" i="0" u="sng" dirty="0">
                <a:solidFill>
                  <a:srgbClr val="0D0D0D"/>
                </a:solidFill>
                <a:effectLst/>
                <a:latin typeface="Calibri" panose="020F0502020204030204" pitchFamily="34" charset="0"/>
                <a:cs typeface="Calibri" panose="020F0502020204030204" pitchFamily="34" charset="0"/>
              </a:rPr>
              <a:t>True or False</a:t>
            </a:r>
            <a:r>
              <a:rPr lang="en-US" sz="2800" b="0" i="0" dirty="0">
                <a:solidFill>
                  <a:srgbClr val="0D0D0D"/>
                </a:solidFill>
                <a:effectLst/>
                <a:latin typeface="Calibri" panose="020F0502020204030204" pitchFamily="34" charset="0"/>
                <a:cs typeface="Calibri" panose="020F0502020204030204" pitchFamily="34" charset="0"/>
              </a:rPr>
              <a:t>: The highest mountains on land are much higher than the deepest ocean trench.</a:t>
            </a:r>
            <a:endParaRPr sz="2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4" name="Picture 3" descr="A diagram of a mountain with a mountain and a mountain with a mountain and a mountain with a mountain and a mountain with a mountain and a mountain with a mountain and a mountain with a mountain and&#10;&#10;Description automatically generated">
            <a:extLst>
              <a:ext uri="{FF2B5EF4-FFF2-40B4-BE49-F238E27FC236}">
                <a16:creationId xmlns:a16="http://schemas.microsoft.com/office/drawing/2014/main" id="{D2FF8A1D-E971-9D3F-7D58-88A839ACF2EC}"/>
              </a:ext>
            </a:extLst>
          </p:cNvPr>
          <p:cNvPicPr>
            <a:picLocks noChangeAspect="1"/>
          </p:cNvPicPr>
          <p:nvPr/>
        </p:nvPicPr>
        <p:blipFill>
          <a:blip r:embed="rId3"/>
          <a:stretch>
            <a:fillRect/>
          </a:stretch>
        </p:blipFill>
        <p:spPr>
          <a:xfrm>
            <a:off x="4931923" y="28575"/>
            <a:ext cx="4212077" cy="6858000"/>
          </a:xfrm>
          <a:prstGeom prst="rect">
            <a:avLst/>
          </a:prstGeom>
        </p:spPr>
      </p:pic>
      <p:sp>
        <p:nvSpPr>
          <p:cNvPr id="8" name="TextBox 7">
            <a:extLst>
              <a:ext uri="{FF2B5EF4-FFF2-40B4-BE49-F238E27FC236}">
                <a16:creationId xmlns:a16="http://schemas.microsoft.com/office/drawing/2014/main" id="{0C2EA698-843B-BCD8-C62D-03970CE95664}"/>
              </a:ext>
            </a:extLst>
          </p:cNvPr>
          <p:cNvSpPr txBox="1"/>
          <p:nvPr/>
        </p:nvSpPr>
        <p:spPr>
          <a:xfrm>
            <a:off x="3190521" y="6609576"/>
            <a:ext cx="2043113" cy="276999"/>
          </a:xfrm>
          <a:prstGeom prst="rect">
            <a:avLst/>
          </a:prstGeom>
          <a:noFill/>
        </p:spPr>
        <p:txBody>
          <a:bodyPr wrap="square">
            <a:spAutoFit/>
          </a:bodyPr>
          <a:lstStyle/>
          <a:p>
            <a:pPr marL="0" lvl="0" indent="0" algn="l" rtl="0">
              <a:lnSpc>
                <a:spcPct val="100000"/>
              </a:lnSpc>
              <a:spcBef>
                <a:spcPts val="0"/>
              </a:spcBef>
              <a:spcAft>
                <a:spcPts val="0"/>
              </a:spcAft>
              <a:buClr>
                <a:srgbClr val="000000"/>
              </a:buClr>
              <a:buSzPts val="1100"/>
              <a:buFont typeface="Arial"/>
              <a:buNone/>
            </a:pPr>
            <a:r>
              <a:rPr lang="en-US" sz="1200" b="0" i="0" dirty="0">
                <a:solidFill>
                  <a:schemeClr val="tx1"/>
                </a:solidFill>
                <a:effectLst/>
                <a:latin typeface="Söhne"/>
              </a:rPr>
              <a:t> Image: Liu, et al. (2022)</a:t>
            </a:r>
          </a:p>
        </p:txBody>
      </p:sp>
      <p:sp>
        <p:nvSpPr>
          <p:cNvPr id="2" name="Google Shape;388;g28c7b7e697c_0_69" descr="Questions">
            <a:extLst>
              <a:ext uri="{FF2B5EF4-FFF2-40B4-BE49-F238E27FC236}">
                <a16:creationId xmlns:a16="http://schemas.microsoft.com/office/drawing/2014/main" id="{474E72A8-4F9B-B03A-6023-A15E3F10139B}"/>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10323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g2a613fe29c9_0_155"/>
          <p:cNvSpPr txBox="1"/>
          <p:nvPr/>
        </p:nvSpPr>
        <p:spPr>
          <a:xfrm>
            <a:off x="263737" y="2844150"/>
            <a:ext cx="4308263" cy="11697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dk1"/>
              </a:buClr>
              <a:buSzPts val="1100"/>
              <a:buFont typeface="Arial"/>
              <a:buNone/>
            </a:pPr>
            <a:r>
              <a:rPr lang="en-US" sz="2800" b="1" i="0" u="sng" dirty="0">
                <a:solidFill>
                  <a:srgbClr val="0D0D0D"/>
                </a:solidFill>
                <a:effectLst/>
                <a:latin typeface="Calibri" panose="020F0502020204030204" pitchFamily="34" charset="0"/>
                <a:cs typeface="Calibri" panose="020F0502020204030204" pitchFamily="34" charset="0"/>
              </a:rPr>
              <a:t>True or </a:t>
            </a:r>
            <a:r>
              <a:rPr lang="en-US" sz="2800" b="1" i="0" u="sng" dirty="0">
                <a:solidFill>
                  <a:srgbClr val="FF0000"/>
                </a:solidFill>
                <a:effectLst/>
                <a:latin typeface="Calibri" panose="020F0502020204030204" pitchFamily="34" charset="0"/>
                <a:cs typeface="Calibri" panose="020F0502020204030204" pitchFamily="34" charset="0"/>
              </a:rPr>
              <a:t>False</a:t>
            </a:r>
            <a:r>
              <a:rPr lang="en-US" sz="2800" b="0" i="0" dirty="0">
                <a:solidFill>
                  <a:srgbClr val="0D0D0D"/>
                </a:solidFill>
                <a:effectLst/>
                <a:latin typeface="Calibri" panose="020F0502020204030204" pitchFamily="34" charset="0"/>
                <a:cs typeface="Calibri" panose="020F0502020204030204" pitchFamily="34" charset="0"/>
              </a:rPr>
              <a:t>: The highest mountains on land are much higher than the deepest ocean trench.</a:t>
            </a:r>
            <a:endParaRPr sz="2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4" name="Picture 3" descr="A diagram of a mountain with a mountain and a mountain with a mountain and a mountain with a mountain and a mountain with a mountain and a mountain with a mountain and a mountain with a mountain and&#10;&#10;Description automatically generated">
            <a:extLst>
              <a:ext uri="{FF2B5EF4-FFF2-40B4-BE49-F238E27FC236}">
                <a16:creationId xmlns:a16="http://schemas.microsoft.com/office/drawing/2014/main" id="{D2FF8A1D-E971-9D3F-7D58-88A839ACF2EC}"/>
              </a:ext>
            </a:extLst>
          </p:cNvPr>
          <p:cNvPicPr>
            <a:picLocks noChangeAspect="1"/>
          </p:cNvPicPr>
          <p:nvPr/>
        </p:nvPicPr>
        <p:blipFill>
          <a:blip r:embed="rId3"/>
          <a:stretch>
            <a:fillRect/>
          </a:stretch>
        </p:blipFill>
        <p:spPr>
          <a:xfrm>
            <a:off x="4931923" y="28575"/>
            <a:ext cx="4212077" cy="6858000"/>
          </a:xfrm>
          <a:prstGeom prst="rect">
            <a:avLst/>
          </a:prstGeom>
        </p:spPr>
      </p:pic>
      <p:sp>
        <p:nvSpPr>
          <p:cNvPr id="8" name="TextBox 7">
            <a:extLst>
              <a:ext uri="{FF2B5EF4-FFF2-40B4-BE49-F238E27FC236}">
                <a16:creationId xmlns:a16="http://schemas.microsoft.com/office/drawing/2014/main" id="{0C2EA698-843B-BCD8-C62D-03970CE95664}"/>
              </a:ext>
            </a:extLst>
          </p:cNvPr>
          <p:cNvSpPr txBox="1"/>
          <p:nvPr/>
        </p:nvSpPr>
        <p:spPr>
          <a:xfrm>
            <a:off x="3190521" y="6609576"/>
            <a:ext cx="2043113" cy="276999"/>
          </a:xfrm>
          <a:prstGeom prst="rect">
            <a:avLst/>
          </a:prstGeom>
          <a:noFill/>
        </p:spPr>
        <p:txBody>
          <a:bodyPr wrap="square">
            <a:spAutoFit/>
          </a:bodyPr>
          <a:lstStyle/>
          <a:p>
            <a:pPr marL="0" lvl="0" indent="0" algn="l" rtl="0">
              <a:lnSpc>
                <a:spcPct val="100000"/>
              </a:lnSpc>
              <a:spcBef>
                <a:spcPts val="0"/>
              </a:spcBef>
              <a:spcAft>
                <a:spcPts val="0"/>
              </a:spcAft>
              <a:buClr>
                <a:srgbClr val="000000"/>
              </a:buClr>
              <a:buSzPts val="1100"/>
              <a:buFont typeface="Arial"/>
              <a:buNone/>
            </a:pPr>
            <a:r>
              <a:rPr lang="en-US" sz="1200" b="0" i="0" dirty="0">
                <a:solidFill>
                  <a:schemeClr val="tx1"/>
                </a:solidFill>
                <a:effectLst/>
                <a:latin typeface="Söhne"/>
              </a:rPr>
              <a:t> Image: Liu, et al. (2022)</a:t>
            </a:r>
          </a:p>
        </p:txBody>
      </p:sp>
      <p:sp>
        <p:nvSpPr>
          <p:cNvPr id="2" name="Google Shape;388;g28c7b7e697c_0_69" descr="Questions">
            <a:extLst>
              <a:ext uri="{FF2B5EF4-FFF2-40B4-BE49-F238E27FC236}">
                <a16:creationId xmlns:a16="http://schemas.microsoft.com/office/drawing/2014/main" id="{0BA9AA43-9B34-E47B-B39E-C9F577265FC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05932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2a5a1442303_0_494"/>
          <p:cNvSpPr txBox="1"/>
          <p:nvPr/>
        </p:nvSpPr>
        <p:spPr>
          <a:xfrm>
            <a:off x="206588" y="424050"/>
            <a:ext cx="8416500" cy="1169700"/>
          </a:xfrm>
          <a:prstGeom prst="rect">
            <a:avLst/>
          </a:prstGeom>
          <a:noFill/>
          <a:ln>
            <a:noFill/>
          </a:ln>
        </p:spPr>
        <p:txBody>
          <a:bodyPr spcFirstLastPara="1" wrap="square" lIns="91425" tIns="45700" rIns="91425" bIns="45700" anchor="ctr" anchorCtr="0">
            <a:noAutofit/>
          </a:bodyPr>
          <a:lstStyle/>
          <a:p>
            <a:pPr algn="ctr"/>
            <a:r>
              <a:rPr lang="en-US" sz="3600" b="0" i="0" dirty="0">
                <a:solidFill>
                  <a:srgbClr val="0D0D0D"/>
                </a:solidFill>
                <a:effectLst/>
                <a:latin typeface="Calibri" panose="020F0502020204030204" pitchFamily="34" charset="0"/>
                <a:cs typeface="Calibri" panose="020F0502020204030204" pitchFamily="34" charset="0"/>
              </a:rPr>
              <a:t>What process creates an ocean trench?</a:t>
            </a:r>
          </a:p>
        </p:txBody>
      </p:sp>
      <p:pic>
        <p:nvPicPr>
          <p:cNvPr id="4" name="Picture 3" descr="A diagram of a volcano&#10;&#10;Description automatically generated">
            <a:extLst>
              <a:ext uri="{FF2B5EF4-FFF2-40B4-BE49-F238E27FC236}">
                <a16:creationId xmlns:a16="http://schemas.microsoft.com/office/drawing/2014/main" id="{FA46262F-E0E6-61CD-F023-510178C3CCB2}"/>
              </a:ext>
            </a:extLst>
          </p:cNvPr>
          <p:cNvPicPr>
            <a:picLocks noChangeAspect="1"/>
          </p:cNvPicPr>
          <p:nvPr/>
        </p:nvPicPr>
        <p:blipFill>
          <a:blip r:embed="rId3"/>
          <a:stretch>
            <a:fillRect/>
          </a:stretch>
        </p:blipFill>
        <p:spPr>
          <a:xfrm>
            <a:off x="4230906" y="3429000"/>
            <a:ext cx="4913094" cy="3429000"/>
          </a:xfrm>
          <a:prstGeom prst="rect">
            <a:avLst/>
          </a:prstGeom>
        </p:spPr>
      </p:pic>
      <p:sp>
        <p:nvSpPr>
          <p:cNvPr id="2" name="TextBox 1">
            <a:extLst>
              <a:ext uri="{FF2B5EF4-FFF2-40B4-BE49-F238E27FC236}">
                <a16:creationId xmlns:a16="http://schemas.microsoft.com/office/drawing/2014/main" id="{11EFF17B-5868-B67F-EE64-D61C53BF4A70}"/>
              </a:ext>
            </a:extLst>
          </p:cNvPr>
          <p:cNvSpPr txBox="1"/>
          <p:nvPr/>
        </p:nvSpPr>
        <p:spPr>
          <a:xfrm>
            <a:off x="628650" y="2343150"/>
            <a:ext cx="2547492" cy="2231958"/>
          </a:xfrm>
          <a:prstGeom prst="rect">
            <a:avLst/>
          </a:prstGeom>
          <a:noFill/>
        </p:spPr>
        <p:txBody>
          <a:bodyPr wrap="none" rtlCol="0">
            <a:spAutoFit/>
          </a:bodyPr>
          <a:lstStyle/>
          <a:p>
            <a:pPr marL="342900" indent="-342900">
              <a:lnSpc>
                <a:spcPct val="150000"/>
              </a:lnSpc>
              <a:buAutoNum type="alphaUcPeriod"/>
            </a:pPr>
            <a:r>
              <a:rPr lang="en-US" sz="3200" dirty="0">
                <a:latin typeface="Calibri" panose="020F0502020204030204" pitchFamily="34" charset="0"/>
                <a:cs typeface="Calibri" panose="020F0502020204030204" pitchFamily="34" charset="0"/>
              </a:rPr>
              <a:t> Induction</a:t>
            </a:r>
          </a:p>
          <a:p>
            <a:pPr marL="342900" indent="-342900">
              <a:lnSpc>
                <a:spcPct val="150000"/>
              </a:lnSpc>
              <a:buAutoNum type="alphaUcPeriod"/>
            </a:pPr>
            <a:r>
              <a:rPr lang="en-US" sz="3200" dirty="0">
                <a:latin typeface="Calibri" panose="020F0502020204030204" pitchFamily="34" charset="0"/>
                <a:cs typeface="Calibri" panose="020F0502020204030204" pitchFamily="34" charset="0"/>
              </a:rPr>
              <a:t> Subduction</a:t>
            </a:r>
          </a:p>
          <a:p>
            <a:pPr marL="342900" indent="-342900">
              <a:lnSpc>
                <a:spcPct val="150000"/>
              </a:lnSpc>
              <a:buAutoNum type="alphaUcPeriod"/>
            </a:pPr>
            <a:r>
              <a:rPr lang="en-US" sz="3200" dirty="0">
                <a:latin typeface="Calibri" panose="020F0502020204030204" pitchFamily="34" charset="0"/>
                <a:cs typeface="Calibri" panose="020F0502020204030204" pitchFamily="34" charset="0"/>
              </a:rPr>
              <a:t> Conduction</a:t>
            </a:r>
          </a:p>
        </p:txBody>
      </p:sp>
      <p:sp>
        <p:nvSpPr>
          <p:cNvPr id="3" name="Rectangle 2">
            <a:extLst>
              <a:ext uri="{FF2B5EF4-FFF2-40B4-BE49-F238E27FC236}">
                <a16:creationId xmlns:a16="http://schemas.microsoft.com/office/drawing/2014/main" id="{8FC383F5-5DE3-E515-36A4-6D0E5F95AD06}"/>
              </a:ext>
            </a:extLst>
          </p:cNvPr>
          <p:cNvSpPr/>
          <p:nvPr/>
        </p:nvSpPr>
        <p:spPr>
          <a:xfrm>
            <a:off x="5372100" y="3429000"/>
            <a:ext cx="1485900" cy="67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388;g28c7b7e697c_0_69" descr="Questions">
            <a:extLst>
              <a:ext uri="{FF2B5EF4-FFF2-40B4-BE49-F238E27FC236}">
                <a16:creationId xmlns:a16="http://schemas.microsoft.com/office/drawing/2014/main" id="{601559E9-F084-2048-9DFC-3835FA38C5D8}"/>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8729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2a5a1442303_0_494"/>
          <p:cNvSpPr txBox="1"/>
          <p:nvPr/>
        </p:nvSpPr>
        <p:spPr>
          <a:xfrm>
            <a:off x="206588" y="424050"/>
            <a:ext cx="8416500" cy="1169700"/>
          </a:xfrm>
          <a:prstGeom prst="rect">
            <a:avLst/>
          </a:prstGeom>
          <a:noFill/>
          <a:ln>
            <a:noFill/>
          </a:ln>
        </p:spPr>
        <p:txBody>
          <a:bodyPr spcFirstLastPara="1" wrap="square" lIns="91425" tIns="45700" rIns="91425" bIns="45700" anchor="ctr" anchorCtr="0">
            <a:noAutofit/>
          </a:bodyPr>
          <a:lstStyle/>
          <a:p>
            <a:pPr algn="ctr"/>
            <a:r>
              <a:rPr lang="en-US" sz="3600" b="0" i="0" dirty="0">
                <a:solidFill>
                  <a:srgbClr val="0D0D0D"/>
                </a:solidFill>
                <a:effectLst/>
                <a:latin typeface="Calibri" panose="020F0502020204030204" pitchFamily="34" charset="0"/>
                <a:cs typeface="Calibri" panose="020F0502020204030204" pitchFamily="34" charset="0"/>
              </a:rPr>
              <a:t>What process creates an ocean trench?</a:t>
            </a:r>
          </a:p>
        </p:txBody>
      </p:sp>
      <p:pic>
        <p:nvPicPr>
          <p:cNvPr id="4" name="Picture 3" descr="A diagram of a volcano&#10;&#10;Description automatically generated">
            <a:extLst>
              <a:ext uri="{FF2B5EF4-FFF2-40B4-BE49-F238E27FC236}">
                <a16:creationId xmlns:a16="http://schemas.microsoft.com/office/drawing/2014/main" id="{FA46262F-E0E6-61CD-F023-510178C3CCB2}"/>
              </a:ext>
            </a:extLst>
          </p:cNvPr>
          <p:cNvPicPr>
            <a:picLocks noChangeAspect="1"/>
          </p:cNvPicPr>
          <p:nvPr/>
        </p:nvPicPr>
        <p:blipFill>
          <a:blip r:embed="rId3"/>
          <a:stretch>
            <a:fillRect/>
          </a:stretch>
        </p:blipFill>
        <p:spPr>
          <a:xfrm>
            <a:off x="4230906" y="3429000"/>
            <a:ext cx="4913094" cy="3429000"/>
          </a:xfrm>
          <a:prstGeom prst="rect">
            <a:avLst/>
          </a:prstGeom>
        </p:spPr>
      </p:pic>
      <p:sp>
        <p:nvSpPr>
          <p:cNvPr id="2" name="TextBox 1">
            <a:extLst>
              <a:ext uri="{FF2B5EF4-FFF2-40B4-BE49-F238E27FC236}">
                <a16:creationId xmlns:a16="http://schemas.microsoft.com/office/drawing/2014/main" id="{11EFF17B-5868-B67F-EE64-D61C53BF4A70}"/>
              </a:ext>
            </a:extLst>
          </p:cNvPr>
          <p:cNvSpPr txBox="1"/>
          <p:nvPr/>
        </p:nvSpPr>
        <p:spPr>
          <a:xfrm>
            <a:off x="628650" y="2343150"/>
            <a:ext cx="2547492" cy="2231958"/>
          </a:xfrm>
          <a:prstGeom prst="rect">
            <a:avLst/>
          </a:prstGeom>
          <a:noFill/>
        </p:spPr>
        <p:txBody>
          <a:bodyPr wrap="none" rtlCol="0">
            <a:spAutoFit/>
          </a:bodyPr>
          <a:lstStyle/>
          <a:p>
            <a:pPr marL="342900" indent="-342900">
              <a:lnSpc>
                <a:spcPct val="150000"/>
              </a:lnSpc>
              <a:buAutoNum type="alphaUcPeriod"/>
            </a:pPr>
            <a:r>
              <a:rPr lang="en-US" sz="3200" dirty="0">
                <a:latin typeface="Calibri" panose="020F0502020204030204" pitchFamily="34" charset="0"/>
                <a:cs typeface="Calibri" panose="020F0502020204030204" pitchFamily="34" charset="0"/>
              </a:rPr>
              <a:t> Induction</a:t>
            </a:r>
          </a:p>
          <a:p>
            <a:pPr marL="342900" indent="-342900">
              <a:lnSpc>
                <a:spcPct val="150000"/>
              </a:lnSpc>
              <a:buAutoNum type="alphaUcPeriod"/>
            </a:pPr>
            <a:r>
              <a:rPr lang="en-US" sz="3200" dirty="0">
                <a:latin typeface="Calibri" panose="020F0502020204030204" pitchFamily="34" charset="0"/>
                <a:cs typeface="Calibri" panose="020F0502020204030204" pitchFamily="34" charset="0"/>
              </a:rPr>
              <a:t> </a:t>
            </a:r>
            <a:r>
              <a:rPr lang="en-US" sz="3200" b="1" dirty="0">
                <a:solidFill>
                  <a:srgbClr val="FF0000"/>
                </a:solidFill>
                <a:latin typeface="Calibri" panose="020F0502020204030204" pitchFamily="34" charset="0"/>
                <a:cs typeface="Calibri" panose="020F0502020204030204" pitchFamily="34" charset="0"/>
              </a:rPr>
              <a:t>Subduction</a:t>
            </a:r>
          </a:p>
          <a:p>
            <a:pPr marL="342900" indent="-342900">
              <a:lnSpc>
                <a:spcPct val="150000"/>
              </a:lnSpc>
              <a:buAutoNum type="alphaUcPeriod"/>
            </a:pPr>
            <a:r>
              <a:rPr lang="en-US" sz="3200" dirty="0">
                <a:latin typeface="Calibri" panose="020F0502020204030204" pitchFamily="34" charset="0"/>
                <a:cs typeface="Calibri" panose="020F0502020204030204" pitchFamily="34" charset="0"/>
              </a:rPr>
              <a:t> Conduction</a:t>
            </a:r>
          </a:p>
        </p:txBody>
      </p:sp>
      <p:sp>
        <p:nvSpPr>
          <p:cNvPr id="3" name="Rectangle 2">
            <a:extLst>
              <a:ext uri="{FF2B5EF4-FFF2-40B4-BE49-F238E27FC236}">
                <a16:creationId xmlns:a16="http://schemas.microsoft.com/office/drawing/2014/main" id="{75B2719E-F3D3-1B8A-9AD9-261E2A8B0B33}"/>
              </a:ext>
            </a:extLst>
          </p:cNvPr>
          <p:cNvSpPr/>
          <p:nvPr/>
        </p:nvSpPr>
        <p:spPr>
          <a:xfrm>
            <a:off x="5372100" y="3429000"/>
            <a:ext cx="1485900" cy="67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388;g28c7b7e697c_0_69" descr="Questions">
            <a:extLst>
              <a:ext uri="{FF2B5EF4-FFF2-40B4-BE49-F238E27FC236}">
                <a16:creationId xmlns:a16="http://schemas.microsoft.com/office/drawing/2014/main" id="{E039C83E-53D0-273B-ED18-545108A7B06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86135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g2a613fe29c9_0_143"/>
          <p:cNvSpPr txBox="1"/>
          <p:nvPr/>
        </p:nvSpPr>
        <p:spPr>
          <a:xfrm>
            <a:off x="685798" y="502874"/>
            <a:ext cx="7772400" cy="1169700"/>
          </a:xfrm>
          <a:prstGeom prst="rect">
            <a:avLst/>
          </a:prstGeom>
          <a:noFill/>
          <a:ln>
            <a:noFill/>
          </a:ln>
        </p:spPr>
        <p:txBody>
          <a:bodyPr spcFirstLastPara="1" wrap="square" lIns="91425" tIns="45700" rIns="91425" bIns="45700" anchor="ctr" anchorCtr="0">
            <a:noAutofit/>
          </a:bodyPr>
          <a:lstStyle/>
          <a:p>
            <a:pPr algn="ctr"/>
            <a:r>
              <a:rPr lang="en-US" sz="3000" b="0" i="0" dirty="0">
                <a:solidFill>
                  <a:srgbClr val="0D0D0D"/>
                </a:solidFill>
                <a:effectLst/>
                <a:latin typeface="Calibri" panose="020F0502020204030204" pitchFamily="34" charset="0"/>
                <a:cs typeface="Calibri" panose="020F0502020204030204" pitchFamily="34" charset="0"/>
              </a:rPr>
              <a:t>The deepest trench is called </a:t>
            </a:r>
            <a:r>
              <a:rPr lang="en-US" sz="3000" b="0" i="0" u="sng" dirty="0">
                <a:solidFill>
                  <a:srgbClr val="0D0D0D"/>
                </a:solidFill>
                <a:effectLst/>
                <a:latin typeface="Calibri" panose="020F0502020204030204" pitchFamily="34" charset="0"/>
                <a:cs typeface="Calibri" panose="020F0502020204030204" pitchFamily="34" charset="0"/>
              </a:rPr>
              <a:t>                     </a:t>
            </a:r>
            <a:r>
              <a:rPr lang="en-US" sz="3000" b="0" i="0" dirty="0">
                <a:solidFill>
                  <a:srgbClr val="0D0D0D"/>
                </a:solidFill>
                <a:effectLst/>
                <a:latin typeface="Calibri" panose="020F0502020204030204" pitchFamily="34" charset="0"/>
                <a:cs typeface="Calibri" panose="020F0502020204030204" pitchFamily="34" charset="0"/>
              </a:rPr>
              <a:t> Deep and is locate in the Mariana Trench</a:t>
            </a:r>
          </a:p>
        </p:txBody>
      </p:sp>
      <p:pic>
        <p:nvPicPr>
          <p:cNvPr id="3" name="Picture 2" descr="A cross section of a rock&#10;&#10;Description automatically generated">
            <a:extLst>
              <a:ext uri="{FF2B5EF4-FFF2-40B4-BE49-F238E27FC236}">
                <a16:creationId xmlns:a16="http://schemas.microsoft.com/office/drawing/2014/main" id="{D78A8FE9-1A23-7C36-D66D-CE1BA997E98F}"/>
              </a:ext>
            </a:extLst>
          </p:cNvPr>
          <p:cNvPicPr>
            <a:picLocks noChangeAspect="1"/>
          </p:cNvPicPr>
          <p:nvPr/>
        </p:nvPicPr>
        <p:blipFill>
          <a:blip r:embed="rId3"/>
          <a:stretch>
            <a:fillRect/>
          </a:stretch>
        </p:blipFill>
        <p:spPr>
          <a:xfrm>
            <a:off x="954260" y="2143125"/>
            <a:ext cx="7235477" cy="4714875"/>
          </a:xfrm>
          <a:prstGeom prst="rect">
            <a:avLst/>
          </a:prstGeom>
        </p:spPr>
      </p:pic>
      <p:sp>
        <p:nvSpPr>
          <p:cNvPr id="2" name="Google Shape;388;g28c7b7e697c_0_69" descr="Questions">
            <a:extLst>
              <a:ext uri="{FF2B5EF4-FFF2-40B4-BE49-F238E27FC236}">
                <a16:creationId xmlns:a16="http://schemas.microsoft.com/office/drawing/2014/main" id="{405CB8CE-EE30-92DF-D261-82C688382D27}"/>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50086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g2a613fe29c9_0_143"/>
          <p:cNvSpPr txBox="1"/>
          <p:nvPr/>
        </p:nvSpPr>
        <p:spPr>
          <a:xfrm>
            <a:off x="685798" y="502874"/>
            <a:ext cx="7772400" cy="1169700"/>
          </a:xfrm>
          <a:prstGeom prst="rect">
            <a:avLst/>
          </a:prstGeom>
          <a:noFill/>
          <a:ln>
            <a:noFill/>
          </a:ln>
        </p:spPr>
        <p:txBody>
          <a:bodyPr spcFirstLastPara="1" wrap="square" lIns="91425" tIns="45700" rIns="91425" bIns="45700" anchor="ctr" anchorCtr="0">
            <a:noAutofit/>
          </a:bodyPr>
          <a:lstStyle/>
          <a:p>
            <a:pPr algn="ctr"/>
            <a:r>
              <a:rPr lang="en-US" sz="3000" b="0" i="0" dirty="0">
                <a:solidFill>
                  <a:srgbClr val="0D0D0D"/>
                </a:solidFill>
                <a:effectLst/>
                <a:latin typeface="Calibri" panose="020F0502020204030204" pitchFamily="34" charset="0"/>
                <a:cs typeface="Calibri" panose="020F0502020204030204" pitchFamily="34" charset="0"/>
              </a:rPr>
              <a:t>The deepest trench is called </a:t>
            </a:r>
            <a:r>
              <a:rPr lang="en-US" sz="3000" b="1" i="0" u="sng" dirty="0">
                <a:solidFill>
                  <a:srgbClr val="FF0000"/>
                </a:solidFill>
                <a:effectLst/>
                <a:latin typeface="Calibri" panose="020F0502020204030204" pitchFamily="34" charset="0"/>
                <a:cs typeface="Calibri" panose="020F0502020204030204" pitchFamily="34" charset="0"/>
              </a:rPr>
              <a:t>Challenger</a:t>
            </a:r>
            <a:r>
              <a:rPr lang="en-US" sz="3000" b="0" i="0" dirty="0">
                <a:solidFill>
                  <a:srgbClr val="0D0D0D"/>
                </a:solidFill>
                <a:effectLst/>
                <a:latin typeface="Calibri" panose="020F0502020204030204" pitchFamily="34" charset="0"/>
                <a:cs typeface="Calibri" panose="020F0502020204030204" pitchFamily="34" charset="0"/>
              </a:rPr>
              <a:t> Deep and is locate in the Mariana Trench</a:t>
            </a:r>
          </a:p>
        </p:txBody>
      </p:sp>
      <p:pic>
        <p:nvPicPr>
          <p:cNvPr id="3" name="Picture 2" descr="A cross section of a rock&#10;&#10;Description automatically generated">
            <a:extLst>
              <a:ext uri="{FF2B5EF4-FFF2-40B4-BE49-F238E27FC236}">
                <a16:creationId xmlns:a16="http://schemas.microsoft.com/office/drawing/2014/main" id="{D78A8FE9-1A23-7C36-D66D-CE1BA997E98F}"/>
              </a:ext>
            </a:extLst>
          </p:cNvPr>
          <p:cNvPicPr>
            <a:picLocks noChangeAspect="1"/>
          </p:cNvPicPr>
          <p:nvPr/>
        </p:nvPicPr>
        <p:blipFill>
          <a:blip r:embed="rId3"/>
          <a:stretch>
            <a:fillRect/>
          </a:stretch>
        </p:blipFill>
        <p:spPr>
          <a:xfrm>
            <a:off x="954260" y="2143125"/>
            <a:ext cx="7235477" cy="4714875"/>
          </a:xfrm>
          <a:prstGeom prst="rect">
            <a:avLst/>
          </a:prstGeom>
        </p:spPr>
      </p:pic>
      <p:sp>
        <p:nvSpPr>
          <p:cNvPr id="2" name="Google Shape;388;g28c7b7e697c_0_69" descr="Questions">
            <a:extLst>
              <a:ext uri="{FF2B5EF4-FFF2-40B4-BE49-F238E27FC236}">
                <a16:creationId xmlns:a16="http://schemas.microsoft.com/office/drawing/2014/main" id="{DCAD30B4-7981-2D5F-FF9A-5698430ADB4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5998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BA058F-6CC4-8BC5-4CBE-7D3CF55C23B7}"/>
              </a:ext>
            </a:extLst>
          </p:cNvPr>
          <p:cNvSpPr txBox="1"/>
          <p:nvPr/>
        </p:nvSpPr>
        <p:spPr>
          <a:xfrm>
            <a:off x="778360" y="640379"/>
            <a:ext cx="7587280" cy="1077218"/>
          </a:xfrm>
          <a:prstGeom prst="rect">
            <a:avLst/>
          </a:prstGeom>
          <a:noFill/>
        </p:spPr>
        <p:txBody>
          <a:bodyPr wrap="square" rtlCol="0">
            <a:spAutoFit/>
          </a:bodyPr>
          <a:lstStyle/>
          <a:p>
            <a:pPr algn="ctr"/>
            <a:r>
              <a:rPr lang="en-US" sz="3200" b="1" i="0" u="sng" dirty="0">
                <a:solidFill>
                  <a:srgbClr val="0D0D0D"/>
                </a:solidFill>
                <a:effectLst/>
                <a:latin typeface="Calibri" panose="020F0502020204030204" pitchFamily="34" charset="0"/>
                <a:cs typeface="Calibri" panose="020F0502020204030204" pitchFamily="34" charset="0"/>
              </a:rPr>
              <a:t>True of False</a:t>
            </a:r>
            <a:r>
              <a:rPr lang="en-US" sz="3200" b="0" i="0" dirty="0">
                <a:solidFill>
                  <a:srgbClr val="0D0D0D"/>
                </a:solidFill>
                <a:effectLst/>
                <a:latin typeface="Calibri" panose="020F0502020204030204" pitchFamily="34" charset="0"/>
                <a:cs typeface="Calibri" panose="020F0502020204030204" pitchFamily="34" charset="0"/>
              </a:rPr>
              <a:t>: Deep ocean trenches are easy to explore</a:t>
            </a:r>
            <a:endParaRPr lang="en-US" sz="3200" dirty="0">
              <a:latin typeface="Calibri" panose="020F0502020204030204" pitchFamily="34" charset="0"/>
              <a:cs typeface="Calibri" panose="020F0502020204030204" pitchFamily="34" charset="0"/>
            </a:endParaRPr>
          </a:p>
        </p:txBody>
      </p:sp>
      <p:pic>
        <p:nvPicPr>
          <p:cNvPr id="4" name="Picture 3" descr="A jellyfish with long tentacles&#10;&#10;Description automatically generated">
            <a:extLst>
              <a:ext uri="{FF2B5EF4-FFF2-40B4-BE49-F238E27FC236}">
                <a16:creationId xmlns:a16="http://schemas.microsoft.com/office/drawing/2014/main" id="{F8D08F4D-DCDB-3BB4-E3B0-FE871BB44D10}"/>
              </a:ext>
            </a:extLst>
          </p:cNvPr>
          <p:cNvPicPr>
            <a:picLocks noChangeAspect="1"/>
          </p:cNvPicPr>
          <p:nvPr/>
        </p:nvPicPr>
        <p:blipFill>
          <a:blip r:embed="rId3"/>
          <a:stretch>
            <a:fillRect/>
          </a:stretch>
        </p:blipFill>
        <p:spPr>
          <a:xfrm>
            <a:off x="685800" y="2453673"/>
            <a:ext cx="7772400" cy="4375752"/>
          </a:xfrm>
          <a:prstGeom prst="rect">
            <a:avLst/>
          </a:prstGeom>
        </p:spPr>
      </p:pic>
      <p:sp>
        <p:nvSpPr>
          <p:cNvPr id="3" name="Google Shape;388;g28c7b7e697c_0_69" descr="Questions">
            <a:extLst>
              <a:ext uri="{FF2B5EF4-FFF2-40B4-BE49-F238E27FC236}">
                <a16:creationId xmlns:a16="http://schemas.microsoft.com/office/drawing/2014/main" id="{5799530E-2DC4-4D4C-C639-D859EF807CC7}"/>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01553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BA058F-6CC4-8BC5-4CBE-7D3CF55C23B7}"/>
              </a:ext>
            </a:extLst>
          </p:cNvPr>
          <p:cNvSpPr txBox="1"/>
          <p:nvPr/>
        </p:nvSpPr>
        <p:spPr>
          <a:xfrm>
            <a:off x="778360" y="640379"/>
            <a:ext cx="7587280" cy="1077218"/>
          </a:xfrm>
          <a:prstGeom prst="rect">
            <a:avLst/>
          </a:prstGeom>
          <a:noFill/>
        </p:spPr>
        <p:txBody>
          <a:bodyPr wrap="square" rtlCol="0">
            <a:spAutoFit/>
          </a:bodyPr>
          <a:lstStyle/>
          <a:p>
            <a:pPr algn="ctr"/>
            <a:r>
              <a:rPr lang="en-US" sz="3200" b="1" i="0" u="sng" dirty="0">
                <a:solidFill>
                  <a:srgbClr val="0D0D0D"/>
                </a:solidFill>
                <a:effectLst/>
                <a:latin typeface="Calibri" panose="020F0502020204030204" pitchFamily="34" charset="0"/>
                <a:cs typeface="Calibri" panose="020F0502020204030204" pitchFamily="34" charset="0"/>
              </a:rPr>
              <a:t>True of </a:t>
            </a:r>
            <a:r>
              <a:rPr lang="en-US" sz="3200" b="1" i="0" u="sng" dirty="0">
                <a:solidFill>
                  <a:srgbClr val="FF0000"/>
                </a:solidFill>
                <a:effectLst/>
                <a:latin typeface="Calibri" panose="020F0502020204030204" pitchFamily="34" charset="0"/>
                <a:cs typeface="Calibri" panose="020F0502020204030204" pitchFamily="34" charset="0"/>
              </a:rPr>
              <a:t>False</a:t>
            </a:r>
            <a:r>
              <a:rPr lang="en-US" sz="3200" b="0" i="0" dirty="0">
                <a:solidFill>
                  <a:srgbClr val="0D0D0D"/>
                </a:solidFill>
                <a:effectLst/>
                <a:latin typeface="Calibri" panose="020F0502020204030204" pitchFamily="34" charset="0"/>
                <a:cs typeface="Calibri" panose="020F0502020204030204" pitchFamily="34" charset="0"/>
              </a:rPr>
              <a:t>: Deep ocean trenches are easy to explore</a:t>
            </a:r>
            <a:endParaRPr lang="en-US" sz="3200" dirty="0">
              <a:latin typeface="Calibri" panose="020F0502020204030204" pitchFamily="34" charset="0"/>
              <a:cs typeface="Calibri" panose="020F0502020204030204" pitchFamily="34" charset="0"/>
            </a:endParaRPr>
          </a:p>
        </p:txBody>
      </p:sp>
      <p:pic>
        <p:nvPicPr>
          <p:cNvPr id="4" name="Picture 3" descr="A jellyfish with long tentacles&#10;&#10;Description automatically generated">
            <a:extLst>
              <a:ext uri="{FF2B5EF4-FFF2-40B4-BE49-F238E27FC236}">
                <a16:creationId xmlns:a16="http://schemas.microsoft.com/office/drawing/2014/main" id="{F8D08F4D-DCDB-3BB4-E3B0-FE871BB44D10}"/>
              </a:ext>
            </a:extLst>
          </p:cNvPr>
          <p:cNvPicPr>
            <a:picLocks noChangeAspect="1"/>
          </p:cNvPicPr>
          <p:nvPr/>
        </p:nvPicPr>
        <p:blipFill>
          <a:blip r:embed="rId3"/>
          <a:stretch>
            <a:fillRect/>
          </a:stretch>
        </p:blipFill>
        <p:spPr>
          <a:xfrm>
            <a:off x="685800" y="2453673"/>
            <a:ext cx="7772400" cy="4375752"/>
          </a:xfrm>
          <a:prstGeom prst="rect">
            <a:avLst/>
          </a:prstGeom>
        </p:spPr>
      </p:pic>
      <p:sp>
        <p:nvSpPr>
          <p:cNvPr id="3" name="Google Shape;388;g28c7b7e697c_0_69" descr="Questions">
            <a:extLst>
              <a:ext uri="{FF2B5EF4-FFF2-40B4-BE49-F238E27FC236}">
                <a16:creationId xmlns:a16="http://schemas.microsoft.com/office/drawing/2014/main" id="{90D7898C-D968-664B-40DF-1561B5EE8B0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50700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9" name="Google Shape;43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p:nvSpPr>
          <p:cNvPr id="45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Google Shape;447;g27e576c1a67_0_796"/>
          <p:cNvSpPr txBox="1">
            <a:spLocks noGrp="1"/>
          </p:cNvSpPr>
          <p:nvPr>
            <p:ph type="ctrTitle" idx="4294967295"/>
          </p:nvPr>
        </p:nvSpPr>
        <p:spPr>
          <a:xfrm>
            <a:off x="698931" y="2154206"/>
            <a:ext cx="1971675" cy="2547257"/>
          </a:xfrm>
          <a:prstGeom prst="rect">
            <a:avLst/>
          </a:prstGeom>
          <a:noFill/>
        </p:spPr>
        <p:txBody>
          <a:bodyPr spcFirstLastPara="1" vert="horz" lIns="91440" tIns="45720" rIns="91440" bIns="45720" rtlCol="0" anchor="ctr" anchorCtr="0">
            <a:normAutofit fontScale="90000"/>
          </a:bodyPr>
          <a:lstStyle/>
          <a:p>
            <a:pPr>
              <a:lnSpc>
                <a:spcPct val="90000"/>
              </a:lnSpc>
              <a:spcBef>
                <a:spcPct val="0"/>
              </a:spcBef>
              <a:buSzPts val="1400"/>
            </a:pPr>
            <a:r>
              <a:rPr lang="en-US" sz="2600" b="0" i="0" u="none" strike="noStrike" kern="1200" cap="none" dirty="0">
                <a:solidFill>
                  <a:srgbClr val="FFFFFF"/>
                </a:solidFill>
                <a:latin typeface="+mj-lt"/>
                <a:ea typeface="+mj-ea"/>
                <a:cs typeface="+mj-cs"/>
                <a:sym typeface="Calibri"/>
              </a:rPr>
              <a:t>The Mariana Trench is an example of an ocean trench. It </a:t>
            </a:r>
            <a:r>
              <a:rPr lang="en-US" sz="2600" kern="1200" dirty="0">
                <a:solidFill>
                  <a:srgbClr val="FFFFFF"/>
                </a:solidFill>
                <a:latin typeface="+mj-lt"/>
                <a:ea typeface="+mj-ea"/>
                <a:cs typeface="+mj-cs"/>
              </a:rPr>
              <a:t>is located in the western Pacific Ocean. </a:t>
            </a:r>
          </a:p>
          <a:p>
            <a:pPr marL="0" marR="0" lvl="0" indent="0">
              <a:lnSpc>
                <a:spcPct val="90000"/>
              </a:lnSpc>
              <a:spcBef>
                <a:spcPct val="0"/>
              </a:spcBef>
              <a:spcAft>
                <a:spcPts val="0"/>
              </a:spcAft>
              <a:buClr>
                <a:schemeClr val="dk1"/>
              </a:buClr>
              <a:buSzPts val="1400"/>
            </a:pPr>
            <a:endParaRPr lang="en-US" sz="2600" kern="1200" dirty="0">
              <a:solidFill>
                <a:srgbClr val="FFFFFF"/>
              </a:solidFill>
              <a:latin typeface="+mj-lt"/>
              <a:ea typeface="+mj-ea"/>
              <a:cs typeface="+mj-cs"/>
            </a:endParaRPr>
          </a:p>
        </p:txBody>
      </p:sp>
      <p:pic>
        <p:nvPicPr>
          <p:cNvPr id="3" name="Picture 2" descr="A map of the ocean&#10;&#10;Description automatically generated">
            <a:extLst>
              <a:ext uri="{FF2B5EF4-FFF2-40B4-BE49-F238E27FC236}">
                <a16:creationId xmlns:a16="http://schemas.microsoft.com/office/drawing/2014/main" id="{A7EEEF0C-FBF2-93A3-C669-4524E33F051C}"/>
              </a:ext>
            </a:extLst>
          </p:cNvPr>
          <p:cNvPicPr>
            <a:picLocks noChangeAspect="1"/>
          </p:cNvPicPr>
          <p:nvPr/>
        </p:nvPicPr>
        <p:blipFill>
          <a:blip r:embed="rId3"/>
          <a:stretch>
            <a:fillRect/>
          </a:stretch>
        </p:blipFill>
        <p:spPr>
          <a:xfrm>
            <a:off x="3988747" y="643466"/>
            <a:ext cx="4274005" cy="5568739"/>
          </a:xfrm>
          <a:prstGeom prst="rect">
            <a:avLst/>
          </a:prstGeom>
        </p:spPr>
      </p:pic>
      <p:sp>
        <p:nvSpPr>
          <p:cNvPr id="445" name="Google Shape;445;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4"/>
        <p:cNvGrpSpPr/>
        <p:nvPr/>
      </p:nvGrpSpPr>
      <p:grpSpPr>
        <a:xfrm>
          <a:off x="0" y="0"/>
          <a:ext cx="0" cy="0"/>
          <a:chOff x="0" y="0"/>
          <a:chExt cx="0" cy="0"/>
        </a:xfrm>
      </p:grpSpPr>
      <p:sp useBgFill="1">
        <p:nvSpPr>
          <p:cNvPr id="464" name="Rectangle 463">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map of the world&#10;&#10;Description automatically generated">
            <a:extLst>
              <a:ext uri="{FF2B5EF4-FFF2-40B4-BE49-F238E27FC236}">
                <a16:creationId xmlns:a16="http://schemas.microsoft.com/office/drawing/2014/main" id="{7510860C-1A07-B054-514A-37461C71EE70}"/>
              </a:ext>
            </a:extLst>
          </p:cNvPr>
          <p:cNvPicPr>
            <a:picLocks noChangeAspect="1"/>
          </p:cNvPicPr>
          <p:nvPr/>
        </p:nvPicPr>
        <p:blipFill>
          <a:blip r:embed="rId3"/>
          <a:stretch>
            <a:fillRect/>
          </a:stretch>
        </p:blipFill>
        <p:spPr>
          <a:xfrm>
            <a:off x="241300" y="1392238"/>
            <a:ext cx="5508625" cy="4071938"/>
          </a:xfrm>
          <a:prstGeom prst="rect">
            <a:avLst/>
          </a:prstGeom>
        </p:spPr>
      </p:pic>
      <p:sp>
        <p:nvSpPr>
          <p:cNvPr id="457" name="Google Shape;457;g2b790e7f309_0_61"/>
          <p:cNvSpPr txBox="1">
            <a:spLocks noGrp="1"/>
          </p:cNvSpPr>
          <p:nvPr>
            <p:ph type="ctrTitle" idx="4294967295"/>
          </p:nvPr>
        </p:nvSpPr>
        <p:spPr>
          <a:xfrm>
            <a:off x="5991225" y="640081"/>
            <a:ext cx="3024188" cy="5489009"/>
          </a:xfrm>
          <a:prstGeom prst="rect">
            <a:avLst/>
          </a:prstGeom>
        </p:spPr>
        <p:txBody>
          <a:bodyPr spcFirstLastPara="1" vert="horz" lIns="91440" tIns="45720" rIns="91440" bIns="45720" rtlCol="0" anchor="ctr" anchorCtr="0">
            <a:noAutofit/>
          </a:bodyPr>
          <a:lstStyle/>
          <a:p>
            <a:pPr marL="0" marR="0" lvl="0" indent="0" algn="l">
              <a:lnSpc>
                <a:spcPct val="90000"/>
              </a:lnSpc>
              <a:spcBef>
                <a:spcPct val="0"/>
              </a:spcBef>
              <a:spcAft>
                <a:spcPts val="0"/>
              </a:spcAft>
              <a:buClr>
                <a:schemeClr val="dk1"/>
              </a:buClr>
              <a:buSzPts val="1400"/>
            </a:pPr>
            <a:r>
              <a:rPr lang="en-US" sz="24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Another </a:t>
            </a:r>
            <a:r>
              <a:rPr lang="en-US" sz="2400" b="0" i="0" u="none" strike="noStrike" kern="1200" cap="none" dirty="0">
                <a:solidFill>
                  <a:schemeClr val="tx1"/>
                </a:solidFill>
                <a:latin typeface="Calibri" panose="020F0502020204030204" pitchFamily="34" charset="0"/>
                <a:ea typeface="+mj-ea"/>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example</a:t>
            </a:r>
            <a:r>
              <a:rPr lang="en-US" sz="24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 of an ocean trench is the Pu</a:t>
            </a:r>
            <a:r>
              <a:rPr lang="en-US" sz="2400" kern="1200" dirty="0">
                <a:solidFill>
                  <a:schemeClr val="tx1"/>
                </a:solidFill>
                <a:latin typeface="Calibri" panose="020F0502020204030204" pitchFamily="34" charset="0"/>
                <a:ea typeface="+mj-ea"/>
                <a:cs typeface="Calibri" panose="020F0502020204030204" pitchFamily="34" charset="0"/>
              </a:rPr>
              <a:t>erto Rico Trench. This ocean trench is in the Atlantic Ocean near Puerto Rico and the Virgin Islands. While the Mariana Trench is the deepest ocean trench in the world, the Puerto Rico Trench is the deepest one in the Atlantic Ocean, reaching depths of over 28,000 feet.</a:t>
            </a:r>
            <a:endParaRPr lang="en-US" sz="2400" b="0" i="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4" name="Google Shape;445;g27e576c1a67_0_796" descr="Artificial Intelligence">
            <a:extLst>
              <a:ext uri="{FF2B5EF4-FFF2-40B4-BE49-F238E27FC236}">
                <a16:creationId xmlns:a16="http://schemas.microsoft.com/office/drawing/2014/main" id="{0A1764A3-E202-4C26-D3AF-8E75EEBB51ED}"/>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446;g27e576c1a67_0_796" descr="Comment Like">
            <a:extLst>
              <a:ext uri="{FF2B5EF4-FFF2-40B4-BE49-F238E27FC236}">
                <a16:creationId xmlns:a16="http://schemas.microsoft.com/office/drawing/2014/main" id="{D66CC8F5-C33A-1983-118F-F47CFDA070FB}"/>
              </a:ext>
            </a:extLst>
          </p:cNvPr>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6" name="Google Shape;46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4"/>
        <p:cNvGrpSpPr/>
        <p:nvPr/>
      </p:nvGrpSpPr>
      <p:grpSpPr>
        <a:xfrm>
          <a:off x="0" y="0"/>
          <a:ext cx="0" cy="0"/>
          <a:chOff x="0" y="0"/>
          <a:chExt cx="0" cy="0"/>
        </a:xfrm>
      </p:grpSpPr>
      <p:sp>
        <p:nvSpPr>
          <p:cNvPr id="346" name="Rectangle 345">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8" name="Rectangle 347">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5" name="Rectangle 344">
            <a:extLst>
              <a:ext uri="{FF2B5EF4-FFF2-40B4-BE49-F238E27FC236}">
                <a16:creationId xmlns:a16="http://schemas.microsoft.com/office/drawing/2014/main" id="{E43DC68B-54DD-4053-BE4D-615259684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69989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713232"/>
            <a:ext cx="317173" cy="540410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 name="Picture 1" descr="A map of the arctic&#10;&#10;Description automatically generated">
            <a:extLst>
              <a:ext uri="{FF2B5EF4-FFF2-40B4-BE49-F238E27FC236}">
                <a16:creationId xmlns:a16="http://schemas.microsoft.com/office/drawing/2014/main" id="{54CFC060-B103-B0FE-CAE1-2413837F0B42}"/>
              </a:ext>
            </a:extLst>
          </p:cNvPr>
          <p:cNvPicPr>
            <a:picLocks noChangeAspect="1"/>
          </p:cNvPicPr>
          <p:nvPr/>
        </p:nvPicPr>
        <p:blipFill>
          <a:blip r:embed="rId3"/>
          <a:stretch>
            <a:fillRect/>
          </a:stretch>
        </p:blipFill>
        <p:spPr>
          <a:xfrm>
            <a:off x="158586" y="1607471"/>
            <a:ext cx="5550606" cy="4509866"/>
          </a:xfrm>
          <a:prstGeom prst="rect">
            <a:avLst/>
          </a:prstGeom>
        </p:spPr>
      </p:pic>
      <p:sp>
        <p:nvSpPr>
          <p:cNvPr id="335" name="Google Shape;335;g27e576c1a67_0_364"/>
          <p:cNvSpPr txBox="1"/>
          <p:nvPr/>
        </p:nvSpPr>
        <p:spPr>
          <a:xfrm>
            <a:off x="5659517" y="1601861"/>
            <a:ext cx="2914650" cy="3095445"/>
          </a:xfrm>
          <a:prstGeom prst="rect">
            <a:avLst/>
          </a:prstGeom>
        </p:spPr>
        <p:txBody>
          <a:bodyPr spcFirstLastPara="1" vert="horz" lIns="91440" tIns="45720" rIns="91440" bIns="45720" rtlCol="0" anchor="t" anchorCtr="0">
            <a:noAutofit/>
          </a:bodyPr>
          <a:lstStyle/>
          <a:p>
            <a:pPr marR="0" lvl="0" algn="r">
              <a:lnSpc>
                <a:spcPct val="90000"/>
              </a:lnSpc>
              <a:spcBef>
                <a:spcPts val="0"/>
              </a:spcBef>
              <a:spcAft>
                <a:spcPts val="600"/>
              </a:spcAft>
              <a:buClr>
                <a:srgbClr val="000000"/>
              </a:buClr>
              <a:buSzPts val="3600"/>
            </a:pPr>
            <a:r>
              <a:rPr lang="en-US" sz="2800" b="0" i="0" u="none" strike="noStrike" kern="1200" cap="none">
                <a:solidFill>
                  <a:schemeClr val="tx1"/>
                </a:solidFill>
                <a:latin typeface="Calibri" panose="020F0502020204030204" pitchFamily="34" charset="0"/>
                <a:ea typeface="+mn-ea"/>
                <a:cs typeface="Calibri" panose="020F0502020204030204" pitchFamily="34" charset="0"/>
                <a:sym typeface="Calibri"/>
              </a:rPr>
              <a:t>An </a:t>
            </a:r>
            <a:r>
              <a:rPr lang="en-US" sz="2800" kern="1200">
                <a:solidFill>
                  <a:schemeClr val="tx1"/>
                </a:solidFill>
                <a:latin typeface="Calibri" panose="020F0502020204030204" pitchFamily="34" charset="0"/>
                <a:ea typeface="+mn-ea"/>
                <a:cs typeface="Calibri" panose="020F0502020204030204" pitchFamily="34" charset="0"/>
                <a:sym typeface="Calibri"/>
              </a:rPr>
              <a:t>abyssal plain is </a:t>
            </a:r>
            <a:r>
              <a:rPr lang="en-US" sz="2800" b="1" kern="1200">
                <a:solidFill>
                  <a:schemeClr val="tx1"/>
                </a:solidFill>
                <a:latin typeface="Calibri" panose="020F0502020204030204" pitchFamily="34" charset="0"/>
                <a:ea typeface="+mn-ea"/>
                <a:cs typeface="Calibri" panose="020F0502020204030204" pitchFamily="34" charset="0"/>
                <a:sym typeface="Calibri"/>
              </a:rPr>
              <a:t>NOT</a:t>
            </a:r>
            <a:r>
              <a:rPr lang="en-US" sz="2800" kern="1200">
                <a:solidFill>
                  <a:schemeClr val="tx1"/>
                </a:solidFill>
                <a:latin typeface="Calibri" panose="020F0502020204030204" pitchFamily="34" charset="0"/>
                <a:ea typeface="+mn-ea"/>
                <a:cs typeface="Calibri" panose="020F0502020204030204" pitchFamily="34" charset="0"/>
                <a:sym typeface="Calibri"/>
              </a:rPr>
              <a:t> an example of an ocean trench. Abyssal plains are large flat surfaces on the ocean floor, while ocean trenches are deep cracks in the floor.</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cxnSp>
        <p:nvCxnSpPr>
          <p:cNvPr id="349" name="Straight Connector 348">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EACA08E-D537-41C6-96A5-5900E05D3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 name="Google Shape;472;g25e11802ac4_0_864" descr="Artificial Intelligence">
            <a:extLst>
              <a:ext uri="{FF2B5EF4-FFF2-40B4-BE49-F238E27FC236}">
                <a16:creationId xmlns:a16="http://schemas.microsoft.com/office/drawing/2014/main" id="{2BC816CB-765C-7CC1-41BB-E816C20E7A9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Google Shape;473;g25e11802ac4_0_864" descr="Comment Dislike">
            <a:extLst>
              <a:ext uri="{FF2B5EF4-FFF2-40B4-BE49-F238E27FC236}">
                <a16:creationId xmlns:a16="http://schemas.microsoft.com/office/drawing/2014/main" id="{56908647-D947-1B49-115F-8D02610C8771}"/>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74" name="Google Shape;474;g25e11802ac4_0_864"/>
          <p:cNvSpPr txBox="1">
            <a:spLocks noGrp="1"/>
          </p:cNvSpPr>
          <p:nvPr>
            <p:ph type="ctrTitle" idx="4294967295"/>
          </p:nvPr>
        </p:nvSpPr>
        <p:spPr>
          <a:xfrm>
            <a:off x="580527" y="894310"/>
            <a:ext cx="7982925"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800" dirty="0">
                <a:latin typeface="Calibri" panose="020F0502020204030204" pitchFamily="34" charset="0"/>
                <a:cs typeface="Calibri" panose="020F0502020204030204" pitchFamily="34" charset="0"/>
              </a:rPr>
              <a:t>The Amazon Cone </a:t>
            </a:r>
            <a:r>
              <a:rPr lang="en-US" sz="2800" b="0" i="0" u="none" strike="noStrike" cap="none" dirty="0">
                <a:solidFill>
                  <a:schemeClr val="dk1"/>
                </a:solidFill>
                <a:latin typeface="Calibri" panose="020F0502020204030204" pitchFamily="34" charset="0"/>
                <a:cs typeface="Calibri" panose="020F0502020204030204" pitchFamily="34" charset="0"/>
                <a:sym typeface="Calibri"/>
              </a:rPr>
              <a:t>is </a:t>
            </a:r>
            <a:r>
              <a:rPr lang="en-US" sz="2800" b="1" i="0" u="none" strike="noStrike" cap="none" dirty="0">
                <a:solidFill>
                  <a:schemeClr val="dk1"/>
                </a:solidFill>
                <a:latin typeface="Calibri" panose="020F0502020204030204" pitchFamily="34" charset="0"/>
                <a:cs typeface="Calibri" panose="020F0502020204030204" pitchFamily="34" charset="0"/>
                <a:sym typeface="Calibri"/>
              </a:rPr>
              <a:t>NOT</a:t>
            </a:r>
            <a:r>
              <a:rPr lang="en-US" sz="2800" b="0" i="0" u="none" strike="noStrike" cap="none" dirty="0">
                <a:solidFill>
                  <a:schemeClr val="dk1"/>
                </a:solidFill>
                <a:latin typeface="Calibri" panose="020F0502020204030204" pitchFamily="34" charset="0"/>
                <a:cs typeface="Calibri" panose="020F0502020204030204" pitchFamily="34" charset="0"/>
                <a:sym typeface="Calibri"/>
              </a:rPr>
              <a:t> an example of an ocean trench. It is an example of a continental rise because it is </a:t>
            </a:r>
            <a:r>
              <a:rPr lang="en-US" sz="2800" dirty="0">
                <a:solidFill>
                  <a:srgbClr val="0D0D0D"/>
                </a:solidFill>
                <a:highlight>
                  <a:srgbClr val="FFFFFF"/>
                </a:highlight>
                <a:latin typeface="Calibri" panose="020F0502020204030204" pitchFamily="34" charset="0"/>
                <a:cs typeface="Calibri" panose="020F0502020204030204" pitchFamily="34" charset="0"/>
              </a:rPr>
              <a:t>is </a:t>
            </a:r>
            <a:r>
              <a:rPr lang="en-US" sz="2800" b="0" i="0" kern="1200" dirty="0">
                <a:solidFill>
                  <a:schemeClr val="tx1"/>
                </a:solidFill>
                <a:effectLst/>
                <a:latin typeface="Calibri" panose="020F0502020204030204" pitchFamily="34" charset="0"/>
                <a:ea typeface="+mn-ea"/>
                <a:cs typeface="Calibri" panose="020F0502020204030204" pitchFamily="34" charset="0"/>
              </a:rPr>
              <a:t>a gentle slope at the ocean's bottom where sand and mud collect</a:t>
            </a:r>
            <a:endParaRPr sz="2800" b="0" i="0" u="none" strike="noStrike" cap="none" dirty="0">
              <a:solidFill>
                <a:schemeClr val="dk1"/>
              </a:solidFill>
              <a:latin typeface="Calibri" panose="020F0502020204030204" pitchFamily="34" charset="0"/>
              <a:cs typeface="Calibri" panose="020F0502020204030204" pitchFamily="34" charset="0"/>
              <a:sym typeface="Calibri"/>
            </a:endParaRPr>
          </a:p>
        </p:txBody>
      </p:sp>
      <p:pic>
        <p:nvPicPr>
          <p:cNvPr id="2" name="Picture 1" descr="A map of the amazon river&#10;&#10;Description automatically generated">
            <a:extLst>
              <a:ext uri="{FF2B5EF4-FFF2-40B4-BE49-F238E27FC236}">
                <a16:creationId xmlns:a16="http://schemas.microsoft.com/office/drawing/2014/main" id="{95AD7AE9-56AB-8DDF-A464-9E2CD13FBC6D}"/>
              </a:ext>
            </a:extLst>
          </p:cNvPr>
          <p:cNvPicPr>
            <a:picLocks noChangeAspect="1"/>
          </p:cNvPicPr>
          <p:nvPr/>
        </p:nvPicPr>
        <p:blipFill rotWithShape="1">
          <a:blip r:embed="rId5"/>
          <a:srcRect t="5910"/>
          <a:stretch/>
        </p:blipFill>
        <p:spPr>
          <a:xfrm>
            <a:off x="0" y="2685260"/>
            <a:ext cx="9143980" cy="417274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7430209113_0_1469"/>
          <p:cNvSpPr txBox="1"/>
          <p:nvPr/>
        </p:nvSpPr>
        <p:spPr>
          <a:xfrm>
            <a:off x="532137" y="249456"/>
            <a:ext cx="807972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a:t>
            </a:r>
            <a:r>
              <a:rPr lang="en-US" sz="3600" dirty="0">
                <a:solidFill>
                  <a:schemeClr val="dk1"/>
                </a:solidFill>
                <a:latin typeface="Calibri"/>
                <a:ea typeface="Calibri"/>
                <a:cs typeface="Calibri"/>
                <a:sym typeface="Calibri"/>
              </a:rPr>
              <a:t>abyssal plains</a:t>
            </a:r>
            <a:r>
              <a:rPr lang="en-US" sz="3600" b="0" i="0" u="none" strike="noStrike" cap="none" dirty="0">
                <a:solidFill>
                  <a:schemeClr val="dk1"/>
                </a:solidFill>
                <a:latin typeface="Calibri"/>
                <a:ea typeface="Calibri"/>
                <a:cs typeface="Calibri"/>
                <a:sym typeface="Calibri"/>
              </a:rPr>
              <a:t> and </a:t>
            </a:r>
            <a:r>
              <a:rPr lang="en-US" sz="3600" dirty="0">
                <a:solidFill>
                  <a:schemeClr val="dk1"/>
                </a:solidFill>
                <a:latin typeface="Calibri"/>
                <a:ea typeface="Calibri"/>
                <a:cs typeface="Calibri"/>
                <a:sym typeface="Calibri"/>
              </a:rPr>
              <a:t>the Amazon Cone </a:t>
            </a:r>
            <a:r>
              <a:rPr lang="en-US" sz="3600" b="0" i="0" u="none" strike="noStrike" cap="none" dirty="0">
                <a:solidFill>
                  <a:schemeClr val="dk1"/>
                </a:solidFill>
                <a:latin typeface="Calibri"/>
                <a:ea typeface="Calibri"/>
                <a:cs typeface="Calibri"/>
                <a:sym typeface="Calibri"/>
              </a:rPr>
              <a:t>not examples of an ocean trench?</a:t>
            </a:r>
            <a:endParaRPr sz="1400" b="0" i="0" u="none" strike="noStrike" cap="none" dirty="0">
              <a:solidFill>
                <a:srgbClr val="000000"/>
              </a:solidFill>
              <a:latin typeface="Arial"/>
              <a:ea typeface="Arial"/>
              <a:cs typeface="Arial"/>
              <a:sym typeface="Arial"/>
            </a:endParaRPr>
          </a:p>
        </p:txBody>
      </p:sp>
      <p:sp>
        <p:nvSpPr>
          <p:cNvPr id="497" name="Google Shape;497;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9" name="Google Shape;499;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2" name="Picture 1" descr="A map of the arctic&#10;&#10;Description automatically generated">
            <a:extLst>
              <a:ext uri="{FF2B5EF4-FFF2-40B4-BE49-F238E27FC236}">
                <a16:creationId xmlns:a16="http://schemas.microsoft.com/office/drawing/2014/main" id="{6E3E892D-3A8B-DC52-3DFC-47F75516A1B4}"/>
              </a:ext>
            </a:extLst>
          </p:cNvPr>
          <p:cNvPicPr>
            <a:picLocks noChangeAspect="1"/>
          </p:cNvPicPr>
          <p:nvPr/>
        </p:nvPicPr>
        <p:blipFill>
          <a:blip r:embed="rId5"/>
          <a:stretch>
            <a:fillRect/>
          </a:stretch>
        </p:blipFill>
        <p:spPr>
          <a:xfrm>
            <a:off x="416670" y="2594186"/>
            <a:ext cx="3763109" cy="3057525"/>
          </a:xfrm>
          <a:prstGeom prst="rect">
            <a:avLst/>
          </a:prstGeom>
        </p:spPr>
      </p:pic>
      <p:pic>
        <p:nvPicPr>
          <p:cNvPr id="3" name="Picture 2" descr="A map of the amazon river&#10;&#10;Description automatically generated">
            <a:extLst>
              <a:ext uri="{FF2B5EF4-FFF2-40B4-BE49-F238E27FC236}">
                <a16:creationId xmlns:a16="http://schemas.microsoft.com/office/drawing/2014/main" id="{D71D1CD3-A55B-E1C6-BA13-DEC9B6210F88}"/>
              </a:ext>
            </a:extLst>
          </p:cNvPr>
          <p:cNvPicPr>
            <a:picLocks noChangeAspect="1"/>
          </p:cNvPicPr>
          <p:nvPr/>
        </p:nvPicPr>
        <p:blipFill rotWithShape="1">
          <a:blip r:embed="rId6"/>
          <a:srcRect t="5910"/>
          <a:stretch/>
        </p:blipFill>
        <p:spPr>
          <a:xfrm>
            <a:off x="4761627" y="3192283"/>
            <a:ext cx="4078846" cy="186133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08" name="Google Shape;50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992979" y="5571097"/>
            <a:ext cx="7158039" cy="331561"/>
          </a:xfrm>
          <a:prstGeom prst="rect">
            <a:avLst/>
          </a:prstGeom>
        </p:spPr>
        <p:txBody>
          <a:bodyPr spcFirstLastPara="1" lIns="91425" tIns="45700" rIns="91425" bIns="45700" anchor="t" anchorCtr="0">
            <a:noAutofit/>
          </a:bodyPr>
          <a:lstStyle/>
          <a:p>
            <a:pPr marL="0" lvl="0" indent="0" rtl="0">
              <a:lnSpc>
                <a:spcPct val="90000"/>
              </a:lnSpc>
              <a:spcBef>
                <a:spcPts val="0"/>
              </a:spcBef>
              <a:spcAft>
                <a:spcPts val="600"/>
              </a:spcAft>
              <a:buClr>
                <a:schemeClr val="dk1"/>
              </a:buClr>
              <a:buSzPts val="3200"/>
              <a:buNone/>
            </a:pPr>
            <a:r>
              <a:rPr lang="en-US" b="1" u="sng" dirty="0">
                <a:solidFill>
                  <a:schemeClr val="tx1">
                    <a:lumMod val="85000"/>
                    <a:lumOff val="15000"/>
                  </a:schemeClr>
                </a:solidFill>
                <a:latin typeface="Calibri" panose="020F0502020204030204" pitchFamily="34" charset="0"/>
                <a:cs typeface="Calibri" panose="020F0502020204030204" pitchFamily="34" charset="0"/>
              </a:rPr>
              <a:t>Ocean Trench</a:t>
            </a:r>
            <a:r>
              <a:rPr lang="en-US" b="1" dirty="0">
                <a:solidFill>
                  <a:schemeClr val="tx1">
                    <a:lumMod val="85000"/>
                    <a:lumOff val="15000"/>
                  </a:schemeClr>
                </a:solidFill>
                <a:latin typeface="Calibri" panose="020F0502020204030204" pitchFamily="34" charset="0"/>
                <a:cs typeface="Calibri" panose="020F0502020204030204" pitchFamily="34" charset="0"/>
              </a:rPr>
              <a:t>: </a:t>
            </a:r>
            <a:r>
              <a:rPr lang="en-US" b="0" i="0" dirty="0">
                <a:solidFill>
                  <a:schemeClr val="tx1">
                    <a:lumMod val="85000"/>
                    <a:lumOff val="15000"/>
                  </a:schemeClr>
                </a:solidFill>
                <a:effectLst/>
                <a:latin typeface="Calibri" panose="020F0502020204030204" pitchFamily="34" charset="0"/>
                <a:cs typeface="Calibri" panose="020F0502020204030204" pitchFamily="34" charset="0"/>
              </a:rPr>
              <a:t>a very deep crack or trench on the ocean floor</a:t>
            </a:r>
            <a:endParaRPr lang="en-US" dirty="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3" name="Picture 2" descr="A cartoon of a mountain range&#10;&#10;Description automatically generated with medium confidence">
            <a:extLst>
              <a:ext uri="{FF2B5EF4-FFF2-40B4-BE49-F238E27FC236}">
                <a16:creationId xmlns:a16="http://schemas.microsoft.com/office/drawing/2014/main" id="{3B854069-1EDC-D224-CF54-704C0EEA1AE2}"/>
              </a:ext>
            </a:extLst>
          </p:cNvPr>
          <p:cNvPicPr>
            <a:picLocks noChangeAspect="1"/>
          </p:cNvPicPr>
          <p:nvPr/>
        </p:nvPicPr>
        <p:blipFill>
          <a:blip r:embed="rId3"/>
          <a:stretch>
            <a:fillRect/>
          </a:stretch>
        </p:blipFill>
        <p:spPr>
          <a:xfrm>
            <a:off x="833510" y="636625"/>
            <a:ext cx="7476978" cy="4224493"/>
          </a:xfrm>
          <a:prstGeom prst="rect">
            <a:avLst/>
          </a:prstGeom>
        </p:spPr>
      </p:pic>
      <p:sp>
        <p:nvSpPr>
          <p:cNvPr id="2" name="Google Shape;514;g2a613fe29c9_2_9" descr="Rewind">
            <a:extLst>
              <a:ext uri="{FF2B5EF4-FFF2-40B4-BE49-F238E27FC236}">
                <a16:creationId xmlns:a16="http://schemas.microsoft.com/office/drawing/2014/main" id="{CA35848A-708B-3E8E-292C-43C159038E3C}"/>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4798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23" name="Google Shape;52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24" name="Google Shape;524;g25e11802ac4_0_1976"/>
          <p:cNvCxnSpPr>
            <a:stCxn id="525" idx="4"/>
            <a:endCxn id="52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26" name="Google Shape;52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27" name="Google Shape;52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25" name="Google Shape;52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300042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Ocean Trench</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ocean trenches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a5a1442303_0_281"/>
          <p:cNvSpPr txBox="1">
            <a:spLocks noGrp="1"/>
          </p:cNvSpPr>
          <p:nvPr>
            <p:ph type="ctrTitle"/>
          </p:nvPr>
        </p:nvSpPr>
        <p:spPr>
          <a:xfrm>
            <a:off x="853475" y="135873"/>
            <a:ext cx="7637700" cy="134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Crust</a:t>
            </a:r>
            <a:r>
              <a:rPr lang="en-US" sz="3400" b="1"/>
              <a:t>: </a:t>
            </a:r>
            <a:r>
              <a:rPr lang="en-US" sz="3400"/>
              <a:t>The outermost shell of the Earth</a:t>
            </a:r>
            <a:endParaRPr sz="3400" b="1"/>
          </a:p>
        </p:txBody>
      </p:sp>
      <p:sp>
        <p:nvSpPr>
          <p:cNvPr id="233" name="Google Shape;233;g2a5a1442303_0_281"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g2a5a1442303_0_281"/>
          <p:cNvPicPr preferRelativeResize="0"/>
          <p:nvPr/>
        </p:nvPicPr>
        <p:blipFill rotWithShape="1">
          <a:blip r:embed="rId4">
            <a:alphaModFix/>
          </a:blip>
          <a:srcRect/>
          <a:stretch/>
        </p:blipFill>
        <p:spPr>
          <a:xfrm>
            <a:off x="1761038" y="1783075"/>
            <a:ext cx="5621926" cy="3888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6" name="Google Shape;556;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7" name="Google Shape;557;g2a613fe29c9_2_20"/>
          <p:cNvCxnSpPr>
            <a:stCxn id="558" idx="4"/>
            <a:endCxn id="55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0" name="Google Shape;560;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8" name="Google Shape;558;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1" name="Google Shape;561;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ocean trench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2" name="Google Shape;562;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3" name="Google Shape;563;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4" name="Google Shape;564;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5" name="Google Shape;565;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6" name="Google Shape;566;g2a613fe29c9_2_20"/>
          <p:cNvPicPr preferRelativeResize="0"/>
          <p:nvPr/>
        </p:nvPicPr>
        <p:blipFill rotWithShape="1">
          <a:blip r:embed="rId3">
            <a:alphaModFix/>
          </a:blip>
          <a:srcRect/>
          <a:stretch/>
        </p:blipFill>
        <p:spPr>
          <a:xfrm>
            <a:off x="1051000" y="3989025"/>
            <a:ext cx="3056850" cy="2734425"/>
          </a:xfrm>
          <a:prstGeom prst="rect">
            <a:avLst/>
          </a:prstGeom>
          <a:noFill/>
          <a:ln>
            <a:noFill/>
          </a:ln>
        </p:spPr>
      </p:pic>
      <p:pic>
        <p:nvPicPr>
          <p:cNvPr id="567" name="Google Shape;567;g2a613fe29c9_2_20"/>
          <p:cNvPicPr preferRelativeResize="0"/>
          <p:nvPr/>
        </p:nvPicPr>
        <p:blipFill rotWithShape="1">
          <a:blip r:embed="rId4">
            <a:alphaModFix/>
          </a:blip>
          <a:srcRect/>
          <a:stretch/>
        </p:blipFill>
        <p:spPr>
          <a:xfrm>
            <a:off x="5638400" y="1737163"/>
            <a:ext cx="3165774" cy="2011094"/>
          </a:xfrm>
          <a:prstGeom prst="rect">
            <a:avLst/>
          </a:prstGeom>
          <a:noFill/>
          <a:ln>
            <a:noFill/>
          </a:ln>
        </p:spPr>
      </p:pic>
      <p:pic>
        <p:nvPicPr>
          <p:cNvPr id="568" name="Google Shape;568;g2a613fe29c9_2_20"/>
          <p:cNvPicPr preferRelativeResize="0"/>
          <p:nvPr/>
        </p:nvPicPr>
        <p:blipFill rotWithShape="1">
          <a:blip r:embed="rId5">
            <a:alphaModFix/>
          </a:blip>
          <a:srcRect/>
          <a:stretch/>
        </p:blipFill>
        <p:spPr>
          <a:xfrm>
            <a:off x="1038030" y="1648793"/>
            <a:ext cx="3120830" cy="2187832"/>
          </a:xfrm>
          <a:prstGeom prst="rect">
            <a:avLst/>
          </a:prstGeom>
          <a:noFill/>
          <a:ln>
            <a:noFill/>
          </a:ln>
        </p:spPr>
      </p:pic>
      <p:pic>
        <p:nvPicPr>
          <p:cNvPr id="569" name="Google Shape;569;g2a613fe29c9_2_20"/>
          <p:cNvPicPr preferRelativeResize="0"/>
          <p:nvPr/>
        </p:nvPicPr>
        <p:blipFill>
          <a:blip r:embed="rId6">
            <a:alphaModFix/>
          </a:blip>
          <a:stretch>
            <a:fillRect/>
          </a:stretch>
        </p:blipFill>
        <p:spPr>
          <a:xfrm>
            <a:off x="5638400" y="4316625"/>
            <a:ext cx="3260225" cy="2296525"/>
          </a:xfrm>
          <a:prstGeom prst="rect">
            <a:avLst/>
          </a:prstGeom>
          <a:noFill/>
          <a:ln w="9525" cap="flat" cmpd="sng">
            <a:solidFill>
              <a:schemeClr val="lt1"/>
            </a:solidFill>
            <a:prstDash val="solid"/>
            <a:round/>
            <a:headEnd type="none" w="sm" len="sm"/>
            <a:tailEnd type="none" w="sm" len="sm"/>
          </a:ln>
        </p:spPr>
      </p:pic>
      <p:sp>
        <p:nvSpPr>
          <p:cNvPr id="2" name="Oval 1">
            <a:extLst>
              <a:ext uri="{FF2B5EF4-FFF2-40B4-BE49-F238E27FC236}">
                <a16:creationId xmlns:a16="http://schemas.microsoft.com/office/drawing/2014/main" id="{BFFA6D2E-AB1F-0FDC-6994-34CD1169EFBD}"/>
              </a:ext>
            </a:extLst>
          </p:cNvPr>
          <p:cNvSpPr/>
          <p:nvPr/>
        </p:nvSpPr>
        <p:spPr>
          <a:xfrm>
            <a:off x="8143871" y="4500559"/>
            <a:ext cx="871537" cy="2257425"/>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6" name="Google Shape;556;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7" name="Google Shape;557;g2a613fe29c9_2_20"/>
          <p:cNvCxnSpPr>
            <a:stCxn id="558" idx="4"/>
            <a:endCxn id="55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0" name="Google Shape;560;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8" name="Google Shape;558;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1" name="Google Shape;561;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ocean trench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2" name="Google Shape;562;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3" name="Google Shape;563;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4" name="Google Shape;564;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5" name="Google Shape;565;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6" name="Google Shape;566;g2a613fe29c9_2_20"/>
          <p:cNvPicPr preferRelativeResize="0"/>
          <p:nvPr/>
        </p:nvPicPr>
        <p:blipFill rotWithShape="1">
          <a:blip r:embed="rId3">
            <a:alphaModFix/>
          </a:blip>
          <a:srcRect/>
          <a:stretch/>
        </p:blipFill>
        <p:spPr>
          <a:xfrm>
            <a:off x="1051000" y="3989025"/>
            <a:ext cx="3056850" cy="2734425"/>
          </a:xfrm>
          <a:prstGeom prst="rect">
            <a:avLst/>
          </a:prstGeom>
          <a:noFill/>
          <a:ln>
            <a:noFill/>
          </a:ln>
        </p:spPr>
      </p:pic>
      <p:pic>
        <p:nvPicPr>
          <p:cNvPr id="567" name="Google Shape;567;g2a613fe29c9_2_20"/>
          <p:cNvPicPr preferRelativeResize="0"/>
          <p:nvPr/>
        </p:nvPicPr>
        <p:blipFill rotWithShape="1">
          <a:blip r:embed="rId4">
            <a:alphaModFix/>
          </a:blip>
          <a:srcRect/>
          <a:stretch/>
        </p:blipFill>
        <p:spPr>
          <a:xfrm>
            <a:off x="5638400" y="1737163"/>
            <a:ext cx="3165774" cy="2011094"/>
          </a:xfrm>
          <a:prstGeom prst="rect">
            <a:avLst/>
          </a:prstGeom>
          <a:noFill/>
          <a:ln>
            <a:noFill/>
          </a:ln>
        </p:spPr>
      </p:pic>
      <p:pic>
        <p:nvPicPr>
          <p:cNvPr id="568" name="Google Shape;568;g2a613fe29c9_2_20"/>
          <p:cNvPicPr preferRelativeResize="0"/>
          <p:nvPr/>
        </p:nvPicPr>
        <p:blipFill rotWithShape="1">
          <a:blip r:embed="rId5">
            <a:alphaModFix/>
          </a:blip>
          <a:srcRect/>
          <a:stretch/>
        </p:blipFill>
        <p:spPr>
          <a:xfrm>
            <a:off x="1038030" y="1648793"/>
            <a:ext cx="3120830" cy="2187832"/>
          </a:xfrm>
          <a:prstGeom prst="rect">
            <a:avLst/>
          </a:prstGeom>
          <a:noFill/>
          <a:ln>
            <a:noFill/>
          </a:ln>
        </p:spPr>
      </p:pic>
      <p:pic>
        <p:nvPicPr>
          <p:cNvPr id="569" name="Google Shape;569;g2a613fe29c9_2_20"/>
          <p:cNvPicPr preferRelativeResize="0"/>
          <p:nvPr/>
        </p:nvPicPr>
        <p:blipFill>
          <a:blip r:embed="rId6">
            <a:alphaModFix/>
          </a:blip>
          <a:stretch>
            <a:fillRect/>
          </a:stretch>
        </p:blipFill>
        <p:spPr>
          <a:xfrm>
            <a:off x="5638400" y="4316625"/>
            <a:ext cx="3260225" cy="2296525"/>
          </a:xfrm>
          <a:prstGeom prst="rect">
            <a:avLst/>
          </a:prstGeom>
          <a:noFill/>
          <a:ln w="9525" cap="flat" cmpd="sng">
            <a:solidFill>
              <a:schemeClr val="lt1"/>
            </a:solidFill>
            <a:prstDash val="solid"/>
            <a:round/>
            <a:headEnd type="none" w="sm" len="sm"/>
            <a:tailEnd type="none" w="sm" len="sm"/>
          </a:ln>
        </p:spPr>
      </p:pic>
      <p:sp>
        <p:nvSpPr>
          <p:cNvPr id="2" name="Oval 1">
            <a:extLst>
              <a:ext uri="{FF2B5EF4-FFF2-40B4-BE49-F238E27FC236}">
                <a16:creationId xmlns:a16="http://schemas.microsoft.com/office/drawing/2014/main" id="{BFFA6D2E-AB1F-0FDC-6994-34CD1169EFBD}"/>
              </a:ext>
            </a:extLst>
          </p:cNvPr>
          <p:cNvSpPr/>
          <p:nvPr/>
        </p:nvSpPr>
        <p:spPr>
          <a:xfrm>
            <a:off x="8143871" y="4500559"/>
            <a:ext cx="871537" cy="2257425"/>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161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g25e11802ac4_0_2108"/>
          <p:cNvPicPr preferRelativeResize="0"/>
          <p:nvPr/>
        </p:nvPicPr>
        <p:blipFill>
          <a:blip r:embed="rId3">
            <a:alphaModFix/>
          </a:blip>
          <a:stretch>
            <a:fillRect/>
          </a:stretch>
        </p:blipFill>
        <p:spPr>
          <a:xfrm>
            <a:off x="5236225" y="1148075"/>
            <a:ext cx="3366600" cy="2371451"/>
          </a:xfrm>
          <a:prstGeom prst="rect">
            <a:avLst/>
          </a:prstGeom>
          <a:noFill/>
          <a:ln w="9525" cap="flat" cmpd="sng">
            <a:solidFill>
              <a:schemeClr val="lt1"/>
            </a:solidFill>
            <a:prstDash val="solid"/>
            <a:round/>
            <a:headEnd type="none" w="sm" len="sm"/>
            <a:tailEnd type="none" w="sm" len="sm"/>
          </a:ln>
        </p:spPr>
      </p:pic>
      <p:sp>
        <p:nvSpPr>
          <p:cNvPr id="597" name="Google Shape;59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8" name="Google Shape;59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99" name="Google Shape;599;g25e11802ac4_0_2108"/>
          <p:cNvCxnSpPr>
            <a:stCxn id="600" idx="4"/>
            <a:endCxn id="5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1" name="Google Shape;60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0" name="Google Shape;60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3" name="Google Shape;60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04" name="Google Shape;60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05" name="Google Shape;605;g25e11802ac4_0_2108"/>
          <p:cNvCxnSpPr>
            <a:stCxn id="606" idx="4"/>
            <a:endCxn id="60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07" name="Google Shape;60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08" name="Google Shape;60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06" name="Google Shape;60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9" name="Google Shape;609;g25e11802ac4_0_2108"/>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Ocean Trench</a:t>
            </a:r>
            <a:endParaRPr sz="700" b="0" i="0" u="none" strike="noStrike" cap="none" dirty="0">
              <a:solidFill>
                <a:srgbClr val="000000"/>
              </a:solidFill>
              <a:latin typeface="Arial"/>
              <a:ea typeface="Arial"/>
              <a:cs typeface="Arial"/>
              <a:sym typeface="Arial"/>
            </a:endParaRPr>
          </a:p>
        </p:txBody>
      </p:sp>
      <p:sp>
        <p:nvSpPr>
          <p:cNvPr id="610" name="Google Shape;61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11" name="Google Shape;61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12" name="Google Shape;61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13" name="Google Shape;61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ocean trench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9E14A3B2-4B09-2437-9E95-3747BD91F150}"/>
              </a:ext>
            </a:extLst>
          </p:cNvPr>
          <p:cNvSpPr/>
          <p:nvPr/>
        </p:nvSpPr>
        <p:spPr>
          <a:xfrm>
            <a:off x="7756962" y="1277551"/>
            <a:ext cx="871537" cy="2257425"/>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0" name="Google Shape;62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130"/>
          <p:cNvCxnSpPr>
            <a:stCxn id="622" idx="4"/>
            <a:endCxn id="61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2" name="Google Shape;62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5" name="Google Shape;62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ocean trench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6" name="Google Shape;626;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27" name="Google Shape;627;g25e11802ac4_0_2130"/>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Underwater ecosystem made up of coral polyps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8" name="Google Shape;62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9" name="Google Shape;629;g25e11802ac4_0_2130"/>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very deep crack or trench in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0" name="Google Shape;63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1" name="Google Shape;63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2" name="Google Shape;63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3" name="Google Shape;63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4" name="Google Shape;63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0" name="Google Shape;62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130"/>
          <p:cNvCxnSpPr>
            <a:stCxn id="622" idx="4"/>
            <a:endCxn id="61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2" name="Google Shape;62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5" name="Google Shape;62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ocean trench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6" name="Google Shape;626;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27" name="Google Shape;627;g25e11802ac4_0_2130"/>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Underwater ecosystem made up of coral polyps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8" name="Google Shape;62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9" name="Google Shape;629;g25e11802ac4_0_2130"/>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very deep crack or trench in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0" name="Google Shape;63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1" name="Google Shape;63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2" name="Google Shape;63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3" name="Google Shape;63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4" name="Google Shape;63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56;g2b790e7f309_0_110">
            <a:extLst>
              <a:ext uri="{FF2B5EF4-FFF2-40B4-BE49-F238E27FC236}">
                <a16:creationId xmlns:a16="http://schemas.microsoft.com/office/drawing/2014/main" id="{842061FC-BE18-FE2E-794B-BBD65824D925}"/>
              </a:ext>
            </a:extLst>
          </p:cNvPr>
          <p:cNvSpPr/>
          <p:nvPr/>
        </p:nvSpPr>
        <p:spPr>
          <a:xfrm>
            <a:off x="289637" y="1790371"/>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199271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g25e11802ac4_0_2108"/>
          <p:cNvPicPr preferRelativeResize="0"/>
          <p:nvPr/>
        </p:nvPicPr>
        <p:blipFill>
          <a:blip r:embed="rId3">
            <a:alphaModFix/>
          </a:blip>
          <a:stretch>
            <a:fillRect/>
          </a:stretch>
        </p:blipFill>
        <p:spPr>
          <a:xfrm>
            <a:off x="5236225" y="1148075"/>
            <a:ext cx="3366600" cy="2371451"/>
          </a:xfrm>
          <a:prstGeom prst="rect">
            <a:avLst/>
          </a:prstGeom>
          <a:noFill/>
          <a:ln w="9525" cap="flat" cmpd="sng">
            <a:solidFill>
              <a:schemeClr val="lt1"/>
            </a:solidFill>
            <a:prstDash val="solid"/>
            <a:round/>
            <a:headEnd type="none" w="sm" len="sm"/>
            <a:tailEnd type="none" w="sm" len="sm"/>
          </a:ln>
        </p:spPr>
      </p:pic>
      <p:sp>
        <p:nvSpPr>
          <p:cNvPr id="597" name="Google Shape;59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8" name="Google Shape;59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99" name="Google Shape;599;g25e11802ac4_0_2108"/>
          <p:cNvCxnSpPr>
            <a:stCxn id="600" idx="4"/>
            <a:endCxn id="5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1" name="Google Shape;60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0" name="Google Shape;60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3" name="Google Shape;60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04" name="Google Shape;60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05" name="Google Shape;605;g25e11802ac4_0_2108"/>
          <p:cNvCxnSpPr>
            <a:stCxn id="606" idx="4"/>
            <a:endCxn id="60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07" name="Google Shape;60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08" name="Google Shape;60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06" name="Google Shape;60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9" name="Google Shape;609;g25e11802ac4_0_2108"/>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Ocean Trench</a:t>
            </a:r>
            <a:endParaRPr sz="700" b="0" i="0" u="none" strike="noStrike" cap="none" dirty="0">
              <a:solidFill>
                <a:srgbClr val="000000"/>
              </a:solidFill>
              <a:latin typeface="Arial"/>
              <a:ea typeface="Arial"/>
              <a:cs typeface="Arial"/>
              <a:sym typeface="Arial"/>
            </a:endParaRPr>
          </a:p>
        </p:txBody>
      </p:sp>
      <p:sp>
        <p:nvSpPr>
          <p:cNvPr id="610" name="Google Shape;61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11" name="Google Shape;61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12" name="Google Shape;61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13" name="Google Shape;61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ocean trench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9E14A3B2-4B09-2437-9E95-3747BD91F150}"/>
              </a:ext>
            </a:extLst>
          </p:cNvPr>
          <p:cNvSpPr/>
          <p:nvPr/>
        </p:nvSpPr>
        <p:spPr>
          <a:xfrm>
            <a:off x="7756962" y="1277551"/>
            <a:ext cx="871537" cy="2257425"/>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29;g25e11802ac4_0_2130">
            <a:extLst>
              <a:ext uri="{FF2B5EF4-FFF2-40B4-BE49-F238E27FC236}">
                <a16:creationId xmlns:a16="http://schemas.microsoft.com/office/drawing/2014/main" id="{CCB283D6-003E-BA34-1257-A1FD377F6067}"/>
              </a:ext>
            </a:extLst>
          </p:cNvPr>
          <p:cNvSpPr txBox="1"/>
          <p:nvPr/>
        </p:nvSpPr>
        <p:spPr>
          <a:xfrm>
            <a:off x="657269" y="1277551"/>
            <a:ext cx="3366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very deep crack or trench in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099050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367"/>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367"/>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 of an </a:t>
            </a:r>
            <a:r>
              <a:rPr lang="en-US" sz="3000" b="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ocean trench</a:t>
            </a:r>
            <a:r>
              <a:rPr lang="en-US" sz="3000" b="1"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from the choices below. </a:t>
            </a:r>
            <a:endParaRPr sz="1400" b="0" i="0" u="none" strike="noStrike" cap="none" dirty="0">
              <a:solidFill>
                <a:srgbClr val="000000"/>
              </a:solidFill>
              <a:latin typeface="Arial"/>
              <a:ea typeface="Arial"/>
              <a:cs typeface="Arial"/>
              <a:sym typeface="Arial"/>
            </a:endParaRPr>
          </a:p>
        </p:txBody>
      </p:sp>
      <p:sp>
        <p:nvSpPr>
          <p:cNvPr id="693" name="Google Shape;693;g25e11802ac4_0_2367"/>
          <p:cNvSpPr txBox="1"/>
          <p:nvPr/>
        </p:nvSpPr>
        <p:spPr>
          <a:xfrm>
            <a:off x="1073532" y="4964490"/>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Puerto Rico Trench</a:t>
            </a:r>
            <a:endParaRPr sz="1400" b="0" i="0" u="none" strike="noStrike" cap="none" dirty="0">
              <a:solidFill>
                <a:srgbClr val="434343"/>
              </a:solidFill>
              <a:latin typeface="Arial"/>
              <a:ea typeface="Arial"/>
              <a:cs typeface="Arial"/>
              <a:sym typeface="Arial"/>
            </a:endParaRPr>
          </a:p>
        </p:txBody>
      </p:sp>
      <p:sp>
        <p:nvSpPr>
          <p:cNvPr id="694" name="Google Shape;694;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The Amazon Cone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95" name="Google Shape;69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367"/>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367"/>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 of an </a:t>
            </a:r>
            <a:r>
              <a:rPr lang="en-US" sz="3000" b="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ocean trench</a:t>
            </a:r>
            <a:r>
              <a:rPr lang="en-US" sz="3000" b="1"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from the choices below. </a:t>
            </a:r>
            <a:endParaRPr sz="1400" b="0" i="0" u="none" strike="noStrike" cap="none" dirty="0">
              <a:solidFill>
                <a:srgbClr val="000000"/>
              </a:solidFill>
              <a:latin typeface="Arial"/>
              <a:ea typeface="Arial"/>
              <a:cs typeface="Arial"/>
              <a:sym typeface="Arial"/>
            </a:endParaRPr>
          </a:p>
        </p:txBody>
      </p:sp>
      <p:sp>
        <p:nvSpPr>
          <p:cNvPr id="693" name="Google Shape;693;g25e11802ac4_0_2367"/>
          <p:cNvSpPr txBox="1"/>
          <p:nvPr/>
        </p:nvSpPr>
        <p:spPr>
          <a:xfrm>
            <a:off x="1073532" y="4964490"/>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Puerto Rico Trench</a:t>
            </a:r>
            <a:endParaRPr sz="1400" b="0" i="0" u="none" strike="noStrike" cap="none" dirty="0">
              <a:solidFill>
                <a:srgbClr val="434343"/>
              </a:solidFill>
              <a:latin typeface="Arial"/>
              <a:ea typeface="Arial"/>
              <a:cs typeface="Arial"/>
              <a:sym typeface="Arial"/>
            </a:endParaRPr>
          </a:p>
        </p:txBody>
      </p:sp>
      <p:sp>
        <p:nvSpPr>
          <p:cNvPr id="694" name="Google Shape;694;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The Amazon Cone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95" name="Google Shape;69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723;g2b723aaf417_0_14">
            <a:extLst>
              <a:ext uri="{FF2B5EF4-FFF2-40B4-BE49-F238E27FC236}">
                <a16:creationId xmlns:a16="http://schemas.microsoft.com/office/drawing/2014/main" id="{858095C8-8A00-A15D-D522-8C24789C821B}"/>
              </a:ext>
            </a:extLst>
          </p:cNvPr>
          <p:cNvSpPr/>
          <p:nvPr/>
        </p:nvSpPr>
        <p:spPr>
          <a:xfrm>
            <a:off x="239387" y="4794715"/>
            <a:ext cx="69531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48956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g25e11802ac4_0_2108"/>
          <p:cNvPicPr preferRelativeResize="0"/>
          <p:nvPr/>
        </p:nvPicPr>
        <p:blipFill>
          <a:blip r:embed="rId3">
            <a:alphaModFix/>
          </a:blip>
          <a:stretch>
            <a:fillRect/>
          </a:stretch>
        </p:blipFill>
        <p:spPr>
          <a:xfrm>
            <a:off x="5236225" y="1148075"/>
            <a:ext cx="3366600" cy="2371451"/>
          </a:xfrm>
          <a:prstGeom prst="rect">
            <a:avLst/>
          </a:prstGeom>
          <a:noFill/>
          <a:ln w="9525" cap="flat" cmpd="sng">
            <a:solidFill>
              <a:schemeClr val="lt1"/>
            </a:solidFill>
            <a:prstDash val="solid"/>
            <a:round/>
            <a:headEnd type="none" w="sm" len="sm"/>
            <a:tailEnd type="none" w="sm" len="sm"/>
          </a:ln>
        </p:spPr>
      </p:pic>
      <p:sp>
        <p:nvSpPr>
          <p:cNvPr id="597" name="Google Shape;59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8" name="Google Shape;59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99" name="Google Shape;599;g25e11802ac4_0_2108"/>
          <p:cNvCxnSpPr>
            <a:stCxn id="600" idx="4"/>
            <a:endCxn id="5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1" name="Google Shape;60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0" name="Google Shape;60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3" name="Google Shape;60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04" name="Google Shape;60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05" name="Google Shape;605;g25e11802ac4_0_2108"/>
          <p:cNvCxnSpPr>
            <a:stCxn id="606" idx="4"/>
            <a:endCxn id="60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07" name="Google Shape;60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08" name="Google Shape;60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06" name="Google Shape;60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9" name="Google Shape;609;g25e11802ac4_0_2108"/>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Ocean Trench</a:t>
            </a:r>
            <a:endParaRPr sz="700" b="0" i="0" u="none" strike="noStrike" cap="none" dirty="0">
              <a:solidFill>
                <a:srgbClr val="000000"/>
              </a:solidFill>
              <a:latin typeface="Arial"/>
              <a:ea typeface="Arial"/>
              <a:cs typeface="Arial"/>
              <a:sym typeface="Arial"/>
            </a:endParaRPr>
          </a:p>
        </p:txBody>
      </p:sp>
      <p:sp>
        <p:nvSpPr>
          <p:cNvPr id="610" name="Google Shape;61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11" name="Google Shape;61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12" name="Google Shape;61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13" name="Google Shape;61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ocean trench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9E14A3B2-4B09-2437-9E95-3747BD91F150}"/>
              </a:ext>
            </a:extLst>
          </p:cNvPr>
          <p:cNvSpPr/>
          <p:nvPr/>
        </p:nvSpPr>
        <p:spPr>
          <a:xfrm>
            <a:off x="7756962" y="1277551"/>
            <a:ext cx="871537" cy="2257425"/>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29;g25e11802ac4_0_2130">
            <a:extLst>
              <a:ext uri="{FF2B5EF4-FFF2-40B4-BE49-F238E27FC236}">
                <a16:creationId xmlns:a16="http://schemas.microsoft.com/office/drawing/2014/main" id="{CCB283D6-003E-BA34-1257-A1FD377F6067}"/>
              </a:ext>
            </a:extLst>
          </p:cNvPr>
          <p:cNvSpPr txBox="1"/>
          <p:nvPr/>
        </p:nvSpPr>
        <p:spPr>
          <a:xfrm>
            <a:off x="657269" y="1277551"/>
            <a:ext cx="3366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very deep crack or trench in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693;g25e11802ac4_0_2367">
            <a:extLst>
              <a:ext uri="{FF2B5EF4-FFF2-40B4-BE49-F238E27FC236}">
                <a16:creationId xmlns:a16="http://schemas.microsoft.com/office/drawing/2014/main" id="{AFF61A29-4A44-45D8-7491-D2F3F0B6B785}"/>
              </a:ext>
            </a:extLst>
          </p:cNvPr>
          <p:cNvSpPr txBox="1"/>
          <p:nvPr/>
        </p:nvSpPr>
        <p:spPr>
          <a:xfrm>
            <a:off x="1073532" y="4964490"/>
            <a:ext cx="299166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Puerto Rico Trench</a:t>
            </a:r>
            <a:endParaRPr sz="1400" b="0" i="0" u="none" strike="noStrike" cap="none" dirty="0">
              <a:solidFill>
                <a:srgbClr val="434343"/>
              </a:solidFill>
              <a:latin typeface="Arial"/>
              <a:ea typeface="Arial"/>
              <a:cs typeface="Arial"/>
              <a:sym typeface="Arial"/>
            </a:endParaRPr>
          </a:p>
        </p:txBody>
      </p:sp>
    </p:spTree>
    <p:extLst>
      <p:ext uri="{BB962C8B-B14F-4D97-AF65-F5344CB8AC3E}">
        <p14:creationId xmlns:p14="http://schemas.microsoft.com/office/powerpoint/2010/main" val="3403024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5" name="Google Shape;75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6" name="Google Shape;756;g25e11802ac4_0_2536"/>
          <p:cNvCxnSpPr>
            <a:stCxn id="757" idx="4"/>
            <a:endCxn id="7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8" name="Google Shape;75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9" name="Google Shape;75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7" name="Google Shape;75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0" name="Google Shape;760;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a:t>
            </a:r>
            <a:r>
              <a:rPr lang="en-US" sz="2900" i="1" dirty="0">
                <a:latin typeface="Calibri"/>
                <a:ea typeface="Calibri"/>
                <a:cs typeface="Calibri"/>
                <a:sym typeface="Calibri"/>
              </a:rPr>
              <a:t>H</a:t>
            </a:r>
            <a:r>
              <a:rPr lang="en-US" sz="2900" b="0" i="1" u="none" strike="noStrike" cap="none" dirty="0">
                <a:solidFill>
                  <a:srgbClr val="000000"/>
                </a:solidFill>
                <a:latin typeface="Calibri"/>
                <a:ea typeface="Calibri"/>
                <a:cs typeface="Calibri"/>
                <a:sym typeface="Calibri"/>
              </a:rPr>
              <a:t>ow</a:t>
            </a:r>
            <a:r>
              <a:rPr lang="en-US" sz="2900" i="1" dirty="0">
                <a:latin typeface="Calibri"/>
                <a:ea typeface="Calibri"/>
                <a:cs typeface="Calibri"/>
                <a:sym typeface="Calibri"/>
              </a:rPr>
              <a:t> do</a:t>
            </a:r>
            <a:r>
              <a:rPr lang="en-US" sz="2900" b="0" i="1" u="none" strike="noStrike" cap="none" dirty="0">
                <a:solidFill>
                  <a:srgbClr val="000000"/>
                </a:solidFill>
                <a:latin typeface="Calibri"/>
                <a:ea typeface="Calibri"/>
                <a:cs typeface="Calibri"/>
                <a:sym typeface="Calibri"/>
              </a:rPr>
              <a:t> </a:t>
            </a:r>
            <a:r>
              <a:rPr lang="en-US" sz="2900" i="1" dirty="0">
                <a:latin typeface="Calibri"/>
                <a:ea typeface="Calibri"/>
                <a:cs typeface="Calibri"/>
                <a:sym typeface="Calibri"/>
              </a:rPr>
              <a:t>ocean trenches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61" name="Google Shape;761;g25e11802ac4_0_2536"/>
          <p:cNvSpPr txBox="1"/>
          <p:nvPr/>
        </p:nvSpPr>
        <p:spPr>
          <a:xfrm>
            <a:off x="1073532" y="42750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Light" panose="020B0403020202020204" pitchFamily="34" charset="0"/>
                <a:ea typeface="Helvetica Neue Light"/>
                <a:cs typeface="Helvetica Neue Light"/>
                <a:sym typeface="Helvetica Neue Light"/>
              </a:rPr>
              <a:t>Ocean trenches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account for the amount of land we have on our planet versus ocean</a:t>
            </a:r>
            <a:r>
              <a:rPr lang="en-US" sz="2200" dirty="0">
                <a:solidFill>
                  <a:srgbClr val="434343"/>
                </a:solidFill>
                <a:latin typeface="Helvetica Light" panose="020B0403020202020204" pitchFamily="34" charset="0"/>
                <a:ea typeface="Helvetica Neue Light"/>
                <a:cs typeface="Helvetica Neue Light"/>
                <a:sym typeface="Helvetica Neue Light"/>
              </a:rPr>
              <a:t>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and tells us where to build habitats.</a:t>
            </a:r>
            <a:endParaRPr sz="2200" u="none" strike="noStrike" cap="none" dirty="0">
              <a:solidFill>
                <a:srgbClr val="434343"/>
              </a:solidFill>
              <a:latin typeface="Helvetica Light" panose="020B0403020202020204" pitchFamily="34" charset="0"/>
              <a:sym typeface="Arial"/>
            </a:endParaRPr>
          </a:p>
        </p:txBody>
      </p:sp>
      <p:sp>
        <p:nvSpPr>
          <p:cNvPr id="762" name="Google Shape;762;g25e11802ac4_0_2536"/>
          <p:cNvSpPr txBox="1"/>
          <p:nvPr/>
        </p:nvSpPr>
        <p:spPr>
          <a:xfrm>
            <a:off x="1073525" y="3114201"/>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Ocean trenches </a:t>
            </a:r>
            <a:r>
              <a:rPr lang="en-US" sz="2200" u="none" strike="noStrike" cap="none" dirty="0">
                <a:solidFill>
                  <a:srgbClr val="43464D"/>
                </a:solidFill>
                <a:latin typeface="Helvetica Light" panose="020B0403020202020204" pitchFamily="34" charset="0"/>
                <a:ea typeface="Helvetica Neue Light"/>
                <a:cs typeface="Helvetica Neue Light"/>
                <a:sym typeface="Helvetica Neue Light"/>
              </a:rPr>
              <a:t>explain how movement of animals on our planet impacts food and crops we have available to us.</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63" name="Google Shape;76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4" name="Google Shape;764;g25e11802ac4_0_2536"/>
          <p:cNvSpPr txBox="1"/>
          <p:nvPr/>
        </p:nvSpPr>
        <p:spPr>
          <a:xfrm>
            <a:off x="1073532" y="1759358"/>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Ocean trenches help protect the </a:t>
            </a:r>
            <a:r>
              <a:rPr lang="en-US" sz="2200" dirty="0">
                <a:solidFill>
                  <a:srgbClr val="43464D"/>
                </a:solidFill>
                <a:latin typeface="Helvetica Light" panose="020B0403020202020204" pitchFamily="34" charset="0"/>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coast</a:t>
            </a:r>
            <a:r>
              <a:rPr lang="en-US" sz="2200" dirty="0">
                <a:solidFill>
                  <a:srgbClr val="43464D"/>
                </a:solidFill>
                <a:latin typeface="Helvetica Light" panose="020B0403020202020204" pitchFamily="34" charset="0"/>
                <a:ea typeface="Helvetica Neue Light"/>
                <a:cs typeface="Helvetica Neue Light"/>
                <a:sym typeface="Helvetica Neue Light"/>
              </a:rPr>
              <a:t> from big waves, making beaches safer for activities like swimming and playing.</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65" name="Google Shape;76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6" name="Google Shape;766;g25e11802ac4_0_2536"/>
          <p:cNvSpPr txBox="1"/>
          <p:nvPr/>
        </p:nvSpPr>
        <p:spPr>
          <a:xfrm>
            <a:off x="380508" y="3177182"/>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767" name="Google Shape;767;g25e11802ac4_0_2536"/>
          <p:cNvSpPr txBox="1"/>
          <p:nvPr/>
        </p:nvSpPr>
        <p:spPr>
          <a:xfrm>
            <a:off x="393332" y="4255642"/>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768" name="Google Shape;76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9" name="Google Shape;769;g25e11802ac4_0_2536"/>
          <p:cNvSpPr txBox="1"/>
          <p:nvPr/>
        </p:nvSpPr>
        <p:spPr>
          <a:xfrm>
            <a:off x="1073525" y="5283217"/>
            <a:ext cx="7874100" cy="1107955"/>
          </a:xfrm>
          <a:prstGeom prst="rect">
            <a:avLst/>
          </a:prstGeom>
          <a:noFill/>
          <a:ln>
            <a:noFill/>
          </a:ln>
        </p:spPr>
        <p:txBody>
          <a:bodyPr spcFirstLastPara="1" wrap="square" lIns="91425" tIns="45700" rIns="91425" bIns="45700" anchor="t" anchorCtr="0">
            <a:spAutoFit/>
          </a:bodyPr>
          <a:lstStyle/>
          <a:p>
            <a:pPr algn="l"/>
            <a:r>
              <a:rPr lang="en-US" sz="2200" dirty="0">
                <a:solidFill>
                  <a:srgbClr val="000000"/>
                </a:solidFill>
                <a:effectLst/>
                <a:latin typeface="Helvetica Light" panose="020B0403020202020204" pitchFamily="34" charset="0"/>
              </a:rPr>
              <a:t>Ocean trenches can help scientists discover new medicines from unique deep-sea life, adding to progress in medical research and our understanding of Earth's ecosystems.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i="0" u="sng" strike="noStrike" cap="none">
                <a:solidFill>
                  <a:srgbClr val="0C0C0C"/>
                </a:solidFill>
                <a:latin typeface="Calibri"/>
                <a:ea typeface="Calibri"/>
                <a:cs typeface="Calibri"/>
                <a:sym typeface="Calibri"/>
              </a:rPr>
              <a:t>Tectonic Plates</a:t>
            </a:r>
            <a:r>
              <a:rPr lang="en-US" sz="3600" b="1" i="0" u="none" strike="noStrike" cap="none">
                <a:solidFill>
                  <a:srgbClr val="0C0C0C"/>
                </a:solidFill>
                <a:latin typeface="Calibri"/>
                <a:ea typeface="Calibri"/>
                <a:cs typeface="Calibri"/>
                <a:sym typeface="Calibri"/>
              </a:rPr>
              <a:t>: </a:t>
            </a:r>
            <a:r>
              <a:rPr lang="en-US" sz="3600" b="0" i="0" u="none" strike="noStrike" cap="none">
                <a:solidFill>
                  <a:srgbClr val="0C0C0C"/>
                </a:solidFill>
                <a:latin typeface="Calibri"/>
                <a:ea typeface="Calibri"/>
                <a:cs typeface="Calibri"/>
                <a:sym typeface="Calibri"/>
              </a:rPr>
              <a:t>Huge pieces of the Earth's surface that fit together like a puzzle and move very slowly over time</a:t>
            </a:r>
            <a:endParaRPr sz="3600" b="1" i="0" u="none" strike="noStrike" cap="none">
              <a:solidFill>
                <a:srgbClr val="FF0000"/>
              </a:solidFill>
              <a:latin typeface="Calibri"/>
              <a:ea typeface="Calibri"/>
              <a:cs typeface="Calibri"/>
              <a:sym typeface="Calibri"/>
            </a:endParaRPr>
          </a:p>
        </p:txBody>
      </p:sp>
      <p:sp>
        <p:nvSpPr>
          <p:cNvPr id="241" name="Google Shape;241;g2a5a1442303_0_19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 name="Google Shape;242;g2a5a1442303_0_197"/>
          <p:cNvPicPr preferRelativeResize="0"/>
          <p:nvPr/>
        </p:nvPicPr>
        <p:blipFill rotWithShape="1">
          <a:blip r:embed="rId4">
            <a:alphaModFix/>
          </a:blip>
          <a:srcRect/>
          <a:stretch/>
        </p:blipFill>
        <p:spPr>
          <a:xfrm>
            <a:off x="1857863" y="2498550"/>
            <a:ext cx="5428274" cy="372045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5" name="Google Shape;75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6" name="Google Shape;756;g25e11802ac4_0_2536"/>
          <p:cNvCxnSpPr>
            <a:stCxn id="757" idx="4"/>
            <a:endCxn id="7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8" name="Google Shape;75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9" name="Google Shape;75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7" name="Google Shape;75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0" name="Google Shape;760;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a:t>
            </a:r>
            <a:r>
              <a:rPr lang="en-US" sz="2900" i="1" dirty="0">
                <a:latin typeface="Calibri"/>
                <a:ea typeface="Calibri"/>
                <a:cs typeface="Calibri"/>
                <a:sym typeface="Calibri"/>
              </a:rPr>
              <a:t>H</a:t>
            </a:r>
            <a:r>
              <a:rPr lang="en-US" sz="2900" b="0" i="1" u="none" strike="noStrike" cap="none" dirty="0">
                <a:solidFill>
                  <a:srgbClr val="000000"/>
                </a:solidFill>
                <a:latin typeface="Calibri"/>
                <a:ea typeface="Calibri"/>
                <a:cs typeface="Calibri"/>
                <a:sym typeface="Calibri"/>
              </a:rPr>
              <a:t>ow</a:t>
            </a:r>
            <a:r>
              <a:rPr lang="en-US" sz="2900" i="1" dirty="0">
                <a:latin typeface="Calibri"/>
                <a:ea typeface="Calibri"/>
                <a:cs typeface="Calibri"/>
                <a:sym typeface="Calibri"/>
              </a:rPr>
              <a:t> do</a:t>
            </a:r>
            <a:r>
              <a:rPr lang="en-US" sz="2900" b="0" i="1" u="none" strike="noStrike" cap="none" dirty="0">
                <a:solidFill>
                  <a:srgbClr val="000000"/>
                </a:solidFill>
                <a:latin typeface="Calibri"/>
                <a:ea typeface="Calibri"/>
                <a:cs typeface="Calibri"/>
                <a:sym typeface="Calibri"/>
              </a:rPr>
              <a:t> </a:t>
            </a:r>
            <a:r>
              <a:rPr lang="en-US" sz="2900" i="1" dirty="0">
                <a:latin typeface="Calibri"/>
                <a:ea typeface="Calibri"/>
                <a:cs typeface="Calibri"/>
                <a:sym typeface="Calibri"/>
              </a:rPr>
              <a:t>ocean trenches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61" name="Google Shape;761;g25e11802ac4_0_2536"/>
          <p:cNvSpPr txBox="1"/>
          <p:nvPr/>
        </p:nvSpPr>
        <p:spPr>
          <a:xfrm>
            <a:off x="1073532" y="42750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Light" panose="020B0403020202020204" pitchFamily="34" charset="0"/>
                <a:ea typeface="Helvetica Neue Light"/>
                <a:cs typeface="Helvetica Neue Light"/>
                <a:sym typeface="Helvetica Neue Light"/>
              </a:rPr>
              <a:t>Ocean trenches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account for the amount of land we have on our planet versus ocean</a:t>
            </a:r>
            <a:r>
              <a:rPr lang="en-US" sz="2200" dirty="0">
                <a:solidFill>
                  <a:srgbClr val="434343"/>
                </a:solidFill>
                <a:latin typeface="Helvetica Light" panose="020B0403020202020204" pitchFamily="34" charset="0"/>
                <a:ea typeface="Helvetica Neue Light"/>
                <a:cs typeface="Helvetica Neue Light"/>
                <a:sym typeface="Helvetica Neue Light"/>
              </a:rPr>
              <a:t>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and tells us where to build habitats.</a:t>
            </a:r>
            <a:endParaRPr sz="2200" u="none" strike="noStrike" cap="none" dirty="0">
              <a:solidFill>
                <a:srgbClr val="434343"/>
              </a:solidFill>
              <a:latin typeface="Helvetica Light" panose="020B0403020202020204" pitchFamily="34" charset="0"/>
              <a:sym typeface="Arial"/>
            </a:endParaRPr>
          </a:p>
        </p:txBody>
      </p:sp>
      <p:sp>
        <p:nvSpPr>
          <p:cNvPr id="762" name="Google Shape;762;g25e11802ac4_0_2536"/>
          <p:cNvSpPr txBox="1"/>
          <p:nvPr/>
        </p:nvSpPr>
        <p:spPr>
          <a:xfrm>
            <a:off x="1073525" y="3114201"/>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Ocean trenches </a:t>
            </a:r>
            <a:r>
              <a:rPr lang="en-US" sz="2200" u="none" strike="noStrike" cap="none" dirty="0">
                <a:solidFill>
                  <a:srgbClr val="43464D"/>
                </a:solidFill>
                <a:latin typeface="Helvetica Light" panose="020B0403020202020204" pitchFamily="34" charset="0"/>
                <a:ea typeface="Helvetica Neue Light"/>
                <a:cs typeface="Helvetica Neue Light"/>
                <a:sym typeface="Helvetica Neue Light"/>
              </a:rPr>
              <a:t>explain how movement of animals on our planet impacts food and crops we have available to us.</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63" name="Google Shape;76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4" name="Google Shape;764;g25e11802ac4_0_2536"/>
          <p:cNvSpPr txBox="1"/>
          <p:nvPr/>
        </p:nvSpPr>
        <p:spPr>
          <a:xfrm>
            <a:off x="1073532" y="1759358"/>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Ocean trenches help protect the </a:t>
            </a:r>
            <a:r>
              <a:rPr lang="en-US" sz="2200" dirty="0">
                <a:solidFill>
                  <a:srgbClr val="43464D"/>
                </a:solidFill>
                <a:latin typeface="Helvetica Light" panose="020B0403020202020204" pitchFamily="34" charset="0"/>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coast</a:t>
            </a:r>
            <a:r>
              <a:rPr lang="en-US" sz="2200" dirty="0">
                <a:solidFill>
                  <a:srgbClr val="43464D"/>
                </a:solidFill>
                <a:latin typeface="Helvetica Light" panose="020B0403020202020204" pitchFamily="34" charset="0"/>
                <a:ea typeface="Helvetica Neue Light"/>
                <a:cs typeface="Helvetica Neue Light"/>
                <a:sym typeface="Helvetica Neue Light"/>
              </a:rPr>
              <a:t> from big waves, making beaches safer for activities like swimming and playing.</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65" name="Google Shape;76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6" name="Google Shape;766;g25e11802ac4_0_2536"/>
          <p:cNvSpPr txBox="1"/>
          <p:nvPr/>
        </p:nvSpPr>
        <p:spPr>
          <a:xfrm>
            <a:off x="380508" y="3177182"/>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767" name="Google Shape;767;g25e11802ac4_0_2536"/>
          <p:cNvSpPr txBox="1"/>
          <p:nvPr/>
        </p:nvSpPr>
        <p:spPr>
          <a:xfrm>
            <a:off x="393332" y="4255642"/>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768" name="Google Shape;76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9" name="Google Shape;769;g25e11802ac4_0_2536"/>
          <p:cNvSpPr txBox="1"/>
          <p:nvPr/>
        </p:nvSpPr>
        <p:spPr>
          <a:xfrm>
            <a:off x="1073525" y="5283217"/>
            <a:ext cx="7874100" cy="1107955"/>
          </a:xfrm>
          <a:prstGeom prst="rect">
            <a:avLst/>
          </a:prstGeom>
          <a:noFill/>
          <a:ln>
            <a:noFill/>
          </a:ln>
        </p:spPr>
        <p:txBody>
          <a:bodyPr spcFirstLastPara="1" wrap="square" lIns="91425" tIns="45700" rIns="91425" bIns="45700" anchor="t" anchorCtr="0">
            <a:spAutoFit/>
          </a:bodyPr>
          <a:lstStyle/>
          <a:p>
            <a:pPr algn="l"/>
            <a:r>
              <a:rPr lang="en-US" sz="2200" dirty="0">
                <a:solidFill>
                  <a:srgbClr val="000000"/>
                </a:solidFill>
                <a:effectLst/>
                <a:latin typeface="Helvetica Light" panose="020B0403020202020204" pitchFamily="34" charset="0"/>
              </a:rPr>
              <a:t>Ocean trenches can help scientists discover new medicines from unique deep-sea life, adding to progress in medical research and our understanding of Earth's ecosystems.</a:t>
            </a:r>
          </a:p>
        </p:txBody>
      </p:sp>
      <p:sp>
        <p:nvSpPr>
          <p:cNvPr id="2" name="Google Shape;791;g2b723aaf417_0_38">
            <a:extLst>
              <a:ext uri="{FF2B5EF4-FFF2-40B4-BE49-F238E27FC236}">
                <a16:creationId xmlns:a16="http://schemas.microsoft.com/office/drawing/2014/main" id="{FD635F67-7134-005F-681B-200F02679A3C}"/>
              </a:ext>
            </a:extLst>
          </p:cNvPr>
          <p:cNvSpPr/>
          <p:nvPr/>
        </p:nvSpPr>
        <p:spPr>
          <a:xfrm>
            <a:off x="239387" y="5223506"/>
            <a:ext cx="8790600" cy="1148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60124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g25e11802ac4_0_2108"/>
          <p:cNvPicPr preferRelativeResize="0"/>
          <p:nvPr/>
        </p:nvPicPr>
        <p:blipFill>
          <a:blip r:embed="rId3">
            <a:alphaModFix/>
          </a:blip>
          <a:stretch>
            <a:fillRect/>
          </a:stretch>
        </p:blipFill>
        <p:spPr>
          <a:xfrm>
            <a:off x="5236225" y="1148075"/>
            <a:ext cx="3366600" cy="2371451"/>
          </a:xfrm>
          <a:prstGeom prst="rect">
            <a:avLst/>
          </a:prstGeom>
          <a:noFill/>
          <a:ln w="9525" cap="flat" cmpd="sng">
            <a:solidFill>
              <a:schemeClr val="lt1"/>
            </a:solidFill>
            <a:prstDash val="solid"/>
            <a:round/>
            <a:headEnd type="none" w="sm" len="sm"/>
            <a:tailEnd type="none" w="sm" len="sm"/>
          </a:ln>
        </p:spPr>
      </p:pic>
      <p:sp>
        <p:nvSpPr>
          <p:cNvPr id="597" name="Google Shape;59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8" name="Google Shape;59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99" name="Google Shape;599;g25e11802ac4_0_2108"/>
          <p:cNvCxnSpPr>
            <a:stCxn id="600" idx="4"/>
            <a:endCxn id="5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1" name="Google Shape;60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0" name="Google Shape;60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3" name="Google Shape;60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04" name="Google Shape;60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05" name="Google Shape;605;g25e11802ac4_0_2108"/>
          <p:cNvCxnSpPr>
            <a:stCxn id="606" idx="4"/>
            <a:endCxn id="60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07" name="Google Shape;60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08" name="Google Shape;60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06" name="Google Shape;60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9" name="Google Shape;609;g25e11802ac4_0_2108"/>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Ocean Trench</a:t>
            </a:r>
            <a:endParaRPr sz="700" b="0" i="0" u="none" strike="noStrike" cap="none" dirty="0">
              <a:solidFill>
                <a:srgbClr val="000000"/>
              </a:solidFill>
              <a:latin typeface="Arial"/>
              <a:ea typeface="Arial"/>
              <a:cs typeface="Arial"/>
              <a:sym typeface="Arial"/>
            </a:endParaRPr>
          </a:p>
        </p:txBody>
      </p:sp>
      <p:sp>
        <p:nvSpPr>
          <p:cNvPr id="610" name="Google Shape;61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11" name="Google Shape;61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12" name="Google Shape;61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13" name="Google Shape;61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ocean trench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9E14A3B2-4B09-2437-9E95-3747BD91F150}"/>
              </a:ext>
            </a:extLst>
          </p:cNvPr>
          <p:cNvSpPr/>
          <p:nvPr/>
        </p:nvSpPr>
        <p:spPr>
          <a:xfrm>
            <a:off x="7756962" y="1277551"/>
            <a:ext cx="871537" cy="2257425"/>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29;g25e11802ac4_0_2130">
            <a:extLst>
              <a:ext uri="{FF2B5EF4-FFF2-40B4-BE49-F238E27FC236}">
                <a16:creationId xmlns:a16="http://schemas.microsoft.com/office/drawing/2014/main" id="{CCB283D6-003E-BA34-1257-A1FD377F6067}"/>
              </a:ext>
            </a:extLst>
          </p:cNvPr>
          <p:cNvSpPr txBox="1"/>
          <p:nvPr/>
        </p:nvSpPr>
        <p:spPr>
          <a:xfrm>
            <a:off x="657269" y="1277551"/>
            <a:ext cx="3366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very deep crack or trench in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693;g25e11802ac4_0_2367">
            <a:extLst>
              <a:ext uri="{FF2B5EF4-FFF2-40B4-BE49-F238E27FC236}">
                <a16:creationId xmlns:a16="http://schemas.microsoft.com/office/drawing/2014/main" id="{AFF61A29-4A44-45D8-7491-D2F3F0B6B785}"/>
              </a:ext>
            </a:extLst>
          </p:cNvPr>
          <p:cNvSpPr txBox="1"/>
          <p:nvPr/>
        </p:nvSpPr>
        <p:spPr>
          <a:xfrm>
            <a:off x="1073532" y="4964490"/>
            <a:ext cx="299166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Puerto Rico Trench</a:t>
            </a:r>
            <a:endParaRPr sz="1400" b="0" i="0" u="none" strike="noStrike" cap="none" dirty="0">
              <a:solidFill>
                <a:srgbClr val="434343"/>
              </a:solidFill>
              <a:latin typeface="Arial"/>
              <a:ea typeface="Arial"/>
              <a:cs typeface="Arial"/>
              <a:sym typeface="Arial"/>
            </a:endParaRPr>
          </a:p>
        </p:txBody>
      </p:sp>
      <p:sp>
        <p:nvSpPr>
          <p:cNvPr id="5" name="Google Shape;769;g25e11802ac4_0_2536">
            <a:extLst>
              <a:ext uri="{FF2B5EF4-FFF2-40B4-BE49-F238E27FC236}">
                <a16:creationId xmlns:a16="http://schemas.microsoft.com/office/drawing/2014/main" id="{96D14633-A9C1-F5EB-B52A-B9F67ADE4F0C}"/>
              </a:ext>
            </a:extLst>
          </p:cNvPr>
          <p:cNvSpPr txBox="1"/>
          <p:nvPr/>
        </p:nvSpPr>
        <p:spPr>
          <a:xfrm>
            <a:off x="5934799" y="3935716"/>
            <a:ext cx="2655770" cy="2308284"/>
          </a:xfrm>
          <a:prstGeom prst="rect">
            <a:avLst/>
          </a:prstGeom>
          <a:noFill/>
          <a:ln>
            <a:noFill/>
          </a:ln>
        </p:spPr>
        <p:txBody>
          <a:bodyPr spcFirstLastPara="1" wrap="square" lIns="91425" tIns="45700" rIns="91425" bIns="45700" anchor="t" anchorCtr="0">
            <a:spAutoFit/>
          </a:bodyPr>
          <a:lstStyle/>
          <a:p>
            <a:pPr algn="r"/>
            <a:r>
              <a:rPr lang="en-US" sz="1800" dirty="0">
                <a:solidFill>
                  <a:srgbClr val="000000"/>
                </a:solidFill>
                <a:effectLst/>
                <a:latin typeface="Helvetica Light" panose="020B0403020202020204" pitchFamily="34" charset="0"/>
              </a:rPr>
              <a:t>Ocean trenches can help scientists discover new medicines from unique deep-sea life, adding to progress in medical research and our understanding of Earth's ecosystems.</a:t>
            </a:r>
          </a:p>
        </p:txBody>
      </p:sp>
    </p:spTree>
    <p:extLst>
      <p:ext uri="{BB962C8B-B14F-4D97-AF65-F5344CB8AC3E}">
        <p14:creationId xmlns:p14="http://schemas.microsoft.com/office/powerpoint/2010/main" val="411555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24" name="Google Shape;824;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992979" y="5571097"/>
            <a:ext cx="7158039" cy="331561"/>
          </a:xfrm>
          <a:prstGeom prst="rect">
            <a:avLst/>
          </a:prstGeom>
        </p:spPr>
        <p:txBody>
          <a:bodyPr spcFirstLastPara="1" lIns="91425" tIns="45700" rIns="91425" bIns="45700" anchor="t" anchorCtr="0">
            <a:noAutofit/>
          </a:bodyPr>
          <a:lstStyle/>
          <a:p>
            <a:pPr marL="0" lvl="0" indent="0" rtl="0">
              <a:lnSpc>
                <a:spcPct val="90000"/>
              </a:lnSpc>
              <a:spcBef>
                <a:spcPts val="0"/>
              </a:spcBef>
              <a:spcAft>
                <a:spcPts val="600"/>
              </a:spcAft>
              <a:buClr>
                <a:schemeClr val="dk1"/>
              </a:buClr>
              <a:buSzPts val="3200"/>
              <a:buNone/>
            </a:pPr>
            <a:r>
              <a:rPr lang="en-US" b="1" u="sng" dirty="0">
                <a:solidFill>
                  <a:schemeClr val="tx1">
                    <a:lumMod val="85000"/>
                    <a:lumOff val="15000"/>
                  </a:schemeClr>
                </a:solidFill>
                <a:latin typeface="Calibri" panose="020F0502020204030204" pitchFamily="34" charset="0"/>
                <a:cs typeface="Calibri" panose="020F0502020204030204" pitchFamily="34" charset="0"/>
              </a:rPr>
              <a:t>Ocean Trench</a:t>
            </a:r>
            <a:r>
              <a:rPr lang="en-US" b="1" dirty="0">
                <a:solidFill>
                  <a:schemeClr val="tx1">
                    <a:lumMod val="85000"/>
                    <a:lumOff val="15000"/>
                  </a:schemeClr>
                </a:solidFill>
                <a:latin typeface="Calibri" panose="020F0502020204030204" pitchFamily="34" charset="0"/>
                <a:cs typeface="Calibri" panose="020F0502020204030204" pitchFamily="34" charset="0"/>
              </a:rPr>
              <a:t>: </a:t>
            </a:r>
            <a:r>
              <a:rPr lang="en-US" b="0" i="0" dirty="0">
                <a:solidFill>
                  <a:schemeClr val="tx1">
                    <a:lumMod val="85000"/>
                    <a:lumOff val="15000"/>
                  </a:schemeClr>
                </a:solidFill>
                <a:effectLst/>
                <a:latin typeface="Calibri" panose="020F0502020204030204" pitchFamily="34" charset="0"/>
                <a:cs typeface="Calibri" panose="020F0502020204030204" pitchFamily="34" charset="0"/>
              </a:rPr>
              <a:t>a very deep crack or trench on the ocean floor</a:t>
            </a:r>
            <a:endParaRPr lang="en-US" dirty="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3" name="Picture 2" descr="A cartoon of a mountain range&#10;&#10;Description automatically generated with medium confidence">
            <a:extLst>
              <a:ext uri="{FF2B5EF4-FFF2-40B4-BE49-F238E27FC236}">
                <a16:creationId xmlns:a16="http://schemas.microsoft.com/office/drawing/2014/main" id="{3B854069-1EDC-D224-CF54-704C0EEA1AE2}"/>
              </a:ext>
            </a:extLst>
          </p:cNvPr>
          <p:cNvPicPr>
            <a:picLocks noChangeAspect="1"/>
          </p:cNvPicPr>
          <p:nvPr/>
        </p:nvPicPr>
        <p:blipFill>
          <a:blip r:embed="rId3"/>
          <a:stretch>
            <a:fillRect/>
          </a:stretch>
        </p:blipFill>
        <p:spPr>
          <a:xfrm>
            <a:off x="833510" y="636625"/>
            <a:ext cx="7476978" cy="4224493"/>
          </a:xfrm>
          <a:prstGeom prst="rect">
            <a:avLst/>
          </a:prstGeom>
        </p:spPr>
      </p:pic>
      <p:sp>
        <p:nvSpPr>
          <p:cNvPr id="2" name="Google Shape;514;g2a613fe29c9_2_9" descr="Rewind">
            <a:extLst>
              <a:ext uri="{FF2B5EF4-FFF2-40B4-BE49-F238E27FC236}">
                <a16:creationId xmlns:a16="http://schemas.microsoft.com/office/drawing/2014/main" id="{CA35848A-708B-3E8E-292C-43C159038E3C}"/>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6271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5" name="Picture 4" descr="A ship in the water&#10;&#10;Description automatically generated">
            <a:extLst>
              <a:ext uri="{FF2B5EF4-FFF2-40B4-BE49-F238E27FC236}">
                <a16:creationId xmlns:a16="http://schemas.microsoft.com/office/drawing/2014/main" id="{A45B8633-D27F-F949-85A1-4010C4F275F7}"/>
              </a:ext>
            </a:extLst>
          </p:cNvPr>
          <p:cNvPicPr>
            <a:picLocks noChangeAspect="1"/>
          </p:cNvPicPr>
          <p:nvPr/>
        </p:nvPicPr>
        <p:blipFill rotWithShape="1">
          <a:blip r:embed="rId3"/>
          <a:srcRect l="22247" r="24209" b="-1"/>
          <a:stretch/>
        </p:blipFill>
        <p:spPr>
          <a:xfrm>
            <a:off x="20" y="10"/>
            <a:ext cx="5542677" cy="6857990"/>
          </a:xfrm>
          <a:prstGeom prst="rect">
            <a:avLst/>
          </a:prstGeom>
        </p:spPr>
      </p:pic>
      <p:sp>
        <p:nvSpPr>
          <p:cNvPr id="211" name="Google Shape;211;g27e68c1a8e3_0_0"/>
          <p:cNvSpPr txBox="1"/>
          <p:nvPr/>
        </p:nvSpPr>
        <p:spPr>
          <a:xfrm>
            <a:off x="5988546" y="1703223"/>
            <a:ext cx="2900371" cy="3447832"/>
          </a:xfrm>
          <a:prstGeom prst="rect">
            <a:avLst/>
          </a:prstGeom>
        </p:spPr>
        <p:txBody>
          <a:bodyPr spcFirstLastPara="1" vert="horz" lIns="91440" tIns="45720" rIns="91440" bIns="45720" rtlCol="0" anchor="t" anchorCtr="0">
            <a:noAutofit/>
          </a:bodyPr>
          <a:lstStyle/>
          <a:p>
            <a:pPr>
              <a:lnSpc>
                <a:spcPct val="90000"/>
              </a:lnSpc>
              <a:spcAft>
                <a:spcPts val="600"/>
              </a:spcAft>
              <a:buSzPts val="3000"/>
            </a:pPr>
            <a:r>
              <a:rPr lang="en-US" sz="28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800" kern="1200"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 ocean trenches influence the balance of life in the underwater world and impact the health of our entire planet?</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210" name="Google Shape;210;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89801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28d164d3bd8_0_117"/>
          <p:cNvSpPr txBox="1"/>
          <p:nvPr/>
        </p:nvSpPr>
        <p:spPr>
          <a:xfrm>
            <a:off x="3368930" y="148425"/>
            <a:ext cx="2406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Activity</a:t>
            </a:r>
            <a:endParaRPr sz="1400" b="0" i="0" u="none" strike="noStrike" cap="none">
              <a:solidFill>
                <a:srgbClr val="000000"/>
              </a:solidFill>
              <a:latin typeface="Arial"/>
              <a:ea typeface="Arial"/>
              <a:cs typeface="Arial"/>
              <a:sym typeface="Arial"/>
            </a:endParaRPr>
          </a:p>
        </p:txBody>
      </p:sp>
      <p:sp>
        <p:nvSpPr>
          <p:cNvPr id="847" name="Google Shape;847;g28d164d3bd8_0_117"/>
          <p:cNvSpPr txBox="1"/>
          <p:nvPr/>
        </p:nvSpPr>
        <p:spPr>
          <a:xfrm>
            <a:off x="2270926" y="1102729"/>
            <a:ext cx="4602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dirty="0">
                <a:solidFill>
                  <a:schemeClr val="hlink"/>
                </a:solidFill>
                <a:latin typeface="Calibri"/>
                <a:ea typeface="Calibri"/>
                <a:cs typeface="Calibri"/>
                <a:sym typeface="Calibri"/>
                <a:hlinkClick r:id="rId3"/>
              </a:rPr>
              <a:t>Deep Sea Activity</a:t>
            </a:r>
            <a:endParaRPr sz="1400" b="0" i="0" u="none" strike="noStrike" cap="none" dirty="0">
              <a:solidFill>
                <a:srgbClr val="000000"/>
              </a:solidFill>
              <a:latin typeface="Arial"/>
              <a:ea typeface="Arial"/>
              <a:cs typeface="Arial"/>
              <a:sym typeface="Arial"/>
            </a:endParaRPr>
          </a:p>
        </p:txBody>
      </p:sp>
      <p:pic>
        <p:nvPicPr>
          <p:cNvPr id="848" name="Google Shape;848;g28d164d3bd8_0_117" descr="Cursor"/>
          <p:cNvPicPr preferRelativeResize="0"/>
          <p:nvPr/>
        </p:nvPicPr>
        <p:blipFill rotWithShape="1">
          <a:blip r:embed="rId4">
            <a:alphaModFix/>
          </a:blip>
          <a:srcRect/>
          <a:stretch/>
        </p:blipFill>
        <p:spPr>
          <a:xfrm rot="5400000">
            <a:off x="2143794" y="1740776"/>
            <a:ext cx="914400" cy="914400"/>
          </a:xfrm>
          <a:prstGeom prst="rect">
            <a:avLst/>
          </a:prstGeom>
          <a:noFill/>
          <a:ln>
            <a:noFill/>
          </a:ln>
        </p:spPr>
      </p:pic>
      <p:sp>
        <p:nvSpPr>
          <p:cNvPr id="849" name="Google Shape;849;g28d164d3bd8_0_117"/>
          <p:cNvSpPr txBox="1"/>
          <p:nvPr/>
        </p:nvSpPr>
        <p:spPr>
          <a:xfrm>
            <a:off x="613425" y="2510275"/>
            <a:ext cx="16575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a:t>
            </a:r>
            <a:r>
              <a:rPr lang="en-US" sz="1800" i="1" dirty="0">
                <a:solidFill>
                  <a:schemeClr val="dk1"/>
                </a:solidFill>
                <a:latin typeface="Calibri"/>
                <a:ea typeface="Calibri"/>
                <a:cs typeface="Calibri"/>
                <a:sym typeface="Calibri"/>
              </a:rPr>
              <a:t>n activity</a:t>
            </a:r>
            <a:r>
              <a:rPr lang="en-US" sz="1800" b="0" i="1" u="none" strike="noStrike" cap="none" dirty="0">
                <a:solidFill>
                  <a:schemeClr val="dk1"/>
                </a:solidFill>
                <a:latin typeface="Calibri"/>
                <a:ea typeface="Calibri"/>
                <a:cs typeface="Calibri"/>
                <a:sym typeface="Calibri"/>
              </a:rPr>
              <a:t> to deepen your knowledge of </a:t>
            </a:r>
            <a:r>
              <a:rPr lang="en-US" sz="1800" i="1" dirty="0">
                <a:solidFill>
                  <a:schemeClr val="dk1"/>
                </a:solidFill>
                <a:latin typeface="Calibri"/>
                <a:ea typeface="Calibri"/>
                <a:cs typeface="Calibri"/>
                <a:sym typeface="Calibri"/>
              </a:rPr>
              <a:t>the deep sea</a:t>
            </a:r>
            <a:r>
              <a:rPr lang="en-US" sz="1800" b="0" i="1"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850" name="Google Shape;850;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ea creatures in the water&#10;&#10;Description automatically generated with medium confidence">
            <a:extLst>
              <a:ext uri="{FF2B5EF4-FFF2-40B4-BE49-F238E27FC236}">
                <a16:creationId xmlns:a16="http://schemas.microsoft.com/office/drawing/2014/main" id="{10EFAB54-486D-2258-1A2D-2F5311D31B3C}"/>
              </a:ext>
            </a:extLst>
          </p:cNvPr>
          <p:cNvPicPr>
            <a:picLocks noChangeAspect="1"/>
          </p:cNvPicPr>
          <p:nvPr/>
        </p:nvPicPr>
        <p:blipFill>
          <a:blip r:embed="rId6"/>
          <a:stretch>
            <a:fillRect/>
          </a:stretch>
        </p:blipFill>
        <p:spPr>
          <a:xfrm>
            <a:off x="3368930" y="2110170"/>
            <a:ext cx="5473722" cy="4308782"/>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63" name="Google Shape;86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64" name="Google Shape;86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65" name="Google Shape;86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66" name="Google Shape;86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a5a1442303_0_32"/>
          <p:cNvSpPr txBox="1"/>
          <p:nvPr/>
        </p:nvSpPr>
        <p:spPr>
          <a:xfrm>
            <a:off x="945924" y="306700"/>
            <a:ext cx="7530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4300" b="1" i="0" u="sng" strike="noStrike" cap="none">
                <a:solidFill>
                  <a:srgbClr val="0C0C0C"/>
                </a:solidFill>
                <a:latin typeface="Calibri"/>
                <a:ea typeface="Calibri"/>
                <a:cs typeface="Calibri"/>
                <a:sym typeface="Calibri"/>
              </a:rPr>
              <a:t>Fault</a:t>
            </a:r>
            <a:r>
              <a:rPr lang="en-US" sz="4300" b="1" i="0" u="none" strike="noStrike" cap="none">
                <a:solidFill>
                  <a:srgbClr val="0C0C0C"/>
                </a:solidFill>
                <a:latin typeface="Calibri"/>
                <a:ea typeface="Calibri"/>
                <a:cs typeface="Calibri"/>
                <a:sym typeface="Calibri"/>
              </a:rPr>
              <a:t>: </a:t>
            </a:r>
            <a:r>
              <a:rPr lang="en-US" sz="4300" b="0" i="0" u="none" strike="noStrike" cap="none">
                <a:solidFill>
                  <a:srgbClr val="0C0C0C"/>
                </a:solidFill>
                <a:latin typeface="Calibri"/>
                <a:ea typeface="Calibri"/>
                <a:cs typeface="Calibri"/>
                <a:sym typeface="Calibri"/>
              </a:rPr>
              <a:t>Long crack in the surface of the Earth</a:t>
            </a:r>
            <a:endParaRPr sz="4300" b="1" i="0" u="none" strike="noStrike" cap="none">
              <a:solidFill>
                <a:schemeClr val="dk1"/>
              </a:solidFill>
              <a:latin typeface="Calibri"/>
              <a:ea typeface="Calibri"/>
              <a:cs typeface="Calibri"/>
              <a:sym typeface="Calibri"/>
            </a:endParaRPr>
          </a:p>
        </p:txBody>
      </p:sp>
      <p:sp>
        <p:nvSpPr>
          <p:cNvPr id="249" name="Google Shape;249;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g2a5a1442303_0_32"/>
          <p:cNvPicPr preferRelativeResize="0"/>
          <p:nvPr/>
        </p:nvPicPr>
        <p:blipFill rotWithShape="1">
          <a:blip r:embed="rId4">
            <a:alphaModFix/>
          </a:blip>
          <a:srcRect/>
          <a:stretch/>
        </p:blipFill>
        <p:spPr>
          <a:xfrm>
            <a:off x="1127963" y="1942450"/>
            <a:ext cx="6888074" cy="4611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edge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2" name="Google Shape;249;g2a5a1442303_0_32" descr="Rewind">
            <a:extLst>
              <a:ext uri="{FF2B5EF4-FFF2-40B4-BE49-F238E27FC236}">
                <a16:creationId xmlns:a16="http://schemas.microsoft.com/office/drawing/2014/main" id="{81FF9841-1AA4-8A90-BB8A-002DACF905E4}"/>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559168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7732</TotalTime>
  <Words>4398</Words>
  <Application>Microsoft Macintosh PowerPoint</Application>
  <PresentationFormat>On-screen Show (4:3)</PresentationFormat>
  <Paragraphs>469</Paragraphs>
  <Slides>77</Slides>
  <Notes>77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77</vt:i4>
      </vt:variant>
    </vt:vector>
  </HeadingPairs>
  <TitlesOfParts>
    <vt:vector size="91" baseType="lpstr">
      <vt:lpstr>Calibri</vt:lpstr>
      <vt:lpstr>abcsans</vt:lpstr>
      <vt:lpstr>Roboto</vt:lpstr>
      <vt:lpstr>Helvetica Neue Light</vt:lpstr>
      <vt:lpstr>Inter</vt:lpstr>
      <vt:lpstr>Poppins</vt:lpstr>
      <vt:lpstr>Calibri Light</vt:lpstr>
      <vt:lpstr>Helvetica Neue Medium</vt:lpstr>
      <vt:lpstr>Arial</vt:lpstr>
      <vt:lpstr>Helvetica Light</vt:lpstr>
      <vt:lpstr>Helvetica Light</vt:lpstr>
      <vt:lpstr>Söhne</vt:lpstr>
      <vt:lpstr>Office Theme</vt:lpstr>
      <vt:lpstr>Office Theme</vt:lpstr>
      <vt:lpstr>PowerPoint Presentation</vt:lpstr>
      <vt:lpstr>PowerPoint Presentation</vt:lpstr>
      <vt:lpstr>PowerPoint Presentation</vt:lpstr>
      <vt:lpstr>PowerPoint Presentation</vt:lpstr>
      <vt:lpstr>PowerPoint Presentation</vt:lpstr>
      <vt:lpstr>Crust: The outermost shell of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Mariana Trench is an example of an ocean trench. It is located in the western Pacific Ocean.  </vt:lpstr>
      <vt:lpstr>Another example of an ocean trench is the Puerto Rico Trench. This ocean trench is in the Atlantic Ocean near Puerto Rico and the Virgin Islands. While the Mariana Trench is the deepest ocean trench in the world, the Puerto Rico Trench is the deepest one in the Atlantic Ocean, reaching depths of over 28,000 feet.</vt:lpstr>
      <vt:lpstr>PowerPoint Presentation</vt:lpstr>
      <vt:lpstr>PowerPoint Presentation</vt:lpstr>
      <vt:lpstr>The Amazon Cone is NOT an example of an ocean trench. It is an example of a continental rise because it is is a gentle slope at the ocean's bottom where sand and mud collect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19</cp:revision>
  <dcterms:created xsi:type="dcterms:W3CDTF">2017-05-16T13:21:17Z</dcterms:created>
  <dcterms:modified xsi:type="dcterms:W3CDTF">2024-02-20T02:51:52Z</dcterms:modified>
</cp:coreProperties>
</file>