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6858000" cx="9144000"/>
  <p:notesSz cx="6858000" cy="9144000"/>
  <p:embeddedFontLst>
    <p:embeddedFont>
      <p:font typeface="Poppins"/>
      <p:regular r:id="rId66"/>
      <p:bold r:id="rId67"/>
      <p:italic r:id="rId68"/>
      <p:boldItalic r:id="rId69"/>
    </p:embeddedFont>
    <p:embeddedFont>
      <p:font typeface="Helvetica Neue Light"/>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4" roundtripDataSignature="AMtx7mhSOogxIa4JngRRP0aztLLeU51a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boldItalic.fntdata"/><Relationship Id="rId72" Type="http://schemas.openxmlformats.org/officeDocument/2006/relationships/font" Target="fonts/HelveticaNeueLight-italic.fntdata"/><Relationship Id="rId31" Type="http://schemas.openxmlformats.org/officeDocument/2006/relationships/slide" Target="slides/slide26.xml"/><Relationship Id="rId30" Type="http://schemas.openxmlformats.org/officeDocument/2006/relationships/slide" Target="slides/slide25.xml"/><Relationship Id="rId74" Type="http://customschemas.google.com/relationships/presentationmetadata" Target="meta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Light-bold.fntdata"/><Relationship Id="rId70" Type="http://schemas.openxmlformats.org/officeDocument/2006/relationships/font" Target="fonts/HelveticaNeueLight-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oppins-regular.fntdata"/><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Poppins-italic.fntdata"/><Relationship Id="rId23" Type="http://schemas.openxmlformats.org/officeDocument/2006/relationships/slide" Target="slides/slide18.xml"/><Relationship Id="rId67" Type="http://schemas.openxmlformats.org/officeDocument/2006/relationships/font" Target="fonts/Poppins-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c7dfa711f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8c7dfa711f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process by which living things create more  of their own kind?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Reproduction]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1" name="Google Shape;191;g28c7dfa711f_0_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8c7dfa711f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8c7dfa711f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process by which living things create more  of their own kind? </a:t>
            </a:r>
            <a:r>
              <a:rPr b="1" lang="en-US"/>
              <a:t>B. Reproduction</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0" name="Google Shape;200;g28c7dfa711f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offspring</a:t>
            </a:r>
            <a:r>
              <a:rPr lang="en-US"/>
              <a:t>.</a:t>
            </a:r>
            <a:endParaRPr/>
          </a:p>
        </p:txBody>
      </p:sp>
      <p:sp>
        <p:nvSpPr>
          <p:cNvPr id="209" name="Google Shape;209;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Offspring</a:t>
            </a:r>
            <a:r>
              <a:rPr lang="en-US"/>
              <a:t> are the young of a living thing.</a:t>
            </a:r>
            <a:endParaRPr b="0"/>
          </a:p>
          <a:p>
            <a:pPr indent="0" lvl="0" marL="0" rtl="0" algn="l">
              <a:lnSpc>
                <a:spcPct val="100000"/>
              </a:lnSpc>
              <a:spcBef>
                <a:spcPts val="0"/>
              </a:spcBef>
              <a:spcAft>
                <a:spcPts val="0"/>
              </a:spcAft>
              <a:buSzPts val="1400"/>
              <a:buNone/>
            </a:pPr>
            <a:r>
              <a:t/>
            </a:r>
            <a:endParaRPr/>
          </a:p>
        </p:txBody>
      </p:sp>
      <p:sp>
        <p:nvSpPr>
          <p:cNvPr id="217" name="Google Shape;217;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27" name="Google Shape;227;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offspring</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The young of a living thing</a:t>
            </a:r>
            <a:r>
              <a:rPr b="0" lang="en-US"/>
              <a:t>]</a:t>
            </a:r>
            <a:endParaRPr/>
          </a:p>
        </p:txBody>
      </p:sp>
      <p:sp>
        <p:nvSpPr>
          <p:cNvPr id="233" name="Google Shape;233;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42" name="Google Shape;24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c7dfa711f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8c7dfa711f_0_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Offspring are the babies of living things. All living things, like plants and animals, need to create more offspring so their species can survive in the future. Without offspring, plants and animals would all die out!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Offspring are often very similar to their parents. Animals may have the same hair color or patterns or similar markings. Plants may have the same shape leaves or similar flower color.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7e576c1a67_0_7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7e576c1a67_0_7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Animals take care of their offspring in different ways. Some, like elephants, require lots of protection and care from their parents. Others, like snakes, leave their eggs as soon as they are laid.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Offspring</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8c7dfa711f_0_15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8c7dfa711f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plants, offspring comes from seeds. These seeds are produced through a process called pollination. A plant seed has all the information it needs to grow into an adult plant on its own.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9" name="Google Shape;279;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Offspring are important for the survival of living things.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285" name="Google Shape;285;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8c7dfa711f_0_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8c7dfa711f_0_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Offspring are important for the survival of living things. </a:t>
            </a:r>
            <a:r>
              <a:rPr b="1" lang="en-US"/>
              <a:t>A. True</a:t>
            </a:r>
            <a:endParaRPr b="1"/>
          </a:p>
        </p:txBody>
      </p:sp>
      <p:sp>
        <p:nvSpPr>
          <p:cNvPr id="294" name="Google Shape;294;g28c7dfa711f_0_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8c7dfa711f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8c7dfa711f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Offspring look similar to their _________.</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[Parents]</a:t>
            </a:r>
            <a:endParaRPr/>
          </a:p>
        </p:txBody>
      </p:sp>
      <p:sp>
        <p:nvSpPr>
          <p:cNvPr id="303" name="Google Shape;303;g28c7dfa711f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8c7dfa711f_0_2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8c7dfa711f_0_2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Offspring look similar to their </a:t>
            </a:r>
            <a:r>
              <a:rPr b="1" lang="en-US">
                <a:solidFill>
                  <a:srgbClr val="FF0000"/>
                </a:solidFill>
              </a:rPr>
              <a:t>parents</a:t>
            </a:r>
            <a:r>
              <a:rPr lang="en-US"/>
              <a:t>.</a:t>
            </a:r>
            <a:endParaRPr/>
          </a:p>
          <a:p>
            <a:pPr indent="0" lvl="0" marL="0" rtl="0" algn="l">
              <a:lnSpc>
                <a:spcPct val="100000"/>
              </a:lnSpc>
              <a:spcBef>
                <a:spcPts val="0"/>
              </a:spcBef>
              <a:spcAft>
                <a:spcPts val="0"/>
              </a:spcAft>
              <a:buSzPts val="3600"/>
              <a:buNone/>
            </a:pPr>
            <a:r>
              <a:t/>
            </a:r>
            <a:endParaRPr/>
          </a:p>
        </p:txBody>
      </p:sp>
      <p:sp>
        <p:nvSpPr>
          <p:cNvPr id="312" name="Google Shape;312;g28c7dfa711f_0_2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8c7dfa711f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8c7dfa711f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All animals must care for their offspring in the same way.</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[False]</a:t>
            </a:r>
            <a:endParaRPr/>
          </a:p>
        </p:txBody>
      </p:sp>
      <p:sp>
        <p:nvSpPr>
          <p:cNvPr id="321" name="Google Shape;321;g28c7dfa711f_0_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8c7dfa711f_0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8c7dfa711f_0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All animals must care for their offspring in the same way. </a:t>
            </a:r>
            <a:r>
              <a:rPr b="1" lang="en-US"/>
              <a:t>False</a:t>
            </a:r>
            <a:endParaRPr b="1"/>
          </a:p>
        </p:txBody>
      </p:sp>
      <p:sp>
        <p:nvSpPr>
          <p:cNvPr id="331" name="Google Shape;331;g28c7dfa711f_0_2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8c7dfa711f_0_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8c7dfa711f_0_2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are a plant’s offspring called?</a:t>
            </a:r>
            <a:endParaRPr/>
          </a:p>
        </p:txBody>
      </p:sp>
      <p:sp>
        <p:nvSpPr>
          <p:cNvPr id="341" name="Google Shape;341;g28c7dfa711f_0_2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offspring.</a:t>
            </a:r>
            <a:endParaRPr/>
          </a:p>
        </p:txBody>
      </p:sp>
      <p:sp>
        <p:nvSpPr>
          <p:cNvPr id="349" name="Google Shape;349;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What do plants and animals need to survive?</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3" name="Google Shape;133;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offspring. A human’s offspring is called a baby. </a:t>
            </a:r>
            <a:endParaRPr/>
          </a:p>
          <a:p>
            <a:pPr indent="0" lvl="0" marL="0" rtl="0" algn="l">
              <a:lnSpc>
                <a:spcPct val="100000"/>
              </a:lnSpc>
              <a:spcBef>
                <a:spcPts val="0"/>
              </a:spcBef>
              <a:spcAft>
                <a:spcPts val="0"/>
              </a:spcAft>
              <a:buSzPts val="1400"/>
              <a:buNone/>
            </a:pPr>
            <a:r>
              <a:t/>
            </a:r>
            <a:endParaRPr/>
          </a:p>
        </p:txBody>
      </p:sp>
      <p:sp>
        <p:nvSpPr>
          <p:cNvPr id="356" name="Google Shape;356;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another example of </a:t>
            </a:r>
            <a:r>
              <a:rPr b="1" lang="en-US"/>
              <a:t>offspring</a:t>
            </a:r>
            <a:r>
              <a:rPr lang="en-US"/>
              <a:t>. The bear’s offspring is called a cub. </a:t>
            </a:r>
            <a:endParaRPr/>
          </a:p>
        </p:txBody>
      </p:sp>
      <p:sp>
        <p:nvSpPr>
          <p:cNvPr id="365" name="Google Shape;365;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8c7dfa711f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8c7dfa711f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plant offspring. The watermelon seed is planted and can grow into another watermelon.</a:t>
            </a:r>
            <a:endParaRPr/>
          </a:p>
        </p:txBody>
      </p:sp>
      <p:sp>
        <p:nvSpPr>
          <p:cNvPr id="374" name="Google Shape;374;g28c7dfa711f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offspring</a:t>
            </a:r>
            <a:r>
              <a:rPr lang="en-US"/>
              <a:t>.</a:t>
            </a:r>
            <a:endParaRPr/>
          </a:p>
        </p:txBody>
      </p:sp>
      <p:sp>
        <p:nvSpPr>
          <p:cNvPr id="383" name="Google Shape;383;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non-example of offspring. Teddy bears are non-living things, so they are not able to produce more of their own kind.</a:t>
            </a:r>
            <a:endParaRPr/>
          </a:p>
        </p:txBody>
      </p:sp>
      <p:sp>
        <p:nvSpPr>
          <p:cNvPr id="390" name="Google Shape;390;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This is also a non-example of offspring. A pot that an artist creates is not alive, so it cannot be offspring. </a:t>
            </a:r>
            <a:endParaRPr/>
          </a:p>
        </p:txBody>
      </p:sp>
      <p:sp>
        <p:nvSpPr>
          <p:cNvPr id="399" name="Google Shape;399;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08" name="Google Shape;408;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offspring?</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[Teddy Bear]</a:t>
            </a:r>
            <a:endParaRPr/>
          </a:p>
        </p:txBody>
      </p:sp>
      <p:sp>
        <p:nvSpPr>
          <p:cNvPr id="414" name="Google Shape;414;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8c7dfa711f_0_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8c7dfa711f_0_2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Which one is NOT an example of offspring? </a:t>
            </a:r>
            <a:r>
              <a:rPr b="1" lang="en-US"/>
              <a:t>Teddy Bear</a:t>
            </a:r>
            <a:endParaRPr b="1"/>
          </a:p>
        </p:txBody>
      </p:sp>
      <p:sp>
        <p:nvSpPr>
          <p:cNvPr id="427" name="Google Shape;427;g28c7dfa711f_0_2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41" name="Google Shape;441;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4" name="Google Shape;144;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a:p>
          <a:p>
            <a:pPr indent="0" lvl="0" marL="0" rtl="0" algn="l">
              <a:lnSpc>
                <a:spcPct val="100000"/>
              </a:lnSpc>
              <a:spcBef>
                <a:spcPts val="0"/>
              </a:spcBef>
              <a:spcAft>
                <a:spcPts val="0"/>
              </a:spcAft>
              <a:buSzPts val="1400"/>
              <a:buNone/>
            </a:pPr>
            <a:r>
              <a:t/>
            </a:r>
            <a:endParaRPr/>
          </a:p>
        </p:txBody>
      </p:sp>
      <p:sp>
        <p:nvSpPr>
          <p:cNvPr id="448" name="Google Shape;448;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offspring</a:t>
            </a:r>
            <a:r>
              <a:rPr lang="en-US">
                <a:solidFill>
                  <a:srgbClr val="242424"/>
                </a:solidFill>
              </a:rPr>
              <a:t>. </a:t>
            </a:r>
            <a:endParaRPr/>
          </a:p>
        </p:txBody>
      </p:sp>
      <p:sp>
        <p:nvSpPr>
          <p:cNvPr id="457" name="Google Shape;457;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offspring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offspring.</a:t>
            </a:r>
            <a:endParaRPr>
              <a:solidFill>
                <a:schemeClr val="dk1"/>
              </a:solidFill>
            </a:endParaRPr>
          </a:p>
        </p:txBody>
      </p:sp>
      <p:sp>
        <p:nvSpPr>
          <p:cNvPr id="468" name="Google Shape;468;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offspring</a:t>
            </a:r>
            <a:r>
              <a:rPr b="1" lang="en-US" sz="1200">
                <a:solidFill>
                  <a:schemeClr val="dk1"/>
                </a:solidFill>
              </a:rPr>
              <a:t> </a:t>
            </a:r>
            <a:r>
              <a:rPr lang="en-US" sz="1200">
                <a:solidFill>
                  <a:schemeClr val="dk1"/>
                </a:solidFill>
              </a:rPr>
              <a:t>from these four choices</a:t>
            </a:r>
            <a:r>
              <a:rPr lang="en-US"/>
              <a:t>.</a:t>
            </a:r>
            <a:endParaRPr/>
          </a:p>
        </p:txBody>
      </p:sp>
      <p:sp>
        <p:nvSpPr>
          <p:cNvPr id="490" name="Google Shape;490;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7e576c1a67_0_1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7e576c1a67_0_1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offspring.</a:t>
            </a:r>
            <a:endParaRPr/>
          </a:p>
        </p:txBody>
      </p:sp>
      <p:sp>
        <p:nvSpPr>
          <p:cNvPr id="510" name="Google Shape;510;g27e576c1a67_0_1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offspring.</a:t>
            </a:r>
            <a:endParaRPr>
              <a:solidFill>
                <a:schemeClr val="dk1"/>
              </a:solidFill>
            </a:endParaRPr>
          </a:p>
        </p:txBody>
      </p:sp>
      <p:sp>
        <p:nvSpPr>
          <p:cNvPr id="531" name="Google Shape;531;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offspring</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54" name="Google Shape;554;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7e576c1a67_0_1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7e576c1a67_0_1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young of a living thing” is correct! This is the definition of </a:t>
            </a:r>
            <a:r>
              <a:rPr b="1" lang="en-US"/>
              <a:t>offspring.</a:t>
            </a:r>
            <a:endParaRPr sz="1200">
              <a:solidFill>
                <a:schemeClr val="dk1"/>
              </a:solidFill>
            </a:endParaRPr>
          </a:p>
        </p:txBody>
      </p:sp>
      <p:sp>
        <p:nvSpPr>
          <p:cNvPr id="575" name="Google Shape;575;g27e576c1a67_0_1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offspring: </a:t>
            </a:r>
            <a:r>
              <a:rPr lang="en-US"/>
              <a:t> The young of a living thing</a:t>
            </a:r>
            <a:endParaRPr>
              <a:solidFill>
                <a:schemeClr val="dk1"/>
              </a:solidFill>
            </a:endParaRPr>
          </a:p>
        </p:txBody>
      </p:sp>
      <p:sp>
        <p:nvSpPr>
          <p:cNvPr id="598" name="Google Shape;598;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offspring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22" name="Google Shape;622;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c7dfa711f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8c7dfa711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its environment.</a:t>
            </a:r>
            <a:endParaRPr/>
          </a:p>
        </p:txBody>
      </p:sp>
      <p:sp>
        <p:nvSpPr>
          <p:cNvPr id="150" name="Google Shape;150;g28c7dfa711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7e576c1a67_0_1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27e576c1a67_0_1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mother cat with her kitten” is correct! This is an example of </a:t>
            </a:r>
            <a:r>
              <a:rPr b="1" lang="en-US"/>
              <a:t>offspring.</a:t>
            </a:r>
            <a:endParaRPr sz="1200">
              <a:solidFill>
                <a:schemeClr val="dk1"/>
              </a:solidFill>
            </a:endParaRPr>
          </a:p>
        </p:txBody>
      </p:sp>
      <p:sp>
        <p:nvSpPr>
          <p:cNvPr id="643" name="Google Shape;643;g27e576c1a67_0_1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offspring</a:t>
            </a:r>
            <a:r>
              <a:rPr lang="en-US" sz="1100"/>
              <a:t>: A mother cat with her kitten</a:t>
            </a:r>
            <a:endParaRPr sz="1100">
              <a:solidFill>
                <a:schemeClr val="dk1"/>
              </a:solidFill>
            </a:endParaRPr>
          </a:p>
        </p:txBody>
      </p:sp>
      <p:sp>
        <p:nvSpPr>
          <p:cNvPr id="666" name="Google Shape;666;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offspring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91" name="Google Shape;691;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7e576c1a67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g27e576c1a67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“Offspring help plants and animals, like humans, continue to survive by creating more of each kind” That is correct! This is an example of how </a:t>
            </a:r>
            <a:r>
              <a:rPr b="1" lang="en-US"/>
              <a:t>offspring </a:t>
            </a:r>
            <a:r>
              <a:rPr lang="en-US"/>
              <a:t>impacts your life.</a:t>
            </a:r>
            <a:endParaRPr sz="1200">
              <a:solidFill>
                <a:schemeClr val="dk1"/>
              </a:solidFill>
            </a:endParaRPr>
          </a:p>
        </p:txBody>
      </p:sp>
      <p:sp>
        <p:nvSpPr>
          <p:cNvPr id="712" name="Google Shape;712;g27e576c1a67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offspring</a:t>
            </a:r>
            <a:r>
              <a:rPr b="1" lang="en-US" sz="1200">
                <a:solidFill>
                  <a:schemeClr val="dk1"/>
                </a:solidFill>
              </a:rPr>
              <a:t> </a:t>
            </a:r>
            <a:r>
              <a:rPr lang="en-US" sz="1200">
                <a:solidFill>
                  <a:schemeClr val="dk1"/>
                </a:solidFill>
              </a:rPr>
              <a:t>impact my life?”:  Off</a:t>
            </a:r>
            <a:r>
              <a:rPr lang="en-US"/>
              <a:t>spring help plants and animals, like humans, continue to survive by creating more of each kind. </a:t>
            </a:r>
            <a:endParaRPr/>
          </a:p>
        </p:txBody>
      </p:sp>
      <p:sp>
        <p:nvSpPr>
          <p:cNvPr id="735" name="Google Shape;735;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61" name="Google Shape;761;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Offspring are the young of a living thing.</a:t>
            </a:r>
            <a:endParaRPr/>
          </a:p>
        </p:txBody>
      </p:sp>
      <p:sp>
        <p:nvSpPr>
          <p:cNvPr id="768" name="Google Shape;768;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What do plants and animals need to survive?</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777" name="Google Shape;777;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7e68c1a8e3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g27e68c1a8e3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this activity, we will select one kind of bird to observe. As you observe, make notes about how the parent helps the offspring survive. Why is caring for the offspring important?</a:t>
            </a:r>
            <a:endParaRPr/>
          </a:p>
        </p:txBody>
      </p:sp>
      <p:sp>
        <p:nvSpPr>
          <p:cNvPr id="788" name="Google Shape;788;g27e68c1a8e3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799" name="Google Shape;799;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8c7dfa711f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8c7dfa711f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Reproduction is the process by which living things create more of their own kind.</a:t>
            </a:r>
            <a:endParaRPr/>
          </a:p>
        </p:txBody>
      </p:sp>
      <p:sp>
        <p:nvSpPr>
          <p:cNvPr id="159" name="Google Shape;159;g28c7dfa711f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67" name="Google Shape;167;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_______ are organisms that move, grow, change, and respond to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Living things]</a:t>
            </a:r>
            <a:endParaRPr/>
          </a:p>
          <a:p>
            <a:pPr indent="0" lvl="0" marL="0" rtl="0" algn="l">
              <a:lnSpc>
                <a:spcPct val="100000"/>
              </a:lnSpc>
              <a:spcBef>
                <a:spcPts val="0"/>
              </a:spcBef>
              <a:spcAft>
                <a:spcPts val="0"/>
              </a:spcAft>
              <a:buSzPts val="1400"/>
              <a:buNone/>
            </a:pPr>
            <a:r>
              <a:t/>
            </a:r>
            <a:endParaRPr/>
          </a:p>
        </p:txBody>
      </p:sp>
      <p:sp>
        <p:nvSpPr>
          <p:cNvPr id="173" name="Google Shape;173;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8c7dfa711f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8c7dfa711f_0_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a:t>Living things</a:t>
            </a:r>
            <a:r>
              <a:rPr lang="en-US"/>
              <a:t> are organisms that move, grow, change, and respond to the environment.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82" name="Google Shape;182;g28c7dfa711f_0_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11" Type="http://schemas.openxmlformats.org/officeDocument/2006/relationships/image" Target="../media/image9.png"/><Relationship Id="rId10" Type="http://schemas.openxmlformats.org/officeDocument/2006/relationships/image" Target="../media/image10.png"/><Relationship Id="rId12" Type="http://schemas.openxmlformats.org/officeDocument/2006/relationships/image" Target="../media/image3.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59.pn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59.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43.png"/><Relationship Id="rId5"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49.png"/><Relationship Id="rId5"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49.png"/><Relationship Id="rId5"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49.png"/><Relationship Id="rId5"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 Id="rId4" Type="http://schemas.openxmlformats.org/officeDocument/2006/relationships/image" Target="../media/image64.png"/><Relationship Id="rId5"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64.png"/><Relationship Id="rId5" Type="http://schemas.openxmlformats.org/officeDocument/2006/relationships/image" Target="../media/image1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64.png"/><Relationship Id="rId5" Type="http://schemas.openxmlformats.org/officeDocument/2006/relationships/image" Target="../media/image9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84.png"/><Relationship Id="rId5" Type="http://schemas.openxmlformats.org/officeDocument/2006/relationships/image" Target="../media/image10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84.png"/><Relationship Id="rId5" Type="http://schemas.openxmlformats.org/officeDocument/2006/relationships/image" Target="../media/image1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116.png"/><Relationship Id="rId5" Type="http://schemas.openxmlformats.org/officeDocument/2006/relationships/image" Target="../media/image100.png"/><Relationship Id="rId6" Type="http://schemas.openxmlformats.org/officeDocument/2006/relationships/image" Target="../media/image9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image" Target="../media/image116.png"/><Relationship Id="rId5" Type="http://schemas.openxmlformats.org/officeDocument/2006/relationships/image" Target="../media/image100.png"/><Relationship Id="rId6"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4.png"/><Relationship Id="rId4" Type="http://schemas.openxmlformats.org/officeDocument/2006/relationships/image" Target="../media/image59.png"/><Relationship Id="rId5"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2.png"/><Relationship Id="rId4" Type="http://schemas.openxmlformats.org/officeDocument/2006/relationships/image" Target="../media/image109.png"/><Relationship Id="rId5" Type="http://schemas.openxmlformats.org/officeDocument/2006/relationships/image" Target="../media/image128.png"/><Relationship Id="rId6" Type="http://schemas.openxmlformats.org/officeDocument/2006/relationships/image" Target="../media/image1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2.png"/><Relationship Id="rId4" Type="http://schemas.openxmlformats.org/officeDocument/2006/relationships/image" Target="../media/image109.png"/><Relationship Id="rId5" Type="http://schemas.openxmlformats.org/officeDocument/2006/relationships/image" Target="../media/image128.png"/><Relationship Id="rId6" Type="http://schemas.openxmlformats.org/officeDocument/2006/relationships/image" Target="../media/image1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9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4.png"/><Relationship Id="rId4" Type="http://schemas.openxmlformats.org/officeDocument/2006/relationships/image" Target="../media/image59.png"/><Relationship Id="rId5" Type="http://schemas.openxmlformats.org/officeDocument/2006/relationships/image" Target="../media/image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1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0.png"/><Relationship Id="rId4" Type="http://schemas.openxmlformats.org/officeDocument/2006/relationships/hyperlink" Target="https://www.wbu.com/owl-cam/?campaign_id=33&amp;emc=edit_sl_20200406&amp;instance_id=17370&amp;nl=smarter-living&amp;regi_id=90565102&amp;segment_id=23995&amp;te=1&amp;user_id=e936a9a3f104d80bf7f90abc7901638e" TargetMode="External"/><Relationship Id="rId9" Type="http://schemas.openxmlformats.org/officeDocument/2006/relationships/image" Target="../media/image126.png"/><Relationship Id="rId5" Type="http://schemas.openxmlformats.org/officeDocument/2006/relationships/hyperlink" Target="https://explore.org/livecams/currently-live/decorah-eagles-north-nest" TargetMode="External"/><Relationship Id="rId6" Type="http://schemas.openxmlformats.org/officeDocument/2006/relationships/hyperlink" Target="https://explore.org/livecams/currently-live/california-condors-redwood-grove" TargetMode="External"/><Relationship Id="rId7" Type="http://schemas.openxmlformats.org/officeDocument/2006/relationships/image" Target="../media/image130.png"/><Relationship Id="rId8" Type="http://schemas.openxmlformats.org/officeDocument/2006/relationships/image" Target="../media/image1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25.jpg"/><Relationship Id="rId4" Type="http://schemas.openxmlformats.org/officeDocument/2006/relationships/image" Target="../media/image123.png"/><Relationship Id="rId5" Type="http://schemas.openxmlformats.org/officeDocument/2006/relationships/image" Target="../media/image1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8c7dfa711f_0_167"/>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the process by which living things create more of their own kind?</a:t>
            </a:r>
            <a:endParaRPr b="0" i="0" sz="1400" u="none" cap="none" strike="noStrike">
              <a:solidFill>
                <a:srgbClr val="000000"/>
              </a:solidFill>
              <a:latin typeface="Arial"/>
              <a:ea typeface="Arial"/>
              <a:cs typeface="Arial"/>
              <a:sym typeface="Arial"/>
            </a:endParaRPr>
          </a:p>
        </p:txBody>
      </p:sp>
      <p:sp>
        <p:nvSpPr>
          <p:cNvPr descr="Questions" id="194" name="Google Shape;194;g28c7dfa711f_0_1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8c7dfa711f_0_16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Photosynthesis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Reproduction</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Precipitation</a:t>
            </a:r>
            <a:endParaRPr b="0" i="0" sz="3200" u="none" cap="none" strike="noStrike">
              <a:solidFill>
                <a:schemeClr val="dk1"/>
              </a:solidFill>
              <a:latin typeface="Calibri"/>
              <a:ea typeface="Calibri"/>
              <a:cs typeface="Calibri"/>
              <a:sym typeface="Calibri"/>
            </a:endParaRPr>
          </a:p>
        </p:txBody>
      </p:sp>
      <p:pic>
        <p:nvPicPr>
          <p:cNvPr id="196" name="Google Shape;196;g28c7dfa711f_0_167"/>
          <p:cNvPicPr preferRelativeResize="0"/>
          <p:nvPr/>
        </p:nvPicPr>
        <p:blipFill rotWithShape="1">
          <a:blip r:embed="rId4">
            <a:alphaModFix/>
          </a:blip>
          <a:srcRect b="0" l="7887" r="8021" t="0"/>
          <a:stretch/>
        </p:blipFill>
        <p:spPr>
          <a:xfrm>
            <a:off x="4117786" y="3553225"/>
            <a:ext cx="4650688" cy="27914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8c7dfa711f_0_17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the process by which living things create more of their own kind?</a:t>
            </a:r>
            <a:endParaRPr b="0" i="0" sz="1400" u="none" cap="none" strike="noStrike">
              <a:solidFill>
                <a:srgbClr val="000000"/>
              </a:solidFill>
              <a:latin typeface="Arial"/>
              <a:ea typeface="Arial"/>
              <a:cs typeface="Arial"/>
              <a:sym typeface="Arial"/>
            </a:endParaRPr>
          </a:p>
        </p:txBody>
      </p:sp>
      <p:sp>
        <p:nvSpPr>
          <p:cNvPr descr="Questions" id="203" name="Google Shape;203;g28c7dfa711f_0_1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28c7dfa711f_0_176"/>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Photosynthesis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Reproduction</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Precipitation</a:t>
            </a:r>
            <a:endParaRPr b="0" i="0" sz="3200" u="none" cap="none" strike="noStrike">
              <a:solidFill>
                <a:schemeClr val="dk1"/>
              </a:solidFill>
              <a:latin typeface="Calibri"/>
              <a:ea typeface="Calibri"/>
              <a:cs typeface="Calibri"/>
              <a:sym typeface="Calibri"/>
            </a:endParaRPr>
          </a:p>
        </p:txBody>
      </p:sp>
      <p:pic>
        <p:nvPicPr>
          <p:cNvPr id="205" name="Google Shape;205;g28c7dfa711f_0_176"/>
          <p:cNvPicPr preferRelativeResize="0"/>
          <p:nvPr/>
        </p:nvPicPr>
        <p:blipFill rotWithShape="1">
          <a:blip r:embed="rId4">
            <a:alphaModFix/>
          </a:blip>
          <a:srcRect b="0" l="7887" r="8021" t="0"/>
          <a:stretch/>
        </p:blipFill>
        <p:spPr>
          <a:xfrm>
            <a:off x="4117786" y="3553225"/>
            <a:ext cx="4650688" cy="2791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Offspring</a:t>
            </a:r>
            <a:endParaRPr b="0" i="0" sz="1400" u="none" cap="none" strike="noStrike">
              <a:solidFill>
                <a:srgbClr val="000000"/>
              </a:solidFill>
              <a:latin typeface="Arial"/>
              <a:ea typeface="Arial"/>
              <a:cs typeface="Arial"/>
              <a:sym typeface="Arial"/>
            </a:endParaRPr>
          </a:p>
        </p:txBody>
      </p:sp>
      <p:sp>
        <p:nvSpPr>
          <p:cNvPr descr="Artificial Intelligence" id="212" name="Google Shape;212;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13" name="Google Shape;213;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Offspring</a:t>
            </a:r>
            <a:r>
              <a:rPr b="1" lang="en-US">
                <a:solidFill>
                  <a:schemeClr val="dk1"/>
                </a:solidFill>
              </a:rPr>
              <a:t>: the young of a living thing</a:t>
            </a:r>
            <a:endParaRPr/>
          </a:p>
        </p:txBody>
      </p:sp>
      <p:sp>
        <p:nvSpPr>
          <p:cNvPr descr="Artificial Intelligence" id="220" name="Google Shape;220;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21" name="Google Shape;221;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22" name="Google Shape;222;g27e576c1a67_0_281"/>
          <p:cNvPicPr preferRelativeResize="0"/>
          <p:nvPr/>
        </p:nvPicPr>
        <p:blipFill rotWithShape="1">
          <a:blip r:embed="rId5">
            <a:alphaModFix/>
          </a:blip>
          <a:srcRect b="0" l="0" r="0" t="0"/>
          <a:stretch/>
        </p:blipFill>
        <p:spPr>
          <a:xfrm>
            <a:off x="214375" y="1967125"/>
            <a:ext cx="4095501" cy="3940649"/>
          </a:xfrm>
          <a:prstGeom prst="rect">
            <a:avLst/>
          </a:prstGeom>
          <a:noFill/>
          <a:ln>
            <a:noFill/>
          </a:ln>
        </p:spPr>
      </p:pic>
      <p:pic>
        <p:nvPicPr>
          <p:cNvPr id="223" name="Google Shape;223;g27e576c1a67_0_281"/>
          <p:cNvPicPr preferRelativeResize="0"/>
          <p:nvPr/>
        </p:nvPicPr>
        <p:blipFill rotWithShape="1">
          <a:blip r:embed="rId6">
            <a:alphaModFix/>
          </a:blip>
          <a:srcRect b="0" l="26378" r="0" t="0"/>
          <a:stretch/>
        </p:blipFill>
        <p:spPr>
          <a:xfrm>
            <a:off x="4594600" y="1967125"/>
            <a:ext cx="4253674" cy="3940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descr="Questions" id="229" name="Google Shape;229;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offspring?</a:t>
            </a:r>
            <a:endParaRPr b="0" i="0" sz="3600" u="none" cap="none" strike="noStrike">
              <a:solidFill>
                <a:schemeClr val="dk1"/>
              </a:solidFill>
              <a:latin typeface="Calibri"/>
              <a:ea typeface="Calibri"/>
              <a:cs typeface="Calibri"/>
              <a:sym typeface="Calibri"/>
            </a:endParaRPr>
          </a:p>
        </p:txBody>
      </p:sp>
      <p:sp>
        <p:nvSpPr>
          <p:cNvPr descr="Questions" id="236" name="Google Shape;236;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 name="Google Shape;237;g27e576c1a67_0_364"/>
          <p:cNvPicPr preferRelativeResize="0"/>
          <p:nvPr/>
        </p:nvPicPr>
        <p:blipFill rotWithShape="1">
          <a:blip r:embed="rId4">
            <a:alphaModFix/>
          </a:blip>
          <a:srcRect b="0" l="0" r="0" t="0"/>
          <a:stretch/>
        </p:blipFill>
        <p:spPr>
          <a:xfrm>
            <a:off x="214375" y="1967125"/>
            <a:ext cx="4095501" cy="3940649"/>
          </a:xfrm>
          <a:prstGeom prst="rect">
            <a:avLst/>
          </a:prstGeom>
          <a:noFill/>
          <a:ln>
            <a:noFill/>
          </a:ln>
        </p:spPr>
      </p:pic>
      <p:pic>
        <p:nvPicPr>
          <p:cNvPr id="238" name="Google Shape;238;g27e576c1a67_0_364"/>
          <p:cNvPicPr preferRelativeResize="0"/>
          <p:nvPr/>
        </p:nvPicPr>
        <p:blipFill rotWithShape="1">
          <a:blip r:embed="rId5">
            <a:alphaModFix/>
          </a:blip>
          <a:srcRect b="0" l="26378" r="0" t="0"/>
          <a:stretch/>
        </p:blipFill>
        <p:spPr>
          <a:xfrm>
            <a:off x="4594600" y="1967125"/>
            <a:ext cx="4253674" cy="3940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45" name="Google Shape;245;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descr="Artificial Intelligence" id="250" name="Google Shape;250;g28c7dfa711f_0_1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28c7dfa711f_0_140"/>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Offspring help plants and animals continue to survive.</a:t>
            </a:r>
            <a:endParaRPr b="0" i="0" sz="3600" u="none" cap="none" strike="noStrike">
              <a:solidFill>
                <a:srgbClr val="000000"/>
              </a:solidFill>
              <a:latin typeface="Calibri"/>
              <a:ea typeface="Calibri"/>
              <a:cs typeface="Calibri"/>
              <a:sym typeface="Calibri"/>
            </a:endParaRPr>
          </a:p>
        </p:txBody>
      </p:sp>
      <p:pic>
        <p:nvPicPr>
          <p:cNvPr id="252" name="Google Shape;252;g28c7dfa711f_0_140"/>
          <p:cNvPicPr preferRelativeResize="0"/>
          <p:nvPr/>
        </p:nvPicPr>
        <p:blipFill rotWithShape="1">
          <a:blip r:embed="rId4">
            <a:alphaModFix/>
          </a:blip>
          <a:srcRect b="7867" l="0" r="0" t="0"/>
          <a:stretch/>
        </p:blipFill>
        <p:spPr>
          <a:xfrm>
            <a:off x="1403813" y="1915549"/>
            <a:ext cx="6336375" cy="45817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descr="Artificial Intelligence" id="257" name="Google Shape;257;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27e576c1a67_0_736"/>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Offspring usually looks similar to its parents.</a:t>
            </a:r>
            <a:endParaRPr b="0" i="0" sz="3600" u="none" cap="none" strike="noStrike">
              <a:solidFill>
                <a:srgbClr val="000000"/>
              </a:solidFill>
              <a:latin typeface="Calibri"/>
              <a:ea typeface="Calibri"/>
              <a:cs typeface="Calibri"/>
              <a:sym typeface="Calibri"/>
            </a:endParaRPr>
          </a:p>
        </p:txBody>
      </p:sp>
      <p:pic>
        <p:nvPicPr>
          <p:cNvPr id="259" name="Google Shape;259;g27e576c1a67_0_736"/>
          <p:cNvPicPr preferRelativeResize="0"/>
          <p:nvPr/>
        </p:nvPicPr>
        <p:blipFill rotWithShape="1">
          <a:blip r:embed="rId4">
            <a:alphaModFix/>
          </a:blip>
          <a:srcRect b="8450" l="0" r="0" t="0"/>
          <a:stretch/>
        </p:blipFill>
        <p:spPr>
          <a:xfrm>
            <a:off x="330900" y="2401925"/>
            <a:ext cx="4328075" cy="3307925"/>
          </a:xfrm>
          <a:prstGeom prst="rect">
            <a:avLst/>
          </a:prstGeom>
          <a:noFill/>
          <a:ln>
            <a:noFill/>
          </a:ln>
        </p:spPr>
      </p:pic>
      <p:pic>
        <p:nvPicPr>
          <p:cNvPr id="260" name="Google Shape;260;g27e576c1a67_0_736"/>
          <p:cNvPicPr preferRelativeResize="0"/>
          <p:nvPr/>
        </p:nvPicPr>
        <p:blipFill rotWithShape="1">
          <a:blip r:embed="rId5">
            <a:alphaModFix/>
          </a:blip>
          <a:srcRect b="0" l="0" r="0" t="0"/>
          <a:stretch/>
        </p:blipFill>
        <p:spPr>
          <a:xfrm>
            <a:off x="4845325" y="2401925"/>
            <a:ext cx="4146276" cy="3307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descr="Artificial Intelligence" id="265" name="Google Shape;265;g27e576c1a67_0_76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27e576c1a67_0_760"/>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Animals care for their offspring in different ways.</a:t>
            </a:r>
            <a:endParaRPr b="0" i="0" sz="3600" u="none" cap="none" strike="noStrike">
              <a:solidFill>
                <a:srgbClr val="000000"/>
              </a:solidFill>
              <a:latin typeface="Calibri"/>
              <a:ea typeface="Calibri"/>
              <a:cs typeface="Calibri"/>
              <a:sym typeface="Calibri"/>
            </a:endParaRPr>
          </a:p>
        </p:txBody>
      </p:sp>
      <p:pic>
        <p:nvPicPr>
          <p:cNvPr id="267" name="Google Shape;267;g27e576c1a67_0_760"/>
          <p:cNvPicPr preferRelativeResize="0"/>
          <p:nvPr/>
        </p:nvPicPr>
        <p:blipFill rotWithShape="1">
          <a:blip r:embed="rId4">
            <a:alphaModFix/>
          </a:blip>
          <a:srcRect b="0" l="8481" r="9652" t="0"/>
          <a:stretch/>
        </p:blipFill>
        <p:spPr>
          <a:xfrm>
            <a:off x="269150" y="2113775"/>
            <a:ext cx="4302850" cy="3495725"/>
          </a:xfrm>
          <a:prstGeom prst="rect">
            <a:avLst/>
          </a:prstGeom>
          <a:noFill/>
          <a:ln>
            <a:noFill/>
          </a:ln>
        </p:spPr>
      </p:pic>
      <p:pic>
        <p:nvPicPr>
          <p:cNvPr id="268" name="Google Shape;268;g27e576c1a67_0_760"/>
          <p:cNvPicPr preferRelativeResize="0"/>
          <p:nvPr/>
        </p:nvPicPr>
        <p:blipFill rotWithShape="1">
          <a:blip r:embed="rId5">
            <a:alphaModFix/>
          </a:blip>
          <a:srcRect b="0" l="0" r="0" t="0"/>
          <a:stretch/>
        </p:blipFill>
        <p:spPr>
          <a:xfrm>
            <a:off x="4776575" y="2113775"/>
            <a:ext cx="4127225" cy="3495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i="0" lang="en-US" sz="6000" u="none" cap="none" strike="noStrike">
                <a:solidFill>
                  <a:srgbClr val="000000"/>
                </a:solidFill>
                <a:latin typeface="Calibri"/>
                <a:ea typeface="Calibri"/>
                <a:cs typeface="Calibri"/>
                <a:sym typeface="Calibri"/>
              </a:rPr>
              <a:t>Offspring</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rotWithShape="1">
          <a:blip r:embed="rId3">
            <a:alphaModFix/>
          </a:blip>
          <a:srcRect b="0" l="0" r="0" t="0"/>
          <a:stretch/>
        </p:blipFill>
        <p:spPr>
          <a:xfrm>
            <a:off x="366775" y="1967125"/>
            <a:ext cx="4095501" cy="3940649"/>
          </a:xfrm>
          <a:prstGeom prst="rect">
            <a:avLst/>
          </a:prstGeom>
          <a:noFill/>
          <a:ln>
            <a:noFill/>
          </a:ln>
        </p:spPr>
      </p:pic>
      <p:pic>
        <p:nvPicPr>
          <p:cNvPr id="129" name="Google Shape;129;p2"/>
          <p:cNvPicPr preferRelativeResize="0"/>
          <p:nvPr/>
        </p:nvPicPr>
        <p:blipFill rotWithShape="1">
          <a:blip r:embed="rId4">
            <a:alphaModFix/>
          </a:blip>
          <a:srcRect b="0" l="26378" r="0" t="0"/>
          <a:stretch/>
        </p:blipFill>
        <p:spPr>
          <a:xfrm>
            <a:off x="4747000" y="1967125"/>
            <a:ext cx="4253674" cy="3940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descr="Artificial Intelligence" id="273" name="Google Shape;273;g28c7dfa711f_0_15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28c7dfa711f_0_158"/>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A plant’s offspring comes from seeds.</a:t>
            </a:r>
            <a:endParaRPr b="0" i="0" sz="3600" u="none" cap="none" strike="noStrike">
              <a:solidFill>
                <a:srgbClr val="000000"/>
              </a:solidFill>
              <a:latin typeface="Calibri"/>
              <a:ea typeface="Calibri"/>
              <a:cs typeface="Calibri"/>
              <a:sym typeface="Calibri"/>
            </a:endParaRPr>
          </a:p>
        </p:txBody>
      </p:sp>
      <p:pic>
        <p:nvPicPr>
          <p:cNvPr id="275" name="Google Shape;275;g28c7dfa711f_0_158"/>
          <p:cNvPicPr preferRelativeResize="0"/>
          <p:nvPr/>
        </p:nvPicPr>
        <p:blipFill rotWithShape="1">
          <a:blip r:embed="rId4">
            <a:alphaModFix/>
          </a:blip>
          <a:srcRect b="0" l="4599" r="-1638" t="0"/>
          <a:stretch/>
        </p:blipFill>
        <p:spPr>
          <a:xfrm>
            <a:off x="414125" y="1803175"/>
            <a:ext cx="8577475" cy="4297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descr="Questions" id="281" name="Google Shape;281;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descr="Questions" id="287" name="Google Shape;287;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27430209113_0_1020"/>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Offspring are important for the survival of living things.</a:t>
            </a:r>
            <a:endParaRPr b="0" i="0" sz="3600" u="none" cap="none" strike="noStrike">
              <a:solidFill>
                <a:srgbClr val="000000"/>
              </a:solidFill>
              <a:latin typeface="Calibri"/>
              <a:ea typeface="Calibri"/>
              <a:cs typeface="Calibri"/>
              <a:sym typeface="Calibri"/>
            </a:endParaRPr>
          </a:p>
        </p:txBody>
      </p:sp>
      <p:pic>
        <p:nvPicPr>
          <p:cNvPr id="289" name="Google Shape;289;g27430209113_0_1020"/>
          <p:cNvPicPr preferRelativeResize="0"/>
          <p:nvPr/>
        </p:nvPicPr>
        <p:blipFill rotWithShape="1">
          <a:blip r:embed="rId4">
            <a:alphaModFix/>
          </a:blip>
          <a:srcRect b="7867" l="0" r="0" t="0"/>
          <a:stretch/>
        </p:blipFill>
        <p:spPr>
          <a:xfrm>
            <a:off x="3540824" y="2815900"/>
            <a:ext cx="5091226" cy="3681401"/>
          </a:xfrm>
          <a:prstGeom prst="rect">
            <a:avLst/>
          </a:prstGeom>
          <a:noFill/>
          <a:ln>
            <a:noFill/>
          </a:ln>
        </p:spPr>
      </p:pic>
      <p:sp>
        <p:nvSpPr>
          <p:cNvPr id="290" name="Google Shape;290;g27430209113_0_1020"/>
          <p:cNvSpPr txBox="1"/>
          <p:nvPr/>
        </p:nvSpPr>
        <p:spPr>
          <a:xfrm>
            <a:off x="849600" y="2301875"/>
            <a:ext cx="3874500" cy="138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descr="Questions" id="296" name="Google Shape;296;g28c7dfa711f_0_18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28c7dfa711f_0_187"/>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Offspring are important for the survival of living things.</a:t>
            </a:r>
            <a:endParaRPr b="0" i="0" sz="3600" u="none" cap="none" strike="noStrike">
              <a:solidFill>
                <a:srgbClr val="000000"/>
              </a:solidFill>
              <a:latin typeface="Calibri"/>
              <a:ea typeface="Calibri"/>
              <a:cs typeface="Calibri"/>
              <a:sym typeface="Calibri"/>
            </a:endParaRPr>
          </a:p>
        </p:txBody>
      </p:sp>
      <p:pic>
        <p:nvPicPr>
          <p:cNvPr id="298" name="Google Shape;298;g28c7dfa711f_0_187"/>
          <p:cNvPicPr preferRelativeResize="0"/>
          <p:nvPr/>
        </p:nvPicPr>
        <p:blipFill rotWithShape="1">
          <a:blip r:embed="rId4">
            <a:alphaModFix/>
          </a:blip>
          <a:srcRect b="7867" l="0" r="0" t="0"/>
          <a:stretch/>
        </p:blipFill>
        <p:spPr>
          <a:xfrm>
            <a:off x="3540824" y="2815900"/>
            <a:ext cx="5091226" cy="3681401"/>
          </a:xfrm>
          <a:prstGeom prst="rect">
            <a:avLst/>
          </a:prstGeom>
          <a:noFill/>
          <a:ln>
            <a:noFill/>
          </a:ln>
        </p:spPr>
      </p:pic>
      <p:sp>
        <p:nvSpPr>
          <p:cNvPr id="299" name="Google Shape;299;g28c7dfa711f_0_187"/>
          <p:cNvSpPr txBox="1"/>
          <p:nvPr/>
        </p:nvSpPr>
        <p:spPr>
          <a:xfrm>
            <a:off x="849600" y="2301875"/>
            <a:ext cx="3874500" cy="138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True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descr="Questions" id="305" name="Google Shape;305;g28c7dfa711f_0_19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28c7dfa711f_0_195"/>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Offspring look similar to their ___________.</a:t>
            </a:r>
            <a:endParaRPr b="0" i="0" sz="3600" u="none" cap="none" strike="noStrike">
              <a:solidFill>
                <a:srgbClr val="000000"/>
              </a:solidFill>
              <a:latin typeface="Calibri"/>
              <a:ea typeface="Calibri"/>
              <a:cs typeface="Calibri"/>
              <a:sym typeface="Calibri"/>
            </a:endParaRPr>
          </a:p>
        </p:txBody>
      </p:sp>
      <p:pic>
        <p:nvPicPr>
          <p:cNvPr id="307" name="Google Shape;307;g28c7dfa711f_0_195"/>
          <p:cNvPicPr preferRelativeResize="0"/>
          <p:nvPr/>
        </p:nvPicPr>
        <p:blipFill rotWithShape="1">
          <a:blip r:embed="rId4">
            <a:alphaModFix/>
          </a:blip>
          <a:srcRect b="8450" l="0" r="0" t="0"/>
          <a:stretch/>
        </p:blipFill>
        <p:spPr>
          <a:xfrm>
            <a:off x="254700" y="2401925"/>
            <a:ext cx="4328075" cy="3307925"/>
          </a:xfrm>
          <a:prstGeom prst="rect">
            <a:avLst/>
          </a:prstGeom>
          <a:noFill/>
          <a:ln>
            <a:noFill/>
          </a:ln>
        </p:spPr>
      </p:pic>
      <p:pic>
        <p:nvPicPr>
          <p:cNvPr id="308" name="Google Shape;308;g28c7dfa711f_0_195"/>
          <p:cNvPicPr preferRelativeResize="0"/>
          <p:nvPr/>
        </p:nvPicPr>
        <p:blipFill rotWithShape="1">
          <a:blip r:embed="rId5">
            <a:alphaModFix/>
          </a:blip>
          <a:srcRect b="0" l="0" r="0" t="0"/>
          <a:stretch/>
        </p:blipFill>
        <p:spPr>
          <a:xfrm>
            <a:off x="4769125" y="2401925"/>
            <a:ext cx="4146276" cy="3307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Questions" id="314" name="Google Shape;314;g28c7dfa711f_0_20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8c7dfa711f_0_205"/>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Offspring look similar to their </a:t>
            </a:r>
            <a:r>
              <a:rPr b="1" i="0" lang="en-US" sz="3600" u="none" cap="none" strike="noStrike">
                <a:solidFill>
                  <a:srgbClr val="FF0000"/>
                </a:solidFill>
                <a:latin typeface="Calibri"/>
                <a:ea typeface="Calibri"/>
                <a:cs typeface="Calibri"/>
                <a:sym typeface="Calibri"/>
              </a:rPr>
              <a:t>parents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16" name="Google Shape;316;g28c7dfa711f_0_205"/>
          <p:cNvPicPr preferRelativeResize="0"/>
          <p:nvPr/>
        </p:nvPicPr>
        <p:blipFill rotWithShape="1">
          <a:blip r:embed="rId4">
            <a:alphaModFix/>
          </a:blip>
          <a:srcRect b="8450" l="0" r="0" t="0"/>
          <a:stretch/>
        </p:blipFill>
        <p:spPr>
          <a:xfrm>
            <a:off x="254700" y="2401925"/>
            <a:ext cx="4328075" cy="3307925"/>
          </a:xfrm>
          <a:prstGeom prst="rect">
            <a:avLst/>
          </a:prstGeom>
          <a:noFill/>
          <a:ln>
            <a:noFill/>
          </a:ln>
        </p:spPr>
      </p:pic>
      <p:pic>
        <p:nvPicPr>
          <p:cNvPr id="317" name="Google Shape;317;g28c7dfa711f_0_205"/>
          <p:cNvPicPr preferRelativeResize="0"/>
          <p:nvPr/>
        </p:nvPicPr>
        <p:blipFill rotWithShape="1">
          <a:blip r:embed="rId5">
            <a:alphaModFix/>
          </a:blip>
          <a:srcRect b="0" l="0" r="0" t="0"/>
          <a:stretch/>
        </p:blipFill>
        <p:spPr>
          <a:xfrm>
            <a:off x="4769125" y="2401925"/>
            <a:ext cx="4146276" cy="3307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descr="Questions" id="323" name="Google Shape;323;g28c7dfa711f_0_22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28c7dfa711f_0_221"/>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All animals must care for their offspring in the same way.</a:t>
            </a:r>
            <a:endParaRPr b="0" i="0" sz="3600" u="none" cap="none" strike="noStrike">
              <a:solidFill>
                <a:srgbClr val="000000"/>
              </a:solidFill>
              <a:latin typeface="Calibri"/>
              <a:ea typeface="Calibri"/>
              <a:cs typeface="Calibri"/>
              <a:sym typeface="Calibri"/>
            </a:endParaRPr>
          </a:p>
        </p:txBody>
      </p:sp>
      <p:sp>
        <p:nvSpPr>
          <p:cNvPr id="325" name="Google Shape;325;g28c7dfa711f_0_221"/>
          <p:cNvSpPr txBox="1"/>
          <p:nvPr/>
        </p:nvSpPr>
        <p:spPr>
          <a:xfrm>
            <a:off x="849600" y="2301875"/>
            <a:ext cx="3874500" cy="138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000000"/>
              </a:buClr>
              <a:buSzPts val="3200"/>
              <a:buFont typeface="Calibri"/>
              <a:buAutoNum type="alphaUcPeriod"/>
            </a:pPr>
            <a:r>
              <a:rPr b="0" i="0" lang="en-US" sz="3200" u="none" cap="none" strike="noStrike">
                <a:solidFill>
                  <a:srgbClr val="000000"/>
                </a:solidFill>
                <a:latin typeface="Calibri"/>
                <a:ea typeface="Calibri"/>
                <a:cs typeface="Calibri"/>
                <a:sym typeface="Calibri"/>
              </a:rPr>
              <a:t>True</a:t>
            </a:r>
            <a:endParaRPr b="0" i="0" sz="3200" u="none" cap="none" strike="noStrike">
              <a:solidFill>
                <a:srgbClr val="00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26" name="Google Shape;326;g28c7dfa711f_0_221"/>
          <p:cNvPicPr preferRelativeResize="0"/>
          <p:nvPr/>
        </p:nvPicPr>
        <p:blipFill rotWithShape="1">
          <a:blip r:embed="rId4">
            <a:alphaModFix/>
          </a:blip>
          <a:srcRect b="0" l="8481" r="9652" t="0"/>
          <a:stretch/>
        </p:blipFill>
        <p:spPr>
          <a:xfrm>
            <a:off x="3227325" y="2174200"/>
            <a:ext cx="2837603" cy="2772699"/>
          </a:xfrm>
          <a:prstGeom prst="rect">
            <a:avLst/>
          </a:prstGeom>
          <a:noFill/>
          <a:ln>
            <a:noFill/>
          </a:ln>
        </p:spPr>
      </p:pic>
      <p:pic>
        <p:nvPicPr>
          <p:cNvPr id="327" name="Google Shape;327;g28c7dfa711f_0_221"/>
          <p:cNvPicPr preferRelativeResize="0"/>
          <p:nvPr/>
        </p:nvPicPr>
        <p:blipFill rotWithShape="1">
          <a:blip r:embed="rId5">
            <a:alphaModFix/>
          </a:blip>
          <a:srcRect b="0" l="0" r="0" t="0"/>
          <a:stretch/>
        </p:blipFill>
        <p:spPr>
          <a:xfrm>
            <a:off x="6182015" y="3023175"/>
            <a:ext cx="2721784" cy="2772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descr="Questions" id="333" name="Google Shape;333;g28c7dfa711f_0_23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28c7dfa711f_0_231"/>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All animals must care for their offspring in the same way.</a:t>
            </a:r>
            <a:endParaRPr b="0" i="0" sz="3600" u="none" cap="none" strike="noStrike">
              <a:solidFill>
                <a:srgbClr val="000000"/>
              </a:solidFill>
              <a:latin typeface="Calibri"/>
              <a:ea typeface="Calibri"/>
              <a:cs typeface="Calibri"/>
              <a:sym typeface="Calibri"/>
            </a:endParaRPr>
          </a:p>
        </p:txBody>
      </p:sp>
      <p:sp>
        <p:nvSpPr>
          <p:cNvPr id="335" name="Google Shape;335;g28c7dfa711f_0_231"/>
          <p:cNvSpPr txBox="1"/>
          <p:nvPr/>
        </p:nvSpPr>
        <p:spPr>
          <a:xfrm>
            <a:off x="849600" y="2301875"/>
            <a:ext cx="3874500" cy="138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000000"/>
              </a:buClr>
              <a:buSzPts val="3200"/>
              <a:buFont typeface="Calibri"/>
              <a:buAutoNum type="alphaUcPeriod"/>
            </a:pPr>
            <a:r>
              <a:rPr b="0" i="0" lang="en-US" sz="3200" u="none" cap="none" strike="noStrike">
                <a:solidFill>
                  <a:srgbClr val="000000"/>
                </a:solidFill>
                <a:latin typeface="Calibri"/>
                <a:ea typeface="Calibri"/>
                <a:cs typeface="Calibri"/>
                <a:sym typeface="Calibri"/>
              </a:rPr>
              <a:t>True</a:t>
            </a:r>
            <a:endParaRPr b="0" i="0" sz="3200" u="none" cap="none" strike="noStrike">
              <a:solidFill>
                <a:srgbClr val="000000"/>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False</a:t>
            </a:r>
            <a:endParaRPr b="1" i="0" sz="3200" u="none" cap="none" strike="noStrike">
              <a:solidFill>
                <a:srgbClr val="FF0000"/>
              </a:solidFill>
              <a:latin typeface="Calibri"/>
              <a:ea typeface="Calibri"/>
              <a:cs typeface="Calibri"/>
              <a:sym typeface="Calibri"/>
            </a:endParaRPr>
          </a:p>
        </p:txBody>
      </p:sp>
      <p:pic>
        <p:nvPicPr>
          <p:cNvPr id="336" name="Google Shape;336;g28c7dfa711f_0_231"/>
          <p:cNvPicPr preferRelativeResize="0"/>
          <p:nvPr/>
        </p:nvPicPr>
        <p:blipFill rotWithShape="1">
          <a:blip r:embed="rId4">
            <a:alphaModFix/>
          </a:blip>
          <a:srcRect b="0" l="8481" r="9652" t="0"/>
          <a:stretch/>
        </p:blipFill>
        <p:spPr>
          <a:xfrm>
            <a:off x="3227325" y="2174200"/>
            <a:ext cx="2837603" cy="2772699"/>
          </a:xfrm>
          <a:prstGeom prst="rect">
            <a:avLst/>
          </a:prstGeom>
          <a:noFill/>
          <a:ln>
            <a:noFill/>
          </a:ln>
        </p:spPr>
      </p:pic>
      <p:pic>
        <p:nvPicPr>
          <p:cNvPr id="337" name="Google Shape;337;g28c7dfa711f_0_231"/>
          <p:cNvPicPr preferRelativeResize="0"/>
          <p:nvPr/>
        </p:nvPicPr>
        <p:blipFill rotWithShape="1">
          <a:blip r:embed="rId5">
            <a:alphaModFix/>
          </a:blip>
          <a:srcRect b="0" l="0" r="0" t="0"/>
          <a:stretch/>
        </p:blipFill>
        <p:spPr>
          <a:xfrm>
            <a:off x="6182015" y="3023175"/>
            <a:ext cx="2721784" cy="2772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descr="Questions" id="343" name="Google Shape;343;g28c7dfa711f_0_24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8c7dfa711f_0_240"/>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What are a plant’s offspring called?</a:t>
            </a:r>
            <a:endParaRPr b="0" i="0" sz="3600" u="none" cap="none" strike="noStrike">
              <a:solidFill>
                <a:srgbClr val="000000"/>
              </a:solidFill>
              <a:latin typeface="Calibri"/>
              <a:ea typeface="Calibri"/>
              <a:cs typeface="Calibri"/>
              <a:sym typeface="Calibri"/>
            </a:endParaRPr>
          </a:p>
        </p:txBody>
      </p:sp>
      <p:pic>
        <p:nvPicPr>
          <p:cNvPr id="345" name="Google Shape;345;g28c7dfa711f_0_240"/>
          <p:cNvPicPr preferRelativeResize="0"/>
          <p:nvPr/>
        </p:nvPicPr>
        <p:blipFill rotWithShape="1">
          <a:blip r:embed="rId4">
            <a:alphaModFix/>
          </a:blip>
          <a:srcRect b="0" l="4599" r="-1638" t="0"/>
          <a:stretch/>
        </p:blipFill>
        <p:spPr>
          <a:xfrm>
            <a:off x="414125" y="1803175"/>
            <a:ext cx="8577475" cy="4297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descr="Artificial Intelligence" id="351" name="Google Shape;351;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52" name="Google Shape;352;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descr="Lightbulb and gear" id="135" name="Google Shape;135;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27e68c1a8e3_0_0"/>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What do plants and animals need to survive?</a:t>
            </a:r>
            <a:endParaRPr b="0" i="0" sz="1400" u="none" cap="none" strike="noStrike">
              <a:solidFill>
                <a:srgbClr val="000000"/>
              </a:solidFill>
              <a:latin typeface="Arial"/>
              <a:ea typeface="Arial"/>
              <a:cs typeface="Arial"/>
              <a:sym typeface="Arial"/>
            </a:endParaRPr>
          </a:p>
        </p:txBody>
      </p:sp>
      <p:pic>
        <p:nvPicPr>
          <p:cNvPr id="137" name="Google Shape;137;g27e68c1a8e3_0_0"/>
          <p:cNvPicPr preferRelativeResize="0"/>
          <p:nvPr/>
        </p:nvPicPr>
        <p:blipFill rotWithShape="1">
          <a:blip r:embed="rId4">
            <a:alphaModFix/>
          </a:blip>
          <a:srcRect b="0" l="0" r="0" t="0"/>
          <a:stretch/>
        </p:blipFill>
        <p:spPr>
          <a:xfrm>
            <a:off x="880924" y="1472100"/>
            <a:ext cx="3792975" cy="2528650"/>
          </a:xfrm>
          <a:prstGeom prst="rect">
            <a:avLst/>
          </a:prstGeom>
          <a:noFill/>
          <a:ln>
            <a:noFill/>
          </a:ln>
        </p:spPr>
      </p:pic>
      <p:pic>
        <p:nvPicPr>
          <p:cNvPr id="138" name="Google Shape;138;g27e68c1a8e3_0_0"/>
          <p:cNvPicPr preferRelativeResize="0"/>
          <p:nvPr/>
        </p:nvPicPr>
        <p:blipFill rotWithShape="1">
          <a:blip r:embed="rId5">
            <a:alphaModFix/>
          </a:blip>
          <a:srcRect b="0" l="0" r="0" t="0"/>
          <a:stretch/>
        </p:blipFill>
        <p:spPr>
          <a:xfrm>
            <a:off x="4876800" y="1472100"/>
            <a:ext cx="3558847" cy="2528650"/>
          </a:xfrm>
          <a:prstGeom prst="rect">
            <a:avLst/>
          </a:prstGeom>
          <a:noFill/>
          <a:ln>
            <a:noFill/>
          </a:ln>
        </p:spPr>
      </p:pic>
      <p:pic>
        <p:nvPicPr>
          <p:cNvPr id="139" name="Google Shape;139;g27e68c1a8e3_0_0"/>
          <p:cNvPicPr preferRelativeResize="0"/>
          <p:nvPr/>
        </p:nvPicPr>
        <p:blipFill rotWithShape="1">
          <a:blip r:embed="rId6">
            <a:alphaModFix/>
          </a:blip>
          <a:srcRect b="0" l="0" r="0" t="0"/>
          <a:stretch/>
        </p:blipFill>
        <p:spPr>
          <a:xfrm>
            <a:off x="880925" y="4153150"/>
            <a:ext cx="3792975" cy="2416159"/>
          </a:xfrm>
          <a:prstGeom prst="rect">
            <a:avLst/>
          </a:prstGeom>
          <a:noFill/>
          <a:ln>
            <a:noFill/>
          </a:ln>
        </p:spPr>
      </p:pic>
      <p:pic>
        <p:nvPicPr>
          <p:cNvPr id="140" name="Google Shape;140;g27e68c1a8e3_0_0"/>
          <p:cNvPicPr preferRelativeResize="0"/>
          <p:nvPr/>
        </p:nvPicPr>
        <p:blipFill rotWithShape="1">
          <a:blip r:embed="rId7">
            <a:alphaModFix/>
          </a:blip>
          <a:srcRect b="22791" l="0" r="0" t="0"/>
          <a:stretch/>
        </p:blipFill>
        <p:spPr>
          <a:xfrm>
            <a:off x="4876800" y="4153150"/>
            <a:ext cx="3558850" cy="2416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descr="Artificial Intelligence" id="358" name="Google Shape;358;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59" name="Google Shape;359;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60" name="Google Shape;360;g27e576c1a67_0_796"/>
          <p:cNvPicPr preferRelativeResize="0"/>
          <p:nvPr/>
        </p:nvPicPr>
        <p:blipFill rotWithShape="1">
          <a:blip r:embed="rId5">
            <a:alphaModFix/>
          </a:blip>
          <a:srcRect b="0" l="0" r="0" t="0"/>
          <a:stretch/>
        </p:blipFill>
        <p:spPr>
          <a:xfrm>
            <a:off x="762000" y="1781175"/>
            <a:ext cx="7620000" cy="5076825"/>
          </a:xfrm>
          <a:prstGeom prst="rect">
            <a:avLst/>
          </a:prstGeom>
          <a:noFill/>
          <a:ln>
            <a:noFill/>
          </a:ln>
        </p:spPr>
      </p:pic>
      <p:sp>
        <p:nvSpPr>
          <p:cNvPr id="361" name="Google Shape;361;g27e576c1a67_0_796"/>
          <p:cNvSpPr txBox="1"/>
          <p:nvPr/>
        </p:nvSpPr>
        <p:spPr>
          <a:xfrm>
            <a:off x="1511400" y="289900"/>
            <a:ext cx="61212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Here is an example of </a:t>
            </a:r>
            <a:r>
              <a:rPr b="1" lang="en-US" sz="2400">
                <a:solidFill>
                  <a:schemeClr val="dk1"/>
                </a:solidFill>
                <a:latin typeface="Calibri"/>
                <a:ea typeface="Calibri"/>
                <a:cs typeface="Calibri"/>
                <a:sym typeface="Calibri"/>
              </a:rPr>
              <a:t>offspring</a:t>
            </a:r>
            <a:r>
              <a:rPr lang="en-US" sz="2400">
                <a:solidFill>
                  <a:schemeClr val="dk1"/>
                </a:solidFill>
                <a:latin typeface="Calibri"/>
                <a:ea typeface="Calibri"/>
                <a:cs typeface="Calibri"/>
                <a:sym typeface="Calibri"/>
              </a:rPr>
              <a:t>. A human’s offspring is called a baby.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Artificial Intelligence" id="367" name="Google Shape;367;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8" name="Google Shape;368;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69" name="Google Shape;369;g27e576c1a67_0_803"/>
          <p:cNvPicPr preferRelativeResize="0"/>
          <p:nvPr/>
        </p:nvPicPr>
        <p:blipFill rotWithShape="1">
          <a:blip r:embed="rId5">
            <a:alphaModFix/>
          </a:blip>
          <a:srcRect b="0" l="0" r="0" t="0"/>
          <a:stretch/>
        </p:blipFill>
        <p:spPr>
          <a:xfrm>
            <a:off x="807138" y="1838175"/>
            <a:ext cx="7529724" cy="5019826"/>
          </a:xfrm>
          <a:prstGeom prst="rect">
            <a:avLst/>
          </a:prstGeom>
          <a:noFill/>
          <a:ln>
            <a:noFill/>
          </a:ln>
        </p:spPr>
      </p:pic>
      <p:sp>
        <p:nvSpPr>
          <p:cNvPr id="370" name="Google Shape;370;g27e576c1a67_0_803"/>
          <p:cNvSpPr txBox="1"/>
          <p:nvPr/>
        </p:nvSpPr>
        <p:spPr>
          <a:xfrm>
            <a:off x="1253550" y="676225"/>
            <a:ext cx="6636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Here is another example of </a:t>
            </a:r>
            <a:r>
              <a:rPr b="1" lang="en-US" sz="2400">
                <a:solidFill>
                  <a:schemeClr val="dk1"/>
                </a:solidFill>
                <a:latin typeface="Calibri"/>
                <a:ea typeface="Calibri"/>
                <a:cs typeface="Calibri"/>
                <a:sym typeface="Calibri"/>
              </a:rPr>
              <a:t>offspring</a:t>
            </a:r>
            <a:r>
              <a:rPr lang="en-US" sz="2400">
                <a:solidFill>
                  <a:schemeClr val="dk1"/>
                </a:solidFill>
                <a:latin typeface="Calibri"/>
                <a:ea typeface="Calibri"/>
                <a:cs typeface="Calibri"/>
                <a:sym typeface="Calibri"/>
              </a:rPr>
              <a:t>. The bear’s offspring is called a cub. </a:t>
            </a:r>
            <a:endParaRPr sz="24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descr="Artificial Intelligence" id="376" name="Google Shape;376;g28c7dfa711f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7" name="Google Shape;377;g28c7dfa711f_0_25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78" name="Google Shape;378;g28c7dfa711f_0_252"/>
          <p:cNvPicPr preferRelativeResize="0"/>
          <p:nvPr/>
        </p:nvPicPr>
        <p:blipFill rotWithShape="1">
          <a:blip r:embed="rId5">
            <a:alphaModFix/>
          </a:blip>
          <a:srcRect b="0" l="0" r="0" t="0"/>
          <a:stretch/>
        </p:blipFill>
        <p:spPr>
          <a:xfrm>
            <a:off x="152400" y="1002000"/>
            <a:ext cx="8839202" cy="5303521"/>
          </a:xfrm>
          <a:prstGeom prst="rect">
            <a:avLst/>
          </a:prstGeom>
          <a:noFill/>
          <a:ln>
            <a:noFill/>
          </a:ln>
        </p:spPr>
      </p:pic>
      <p:sp>
        <p:nvSpPr>
          <p:cNvPr id="379" name="Google Shape;379;g28c7dfa711f_0_252"/>
          <p:cNvSpPr txBox="1"/>
          <p:nvPr/>
        </p:nvSpPr>
        <p:spPr>
          <a:xfrm>
            <a:off x="5532225" y="676225"/>
            <a:ext cx="30000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Here is an example of plant </a:t>
            </a:r>
            <a:r>
              <a:rPr b="1" lang="en-US" sz="2400">
                <a:solidFill>
                  <a:schemeClr val="dk1"/>
                </a:solidFill>
                <a:latin typeface="Calibri"/>
                <a:ea typeface="Calibri"/>
                <a:cs typeface="Calibri"/>
                <a:sym typeface="Calibri"/>
              </a:rPr>
              <a:t>offspring</a:t>
            </a:r>
            <a:r>
              <a:rPr lang="en-US" sz="2400">
                <a:solidFill>
                  <a:schemeClr val="dk1"/>
                </a:solidFill>
                <a:latin typeface="Calibri"/>
                <a:ea typeface="Calibri"/>
                <a:cs typeface="Calibri"/>
                <a:sym typeface="Calibri"/>
              </a:rPr>
              <a:t>. The watermelon seed is planted and can grow into another watermelon.</a:t>
            </a:r>
            <a:endParaRPr sz="2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descr="Artificial Intelligence" id="385" name="Google Shape;385;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86" name="Google Shape;386;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descr="Artificial Intelligence" id="392" name="Google Shape;392;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3" name="Google Shape;393;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94" name="Google Shape;394;g25e11802ac4_0_864"/>
          <p:cNvPicPr preferRelativeResize="0"/>
          <p:nvPr/>
        </p:nvPicPr>
        <p:blipFill rotWithShape="1">
          <a:blip r:embed="rId5">
            <a:alphaModFix/>
          </a:blip>
          <a:srcRect b="0" l="0" r="0" t="0"/>
          <a:stretch/>
        </p:blipFill>
        <p:spPr>
          <a:xfrm>
            <a:off x="3557701" y="635850"/>
            <a:ext cx="5586300" cy="5586300"/>
          </a:xfrm>
          <a:prstGeom prst="rect">
            <a:avLst/>
          </a:prstGeom>
          <a:noFill/>
          <a:ln>
            <a:noFill/>
          </a:ln>
        </p:spPr>
      </p:pic>
      <p:sp>
        <p:nvSpPr>
          <p:cNvPr id="395" name="Google Shape;395;g25e11802ac4_0_864"/>
          <p:cNvSpPr txBox="1"/>
          <p:nvPr/>
        </p:nvSpPr>
        <p:spPr>
          <a:xfrm>
            <a:off x="221150" y="2043750"/>
            <a:ext cx="3010200" cy="277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This is </a:t>
            </a:r>
            <a:r>
              <a:rPr b="1" lang="en-US" sz="2400">
                <a:solidFill>
                  <a:schemeClr val="dk1"/>
                </a:solidFill>
                <a:latin typeface="Calibri"/>
                <a:ea typeface="Calibri"/>
                <a:cs typeface="Calibri"/>
                <a:sym typeface="Calibri"/>
              </a:rPr>
              <a:t>NOT</a:t>
            </a:r>
            <a:r>
              <a:rPr lang="en-US" sz="2400">
                <a:solidFill>
                  <a:schemeClr val="dk1"/>
                </a:solidFill>
                <a:latin typeface="Calibri"/>
                <a:ea typeface="Calibri"/>
                <a:cs typeface="Calibri"/>
                <a:sym typeface="Calibri"/>
              </a:rPr>
              <a:t> an example of </a:t>
            </a:r>
            <a:r>
              <a:rPr b="1" lang="en-US" sz="2400">
                <a:solidFill>
                  <a:schemeClr val="dk1"/>
                </a:solidFill>
                <a:latin typeface="Calibri"/>
                <a:ea typeface="Calibri"/>
                <a:cs typeface="Calibri"/>
                <a:sym typeface="Calibri"/>
              </a:rPr>
              <a:t>offspring</a:t>
            </a:r>
            <a:r>
              <a:rPr lang="en-US" sz="2400">
                <a:solidFill>
                  <a:schemeClr val="dk1"/>
                </a:solidFill>
                <a:latin typeface="Calibri"/>
                <a:ea typeface="Calibri"/>
                <a:cs typeface="Calibri"/>
                <a:sym typeface="Calibri"/>
              </a:rPr>
              <a:t>. Teddy bears are non-living things, so they are not able to produce more of their own kind.</a:t>
            </a:r>
            <a:endParaRPr sz="24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descr="Artificial Intelligence" id="401" name="Google Shape;401;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2" name="Google Shape;402;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03" name="Google Shape;403;g25e11802ac4_0_780"/>
          <p:cNvPicPr preferRelativeResize="0"/>
          <p:nvPr/>
        </p:nvPicPr>
        <p:blipFill rotWithShape="1">
          <a:blip r:embed="rId5">
            <a:alphaModFix/>
          </a:blip>
          <a:srcRect b="0" l="3696" r="0" t="0"/>
          <a:stretch/>
        </p:blipFill>
        <p:spPr>
          <a:xfrm>
            <a:off x="1020838" y="1953400"/>
            <a:ext cx="7102325" cy="4904599"/>
          </a:xfrm>
          <a:prstGeom prst="rect">
            <a:avLst/>
          </a:prstGeom>
          <a:noFill/>
          <a:ln>
            <a:noFill/>
          </a:ln>
        </p:spPr>
      </p:pic>
      <p:sp>
        <p:nvSpPr>
          <p:cNvPr id="404" name="Google Shape;404;g25e11802ac4_0_780"/>
          <p:cNvSpPr txBox="1"/>
          <p:nvPr/>
        </p:nvSpPr>
        <p:spPr>
          <a:xfrm>
            <a:off x="488700" y="633675"/>
            <a:ext cx="8166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This is also </a:t>
            </a:r>
            <a:r>
              <a:rPr b="1" lang="en-US" sz="2400">
                <a:solidFill>
                  <a:schemeClr val="dk1"/>
                </a:solidFill>
                <a:latin typeface="Calibri"/>
                <a:ea typeface="Calibri"/>
                <a:cs typeface="Calibri"/>
                <a:sym typeface="Calibri"/>
              </a:rPr>
              <a:t>NOT</a:t>
            </a:r>
            <a:r>
              <a:rPr lang="en-US" sz="2400">
                <a:solidFill>
                  <a:schemeClr val="dk1"/>
                </a:solidFill>
                <a:latin typeface="Calibri"/>
                <a:ea typeface="Calibri"/>
                <a:cs typeface="Calibri"/>
                <a:sym typeface="Calibri"/>
              </a:rPr>
              <a:t> an example of </a:t>
            </a:r>
            <a:r>
              <a:rPr b="1" lang="en-US" sz="2400">
                <a:solidFill>
                  <a:schemeClr val="dk1"/>
                </a:solidFill>
                <a:latin typeface="Calibri"/>
                <a:ea typeface="Calibri"/>
                <a:cs typeface="Calibri"/>
                <a:sym typeface="Calibri"/>
              </a:rPr>
              <a:t>offspring</a:t>
            </a:r>
            <a:r>
              <a:rPr lang="en-US" sz="2400">
                <a:solidFill>
                  <a:schemeClr val="dk1"/>
                </a:solidFill>
                <a:latin typeface="Calibri"/>
                <a:ea typeface="Calibri"/>
                <a:cs typeface="Calibri"/>
                <a:sym typeface="Calibri"/>
              </a:rPr>
              <a:t>. A pot that an artist creates is not alive, so it cannot be offspring. </a:t>
            </a:r>
            <a:endParaRPr sz="24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Questions" id="410" name="Google Shape;410;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a:t>
            </a:r>
            <a:r>
              <a:rPr b="1" i="0" lang="en-US" sz="3600" u="none" cap="none" strike="noStrike">
                <a:solidFill>
                  <a:schemeClr val="dk1"/>
                </a:solidFill>
                <a:latin typeface="Calibri"/>
                <a:ea typeface="Calibri"/>
                <a:cs typeface="Calibri"/>
                <a:sym typeface="Calibri"/>
              </a:rPr>
              <a:t>NOT</a:t>
            </a:r>
            <a:r>
              <a:rPr b="0" i="0" lang="en-US" sz="3600" u="none" cap="none" strike="noStrike">
                <a:solidFill>
                  <a:schemeClr val="dk1"/>
                </a:solidFill>
                <a:latin typeface="Calibri"/>
                <a:ea typeface="Calibri"/>
                <a:cs typeface="Calibri"/>
                <a:sym typeface="Calibri"/>
              </a:rPr>
              <a:t> an example of </a:t>
            </a:r>
            <a:r>
              <a:rPr b="1" i="0" lang="en-US" sz="3600" u="none" cap="none" strike="noStrike">
                <a:solidFill>
                  <a:schemeClr val="dk1"/>
                </a:solidFill>
                <a:latin typeface="Calibri"/>
                <a:ea typeface="Calibri"/>
                <a:cs typeface="Calibri"/>
                <a:sym typeface="Calibri"/>
              </a:rPr>
              <a:t>offspring</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17" name="Google Shape;417;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8" name="Google Shape;418;g27430209113_0_1469"/>
          <p:cNvPicPr preferRelativeResize="0"/>
          <p:nvPr/>
        </p:nvPicPr>
        <p:blipFill rotWithShape="1">
          <a:blip r:embed="rId4">
            <a:alphaModFix/>
          </a:blip>
          <a:srcRect b="0" l="0" r="0" t="0"/>
          <a:stretch/>
        </p:blipFill>
        <p:spPr>
          <a:xfrm>
            <a:off x="171875" y="2403400"/>
            <a:ext cx="2982150" cy="2880350"/>
          </a:xfrm>
          <a:prstGeom prst="rect">
            <a:avLst/>
          </a:prstGeom>
          <a:noFill/>
          <a:ln>
            <a:noFill/>
          </a:ln>
        </p:spPr>
      </p:pic>
      <p:pic>
        <p:nvPicPr>
          <p:cNvPr id="419" name="Google Shape;419;g27430209113_0_1469"/>
          <p:cNvPicPr preferRelativeResize="0"/>
          <p:nvPr/>
        </p:nvPicPr>
        <p:blipFill rotWithShape="1">
          <a:blip r:embed="rId5">
            <a:alphaModFix/>
          </a:blip>
          <a:srcRect b="0" l="0" r="0" t="0"/>
          <a:stretch/>
        </p:blipFill>
        <p:spPr>
          <a:xfrm>
            <a:off x="3278250" y="2403400"/>
            <a:ext cx="2982150" cy="2880351"/>
          </a:xfrm>
          <a:prstGeom prst="rect">
            <a:avLst/>
          </a:prstGeom>
          <a:noFill/>
          <a:ln>
            <a:noFill/>
          </a:ln>
        </p:spPr>
      </p:pic>
      <p:pic>
        <p:nvPicPr>
          <p:cNvPr id="420" name="Google Shape;420;g27430209113_0_1469"/>
          <p:cNvPicPr preferRelativeResize="0"/>
          <p:nvPr/>
        </p:nvPicPr>
        <p:blipFill rotWithShape="1">
          <a:blip r:embed="rId6">
            <a:alphaModFix/>
          </a:blip>
          <a:srcRect b="42759" l="0" r="60358" t="0"/>
          <a:stretch/>
        </p:blipFill>
        <p:spPr>
          <a:xfrm>
            <a:off x="6421125" y="2446625"/>
            <a:ext cx="2551424" cy="2793925"/>
          </a:xfrm>
          <a:prstGeom prst="rect">
            <a:avLst/>
          </a:prstGeom>
          <a:noFill/>
          <a:ln>
            <a:noFill/>
          </a:ln>
        </p:spPr>
      </p:pic>
      <p:sp>
        <p:nvSpPr>
          <p:cNvPr id="421" name="Google Shape;421;g27430209113_0_1469"/>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Bear Cub</a:t>
            </a:r>
            <a:endParaRPr b="0" i="0" sz="1400" u="none" cap="none" strike="noStrike">
              <a:solidFill>
                <a:srgbClr val="000000"/>
              </a:solidFill>
              <a:latin typeface="Arial"/>
              <a:ea typeface="Arial"/>
              <a:cs typeface="Arial"/>
              <a:sym typeface="Arial"/>
            </a:endParaRPr>
          </a:p>
        </p:txBody>
      </p:sp>
      <p:sp>
        <p:nvSpPr>
          <p:cNvPr id="422" name="Google Shape;422;g27430209113_0_1469"/>
          <p:cNvSpPr txBox="1"/>
          <p:nvPr/>
        </p:nvSpPr>
        <p:spPr>
          <a:xfrm>
            <a:off x="3558375"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Teddy Bear</a:t>
            </a:r>
            <a:endParaRPr b="0" i="0" sz="1400" u="none" cap="none" strike="noStrike">
              <a:solidFill>
                <a:srgbClr val="000000"/>
              </a:solidFill>
              <a:latin typeface="Arial"/>
              <a:ea typeface="Arial"/>
              <a:cs typeface="Arial"/>
              <a:sym typeface="Arial"/>
            </a:endParaRPr>
          </a:p>
        </p:txBody>
      </p:sp>
      <p:sp>
        <p:nvSpPr>
          <p:cNvPr id="423" name="Google Shape;423;g27430209113_0_1469"/>
          <p:cNvSpPr txBox="1"/>
          <p:nvPr/>
        </p:nvSpPr>
        <p:spPr>
          <a:xfrm>
            <a:off x="635637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Watermelon</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Seeds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28c7dfa711f_0_2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a:t>
            </a:r>
            <a:r>
              <a:rPr b="1" i="0" lang="en-US" sz="3600" u="none" cap="none" strike="noStrike">
                <a:solidFill>
                  <a:schemeClr val="dk1"/>
                </a:solidFill>
                <a:latin typeface="Calibri"/>
                <a:ea typeface="Calibri"/>
                <a:cs typeface="Calibri"/>
                <a:sym typeface="Calibri"/>
              </a:rPr>
              <a:t>NOT</a:t>
            </a:r>
            <a:r>
              <a:rPr b="0" i="0" lang="en-US" sz="3600" u="none" cap="none" strike="noStrike">
                <a:solidFill>
                  <a:schemeClr val="dk1"/>
                </a:solidFill>
                <a:latin typeface="Calibri"/>
                <a:ea typeface="Calibri"/>
                <a:cs typeface="Calibri"/>
                <a:sym typeface="Calibri"/>
              </a:rPr>
              <a:t> an example of </a:t>
            </a:r>
            <a:r>
              <a:rPr b="1" i="0" lang="en-US" sz="3600" u="none" cap="none" strike="noStrike">
                <a:solidFill>
                  <a:schemeClr val="dk1"/>
                </a:solidFill>
                <a:latin typeface="Calibri"/>
                <a:ea typeface="Calibri"/>
                <a:cs typeface="Calibri"/>
                <a:sym typeface="Calibri"/>
              </a:rPr>
              <a:t>offspring</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30" name="Google Shape;430;g28c7dfa711f_0_2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1" name="Google Shape;431;g28c7dfa711f_0_269"/>
          <p:cNvPicPr preferRelativeResize="0"/>
          <p:nvPr/>
        </p:nvPicPr>
        <p:blipFill rotWithShape="1">
          <a:blip r:embed="rId4">
            <a:alphaModFix/>
          </a:blip>
          <a:srcRect b="0" l="0" r="0" t="0"/>
          <a:stretch/>
        </p:blipFill>
        <p:spPr>
          <a:xfrm>
            <a:off x="171875" y="2403400"/>
            <a:ext cx="2982150" cy="2880350"/>
          </a:xfrm>
          <a:prstGeom prst="rect">
            <a:avLst/>
          </a:prstGeom>
          <a:noFill/>
          <a:ln>
            <a:noFill/>
          </a:ln>
        </p:spPr>
      </p:pic>
      <p:pic>
        <p:nvPicPr>
          <p:cNvPr id="432" name="Google Shape;432;g28c7dfa711f_0_269"/>
          <p:cNvPicPr preferRelativeResize="0"/>
          <p:nvPr/>
        </p:nvPicPr>
        <p:blipFill rotWithShape="1">
          <a:blip r:embed="rId5">
            <a:alphaModFix/>
          </a:blip>
          <a:srcRect b="0" l="0" r="0" t="0"/>
          <a:stretch/>
        </p:blipFill>
        <p:spPr>
          <a:xfrm>
            <a:off x="3278250" y="2403400"/>
            <a:ext cx="2982150" cy="2880351"/>
          </a:xfrm>
          <a:prstGeom prst="rect">
            <a:avLst/>
          </a:prstGeom>
          <a:noFill/>
          <a:ln>
            <a:noFill/>
          </a:ln>
        </p:spPr>
      </p:pic>
      <p:pic>
        <p:nvPicPr>
          <p:cNvPr id="433" name="Google Shape;433;g28c7dfa711f_0_269"/>
          <p:cNvPicPr preferRelativeResize="0"/>
          <p:nvPr/>
        </p:nvPicPr>
        <p:blipFill rotWithShape="1">
          <a:blip r:embed="rId6">
            <a:alphaModFix/>
          </a:blip>
          <a:srcRect b="42759" l="0" r="60358" t="0"/>
          <a:stretch/>
        </p:blipFill>
        <p:spPr>
          <a:xfrm>
            <a:off x="6421125" y="2446625"/>
            <a:ext cx="2551424" cy="2793925"/>
          </a:xfrm>
          <a:prstGeom prst="rect">
            <a:avLst/>
          </a:prstGeom>
          <a:noFill/>
          <a:ln>
            <a:noFill/>
          </a:ln>
        </p:spPr>
      </p:pic>
      <p:sp>
        <p:nvSpPr>
          <p:cNvPr id="434" name="Google Shape;434;g28c7dfa711f_0_269"/>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Bear Cub</a:t>
            </a:r>
            <a:endParaRPr b="0" i="0" sz="1400" u="none" cap="none" strike="noStrike">
              <a:solidFill>
                <a:srgbClr val="000000"/>
              </a:solidFill>
              <a:latin typeface="Arial"/>
              <a:ea typeface="Arial"/>
              <a:cs typeface="Arial"/>
              <a:sym typeface="Arial"/>
            </a:endParaRPr>
          </a:p>
        </p:txBody>
      </p:sp>
      <p:sp>
        <p:nvSpPr>
          <p:cNvPr id="435" name="Google Shape;435;g28c7dfa711f_0_269"/>
          <p:cNvSpPr txBox="1"/>
          <p:nvPr/>
        </p:nvSpPr>
        <p:spPr>
          <a:xfrm>
            <a:off x="3558375"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Teddy Bear</a:t>
            </a:r>
            <a:endParaRPr b="0" i="0" sz="1400" u="none" cap="none" strike="noStrike">
              <a:solidFill>
                <a:srgbClr val="000000"/>
              </a:solidFill>
              <a:latin typeface="Arial"/>
              <a:ea typeface="Arial"/>
              <a:cs typeface="Arial"/>
              <a:sym typeface="Arial"/>
            </a:endParaRPr>
          </a:p>
        </p:txBody>
      </p:sp>
      <p:sp>
        <p:nvSpPr>
          <p:cNvPr id="436" name="Google Shape;436;g28c7dfa711f_0_269"/>
          <p:cNvSpPr txBox="1"/>
          <p:nvPr/>
        </p:nvSpPr>
        <p:spPr>
          <a:xfrm>
            <a:off x="635637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Watermelon</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Seeds</a:t>
            </a:r>
            <a:endParaRPr b="0" i="0" sz="3600" u="none" cap="none" strike="noStrike">
              <a:solidFill>
                <a:schemeClr val="dk1"/>
              </a:solidFill>
              <a:latin typeface="Calibri"/>
              <a:ea typeface="Calibri"/>
              <a:cs typeface="Calibri"/>
              <a:sym typeface="Calibri"/>
            </a:endParaRPr>
          </a:p>
        </p:txBody>
      </p:sp>
      <p:sp>
        <p:nvSpPr>
          <p:cNvPr id="437" name="Google Shape;437;g28c7dfa711f_0_269"/>
          <p:cNvSpPr/>
          <p:nvPr/>
        </p:nvSpPr>
        <p:spPr>
          <a:xfrm>
            <a:off x="3154025" y="1925700"/>
            <a:ext cx="3267300" cy="4659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44" name="Google Shape;444;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descr="Rewind" id="146" name="Google Shape;146;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descr="Rewind" id="450" name="Google Shape;450;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27e576c1a67_0_109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Offspring</a:t>
            </a:r>
            <a:r>
              <a:rPr b="1" lang="en-US">
                <a:solidFill>
                  <a:schemeClr val="dk1"/>
                </a:solidFill>
              </a:rPr>
              <a:t>: the young of a living thing</a:t>
            </a:r>
            <a:endParaRPr/>
          </a:p>
        </p:txBody>
      </p:sp>
      <p:pic>
        <p:nvPicPr>
          <p:cNvPr id="452" name="Google Shape;452;g27e576c1a67_0_1091"/>
          <p:cNvPicPr preferRelativeResize="0"/>
          <p:nvPr/>
        </p:nvPicPr>
        <p:blipFill rotWithShape="1">
          <a:blip r:embed="rId4">
            <a:alphaModFix/>
          </a:blip>
          <a:srcRect b="0" l="0" r="0" t="0"/>
          <a:stretch/>
        </p:blipFill>
        <p:spPr>
          <a:xfrm>
            <a:off x="366775" y="1967125"/>
            <a:ext cx="4095501" cy="3940649"/>
          </a:xfrm>
          <a:prstGeom prst="rect">
            <a:avLst/>
          </a:prstGeom>
          <a:noFill/>
          <a:ln>
            <a:noFill/>
          </a:ln>
        </p:spPr>
      </p:pic>
      <p:pic>
        <p:nvPicPr>
          <p:cNvPr id="453" name="Google Shape;453;g27e576c1a67_0_1091"/>
          <p:cNvPicPr preferRelativeResize="0"/>
          <p:nvPr/>
        </p:nvPicPr>
        <p:blipFill rotWithShape="1">
          <a:blip r:embed="rId5">
            <a:alphaModFix/>
          </a:blip>
          <a:srcRect b="0" l="26378" r="0" t="0"/>
          <a:stretch/>
        </p:blipFill>
        <p:spPr>
          <a:xfrm>
            <a:off x="4747000" y="1967125"/>
            <a:ext cx="4253674" cy="3940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60" name="Google Shape;460;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61" name="Google Shape;461;g25e11802ac4_0_1976"/>
          <p:cNvCxnSpPr>
            <a:stCxn id="462" idx="4"/>
            <a:endCxn id="459"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63" name="Google Shape;463;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64" name="Google Shape;464;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62" name="Google Shape;462;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71" name="Google Shape;471;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72" name="Google Shape;472;g25e11802ac4_0_1886"/>
          <p:cNvCxnSpPr>
            <a:stCxn id="473" idx="4"/>
            <a:endCxn id="47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74" name="Google Shape;474;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75" name="Google Shape;475;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73" name="Google Shape;473;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6" name="Google Shape;476;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
        <p:nvSpPr>
          <p:cNvPr id="477" name="Google Shape;477;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78" name="Google Shape;478;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79" name="Google Shape;479;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80" name="Google Shape;480;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offspring impact my life?</a:t>
            </a:r>
            <a:endParaRPr b="0" i="0" sz="1800" u="none" cap="none" strike="noStrike">
              <a:solidFill>
                <a:srgbClr val="000000"/>
              </a:solidFill>
              <a:latin typeface="Arial"/>
              <a:ea typeface="Arial"/>
              <a:cs typeface="Arial"/>
              <a:sym typeface="Arial"/>
            </a:endParaRPr>
          </a:p>
        </p:txBody>
      </p:sp>
      <p:sp>
        <p:nvSpPr>
          <p:cNvPr id="481" name="Google Shape;481;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2" name="Google Shape;482;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83" name="Google Shape;483;g25e11802ac4_0_1886"/>
          <p:cNvCxnSpPr>
            <a:stCxn id="484" idx="4"/>
            <a:endCxn id="48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85" name="Google Shape;485;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86" name="Google Shape;486;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84" name="Google Shape;484;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3" name="Google Shape;493;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94" name="Google Shape;494;g25e11802ac4_0_1992"/>
          <p:cNvCxnSpPr>
            <a:stCxn id="495" idx="4"/>
            <a:endCxn id="49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96" name="Google Shape;496;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7" name="Google Shape;497;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95" name="Google Shape;495;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98" name="Google Shape;498;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offspring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499" name="Google Shape;499;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00" name="Google Shape;500;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01" name="Google Shape;501;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02" name="Google Shape;502;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03" name="Google Shape;503;g25e11802ac4_0_1992"/>
          <p:cNvPicPr preferRelativeResize="0"/>
          <p:nvPr/>
        </p:nvPicPr>
        <p:blipFill rotWithShape="1">
          <a:blip r:embed="rId3">
            <a:alphaModFix/>
          </a:blip>
          <a:srcRect b="0" l="0" r="0" t="0"/>
          <a:stretch/>
        </p:blipFill>
        <p:spPr>
          <a:xfrm>
            <a:off x="1064275" y="2050175"/>
            <a:ext cx="3281080" cy="2186025"/>
          </a:xfrm>
          <a:prstGeom prst="rect">
            <a:avLst/>
          </a:prstGeom>
          <a:noFill/>
          <a:ln>
            <a:noFill/>
          </a:ln>
        </p:spPr>
      </p:pic>
      <p:pic>
        <p:nvPicPr>
          <p:cNvPr id="504" name="Google Shape;504;g25e11802ac4_0_1992"/>
          <p:cNvPicPr preferRelativeResize="0"/>
          <p:nvPr/>
        </p:nvPicPr>
        <p:blipFill rotWithShape="1">
          <a:blip r:embed="rId4">
            <a:alphaModFix/>
          </a:blip>
          <a:srcRect b="0" l="0" r="0" t="0"/>
          <a:stretch/>
        </p:blipFill>
        <p:spPr>
          <a:xfrm>
            <a:off x="5731050" y="2050175"/>
            <a:ext cx="3057450" cy="2186025"/>
          </a:xfrm>
          <a:prstGeom prst="rect">
            <a:avLst/>
          </a:prstGeom>
          <a:noFill/>
          <a:ln>
            <a:noFill/>
          </a:ln>
        </p:spPr>
      </p:pic>
      <p:pic>
        <p:nvPicPr>
          <p:cNvPr id="505" name="Google Shape;505;g25e11802ac4_0_1992"/>
          <p:cNvPicPr preferRelativeResize="0"/>
          <p:nvPr/>
        </p:nvPicPr>
        <p:blipFill rotWithShape="1">
          <a:blip r:embed="rId5">
            <a:alphaModFix/>
          </a:blip>
          <a:srcRect b="0" l="0" r="0" t="0"/>
          <a:stretch/>
        </p:blipFill>
        <p:spPr>
          <a:xfrm>
            <a:off x="1176088" y="4576150"/>
            <a:ext cx="3057450" cy="2025925"/>
          </a:xfrm>
          <a:prstGeom prst="rect">
            <a:avLst/>
          </a:prstGeom>
          <a:noFill/>
          <a:ln>
            <a:noFill/>
          </a:ln>
        </p:spPr>
      </p:pic>
      <p:pic>
        <p:nvPicPr>
          <p:cNvPr id="506" name="Google Shape;506;g25e11802ac4_0_1992"/>
          <p:cNvPicPr preferRelativeResize="0"/>
          <p:nvPr/>
        </p:nvPicPr>
        <p:blipFill rotWithShape="1">
          <a:blip r:embed="rId6">
            <a:alphaModFix/>
          </a:blip>
          <a:srcRect b="0" l="0" r="0" t="0"/>
          <a:stretch/>
        </p:blipFill>
        <p:spPr>
          <a:xfrm>
            <a:off x="5731050" y="4481013"/>
            <a:ext cx="3057450" cy="22161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7e576c1a67_0_111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3" name="Google Shape;513;g27e576c1a67_0_111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4" name="Google Shape;514;g27e576c1a67_0_1119"/>
          <p:cNvCxnSpPr>
            <a:stCxn id="515" idx="4"/>
            <a:endCxn id="51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6" name="Google Shape;516;g27e576c1a67_0_111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7" name="Google Shape;517;g27e576c1a67_0_111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5" name="Google Shape;515;g27e576c1a67_0_111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8" name="Google Shape;518;g27e576c1a67_0_1119"/>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offspring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19" name="Google Shape;519;g27e576c1a67_0_1119"/>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0" name="Google Shape;520;g27e576c1a67_0_1119"/>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21" name="Google Shape;521;g27e576c1a67_0_1119"/>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22" name="Google Shape;522;g27e576c1a67_0_1119"/>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23" name="Google Shape;523;g27e576c1a67_0_1119"/>
          <p:cNvPicPr preferRelativeResize="0"/>
          <p:nvPr/>
        </p:nvPicPr>
        <p:blipFill rotWithShape="1">
          <a:blip r:embed="rId3">
            <a:alphaModFix/>
          </a:blip>
          <a:srcRect b="0" l="0" r="0" t="0"/>
          <a:stretch/>
        </p:blipFill>
        <p:spPr>
          <a:xfrm>
            <a:off x="1064275" y="2050175"/>
            <a:ext cx="3281080" cy="2186025"/>
          </a:xfrm>
          <a:prstGeom prst="rect">
            <a:avLst/>
          </a:prstGeom>
          <a:noFill/>
          <a:ln>
            <a:noFill/>
          </a:ln>
        </p:spPr>
      </p:pic>
      <p:pic>
        <p:nvPicPr>
          <p:cNvPr id="524" name="Google Shape;524;g27e576c1a67_0_1119"/>
          <p:cNvPicPr preferRelativeResize="0"/>
          <p:nvPr/>
        </p:nvPicPr>
        <p:blipFill rotWithShape="1">
          <a:blip r:embed="rId4">
            <a:alphaModFix/>
          </a:blip>
          <a:srcRect b="0" l="0" r="0" t="0"/>
          <a:stretch/>
        </p:blipFill>
        <p:spPr>
          <a:xfrm>
            <a:off x="5731050" y="2050175"/>
            <a:ext cx="3057450" cy="2186025"/>
          </a:xfrm>
          <a:prstGeom prst="rect">
            <a:avLst/>
          </a:prstGeom>
          <a:noFill/>
          <a:ln>
            <a:noFill/>
          </a:ln>
        </p:spPr>
      </p:pic>
      <p:pic>
        <p:nvPicPr>
          <p:cNvPr id="525" name="Google Shape;525;g27e576c1a67_0_1119"/>
          <p:cNvPicPr preferRelativeResize="0"/>
          <p:nvPr/>
        </p:nvPicPr>
        <p:blipFill rotWithShape="1">
          <a:blip r:embed="rId5">
            <a:alphaModFix/>
          </a:blip>
          <a:srcRect b="0" l="0" r="0" t="0"/>
          <a:stretch/>
        </p:blipFill>
        <p:spPr>
          <a:xfrm>
            <a:off x="1176088" y="4576150"/>
            <a:ext cx="3057450" cy="2025925"/>
          </a:xfrm>
          <a:prstGeom prst="rect">
            <a:avLst/>
          </a:prstGeom>
          <a:noFill/>
          <a:ln>
            <a:noFill/>
          </a:ln>
        </p:spPr>
      </p:pic>
      <p:pic>
        <p:nvPicPr>
          <p:cNvPr id="526" name="Google Shape;526;g27e576c1a67_0_1119"/>
          <p:cNvPicPr preferRelativeResize="0"/>
          <p:nvPr/>
        </p:nvPicPr>
        <p:blipFill rotWithShape="1">
          <a:blip r:embed="rId6">
            <a:alphaModFix/>
          </a:blip>
          <a:srcRect b="0" l="0" r="0" t="0"/>
          <a:stretch/>
        </p:blipFill>
        <p:spPr>
          <a:xfrm>
            <a:off x="5731050" y="4481013"/>
            <a:ext cx="3057450" cy="2216199"/>
          </a:xfrm>
          <a:prstGeom prst="rect">
            <a:avLst/>
          </a:prstGeom>
          <a:noFill/>
          <a:ln>
            <a:noFill/>
          </a:ln>
        </p:spPr>
      </p:pic>
      <p:sp>
        <p:nvSpPr>
          <p:cNvPr id="527" name="Google Shape;527;g27e576c1a67_0_1119"/>
          <p:cNvSpPr/>
          <p:nvPr/>
        </p:nvSpPr>
        <p:spPr>
          <a:xfrm>
            <a:off x="269175" y="1780750"/>
            <a:ext cx="4514700" cy="2535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g25e11802ac4_0_2108"/>
          <p:cNvPicPr preferRelativeResize="0"/>
          <p:nvPr/>
        </p:nvPicPr>
        <p:blipFill rotWithShape="1">
          <a:blip r:embed="rId3">
            <a:alphaModFix/>
          </a:blip>
          <a:srcRect b="0" l="0" r="0" t="0"/>
          <a:stretch/>
        </p:blipFill>
        <p:spPr>
          <a:xfrm>
            <a:off x="5184875" y="1101787"/>
            <a:ext cx="3281080" cy="2186025"/>
          </a:xfrm>
          <a:prstGeom prst="rect">
            <a:avLst/>
          </a:prstGeom>
          <a:noFill/>
          <a:ln>
            <a:noFill/>
          </a:ln>
        </p:spPr>
      </p:pic>
      <p:sp>
        <p:nvSpPr>
          <p:cNvPr id="534" name="Google Shape;534;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5" name="Google Shape;535;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6" name="Google Shape;536;g25e11802ac4_0_2108"/>
          <p:cNvCxnSpPr>
            <a:stCxn id="537" idx="4"/>
            <a:endCxn id="5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8" name="Google Shape;538;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39" name="Google Shape;539;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7" name="Google Shape;537;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0" name="Google Shape;540;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41" name="Google Shape;541;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42" name="Google Shape;542;g25e11802ac4_0_2108"/>
          <p:cNvCxnSpPr>
            <a:stCxn id="543" idx="4"/>
            <a:endCxn id="54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44" name="Google Shape;544;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45" name="Google Shape;545;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43" name="Google Shape;543;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6" name="Google Shape;546;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47" name="Google Shape;547;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48" name="Google Shape;548;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49" name="Google Shape;549;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offspring impact my life?</a:t>
            </a:r>
            <a:endParaRPr b="0" i="0" sz="1800" u="none" cap="none" strike="noStrike">
              <a:solidFill>
                <a:srgbClr val="000000"/>
              </a:solidFill>
              <a:latin typeface="Arial"/>
              <a:ea typeface="Arial"/>
              <a:cs typeface="Arial"/>
              <a:sym typeface="Arial"/>
            </a:endParaRPr>
          </a:p>
        </p:txBody>
      </p:sp>
      <p:sp>
        <p:nvSpPr>
          <p:cNvPr id="550" name="Google Shape;550;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7" name="Google Shape;557;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8" name="Google Shape;558;g25e11802ac4_0_2130"/>
          <p:cNvCxnSpPr>
            <a:stCxn id="559" idx="4"/>
            <a:endCxn id="55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0" name="Google Shape;560;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1" name="Google Shape;561;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9" name="Google Shape;559;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2" name="Google Shape;562;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offspring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63" name="Google Shape;563;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
        <p:nvSpPr>
          <p:cNvPr id="564" name="Google Shape;564;g25e11802ac4_0_2130"/>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Energy of mass in motion</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65" name="Google Shape;565;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66" name="Google Shape;566;g25e11802ac4_0_2130"/>
          <p:cNvSpPr txBox="1"/>
          <p:nvPr/>
        </p:nvSpPr>
        <p:spPr>
          <a:xfrm>
            <a:off x="997332" y="1939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567" name="Google Shape;567;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68" name="Google Shape;568;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69" name="Google Shape;569;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0" name="Google Shape;570;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71" name="Google Shape;571;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Green pigment found in plants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7e576c1a67_0_11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8" name="Google Shape;578;g27e576c1a67_0_11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9" name="Google Shape;579;g27e576c1a67_0_1151"/>
          <p:cNvCxnSpPr>
            <a:stCxn id="580" idx="4"/>
            <a:endCxn id="5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1" name="Google Shape;581;g27e576c1a67_0_11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2" name="Google Shape;582;g27e576c1a67_0_11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0" name="Google Shape;580;g27e576c1a67_0_11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3" name="Google Shape;583;g27e576c1a67_0_1151"/>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offspring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84" name="Google Shape;584;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5" name="Google Shape;585;g27e576c1a67_0_1151"/>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6" name="Google Shape;586;g27e576c1a67_0_1151"/>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7" name="Google Shape;587;g27e576c1a67_0_1151"/>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8" name="Google Shape;588;g27e576c1a67_0_1151"/>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89" name="Google Shape;589;g27e576c1a67_0_1151"/>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
        <p:nvSpPr>
          <p:cNvPr id="590" name="Google Shape;590;g27e576c1a67_0_1151"/>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Energy of mass in motion</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91" name="Google Shape;591;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2" name="Google Shape;592;g27e576c1a67_0_1151"/>
          <p:cNvSpPr txBox="1"/>
          <p:nvPr/>
        </p:nvSpPr>
        <p:spPr>
          <a:xfrm>
            <a:off x="997332" y="1939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593" name="Google Shape;593;g27e576c1a67_0_1151"/>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Green pigment found in plants</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594" name="Google Shape;594;g27e576c1a67_0_1151"/>
          <p:cNvSpPr/>
          <p:nvPr/>
        </p:nvSpPr>
        <p:spPr>
          <a:xfrm>
            <a:off x="144950" y="5010975"/>
            <a:ext cx="85104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1" name="Google Shape;601;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2" name="Google Shape;602;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3" name="Google Shape;603;g25e11802ac4_0_2343"/>
          <p:cNvCxnSpPr>
            <a:stCxn id="604" idx="4"/>
            <a:endCxn id="60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5" name="Google Shape;605;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6" name="Google Shape;606;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4" name="Google Shape;604;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7" name="Google Shape;607;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08" name="Google Shape;608;g25e11802ac4_0_2343"/>
          <p:cNvCxnSpPr>
            <a:stCxn id="609" idx="4"/>
            <a:endCxn id="60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10" name="Google Shape;610;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11" name="Google Shape;611;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612" name="Google Shape;612;g25e11802ac4_0_2343"/>
          <p:cNvPicPr preferRelativeResize="0"/>
          <p:nvPr/>
        </p:nvPicPr>
        <p:blipFill rotWithShape="1">
          <a:blip r:embed="rId3">
            <a:alphaModFix/>
          </a:blip>
          <a:srcRect b="0" l="0" r="0" t="0"/>
          <a:stretch/>
        </p:blipFill>
        <p:spPr>
          <a:xfrm>
            <a:off x="5184875" y="1101787"/>
            <a:ext cx="3281080" cy="2186025"/>
          </a:xfrm>
          <a:prstGeom prst="rect">
            <a:avLst/>
          </a:prstGeom>
          <a:noFill/>
          <a:ln>
            <a:noFill/>
          </a:ln>
        </p:spPr>
      </p:pic>
      <p:sp>
        <p:nvSpPr>
          <p:cNvPr id="609" name="Google Shape;609;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3" name="Google Shape;613;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14" name="Google Shape;614;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15" name="Google Shape;615;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16" name="Google Shape;616;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offspring  impact my life?</a:t>
            </a:r>
            <a:endParaRPr b="0" i="0" sz="1800" u="none" cap="none" strike="noStrike">
              <a:solidFill>
                <a:srgbClr val="000000"/>
              </a:solidFill>
              <a:latin typeface="Arial"/>
              <a:ea typeface="Arial"/>
              <a:cs typeface="Arial"/>
              <a:sym typeface="Arial"/>
            </a:endParaRPr>
          </a:p>
        </p:txBody>
      </p:sp>
      <p:sp>
        <p:nvSpPr>
          <p:cNvPr id="617" name="Google Shape;617;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
        <p:nvSpPr>
          <p:cNvPr id="618" name="Google Shape;618;g25e11802ac4_0_2343"/>
          <p:cNvSpPr txBox="1"/>
          <p:nvPr/>
        </p:nvSpPr>
        <p:spPr>
          <a:xfrm>
            <a:off x="764154" y="15234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5" name="Google Shape;625;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6" name="Google Shape;626;g25e11802ac4_0_2367"/>
          <p:cNvCxnSpPr>
            <a:stCxn id="627" idx="4"/>
            <a:endCxn id="6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8" name="Google Shape;628;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9" name="Google Shape;629;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7" name="Google Shape;627;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0" name="Google Shape;630;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offspring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31" name="Google Shape;631;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panda bear eating bamboo</a:t>
            </a:r>
            <a:endParaRPr b="0" i="0" sz="1400" u="none" cap="none" strike="noStrike">
              <a:solidFill>
                <a:srgbClr val="434343"/>
              </a:solidFill>
              <a:latin typeface="Arial"/>
              <a:ea typeface="Arial"/>
              <a:cs typeface="Arial"/>
              <a:sym typeface="Arial"/>
            </a:endParaRPr>
          </a:p>
        </p:txBody>
      </p:sp>
      <p:sp>
        <p:nvSpPr>
          <p:cNvPr id="632" name="Google Shape;632;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mother cat with her kitten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3" name="Google Shape;633;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4" name="Google Shape;634;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soccer ball sitting in a field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5" name="Google Shape;635;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36" name="Google Shape;636;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37" name="Google Shape;637;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38" name="Google Shape;638;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39" name="Google Shape;639;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man riding his bicycle in the park</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8c7dfa711f_0_2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a:t>
            </a:r>
            <a:r>
              <a:rPr b="1" lang="en-US" sz="3600"/>
              <a:t>: </a:t>
            </a:r>
            <a:r>
              <a:rPr lang="en-US" sz="3600"/>
              <a:t>organisms that move, grow, change, and respond to its environment</a:t>
            </a:r>
            <a:endParaRPr sz="3600"/>
          </a:p>
        </p:txBody>
      </p:sp>
      <p:sp>
        <p:nvSpPr>
          <p:cNvPr descr="Rewind" id="153" name="Google Shape;153;g28c7dfa711f_0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 name="Google Shape;154;g28c7dfa711f_0_22"/>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55" name="Google Shape;155;g28c7dfa711f_0_22"/>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27e576c1a67_0_11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6" name="Google Shape;646;g27e576c1a67_0_11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7" name="Google Shape;647;g27e576c1a67_0_1195"/>
          <p:cNvCxnSpPr>
            <a:stCxn id="648" idx="4"/>
            <a:endCxn id="64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9" name="Google Shape;649;g27e576c1a67_0_11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0" name="Google Shape;650;g27e576c1a67_0_11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8" name="Google Shape;648;g27e576c1a67_0_11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1" name="Google Shape;651;g27e576c1a67_0_1195"/>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offspring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2" name="Google Shape;652;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3" name="Google Shape;653;g27e576c1a67_0_1195"/>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54" name="Google Shape;654;g27e576c1a67_0_119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5" name="Google Shape;655;g27e576c1a67_0_1195"/>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6" name="Google Shape;656;g27e576c1a67_0_1195"/>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57" name="Google Shape;657;g27e576c1a67_0_1195"/>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panda bear eating bamboo</a:t>
            </a:r>
            <a:endParaRPr b="0" i="0" sz="1400" u="none" cap="none" strike="noStrike">
              <a:solidFill>
                <a:srgbClr val="434343"/>
              </a:solidFill>
              <a:latin typeface="Arial"/>
              <a:ea typeface="Arial"/>
              <a:cs typeface="Arial"/>
              <a:sym typeface="Arial"/>
            </a:endParaRPr>
          </a:p>
        </p:txBody>
      </p:sp>
      <p:sp>
        <p:nvSpPr>
          <p:cNvPr id="658" name="Google Shape;658;g27e576c1a67_0_1195"/>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mother cat with her kitten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9" name="Google Shape;659;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0" name="Google Shape;660;g27e576c1a67_0_1195"/>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soccer ball sitting in a field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1" name="Google Shape;661;g27e576c1a67_0_1195"/>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man riding his bicycle in the park</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2" name="Google Shape;662;g27e576c1a67_0_1195"/>
          <p:cNvSpPr/>
          <p:nvPr/>
        </p:nvSpPr>
        <p:spPr>
          <a:xfrm>
            <a:off x="331300" y="3789300"/>
            <a:ext cx="8616300" cy="885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9" name="Google Shape;669;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0" name="Google Shape;670;g25e11802ac4_0_2511"/>
          <p:cNvCxnSpPr>
            <a:stCxn id="671" idx="4"/>
            <a:endCxn id="66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2" name="Google Shape;672;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3" name="Google Shape;673;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1" name="Google Shape;671;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4" name="Google Shape;674;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75" name="Google Shape;675;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6" name="Google Shape;676;g25e11802ac4_0_2511"/>
          <p:cNvCxnSpPr>
            <a:stCxn id="677" idx="4"/>
            <a:endCxn id="67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78" name="Google Shape;678;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79" name="Google Shape;679;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680" name="Google Shape;680;g25e11802ac4_0_2511"/>
          <p:cNvPicPr preferRelativeResize="0"/>
          <p:nvPr/>
        </p:nvPicPr>
        <p:blipFill rotWithShape="1">
          <a:blip r:embed="rId3">
            <a:alphaModFix/>
          </a:blip>
          <a:srcRect b="0" l="0" r="0" t="0"/>
          <a:stretch/>
        </p:blipFill>
        <p:spPr>
          <a:xfrm>
            <a:off x="5184875" y="1101787"/>
            <a:ext cx="3281080" cy="2186025"/>
          </a:xfrm>
          <a:prstGeom prst="rect">
            <a:avLst/>
          </a:prstGeom>
          <a:noFill/>
          <a:ln>
            <a:noFill/>
          </a:ln>
        </p:spPr>
      </p:pic>
      <p:sp>
        <p:nvSpPr>
          <p:cNvPr id="677" name="Google Shape;677;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1" name="Google Shape;681;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82" name="Google Shape;682;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83" name="Google Shape;683;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84" name="Google Shape;684;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offspring impact my life?</a:t>
            </a:r>
            <a:endParaRPr b="0" i="0" sz="1800" u="none" cap="none" strike="noStrike">
              <a:solidFill>
                <a:srgbClr val="000000"/>
              </a:solidFill>
              <a:latin typeface="Arial"/>
              <a:ea typeface="Arial"/>
              <a:cs typeface="Arial"/>
              <a:sym typeface="Arial"/>
            </a:endParaRPr>
          </a:p>
        </p:txBody>
      </p:sp>
      <p:sp>
        <p:nvSpPr>
          <p:cNvPr id="685" name="Google Shape;685;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
        <p:nvSpPr>
          <p:cNvPr id="686" name="Google Shape;686;g25e11802ac4_0_2511"/>
          <p:cNvSpPr txBox="1"/>
          <p:nvPr/>
        </p:nvSpPr>
        <p:spPr>
          <a:xfrm>
            <a:off x="764154" y="15234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
        <p:nvSpPr>
          <p:cNvPr id="687" name="Google Shape;687;g25e11802ac4_0_2511"/>
          <p:cNvSpPr txBox="1"/>
          <p:nvPr/>
        </p:nvSpPr>
        <p:spPr>
          <a:xfrm>
            <a:off x="764154" y="4820550"/>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mother cat with her kitten</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4" name="Google Shape;694;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5" name="Google Shape;695;g25e11802ac4_0_2536"/>
          <p:cNvCxnSpPr>
            <a:stCxn id="696" idx="4"/>
            <a:endCxn id="69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7" name="Google Shape;697;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8" name="Google Shape;698;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6" name="Google Shape;696;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9" name="Google Shape;699;g25e11802ac4_0_2536"/>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offspring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00" name="Google Shape;700;g25e11802ac4_0_2536"/>
          <p:cNvSpPr txBox="1"/>
          <p:nvPr/>
        </p:nvSpPr>
        <p:spPr>
          <a:xfrm>
            <a:off x="1073532" y="38178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Offspring creates rain and snow that provides plants and animals the water they need to live.</a:t>
            </a:r>
            <a:endParaRPr b="0" i="0" sz="2200" u="none" cap="none" strike="noStrike">
              <a:solidFill>
                <a:srgbClr val="434343"/>
              </a:solidFill>
              <a:latin typeface="Arial"/>
              <a:ea typeface="Arial"/>
              <a:cs typeface="Arial"/>
              <a:sym typeface="Arial"/>
            </a:endParaRPr>
          </a:p>
        </p:txBody>
      </p:sp>
      <p:sp>
        <p:nvSpPr>
          <p:cNvPr id="701" name="Google Shape;701;g25e11802ac4_0_2536"/>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b="0" i="0" lang="en-US" sz="2200" u="none" cap="none" strike="noStrike">
                <a:solidFill>
                  <a:srgbClr val="43464D"/>
                </a:solidFill>
                <a:latin typeface="Helvetica Neue Light"/>
                <a:ea typeface="Helvetica Neue Light"/>
                <a:cs typeface="Helvetica Neue Light"/>
                <a:sym typeface="Helvetica Neue Light"/>
              </a:rPr>
              <a:t>Offspring create heat energy that can power our homes, schools, and transportation in our communities.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02" name="Google Shape;702;g25e11802ac4_0_2536"/>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3" name="Google Shape;703;g25e11802ac4_0_2536"/>
          <p:cNvSpPr txBox="1"/>
          <p:nvPr/>
        </p:nvSpPr>
        <p:spPr>
          <a:xfrm>
            <a:off x="1073532" y="17874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64D"/>
                </a:solidFill>
                <a:latin typeface="Helvetica Neue Light"/>
                <a:ea typeface="Helvetica Neue Light"/>
                <a:cs typeface="Helvetica Neue Light"/>
                <a:sym typeface="Helvetica Neue Light"/>
              </a:rPr>
              <a:t>Offspring keeps the Earth orbiting in the Sun and creates all the seasons that we experience each year.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05" name="Google Shape;705;g25e11802ac4_0_2536"/>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06" name="Google Shape;706;g25e11802ac4_0_253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07" name="Google Shape;707;g25e11802ac4_0_2536"/>
          <p:cNvSpPr txBox="1"/>
          <p:nvPr/>
        </p:nvSpPr>
        <p:spPr>
          <a:xfrm>
            <a:off x="393330" y="4828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08" name="Google Shape;708;g25e11802ac4_0_2536"/>
          <p:cNvSpPr txBox="1"/>
          <p:nvPr/>
        </p:nvSpPr>
        <p:spPr>
          <a:xfrm>
            <a:off x="1073532" y="4822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Offspring help plants and animals, like humans, continue to survive by creating more of each kind.</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27e576c1a67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5" name="Google Shape;715;g27e576c1a67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6" name="Google Shape;716;g27e576c1a67_0_1241"/>
          <p:cNvCxnSpPr>
            <a:stCxn id="717" idx="4"/>
            <a:endCxn id="71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8" name="Google Shape;718;g27e576c1a67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9" name="Google Shape;719;g27e576c1a67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7" name="Google Shape;717;g27e576c1a67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0" name="Google Shape;720;g27e576c1a67_0_1241"/>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offspring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21" name="Google Shape;721;g27e576c1a67_0_124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2" name="Google Shape;722;g27e576c1a67_0_1241"/>
          <p:cNvSpPr txBox="1"/>
          <p:nvPr/>
        </p:nvSpPr>
        <p:spPr>
          <a:xfrm>
            <a:off x="1073532" y="38178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Offspring creates rain and snow that provides plants and animals the water they need to live.</a:t>
            </a:r>
            <a:endParaRPr b="0" i="0" sz="2200" u="none" cap="none" strike="noStrike">
              <a:solidFill>
                <a:srgbClr val="434343"/>
              </a:solidFill>
              <a:latin typeface="Arial"/>
              <a:ea typeface="Arial"/>
              <a:cs typeface="Arial"/>
              <a:sym typeface="Arial"/>
            </a:endParaRPr>
          </a:p>
        </p:txBody>
      </p:sp>
      <p:sp>
        <p:nvSpPr>
          <p:cNvPr id="723" name="Google Shape;723;g27e576c1a67_0_1241"/>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b="0" i="0" lang="en-US" sz="2200" u="none" cap="none" strike="noStrike">
                <a:solidFill>
                  <a:srgbClr val="43464D"/>
                </a:solidFill>
                <a:latin typeface="Helvetica Neue Light"/>
                <a:ea typeface="Helvetica Neue Light"/>
                <a:cs typeface="Helvetica Neue Light"/>
                <a:sym typeface="Helvetica Neue Light"/>
              </a:rPr>
              <a:t>Offspring create heat energy that can power our homes, schools, and transportation in our communities.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24" name="Google Shape;724;g27e576c1a67_0_1241"/>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5" name="Google Shape;725;g27e576c1a67_0_1241"/>
          <p:cNvSpPr txBox="1"/>
          <p:nvPr/>
        </p:nvSpPr>
        <p:spPr>
          <a:xfrm>
            <a:off x="1073532" y="17874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64D"/>
                </a:solidFill>
                <a:latin typeface="Helvetica Neue Light"/>
                <a:ea typeface="Helvetica Neue Light"/>
                <a:cs typeface="Helvetica Neue Light"/>
                <a:sym typeface="Helvetica Neue Light"/>
              </a:rPr>
              <a:t>Offspring keeps the Earth orbiting in the Sun and creates all the seasons that we experience each year.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26" name="Google Shape;726;g27e576c1a67_0_1241"/>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27" name="Google Shape;727;g27e576c1a67_0_1241"/>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28" name="Google Shape;728;g27e576c1a67_0_1241"/>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29" name="Google Shape;729;g27e576c1a67_0_1241"/>
          <p:cNvSpPr txBox="1"/>
          <p:nvPr/>
        </p:nvSpPr>
        <p:spPr>
          <a:xfrm>
            <a:off x="393330" y="4828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0" name="Google Shape;730;g27e576c1a67_0_1241"/>
          <p:cNvSpPr txBox="1"/>
          <p:nvPr/>
        </p:nvSpPr>
        <p:spPr>
          <a:xfrm>
            <a:off x="1073532" y="4822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Offspring help plants and animals, like humans, continue to survive by creating more of each kind.</a:t>
            </a:r>
            <a:endParaRPr b="0" i="0" sz="2200" u="none" cap="none" strike="noStrike">
              <a:solidFill>
                <a:srgbClr val="434343"/>
              </a:solidFill>
              <a:latin typeface="Arial"/>
              <a:ea typeface="Arial"/>
              <a:cs typeface="Arial"/>
              <a:sym typeface="Arial"/>
            </a:endParaRPr>
          </a:p>
        </p:txBody>
      </p:sp>
      <p:sp>
        <p:nvSpPr>
          <p:cNvPr id="731" name="Google Shape;731;g27e576c1a67_0_1241"/>
          <p:cNvSpPr/>
          <p:nvPr/>
        </p:nvSpPr>
        <p:spPr>
          <a:xfrm>
            <a:off x="207075" y="4721075"/>
            <a:ext cx="8655300" cy="1097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8" name="Google Shape;738;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9" name="Google Shape;739;g25e11802ac4_0_2649"/>
          <p:cNvCxnSpPr>
            <a:stCxn id="740" idx="4"/>
            <a:endCxn id="73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1" name="Google Shape;741;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2" name="Google Shape;742;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0" name="Google Shape;740;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3" name="Google Shape;743;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44" name="Google Shape;744;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45" name="Google Shape;745;g25e11802ac4_0_2649"/>
          <p:cNvCxnSpPr>
            <a:stCxn id="746" idx="4"/>
            <a:endCxn id="74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47" name="Google Shape;747;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48" name="Google Shape;748;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749" name="Google Shape;749;g25e11802ac4_0_2649"/>
          <p:cNvPicPr preferRelativeResize="0"/>
          <p:nvPr/>
        </p:nvPicPr>
        <p:blipFill rotWithShape="1">
          <a:blip r:embed="rId3">
            <a:alphaModFix/>
          </a:blip>
          <a:srcRect b="0" l="0" r="0" t="0"/>
          <a:stretch/>
        </p:blipFill>
        <p:spPr>
          <a:xfrm>
            <a:off x="5184875" y="1101787"/>
            <a:ext cx="3281080" cy="2186025"/>
          </a:xfrm>
          <a:prstGeom prst="rect">
            <a:avLst/>
          </a:prstGeom>
          <a:noFill/>
          <a:ln>
            <a:noFill/>
          </a:ln>
        </p:spPr>
      </p:pic>
      <p:sp>
        <p:nvSpPr>
          <p:cNvPr id="746" name="Google Shape;746;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0" name="Google Shape;750;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51" name="Google Shape;751;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52" name="Google Shape;752;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53" name="Google Shape;753;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offspring impact my life?</a:t>
            </a:r>
            <a:endParaRPr b="0" i="0" sz="1800" u="none" cap="none" strike="noStrike">
              <a:solidFill>
                <a:srgbClr val="000000"/>
              </a:solidFill>
              <a:latin typeface="Arial"/>
              <a:ea typeface="Arial"/>
              <a:cs typeface="Arial"/>
              <a:sym typeface="Arial"/>
            </a:endParaRPr>
          </a:p>
        </p:txBody>
      </p:sp>
      <p:sp>
        <p:nvSpPr>
          <p:cNvPr id="754" name="Google Shape;754;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
        <p:nvSpPr>
          <p:cNvPr id="755" name="Google Shape;755;g25e11802ac4_0_2649"/>
          <p:cNvSpPr txBox="1"/>
          <p:nvPr/>
        </p:nvSpPr>
        <p:spPr>
          <a:xfrm>
            <a:off x="764154" y="15234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
        <p:nvSpPr>
          <p:cNvPr id="756" name="Google Shape;756;g25e11802ac4_0_2649"/>
          <p:cNvSpPr txBox="1"/>
          <p:nvPr/>
        </p:nvSpPr>
        <p:spPr>
          <a:xfrm>
            <a:off x="764154" y="4820550"/>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mother cat with her kitten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5e11802ac4_0_2649"/>
          <p:cNvSpPr txBox="1"/>
          <p:nvPr/>
        </p:nvSpPr>
        <p:spPr>
          <a:xfrm>
            <a:off x="4348253" y="4429400"/>
            <a:ext cx="41076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Offspring help plants </a:t>
            </a:r>
            <a:endParaRPr b="0" i="0" sz="2200" u="none" cap="none" strike="noStrike">
              <a:solidFill>
                <a:srgbClr val="434343"/>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and animals, like humans, continue to survive by creating more of each kind.</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64" name="Google Shape;764;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descr="Rewind" id="770" name="Google Shape;770;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g27e576c1a67_0_1074"/>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Offspring</a:t>
            </a:r>
            <a:r>
              <a:rPr b="1" lang="en-US">
                <a:solidFill>
                  <a:schemeClr val="dk1"/>
                </a:solidFill>
              </a:rPr>
              <a:t>: the young of a living thing</a:t>
            </a:r>
            <a:endParaRPr/>
          </a:p>
        </p:txBody>
      </p:sp>
      <p:pic>
        <p:nvPicPr>
          <p:cNvPr id="772" name="Google Shape;772;g27e576c1a67_0_1074"/>
          <p:cNvPicPr preferRelativeResize="0"/>
          <p:nvPr/>
        </p:nvPicPr>
        <p:blipFill rotWithShape="1">
          <a:blip r:embed="rId4">
            <a:alphaModFix/>
          </a:blip>
          <a:srcRect b="0" l="0" r="0" t="0"/>
          <a:stretch/>
        </p:blipFill>
        <p:spPr>
          <a:xfrm>
            <a:off x="366775" y="1967125"/>
            <a:ext cx="4095501" cy="3940649"/>
          </a:xfrm>
          <a:prstGeom prst="rect">
            <a:avLst/>
          </a:prstGeom>
          <a:noFill/>
          <a:ln>
            <a:noFill/>
          </a:ln>
        </p:spPr>
      </p:pic>
      <p:pic>
        <p:nvPicPr>
          <p:cNvPr id="773" name="Google Shape;773;g27e576c1a67_0_1074"/>
          <p:cNvPicPr preferRelativeResize="0"/>
          <p:nvPr/>
        </p:nvPicPr>
        <p:blipFill rotWithShape="1">
          <a:blip r:embed="rId5">
            <a:alphaModFix/>
          </a:blip>
          <a:srcRect b="0" l="26378" r="0" t="0"/>
          <a:stretch/>
        </p:blipFill>
        <p:spPr>
          <a:xfrm>
            <a:off x="4747000" y="1967125"/>
            <a:ext cx="4253674" cy="3940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descr="Lightbulb and gear" id="779" name="Google Shape;779;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27e576c1a67_0_1083"/>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What do plants and animals need to survive?</a:t>
            </a:r>
            <a:endParaRPr b="0" i="0" sz="1400" u="none" cap="none" strike="noStrike">
              <a:solidFill>
                <a:srgbClr val="000000"/>
              </a:solidFill>
              <a:latin typeface="Arial"/>
              <a:ea typeface="Arial"/>
              <a:cs typeface="Arial"/>
              <a:sym typeface="Arial"/>
            </a:endParaRPr>
          </a:p>
        </p:txBody>
      </p:sp>
      <p:pic>
        <p:nvPicPr>
          <p:cNvPr id="781" name="Google Shape;781;g27e576c1a67_0_1083"/>
          <p:cNvPicPr preferRelativeResize="0"/>
          <p:nvPr/>
        </p:nvPicPr>
        <p:blipFill rotWithShape="1">
          <a:blip r:embed="rId4">
            <a:alphaModFix/>
          </a:blip>
          <a:srcRect b="0" l="0" r="0" t="0"/>
          <a:stretch/>
        </p:blipFill>
        <p:spPr>
          <a:xfrm>
            <a:off x="880924" y="1472100"/>
            <a:ext cx="3792975" cy="2528650"/>
          </a:xfrm>
          <a:prstGeom prst="rect">
            <a:avLst/>
          </a:prstGeom>
          <a:noFill/>
          <a:ln>
            <a:noFill/>
          </a:ln>
        </p:spPr>
      </p:pic>
      <p:pic>
        <p:nvPicPr>
          <p:cNvPr id="782" name="Google Shape;782;g27e576c1a67_0_1083"/>
          <p:cNvPicPr preferRelativeResize="0"/>
          <p:nvPr/>
        </p:nvPicPr>
        <p:blipFill rotWithShape="1">
          <a:blip r:embed="rId5">
            <a:alphaModFix/>
          </a:blip>
          <a:srcRect b="0" l="0" r="0" t="0"/>
          <a:stretch/>
        </p:blipFill>
        <p:spPr>
          <a:xfrm>
            <a:off x="4876800" y="1472100"/>
            <a:ext cx="3558847" cy="2528650"/>
          </a:xfrm>
          <a:prstGeom prst="rect">
            <a:avLst/>
          </a:prstGeom>
          <a:noFill/>
          <a:ln>
            <a:noFill/>
          </a:ln>
        </p:spPr>
      </p:pic>
      <p:pic>
        <p:nvPicPr>
          <p:cNvPr id="783" name="Google Shape;783;g27e576c1a67_0_1083"/>
          <p:cNvPicPr preferRelativeResize="0"/>
          <p:nvPr/>
        </p:nvPicPr>
        <p:blipFill rotWithShape="1">
          <a:blip r:embed="rId6">
            <a:alphaModFix/>
          </a:blip>
          <a:srcRect b="0" l="0" r="0" t="0"/>
          <a:stretch/>
        </p:blipFill>
        <p:spPr>
          <a:xfrm>
            <a:off x="880925" y="4153150"/>
            <a:ext cx="3792975" cy="2416159"/>
          </a:xfrm>
          <a:prstGeom prst="rect">
            <a:avLst/>
          </a:prstGeom>
          <a:noFill/>
          <a:ln>
            <a:noFill/>
          </a:ln>
        </p:spPr>
      </p:pic>
      <p:pic>
        <p:nvPicPr>
          <p:cNvPr id="784" name="Google Shape;784;g27e576c1a67_0_1083"/>
          <p:cNvPicPr preferRelativeResize="0"/>
          <p:nvPr/>
        </p:nvPicPr>
        <p:blipFill rotWithShape="1">
          <a:blip r:embed="rId7">
            <a:alphaModFix/>
          </a:blip>
          <a:srcRect b="22791" l="0" r="0" t="0"/>
          <a:stretch/>
        </p:blipFill>
        <p:spPr>
          <a:xfrm>
            <a:off x="4876800" y="4153150"/>
            <a:ext cx="3558850" cy="24161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27e68c1a8e3_0_83"/>
          <p:cNvSpPr txBox="1"/>
          <p:nvPr/>
        </p:nvSpPr>
        <p:spPr>
          <a:xfrm>
            <a:off x="1434900" y="131850"/>
            <a:ext cx="6274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Observation Activity</a:t>
            </a:r>
            <a:endParaRPr b="0" i="0" sz="1400" u="none" cap="none" strike="noStrike">
              <a:solidFill>
                <a:srgbClr val="000000"/>
              </a:solidFill>
              <a:latin typeface="Arial"/>
              <a:ea typeface="Arial"/>
              <a:cs typeface="Arial"/>
              <a:sym typeface="Arial"/>
            </a:endParaRPr>
          </a:p>
        </p:txBody>
      </p:sp>
      <p:sp>
        <p:nvSpPr>
          <p:cNvPr descr="Laptop" id="791" name="Google Shape;791;g27e68c1a8e3_0_83"/>
          <p:cNvSpPr/>
          <p:nvPr/>
        </p:nvSpPr>
        <p:spPr>
          <a:xfrm>
            <a:off x="20097"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g27e68c1a8e3_0_83"/>
          <p:cNvSpPr txBox="1"/>
          <p:nvPr/>
        </p:nvSpPr>
        <p:spPr>
          <a:xfrm>
            <a:off x="248475" y="1449450"/>
            <a:ext cx="4907400" cy="461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Helvetica Neue Light"/>
                <a:ea typeface="Helvetica Neue Light"/>
                <a:cs typeface="Helvetica Neue Light"/>
                <a:sym typeface="Helvetica Neue Light"/>
              </a:rPr>
              <a:t>Select one bird and its offspring to observation for the next week:</a:t>
            </a:r>
            <a:endParaRPr b="0" i="0" sz="25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50"/>
              <a:buFont typeface="Arial"/>
              <a:buNone/>
            </a:pPr>
            <a:r>
              <a:rPr b="0" i="0" lang="en-US" sz="2450" u="sng" cap="none" strike="noStrike">
                <a:solidFill>
                  <a:srgbClr val="1155CC"/>
                </a:solidFill>
                <a:highlight>
                  <a:srgbClr val="FFFFFF"/>
                </a:highlight>
                <a:latin typeface="Helvetica Neue Light"/>
                <a:ea typeface="Helvetica Neue Light"/>
                <a:cs typeface="Helvetica Neue Light"/>
                <a:sym typeface="Helvetica Neue Light"/>
                <a:hlinkClick r:id="rId4">
                  <a:extLst>
                    <a:ext uri="{A12FA001-AC4F-418D-AE19-62706E023703}">
                      <ahyp:hlinkClr val="tx"/>
                    </a:ext>
                  </a:extLst>
                </a:hlinkClick>
              </a:rPr>
              <a:t>Barred Owls</a:t>
            </a:r>
            <a:endParaRPr b="0" i="0" sz="25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50"/>
              <a:buFont typeface="Arial"/>
              <a:buNone/>
            </a:pPr>
            <a:r>
              <a:rPr b="0" i="0" lang="en-US" sz="2450" u="sng" cap="none" strike="noStrike">
                <a:solidFill>
                  <a:srgbClr val="1155CC"/>
                </a:solidFill>
                <a:highlight>
                  <a:srgbClr val="FFFFFF"/>
                </a:highlight>
                <a:latin typeface="Helvetica Neue Light"/>
                <a:ea typeface="Helvetica Neue Light"/>
                <a:cs typeface="Helvetica Neue Light"/>
                <a:sym typeface="Helvetica Neue Light"/>
                <a:hlinkClick r:id="rId5">
                  <a:extLst>
                    <a:ext uri="{A12FA001-AC4F-418D-AE19-62706E023703}">
                      <ahyp:hlinkClr val="tx"/>
                    </a:ext>
                  </a:extLst>
                </a:hlinkClick>
              </a:rPr>
              <a:t>Decorah Eagles</a:t>
            </a:r>
            <a:endParaRPr b="0" i="0" sz="25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50"/>
              <a:buFont typeface="Arial"/>
              <a:buNone/>
            </a:pPr>
            <a:r>
              <a:rPr b="0" i="0" lang="en-US" sz="2450" u="sng" cap="none" strike="noStrike">
                <a:solidFill>
                  <a:srgbClr val="1155CC"/>
                </a:solidFill>
                <a:highlight>
                  <a:srgbClr val="FFFFFF"/>
                </a:highlight>
                <a:latin typeface="Helvetica Neue Light"/>
                <a:ea typeface="Helvetica Neue Light"/>
                <a:cs typeface="Helvetica Neue Light"/>
                <a:sym typeface="Helvetica Neue Light"/>
                <a:hlinkClick r:id="rId6">
                  <a:extLst>
                    <a:ext uri="{A12FA001-AC4F-418D-AE19-62706E023703}">
                      <ahyp:hlinkClr val="tx"/>
                    </a:ext>
                  </a:extLst>
                </a:hlinkClick>
              </a:rPr>
              <a:t>California Condors</a:t>
            </a:r>
            <a:endParaRPr b="0" i="0" sz="25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50"/>
              <a:buFont typeface="Arial"/>
              <a:buNone/>
            </a:pPr>
            <a:r>
              <a:t/>
            </a:r>
            <a:endParaRPr b="0" i="0" sz="2450" u="none" cap="none" strike="noStrike">
              <a:solidFill>
                <a:schemeClr val="dk1"/>
              </a:solidFill>
              <a:highlight>
                <a:srgbClr val="FFFFFF"/>
              </a:highlight>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50"/>
              <a:buFont typeface="Arial"/>
              <a:buNone/>
            </a:pPr>
            <a:r>
              <a:rPr b="0" i="0" lang="en-US" sz="2450" u="none" cap="none" strike="noStrike">
                <a:solidFill>
                  <a:schemeClr val="dk1"/>
                </a:solidFill>
                <a:highlight>
                  <a:srgbClr val="FFFFFF"/>
                </a:highlight>
                <a:latin typeface="Helvetica Neue Light"/>
                <a:ea typeface="Helvetica Neue Light"/>
                <a:cs typeface="Helvetica Neue Light"/>
                <a:sym typeface="Helvetica Neue Light"/>
              </a:rPr>
              <a:t>As you observe, make notes to answer this question:</a:t>
            </a:r>
            <a:endParaRPr b="0" i="0" sz="2450" u="none" cap="none" strike="noStrike">
              <a:solidFill>
                <a:schemeClr val="dk1"/>
              </a:solidFill>
              <a:highlight>
                <a:srgbClr val="FFFFFF"/>
              </a:highlight>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highlight>
                <a:srgbClr val="FFFFFF"/>
              </a:highlight>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50"/>
              <a:buFont typeface="Arial"/>
              <a:buNone/>
            </a:pPr>
            <a:r>
              <a:rPr b="0" i="1" lang="en-US" sz="2450" u="none" cap="none" strike="noStrike">
                <a:solidFill>
                  <a:schemeClr val="dk1"/>
                </a:solidFill>
                <a:highlight>
                  <a:srgbClr val="FFFFFF"/>
                </a:highlight>
                <a:latin typeface="Helvetica Neue Light"/>
                <a:ea typeface="Helvetica Neue Light"/>
                <a:cs typeface="Helvetica Neue Light"/>
                <a:sym typeface="Helvetica Neue Light"/>
              </a:rPr>
              <a:t>“What does the parent do to help the offspring survive?”</a:t>
            </a:r>
            <a:endParaRPr b="0" i="1" sz="2450" u="none" cap="none" strike="noStrike">
              <a:solidFill>
                <a:schemeClr val="dk1"/>
              </a:solidFill>
              <a:highlight>
                <a:srgbClr val="FFFFFF"/>
              </a:highlight>
              <a:latin typeface="Helvetica Neue Light"/>
              <a:ea typeface="Helvetica Neue Light"/>
              <a:cs typeface="Helvetica Neue Light"/>
              <a:sym typeface="Helvetica Neue Light"/>
            </a:endParaRPr>
          </a:p>
        </p:txBody>
      </p:sp>
      <p:pic>
        <p:nvPicPr>
          <p:cNvPr id="793" name="Google Shape;793;g27e68c1a8e3_0_83"/>
          <p:cNvPicPr preferRelativeResize="0"/>
          <p:nvPr/>
        </p:nvPicPr>
        <p:blipFill rotWithShape="1">
          <a:blip r:embed="rId7">
            <a:alphaModFix/>
          </a:blip>
          <a:srcRect b="0" l="0" r="0" t="0"/>
          <a:stretch/>
        </p:blipFill>
        <p:spPr>
          <a:xfrm>
            <a:off x="5155875" y="1238550"/>
            <a:ext cx="2190450" cy="2190450"/>
          </a:xfrm>
          <a:prstGeom prst="rect">
            <a:avLst/>
          </a:prstGeom>
          <a:noFill/>
          <a:ln>
            <a:noFill/>
          </a:ln>
        </p:spPr>
      </p:pic>
      <p:pic>
        <p:nvPicPr>
          <p:cNvPr id="794" name="Google Shape;794;g27e68c1a8e3_0_83"/>
          <p:cNvPicPr preferRelativeResize="0"/>
          <p:nvPr/>
        </p:nvPicPr>
        <p:blipFill rotWithShape="1">
          <a:blip r:embed="rId8">
            <a:alphaModFix/>
          </a:blip>
          <a:srcRect b="0" l="0" r="0" t="0"/>
          <a:stretch/>
        </p:blipFill>
        <p:spPr>
          <a:xfrm>
            <a:off x="6426425" y="2960200"/>
            <a:ext cx="2466975" cy="1847850"/>
          </a:xfrm>
          <a:prstGeom prst="rect">
            <a:avLst/>
          </a:prstGeom>
          <a:noFill/>
          <a:ln>
            <a:noFill/>
          </a:ln>
        </p:spPr>
      </p:pic>
      <p:pic>
        <p:nvPicPr>
          <p:cNvPr id="795" name="Google Shape;795;g27e68c1a8e3_0_83"/>
          <p:cNvPicPr preferRelativeResize="0"/>
          <p:nvPr/>
        </p:nvPicPr>
        <p:blipFill rotWithShape="1">
          <a:blip r:embed="rId9">
            <a:alphaModFix/>
          </a:blip>
          <a:srcRect b="0" l="0" r="0" t="0"/>
          <a:stretch/>
        </p:blipFill>
        <p:spPr>
          <a:xfrm>
            <a:off x="5155875" y="4028650"/>
            <a:ext cx="2190450" cy="2038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id="801" name="Google Shape;801;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8c7dfa711f_0_119"/>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Reproduction:</a:t>
            </a:r>
            <a:r>
              <a:rPr lang="en-US" sz="3600"/>
              <a:t> the process </a:t>
            </a:r>
            <a:r>
              <a:rPr lang="en-US" sz="3600"/>
              <a:t>by which living things create more of their own kind</a:t>
            </a:r>
            <a:r>
              <a:rPr lang="en-US" sz="3600"/>
              <a:t>.</a:t>
            </a:r>
            <a:endParaRPr sz="3600"/>
          </a:p>
        </p:txBody>
      </p:sp>
      <p:sp>
        <p:nvSpPr>
          <p:cNvPr descr="Rewind" id="162" name="Google Shape;162;g28c7dfa711f_0_1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 name="Google Shape;163;g28c7dfa711f_0_119"/>
          <p:cNvPicPr preferRelativeResize="0"/>
          <p:nvPr/>
        </p:nvPicPr>
        <p:blipFill rotWithShape="1">
          <a:blip r:embed="rId4">
            <a:alphaModFix/>
          </a:blip>
          <a:srcRect b="0" l="7887" r="8021" t="0"/>
          <a:stretch/>
        </p:blipFill>
        <p:spPr>
          <a:xfrm>
            <a:off x="1349913" y="2319050"/>
            <a:ext cx="6982885" cy="41912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descr="IEP Translation – Communication from OSEP regarding the ..." id="806" name="Google Shape;806;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07" name="Google Shape;807;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08" name="Google Shape;808;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09" name="Google Shape;809;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10" name="Google Shape;810;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descr="Questions" id="169" name="Google Shape;169;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7e576c1a67_0_165"/>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176" name="Google Shape;176;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7e576c1a67_0_165"/>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Living things</a:t>
            </a:r>
            <a:endParaRPr b="0" i="0" sz="3200" u="none" cap="none" strike="noStrike">
              <a:solidFill>
                <a:schemeClr val="dk1"/>
              </a:solidFill>
              <a:latin typeface="Calibri"/>
              <a:ea typeface="Calibri"/>
              <a:cs typeface="Calibri"/>
              <a:sym typeface="Calibri"/>
            </a:endParaRPr>
          </a:p>
        </p:txBody>
      </p:sp>
      <p:pic>
        <p:nvPicPr>
          <p:cNvPr id="178" name="Google Shape;178;g27e576c1a67_0_165"/>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28c7dfa711f_0_107"/>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185" name="Google Shape;185;g28c7dfa711f_0_10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28c7dfa711f_0_10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Living things</a:t>
            </a:r>
            <a:endParaRPr b="1" i="0" sz="3200" u="none" cap="none" strike="noStrike">
              <a:solidFill>
                <a:srgbClr val="FF0000"/>
              </a:solidFill>
              <a:latin typeface="Calibri"/>
              <a:ea typeface="Calibri"/>
              <a:cs typeface="Calibri"/>
              <a:sym typeface="Calibri"/>
            </a:endParaRPr>
          </a:p>
        </p:txBody>
      </p:sp>
      <p:pic>
        <p:nvPicPr>
          <p:cNvPr id="187" name="Google Shape;187;g28c7dfa711f_0_107"/>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