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9"/>
  </p:notesMasterIdLst>
  <p:sldIdLst>
    <p:sldId id="256" r:id="rId2"/>
    <p:sldId id="257" r:id="rId3"/>
    <p:sldId id="258" r:id="rId4"/>
    <p:sldId id="260" r:id="rId5"/>
    <p:sldId id="259" r:id="rId6"/>
    <p:sldId id="261" r:id="rId7"/>
    <p:sldId id="266" r:id="rId8"/>
    <p:sldId id="345" r:id="rId9"/>
    <p:sldId id="347" r:id="rId10"/>
    <p:sldId id="346" r:id="rId11"/>
    <p:sldId id="348" r:id="rId12"/>
    <p:sldId id="273" r:id="rId13"/>
    <p:sldId id="274" r:id="rId14"/>
    <p:sldId id="275" r:id="rId15"/>
    <p:sldId id="276" r:id="rId16"/>
    <p:sldId id="277" r:id="rId17"/>
    <p:sldId id="332" r:id="rId18"/>
    <p:sldId id="333" r:id="rId19"/>
    <p:sldId id="334" r:id="rId20"/>
    <p:sldId id="335" r:id="rId21"/>
    <p:sldId id="343" r:id="rId22"/>
    <p:sldId id="283" r:id="rId23"/>
    <p:sldId id="338" r:id="rId24"/>
    <p:sldId id="339" r:id="rId25"/>
    <p:sldId id="336" r:id="rId26"/>
    <p:sldId id="340" r:id="rId27"/>
    <p:sldId id="337" r:id="rId28"/>
    <p:sldId id="341" r:id="rId29"/>
    <p:sldId id="291" r:id="rId30"/>
    <p:sldId id="292" r:id="rId31"/>
    <p:sldId id="293" r:id="rId32"/>
    <p:sldId id="294" r:id="rId33"/>
    <p:sldId id="295" r:id="rId34"/>
    <p:sldId id="296" r:id="rId35"/>
    <p:sldId id="297" r:id="rId36"/>
    <p:sldId id="298" r:id="rId37"/>
    <p:sldId id="306" r:id="rId38"/>
    <p:sldId id="307" r:id="rId39"/>
    <p:sldId id="308" r:id="rId40"/>
    <p:sldId id="309" r:id="rId41"/>
    <p:sldId id="310" r:id="rId42"/>
    <p:sldId id="311" r:id="rId43"/>
    <p:sldId id="312" r:id="rId44"/>
    <p:sldId id="313" r:id="rId45"/>
    <p:sldId id="314" r:id="rId46"/>
    <p:sldId id="315" r:id="rId47"/>
    <p:sldId id="316" r:id="rId48"/>
    <p:sldId id="317" r:id="rId49"/>
    <p:sldId id="342" r:id="rId50"/>
    <p:sldId id="319" r:id="rId51"/>
    <p:sldId id="320" r:id="rId52"/>
    <p:sldId id="344" r:id="rId53"/>
    <p:sldId id="322" r:id="rId54"/>
    <p:sldId id="349" r:id="rId55"/>
    <p:sldId id="350" r:id="rId56"/>
    <p:sldId id="326" r:id="rId57"/>
    <p:sldId id="327" r:id="rId58"/>
  </p:sldIdLst>
  <p:sldSz cx="9144000" cy="6858000" type="screen4x3"/>
  <p:notesSz cx="6858000" cy="9144000"/>
  <p:embeddedFontLst>
    <p:embeddedFont>
      <p:font typeface="Calibri" panose="020F0502020204030204" pitchFamily="34" charset="0"/>
      <p:regular r:id="rId60"/>
      <p:bold r:id="rId61"/>
      <p:italic r:id="rId62"/>
      <p:boldItalic r:id="rId63"/>
    </p:embeddedFont>
    <p:embeddedFont>
      <p:font typeface="Helvetica Neue Light" panose="02000403000000020004" pitchFamily="2" charset="0"/>
      <p:regular r:id="rId64"/>
      <p:bold r:id="rId65"/>
      <p:italic r:id="rId66"/>
      <p:boldItalic r:id="rId67"/>
    </p:embeddedFont>
    <p:embeddedFont>
      <p:font typeface="Poppins" pitchFamily="2" charset="77"/>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9" roundtripDataSignature="AMtx7mi5wYUHulgtzQ/UN/sNiboXWxaio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9760"/>
  </p:normalViewPr>
  <p:slideViewPr>
    <p:cSldViewPr snapToGrid="0">
      <p:cViewPr varScale="1">
        <p:scale>
          <a:sx n="91" d="100"/>
          <a:sy n="91" d="100"/>
        </p:scale>
        <p:origin x="2240"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font" Target="fonts/font9.fntdata"/><Relationship Id="rId89"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5" Type="http://schemas.openxmlformats.org/officeDocument/2006/relationships/slide" Target="slides/slide4.xml"/><Relationship Id="rId61" Type="http://schemas.openxmlformats.org/officeDocument/2006/relationships/font" Target="fonts/font2.fntdata"/><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font" Target="fonts/font12.fntdata"/><Relationship Id="rId9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7e576c1a6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27e576c1a6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u="sng" dirty="0"/>
              <a:t>All of the following describe a living thing EXCEPT:</a:t>
            </a:r>
            <a:br>
              <a:rPr lang="en-US" sz="1200" b="1" u="sng" dirty="0"/>
            </a:br>
            <a:r>
              <a:rPr lang="en-US" sz="1200" dirty="0"/>
              <a:t>A. something that grows</a:t>
            </a:r>
            <a:br>
              <a:rPr lang="en-US" sz="1200" dirty="0"/>
            </a:br>
            <a:r>
              <a:rPr lang="en-US" sz="1200" dirty="0"/>
              <a:t>B. something that does not need food</a:t>
            </a:r>
            <a:br>
              <a:rPr lang="en-US" sz="1200" dirty="0"/>
            </a:br>
            <a:r>
              <a:rPr lang="en-US" sz="1200" dirty="0"/>
              <a:t>C. something that reproduces</a:t>
            </a:r>
            <a:endParaRPr dirty="0"/>
          </a:p>
        </p:txBody>
      </p:sp>
      <p:sp>
        <p:nvSpPr>
          <p:cNvPr id="155" name="Google Shape;155;g27e576c1a6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4106617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7e576c1a6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27e576c1a6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u="sng" dirty="0"/>
              <a:t>All of the following describe a living thing EXCEPT:</a:t>
            </a:r>
            <a:br>
              <a:rPr lang="en-US" sz="1200" b="1" u="sng" dirty="0"/>
            </a:br>
            <a:r>
              <a:rPr lang="en-US" sz="1200" dirty="0"/>
              <a:t>A. something that grows</a:t>
            </a:r>
            <a:br>
              <a:rPr lang="en-US" sz="1200" dirty="0"/>
            </a:br>
            <a:r>
              <a:rPr lang="en-US" sz="1200" dirty="0"/>
              <a:t>B</a:t>
            </a:r>
            <a:r>
              <a:rPr lang="en-US" sz="1200" b="1" dirty="0">
                <a:solidFill>
                  <a:srgbClr val="FF0000"/>
                </a:solidFill>
              </a:rPr>
              <a:t>. something that does not need food</a:t>
            </a:r>
            <a:br>
              <a:rPr lang="en-US" sz="1200" dirty="0"/>
            </a:br>
            <a:r>
              <a:rPr lang="en-US" sz="1200" dirty="0"/>
              <a:t>C. something that reproduces</a:t>
            </a:r>
            <a:endParaRPr dirty="0"/>
          </a:p>
        </p:txBody>
      </p:sp>
      <p:sp>
        <p:nvSpPr>
          <p:cNvPr id="155" name="Google Shape;155;g27e576c1a6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1837384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the phrase </a:t>
            </a:r>
            <a:r>
              <a:rPr lang="en-US" b="1"/>
              <a:t>photosynthesis</a:t>
            </a:r>
            <a:r>
              <a:rPr lang="en-US"/>
              <a:t>.</a:t>
            </a:r>
            <a:endParaRPr/>
          </a:p>
        </p:txBody>
      </p:sp>
      <p:sp>
        <p:nvSpPr>
          <p:cNvPr id="258" name="Google Shape;258;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dirty="0"/>
              <a:t>An </a:t>
            </a:r>
            <a:r>
              <a:rPr lang="en-US" b="1" dirty="0"/>
              <a:t>organism </a:t>
            </a:r>
            <a:r>
              <a:rPr lang="en-US" b="0" dirty="0"/>
              <a:t>is any living thing. </a:t>
            </a:r>
            <a:r>
              <a:rPr lang="en-US" dirty="0"/>
              <a:t> </a:t>
            </a:r>
          </a:p>
          <a:p>
            <a:pPr marL="0" lvl="0" indent="0" algn="l" rtl="0">
              <a:lnSpc>
                <a:spcPct val="100000"/>
              </a:lnSpc>
              <a:spcBef>
                <a:spcPts val="0"/>
              </a:spcBef>
              <a:spcAft>
                <a:spcPts val="0"/>
              </a:spcAft>
              <a:buSzPts val="1400"/>
              <a:buNone/>
            </a:pPr>
            <a:endParaRPr dirty="0"/>
          </a:p>
        </p:txBody>
      </p:sp>
      <p:sp>
        <p:nvSpPr>
          <p:cNvPr id="266" name="Google Shape;266;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75" name="Google Shape;275;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7e576c1a67_0_3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g27e576c1a67_0_3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dirty="0"/>
              <a:t>What is </a:t>
            </a:r>
            <a:r>
              <a:rPr lang="en-US" dirty="0"/>
              <a:t>an organism</a:t>
            </a:r>
            <a:r>
              <a:rPr lang="en-US" b="0" dirty="0"/>
              <a:t>? </a:t>
            </a:r>
            <a:endParaRPr b="0"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0" dirty="0"/>
              <a:t>[any living thing]</a:t>
            </a:r>
            <a:endParaRPr dirty="0"/>
          </a:p>
        </p:txBody>
      </p:sp>
      <p:sp>
        <p:nvSpPr>
          <p:cNvPr id="281" name="Google Shape;281;g27e576c1a67_0_3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289" name="Google Shape;289;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An organism is a living thing. It can be as tiny as a microorganism that can only be seen under a microscope, or as large as a blue whale, the largest animal on Earth. Organisms can be plants, animals,</a:t>
            </a:r>
          </a:p>
          <a:p>
            <a:r>
              <a:rPr lang="en-US" b="0" i="0" dirty="0">
                <a:solidFill>
                  <a:srgbClr val="374151"/>
                </a:solidFill>
                <a:effectLst/>
                <a:latin typeface="Söhne"/>
              </a:rPr>
              <a:t>fungi, or microorganisms like bacteria and viruses. </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3697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EF4444"/>
                </a:solidFill>
                <a:effectLst/>
                <a:latin typeface="Söhne"/>
              </a:rPr>
              <a:t>Organisms grow. When you were a baby, you were much smaller than you are now. Plants grow taller, animals grow larger, and even tiny organisms grow in size and number of cells.</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5099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EF4444"/>
                </a:solidFill>
                <a:effectLst/>
                <a:latin typeface="Söhne"/>
              </a:rPr>
              <a:t>Organisms can make more of their own kind, they reproduce. Plants produce seeds, animals give birth to babies, and microorganisms divide into two or more cells. Reproduction ensures that life continues</a:t>
            </a:r>
          </a:p>
          <a:p>
            <a:r>
              <a:rPr lang="en-US" b="0" i="0" dirty="0">
                <a:solidFill>
                  <a:srgbClr val="EF4444"/>
                </a:solidFill>
                <a:effectLst/>
                <a:latin typeface="Söhne"/>
              </a:rPr>
              <a:t>from one generation to the next.</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7543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Today, we’ll be learning about the word: </a:t>
            </a:r>
            <a:r>
              <a:rPr lang="en-US" b="1"/>
              <a:t>Photosynthesis</a:t>
            </a:r>
            <a:r>
              <a:rPr lang="en-US"/>
              <a:t>.</a:t>
            </a:r>
            <a:endParaRPr/>
          </a:p>
        </p:txBody>
      </p:sp>
      <p:sp>
        <p:nvSpPr>
          <p:cNvPr id="123" name="Google Shape;123;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EF4444"/>
                </a:solidFill>
                <a:effectLst/>
                <a:latin typeface="Söhne"/>
              </a:rPr>
              <a:t>Organisms can respond to changes in their environment. For example, plants turn their leaves toward the sunlight, animals move away from danger, and your body shivers when you’re cold.</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9809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Organisms have several affects on our lives, from the food we eat to the air we breathe and the medicines we take. We eat other organisms such as plants and animals, plants provide us with the air we</a:t>
            </a:r>
          </a:p>
          <a:p>
            <a:r>
              <a:rPr lang="en-US" b="0" i="0" dirty="0">
                <a:solidFill>
                  <a:srgbClr val="374151"/>
                </a:solidFill>
                <a:effectLst/>
                <a:latin typeface="Söhne"/>
              </a:rPr>
              <a:t>breathe, and many medicines are made from different types of plants. </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9629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d96993b0a5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gd96993b0a5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45" name="Google Shape;345;gd96993b0a5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alibri" panose="020F0502020204030204" pitchFamily="34" charset="0"/>
                <a:cs typeface="Calibri" panose="020F0502020204030204" pitchFamily="34" charset="0"/>
              </a:rPr>
              <a:t>True/False: Parents having a child is an example of organisms making more of their own kind (reproducing).</a:t>
            </a:r>
          </a:p>
          <a:p>
            <a:endParaRPr lang="en-US" dirty="0"/>
          </a:p>
          <a:p>
            <a:r>
              <a:rPr lang="en-US" dirty="0"/>
              <a:t>True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61105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latin typeface="Calibri" panose="020F0502020204030204" pitchFamily="34" charset="0"/>
                <a:cs typeface="Calibri" panose="020F0502020204030204" pitchFamily="34" charset="0"/>
              </a:rPr>
              <a:t>True</a:t>
            </a:r>
            <a:r>
              <a:rPr lang="en-US" sz="1200" dirty="0">
                <a:latin typeface="Calibri" panose="020F0502020204030204" pitchFamily="34" charset="0"/>
                <a:cs typeface="Calibri" panose="020F0502020204030204" pitchFamily="34" charset="0"/>
              </a:rPr>
              <a:t>: Parents having a child is an example of organisms making more of their own kind (reproducing).</a:t>
            </a: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6959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alibri" panose="020F0502020204030204" pitchFamily="34" charset="0"/>
                <a:cs typeface="Calibri" panose="020F0502020204030204" pitchFamily="34" charset="0"/>
              </a:rPr>
              <a:t>True/False: Organisms are typically around the same size.</a:t>
            </a:r>
          </a:p>
          <a:p>
            <a:endParaRPr lang="en-US" dirty="0"/>
          </a:p>
          <a:p>
            <a:r>
              <a:rPr lang="en-US" dirty="0"/>
              <a:t>False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11684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latin typeface="Calibri" panose="020F0502020204030204" pitchFamily="34" charset="0"/>
                <a:cs typeface="Calibri" panose="020F0502020204030204" pitchFamily="34" charset="0"/>
              </a:rPr>
              <a:t>False</a:t>
            </a:r>
            <a:r>
              <a:rPr lang="en-US" sz="1200" dirty="0">
                <a:latin typeface="Calibri" panose="020F0502020204030204" pitchFamily="34" charset="0"/>
                <a:cs typeface="Calibri" panose="020F0502020204030204" pitchFamily="34" charset="0"/>
              </a:rPr>
              <a:t>: Organisms are all sorts of sizes. From microscopic to the size of a blue whale. </a:t>
            </a: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94465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Organisms can respond to </a:t>
            </a:r>
            <a:r>
              <a:rPr lang="en-US" u="sng" dirty="0"/>
              <a:t>                </a:t>
            </a:r>
            <a:r>
              <a:rPr lang="en-US" u="none" dirty="0"/>
              <a:t>in their environment.</a:t>
            </a:r>
          </a:p>
          <a:p>
            <a:endParaRPr lang="en-US" u="none" dirty="0"/>
          </a:p>
          <a:p>
            <a:r>
              <a:rPr lang="en-US" u="none" dirty="0"/>
              <a:t>[changes]</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40612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Organisms can respond to </a:t>
            </a:r>
            <a:r>
              <a:rPr lang="en-US" b="1" u="none" dirty="0"/>
              <a:t>changes</a:t>
            </a:r>
            <a:r>
              <a:rPr lang="en-US" u="none" dirty="0"/>
              <a:t> in their environment.</a:t>
            </a:r>
          </a:p>
          <a:p>
            <a:endParaRPr lang="en-US" u="none"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40136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5e11802ac4_0_4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g25e11802ac4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photosynthesis</a:t>
            </a:r>
            <a:r>
              <a:rPr lang="en-US"/>
              <a:t>.</a:t>
            </a:r>
            <a:endParaRPr/>
          </a:p>
        </p:txBody>
      </p:sp>
      <p:sp>
        <p:nvSpPr>
          <p:cNvPr id="427" name="Google Shape;427;g25e11802ac4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7e68c1a8e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27e68c1a8e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Our “big question” is: </a:t>
            </a:r>
            <a:r>
              <a:rPr lang="en-US" b="1" dirty="0"/>
              <a:t>How are living things important to the environment?</a:t>
            </a:r>
            <a:endParaRPr b="1" dirty="0"/>
          </a:p>
          <a:p>
            <a:pPr marL="0" lvl="0" indent="0" algn="l" rtl="0">
              <a:lnSpc>
                <a:spcPct val="100000"/>
              </a:lnSpc>
              <a:spcBef>
                <a:spcPts val="0"/>
              </a:spcBef>
              <a:spcAft>
                <a:spcPts val="0"/>
              </a:spcAft>
              <a:buSzPts val="1400"/>
              <a:buNone/>
            </a:pPr>
            <a:r>
              <a:rPr lang="en-US" b="0" dirty="0"/>
              <a:t>[Pause and illicit predictions from students.]</a:t>
            </a:r>
            <a:endParaRPr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0" dirty="0"/>
              <a:t>I love all these thoughtful scientific hypotheses!  Be sure to keep this question and your predictions in mind as we move through these next few lessons, and we’ll continue to revisit it.</a:t>
            </a:r>
            <a:endParaRPr dirty="0"/>
          </a:p>
        </p:txBody>
      </p:sp>
      <p:sp>
        <p:nvSpPr>
          <p:cNvPr id="132" name="Google Shape;132;g27e68c1a8e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7e576c1a67_0_7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g27e576c1a67_0_7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A mushrooms is an example of an organism.</a:t>
            </a:r>
            <a:r>
              <a:rPr lang="en-US" dirty="0"/>
              <a:t> They absorb things they need to live and grow from their surroundings.</a:t>
            </a:r>
            <a:endParaRPr dirty="0"/>
          </a:p>
        </p:txBody>
      </p:sp>
      <p:sp>
        <p:nvSpPr>
          <p:cNvPr id="434" name="Google Shape;434;g27e576c1a67_0_7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7e576c1a67_0_8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g27e576c1a67_0_8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Trees in a forest are examples of organisms. Each tree is an individual living thing. </a:t>
            </a:r>
            <a:endParaRPr dirty="0"/>
          </a:p>
        </p:txBody>
      </p:sp>
      <p:sp>
        <p:nvSpPr>
          <p:cNvPr id="443" name="Google Shape;443;g27e576c1a67_0_8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5e11802ac4_0_6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g25e11802ac4_0_6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let’s talk about some non-examples of an </a:t>
            </a:r>
            <a:r>
              <a:rPr lang="en-US" b="1" dirty="0"/>
              <a:t>organism</a:t>
            </a:r>
            <a:r>
              <a:rPr lang="en-US" dirty="0"/>
              <a:t>.</a:t>
            </a:r>
            <a:endParaRPr dirty="0"/>
          </a:p>
        </p:txBody>
      </p:sp>
      <p:sp>
        <p:nvSpPr>
          <p:cNvPr id="452" name="Google Shape;452;g25e11802ac4_0_6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5e11802ac4_0_8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g25e11802ac4_0_8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Water is not an example of an organism. Water is not a living thing. For example, it cannot reproduce, or grow.</a:t>
            </a:r>
            <a:endParaRPr dirty="0"/>
          </a:p>
        </p:txBody>
      </p:sp>
      <p:sp>
        <p:nvSpPr>
          <p:cNvPr id="459" name="Google Shape;459;g25e11802ac4_0_8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5e11802ac4_0_7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g25e11802ac4_0_7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A rock is not an example of an organism. For example, rocks cannot respond to changes in their environment. </a:t>
            </a:r>
            <a:endParaRPr dirty="0"/>
          </a:p>
        </p:txBody>
      </p:sp>
      <p:sp>
        <p:nvSpPr>
          <p:cNvPr id="468" name="Google Shape;468;g25e11802ac4_0_7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5e11802ac4_0_8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g25e11802ac4_0_8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477" name="Google Shape;477;g25e11802ac4_0_8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7430209113_0_14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g27430209113_0_14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are the water and rock cycles not examples of photosynthesis?</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water cycle shows how water moves through the environment. The rock cycle shows how different types of rocks are made. Neither show how plants make their own food, which is what photosynthesis is.]</a:t>
            </a:r>
            <a:endParaRPr/>
          </a:p>
        </p:txBody>
      </p:sp>
      <p:sp>
        <p:nvSpPr>
          <p:cNvPr id="483" name="Google Shape;483;g27430209113_0_14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25e11802ac4_0_2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g25e11802ac4_0_2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565" name="Google Shape;565;g25e11802ac4_0_2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28d0a459bb7_0_2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g28d0a459bb7_0_2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200"/>
              <a:buNone/>
            </a:pPr>
            <a:r>
              <a:rPr lang="en-US" b="1" dirty="0"/>
              <a:t>Organism: </a:t>
            </a:r>
            <a:r>
              <a:rPr lang="en-US" b="0" dirty="0"/>
              <a:t>any living thing</a:t>
            </a:r>
            <a:endParaRPr dirty="0"/>
          </a:p>
        </p:txBody>
      </p:sp>
      <p:sp>
        <p:nvSpPr>
          <p:cNvPr id="572" name="Google Shape;572;g28d0a459bb7_0_2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5e11802ac4_0_19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g25e11802ac4_0_19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lang="en-US" b="1"/>
              <a:t>photosynthesis</a:t>
            </a:r>
            <a:r>
              <a:rPr lang="en-US">
                <a:solidFill>
                  <a:srgbClr val="242424"/>
                </a:solidFill>
              </a:rPr>
              <a:t>. </a:t>
            </a:r>
            <a:endParaRPr/>
          </a:p>
        </p:txBody>
      </p:sp>
      <p:sp>
        <p:nvSpPr>
          <p:cNvPr id="580" name="Google Shape;580;g25e11802ac4_0_19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9" name="Google Shape;149;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To complete the Frayer model,</a:t>
            </a:r>
            <a:r>
              <a:rPr lang="en-US" dirty="0">
                <a:solidFill>
                  <a:srgbClr val="242424"/>
                </a:solidFill>
              </a:rPr>
              <a:t> we will choose from four choices the correct picture, definition, example, and response to the question, “How do </a:t>
            </a:r>
            <a:r>
              <a:rPr lang="en-US" b="1" dirty="0">
                <a:solidFill>
                  <a:srgbClr val="242424"/>
                </a:solidFill>
              </a:rPr>
              <a:t>organisms</a:t>
            </a:r>
            <a:r>
              <a:rPr lang="en-US" dirty="0">
                <a:solidFill>
                  <a:srgbClr val="242424"/>
                </a:solidFill>
              </a:rPr>
              <a:t> impact my life?”</a:t>
            </a:r>
            <a:r>
              <a:rPr lang="en-US" dirty="0">
                <a:solidFill>
                  <a:schemeClr val="dk1"/>
                </a:solidFill>
              </a:rPr>
              <a:t> </a:t>
            </a:r>
            <a:r>
              <a:rPr lang="en-US" dirty="0">
                <a:solidFill>
                  <a:srgbClr val="242424"/>
                </a:solidFill>
              </a:rPr>
              <a:t>Select the best response for each question </a:t>
            </a:r>
            <a:r>
              <a:rPr lang="en-US" dirty="0">
                <a:solidFill>
                  <a:schemeClr val="dk1"/>
                </a:solidFill>
              </a:rPr>
              <a:t>using the information you just learned. As </a:t>
            </a:r>
            <a:r>
              <a:rPr lang="en-US" dirty="0"/>
              <a:t>we </a:t>
            </a:r>
            <a:r>
              <a:rPr lang="en-US" dirty="0">
                <a:solidFill>
                  <a:schemeClr val="dk1"/>
                </a:solidFill>
              </a:rPr>
              <a:t>select responses, </a:t>
            </a:r>
            <a:r>
              <a:rPr lang="en-US" dirty="0"/>
              <a:t>we</a:t>
            </a:r>
            <a:r>
              <a:rPr lang="en-US" dirty="0">
                <a:solidFill>
                  <a:schemeClr val="dk1"/>
                </a:solidFill>
              </a:rPr>
              <a:t> will see how this model looks filled in for the term</a:t>
            </a:r>
            <a:r>
              <a:rPr lang="en-US" dirty="0"/>
              <a:t> </a:t>
            </a:r>
            <a:r>
              <a:rPr lang="en-US" b="1" dirty="0"/>
              <a:t>organism.</a:t>
            </a:r>
            <a:endParaRPr dirty="0">
              <a:solidFill>
                <a:schemeClr val="dk1"/>
              </a:solidFill>
            </a:endParaRPr>
          </a:p>
        </p:txBody>
      </p:sp>
      <p:sp>
        <p:nvSpPr>
          <p:cNvPr id="591" name="Google Shape;591;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25e11802ac4_0_19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g25e11802ac4_0_19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dirty="0">
                <a:solidFill>
                  <a:schemeClr val="dk1"/>
                </a:solidFill>
              </a:rPr>
              <a:t>Choose the one correct picture of an</a:t>
            </a:r>
            <a:r>
              <a:rPr lang="en-US" dirty="0"/>
              <a:t> </a:t>
            </a:r>
            <a:r>
              <a:rPr lang="en-US" b="1" dirty="0"/>
              <a:t>organism </a:t>
            </a:r>
            <a:r>
              <a:rPr lang="en-US" sz="1200" dirty="0">
                <a:solidFill>
                  <a:schemeClr val="dk1"/>
                </a:solidFill>
              </a:rPr>
              <a:t>from these four choices</a:t>
            </a:r>
            <a:r>
              <a:rPr lang="en-US" dirty="0"/>
              <a:t>.</a:t>
            </a:r>
            <a:endParaRPr dirty="0"/>
          </a:p>
        </p:txBody>
      </p:sp>
      <p:sp>
        <p:nvSpPr>
          <p:cNvPr id="613" name="Google Shape;613;g25e11802ac4_0_19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28d0a459bb7_0_7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g28d0a459bb7_0_7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This is the picture that shows an </a:t>
            </a:r>
            <a:r>
              <a:rPr lang="en-US" b="1" dirty="0"/>
              <a:t>organism.</a:t>
            </a:r>
            <a:endParaRPr dirty="0"/>
          </a:p>
        </p:txBody>
      </p:sp>
      <p:sp>
        <p:nvSpPr>
          <p:cNvPr id="633" name="Google Shape;633;g28d0a459bb7_0_7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Here is the Frayer model filled in with a picture of an </a:t>
            </a:r>
            <a:r>
              <a:rPr lang="en-US" b="1" dirty="0"/>
              <a:t>organism.</a:t>
            </a:r>
            <a:endParaRPr dirty="0">
              <a:solidFill>
                <a:schemeClr val="dk1"/>
              </a:solidFill>
            </a:endParaRPr>
          </a:p>
        </p:txBody>
      </p:sp>
      <p:sp>
        <p:nvSpPr>
          <p:cNvPr id="654" name="Google Shape;654;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6" name="Google Shape;676;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dirty="0">
                <a:solidFill>
                  <a:schemeClr val="dk1"/>
                </a:solidFill>
              </a:rPr>
              <a:t>Choose the one correct definition of an </a:t>
            </a:r>
            <a:r>
              <a:rPr lang="en-US" b="1" dirty="0"/>
              <a:t>organism</a:t>
            </a:r>
            <a:r>
              <a:rPr lang="en-US" sz="1200" b="1" dirty="0">
                <a:solidFill>
                  <a:schemeClr val="dk1"/>
                </a:solidFill>
              </a:rPr>
              <a:t> </a:t>
            </a:r>
            <a:r>
              <a:rPr lang="en-US" sz="1200" dirty="0">
                <a:solidFill>
                  <a:schemeClr val="dk1"/>
                </a:solidFill>
              </a:rPr>
              <a:t>from these four choices.</a:t>
            </a:r>
            <a:endParaRPr sz="1200" dirty="0">
              <a:solidFill>
                <a:schemeClr val="dk1"/>
              </a:solidFill>
            </a:endParaRPr>
          </a:p>
        </p:txBody>
      </p:sp>
      <p:sp>
        <p:nvSpPr>
          <p:cNvPr id="677" name="Google Shape;677;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28d164d3bd8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g28d164d3bd8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“Any living thing” is correct! This is the definition of an </a:t>
            </a:r>
            <a:r>
              <a:rPr lang="en-US" b="1" dirty="0"/>
              <a:t>organism</a:t>
            </a:r>
            <a:r>
              <a:rPr lang="en-US" dirty="0"/>
              <a:t>.</a:t>
            </a:r>
            <a:endParaRPr sz="1200" dirty="0">
              <a:solidFill>
                <a:schemeClr val="dk1"/>
              </a:solidFill>
            </a:endParaRPr>
          </a:p>
        </p:txBody>
      </p:sp>
      <p:sp>
        <p:nvSpPr>
          <p:cNvPr id="698" name="Google Shape;698;g28d164d3bd8_0_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25e11802ac4_0_23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g25e11802ac4_0_23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Here is the Frayer Model with a picture and the definition filled in for </a:t>
            </a:r>
            <a:r>
              <a:rPr lang="en-US" b="1" dirty="0"/>
              <a:t>organism: </a:t>
            </a:r>
            <a:r>
              <a:rPr lang="en-US" dirty="0"/>
              <a:t> any living thing.</a:t>
            </a:r>
            <a:endParaRPr dirty="0">
              <a:solidFill>
                <a:schemeClr val="dk1"/>
              </a:solidFill>
            </a:endParaRPr>
          </a:p>
        </p:txBody>
      </p:sp>
      <p:sp>
        <p:nvSpPr>
          <p:cNvPr id="720" name="Google Shape;720;g25e11802ac4_0_23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Choose the one correct example of an </a:t>
            </a:r>
            <a:r>
              <a:rPr lang="en-US" b="1" dirty="0"/>
              <a:t>organism</a:t>
            </a:r>
            <a:r>
              <a:rPr lang="en-US" sz="1200" b="1" dirty="0">
                <a:solidFill>
                  <a:schemeClr val="dk1"/>
                </a:solidFill>
                <a:latin typeface="Calibri"/>
                <a:ea typeface="Calibri"/>
                <a:cs typeface="Calibri"/>
                <a:sym typeface="Calibri"/>
              </a:rPr>
              <a:t> </a:t>
            </a:r>
            <a:r>
              <a:rPr lang="en-US" sz="1200" dirty="0">
                <a:solidFill>
                  <a:schemeClr val="dk1"/>
                </a:solidFill>
                <a:latin typeface="Calibri"/>
                <a:ea typeface="Calibri"/>
                <a:cs typeface="Calibri"/>
                <a:sym typeface="Calibri"/>
              </a:rPr>
              <a:t>from these four choices. </a:t>
            </a:r>
            <a:endParaRPr sz="1200" dirty="0">
              <a:solidFill>
                <a:schemeClr val="dk1"/>
              </a:solidFill>
            </a:endParaRPr>
          </a:p>
        </p:txBody>
      </p:sp>
      <p:sp>
        <p:nvSpPr>
          <p:cNvPr id="744" name="Google Shape;744;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28d164d3bd8_0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4" name="Google Shape;764;g28d164d3bd8_0_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“A baby” is correct! This is an example of an </a:t>
            </a:r>
            <a:r>
              <a:rPr lang="en-US" b="1" dirty="0"/>
              <a:t>organism.</a:t>
            </a:r>
            <a:endParaRPr sz="1200" dirty="0">
              <a:solidFill>
                <a:schemeClr val="dk1"/>
              </a:solidFill>
            </a:endParaRPr>
          </a:p>
        </p:txBody>
      </p:sp>
      <p:sp>
        <p:nvSpPr>
          <p:cNvPr id="765" name="Google Shape;765;g28d164d3bd8_0_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25e11802ac4_0_23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g25e11802ac4_0_23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200" dirty="0"/>
              <a:t>Here is the Frayer Model with a picture, definition, and an example of </a:t>
            </a:r>
            <a:r>
              <a:rPr lang="en-US" sz="1200" b="1" dirty="0"/>
              <a:t>organism</a:t>
            </a:r>
            <a:r>
              <a:rPr lang="en-US" sz="1200" dirty="0"/>
              <a:t>: A baby.</a:t>
            </a:r>
            <a:endParaRPr lang="en-US" sz="1200" dirty="0">
              <a:solidFill>
                <a:schemeClr val="dk1"/>
              </a:solidFill>
            </a:endParaRPr>
          </a:p>
        </p:txBody>
      </p:sp>
      <p:sp>
        <p:nvSpPr>
          <p:cNvPr id="720" name="Google Shape;720;g25e11802ac4_0_23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88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054843fe83_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2054843fe83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Non-living things do not grow or reproduce and do not need food.</a:t>
            </a:r>
            <a:endParaRPr sz="1200">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1" name="Google Shape;811;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Choose the one correct response for “how </a:t>
            </a:r>
            <a:r>
              <a:rPr lang="en-US" dirty="0"/>
              <a:t>do </a:t>
            </a:r>
            <a:r>
              <a:rPr lang="en-US" b="1" dirty="0"/>
              <a:t>organisms </a:t>
            </a:r>
            <a:r>
              <a:rPr lang="en-US" dirty="0"/>
              <a:t>impact</a:t>
            </a:r>
            <a:r>
              <a:rPr lang="en-US" sz="1200" dirty="0">
                <a:solidFill>
                  <a:schemeClr val="dk1"/>
                </a:solidFill>
                <a:latin typeface="Calibri"/>
                <a:ea typeface="Calibri"/>
                <a:cs typeface="Calibri"/>
                <a:sym typeface="Calibri"/>
              </a:rPr>
              <a:t> my life?” from these four choices. </a:t>
            </a:r>
            <a:endParaRPr sz="1200" dirty="0">
              <a:solidFill>
                <a:schemeClr val="dk1"/>
              </a:solidFill>
            </a:endParaRPr>
          </a:p>
        </p:txBody>
      </p:sp>
      <p:sp>
        <p:nvSpPr>
          <p:cNvPr id="812" name="Google Shape;812;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28d164d3bd8_0_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2" name="Google Shape;832;g28d164d3bd8_0_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a:t>
            </a:r>
            <a:r>
              <a:rPr lang="en-US" sz="1200" dirty="0">
                <a:solidFill>
                  <a:srgbClr val="43464D"/>
                </a:solidFill>
                <a:latin typeface="Helvetica Neue Light"/>
                <a:ea typeface="Helvetica Neue Light"/>
                <a:cs typeface="Helvetica Neue Light"/>
                <a:sym typeface="Helvetica Neue Light"/>
              </a:rPr>
              <a:t>Plants and animals are organisms,</a:t>
            </a:r>
            <a:r>
              <a:rPr lang="en-US" sz="1200" b="0" i="0" u="none" strike="noStrike" cap="none" dirty="0">
                <a:solidFill>
                  <a:srgbClr val="43464D"/>
                </a:solidFill>
                <a:latin typeface="Helvetica Neue Light"/>
                <a:ea typeface="Helvetica Neue Light"/>
                <a:cs typeface="Helvetica Neue Light"/>
                <a:sym typeface="Helvetica Neue Light"/>
              </a:rPr>
              <a:t> and we eat them as food to help us grow and survive</a:t>
            </a:r>
            <a:r>
              <a:rPr lang="en-US" dirty="0"/>
              <a:t>.” That is correct! This is an example of how </a:t>
            </a:r>
            <a:r>
              <a:rPr lang="en-US" b="1" dirty="0"/>
              <a:t>organisms </a:t>
            </a:r>
            <a:r>
              <a:rPr lang="en-US" dirty="0"/>
              <a:t>impact your life.</a:t>
            </a:r>
            <a:endParaRPr sz="1200" dirty="0">
              <a:solidFill>
                <a:schemeClr val="dk1"/>
              </a:solidFill>
            </a:endParaRPr>
          </a:p>
        </p:txBody>
      </p:sp>
      <p:sp>
        <p:nvSpPr>
          <p:cNvPr id="833" name="Google Shape;833;g28d164d3bd8_0_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25e11802ac4_0_23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g25e11802ac4_0_23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rPr>
              <a:t>Here is the Frayer Model with a picture, definition, example, and a correct response to “how d</a:t>
            </a:r>
            <a:r>
              <a:rPr lang="en-US" dirty="0"/>
              <a:t>o </a:t>
            </a:r>
            <a:r>
              <a:rPr lang="en-US" b="1" dirty="0"/>
              <a:t>organisms</a:t>
            </a:r>
            <a:r>
              <a:rPr lang="en-US" sz="1200" b="1" dirty="0">
                <a:solidFill>
                  <a:schemeClr val="dk1"/>
                </a:solidFill>
              </a:rPr>
              <a:t> </a:t>
            </a:r>
            <a:r>
              <a:rPr lang="en-US" sz="1200" dirty="0">
                <a:solidFill>
                  <a:schemeClr val="dk1"/>
                </a:solidFill>
              </a:rPr>
              <a:t>impact my life?”: </a:t>
            </a:r>
            <a:r>
              <a:rPr lang="en-US" sz="1200" dirty="0">
                <a:solidFill>
                  <a:srgbClr val="43464D"/>
                </a:solidFill>
                <a:latin typeface="Helvetica Neue Light"/>
                <a:ea typeface="Helvetica Neue Light"/>
                <a:cs typeface="Helvetica Neue Light"/>
                <a:sym typeface="Helvetica Neue Light"/>
              </a:rPr>
              <a:t>Plants and animals are organisms,</a:t>
            </a:r>
            <a:r>
              <a:rPr lang="en-US" sz="1200" b="0" i="0" u="none" strike="noStrike" cap="none" dirty="0">
                <a:solidFill>
                  <a:srgbClr val="43464D"/>
                </a:solidFill>
                <a:latin typeface="Helvetica Neue Light"/>
                <a:ea typeface="Helvetica Neue Light"/>
                <a:cs typeface="Helvetica Neue Light"/>
                <a:sym typeface="Helvetica Neue Light"/>
              </a:rPr>
              <a:t> and we eat them as food to help us grow and survive</a:t>
            </a:r>
            <a:r>
              <a:rPr lang="en-US" dirty="0"/>
              <a:t>.” </a:t>
            </a:r>
          </a:p>
        </p:txBody>
      </p:sp>
      <p:sp>
        <p:nvSpPr>
          <p:cNvPr id="720" name="Google Shape;720;g25e11802ac4_0_23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21556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0" name="Google Shape;880;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881" name="Google Shape;881;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dirty="0"/>
              <a:t>An </a:t>
            </a:r>
            <a:r>
              <a:rPr lang="en-US" b="1" dirty="0"/>
              <a:t>organism </a:t>
            </a:r>
            <a:r>
              <a:rPr lang="en-US" b="0" dirty="0"/>
              <a:t>is any living thing. </a:t>
            </a:r>
            <a:r>
              <a:rPr lang="en-US" dirty="0"/>
              <a:t> </a:t>
            </a:r>
          </a:p>
          <a:p>
            <a:pPr marL="0" lvl="0" indent="0" algn="l" rtl="0">
              <a:lnSpc>
                <a:spcPct val="100000"/>
              </a:lnSpc>
              <a:spcBef>
                <a:spcPts val="0"/>
              </a:spcBef>
              <a:spcAft>
                <a:spcPts val="0"/>
              </a:spcAft>
              <a:buSzPts val="1400"/>
              <a:buNone/>
            </a:pPr>
            <a:endParaRPr dirty="0"/>
          </a:p>
        </p:txBody>
      </p:sp>
      <p:sp>
        <p:nvSpPr>
          <p:cNvPr id="266" name="Google Shape;266;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extLst>
      <p:ext uri="{BB962C8B-B14F-4D97-AF65-F5344CB8AC3E}">
        <p14:creationId xmlns:p14="http://schemas.microsoft.com/office/powerpoint/2010/main" val="18035536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7e68c1a8e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27e68c1a8e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Let’s reflect once more on our big question. Our “big question” is:</a:t>
            </a:r>
            <a:r>
              <a:rPr lang="en-US" b="1" dirty="0"/>
              <a:t>  How are living things important to the </a:t>
            </a:r>
            <a:r>
              <a:rPr lang="en-US" b="1"/>
              <a:t>environment?</a:t>
            </a:r>
            <a:endParaRPr lang="en-US" b="1" dirty="0"/>
          </a:p>
          <a:p>
            <a:pPr marL="0" lvl="0" indent="0" algn="l" rtl="0">
              <a:lnSpc>
                <a:spcPct val="100000"/>
              </a:lnSpc>
              <a:spcBef>
                <a:spcPts val="0"/>
              </a:spcBef>
              <a:spcAft>
                <a:spcPts val="0"/>
              </a:spcAft>
              <a:buClr>
                <a:schemeClr val="dk1"/>
              </a:buClr>
              <a:buSzPts val="1400"/>
              <a:buFont typeface="Arial"/>
              <a:buNone/>
            </a:pPr>
            <a:r>
              <a:rPr lang="en-US" dirty="0"/>
              <a:t> </a:t>
            </a:r>
          </a:p>
          <a:p>
            <a:pPr marL="0" lvl="0" indent="0" algn="l" rtl="0">
              <a:lnSpc>
                <a:spcPct val="100000"/>
              </a:lnSpc>
              <a:spcBef>
                <a:spcPts val="0"/>
              </a:spcBef>
              <a:spcAft>
                <a:spcPts val="0"/>
              </a:spcAft>
              <a:buClr>
                <a:schemeClr val="dk1"/>
              </a:buClr>
              <a:buSzPts val="1400"/>
              <a:buFont typeface="Arial"/>
              <a:buNone/>
            </a:pPr>
            <a:r>
              <a:rPr lang="en-US" dirty="0"/>
              <a:t>Does anyone have any additional examples to share that haven’t been discussed yet? </a:t>
            </a:r>
            <a:endParaRPr dirty="0"/>
          </a:p>
        </p:txBody>
      </p:sp>
      <p:sp>
        <p:nvSpPr>
          <p:cNvPr id="132" name="Google Shape;132;g27e68c1a8e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extLst>
      <p:ext uri="{BB962C8B-B14F-4D97-AF65-F5344CB8AC3E}">
        <p14:creationId xmlns:p14="http://schemas.microsoft.com/office/powerpoint/2010/main" val="18903995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5" name="Google Shape;915;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916" name="Google Shape;916;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1" name="Google Shape;921;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7e576c1a6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27e576c1a6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Living things are organisms that grow, change, and respond to its environment.</a:t>
            </a:r>
            <a:endParaRPr/>
          </a:p>
        </p:txBody>
      </p:sp>
      <p:sp>
        <p:nvSpPr>
          <p:cNvPr id="155" name="Google Shape;155;g27e576c1a6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review the information we have covered already.</a:t>
            </a:r>
            <a:endParaRPr b="0"/>
          </a:p>
        </p:txBody>
      </p:sp>
      <p:sp>
        <p:nvSpPr>
          <p:cNvPr id="196" name="Google Shape;196;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054843fe83_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2054843fe83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Something that does not grow or reproduce and does not need food is a </a:t>
            </a:r>
            <a:r>
              <a:rPr lang="en" sz="1200" u="sng" dirty="0">
                <a:solidFill>
                  <a:schemeClr val="dk1"/>
                </a:solidFill>
                <a:latin typeface="Calibri"/>
                <a:ea typeface="Calibri"/>
                <a:cs typeface="Calibri"/>
                <a:sym typeface="Calibri"/>
              </a:rPr>
              <a:t>     .           </a:t>
            </a:r>
            <a:r>
              <a:rPr lang="en-US" sz="1200" u="none" dirty="0">
                <a:solidFill>
                  <a:schemeClr val="dk1"/>
                </a:solidFill>
                <a:latin typeface="Calibri"/>
                <a:ea typeface="Calibri"/>
                <a:cs typeface="Calibri"/>
                <a:sym typeface="Calibri"/>
              </a:rPr>
              <a:t>T</a:t>
            </a:r>
            <a:r>
              <a:rPr lang="en" sz="1200" u="none" dirty="0" err="1">
                <a:solidFill>
                  <a:schemeClr val="dk1"/>
                </a:solidFill>
                <a:latin typeface="Calibri"/>
                <a:ea typeface="Calibri"/>
                <a:cs typeface="Calibri"/>
                <a:sym typeface="Calibri"/>
              </a:rPr>
              <a:t>hing</a:t>
            </a:r>
            <a:endParaRPr lang="en" sz="1200" u="none"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lang="en" sz="1200" u="none"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u="none" dirty="0">
                <a:solidFill>
                  <a:schemeClr val="dk1"/>
                </a:solidFill>
                <a:latin typeface="Calibri"/>
                <a:ea typeface="Calibri"/>
                <a:cs typeface="Calibri"/>
                <a:sym typeface="Calibri"/>
              </a:rPr>
              <a:t>[non-living]</a:t>
            </a:r>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4977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054843fe83_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2054843fe83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Something that does not grow or reproduce and does not need food is a </a:t>
            </a:r>
            <a:r>
              <a:rPr lang="en" sz="1200" u="sng" dirty="0">
                <a:solidFill>
                  <a:schemeClr val="dk1"/>
                </a:solidFill>
                <a:latin typeface="Calibri"/>
                <a:ea typeface="Calibri"/>
                <a:cs typeface="Calibri"/>
                <a:sym typeface="Calibri"/>
              </a:rPr>
              <a:t>     .           </a:t>
            </a:r>
            <a:r>
              <a:rPr lang="en-US" sz="1200" u="none" dirty="0">
                <a:solidFill>
                  <a:schemeClr val="dk1"/>
                </a:solidFill>
                <a:latin typeface="Calibri"/>
                <a:ea typeface="Calibri"/>
                <a:cs typeface="Calibri"/>
                <a:sym typeface="Calibri"/>
              </a:rPr>
              <a:t>T</a:t>
            </a:r>
            <a:r>
              <a:rPr lang="en" sz="1200" u="none" dirty="0" err="1">
                <a:solidFill>
                  <a:schemeClr val="dk1"/>
                </a:solidFill>
                <a:latin typeface="Calibri"/>
                <a:ea typeface="Calibri"/>
                <a:cs typeface="Calibri"/>
                <a:sym typeface="Calibri"/>
              </a:rPr>
              <a:t>hing</a:t>
            </a:r>
            <a:endParaRPr lang="en" sz="1200" u="none"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lang="en" sz="1200" u="none"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u="none" dirty="0">
                <a:solidFill>
                  <a:schemeClr val="dk1"/>
                </a:solidFill>
                <a:latin typeface="Calibri"/>
                <a:ea typeface="Calibri"/>
                <a:cs typeface="Calibri"/>
                <a:sym typeface="Calibri"/>
              </a:rPr>
              <a:t>[non-living]</a:t>
            </a:r>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9311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6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9" name="Google Shape;39;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 name="Google Shape;45;p6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6" name="Google Shape;46;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2" name="Google Shape;52;p7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3" name="Google Shape;53;p7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4" name="Google Shape;54;p7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5" name="Google Shape;55;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7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3"/>
          <p:cNvSpPr>
            <a:spLocks noGrp="1"/>
          </p:cNvSpPr>
          <p:nvPr>
            <p:ph type="pic" idx="2"/>
          </p:nvPr>
        </p:nvSpPr>
        <p:spPr>
          <a:xfrm>
            <a:off x="1792288" y="612775"/>
            <a:ext cx="5486400" cy="4114800"/>
          </a:xfrm>
          <a:prstGeom prst="rect">
            <a:avLst/>
          </a:prstGeom>
          <a:noFill/>
          <a:ln>
            <a:noFill/>
          </a:ln>
        </p:spPr>
      </p:sp>
      <p:sp>
        <p:nvSpPr>
          <p:cNvPr id="68" name="Google Shape;68;p7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1.png"/><Relationship Id="rId7"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325592" y="297175"/>
            <a:ext cx="6484572" cy="6404394"/>
            <a:chOff x="814636" y="0"/>
            <a:chExt cx="5854087" cy="6404394"/>
          </a:xfrm>
        </p:grpSpPr>
        <p:sp>
          <p:nvSpPr>
            <p:cNvPr id="102" name="Google Shape;102;p1"/>
            <p:cNvSpPr/>
            <p:nvPr/>
          </p:nvSpPr>
          <p:spPr>
            <a:xfrm rot="10800000">
              <a:off x="1480729" y="3753657"/>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99023" y="3753656"/>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dirty="0">
                  <a:solidFill>
                    <a:schemeClr val="lt1"/>
                  </a:solidFill>
                  <a:latin typeface="Calibri"/>
                  <a:ea typeface="Calibri"/>
                  <a:cs typeface="Calibri"/>
                  <a:sym typeface="Calibri"/>
                </a:rPr>
                <a:t>Vocabulary</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dirty="0">
                  <a:solidFill>
                    <a:schemeClr val="lt1"/>
                  </a:solidFill>
                  <a:latin typeface="Calibri"/>
                  <a:ea typeface="Calibri"/>
                  <a:cs typeface="Calibri"/>
                  <a:sym typeface="Calibri"/>
                </a:rPr>
                <a:t>Student-Friendly Definition</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a:ea typeface="Calibri"/>
                  <a:cs typeface="Calibri"/>
                  <a:sym typeface="Calibri"/>
                </a:rPr>
                <a:t>Examples &amp; Non-Examples</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a:ea typeface="Calibri"/>
                  <a:cs typeface="Calibri"/>
                  <a:sym typeface="Calibri"/>
                </a:rPr>
                <a:t>Frayer Model</a:t>
              </a:r>
              <a:endParaRPr sz="1800" b="0" i="0" u="none" strike="noStrike" cap="none" dirty="0">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786600" y="4959804"/>
            <a:ext cx="385108"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6140137" y="4959804"/>
            <a:ext cx="385108"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913444" y="4638256"/>
            <a:ext cx="385108" cy="347619"/>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2" name="Google Shape;114;p1">
            <a:extLst>
              <a:ext uri="{FF2B5EF4-FFF2-40B4-BE49-F238E27FC236}">
                <a16:creationId xmlns:a16="http://schemas.microsoft.com/office/drawing/2014/main" id="{0090F39C-1450-A0BD-0C59-F4C554025718}"/>
              </a:ext>
            </a:extLst>
          </p:cNvPr>
          <p:cNvSpPr/>
          <p:nvPr/>
        </p:nvSpPr>
        <p:spPr>
          <a:xfrm>
            <a:off x="4452593" y="5254435"/>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15;p1">
            <a:extLst>
              <a:ext uri="{FF2B5EF4-FFF2-40B4-BE49-F238E27FC236}">
                <a16:creationId xmlns:a16="http://schemas.microsoft.com/office/drawing/2014/main" id="{B1DADD32-3BD5-3473-71EC-280529A586A0}"/>
              </a:ext>
            </a:extLst>
          </p:cNvPr>
          <p:cNvCxnSpPr/>
          <p:nvPr/>
        </p:nvCxnSpPr>
        <p:spPr>
          <a:xfrm>
            <a:off x="4588494" y="5254435"/>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16;p1">
            <a:extLst>
              <a:ext uri="{FF2B5EF4-FFF2-40B4-BE49-F238E27FC236}">
                <a16:creationId xmlns:a16="http://schemas.microsoft.com/office/drawing/2014/main" id="{71B5D812-9D84-5DAE-30A8-7A5FA375B516}"/>
              </a:ext>
            </a:extLst>
          </p:cNvPr>
          <p:cNvCxnSpPr>
            <a:stCxn id="7" idx="4"/>
            <a:endCxn id="2" idx="2"/>
          </p:cNvCxnSpPr>
          <p:nvPr/>
        </p:nvCxnSpPr>
        <p:spPr>
          <a:xfrm>
            <a:off x="4587304" y="5427726"/>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18;p1">
            <a:extLst>
              <a:ext uri="{FF2B5EF4-FFF2-40B4-BE49-F238E27FC236}">
                <a16:creationId xmlns:a16="http://schemas.microsoft.com/office/drawing/2014/main" id="{873FCBC9-77C1-1C2A-11A6-2E579E7DD386}"/>
              </a:ext>
            </a:extLst>
          </p:cNvPr>
          <p:cNvCxnSpPr/>
          <p:nvPr/>
        </p:nvCxnSpPr>
        <p:spPr>
          <a:xfrm>
            <a:off x="4452593" y="5379117"/>
            <a:ext cx="789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19;p1">
            <a:extLst>
              <a:ext uri="{FF2B5EF4-FFF2-40B4-BE49-F238E27FC236}">
                <a16:creationId xmlns:a16="http://schemas.microsoft.com/office/drawing/2014/main" id="{38B463FC-BF71-6587-2775-2FA217B930B8}"/>
              </a:ext>
            </a:extLst>
          </p:cNvPr>
          <p:cNvCxnSpPr/>
          <p:nvPr/>
        </p:nvCxnSpPr>
        <p:spPr>
          <a:xfrm>
            <a:off x="4643028" y="5377475"/>
            <a:ext cx="80400" cy="0"/>
          </a:xfrm>
          <a:prstGeom prst="straightConnector1">
            <a:avLst/>
          </a:prstGeom>
          <a:noFill/>
          <a:ln w="25400" cap="flat" cmpd="sng">
            <a:solidFill>
              <a:srgbClr val="FF932B"/>
            </a:solidFill>
            <a:prstDash val="solid"/>
            <a:round/>
            <a:headEnd type="none" w="sm" len="sm"/>
            <a:tailEnd type="none" w="sm" len="sm"/>
          </a:ln>
        </p:spPr>
      </p:cxnSp>
      <p:sp>
        <p:nvSpPr>
          <p:cNvPr id="7" name="Google Shape;117;p1">
            <a:extLst>
              <a:ext uri="{FF2B5EF4-FFF2-40B4-BE49-F238E27FC236}">
                <a16:creationId xmlns:a16="http://schemas.microsoft.com/office/drawing/2014/main" id="{E8201961-EE5F-D3C7-885D-5CDE65BED053}"/>
              </a:ext>
            </a:extLst>
          </p:cNvPr>
          <p:cNvSpPr/>
          <p:nvPr/>
        </p:nvSpPr>
        <p:spPr>
          <a:xfrm>
            <a:off x="4531654" y="5330526"/>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27e576c1a67_0_0"/>
          <p:cNvSpPr txBox="1">
            <a:spLocks noGrp="1"/>
          </p:cNvSpPr>
          <p:nvPr>
            <p:ph type="ctrTitle"/>
          </p:nvPr>
        </p:nvSpPr>
        <p:spPr>
          <a:xfrm>
            <a:off x="1024759" y="728545"/>
            <a:ext cx="8529145" cy="20004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chemeClr val="dk1"/>
              </a:buClr>
              <a:buSzPts val="3600"/>
              <a:buFont typeface="Calibri"/>
              <a:buNone/>
            </a:pPr>
            <a:r>
              <a:rPr lang="en-US" sz="3600" b="1" u="sng" dirty="0"/>
              <a:t>All of the following describe a living thing EXCEPT:</a:t>
            </a:r>
            <a:br>
              <a:rPr lang="en-US" sz="3600" b="1" u="sng" dirty="0"/>
            </a:br>
            <a:r>
              <a:rPr lang="en-US" sz="3600" dirty="0"/>
              <a:t>A. something that grows</a:t>
            </a:r>
            <a:br>
              <a:rPr lang="en-US" sz="3600" dirty="0"/>
            </a:br>
            <a:r>
              <a:rPr lang="en-US" sz="3600" dirty="0"/>
              <a:t>B. something that does not need food</a:t>
            </a:r>
            <a:br>
              <a:rPr lang="en-US" sz="3600" dirty="0"/>
            </a:br>
            <a:r>
              <a:rPr lang="en-US" sz="3600" dirty="0"/>
              <a:t>C. something that reproduces</a:t>
            </a:r>
            <a:endParaRPr sz="3600" dirty="0"/>
          </a:p>
        </p:txBody>
      </p:sp>
      <p:pic>
        <p:nvPicPr>
          <p:cNvPr id="159" name="Google Shape;159;g27e576c1a67_0_0"/>
          <p:cNvPicPr preferRelativeResize="0"/>
          <p:nvPr/>
        </p:nvPicPr>
        <p:blipFill rotWithShape="1">
          <a:blip r:embed="rId3">
            <a:alphaModFix/>
          </a:blip>
          <a:srcRect/>
          <a:stretch/>
        </p:blipFill>
        <p:spPr>
          <a:xfrm>
            <a:off x="172750" y="3368890"/>
            <a:ext cx="4262575" cy="3489110"/>
          </a:xfrm>
          <a:prstGeom prst="rect">
            <a:avLst/>
          </a:prstGeom>
          <a:noFill/>
          <a:ln>
            <a:noFill/>
          </a:ln>
        </p:spPr>
      </p:pic>
      <p:pic>
        <p:nvPicPr>
          <p:cNvPr id="160" name="Google Shape;160;g27e576c1a67_0_0"/>
          <p:cNvPicPr preferRelativeResize="0"/>
          <p:nvPr/>
        </p:nvPicPr>
        <p:blipFill rotWithShape="1">
          <a:blip r:embed="rId4">
            <a:alphaModFix/>
          </a:blip>
          <a:srcRect r="9082"/>
          <a:stretch/>
        </p:blipFill>
        <p:spPr>
          <a:xfrm>
            <a:off x="4953000" y="3368890"/>
            <a:ext cx="4018250" cy="3489100"/>
          </a:xfrm>
          <a:prstGeom prst="rect">
            <a:avLst/>
          </a:prstGeom>
          <a:noFill/>
          <a:ln>
            <a:noFill/>
          </a:ln>
        </p:spPr>
      </p:pic>
      <p:sp>
        <p:nvSpPr>
          <p:cNvPr id="2" name="Google Shape;205;g28d0a459bb7_0_262" descr="Questions">
            <a:extLst>
              <a:ext uri="{FF2B5EF4-FFF2-40B4-BE49-F238E27FC236}">
                <a16:creationId xmlns:a16="http://schemas.microsoft.com/office/drawing/2014/main" id="{A411127C-1234-3C78-4673-D564D061D56F}"/>
              </a:ext>
            </a:extLst>
          </p:cNvPr>
          <p:cNvSpPr/>
          <p:nvPr/>
        </p:nvSpPr>
        <p:spPr>
          <a:xfrm>
            <a:off x="0" y="0"/>
            <a:ext cx="849600" cy="8496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03193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27e576c1a67_0_0"/>
          <p:cNvSpPr txBox="1">
            <a:spLocks noGrp="1"/>
          </p:cNvSpPr>
          <p:nvPr>
            <p:ph type="ctrTitle"/>
          </p:nvPr>
        </p:nvSpPr>
        <p:spPr>
          <a:xfrm>
            <a:off x="1024759" y="728545"/>
            <a:ext cx="8529145" cy="2000400"/>
          </a:xfrm>
          <a:prstGeom prst="rect">
            <a:avLst/>
          </a:prstGeom>
          <a:noFill/>
          <a:ln>
            <a:noFill/>
          </a:ln>
        </p:spPr>
        <p:txBody>
          <a:bodyPr spcFirstLastPara="1" wrap="square" lIns="91425" tIns="45700" rIns="91425" bIns="45700" anchor="ctr" anchorCtr="0">
            <a:normAutofit fontScale="90000"/>
          </a:bodyPr>
          <a:lstStyle/>
          <a:p>
            <a:pPr lvl="0" algn="l" rtl="0">
              <a:lnSpc>
                <a:spcPct val="100000"/>
              </a:lnSpc>
              <a:spcBef>
                <a:spcPts val="0"/>
              </a:spcBef>
              <a:spcAft>
                <a:spcPts val="0"/>
              </a:spcAft>
              <a:buClr>
                <a:schemeClr val="dk1"/>
              </a:buClr>
              <a:buSzPts val="3600"/>
            </a:pPr>
            <a:r>
              <a:rPr lang="en-US" sz="3600" b="1" u="sng" dirty="0"/>
              <a:t>All of the following describe a living thing EXCEPT:</a:t>
            </a:r>
            <a:br>
              <a:rPr lang="en-US" sz="3600" b="1" u="sng" dirty="0"/>
            </a:br>
            <a:r>
              <a:rPr lang="en-US" sz="3600" dirty="0"/>
              <a:t>A. something that grows</a:t>
            </a:r>
            <a:br>
              <a:rPr lang="en-US" sz="3600" dirty="0"/>
            </a:br>
            <a:r>
              <a:rPr lang="en-US" sz="3600" dirty="0">
                <a:solidFill>
                  <a:srgbClr val="FF0000"/>
                </a:solidFill>
              </a:rPr>
              <a:t>B. something that does not need food</a:t>
            </a:r>
            <a:br>
              <a:rPr lang="en-US" sz="3600" dirty="0"/>
            </a:br>
            <a:r>
              <a:rPr lang="en-US" sz="3600" dirty="0"/>
              <a:t>C. something that reproduces</a:t>
            </a:r>
            <a:endParaRPr sz="3600" dirty="0"/>
          </a:p>
        </p:txBody>
      </p:sp>
      <p:pic>
        <p:nvPicPr>
          <p:cNvPr id="159" name="Google Shape;159;g27e576c1a67_0_0"/>
          <p:cNvPicPr preferRelativeResize="0"/>
          <p:nvPr/>
        </p:nvPicPr>
        <p:blipFill rotWithShape="1">
          <a:blip r:embed="rId3">
            <a:alphaModFix/>
          </a:blip>
          <a:srcRect/>
          <a:stretch/>
        </p:blipFill>
        <p:spPr>
          <a:xfrm>
            <a:off x="172750" y="3368890"/>
            <a:ext cx="4262575" cy="3489110"/>
          </a:xfrm>
          <a:prstGeom prst="rect">
            <a:avLst/>
          </a:prstGeom>
          <a:noFill/>
          <a:ln>
            <a:noFill/>
          </a:ln>
        </p:spPr>
      </p:pic>
      <p:pic>
        <p:nvPicPr>
          <p:cNvPr id="160" name="Google Shape;160;g27e576c1a67_0_0"/>
          <p:cNvPicPr preferRelativeResize="0"/>
          <p:nvPr/>
        </p:nvPicPr>
        <p:blipFill rotWithShape="1">
          <a:blip r:embed="rId4">
            <a:alphaModFix/>
          </a:blip>
          <a:srcRect r="9082"/>
          <a:stretch/>
        </p:blipFill>
        <p:spPr>
          <a:xfrm>
            <a:off x="4953000" y="3368890"/>
            <a:ext cx="4018250" cy="3489100"/>
          </a:xfrm>
          <a:prstGeom prst="rect">
            <a:avLst/>
          </a:prstGeom>
          <a:noFill/>
          <a:ln>
            <a:noFill/>
          </a:ln>
        </p:spPr>
      </p:pic>
      <p:sp>
        <p:nvSpPr>
          <p:cNvPr id="2" name="Google Shape;205;g28d0a459bb7_0_262" descr="Questions">
            <a:extLst>
              <a:ext uri="{FF2B5EF4-FFF2-40B4-BE49-F238E27FC236}">
                <a16:creationId xmlns:a16="http://schemas.microsoft.com/office/drawing/2014/main" id="{A411127C-1234-3C78-4673-D564D061D56F}"/>
              </a:ext>
            </a:extLst>
          </p:cNvPr>
          <p:cNvSpPr/>
          <p:nvPr/>
        </p:nvSpPr>
        <p:spPr>
          <a:xfrm>
            <a:off x="0" y="0"/>
            <a:ext cx="849600" cy="8496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92499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8"/>
          <p:cNvSpPr txBox="1"/>
          <p:nvPr/>
        </p:nvSpPr>
        <p:spPr>
          <a:xfrm>
            <a:off x="1342650" y="1334950"/>
            <a:ext cx="64587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dirty="0">
                <a:solidFill>
                  <a:schemeClr val="dk1"/>
                </a:solidFill>
                <a:latin typeface="Calibri"/>
                <a:ea typeface="Calibri"/>
                <a:cs typeface="Calibri"/>
                <a:sym typeface="Calibri"/>
              </a:rPr>
              <a:t>Organism</a:t>
            </a:r>
            <a:endParaRPr sz="1400" b="0" i="0" u="none" strike="noStrike" cap="none" dirty="0">
              <a:solidFill>
                <a:srgbClr val="000000"/>
              </a:solidFill>
              <a:latin typeface="Arial"/>
              <a:ea typeface="Arial"/>
              <a:cs typeface="Arial"/>
              <a:sym typeface="Arial"/>
            </a:endParaRPr>
          </a:p>
        </p:txBody>
      </p:sp>
      <p:sp>
        <p:nvSpPr>
          <p:cNvPr id="261" name="Google Shape;261;p1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2" name="Google Shape;262;p1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7e576c1a67_0_281"/>
          <p:cNvSpPr txBox="1">
            <a:spLocks noGrp="1"/>
          </p:cNvSpPr>
          <p:nvPr>
            <p:ph type="subTitle" idx="1"/>
          </p:nvPr>
        </p:nvSpPr>
        <p:spPr>
          <a:xfrm>
            <a:off x="985697" y="303150"/>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sz="4800" b="1" u="sng" dirty="0">
                <a:solidFill>
                  <a:schemeClr val="dk1"/>
                </a:solidFill>
              </a:rPr>
              <a:t>Organism</a:t>
            </a:r>
            <a:r>
              <a:rPr lang="en-US" sz="4800" b="1" dirty="0">
                <a:solidFill>
                  <a:schemeClr val="dk1"/>
                </a:solidFill>
              </a:rPr>
              <a:t>: </a:t>
            </a:r>
            <a:r>
              <a:rPr lang="en-US" sz="4800" dirty="0">
                <a:solidFill>
                  <a:schemeClr val="dk1"/>
                </a:solidFill>
              </a:rPr>
              <a:t>any living thing</a:t>
            </a:r>
            <a:endParaRPr sz="4800" dirty="0"/>
          </a:p>
        </p:txBody>
      </p:sp>
      <p:sp>
        <p:nvSpPr>
          <p:cNvPr id="269" name="Google Shape;269;g27e576c1a67_0_281"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0" name="Google Shape;270;g27e576c1a67_0_281"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sp>
        <p:nvSpPr>
          <p:cNvPr id="7" name="Rectangle 6">
            <a:extLst>
              <a:ext uri="{FF2B5EF4-FFF2-40B4-BE49-F238E27FC236}">
                <a16:creationId xmlns:a16="http://schemas.microsoft.com/office/drawing/2014/main" id="{29B6F37C-6C1C-B1B1-62EC-61E50B580790}"/>
              </a:ext>
            </a:extLst>
          </p:cNvPr>
          <p:cNvSpPr/>
          <p:nvPr/>
        </p:nvSpPr>
        <p:spPr>
          <a:xfrm>
            <a:off x="661974" y="1629507"/>
            <a:ext cx="1940550" cy="4583723"/>
          </a:xfrm>
          <a:prstGeom prst="rect">
            <a:avLst/>
          </a:prstGeom>
          <a:blipFill dpi="0" rotWithShape="1">
            <a:blip r:embed="rId5">
              <a:extLst>
                <a:ext uri="{28A0092B-C50C-407E-A947-70E740481C1C}">
                  <a14:useLocalDpi xmlns:a14="http://schemas.microsoft.com/office/drawing/2010/main" val="0"/>
                </a:ext>
              </a:extLst>
            </a:blip>
            <a:srcRect/>
            <a:stretch>
              <a:fillRect l="-53665" r="-81937"/>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AE60653-0A84-2EBD-4C86-47B548217FD2}"/>
              </a:ext>
            </a:extLst>
          </p:cNvPr>
          <p:cNvSpPr/>
          <p:nvPr/>
        </p:nvSpPr>
        <p:spPr>
          <a:xfrm>
            <a:off x="2602524" y="1629506"/>
            <a:ext cx="1940550" cy="4583723"/>
          </a:xfrm>
          <a:prstGeom prst="rect">
            <a:avLst/>
          </a:prstGeom>
          <a:blipFill dpi="0" rotWithShape="1">
            <a:blip r:embed="rId6">
              <a:extLst>
                <a:ext uri="{28A0092B-C50C-407E-A947-70E740481C1C}">
                  <a14:useLocalDpi xmlns:a14="http://schemas.microsoft.com/office/drawing/2010/main" val="0"/>
                </a:ext>
              </a:extLst>
            </a:blip>
            <a:srcRect/>
            <a:stretch>
              <a:fillRect l="-23037" r="-23037"/>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DCFA2AB-739E-6A98-1961-89999C81F7F7}"/>
              </a:ext>
            </a:extLst>
          </p:cNvPr>
          <p:cNvSpPr/>
          <p:nvPr/>
        </p:nvSpPr>
        <p:spPr>
          <a:xfrm>
            <a:off x="4543074" y="1629505"/>
            <a:ext cx="1940550" cy="4583723"/>
          </a:xfrm>
          <a:prstGeom prst="rect">
            <a:avLst/>
          </a:prstGeom>
          <a:blipFill dpi="0" rotWithShape="1">
            <a:blip r:embed="rId7">
              <a:extLst>
                <a:ext uri="{28A0092B-C50C-407E-A947-70E740481C1C}">
                  <a14:useLocalDpi xmlns:a14="http://schemas.microsoft.com/office/drawing/2010/main" val="0"/>
                </a:ext>
              </a:extLst>
            </a:blip>
            <a:srcRect/>
            <a:stretch>
              <a:fillRect l="-32461" r="-70158"/>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C2BE2FC-2CAB-8FBF-0847-DA3F5D4A28EE}"/>
              </a:ext>
            </a:extLst>
          </p:cNvPr>
          <p:cNvSpPr/>
          <p:nvPr/>
        </p:nvSpPr>
        <p:spPr>
          <a:xfrm>
            <a:off x="6483624" y="1629505"/>
            <a:ext cx="1940550" cy="4583723"/>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27e576c1a67_0_364"/>
          <p:cNvSpPr txBox="1"/>
          <p:nvPr/>
        </p:nvSpPr>
        <p:spPr>
          <a:xfrm>
            <a:off x="1667575" y="183628"/>
            <a:ext cx="5808850"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4400" b="0" i="0" u="none" strike="noStrike" cap="none" dirty="0">
                <a:solidFill>
                  <a:schemeClr val="dk1"/>
                </a:solidFill>
                <a:latin typeface="Calibri"/>
                <a:ea typeface="Calibri"/>
                <a:cs typeface="Calibri"/>
                <a:sym typeface="Calibri"/>
              </a:rPr>
              <a:t>What is an </a:t>
            </a:r>
            <a:r>
              <a:rPr lang="en-US" sz="4400" b="1" i="0" u="none" strike="noStrike" cap="none" dirty="0">
                <a:solidFill>
                  <a:schemeClr val="dk1"/>
                </a:solidFill>
                <a:latin typeface="Calibri"/>
                <a:ea typeface="Calibri"/>
                <a:cs typeface="Calibri"/>
                <a:sym typeface="Calibri"/>
              </a:rPr>
              <a:t>organism</a:t>
            </a:r>
            <a:r>
              <a:rPr lang="en-US" sz="4400" b="0" i="0" u="none" strike="noStrike" cap="none" dirty="0">
                <a:solidFill>
                  <a:schemeClr val="dk1"/>
                </a:solidFill>
                <a:latin typeface="Calibri"/>
                <a:ea typeface="Calibri"/>
                <a:cs typeface="Calibri"/>
                <a:sym typeface="Calibri"/>
              </a:rPr>
              <a:t>?</a:t>
            </a:r>
            <a:endParaRPr sz="4400" b="0" i="0" u="none" strike="noStrike" cap="none" dirty="0">
              <a:solidFill>
                <a:schemeClr val="dk1"/>
              </a:solidFill>
              <a:latin typeface="Calibri"/>
              <a:ea typeface="Calibri"/>
              <a:cs typeface="Calibri"/>
              <a:sym typeface="Calibri"/>
            </a:endParaRPr>
          </a:p>
        </p:txBody>
      </p:sp>
      <p:sp>
        <p:nvSpPr>
          <p:cNvPr id="284" name="Google Shape;284;g27e576c1a67_0_36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Oval 1">
            <a:extLst>
              <a:ext uri="{FF2B5EF4-FFF2-40B4-BE49-F238E27FC236}">
                <a16:creationId xmlns:a16="http://schemas.microsoft.com/office/drawing/2014/main" id="{F19E3E11-0D6E-1ADB-FA06-1206D5BEE648}"/>
              </a:ext>
            </a:extLst>
          </p:cNvPr>
          <p:cNvSpPr/>
          <p:nvPr/>
        </p:nvSpPr>
        <p:spPr>
          <a:xfrm>
            <a:off x="1052148" y="2327031"/>
            <a:ext cx="2203938" cy="2203938"/>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E0A41299-BAA0-C00D-20DA-E30CC81E5631}"/>
              </a:ext>
            </a:extLst>
          </p:cNvPr>
          <p:cNvSpPr/>
          <p:nvPr/>
        </p:nvSpPr>
        <p:spPr>
          <a:xfrm>
            <a:off x="2154117" y="4550149"/>
            <a:ext cx="2203938" cy="2203938"/>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14C89D4-2A6B-8718-EE7E-74BC692B3259}"/>
              </a:ext>
            </a:extLst>
          </p:cNvPr>
          <p:cNvSpPr/>
          <p:nvPr/>
        </p:nvSpPr>
        <p:spPr>
          <a:xfrm>
            <a:off x="4785947" y="4550149"/>
            <a:ext cx="2203938" cy="2203938"/>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61F66AB-7480-A7C7-D3AD-BC3055FC8C34}"/>
              </a:ext>
            </a:extLst>
          </p:cNvPr>
          <p:cNvSpPr/>
          <p:nvPr/>
        </p:nvSpPr>
        <p:spPr>
          <a:xfrm>
            <a:off x="5761892" y="2327031"/>
            <a:ext cx="2203938" cy="2203938"/>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AE6460F-6B60-BFCD-27AC-9E89E55543E2}"/>
              </a:ext>
            </a:extLst>
          </p:cNvPr>
          <p:cNvSpPr/>
          <p:nvPr/>
        </p:nvSpPr>
        <p:spPr>
          <a:xfrm>
            <a:off x="3470031" y="1205882"/>
            <a:ext cx="2203938" cy="2203938"/>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20"/>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292" name="Google Shape;292;p2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whale swimming in the water&#10;&#10;Description automatically generated">
            <a:extLst>
              <a:ext uri="{FF2B5EF4-FFF2-40B4-BE49-F238E27FC236}">
                <a16:creationId xmlns:a16="http://schemas.microsoft.com/office/drawing/2014/main" id="{A6B7AD27-0A9C-DD78-90B1-9E0101958FCC}"/>
              </a:ext>
            </a:extLst>
          </p:cNvPr>
          <p:cNvPicPr>
            <a:picLocks noChangeAspect="1"/>
          </p:cNvPicPr>
          <p:nvPr/>
        </p:nvPicPr>
        <p:blipFill>
          <a:blip r:embed="rId3"/>
          <a:stretch>
            <a:fillRect/>
          </a:stretch>
        </p:blipFill>
        <p:spPr>
          <a:xfrm>
            <a:off x="4853881" y="2489557"/>
            <a:ext cx="3968749" cy="2698749"/>
          </a:xfrm>
          <a:prstGeom prst="rect">
            <a:avLst/>
          </a:prstGeom>
        </p:spPr>
      </p:pic>
      <p:pic>
        <p:nvPicPr>
          <p:cNvPr id="3" name="Picture 2" descr="Close-up of blue bacteria&#10;&#10;Description automatically generated">
            <a:extLst>
              <a:ext uri="{FF2B5EF4-FFF2-40B4-BE49-F238E27FC236}">
                <a16:creationId xmlns:a16="http://schemas.microsoft.com/office/drawing/2014/main" id="{B3872078-1CAE-75A5-5699-358E8C986CAE}"/>
              </a:ext>
            </a:extLst>
          </p:cNvPr>
          <p:cNvPicPr>
            <a:picLocks noChangeAspect="1"/>
          </p:cNvPicPr>
          <p:nvPr/>
        </p:nvPicPr>
        <p:blipFill>
          <a:blip r:embed="rId4"/>
          <a:stretch>
            <a:fillRect/>
          </a:stretch>
        </p:blipFill>
        <p:spPr>
          <a:xfrm>
            <a:off x="321370" y="2489556"/>
            <a:ext cx="3968751" cy="2698750"/>
          </a:xfrm>
          <a:prstGeom prst="rect">
            <a:avLst/>
          </a:prstGeom>
        </p:spPr>
      </p:pic>
      <p:sp>
        <p:nvSpPr>
          <p:cNvPr id="6" name="Google Shape;292;p20" descr="Artificial Intelligence">
            <a:extLst>
              <a:ext uri="{FF2B5EF4-FFF2-40B4-BE49-F238E27FC236}">
                <a16:creationId xmlns:a16="http://schemas.microsoft.com/office/drawing/2014/main" id="{5C03717F-350E-3199-7C39-45A7915B1777}"/>
              </a:ext>
            </a:extLst>
          </p:cNvPr>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TextBox 6">
            <a:extLst>
              <a:ext uri="{FF2B5EF4-FFF2-40B4-BE49-F238E27FC236}">
                <a16:creationId xmlns:a16="http://schemas.microsoft.com/office/drawing/2014/main" id="{E6FDEA02-00EC-6F17-4605-04CC8B418B66}"/>
              </a:ext>
            </a:extLst>
          </p:cNvPr>
          <p:cNvSpPr txBox="1"/>
          <p:nvPr/>
        </p:nvSpPr>
        <p:spPr>
          <a:xfrm>
            <a:off x="639271" y="367615"/>
            <a:ext cx="7865458" cy="1754326"/>
          </a:xfrm>
          <a:prstGeom prst="rect">
            <a:avLst/>
          </a:prstGeom>
          <a:noFill/>
        </p:spPr>
        <p:txBody>
          <a:bodyPr wrap="square" rtlCol="0">
            <a:spAutoFit/>
          </a:bodyPr>
          <a:lstStyle/>
          <a:p>
            <a:pPr algn="ctr"/>
            <a:r>
              <a:rPr lang="en-US" sz="3600" dirty="0">
                <a:solidFill>
                  <a:schemeClr val="tx1"/>
                </a:solidFill>
                <a:latin typeface="Calibri" panose="020F0502020204030204" pitchFamily="34" charset="0"/>
                <a:cs typeface="Calibri" panose="020F0502020204030204" pitchFamily="34" charset="0"/>
              </a:rPr>
              <a:t>An organism </a:t>
            </a:r>
            <a:r>
              <a:rPr lang="en-US" sz="3600" b="0" i="0" dirty="0">
                <a:solidFill>
                  <a:schemeClr val="tx1"/>
                </a:solidFill>
                <a:effectLst/>
                <a:latin typeface="Calibri" panose="020F0502020204030204" pitchFamily="34" charset="0"/>
                <a:cs typeface="Calibri" panose="020F0502020204030204" pitchFamily="34" charset="0"/>
              </a:rPr>
              <a:t>can be so tiny that it can only be seen under a microscope, or as large as a blue whale.</a:t>
            </a:r>
            <a:endParaRPr lang="en-US" sz="36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16459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hand planting a seedling&#10;&#10;Description automatically generated">
            <a:extLst>
              <a:ext uri="{FF2B5EF4-FFF2-40B4-BE49-F238E27FC236}">
                <a16:creationId xmlns:a16="http://schemas.microsoft.com/office/drawing/2014/main" id="{C7F50459-8F70-490D-3A2D-AE70A5301025}"/>
              </a:ext>
            </a:extLst>
          </p:cNvPr>
          <p:cNvPicPr>
            <a:picLocks noChangeAspect="1"/>
          </p:cNvPicPr>
          <p:nvPr/>
        </p:nvPicPr>
        <p:blipFill rotWithShape="1">
          <a:blip r:embed="rId3"/>
          <a:srcRect t="18699"/>
          <a:stretch/>
        </p:blipFill>
        <p:spPr>
          <a:xfrm>
            <a:off x="20" y="10"/>
            <a:ext cx="9143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08EDC4B-4DC0-63DD-0384-105EEC3D4DFB}"/>
              </a:ext>
            </a:extLst>
          </p:cNvPr>
          <p:cNvSpPr txBox="1"/>
          <p:nvPr/>
        </p:nvSpPr>
        <p:spPr>
          <a:xfrm>
            <a:off x="392906" y="5317240"/>
            <a:ext cx="8408194"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800" kern="1200" dirty="0">
                <a:solidFill>
                  <a:schemeClr val="tx1">
                    <a:lumMod val="85000"/>
                    <a:lumOff val="15000"/>
                  </a:schemeClr>
                </a:solidFill>
                <a:latin typeface="+mj-lt"/>
                <a:ea typeface="+mj-ea"/>
                <a:cs typeface="+mj-cs"/>
              </a:rPr>
              <a:t>Organisms grow. For example, </a:t>
            </a:r>
            <a:r>
              <a:rPr lang="en-US" sz="2800" b="0" i="0" kern="1200" dirty="0">
                <a:solidFill>
                  <a:schemeClr val="tx1">
                    <a:lumMod val="85000"/>
                    <a:lumOff val="15000"/>
                  </a:schemeClr>
                </a:solidFill>
                <a:effectLst/>
                <a:latin typeface="+mj-lt"/>
                <a:ea typeface="+mj-ea"/>
                <a:cs typeface="+mj-cs"/>
              </a:rPr>
              <a:t>plants grow taller.</a:t>
            </a:r>
            <a:r>
              <a:rPr lang="en-US" sz="2800" kern="1200" dirty="0">
                <a:solidFill>
                  <a:schemeClr val="tx1">
                    <a:lumMod val="85000"/>
                    <a:lumOff val="15000"/>
                  </a:schemeClr>
                </a:solidFill>
                <a:latin typeface="+mj-lt"/>
                <a:ea typeface="+mj-ea"/>
                <a:cs typeface="+mj-cs"/>
              </a:rPr>
              <a:t> </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6" name="Google Shape;292;p20" descr="Artificial Intelligence">
            <a:extLst>
              <a:ext uri="{FF2B5EF4-FFF2-40B4-BE49-F238E27FC236}">
                <a16:creationId xmlns:a16="http://schemas.microsoft.com/office/drawing/2014/main" id="{BAE684E3-D562-8360-F9B1-1545F08E9B10}"/>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68439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and person sitting on a couch with a baby&#10;&#10;Description automatically generated">
            <a:extLst>
              <a:ext uri="{FF2B5EF4-FFF2-40B4-BE49-F238E27FC236}">
                <a16:creationId xmlns:a16="http://schemas.microsoft.com/office/drawing/2014/main" id="{096712B3-4C80-7DD1-4BE4-48F623CB5F56}"/>
              </a:ext>
            </a:extLst>
          </p:cNvPr>
          <p:cNvPicPr>
            <a:picLocks noChangeAspect="1"/>
          </p:cNvPicPr>
          <p:nvPr/>
        </p:nvPicPr>
        <p:blipFill rotWithShape="1">
          <a:blip r:embed="rId3"/>
          <a:srcRect b="990"/>
          <a:stretch/>
        </p:blipFill>
        <p:spPr>
          <a:xfrm>
            <a:off x="20" y="10"/>
            <a:ext cx="9143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1AA2734-0981-A797-9A34-118A6716A0EE}"/>
              </a:ext>
            </a:extLst>
          </p:cNvPr>
          <p:cNvSpPr txBox="1"/>
          <p:nvPr/>
        </p:nvSpPr>
        <p:spPr>
          <a:xfrm>
            <a:off x="392906" y="5317240"/>
            <a:ext cx="8408194"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100" b="0" i="0" kern="1200">
                <a:solidFill>
                  <a:schemeClr val="tx1">
                    <a:lumMod val="85000"/>
                    <a:lumOff val="15000"/>
                  </a:schemeClr>
                </a:solidFill>
                <a:effectLst/>
                <a:latin typeface="+mj-lt"/>
                <a:ea typeface="+mj-ea"/>
                <a:cs typeface="+mj-cs"/>
              </a:rPr>
              <a:t>Organisms can make more of their own kind. </a:t>
            </a:r>
            <a:endParaRPr lang="en-US" sz="3100" kern="1200">
              <a:solidFill>
                <a:schemeClr val="tx1">
                  <a:lumMod val="85000"/>
                  <a:lumOff val="15000"/>
                </a:schemeClr>
              </a:solidFill>
              <a:latin typeface="+mj-lt"/>
              <a:ea typeface="+mj-ea"/>
              <a:cs typeface="+mj-cs"/>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Google Shape;292;p20" descr="Artificial Intelligence">
            <a:extLst>
              <a:ext uri="{FF2B5EF4-FFF2-40B4-BE49-F238E27FC236}">
                <a16:creationId xmlns:a16="http://schemas.microsoft.com/office/drawing/2014/main" id="{6287BFA3-96CE-44C7-B982-69B82E299DCE}"/>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53237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27" name="Google Shape;127;p2"/>
          <p:cNvSpPr txBox="1"/>
          <p:nvPr/>
        </p:nvSpPr>
        <p:spPr>
          <a:xfrm>
            <a:off x="1828800" y="287215"/>
            <a:ext cx="54864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6000" b="1" i="0" u="none" strike="noStrike" cap="none" dirty="0">
                <a:solidFill>
                  <a:srgbClr val="000000"/>
                </a:solidFill>
                <a:latin typeface="Calibri"/>
                <a:ea typeface="Calibri"/>
                <a:cs typeface="Calibri"/>
                <a:sym typeface="Calibri"/>
              </a:rPr>
              <a:t>Organism</a:t>
            </a:r>
            <a:endParaRPr sz="1800" b="0" i="0" u="none" strike="noStrike" cap="none" dirty="0">
              <a:solidFill>
                <a:srgbClr val="000000"/>
              </a:solidFill>
              <a:latin typeface="Calibri"/>
              <a:ea typeface="Calibri"/>
              <a:cs typeface="Calibri"/>
              <a:sym typeface="Calibri"/>
            </a:endParaRPr>
          </a:p>
        </p:txBody>
      </p:sp>
      <p:sp>
        <p:nvSpPr>
          <p:cNvPr id="4" name="Oval 3">
            <a:extLst>
              <a:ext uri="{FF2B5EF4-FFF2-40B4-BE49-F238E27FC236}">
                <a16:creationId xmlns:a16="http://schemas.microsoft.com/office/drawing/2014/main" id="{BAA55E6F-B2B3-D9F5-B93A-382933C77917}"/>
              </a:ext>
            </a:extLst>
          </p:cNvPr>
          <p:cNvSpPr/>
          <p:nvPr/>
        </p:nvSpPr>
        <p:spPr>
          <a:xfrm>
            <a:off x="1052148" y="2327031"/>
            <a:ext cx="2203938" cy="2203938"/>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09251F0-5CA3-1F31-DF95-EF932BD10880}"/>
              </a:ext>
            </a:extLst>
          </p:cNvPr>
          <p:cNvSpPr/>
          <p:nvPr/>
        </p:nvSpPr>
        <p:spPr>
          <a:xfrm>
            <a:off x="2154117" y="4550149"/>
            <a:ext cx="2203938" cy="2203938"/>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47B9A16-B70B-AB2E-EDFE-0B133505C097}"/>
              </a:ext>
            </a:extLst>
          </p:cNvPr>
          <p:cNvSpPr/>
          <p:nvPr/>
        </p:nvSpPr>
        <p:spPr>
          <a:xfrm>
            <a:off x="4785947" y="4550149"/>
            <a:ext cx="2203938" cy="2203938"/>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48C0F55-5981-BC07-BA0B-234DFE092DE1}"/>
              </a:ext>
            </a:extLst>
          </p:cNvPr>
          <p:cNvSpPr/>
          <p:nvPr/>
        </p:nvSpPr>
        <p:spPr>
          <a:xfrm>
            <a:off x="5761892" y="2327031"/>
            <a:ext cx="2203938" cy="2203938"/>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7F09409-08A8-E192-BCE4-31B7ADD27904}"/>
              </a:ext>
            </a:extLst>
          </p:cNvPr>
          <p:cNvSpPr/>
          <p:nvPr/>
        </p:nvSpPr>
        <p:spPr>
          <a:xfrm>
            <a:off x="3470031" y="1205882"/>
            <a:ext cx="2203938" cy="2203938"/>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orcupine walking on the ground&#10;&#10;Description automatically generated">
            <a:extLst>
              <a:ext uri="{FF2B5EF4-FFF2-40B4-BE49-F238E27FC236}">
                <a16:creationId xmlns:a16="http://schemas.microsoft.com/office/drawing/2014/main" id="{6A427025-0965-785A-E830-CEA7ED0BCF11}"/>
              </a:ext>
            </a:extLst>
          </p:cNvPr>
          <p:cNvPicPr>
            <a:picLocks noChangeAspect="1"/>
          </p:cNvPicPr>
          <p:nvPr/>
        </p:nvPicPr>
        <p:blipFill rotWithShape="1">
          <a:blip r:embed="rId3"/>
          <a:srcRect l="7000" r="2" b="2"/>
          <a:stretch/>
        </p:blipFill>
        <p:spPr>
          <a:xfrm>
            <a:off x="20" y="10"/>
            <a:ext cx="9143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43C2803-3AE4-64F0-099D-57ED66B73B9B}"/>
              </a:ext>
            </a:extLst>
          </p:cNvPr>
          <p:cNvSpPr txBox="1"/>
          <p:nvPr/>
        </p:nvSpPr>
        <p:spPr>
          <a:xfrm>
            <a:off x="392906" y="5317240"/>
            <a:ext cx="8408194"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2600" b="0" i="0" kern="1200" dirty="0">
                <a:solidFill>
                  <a:schemeClr val="tx1">
                    <a:lumMod val="85000"/>
                    <a:lumOff val="15000"/>
                  </a:schemeClr>
                </a:solidFill>
                <a:effectLst/>
                <a:latin typeface="+mj-lt"/>
                <a:ea typeface="+mj-ea"/>
                <a:cs typeface="+mj-cs"/>
              </a:rPr>
              <a:t>Organisms can respond to changes in </a:t>
            </a:r>
          </a:p>
          <a:p>
            <a:pPr algn="ctr">
              <a:lnSpc>
                <a:spcPct val="90000"/>
              </a:lnSpc>
              <a:spcBef>
                <a:spcPct val="0"/>
              </a:spcBef>
              <a:spcAft>
                <a:spcPts val="600"/>
              </a:spcAft>
            </a:pPr>
            <a:r>
              <a:rPr lang="en-US" sz="2600" b="0" i="0" kern="1200" dirty="0">
                <a:solidFill>
                  <a:schemeClr val="tx1">
                    <a:lumMod val="85000"/>
                    <a:lumOff val="15000"/>
                  </a:schemeClr>
                </a:solidFill>
                <a:effectLst/>
                <a:latin typeface="+mj-lt"/>
                <a:ea typeface="+mj-ea"/>
                <a:cs typeface="+mj-cs"/>
              </a:rPr>
              <a:t>their environment. </a:t>
            </a:r>
            <a:endParaRPr lang="en-US" sz="2600" kern="1200" dirty="0">
              <a:solidFill>
                <a:schemeClr val="tx1">
                  <a:lumMod val="85000"/>
                  <a:lumOff val="15000"/>
                </a:schemeClr>
              </a:solidFill>
              <a:latin typeface="+mj-lt"/>
              <a:ea typeface="+mj-ea"/>
              <a:cs typeface="+mj-cs"/>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Google Shape;292;p20" descr="Artificial Intelligence">
            <a:extLst>
              <a:ext uri="{FF2B5EF4-FFF2-40B4-BE49-F238E27FC236}">
                <a16:creationId xmlns:a16="http://schemas.microsoft.com/office/drawing/2014/main" id="{884E5BBC-BB76-1785-F71D-2D53106A63AB}"/>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423670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D75A5B51-0925-4835-8511-A0DD17EAA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ketch line">
            <a:extLst>
              <a:ext uri="{FF2B5EF4-FFF2-40B4-BE49-F238E27FC236}">
                <a16:creationId xmlns:a16="http://schemas.microsoft.com/office/drawing/2014/main" id="{5CDFD20D-8E4F-4E3A-AF87-93F23E0D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2650181"/>
            <a:ext cx="3257550" cy="18288"/>
          </a:xfrm>
          <a:custGeom>
            <a:avLst/>
            <a:gdLst>
              <a:gd name="connsiteX0" fmla="*/ 0 w 3257550"/>
              <a:gd name="connsiteY0" fmla="*/ 0 h 18288"/>
              <a:gd name="connsiteX1" fmla="*/ 618935 w 3257550"/>
              <a:gd name="connsiteY1" fmla="*/ 0 h 18288"/>
              <a:gd name="connsiteX2" fmla="*/ 1270445 w 3257550"/>
              <a:gd name="connsiteY2" fmla="*/ 0 h 18288"/>
              <a:gd name="connsiteX3" fmla="*/ 1954530 w 3257550"/>
              <a:gd name="connsiteY3" fmla="*/ 0 h 18288"/>
              <a:gd name="connsiteX4" fmla="*/ 2638616 w 3257550"/>
              <a:gd name="connsiteY4" fmla="*/ 0 h 18288"/>
              <a:gd name="connsiteX5" fmla="*/ 3257550 w 3257550"/>
              <a:gd name="connsiteY5" fmla="*/ 0 h 18288"/>
              <a:gd name="connsiteX6" fmla="*/ 3257550 w 3257550"/>
              <a:gd name="connsiteY6" fmla="*/ 18288 h 18288"/>
              <a:gd name="connsiteX7" fmla="*/ 2540889 w 3257550"/>
              <a:gd name="connsiteY7" fmla="*/ 18288 h 18288"/>
              <a:gd name="connsiteX8" fmla="*/ 1824228 w 3257550"/>
              <a:gd name="connsiteY8" fmla="*/ 18288 h 18288"/>
              <a:gd name="connsiteX9" fmla="*/ 1172718 w 3257550"/>
              <a:gd name="connsiteY9" fmla="*/ 18288 h 18288"/>
              <a:gd name="connsiteX10" fmla="*/ 0 w 3257550"/>
              <a:gd name="connsiteY10" fmla="*/ 18288 h 18288"/>
              <a:gd name="connsiteX11" fmla="*/ 0 w 3257550"/>
              <a:gd name="connsiteY11" fmla="*/ 0 h 18288"/>
              <a:gd name="connsiteX0" fmla="*/ 0 w 3257550"/>
              <a:gd name="connsiteY0" fmla="*/ 0 h 18288"/>
              <a:gd name="connsiteX1" fmla="*/ 618935 w 3257550"/>
              <a:gd name="connsiteY1" fmla="*/ 0 h 18288"/>
              <a:gd name="connsiteX2" fmla="*/ 1172718 w 3257550"/>
              <a:gd name="connsiteY2" fmla="*/ 0 h 18288"/>
              <a:gd name="connsiteX3" fmla="*/ 1889379 w 3257550"/>
              <a:gd name="connsiteY3" fmla="*/ 0 h 18288"/>
              <a:gd name="connsiteX4" fmla="*/ 2508314 w 3257550"/>
              <a:gd name="connsiteY4" fmla="*/ 0 h 18288"/>
              <a:gd name="connsiteX5" fmla="*/ 3257550 w 3257550"/>
              <a:gd name="connsiteY5" fmla="*/ 0 h 18288"/>
              <a:gd name="connsiteX6" fmla="*/ 3257550 w 3257550"/>
              <a:gd name="connsiteY6" fmla="*/ 18288 h 18288"/>
              <a:gd name="connsiteX7" fmla="*/ 2606040 w 3257550"/>
              <a:gd name="connsiteY7" fmla="*/ 18288 h 18288"/>
              <a:gd name="connsiteX8" fmla="*/ 1889379 w 3257550"/>
              <a:gd name="connsiteY8" fmla="*/ 18288 h 18288"/>
              <a:gd name="connsiteX9" fmla="*/ 1335595 w 3257550"/>
              <a:gd name="connsiteY9" fmla="*/ 18288 h 18288"/>
              <a:gd name="connsiteX10" fmla="*/ 684085 w 3257550"/>
              <a:gd name="connsiteY10" fmla="*/ 18288 h 18288"/>
              <a:gd name="connsiteX11" fmla="*/ 0 w 3257550"/>
              <a:gd name="connsiteY11" fmla="*/ 18288 h 18288"/>
              <a:gd name="connsiteX12" fmla="*/ 0 w 325755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7550" h="18288" fill="none" extrusionOk="0">
                <a:moveTo>
                  <a:pt x="0" y="0"/>
                </a:moveTo>
                <a:cubicBezTo>
                  <a:pt x="238055" y="-23803"/>
                  <a:pt x="355510" y="-36061"/>
                  <a:pt x="618935" y="0"/>
                </a:cubicBezTo>
                <a:cubicBezTo>
                  <a:pt x="824013" y="-24241"/>
                  <a:pt x="1052378" y="-12230"/>
                  <a:pt x="1270445" y="0"/>
                </a:cubicBezTo>
                <a:cubicBezTo>
                  <a:pt x="1438732" y="12040"/>
                  <a:pt x="1770315" y="33841"/>
                  <a:pt x="1954530" y="0"/>
                </a:cubicBezTo>
                <a:cubicBezTo>
                  <a:pt x="2217655" y="9999"/>
                  <a:pt x="2448868" y="34235"/>
                  <a:pt x="2638616" y="0"/>
                </a:cubicBezTo>
                <a:cubicBezTo>
                  <a:pt x="2852657" y="-7225"/>
                  <a:pt x="3041821" y="26281"/>
                  <a:pt x="3257550" y="0"/>
                </a:cubicBezTo>
                <a:cubicBezTo>
                  <a:pt x="3257297" y="7886"/>
                  <a:pt x="3256790" y="12675"/>
                  <a:pt x="3257550" y="18288"/>
                </a:cubicBezTo>
                <a:cubicBezTo>
                  <a:pt x="2931967" y="31173"/>
                  <a:pt x="2704369" y="55830"/>
                  <a:pt x="2540889" y="18288"/>
                </a:cubicBezTo>
                <a:cubicBezTo>
                  <a:pt x="2357101" y="9323"/>
                  <a:pt x="2120732" y="-29185"/>
                  <a:pt x="1824228" y="18288"/>
                </a:cubicBezTo>
                <a:cubicBezTo>
                  <a:pt x="1528480" y="30037"/>
                  <a:pt x="1473939" y="33928"/>
                  <a:pt x="1172718" y="18288"/>
                </a:cubicBezTo>
                <a:cubicBezTo>
                  <a:pt x="874496" y="38178"/>
                  <a:pt x="461132" y="103798"/>
                  <a:pt x="0" y="18288"/>
                </a:cubicBezTo>
                <a:cubicBezTo>
                  <a:pt x="-935" y="11303"/>
                  <a:pt x="1149" y="6915"/>
                  <a:pt x="0" y="0"/>
                </a:cubicBezTo>
                <a:close/>
              </a:path>
              <a:path w="3257550" h="18288" stroke="0" extrusionOk="0">
                <a:moveTo>
                  <a:pt x="0" y="0"/>
                </a:moveTo>
                <a:cubicBezTo>
                  <a:pt x="277703" y="1668"/>
                  <a:pt x="451855" y="-17860"/>
                  <a:pt x="618935" y="0"/>
                </a:cubicBezTo>
                <a:cubicBezTo>
                  <a:pt x="791286" y="25748"/>
                  <a:pt x="979821" y="22209"/>
                  <a:pt x="1172718" y="0"/>
                </a:cubicBezTo>
                <a:cubicBezTo>
                  <a:pt x="1355430" y="-21075"/>
                  <a:pt x="1706226" y="-126"/>
                  <a:pt x="1889379" y="0"/>
                </a:cubicBezTo>
                <a:cubicBezTo>
                  <a:pt x="2118559" y="-40586"/>
                  <a:pt x="2357830" y="5386"/>
                  <a:pt x="2508314" y="0"/>
                </a:cubicBezTo>
                <a:cubicBezTo>
                  <a:pt x="2671404" y="-45581"/>
                  <a:pt x="2885384" y="-11314"/>
                  <a:pt x="3257550" y="0"/>
                </a:cubicBezTo>
                <a:cubicBezTo>
                  <a:pt x="3257580" y="5290"/>
                  <a:pt x="3259067" y="9247"/>
                  <a:pt x="3257550" y="18288"/>
                </a:cubicBezTo>
                <a:cubicBezTo>
                  <a:pt x="2997361" y="34545"/>
                  <a:pt x="2795683" y="25174"/>
                  <a:pt x="2606040" y="18288"/>
                </a:cubicBezTo>
                <a:cubicBezTo>
                  <a:pt x="2407763" y="-34167"/>
                  <a:pt x="2223219" y="18997"/>
                  <a:pt x="1889379" y="18288"/>
                </a:cubicBezTo>
                <a:cubicBezTo>
                  <a:pt x="1628024" y="31014"/>
                  <a:pt x="1465696" y="36931"/>
                  <a:pt x="1335595" y="18288"/>
                </a:cubicBezTo>
                <a:cubicBezTo>
                  <a:pt x="1230392" y="47482"/>
                  <a:pt x="908325" y="57942"/>
                  <a:pt x="684085" y="18288"/>
                </a:cubicBezTo>
                <a:cubicBezTo>
                  <a:pt x="472226" y="-15941"/>
                  <a:pt x="192171" y="24166"/>
                  <a:pt x="0" y="18288"/>
                </a:cubicBezTo>
                <a:cubicBezTo>
                  <a:pt x="1342" y="9689"/>
                  <a:pt x="453" y="6812"/>
                  <a:pt x="0" y="0"/>
                </a:cubicBezTo>
                <a:close/>
              </a:path>
              <a:path w="3257550" h="18288" fill="none" stroke="0" extrusionOk="0">
                <a:moveTo>
                  <a:pt x="0" y="0"/>
                </a:moveTo>
                <a:cubicBezTo>
                  <a:pt x="217632" y="-7628"/>
                  <a:pt x="374307" y="-12308"/>
                  <a:pt x="618935" y="0"/>
                </a:cubicBezTo>
                <a:cubicBezTo>
                  <a:pt x="891975" y="30966"/>
                  <a:pt x="1043951" y="167"/>
                  <a:pt x="1270445" y="0"/>
                </a:cubicBezTo>
                <a:cubicBezTo>
                  <a:pt x="1543425" y="17587"/>
                  <a:pt x="1660915" y="28016"/>
                  <a:pt x="1954530" y="0"/>
                </a:cubicBezTo>
                <a:cubicBezTo>
                  <a:pt x="2235868" y="27323"/>
                  <a:pt x="2443402" y="-1099"/>
                  <a:pt x="2638616" y="0"/>
                </a:cubicBezTo>
                <a:cubicBezTo>
                  <a:pt x="2834174" y="-62503"/>
                  <a:pt x="3032409" y="-30138"/>
                  <a:pt x="3257550" y="0"/>
                </a:cubicBezTo>
                <a:cubicBezTo>
                  <a:pt x="3256950" y="7980"/>
                  <a:pt x="3256574" y="12620"/>
                  <a:pt x="3257550" y="18288"/>
                </a:cubicBezTo>
                <a:cubicBezTo>
                  <a:pt x="2973462" y="33119"/>
                  <a:pt x="2681333" y="68039"/>
                  <a:pt x="2540889" y="18288"/>
                </a:cubicBezTo>
                <a:cubicBezTo>
                  <a:pt x="2362098" y="-31168"/>
                  <a:pt x="2123314" y="66958"/>
                  <a:pt x="1824228" y="18288"/>
                </a:cubicBezTo>
                <a:cubicBezTo>
                  <a:pt x="1517972" y="29433"/>
                  <a:pt x="1466904" y="11824"/>
                  <a:pt x="1172718" y="18288"/>
                </a:cubicBezTo>
                <a:cubicBezTo>
                  <a:pt x="886213" y="22563"/>
                  <a:pt x="526598" y="-1162"/>
                  <a:pt x="0" y="18288"/>
                </a:cubicBezTo>
                <a:cubicBezTo>
                  <a:pt x="493" y="12135"/>
                  <a:pt x="-1491" y="616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3257550"/>
                      <a:gd name="connsiteY0" fmla="*/ 0 h 18288"/>
                      <a:gd name="connsiteX1" fmla="*/ 618935 w 3257550"/>
                      <a:gd name="connsiteY1" fmla="*/ 0 h 18288"/>
                      <a:gd name="connsiteX2" fmla="*/ 1270445 w 3257550"/>
                      <a:gd name="connsiteY2" fmla="*/ 0 h 18288"/>
                      <a:gd name="connsiteX3" fmla="*/ 1954530 w 3257550"/>
                      <a:gd name="connsiteY3" fmla="*/ 0 h 18288"/>
                      <a:gd name="connsiteX4" fmla="*/ 2638616 w 3257550"/>
                      <a:gd name="connsiteY4" fmla="*/ 0 h 18288"/>
                      <a:gd name="connsiteX5" fmla="*/ 3257550 w 3257550"/>
                      <a:gd name="connsiteY5" fmla="*/ 0 h 18288"/>
                      <a:gd name="connsiteX6" fmla="*/ 3257550 w 3257550"/>
                      <a:gd name="connsiteY6" fmla="*/ 18288 h 18288"/>
                      <a:gd name="connsiteX7" fmla="*/ 2540889 w 3257550"/>
                      <a:gd name="connsiteY7" fmla="*/ 18288 h 18288"/>
                      <a:gd name="connsiteX8" fmla="*/ 1824228 w 3257550"/>
                      <a:gd name="connsiteY8" fmla="*/ 18288 h 18288"/>
                      <a:gd name="connsiteX9" fmla="*/ 1172718 w 3257550"/>
                      <a:gd name="connsiteY9" fmla="*/ 18288 h 18288"/>
                      <a:gd name="connsiteX10" fmla="*/ 0 w 3257550"/>
                      <a:gd name="connsiteY10" fmla="*/ 18288 h 18288"/>
                      <a:gd name="connsiteX11" fmla="*/ 0 w 3257550"/>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7550" h="18288" fill="none" extrusionOk="0">
                        <a:moveTo>
                          <a:pt x="0" y="0"/>
                        </a:moveTo>
                        <a:cubicBezTo>
                          <a:pt x="222571" y="-4581"/>
                          <a:pt x="395946" y="-20429"/>
                          <a:pt x="618935" y="0"/>
                        </a:cubicBezTo>
                        <a:cubicBezTo>
                          <a:pt x="841925" y="20429"/>
                          <a:pt x="1064831" y="-497"/>
                          <a:pt x="1270445" y="0"/>
                        </a:cubicBezTo>
                        <a:cubicBezTo>
                          <a:pt x="1476059" y="497"/>
                          <a:pt x="1673547" y="428"/>
                          <a:pt x="1954530" y="0"/>
                        </a:cubicBezTo>
                        <a:cubicBezTo>
                          <a:pt x="2235513" y="-428"/>
                          <a:pt x="2452407" y="27906"/>
                          <a:pt x="2638616" y="0"/>
                        </a:cubicBezTo>
                        <a:cubicBezTo>
                          <a:pt x="2824825" y="-27906"/>
                          <a:pt x="3043878" y="-22618"/>
                          <a:pt x="3257550" y="0"/>
                        </a:cubicBezTo>
                        <a:cubicBezTo>
                          <a:pt x="3256841" y="8157"/>
                          <a:pt x="3257137" y="12125"/>
                          <a:pt x="3257550" y="18288"/>
                        </a:cubicBezTo>
                        <a:cubicBezTo>
                          <a:pt x="2955505" y="29918"/>
                          <a:pt x="2697243" y="41720"/>
                          <a:pt x="2540889" y="18288"/>
                        </a:cubicBezTo>
                        <a:cubicBezTo>
                          <a:pt x="2384535" y="-5144"/>
                          <a:pt x="2114539" y="6231"/>
                          <a:pt x="1824228" y="18288"/>
                        </a:cubicBezTo>
                        <a:cubicBezTo>
                          <a:pt x="1533917" y="30345"/>
                          <a:pt x="1462450" y="24037"/>
                          <a:pt x="1172718" y="18288"/>
                        </a:cubicBezTo>
                        <a:cubicBezTo>
                          <a:pt x="882986" y="12540"/>
                          <a:pt x="500637" y="24492"/>
                          <a:pt x="0" y="18288"/>
                        </a:cubicBezTo>
                        <a:cubicBezTo>
                          <a:pt x="-46" y="12483"/>
                          <a:pt x="-203" y="6491"/>
                          <a:pt x="0" y="0"/>
                        </a:cubicBezTo>
                        <a:close/>
                      </a:path>
                      <a:path w="3257550" h="18288" stroke="0" extrusionOk="0">
                        <a:moveTo>
                          <a:pt x="0" y="0"/>
                        </a:moveTo>
                        <a:cubicBezTo>
                          <a:pt x="278434" y="16845"/>
                          <a:pt x="441207" y="-24568"/>
                          <a:pt x="618935" y="0"/>
                        </a:cubicBezTo>
                        <a:cubicBezTo>
                          <a:pt x="796663" y="24568"/>
                          <a:pt x="985120" y="5689"/>
                          <a:pt x="1172718" y="0"/>
                        </a:cubicBezTo>
                        <a:cubicBezTo>
                          <a:pt x="1360316" y="-5689"/>
                          <a:pt x="1666432" y="29765"/>
                          <a:pt x="1889379" y="0"/>
                        </a:cubicBezTo>
                        <a:cubicBezTo>
                          <a:pt x="2112326" y="-29765"/>
                          <a:pt x="2378171" y="13184"/>
                          <a:pt x="2508314" y="0"/>
                        </a:cubicBezTo>
                        <a:cubicBezTo>
                          <a:pt x="2638457" y="-13184"/>
                          <a:pt x="2897393" y="-18048"/>
                          <a:pt x="3257550" y="0"/>
                        </a:cubicBezTo>
                        <a:cubicBezTo>
                          <a:pt x="3257286" y="4493"/>
                          <a:pt x="3257934" y="9472"/>
                          <a:pt x="3257550" y="18288"/>
                        </a:cubicBezTo>
                        <a:cubicBezTo>
                          <a:pt x="3005417" y="4399"/>
                          <a:pt x="2789824" y="23493"/>
                          <a:pt x="2606040" y="18288"/>
                        </a:cubicBezTo>
                        <a:cubicBezTo>
                          <a:pt x="2422256" y="13084"/>
                          <a:pt x="2161816" y="17045"/>
                          <a:pt x="1889379" y="18288"/>
                        </a:cubicBezTo>
                        <a:cubicBezTo>
                          <a:pt x="1616942" y="19531"/>
                          <a:pt x="1456938" y="28545"/>
                          <a:pt x="1335595" y="18288"/>
                        </a:cubicBezTo>
                        <a:cubicBezTo>
                          <a:pt x="1214252" y="8031"/>
                          <a:pt x="876335" y="26295"/>
                          <a:pt x="684085" y="18288"/>
                        </a:cubicBezTo>
                        <a:cubicBezTo>
                          <a:pt x="491835" y="10282"/>
                          <a:pt x="213058" y="3432"/>
                          <a:pt x="0" y="18288"/>
                        </a:cubicBezTo>
                        <a:cubicBezTo>
                          <a:pt x="843" y="9577"/>
                          <a:pt x="371" y="69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0C280E9-19AF-D886-B350-099CF51CC35F}"/>
              </a:ext>
            </a:extLst>
          </p:cNvPr>
          <p:cNvSpPr txBox="1"/>
          <p:nvPr/>
        </p:nvSpPr>
        <p:spPr>
          <a:xfrm>
            <a:off x="459486" y="2908005"/>
            <a:ext cx="3971261" cy="3268957"/>
          </a:xfrm>
          <a:prstGeom prst="rect">
            <a:avLst/>
          </a:prstGeom>
        </p:spPr>
        <p:txBody>
          <a:bodyPr vert="horz" lIns="91440" tIns="45720" rIns="91440" bIns="45720" rtlCol="0">
            <a:normAutofit/>
          </a:bodyPr>
          <a:lstStyle/>
          <a:p>
            <a:pPr algn="ctr">
              <a:lnSpc>
                <a:spcPct val="90000"/>
              </a:lnSpc>
              <a:spcAft>
                <a:spcPts val="600"/>
              </a:spcAft>
            </a:pPr>
            <a:r>
              <a:rPr lang="en-US" sz="3600" kern="1200" dirty="0">
                <a:solidFill>
                  <a:schemeClr val="tx1"/>
                </a:solidFill>
                <a:latin typeface="Calibri" panose="020F0502020204030204" pitchFamily="34" charset="0"/>
                <a:ea typeface="+mn-ea"/>
                <a:cs typeface="Calibri" panose="020F0502020204030204" pitchFamily="34" charset="0"/>
              </a:rPr>
              <a:t>Organisms make up the food we eat, give us the air we breathe, and are used to make many medicines we take. </a:t>
            </a:r>
          </a:p>
        </p:txBody>
      </p:sp>
      <p:pic>
        <p:nvPicPr>
          <p:cNvPr id="5" name="Picture 4" descr="A white and black chicken&#10;&#10;Description automatically generated">
            <a:extLst>
              <a:ext uri="{FF2B5EF4-FFF2-40B4-BE49-F238E27FC236}">
                <a16:creationId xmlns:a16="http://schemas.microsoft.com/office/drawing/2014/main" id="{0B99AED5-CEEC-87A8-C74A-B590BC7E1E9A}"/>
              </a:ext>
            </a:extLst>
          </p:cNvPr>
          <p:cNvPicPr>
            <a:picLocks noChangeAspect="1"/>
          </p:cNvPicPr>
          <p:nvPr/>
        </p:nvPicPr>
        <p:blipFill>
          <a:blip r:embed="rId3"/>
          <a:stretch>
            <a:fillRect/>
          </a:stretch>
        </p:blipFill>
        <p:spPr>
          <a:xfrm>
            <a:off x="4020207" y="429132"/>
            <a:ext cx="2299214" cy="2420225"/>
          </a:xfrm>
          <a:prstGeom prst="rect">
            <a:avLst/>
          </a:prstGeom>
        </p:spPr>
      </p:pic>
      <p:pic>
        <p:nvPicPr>
          <p:cNvPr id="7" name="Picture 6" descr="A group of pills spilling out of a bottle&#10;&#10;Description automatically generated">
            <a:extLst>
              <a:ext uri="{FF2B5EF4-FFF2-40B4-BE49-F238E27FC236}">
                <a16:creationId xmlns:a16="http://schemas.microsoft.com/office/drawing/2014/main" id="{DB4672C9-5445-F7C8-3A04-A7A591A2B407}"/>
              </a:ext>
            </a:extLst>
          </p:cNvPr>
          <p:cNvPicPr>
            <a:picLocks noChangeAspect="1"/>
          </p:cNvPicPr>
          <p:nvPr/>
        </p:nvPicPr>
        <p:blipFill>
          <a:blip r:embed="rId4"/>
          <a:stretch>
            <a:fillRect/>
          </a:stretch>
        </p:blipFill>
        <p:spPr>
          <a:xfrm>
            <a:off x="6571735" y="617803"/>
            <a:ext cx="2417521" cy="2127418"/>
          </a:xfrm>
          <a:prstGeom prst="rect">
            <a:avLst/>
          </a:prstGeom>
        </p:spPr>
      </p:pic>
      <p:pic>
        <p:nvPicPr>
          <p:cNvPr id="3" name="Picture 2" descr="A tree in a field&#10;&#10;Description automatically generated">
            <a:extLst>
              <a:ext uri="{FF2B5EF4-FFF2-40B4-BE49-F238E27FC236}">
                <a16:creationId xmlns:a16="http://schemas.microsoft.com/office/drawing/2014/main" id="{7911D09B-D6F1-32C5-3394-96D2EE7C1C7A}"/>
              </a:ext>
            </a:extLst>
          </p:cNvPr>
          <p:cNvPicPr>
            <a:picLocks noChangeAspect="1"/>
          </p:cNvPicPr>
          <p:nvPr/>
        </p:nvPicPr>
        <p:blipFill>
          <a:blip r:embed="rId5"/>
          <a:stretch>
            <a:fillRect/>
          </a:stretch>
        </p:blipFill>
        <p:spPr>
          <a:xfrm>
            <a:off x="5172065" y="3426258"/>
            <a:ext cx="3324115" cy="2750705"/>
          </a:xfrm>
          <a:prstGeom prst="rect">
            <a:avLst/>
          </a:prstGeom>
        </p:spPr>
      </p:pic>
      <p:sp>
        <p:nvSpPr>
          <p:cNvPr id="8" name="Google Shape;292;p20" descr="Artificial Intelligence">
            <a:extLst>
              <a:ext uri="{FF2B5EF4-FFF2-40B4-BE49-F238E27FC236}">
                <a16:creationId xmlns:a16="http://schemas.microsoft.com/office/drawing/2014/main" id="{75FC171B-9484-0A5B-3AA7-D2BCDFEFDAB9}"/>
              </a:ext>
            </a:extLst>
          </p:cNvPr>
          <p:cNvSpPr/>
          <p:nvPr/>
        </p:nvSpPr>
        <p:spPr>
          <a:xfrm>
            <a:off x="0" y="0"/>
            <a:ext cx="735230" cy="73523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20132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gd96993b0a5_0_44"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07B85F-83E6-9490-06A4-9B4A7552EAF1}"/>
              </a:ext>
            </a:extLst>
          </p:cNvPr>
          <p:cNvSpPr txBox="1"/>
          <p:nvPr/>
        </p:nvSpPr>
        <p:spPr>
          <a:xfrm>
            <a:off x="914398" y="477000"/>
            <a:ext cx="7315199" cy="1754326"/>
          </a:xfrm>
          <a:prstGeom prst="rect">
            <a:avLst/>
          </a:prstGeom>
          <a:noFill/>
        </p:spPr>
        <p:txBody>
          <a:bodyPr wrap="square" rtlCol="0">
            <a:spAutoFit/>
          </a:bodyPr>
          <a:lstStyle/>
          <a:p>
            <a:pPr algn="ctr"/>
            <a:r>
              <a:rPr lang="en-US" sz="3600" dirty="0">
                <a:latin typeface="Calibri" panose="020F0502020204030204" pitchFamily="34" charset="0"/>
                <a:cs typeface="Calibri" panose="020F0502020204030204" pitchFamily="34" charset="0"/>
              </a:rPr>
              <a:t>True/False: Parents having a child is an example of organisms making more of their own kind (reproducing).</a:t>
            </a:r>
          </a:p>
        </p:txBody>
      </p:sp>
      <p:sp>
        <p:nvSpPr>
          <p:cNvPr id="3" name="Google Shape;353;g28c7b7e697c_0_69" descr="Questions">
            <a:extLst>
              <a:ext uri="{FF2B5EF4-FFF2-40B4-BE49-F238E27FC236}">
                <a16:creationId xmlns:a16="http://schemas.microsoft.com/office/drawing/2014/main" id="{2516C197-4AF0-D847-A6E0-05A9A1E0A4F9}"/>
              </a:ext>
            </a:extLst>
          </p:cNvPr>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 name="Picture 4" descr="A family playing with toys&#10;&#10;Description automatically generated">
            <a:extLst>
              <a:ext uri="{FF2B5EF4-FFF2-40B4-BE49-F238E27FC236}">
                <a16:creationId xmlns:a16="http://schemas.microsoft.com/office/drawing/2014/main" id="{306493BA-D4B1-D8E7-6D88-5F6E59572350}"/>
              </a:ext>
            </a:extLst>
          </p:cNvPr>
          <p:cNvPicPr>
            <a:picLocks noChangeAspect="1"/>
          </p:cNvPicPr>
          <p:nvPr/>
        </p:nvPicPr>
        <p:blipFill>
          <a:blip r:embed="rId4"/>
          <a:stretch>
            <a:fillRect/>
          </a:stretch>
        </p:blipFill>
        <p:spPr>
          <a:xfrm>
            <a:off x="1321345" y="2317405"/>
            <a:ext cx="6501306" cy="4540595"/>
          </a:xfrm>
          <a:prstGeom prst="rect">
            <a:avLst/>
          </a:prstGeom>
        </p:spPr>
      </p:pic>
    </p:spTree>
    <p:extLst>
      <p:ext uri="{BB962C8B-B14F-4D97-AF65-F5344CB8AC3E}">
        <p14:creationId xmlns:p14="http://schemas.microsoft.com/office/powerpoint/2010/main" val="671028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07B85F-83E6-9490-06A4-9B4A7552EAF1}"/>
              </a:ext>
            </a:extLst>
          </p:cNvPr>
          <p:cNvSpPr txBox="1"/>
          <p:nvPr/>
        </p:nvSpPr>
        <p:spPr>
          <a:xfrm>
            <a:off x="914398" y="477000"/>
            <a:ext cx="7315199" cy="1754326"/>
          </a:xfrm>
          <a:prstGeom prst="rect">
            <a:avLst/>
          </a:prstGeom>
          <a:noFill/>
        </p:spPr>
        <p:txBody>
          <a:bodyPr wrap="square" rtlCol="0">
            <a:spAutoFit/>
          </a:bodyPr>
          <a:lstStyle/>
          <a:p>
            <a:pPr algn="ctr"/>
            <a:r>
              <a:rPr lang="en-US" sz="3600" dirty="0">
                <a:solidFill>
                  <a:srgbClr val="FF0000"/>
                </a:solidFill>
                <a:latin typeface="Calibri" panose="020F0502020204030204" pitchFamily="34" charset="0"/>
                <a:cs typeface="Calibri" panose="020F0502020204030204" pitchFamily="34" charset="0"/>
              </a:rPr>
              <a:t>True</a:t>
            </a:r>
            <a:r>
              <a:rPr lang="en-US" sz="3600" dirty="0">
                <a:latin typeface="Calibri" panose="020F0502020204030204" pitchFamily="34" charset="0"/>
                <a:cs typeface="Calibri" panose="020F0502020204030204" pitchFamily="34" charset="0"/>
              </a:rPr>
              <a:t>/False: Parents having a child is an example of organisms making more of their own kind (reproducing).</a:t>
            </a:r>
          </a:p>
        </p:txBody>
      </p:sp>
      <p:sp>
        <p:nvSpPr>
          <p:cNvPr id="3" name="Google Shape;353;g28c7b7e697c_0_69" descr="Questions">
            <a:extLst>
              <a:ext uri="{FF2B5EF4-FFF2-40B4-BE49-F238E27FC236}">
                <a16:creationId xmlns:a16="http://schemas.microsoft.com/office/drawing/2014/main" id="{2516C197-4AF0-D847-A6E0-05A9A1E0A4F9}"/>
              </a:ext>
            </a:extLst>
          </p:cNvPr>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 name="Picture 4" descr="A family playing with toys&#10;&#10;Description automatically generated">
            <a:extLst>
              <a:ext uri="{FF2B5EF4-FFF2-40B4-BE49-F238E27FC236}">
                <a16:creationId xmlns:a16="http://schemas.microsoft.com/office/drawing/2014/main" id="{306493BA-D4B1-D8E7-6D88-5F6E59572350}"/>
              </a:ext>
            </a:extLst>
          </p:cNvPr>
          <p:cNvPicPr>
            <a:picLocks noChangeAspect="1"/>
          </p:cNvPicPr>
          <p:nvPr/>
        </p:nvPicPr>
        <p:blipFill>
          <a:blip r:embed="rId4"/>
          <a:stretch>
            <a:fillRect/>
          </a:stretch>
        </p:blipFill>
        <p:spPr>
          <a:xfrm>
            <a:off x="1321345" y="2317405"/>
            <a:ext cx="6501306" cy="4540595"/>
          </a:xfrm>
          <a:prstGeom prst="rect">
            <a:avLst/>
          </a:prstGeom>
        </p:spPr>
      </p:pic>
    </p:spTree>
    <p:extLst>
      <p:ext uri="{BB962C8B-B14F-4D97-AF65-F5344CB8AC3E}">
        <p14:creationId xmlns:p14="http://schemas.microsoft.com/office/powerpoint/2010/main" val="19767148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EB0097-40AF-F8C7-A1C4-7F0B9066DC15}"/>
              </a:ext>
            </a:extLst>
          </p:cNvPr>
          <p:cNvSpPr txBox="1"/>
          <p:nvPr/>
        </p:nvSpPr>
        <p:spPr>
          <a:xfrm>
            <a:off x="554910" y="353835"/>
            <a:ext cx="8034177" cy="1200329"/>
          </a:xfrm>
          <a:prstGeom prst="rect">
            <a:avLst/>
          </a:prstGeom>
          <a:noFill/>
        </p:spPr>
        <p:txBody>
          <a:bodyPr wrap="square" rtlCol="0">
            <a:spAutoFit/>
          </a:bodyPr>
          <a:lstStyle/>
          <a:p>
            <a:pPr algn="ctr"/>
            <a:r>
              <a:rPr lang="en-US" sz="3600" dirty="0">
                <a:latin typeface="Calibri" panose="020F0502020204030204" pitchFamily="34" charset="0"/>
                <a:cs typeface="Calibri" panose="020F0502020204030204" pitchFamily="34" charset="0"/>
              </a:rPr>
              <a:t>True/False: Organisms are typically around the same size.</a:t>
            </a:r>
          </a:p>
        </p:txBody>
      </p:sp>
      <p:sp>
        <p:nvSpPr>
          <p:cNvPr id="3" name="Google Shape;353;g28c7b7e697c_0_69" descr="Questions">
            <a:extLst>
              <a:ext uri="{FF2B5EF4-FFF2-40B4-BE49-F238E27FC236}">
                <a16:creationId xmlns:a16="http://schemas.microsoft.com/office/drawing/2014/main" id="{2AF0E2A6-66BE-E809-A26F-2C69E905CC4E}"/>
              </a:ext>
            </a:extLst>
          </p:cNvPr>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 name="Picture 4" descr="A group of meerkats standing on top of each other&#10;&#10;Description automatically generated">
            <a:extLst>
              <a:ext uri="{FF2B5EF4-FFF2-40B4-BE49-F238E27FC236}">
                <a16:creationId xmlns:a16="http://schemas.microsoft.com/office/drawing/2014/main" id="{CF9EDAD7-E3A8-B6E7-7DC0-BD652939BF35}"/>
              </a:ext>
            </a:extLst>
          </p:cNvPr>
          <p:cNvPicPr>
            <a:picLocks noChangeAspect="1"/>
          </p:cNvPicPr>
          <p:nvPr/>
        </p:nvPicPr>
        <p:blipFill>
          <a:blip r:embed="rId4"/>
          <a:stretch>
            <a:fillRect/>
          </a:stretch>
        </p:blipFill>
        <p:spPr>
          <a:xfrm>
            <a:off x="971548" y="1828800"/>
            <a:ext cx="7200900" cy="5029200"/>
          </a:xfrm>
          <a:prstGeom prst="rect">
            <a:avLst/>
          </a:prstGeom>
        </p:spPr>
      </p:pic>
    </p:spTree>
    <p:extLst>
      <p:ext uri="{BB962C8B-B14F-4D97-AF65-F5344CB8AC3E}">
        <p14:creationId xmlns:p14="http://schemas.microsoft.com/office/powerpoint/2010/main" val="25990987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EB0097-40AF-F8C7-A1C4-7F0B9066DC15}"/>
              </a:ext>
            </a:extLst>
          </p:cNvPr>
          <p:cNvSpPr txBox="1"/>
          <p:nvPr/>
        </p:nvSpPr>
        <p:spPr>
          <a:xfrm>
            <a:off x="554910" y="353835"/>
            <a:ext cx="8034177" cy="1200329"/>
          </a:xfrm>
          <a:prstGeom prst="rect">
            <a:avLst/>
          </a:prstGeom>
          <a:noFill/>
        </p:spPr>
        <p:txBody>
          <a:bodyPr wrap="square" rtlCol="0">
            <a:spAutoFit/>
          </a:bodyPr>
          <a:lstStyle/>
          <a:p>
            <a:pPr algn="ctr"/>
            <a:r>
              <a:rPr lang="en-US" sz="3600" dirty="0">
                <a:latin typeface="Calibri" panose="020F0502020204030204" pitchFamily="34" charset="0"/>
                <a:cs typeface="Calibri" panose="020F0502020204030204" pitchFamily="34" charset="0"/>
              </a:rPr>
              <a:t>True/</a:t>
            </a:r>
            <a:r>
              <a:rPr lang="en-US" sz="3600" dirty="0">
                <a:solidFill>
                  <a:srgbClr val="FF0000"/>
                </a:solidFill>
                <a:latin typeface="Calibri" panose="020F0502020204030204" pitchFamily="34" charset="0"/>
                <a:cs typeface="Calibri" panose="020F0502020204030204" pitchFamily="34" charset="0"/>
              </a:rPr>
              <a:t>False</a:t>
            </a:r>
            <a:r>
              <a:rPr lang="en-US" sz="3600" dirty="0">
                <a:latin typeface="Calibri" panose="020F0502020204030204" pitchFamily="34" charset="0"/>
                <a:cs typeface="Calibri" panose="020F0502020204030204" pitchFamily="34" charset="0"/>
              </a:rPr>
              <a:t>: Organisms are typically around the same size.</a:t>
            </a:r>
          </a:p>
        </p:txBody>
      </p:sp>
      <p:sp>
        <p:nvSpPr>
          <p:cNvPr id="3" name="Google Shape;353;g28c7b7e697c_0_69" descr="Questions">
            <a:extLst>
              <a:ext uri="{FF2B5EF4-FFF2-40B4-BE49-F238E27FC236}">
                <a16:creationId xmlns:a16="http://schemas.microsoft.com/office/drawing/2014/main" id="{2AF0E2A6-66BE-E809-A26F-2C69E905CC4E}"/>
              </a:ext>
            </a:extLst>
          </p:cNvPr>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 name="Picture 4" descr="A group of meerkats standing on top of each other&#10;&#10;Description automatically generated">
            <a:extLst>
              <a:ext uri="{FF2B5EF4-FFF2-40B4-BE49-F238E27FC236}">
                <a16:creationId xmlns:a16="http://schemas.microsoft.com/office/drawing/2014/main" id="{CF9EDAD7-E3A8-B6E7-7DC0-BD652939BF35}"/>
              </a:ext>
            </a:extLst>
          </p:cNvPr>
          <p:cNvPicPr>
            <a:picLocks noChangeAspect="1"/>
          </p:cNvPicPr>
          <p:nvPr/>
        </p:nvPicPr>
        <p:blipFill>
          <a:blip r:embed="rId4"/>
          <a:stretch>
            <a:fillRect/>
          </a:stretch>
        </p:blipFill>
        <p:spPr>
          <a:xfrm>
            <a:off x="971548" y="1828800"/>
            <a:ext cx="7200900" cy="5029200"/>
          </a:xfrm>
          <a:prstGeom prst="rect">
            <a:avLst/>
          </a:prstGeom>
        </p:spPr>
      </p:pic>
    </p:spTree>
    <p:extLst>
      <p:ext uri="{BB962C8B-B14F-4D97-AF65-F5344CB8AC3E}">
        <p14:creationId xmlns:p14="http://schemas.microsoft.com/office/powerpoint/2010/main" val="3857984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7B3D7E-4DC0-8589-DB46-B5DE7622388D}"/>
              </a:ext>
            </a:extLst>
          </p:cNvPr>
          <p:cNvSpPr txBox="1"/>
          <p:nvPr/>
        </p:nvSpPr>
        <p:spPr>
          <a:xfrm>
            <a:off x="283779" y="353835"/>
            <a:ext cx="8355724" cy="1200329"/>
          </a:xfrm>
          <a:prstGeom prst="rect">
            <a:avLst/>
          </a:prstGeom>
          <a:noFill/>
        </p:spPr>
        <p:txBody>
          <a:bodyPr wrap="square" rtlCol="0">
            <a:spAutoFit/>
          </a:bodyPr>
          <a:lstStyle/>
          <a:p>
            <a:pPr algn="ctr"/>
            <a:r>
              <a:rPr lang="en-US" sz="3600" dirty="0">
                <a:latin typeface="Calibri" panose="020F0502020204030204" pitchFamily="34" charset="0"/>
                <a:cs typeface="Calibri" panose="020F0502020204030204" pitchFamily="34" charset="0"/>
              </a:rPr>
              <a:t>Organisms can respond to                   in </a:t>
            </a:r>
          </a:p>
          <a:p>
            <a:pPr algn="ctr"/>
            <a:r>
              <a:rPr lang="en-US" sz="3600" dirty="0">
                <a:latin typeface="Calibri" panose="020F0502020204030204" pitchFamily="34" charset="0"/>
                <a:cs typeface="Calibri" panose="020F0502020204030204" pitchFamily="34" charset="0"/>
              </a:rPr>
              <a:t>their environment</a:t>
            </a:r>
          </a:p>
        </p:txBody>
      </p:sp>
      <p:sp>
        <p:nvSpPr>
          <p:cNvPr id="4" name="Google Shape;353;g28c7b7e697c_0_69" descr="Questions">
            <a:extLst>
              <a:ext uri="{FF2B5EF4-FFF2-40B4-BE49-F238E27FC236}">
                <a16:creationId xmlns:a16="http://schemas.microsoft.com/office/drawing/2014/main" id="{D05EAF16-F29A-1010-E0E4-0250FB141191}"/>
              </a:ext>
            </a:extLst>
          </p:cNvPr>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 name="Straight Connector 5">
            <a:extLst>
              <a:ext uri="{FF2B5EF4-FFF2-40B4-BE49-F238E27FC236}">
                <a16:creationId xmlns:a16="http://schemas.microsoft.com/office/drawing/2014/main" id="{F9D6768D-037A-AD3A-4B1D-E5ABE6396E71}"/>
              </a:ext>
            </a:extLst>
          </p:cNvPr>
          <p:cNvCxnSpPr/>
          <p:nvPr/>
        </p:nvCxnSpPr>
        <p:spPr>
          <a:xfrm>
            <a:off x="5785944" y="953999"/>
            <a:ext cx="181303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descr="A field of yellow tulips&#10;&#10;Description automatically generated">
            <a:extLst>
              <a:ext uri="{FF2B5EF4-FFF2-40B4-BE49-F238E27FC236}">
                <a16:creationId xmlns:a16="http://schemas.microsoft.com/office/drawing/2014/main" id="{6291A824-6628-7827-4E1F-37B1C5B4E8CC}"/>
              </a:ext>
            </a:extLst>
          </p:cNvPr>
          <p:cNvPicPr>
            <a:picLocks noChangeAspect="1"/>
          </p:cNvPicPr>
          <p:nvPr/>
        </p:nvPicPr>
        <p:blipFill>
          <a:blip r:embed="rId4"/>
          <a:stretch>
            <a:fillRect/>
          </a:stretch>
        </p:blipFill>
        <p:spPr>
          <a:xfrm>
            <a:off x="971550" y="1828800"/>
            <a:ext cx="7200900" cy="5029200"/>
          </a:xfrm>
          <a:prstGeom prst="rect">
            <a:avLst/>
          </a:prstGeom>
        </p:spPr>
      </p:pic>
    </p:spTree>
    <p:extLst>
      <p:ext uri="{BB962C8B-B14F-4D97-AF65-F5344CB8AC3E}">
        <p14:creationId xmlns:p14="http://schemas.microsoft.com/office/powerpoint/2010/main" val="354182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7B3D7E-4DC0-8589-DB46-B5DE7622388D}"/>
              </a:ext>
            </a:extLst>
          </p:cNvPr>
          <p:cNvSpPr txBox="1"/>
          <p:nvPr/>
        </p:nvSpPr>
        <p:spPr>
          <a:xfrm>
            <a:off x="283779" y="353835"/>
            <a:ext cx="8355724" cy="1200329"/>
          </a:xfrm>
          <a:prstGeom prst="rect">
            <a:avLst/>
          </a:prstGeom>
          <a:noFill/>
        </p:spPr>
        <p:txBody>
          <a:bodyPr wrap="square" rtlCol="0">
            <a:spAutoFit/>
          </a:bodyPr>
          <a:lstStyle/>
          <a:p>
            <a:pPr algn="ctr"/>
            <a:r>
              <a:rPr lang="en-US" sz="3600" dirty="0">
                <a:latin typeface="Calibri" panose="020F0502020204030204" pitchFamily="34" charset="0"/>
                <a:cs typeface="Calibri" panose="020F0502020204030204" pitchFamily="34" charset="0"/>
              </a:rPr>
              <a:t>Organisms can respond to </a:t>
            </a:r>
            <a:r>
              <a:rPr lang="en-US" sz="3600" dirty="0">
                <a:solidFill>
                  <a:srgbClr val="FF0000"/>
                </a:solidFill>
                <a:latin typeface="Calibri" panose="020F0502020204030204" pitchFamily="34" charset="0"/>
                <a:cs typeface="Calibri" panose="020F0502020204030204" pitchFamily="34" charset="0"/>
              </a:rPr>
              <a:t>changes</a:t>
            </a:r>
            <a:r>
              <a:rPr lang="en-US" sz="3600" dirty="0">
                <a:latin typeface="Calibri" panose="020F0502020204030204" pitchFamily="34" charset="0"/>
                <a:cs typeface="Calibri" panose="020F0502020204030204" pitchFamily="34" charset="0"/>
              </a:rPr>
              <a:t> in </a:t>
            </a:r>
          </a:p>
          <a:p>
            <a:pPr algn="ctr"/>
            <a:r>
              <a:rPr lang="en-US" sz="3600" dirty="0">
                <a:latin typeface="Calibri" panose="020F0502020204030204" pitchFamily="34" charset="0"/>
                <a:cs typeface="Calibri" panose="020F0502020204030204" pitchFamily="34" charset="0"/>
              </a:rPr>
              <a:t>their environment</a:t>
            </a:r>
          </a:p>
        </p:txBody>
      </p:sp>
      <p:sp>
        <p:nvSpPr>
          <p:cNvPr id="4" name="Google Shape;353;g28c7b7e697c_0_69" descr="Questions">
            <a:extLst>
              <a:ext uri="{FF2B5EF4-FFF2-40B4-BE49-F238E27FC236}">
                <a16:creationId xmlns:a16="http://schemas.microsoft.com/office/drawing/2014/main" id="{D05EAF16-F29A-1010-E0E4-0250FB141191}"/>
              </a:ext>
            </a:extLst>
          </p:cNvPr>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 name="Picture 7" descr="A field of yellow tulips&#10;&#10;Description automatically generated">
            <a:extLst>
              <a:ext uri="{FF2B5EF4-FFF2-40B4-BE49-F238E27FC236}">
                <a16:creationId xmlns:a16="http://schemas.microsoft.com/office/drawing/2014/main" id="{6291A824-6628-7827-4E1F-37B1C5B4E8CC}"/>
              </a:ext>
            </a:extLst>
          </p:cNvPr>
          <p:cNvPicPr>
            <a:picLocks noChangeAspect="1"/>
          </p:cNvPicPr>
          <p:nvPr/>
        </p:nvPicPr>
        <p:blipFill>
          <a:blip r:embed="rId4"/>
          <a:stretch>
            <a:fillRect/>
          </a:stretch>
        </p:blipFill>
        <p:spPr>
          <a:xfrm>
            <a:off x="971550" y="1828800"/>
            <a:ext cx="7200900" cy="5029200"/>
          </a:xfrm>
          <a:prstGeom prst="rect">
            <a:avLst/>
          </a:prstGeom>
        </p:spPr>
      </p:pic>
    </p:spTree>
    <p:extLst>
      <p:ext uri="{BB962C8B-B14F-4D97-AF65-F5344CB8AC3E}">
        <p14:creationId xmlns:p14="http://schemas.microsoft.com/office/powerpoint/2010/main" val="9732875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g25e11802ac4_0_41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0" name="Google Shape;430;g25e11802ac4_0_41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3"/>
        <p:cNvGrpSpPr/>
        <p:nvPr/>
      </p:nvGrpSpPr>
      <p:grpSpPr>
        <a:xfrm>
          <a:off x="0" y="0"/>
          <a:ext cx="0" cy="0"/>
          <a:chOff x="0" y="0"/>
          <a:chExt cx="0" cy="0"/>
        </a:xfrm>
      </p:grpSpPr>
      <p:sp useBgFill="1">
        <p:nvSpPr>
          <p:cNvPr id="140" name="Rectangle 139">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Google Shape;135;g27e68c1a8e3_0_0"/>
          <p:cNvSpPr txBox="1"/>
          <p:nvPr/>
        </p:nvSpPr>
        <p:spPr>
          <a:xfrm>
            <a:off x="627506" y="5550880"/>
            <a:ext cx="7886700" cy="942664"/>
          </a:xfrm>
          <a:prstGeom prst="rect">
            <a:avLst/>
          </a:prstGeom>
        </p:spPr>
        <p:txBody>
          <a:bodyPr spcFirstLastPara="1" vert="horz" lIns="91440" tIns="45720" rIns="91440" bIns="45720" rtlCol="0" anchor="ctr" anchorCtr="0">
            <a:noAutofit/>
          </a:bodyPr>
          <a:lstStyle/>
          <a:p>
            <a:pPr marL="0" marR="0" lvl="0" indent="0" algn="ctr">
              <a:lnSpc>
                <a:spcPct val="90000"/>
              </a:lnSpc>
              <a:spcBef>
                <a:spcPct val="0"/>
              </a:spcBef>
              <a:spcAft>
                <a:spcPts val="600"/>
              </a:spcAft>
              <a:buClr>
                <a:srgbClr val="000000"/>
              </a:buClr>
              <a:buSzPts val="3000"/>
            </a:pPr>
            <a:r>
              <a:rPr lang="en-US" sz="3600" b="1" i="0" u="none" strike="noStrike" kern="1200" cap="none" dirty="0">
                <a:solidFill>
                  <a:schemeClr val="tx1"/>
                </a:solidFill>
                <a:latin typeface="Calibri" panose="020F0502020204030204" pitchFamily="34" charset="0"/>
                <a:ea typeface="+mj-ea"/>
                <a:cs typeface="Calibri" panose="020F0502020204030204" pitchFamily="34" charset="0"/>
                <a:sym typeface="Calibri"/>
              </a:rPr>
              <a:t>Big Question: </a:t>
            </a:r>
            <a:r>
              <a:rPr lang="en-US" sz="3600" b="0" i="0" u="none" strike="noStrike" kern="1200" cap="none" dirty="0">
                <a:solidFill>
                  <a:schemeClr val="tx1"/>
                </a:solidFill>
                <a:latin typeface="Calibri" panose="020F0502020204030204" pitchFamily="34" charset="0"/>
                <a:ea typeface="+mj-ea"/>
                <a:cs typeface="Calibri" panose="020F0502020204030204" pitchFamily="34" charset="0"/>
                <a:sym typeface="Calibri"/>
              </a:rPr>
              <a:t>How are living things important to the environment?</a:t>
            </a:r>
            <a:endParaRPr lang="en-US" sz="3600" b="0" i="0" u="none" strike="noStrike" kern="1200" cap="none" dirty="0">
              <a:solidFill>
                <a:schemeClr val="tx1"/>
              </a:solidFill>
              <a:latin typeface="Calibri" panose="020F0502020204030204" pitchFamily="34" charset="0"/>
              <a:ea typeface="+mj-ea"/>
              <a:cs typeface="Calibri" panose="020F0502020204030204" pitchFamily="34" charset="0"/>
              <a:sym typeface="Arial"/>
            </a:endParaRPr>
          </a:p>
        </p:txBody>
      </p:sp>
      <p:pic>
        <p:nvPicPr>
          <p:cNvPr id="3" name="Picture 2" descr="A group of animals standing together&#10;&#10;Description automatically generated">
            <a:extLst>
              <a:ext uri="{FF2B5EF4-FFF2-40B4-BE49-F238E27FC236}">
                <a16:creationId xmlns:a16="http://schemas.microsoft.com/office/drawing/2014/main" id="{CECB82A5-8A0E-8359-999D-FEF7BAD48EEA}"/>
              </a:ext>
            </a:extLst>
          </p:cNvPr>
          <p:cNvPicPr>
            <a:picLocks noChangeAspect="1"/>
          </p:cNvPicPr>
          <p:nvPr/>
        </p:nvPicPr>
        <p:blipFill>
          <a:blip r:embed="rId3"/>
          <a:stretch>
            <a:fillRect/>
          </a:stretch>
        </p:blipFill>
        <p:spPr>
          <a:xfrm>
            <a:off x="598406" y="557189"/>
            <a:ext cx="7947187" cy="4629236"/>
          </a:xfrm>
          <a:prstGeom prst="rect">
            <a:avLst/>
          </a:prstGeom>
        </p:spPr>
      </p:pic>
      <p:sp>
        <p:nvSpPr>
          <p:cNvPr id="134" name="Google Shape;134;g27e68c1a8e3_0_0" descr="Lightbulb and gear"/>
          <p:cNvSpPr/>
          <p:nvPr/>
        </p:nvSpPr>
        <p:spPr>
          <a:xfrm>
            <a:off x="0" y="83361"/>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g27e576c1a67_0_796"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7" name="Google Shape;437;g27e576c1a67_0_796"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sp>
        <p:nvSpPr>
          <p:cNvPr id="439" name="Google Shape;439;g27e576c1a67_0_796"/>
          <p:cNvSpPr txBox="1">
            <a:spLocks noGrp="1"/>
          </p:cNvSpPr>
          <p:nvPr>
            <p:ph type="ctrTitle" idx="4294967295"/>
          </p:nvPr>
        </p:nvSpPr>
        <p:spPr>
          <a:xfrm>
            <a:off x="452550" y="287909"/>
            <a:ext cx="8238900" cy="1470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sz="4400" b="0" i="0" u="none" strike="noStrike" cap="none" dirty="0">
                <a:solidFill>
                  <a:schemeClr val="dk1"/>
                </a:solidFill>
                <a:latin typeface="Calibri"/>
                <a:ea typeface="Calibri"/>
                <a:cs typeface="Calibri"/>
                <a:sym typeface="Calibri"/>
              </a:rPr>
              <a:t>A mushroom is an example </a:t>
            </a:r>
            <a:br>
              <a:rPr lang="en-US" sz="4400" b="0" i="0" u="none" strike="noStrike" cap="none" dirty="0">
                <a:solidFill>
                  <a:schemeClr val="dk1"/>
                </a:solidFill>
                <a:latin typeface="Calibri"/>
                <a:ea typeface="Calibri"/>
                <a:cs typeface="Calibri"/>
                <a:sym typeface="Calibri"/>
              </a:rPr>
            </a:br>
            <a:r>
              <a:rPr lang="en-US" sz="4400" b="0" i="0" u="none" strike="noStrike" cap="none" dirty="0">
                <a:solidFill>
                  <a:schemeClr val="dk1"/>
                </a:solidFill>
                <a:latin typeface="Calibri"/>
                <a:ea typeface="Calibri"/>
                <a:cs typeface="Calibri"/>
                <a:sym typeface="Calibri"/>
              </a:rPr>
              <a:t>of an organism.</a:t>
            </a:r>
            <a:endParaRPr sz="4400" b="0" i="0" u="none" strike="noStrike" cap="none" dirty="0">
              <a:solidFill>
                <a:schemeClr val="dk1"/>
              </a:solidFill>
              <a:latin typeface="Calibri"/>
              <a:ea typeface="Calibri"/>
              <a:cs typeface="Calibri"/>
              <a:sym typeface="Calibri"/>
            </a:endParaRPr>
          </a:p>
        </p:txBody>
      </p:sp>
      <p:pic>
        <p:nvPicPr>
          <p:cNvPr id="3" name="Picture 2" descr="A group of mushrooms growing on a log&#10;&#10;Description automatically generated">
            <a:extLst>
              <a:ext uri="{FF2B5EF4-FFF2-40B4-BE49-F238E27FC236}">
                <a16:creationId xmlns:a16="http://schemas.microsoft.com/office/drawing/2014/main" id="{9176330F-0490-1E70-011A-BF5EE5C610CA}"/>
              </a:ext>
            </a:extLst>
          </p:cNvPr>
          <p:cNvPicPr>
            <a:picLocks noChangeAspect="1"/>
          </p:cNvPicPr>
          <p:nvPr/>
        </p:nvPicPr>
        <p:blipFill>
          <a:blip r:embed="rId5"/>
          <a:stretch>
            <a:fillRect/>
          </a:stretch>
        </p:blipFill>
        <p:spPr>
          <a:xfrm>
            <a:off x="971550" y="1828800"/>
            <a:ext cx="7200900" cy="50292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g27e576c1a67_0_803"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6" name="Google Shape;446;g27e576c1a67_0_803"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sp>
        <p:nvSpPr>
          <p:cNvPr id="448" name="Google Shape;448;g27e576c1a67_0_803"/>
          <p:cNvSpPr txBox="1">
            <a:spLocks noGrp="1"/>
          </p:cNvSpPr>
          <p:nvPr>
            <p:ph type="ctrTitle" idx="4294967295"/>
          </p:nvPr>
        </p:nvSpPr>
        <p:spPr>
          <a:xfrm>
            <a:off x="543800" y="427700"/>
            <a:ext cx="8238900" cy="1470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dirty="0"/>
              <a:t>Trees in a forest are examples of organisms.</a:t>
            </a:r>
            <a:endParaRPr sz="4400" b="0" i="0" u="none" strike="noStrike" cap="none" dirty="0">
              <a:solidFill>
                <a:schemeClr val="dk1"/>
              </a:solidFill>
              <a:latin typeface="Calibri"/>
              <a:ea typeface="Calibri"/>
              <a:cs typeface="Calibri"/>
              <a:sym typeface="Calibri"/>
            </a:endParaRPr>
          </a:p>
        </p:txBody>
      </p:sp>
      <p:pic>
        <p:nvPicPr>
          <p:cNvPr id="3" name="Picture 2" descr="A path through a forest&#10;&#10;Description automatically generated">
            <a:extLst>
              <a:ext uri="{FF2B5EF4-FFF2-40B4-BE49-F238E27FC236}">
                <a16:creationId xmlns:a16="http://schemas.microsoft.com/office/drawing/2014/main" id="{B8713076-5950-6F47-1913-B6FC467A1B77}"/>
              </a:ext>
            </a:extLst>
          </p:cNvPr>
          <p:cNvPicPr>
            <a:picLocks noChangeAspect="1"/>
          </p:cNvPicPr>
          <p:nvPr/>
        </p:nvPicPr>
        <p:blipFill>
          <a:blip r:embed="rId5"/>
          <a:stretch>
            <a:fillRect/>
          </a:stretch>
        </p:blipFill>
        <p:spPr>
          <a:xfrm>
            <a:off x="971550" y="1828800"/>
            <a:ext cx="7200900" cy="50292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g25e11802ac4_0_69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5" name="Google Shape;455;g25e11802ac4_0_69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g25e11802ac4_0_86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2" name="Google Shape;462;g25e11802ac4_0_864"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sp>
        <p:nvSpPr>
          <p:cNvPr id="464" name="Google Shape;464;g25e11802ac4_0_864"/>
          <p:cNvSpPr txBox="1">
            <a:spLocks noGrp="1"/>
          </p:cNvSpPr>
          <p:nvPr>
            <p:ph type="ctrTitle" idx="4294967295"/>
          </p:nvPr>
        </p:nvSpPr>
        <p:spPr>
          <a:xfrm>
            <a:off x="548250" y="1095421"/>
            <a:ext cx="8047500" cy="1470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ct val="100000"/>
              <a:buFont typeface="Calibri"/>
              <a:buNone/>
            </a:pPr>
            <a:r>
              <a:rPr lang="en-US" sz="4400" b="0" i="0" u="none" strike="noStrike" cap="none" dirty="0">
                <a:solidFill>
                  <a:schemeClr val="dk1"/>
                </a:solidFill>
                <a:latin typeface="Calibri"/>
                <a:ea typeface="Calibri"/>
                <a:cs typeface="Calibri"/>
                <a:sym typeface="Calibri"/>
              </a:rPr>
              <a:t>Water is NOT an example of an organism.</a:t>
            </a:r>
          </a:p>
        </p:txBody>
      </p:sp>
      <p:pic>
        <p:nvPicPr>
          <p:cNvPr id="3" name="Picture 2" descr="A close up of water&#10;&#10;Description automatically generated">
            <a:extLst>
              <a:ext uri="{FF2B5EF4-FFF2-40B4-BE49-F238E27FC236}">
                <a16:creationId xmlns:a16="http://schemas.microsoft.com/office/drawing/2014/main" id="{4B751DEE-7DCD-C640-C694-639B6D82B4DC}"/>
              </a:ext>
            </a:extLst>
          </p:cNvPr>
          <p:cNvPicPr>
            <a:picLocks noChangeAspect="1"/>
          </p:cNvPicPr>
          <p:nvPr/>
        </p:nvPicPr>
        <p:blipFill>
          <a:blip r:embed="rId5"/>
          <a:stretch>
            <a:fillRect/>
          </a:stretch>
        </p:blipFill>
        <p:spPr>
          <a:xfrm>
            <a:off x="175108" y="2956253"/>
            <a:ext cx="8793784" cy="3830802"/>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g25e11802ac4_0_780"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1" name="Google Shape;471;g25e11802ac4_0_780"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sp>
        <p:nvSpPr>
          <p:cNvPr id="473" name="Google Shape;473;g25e11802ac4_0_780"/>
          <p:cNvSpPr txBox="1">
            <a:spLocks noGrp="1"/>
          </p:cNvSpPr>
          <p:nvPr>
            <p:ph type="ctrTitle" idx="4294967295"/>
          </p:nvPr>
        </p:nvSpPr>
        <p:spPr>
          <a:xfrm>
            <a:off x="811500" y="427700"/>
            <a:ext cx="8047500" cy="1470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ct val="100000"/>
              <a:buFont typeface="Calibri"/>
              <a:buNone/>
            </a:pPr>
            <a:r>
              <a:rPr lang="en-US" sz="4400" b="0" i="0" u="none" strike="noStrike" cap="none" dirty="0">
                <a:solidFill>
                  <a:schemeClr val="dk1"/>
                </a:solidFill>
                <a:latin typeface="Calibri"/>
                <a:ea typeface="Calibri"/>
                <a:cs typeface="Calibri"/>
                <a:sym typeface="Calibri"/>
              </a:rPr>
              <a:t>A rock is NOT an example of an organism.</a:t>
            </a:r>
            <a:endParaRPr sz="4400" b="0" i="0" u="none" strike="noStrike" cap="none" dirty="0">
              <a:solidFill>
                <a:schemeClr val="dk1"/>
              </a:solidFill>
              <a:latin typeface="Calibri"/>
              <a:ea typeface="Calibri"/>
              <a:cs typeface="Calibri"/>
              <a:sym typeface="Calibri"/>
            </a:endParaRPr>
          </a:p>
        </p:txBody>
      </p:sp>
      <p:pic>
        <p:nvPicPr>
          <p:cNvPr id="3" name="Picture 2" descr="A close-up of a rock&#10;&#10;Description automatically generated">
            <a:extLst>
              <a:ext uri="{FF2B5EF4-FFF2-40B4-BE49-F238E27FC236}">
                <a16:creationId xmlns:a16="http://schemas.microsoft.com/office/drawing/2014/main" id="{53CE996B-3FF0-7678-5261-427D460AEE21}"/>
              </a:ext>
            </a:extLst>
          </p:cNvPr>
          <p:cNvPicPr>
            <a:picLocks noChangeAspect="1"/>
          </p:cNvPicPr>
          <p:nvPr/>
        </p:nvPicPr>
        <p:blipFill>
          <a:blip r:embed="rId5"/>
          <a:stretch>
            <a:fillRect/>
          </a:stretch>
        </p:blipFill>
        <p:spPr>
          <a:xfrm>
            <a:off x="1016000" y="2679700"/>
            <a:ext cx="7112000" cy="41783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g25e11802ac4_0_873"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g27430209113_0_1469"/>
          <p:cNvSpPr txBox="1"/>
          <p:nvPr/>
        </p:nvSpPr>
        <p:spPr>
          <a:xfrm>
            <a:off x="1028700" y="424771"/>
            <a:ext cx="76773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chemeClr val="dk1"/>
                </a:solidFill>
                <a:latin typeface="Calibri"/>
                <a:ea typeface="Calibri"/>
                <a:cs typeface="Calibri"/>
                <a:sym typeface="Calibri"/>
              </a:rPr>
              <a:t>Why are water and rocks not examples of an organism?</a:t>
            </a:r>
            <a:endParaRPr sz="1400" b="0" i="0" u="none" strike="noStrike" cap="none" dirty="0">
              <a:solidFill>
                <a:srgbClr val="000000"/>
              </a:solidFill>
              <a:latin typeface="Arial"/>
              <a:ea typeface="Arial"/>
              <a:cs typeface="Arial"/>
              <a:sym typeface="Arial"/>
            </a:endParaRPr>
          </a:p>
        </p:txBody>
      </p:sp>
      <p:sp>
        <p:nvSpPr>
          <p:cNvPr id="486" name="Google Shape;486;g27430209113_0_146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7" name="Google Shape;487;g27430209113_0_1469"/>
          <p:cNvPicPr preferRelativeResize="0"/>
          <p:nvPr/>
        </p:nvPicPr>
        <p:blipFill rotWithShape="1">
          <a:blip r:embed="rId4">
            <a:alphaModFix/>
          </a:blip>
          <a:srcRect/>
          <a:stretch/>
        </p:blipFill>
        <p:spPr>
          <a:xfrm>
            <a:off x="200050" y="1703375"/>
            <a:ext cx="4196350" cy="4723900"/>
          </a:xfrm>
          <a:prstGeom prst="rect">
            <a:avLst/>
          </a:prstGeom>
          <a:noFill/>
          <a:ln>
            <a:noFill/>
          </a:ln>
        </p:spPr>
      </p:pic>
      <p:pic>
        <p:nvPicPr>
          <p:cNvPr id="488" name="Google Shape;488;g27430209113_0_1469"/>
          <p:cNvPicPr preferRelativeResize="0"/>
          <p:nvPr/>
        </p:nvPicPr>
        <p:blipFill rotWithShape="1">
          <a:blip r:embed="rId4">
            <a:alphaModFix/>
          </a:blip>
          <a:srcRect/>
          <a:stretch/>
        </p:blipFill>
        <p:spPr>
          <a:xfrm>
            <a:off x="4702875" y="1703375"/>
            <a:ext cx="4196350" cy="4723900"/>
          </a:xfrm>
          <a:prstGeom prst="rect">
            <a:avLst/>
          </a:prstGeom>
          <a:noFill/>
          <a:ln>
            <a:noFill/>
          </a:ln>
        </p:spPr>
      </p:pic>
      <p:pic>
        <p:nvPicPr>
          <p:cNvPr id="5" name="Picture 4" descr="A stack of rocks on a white background&#10;&#10;Description automatically generated">
            <a:extLst>
              <a:ext uri="{FF2B5EF4-FFF2-40B4-BE49-F238E27FC236}">
                <a16:creationId xmlns:a16="http://schemas.microsoft.com/office/drawing/2014/main" id="{6E3BC125-D3B6-EB19-5A56-2E721F7318BA}"/>
              </a:ext>
            </a:extLst>
          </p:cNvPr>
          <p:cNvPicPr>
            <a:picLocks noChangeAspect="1"/>
          </p:cNvPicPr>
          <p:nvPr/>
        </p:nvPicPr>
        <p:blipFill>
          <a:blip r:embed="rId5"/>
          <a:stretch>
            <a:fillRect/>
          </a:stretch>
        </p:blipFill>
        <p:spPr>
          <a:xfrm>
            <a:off x="5213199" y="1857714"/>
            <a:ext cx="3175702" cy="4415221"/>
          </a:xfrm>
          <a:prstGeom prst="rect">
            <a:avLst/>
          </a:prstGeom>
        </p:spPr>
      </p:pic>
      <p:pic>
        <p:nvPicPr>
          <p:cNvPr id="7" name="Picture 6" descr="A close up of water splashing&#10;&#10;Description automatically generated">
            <a:extLst>
              <a:ext uri="{FF2B5EF4-FFF2-40B4-BE49-F238E27FC236}">
                <a16:creationId xmlns:a16="http://schemas.microsoft.com/office/drawing/2014/main" id="{481C0DA8-3484-0C80-D540-E42863390277}"/>
              </a:ext>
            </a:extLst>
          </p:cNvPr>
          <p:cNvPicPr>
            <a:picLocks noChangeAspect="1"/>
          </p:cNvPicPr>
          <p:nvPr/>
        </p:nvPicPr>
        <p:blipFill>
          <a:blip r:embed="rId6"/>
          <a:stretch>
            <a:fillRect/>
          </a:stretch>
        </p:blipFill>
        <p:spPr>
          <a:xfrm>
            <a:off x="561062" y="2060905"/>
            <a:ext cx="3474326" cy="400883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g25e11802ac4_0_2229"/>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568" name="Google Shape;568;g25e11802ac4_0_2229"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5" name="Google Shape;575;g28d0a459bb7_0_239" descr="Rewind"/>
          <p:cNvSpPr/>
          <p:nvPr/>
        </p:nvSpPr>
        <p:spPr>
          <a:xfrm>
            <a:off x="0" y="0"/>
            <a:ext cx="920100" cy="780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Google Shape;268;g27e576c1a67_0_281">
            <a:extLst>
              <a:ext uri="{FF2B5EF4-FFF2-40B4-BE49-F238E27FC236}">
                <a16:creationId xmlns:a16="http://schemas.microsoft.com/office/drawing/2014/main" id="{76615F13-CC66-074E-DD05-7A93A64BE3C7}"/>
              </a:ext>
            </a:extLst>
          </p:cNvPr>
          <p:cNvSpPr txBox="1">
            <a:spLocks noGrp="1"/>
          </p:cNvSpPr>
          <p:nvPr>
            <p:ph type="subTitle" idx="1"/>
          </p:nvPr>
        </p:nvSpPr>
        <p:spPr>
          <a:xfrm>
            <a:off x="985697" y="303150"/>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sz="4800" b="1" u="sng" dirty="0">
                <a:solidFill>
                  <a:schemeClr val="dk1"/>
                </a:solidFill>
              </a:rPr>
              <a:t>Organism</a:t>
            </a:r>
            <a:r>
              <a:rPr lang="en-US" sz="4800" b="1" dirty="0">
                <a:solidFill>
                  <a:schemeClr val="dk1"/>
                </a:solidFill>
              </a:rPr>
              <a:t>: </a:t>
            </a:r>
            <a:r>
              <a:rPr lang="en-US" sz="4800" dirty="0">
                <a:solidFill>
                  <a:schemeClr val="dk1"/>
                </a:solidFill>
              </a:rPr>
              <a:t>any living thing</a:t>
            </a:r>
            <a:endParaRPr sz="4800" dirty="0"/>
          </a:p>
        </p:txBody>
      </p:sp>
      <p:sp>
        <p:nvSpPr>
          <p:cNvPr id="6" name="Rectangle 5">
            <a:extLst>
              <a:ext uri="{FF2B5EF4-FFF2-40B4-BE49-F238E27FC236}">
                <a16:creationId xmlns:a16="http://schemas.microsoft.com/office/drawing/2014/main" id="{DB6B967F-0DA3-865D-82E1-0A420CC3F45D}"/>
              </a:ext>
            </a:extLst>
          </p:cNvPr>
          <p:cNvSpPr/>
          <p:nvPr/>
        </p:nvSpPr>
        <p:spPr>
          <a:xfrm>
            <a:off x="661974" y="1629507"/>
            <a:ext cx="1940550" cy="4583723"/>
          </a:xfrm>
          <a:prstGeom prst="rect">
            <a:avLst/>
          </a:prstGeom>
          <a:blipFill dpi="0" rotWithShape="1">
            <a:blip r:embed="rId4">
              <a:extLst>
                <a:ext uri="{28A0092B-C50C-407E-A947-70E740481C1C}">
                  <a14:useLocalDpi xmlns:a14="http://schemas.microsoft.com/office/drawing/2010/main" val="0"/>
                </a:ext>
              </a:extLst>
            </a:blip>
            <a:srcRect/>
            <a:stretch>
              <a:fillRect l="-53665" r="-81937"/>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D11ABB6-BBCC-D3B2-22DD-F445D141FECF}"/>
              </a:ext>
            </a:extLst>
          </p:cNvPr>
          <p:cNvSpPr/>
          <p:nvPr/>
        </p:nvSpPr>
        <p:spPr>
          <a:xfrm>
            <a:off x="2602524" y="1629506"/>
            <a:ext cx="1940550" cy="4583723"/>
          </a:xfrm>
          <a:prstGeom prst="rect">
            <a:avLst/>
          </a:prstGeom>
          <a:blipFill dpi="0" rotWithShape="1">
            <a:blip r:embed="rId5">
              <a:extLst>
                <a:ext uri="{28A0092B-C50C-407E-A947-70E740481C1C}">
                  <a14:useLocalDpi xmlns:a14="http://schemas.microsoft.com/office/drawing/2010/main" val="0"/>
                </a:ext>
              </a:extLst>
            </a:blip>
            <a:srcRect/>
            <a:stretch>
              <a:fillRect l="-23037" r="-23037"/>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18747E-D524-9C85-7986-823E4A23847F}"/>
              </a:ext>
            </a:extLst>
          </p:cNvPr>
          <p:cNvSpPr/>
          <p:nvPr/>
        </p:nvSpPr>
        <p:spPr>
          <a:xfrm>
            <a:off x="4543074" y="1629505"/>
            <a:ext cx="1940550" cy="4583723"/>
          </a:xfrm>
          <a:prstGeom prst="rect">
            <a:avLst/>
          </a:prstGeom>
          <a:blipFill dpi="0" rotWithShape="1">
            <a:blip r:embed="rId6">
              <a:extLst>
                <a:ext uri="{28A0092B-C50C-407E-A947-70E740481C1C}">
                  <a14:useLocalDpi xmlns:a14="http://schemas.microsoft.com/office/drawing/2010/main" val="0"/>
                </a:ext>
              </a:extLst>
            </a:blip>
            <a:srcRect/>
            <a:stretch>
              <a:fillRect l="-32461" r="-70158"/>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3B0A7BF-1F37-7DEA-4AB5-D1C30E2DB399}"/>
              </a:ext>
            </a:extLst>
          </p:cNvPr>
          <p:cNvSpPr/>
          <p:nvPr/>
        </p:nvSpPr>
        <p:spPr>
          <a:xfrm>
            <a:off x="6483624" y="1629505"/>
            <a:ext cx="1940550" cy="4583723"/>
          </a:xfrm>
          <a:prstGeom prst="rect">
            <a:avLst/>
          </a:prstGeom>
          <a:blipFill dpi="0" rotWithShape="1">
            <a:blip r:embed="rId7">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g25e11802ac4_0_1976"/>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83" name="Google Shape;583;g25e11802ac4_0_1976"/>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584" name="Google Shape;584;g25e11802ac4_0_1976"/>
          <p:cNvCxnSpPr>
            <a:stCxn id="585" idx="4"/>
            <a:endCxn id="582"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586" name="Google Shape;586;g25e11802ac4_0_1976"/>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587" name="Google Shape;587;g25e11802ac4_0_1976"/>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585" name="Google Shape;585;g25e11802ac4_0_1976"/>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94" name="Google Shape;594;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95" name="Google Shape;595;g25e11802ac4_0_1886"/>
          <p:cNvCxnSpPr>
            <a:stCxn id="596" idx="4"/>
            <a:endCxn id="59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97" name="Google Shape;597;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98" name="Google Shape;598;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96" name="Google Shape;596;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9" name="Google Shape;599;g25e11802ac4_0_1886"/>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dirty="0">
                <a:solidFill>
                  <a:srgbClr val="000000"/>
                </a:solidFill>
                <a:latin typeface="Poppins"/>
                <a:ea typeface="Poppins"/>
                <a:cs typeface="Poppins"/>
                <a:sym typeface="Poppins"/>
              </a:rPr>
              <a:t>Organism</a:t>
            </a:r>
            <a:endParaRPr sz="700" b="0" i="0" u="none" strike="noStrike" cap="none" dirty="0">
              <a:solidFill>
                <a:srgbClr val="000000"/>
              </a:solidFill>
              <a:latin typeface="Arial"/>
              <a:ea typeface="Arial"/>
              <a:cs typeface="Arial"/>
              <a:sym typeface="Arial"/>
            </a:endParaRPr>
          </a:p>
        </p:txBody>
      </p:sp>
      <p:sp>
        <p:nvSpPr>
          <p:cNvPr id="600" name="Google Shape;600;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601" name="Google Shape;601;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602" name="Google Shape;602;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603" name="Google Shape;603;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organisms impact my life?</a:t>
            </a:r>
            <a:endParaRPr sz="1700" b="0" i="0" u="none" strike="noStrike" cap="none" dirty="0">
              <a:solidFill>
                <a:srgbClr val="000000"/>
              </a:solidFill>
              <a:latin typeface="Arial"/>
              <a:ea typeface="Arial"/>
              <a:cs typeface="Arial"/>
              <a:sym typeface="Arial"/>
            </a:endParaRPr>
          </a:p>
        </p:txBody>
      </p:sp>
      <p:sp>
        <p:nvSpPr>
          <p:cNvPr id="604" name="Google Shape;604;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05" name="Google Shape;605;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06" name="Google Shape;606;g25e11802ac4_0_1886"/>
          <p:cNvCxnSpPr>
            <a:stCxn id="607" idx="4"/>
            <a:endCxn id="60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08" name="Google Shape;608;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09" name="Google Shape;609;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07" name="Google Shape;607;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g25e11802ac4_0_199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16" name="Google Shape;616;g25e11802ac4_0_199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17" name="Google Shape;617;g25e11802ac4_0_1992"/>
          <p:cNvCxnSpPr>
            <a:stCxn id="618" idx="4"/>
            <a:endCxn id="61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19" name="Google Shape;619;g25e11802ac4_0_199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20" name="Google Shape;620;g25e11802ac4_0_199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18" name="Google Shape;618;g25e11802ac4_0_199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21" name="Google Shape;621;g25e11802ac4_0_1992"/>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an </a:t>
            </a:r>
            <a:r>
              <a:rPr lang="en-US" sz="3000" b="1" i="0" u="none" strike="noStrike" cap="none" dirty="0">
                <a:solidFill>
                  <a:srgbClr val="000000"/>
                </a:solidFill>
                <a:latin typeface="Calibri"/>
                <a:ea typeface="Calibri"/>
                <a:cs typeface="Calibri"/>
                <a:sym typeface="Calibri"/>
              </a:rPr>
              <a:t>organism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622" name="Google Shape;622;g25e11802ac4_0_1992"/>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23" name="Google Shape;623;g25e11802ac4_0_1992"/>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24" name="Google Shape;624;g25e11802ac4_0_1992"/>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25" name="Google Shape;625;g25e11802ac4_0_1992"/>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3" name="Picture 2" descr="A close up of a car&#10;&#10;Description automatically generated">
            <a:extLst>
              <a:ext uri="{FF2B5EF4-FFF2-40B4-BE49-F238E27FC236}">
                <a16:creationId xmlns:a16="http://schemas.microsoft.com/office/drawing/2014/main" id="{BCE5FCEC-9B92-A370-D92E-3C7F1B5B0868}"/>
              </a:ext>
            </a:extLst>
          </p:cNvPr>
          <p:cNvPicPr>
            <a:picLocks noChangeAspect="1"/>
          </p:cNvPicPr>
          <p:nvPr/>
        </p:nvPicPr>
        <p:blipFill>
          <a:blip r:embed="rId3"/>
          <a:stretch>
            <a:fillRect/>
          </a:stretch>
        </p:blipFill>
        <p:spPr>
          <a:xfrm>
            <a:off x="1078456" y="1990806"/>
            <a:ext cx="3054274" cy="2281631"/>
          </a:xfrm>
          <a:prstGeom prst="rect">
            <a:avLst/>
          </a:prstGeom>
        </p:spPr>
      </p:pic>
      <p:pic>
        <p:nvPicPr>
          <p:cNvPr id="5" name="Picture 4" descr="A white airplane in the sky&#10;&#10;Description automatically generated">
            <a:extLst>
              <a:ext uri="{FF2B5EF4-FFF2-40B4-BE49-F238E27FC236}">
                <a16:creationId xmlns:a16="http://schemas.microsoft.com/office/drawing/2014/main" id="{378627C6-7C05-E7D9-0410-94D947103F93}"/>
              </a:ext>
            </a:extLst>
          </p:cNvPr>
          <p:cNvPicPr>
            <a:picLocks noChangeAspect="1"/>
          </p:cNvPicPr>
          <p:nvPr/>
        </p:nvPicPr>
        <p:blipFill>
          <a:blip r:embed="rId4"/>
          <a:stretch>
            <a:fillRect/>
          </a:stretch>
        </p:blipFill>
        <p:spPr>
          <a:xfrm>
            <a:off x="5516546" y="4345754"/>
            <a:ext cx="3299081" cy="2275228"/>
          </a:xfrm>
          <a:prstGeom prst="rect">
            <a:avLst/>
          </a:prstGeom>
        </p:spPr>
      </p:pic>
      <p:pic>
        <p:nvPicPr>
          <p:cNvPr id="7" name="Picture 6" descr="A close up of a fish&#10;&#10;Description automatically generated">
            <a:extLst>
              <a:ext uri="{FF2B5EF4-FFF2-40B4-BE49-F238E27FC236}">
                <a16:creationId xmlns:a16="http://schemas.microsoft.com/office/drawing/2014/main" id="{B9A1633C-B9F3-D4BB-6CFE-2E5025E38888}"/>
              </a:ext>
            </a:extLst>
          </p:cNvPr>
          <p:cNvPicPr>
            <a:picLocks noChangeAspect="1"/>
          </p:cNvPicPr>
          <p:nvPr/>
        </p:nvPicPr>
        <p:blipFill>
          <a:blip r:embed="rId5"/>
          <a:stretch>
            <a:fillRect/>
          </a:stretch>
        </p:blipFill>
        <p:spPr>
          <a:xfrm>
            <a:off x="5516546" y="1990806"/>
            <a:ext cx="3299083" cy="2275229"/>
          </a:xfrm>
          <a:prstGeom prst="rect">
            <a:avLst/>
          </a:prstGeom>
        </p:spPr>
      </p:pic>
      <p:pic>
        <p:nvPicPr>
          <p:cNvPr id="9" name="Picture 8" descr="A pile of dirt on a white background&#10;&#10;Description automatically generated">
            <a:extLst>
              <a:ext uri="{FF2B5EF4-FFF2-40B4-BE49-F238E27FC236}">
                <a16:creationId xmlns:a16="http://schemas.microsoft.com/office/drawing/2014/main" id="{4CF871E0-4333-595D-2981-0AB4A11B57F8}"/>
              </a:ext>
            </a:extLst>
          </p:cNvPr>
          <p:cNvPicPr>
            <a:picLocks noChangeAspect="1"/>
          </p:cNvPicPr>
          <p:nvPr/>
        </p:nvPicPr>
        <p:blipFill>
          <a:blip r:embed="rId6"/>
          <a:stretch>
            <a:fillRect/>
          </a:stretch>
        </p:blipFill>
        <p:spPr>
          <a:xfrm>
            <a:off x="1154691" y="4614629"/>
            <a:ext cx="3318602" cy="198110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g28d0a459bb7_0_729"/>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36" name="Google Shape;636;g28d0a459bb7_0_729"/>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37" name="Google Shape;637;g28d0a459bb7_0_729"/>
          <p:cNvCxnSpPr>
            <a:stCxn id="638" idx="4"/>
            <a:endCxn id="63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39" name="Google Shape;639;g28d0a459bb7_0_729"/>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40" name="Google Shape;640;g28d0a459bb7_0_729"/>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38" name="Google Shape;638;g28d0a459bb7_0_729"/>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42" name="Google Shape;642;g28d0a459bb7_0_729"/>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43" name="Google Shape;643;g28d0a459bb7_0_729"/>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44" name="Google Shape;644;g28d0a459bb7_0_729"/>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45" name="Google Shape;645;g28d0a459bb7_0_729"/>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2" name="Google Shape;621;g25e11802ac4_0_1992">
            <a:extLst>
              <a:ext uri="{FF2B5EF4-FFF2-40B4-BE49-F238E27FC236}">
                <a16:creationId xmlns:a16="http://schemas.microsoft.com/office/drawing/2014/main" id="{258D02C8-D45D-8533-C932-4DA59E6DDC1F}"/>
              </a:ext>
            </a:extLst>
          </p:cNvPr>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an </a:t>
            </a:r>
            <a:r>
              <a:rPr lang="en-US" sz="3000" b="1" i="0" u="none" strike="noStrike" cap="none" dirty="0">
                <a:solidFill>
                  <a:srgbClr val="000000"/>
                </a:solidFill>
                <a:latin typeface="Calibri"/>
                <a:ea typeface="Calibri"/>
                <a:cs typeface="Calibri"/>
                <a:sym typeface="Calibri"/>
              </a:rPr>
              <a:t>organism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pic>
        <p:nvPicPr>
          <p:cNvPr id="3" name="Picture 2" descr="A close up of a car&#10;&#10;Description automatically generated">
            <a:extLst>
              <a:ext uri="{FF2B5EF4-FFF2-40B4-BE49-F238E27FC236}">
                <a16:creationId xmlns:a16="http://schemas.microsoft.com/office/drawing/2014/main" id="{59832AFD-ADE6-217F-9B09-6F01382033F3}"/>
              </a:ext>
            </a:extLst>
          </p:cNvPr>
          <p:cNvPicPr>
            <a:picLocks noChangeAspect="1"/>
          </p:cNvPicPr>
          <p:nvPr/>
        </p:nvPicPr>
        <p:blipFill>
          <a:blip r:embed="rId3"/>
          <a:stretch>
            <a:fillRect/>
          </a:stretch>
        </p:blipFill>
        <p:spPr>
          <a:xfrm>
            <a:off x="1078456" y="1990806"/>
            <a:ext cx="3054274" cy="2281631"/>
          </a:xfrm>
          <a:prstGeom prst="rect">
            <a:avLst/>
          </a:prstGeom>
        </p:spPr>
      </p:pic>
      <p:pic>
        <p:nvPicPr>
          <p:cNvPr id="4" name="Picture 3" descr="A white airplane in the sky&#10;&#10;Description automatically generated">
            <a:extLst>
              <a:ext uri="{FF2B5EF4-FFF2-40B4-BE49-F238E27FC236}">
                <a16:creationId xmlns:a16="http://schemas.microsoft.com/office/drawing/2014/main" id="{7EB66D5A-5DCE-245B-E78C-B0268F603ACA}"/>
              </a:ext>
            </a:extLst>
          </p:cNvPr>
          <p:cNvPicPr>
            <a:picLocks noChangeAspect="1"/>
          </p:cNvPicPr>
          <p:nvPr/>
        </p:nvPicPr>
        <p:blipFill>
          <a:blip r:embed="rId4"/>
          <a:stretch>
            <a:fillRect/>
          </a:stretch>
        </p:blipFill>
        <p:spPr>
          <a:xfrm>
            <a:off x="5516546" y="4345754"/>
            <a:ext cx="3299081" cy="2275228"/>
          </a:xfrm>
          <a:prstGeom prst="rect">
            <a:avLst/>
          </a:prstGeom>
        </p:spPr>
      </p:pic>
      <p:pic>
        <p:nvPicPr>
          <p:cNvPr id="5" name="Picture 4" descr="A close up of a fish&#10;&#10;Description automatically generated">
            <a:extLst>
              <a:ext uri="{FF2B5EF4-FFF2-40B4-BE49-F238E27FC236}">
                <a16:creationId xmlns:a16="http://schemas.microsoft.com/office/drawing/2014/main" id="{B0D84509-6477-E5DA-105A-AA7714012DE2}"/>
              </a:ext>
            </a:extLst>
          </p:cNvPr>
          <p:cNvPicPr>
            <a:picLocks noChangeAspect="1"/>
          </p:cNvPicPr>
          <p:nvPr/>
        </p:nvPicPr>
        <p:blipFill>
          <a:blip r:embed="rId5"/>
          <a:stretch>
            <a:fillRect/>
          </a:stretch>
        </p:blipFill>
        <p:spPr>
          <a:xfrm>
            <a:off x="5516546" y="1990806"/>
            <a:ext cx="3299083" cy="2275229"/>
          </a:xfrm>
          <a:prstGeom prst="rect">
            <a:avLst/>
          </a:prstGeom>
        </p:spPr>
      </p:pic>
      <p:pic>
        <p:nvPicPr>
          <p:cNvPr id="6" name="Picture 5" descr="A pile of dirt on a white background&#10;&#10;Description automatically generated">
            <a:extLst>
              <a:ext uri="{FF2B5EF4-FFF2-40B4-BE49-F238E27FC236}">
                <a16:creationId xmlns:a16="http://schemas.microsoft.com/office/drawing/2014/main" id="{A4743935-9208-7870-11CC-2FDD03681573}"/>
              </a:ext>
            </a:extLst>
          </p:cNvPr>
          <p:cNvPicPr>
            <a:picLocks noChangeAspect="1"/>
          </p:cNvPicPr>
          <p:nvPr/>
        </p:nvPicPr>
        <p:blipFill>
          <a:blip r:embed="rId6"/>
          <a:stretch>
            <a:fillRect/>
          </a:stretch>
        </p:blipFill>
        <p:spPr>
          <a:xfrm>
            <a:off x="1154691" y="4614629"/>
            <a:ext cx="3318602" cy="1981105"/>
          </a:xfrm>
          <a:prstGeom prst="rect">
            <a:avLst/>
          </a:prstGeom>
        </p:spPr>
      </p:pic>
      <p:sp>
        <p:nvSpPr>
          <p:cNvPr id="650" name="Google Shape;650;g28d0a459bb7_0_729"/>
          <p:cNvSpPr/>
          <p:nvPr/>
        </p:nvSpPr>
        <p:spPr>
          <a:xfrm>
            <a:off x="4824247" y="1685561"/>
            <a:ext cx="4197325" cy="27399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7" name="Google Shape;657;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58" name="Google Shape;658;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59" name="Google Shape;659;g25e11802ac4_0_2108"/>
          <p:cNvCxnSpPr>
            <a:stCxn id="660" idx="4"/>
            <a:endCxn id="65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61" name="Google Shape;661;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62" name="Google Shape;662;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60" name="Google Shape;660;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63" name="Google Shape;663;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664" name="Google Shape;664;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665" name="Google Shape;665;g25e11802ac4_0_2108"/>
          <p:cNvCxnSpPr>
            <a:stCxn id="666" idx="4"/>
            <a:endCxn id="66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667" name="Google Shape;667;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668" name="Google Shape;668;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670" name="Google Shape;670;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671" name="Google Shape;671;g25e11802ac4_0_210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672" name="Google Shape;672;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3" name="Google Shape;603;g25e11802ac4_0_1886">
            <a:extLst>
              <a:ext uri="{FF2B5EF4-FFF2-40B4-BE49-F238E27FC236}">
                <a16:creationId xmlns:a16="http://schemas.microsoft.com/office/drawing/2014/main" id="{245A447C-5A1A-DB80-EC61-67003FC7966A}"/>
              </a:ext>
            </a:extLst>
          </p:cNvPr>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organisms impact my life?</a:t>
            </a:r>
            <a:endParaRPr sz="1700" b="0" i="0" u="none" strike="noStrike" cap="none" dirty="0">
              <a:solidFill>
                <a:srgbClr val="000000"/>
              </a:solidFill>
              <a:latin typeface="Arial"/>
              <a:ea typeface="Arial"/>
              <a:cs typeface="Arial"/>
              <a:sym typeface="Arial"/>
            </a:endParaRPr>
          </a:p>
        </p:txBody>
      </p:sp>
      <p:pic>
        <p:nvPicPr>
          <p:cNvPr id="4" name="Picture 3" descr="A close up of a fish&#10;&#10;Description automatically generated">
            <a:extLst>
              <a:ext uri="{FF2B5EF4-FFF2-40B4-BE49-F238E27FC236}">
                <a16:creationId xmlns:a16="http://schemas.microsoft.com/office/drawing/2014/main" id="{E94987B9-8A82-4C6F-8B90-F04AE35EB624}"/>
              </a:ext>
            </a:extLst>
          </p:cNvPr>
          <p:cNvPicPr>
            <a:picLocks noChangeAspect="1"/>
          </p:cNvPicPr>
          <p:nvPr/>
        </p:nvPicPr>
        <p:blipFill>
          <a:blip r:embed="rId3"/>
          <a:stretch>
            <a:fillRect/>
          </a:stretch>
        </p:blipFill>
        <p:spPr>
          <a:xfrm>
            <a:off x="5171096" y="1122932"/>
            <a:ext cx="3515568" cy="2424529"/>
          </a:xfrm>
          <a:prstGeom prst="rect">
            <a:avLst/>
          </a:prstGeom>
        </p:spPr>
      </p:pic>
      <p:sp>
        <p:nvSpPr>
          <p:cNvPr id="666" name="Google Shape;666;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 name="Google Shape;599;g25e11802ac4_0_1886">
            <a:extLst>
              <a:ext uri="{FF2B5EF4-FFF2-40B4-BE49-F238E27FC236}">
                <a16:creationId xmlns:a16="http://schemas.microsoft.com/office/drawing/2014/main" id="{B9CEF78D-BAA9-A3B3-A382-48EFA3ADE9BB}"/>
              </a:ext>
            </a:extLst>
          </p:cNvPr>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dirty="0">
                <a:solidFill>
                  <a:srgbClr val="000000"/>
                </a:solidFill>
                <a:latin typeface="Poppins"/>
                <a:ea typeface="Poppins"/>
                <a:cs typeface="Poppins"/>
                <a:sym typeface="Poppins"/>
              </a:rPr>
              <a:t>Organism</a:t>
            </a:r>
            <a:endParaRPr sz="700" b="0" i="0" u="none" strike="noStrike" cap="none" dirty="0">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80" name="Google Shape;680;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81" name="Google Shape;681;g25e11802ac4_0_2130"/>
          <p:cNvCxnSpPr>
            <a:stCxn id="682" idx="4"/>
            <a:endCxn id="67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83" name="Google Shape;683;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84" name="Google Shape;684;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82" name="Google Shape;682;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85" name="Google Shape;685;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an </a:t>
            </a:r>
            <a:r>
              <a:rPr lang="en-US" sz="3000" b="1" i="0" u="none" strike="noStrike" cap="none" dirty="0">
                <a:solidFill>
                  <a:srgbClr val="000000"/>
                </a:solidFill>
                <a:latin typeface="Calibri"/>
                <a:ea typeface="Calibri"/>
                <a:cs typeface="Calibri"/>
                <a:sym typeface="Calibri"/>
              </a:rPr>
              <a:t>organism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686" name="Google Shape;686;g25e11802ac4_0_2130"/>
          <p:cNvSpPr txBox="1"/>
          <p:nvPr/>
        </p:nvSpPr>
        <p:spPr>
          <a:xfrm>
            <a:off x="1073532" y="52692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Anything created in a factor</a:t>
            </a:r>
            <a:endParaRPr sz="2400" b="0" i="0" u="none" strike="noStrike" cap="none" dirty="0">
              <a:solidFill>
                <a:srgbClr val="434343"/>
              </a:solidFill>
              <a:latin typeface="Helvetica Neue Light"/>
              <a:ea typeface="Helvetica Neue Light"/>
              <a:cs typeface="Helvetica Neue Light"/>
              <a:sym typeface="Helvetica Neue Light"/>
            </a:endParaRPr>
          </a:p>
        </p:txBody>
      </p:sp>
      <p:sp>
        <p:nvSpPr>
          <p:cNvPr id="687" name="Google Shape;687;g25e11802ac4_0_2130"/>
          <p:cNvSpPr txBox="1"/>
          <p:nvPr/>
        </p:nvSpPr>
        <p:spPr>
          <a:xfrm>
            <a:off x="1073532" y="4179420"/>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latin typeface="Helvetica Neue Light"/>
                <a:ea typeface="Helvetica Neue Light"/>
                <a:cs typeface="Helvetica Neue Light"/>
                <a:sym typeface="Helvetica Neue Light"/>
              </a:rPr>
              <a:t>A thing that never changes </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88" name="Google Shape;688;g25e11802ac4_0_21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89" name="Google Shape;689;g25e11802ac4_0_2130"/>
          <p:cNvSpPr txBox="1"/>
          <p:nvPr/>
        </p:nvSpPr>
        <p:spPr>
          <a:xfrm>
            <a:off x="1073532" y="2005647"/>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Any living thing</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90" name="Google Shape;690;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91" name="Google Shape;691;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92" name="Google Shape;692;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93" name="Google Shape;693;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94" name="Google Shape;694;g25e11802ac4_0_2130"/>
          <p:cNvSpPr txBox="1"/>
          <p:nvPr/>
        </p:nvSpPr>
        <p:spPr>
          <a:xfrm>
            <a:off x="1073532" y="30895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Something made out of metal or plastic</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g28d164d3bd8_0_2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01" name="Google Shape;701;g28d164d3bd8_0_2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02" name="Google Shape;702;g28d164d3bd8_0_22"/>
          <p:cNvCxnSpPr>
            <a:stCxn id="703" idx="4"/>
            <a:endCxn id="70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04" name="Google Shape;704;g28d164d3bd8_0_2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05" name="Google Shape;705;g28d164d3bd8_0_2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03" name="Google Shape;703;g28d164d3bd8_0_2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09" name="Google Shape;709;g28d164d3bd8_0_22"/>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11" name="Google Shape;711;g28d164d3bd8_0_22"/>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12" name="Google Shape;712;g28d164d3bd8_0_22"/>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13" name="Google Shape;713;g28d164d3bd8_0_22"/>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14" name="Google Shape;714;g28d164d3bd8_0_22"/>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16" name="Google Shape;716;g28d164d3bd8_0_22"/>
          <p:cNvSpPr/>
          <p:nvPr/>
        </p:nvSpPr>
        <p:spPr>
          <a:xfrm>
            <a:off x="350250" y="1757036"/>
            <a:ext cx="8443500" cy="10158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 name="Google Shape;685;g25e11802ac4_0_2130">
            <a:extLst>
              <a:ext uri="{FF2B5EF4-FFF2-40B4-BE49-F238E27FC236}">
                <a16:creationId xmlns:a16="http://schemas.microsoft.com/office/drawing/2014/main" id="{3B4631A1-291D-8661-E132-274E30C72CAB}"/>
              </a:ext>
            </a:extLst>
          </p:cNvPr>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an </a:t>
            </a:r>
            <a:r>
              <a:rPr lang="en-US" sz="3000" b="1" i="0" u="none" strike="noStrike" cap="none" dirty="0">
                <a:solidFill>
                  <a:srgbClr val="000000"/>
                </a:solidFill>
                <a:latin typeface="Calibri"/>
                <a:ea typeface="Calibri"/>
                <a:cs typeface="Calibri"/>
                <a:sym typeface="Calibri"/>
              </a:rPr>
              <a:t>organism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3" name="Google Shape;686;g25e11802ac4_0_2130">
            <a:extLst>
              <a:ext uri="{FF2B5EF4-FFF2-40B4-BE49-F238E27FC236}">
                <a16:creationId xmlns:a16="http://schemas.microsoft.com/office/drawing/2014/main" id="{778FC18D-6932-E1DF-058E-032D41473294}"/>
              </a:ext>
            </a:extLst>
          </p:cNvPr>
          <p:cNvSpPr txBox="1"/>
          <p:nvPr/>
        </p:nvSpPr>
        <p:spPr>
          <a:xfrm>
            <a:off x="1073532" y="52692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Anything created in a factor</a:t>
            </a:r>
            <a:endParaRPr sz="2400" b="0" i="0" u="none" strike="noStrike" cap="none" dirty="0">
              <a:solidFill>
                <a:srgbClr val="434343"/>
              </a:solidFill>
              <a:latin typeface="Helvetica Neue Light"/>
              <a:ea typeface="Helvetica Neue Light"/>
              <a:cs typeface="Helvetica Neue Light"/>
              <a:sym typeface="Helvetica Neue Light"/>
            </a:endParaRPr>
          </a:p>
        </p:txBody>
      </p:sp>
      <p:sp>
        <p:nvSpPr>
          <p:cNvPr id="4" name="Google Shape;687;g25e11802ac4_0_2130">
            <a:extLst>
              <a:ext uri="{FF2B5EF4-FFF2-40B4-BE49-F238E27FC236}">
                <a16:creationId xmlns:a16="http://schemas.microsoft.com/office/drawing/2014/main" id="{1AD946ED-72B0-BFC1-C83C-E843FFC1918E}"/>
              </a:ext>
            </a:extLst>
          </p:cNvPr>
          <p:cNvSpPr txBox="1"/>
          <p:nvPr/>
        </p:nvSpPr>
        <p:spPr>
          <a:xfrm>
            <a:off x="1073532" y="4179420"/>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latin typeface="Helvetica Neue Light"/>
                <a:ea typeface="Helvetica Neue Light"/>
                <a:cs typeface="Helvetica Neue Light"/>
                <a:sym typeface="Helvetica Neue Light"/>
              </a:rPr>
              <a:t>A thing that never changes </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 name="Google Shape;689;g25e11802ac4_0_2130">
            <a:extLst>
              <a:ext uri="{FF2B5EF4-FFF2-40B4-BE49-F238E27FC236}">
                <a16:creationId xmlns:a16="http://schemas.microsoft.com/office/drawing/2014/main" id="{4669704A-8273-52EF-C1D5-F412BA8F3E92}"/>
              </a:ext>
            </a:extLst>
          </p:cNvPr>
          <p:cNvSpPr txBox="1"/>
          <p:nvPr/>
        </p:nvSpPr>
        <p:spPr>
          <a:xfrm>
            <a:off x="1073532" y="2005647"/>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Any living thing</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 name="Google Shape;694;g25e11802ac4_0_2130">
            <a:extLst>
              <a:ext uri="{FF2B5EF4-FFF2-40B4-BE49-F238E27FC236}">
                <a16:creationId xmlns:a16="http://schemas.microsoft.com/office/drawing/2014/main" id="{6A31CD2B-14B5-1DB3-1AD4-4F64AC61FAD6}"/>
              </a:ext>
            </a:extLst>
          </p:cNvPr>
          <p:cNvSpPr txBox="1"/>
          <p:nvPr/>
        </p:nvSpPr>
        <p:spPr>
          <a:xfrm>
            <a:off x="1073532" y="30895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Something made out of metal or plastic</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pic>
        <p:nvPicPr>
          <p:cNvPr id="4" name="Picture 3" descr="A close up of a fish&#10;&#10;Description automatically generated">
            <a:extLst>
              <a:ext uri="{FF2B5EF4-FFF2-40B4-BE49-F238E27FC236}">
                <a16:creationId xmlns:a16="http://schemas.microsoft.com/office/drawing/2014/main" id="{D673BF5A-B52C-C958-74A9-0668BA9B0440}"/>
              </a:ext>
            </a:extLst>
          </p:cNvPr>
          <p:cNvPicPr>
            <a:picLocks noChangeAspect="1"/>
          </p:cNvPicPr>
          <p:nvPr/>
        </p:nvPicPr>
        <p:blipFill>
          <a:blip r:embed="rId3"/>
          <a:stretch>
            <a:fillRect/>
          </a:stretch>
        </p:blipFill>
        <p:spPr>
          <a:xfrm>
            <a:off x="5171096" y="1122932"/>
            <a:ext cx="3515568" cy="2424529"/>
          </a:xfrm>
          <a:prstGeom prst="rect">
            <a:avLst/>
          </a:prstGeom>
        </p:spPr>
      </p:pic>
      <p:sp>
        <p:nvSpPr>
          <p:cNvPr id="722" name="Google Shape;722;g25e11802ac4_0_2343"/>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23" name="Google Shape;723;g25e11802ac4_0_2343"/>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24" name="Google Shape;724;g25e11802ac4_0_2343"/>
          <p:cNvCxnSpPr>
            <a:stCxn id="725" idx="4"/>
            <a:endCxn id="72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26" name="Google Shape;726;g25e11802ac4_0_2343"/>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27" name="Google Shape;727;g25e11802ac4_0_2343"/>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25" name="Google Shape;725;g25e11802ac4_0_2343"/>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29" name="Google Shape;729;g25e11802ac4_0_2343"/>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730" name="Google Shape;730;g25e11802ac4_0_2343"/>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731" name="Google Shape;731;g25e11802ac4_0_2343"/>
          <p:cNvCxnSpPr>
            <a:stCxn id="732" idx="4"/>
            <a:endCxn id="729"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733" name="Google Shape;733;g25e11802ac4_0_2343"/>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734" name="Google Shape;734;g25e11802ac4_0_2343"/>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732" name="Google Shape;732;g25e11802ac4_0_2343"/>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36" name="Google Shape;736;g25e11802ac4_0_2343"/>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739" name="Google Shape;739;g25e11802ac4_0_2343"/>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Definition</a:t>
            </a:r>
            <a:endParaRPr sz="1400" b="0" i="0" u="none" strike="noStrike" cap="none" dirty="0">
              <a:solidFill>
                <a:srgbClr val="000000"/>
              </a:solidFill>
              <a:latin typeface="Arial"/>
              <a:ea typeface="Arial"/>
              <a:cs typeface="Arial"/>
              <a:sym typeface="Arial"/>
            </a:endParaRPr>
          </a:p>
        </p:txBody>
      </p:sp>
      <p:sp>
        <p:nvSpPr>
          <p:cNvPr id="740" name="Google Shape;740;g25e11802ac4_0_2343"/>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2" name="Google Shape;599;g25e11802ac4_0_1886">
            <a:extLst>
              <a:ext uri="{FF2B5EF4-FFF2-40B4-BE49-F238E27FC236}">
                <a16:creationId xmlns:a16="http://schemas.microsoft.com/office/drawing/2014/main" id="{AA9DB425-EB6C-AB4F-10D0-53A356AE5404}"/>
              </a:ext>
            </a:extLst>
          </p:cNvPr>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dirty="0">
                <a:solidFill>
                  <a:srgbClr val="000000"/>
                </a:solidFill>
                <a:latin typeface="Poppins"/>
                <a:ea typeface="Poppins"/>
                <a:cs typeface="Poppins"/>
                <a:sym typeface="Poppins"/>
              </a:rPr>
              <a:t>Organism</a:t>
            </a:r>
            <a:endParaRPr sz="700" b="0" i="0" u="none" strike="noStrike" cap="none" dirty="0">
              <a:solidFill>
                <a:srgbClr val="000000"/>
              </a:solidFill>
              <a:latin typeface="Arial"/>
              <a:ea typeface="Arial"/>
              <a:cs typeface="Arial"/>
              <a:sym typeface="Arial"/>
            </a:endParaRPr>
          </a:p>
        </p:txBody>
      </p:sp>
      <p:sp>
        <p:nvSpPr>
          <p:cNvPr id="3" name="Google Shape;603;g25e11802ac4_0_1886">
            <a:extLst>
              <a:ext uri="{FF2B5EF4-FFF2-40B4-BE49-F238E27FC236}">
                <a16:creationId xmlns:a16="http://schemas.microsoft.com/office/drawing/2014/main" id="{42F581F8-40AB-3698-853C-E5744A1A2A9A}"/>
              </a:ext>
            </a:extLst>
          </p:cNvPr>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organisms impact my life?</a:t>
            </a:r>
            <a:endParaRPr sz="1700" b="0" i="0" u="none" strike="noStrike" cap="none" dirty="0">
              <a:solidFill>
                <a:srgbClr val="000000"/>
              </a:solidFill>
              <a:latin typeface="Arial"/>
              <a:ea typeface="Arial"/>
              <a:cs typeface="Arial"/>
              <a:sym typeface="Arial"/>
            </a:endParaRPr>
          </a:p>
        </p:txBody>
      </p:sp>
      <p:sp>
        <p:nvSpPr>
          <p:cNvPr id="5" name="TextBox 4">
            <a:extLst>
              <a:ext uri="{FF2B5EF4-FFF2-40B4-BE49-F238E27FC236}">
                <a16:creationId xmlns:a16="http://schemas.microsoft.com/office/drawing/2014/main" id="{4B88FBE4-7EA2-BEA9-5805-5141572538A5}"/>
              </a:ext>
            </a:extLst>
          </p:cNvPr>
          <p:cNvSpPr txBox="1"/>
          <p:nvPr/>
        </p:nvSpPr>
        <p:spPr>
          <a:xfrm>
            <a:off x="1039963" y="1674713"/>
            <a:ext cx="2749471" cy="584775"/>
          </a:xfrm>
          <a:prstGeom prst="rect">
            <a:avLst/>
          </a:prstGeom>
          <a:noFill/>
        </p:spPr>
        <p:txBody>
          <a:bodyPr wrap="none" rtlCol="0">
            <a:spAutoFit/>
          </a:bodyPr>
          <a:lstStyle/>
          <a:p>
            <a:r>
              <a:rPr lang="en-US" sz="3200" dirty="0">
                <a:latin typeface="Calibri" panose="020F0502020204030204" pitchFamily="34" charset="0"/>
                <a:cs typeface="Calibri" panose="020F0502020204030204" pitchFamily="34" charset="0"/>
              </a:rPr>
              <a:t>Any living thing</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47" name="Google Shape;747;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48" name="Google Shape;748;g25e11802ac4_0_2367"/>
          <p:cNvCxnSpPr>
            <a:stCxn id="749" idx="4"/>
            <a:endCxn id="74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50" name="Google Shape;750;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51" name="Google Shape;751;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49" name="Google Shape;749;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52" name="Google Shape;752;g25e11802ac4_0_2367"/>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example</a:t>
            </a:r>
            <a:r>
              <a:rPr lang="en-US" sz="3000" b="0" i="0" u="none" strike="noStrike" cap="none" dirty="0">
                <a:solidFill>
                  <a:srgbClr val="000000"/>
                </a:solidFill>
                <a:latin typeface="Calibri"/>
                <a:ea typeface="Calibri"/>
                <a:cs typeface="Calibri"/>
                <a:sym typeface="Calibri"/>
              </a:rPr>
              <a:t> of an </a:t>
            </a:r>
            <a:r>
              <a:rPr lang="en-US" sz="3000" b="1" i="0" u="none" strike="noStrike" cap="none" dirty="0">
                <a:solidFill>
                  <a:srgbClr val="000000"/>
                </a:solidFill>
                <a:latin typeface="Calibri"/>
                <a:ea typeface="Calibri"/>
                <a:cs typeface="Calibri"/>
                <a:sym typeface="Calibri"/>
              </a:rPr>
              <a:t>organism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753" name="Google Shape;753;g25e11802ac4_0_2367"/>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343"/>
                </a:solidFill>
                <a:latin typeface="Helvetica Neue Light"/>
                <a:ea typeface="Helvetica Neue Light"/>
                <a:cs typeface="Helvetica Neue Light"/>
                <a:sym typeface="Helvetica Neue Light"/>
              </a:rPr>
              <a:t>A bicycle</a:t>
            </a:r>
            <a:endParaRPr sz="1400" b="0" i="0" u="none" strike="noStrike" cap="none" dirty="0">
              <a:solidFill>
                <a:srgbClr val="434343"/>
              </a:solidFill>
              <a:latin typeface="Arial"/>
              <a:ea typeface="Arial"/>
              <a:cs typeface="Arial"/>
              <a:sym typeface="Arial"/>
            </a:endParaRPr>
          </a:p>
        </p:txBody>
      </p:sp>
      <p:sp>
        <p:nvSpPr>
          <p:cNvPr id="754" name="Google Shape;754;g25e11802ac4_0_2367"/>
          <p:cNvSpPr txBox="1"/>
          <p:nvPr/>
        </p:nvSpPr>
        <p:spPr>
          <a:xfrm>
            <a:off x="1090682" y="3920945"/>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baby</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755" name="Google Shape;755;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56" name="Google Shape;756;g25e11802ac4_0_2367"/>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computer</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757" name="Google Shape;757;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58" name="Google Shape;758;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59" name="Google Shape;759;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60" name="Google Shape;760;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61" name="Google Shape;761;g25e11802ac4_0_2367"/>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house</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g28d164d3bd8_0_43"/>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68" name="Google Shape;768;g28d164d3bd8_0_43"/>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69" name="Google Shape;769;g28d164d3bd8_0_43"/>
          <p:cNvCxnSpPr>
            <a:stCxn id="770" idx="4"/>
            <a:endCxn id="76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71" name="Google Shape;771;g28d164d3bd8_0_43"/>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72" name="Google Shape;772;g28d164d3bd8_0_43"/>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70" name="Google Shape;770;g28d164d3bd8_0_43"/>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76" name="Google Shape;776;g28d164d3bd8_0_43"/>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78" name="Google Shape;778;g28d164d3bd8_0_43"/>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79" name="Google Shape;779;g28d164d3bd8_0_43"/>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80" name="Google Shape;780;g28d164d3bd8_0_43"/>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81" name="Google Shape;781;g28d164d3bd8_0_43"/>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83" name="Google Shape;783;g28d164d3bd8_0_43"/>
          <p:cNvSpPr/>
          <p:nvPr/>
        </p:nvSpPr>
        <p:spPr>
          <a:xfrm>
            <a:off x="239387" y="3662324"/>
            <a:ext cx="4865700" cy="10158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 name="Google Shape;752;g25e11802ac4_0_2367">
            <a:extLst>
              <a:ext uri="{FF2B5EF4-FFF2-40B4-BE49-F238E27FC236}">
                <a16:creationId xmlns:a16="http://schemas.microsoft.com/office/drawing/2014/main" id="{313CB821-3E1C-BCF7-D7E5-75C1D1BB022B}"/>
              </a:ext>
            </a:extLst>
          </p:cNvPr>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example</a:t>
            </a:r>
            <a:r>
              <a:rPr lang="en-US" sz="3000" b="0" i="0" u="none" strike="noStrike" cap="none" dirty="0">
                <a:solidFill>
                  <a:srgbClr val="000000"/>
                </a:solidFill>
                <a:latin typeface="Calibri"/>
                <a:ea typeface="Calibri"/>
                <a:cs typeface="Calibri"/>
                <a:sym typeface="Calibri"/>
              </a:rPr>
              <a:t> of an </a:t>
            </a:r>
            <a:r>
              <a:rPr lang="en-US" sz="3000" b="1" i="0" u="none" strike="noStrike" cap="none" dirty="0">
                <a:solidFill>
                  <a:srgbClr val="000000"/>
                </a:solidFill>
                <a:latin typeface="Calibri"/>
                <a:ea typeface="Calibri"/>
                <a:cs typeface="Calibri"/>
                <a:sym typeface="Calibri"/>
              </a:rPr>
              <a:t>organism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3" name="Google Shape;753;g25e11802ac4_0_2367">
            <a:extLst>
              <a:ext uri="{FF2B5EF4-FFF2-40B4-BE49-F238E27FC236}">
                <a16:creationId xmlns:a16="http://schemas.microsoft.com/office/drawing/2014/main" id="{5FE3CEAF-363F-57B8-E69F-707709B9F29C}"/>
              </a:ext>
            </a:extLst>
          </p:cNvPr>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343"/>
                </a:solidFill>
                <a:latin typeface="Helvetica Neue Light"/>
                <a:ea typeface="Helvetica Neue Light"/>
                <a:cs typeface="Helvetica Neue Light"/>
                <a:sym typeface="Helvetica Neue Light"/>
              </a:rPr>
              <a:t>A bicycle</a:t>
            </a:r>
            <a:endParaRPr sz="1400" b="0" i="0" u="none" strike="noStrike" cap="none" dirty="0">
              <a:solidFill>
                <a:srgbClr val="434343"/>
              </a:solidFill>
              <a:latin typeface="Arial"/>
              <a:ea typeface="Arial"/>
              <a:cs typeface="Arial"/>
              <a:sym typeface="Arial"/>
            </a:endParaRPr>
          </a:p>
        </p:txBody>
      </p:sp>
      <p:sp>
        <p:nvSpPr>
          <p:cNvPr id="4" name="Google Shape;754;g25e11802ac4_0_2367">
            <a:extLst>
              <a:ext uri="{FF2B5EF4-FFF2-40B4-BE49-F238E27FC236}">
                <a16:creationId xmlns:a16="http://schemas.microsoft.com/office/drawing/2014/main" id="{2E2DDC32-0D11-8860-1FC2-55FAB21D9B55}"/>
              </a:ext>
            </a:extLst>
          </p:cNvPr>
          <p:cNvSpPr txBox="1"/>
          <p:nvPr/>
        </p:nvSpPr>
        <p:spPr>
          <a:xfrm>
            <a:off x="1090682" y="3920945"/>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baby</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 name="Google Shape;756;g25e11802ac4_0_2367">
            <a:extLst>
              <a:ext uri="{FF2B5EF4-FFF2-40B4-BE49-F238E27FC236}">
                <a16:creationId xmlns:a16="http://schemas.microsoft.com/office/drawing/2014/main" id="{832A96B2-1CF5-AFDB-B45B-6790233260FD}"/>
              </a:ext>
            </a:extLst>
          </p:cNvPr>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computer</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 name="Google Shape;761;g25e11802ac4_0_2367">
            <a:extLst>
              <a:ext uri="{FF2B5EF4-FFF2-40B4-BE49-F238E27FC236}">
                <a16:creationId xmlns:a16="http://schemas.microsoft.com/office/drawing/2014/main" id="{1CBA4552-628E-3163-E438-C00ACBBF057C}"/>
              </a:ext>
            </a:extLst>
          </p:cNvPr>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house</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pic>
        <p:nvPicPr>
          <p:cNvPr id="4" name="Picture 3" descr="A close up of a fish&#10;&#10;Description automatically generated">
            <a:extLst>
              <a:ext uri="{FF2B5EF4-FFF2-40B4-BE49-F238E27FC236}">
                <a16:creationId xmlns:a16="http://schemas.microsoft.com/office/drawing/2014/main" id="{D673BF5A-B52C-C958-74A9-0668BA9B0440}"/>
              </a:ext>
            </a:extLst>
          </p:cNvPr>
          <p:cNvPicPr>
            <a:picLocks noChangeAspect="1"/>
          </p:cNvPicPr>
          <p:nvPr/>
        </p:nvPicPr>
        <p:blipFill>
          <a:blip r:embed="rId3"/>
          <a:stretch>
            <a:fillRect/>
          </a:stretch>
        </p:blipFill>
        <p:spPr>
          <a:xfrm>
            <a:off x="5171096" y="1122932"/>
            <a:ext cx="3515568" cy="2424529"/>
          </a:xfrm>
          <a:prstGeom prst="rect">
            <a:avLst/>
          </a:prstGeom>
        </p:spPr>
      </p:pic>
      <p:sp>
        <p:nvSpPr>
          <p:cNvPr id="722" name="Google Shape;722;g25e11802ac4_0_2343"/>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23" name="Google Shape;723;g25e11802ac4_0_2343"/>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24" name="Google Shape;724;g25e11802ac4_0_2343"/>
          <p:cNvCxnSpPr>
            <a:stCxn id="725" idx="4"/>
            <a:endCxn id="72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26" name="Google Shape;726;g25e11802ac4_0_2343"/>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27" name="Google Shape;727;g25e11802ac4_0_2343"/>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25" name="Google Shape;725;g25e11802ac4_0_2343"/>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29" name="Google Shape;729;g25e11802ac4_0_2343"/>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730" name="Google Shape;730;g25e11802ac4_0_2343"/>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731" name="Google Shape;731;g25e11802ac4_0_2343"/>
          <p:cNvCxnSpPr>
            <a:stCxn id="732" idx="4"/>
            <a:endCxn id="729"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733" name="Google Shape;733;g25e11802ac4_0_2343"/>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734" name="Google Shape;734;g25e11802ac4_0_2343"/>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732" name="Google Shape;732;g25e11802ac4_0_2343"/>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36" name="Google Shape;736;g25e11802ac4_0_2343"/>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739" name="Google Shape;739;g25e11802ac4_0_2343"/>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Definition</a:t>
            </a:r>
            <a:endParaRPr sz="1400" b="0" i="0" u="none" strike="noStrike" cap="none" dirty="0">
              <a:solidFill>
                <a:srgbClr val="000000"/>
              </a:solidFill>
              <a:latin typeface="Arial"/>
              <a:ea typeface="Arial"/>
              <a:cs typeface="Arial"/>
              <a:sym typeface="Arial"/>
            </a:endParaRPr>
          </a:p>
        </p:txBody>
      </p:sp>
      <p:sp>
        <p:nvSpPr>
          <p:cNvPr id="740" name="Google Shape;740;g25e11802ac4_0_2343"/>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2" name="Google Shape;599;g25e11802ac4_0_1886">
            <a:extLst>
              <a:ext uri="{FF2B5EF4-FFF2-40B4-BE49-F238E27FC236}">
                <a16:creationId xmlns:a16="http://schemas.microsoft.com/office/drawing/2014/main" id="{AA9DB425-EB6C-AB4F-10D0-53A356AE5404}"/>
              </a:ext>
            </a:extLst>
          </p:cNvPr>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dirty="0">
                <a:solidFill>
                  <a:srgbClr val="000000"/>
                </a:solidFill>
                <a:latin typeface="Poppins"/>
                <a:ea typeface="Poppins"/>
                <a:cs typeface="Poppins"/>
                <a:sym typeface="Poppins"/>
              </a:rPr>
              <a:t>Organism</a:t>
            </a:r>
            <a:endParaRPr sz="700" b="0" i="0" u="none" strike="noStrike" cap="none" dirty="0">
              <a:solidFill>
                <a:srgbClr val="000000"/>
              </a:solidFill>
              <a:latin typeface="Arial"/>
              <a:ea typeface="Arial"/>
              <a:cs typeface="Arial"/>
              <a:sym typeface="Arial"/>
            </a:endParaRPr>
          </a:p>
        </p:txBody>
      </p:sp>
      <p:sp>
        <p:nvSpPr>
          <p:cNvPr id="3" name="Google Shape;603;g25e11802ac4_0_1886">
            <a:extLst>
              <a:ext uri="{FF2B5EF4-FFF2-40B4-BE49-F238E27FC236}">
                <a16:creationId xmlns:a16="http://schemas.microsoft.com/office/drawing/2014/main" id="{42F581F8-40AB-3698-853C-E5744A1A2A9A}"/>
              </a:ext>
            </a:extLst>
          </p:cNvPr>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organisms impact my life?</a:t>
            </a:r>
            <a:endParaRPr sz="1700" b="0" i="0" u="none" strike="noStrike" cap="none" dirty="0">
              <a:solidFill>
                <a:srgbClr val="000000"/>
              </a:solidFill>
              <a:latin typeface="Arial"/>
              <a:ea typeface="Arial"/>
              <a:cs typeface="Arial"/>
              <a:sym typeface="Arial"/>
            </a:endParaRPr>
          </a:p>
        </p:txBody>
      </p:sp>
      <p:sp>
        <p:nvSpPr>
          <p:cNvPr id="5" name="TextBox 4">
            <a:extLst>
              <a:ext uri="{FF2B5EF4-FFF2-40B4-BE49-F238E27FC236}">
                <a16:creationId xmlns:a16="http://schemas.microsoft.com/office/drawing/2014/main" id="{4B88FBE4-7EA2-BEA9-5805-5141572538A5}"/>
              </a:ext>
            </a:extLst>
          </p:cNvPr>
          <p:cNvSpPr txBox="1"/>
          <p:nvPr/>
        </p:nvSpPr>
        <p:spPr>
          <a:xfrm>
            <a:off x="1039963" y="1674713"/>
            <a:ext cx="2749471" cy="584775"/>
          </a:xfrm>
          <a:prstGeom prst="rect">
            <a:avLst/>
          </a:prstGeom>
          <a:noFill/>
        </p:spPr>
        <p:txBody>
          <a:bodyPr wrap="none" rtlCol="0">
            <a:spAutoFit/>
          </a:bodyPr>
          <a:lstStyle/>
          <a:p>
            <a:r>
              <a:rPr lang="en-US" sz="3200" dirty="0">
                <a:latin typeface="Calibri" panose="020F0502020204030204" pitchFamily="34" charset="0"/>
                <a:cs typeface="Calibri" panose="020F0502020204030204" pitchFamily="34" charset="0"/>
              </a:rPr>
              <a:t>Any living thing</a:t>
            </a:r>
          </a:p>
        </p:txBody>
      </p:sp>
      <p:sp>
        <p:nvSpPr>
          <p:cNvPr id="6" name="TextBox 5">
            <a:extLst>
              <a:ext uri="{FF2B5EF4-FFF2-40B4-BE49-F238E27FC236}">
                <a16:creationId xmlns:a16="http://schemas.microsoft.com/office/drawing/2014/main" id="{4AB50056-C19D-A8A3-15AF-E160FEEEB265}"/>
              </a:ext>
            </a:extLst>
          </p:cNvPr>
          <p:cNvSpPr txBox="1"/>
          <p:nvPr/>
        </p:nvSpPr>
        <p:spPr>
          <a:xfrm>
            <a:off x="1557749" y="4777150"/>
            <a:ext cx="1330814" cy="584775"/>
          </a:xfrm>
          <a:prstGeom prst="rect">
            <a:avLst/>
          </a:prstGeom>
          <a:noFill/>
        </p:spPr>
        <p:txBody>
          <a:bodyPr wrap="none" rtlCol="0">
            <a:spAutoFit/>
          </a:bodyPr>
          <a:lstStyle/>
          <a:p>
            <a:r>
              <a:rPr lang="en-US" sz="3200" dirty="0">
                <a:latin typeface="Calibri" panose="020F0502020204030204" pitchFamily="34" charset="0"/>
                <a:cs typeface="Calibri" panose="020F0502020204030204" pitchFamily="34" charset="0"/>
              </a:rPr>
              <a:t>A baby</a:t>
            </a:r>
          </a:p>
        </p:txBody>
      </p:sp>
    </p:spTree>
    <p:extLst>
      <p:ext uri="{BB962C8B-B14F-4D97-AF65-F5344CB8AC3E}">
        <p14:creationId xmlns:p14="http://schemas.microsoft.com/office/powerpoint/2010/main" val="1318956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40"/>
          <p:cNvSpPr txBox="1"/>
          <p:nvPr/>
        </p:nvSpPr>
        <p:spPr>
          <a:xfrm>
            <a:off x="964349" y="242990"/>
            <a:ext cx="7215300" cy="1846629"/>
          </a:xfrm>
          <a:prstGeom prst="rect">
            <a:avLst/>
          </a:prstGeom>
          <a:noFill/>
          <a:ln>
            <a:noFill/>
          </a:ln>
        </p:spPr>
        <p:txBody>
          <a:bodyPr spcFirstLastPara="1" wrap="square" lIns="91425" tIns="91425" rIns="91425" bIns="91425" anchor="t" anchorCtr="0">
            <a:spAutoFit/>
          </a:bodyPr>
          <a:lstStyle/>
          <a:p>
            <a:pPr algn="ctr">
              <a:buClr>
                <a:schemeClr val="dk1"/>
              </a:buClr>
              <a:buSzPts val="1100"/>
            </a:pPr>
            <a:r>
              <a:rPr lang="en" sz="3600" b="1" u="sng" dirty="0">
                <a:solidFill>
                  <a:schemeClr val="dk1"/>
                </a:solidFill>
                <a:latin typeface="Calibri"/>
                <a:ea typeface="Calibri"/>
                <a:cs typeface="Calibri"/>
                <a:sym typeface="Calibri"/>
              </a:rPr>
              <a:t>Non-living thing</a:t>
            </a:r>
            <a:r>
              <a:rPr lang="en" sz="3600" b="1" dirty="0">
                <a:solidFill>
                  <a:schemeClr val="dk1"/>
                </a:solidFill>
                <a:latin typeface="Calibri"/>
                <a:ea typeface="Calibri"/>
                <a:cs typeface="Calibri"/>
                <a:sym typeface="Calibri"/>
              </a:rPr>
              <a:t>: </a:t>
            </a:r>
            <a:r>
              <a:rPr lang="en" sz="3600" dirty="0">
                <a:solidFill>
                  <a:schemeClr val="dk1"/>
                </a:solidFill>
                <a:latin typeface="Calibri"/>
                <a:ea typeface="Calibri"/>
                <a:cs typeface="Calibri"/>
                <a:sym typeface="Calibri"/>
              </a:rPr>
              <a:t>some</a:t>
            </a:r>
            <a:r>
              <a:rPr lang="en" sz="3600" dirty="0">
                <a:solidFill>
                  <a:srgbClr val="0C0C0C"/>
                </a:solidFill>
                <a:latin typeface="Calibri"/>
                <a:ea typeface="Calibri"/>
                <a:cs typeface="Calibri"/>
                <a:sym typeface="Calibri"/>
              </a:rPr>
              <a:t>thing that does not grow or reproduce and does not need food</a:t>
            </a:r>
            <a:endParaRPr sz="3600" dirty="0">
              <a:solidFill>
                <a:schemeClr val="dk1"/>
              </a:solidFill>
              <a:latin typeface="Calibri"/>
              <a:ea typeface="Calibri"/>
              <a:cs typeface="Calibri"/>
              <a:sym typeface="Calibri"/>
            </a:endParaRPr>
          </a:p>
        </p:txBody>
      </p:sp>
      <p:pic>
        <p:nvPicPr>
          <p:cNvPr id="227" name="Google Shape;227;p40"/>
          <p:cNvPicPr preferRelativeResize="0"/>
          <p:nvPr/>
        </p:nvPicPr>
        <p:blipFill>
          <a:blip r:embed="rId3">
            <a:alphaModFix/>
          </a:blip>
          <a:stretch>
            <a:fillRect/>
          </a:stretch>
        </p:blipFill>
        <p:spPr>
          <a:xfrm>
            <a:off x="1052715" y="2207171"/>
            <a:ext cx="7038569" cy="4650829"/>
          </a:xfrm>
          <a:prstGeom prst="rect">
            <a:avLst/>
          </a:prstGeom>
          <a:noFill/>
          <a:ln>
            <a:noFill/>
          </a:ln>
        </p:spPr>
      </p:pic>
      <p:sp>
        <p:nvSpPr>
          <p:cNvPr id="2" name="Google Shape;158;g27e576c1a67_0_0" descr="Rewind">
            <a:extLst>
              <a:ext uri="{FF2B5EF4-FFF2-40B4-BE49-F238E27FC236}">
                <a16:creationId xmlns:a16="http://schemas.microsoft.com/office/drawing/2014/main" id="{333D363E-88EC-AE46-4581-94BD51FA760F}"/>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815" name="Google Shape;815;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816" name="Google Shape;816;g25e11802ac4_0_2536"/>
          <p:cNvCxnSpPr>
            <a:stCxn id="817" idx="4"/>
            <a:endCxn id="81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818" name="Google Shape;818;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819" name="Google Shape;819;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817" name="Google Shape;817;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820" name="Google Shape;820;g25e11802ac4_0_2536"/>
          <p:cNvSpPr txBox="1"/>
          <p:nvPr/>
        </p:nvSpPr>
        <p:spPr>
          <a:xfrm>
            <a:off x="626731" y="355701"/>
            <a:ext cx="8209500" cy="100023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“how do organisms 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
        <p:nvSpPr>
          <p:cNvPr id="821" name="Google Shape;821;g25e11802ac4_0_2536"/>
          <p:cNvSpPr txBox="1"/>
          <p:nvPr/>
        </p:nvSpPr>
        <p:spPr>
          <a:xfrm>
            <a:off x="1073532" y="4292030"/>
            <a:ext cx="78741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Organisms</a:t>
            </a:r>
            <a:r>
              <a:rPr lang="en-US" sz="2200" b="0" i="0" u="none" strike="noStrike" cap="none" dirty="0">
                <a:solidFill>
                  <a:srgbClr val="434343"/>
                </a:solidFill>
                <a:latin typeface="Helvetica Neue Light"/>
                <a:ea typeface="Helvetica Neue Light"/>
                <a:cs typeface="Helvetica Neue Light"/>
                <a:sym typeface="Helvetica Neue Light"/>
              </a:rPr>
              <a:t> make sure we always take flattering photographs. </a:t>
            </a:r>
            <a:endParaRPr sz="2200" b="0" i="0" u="none" strike="noStrike" cap="none" dirty="0">
              <a:solidFill>
                <a:srgbClr val="434343"/>
              </a:solidFill>
              <a:latin typeface="Arial"/>
              <a:ea typeface="Arial"/>
              <a:cs typeface="Arial"/>
              <a:sym typeface="Arial"/>
            </a:endParaRPr>
          </a:p>
        </p:txBody>
      </p:sp>
      <p:sp>
        <p:nvSpPr>
          <p:cNvPr id="822" name="Google Shape;822;g25e11802ac4_0_2536"/>
          <p:cNvSpPr txBox="1"/>
          <p:nvPr/>
        </p:nvSpPr>
        <p:spPr>
          <a:xfrm>
            <a:off x="1073532" y="2901179"/>
            <a:ext cx="7874100" cy="83711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Plants and animals are organisms,</a:t>
            </a:r>
            <a:r>
              <a:rPr lang="en-US" sz="2200" b="0" i="0" u="none" strike="noStrike" cap="none" dirty="0">
                <a:solidFill>
                  <a:srgbClr val="43464D"/>
                </a:solidFill>
                <a:latin typeface="Helvetica Neue Light"/>
                <a:ea typeface="Helvetica Neue Light"/>
                <a:cs typeface="Helvetica Neue Light"/>
                <a:sym typeface="Helvetica Neue Light"/>
              </a:rPr>
              <a:t> and we eat them as food to help us grow and survive. </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823" name="Google Shape;823;g25e11802ac4_0_2536"/>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824" name="Google Shape;824;g25e11802ac4_0_2536"/>
          <p:cNvSpPr txBox="1"/>
          <p:nvPr/>
        </p:nvSpPr>
        <p:spPr>
          <a:xfrm>
            <a:off x="1073532" y="1863608"/>
            <a:ext cx="78741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dirty="0">
                <a:solidFill>
                  <a:srgbClr val="43464D"/>
                </a:solidFill>
                <a:latin typeface="Helvetica Neue Light"/>
                <a:ea typeface="Helvetica Neue Light"/>
                <a:cs typeface="Helvetica Neue Light"/>
                <a:sym typeface="Helvetica Neue Light"/>
              </a:rPr>
              <a:t>Organisms are the powerhouse of the cell.</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825" name="Google Shape;825;g25e11802ac4_0_2536"/>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826" name="Google Shape;826;g25e11802ac4_0_2536"/>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827" name="Google Shape;827;g25e11802ac4_0_2536"/>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828" name="Google Shape;828;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829" name="Google Shape;829;g25e11802ac4_0_2536"/>
          <p:cNvSpPr txBox="1"/>
          <p:nvPr/>
        </p:nvSpPr>
        <p:spPr>
          <a:xfrm>
            <a:off x="1073532" y="5461789"/>
            <a:ext cx="78741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dirty="0">
                <a:solidFill>
                  <a:srgbClr val="434343"/>
                </a:solidFill>
                <a:latin typeface="Helvetica Neue Light"/>
                <a:ea typeface="Helvetica Neue Light"/>
                <a:cs typeface="Helvetica Neue Light"/>
                <a:sym typeface="Helvetica Neue Light"/>
              </a:rPr>
              <a:t>Organisms are the different processes our bodies use to breathe. </a:t>
            </a:r>
            <a:endParaRPr sz="2200" b="0" i="0" u="none" strike="noStrike" cap="none" dirty="0">
              <a:solidFill>
                <a:srgbClr val="434343"/>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g28d164d3bd8_0_94"/>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836" name="Google Shape;836;g28d164d3bd8_0_94"/>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837" name="Google Shape;837;g28d164d3bd8_0_94"/>
          <p:cNvCxnSpPr>
            <a:stCxn id="838" idx="4"/>
            <a:endCxn id="83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839" name="Google Shape;839;g28d164d3bd8_0_94"/>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840" name="Google Shape;840;g28d164d3bd8_0_94"/>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838" name="Google Shape;838;g28d164d3bd8_0_94"/>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844" name="Google Shape;844;g28d164d3bd8_0_94"/>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846" name="Google Shape;846;g28d164d3bd8_0_94"/>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847" name="Google Shape;847;g28d164d3bd8_0_94"/>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848" name="Google Shape;848;g28d164d3bd8_0_94"/>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849" name="Google Shape;849;g28d164d3bd8_0_94"/>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851" name="Google Shape;851;g28d164d3bd8_0_94"/>
          <p:cNvSpPr/>
          <p:nvPr/>
        </p:nvSpPr>
        <p:spPr>
          <a:xfrm>
            <a:off x="190040" y="2834769"/>
            <a:ext cx="8790600" cy="9615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 name="Google Shape;820;g25e11802ac4_0_2536">
            <a:extLst>
              <a:ext uri="{FF2B5EF4-FFF2-40B4-BE49-F238E27FC236}">
                <a16:creationId xmlns:a16="http://schemas.microsoft.com/office/drawing/2014/main" id="{F38995A6-BAED-563D-B41E-93640122DA10}"/>
              </a:ext>
            </a:extLst>
          </p:cNvPr>
          <p:cNvSpPr txBox="1"/>
          <p:nvPr/>
        </p:nvSpPr>
        <p:spPr>
          <a:xfrm>
            <a:off x="626731" y="355701"/>
            <a:ext cx="8209500" cy="100023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“how do organisms 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
        <p:nvSpPr>
          <p:cNvPr id="3" name="Google Shape;821;g25e11802ac4_0_2536">
            <a:extLst>
              <a:ext uri="{FF2B5EF4-FFF2-40B4-BE49-F238E27FC236}">
                <a16:creationId xmlns:a16="http://schemas.microsoft.com/office/drawing/2014/main" id="{554E7C1C-542F-64BE-CAC5-6FD3EDC65A0F}"/>
              </a:ext>
            </a:extLst>
          </p:cNvPr>
          <p:cNvSpPr txBox="1"/>
          <p:nvPr/>
        </p:nvSpPr>
        <p:spPr>
          <a:xfrm>
            <a:off x="1073532" y="4292030"/>
            <a:ext cx="78741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Organisms</a:t>
            </a:r>
            <a:r>
              <a:rPr lang="en-US" sz="2200" b="0" i="0" u="none" strike="noStrike" cap="none" dirty="0">
                <a:solidFill>
                  <a:srgbClr val="434343"/>
                </a:solidFill>
                <a:latin typeface="Helvetica Neue Light"/>
                <a:ea typeface="Helvetica Neue Light"/>
                <a:cs typeface="Helvetica Neue Light"/>
                <a:sym typeface="Helvetica Neue Light"/>
              </a:rPr>
              <a:t> make sure we always take flattering photographs. </a:t>
            </a:r>
            <a:endParaRPr sz="2200" b="0" i="0" u="none" strike="noStrike" cap="none" dirty="0">
              <a:solidFill>
                <a:srgbClr val="434343"/>
              </a:solidFill>
              <a:latin typeface="Arial"/>
              <a:ea typeface="Arial"/>
              <a:cs typeface="Arial"/>
              <a:sym typeface="Arial"/>
            </a:endParaRPr>
          </a:p>
        </p:txBody>
      </p:sp>
      <p:sp>
        <p:nvSpPr>
          <p:cNvPr id="4" name="Google Shape;822;g25e11802ac4_0_2536">
            <a:extLst>
              <a:ext uri="{FF2B5EF4-FFF2-40B4-BE49-F238E27FC236}">
                <a16:creationId xmlns:a16="http://schemas.microsoft.com/office/drawing/2014/main" id="{41A42104-4530-A866-33B5-027567E6F74D}"/>
              </a:ext>
            </a:extLst>
          </p:cNvPr>
          <p:cNvSpPr txBox="1"/>
          <p:nvPr/>
        </p:nvSpPr>
        <p:spPr>
          <a:xfrm>
            <a:off x="1073532" y="2901179"/>
            <a:ext cx="7874100" cy="83711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Plants and animals are organisms,</a:t>
            </a:r>
            <a:r>
              <a:rPr lang="en-US" sz="2200" b="0" i="0" u="none" strike="noStrike" cap="none" dirty="0">
                <a:solidFill>
                  <a:srgbClr val="43464D"/>
                </a:solidFill>
                <a:latin typeface="Helvetica Neue Light"/>
                <a:ea typeface="Helvetica Neue Light"/>
                <a:cs typeface="Helvetica Neue Light"/>
                <a:sym typeface="Helvetica Neue Light"/>
              </a:rPr>
              <a:t> and we eat them as food to help us grow and survive. </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5" name="Google Shape;824;g25e11802ac4_0_2536">
            <a:extLst>
              <a:ext uri="{FF2B5EF4-FFF2-40B4-BE49-F238E27FC236}">
                <a16:creationId xmlns:a16="http://schemas.microsoft.com/office/drawing/2014/main" id="{6CF6D5F5-39F0-5365-F3A2-AADD66A4826D}"/>
              </a:ext>
            </a:extLst>
          </p:cNvPr>
          <p:cNvSpPr txBox="1"/>
          <p:nvPr/>
        </p:nvSpPr>
        <p:spPr>
          <a:xfrm>
            <a:off x="1073532" y="1863608"/>
            <a:ext cx="78741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dirty="0">
                <a:solidFill>
                  <a:srgbClr val="43464D"/>
                </a:solidFill>
                <a:latin typeface="Helvetica Neue Light"/>
                <a:ea typeface="Helvetica Neue Light"/>
                <a:cs typeface="Helvetica Neue Light"/>
                <a:sym typeface="Helvetica Neue Light"/>
              </a:rPr>
              <a:t>Organisms are the powerhouse of the cell.</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6" name="Google Shape;829;g25e11802ac4_0_2536">
            <a:extLst>
              <a:ext uri="{FF2B5EF4-FFF2-40B4-BE49-F238E27FC236}">
                <a16:creationId xmlns:a16="http://schemas.microsoft.com/office/drawing/2014/main" id="{F6CC81BE-1869-5B41-4E7F-C60183FF4A74}"/>
              </a:ext>
            </a:extLst>
          </p:cNvPr>
          <p:cNvSpPr txBox="1"/>
          <p:nvPr/>
        </p:nvSpPr>
        <p:spPr>
          <a:xfrm>
            <a:off x="1073532" y="5461789"/>
            <a:ext cx="78741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dirty="0">
                <a:solidFill>
                  <a:srgbClr val="434343"/>
                </a:solidFill>
                <a:latin typeface="Helvetica Neue Light"/>
                <a:ea typeface="Helvetica Neue Light"/>
                <a:cs typeface="Helvetica Neue Light"/>
                <a:sym typeface="Helvetica Neue Light"/>
              </a:rPr>
              <a:t>Organisms are the different processes our bodies use to breathe. </a:t>
            </a:r>
            <a:endParaRPr sz="2200" b="0" i="0" u="none" strike="noStrike" cap="none" dirty="0">
              <a:solidFill>
                <a:srgbClr val="434343"/>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pic>
        <p:nvPicPr>
          <p:cNvPr id="4" name="Picture 3" descr="A close up of a fish&#10;&#10;Description automatically generated">
            <a:extLst>
              <a:ext uri="{FF2B5EF4-FFF2-40B4-BE49-F238E27FC236}">
                <a16:creationId xmlns:a16="http://schemas.microsoft.com/office/drawing/2014/main" id="{D673BF5A-B52C-C958-74A9-0668BA9B0440}"/>
              </a:ext>
            </a:extLst>
          </p:cNvPr>
          <p:cNvPicPr>
            <a:picLocks noChangeAspect="1"/>
          </p:cNvPicPr>
          <p:nvPr/>
        </p:nvPicPr>
        <p:blipFill>
          <a:blip r:embed="rId3"/>
          <a:stretch>
            <a:fillRect/>
          </a:stretch>
        </p:blipFill>
        <p:spPr>
          <a:xfrm>
            <a:off x="5171096" y="1122932"/>
            <a:ext cx="3515568" cy="2424529"/>
          </a:xfrm>
          <a:prstGeom prst="rect">
            <a:avLst/>
          </a:prstGeom>
        </p:spPr>
      </p:pic>
      <p:sp>
        <p:nvSpPr>
          <p:cNvPr id="722" name="Google Shape;722;g25e11802ac4_0_2343"/>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23" name="Google Shape;723;g25e11802ac4_0_2343"/>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24" name="Google Shape;724;g25e11802ac4_0_2343"/>
          <p:cNvCxnSpPr>
            <a:stCxn id="725" idx="4"/>
            <a:endCxn id="72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26" name="Google Shape;726;g25e11802ac4_0_2343"/>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27" name="Google Shape;727;g25e11802ac4_0_2343"/>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25" name="Google Shape;725;g25e11802ac4_0_2343"/>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29" name="Google Shape;729;g25e11802ac4_0_2343"/>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730" name="Google Shape;730;g25e11802ac4_0_2343"/>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731" name="Google Shape;731;g25e11802ac4_0_2343"/>
          <p:cNvCxnSpPr>
            <a:stCxn id="732" idx="4"/>
            <a:endCxn id="729"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733" name="Google Shape;733;g25e11802ac4_0_2343"/>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734" name="Google Shape;734;g25e11802ac4_0_2343"/>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732" name="Google Shape;732;g25e11802ac4_0_2343"/>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36" name="Google Shape;736;g25e11802ac4_0_2343"/>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739" name="Google Shape;739;g25e11802ac4_0_2343"/>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Definition</a:t>
            </a:r>
            <a:endParaRPr sz="1400" b="0" i="0" u="none" strike="noStrike" cap="none" dirty="0">
              <a:solidFill>
                <a:srgbClr val="000000"/>
              </a:solidFill>
              <a:latin typeface="Arial"/>
              <a:ea typeface="Arial"/>
              <a:cs typeface="Arial"/>
              <a:sym typeface="Arial"/>
            </a:endParaRPr>
          </a:p>
        </p:txBody>
      </p:sp>
      <p:sp>
        <p:nvSpPr>
          <p:cNvPr id="740" name="Google Shape;740;g25e11802ac4_0_2343"/>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2" name="Google Shape;599;g25e11802ac4_0_1886">
            <a:extLst>
              <a:ext uri="{FF2B5EF4-FFF2-40B4-BE49-F238E27FC236}">
                <a16:creationId xmlns:a16="http://schemas.microsoft.com/office/drawing/2014/main" id="{AA9DB425-EB6C-AB4F-10D0-53A356AE5404}"/>
              </a:ext>
            </a:extLst>
          </p:cNvPr>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dirty="0">
                <a:solidFill>
                  <a:srgbClr val="000000"/>
                </a:solidFill>
                <a:latin typeface="Poppins"/>
                <a:ea typeface="Poppins"/>
                <a:cs typeface="Poppins"/>
                <a:sym typeface="Poppins"/>
              </a:rPr>
              <a:t>Organism</a:t>
            </a:r>
            <a:endParaRPr sz="700" b="0" i="0" u="none" strike="noStrike" cap="none" dirty="0">
              <a:solidFill>
                <a:srgbClr val="000000"/>
              </a:solidFill>
              <a:latin typeface="Arial"/>
              <a:ea typeface="Arial"/>
              <a:cs typeface="Arial"/>
              <a:sym typeface="Arial"/>
            </a:endParaRPr>
          </a:p>
        </p:txBody>
      </p:sp>
      <p:sp>
        <p:nvSpPr>
          <p:cNvPr id="3" name="Google Shape;603;g25e11802ac4_0_1886">
            <a:extLst>
              <a:ext uri="{FF2B5EF4-FFF2-40B4-BE49-F238E27FC236}">
                <a16:creationId xmlns:a16="http://schemas.microsoft.com/office/drawing/2014/main" id="{42F581F8-40AB-3698-853C-E5744A1A2A9A}"/>
              </a:ext>
            </a:extLst>
          </p:cNvPr>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organisms impact my life?</a:t>
            </a:r>
            <a:endParaRPr sz="1700" b="0" i="0" u="none" strike="noStrike" cap="none" dirty="0">
              <a:solidFill>
                <a:srgbClr val="000000"/>
              </a:solidFill>
              <a:latin typeface="Arial"/>
              <a:ea typeface="Arial"/>
              <a:cs typeface="Arial"/>
              <a:sym typeface="Arial"/>
            </a:endParaRPr>
          </a:p>
        </p:txBody>
      </p:sp>
      <p:sp>
        <p:nvSpPr>
          <p:cNvPr id="5" name="TextBox 4">
            <a:extLst>
              <a:ext uri="{FF2B5EF4-FFF2-40B4-BE49-F238E27FC236}">
                <a16:creationId xmlns:a16="http://schemas.microsoft.com/office/drawing/2014/main" id="{4B88FBE4-7EA2-BEA9-5805-5141572538A5}"/>
              </a:ext>
            </a:extLst>
          </p:cNvPr>
          <p:cNvSpPr txBox="1"/>
          <p:nvPr/>
        </p:nvSpPr>
        <p:spPr>
          <a:xfrm>
            <a:off x="1039963" y="1674713"/>
            <a:ext cx="2749471" cy="584775"/>
          </a:xfrm>
          <a:prstGeom prst="rect">
            <a:avLst/>
          </a:prstGeom>
          <a:noFill/>
        </p:spPr>
        <p:txBody>
          <a:bodyPr wrap="none" rtlCol="0">
            <a:spAutoFit/>
          </a:bodyPr>
          <a:lstStyle/>
          <a:p>
            <a:r>
              <a:rPr lang="en-US" sz="3200" dirty="0">
                <a:latin typeface="Calibri" panose="020F0502020204030204" pitchFamily="34" charset="0"/>
                <a:cs typeface="Calibri" panose="020F0502020204030204" pitchFamily="34" charset="0"/>
              </a:rPr>
              <a:t>Any living thing</a:t>
            </a:r>
          </a:p>
        </p:txBody>
      </p:sp>
      <p:sp>
        <p:nvSpPr>
          <p:cNvPr id="6" name="TextBox 5">
            <a:extLst>
              <a:ext uri="{FF2B5EF4-FFF2-40B4-BE49-F238E27FC236}">
                <a16:creationId xmlns:a16="http://schemas.microsoft.com/office/drawing/2014/main" id="{4AB50056-C19D-A8A3-15AF-E160FEEEB265}"/>
              </a:ext>
            </a:extLst>
          </p:cNvPr>
          <p:cNvSpPr txBox="1"/>
          <p:nvPr/>
        </p:nvSpPr>
        <p:spPr>
          <a:xfrm>
            <a:off x="1557749" y="4777150"/>
            <a:ext cx="1330814" cy="584775"/>
          </a:xfrm>
          <a:prstGeom prst="rect">
            <a:avLst/>
          </a:prstGeom>
          <a:noFill/>
        </p:spPr>
        <p:txBody>
          <a:bodyPr wrap="none" rtlCol="0">
            <a:spAutoFit/>
          </a:bodyPr>
          <a:lstStyle/>
          <a:p>
            <a:r>
              <a:rPr lang="en-US" sz="3200" dirty="0">
                <a:latin typeface="Calibri" panose="020F0502020204030204" pitchFamily="34" charset="0"/>
                <a:cs typeface="Calibri" panose="020F0502020204030204" pitchFamily="34" charset="0"/>
              </a:rPr>
              <a:t>A baby</a:t>
            </a:r>
          </a:p>
        </p:txBody>
      </p:sp>
      <p:sp>
        <p:nvSpPr>
          <p:cNvPr id="7" name="TextBox 6">
            <a:extLst>
              <a:ext uri="{FF2B5EF4-FFF2-40B4-BE49-F238E27FC236}">
                <a16:creationId xmlns:a16="http://schemas.microsoft.com/office/drawing/2014/main" id="{F81EAC88-0B05-533E-FC26-0A599EFA267E}"/>
              </a:ext>
            </a:extLst>
          </p:cNvPr>
          <p:cNvSpPr txBox="1"/>
          <p:nvPr/>
        </p:nvSpPr>
        <p:spPr>
          <a:xfrm>
            <a:off x="5403272" y="4482241"/>
            <a:ext cx="3366600" cy="1569660"/>
          </a:xfrm>
          <a:prstGeom prst="rect">
            <a:avLst/>
          </a:prstGeom>
          <a:noFill/>
        </p:spPr>
        <p:txBody>
          <a:bodyPr wrap="square" rtlCol="0">
            <a:spAutoFit/>
          </a:bodyPr>
          <a:lstStyle/>
          <a:p>
            <a:r>
              <a:rPr lang="en-US" sz="2400" dirty="0">
                <a:solidFill>
                  <a:schemeClr val="tx1"/>
                </a:solidFill>
                <a:latin typeface="Helvetica Neue Light"/>
                <a:ea typeface="Helvetica Neue Light"/>
                <a:cs typeface="Helvetica Neue Light"/>
                <a:sym typeface="Helvetica Neue Light"/>
              </a:rPr>
              <a:t>Plants and animals are organisms,</a:t>
            </a:r>
            <a:r>
              <a:rPr lang="en-US" sz="2400" b="0" i="0" u="none" strike="noStrike" cap="none" dirty="0">
                <a:solidFill>
                  <a:schemeClr val="tx1"/>
                </a:solidFill>
                <a:latin typeface="Helvetica Neue Light"/>
                <a:ea typeface="Helvetica Neue Light"/>
                <a:cs typeface="Helvetica Neue Light"/>
                <a:sym typeface="Helvetica Neue Light"/>
              </a:rPr>
              <a:t> and we eat them as food to help us grow and survive</a:t>
            </a:r>
            <a:r>
              <a:rPr lang="en-US" sz="2400" dirty="0">
                <a:solidFill>
                  <a:schemeClr val="tx1"/>
                </a:solidFill>
              </a:rPr>
              <a:t>. </a:t>
            </a:r>
          </a:p>
        </p:txBody>
      </p:sp>
    </p:spTree>
    <p:extLst>
      <p:ext uri="{BB962C8B-B14F-4D97-AF65-F5344CB8AC3E}">
        <p14:creationId xmlns:p14="http://schemas.microsoft.com/office/powerpoint/2010/main" val="5976862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p5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884" name="Google Shape;884;p5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7e576c1a67_0_281"/>
          <p:cNvSpPr txBox="1">
            <a:spLocks noGrp="1"/>
          </p:cNvSpPr>
          <p:nvPr>
            <p:ph type="subTitle" idx="1"/>
          </p:nvPr>
        </p:nvSpPr>
        <p:spPr>
          <a:xfrm>
            <a:off x="985697" y="303150"/>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sz="4800" b="1" u="sng" dirty="0">
                <a:solidFill>
                  <a:schemeClr val="dk1"/>
                </a:solidFill>
              </a:rPr>
              <a:t>Organism</a:t>
            </a:r>
            <a:r>
              <a:rPr lang="en-US" sz="4800" b="1" dirty="0">
                <a:solidFill>
                  <a:schemeClr val="dk1"/>
                </a:solidFill>
              </a:rPr>
              <a:t>: </a:t>
            </a:r>
            <a:r>
              <a:rPr lang="en-US" sz="4800" dirty="0">
                <a:solidFill>
                  <a:schemeClr val="dk1"/>
                </a:solidFill>
              </a:rPr>
              <a:t>any living thing</a:t>
            </a:r>
            <a:endParaRPr sz="4800" dirty="0"/>
          </a:p>
        </p:txBody>
      </p:sp>
      <p:sp>
        <p:nvSpPr>
          <p:cNvPr id="269" name="Google Shape;269;g27e576c1a67_0_281"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0" name="Google Shape;270;g27e576c1a67_0_281"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sp>
        <p:nvSpPr>
          <p:cNvPr id="7" name="Rectangle 6">
            <a:extLst>
              <a:ext uri="{FF2B5EF4-FFF2-40B4-BE49-F238E27FC236}">
                <a16:creationId xmlns:a16="http://schemas.microsoft.com/office/drawing/2014/main" id="{29B6F37C-6C1C-B1B1-62EC-61E50B580790}"/>
              </a:ext>
            </a:extLst>
          </p:cNvPr>
          <p:cNvSpPr/>
          <p:nvPr/>
        </p:nvSpPr>
        <p:spPr>
          <a:xfrm>
            <a:off x="661974" y="1629507"/>
            <a:ext cx="1940550" cy="4583723"/>
          </a:xfrm>
          <a:prstGeom prst="rect">
            <a:avLst/>
          </a:prstGeom>
          <a:blipFill dpi="0" rotWithShape="1">
            <a:blip r:embed="rId5">
              <a:extLst>
                <a:ext uri="{28A0092B-C50C-407E-A947-70E740481C1C}">
                  <a14:useLocalDpi xmlns:a14="http://schemas.microsoft.com/office/drawing/2010/main" val="0"/>
                </a:ext>
              </a:extLst>
            </a:blip>
            <a:srcRect/>
            <a:stretch>
              <a:fillRect l="-53665" r="-81937"/>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AE60653-0A84-2EBD-4C86-47B548217FD2}"/>
              </a:ext>
            </a:extLst>
          </p:cNvPr>
          <p:cNvSpPr/>
          <p:nvPr/>
        </p:nvSpPr>
        <p:spPr>
          <a:xfrm>
            <a:off x="2602524" y="1629506"/>
            <a:ext cx="1940550" cy="4583723"/>
          </a:xfrm>
          <a:prstGeom prst="rect">
            <a:avLst/>
          </a:prstGeom>
          <a:blipFill dpi="0" rotWithShape="1">
            <a:blip r:embed="rId6">
              <a:extLst>
                <a:ext uri="{28A0092B-C50C-407E-A947-70E740481C1C}">
                  <a14:useLocalDpi xmlns:a14="http://schemas.microsoft.com/office/drawing/2010/main" val="0"/>
                </a:ext>
              </a:extLst>
            </a:blip>
            <a:srcRect/>
            <a:stretch>
              <a:fillRect l="-23037" r="-23037"/>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DCFA2AB-739E-6A98-1961-89999C81F7F7}"/>
              </a:ext>
            </a:extLst>
          </p:cNvPr>
          <p:cNvSpPr/>
          <p:nvPr/>
        </p:nvSpPr>
        <p:spPr>
          <a:xfrm>
            <a:off x="4543074" y="1629505"/>
            <a:ext cx="1940550" cy="4583723"/>
          </a:xfrm>
          <a:prstGeom prst="rect">
            <a:avLst/>
          </a:prstGeom>
          <a:blipFill dpi="0" rotWithShape="1">
            <a:blip r:embed="rId7">
              <a:extLst>
                <a:ext uri="{28A0092B-C50C-407E-A947-70E740481C1C}">
                  <a14:useLocalDpi xmlns:a14="http://schemas.microsoft.com/office/drawing/2010/main" val="0"/>
                </a:ext>
              </a:extLst>
            </a:blip>
            <a:srcRect/>
            <a:stretch>
              <a:fillRect l="-32461" r="-70158"/>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C2BE2FC-2CAB-8FBF-0847-DA3F5D4A28EE}"/>
              </a:ext>
            </a:extLst>
          </p:cNvPr>
          <p:cNvSpPr/>
          <p:nvPr/>
        </p:nvSpPr>
        <p:spPr>
          <a:xfrm>
            <a:off x="6483624" y="1629505"/>
            <a:ext cx="1940550" cy="4583723"/>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08840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Google Shape;135;g27e68c1a8e3_0_0"/>
          <p:cNvSpPr txBox="1"/>
          <p:nvPr/>
        </p:nvSpPr>
        <p:spPr>
          <a:xfrm>
            <a:off x="627506" y="5550880"/>
            <a:ext cx="7886700" cy="942664"/>
          </a:xfrm>
          <a:prstGeom prst="rect">
            <a:avLst/>
          </a:prstGeom>
        </p:spPr>
        <p:txBody>
          <a:bodyPr spcFirstLastPara="1" vert="horz" lIns="91440" tIns="45720" rIns="91440" bIns="45720" rtlCol="0" anchor="ctr" anchorCtr="0">
            <a:noAutofit/>
          </a:bodyPr>
          <a:lstStyle/>
          <a:p>
            <a:pPr algn="ctr">
              <a:lnSpc>
                <a:spcPct val="90000"/>
              </a:lnSpc>
              <a:spcBef>
                <a:spcPct val="0"/>
              </a:spcBef>
              <a:spcAft>
                <a:spcPts val="600"/>
              </a:spcAft>
              <a:buSzPts val="3000"/>
            </a:pPr>
            <a:r>
              <a:rPr lang="en-US" sz="3600" b="1" i="0" u="none" strike="noStrike" kern="1200" cap="none" dirty="0">
                <a:solidFill>
                  <a:schemeClr val="tx1"/>
                </a:solidFill>
                <a:latin typeface="Calibri" panose="020F0502020204030204" pitchFamily="34" charset="0"/>
                <a:ea typeface="+mj-ea"/>
                <a:cs typeface="Calibri" panose="020F0502020204030204" pitchFamily="34" charset="0"/>
                <a:sym typeface="Calibri"/>
              </a:rPr>
              <a:t>Big Question: </a:t>
            </a:r>
            <a:r>
              <a:rPr lang="en-US" sz="3600" dirty="0">
                <a:latin typeface="Calibri" panose="020F0502020204030204" pitchFamily="34" charset="0"/>
                <a:cs typeface="Calibri" panose="020F0502020204030204" pitchFamily="34" charset="0"/>
              </a:rPr>
              <a:t>How are living things important to the environment?</a:t>
            </a:r>
          </a:p>
        </p:txBody>
      </p:sp>
      <p:pic>
        <p:nvPicPr>
          <p:cNvPr id="3" name="Picture 2" descr="A group of animals standing together&#10;&#10;Description automatically generated">
            <a:extLst>
              <a:ext uri="{FF2B5EF4-FFF2-40B4-BE49-F238E27FC236}">
                <a16:creationId xmlns:a16="http://schemas.microsoft.com/office/drawing/2014/main" id="{CECB82A5-8A0E-8359-999D-FEF7BAD48EEA}"/>
              </a:ext>
            </a:extLst>
          </p:cNvPr>
          <p:cNvPicPr>
            <a:picLocks noChangeAspect="1"/>
          </p:cNvPicPr>
          <p:nvPr/>
        </p:nvPicPr>
        <p:blipFill>
          <a:blip r:embed="rId3"/>
          <a:stretch>
            <a:fillRect/>
          </a:stretch>
        </p:blipFill>
        <p:spPr>
          <a:xfrm>
            <a:off x="598406" y="557189"/>
            <a:ext cx="7947187" cy="4629236"/>
          </a:xfrm>
          <a:prstGeom prst="rect">
            <a:avLst/>
          </a:prstGeom>
        </p:spPr>
      </p:pic>
      <p:sp>
        <p:nvSpPr>
          <p:cNvPr id="134" name="Google Shape;134;g27e68c1a8e3_0_0" descr="Lightbulb and gear"/>
          <p:cNvSpPr/>
          <p:nvPr/>
        </p:nvSpPr>
        <p:spPr>
          <a:xfrm>
            <a:off x="0" y="83361"/>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074487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pic>
        <p:nvPicPr>
          <p:cNvPr id="918" name="Google Shape;918;p6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pic>
        <p:nvPicPr>
          <p:cNvPr id="923" name="Google Shape;923;p14"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924" name="Google Shape;924;p14"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925" name="Google Shape;925;p14"/>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926" name="Google Shape;926;p14"/>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This Was Created With Resources From:</a:t>
            </a:r>
            <a:endParaRPr sz="1400" b="0" i="0" u="none" strike="noStrike" cap="none">
              <a:solidFill>
                <a:srgbClr val="000000"/>
              </a:solidFill>
              <a:latin typeface="Arial"/>
              <a:ea typeface="Arial"/>
              <a:cs typeface="Arial"/>
              <a:sym typeface="Arial"/>
            </a:endParaRPr>
          </a:p>
        </p:txBody>
      </p:sp>
      <p:sp>
        <p:nvSpPr>
          <p:cNvPr id="927" name="Google Shape;927;p14"/>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50"/>
              <a:buFont typeface="Arial"/>
              <a:buNone/>
            </a:pPr>
            <a:r>
              <a:rPr lang="en-US" sz="1450" b="1" i="0" u="none" strike="noStrike" cap="none">
                <a:solidFill>
                  <a:srgbClr val="000000"/>
                </a:solidFill>
                <a:latin typeface="Calibri"/>
                <a:ea typeface="Calibri"/>
                <a:cs typeface="Calibri"/>
                <a:sym typeface="Calibri"/>
              </a:rPr>
              <a:t>Questions or Comments</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endParaRPr sz="145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 Michael Kennedy, Ph.D.          MKennedy@Virginia.edu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Rachel L Kunemund, Ph.D.	             rk8vm@virginia.edu</a:t>
            </a: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27e576c1a67_0_0"/>
          <p:cNvSpPr txBox="1">
            <a:spLocks noGrp="1"/>
          </p:cNvSpPr>
          <p:nvPr>
            <p:ph type="ctrTitle"/>
          </p:nvPr>
        </p:nvSpPr>
        <p:spPr>
          <a:xfrm>
            <a:off x="1061801" y="318641"/>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u="sng" dirty="0"/>
              <a:t>Living Thing</a:t>
            </a:r>
            <a:r>
              <a:rPr lang="en-US" sz="3600" b="1" dirty="0"/>
              <a:t>: </a:t>
            </a:r>
            <a:r>
              <a:rPr lang="en-US" sz="3600" dirty="0"/>
              <a:t>something that grows, reproduces, needs food, and responds to its environment</a:t>
            </a:r>
            <a:endParaRPr sz="3600" dirty="0"/>
          </a:p>
        </p:txBody>
      </p:sp>
      <p:sp>
        <p:nvSpPr>
          <p:cNvPr id="158" name="Google Shape;158;g27e576c1a67_0_0"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9" name="Google Shape;159;g27e576c1a67_0_0"/>
          <p:cNvPicPr preferRelativeResize="0"/>
          <p:nvPr/>
        </p:nvPicPr>
        <p:blipFill rotWithShape="1">
          <a:blip r:embed="rId4">
            <a:alphaModFix/>
          </a:blip>
          <a:srcRect/>
          <a:stretch/>
        </p:blipFill>
        <p:spPr>
          <a:xfrm>
            <a:off x="309425" y="2635965"/>
            <a:ext cx="4262575" cy="3489110"/>
          </a:xfrm>
          <a:prstGeom prst="rect">
            <a:avLst/>
          </a:prstGeom>
          <a:noFill/>
          <a:ln>
            <a:noFill/>
          </a:ln>
        </p:spPr>
      </p:pic>
      <p:pic>
        <p:nvPicPr>
          <p:cNvPr id="160" name="Google Shape;160;g27e576c1a67_0_0"/>
          <p:cNvPicPr preferRelativeResize="0"/>
          <p:nvPr/>
        </p:nvPicPr>
        <p:blipFill rotWithShape="1">
          <a:blip r:embed="rId5">
            <a:alphaModFix/>
          </a:blip>
          <a:srcRect r="9082"/>
          <a:stretch/>
        </p:blipFill>
        <p:spPr>
          <a:xfrm>
            <a:off x="4953000" y="2635975"/>
            <a:ext cx="4018250" cy="3489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40"/>
          <p:cNvSpPr txBox="1"/>
          <p:nvPr/>
        </p:nvSpPr>
        <p:spPr>
          <a:xfrm>
            <a:off x="964349" y="242990"/>
            <a:ext cx="7215300" cy="1846629"/>
          </a:xfrm>
          <a:prstGeom prst="rect">
            <a:avLst/>
          </a:prstGeom>
          <a:noFill/>
          <a:ln>
            <a:noFill/>
          </a:ln>
        </p:spPr>
        <p:txBody>
          <a:bodyPr spcFirstLastPara="1" wrap="square" lIns="91425" tIns="91425" rIns="91425" bIns="91425" anchor="t" anchorCtr="0">
            <a:spAutoFit/>
          </a:bodyPr>
          <a:lstStyle/>
          <a:p>
            <a:pPr algn="ctr">
              <a:buClr>
                <a:schemeClr val="dk1"/>
              </a:buClr>
              <a:buSzPts val="1100"/>
            </a:pPr>
            <a:r>
              <a:rPr lang="en" sz="3600" dirty="0">
                <a:solidFill>
                  <a:schemeClr val="dk1"/>
                </a:solidFill>
                <a:latin typeface="Calibri"/>
                <a:ea typeface="Calibri"/>
                <a:cs typeface="Calibri"/>
                <a:sym typeface="Calibri"/>
              </a:rPr>
              <a:t>Some</a:t>
            </a:r>
            <a:r>
              <a:rPr lang="en" sz="3600" dirty="0">
                <a:solidFill>
                  <a:srgbClr val="0C0C0C"/>
                </a:solidFill>
                <a:latin typeface="Calibri"/>
                <a:ea typeface="Calibri"/>
                <a:cs typeface="Calibri"/>
                <a:sym typeface="Calibri"/>
              </a:rPr>
              <a:t>thing that does not grow or reproduce and does not need food is a </a:t>
            </a:r>
            <a:r>
              <a:rPr lang="en" sz="3600" u="sng" dirty="0">
                <a:solidFill>
                  <a:srgbClr val="0C0C0C"/>
                </a:solidFill>
                <a:latin typeface="Calibri"/>
                <a:ea typeface="Calibri"/>
                <a:cs typeface="Calibri"/>
                <a:sym typeface="Calibri"/>
              </a:rPr>
              <a:t>                    </a:t>
            </a:r>
            <a:r>
              <a:rPr lang="en" sz="3600" dirty="0">
                <a:solidFill>
                  <a:srgbClr val="0C0C0C"/>
                </a:solidFill>
                <a:latin typeface="Calibri"/>
                <a:ea typeface="Calibri"/>
                <a:cs typeface="Calibri"/>
                <a:sym typeface="Calibri"/>
              </a:rPr>
              <a:t>thing.</a:t>
            </a:r>
            <a:endParaRPr sz="3600" dirty="0">
              <a:solidFill>
                <a:schemeClr val="dk1"/>
              </a:solidFill>
              <a:latin typeface="Calibri"/>
              <a:ea typeface="Calibri"/>
              <a:cs typeface="Calibri"/>
              <a:sym typeface="Calibri"/>
            </a:endParaRPr>
          </a:p>
        </p:txBody>
      </p:sp>
      <p:pic>
        <p:nvPicPr>
          <p:cNvPr id="227" name="Google Shape;227;p40"/>
          <p:cNvPicPr preferRelativeResize="0"/>
          <p:nvPr/>
        </p:nvPicPr>
        <p:blipFill>
          <a:blip r:embed="rId3">
            <a:alphaModFix/>
          </a:blip>
          <a:stretch>
            <a:fillRect/>
          </a:stretch>
        </p:blipFill>
        <p:spPr>
          <a:xfrm>
            <a:off x="1052715" y="2207171"/>
            <a:ext cx="7038569" cy="4650829"/>
          </a:xfrm>
          <a:prstGeom prst="rect">
            <a:avLst/>
          </a:prstGeom>
          <a:noFill/>
          <a:ln>
            <a:noFill/>
          </a:ln>
        </p:spPr>
      </p:pic>
      <p:sp>
        <p:nvSpPr>
          <p:cNvPr id="3" name="Google Shape;205;g28d0a459bb7_0_262" descr="Questions">
            <a:extLst>
              <a:ext uri="{FF2B5EF4-FFF2-40B4-BE49-F238E27FC236}">
                <a16:creationId xmlns:a16="http://schemas.microsoft.com/office/drawing/2014/main" id="{10E88A89-8211-0399-DA4F-EE5155C0F8D5}"/>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0083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40"/>
          <p:cNvSpPr txBox="1"/>
          <p:nvPr/>
        </p:nvSpPr>
        <p:spPr>
          <a:xfrm>
            <a:off x="964349" y="242990"/>
            <a:ext cx="7215300" cy="1846629"/>
          </a:xfrm>
          <a:prstGeom prst="rect">
            <a:avLst/>
          </a:prstGeom>
          <a:noFill/>
          <a:ln>
            <a:noFill/>
          </a:ln>
        </p:spPr>
        <p:txBody>
          <a:bodyPr spcFirstLastPara="1" wrap="square" lIns="91425" tIns="91425" rIns="91425" bIns="91425" anchor="t" anchorCtr="0">
            <a:spAutoFit/>
          </a:bodyPr>
          <a:lstStyle/>
          <a:p>
            <a:pPr algn="ctr">
              <a:buClr>
                <a:schemeClr val="dk1"/>
              </a:buClr>
              <a:buSzPts val="1100"/>
            </a:pPr>
            <a:r>
              <a:rPr lang="en" sz="3600" dirty="0">
                <a:solidFill>
                  <a:schemeClr val="dk1"/>
                </a:solidFill>
                <a:latin typeface="Calibri"/>
                <a:ea typeface="Calibri"/>
                <a:cs typeface="Calibri"/>
                <a:sym typeface="Calibri"/>
              </a:rPr>
              <a:t>Some</a:t>
            </a:r>
            <a:r>
              <a:rPr lang="en" sz="3600" dirty="0">
                <a:solidFill>
                  <a:srgbClr val="0C0C0C"/>
                </a:solidFill>
                <a:latin typeface="Calibri"/>
                <a:ea typeface="Calibri"/>
                <a:cs typeface="Calibri"/>
                <a:sym typeface="Calibri"/>
              </a:rPr>
              <a:t>thing that does not grow or reproduce and does not need food is a </a:t>
            </a:r>
            <a:r>
              <a:rPr lang="en" sz="3600" dirty="0">
                <a:solidFill>
                  <a:srgbClr val="FF0000"/>
                </a:solidFill>
                <a:latin typeface="Calibri"/>
                <a:ea typeface="Calibri"/>
                <a:cs typeface="Calibri"/>
                <a:sym typeface="Calibri"/>
              </a:rPr>
              <a:t>non-living</a:t>
            </a:r>
            <a:r>
              <a:rPr lang="en" sz="3600" dirty="0">
                <a:solidFill>
                  <a:srgbClr val="0C0C0C"/>
                </a:solidFill>
                <a:latin typeface="Calibri"/>
                <a:ea typeface="Calibri"/>
                <a:cs typeface="Calibri"/>
                <a:sym typeface="Calibri"/>
              </a:rPr>
              <a:t> thing.</a:t>
            </a:r>
            <a:endParaRPr sz="3600" dirty="0">
              <a:solidFill>
                <a:schemeClr val="dk1"/>
              </a:solidFill>
              <a:latin typeface="Calibri"/>
              <a:ea typeface="Calibri"/>
              <a:cs typeface="Calibri"/>
              <a:sym typeface="Calibri"/>
            </a:endParaRPr>
          </a:p>
        </p:txBody>
      </p:sp>
      <p:pic>
        <p:nvPicPr>
          <p:cNvPr id="227" name="Google Shape;227;p40"/>
          <p:cNvPicPr preferRelativeResize="0"/>
          <p:nvPr/>
        </p:nvPicPr>
        <p:blipFill>
          <a:blip r:embed="rId3">
            <a:alphaModFix/>
          </a:blip>
          <a:stretch>
            <a:fillRect/>
          </a:stretch>
        </p:blipFill>
        <p:spPr>
          <a:xfrm>
            <a:off x="1052715" y="2207171"/>
            <a:ext cx="7038569" cy="4650829"/>
          </a:xfrm>
          <a:prstGeom prst="rect">
            <a:avLst/>
          </a:prstGeom>
          <a:noFill/>
          <a:ln>
            <a:noFill/>
          </a:ln>
        </p:spPr>
      </p:pic>
      <p:sp>
        <p:nvSpPr>
          <p:cNvPr id="3" name="Google Shape;205;g28d0a459bb7_0_262" descr="Questions">
            <a:extLst>
              <a:ext uri="{FF2B5EF4-FFF2-40B4-BE49-F238E27FC236}">
                <a16:creationId xmlns:a16="http://schemas.microsoft.com/office/drawing/2014/main" id="{10E88A89-8211-0399-DA4F-EE5155C0F8D5}"/>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23329575"/>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2656</TotalTime>
  <Words>2128</Words>
  <Application>Microsoft Macintosh PowerPoint</Application>
  <PresentationFormat>On-screen Show (4:3)</PresentationFormat>
  <Paragraphs>277</Paragraphs>
  <Slides>57</Slides>
  <Notes>57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Arial</vt:lpstr>
      <vt:lpstr>Söhne</vt:lpstr>
      <vt:lpstr>Poppins</vt:lpstr>
      <vt:lpstr>Calibri</vt:lpstr>
      <vt:lpstr>Helvetica Neue Light</vt:lpstr>
      <vt:lpstr>Office Theme</vt:lpstr>
      <vt:lpstr>PowerPoint Presentation</vt:lpstr>
      <vt:lpstr>PowerPoint Presentation</vt:lpstr>
      <vt:lpstr>PowerPoint Presentation</vt:lpstr>
      <vt:lpstr>PowerPoint Presentation</vt:lpstr>
      <vt:lpstr>PowerPoint Presentation</vt:lpstr>
      <vt:lpstr>Living Thing: something that grows, reproduces, needs food, and responds to its environment</vt:lpstr>
      <vt:lpstr>PowerPoint Presentation</vt:lpstr>
      <vt:lpstr>PowerPoint Presentation</vt:lpstr>
      <vt:lpstr>PowerPoint Presentation</vt:lpstr>
      <vt:lpstr>All of the following describe a living thing EXCEPT: A. something that grows B. something that does not need food C. something that reproduces</vt:lpstr>
      <vt:lpstr>All of the following describe a living thing EXCEPT: A. something that grows B. something that does not need food C. something that reproduces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mushroom is an example  of an organism.</vt:lpstr>
      <vt:lpstr>Trees in a forest are examples of organisms.</vt:lpstr>
      <vt:lpstr>PowerPoint Presentation</vt:lpstr>
      <vt:lpstr>Water is NOT an example of an organism.</vt:lpstr>
      <vt:lpstr>A rock is NOT an example of an organism.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Coleman, Olivia Fudge (rhz9xk)</cp:lastModifiedBy>
  <cp:revision>44</cp:revision>
  <dcterms:created xsi:type="dcterms:W3CDTF">2017-05-16T13:21:17Z</dcterms:created>
  <dcterms:modified xsi:type="dcterms:W3CDTF">2023-11-02T01:58:13Z</dcterms:modified>
</cp:coreProperties>
</file>