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76" r:id="rId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hcj8JZtTNec40AjHSC5WeD3f2a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element is a pure substance containing only one type of atom. </a:t>
            </a:r>
            <a:endParaRPr/>
          </a:p>
        </p:txBody>
      </p:sp>
      <p:sp>
        <p:nvSpPr>
          <p:cNvPr id="182" name="Google Shape;18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90" name="Google Shape;19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the 3 subatomic particles? Explain their similarities and differences.</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[The 3 subatomic particles are protons, neutrons, and electrons. Neutrons and protons are both found in the nucleus, however, protons are positively charged and neutrons have a neutral charge. Electrons are negatively charged and orbit the nucleus.]</a:t>
            </a:r>
            <a:endParaRPr sz="1200"/>
          </a:p>
          <a:p>
            <a:pPr marL="0" lvl="0" indent="0" algn="l" rtl="0">
              <a:lnSpc>
                <a:spcPct val="100000"/>
              </a:lnSpc>
              <a:spcBef>
                <a:spcPts val="0"/>
              </a:spcBef>
              <a:spcAft>
                <a:spcPts val="0"/>
              </a:spcAft>
              <a:buSzPts val="1400"/>
              <a:buNone/>
            </a:pPr>
            <a:endParaRPr/>
          </a:p>
        </p:txBody>
      </p:sp>
      <p:sp>
        <p:nvSpPr>
          <p:cNvPr id="196" name="Google Shape;19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an element?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 element is a pure substance containing only one type of atom.]</a:t>
            </a:r>
            <a:endParaRPr/>
          </a:p>
        </p:txBody>
      </p:sp>
      <p:sp>
        <p:nvSpPr>
          <p:cNvPr id="204" name="Google Shape;20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the Periodic Table.</a:t>
            </a:r>
            <a:endParaRPr/>
          </a:p>
        </p:txBody>
      </p:sp>
      <p:sp>
        <p:nvSpPr>
          <p:cNvPr id="212" name="Google Shape;21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Periodic Table is a chart of all the known elements, organized according to chemical and physical properties. </a:t>
            </a:r>
            <a:endParaRPr b="0"/>
          </a:p>
          <a:p>
            <a:pPr marL="0" lvl="0" indent="0" algn="l" rtl="0">
              <a:lnSpc>
                <a:spcPct val="100000"/>
              </a:lnSpc>
              <a:spcBef>
                <a:spcPts val="0"/>
              </a:spcBef>
              <a:spcAft>
                <a:spcPts val="0"/>
              </a:spcAft>
              <a:buSzPts val="1400"/>
              <a:buNone/>
            </a:pPr>
            <a:endParaRPr/>
          </a:p>
        </p:txBody>
      </p:sp>
      <p:sp>
        <p:nvSpPr>
          <p:cNvPr id="220" name="Google Shape;22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29" name="Google Shape;22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Periodic Table?</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[The Periodic Table is a chart of all the known elements, organized according to chemical and physical properties.]</a:t>
            </a:r>
            <a:endParaRPr/>
          </a:p>
          <a:p>
            <a:pPr marL="0" lvl="0" indent="0" algn="l" rtl="0">
              <a:lnSpc>
                <a:spcPct val="100000"/>
              </a:lnSpc>
              <a:spcBef>
                <a:spcPts val="0"/>
              </a:spcBef>
              <a:spcAft>
                <a:spcPts val="0"/>
              </a:spcAft>
              <a:buSzPts val="1400"/>
              <a:buNone/>
            </a:pPr>
            <a:endParaRPr b="0"/>
          </a:p>
        </p:txBody>
      </p:sp>
      <p:sp>
        <p:nvSpPr>
          <p:cNvPr id="235" name="Google Shape;23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43" name="Google Shape;24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symbol is the abbreviation of an element’s name. It is either one or two letters, and the first one is always capitalized. The atomic symbol for carbon is C. </a:t>
            </a:r>
            <a:endParaRPr/>
          </a:p>
        </p:txBody>
      </p:sp>
      <p:sp>
        <p:nvSpPr>
          <p:cNvPr id="250" name="Google Shape;25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the Periodic Table.</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Periodic Table allows us to see trends within the elements that would not be understandable if they were not organized.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is a great opportunity to make a connection to a real-life situation. </a:t>
            </a:r>
            <a:endParaRPr/>
          </a:p>
        </p:txBody>
      </p:sp>
      <p:sp>
        <p:nvSpPr>
          <p:cNvPr id="259" name="Google Shape;25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Periodic Table was first organized by a scientist named Dmitri Mendeleev. </a:t>
            </a:r>
            <a:endParaRPr/>
          </a:p>
        </p:txBody>
      </p:sp>
      <p:sp>
        <p:nvSpPr>
          <p:cNvPr id="267" name="Google Shape;26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Mendeleev decided to organize his periodic table by atomic mass. </a:t>
            </a:r>
            <a:endParaRPr/>
          </a:p>
        </p:txBody>
      </p:sp>
      <p:sp>
        <p:nvSpPr>
          <p:cNvPr id="276" name="Google Shape;27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Atomic mass is the total number of protons and neutrons in an atom.</a:t>
            </a:r>
            <a:endParaRPr/>
          </a:p>
        </p:txBody>
      </p:sp>
      <p:sp>
        <p:nvSpPr>
          <p:cNvPr id="290" name="Google Shape;29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you look up an element on the periodic table, you can find its atomic mass number listed below the name of the element.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Here you can engage students by asking why it may be important to know the atomic mass number and then incorporate their responses into a discussion in which you give examples. </a:t>
            </a:r>
            <a:endParaRPr/>
          </a:p>
        </p:txBody>
      </p:sp>
      <p:sp>
        <p:nvSpPr>
          <p:cNvPr id="299" name="Google Shape;29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08" name="Google Shape;30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difference between atomic symbol and atomic mass number?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sz="1200"/>
              <a:t>[</a:t>
            </a:r>
            <a:r>
              <a:rPr lang="en-US"/>
              <a:t>The atomic symbol is the abbreviation of an element’s name. It is either one or two letters, and the first one is always capitalized. The atomic symbol for carbon is C. </a:t>
            </a:r>
            <a:endParaRPr/>
          </a:p>
          <a:p>
            <a:pPr marL="0" lvl="0" indent="0" algn="l" rtl="0">
              <a:lnSpc>
                <a:spcPct val="100000"/>
              </a:lnSpc>
              <a:spcBef>
                <a:spcPts val="0"/>
              </a:spcBef>
              <a:spcAft>
                <a:spcPts val="0"/>
              </a:spcAft>
              <a:buSzPts val="1400"/>
              <a:buNone/>
            </a:pPr>
            <a:endParaRPr b="0"/>
          </a:p>
          <a:p>
            <a:pPr marL="0" marR="0" lvl="0" indent="0" algn="l" rtl="0">
              <a:lnSpc>
                <a:spcPct val="100000"/>
              </a:lnSpc>
              <a:spcBef>
                <a:spcPts val="0"/>
              </a:spcBef>
              <a:spcAft>
                <a:spcPts val="0"/>
              </a:spcAft>
              <a:buClr>
                <a:schemeClr val="dk1"/>
              </a:buClr>
              <a:buSzPts val="1200"/>
              <a:buFont typeface="Calibri"/>
              <a:buNone/>
            </a:pPr>
            <a:r>
              <a:rPr lang="en-US"/>
              <a:t>Atomic mass is the total number of protons and neutrons in an atom.]</a:t>
            </a:r>
            <a:endParaRPr/>
          </a:p>
        </p:txBody>
      </p:sp>
      <p:sp>
        <p:nvSpPr>
          <p:cNvPr id="314" name="Google Shape;31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Why is the Periodic Table important?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The Periodic Table allows us to see trends within the elements that would not be understandable if they were not organized.]</a:t>
            </a:r>
            <a:endParaRPr/>
          </a:p>
        </p:txBody>
      </p:sp>
      <p:sp>
        <p:nvSpPr>
          <p:cNvPr id="322" name="Google Shape;32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did </a:t>
            </a:r>
            <a:r>
              <a:rPr lang="en-US"/>
              <a:t>Dmitri</a:t>
            </a:r>
            <a:r>
              <a:rPr lang="en-US" sz="1200"/>
              <a:t> Mendeleev organize the first Periodic Table?</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[By atomic mass]</a:t>
            </a:r>
            <a:endParaRPr/>
          </a:p>
        </p:txBody>
      </p:sp>
      <p:sp>
        <p:nvSpPr>
          <p:cNvPr id="330" name="Google Shape;33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atomic mass</a:t>
            </a:r>
            <a:r>
              <a:rPr lang="en-US"/>
              <a:t>.  </a:t>
            </a:r>
            <a:endParaRPr/>
          </a:p>
        </p:txBody>
      </p:sp>
      <p:sp>
        <p:nvSpPr>
          <p:cNvPr id="339" name="Google Shape;339;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does the Periodic Table help us understand elements?</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this lesson, and we’ll revisit it.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mass of gold is 196 units. </a:t>
            </a:r>
            <a:endParaRPr/>
          </a:p>
        </p:txBody>
      </p:sp>
      <p:sp>
        <p:nvSpPr>
          <p:cNvPr id="346" name="Google Shape;346;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mass of magnesium is 24 units. </a:t>
            </a:r>
            <a:endParaRPr/>
          </a:p>
        </p:txBody>
      </p:sp>
      <p:sp>
        <p:nvSpPr>
          <p:cNvPr id="356" name="Google Shape;35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66" name="Google Shape;36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Where do we find the atomic mass of an element?</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sz="1200"/>
              <a:t>[At the bottom, under its name]</a:t>
            </a:r>
            <a:endParaRPr/>
          </a:p>
        </p:txBody>
      </p:sp>
      <p:sp>
        <p:nvSpPr>
          <p:cNvPr id="372" name="Google Shape;37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the Periodic Table is no longer organized by atomic mass, Like Mendeleev’s was. Now we organize the periodic table by atomic number.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could be an interesting opportunity to engage in why the periodic table was reorganized - what was the catalyst for changing its organization and how does this benefit us now? </a:t>
            </a:r>
            <a:endParaRPr/>
          </a:p>
        </p:txBody>
      </p:sp>
      <p:sp>
        <p:nvSpPr>
          <p:cNvPr id="380" name="Google Shape;38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number is the total number of protons in an element. It can be found in the top left corner of an element.</a:t>
            </a:r>
            <a:endParaRPr/>
          </a:p>
        </p:txBody>
      </p:sp>
      <p:sp>
        <p:nvSpPr>
          <p:cNvPr id="388" name="Google Shape;388;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Protons give an element its identity. Carbon, for example, is the element that has 6 protons. </a:t>
            </a:r>
            <a:endParaRPr/>
          </a:p>
        </p:txBody>
      </p:sp>
      <p:sp>
        <p:nvSpPr>
          <p:cNvPr id="397" name="Google Shape;39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06" name="Google Shape;40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is the Periodic Table organized today?</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sz="1200"/>
              <a:t>[By atomic number]</a:t>
            </a:r>
            <a:endParaRPr/>
          </a:p>
        </p:txBody>
      </p:sp>
      <p:sp>
        <p:nvSpPr>
          <p:cNvPr id="412" name="Google Shape;412;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does the atomic number tell us about the element?</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sz="1200"/>
              <a:t>[It tells us how many protons an element has.]</a:t>
            </a:r>
            <a:endParaRPr/>
          </a:p>
        </p:txBody>
      </p:sp>
      <p:sp>
        <p:nvSpPr>
          <p:cNvPr id="420" name="Google Shape;42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watch a video about all the elements on the periodic table.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video introduces the elements quite quickly which could be overwhelming for some students. To avoid overwhelming students, set expectations before the video. For example, explicitly tell students that the video moves quickly and is just meant to be an introduction. Before the video, it might help to ask if students know examples of any of the elements and then suggest that they see if their examples are shown in the video. Or ask students to jot down 2 or 3 examples of elements as they see them to share together afterwards as a class. A simple task like this could help students to stay engaged without causing the stress of needing to capture every example in a quick-moving video. </a:t>
            </a:r>
            <a:endParaRPr/>
          </a:p>
        </p:txBody>
      </p:sp>
      <p:sp>
        <p:nvSpPr>
          <p:cNvPr id="135" name="Google Shape;135;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atomic number</a:t>
            </a:r>
            <a:r>
              <a:rPr lang="en-US"/>
              <a:t>.  </a:t>
            </a:r>
            <a:endParaRPr/>
          </a:p>
        </p:txBody>
      </p:sp>
      <p:sp>
        <p:nvSpPr>
          <p:cNvPr id="428" name="Google Shape;42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mass of gold is 79. One atom of gold has 79 protons in its nucleus. </a:t>
            </a:r>
            <a:endParaRPr/>
          </a:p>
        </p:txBody>
      </p:sp>
      <p:sp>
        <p:nvSpPr>
          <p:cNvPr id="435" name="Google Shape;43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number of magnesium is 12. One atom of magnesium has 12 protons in its nucleus. </a:t>
            </a:r>
            <a:endParaRPr/>
          </a:p>
        </p:txBody>
      </p:sp>
      <p:sp>
        <p:nvSpPr>
          <p:cNvPr id="445" name="Google Shape;445;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55" name="Google Shape;455;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Where can we find the atomic number of an element?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sz="1200"/>
              <a:t>[At the top left corner]</a:t>
            </a:r>
            <a:endParaRPr/>
          </a:p>
        </p:txBody>
      </p:sp>
      <p:sp>
        <p:nvSpPr>
          <p:cNvPr id="461" name="Google Shape;46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how do we figure out the number of neutrons?</a:t>
            </a:r>
            <a:endParaRPr/>
          </a:p>
        </p:txBody>
      </p:sp>
      <p:sp>
        <p:nvSpPr>
          <p:cNvPr id="469" name="Google Shape;469;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find the number of neutrons in an atom, all we need to do is subtract the atomic number from the atomic mass number.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a mathematical model to help students understand how to find the number of neutrons is a great connection between mathematics and science. In this case, and particularly at this grade band, explicitly telling and showing the students the model is important for conceptual understanding.</a:t>
            </a:r>
            <a:endParaRPr/>
          </a:p>
        </p:txBody>
      </p:sp>
      <p:sp>
        <p:nvSpPr>
          <p:cNvPr id="476" name="Google Shape;476;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look at gold. </a:t>
            </a:r>
            <a:endParaRPr/>
          </a:p>
        </p:txBody>
      </p:sp>
      <p:sp>
        <p:nvSpPr>
          <p:cNvPr id="489" name="Google Shape;48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mass number of gold is 196 and the atomic number is 79. </a:t>
            </a:r>
            <a:endParaRPr/>
          </a:p>
        </p:txBody>
      </p:sp>
      <p:sp>
        <p:nvSpPr>
          <p:cNvPr id="496" name="Google Shape;496;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Therefore, we would need to subtract 79 from 196. </a:t>
            </a:r>
            <a:endParaRPr/>
          </a:p>
        </p:txBody>
      </p:sp>
      <p:sp>
        <p:nvSpPr>
          <p:cNvPr id="505" name="Google Shape;50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44" name="Google Shape;14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gold atom has 117 neutrons. </a:t>
            </a:r>
            <a:endParaRPr/>
          </a:p>
        </p:txBody>
      </p:sp>
      <p:sp>
        <p:nvSpPr>
          <p:cNvPr id="520" name="Google Shape;520;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536" name="Google Shape;536;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do we figure out the number of neutron in an element?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[Subtract the atomic number from the atomic mass</a:t>
            </a:r>
            <a:r>
              <a:rPr lang="en-US"/>
              <a:t> number</a:t>
            </a:r>
            <a:r>
              <a:rPr lang="en-US" sz="1200"/>
              <a:t>]</a:t>
            </a:r>
            <a:endParaRPr b="0"/>
          </a:p>
        </p:txBody>
      </p:sp>
      <p:sp>
        <p:nvSpPr>
          <p:cNvPr id="542" name="Google Shape;542;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dc4f9d6ddd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dc4f9d6dd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many neutrons are in Magnesium?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50" name="Google Shape;550;gdc4f9d6ddd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dc4f9d6ddd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dc4f9d6dd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How many neutrons are in Magnesium?</a:t>
            </a:r>
            <a:endParaRPr/>
          </a:p>
          <a:p>
            <a:pPr marL="0" lvl="0" indent="0" algn="l" rtl="0">
              <a:lnSpc>
                <a:spcPct val="100000"/>
              </a:lnSpc>
              <a:spcBef>
                <a:spcPts val="0"/>
              </a:spcBef>
              <a:spcAft>
                <a:spcPts val="0"/>
              </a:spcAft>
              <a:buSzPts val="1400"/>
              <a:buNone/>
            </a:pPr>
            <a:endParaRPr/>
          </a:p>
        </p:txBody>
      </p:sp>
      <p:sp>
        <p:nvSpPr>
          <p:cNvPr id="557" name="Google Shape;557;gdc4f9d6ddd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dc4f9d6ddd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dc4f9d6ddd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How many neutrons are in Magnesium?</a:t>
            </a:r>
            <a:endParaRPr/>
          </a:p>
          <a:p>
            <a:pPr marL="0" lvl="0" indent="0" algn="l" rtl="0">
              <a:lnSpc>
                <a:spcPct val="100000"/>
              </a:lnSpc>
              <a:spcBef>
                <a:spcPts val="0"/>
              </a:spcBef>
              <a:spcAft>
                <a:spcPts val="0"/>
              </a:spcAft>
              <a:buSzPts val="1400"/>
              <a:buNone/>
            </a:pPr>
            <a:endParaRPr/>
          </a:p>
        </p:txBody>
      </p:sp>
      <p:sp>
        <p:nvSpPr>
          <p:cNvPr id="571" name="Google Shape;571;gdc4f9d6ddd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difference between the atomic number and the atomic mass?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[Atomic number is the number of protons in an atom, while atomic mass is the number of protons AND neutrons in an atom.]</a:t>
            </a:r>
            <a:endParaRPr sz="1200"/>
          </a:p>
          <a:p>
            <a:pPr marL="0" lvl="0" indent="0" algn="l" rtl="0">
              <a:lnSpc>
                <a:spcPct val="100000"/>
              </a:lnSpc>
              <a:spcBef>
                <a:spcPts val="0"/>
              </a:spcBef>
              <a:spcAft>
                <a:spcPts val="0"/>
              </a:spcAft>
              <a:buSzPts val="1400"/>
              <a:buNone/>
            </a:pPr>
            <a:endParaRPr b="0"/>
          </a:p>
        </p:txBody>
      </p:sp>
      <p:sp>
        <p:nvSpPr>
          <p:cNvPr id="588" name="Google Shape;588;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 modern periodic table is organized by ___________. </a:t>
            </a:r>
            <a:endParaRPr sz="1200"/>
          </a:p>
          <a:p>
            <a:pPr marL="0" lvl="0" indent="0" algn="l" rtl="0">
              <a:lnSpc>
                <a:spcPct val="100000"/>
              </a:lnSpc>
              <a:spcBef>
                <a:spcPts val="0"/>
              </a:spcBef>
              <a:spcAft>
                <a:spcPts val="0"/>
              </a:spcAft>
              <a:buSzPts val="1400"/>
              <a:buNone/>
            </a:pPr>
            <a:endParaRPr b="0"/>
          </a:p>
        </p:txBody>
      </p:sp>
      <p:sp>
        <p:nvSpPr>
          <p:cNvPr id="598" name="Google Shape;598;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d972ec8db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d972ec8d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 modern periodic table is organized by ___________.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[Atomic number]</a:t>
            </a:r>
            <a:endParaRPr/>
          </a:p>
          <a:p>
            <a:pPr marL="0" lvl="0" indent="0" algn="l" rtl="0">
              <a:lnSpc>
                <a:spcPct val="100000"/>
              </a:lnSpc>
              <a:spcBef>
                <a:spcPts val="0"/>
              </a:spcBef>
              <a:spcAft>
                <a:spcPts val="0"/>
              </a:spcAft>
              <a:buSzPts val="1400"/>
              <a:buNone/>
            </a:pPr>
            <a:endParaRPr b="0"/>
          </a:p>
        </p:txBody>
      </p:sp>
      <p:sp>
        <p:nvSpPr>
          <p:cNvPr id="607" name="Google Shape;607;gd972ec8db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did Mendeleev originally organize the periodic table?</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[Mendeleev organized his periodic table by atomic mass.]</a:t>
            </a:r>
            <a:endParaRPr sz="1200"/>
          </a:p>
          <a:p>
            <a:pPr marL="0" lvl="0" indent="0" algn="l" rtl="0">
              <a:lnSpc>
                <a:spcPct val="100000"/>
              </a:lnSpc>
              <a:spcBef>
                <a:spcPts val="0"/>
              </a:spcBef>
              <a:spcAft>
                <a:spcPts val="0"/>
              </a:spcAft>
              <a:buSzPts val="1400"/>
              <a:buNone/>
            </a:pPr>
            <a:endParaRPr b="0"/>
          </a:p>
        </p:txBody>
      </p:sp>
      <p:sp>
        <p:nvSpPr>
          <p:cNvPr id="616" name="Google Shape;616;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atom is the smallest whole unit of matter. All matter is made up of atoms. </a:t>
            </a:r>
            <a:endParaRPr/>
          </a:p>
        </p:txBody>
      </p:sp>
      <p:sp>
        <p:nvSpPr>
          <p:cNvPr id="150" name="Google Shape;15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625" name="Google Shape;62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Periodic Table is a chart of all the known elements, organized according to chemical and physical properties. </a:t>
            </a:r>
            <a:endParaRPr b="0"/>
          </a:p>
          <a:p>
            <a:pPr marL="0" lvl="0" indent="0" algn="l" rtl="0">
              <a:lnSpc>
                <a:spcPct val="100000"/>
              </a:lnSpc>
              <a:spcBef>
                <a:spcPts val="0"/>
              </a:spcBef>
              <a:spcAft>
                <a:spcPts val="0"/>
              </a:spcAft>
              <a:buSzPts val="1400"/>
              <a:buNone/>
            </a:pPr>
            <a:endParaRPr/>
          </a:p>
        </p:txBody>
      </p:sp>
      <p:sp>
        <p:nvSpPr>
          <p:cNvPr id="632" name="Google Shape;63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symbol is the abbreviation of an element’s name. It is either one or two letters, and the first one is always capitalized. The atomic symbol for carbon is C. </a:t>
            </a:r>
            <a:endParaRPr/>
          </a:p>
        </p:txBody>
      </p:sp>
      <p:sp>
        <p:nvSpPr>
          <p:cNvPr id="640" name="Google Shape;640;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Atomic mass is the total amount of neutrons and protons in an element. </a:t>
            </a:r>
            <a:endParaRPr/>
          </a:p>
        </p:txBody>
      </p:sp>
      <p:sp>
        <p:nvSpPr>
          <p:cNvPr id="649" name="Google Shape;649;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atomic number is the total number of protons in an element. </a:t>
            </a:r>
            <a:endParaRPr/>
          </a:p>
        </p:txBody>
      </p:sp>
      <p:sp>
        <p:nvSpPr>
          <p:cNvPr id="658" name="Google Shape;658;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find the number of neutrons in an atom, all we need to do is subtract the atomic number from the atomic mass. </a:t>
            </a:r>
            <a:endParaRPr/>
          </a:p>
        </p:txBody>
      </p:sp>
      <p:sp>
        <p:nvSpPr>
          <p:cNvPr id="667" name="Google Shape;667;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dc4f9d6ddd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dc4f9d6ddd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On the interactive periodic table, students can hover over elements to learn their names and click on elements to see its atomic and mass numbers as well as other attributes.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This simulation is a great way to engage students in interacting with the periodic table in a low-stakes way. This simulation may be helpful earlier in the presentation as an introduction to the periodic table or here as a review of what students have learned. Be sure to offer students opportunities to ask questions to gauge their understanding.</a:t>
            </a:r>
            <a:endParaRPr/>
          </a:p>
        </p:txBody>
      </p:sp>
      <p:sp>
        <p:nvSpPr>
          <p:cNvPr id="680" name="Google Shape;680;gdc4f9d6ddd_0_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1"/>
          </a:p>
        </p:txBody>
      </p:sp>
      <p:sp>
        <p:nvSpPr>
          <p:cNvPr id="690" name="Google Shape;690;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698" name="Google Shape;698;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proton is a positively charged subatomic particle found in the nucleus of an atom.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Incorporating visuals is an important way to help students build conceptual understanding when learning new definitions. </a:t>
            </a:r>
            <a:endParaRPr/>
          </a:p>
        </p:txBody>
      </p:sp>
      <p:sp>
        <p:nvSpPr>
          <p:cNvPr id="158" name="Google Shape;15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neutron is a subatomic particle with a neutral charge, found in the nucleus of an atom. </a:t>
            </a:r>
            <a:endParaRPr/>
          </a:p>
        </p:txBody>
      </p:sp>
      <p:sp>
        <p:nvSpPr>
          <p:cNvPr id="166" name="Google Shape;16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electron is a negatively charged particle that orbits the nucleus.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t>
            </a:r>
            <a:r>
              <a:rPr lang="en-US" sz="1100"/>
              <a:t>These visuals help support the definition of the vocabulary term; referring to these visual references gives the students another means of accessing the content. </a:t>
            </a:r>
            <a:endParaRPr/>
          </a:p>
        </p:txBody>
      </p:sp>
      <p:sp>
        <p:nvSpPr>
          <p:cNvPr id="174" name="Google Shape;17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7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7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7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7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7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rz4Dd1I_fX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pbslm-contrib.s3.amazonaws.com/WGBH/conv19/phy03-int-ptable/index.htm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1434074" y="424771"/>
            <a:ext cx="7009380"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Element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a pure substance containing only one type of atom</a:t>
            </a:r>
            <a:endParaRPr sz="2800" b="1" i="0" u="none" strike="noStrike" cap="none">
              <a:solidFill>
                <a:srgbClr val="FF0000"/>
              </a:solidFill>
              <a:latin typeface="Calibri"/>
              <a:ea typeface="Calibri"/>
              <a:cs typeface="Calibri"/>
              <a:sym typeface="Calibri"/>
            </a:endParaRPr>
          </a:p>
        </p:txBody>
      </p:sp>
      <p:sp>
        <p:nvSpPr>
          <p:cNvPr id="185" name="Google Shape;185;p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9" descr="gold.jpg"/>
          <p:cNvPicPr preferRelativeResize="0"/>
          <p:nvPr/>
        </p:nvPicPr>
        <p:blipFill rotWithShape="1">
          <a:blip r:embed="rId4">
            <a:alphaModFix/>
          </a:blip>
          <a:srcRect/>
          <a:stretch/>
        </p:blipFill>
        <p:spPr>
          <a:xfrm>
            <a:off x="1198722" y="1897726"/>
            <a:ext cx="7011498" cy="4675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p:nvPr/>
        </p:nvSpPr>
        <p:spPr>
          <a:xfrm>
            <a:off x="1143000" y="231778"/>
            <a:ext cx="75600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the 3 subatomic particles? Explain their similarities and differences.</a:t>
            </a:r>
            <a:endParaRPr sz="1400" b="0" i="0" u="none" strike="noStrike" cap="none">
              <a:solidFill>
                <a:srgbClr val="000000"/>
              </a:solidFill>
              <a:latin typeface="Arial"/>
              <a:ea typeface="Arial"/>
              <a:cs typeface="Arial"/>
              <a:sym typeface="Arial"/>
            </a:endParaRPr>
          </a:p>
        </p:txBody>
      </p:sp>
      <p:sp>
        <p:nvSpPr>
          <p:cNvPr id="199" name="Google Shape;199;p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0" name="Google Shape;200;p11"/>
          <p:cNvPicPr preferRelativeResize="0"/>
          <p:nvPr/>
        </p:nvPicPr>
        <p:blipFill rotWithShape="1">
          <a:blip r:embed="rId4">
            <a:alphaModFix/>
          </a:blip>
          <a:srcRect/>
          <a:stretch/>
        </p:blipFill>
        <p:spPr>
          <a:xfrm>
            <a:off x="469592" y="1986467"/>
            <a:ext cx="8204822" cy="47080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989763" y="424771"/>
            <a:ext cx="716447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element?</a:t>
            </a:r>
            <a:endParaRPr sz="1400" b="0" i="0" u="none" strike="noStrike" cap="none">
              <a:solidFill>
                <a:srgbClr val="000000"/>
              </a:solidFill>
              <a:latin typeface="Arial"/>
              <a:ea typeface="Arial"/>
              <a:cs typeface="Arial"/>
              <a:sym typeface="Arial"/>
            </a:endParaRPr>
          </a:p>
        </p:txBody>
      </p:sp>
      <p:sp>
        <p:nvSpPr>
          <p:cNvPr id="207" name="Google Shape;207;p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8" name="Google Shape;208;p12" descr="gold.jpg"/>
          <p:cNvPicPr preferRelativeResize="0"/>
          <p:nvPr/>
        </p:nvPicPr>
        <p:blipFill rotWithShape="1">
          <a:blip r:embed="rId4">
            <a:alphaModFix/>
          </a:blip>
          <a:srcRect/>
          <a:stretch/>
        </p:blipFill>
        <p:spPr>
          <a:xfrm>
            <a:off x="1264037" y="1489511"/>
            <a:ext cx="7011498" cy="46750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p:nvPr/>
        </p:nvSpPr>
        <p:spPr>
          <a:xfrm>
            <a:off x="1890591" y="869904"/>
            <a:ext cx="573283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dk1"/>
                </a:solidFill>
                <a:latin typeface="Calibri"/>
                <a:ea typeface="Calibri"/>
                <a:cs typeface="Calibri"/>
                <a:sym typeface="Calibri"/>
              </a:rPr>
              <a:t>Periodic Table</a:t>
            </a:r>
            <a:endParaRPr sz="6600" b="1" i="0" u="none" strike="noStrike" cap="none" dirty="0">
              <a:solidFill>
                <a:schemeClr val="dk1"/>
              </a:solidFill>
              <a:latin typeface="Calibri"/>
              <a:ea typeface="Calibri"/>
              <a:cs typeface="Calibri"/>
              <a:sym typeface="Calibri"/>
            </a:endParaRPr>
          </a:p>
        </p:txBody>
      </p:sp>
      <p:sp>
        <p:nvSpPr>
          <p:cNvPr id="215" name="Google Shape;215;p1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1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4"/>
          <p:cNvSpPr txBox="1">
            <a:spLocks noGrp="1"/>
          </p:cNvSpPr>
          <p:nvPr>
            <p:ph type="ctrTitle"/>
          </p:nvPr>
        </p:nvSpPr>
        <p:spPr>
          <a:xfrm>
            <a:off x="401935" y="427701"/>
            <a:ext cx="8551146"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Periodic Table</a:t>
            </a:r>
            <a:r>
              <a:rPr lang="en-US" sz="3400" b="1"/>
              <a:t>: </a:t>
            </a:r>
            <a:r>
              <a:rPr lang="en-US" sz="3400"/>
              <a:t>chart of all the known elements organized according to chemical and physical properties</a:t>
            </a:r>
            <a:endParaRPr sz="3400" b="1"/>
          </a:p>
        </p:txBody>
      </p:sp>
      <p:sp>
        <p:nvSpPr>
          <p:cNvPr id="223" name="Google Shape;223;p1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4" name="Google Shape;224;p14"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25" name="Google Shape;225;p14" descr="periodic table.jpg"/>
          <p:cNvPicPr preferRelativeResize="0"/>
          <p:nvPr/>
        </p:nvPicPr>
        <p:blipFill rotWithShape="1">
          <a:blip r:embed="rId5">
            <a:alphaModFix/>
          </a:blip>
          <a:srcRect t="8746" b="8746"/>
          <a:stretch/>
        </p:blipFill>
        <p:spPr>
          <a:xfrm>
            <a:off x="1207686" y="2325427"/>
            <a:ext cx="6939643" cy="38165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p:nvPr/>
        </p:nvSpPr>
        <p:spPr>
          <a:xfrm>
            <a:off x="898071" y="367615"/>
            <a:ext cx="77560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Periodic Table?</a:t>
            </a:r>
            <a:endParaRPr sz="1400" b="0" i="0" u="none" strike="noStrike" cap="none">
              <a:solidFill>
                <a:srgbClr val="000000"/>
              </a:solidFill>
              <a:latin typeface="Arial"/>
              <a:ea typeface="Arial"/>
              <a:cs typeface="Arial"/>
              <a:sym typeface="Arial"/>
            </a:endParaRPr>
          </a:p>
        </p:txBody>
      </p:sp>
      <p:sp>
        <p:nvSpPr>
          <p:cNvPr id="238" name="Google Shape;238;p1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9" name="Google Shape;239;p16" descr="periodic table.jpg"/>
          <p:cNvPicPr preferRelativeResize="0"/>
          <p:nvPr/>
        </p:nvPicPr>
        <p:blipFill rotWithShape="1">
          <a:blip r:embed="rId4">
            <a:alphaModFix/>
          </a:blip>
          <a:srcRect t="8746" b="8746"/>
          <a:stretch/>
        </p:blipFill>
        <p:spPr>
          <a:xfrm>
            <a:off x="1144624" y="1679041"/>
            <a:ext cx="6939643" cy="38165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46" name="Google Shape;246;p1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ctrTitle"/>
          </p:nvPr>
        </p:nvSpPr>
        <p:spPr>
          <a:xfrm>
            <a:off x="1134720" y="427701"/>
            <a:ext cx="6830367"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Atomic Symbol</a:t>
            </a:r>
            <a:endParaRPr/>
          </a:p>
        </p:txBody>
      </p:sp>
      <p:sp>
        <p:nvSpPr>
          <p:cNvPr id="253" name="Google Shape;253;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 name="Google Shape;254;p18" descr="carbon.jpg"/>
          <p:cNvPicPr preferRelativeResize="0"/>
          <p:nvPr/>
        </p:nvPicPr>
        <p:blipFill rotWithShape="1">
          <a:blip r:embed="rId4">
            <a:alphaModFix/>
          </a:blip>
          <a:srcRect l="-25801" r="-25801"/>
          <a:stretch/>
        </p:blipFill>
        <p:spPr>
          <a:xfrm>
            <a:off x="457200" y="1600200"/>
            <a:ext cx="8229600" cy="4525963"/>
          </a:xfrm>
          <a:prstGeom prst="rect">
            <a:avLst/>
          </a:prstGeom>
          <a:noFill/>
          <a:ln>
            <a:noFill/>
          </a:ln>
        </p:spPr>
      </p:pic>
      <p:sp>
        <p:nvSpPr>
          <p:cNvPr id="255" name="Google Shape;255;p18"/>
          <p:cNvSpPr/>
          <p:nvPr/>
        </p:nvSpPr>
        <p:spPr>
          <a:xfrm>
            <a:off x="3288632" y="2767262"/>
            <a:ext cx="1657684" cy="1604212"/>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266092" y="211015"/>
            <a:ext cx="7110046" cy="172354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Periodic Table</a:t>
            </a:r>
            <a:endParaRPr sz="8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2" name="Google Shape;122;p2" descr="periodic table.jpg"/>
          <p:cNvPicPr preferRelativeResize="0"/>
          <p:nvPr/>
        </p:nvPicPr>
        <p:blipFill rotWithShape="1">
          <a:blip r:embed="rId3">
            <a:alphaModFix/>
          </a:blip>
          <a:srcRect t="8746" b="8746"/>
          <a:stretch/>
        </p:blipFill>
        <p:spPr>
          <a:xfrm>
            <a:off x="457200" y="1600200"/>
            <a:ext cx="8229600" cy="45259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p:nvPr/>
        </p:nvSpPr>
        <p:spPr>
          <a:xfrm>
            <a:off x="571500" y="367615"/>
            <a:ext cx="7772400" cy="1169552"/>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Trends</a:t>
            </a:r>
            <a:endParaRPr sz="1400" b="0" i="0" u="none" strike="noStrike" cap="none">
              <a:solidFill>
                <a:srgbClr val="000000"/>
              </a:solidFill>
              <a:latin typeface="Arial"/>
              <a:ea typeface="Arial"/>
              <a:cs typeface="Arial"/>
              <a:sym typeface="Arial"/>
            </a:endParaRPr>
          </a:p>
        </p:txBody>
      </p:sp>
      <p:sp>
        <p:nvSpPr>
          <p:cNvPr id="262" name="Google Shape;262;p1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3" name="Google Shape;263;p19" descr="trend.jpg"/>
          <p:cNvPicPr preferRelativeResize="0"/>
          <p:nvPr/>
        </p:nvPicPr>
        <p:blipFill rotWithShape="1">
          <a:blip r:embed="rId4">
            <a:alphaModFix/>
          </a:blip>
          <a:srcRect t="-1640" b="-1638"/>
          <a:stretch/>
        </p:blipFill>
        <p:spPr>
          <a:xfrm>
            <a:off x="457200" y="1600200"/>
            <a:ext cx="8229600" cy="4525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p:nvPr/>
        </p:nvSpPr>
        <p:spPr>
          <a:xfrm>
            <a:off x="735230" y="844536"/>
            <a:ext cx="7772400" cy="1169552"/>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Dmitri</a:t>
            </a:r>
            <a:r>
              <a:rPr lang="en-US" sz="4400" b="0" i="0" u="none" strike="noStrike" cap="none">
                <a:solidFill>
                  <a:schemeClr val="dk1"/>
                </a:solidFill>
                <a:latin typeface="Calibri"/>
                <a:ea typeface="Calibri"/>
                <a:cs typeface="Calibri"/>
                <a:sym typeface="Calibri"/>
              </a:rPr>
              <a:t> Mendeleev</a:t>
            </a:r>
            <a:endParaRPr sz="1400" b="0" i="0" u="none" strike="noStrike" cap="none">
              <a:solidFill>
                <a:srgbClr val="000000"/>
              </a:solidFill>
              <a:latin typeface="Arial"/>
              <a:ea typeface="Arial"/>
              <a:cs typeface="Arial"/>
              <a:sym typeface="Arial"/>
            </a:endParaRPr>
          </a:p>
        </p:txBody>
      </p:sp>
      <p:sp>
        <p:nvSpPr>
          <p:cNvPr id="270" name="Google Shape;270;p2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1" name="Google Shape;271;p20" descr="periodic table.jpg"/>
          <p:cNvPicPr preferRelativeResize="0"/>
          <p:nvPr/>
        </p:nvPicPr>
        <p:blipFill rotWithShape="1">
          <a:blip r:embed="rId4">
            <a:alphaModFix/>
          </a:blip>
          <a:srcRect t="8746" b="8746"/>
          <a:stretch/>
        </p:blipFill>
        <p:spPr>
          <a:xfrm>
            <a:off x="367615" y="2383972"/>
            <a:ext cx="5549500" cy="3052011"/>
          </a:xfrm>
          <a:prstGeom prst="rect">
            <a:avLst/>
          </a:prstGeom>
          <a:noFill/>
          <a:ln>
            <a:noFill/>
          </a:ln>
        </p:spPr>
      </p:pic>
      <p:pic>
        <p:nvPicPr>
          <p:cNvPr id="272" name="Google Shape;272;p20" descr="mendeleev.jpg"/>
          <p:cNvPicPr preferRelativeResize="0"/>
          <p:nvPr/>
        </p:nvPicPr>
        <p:blipFill rotWithShape="1">
          <a:blip r:embed="rId5">
            <a:alphaModFix/>
          </a:blip>
          <a:srcRect/>
          <a:stretch/>
        </p:blipFill>
        <p:spPr>
          <a:xfrm>
            <a:off x="5917115" y="2274666"/>
            <a:ext cx="2179052" cy="32706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p:nvPr/>
        </p:nvSpPr>
        <p:spPr>
          <a:xfrm>
            <a:off x="735230" y="590707"/>
            <a:ext cx="7772400" cy="1169552"/>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Dmitri</a:t>
            </a:r>
            <a:r>
              <a:rPr lang="en-US" sz="4400" b="0" i="0" u="none" strike="noStrike" cap="none">
                <a:solidFill>
                  <a:schemeClr val="dk1"/>
                </a:solidFill>
                <a:latin typeface="Calibri"/>
                <a:ea typeface="Calibri"/>
                <a:cs typeface="Calibri"/>
                <a:sym typeface="Calibri"/>
              </a:rPr>
              <a:t> Mendeleev</a:t>
            </a:r>
            <a:endParaRPr sz="1400" b="0" i="0" u="none" strike="noStrike" cap="none">
              <a:solidFill>
                <a:srgbClr val="000000"/>
              </a:solidFill>
              <a:latin typeface="Arial"/>
              <a:ea typeface="Arial"/>
              <a:cs typeface="Arial"/>
              <a:sym typeface="Arial"/>
            </a:endParaRPr>
          </a:p>
        </p:txBody>
      </p:sp>
      <p:sp>
        <p:nvSpPr>
          <p:cNvPr id="279" name="Google Shape;279;p2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21" descr="mendeleev.jpg"/>
          <p:cNvPicPr preferRelativeResize="0"/>
          <p:nvPr/>
        </p:nvPicPr>
        <p:blipFill rotWithShape="1">
          <a:blip r:embed="rId4">
            <a:alphaModFix/>
          </a:blip>
          <a:srcRect/>
          <a:stretch/>
        </p:blipFill>
        <p:spPr>
          <a:xfrm>
            <a:off x="1424628" y="2521245"/>
            <a:ext cx="2179052" cy="3270622"/>
          </a:xfrm>
          <a:prstGeom prst="rect">
            <a:avLst/>
          </a:prstGeom>
          <a:noFill/>
          <a:ln>
            <a:noFill/>
          </a:ln>
        </p:spPr>
      </p:pic>
      <p:sp>
        <p:nvSpPr>
          <p:cNvPr id="281" name="Google Shape;281;p21"/>
          <p:cNvSpPr/>
          <p:nvPr/>
        </p:nvSpPr>
        <p:spPr>
          <a:xfrm>
            <a:off x="3153594" y="2738960"/>
            <a:ext cx="481263" cy="227264"/>
          </a:xfrm>
          <a:prstGeom prst="cloud">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21"/>
          <p:cNvSpPr/>
          <p:nvPr/>
        </p:nvSpPr>
        <p:spPr>
          <a:xfrm>
            <a:off x="4989094" y="1785168"/>
            <a:ext cx="3459748" cy="3439695"/>
          </a:xfrm>
          <a:prstGeom prst="cloud">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1"/>
          <p:cNvSpPr/>
          <p:nvPr/>
        </p:nvSpPr>
        <p:spPr>
          <a:xfrm>
            <a:off x="4689674" y="2521245"/>
            <a:ext cx="481263" cy="227264"/>
          </a:xfrm>
          <a:prstGeom prst="cloud">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21"/>
          <p:cNvSpPr/>
          <p:nvPr/>
        </p:nvSpPr>
        <p:spPr>
          <a:xfrm>
            <a:off x="3977009" y="2625328"/>
            <a:ext cx="481263" cy="227264"/>
          </a:xfrm>
          <a:prstGeom prst="cloud">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21" descr="carbon.jpg"/>
          <p:cNvPicPr preferRelativeResize="0"/>
          <p:nvPr/>
        </p:nvPicPr>
        <p:blipFill rotWithShape="1">
          <a:blip r:embed="rId5">
            <a:alphaModFix/>
          </a:blip>
          <a:srcRect l="-25801" r="-25801"/>
          <a:stretch/>
        </p:blipFill>
        <p:spPr>
          <a:xfrm>
            <a:off x="5208762" y="2785654"/>
            <a:ext cx="3020412" cy="1661110"/>
          </a:xfrm>
          <a:prstGeom prst="rect">
            <a:avLst/>
          </a:prstGeom>
          <a:noFill/>
          <a:ln>
            <a:noFill/>
          </a:ln>
        </p:spPr>
      </p:pic>
      <p:sp>
        <p:nvSpPr>
          <p:cNvPr id="286" name="Google Shape;286;p21"/>
          <p:cNvSpPr/>
          <p:nvPr/>
        </p:nvSpPr>
        <p:spPr>
          <a:xfrm>
            <a:off x="6317219" y="3907942"/>
            <a:ext cx="524451" cy="191352"/>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p:nvPr/>
        </p:nvSpPr>
        <p:spPr>
          <a:xfrm>
            <a:off x="735230" y="590707"/>
            <a:ext cx="7772400" cy="1169552"/>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Atomic Mass Number</a:t>
            </a:r>
            <a:endParaRPr sz="1400" b="0" i="0" u="none" strike="noStrike" cap="none">
              <a:solidFill>
                <a:srgbClr val="000000"/>
              </a:solidFill>
              <a:latin typeface="Arial"/>
              <a:ea typeface="Arial"/>
              <a:cs typeface="Arial"/>
              <a:sym typeface="Arial"/>
            </a:endParaRPr>
          </a:p>
        </p:txBody>
      </p:sp>
      <p:sp>
        <p:nvSpPr>
          <p:cNvPr id="293" name="Google Shape;293;p2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4" name="Google Shape;294;p22" descr="carbon.jpg"/>
          <p:cNvPicPr preferRelativeResize="0"/>
          <p:nvPr/>
        </p:nvPicPr>
        <p:blipFill rotWithShape="1">
          <a:blip r:embed="rId4">
            <a:alphaModFix/>
          </a:blip>
          <a:srcRect l="-25801" r="-25801"/>
          <a:stretch/>
        </p:blipFill>
        <p:spPr>
          <a:xfrm>
            <a:off x="442686" y="1901370"/>
            <a:ext cx="8229600" cy="4525963"/>
          </a:xfrm>
          <a:prstGeom prst="rect">
            <a:avLst/>
          </a:prstGeom>
          <a:noFill/>
          <a:ln>
            <a:noFill/>
          </a:ln>
        </p:spPr>
      </p:pic>
      <p:sp>
        <p:nvSpPr>
          <p:cNvPr id="295" name="Google Shape;295;p22"/>
          <p:cNvSpPr/>
          <p:nvPr/>
        </p:nvSpPr>
        <p:spPr>
          <a:xfrm>
            <a:off x="3386411" y="4914614"/>
            <a:ext cx="1671054" cy="521369"/>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2" name="Google Shape;302;p23" descr="carbon.jpg"/>
          <p:cNvPicPr preferRelativeResize="0"/>
          <p:nvPr/>
        </p:nvPicPr>
        <p:blipFill rotWithShape="1">
          <a:blip r:embed="rId4">
            <a:alphaModFix/>
          </a:blip>
          <a:srcRect l="-25801" r="-25801"/>
          <a:stretch/>
        </p:blipFill>
        <p:spPr>
          <a:xfrm>
            <a:off x="367615" y="1264555"/>
            <a:ext cx="8229600" cy="4525963"/>
          </a:xfrm>
          <a:prstGeom prst="rect">
            <a:avLst/>
          </a:prstGeom>
          <a:noFill/>
          <a:ln>
            <a:noFill/>
          </a:ln>
        </p:spPr>
      </p:pic>
      <p:sp>
        <p:nvSpPr>
          <p:cNvPr id="303" name="Google Shape;303;p23"/>
          <p:cNvSpPr/>
          <p:nvPr/>
        </p:nvSpPr>
        <p:spPr>
          <a:xfrm>
            <a:off x="3304769" y="4326786"/>
            <a:ext cx="1671054" cy="521369"/>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3"/>
          <p:cNvSpPr/>
          <p:nvPr/>
        </p:nvSpPr>
        <p:spPr>
          <a:xfrm>
            <a:off x="5147128" y="4152806"/>
            <a:ext cx="2184400" cy="695349"/>
          </a:xfrm>
          <a:prstGeom prst="left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4"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p:nvPr/>
        </p:nvSpPr>
        <p:spPr>
          <a:xfrm>
            <a:off x="898071" y="367615"/>
            <a:ext cx="7756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difference between atomic symbol and atomic mass number? </a:t>
            </a:r>
            <a:endParaRPr sz="1400" b="0" i="0" u="none" strike="noStrike" cap="none">
              <a:solidFill>
                <a:srgbClr val="000000"/>
              </a:solidFill>
              <a:latin typeface="Arial"/>
              <a:ea typeface="Arial"/>
              <a:cs typeface="Arial"/>
              <a:sym typeface="Arial"/>
            </a:endParaRPr>
          </a:p>
        </p:txBody>
      </p:sp>
      <p:sp>
        <p:nvSpPr>
          <p:cNvPr id="317" name="Google Shape;317;p2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p25" descr="carbon.jpg"/>
          <p:cNvPicPr preferRelativeResize="0"/>
          <p:nvPr/>
        </p:nvPicPr>
        <p:blipFill rotWithShape="1">
          <a:blip r:embed="rId4">
            <a:alphaModFix/>
          </a:blip>
          <a:srcRect l="-25801" r="-25801"/>
          <a:stretch/>
        </p:blipFill>
        <p:spPr>
          <a:xfrm>
            <a:off x="424543" y="1743714"/>
            <a:ext cx="8229600" cy="45259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6"/>
          <p:cNvSpPr txBox="1"/>
          <p:nvPr/>
        </p:nvSpPr>
        <p:spPr>
          <a:xfrm>
            <a:off x="898071" y="367615"/>
            <a:ext cx="77560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Why is the Periodic Table important?</a:t>
            </a:r>
            <a:endParaRPr sz="1400" b="0" i="0" u="none" strike="noStrike" cap="none">
              <a:solidFill>
                <a:srgbClr val="000000"/>
              </a:solidFill>
              <a:latin typeface="Arial"/>
              <a:ea typeface="Arial"/>
              <a:cs typeface="Arial"/>
              <a:sym typeface="Arial"/>
            </a:endParaRPr>
          </a:p>
        </p:txBody>
      </p:sp>
      <p:sp>
        <p:nvSpPr>
          <p:cNvPr id="325" name="Google Shape;325;p2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6" name="Google Shape;326;p26" descr="trend.jpg"/>
          <p:cNvPicPr preferRelativeResize="0"/>
          <p:nvPr/>
        </p:nvPicPr>
        <p:blipFill rotWithShape="1">
          <a:blip r:embed="rId4">
            <a:alphaModFix/>
          </a:blip>
          <a:srcRect t="-1640" b="-1638"/>
          <a:stretch/>
        </p:blipFill>
        <p:spPr>
          <a:xfrm>
            <a:off x="457200" y="1600200"/>
            <a:ext cx="8229600" cy="45259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7"/>
          <p:cNvSpPr txBox="1"/>
          <p:nvPr/>
        </p:nvSpPr>
        <p:spPr>
          <a:xfrm>
            <a:off x="898071" y="367615"/>
            <a:ext cx="7756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did </a:t>
            </a:r>
            <a:r>
              <a:rPr lang="en-US" sz="3600">
                <a:solidFill>
                  <a:schemeClr val="dk1"/>
                </a:solidFill>
                <a:latin typeface="Calibri"/>
                <a:ea typeface="Calibri"/>
                <a:cs typeface="Calibri"/>
                <a:sym typeface="Calibri"/>
              </a:rPr>
              <a:t>Dmitri</a:t>
            </a:r>
            <a:r>
              <a:rPr lang="en-US" sz="3600" b="0" i="0" u="none" strike="noStrike" cap="none">
                <a:solidFill>
                  <a:schemeClr val="dk1"/>
                </a:solidFill>
                <a:latin typeface="Calibri"/>
                <a:ea typeface="Calibri"/>
                <a:cs typeface="Calibri"/>
                <a:sym typeface="Calibri"/>
              </a:rPr>
              <a:t> Mendeleev organize the first Periodic Table? </a:t>
            </a:r>
            <a:endParaRPr sz="1400" b="0" i="0" u="none" strike="noStrike" cap="none">
              <a:solidFill>
                <a:srgbClr val="000000"/>
              </a:solidFill>
              <a:latin typeface="Arial"/>
              <a:ea typeface="Arial"/>
              <a:cs typeface="Arial"/>
              <a:sym typeface="Arial"/>
            </a:endParaRPr>
          </a:p>
        </p:txBody>
      </p:sp>
      <p:sp>
        <p:nvSpPr>
          <p:cNvPr id="333" name="Google Shape;333;p2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p27" descr="periodic table.jpg"/>
          <p:cNvPicPr preferRelativeResize="0"/>
          <p:nvPr/>
        </p:nvPicPr>
        <p:blipFill rotWithShape="1">
          <a:blip r:embed="rId4">
            <a:alphaModFix/>
          </a:blip>
          <a:srcRect t="8746" b="8746"/>
          <a:stretch/>
        </p:blipFill>
        <p:spPr>
          <a:xfrm>
            <a:off x="367615" y="2383972"/>
            <a:ext cx="5549500" cy="3052011"/>
          </a:xfrm>
          <a:prstGeom prst="rect">
            <a:avLst/>
          </a:prstGeom>
          <a:noFill/>
          <a:ln>
            <a:noFill/>
          </a:ln>
        </p:spPr>
      </p:pic>
      <p:pic>
        <p:nvPicPr>
          <p:cNvPr id="335" name="Google Shape;335;p27" descr="mendeleev.jpg"/>
          <p:cNvPicPr preferRelativeResize="0"/>
          <p:nvPr/>
        </p:nvPicPr>
        <p:blipFill rotWithShape="1">
          <a:blip r:embed="rId5">
            <a:alphaModFix/>
          </a:blip>
          <a:srcRect/>
          <a:stretch/>
        </p:blipFill>
        <p:spPr>
          <a:xfrm>
            <a:off x="5917115" y="2274666"/>
            <a:ext cx="2179052" cy="327062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8"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2" name="Google Shape;342;p28"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467248" y="444638"/>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does the Periodic Table help us understand elements?</a:t>
            </a:r>
            <a:endParaRPr sz="1400" b="0" i="0" u="none" strike="noStrike" cap="none">
              <a:solidFill>
                <a:srgbClr val="000000"/>
              </a:solidFill>
              <a:latin typeface="Arial"/>
              <a:ea typeface="Arial"/>
              <a:cs typeface="Arial"/>
              <a:sym typeface="Arial"/>
            </a:endParaRPr>
          </a:p>
        </p:txBody>
      </p:sp>
      <p:pic>
        <p:nvPicPr>
          <p:cNvPr id="130" name="Google Shape;130;p3" descr="gold.jpg"/>
          <p:cNvPicPr preferRelativeResize="0"/>
          <p:nvPr/>
        </p:nvPicPr>
        <p:blipFill rotWithShape="1">
          <a:blip r:embed="rId4">
            <a:alphaModFix/>
          </a:blip>
          <a:srcRect/>
          <a:stretch/>
        </p:blipFill>
        <p:spPr>
          <a:xfrm>
            <a:off x="246531" y="2875189"/>
            <a:ext cx="2237467" cy="1491860"/>
          </a:xfrm>
          <a:prstGeom prst="rect">
            <a:avLst/>
          </a:prstGeom>
          <a:noFill/>
          <a:ln>
            <a:noFill/>
          </a:ln>
        </p:spPr>
      </p:pic>
      <p:pic>
        <p:nvPicPr>
          <p:cNvPr id="131" name="Google Shape;131;p3" descr="periodic table.jpg"/>
          <p:cNvPicPr preferRelativeResize="0"/>
          <p:nvPr/>
        </p:nvPicPr>
        <p:blipFill rotWithShape="1">
          <a:blip r:embed="rId5">
            <a:alphaModFix/>
          </a:blip>
          <a:srcRect t="8746" b="8746"/>
          <a:stretch/>
        </p:blipFill>
        <p:spPr>
          <a:xfrm>
            <a:off x="2948945" y="2118444"/>
            <a:ext cx="5911276" cy="32509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9" name="Google Shape;349;p29"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50" name="Google Shape;350;p29" descr="gold.jpg"/>
          <p:cNvPicPr preferRelativeResize="0"/>
          <p:nvPr/>
        </p:nvPicPr>
        <p:blipFill rotWithShape="1">
          <a:blip r:embed="rId5">
            <a:alphaModFix/>
          </a:blip>
          <a:srcRect l="-25801" r="-25801"/>
          <a:stretch/>
        </p:blipFill>
        <p:spPr>
          <a:xfrm>
            <a:off x="457200" y="1560096"/>
            <a:ext cx="8229600" cy="4525963"/>
          </a:xfrm>
          <a:prstGeom prst="rect">
            <a:avLst/>
          </a:prstGeom>
          <a:noFill/>
          <a:ln>
            <a:noFill/>
          </a:ln>
        </p:spPr>
      </p:pic>
      <p:sp>
        <p:nvSpPr>
          <p:cNvPr id="351" name="Google Shape;351;p29"/>
          <p:cNvSpPr/>
          <p:nvPr/>
        </p:nvSpPr>
        <p:spPr>
          <a:xfrm>
            <a:off x="3500712" y="4571999"/>
            <a:ext cx="1806073" cy="488426"/>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p29"/>
          <p:cNvSpPr/>
          <p:nvPr/>
        </p:nvSpPr>
        <p:spPr>
          <a:xfrm>
            <a:off x="5506357" y="4446718"/>
            <a:ext cx="2184400" cy="695349"/>
          </a:xfrm>
          <a:prstGeom prst="left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9" name="Google Shape;359;p3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60" name="Google Shape;360;p30" descr="magnesium.jpg"/>
          <p:cNvPicPr preferRelativeResize="0"/>
          <p:nvPr/>
        </p:nvPicPr>
        <p:blipFill rotWithShape="1">
          <a:blip r:embed="rId5">
            <a:alphaModFix/>
          </a:blip>
          <a:srcRect l="-25801" r="-25801"/>
          <a:stretch/>
        </p:blipFill>
        <p:spPr>
          <a:xfrm>
            <a:off x="457200" y="1600200"/>
            <a:ext cx="8229600" cy="4525963"/>
          </a:xfrm>
          <a:prstGeom prst="rect">
            <a:avLst/>
          </a:prstGeom>
          <a:noFill/>
          <a:ln>
            <a:noFill/>
          </a:ln>
        </p:spPr>
      </p:pic>
      <p:sp>
        <p:nvSpPr>
          <p:cNvPr id="361" name="Google Shape;361;p30"/>
          <p:cNvSpPr/>
          <p:nvPr/>
        </p:nvSpPr>
        <p:spPr>
          <a:xfrm>
            <a:off x="3386412" y="4653643"/>
            <a:ext cx="1544817" cy="406782"/>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30"/>
          <p:cNvSpPr/>
          <p:nvPr/>
        </p:nvSpPr>
        <p:spPr>
          <a:xfrm>
            <a:off x="5326742" y="4509359"/>
            <a:ext cx="2184400" cy="695349"/>
          </a:xfrm>
          <a:prstGeom prst="left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p:nvPr/>
        </p:nvSpPr>
        <p:spPr>
          <a:xfrm>
            <a:off x="898071" y="367615"/>
            <a:ext cx="77560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Where do we find the atomic mass of an element?  </a:t>
            </a:r>
            <a:endParaRPr sz="1400" b="0" i="0" u="none" strike="noStrike" cap="none">
              <a:solidFill>
                <a:srgbClr val="000000"/>
              </a:solidFill>
              <a:latin typeface="Arial"/>
              <a:ea typeface="Arial"/>
              <a:cs typeface="Arial"/>
              <a:sym typeface="Arial"/>
            </a:endParaRPr>
          </a:p>
        </p:txBody>
      </p:sp>
      <p:sp>
        <p:nvSpPr>
          <p:cNvPr id="375" name="Google Shape;375;p3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6" name="Google Shape;376;p32" descr="carbon.jpg"/>
          <p:cNvPicPr preferRelativeResize="0"/>
          <p:nvPr/>
        </p:nvPicPr>
        <p:blipFill rotWithShape="1">
          <a:blip r:embed="rId4">
            <a:alphaModFix/>
          </a:blip>
          <a:srcRect l="-25801" r="-25801"/>
          <a:stretch/>
        </p:blipFill>
        <p:spPr>
          <a:xfrm>
            <a:off x="424543" y="1743714"/>
            <a:ext cx="8229600" cy="45259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3"/>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Periodic Table and Atomic Number</a:t>
            </a:r>
            <a:endParaRPr sz="4400" b="0" i="0" u="none" strike="noStrike" cap="none">
              <a:solidFill>
                <a:schemeClr val="dk1"/>
              </a:solidFill>
              <a:latin typeface="Calibri"/>
              <a:ea typeface="Calibri"/>
              <a:cs typeface="Calibri"/>
              <a:sym typeface="Calibri"/>
            </a:endParaRPr>
          </a:p>
        </p:txBody>
      </p:sp>
      <p:pic>
        <p:nvPicPr>
          <p:cNvPr id="384" name="Google Shape;384;p33" descr="periodic table.jpg"/>
          <p:cNvPicPr preferRelativeResize="0"/>
          <p:nvPr/>
        </p:nvPicPr>
        <p:blipFill rotWithShape="1">
          <a:blip r:embed="rId4">
            <a:alphaModFix/>
          </a:blip>
          <a:srcRect t="8746" b="8746"/>
          <a:stretch/>
        </p:blipFill>
        <p:spPr>
          <a:xfrm>
            <a:off x="457200" y="1600200"/>
            <a:ext cx="8229600" cy="45259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4"/>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Atomic Number</a:t>
            </a:r>
            <a:endParaRPr sz="1400" b="0" i="0" u="none" strike="noStrike" cap="none">
              <a:solidFill>
                <a:srgbClr val="000000"/>
              </a:solidFill>
              <a:latin typeface="Arial"/>
              <a:ea typeface="Arial"/>
              <a:cs typeface="Arial"/>
              <a:sym typeface="Arial"/>
            </a:endParaRPr>
          </a:p>
        </p:txBody>
      </p:sp>
      <p:pic>
        <p:nvPicPr>
          <p:cNvPr id="392" name="Google Shape;392;p34" descr="carbon.jpg"/>
          <p:cNvPicPr preferRelativeResize="0"/>
          <p:nvPr/>
        </p:nvPicPr>
        <p:blipFill rotWithShape="1">
          <a:blip r:embed="rId4">
            <a:alphaModFix/>
          </a:blip>
          <a:srcRect l="-25801" r="-25801"/>
          <a:stretch/>
        </p:blipFill>
        <p:spPr>
          <a:xfrm>
            <a:off x="457200" y="2045368"/>
            <a:ext cx="8229600" cy="4525963"/>
          </a:xfrm>
          <a:prstGeom prst="rect">
            <a:avLst/>
          </a:prstGeom>
          <a:noFill/>
          <a:ln>
            <a:noFill/>
          </a:ln>
        </p:spPr>
      </p:pic>
      <p:sp>
        <p:nvSpPr>
          <p:cNvPr id="393" name="Google Shape;393;p34"/>
          <p:cNvSpPr/>
          <p:nvPr/>
        </p:nvSpPr>
        <p:spPr>
          <a:xfrm>
            <a:off x="3257311" y="2437253"/>
            <a:ext cx="748632" cy="949158"/>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5"/>
          <p:cNvSpPr txBox="1"/>
          <p:nvPr/>
        </p:nvSpPr>
        <p:spPr>
          <a:xfrm>
            <a:off x="735230" y="247299"/>
            <a:ext cx="8229600" cy="1143000"/>
          </a:xfrm>
          <a:prstGeom prst="rect">
            <a:avLst/>
          </a:prstGeom>
          <a:noFill/>
          <a:ln>
            <a:noFill/>
          </a:ln>
        </p:spPr>
        <p:txBody>
          <a:bodyPr spcFirstLastPara="1" wrap="square" lIns="91425" tIns="45700" rIns="91425" bIns="45700" anchor="ctr" anchorCtr="0">
            <a:normAutofit fontScale="92500"/>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Protons give an element its identity</a:t>
            </a:r>
            <a:endParaRPr sz="4400" b="0" i="0" u="none" strike="noStrike" cap="none">
              <a:solidFill>
                <a:schemeClr val="dk1"/>
              </a:solidFill>
              <a:latin typeface="Calibri"/>
              <a:ea typeface="Calibri"/>
              <a:cs typeface="Calibri"/>
              <a:sym typeface="Calibri"/>
            </a:endParaRPr>
          </a:p>
        </p:txBody>
      </p:sp>
      <p:pic>
        <p:nvPicPr>
          <p:cNvPr id="401" name="Google Shape;401;p35" descr="carbon.jpg"/>
          <p:cNvPicPr preferRelativeResize="0"/>
          <p:nvPr/>
        </p:nvPicPr>
        <p:blipFill rotWithShape="1">
          <a:blip r:embed="rId4">
            <a:alphaModFix/>
          </a:blip>
          <a:srcRect l="-25801" r="-25801"/>
          <a:stretch/>
        </p:blipFill>
        <p:spPr>
          <a:xfrm>
            <a:off x="457200" y="2045368"/>
            <a:ext cx="8229600" cy="4525963"/>
          </a:xfrm>
          <a:prstGeom prst="rect">
            <a:avLst/>
          </a:prstGeom>
          <a:noFill/>
          <a:ln>
            <a:noFill/>
          </a:ln>
        </p:spPr>
      </p:pic>
      <p:sp>
        <p:nvSpPr>
          <p:cNvPr id="402" name="Google Shape;402;p35"/>
          <p:cNvSpPr/>
          <p:nvPr/>
        </p:nvSpPr>
        <p:spPr>
          <a:xfrm>
            <a:off x="3257311" y="2437253"/>
            <a:ext cx="748632" cy="949158"/>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7"/>
          <p:cNvSpPr txBox="1"/>
          <p:nvPr/>
        </p:nvSpPr>
        <p:spPr>
          <a:xfrm>
            <a:off x="898071" y="367615"/>
            <a:ext cx="77560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is the Periodic Table organized today?</a:t>
            </a:r>
            <a:endParaRPr sz="1400" b="0" i="0" u="none" strike="noStrike" cap="none">
              <a:solidFill>
                <a:srgbClr val="000000"/>
              </a:solidFill>
              <a:latin typeface="Arial"/>
              <a:ea typeface="Arial"/>
              <a:cs typeface="Arial"/>
              <a:sym typeface="Arial"/>
            </a:endParaRPr>
          </a:p>
        </p:txBody>
      </p:sp>
      <p:sp>
        <p:nvSpPr>
          <p:cNvPr id="415" name="Google Shape;415;p3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6" name="Google Shape;416;p37" descr="periodic table.jpg"/>
          <p:cNvPicPr preferRelativeResize="0"/>
          <p:nvPr/>
        </p:nvPicPr>
        <p:blipFill rotWithShape="1">
          <a:blip r:embed="rId4">
            <a:alphaModFix/>
          </a:blip>
          <a:srcRect t="8746" b="8746"/>
          <a:stretch/>
        </p:blipFill>
        <p:spPr>
          <a:xfrm>
            <a:off x="457200" y="1600200"/>
            <a:ext cx="8229600" cy="45259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8"/>
          <p:cNvSpPr txBox="1"/>
          <p:nvPr/>
        </p:nvSpPr>
        <p:spPr>
          <a:xfrm>
            <a:off x="898071" y="367615"/>
            <a:ext cx="77560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does the atomic number tell us about the element?</a:t>
            </a:r>
            <a:endParaRPr sz="1400" b="0" i="0" u="none" strike="noStrike" cap="none">
              <a:solidFill>
                <a:srgbClr val="000000"/>
              </a:solidFill>
              <a:latin typeface="Arial"/>
              <a:ea typeface="Arial"/>
              <a:cs typeface="Arial"/>
              <a:sym typeface="Arial"/>
            </a:endParaRPr>
          </a:p>
        </p:txBody>
      </p:sp>
      <p:sp>
        <p:nvSpPr>
          <p:cNvPr id="423" name="Google Shape;423;p3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4" name="Google Shape;424;p38" descr="carbon.jpg"/>
          <p:cNvPicPr preferRelativeResize="0"/>
          <p:nvPr/>
        </p:nvPicPr>
        <p:blipFill rotWithShape="1">
          <a:blip r:embed="rId4">
            <a:alphaModFix/>
          </a:blip>
          <a:srcRect l="-25801" r="-25801"/>
          <a:stretch/>
        </p:blipFill>
        <p:spPr>
          <a:xfrm>
            <a:off x="457200" y="2045368"/>
            <a:ext cx="8229600" cy="4525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3"/>
          <p:cNvSpPr txBox="1"/>
          <p:nvPr/>
        </p:nvSpPr>
        <p:spPr>
          <a:xfrm>
            <a:off x="2301072" y="693336"/>
            <a:ext cx="468502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dirty="0">
                <a:solidFill>
                  <a:srgbClr val="FFC000"/>
                </a:solidFill>
                <a:latin typeface="Calibri"/>
                <a:ea typeface="Calibri"/>
                <a:cs typeface="Calibri"/>
                <a:sym typeface="Calibri"/>
              </a:rPr>
              <a:t>Demonstration</a:t>
            </a:r>
            <a:endParaRPr sz="1400" b="0" i="0" u="none" strike="noStrike" cap="none" dirty="0">
              <a:solidFill>
                <a:srgbClr val="000000"/>
              </a:solidFill>
              <a:latin typeface="Arial"/>
              <a:ea typeface="Arial"/>
              <a:cs typeface="Arial"/>
              <a:sym typeface="Arial"/>
            </a:endParaRPr>
          </a:p>
        </p:txBody>
      </p:sp>
      <p:sp>
        <p:nvSpPr>
          <p:cNvPr id="138" name="Google Shape;138;p53"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3"/>
          <p:cNvSpPr txBox="1"/>
          <p:nvPr/>
        </p:nvSpPr>
        <p:spPr>
          <a:xfrm>
            <a:off x="859984" y="2497732"/>
            <a:ext cx="75144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000000"/>
                </a:solidFill>
                <a:latin typeface="Calibri"/>
                <a:ea typeface="Calibri"/>
                <a:cs typeface="Calibri"/>
                <a:sym typeface="Calibri"/>
              </a:rPr>
              <a:t>TEACHER DIRECTIONS:</a:t>
            </a:r>
            <a:endParaRPr/>
          </a:p>
          <a:p>
            <a:pPr marL="0" marR="0" lvl="0" indent="0" algn="l" rtl="0">
              <a:spcBef>
                <a:spcPts val="0"/>
              </a:spcBef>
              <a:spcAft>
                <a:spcPts val="0"/>
              </a:spcAft>
              <a:buNone/>
            </a:pPr>
            <a:endParaRPr sz="1600" i="1">
              <a:latin typeface="Calibri"/>
              <a:ea typeface="Calibri"/>
              <a:cs typeface="Calibri"/>
              <a:sym typeface="Calibri"/>
            </a:endParaRPr>
          </a:p>
          <a:p>
            <a:pPr marL="0" marR="0" lvl="0" indent="0" algn="l" rtl="0">
              <a:spcBef>
                <a:spcPts val="0"/>
              </a:spcBef>
              <a:spcAft>
                <a:spcPts val="0"/>
              </a:spcAft>
              <a:buNone/>
            </a:pPr>
            <a:r>
              <a:rPr lang="en-US" sz="1600" i="1">
                <a:latin typeface="Calibri"/>
                <a:ea typeface="Calibri"/>
                <a:cs typeface="Calibri"/>
                <a:sym typeface="Calibri"/>
              </a:rPr>
              <a:t>Play the periodic table song for students at the beginning of the lesson as a way to engage students about the content.</a:t>
            </a:r>
            <a:endParaRPr>
              <a:latin typeface="Calibri"/>
              <a:ea typeface="Calibri"/>
              <a:cs typeface="Calibri"/>
              <a:sym typeface="Calibri"/>
            </a:endParaRPr>
          </a:p>
        </p:txBody>
      </p:sp>
      <p:sp>
        <p:nvSpPr>
          <p:cNvPr id="140" name="Google Shape;140;p53"/>
          <p:cNvSpPr txBox="1"/>
          <p:nvPr/>
        </p:nvSpPr>
        <p:spPr>
          <a:xfrm>
            <a:off x="2157900" y="1647625"/>
            <a:ext cx="4828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The Periodic Table Song</a:t>
            </a:r>
            <a:endParaRPr sz="3600" u="sng">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9"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1" name="Google Shape;431;p39"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8" name="Google Shape;438;p40" descr="gold.jpg"/>
          <p:cNvPicPr preferRelativeResize="0"/>
          <p:nvPr/>
        </p:nvPicPr>
        <p:blipFill rotWithShape="1">
          <a:blip r:embed="rId4">
            <a:alphaModFix/>
          </a:blip>
          <a:srcRect l="-25801" r="-25801"/>
          <a:stretch/>
        </p:blipFill>
        <p:spPr>
          <a:xfrm>
            <a:off x="457200" y="1560096"/>
            <a:ext cx="8229600" cy="4525963"/>
          </a:xfrm>
          <a:prstGeom prst="rect">
            <a:avLst/>
          </a:prstGeom>
          <a:noFill/>
          <a:ln>
            <a:noFill/>
          </a:ln>
        </p:spPr>
      </p:pic>
      <p:sp>
        <p:nvSpPr>
          <p:cNvPr id="439" name="Google Shape;439;p40"/>
          <p:cNvSpPr/>
          <p:nvPr/>
        </p:nvSpPr>
        <p:spPr>
          <a:xfrm>
            <a:off x="3129740" y="2031999"/>
            <a:ext cx="1282604" cy="885371"/>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40"/>
          <p:cNvSpPr/>
          <p:nvPr/>
        </p:nvSpPr>
        <p:spPr>
          <a:xfrm rot="10800000">
            <a:off x="865414" y="2178956"/>
            <a:ext cx="2088243" cy="591455"/>
          </a:xfrm>
          <a:prstGeom prst="left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1" name="Google Shape;441;p40"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8" name="Google Shape;448;p41" descr="magnesium.jpg"/>
          <p:cNvPicPr preferRelativeResize="0"/>
          <p:nvPr/>
        </p:nvPicPr>
        <p:blipFill rotWithShape="1">
          <a:blip r:embed="rId4">
            <a:alphaModFix/>
          </a:blip>
          <a:srcRect l="-25801" r="-25801"/>
          <a:stretch/>
        </p:blipFill>
        <p:spPr>
          <a:xfrm>
            <a:off x="457200" y="1600200"/>
            <a:ext cx="8229600" cy="4525963"/>
          </a:xfrm>
          <a:prstGeom prst="rect">
            <a:avLst/>
          </a:prstGeom>
          <a:noFill/>
          <a:ln>
            <a:noFill/>
          </a:ln>
        </p:spPr>
      </p:pic>
      <p:sp>
        <p:nvSpPr>
          <p:cNvPr id="449" name="Google Shape;449;p41"/>
          <p:cNvSpPr/>
          <p:nvPr/>
        </p:nvSpPr>
        <p:spPr>
          <a:xfrm>
            <a:off x="3178629" y="2075544"/>
            <a:ext cx="1349829" cy="856342"/>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0" name="Google Shape;450;p41"/>
          <p:cNvSpPr/>
          <p:nvPr/>
        </p:nvSpPr>
        <p:spPr>
          <a:xfrm rot="10800000">
            <a:off x="865414" y="2178956"/>
            <a:ext cx="2088243" cy="591455"/>
          </a:xfrm>
          <a:prstGeom prst="left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1" name="Google Shape;451;p41"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2"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3"/>
          <p:cNvSpPr txBox="1"/>
          <p:nvPr/>
        </p:nvSpPr>
        <p:spPr>
          <a:xfrm>
            <a:off x="898071" y="367615"/>
            <a:ext cx="77560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Where can we find the atomic number of an element?</a:t>
            </a:r>
            <a:endParaRPr sz="1400" b="0" i="0" u="none" strike="noStrike" cap="none">
              <a:solidFill>
                <a:srgbClr val="000000"/>
              </a:solidFill>
              <a:latin typeface="Arial"/>
              <a:ea typeface="Arial"/>
              <a:cs typeface="Arial"/>
              <a:sym typeface="Arial"/>
            </a:endParaRPr>
          </a:p>
        </p:txBody>
      </p:sp>
      <p:sp>
        <p:nvSpPr>
          <p:cNvPr id="464" name="Google Shape;464;p4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p43" descr="carbon.jpg"/>
          <p:cNvPicPr preferRelativeResize="0"/>
          <p:nvPr/>
        </p:nvPicPr>
        <p:blipFill rotWithShape="1">
          <a:blip r:embed="rId4">
            <a:alphaModFix/>
          </a:blip>
          <a:srcRect l="-25801" r="-25801"/>
          <a:stretch/>
        </p:blipFill>
        <p:spPr>
          <a:xfrm>
            <a:off x="457200" y="2045368"/>
            <a:ext cx="8229600" cy="452596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2" name="Google Shape;472;p44" descr="pondering.jpg"/>
          <p:cNvPicPr preferRelativeResize="0"/>
          <p:nvPr/>
        </p:nvPicPr>
        <p:blipFill rotWithShape="1">
          <a:blip r:embed="rId4">
            <a:alphaModFix/>
          </a:blip>
          <a:srcRect t="-495" b="-495"/>
          <a:stretch/>
        </p:blipFill>
        <p:spPr>
          <a:xfrm>
            <a:off x="457200" y="588963"/>
            <a:ext cx="8229600" cy="5537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5"/>
          <p:cNvSpPr txBox="1"/>
          <p:nvPr/>
        </p:nvSpPr>
        <p:spPr>
          <a:xfrm>
            <a:off x="1176135" y="2108634"/>
            <a:ext cx="6835749"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      –        =       </a:t>
            </a:r>
            <a:endParaRPr sz="1400" b="0" i="0" u="none" strike="noStrike" cap="none">
              <a:solidFill>
                <a:srgbClr val="000000"/>
              </a:solidFill>
              <a:latin typeface="Arial"/>
              <a:ea typeface="Arial"/>
              <a:cs typeface="Arial"/>
              <a:sym typeface="Arial"/>
            </a:endParaRPr>
          </a:p>
        </p:txBody>
      </p:sp>
      <p:sp>
        <p:nvSpPr>
          <p:cNvPr id="480" name="Google Shape;480;p45"/>
          <p:cNvSpPr txBox="1"/>
          <p:nvPr/>
        </p:nvSpPr>
        <p:spPr>
          <a:xfrm>
            <a:off x="854638" y="1708196"/>
            <a:ext cx="23137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Mass        </a:t>
            </a:r>
            <a:endParaRPr sz="1400" b="0" i="0" u="none" strike="noStrike" cap="none">
              <a:solidFill>
                <a:srgbClr val="000000"/>
              </a:solidFill>
              <a:latin typeface="Arial"/>
              <a:ea typeface="Arial"/>
              <a:cs typeface="Arial"/>
              <a:sym typeface="Arial"/>
            </a:endParaRPr>
          </a:p>
        </p:txBody>
      </p:sp>
      <p:sp>
        <p:nvSpPr>
          <p:cNvPr id="481" name="Google Shape;481;p45"/>
          <p:cNvSpPr txBox="1"/>
          <p:nvPr/>
        </p:nvSpPr>
        <p:spPr>
          <a:xfrm>
            <a:off x="3168383" y="1747742"/>
            <a:ext cx="23137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Number</a:t>
            </a:r>
            <a:endParaRPr sz="1400" b="0" i="0" u="none" strike="noStrike" cap="none">
              <a:solidFill>
                <a:srgbClr val="000000"/>
              </a:solidFill>
              <a:latin typeface="Arial"/>
              <a:ea typeface="Arial"/>
              <a:cs typeface="Arial"/>
              <a:sym typeface="Arial"/>
            </a:endParaRPr>
          </a:p>
        </p:txBody>
      </p:sp>
      <p:sp>
        <p:nvSpPr>
          <p:cNvPr id="482" name="Google Shape;482;p45"/>
          <p:cNvSpPr/>
          <p:nvPr/>
        </p:nvSpPr>
        <p:spPr>
          <a:xfrm>
            <a:off x="1060021" y="2248954"/>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3" name="Google Shape;483;p45"/>
          <p:cNvSpPr/>
          <p:nvPr/>
        </p:nvSpPr>
        <p:spPr>
          <a:xfrm>
            <a:off x="3534707" y="2248954"/>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4" name="Google Shape;484;p45"/>
          <p:cNvSpPr/>
          <p:nvPr/>
        </p:nvSpPr>
        <p:spPr>
          <a:xfrm>
            <a:off x="6183564" y="2248953"/>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5" name="Google Shape;485;p45"/>
          <p:cNvSpPr txBox="1"/>
          <p:nvPr/>
        </p:nvSpPr>
        <p:spPr>
          <a:xfrm>
            <a:off x="5619638" y="1756182"/>
            <a:ext cx="271374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Number of neutrons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2" name="Google Shape;492;p46" descr="gold.jpg"/>
          <p:cNvPicPr preferRelativeResize="0"/>
          <p:nvPr/>
        </p:nvPicPr>
        <p:blipFill rotWithShape="1">
          <a:blip r:embed="rId4">
            <a:alphaModFix/>
          </a:blip>
          <a:srcRect l="-25801" r="-25801"/>
          <a:stretch/>
        </p:blipFill>
        <p:spPr>
          <a:xfrm>
            <a:off x="457200" y="1560096"/>
            <a:ext cx="8229600" cy="45259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9" name="Google Shape;499;p47" descr="gold.jpg"/>
          <p:cNvPicPr preferRelativeResize="0"/>
          <p:nvPr/>
        </p:nvPicPr>
        <p:blipFill rotWithShape="1">
          <a:blip r:embed="rId4">
            <a:alphaModFix/>
          </a:blip>
          <a:srcRect l="-25801" r="-25801"/>
          <a:stretch/>
        </p:blipFill>
        <p:spPr>
          <a:xfrm>
            <a:off x="457200" y="1560096"/>
            <a:ext cx="8229600" cy="4525963"/>
          </a:xfrm>
          <a:prstGeom prst="rect">
            <a:avLst/>
          </a:prstGeom>
          <a:noFill/>
          <a:ln>
            <a:noFill/>
          </a:ln>
        </p:spPr>
      </p:pic>
      <p:sp>
        <p:nvSpPr>
          <p:cNvPr id="500" name="Google Shape;500;p47"/>
          <p:cNvSpPr/>
          <p:nvPr/>
        </p:nvSpPr>
        <p:spPr>
          <a:xfrm>
            <a:off x="3449053" y="4585369"/>
            <a:ext cx="1898315" cy="42779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1" name="Google Shape;501;p47"/>
          <p:cNvSpPr/>
          <p:nvPr/>
        </p:nvSpPr>
        <p:spPr>
          <a:xfrm>
            <a:off x="3061369" y="2152316"/>
            <a:ext cx="1443789" cy="7620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8"/>
          <p:cNvSpPr txBox="1"/>
          <p:nvPr/>
        </p:nvSpPr>
        <p:spPr>
          <a:xfrm>
            <a:off x="1176135" y="2108634"/>
            <a:ext cx="6835749"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      –        =       </a:t>
            </a:r>
            <a:endParaRPr sz="1400" b="0" i="0" u="none" strike="noStrike" cap="none">
              <a:solidFill>
                <a:srgbClr val="000000"/>
              </a:solidFill>
              <a:latin typeface="Arial"/>
              <a:ea typeface="Arial"/>
              <a:cs typeface="Arial"/>
              <a:sym typeface="Arial"/>
            </a:endParaRPr>
          </a:p>
        </p:txBody>
      </p:sp>
      <p:sp>
        <p:nvSpPr>
          <p:cNvPr id="509" name="Google Shape;509;p48"/>
          <p:cNvSpPr txBox="1"/>
          <p:nvPr/>
        </p:nvSpPr>
        <p:spPr>
          <a:xfrm>
            <a:off x="854638" y="1708196"/>
            <a:ext cx="23137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Mass        </a:t>
            </a:r>
            <a:endParaRPr sz="1400" b="0" i="0" u="none" strike="noStrike" cap="none">
              <a:solidFill>
                <a:srgbClr val="000000"/>
              </a:solidFill>
              <a:latin typeface="Arial"/>
              <a:ea typeface="Arial"/>
              <a:cs typeface="Arial"/>
              <a:sym typeface="Arial"/>
            </a:endParaRPr>
          </a:p>
        </p:txBody>
      </p:sp>
      <p:sp>
        <p:nvSpPr>
          <p:cNvPr id="510" name="Google Shape;510;p48"/>
          <p:cNvSpPr txBox="1"/>
          <p:nvPr/>
        </p:nvSpPr>
        <p:spPr>
          <a:xfrm>
            <a:off x="3168383" y="1747742"/>
            <a:ext cx="23137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Number</a:t>
            </a:r>
            <a:endParaRPr sz="1400" b="0" i="0" u="none" strike="noStrike" cap="none">
              <a:solidFill>
                <a:srgbClr val="000000"/>
              </a:solidFill>
              <a:latin typeface="Arial"/>
              <a:ea typeface="Arial"/>
              <a:cs typeface="Arial"/>
              <a:sym typeface="Arial"/>
            </a:endParaRPr>
          </a:p>
        </p:txBody>
      </p:sp>
      <p:sp>
        <p:nvSpPr>
          <p:cNvPr id="511" name="Google Shape;511;p48"/>
          <p:cNvSpPr/>
          <p:nvPr/>
        </p:nvSpPr>
        <p:spPr>
          <a:xfrm>
            <a:off x="1060021" y="2248954"/>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2" name="Google Shape;512;p48"/>
          <p:cNvSpPr/>
          <p:nvPr/>
        </p:nvSpPr>
        <p:spPr>
          <a:xfrm>
            <a:off x="3534707" y="2248954"/>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3" name="Google Shape;513;p48"/>
          <p:cNvSpPr/>
          <p:nvPr/>
        </p:nvSpPr>
        <p:spPr>
          <a:xfrm>
            <a:off x="6183564" y="2248953"/>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4" name="Google Shape;514;p48"/>
          <p:cNvSpPr txBox="1"/>
          <p:nvPr/>
        </p:nvSpPr>
        <p:spPr>
          <a:xfrm>
            <a:off x="5619638" y="1756182"/>
            <a:ext cx="271374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Number of neutrons</a:t>
            </a:r>
            <a:endParaRPr sz="2400" b="0" i="0" u="none" strike="noStrike" cap="none">
              <a:solidFill>
                <a:schemeClr val="dk1"/>
              </a:solidFill>
              <a:latin typeface="Calibri"/>
              <a:ea typeface="Calibri"/>
              <a:cs typeface="Calibri"/>
              <a:sym typeface="Calibri"/>
            </a:endParaRPr>
          </a:p>
        </p:txBody>
      </p:sp>
      <p:sp>
        <p:nvSpPr>
          <p:cNvPr id="515" name="Google Shape;515;p48"/>
          <p:cNvSpPr txBox="1"/>
          <p:nvPr/>
        </p:nvSpPr>
        <p:spPr>
          <a:xfrm>
            <a:off x="714828" y="2447186"/>
            <a:ext cx="203973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0000"/>
                </a:solidFill>
                <a:latin typeface="Calibri"/>
                <a:ea typeface="Calibri"/>
                <a:cs typeface="Calibri"/>
                <a:sym typeface="Calibri"/>
              </a:rPr>
              <a:t>196</a:t>
            </a:r>
            <a:endParaRPr sz="1400" b="0" i="0" u="none" strike="noStrike" cap="none">
              <a:solidFill>
                <a:srgbClr val="000000"/>
              </a:solidFill>
              <a:latin typeface="Arial"/>
              <a:ea typeface="Arial"/>
              <a:cs typeface="Arial"/>
              <a:sym typeface="Arial"/>
            </a:endParaRPr>
          </a:p>
        </p:txBody>
      </p:sp>
      <p:sp>
        <p:nvSpPr>
          <p:cNvPr id="516" name="Google Shape;516;p48"/>
          <p:cNvSpPr txBox="1"/>
          <p:nvPr/>
        </p:nvSpPr>
        <p:spPr>
          <a:xfrm>
            <a:off x="3163872" y="2434271"/>
            <a:ext cx="203973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0000"/>
                </a:solidFill>
                <a:latin typeface="Calibri"/>
                <a:ea typeface="Calibri"/>
                <a:cs typeface="Calibri"/>
                <a:sym typeface="Calibri"/>
              </a:rPr>
              <a:t>79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9"/>
          <p:cNvSpPr txBox="1"/>
          <p:nvPr/>
        </p:nvSpPr>
        <p:spPr>
          <a:xfrm>
            <a:off x="1176135" y="2108634"/>
            <a:ext cx="6835749"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      –        =       </a:t>
            </a:r>
            <a:endParaRPr sz="1400" b="0" i="0" u="none" strike="noStrike" cap="none">
              <a:solidFill>
                <a:srgbClr val="000000"/>
              </a:solidFill>
              <a:latin typeface="Arial"/>
              <a:ea typeface="Arial"/>
              <a:cs typeface="Arial"/>
              <a:sym typeface="Arial"/>
            </a:endParaRPr>
          </a:p>
        </p:txBody>
      </p:sp>
      <p:sp>
        <p:nvSpPr>
          <p:cNvPr id="524" name="Google Shape;524;p49"/>
          <p:cNvSpPr txBox="1"/>
          <p:nvPr/>
        </p:nvSpPr>
        <p:spPr>
          <a:xfrm>
            <a:off x="854638" y="1708196"/>
            <a:ext cx="23137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Mass        </a:t>
            </a:r>
            <a:endParaRPr sz="1400" b="0" i="0" u="none" strike="noStrike" cap="none">
              <a:solidFill>
                <a:srgbClr val="000000"/>
              </a:solidFill>
              <a:latin typeface="Arial"/>
              <a:ea typeface="Arial"/>
              <a:cs typeface="Arial"/>
              <a:sym typeface="Arial"/>
            </a:endParaRPr>
          </a:p>
        </p:txBody>
      </p:sp>
      <p:sp>
        <p:nvSpPr>
          <p:cNvPr id="525" name="Google Shape;525;p49"/>
          <p:cNvSpPr txBox="1"/>
          <p:nvPr/>
        </p:nvSpPr>
        <p:spPr>
          <a:xfrm>
            <a:off x="3168383" y="1747742"/>
            <a:ext cx="23137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Number</a:t>
            </a:r>
            <a:endParaRPr sz="1400" b="0" i="0" u="none" strike="noStrike" cap="none">
              <a:solidFill>
                <a:srgbClr val="000000"/>
              </a:solidFill>
              <a:latin typeface="Arial"/>
              <a:ea typeface="Arial"/>
              <a:cs typeface="Arial"/>
              <a:sym typeface="Arial"/>
            </a:endParaRPr>
          </a:p>
        </p:txBody>
      </p:sp>
      <p:sp>
        <p:nvSpPr>
          <p:cNvPr id="526" name="Google Shape;526;p49"/>
          <p:cNvSpPr/>
          <p:nvPr/>
        </p:nvSpPr>
        <p:spPr>
          <a:xfrm>
            <a:off x="1060021" y="2248954"/>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7" name="Google Shape;527;p49"/>
          <p:cNvSpPr/>
          <p:nvPr/>
        </p:nvSpPr>
        <p:spPr>
          <a:xfrm>
            <a:off x="3534707" y="2248954"/>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8" name="Google Shape;528;p49"/>
          <p:cNvSpPr/>
          <p:nvPr/>
        </p:nvSpPr>
        <p:spPr>
          <a:xfrm>
            <a:off x="6183564" y="2248953"/>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9" name="Google Shape;529;p49"/>
          <p:cNvSpPr txBox="1"/>
          <p:nvPr/>
        </p:nvSpPr>
        <p:spPr>
          <a:xfrm>
            <a:off x="5619638" y="1756182"/>
            <a:ext cx="271374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Number of neutrons</a:t>
            </a:r>
            <a:endParaRPr sz="2400" b="0" i="0" u="none" strike="noStrike" cap="none">
              <a:solidFill>
                <a:schemeClr val="dk1"/>
              </a:solidFill>
              <a:latin typeface="Calibri"/>
              <a:ea typeface="Calibri"/>
              <a:cs typeface="Calibri"/>
              <a:sym typeface="Calibri"/>
            </a:endParaRPr>
          </a:p>
        </p:txBody>
      </p:sp>
      <p:sp>
        <p:nvSpPr>
          <p:cNvPr id="530" name="Google Shape;530;p49"/>
          <p:cNvSpPr txBox="1"/>
          <p:nvPr/>
        </p:nvSpPr>
        <p:spPr>
          <a:xfrm>
            <a:off x="714828" y="2447186"/>
            <a:ext cx="203973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0000"/>
                </a:solidFill>
                <a:latin typeface="Calibri"/>
                <a:ea typeface="Calibri"/>
                <a:cs typeface="Calibri"/>
                <a:sym typeface="Calibri"/>
              </a:rPr>
              <a:t>196</a:t>
            </a:r>
            <a:endParaRPr sz="1400" b="0" i="0" u="none" strike="noStrike" cap="none">
              <a:solidFill>
                <a:srgbClr val="000000"/>
              </a:solidFill>
              <a:latin typeface="Arial"/>
              <a:ea typeface="Arial"/>
              <a:cs typeface="Arial"/>
              <a:sym typeface="Arial"/>
            </a:endParaRPr>
          </a:p>
        </p:txBody>
      </p:sp>
      <p:sp>
        <p:nvSpPr>
          <p:cNvPr id="531" name="Google Shape;531;p49"/>
          <p:cNvSpPr txBox="1"/>
          <p:nvPr/>
        </p:nvSpPr>
        <p:spPr>
          <a:xfrm>
            <a:off x="3163872" y="2434271"/>
            <a:ext cx="203973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0000"/>
                </a:solidFill>
                <a:latin typeface="Calibri"/>
                <a:ea typeface="Calibri"/>
                <a:cs typeface="Calibri"/>
                <a:sym typeface="Calibri"/>
              </a:rPr>
              <a:t>79</a:t>
            </a:r>
            <a:endParaRPr sz="1400" b="0" i="0" u="none" strike="noStrike" cap="none">
              <a:solidFill>
                <a:srgbClr val="000000"/>
              </a:solidFill>
              <a:latin typeface="Arial"/>
              <a:ea typeface="Arial"/>
              <a:cs typeface="Arial"/>
              <a:sym typeface="Arial"/>
            </a:endParaRPr>
          </a:p>
        </p:txBody>
      </p:sp>
      <p:sp>
        <p:nvSpPr>
          <p:cNvPr id="532" name="Google Shape;532;p49"/>
          <p:cNvSpPr txBox="1"/>
          <p:nvPr/>
        </p:nvSpPr>
        <p:spPr>
          <a:xfrm>
            <a:off x="5827361" y="2461165"/>
            <a:ext cx="203973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0000"/>
                </a:solidFill>
                <a:latin typeface="Calibri"/>
                <a:ea typeface="Calibri"/>
                <a:cs typeface="Calibri"/>
                <a:sym typeface="Calibri"/>
              </a:rPr>
              <a:t>117</a:t>
            </a:r>
            <a:endParaRPr sz="4400" b="0" i="0" u="none" strike="noStrike" cap="none">
              <a:solidFill>
                <a:srgbClr val="FF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1"/>
          <p:cNvSpPr txBox="1"/>
          <p:nvPr/>
        </p:nvSpPr>
        <p:spPr>
          <a:xfrm>
            <a:off x="898071" y="367615"/>
            <a:ext cx="77560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do we figure out the number of neutrons in an element?</a:t>
            </a:r>
            <a:endParaRPr sz="1400" b="0" i="0" u="none" strike="noStrike" cap="none">
              <a:solidFill>
                <a:srgbClr val="000000"/>
              </a:solidFill>
              <a:latin typeface="Arial"/>
              <a:ea typeface="Arial"/>
              <a:cs typeface="Arial"/>
              <a:sym typeface="Arial"/>
            </a:endParaRPr>
          </a:p>
        </p:txBody>
      </p:sp>
      <p:sp>
        <p:nvSpPr>
          <p:cNvPr id="545" name="Google Shape;545;p5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6" name="Google Shape;546;p51" descr="gold.jpg"/>
          <p:cNvPicPr preferRelativeResize="0"/>
          <p:nvPr/>
        </p:nvPicPr>
        <p:blipFill rotWithShape="1">
          <a:blip r:embed="rId4">
            <a:alphaModFix/>
          </a:blip>
          <a:srcRect l="-25801" r="-25801"/>
          <a:stretch/>
        </p:blipFill>
        <p:spPr>
          <a:xfrm>
            <a:off x="457200" y="1560096"/>
            <a:ext cx="8229600" cy="452596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dc4f9d6ddd_0_4"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3" name="Google Shape;553;gdc4f9d6ddd_0_4" descr="magnesium.jpg"/>
          <p:cNvPicPr preferRelativeResize="0"/>
          <p:nvPr/>
        </p:nvPicPr>
        <p:blipFill rotWithShape="1">
          <a:blip r:embed="rId4">
            <a:alphaModFix/>
          </a:blip>
          <a:srcRect l="-25803" r="-25803"/>
          <a:stretch/>
        </p:blipFill>
        <p:spPr>
          <a:xfrm>
            <a:off x="609600" y="1752600"/>
            <a:ext cx="8229600" cy="452596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dc4f9d6ddd_0_12"/>
          <p:cNvSpPr txBox="1"/>
          <p:nvPr/>
        </p:nvSpPr>
        <p:spPr>
          <a:xfrm>
            <a:off x="1176135" y="2108634"/>
            <a:ext cx="68358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      –        =       </a:t>
            </a:r>
            <a:endParaRPr sz="1400" b="0" i="0" u="none" strike="noStrike" cap="none">
              <a:solidFill>
                <a:srgbClr val="000000"/>
              </a:solidFill>
              <a:latin typeface="Arial"/>
              <a:ea typeface="Arial"/>
              <a:cs typeface="Arial"/>
              <a:sym typeface="Arial"/>
            </a:endParaRPr>
          </a:p>
        </p:txBody>
      </p:sp>
      <p:sp>
        <p:nvSpPr>
          <p:cNvPr id="560" name="Google Shape;560;gdc4f9d6ddd_0_12"/>
          <p:cNvSpPr txBox="1"/>
          <p:nvPr/>
        </p:nvSpPr>
        <p:spPr>
          <a:xfrm>
            <a:off x="854638" y="1708196"/>
            <a:ext cx="2313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Mass        </a:t>
            </a:r>
            <a:endParaRPr sz="1400" b="0" i="0" u="none" strike="noStrike" cap="none">
              <a:solidFill>
                <a:srgbClr val="000000"/>
              </a:solidFill>
              <a:latin typeface="Arial"/>
              <a:ea typeface="Arial"/>
              <a:cs typeface="Arial"/>
              <a:sym typeface="Arial"/>
            </a:endParaRPr>
          </a:p>
        </p:txBody>
      </p:sp>
      <p:sp>
        <p:nvSpPr>
          <p:cNvPr id="561" name="Google Shape;561;gdc4f9d6ddd_0_12"/>
          <p:cNvSpPr txBox="1"/>
          <p:nvPr/>
        </p:nvSpPr>
        <p:spPr>
          <a:xfrm>
            <a:off x="3168383" y="1747742"/>
            <a:ext cx="2313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Number</a:t>
            </a:r>
            <a:endParaRPr sz="1400" b="0" i="0" u="none" strike="noStrike" cap="none">
              <a:solidFill>
                <a:srgbClr val="000000"/>
              </a:solidFill>
              <a:latin typeface="Arial"/>
              <a:ea typeface="Arial"/>
              <a:cs typeface="Arial"/>
              <a:sym typeface="Arial"/>
            </a:endParaRPr>
          </a:p>
        </p:txBody>
      </p:sp>
      <p:sp>
        <p:nvSpPr>
          <p:cNvPr id="562" name="Google Shape;562;gdc4f9d6ddd_0_12"/>
          <p:cNvSpPr/>
          <p:nvPr/>
        </p:nvSpPr>
        <p:spPr>
          <a:xfrm>
            <a:off x="1060021" y="2248954"/>
            <a:ext cx="1349400" cy="1165800"/>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gdc4f9d6ddd_0_12"/>
          <p:cNvSpPr/>
          <p:nvPr/>
        </p:nvSpPr>
        <p:spPr>
          <a:xfrm>
            <a:off x="3534707" y="2248954"/>
            <a:ext cx="1349400" cy="1165800"/>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4" name="Google Shape;564;gdc4f9d6ddd_0_12"/>
          <p:cNvSpPr/>
          <p:nvPr/>
        </p:nvSpPr>
        <p:spPr>
          <a:xfrm>
            <a:off x="6183564" y="2248953"/>
            <a:ext cx="1349400" cy="1165800"/>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5" name="Google Shape;565;gdc4f9d6ddd_0_12"/>
          <p:cNvSpPr txBox="1"/>
          <p:nvPr/>
        </p:nvSpPr>
        <p:spPr>
          <a:xfrm>
            <a:off x="5619638" y="1756182"/>
            <a:ext cx="2713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Number of neutrons</a:t>
            </a:r>
            <a:endParaRPr sz="2400" b="0" i="0" u="none" strike="noStrike" cap="none">
              <a:solidFill>
                <a:schemeClr val="dk1"/>
              </a:solidFill>
              <a:latin typeface="Calibri"/>
              <a:ea typeface="Calibri"/>
              <a:cs typeface="Calibri"/>
              <a:sym typeface="Calibri"/>
            </a:endParaRPr>
          </a:p>
        </p:txBody>
      </p:sp>
      <p:sp>
        <p:nvSpPr>
          <p:cNvPr id="566" name="Google Shape;566;gdc4f9d6ddd_0_12"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7" name="Google Shape;567;gdc4f9d6ddd_0_12" descr="magnesium.jpg"/>
          <p:cNvPicPr preferRelativeResize="0"/>
          <p:nvPr/>
        </p:nvPicPr>
        <p:blipFill rotWithShape="1">
          <a:blip r:embed="rId4">
            <a:alphaModFix/>
          </a:blip>
          <a:srcRect l="-25803" r="-25803"/>
          <a:stretch/>
        </p:blipFill>
        <p:spPr>
          <a:xfrm>
            <a:off x="5860775" y="4809142"/>
            <a:ext cx="2852526" cy="156880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dc4f9d6ddd_0_26"/>
          <p:cNvSpPr txBox="1"/>
          <p:nvPr/>
        </p:nvSpPr>
        <p:spPr>
          <a:xfrm>
            <a:off x="1176135" y="2108634"/>
            <a:ext cx="68358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      –        =       </a:t>
            </a:r>
            <a:endParaRPr sz="1400" b="0" i="0" u="none" strike="noStrike" cap="none">
              <a:solidFill>
                <a:srgbClr val="000000"/>
              </a:solidFill>
              <a:latin typeface="Arial"/>
              <a:ea typeface="Arial"/>
              <a:cs typeface="Arial"/>
              <a:sym typeface="Arial"/>
            </a:endParaRPr>
          </a:p>
        </p:txBody>
      </p:sp>
      <p:sp>
        <p:nvSpPr>
          <p:cNvPr id="574" name="Google Shape;574;gdc4f9d6ddd_0_26"/>
          <p:cNvSpPr txBox="1"/>
          <p:nvPr/>
        </p:nvSpPr>
        <p:spPr>
          <a:xfrm>
            <a:off x="854638" y="1708196"/>
            <a:ext cx="2313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Mass        </a:t>
            </a:r>
            <a:endParaRPr sz="1400" b="0" i="0" u="none" strike="noStrike" cap="none">
              <a:solidFill>
                <a:srgbClr val="000000"/>
              </a:solidFill>
              <a:latin typeface="Arial"/>
              <a:ea typeface="Arial"/>
              <a:cs typeface="Arial"/>
              <a:sym typeface="Arial"/>
            </a:endParaRPr>
          </a:p>
        </p:txBody>
      </p:sp>
      <p:sp>
        <p:nvSpPr>
          <p:cNvPr id="575" name="Google Shape;575;gdc4f9d6ddd_0_26"/>
          <p:cNvSpPr txBox="1"/>
          <p:nvPr/>
        </p:nvSpPr>
        <p:spPr>
          <a:xfrm>
            <a:off x="3168383" y="1747742"/>
            <a:ext cx="2313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Number</a:t>
            </a:r>
            <a:endParaRPr sz="1400" b="0" i="0" u="none" strike="noStrike" cap="none">
              <a:solidFill>
                <a:srgbClr val="000000"/>
              </a:solidFill>
              <a:latin typeface="Arial"/>
              <a:ea typeface="Arial"/>
              <a:cs typeface="Arial"/>
              <a:sym typeface="Arial"/>
            </a:endParaRPr>
          </a:p>
        </p:txBody>
      </p:sp>
      <p:sp>
        <p:nvSpPr>
          <p:cNvPr id="576" name="Google Shape;576;gdc4f9d6ddd_0_26"/>
          <p:cNvSpPr/>
          <p:nvPr/>
        </p:nvSpPr>
        <p:spPr>
          <a:xfrm>
            <a:off x="1060021" y="2248954"/>
            <a:ext cx="1349400" cy="1165800"/>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7" name="Google Shape;577;gdc4f9d6ddd_0_26"/>
          <p:cNvSpPr/>
          <p:nvPr/>
        </p:nvSpPr>
        <p:spPr>
          <a:xfrm>
            <a:off x="3534707" y="2248954"/>
            <a:ext cx="1349400" cy="1165800"/>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8" name="Google Shape;578;gdc4f9d6ddd_0_26"/>
          <p:cNvSpPr/>
          <p:nvPr/>
        </p:nvSpPr>
        <p:spPr>
          <a:xfrm>
            <a:off x="6183564" y="2248953"/>
            <a:ext cx="1349400" cy="1165800"/>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9" name="Google Shape;579;gdc4f9d6ddd_0_26"/>
          <p:cNvSpPr txBox="1"/>
          <p:nvPr/>
        </p:nvSpPr>
        <p:spPr>
          <a:xfrm>
            <a:off x="5619638" y="1756182"/>
            <a:ext cx="2713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Number of neutrons</a:t>
            </a:r>
            <a:endParaRPr sz="2400" b="0" i="0" u="none" strike="noStrike" cap="none">
              <a:solidFill>
                <a:schemeClr val="dk1"/>
              </a:solidFill>
              <a:latin typeface="Calibri"/>
              <a:ea typeface="Calibri"/>
              <a:cs typeface="Calibri"/>
              <a:sym typeface="Calibri"/>
            </a:endParaRPr>
          </a:p>
        </p:txBody>
      </p:sp>
      <p:sp>
        <p:nvSpPr>
          <p:cNvPr id="580" name="Google Shape;580;gdc4f9d6ddd_0_26"/>
          <p:cNvSpPr txBox="1"/>
          <p:nvPr/>
        </p:nvSpPr>
        <p:spPr>
          <a:xfrm>
            <a:off x="714828" y="2447186"/>
            <a:ext cx="2039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a:solidFill>
                  <a:srgbClr val="FF0000"/>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sp>
        <p:nvSpPr>
          <p:cNvPr id="581" name="Google Shape;581;gdc4f9d6ddd_0_26"/>
          <p:cNvSpPr txBox="1"/>
          <p:nvPr/>
        </p:nvSpPr>
        <p:spPr>
          <a:xfrm>
            <a:off x="3163872" y="2434271"/>
            <a:ext cx="2039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a:solidFill>
                  <a:srgbClr val="FF0000"/>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582" name="Google Shape;582;gdc4f9d6ddd_0_26"/>
          <p:cNvSpPr txBox="1"/>
          <p:nvPr/>
        </p:nvSpPr>
        <p:spPr>
          <a:xfrm>
            <a:off x="5827361" y="2461165"/>
            <a:ext cx="2039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a:solidFill>
                  <a:srgbClr val="FF0000"/>
                </a:solidFill>
                <a:latin typeface="Calibri"/>
                <a:ea typeface="Calibri"/>
                <a:cs typeface="Calibri"/>
                <a:sym typeface="Calibri"/>
              </a:rPr>
              <a:t>12</a:t>
            </a:r>
            <a:endParaRPr sz="4400" b="0" i="0" u="none" strike="noStrike" cap="none">
              <a:solidFill>
                <a:srgbClr val="FF0000"/>
              </a:solidFill>
              <a:latin typeface="Calibri"/>
              <a:ea typeface="Calibri"/>
              <a:cs typeface="Calibri"/>
              <a:sym typeface="Calibri"/>
            </a:endParaRPr>
          </a:p>
        </p:txBody>
      </p:sp>
      <p:sp>
        <p:nvSpPr>
          <p:cNvPr id="583" name="Google Shape;583;gdc4f9d6ddd_0_26"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4" name="Google Shape;584;gdc4f9d6ddd_0_26" descr="magnesium.jpg"/>
          <p:cNvPicPr preferRelativeResize="0"/>
          <p:nvPr/>
        </p:nvPicPr>
        <p:blipFill rotWithShape="1">
          <a:blip r:embed="rId4">
            <a:alphaModFix/>
          </a:blip>
          <a:srcRect l="-25803" r="-25803"/>
          <a:stretch/>
        </p:blipFill>
        <p:spPr>
          <a:xfrm>
            <a:off x="5860775" y="4809142"/>
            <a:ext cx="2852526" cy="156880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5"/>
          <p:cNvSpPr txBox="1"/>
          <p:nvPr/>
        </p:nvSpPr>
        <p:spPr>
          <a:xfrm>
            <a:off x="898071" y="367615"/>
            <a:ext cx="77560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difference between the atomic number and atomic mass? </a:t>
            </a:r>
            <a:endParaRPr sz="1400" b="0" i="0" u="none" strike="noStrike" cap="none">
              <a:solidFill>
                <a:srgbClr val="000000"/>
              </a:solidFill>
              <a:latin typeface="Arial"/>
              <a:ea typeface="Arial"/>
              <a:cs typeface="Arial"/>
              <a:sym typeface="Arial"/>
            </a:endParaRPr>
          </a:p>
        </p:txBody>
      </p:sp>
      <p:sp>
        <p:nvSpPr>
          <p:cNvPr id="591" name="Google Shape;591;p5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2" name="Google Shape;592;p55" descr="gold.jpg"/>
          <p:cNvPicPr preferRelativeResize="0"/>
          <p:nvPr/>
        </p:nvPicPr>
        <p:blipFill rotWithShape="1">
          <a:blip r:embed="rId4">
            <a:alphaModFix/>
          </a:blip>
          <a:srcRect l="-25801" r="-25801"/>
          <a:stretch/>
        </p:blipFill>
        <p:spPr>
          <a:xfrm>
            <a:off x="457200" y="1560096"/>
            <a:ext cx="8229600" cy="4525963"/>
          </a:xfrm>
          <a:prstGeom prst="rect">
            <a:avLst/>
          </a:prstGeom>
          <a:noFill/>
          <a:ln>
            <a:noFill/>
          </a:ln>
        </p:spPr>
      </p:pic>
      <p:sp>
        <p:nvSpPr>
          <p:cNvPr id="593" name="Google Shape;593;p55"/>
          <p:cNvSpPr/>
          <p:nvPr/>
        </p:nvSpPr>
        <p:spPr>
          <a:xfrm>
            <a:off x="3449053" y="4585369"/>
            <a:ext cx="1898315" cy="42779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4" name="Google Shape;594;p55"/>
          <p:cNvSpPr/>
          <p:nvPr/>
        </p:nvSpPr>
        <p:spPr>
          <a:xfrm>
            <a:off x="3061369" y="2152316"/>
            <a:ext cx="1443789" cy="7620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6"/>
          <p:cNvSpPr txBox="1"/>
          <p:nvPr/>
        </p:nvSpPr>
        <p:spPr>
          <a:xfrm>
            <a:off x="996043" y="538141"/>
            <a:ext cx="751114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The modern periodic table is organized by __________. </a:t>
            </a:r>
            <a:endParaRPr sz="1400" b="0" i="0" u="none" strike="noStrike" cap="none">
              <a:solidFill>
                <a:srgbClr val="000000"/>
              </a:solidFill>
              <a:latin typeface="Arial"/>
              <a:ea typeface="Arial"/>
              <a:cs typeface="Arial"/>
              <a:sym typeface="Arial"/>
            </a:endParaRPr>
          </a:p>
        </p:txBody>
      </p:sp>
      <p:sp>
        <p:nvSpPr>
          <p:cNvPr id="601" name="Google Shape;601;p5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2" name="Google Shape;602;p56" descr="periodic table.jpg"/>
          <p:cNvPicPr preferRelativeResize="0"/>
          <p:nvPr/>
        </p:nvPicPr>
        <p:blipFill rotWithShape="1">
          <a:blip r:embed="rId4">
            <a:alphaModFix/>
          </a:blip>
          <a:srcRect t="8746" b="8746"/>
          <a:stretch/>
        </p:blipFill>
        <p:spPr>
          <a:xfrm>
            <a:off x="5584371" y="4720400"/>
            <a:ext cx="3298371" cy="1813977"/>
          </a:xfrm>
          <a:prstGeom prst="rect">
            <a:avLst/>
          </a:prstGeom>
          <a:noFill/>
          <a:ln>
            <a:noFill/>
          </a:ln>
        </p:spPr>
      </p:pic>
      <p:sp>
        <p:nvSpPr>
          <p:cNvPr id="603" name="Google Shape;603;p56"/>
          <p:cNvSpPr txBox="1"/>
          <p:nvPr/>
        </p:nvSpPr>
        <p:spPr>
          <a:xfrm>
            <a:off x="367615" y="2658297"/>
            <a:ext cx="48249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Atomic symbol</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Atomic number</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Atomic mass</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Element name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d972ec8db0_0_0"/>
          <p:cNvSpPr txBox="1"/>
          <p:nvPr/>
        </p:nvSpPr>
        <p:spPr>
          <a:xfrm>
            <a:off x="996043" y="538141"/>
            <a:ext cx="7511100" cy="12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The modern periodic table is organized by __________. </a:t>
            </a:r>
            <a:endParaRPr sz="1400" b="0" i="0" u="none" strike="noStrike" cap="none">
              <a:solidFill>
                <a:srgbClr val="000000"/>
              </a:solidFill>
              <a:latin typeface="Arial"/>
              <a:ea typeface="Arial"/>
              <a:cs typeface="Arial"/>
              <a:sym typeface="Arial"/>
            </a:endParaRPr>
          </a:p>
        </p:txBody>
      </p:sp>
      <p:sp>
        <p:nvSpPr>
          <p:cNvPr id="610" name="Google Shape;610;gd972ec8db0_0_0"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1" name="Google Shape;611;gd972ec8db0_0_0" descr="periodic table.jpg"/>
          <p:cNvPicPr preferRelativeResize="0"/>
          <p:nvPr/>
        </p:nvPicPr>
        <p:blipFill rotWithShape="1">
          <a:blip r:embed="rId4">
            <a:alphaModFix/>
          </a:blip>
          <a:srcRect t="8745" b="8745"/>
          <a:stretch/>
        </p:blipFill>
        <p:spPr>
          <a:xfrm>
            <a:off x="5584371" y="4720400"/>
            <a:ext cx="3298369" cy="1813978"/>
          </a:xfrm>
          <a:prstGeom prst="rect">
            <a:avLst/>
          </a:prstGeom>
          <a:noFill/>
          <a:ln>
            <a:noFill/>
          </a:ln>
        </p:spPr>
      </p:pic>
      <p:sp>
        <p:nvSpPr>
          <p:cNvPr id="612" name="Google Shape;612;gd972ec8db0_0_0"/>
          <p:cNvSpPr txBox="1"/>
          <p:nvPr/>
        </p:nvSpPr>
        <p:spPr>
          <a:xfrm>
            <a:off x="367615" y="2658297"/>
            <a:ext cx="48249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Atomic symbol</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Atomic number</a:t>
            </a:r>
            <a:endParaRPr sz="1400" b="0" i="0" u="none" strike="noStrike" cap="none">
              <a:solidFill>
                <a:srgbClr val="FF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Atomic mass</a:t>
            </a:r>
            <a:endParaRPr sz="14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Element name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8"/>
          <p:cNvSpPr txBox="1"/>
          <p:nvPr/>
        </p:nvSpPr>
        <p:spPr>
          <a:xfrm>
            <a:off x="735230" y="367615"/>
            <a:ext cx="803618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did Mendeleev originally organize the periodic table?</a:t>
            </a:r>
            <a:endParaRPr sz="3600" b="0" i="0" u="none" strike="noStrike" cap="none">
              <a:solidFill>
                <a:schemeClr val="dk1"/>
              </a:solidFill>
              <a:latin typeface="Calibri"/>
              <a:ea typeface="Calibri"/>
              <a:cs typeface="Calibri"/>
              <a:sym typeface="Calibri"/>
            </a:endParaRPr>
          </a:p>
        </p:txBody>
      </p:sp>
      <p:sp>
        <p:nvSpPr>
          <p:cNvPr id="619" name="Google Shape;619;p5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0" name="Google Shape;620;p58" descr="periodic table.jpg"/>
          <p:cNvPicPr preferRelativeResize="0"/>
          <p:nvPr/>
        </p:nvPicPr>
        <p:blipFill rotWithShape="1">
          <a:blip r:embed="rId4">
            <a:alphaModFix/>
          </a:blip>
          <a:srcRect t="8746" b="8746"/>
          <a:stretch/>
        </p:blipFill>
        <p:spPr>
          <a:xfrm>
            <a:off x="612543" y="2432958"/>
            <a:ext cx="5549500" cy="3052011"/>
          </a:xfrm>
          <a:prstGeom prst="rect">
            <a:avLst/>
          </a:prstGeom>
          <a:noFill/>
          <a:ln>
            <a:noFill/>
          </a:ln>
        </p:spPr>
      </p:pic>
      <p:pic>
        <p:nvPicPr>
          <p:cNvPr id="621" name="Google Shape;621;p58" descr="mendeleev.jpg"/>
          <p:cNvPicPr preferRelativeResize="0"/>
          <p:nvPr/>
        </p:nvPicPr>
        <p:blipFill rotWithShape="1">
          <a:blip r:embed="rId5">
            <a:alphaModFix/>
          </a:blip>
          <a:srcRect/>
          <a:stretch/>
        </p:blipFill>
        <p:spPr>
          <a:xfrm>
            <a:off x="6162043" y="2323652"/>
            <a:ext cx="2179052" cy="3270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p:nvPr/>
        </p:nvSpPr>
        <p:spPr>
          <a:xfrm>
            <a:off x="849542" y="424771"/>
            <a:ext cx="7467231"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Atom</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smallest whole unit of matter</a:t>
            </a:r>
            <a:endParaRPr sz="3000" b="1" i="0" u="none" strike="noStrike" cap="none">
              <a:solidFill>
                <a:schemeClr val="dk1"/>
              </a:solidFill>
              <a:latin typeface="Calibri"/>
              <a:ea typeface="Calibri"/>
              <a:cs typeface="Calibri"/>
              <a:sym typeface="Calibri"/>
            </a:endParaRPr>
          </a:p>
        </p:txBody>
      </p:sp>
      <p:sp>
        <p:nvSpPr>
          <p:cNvPr id="153" name="Google Shape;153;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4" name="Google Shape;154;p5" descr="tom - Wiktionary"/>
          <p:cNvPicPr preferRelativeResize="0"/>
          <p:nvPr/>
        </p:nvPicPr>
        <p:blipFill rotWithShape="1">
          <a:blip r:embed="rId4">
            <a:alphaModFix/>
          </a:blip>
          <a:srcRect/>
          <a:stretch/>
        </p:blipFill>
        <p:spPr>
          <a:xfrm>
            <a:off x="2665686" y="1545021"/>
            <a:ext cx="3955831" cy="447728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0"/>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628" name="Google Shape;628;p60"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1"/>
          <p:cNvSpPr txBox="1">
            <a:spLocks noGrp="1"/>
          </p:cNvSpPr>
          <p:nvPr>
            <p:ph type="ctrTitle"/>
          </p:nvPr>
        </p:nvSpPr>
        <p:spPr>
          <a:xfrm>
            <a:off x="401935" y="427701"/>
            <a:ext cx="8551146"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Periodic Table</a:t>
            </a:r>
            <a:r>
              <a:rPr lang="en-US" sz="3400" b="1"/>
              <a:t>: </a:t>
            </a:r>
            <a:r>
              <a:rPr lang="en-US" sz="3400"/>
              <a:t>chart of all the known elements organized according to chemical and physical properties</a:t>
            </a:r>
            <a:endParaRPr sz="3400" b="1"/>
          </a:p>
        </p:txBody>
      </p:sp>
      <p:pic>
        <p:nvPicPr>
          <p:cNvPr id="635" name="Google Shape;635;p61" descr="periodic table.jpg"/>
          <p:cNvPicPr preferRelativeResize="0"/>
          <p:nvPr/>
        </p:nvPicPr>
        <p:blipFill rotWithShape="1">
          <a:blip r:embed="rId3">
            <a:alphaModFix/>
          </a:blip>
          <a:srcRect t="8746" b="8746"/>
          <a:stretch/>
        </p:blipFill>
        <p:spPr>
          <a:xfrm>
            <a:off x="1207686" y="2325427"/>
            <a:ext cx="6939643" cy="3816536"/>
          </a:xfrm>
          <a:prstGeom prst="rect">
            <a:avLst/>
          </a:prstGeom>
          <a:noFill/>
          <a:ln>
            <a:noFill/>
          </a:ln>
        </p:spPr>
      </p:pic>
      <p:sp>
        <p:nvSpPr>
          <p:cNvPr id="636" name="Google Shape;636;p61"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62"/>
          <p:cNvSpPr txBox="1">
            <a:spLocks noGrp="1"/>
          </p:cNvSpPr>
          <p:nvPr>
            <p:ph type="ctrTitle"/>
          </p:nvPr>
        </p:nvSpPr>
        <p:spPr>
          <a:xfrm>
            <a:off x="1134720" y="427701"/>
            <a:ext cx="6830367"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Atomic Symbol</a:t>
            </a:r>
            <a:endParaRPr/>
          </a:p>
        </p:txBody>
      </p:sp>
      <p:pic>
        <p:nvPicPr>
          <p:cNvPr id="643" name="Google Shape;643;p62" descr="carbon.jpg"/>
          <p:cNvPicPr preferRelativeResize="0"/>
          <p:nvPr/>
        </p:nvPicPr>
        <p:blipFill rotWithShape="1">
          <a:blip r:embed="rId3">
            <a:alphaModFix/>
          </a:blip>
          <a:srcRect l="-25801" r="-25801"/>
          <a:stretch/>
        </p:blipFill>
        <p:spPr>
          <a:xfrm>
            <a:off x="457200" y="1600200"/>
            <a:ext cx="8229600" cy="4525963"/>
          </a:xfrm>
          <a:prstGeom prst="rect">
            <a:avLst/>
          </a:prstGeom>
          <a:noFill/>
          <a:ln>
            <a:noFill/>
          </a:ln>
        </p:spPr>
      </p:pic>
      <p:sp>
        <p:nvSpPr>
          <p:cNvPr id="644" name="Google Shape;644;p62"/>
          <p:cNvSpPr/>
          <p:nvPr/>
        </p:nvSpPr>
        <p:spPr>
          <a:xfrm>
            <a:off x="3288632" y="2767262"/>
            <a:ext cx="1657684" cy="1604212"/>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5" name="Google Shape;645;p62"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3"/>
          <p:cNvSpPr txBox="1"/>
          <p:nvPr/>
        </p:nvSpPr>
        <p:spPr>
          <a:xfrm>
            <a:off x="735230" y="590707"/>
            <a:ext cx="7772400" cy="1169552"/>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Atomic Mass</a:t>
            </a:r>
            <a:endParaRPr sz="1400" b="0" i="0" u="none" strike="noStrike" cap="none">
              <a:solidFill>
                <a:srgbClr val="000000"/>
              </a:solidFill>
              <a:latin typeface="Arial"/>
              <a:ea typeface="Arial"/>
              <a:cs typeface="Arial"/>
              <a:sym typeface="Arial"/>
            </a:endParaRPr>
          </a:p>
        </p:txBody>
      </p:sp>
      <p:pic>
        <p:nvPicPr>
          <p:cNvPr id="652" name="Google Shape;652;p63" descr="carbon.jpg"/>
          <p:cNvPicPr preferRelativeResize="0"/>
          <p:nvPr/>
        </p:nvPicPr>
        <p:blipFill rotWithShape="1">
          <a:blip r:embed="rId3">
            <a:alphaModFix/>
          </a:blip>
          <a:srcRect l="-25801" r="-25801"/>
          <a:stretch/>
        </p:blipFill>
        <p:spPr>
          <a:xfrm>
            <a:off x="442686" y="1901370"/>
            <a:ext cx="8229600" cy="4525963"/>
          </a:xfrm>
          <a:prstGeom prst="rect">
            <a:avLst/>
          </a:prstGeom>
          <a:noFill/>
          <a:ln>
            <a:noFill/>
          </a:ln>
        </p:spPr>
      </p:pic>
      <p:sp>
        <p:nvSpPr>
          <p:cNvPr id="653" name="Google Shape;653;p63"/>
          <p:cNvSpPr/>
          <p:nvPr/>
        </p:nvSpPr>
        <p:spPr>
          <a:xfrm>
            <a:off x="3386411" y="4914614"/>
            <a:ext cx="1671054" cy="521369"/>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4" name="Google Shape;654;p63"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4"/>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Atomic Number</a:t>
            </a:r>
            <a:endParaRPr sz="1400" b="0" i="0" u="none" strike="noStrike" cap="none">
              <a:solidFill>
                <a:srgbClr val="000000"/>
              </a:solidFill>
              <a:latin typeface="Arial"/>
              <a:ea typeface="Arial"/>
              <a:cs typeface="Arial"/>
              <a:sym typeface="Arial"/>
            </a:endParaRPr>
          </a:p>
        </p:txBody>
      </p:sp>
      <p:pic>
        <p:nvPicPr>
          <p:cNvPr id="661" name="Google Shape;661;p64" descr="carbon.jpg"/>
          <p:cNvPicPr preferRelativeResize="0"/>
          <p:nvPr/>
        </p:nvPicPr>
        <p:blipFill rotWithShape="1">
          <a:blip r:embed="rId3">
            <a:alphaModFix/>
          </a:blip>
          <a:srcRect l="-25801" r="-25801"/>
          <a:stretch/>
        </p:blipFill>
        <p:spPr>
          <a:xfrm>
            <a:off x="457200" y="2045368"/>
            <a:ext cx="8229600" cy="4525963"/>
          </a:xfrm>
          <a:prstGeom prst="rect">
            <a:avLst/>
          </a:prstGeom>
          <a:noFill/>
          <a:ln>
            <a:noFill/>
          </a:ln>
        </p:spPr>
      </p:pic>
      <p:sp>
        <p:nvSpPr>
          <p:cNvPr id="662" name="Google Shape;662;p64"/>
          <p:cNvSpPr/>
          <p:nvPr/>
        </p:nvSpPr>
        <p:spPr>
          <a:xfrm>
            <a:off x="3257311" y="2437253"/>
            <a:ext cx="748632" cy="949158"/>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3" name="Google Shape;663;p64"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5"/>
          <p:cNvSpPr txBox="1"/>
          <p:nvPr/>
        </p:nvSpPr>
        <p:spPr>
          <a:xfrm>
            <a:off x="1176135" y="2108634"/>
            <a:ext cx="6835749"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      –        =       </a:t>
            </a:r>
            <a:endParaRPr sz="1400" b="0" i="0" u="none" strike="noStrike" cap="none">
              <a:solidFill>
                <a:srgbClr val="000000"/>
              </a:solidFill>
              <a:latin typeface="Arial"/>
              <a:ea typeface="Arial"/>
              <a:cs typeface="Arial"/>
              <a:sym typeface="Arial"/>
            </a:endParaRPr>
          </a:p>
        </p:txBody>
      </p:sp>
      <p:sp>
        <p:nvSpPr>
          <p:cNvPr id="670" name="Google Shape;670;p65"/>
          <p:cNvSpPr txBox="1"/>
          <p:nvPr/>
        </p:nvSpPr>
        <p:spPr>
          <a:xfrm>
            <a:off x="854638" y="1708196"/>
            <a:ext cx="23137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Mass        </a:t>
            </a:r>
            <a:endParaRPr sz="1400" b="0" i="0" u="none" strike="noStrike" cap="none">
              <a:solidFill>
                <a:srgbClr val="000000"/>
              </a:solidFill>
              <a:latin typeface="Arial"/>
              <a:ea typeface="Arial"/>
              <a:cs typeface="Arial"/>
              <a:sym typeface="Arial"/>
            </a:endParaRPr>
          </a:p>
        </p:txBody>
      </p:sp>
      <p:sp>
        <p:nvSpPr>
          <p:cNvPr id="671" name="Google Shape;671;p65"/>
          <p:cNvSpPr txBox="1"/>
          <p:nvPr/>
        </p:nvSpPr>
        <p:spPr>
          <a:xfrm>
            <a:off x="3168383" y="1747742"/>
            <a:ext cx="23137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Atomic Number</a:t>
            </a:r>
            <a:endParaRPr sz="1400" b="0" i="0" u="none" strike="noStrike" cap="none">
              <a:solidFill>
                <a:srgbClr val="000000"/>
              </a:solidFill>
              <a:latin typeface="Arial"/>
              <a:ea typeface="Arial"/>
              <a:cs typeface="Arial"/>
              <a:sym typeface="Arial"/>
            </a:endParaRPr>
          </a:p>
        </p:txBody>
      </p:sp>
      <p:sp>
        <p:nvSpPr>
          <p:cNvPr id="672" name="Google Shape;672;p65"/>
          <p:cNvSpPr/>
          <p:nvPr/>
        </p:nvSpPr>
        <p:spPr>
          <a:xfrm>
            <a:off x="1060021" y="2248954"/>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3" name="Google Shape;673;p65"/>
          <p:cNvSpPr/>
          <p:nvPr/>
        </p:nvSpPr>
        <p:spPr>
          <a:xfrm>
            <a:off x="3534707" y="2248954"/>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4" name="Google Shape;674;p65"/>
          <p:cNvSpPr/>
          <p:nvPr/>
        </p:nvSpPr>
        <p:spPr>
          <a:xfrm>
            <a:off x="6183564" y="2248953"/>
            <a:ext cx="1349350" cy="1165909"/>
          </a:xfrm>
          <a:prstGeom prst="rect">
            <a:avLst/>
          </a:prstGeom>
          <a:noFill/>
          <a:ln w="571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5" name="Google Shape;675;p65"/>
          <p:cNvSpPr txBox="1"/>
          <p:nvPr/>
        </p:nvSpPr>
        <p:spPr>
          <a:xfrm>
            <a:off x="5619638" y="1756182"/>
            <a:ext cx="271374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Number of neutrons</a:t>
            </a:r>
            <a:endParaRPr sz="2400" b="0" i="0" u="none" strike="noStrike" cap="none">
              <a:solidFill>
                <a:schemeClr val="dk1"/>
              </a:solidFill>
              <a:latin typeface="Calibri"/>
              <a:ea typeface="Calibri"/>
              <a:cs typeface="Calibri"/>
              <a:sym typeface="Calibri"/>
            </a:endParaRPr>
          </a:p>
        </p:txBody>
      </p:sp>
      <p:sp>
        <p:nvSpPr>
          <p:cNvPr id="676" name="Google Shape;676;p65" descr="Rewind"/>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dc4f9d6ddd_0_54"/>
          <p:cNvSpPr txBox="1"/>
          <p:nvPr/>
        </p:nvSpPr>
        <p:spPr>
          <a:xfrm>
            <a:off x="2301072" y="693336"/>
            <a:ext cx="45420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600"/>
              <a:buFont typeface="Arial"/>
              <a:buNone/>
            </a:pPr>
            <a:r>
              <a:rPr lang="en-US" sz="5600">
                <a:solidFill>
                  <a:srgbClr val="FFC000"/>
                </a:solidFill>
                <a:latin typeface="Calibri"/>
                <a:ea typeface="Calibri"/>
                <a:cs typeface="Calibri"/>
                <a:sym typeface="Calibri"/>
              </a:rPr>
              <a:t>Simulation</a:t>
            </a:r>
            <a:endParaRPr sz="1400" b="0" i="0" u="none" strike="noStrike" cap="none">
              <a:solidFill>
                <a:srgbClr val="000000"/>
              </a:solidFill>
              <a:latin typeface="Arial"/>
              <a:ea typeface="Arial"/>
              <a:cs typeface="Arial"/>
              <a:sym typeface="Arial"/>
            </a:endParaRPr>
          </a:p>
        </p:txBody>
      </p:sp>
      <p:sp>
        <p:nvSpPr>
          <p:cNvPr id="683" name="Google Shape;683;gdc4f9d6ddd_0_54"/>
          <p:cNvSpPr txBox="1"/>
          <p:nvPr/>
        </p:nvSpPr>
        <p:spPr>
          <a:xfrm>
            <a:off x="561800" y="2497725"/>
            <a:ext cx="2469600" cy="3478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i="1">
                <a:latin typeface="Calibri"/>
                <a:ea typeface="Calibri"/>
                <a:cs typeface="Calibri"/>
                <a:sym typeface="Calibri"/>
              </a:rPr>
              <a:t>On the interactive periodic table, students can hover over elements to learn their names and click on elements to see its atomic and mass numbers as well as other attributes.</a:t>
            </a:r>
            <a:endParaRPr sz="2200">
              <a:latin typeface="Calibri"/>
              <a:ea typeface="Calibri"/>
              <a:cs typeface="Calibri"/>
              <a:sym typeface="Calibri"/>
            </a:endParaRPr>
          </a:p>
        </p:txBody>
      </p:sp>
      <p:sp>
        <p:nvSpPr>
          <p:cNvPr id="684" name="Google Shape;684;gdc4f9d6ddd_0_54"/>
          <p:cNvSpPr txBox="1"/>
          <p:nvPr/>
        </p:nvSpPr>
        <p:spPr>
          <a:xfrm>
            <a:off x="2157900" y="1647625"/>
            <a:ext cx="4828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Interactive Table</a:t>
            </a:r>
            <a:endParaRPr sz="3600" u="sng">
              <a:solidFill>
                <a:schemeClr val="dk1"/>
              </a:solidFill>
              <a:latin typeface="Calibri"/>
              <a:ea typeface="Calibri"/>
              <a:cs typeface="Calibri"/>
              <a:sym typeface="Calibri"/>
            </a:endParaRPr>
          </a:p>
        </p:txBody>
      </p:sp>
      <p:sp>
        <p:nvSpPr>
          <p:cNvPr id="685" name="Google Shape;685;gdc4f9d6ddd_0_54" descr="Laptop"/>
          <p:cNvSpPr/>
          <p:nvPr/>
        </p:nvSpPr>
        <p:spPr>
          <a:xfrm>
            <a:off x="44367"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6" name="Google Shape;686;gdc4f9d6ddd_0_54"/>
          <p:cNvPicPr preferRelativeResize="0"/>
          <p:nvPr/>
        </p:nvPicPr>
        <p:blipFill rotWithShape="1">
          <a:blip r:embed="rId5">
            <a:alphaModFix/>
          </a:blip>
          <a:srcRect/>
          <a:stretch/>
        </p:blipFill>
        <p:spPr>
          <a:xfrm>
            <a:off x="3114225" y="2446613"/>
            <a:ext cx="5509627" cy="358071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6"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66"/>
          <p:cNvSpPr txBox="1"/>
          <p:nvPr/>
        </p:nvSpPr>
        <p:spPr>
          <a:xfrm>
            <a:off x="483013" y="444638"/>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does the Periodic Table help us understand elements?</a:t>
            </a:r>
            <a:endParaRPr sz="1400" b="0" i="0" u="none" strike="noStrike" cap="none">
              <a:solidFill>
                <a:srgbClr val="000000"/>
              </a:solidFill>
              <a:latin typeface="Arial"/>
              <a:ea typeface="Arial"/>
              <a:cs typeface="Arial"/>
              <a:sym typeface="Arial"/>
            </a:endParaRPr>
          </a:p>
        </p:txBody>
      </p:sp>
      <p:pic>
        <p:nvPicPr>
          <p:cNvPr id="694" name="Google Shape;694;p66"/>
          <p:cNvPicPr preferRelativeResize="0"/>
          <p:nvPr/>
        </p:nvPicPr>
        <p:blipFill rotWithShape="1">
          <a:blip r:embed="rId4">
            <a:alphaModFix/>
          </a:blip>
          <a:srcRect/>
          <a:stretch/>
        </p:blipFill>
        <p:spPr>
          <a:xfrm>
            <a:off x="67304" y="1617956"/>
            <a:ext cx="9040922" cy="448045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67"/>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p:nvPr/>
        </p:nvSpPr>
        <p:spPr>
          <a:xfrm>
            <a:off x="1466138" y="424771"/>
            <a:ext cx="7009380"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Proton</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positively charged subatomic particle found in the nucleus of an atom.</a:t>
            </a:r>
            <a:endParaRPr sz="2800" b="1" i="0" u="none" strike="noStrike" cap="none">
              <a:solidFill>
                <a:schemeClr val="dk1"/>
              </a:solidFill>
              <a:latin typeface="Calibri"/>
              <a:ea typeface="Calibri"/>
              <a:cs typeface="Calibri"/>
              <a:sym typeface="Calibri"/>
            </a:endParaRPr>
          </a:p>
        </p:txBody>
      </p:sp>
      <p:sp>
        <p:nvSpPr>
          <p:cNvPr id="161" name="Google Shape;161;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6"/>
          <p:cNvPicPr preferRelativeResize="0"/>
          <p:nvPr/>
        </p:nvPicPr>
        <p:blipFill rotWithShape="1">
          <a:blip r:embed="rId4">
            <a:alphaModFix/>
          </a:blip>
          <a:srcRect/>
          <a:stretch/>
        </p:blipFill>
        <p:spPr>
          <a:xfrm>
            <a:off x="1879693" y="1621279"/>
            <a:ext cx="6182270" cy="45312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p:nvPr/>
        </p:nvSpPr>
        <p:spPr>
          <a:xfrm>
            <a:off x="1466732" y="200957"/>
            <a:ext cx="7009380"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Neutron</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subatomic particle with a neutral charge, found in the nucleus of an atom.</a:t>
            </a:r>
            <a:endParaRPr sz="2800" b="1" i="0" u="none" strike="noStrike" cap="none">
              <a:solidFill>
                <a:srgbClr val="FF0000"/>
              </a:solidFill>
              <a:latin typeface="Calibri"/>
              <a:ea typeface="Calibri"/>
              <a:cs typeface="Calibri"/>
              <a:sym typeface="Calibri"/>
            </a:endParaRPr>
          </a:p>
        </p:txBody>
      </p:sp>
      <p:sp>
        <p:nvSpPr>
          <p:cNvPr id="169" name="Google Shape;169;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p7"/>
          <p:cNvPicPr preferRelativeResize="0"/>
          <p:nvPr/>
        </p:nvPicPr>
        <p:blipFill rotWithShape="1">
          <a:blip r:embed="rId4">
            <a:alphaModFix/>
          </a:blip>
          <a:srcRect/>
          <a:stretch/>
        </p:blipFill>
        <p:spPr>
          <a:xfrm>
            <a:off x="2011680" y="1636799"/>
            <a:ext cx="5912681" cy="46808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1466732" y="200957"/>
            <a:ext cx="7009380"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Electron</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negatively charged particle that orbits the nucleus of an atom.</a:t>
            </a:r>
            <a:endParaRPr sz="2800" b="1" i="0" u="none" strike="noStrike" cap="none">
              <a:solidFill>
                <a:srgbClr val="FF0000"/>
              </a:solidFill>
              <a:latin typeface="Calibri"/>
              <a:ea typeface="Calibri"/>
              <a:cs typeface="Calibri"/>
              <a:sym typeface="Calibri"/>
            </a:endParaRPr>
          </a:p>
        </p:txBody>
      </p:sp>
      <p:sp>
        <p:nvSpPr>
          <p:cNvPr id="177" name="Google Shape;177;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8"/>
          <p:cNvPicPr preferRelativeResize="0"/>
          <p:nvPr/>
        </p:nvPicPr>
        <p:blipFill rotWithShape="1">
          <a:blip r:embed="rId4">
            <a:alphaModFix/>
          </a:blip>
          <a:srcRect/>
          <a:stretch/>
        </p:blipFill>
        <p:spPr>
          <a:xfrm>
            <a:off x="1726737" y="1854200"/>
            <a:ext cx="6491665" cy="423071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2251</Words>
  <Application>Microsoft Office PowerPoint</Application>
  <PresentationFormat>On-screen Show (4:3)</PresentationFormat>
  <Paragraphs>287</Paragraphs>
  <Slides>69</Slides>
  <Notes>69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Periodic Table: chart of all the known elements organized according to chemical and physical properties</vt:lpstr>
      <vt:lpstr>PowerPoint Presentation</vt:lpstr>
      <vt:lpstr>PowerPoint Presentation</vt:lpstr>
      <vt:lpstr>PowerPoint Presentation</vt:lpstr>
      <vt:lpstr>Atomic Symbol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Periodic Table: chart of all the known elements organized according to chemical and physical properties</vt:lpstr>
      <vt:lpstr>Atomic Symbol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2020-08-27T21:30:45Z</dcterms:created>
  <dcterms:modified xsi:type="dcterms:W3CDTF">2021-08-03T18:08:23Z</dcterms:modified>
</cp:coreProperties>
</file>