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596"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597"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598" r:id="rId1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6" roundtripDataSignature="AMtx7mjN8jH80UevIAgZzo5hcxjTQEii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when reviewing previously learned material that you pause and check for understanding, if students are grasping previous material you may need to tailor your instruction.</a:t>
            </a:r>
            <a:endParaRPr/>
          </a:p>
        </p:txBody>
      </p:sp>
      <p:sp>
        <p:nvSpPr>
          <p:cNvPr id="191" name="Google Shape;19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But both the ice and water are made of H20 so it keep the same identity. </a:t>
            </a:r>
            <a:endParaRPr/>
          </a:p>
          <a:p>
            <a:pPr marL="0" lvl="0" indent="0" algn="l" rtl="0">
              <a:spcBef>
                <a:spcPts val="0"/>
              </a:spcBef>
              <a:spcAft>
                <a:spcPts val="0"/>
              </a:spcAft>
              <a:buNone/>
            </a:pPr>
            <a:endParaRPr/>
          </a:p>
        </p:txBody>
      </p:sp>
      <p:sp>
        <p:nvSpPr>
          <p:cNvPr id="1040" name="Google Shape;1040;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b6ec67123f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b6ec67123f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050" name="Google Shape;1050;gb6ec67123f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b6ec67123f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gb6ec67123f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three ways a physical change can happen?</a:t>
            </a:r>
            <a:endParaRPr/>
          </a:p>
          <a:p>
            <a:pPr marL="0" lvl="0" indent="0" algn="l" rtl="0">
              <a:spcBef>
                <a:spcPts val="0"/>
              </a:spcBef>
              <a:spcAft>
                <a:spcPts val="0"/>
              </a:spcAft>
              <a:buNone/>
            </a:pPr>
            <a:endParaRPr/>
          </a:p>
          <a:p>
            <a:pPr marL="0" lvl="0" indent="0" algn="l" rtl="0">
              <a:spcBef>
                <a:spcPts val="0"/>
              </a:spcBef>
              <a:spcAft>
                <a:spcPts val="0"/>
              </a:spcAft>
              <a:buNone/>
            </a:pPr>
            <a:r>
              <a:rPr lang="en-US"/>
              <a:t>[A change can happen to the size, shape, or form of a substance.]</a:t>
            </a:r>
            <a:endParaRPr/>
          </a:p>
        </p:txBody>
      </p:sp>
      <p:sp>
        <p:nvSpPr>
          <p:cNvPr id="1056" name="Google Shape;1056;gb6ec67123f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b6ec67123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gb6ec67123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is ice melting an example of physical change?</a:t>
            </a:r>
            <a:endParaRPr/>
          </a:p>
          <a:p>
            <a:pPr marL="0" lvl="0" indent="0" algn="l" rtl="0">
              <a:spcBef>
                <a:spcPts val="0"/>
              </a:spcBef>
              <a:spcAft>
                <a:spcPts val="0"/>
              </a:spcAft>
              <a:buNone/>
            </a:pPr>
            <a:endParaRPr/>
          </a:p>
          <a:p>
            <a:pPr marL="0" lvl="0" indent="0" algn="l" rtl="0">
              <a:spcBef>
                <a:spcPts val="0"/>
              </a:spcBef>
              <a:spcAft>
                <a:spcPts val="0"/>
              </a:spcAft>
              <a:buNone/>
            </a:pPr>
            <a:r>
              <a:rPr lang="en-US"/>
              <a:t>[The size of the ice cube is changing. It is getting smaller. The shape of the ice cube is changing. It is losing its square shape. And the state of matter is changing from solid to liquid.]</a:t>
            </a:r>
            <a:endParaRPr/>
          </a:p>
        </p:txBody>
      </p:sp>
      <p:sp>
        <p:nvSpPr>
          <p:cNvPr id="1067" name="Google Shape;1067;gb6ec67123f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physical change</a:t>
            </a:r>
            <a:r>
              <a:rPr lang="en-US"/>
              <a:t>.  </a:t>
            </a:r>
            <a:endParaRPr/>
          </a:p>
        </p:txBody>
      </p:sp>
      <p:sp>
        <p:nvSpPr>
          <p:cNvPr id="1075" name="Google Shape;107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example of a physical change is when a popsicle melts on a hot day. Although the popsicle may look different its identity has not changed. This is like ice melting. The state of matter is changing. The amount of mass and energy contained in the popsicle remains the same.</a:t>
            </a:r>
            <a:endParaRPr/>
          </a:p>
        </p:txBody>
      </p:sp>
      <p:sp>
        <p:nvSpPr>
          <p:cNvPr id="1082" name="Google Shape;1082;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Physical changes are like changes you make to your physical self. Although you may look different, you are still made of the same stuff. This is changing the size and shape of your hair. </a:t>
            </a:r>
            <a:endParaRPr/>
          </a:p>
          <a:p>
            <a:pPr marL="0" lvl="0" indent="0" algn="l" rtl="0">
              <a:spcBef>
                <a:spcPts val="0"/>
              </a:spcBef>
              <a:spcAft>
                <a:spcPts val="0"/>
              </a:spcAft>
              <a:buNone/>
            </a:pPr>
            <a:endParaRPr/>
          </a:p>
        </p:txBody>
      </p:sp>
      <p:sp>
        <p:nvSpPr>
          <p:cNvPr id="1091" name="Google Shape;1091;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physical change</a:t>
            </a:r>
            <a:r>
              <a:rPr lang="en-US"/>
              <a:t>.  </a:t>
            </a:r>
            <a:endParaRPr/>
          </a:p>
        </p:txBody>
      </p:sp>
      <p:sp>
        <p:nvSpPr>
          <p:cNvPr id="1099" name="Google Shape;1099;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Rust on a nail is not a physical change because the chemical makeup on the surface has also changed. Rust is the formation of a new substance!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language as you introduce a non-example helps students to make sense of the difference.</a:t>
            </a:r>
            <a:endParaRPr/>
          </a:p>
        </p:txBody>
      </p:sp>
      <p:sp>
        <p:nvSpPr>
          <p:cNvPr id="1106" name="Google Shape;1106;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take time throughout the close of the lesson to check for understanding one last time, this will help you know who may need more instruction or where further explanation is needed.</a:t>
            </a:r>
            <a:endParaRPr/>
          </a:p>
        </p:txBody>
      </p:sp>
      <p:sp>
        <p:nvSpPr>
          <p:cNvPr id="1118" name="Google Shape;1118;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matter and atoms?</a:t>
            </a:r>
            <a:endParaRPr/>
          </a:p>
          <a:p>
            <a:pPr marL="0" lvl="0" indent="0" algn="l" rtl="0">
              <a:spcBef>
                <a:spcPts val="0"/>
              </a:spcBef>
              <a:spcAft>
                <a:spcPts val="0"/>
              </a:spcAft>
              <a:buNone/>
            </a:pPr>
            <a:endParaRPr/>
          </a:p>
          <a:p>
            <a:pPr marL="0" lvl="0" indent="0" algn="l" rtl="0">
              <a:spcBef>
                <a:spcPts val="0"/>
              </a:spcBef>
              <a:spcAft>
                <a:spcPts val="0"/>
              </a:spcAft>
              <a:buNone/>
            </a:pPr>
            <a:r>
              <a:rPr lang="en-US"/>
              <a:t>[Matter has mass and takes up space and atoms are the smallest whole unit of matter.]</a:t>
            </a:r>
            <a:endParaRPr/>
          </a:p>
        </p:txBody>
      </p:sp>
      <p:sp>
        <p:nvSpPr>
          <p:cNvPr id="197" name="Google Shape;19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physical change?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physical change is one that does not change the identity of a substance.]</a:t>
            </a:r>
            <a:endParaRPr sz="1200"/>
          </a:p>
        </p:txBody>
      </p:sp>
      <p:sp>
        <p:nvSpPr>
          <p:cNvPr id="1124" name="Google Shape;1124;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some ways a substance can go through a physical change?</a:t>
            </a:r>
            <a:endParaRPr/>
          </a:p>
          <a:p>
            <a:pPr marL="0" lvl="0" indent="0" algn="l" rtl="0">
              <a:spcBef>
                <a:spcPts val="0"/>
              </a:spcBef>
              <a:spcAft>
                <a:spcPts val="0"/>
              </a:spcAft>
              <a:buNone/>
            </a:pPr>
            <a:endParaRPr/>
          </a:p>
          <a:p>
            <a:pPr marL="0" lvl="0" indent="0" algn="l" rtl="0">
              <a:spcBef>
                <a:spcPts val="0"/>
              </a:spcBef>
              <a:spcAft>
                <a:spcPts val="0"/>
              </a:spcAft>
              <a:buNone/>
            </a:pPr>
            <a:r>
              <a:rPr lang="en-US"/>
              <a:t>[When a physical change happens, a physical property of the substance changes. For example, a change can happen to the size, shape, or form of a substance]</a:t>
            </a:r>
            <a:endParaRPr/>
          </a:p>
        </p:txBody>
      </p:sp>
      <p:sp>
        <p:nvSpPr>
          <p:cNvPr id="1135" name="Google Shape;1135;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ice melting an example of a physical change?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[But both the ice and water are made of H20 so it keep the same identity but it changes because it changes state of matter: solid to liquid]</a:t>
            </a:r>
            <a:endParaRPr/>
          </a:p>
          <a:p>
            <a:pPr marL="0" lvl="0" indent="0" algn="l" rtl="0">
              <a:spcBef>
                <a:spcPts val="0"/>
              </a:spcBef>
              <a:spcAft>
                <a:spcPts val="0"/>
              </a:spcAft>
              <a:buNone/>
            </a:pPr>
            <a:endParaRPr/>
          </a:p>
        </p:txBody>
      </p:sp>
      <p:sp>
        <p:nvSpPr>
          <p:cNvPr id="1149" name="Google Shape;1149;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physical property and physical change?</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physical properties and physical changes are different. If a physical property (size, shape, state of matter, etc.) of a substance changes, and the substance itself stays the same then it is a physical change]</a:t>
            </a:r>
            <a:endParaRPr/>
          </a:p>
        </p:txBody>
      </p:sp>
      <p:sp>
        <p:nvSpPr>
          <p:cNvPr id="1159" name="Google Shape;1159;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168" name="Google Shape;1168;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physical change is one that does not change the identity of a substance.</a:t>
            </a:r>
            <a:endParaRPr sz="1200"/>
          </a:p>
        </p:txBody>
      </p:sp>
      <p:sp>
        <p:nvSpPr>
          <p:cNvPr id="1175" name="Google Shape;1175;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Providing your students with some reflection time at the end of the lesson is crucial in helping them to put the pieces together and make sense of the activity.</a:t>
            </a:r>
            <a:endParaRPr/>
          </a:p>
          <a:p>
            <a:pPr marL="0" lvl="0" indent="0" algn="l" rtl="0">
              <a:spcBef>
                <a:spcPts val="0"/>
              </a:spcBef>
              <a:spcAft>
                <a:spcPts val="0"/>
              </a:spcAft>
              <a:buNone/>
            </a:pPr>
            <a:endParaRPr/>
          </a:p>
        </p:txBody>
      </p:sp>
      <p:sp>
        <p:nvSpPr>
          <p:cNvPr id="1186" name="Google Shape;1186;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202" name="Google Shape;1202;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property?</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Properties are observed characteristics. The are used to describe what you see.</a:t>
            </a:r>
            <a:r>
              <a:rPr lang="en-US"/>
              <a:t>]</a:t>
            </a:r>
            <a:endParaRPr/>
          </a:p>
        </p:txBody>
      </p:sp>
      <p:sp>
        <p:nvSpPr>
          <p:cNvPr id="208" name="Google Shape;20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physical property…</a:t>
            </a:r>
            <a:endParaRPr/>
          </a:p>
        </p:txBody>
      </p:sp>
      <p:sp>
        <p:nvSpPr>
          <p:cNvPr id="216" name="Google Shape;21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physical property is a characteristic of matter that can be observed without the substance changing into a new substance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great to consistently use images in your lesson, this helps students make connections to the words in the definition.</a:t>
            </a:r>
            <a:endParaRPr/>
          </a:p>
        </p:txBody>
      </p:sp>
      <p:sp>
        <p:nvSpPr>
          <p:cNvPr id="224" name="Google Shape;22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6ec67123f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b6ec67123f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34" name="Google Shape;234;gb6ec67123f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6ec67123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b6ec67123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physical property?</a:t>
            </a:r>
            <a:endParaRPr/>
          </a:p>
          <a:p>
            <a:pPr marL="0" lvl="0" indent="0" algn="l" rtl="0">
              <a:spcBef>
                <a:spcPts val="0"/>
              </a:spcBef>
              <a:spcAft>
                <a:spcPts val="0"/>
              </a:spcAft>
              <a:buNone/>
            </a:pPr>
            <a:endParaRPr/>
          </a:p>
          <a:p>
            <a:pPr marL="0" lvl="0" indent="0" algn="l" rtl="0">
              <a:spcBef>
                <a:spcPts val="0"/>
              </a:spcBef>
              <a:spcAft>
                <a:spcPts val="0"/>
              </a:spcAft>
              <a:buNone/>
            </a:pPr>
            <a:r>
              <a:rPr lang="en-US"/>
              <a:t>[A physical property is a characteristic of matter that can be observed without the substance changing into a new substance.]</a:t>
            </a:r>
            <a:endParaRPr/>
          </a:p>
        </p:txBody>
      </p:sp>
      <p:sp>
        <p:nvSpPr>
          <p:cNvPr id="240" name="Google Shape;240;gb6ec67123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db9e0221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db9e022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physical properties</a:t>
            </a:r>
            <a:r>
              <a:rPr lang="en-US"/>
              <a:t>.  </a:t>
            </a:r>
            <a:endParaRPr/>
          </a:p>
        </p:txBody>
      </p:sp>
      <p:sp>
        <p:nvSpPr>
          <p:cNvPr id="248" name="Google Shape;248;gddb9e0221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Often times physical properties describe the physical makeup of a substance. For example color, size, and shape are all physical properties.</a:t>
            </a:r>
            <a:endParaRPr/>
          </a:p>
          <a:p>
            <a:pPr marL="0" lvl="0" indent="0" algn="l" rtl="0">
              <a:spcBef>
                <a:spcPts val="0"/>
              </a:spcBef>
              <a:spcAft>
                <a:spcPts val="0"/>
              </a:spcAft>
              <a:buNone/>
            </a:pPr>
            <a:endParaRPr/>
          </a:p>
        </p:txBody>
      </p:sp>
      <p:sp>
        <p:nvSpPr>
          <p:cNvPr id="255" name="Google Shape;25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State of matter and luster are also physical properties. If a substance changes its state of matter, it is a physical change because it is still the same substance. Luster, or how shiny, a substance is, is also a physical property.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try and use phrasing and language that is clear and easy for students to understand when going over examples of term meaning.</a:t>
            </a:r>
            <a:endParaRPr/>
          </a:p>
        </p:txBody>
      </p:sp>
      <p:sp>
        <p:nvSpPr>
          <p:cNvPr id="270" name="Google Shape;27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physical properties.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Other examples include units of measure like length, mass, volume, weight and density. </a:t>
            </a:r>
            <a:endParaRPr/>
          </a:p>
        </p:txBody>
      </p:sp>
      <p:sp>
        <p:nvSpPr>
          <p:cNvPr id="281" name="Google Shape;28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Odor or smell is a physical property. You can describe how a substance smells without changing the substance.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2" name="Google Shape;29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Melting point, the temperature at which a substance will melt, is a physical property because you can measure it the point in which a substance melts. Remember, units of measurement are physical properties. </a:t>
            </a:r>
            <a:endParaRPr/>
          </a:p>
        </p:txBody>
      </p:sp>
      <p:sp>
        <p:nvSpPr>
          <p:cNvPr id="300" name="Google Shape;30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Boiling point, like melting point is a physical property. You can measure a substance’s boiling point without changing the substance. </a:t>
            </a:r>
            <a:endParaRPr/>
          </a:p>
          <a:p>
            <a:pPr marL="0" lvl="0" indent="0" algn="l" rtl="0">
              <a:spcBef>
                <a:spcPts val="0"/>
              </a:spcBef>
              <a:spcAft>
                <a:spcPts val="0"/>
              </a:spcAft>
              <a:buNone/>
            </a:pPr>
            <a:endParaRPr/>
          </a:p>
        </p:txBody>
      </p:sp>
      <p:sp>
        <p:nvSpPr>
          <p:cNvPr id="310" name="Google Shape;31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b6ec67123f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b6ec67123f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18" name="Google Shape;318;gb6ec67123f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6ec67123f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b6ec67123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some examples of physical properties?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4" name="Google Shape;324;gb6ec67123f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physical properties</a:t>
            </a:r>
            <a:r>
              <a:rPr lang="en-US"/>
              <a:t>.  </a:t>
            </a:r>
            <a:endParaRPr/>
          </a:p>
        </p:txBody>
      </p:sp>
      <p:sp>
        <p:nvSpPr>
          <p:cNvPr id="332" name="Google Shape;33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Reactivity is not a physical property because when you mix the two reactants together a new product is formed. This has a different chemical formula, giving it a new identity. Remember than in a physical property the identity is not changed.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great to include images as part of your non-example, this helps students recognize the differences and similarities between the term and the non-example.</a:t>
            </a:r>
            <a:endParaRPr/>
          </a:p>
        </p:txBody>
      </p:sp>
      <p:sp>
        <p:nvSpPr>
          <p:cNvPr id="339" name="Google Shape;33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Flammability is not a physical property.  To measure flammability, you would have to set the substance on fire to see if it burns. If a substance burns, then its identity changes, so flammability is not a physical property.</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47" name="Google Shape;3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55" name="Google Shape;35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difference between physical properties and physical changes? What is the difference between chemical properties and chemical changes? How are physical and chemical different? What do they tell us about a substance? </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Providing a rationale during the anticipatory set makes it clear to students what is expected of them and what they should focus on learning.</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physical properties?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physical property is a characteristic of matter that can be observed without the substance changing into a new substance.]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Intentionally repeating key information when engaging in this part of the lesson highlights what is important for the students.</a:t>
            </a:r>
            <a:endParaRPr/>
          </a:p>
        </p:txBody>
      </p:sp>
      <p:sp>
        <p:nvSpPr>
          <p:cNvPr id="361" name="Google Shape;36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b6ec67123f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b6ec67123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some examples of physical properties?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70" name="Google Shape;370;gb6ec67123f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Is odor a physical property?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[Yes! Odor or smell is a physical property. You can describe how a substance smells without changing the substance.]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8" name="Google Shape;378;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Is flammability a physical property?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[No! Flammability is not a physical property.  To measure flammability, you would have to set the substance on fire to see if it burns. If a substance burns, then its identity changes, so flammability is not a physical property.]</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86" name="Google Shape;38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a:p>
            <a:pPr marL="0" lvl="0" indent="0" algn="l" rtl="0">
              <a:spcBef>
                <a:spcPts val="0"/>
              </a:spcBef>
              <a:spcAft>
                <a:spcPts val="0"/>
              </a:spcAft>
              <a:buNone/>
            </a:pPr>
            <a:endParaRPr/>
          </a:p>
        </p:txBody>
      </p:sp>
      <p:sp>
        <p:nvSpPr>
          <p:cNvPr id="394" name="Google Shape;39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physical property is a characteristic of matter that can be observed without the substance changing into a new substance.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01" name="Google Shape;40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a:t>
            </a:r>
            <a:endParaRPr/>
          </a:p>
        </p:txBody>
      </p:sp>
      <p:sp>
        <p:nvSpPr>
          <p:cNvPr id="410" name="Google Shape;41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26" name="Google Shape;426;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db9e0221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ddb9e0221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41" name="Google Shape;441;gddb9e02218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density.</a:t>
            </a:r>
            <a:endParaRPr/>
          </a:p>
        </p:txBody>
      </p:sp>
      <p:sp>
        <p:nvSpPr>
          <p:cNvPr id="471" name="Google Shape;471;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physical properties, and how they relate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Keep in mind that an organized structure and a clear demonstration will help your students understand the content and make predictions.</a:t>
            </a:r>
            <a:endParaRPr/>
          </a:p>
        </p:txBody>
      </p:sp>
      <p:sp>
        <p:nvSpPr>
          <p:cNvPr id="142" name="Google Shape;14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similarities and differences between physical and chemical properties and changes, and what do they tell us about a substance?</a:t>
            </a:r>
            <a:endParaRPr b="0"/>
          </a:p>
          <a:p>
            <a:pPr marL="0" lvl="0" indent="0" algn="l" rtl="0">
              <a:spcBef>
                <a:spcPts val="0"/>
              </a:spcBef>
              <a:spcAft>
                <a:spcPts val="0"/>
              </a:spcAft>
              <a:buNone/>
            </a:pPr>
            <a:endParaRPr b="0"/>
          </a:p>
          <a:p>
            <a:pPr marL="0" lvl="0" indent="0" algn="l" rtl="0">
              <a:spcBef>
                <a:spcPts val="0"/>
              </a:spcBef>
              <a:spcAft>
                <a:spcPts val="0"/>
              </a:spcAft>
              <a:buNone/>
            </a:pPr>
            <a:r>
              <a:rPr lang="en-US" b="0"/>
              <a:t>What have we learned so far? What are our current predictions? </a:t>
            </a:r>
            <a:endParaRPr/>
          </a:p>
        </p:txBody>
      </p:sp>
      <p:sp>
        <p:nvSpPr>
          <p:cNvPr id="480" name="Google Shape;480;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density,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Keep in mind that you can use questions and opportunities to participate to keep students engaged. Engagement is key to promoting student understanding.</a:t>
            </a:r>
            <a:endParaRPr/>
          </a:p>
        </p:txBody>
      </p:sp>
      <p:sp>
        <p:nvSpPr>
          <p:cNvPr id="496" name="Google Shape;49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505" name="Google Shape;50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Matter</a:t>
            </a:r>
            <a:r>
              <a:rPr lang="en-US" sz="1200"/>
              <a:t> is anything that has mass and takes up space.  </a:t>
            </a:r>
            <a:endParaRPr sz="1200"/>
          </a:p>
        </p:txBody>
      </p:sp>
      <p:sp>
        <p:nvSpPr>
          <p:cNvPr id="511" name="Google Shape;511;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matter is made of atoms. Atoms are the smallest whole unit of matter. </a:t>
            </a:r>
            <a:endParaRPr/>
          </a:p>
        </p:txBody>
      </p:sp>
      <p:sp>
        <p:nvSpPr>
          <p:cNvPr id="521" name="Google Shape;52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substances have unique properties because of the atoms they are made of. </a:t>
            </a:r>
            <a:endParaRPr/>
          </a:p>
        </p:txBody>
      </p:sp>
      <p:sp>
        <p:nvSpPr>
          <p:cNvPr id="529" name="Google Shape;52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Properties are observed characteristics. Properties can either be defined by their physical or chemical characteristics. They are used to describe what you see.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awesome to include many opportunities for students to demonstrate understanding, this can help you catch some confusion early and get students back on track.</a:t>
            </a:r>
            <a:endParaRPr/>
          </a:p>
        </p:txBody>
      </p:sp>
      <p:sp>
        <p:nvSpPr>
          <p:cNvPr id="536" name="Google Shape;53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physical property is a characteristic of matter that can be observed without the substance changing into a new substance.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46" name="Google Shape;546;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555" name="Google Shape;55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b6ec67123f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b6ec67123f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matter and atoms?</a:t>
            </a:r>
            <a:endParaRPr/>
          </a:p>
          <a:p>
            <a:pPr marL="0" lvl="0" indent="0" algn="l" rtl="0">
              <a:spcBef>
                <a:spcPts val="0"/>
              </a:spcBef>
              <a:spcAft>
                <a:spcPts val="0"/>
              </a:spcAft>
              <a:buNone/>
            </a:pPr>
            <a:endParaRPr/>
          </a:p>
          <a:p>
            <a:pPr marL="0" lvl="0" indent="0" algn="l" rtl="0">
              <a:spcBef>
                <a:spcPts val="0"/>
              </a:spcBef>
              <a:spcAft>
                <a:spcPts val="0"/>
              </a:spcAft>
              <a:buNone/>
            </a:pPr>
            <a:r>
              <a:rPr lang="en-US"/>
              <a:t>[Matter has mass and takes up space and atoms are the smallest whole unit of matter.]</a:t>
            </a:r>
            <a:endParaRPr/>
          </a:p>
        </p:txBody>
      </p:sp>
      <p:sp>
        <p:nvSpPr>
          <p:cNvPr id="561" name="Google Shape;561;gb6ec67123f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50" name="Google Shape;15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property?</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Properties are observed characteristics. The are used to describe what you see.</a:t>
            </a:r>
            <a:r>
              <a:rPr lang="en-US"/>
              <a:t>]</a:t>
            </a:r>
            <a:endParaRPr/>
          </a:p>
        </p:txBody>
      </p:sp>
      <p:sp>
        <p:nvSpPr>
          <p:cNvPr id="572" name="Google Shape;572;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some examples of physical properties?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physical property is a characteristic of matter that can be observed without the substance changing into a new substance. For example, color, shape, luster, state of matter, size, etc.</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Reviewing the previous lesson before an upcoming related lesson is a way to assess student retention while also making sure students are prepared for the new content.</a:t>
            </a:r>
            <a:endParaRPr/>
          </a:p>
        </p:txBody>
      </p:sp>
      <p:sp>
        <p:nvSpPr>
          <p:cNvPr id="580" name="Google Shape;58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know that units of measurement are physical properties. One particular unit we need to know that is a physical property is density.</a:t>
            </a:r>
            <a:endParaRPr/>
          </a:p>
        </p:txBody>
      </p:sp>
      <p:sp>
        <p:nvSpPr>
          <p:cNvPr id="589" name="Google Shape;58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Density is the mass per unit of volume of a substance. This will always remain constant---or the same---for a compound or element.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providing more student-friendly definitions, it is helpful to provide students with cues so that they can be prepared and know what to expect and be ready to copy down the information.</a:t>
            </a:r>
            <a:endParaRPr/>
          </a:p>
        </p:txBody>
      </p:sp>
      <p:sp>
        <p:nvSpPr>
          <p:cNvPr id="597" name="Google Shape;59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b6ec67123f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b6ec67123f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606" name="Google Shape;606;gb6ec67123f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b6ec67123f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gb6ec67123f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density?</a:t>
            </a:r>
            <a:endParaRPr/>
          </a:p>
          <a:p>
            <a:pPr marL="0" lvl="0" indent="0" algn="l" rtl="0">
              <a:spcBef>
                <a:spcPts val="0"/>
              </a:spcBef>
              <a:spcAft>
                <a:spcPts val="0"/>
              </a:spcAft>
              <a:buNone/>
            </a:pPr>
            <a:endParaRPr/>
          </a:p>
          <a:p>
            <a:pPr marL="0" lvl="0" indent="0" algn="l" rtl="0">
              <a:spcBef>
                <a:spcPts val="0"/>
              </a:spcBef>
              <a:spcAft>
                <a:spcPts val="0"/>
              </a:spcAft>
              <a:buNone/>
            </a:pPr>
            <a:r>
              <a:rPr lang="en-US"/>
              <a:t>[Density is the mass per unit of volume of a substance. This will always remain constant---or the same---for a compound or element.]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introducing new vocabularies, it is crucial to require the students to give out their own interpretation. I would strongly encourage you to ask students to explain the concept in their own words.</a:t>
            </a:r>
            <a:endParaRPr/>
          </a:p>
        </p:txBody>
      </p:sp>
      <p:sp>
        <p:nvSpPr>
          <p:cNvPr id="612" name="Google Shape;612;gb6ec67123f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the basic definition, but there is more you need to know.</a:t>
            </a:r>
            <a:endParaRPr/>
          </a:p>
        </p:txBody>
      </p:sp>
      <p:sp>
        <p:nvSpPr>
          <p:cNvPr id="620" name="Google Shape;620;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something is heavy and compact, or doesn’t take up a lot of space, then it has high density.</a:t>
            </a:r>
            <a:endParaRPr/>
          </a:p>
        </p:txBody>
      </p:sp>
      <p:sp>
        <p:nvSpPr>
          <p:cNvPr id="628" name="Google Shape;628;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an object takes up space but is light, then it has low density. Think about a pillow. A pillow is bigger than a brick (takes up more space), but it is much lighter than a brick so it has lower density. </a:t>
            </a:r>
            <a:endParaRPr/>
          </a:p>
        </p:txBody>
      </p:sp>
      <p:sp>
        <p:nvSpPr>
          <p:cNvPr id="636" name="Google Shape;63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Density is a physical property because it does not change the substance. We can find out the density of the brick and the pillow, but they do not change. The brick will still be a brick and the pillow will still be a pillow. </a:t>
            </a:r>
            <a:endParaRPr/>
          </a:p>
        </p:txBody>
      </p:sp>
      <p:sp>
        <p:nvSpPr>
          <p:cNvPr id="644" name="Google Shape;64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b6ec67123f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b6ec67123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653" name="Google Shape;653;gb6ec67123f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b6ec67123f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b6ec67123f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characteristics of objects with high density compared to objects with low density?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[If something is heavy and compact, or doesn’t take up a lot of space, then it has high density.</a:t>
            </a:r>
            <a:endParaRPr/>
          </a:p>
          <a:p>
            <a:pPr marL="0" lvl="0" indent="0" algn="l" rtl="0">
              <a:spcBef>
                <a:spcPts val="0"/>
              </a:spcBef>
              <a:spcAft>
                <a:spcPts val="0"/>
              </a:spcAft>
              <a:buNone/>
            </a:pPr>
            <a:r>
              <a:rPr lang="en-US"/>
              <a:t>If an object takes up space but is light, then it has low density. Think about a pillow. A pillow is bigger than a brick (takes up more space), but it is much lighter than a brick so it has lower density.]</a:t>
            </a:r>
            <a:endParaRPr/>
          </a:p>
        </p:txBody>
      </p:sp>
      <p:sp>
        <p:nvSpPr>
          <p:cNvPr id="659" name="Google Shape;659;gb6ec67123f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density</a:t>
            </a:r>
            <a:r>
              <a:rPr lang="en-US"/>
              <a:t>.  </a:t>
            </a:r>
            <a:endParaRPr/>
          </a:p>
        </p:txBody>
      </p:sp>
      <p:sp>
        <p:nvSpPr>
          <p:cNvPr id="670" name="Google Shape;670;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Oil’s density is lighter than water, which is why oil and water don’t mix. </a:t>
            </a:r>
            <a:endParaRPr/>
          </a:p>
        </p:txBody>
      </p:sp>
      <p:sp>
        <p:nvSpPr>
          <p:cNvPr id="677" name="Google Shape;677;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balloon filled with helium is another example of density. The balloon floats in the air because the helium has a lower density than the surrounding air. </a:t>
            </a:r>
            <a:endParaRPr/>
          </a:p>
        </p:txBody>
      </p:sp>
      <p:sp>
        <p:nvSpPr>
          <p:cNvPr id="685" name="Google Shape;685;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tell that the brick is more dense than the pillow. Remember, the brick is heavy and compact so it is highly dense, but the pillow takes up space and is light, so it has a low density. </a:t>
            </a:r>
            <a:endParaRPr/>
          </a:p>
        </p:txBody>
      </p:sp>
      <p:sp>
        <p:nvSpPr>
          <p:cNvPr id="693" name="Google Shape;693;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02" name="Google Shape;70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an example of an object that has high density.</a:t>
            </a:r>
            <a:endParaRPr/>
          </a:p>
          <a:p>
            <a:pPr marL="0" lvl="0" indent="0" algn="l" rtl="0">
              <a:spcBef>
                <a:spcPts val="0"/>
              </a:spcBef>
              <a:spcAft>
                <a:spcPts val="0"/>
              </a:spcAft>
              <a:buNone/>
            </a:pPr>
            <a:endParaRPr/>
          </a:p>
          <a:p>
            <a:pPr marL="0" lvl="0" indent="0" algn="l" rtl="0">
              <a:spcBef>
                <a:spcPts val="0"/>
              </a:spcBef>
              <a:spcAft>
                <a:spcPts val="0"/>
              </a:spcAft>
              <a:buNone/>
            </a:pPr>
            <a:r>
              <a:rPr lang="en-US"/>
              <a:t>[Brick, bowling ball, etc.] </a:t>
            </a:r>
            <a:endParaRPr/>
          </a:p>
          <a:p>
            <a:pPr marL="0" lvl="0" indent="0" algn="l" rtl="0">
              <a:spcBef>
                <a:spcPts val="0"/>
              </a:spcBef>
              <a:spcAft>
                <a:spcPts val="0"/>
              </a:spcAft>
              <a:buNone/>
            </a:pPr>
            <a:endParaRPr/>
          </a:p>
          <a:p>
            <a:pPr marL="0" lvl="0" indent="0" algn="l" rtl="0">
              <a:spcBef>
                <a:spcPts val="0"/>
              </a:spcBef>
              <a:spcAft>
                <a:spcPts val="0"/>
              </a:spcAft>
              <a:buNone/>
            </a:pPr>
            <a:r>
              <a:rPr lang="en-US"/>
              <a:t>Also, ask students why they picked a particular object, i.e. why do you think the brick is highly dense?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Keep in mind, it is important to continuously ask students questions and check for understanding. This will let you know if further instruction on certain content is needed.</a:t>
            </a:r>
            <a:endParaRPr/>
          </a:p>
        </p:txBody>
      </p:sp>
      <p:sp>
        <p:nvSpPr>
          <p:cNvPr id="708" name="Google Shape;70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density?</a:t>
            </a:r>
            <a:endParaRPr/>
          </a:p>
          <a:p>
            <a:pPr marL="0" lvl="0" indent="0" algn="l" rtl="0">
              <a:spcBef>
                <a:spcPts val="0"/>
              </a:spcBef>
              <a:spcAft>
                <a:spcPts val="0"/>
              </a:spcAft>
              <a:buNone/>
            </a:pPr>
            <a:endParaRPr/>
          </a:p>
          <a:p>
            <a:pPr marL="0" lvl="0" indent="0" algn="l" rtl="0">
              <a:spcBef>
                <a:spcPts val="0"/>
              </a:spcBef>
              <a:spcAft>
                <a:spcPts val="0"/>
              </a:spcAft>
              <a:buNone/>
            </a:pPr>
            <a:r>
              <a:rPr lang="en-US"/>
              <a:t>[Density is the mass per unit of volume of a substance. This will always remain constant---or the same---for a compound or element.]</a:t>
            </a:r>
            <a:endParaRPr/>
          </a:p>
        </p:txBody>
      </p:sp>
      <p:sp>
        <p:nvSpPr>
          <p:cNvPr id="716" name="Google Shape;716;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6ec67123f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b6ec67123f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can you tell if something has high or low density?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[If something has high density, it is heavy and compact, if it has low density it takes up space but is light. Alternatively, measure its mass and volume to calculate density.]</a:t>
            </a:r>
            <a:endParaRPr/>
          </a:p>
        </p:txBody>
      </p:sp>
      <p:sp>
        <p:nvSpPr>
          <p:cNvPr id="724" name="Google Shape;724;gb6ec67123f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matter is made of atoms. Atoms are the smallest whole unit of matter. </a:t>
            </a:r>
            <a:endParaRPr/>
          </a:p>
        </p:txBody>
      </p:sp>
      <p:sp>
        <p:nvSpPr>
          <p:cNvPr id="166" name="Google Shape;16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density a physical property?</a:t>
            </a:r>
            <a:endParaRPr/>
          </a:p>
          <a:p>
            <a:pPr marL="0" lvl="0" indent="0" algn="l" rtl="0">
              <a:spcBef>
                <a:spcPts val="0"/>
              </a:spcBef>
              <a:spcAft>
                <a:spcPts val="0"/>
              </a:spcAft>
              <a:buNone/>
            </a:pPr>
            <a:endParaRPr/>
          </a:p>
          <a:p>
            <a:pPr marL="0" lvl="0" indent="0" algn="l" rtl="0">
              <a:spcBef>
                <a:spcPts val="0"/>
              </a:spcBef>
              <a:spcAft>
                <a:spcPts val="0"/>
              </a:spcAft>
              <a:buNone/>
            </a:pPr>
            <a:r>
              <a:rPr lang="en-US"/>
              <a:t>[Density is a physical property because it does not change the substance. We can find out the density of the brick and the pillow, but they do not change. The brick will still be a brick and the pillow will still be a pillow.]</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Questions that ask “why” are especially important because they test a higher-order thinking skill. </a:t>
            </a:r>
            <a:endParaRPr/>
          </a:p>
        </p:txBody>
      </p:sp>
      <p:sp>
        <p:nvSpPr>
          <p:cNvPr id="735" name="Google Shape;735;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744" name="Google Shape;744;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Density is the mass per unit of volume of a substance. This will always remain constant---or the same---for a compound or element. </a:t>
            </a:r>
            <a:endParaRPr/>
          </a:p>
        </p:txBody>
      </p:sp>
      <p:sp>
        <p:nvSpPr>
          <p:cNvPr id="751" name="Google Shape;751;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Giving students a chance to analyze and interpret data is a great way to help them to continue to independently problem solve.</a:t>
            </a:r>
            <a:endParaRPr/>
          </a:p>
        </p:txBody>
      </p:sp>
      <p:sp>
        <p:nvSpPr>
          <p:cNvPr id="759" name="Google Shape;759;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spcBef>
                <a:spcPts val="0"/>
              </a:spcBef>
              <a:spcAft>
                <a:spcPts val="0"/>
              </a:spcAft>
              <a:buNone/>
            </a:pPr>
            <a:endParaRPr/>
          </a:p>
        </p:txBody>
      </p:sp>
      <p:sp>
        <p:nvSpPr>
          <p:cNvPr id="770" name="Google Shape;770;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786" name="Google Shape;78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ddb9e02218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ddb9e02218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01" name="Google Shape;801;gddb9e02218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physical change.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and simple language when introducing content helps students understand what is expected.</a:t>
            </a:r>
            <a:endParaRPr/>
          </a:p>
        </p:txBody>
      </p:sp>
      <p:sp>
        <p:nvSpPr>
          <p:cNvPr id="831" name="Google Shape;831;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similarities and differences between physical and chemical properties and changes, and what do they tell us about a substance?</a:t>
            </a:r>
            <a:endParaRPr b="0"/>
          </a:p>
          <a:p>
            <a:pPr marL="0" lvl="0" indent="0" algn="l" rtl="0">
              <a:spcBef>
                <a:spcPts val="0"/>
              </a:spcBef>
              <a:spcAft>
                <a:spcPts val="0"/>
              </a:spcAft>
              <a:buNone/>
            </a:pPr>
            <a:endParaRPr b="0"/>
          </a:p>
          <a:p>
            <a:pPr marL="0" lvl="0" indent="0" algn="l" rtl="0">
              <a:spcBef>
                <a:spcPts val="0"/>
              </a:spcBef>
              <a:spcAft>
                <a:spcPts val="0"/>
              </a:spcAft>
              <a:buNone/>
            </a:pPr>
            <a:r>
              <a:rPr lang="en-US" b="0"/>
              <a:t>What have we learned so far? What are our current predictions? </a:t>
            </a:r>
            <a:endParaRPr/>
          </a:p>
        </p:txBody>
      </p:sp>
      <p:sp>
        <p:nvSpPr>
          <p:cNvPr id="842" name="Google Shape;842;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physical change,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can take some getting used to but talking through your thoughts/process during the demonstration can be a great way to demonstrate to your students how to process the information and think it through.</a:t>
            </a:r>
            <a:endParaRPr/>
          </a:p>
        </p:txBody>
      </p:sp>
      <p:sp>
        <p:nvSpPr>
          <p:cNvPr id="858" name="Google Shape;858;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substances have unique properties because of the atoms they are made of. </a:t>
            </a:r>
            <a:endParaRPr/>
          </a:p>
        </p:txBody>
      </p:sp>
      <p:sp>
        <p:nvSpPr>
          <p:cNvPr id="174" name="Google Shape;17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66" name="Google Shape;866;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Matter</a:t>
            </a:r>
            <a:r>
              <a:rPr lang="en-US" sz="1200"/>
              <a:t> is anything that has mass and takes up space.  </a:t>
            </a:r>
            <a:endParaRPr sz="1200"/>
          </a:p>
        </p:txBody>
      </p:sp>
      <p:sp>
        <p:nvSpPr>
          <p:cNvPr id="872" name="Google Shape;87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matter is made of atoms. Atoms are the smallest whole unit of matter. </a:t>
            </a:r>
            <a:endParaRPr/>
          </a:p>
        </p:txBody>
      </p:sp>
      <p:sp>
        <p:nvSpPr>
          <p:cNvPr id="882" name="Google Shape;88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substances have unique properties because of the atoms they are made of. </a:t>
            </a:r>
            <a:endParaRPr/>
          </a:p>
        </p:txBody>
      </p:sp>
      <p:sp>
        <p:nvSpPr>
          <p:cNvPr id="890" name="Google Shape;890;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Properties are observed characteristics. Properties can either be defined by their physical or chemical characteristics. They are used to describe what you see. </a:t>
            </a:r>
            <a:endParaRPr/>
          </a:p>
          <a:p>
            <a:pPr marL="0" lvl="0" indent="0" algn="l" rtl="0">
              <a:spcBef>
                <a:spcPts val="0"/>
              </a:spcBef>
              <a:spcAft>
                <a:spcPts val="0"/>
              </a:spcAft>
              <a:buNone/>
            </a:pPr>
            <a:endParaRPr/>
          </a:p>
        </p:txBody>
      </p:sp>
      <p:sp>
        <p:nvSpPr>
          <p:cNvPr id="897" name="Google Shape;897;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physical property is a characteristic of matter that can be observed without the substance changing into a new substance.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If you notice some students struggling to keep up when you activating prior knowledge, it is important to remember to make adjustments and scaffold your content to meet students current level of understanding.</a:t>
            </a:r>
            <a:endParaRPr/>
          </a:p>
        </p:txBody>
      </p:sp>
      <p:sp>
        <p:nvSpPr>
          <p:cNvPr id="907" name="Google Shape;907;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Density is the mass per unit of volume of a substance. This will always remain constant---or the same---for a compound or element. Remember, density is a physical property because it does not change the substance. </a:t>
            </a:r>
            <a:endParaRPr/>
          </a:p>
        </p:txBody>
      </p:sp>
      <p:sp>
        <p:nvSpPr>
          <p:cNvPr id="916" name="Google Shape;91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924" name="Google Shape;92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b6ec67123f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gb6ec67123f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matter and atoms?</a:t>
            </a:r>
            <a:endParaRPr/>
          </a:p>
          <a:p>
            <a:pPr marL="0" lvl="0" indent="0" algn="l" rtl="0">
              <a:spcBef>
                <a:spcPts val="0"/>
              </a:spcBef>
              <a:spcAft>
                <a:spcPts val="0"/>
              </a:spcAft>
              <a:buNone/>
            </a:pPr>
            <a:endParaRPr/>
          </a:p>
          <a:p>
            <a:pPr marL="0" lvl="0" indent="0" algn="l" rtl="0">
              <a:spcBef>
                <a:spcPts val="0"/>
              </a:spcBef>
              <a:spcAft>
                <a:spcPts val="0"/>
              </a:spcAft>
              <a:buNone/>
            </a:pPr>
            <a:r>
              <a:rPr lang="en-US"/>
              <a:t>[Matter has mass and takes up space and atoms are the smallest whole unit of matter.]</a:t>
            </a:r>
            <a:endParaRPr/>
          </a:p>
        </p:txBody>
      </p:sp>
      <p:sp>
        <p:nvSpPr>
          <p:cNvPr id="930" name="Google Shape;930;gb6ec67123f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property?</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Properties are observed characteristics. The are used to describe what you see.</a:t>
            </a:r>
            <a:r>
              <a:rPr lang="en-US"/>
              <a:t>]</a:t>
            </a:r>
            <a:endParaRPr/>
          </a:p>
        </p:txBody>
      </p:sp>
      <p:sp>
        <p:nvSpPr>
          <p:cNvPr id="941" name="Google Shape;94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Properties are observed characteristics. Properties can either be defined by their physical or chemical characteristics. They are used to describe what you see. </a:t>
            </a:r>
            <a:endParaRPr/>
          </a:p>
        </p:txBody>
      </p:sp>
      <p:sp>
        <p:nvSpPr>
          <p:cNvPr id="181" name="Google Shape;18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some examples of physical properties?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physical property is a characteristic of matter that can be observed without the substance changing into a new substance. For example, color, shape, luster, state of matter, size, etc.</a:t>
            </a:r>
            <a:r>
              <a:rPr lang="en-US"/>
              <a:t>]</a:t>
            </a:r>
            <a:endParaRPr sz="1200">
              <a:solidFill>
                <a:schemeClr val="dk1"/>
              </a:solidFill>
              <a:latin typeface="Calibri"/>
              <a:ea typeface="Calibri"/>
              <a:cs typeface="Calibri"/>
              <a:sym typeface="Calibri"/>
            </a:endParaRPr>
          </a:p>
        </p:txBody>
      </p:sp>
      <p:sp>
        <p:nvSpPr>
          <p:cNvPr id="949" name="Google Shape;949;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density?</a:t>
            </a:r>
            <a:endParaRPr/>
          </a:p>
          <a:p>
            <a:pPr marL="0" lvl="0" indent="0" algn="l" rtl="0">
              <a:spcBef>
                <a:spcPts val="0"/>
              </a:spcBef>
              <a:spcAft>
                <a:spcPts val="0"/>
              </a:spcAft>
              <a:buNone/>
            </a:pPr>
            <a:endParaRPr/>
          </a:p>
          <a:p>
            <a:pPr marL="0" lvl="0" indent="0" algn="l" rtl="0">
              <a:spcBef>
                <a:spcPts val="0"/>
              </a:spcBef>
              <a:spcAft>
                <a:spcPts val="0"/>
              </a:spcAft>
              <a:buNone/>
            </a:pPr>
            <a:r>
              <a:rPr lang="en-US"/>
              <a:t>[Density is the </a:t>
            </a:r>
            <a:r>
              <a:rPr lang="en-US" b="1"/>
              <a:t>mass per unit of volume of a substance</a:t>
            </a:r>
            <a:r>
              <a:rPr lang="en-US"/>
              <a:t>. This will always remain constant---or the same---for a compound or element.]</a:t>
            </a:r>
            <a:endParaRPr b="1"/>
          </a:p>
        </p:txBody>
      </p:sp>
      <p:sp>
        <p:nvSpPr>
          <p:cNvPr id="958" name="Google Shape;958;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density a physical property?</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density is a physical property because it </a:t>
            </a:r>
            <a:r>
              <a:rPr lang="en-US" b="1"/>
              <a:t>does not change the substance.]</a:t>
            </a:r>
            <a:endParaRPr b="1"/>
          </a:p>
        </p:txBody>
      </p:sp>
      <p:sp>
        <p:nvSpPr>
          <p:cNvPr id="966" name="Google Shape;96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physical change.</a:t>
            </a:r>
            <a:endParaRPr/>
          </a:p>
        </p:txBody>
      </p:sp>
      <p:sp>
        <p:nvSpPr>
          <p:cNvPr id="974" name="Google Shape;974;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physical change is one that does not change the identity of a substance.</a:t>
            </a:r>
            <a:endParaRPr sz="1200"/>
          </a:p>
        </p:txBody>
      </p:sp>
      <p:sp>
        <p:nvSpPr>
          <p:cNvPr id="982" name="Google Shape;982;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b6ec67123f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b6ec67123f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Feedback: Remember, students might look like they are understanding the definition but it is important that you check for understanding yourself by asking questions or providing them with other opportunities to respond.</a:t>
            </a:r>
            <a:endParaRPr/>
          </a:p>
        </p:txBody>
      </p:sp>
      <p:sp>
        <p:nvSpPr>
          <p:cNvPr id="994" name="Google Shape;994;gb6ec67123f_0_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b6ec67123f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b6ec67123f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physical change?</a:t>
            </a:r>
            <a:endParaRPr/>
          </a:p>
          <a:p>
            <a:pPr marL="0" lvl="0" indent="0" algn="l" rtl="0">
              <a:spcBef>
                <a:spcPts val="0"/>
              </a:spcBef>
              <a:spcAft>
                <a:spcPts val="0"/>
              </a:spcAft>
              <a:buNone/>
            </a:pPr>
            <a:endParaRPr/>
          </a:p>
          <a:p>
            <a:pPr marL="0" lvl="0" indent="0" algn="l" rtl="0">
              <a:spcBef>
                <a:spcPts val="0"/>
              </a:spcBef>
              <a:spcAft>
                <a:spcPts val="0"/>
              </a:spcAft>
              <a:buNone/>
            </a:pPr>
            <a:r>
              <a:rPr lang="en-US"/>
              <a:t>[A physical change is one in which a substance is changed but does not form a new substance.]</a:t>
            </a:r>
            <a:endParaRPr/>
          </a:p>
        </p:txBody>
      </p:sp>
      <p:sp>
        <p:nvSpPr>
          <p:cNvPr id="1000" name="Google Shape;1000;gb6ec67123f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the basic definition, but there is more you need to know.</a:t>
            </a:r>
            <a:endParaRPr/>
          </a:p>
        </p:txBody>
      </p:sp>
      <p:sp>
        <p:nvSpPr>
          <p:cNvPr id="1010" name="Google Shape;1010;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 physical change happens, a physical property of the substance changes. For example, a change can happen to the size, shape, or form of a substance.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can be helpful to break the definition down and explicitly explain each part to help students understand the whole definition.</a:t>
            </a:r>
            <a:endParaRPr/>
          </a:p>
        </p:txBody>
      </p:sp>
      <p:sp>
        <p:nvSpPr>
          <p:cNvPr id="1018" name="Google Shape;1018;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ice is melting to water. The size of the ice cube is changing. It is getting smaller. The shape of the ice cube is changing. It is losing its square shape. And the state of matter is changing from solid to liquid. </a:t>
            </a:r>
            <a:endParaRPr/>
          </a:p>
        </p:txBody>
      </p:sp>
      <p:sp>
        <p:nvSpPr>
          <p:cNvPr id="1032" name="Google Shape;1032;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62.jpg"/></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8.png"/><Relationship Id="rId4" Type="http://schemas.openxmlformats.org/officeDocument/2006/relationships/image" Target="../media/image66.png"/></Relationships>
</file>

<file path=ppt/slides/_rels/slide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3.png"/></Relationships>
</file>

<file path=ppt/slides/_rels/slide11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2.jp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68.png"/></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1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1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youtube.com/watch?v=Z50jEi1igNQ"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phet.colorado.edu/sims/density-and-buoyancy/density_en.html" TargetMode="Externa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19.png"/></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Change</a:t>
            </a:r>
            <a:endParaRPr/>
          </a:p>
        </p:txBody>
      </p:sp>
      <p:pic>
        <p:nvPicPr>
          <p:cNvPr id="1021" name="Google Shape;1021;p101" descr="icemelt.jpg"/>
          <p:cNvPicPr preferRelativeResize="0">
            <a:picLocks noGrp="1"/>
          </p:cNvPicPr>
          <p:nvPr>
            <p:ph type="body" idx="1"/>
          </p:nvPr>
        </p:nvPicPr>
        <p:blipFill rotWithShape="1">
          <a:blip r:embed="rId3">
            <a:alphaModFix/>
          </a:blip>
          <a:srcRect l="723" r="1610"/>
          <a:stretch/>
        </p:blipFill>
        <p:spPr>
          <a:xfrm>
            <a:off x="619812" y="2297297"/>
            <a:ext cx="3889753" cy="2987000"/>
          </a:xfrm>
          <a:prstGeom prst="rect">
            <a:avLst/>
          </a:prstGeom>
          <a:noFill/>
          <a:ln>
            <a:noFill/>
          </a:ln>
        </p:spPr>
      </p:pic>
      <p:cxnSp>
        <p:nvCxnSpPr>
          <p:cNvPr id="1022" name="Google Shape;1022;p101"/>
          <p:cNvCxnSpPr>
            <a:stCxn id="1021" idx="3"/>
          </p:cNvCxnSpPr>
          <p:nvPr/>
        </p:nvCxnSpPr>
        <p:spPr>
          <a:xfrm rot="10800000" flipH="1">
            <a:off x="4509565" y="2297397"/>
            <a:ext cx="1755300" cy="14934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23" name="Google Shape;1023;p101"/>
          <p:cNvCxnSpPr>
            <a:stCxn id="1021" idx="3"/>
          </p:cNvCxnSpPr>
          <p:nvPr/>
        </p:nvCxnSpPr>
        <p:spPr>
          <a:xfrm>
            <a:off x="4509565" y="3790797"/>
            <a:ext cx="1755300" cy="12603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24" name="Google Shape;1024;p101"/>
          <p:cNvCxnSpPr>
            <a:stCxn id="1021" idx="3"/>
          </p:cNvCxnSpPr>
          <p:nvPr/>
        </p:nvCxnSpPr>
        <p:spPr>
          <a:xfrm>
            <a:off x="4509565" y="3790797"/>
            <a:ext cx="1755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025" name="Google Shape;1025;p101"/>
          <p:cNvSpPr txBox="1"/>
          <p:nvPr/>
        </p:nvSpPr>
        <p:spPr>
          <a:xfrm>
            <a:off x="6493203" y="1857740"/>
            <a:ext cx="9959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Size</a:t>
            </a:r>
            <a:endParaRPr/>
          </a:p>
        </p:txBody>
      </p:sp>
      <p:sp>
        <p:nvSpPr>
          <p:cNvPr id="1026" name="Google Shape;1026;p101"/>
          <p:cNvSpPr txBox="1"/>
          <p:nvPr/>
        </p:nvSpPr>
        <p:spPr>
          <a:xfrm>
            <a:off x="6493203" y="3436854"/>
            <a:ext cx="146030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Shape</a:t>
            </a:r>
            <a:endParaRPr/>
          </a:p>
        </p:txBody>
      </p:sp>
      <p:sp>
        <p:nvSpPr>
          <p:cNvPr id="1027" name="Google Shape;1027;p101"/>
          <p:cNvSpPr txBox="1"/>
          <p:nvPr/>
        </p:nvSpPr>
        <p:spPr>
          <a:xfrm>
            <a:off x="6493203" y="4930354"/>
            <a:ext cx="127946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Form</a:t>
            </a:r>
            <a:endParaRPr/>
          </a:p>
        </p:txBody>
      </p:sp>
      <p:sp>
        <p:nvSpPr>
          <p:cNvPr id="1028" name="Google Shape;1028;p10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Ice Melting</a:t>
            </a:r>
            <a:endParaRPr/>
          </a:p>
        </p:txBody>
      </p:sp>
      <p:pic>
        <p:nvPicPr>
          <p:cNvPr id="1035" name="Google Shape;1035;p102" descr="icemelt.jpg"/>
          <p:cNvPicPr preferRelativeResize="0">
            <a:picLocks noGrp="1"/>
          </p:cNvPicPr>
          <p:nvPr>
            <p:ph type="body" idx="1"/>
          </p:nvPr>
        </p:nvPicPr>
        <p:blipFill rotWithShape="1">
          <a:blip r:embed="rId3">
            <a:alphaModFix/>
          </a:blip>
          <a:srcRect l="-18187" r="-1818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036" name="Google Shape;1036;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03"/>
          <p:cNvSpPr txBox="1">
            <a:spLocks noGrp="1"/>
          </p:cNvSpPr>
          <p:nvPr>
            <p:ph type="title"/>
          </p:nvPr>
        </p:nvSpPr>
        <p:spPr>
          <a:xfrm>
            <a:off x="300221"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Ice Melting 🡪 Water</a:t>
            </a:r>
            <a:endParaRPr/>
          </a:p>
        </p:txBody>
      </p:sp>
      <p:pic>
        <p:nvPicPr>
          <p:cNvPr id="1043" name="Google Shape;1043;p103" descr="icemelt.jpg"/>
          <p:cNvPicPr preferRelativeResize="0">
            <a:picLocks noGrp="1"/>
          </p:cNvPicPr>
          <p:nvPr>
            <p:ph type="body" idx="1"/>
          </p:nvPr>
        </p:nvPicPr>
        <p:blipFill rotWithShape="1">
          <a:blip r:embed="rId3">
            <a:alphaModFix/>
          </a:blip>
          <a:srcRect l="-458" r="1371"/>
          <a:stretch/>
        </p:blipFill>
        <p:spPr>
          <a:xfrm>
            <a:off x="0" y="1600200"/>
            <a:ext cx="5979456" cy="4525963"/>
          </a:xfrm>
          <a:prstGeom prst="rect">
            <a:avLst/>
          </a:prstGeom>
          <a:noFill/>
          <a:ln w="9525" cap="flat" cmpd="sng">
            <a:solidFill>
              <a:schemeClr val="lt1"/>
            </a:solidFill>
            <a:prstDash val="solid"/>
            <a:round/>
            <a:headEnd type="none" w="sm" len="sm"/>
            <a:tailEnd type="none" w="sm" len="sm"/>
          </a:ln>
        </p:spPr>
      </p:pic>
      <p:sp>
        <p:nvSpPr>
          <p:cNvPr id="1044" name="Google Shape;1044;p103"/>
          <p:cNvSpPr txBox="1"/>
          <p:nvPr/>
        </p:nvSpPr>
        <p:spPr>
          <a:xfrm>
            <a:off x="0" y="5772220"/>
            <a:ext cx="91439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FF"/>
                </a:solidFill>
                <a:latin typeface="Calibri"/>
                <a:ea typeface="Calibri"/>
                <a:cs typeface="Calibri"/>
                <a:sym typeface="Calibri"/>
              </a:rPr>
              <a:t>Ice = H</a:t>
            </a:r>
            <a:r>
              <a:rPr lang="en-US" sz="4000" baseline="-25000">
                <a:solidFill>
                  <a:srgbClr val="0000FF"/>
                </a:solidFill>
                <a:latin typeface="Calibri"/>
                <a:ea typeface="Calibri"/>
                <a:cs typeface="Calibri"/>
                <a:sym typeface="Calibri"/>
              </a:rPr>
              <a:t>2</a:t>
            </a:r>
            <a:r>
              <a:rPr lang="en-US" sz="4000">
                <a:solidFill>
                  <a:srgbClr val="0000FF"/>
                </a:solidFill>
                <a:latin typeface="Calibri"/>
                <a:ea typeface="Calibri"/>
                <a:cs typeface="Calibri"/>
                <a:sym typeface="Calibri"/>
              </a:rPr>
              <a:t>O			🡪 		Water = H</a:t>
            </a:r>
            <a:r>
              <a:rPr lang="en-US" sz="4000" baseline="-25000">
                <a:solidFill>
                  <a:srgbClr val="0000FF"/>
                </a:solidFill>
                <a:latin typeface="Calibri"/>
                <a:ea typeface="Calibri"/>
                <a:cs typeface="Calibri"/>
                <a:sym typeface="Calibri"/>
              </a:rPr>
              <a:t>2</a:t>
            </a:r>
            <a:r>
              <a:rPr lang="en-US" sz="4000">
                <a:solidFill>
                  <a:srgbClr val="0000FF"/>
                </a:solidFill>
                <a:latin typeface="Calibri"/>
                <a:ea typeface="Calibri"/>
                <a:cs typeface="Calibri"/>
                <a:sym typeface="Calibri"/>
              </a:rPr>
              <a:t>O</a:t>
            </a:r>
            <a:endParaRPr/>
          </a:p>
          <a:p>
            <a:pPr marL="0" marR="0" lvl="0" indent="0" algn="ctr" rtl="0">
              <a:spcBef>
                <a:spcPts val="0"/>
              </a:spcBef>
              <a:spcAft>
                <a:spcPts val="0"/>
              </a:spcAft>
              <a:buNone/>
            </a:pPr>
            <a:endParaRPr sz="4000">
              <a:solidFill>
                <a:srgbClr val="0000FF"/>
              </a:solidFill>
              <a:latin typeface="Calibri"/>
              <a:ea typeface="Calibri"/>
              <a:cs typeface="Calibri"/>
              <a:sym typeface="Calibri"/>
            </a:endParaRPr>
          </a:p>
        </p:txBody>
      </p:sp>
      <p:pic>
        <p:nvPicPr>
          <p:cNvPr id="1045" name="Google Shape;1045;p103" descr="dreamstime_xs_4405653.jpg"/>
          <p:cNvPicPr preferRelativeResize="0"/>
          <p:nvPr/>
        </p:nvPicPr>
        <p:blipFill rotWithShape="1">
          <a:blip r:embed="rId4">
            <a:alphaModFix/>
          </a:blip>
          <a:srcRect l="14690" t="33741" r="7544" b="28782"/>
          <a:stretch/>
        </p:blipFill>
        <p:spPr>
          <a:xfrm>
            <a:off x="4853329" y="2213171"/>
            <a:ext cx="3960619" cy="2527541"/>
          </a:xfrm>
          <a:prstGeom prst="rect">
            <a:avLst/>
          </a:prstGeom>
          <a:noFill/>
          <a:ln>
            <a:noFill/>
          </a:ln>
        </p:spPr>
      </p:pic>
      <p:sp>
        <p:nvSpPr>
          <p:cNvPr id="1046" name="Google Shape;1046;p103"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gb6ec67123f_0_12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gb6ec67123f_0_132"/>
          <p:cNvSpPr txBox="1"/>
          <p:nvPr/>
        </p:nvSpPr>
        <p:spPr>
          <a:xfrm>
            <a:off x="1035351" y="316350"/>
            <a:ext cx="78012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are three ways a physical change can happen?</a:t>
            </a:r>
            <a:endParaRPr/>
          </a:p>
        </p:txBody>
      </p:sp>
      <p:sp>
        <p:nvSpPr>
          <p:cNvPr id="1059" name="Google Shape;1059;gb6ec67123f_0_13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0" name="Google Shape;1060;gb6ec67123f_0_132" descr="icemelt.jpg"/>
          <p:cNvPicPr preferRelativeResize="0">
            <a:picLocks noGrp="1"/>
          </p:cNvPicPr>
          <p:nvPr>
            <p:ph type="body" idx="4294967295"/>
          </p:nvPr>
        </p:nvPicPr>
        <p:blipFill rotWithShape="1">
          <a:blip r:embed="rId4">
            <a:alphaModFix/>
          </a:blip>
          <a:srcRect l="722" r="1611"/>
          <a:stretch/>
        </p:blipFill>
        <p:spPr>
          <a:xfrm>
            <a:off x="1749462" y="2297297"/>
            <a:ext cx="3889800" cy="2987100"/>
          </a:xfrm>
          <a:prstGeom prst="rect">
            <a:avLst/>
          </a:prstGeom>
          <a:noFill/>
          <a:ln>
            <a:noFill/>
          </a:ln>
        </p:spPr>
      </p:pic>
      <p:cxnSp>
        <p:nvCxnSpPr>
          <p:cNvPr id="1061" name="Google Shape;1061;gb6ec67123f_0_132"/>
          <p:cNvCxnSpPr>
            <a:stCxn id="1060" idx="3"/>
          </p:cNvCxnSpPr>
          <p:nvPr/>
        </p:nvCxnSpPr>
        <p:spPr>
          <a:xfrm rot="10800000" flipH="1">
            <a:off x="5639262" y="2297447"/>
            <a:ext cx="1755300" cy="14934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062" name="Google Shape;1062;gb6ec67123f_0_132"/>
          <p:cNvCxnSpPr>
            <a:stCxn id="1060" idx="3"/>
          </p:cNvCxnSpPr>
          <p:nvPr/>
        </p:nvCxnSpPr>
        <p:spPr>
          <a:xfrm>
            <a:off x="5639262" y="3790847"/>
            <a:ext cx="1755300" cy="12603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063" name="Google Shape;1063;gb6ec67123f_0_132"/>
          <p:cNvCxnSpPr>
            <a:stCxn id="1060" idx="3"/>
          </p:cNvCxnSpPr>
          <p:nvPr/>
        </p:nvCxnSpPr>
        <p:spPr>
          <a:xfrm>
            <a:off x="5639262" y="3790847"/>
            <a:ext cx="1755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50"/>
              </a:srgbClr>
            </a:outerShdw>
          </a:effectLst>
        </p:spPr>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gb6ec67123f_1_0"/>
          <p:cNvSpPr txBox="1"/>
          <p:nvPr/>
        </p:nvSpPr>
        <p:spPr>
          <a:xfrm>
            <a:off x="1035351" y="316350"/>
            <a:ext cx="78012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How is ice melting an example of a physical change?</a:t>
            </a:r>
            <a:endParaRPr/>
          </a:p>
        </p:txBody>
      </p:sp>
      <p:sp>
        <p:nvSpPr>
          <p:cNvPr id="1070" name="Google Shape;1070;gb6ec67123f_1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1" name="Google Shape;1071;gb6ec67123f_1_0" descr="icemelt.jpg"/>
          <p:cNvPicPr preferRelativeResize="0">
            <a:picLocks noGrp="1"/>
          </p:cNvPicPr>
          <p:nvPr>
            <p:ph type="body" idx="4294967295"/>
          </p:nvPr>
        </p:nvPicPr>
        <p:blipFill rotWithShape="1">
          <a:blip r:embed="rId4">
            <a:alphaModFix/>
          </a:blip>
          <a:srcRect l="722" r="1611"/>
          <a:stretch/>
        </p:blipFill>
        <p:spPr>
          <a:xfrm>
            <a:off x="2011646" y="2233376"/>
            <a:ext cx="5120700" cy="39324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0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8" name="Google Shape;1078;p10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05"/>
          <p:cNvSpPr txBox="1"/>
          <p:nvPr/>
        </p:nvSpPr>
        <p:spPr>
          <a:xfrm>
            <a:off x="546832" y="766093"/>
            <a:ext cx="783204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dk1"/>
                </a:solidFill>
                <a:latin typeface="Calibri"/>
                <a:ea typeface="Calibri"/>
                <a:cs typeface="Calibri"/>
                <a:sym typeface="Calibri"/>
              </a:rPr>
              <a:t> </a:t>
            </a:r>
            <a:endParaRPr/>
          </a:p>
        </p:txBody>
      </p:sp>
      <p:pic>
        <p:nvPicPr>
          <p:cNvPr id="1085" name="Google Shape;1085;p105"/>
          <p:cNvPicPr preferRelativeResize="0"/>
          <p:nvPr/>
        </p:nvPicPr>
        <p:blipFill rotWithShape="1">
          <a:blip r:embed="rId3">
            <a:alphaModFix/>
          </a:blip>
          <a:srcRect/>
          <a:stretch/>
        </p:blipFill>
        <p:spPr>
          <a:xfrm>
            <a:off x="0" y="368300"/>
            <a:ext cx="9144000" cy="6097436"/>
          </a:xfrm>
          <a:prstGeom prst="rect">
            <a:avLst/>
          </a:prstGeom>
          <a:noFill/>
          <a:ln>
            <a:noFill/>
          </a:ln>
        </p:spPr>
      </p:pic>
      <p:sp>
        <p:nvSpPr>
          <p:cNvPr id="1086" name="Google Shape;1086;p10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7" name="Google Shape;1087;p10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106"/>
          <p:cNvPicPr preferRelativeResize="0"/>
          <p:nvPr/>
        </p:nvPicPr>
        <p:blipFill rotWithShape="1">
          <a:blip r:embed="rId3">
            <a:alphaModFix/>
          </a:blip>
          <a:srcRect/>
          <a:stretch/>
        </p:blipFill>
        <p:spPr>
          <a:xfrm>
            <a:off x="367615" y="1105884"/>
            <a:ext cx="8406785" cy="5605844"/>
          </a:xfrm>
          <a:prstGeom prst="rect">
            <a:avLst/>
          </a:prstGeom>
          <a:noFill/>
          <a:ln>
            <a:noFill/>
          </a:ln>
        </p:spPr>
      </p:pic>
      <p:sp>
        <p:nvSpPr>
          <p:cNvPr id="1094" name="Google Shape;1094;p10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5" name="Google Shape;1095;p10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0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2" name="Google Shape;1102;p10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p:nvPr/>
        </p:nvSpPr>
        <p:spPr>
          <a:xfrm>
            <a:off x="849558" y="194219"/>
            <a:ext cx="8114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is the relationship between matter and atoms? </a:t>
            </a:r>
            <a:endParaRPr/>
          </a:p>
        </p:txBody>
      </p:sp>
      <p:sp>
        <p:nvSpPr>
          <p:cNvPr id="200" name="Google Shape;200;p1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12"/>
          <p:cNvPicPr preferRelativeResize="0"/>
          <p:nvPr/>
        </p:nvPicPr>
        <p:blipFill rotWithShape="1">
          <a:blip r:embed="rId4">
            <a:alphaModFix/>
          </a:blip>
          <a:srcRect/>
          <a:stretch/>
        </p:blipFill>
        <p:spPr>
          <a:xfrm>
            <a:off x="347951" y="2996726"/>
            <a:ext cx="3926172" cy="2699626"/>
          </a:xfrm>
          <a:prstGeom prst="rect">
            <a:avLst/>
          </a:prstGeom>
          <a:noFill/>
          <a:ln>
            <a:noFill/>
          </a:ln>
        </p:spPr>
      </p:pic>
      <p:pic>
        <p:nvPicPr>
          <p:cNvPr id="202" name="Google Shape;202;p12"/>
          <p:cNvPicPr preferRelativeResize="0"/>
          <p:nvPr/>
        </p:nvPicPr>
        <p:blipFill rotWithShape="1">
          <a:blip r:embed="rId5">
            <a:alphaModFix/>
          </a:blip>
          <a:srcRect l="13938" t="12281" r="15692" b="12281"/>
          <a:stretch/>
        </p:blipFill>
        <p:spPr>
          <a:xfrm>
            <a:off x="5349535" y="2667728"/>
            <a:ext cx="2912164" cy="3357600"/>
          </a:xfrm>
          <a:prstGeom prst="rect">
            <a:avLst/>
          </a:prstGeom>
          <a:noFill/>
          <a:ln>
            <a:noFill/>
          </a:ln>
        </p:spPr>
      </p:pic>
      <p:pic>
        <p:nvPicPr>
          <p:cNvPr id="203" name="Google Shape;203;p12"/>
          <p:cNvPicPr preferRelativeResize="0"/>
          <p:nvPr/>
        </p:nvPicPr>
        <p:blipFill>
          <a:blip r:embed="rId6">
            <a:alphaModFix/>
          </a:blip>
          <a:stretch>
            <a:fillRect/>
          </a:stretch>
        </p:blipFill>
        <p:spPr>
          <a:xfrm>
            <a:off x="152400" y="1916527"/>
            <a:ext cx="4317275" cy="4860025"/>
          </a:xfrm>
          <a:prstGeom prst="rect">
            <a:avLst/>
          </a:prstGeom>
          <a:noFill/>
          <a:ln>
            <a:noFill/>
          </a:ln>
        </p:spPr>
      </p:pic>
      <p:pic>
        <p:nvPicPr>
          <p:cNvPr id="204" name="Google Shape;204;p12"/>
          <p:cNvPicPr preferRelativeResize="0"/>
          <p:nvPr/>
        </p:nvPicPr>
        <p:blipFill>
          <a:blip r:embed="rId6">
            <a:alphaModFix/>
          </a:blip>
          <a:stretch>
            <a:fillRect/>
          </a:stretch>
        </p:blipFill>
        <p:spPr>
          <a:xfrm>
            <a:off x="4646975" y="1916527"/>
            <a:ext cx="4317275" cy="48600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08"/>
          <p:cNvSpPr txBox="1"/>
          <p:nvPr/>
        </p:nvSpPr>
        <p:spPr>
          <a:xfrm>
            <a:off x="2635494" y="696383"/>
            <a:ext cx="359305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Physical Change</a:t>
            </a:r>
            <a:endParaRPr/>
          </a:p>
        </p:txBody>
      </p:sp>
      <p:sp>
        <p:nvSpPr>
          <p:cNvPr id="1109" name="Google Shape;1109;p108"/>
          <p:cNvSpPr/>
          <p:nvPr/>
        </p:nvSpPr>
        <p:spPr>
          <a:xfrm>
            <a:off x="3031500" y="177510"/>
            <a:ext cx="2799357" cy="1911638"/>
          </a:xfrm>
          <a:prstGeom prst="noSmoking">
            <a:avLst>
              <a:gd name="adj" fmla="val 10704"/>
            </a:avLst>
          </a:prstGeom>
          <a:solidFill>
            <a:srgbClr val="FF0000">
              <a:alpha val="64705"/>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110" name="Google Shape;1110;p108"/>
          <p:cNvPicPr preferRelativeResize="0"/>
          <p:nvPr/>
        </p:nvPicPr>
        <p:blipFill rotWithShape="1">
          <a:blip r:embed="rId3">
            <a:alphaModFix/>
          </a:blip>
          <a:srcRect l="43067" t="7575" r="41786" b="5733"/>
          <a:stretch/>
        </p:blipFill>
        <p:spPr>
          <a:xfrm rot="-539058">
            <a:off x="2424823" y="2247886"/>
            <a:ext cx="721562" cy="4026053"/>
          </a:xfrm>
          <a:prstGeom prst="rect">
            <a:avLst/>
          </a:prstGeom>
          <a:noFill/>
          <a:ln>
            <a:noFill/>
          </a:ln>
        </p:spPr>
      </p:pic>
      <p:pic>
        <p:nvPicPr>
          <p:cNvPr id="1111" name="Google Shape;1111;p108"/>
          <p:cNvPicPr preferRelativeResize="0"/>
          <p:nvPr/>
        </p:nvPicPr>
        <p:blipFill rotWithShape="1">
          <a:blip r:embed="rId4">
            <a:alphaModFix/>
          </a:blip>
          <a:srcRect l="32863" t="10721" r="57275" b="53215"/>
          <a:stretch/>
        </p:blipFill>
        <p:spPr>
          <a:xfrm>
            <a:off x="5488320" y="2089148"/>
            <a:ext cx="1439123" cy="4216434"/>
          </a:xfrm>
          <a:prstGeom prst="rect">
            <a:avLst/>
          </a:prstGeom>
          <a:noFill/>
          <a:ln>
            <a:noFill/>
          </a:ln>
        </p:spPr>
      </p:pic>
      <p:sp>
        <p:nvSpPr>
          <p:cNvPr id="1112" name="Google Shape;1112;p108"/>
          <p:cNvSpPr/>
          <p:nvPr/>
        </p:nvSpPr>
        <p:spPr>
          <a:xfrm>
            <a:off x="3456321" y="3307116"/>
            <a:ext cx="2031999" cy="1510632"/>
          </a:xfrm>
          <a:prstGeom prst="rightArrow">
            <a:avLst>
              <a:gd name="adj1" fmla="val 50000"/>
              <a:gd name="adj2" fmla="val 50000"/>
            </a:avLst>
          </a:prstGeom>
          <a:solidFill>
            <a:srgbClr val="BFBFB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3" name="Google Shape;1113;p108"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4" name="Google Shape;1114;p108"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1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11"/>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127" name="Google Shape;1127;p111"/>
          <p:cNvSpPr/>
          <p:nvPr/>
        </p:nvSpPr>
        <p:spPr>
          <a:xfrm>
            <a:off x="1769287" y="916011"/>
            <a:ext cx="874562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What is a physical change?</a:t>
            </a:r>
            <a:endParaRPr/>
          </a:p>
        </p:txBody>
      </p:sp>
      <p:pic>
        <p:nvPicPr>
          <p:cNvPr id="1128" name="Google Shape;1128;p111"/>
          <p:cNvPicPr preferRelativeResize="0"/>
          <p:nvPr/>
        </p:nvPicPr>
        <p:blipFill rotWithShape="1">
          <a:blip r:embed="rId3">
            <a:alphaModFix/>
          </a:blip>
          <a:srcRect/>
          <a:stretch/>
        </p:blipFill>
        <p:spPr>
          <a:xfrm>
            <a:off x="1520200" y="1934759"/>
            <a:ext cx="5627818" cy="4502254"/>
          </a:xfrm>
          <a:prstGeom prst="rect">
            <a:avLst/>
          </a:prstGeom>
          <a:noFill/>
          <a:ln>
            <a:noFill/>
          </a:ln>
        </p:spPr>
      </p:pic>
      <p:pic>
        <p:nvPicPr>
          <p:cNvPr id="1129" name="Google Shape;1129;p111"/>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1130" name="Google Shape;1130;p111"/>
          <p:cNvSpPr txBox="1"/>
          <p:nvPr/>
        </p:nvSpPr>
        <p:spPr>
          <a:xfrm>
            <a:off x="4565112" y="3738039"/>
            <a:ext cx="157698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chemeClr val="dk1"/>
              </a:solidFill>
              <a:latin typeface="Calibri"/>
              <a:ea typeface="Calibri"/>
              <a:cs typeface="Calibri"/>
              <a:sym typeface="Calibri"/>
            </a:endParaRPr>
          </a:p>
        </p:txBody>
      </p:sp>
      <p:sp>
        <p:nvSpPr>
          <p:cNvPr id="1131" name="Google Shape;1131;p111"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are some ways a substance can go through a physical change?</a:t>
            </a:r>
            <a:endParaRPr/>
          </a:p>
        </p:txBody>
      </p:sp>
      <p:pic>
        <p:nvPicPr>
          <p:cNvPr id="1138" name="Google Shape;1138;p112" descr="icemelt.jpg"/>
          <p:cNvPicPr preferRelativeResize="0">
            <a:picLocks noGrp="1"/>
          </p:cNvPicPr>
          <p:nvPr>
            <p:ph type="body" idx="1"/>
          </p:nvPr>
        </p:nvPicPr>
        <p:blipFill rotWithShape="1">
          <a:blip r:embed="rId3">
            <a:alphaModFix/>
          </a:blip>
          <a:srcRect l="723" r="1610"/>
          <a:stretch/>
        </p:blipFill>
        <p:spPr>
          <a:xfrm>
            <a:off x="619812" y="2297297"/>
            <a:ext cx="3889753" cy="2987000"/>
          </a:xfrm>
          <a:prstGeom prst="rect">
            <a:avLst/>
          </a:prstGeom>
          <a:noFill/>
          <a:ln>
            <a:noFill/>
          </a:ln>
        </p:spPr>
      </p:pic>
      <p:cxnSp>
        <p:nvCxnSpPr>
          <p:cNvPr id="1139" name="Google Shape;1139;p112"/>
          <p:cNvCxnSpPr>
            <a:stCxn id="1138" idx="3"/>
          </p:cNvCxnSpPr>
          <p:nvPr/>
        </p:nvCxnSpPr>
        <p:spPr>
          <a:xfrm rot="10800000" flipH="1">
            <a:off x="4509565" y="2297397"/>
            <a:ext cx="1755300" cy="14934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40" name="Google Shape;1140;p112"/>
          <p:cNvCxnSpPr>
            <a:stCxn id="1138" idx="3"/>
          </p:cNvCxnSpPr>
          <p:nvPr/>
        </p:nvCxnSpPr>
        <p:spPr>
          <a:xfrm>
            <a:off x="4509565" y="3790797"/>
            <a:ext cx="1755300" cy="12603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41" name="Google Shape;1141;p112"/>
          <p:cNvCxnSpPr>
            <a:stCxn id="1138" idx="3"/>
          </p:cNvCxnSpPr>
          <p:nvPr/>
        </p:nvCxnSpPr>
        <p:spPr>
          <a:xfrm>
            <a:off x="4509565" y="3790797"/>
            <a:ext cx="1755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142" name="Google Shape;1142;p112"/>
          <p:cNvSpPr txBox="1"/>
          <p:nvPr/>
        </p:nvSpPr>
        <p:spPr>
          <a:xfrm>
            <a:off x="6493203" y="4930354"/>
            <a:ext cx="4219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alibri"/>
                <a:ea typeface="Calibri"/>
                <a:cs typeface="Calibri"/>
                <a:sym typeface="Calibri"/>
              </a:rPr>
              <a:t>?</a:t>
            </a:r>
            <a:endParaRPr/>
          </a:p>
        </p:txBody>
      </p:sp>
      <p:sp>
        <p:nvSpPr>
          <p:cNvPr id="1143" name="Google Shape;1143;p11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2"/>
          <p:cNvSpPr txBox="1"/>
          <p:nvPr/>
        </p:nvSpPr>
        <p:spPr>
          <a:xfrm>
            <a:off x="6493203" y="3403878"/>
            <a:ext cx="4219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alibri"/>
                <a:ea typeface="Calibri"/>
                <a:cs typeface="Calibri"/>
                <a:sym typeface="Calibri"/>
              </a:rPr>
              <a:t>?</a:t>
            </a:r>
            <a:endParaRPr/>
          </a:p>
        </p:txBody>
      </p:sp>
      <p:sp>
        <p:nvSpPr>
          <p:cNvPr id="1145" name="Google Shape;1145;p112"/>
          <p:cNvSpPr txBox="1"/>
          <p:nvPr/>
        </p:nvSpPr>
        <p:spPr>
          <a:xfrm>
            <a:off x="6557422" y="1877402"/>
            <a:ext cx="4219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alibri"/>
                <a:ea typeface="Calibri"/>
                <a:cs typeface="Calibri"/>
                <a:sym typeface="Calibri"/>
              </a:rPr>
              <a:t>?</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13"/>
          <p:cNvSpPr txBox="1">
            <a:spLocks noGrp="1"/>
          </p:cNvSpPr>
          <p:nvPr>
            <p:ph type="title"/>
          </p:nvPr>
        </p:nvSpPr>
        <p:spPr>
          <a:xfrm>
            <a:off x="738529" y="32810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ice melting an example of a physical change?</a:t>
            </a:r>
            <a:endParaRPr/>
          </a:p>
        </p:txBody>
      </p:sp>
      <p:pic>
        <p:nvPicPr>
          <p:cNvPr id="1152" name="Google Shape;1152;p113" descr="icemelt.jpg"/>
          <p:cNvPicPr preferRelativeResize="0">
            <a:picLocks noGrp="1"/>
          </p:cNvPicPr>
          <p:nvPr>
            <p:ph type="body" idx="1"/>
          </p:nvPr>
        </p:nvPicPr>
        <p:blipFill rotWithShape="1">
          <a:blip r:embed="rId3">
            <a:alphaModFix/>
          </a:blip>
          <a:srcRect l="-458" r="1371"/>
          <a:stretch/>
        </p:blipFill>
        <p:spPr>
          <a:xfrm>
            <a:off x="0" y="1600200"/>
            <a:ext cx="5979456" cy="4525963"/>
          </a:xfrm>
          <a:prstGeom prst="rect">
            <a:avLst/>
          </a:prstGeom>
          <a:noFill/>
          <a:ln w="9525" cap="flat" cmpd="sng">
            <a:solidFill>
              <a:schemeClr val="lt1"/>
            </a:solidFill>
            <a:prstDash val="solid"/>
            <a:round/>
            <a:headEnd type="none" w="sm" len="sm"/>
            <a:tailEnd type="none" w="sm" len="sm"/>
          </a:ln>
        </p:spPr>
      </p:pic>
      <p:sp>
        <p:nvSpPr>
          <p:cNvPr id="1153" name="Google Shape;1153;p113"/>
          <p:cNvSpPr txBox="1"/>
          <p:nvPr/>
        </p:nvSpPr>
        <p:spPr>
          <a:xfrm>
            <a:off x="0" y="5772220"/>
            <a:ext cx="91439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FF"/>
                </a:solidFill>
                <a:latin typeface="Calibri"/>
                <a:ea typeface="Calibri"/>
                <a:cs typeface="Calibri"/>
                <a:sym typeface="Calibri"/>
              </a:rPr>
              <a:t>Ice = H</a:t>
            </a:r>
            <a:r>
              <a:rPr lang="en-US" sz="4000" baseline="-25000">
                <a:solidFill>
                  <a:srgbClr val="0000FF"/>
                </a:solidFill>
                <a:latin typeface="Calibri"/>
                <a:ea typeface="Calibri"/>
                <a:cs typeface="Calibri"/>
                <a:sym typeface="Calibri"/>
              </a:rPr>
              <a:t>2</a:t>
            </a:r>
            <a:r>
              <a:rPr lang="en-US" sz="4000">
                <a:solidFill>
                  <a:srgbClr val="0000FF"/>
                </a:solidFill>
                <a:latin typeface="Calibri"/>
                <a:ea typeface="Calibri"/>
                <a:cs typeface="Calibri"/>
                <a:sym typeface="Calibri"/>
              </a:rPr>
              <a:t>O			🡪 		Water = H</a:t>
            </a:r>
            <a:r>
              <a:rPr lang="en-US" sz="4000" baseline="-25000">
                <a:solidFill>
                  <a:srgbClr val="0000FF"/>
                </a:solidFill>
                <a:latin typeface="Calibri"/>
                <a:ea typeface="Calibri"/>
                <a:cs typeface="Calibri"/>
                <a:sym typeface="Calibri"/>
              </a:rPr>
              <a:t>2</a:t>
            </a:r>
            <a:r>
              <a:rPr lang="en-US" sz="4000">
                <a:solidFill>
                  <a:srgbClr val="0000FF"/>
                </a:solidFill>
                <a:latin typeface="Calibri"/>
                <a:ea typeface="Calibri"/>
                <a:cs typeface="Calibri"/>
                <a:sym typeface="Calibri"/>
              </a:rPr>
              <a:t>O</a:t>
            </a:r>
            <a:endParaRPr/>
          </a:p>
          <a:p>
            <a:pPr marL="0" marR="0" lvl="0" indent="0" algn="ctr" rtl="0">
              <a:spcBef>
                <a:spcPts val="0"/>
              </a:spcBef>
              <a:spcAft>
                <a:spcPts val="0"/>
              </a:spcAft>
              <a:buNone/>
            </a:pPr>
            <a:endParaRPr sz="4000">
              <a:solidFill>
                <a:srgbClr val="0000FF"/>
              </a:solidFill>
              <a:latin typeface="Calibri"/>
              <a:ea typeface="Calibri"/>
              <a:cs typeface="Calibri"/>
              <a:sym typeface="Calibri"/>
            </a:endParaRPr>
          </a:p>
        </p:txBody>
      </p:sp>
      <p:pic>
        <p:nvPicPr>
          <p:cNvPr id="1154" name="Google Shape;1154;p113" descr="dreamstime_xs_4405653.jpg"/>
          <p:cNvPicPr preferRelativeResize="0"/>
          <p:nvPr/>
        </p:nvPicPr>
        <p:blipFill rotWithShape="1">
          <a:blip r:embed="rId4">
            <a:alphaModFix/>
          </a:blip>
          <a:srcRect l="14690" t="33741" r="7544" b="28782"/>
          <a:stretch/>
        </p:blipFill>
        <p:spPr>
          <a:xfrm>
            <a:off x="4853329" y="2213171"/>
            <a:ext cx="3960619" cy="2527541"/>
          </a:xfrm>
          <a:prstGeom prst="rect">
            <a:avLst/>
          </a:prstGeom>
          <a:noFill/>
          <a:ln>
            <a:noFill/>
          </a:ln>
        </p:spPr>
      </p:pic>
      <p:sp>
        <p:nvSpPr>
          <p:cNvPr id="1155" name="Google Shape;1155;p113"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14"/>
          <p:cNvPicPr preferRelativeResize="0"/>
          <p:nvPr/>
        </p:nvPicPr>
        <p:blipFill rotWithShape="1">
          <a:blip r:embed="rId3">
            <a:alphaModFix/>
          </a:blip>
          <a:srcRect/>
          <a:stretch/>
        </p:blipFill>
        <p:spPr>
          <a:xfrm>
            <a:off x="933086" y="2003461"/>
            <a:ext cx="3388608" cy="3590818"/>
          </a:xfrm>
          <a:prstGeom prst="rect">
            <a:avLst/>
          </a:prstGeom>
          <a:noFill/>
          <a:ln>
            <a:noFill/>
          </a:ln>
        </p:spPr>
      </p:pic>
      <p:pic>
        <p:nvPicPr>
          <p:cNvPr id="1162" name="Google Shape;1162;p114"/>
          <p:cNvPicPr preferRelativeResize="0"/>
          <p:nvPr/>
        </p:nvPicPr>
        <p:blipFill rotWithShape="1">
          <a:blip r:embed="rId4">
            <a:alphaModFix/>
          </a:blip>
          <a:srcRect/>
          <a:stretch/>
        </p:blipFill>
        <p:spPr>
          <a:xfrm>
            <a:off x="5537771" y="2117953"/>
            <a:ext cx="2691829" cy="2710901"/>
          </a:xfrm>
          <a:prstGeom prst="rect">
            <a:avLst/>
          </a:prstGeom>
          <a:noFill/>
          <a:ln>
            <a:noFill/>
          </a:ln>
        </p:spPr>
      </p:pic>
      <p:sp>
        <p:nvSpPr>
          <p:cNvPr id="1163" name="Google Shape;1163;p114"/>
          <p:cNvSpPr txBox="1"/>
          <p:nvPr/>
        </p:nvSpPr>
        <p:spPr>
          <a:xfrm>
            <a:off x="840552" y="159875"/>
            <a:ext cx="8000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relationship between physical property and physical change?</a:t>
            </a:r>
            <a:endParaRPr/>
          </a:p>
        </p:txBody>
      </p:sp>
      <p:sp>
        <p:nvSpPr>
          <p:cNvPr id="1164" name="Google Shape;1164;p114"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1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171" name="Google Shape;1171;p11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1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178" name="Google Shape;1178;p116"/>
          <p:cNvSpPr/>
          <p:nvPr/>
        </p:nvSpPr>
        <p:spPr>
          <a:xfrm>
            <a:off x="923450" y="482050"/>
            <a:ext cx="78972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Physical Change</a:t>
            </a:r>
            <a:r>
              <a:rPr lang="en-US" sz="3600">
                <a:solidFill>
                  <a:schemeClr val="dk1"/>
                </a:solidFill>
                <a:latin typeface="Calibri"/>
                <a:ea typeface="Calibri"/>
                <a:cs typeface="Calibri"/>
                <a:sym typeface="Calibri"/>
              </a:rPr>
              <a:t>: a substance is changed but does not form a new substance</a:t>
            </a:r>
            <a:endParaRPr/>
          </a:p>
        </p:txBody>
      </p:sp>
      <p:pic>
        <p:nvPicPr>
          <p:cNvPr id="1179" name="Google Shape;1179;p116"/>
          <p:cNvPicPr preferRelativeResize="0"/>
          <p:nvPr/>
        </p:nvPicPr>
        <p:blipFill rotWithShape="1">
          <a:blip r:embed="rId3">
            <a:alphaModFix/>
          </a:blip>
          <a:srcRect/>
          <a:stretch/>
        </p:blipFill>
        <p:spPr>
          <a:xfrm>
            <a:off x="1520200" y="1934759"/>
            <a:ext cx="5627818" cy="4502254"/>
          </a:xfrm>
          <a:prstGeom prst="rect">
            <a:avLst/>
          </a:prstGeom>
          <a:noFill/>
          <a:ln>
            <a:noFill/>
          </a:ln>
        </p:spPr>
      </p:pic>
      <p:pic>
        <p:nvPicPr>
          <p:cNvPr id="1180" name="Google Shape;1180;p116"/>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1181" name="Google Shape;1181;p116"/>
          <p:cNvSpPr txBox="1"/>
          <p:nvPr/>
        </p:nvSpPr>
        <p:spPr>
          <a:xfrm>
            <a:off x="4565112" y="3738039"/>
            <a:ext cx="157698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chemeClr val="dk1"/>
              </a:solidFill>
              <a:latin typeface="Calibri"/>
              <a:ea typeface="Calibri"/>
              <a:cs typeface="Calibri"/>
              <a:sym typeface="Calibri"/>
            </a:endParaRPr>
          </a:p>
        </p:txBody>
      </p:sp>
      <p:sp>
        <p:nvSpPr>
          <p:cNvPr id="1182" name="Google Shape;1182;p116"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grpSp>
        <p:nvGrpSpPr>
          <p:cNvPr id="1188" name="Google Shape;1188;p118"/>
          <p:cNvGrpSpPr/>
          <p:nvPr/>
        </p:nvGrpSpPr>
        <p:grpSpPr>
          <a:xfrm>
            <a:off x="5267006" y="2433979"/>
            <a:ext cx="3876993" cy="2122743"/>
            <a:chOff x="1580442" y="1934759"/>
            <a:chExt cx="5567575" cy="4502254"/>
          </a:xfrm>
        </p:grpSpPr>
        <p:pic>
          <p:nvPicPr>
            <p:cNvPr id="1189" name="Google Shape;1189;p118"/>
            <p:cNvPicPr preferRelativeResize="0"/>
            <p:nvPr/>
          </p:nvPicPr>
          <p:blipFill rotWithShape="1">
            <a:blip r:embed="rId3">
              <a:alphaModFix/>
            </a:blip>
            <a:srcRect/>
            <a:stretch/>
          </p:blipFill>
          <p:spPr>
            <a:xfrm>
              <a:off x="1580442" y="1934759"/>
              <a:ext cx="5567575" cy="4502254"/>
            </a:xfrm>
            <a:prstGeom prst="rect">
              <a:avLst/>
            </a:prstGeom>
            <a:noFill/>
            <a:ln>
              <a:noFill/>
            </a:ln>
          </p:spPr>
        </p:pic>
        <p:pic>
          <p:nvPicPr>
            <p:cNvPr id="1190" name="Google Shape;1190;p118"/>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1191" name="Google Shape;1191;p118"/>
            <p:cNvSpPr txBox="1"/>
            <p:nvPr/>
          </p:nvSpPr>
          <p:spPr>
            <a:xfrm>
              <a:off x="4565112" y="3738040"/>
              <a:ext cx="1651818" cy="13345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chemeClr val="dk1"/>
                </a:solidFill>
                <a:latin typeface="Calibri"/>
                <a:ea typeface="Calibri"/>
                <a:cs typeface="Calibri"/>
                <a:sym typeface="Calibri"/>
              </a:endParaRPr>
            </a:p>
          </p:txBody>
        </p:sp>
      </p:grpSp>
      <p:sp>
        <p:nvSpPr>
          <p:cNvPr id="1192" name="Google Shape;1192;p118" descr="Lightbulb and gear"/>
          <p:cNvSpPr/>
          <p:nvPr/>
        </p:nvSpPr>
        <p:spPr>
          <a:xfrm>
            <a:off x="0" y="83361"/>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8"/>
          <p:cNvSpPr txBox="1"/>
          <p:nvPr/>
        </p:nvSpPr>
        <p:spPr>
          <a:xfrm>
            <a:off x="599975" y="352900"/>
            <a:ext cx="82524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What are the similarities and differences between physical and chemical properties and changes, and what do they tell us about a substance? </a:t>
            </a:r>
            <a:endParaRPr/>
          </a:p>
        </p:txBody>
      </p:sp>
      <p:pic>
        <p:nvPicPr>
          <p:cNvPr id="1194" name="Google Shape;1194;p118"/>
          <p:cNvPicPr preferRelativeResize="0"/>
          <p:nvPr/>
        </p:nvPicPr>
        <p:blipFill rotWithShape="1">
          <a:blip r:embed="rId6">
            <a:alphaModFix/>
          </a:blip>
          <a:srcRect/>
          <a:stretch/>
        </p:blipFill>
        <p:spPr>
          <a:xfrm>
            <a:off x="0" y="2721007"/>
            <a:ext cx="2381470" cy="1548685"/>
          </a:xfrm>
          <a:prstGeom prst="rect">
            <a:avLst/>
          </a:prstGeom>
          <a:noFill/>
          <a:ln>
            <a:noFill/>
          </a:ln>
        </p:spPr>
      </p:pic>
      <p:pic>
        <p:nvPicPr>
          <p:cNvPr id="1195" name="Google Shape;1195;p118"/>
          <p:cNvPicPr preferRelativeResize="0"/>
          <p:nvPr/>
        </p:nvPicPr>
        <p:blipFill rotWithShape="1">
          <a:blip r:embed="rId7">
            <a:alphaModFix/>
          </a:blip>
          <a:srcRect/>
          <a:stretch/>
        </p:blipFill>
        <p:spPr>
          <a:xfrm>
            <a:off x="203602" y="4645742"/>
            <a:ext cx="2583843" cy="2212258"/>
          </a:xfrm>
          <a:prstGeom prst="rect">
            <a:avLst/>
          </a:prstGeom>
          <a:noFill/>
          <a:ln>
            <a:noFill/>
          </a:ln>
        </p:spPr>
      </p:pic>
      <p:pic>
        <p:nvPicPr>
          <p:cNvPr id="1196" name="Google Shape;1196;p118"/>
          <p:cNvPicPr preferRelativeResize="0"/>
          <p:nvPr/>
        </p:nvPicPr>
        <p:blipFill rotWithShape="1">
          <a:blip r:embed="rId8">
            <a:alphaModFix/>
          </a:blip>
          <a:srcRect t="24756"/>
          <a:stretch/>
        </p:blipFill>
        <p:spPr>
          <a:xfrm>
            <a:off x="5642864" y="4399944"/>
            <a:ext cx="3405045" cy="2122743"/>
          </a:xfrm>
          <a:prstGeom prst="rect">
            <a:avLst/>
          </a:prstGeom>
          <a:noFill/>
          <a:ln>
            <a:noFill/>
          </a:ln>
        </p:spPr>
      </p:pic>
      <p:sp>
        <p:nvSpPr>
          <p:cNvPr id="1197" name="Google Shape;1197;p118"/>
          <p:cNvSpPr txBox="1"/>
          <p:nvPr/>
        </p:nvSpPr>
        <p:spPr>
          <a:xfrm>
            <a:off x="2174472" y="2992227"/>
            <a:ext cx="3405045"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98" name="Google Shape;1198;p118"/>
          <p:cNvSpPr txBox="1"/>
          <p:nvPr/>
        </p:nvSpPr>
        <p:spPr>
          <a:xfrm>
            <a:off x="2521973" y="4907318"/>
            <a:ext cx="293493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p11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3"/>
          <p:cNvSpPr txBox="1"/>
          <p:nvPr/>
        </p:nvSpPr>
        <p:spPr>
          <a:xfrm>
            <a:off x="2220011" y="316338"/>
            <a:ext cx="511749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is a property?</a:t>
            </a:r>
            <a:endParaRPr/>
          </a:p>
        </p:txBody>
      </p:sp>
      <p:pic>
        <p:nvPicPr>
          <p:cNvPr id="211" name="Google Shape;211;p13"/>
          <p:cNvPicPr preferRelativeResize="0"/>
          <p:nvPr/>
        </p:nvPicPr>
        <p:blipFill rotWithShape="1">
          <a:blip r:embed="rId3">
            <a:alphaModFix/>
          </a:blip>
          <a:srcRect l="-41026" r="-41026"/>
          <a:stretch/>
        </p:blipFill>
        <p:spPr>
          <a:xfrm>
            <a:off x="457200" y="1600200"/>
            <a:ext cx="8229600" cy="4525963"/>
          </a:xfrm>
          <a:prstGeom prst="rect">
            <a:avLst/>
          </a:prstGeom>
          <a:noFill/>
          <a:ln>
            <a:noFill/>
          </a:ln>
        </p:spPr>
      </p:pic>
      <p:sp>
        <p:nvSpPr>
          <p:cNvPr id="212" name="Google Shape;212;p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17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txBox="1"/>
          <p:nvPr/>
        </p:nvSpPr>
        <p:spPr>
          <a:xfrm>
            <a:off x="1872222" y="869904"/>
            <a:ext cx="625459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Physical Property</a:t>
            </a:r>
            <a:endParaRPr/>
          </a:p>
        </p:txBody>
      </p:sp>
      <p:sp>
        <p:nvSpPr>
          <p:cNvPr id="219" name="Google Shape;219;p1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 name="Google Shape;220;p1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6"/>
          <p:cNvSpPr txBox="1"/>
          <p:nvPr/>
        </p:nvSpPr>
        <p:spPr>
          <a:xfrm>
            <a:off x="519202" y="3079218"/>
            <a:ext cx="7772400" cy="16116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Anchor image</a:t>
            </a:r>
            <a:endParaRPr/>
          </a:p>
        </p:txBody>
      </p:sp>
      <p:sp>
        <p:nvSpPr>
          <p:cNvPr id="227" name="Google Shape;227;p16"/>
          <p:cNvSpPr/>
          <p:nvPr/>
        </p:nvSpPr>
        <p:spPr>
          <a:xfrm>
            <a:off x="1350300" y="353325"/>
            <a:ext cx="7488900" cy="1631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Physical Property</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a characteristic of matter that can be observed without the substance changing into a new substance</a:t>
            </a:r>
            <a:endParaRPr sz="3000"/>
          </a:p>
        </p:txBody>
      </p:sp>
      <p:pic>
        <p:nvPicPr>
          <p:cNvPr id="228" name="Google Shape;228;p16"/>
          <p:cNvPicPr preferRelativeResize="0"/>
          <p:nvPr/>
        </p:nvPicPr>
        <p:blipFill rotWithShape="1">
          <a:blip r:embed="rId3">
            <a:alphaModFix/>
          </a:blip>
          <a:srcRect/>
          <a:stretch/>
        </p:blipFill>
        <p:spPr>
          <a:xfrm>
            <a:off x="412002" y="2375486"/>
            <a:ext cx="8320000" cy="4123514"/>
          </a:xfrm>
          <a:prstGeom prst="rect">
            <a:avLst/>
          </a:prstGeom>
          <a:noFill/>
          <a:ln>
            <a:noFill/>
          </a:ln>
        </p:spPr>
      </p:pic>
      <p:sp>
        <p:nvSpPr>
          <p:cNvPr id="229" name="Google Shape;229;p1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 name="Google Shape;230;p16"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b6ec67123f_0_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b6ec67123f_0_7"/>
          <p:cNvSpPr txBox="1"/>
          <p:nvPr/>
        </p:nvSpPr>
        <p:spPr>
          <a:xfrm>
            <a:off x="929701" y="316350"/>
            <a:ext cx="7757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is a physical property?</a:t>
            </a:r>
            <a:endParaRPr/>
          </a:p>
        </p:txBody>
      </p:sp>
      <p:sp>
        <p:nvSpPr>
          <p:cNvPr id="243" name="Google Shape;243;gb6ec67123f_0_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gb6ec67123f_0_7"/>
          <p:cNvPicPr preferRelativeResize="0"/>
          <p:nvPr/>
        </p:nvPicPr>
        <p:blipFill rotWithShape="1">
          <a:blip r:embed="rId4">
            <a:alphaModFix/>
          </a:blip>
          <a:srcRect/>
          <a:stretch/>
        </p:blipFill>
        <p:spPr>
          <a:xfrm>
            <a:off x="412002" y="1682036"/>
            <a:ext cx="8320000" cy="41235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ddb9e02218_0_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1" name="Google Shape;251;gddb9e02218_0_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8"/>
          <p:cNvPicPr preferRelativeResize="0"/>
          <p:nvPr/>
        </p:nvPicPr>
        <p:blipFill rotWithShape="1">
          <a:blip r:embed="rId3">
            <a:alphaModFix/>
          </a:blip>
          <a:srcRect l="55751" t="54936" r="16024"/>
          <a:stretch/>
        </p:blipFill>
        <p:spPr>
          <a:xfrm>
            <a:off x="4572000" y="3515513"/>
            <a:ext cx="1460306" cy="1360561"/>
          </a:xfrm>
          <a:prstGeom prst="rect">
            <a:avLst/>
          </a:prstGeom>
          <a:noFill/>
          <a:ln>
            <a:noFill/>
          </a:ln>
        </p:spPr>
      </p:pic>
      <p:pic>
        <p:nvPicPr>
          <p:cNvPr id="258" name="Google Shape;258;p18"/>
          <p:cNvPicPr preferRelativeResize="0"/>
          <p:nvPr/>
        </p:nvPicPr>
        <p:blipFill rotWithShape="1">
          <a:blip r:embed="rId3">
            <a:alphaModFix/>
          </a:blip>
          <a:srcRect l="14431" t="32674" r="52525" b="11722"/>
          <a:stretch/>
        </p:blipFill>
        <p:spPr>
          <a:xfrm>
            <a:off x="3225919" y="2905609"/>
            <a:ext cx="1709682" cy="1678780"/>
          </a:xfrm>
          <a:prstGeom prst="rect">
            <a:avLst/>
          </a:prstGeom>
          <a:noFill/>
          <a:ln>
            <a:noFill/>
          </a:ln>
        </p:spPr>
      </p:pic>
      <p:pic>
        <p:nvPicPr>
          <p:cNvPr id="259" name="Google Shape;259;p18" descr="dreamstime_xs_6434470.jpg"/>
          <p:cNvPicPr preferRelativeResize="0"/>
          <p:nvPr/>
        </p:nvPicPr>
        <p:blipFill rotWithShape="1">
          <a:blip r:embed="rId4">
            <a:alphaModFix/>
          </a:blip>
          <a:srcRect/>
          <a:stretch/>
        </p:blipFill>
        <p:spPr>
          <a:xfrm>
            <a:off x="5655642" y="4584389"/>
            <a:ext cx="3361709" cy="2262150"/>
          </a:xfrm>
          <a:prstGeom prst="rect">
            <a:avLst/>
          </a:prstGeom>
          <a:noFill/>
          <a:ln>
            <a:noFill/>
          </a:ln>
        </p:spPr>
      </p:pic>
      <p:sp>
        <p:nvSpPr>
          <p:cNvPr id="260" name="Google Shape;260;p18"/>
          <p:cNvSpPr txBox="1"/>
          <p:nvPr/>
        </p:nvSpPr>
        <p:spPr>
          <a:xfrm>
            <a:off x="546832" y="1065385"/>
            <a:ext cx="783204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dk1"/>
                </a:solidFill>
                <a:latin typeface="Calibri"/>
                <a:ea typeface="Calibri"/>
                <a:cs typeface="Calibri"/>
                <a:sym typeface="Calibri"/>
              </a:rPr>
              <a:t> </a:t>
            </a:r>
            <a:endParaRPr/>
          </a:p>
        </p:txBody>
      </p:sp>
      <p:sp>
        <p:nvSpPr>
          <p:cNvPr id="261" name="Google Shape;261;p18"/>
          <p:cNvSpPr txBox="1"/>
          <p:nvPr/>
        </p:nvSpPr>
        <p:spPr>
          <a:xfrm>
            <a:off x="241838" y="791051"/>
            <a:ext cx="129574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Color</a:t>
            </a:r>
            <a:endParaRPr/>
          </a:p>
        </p:txBody>
      </p:sp>
      <p:sp>
        <p:nvSpPr>
          <p:cNvPr id="262" name="Google Shape;262;p18"/>
          <p:cNvSpPr txBox="1"/>
          <p:nvPr/>
        </p:nvSpPr>
        <p:spPr>
          <a:xfrm>
            <a:off x="6918571" y="4522131"/>
            <a:ext cx="146030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Shape</a:t>
            </a:r>
            <a:endParaRPr/>
          </a:p>
        </p:txBody>
      </p:sp>
      <p:pic>
        <p:nvPicPr>
          <p:cNvPr id="263" name="Google Shape;263;p18" descr="dreamstime_xs_13721632.jpg"/>
          <p:cNvPicPr preferRelativeResize="0"/>
          <p:nvPr/>
        </p:nvPicPr>
        <p:blipFill rotWithShape="1">
          <a:blip r:embed="rId5">
            <a:alphaModFix/>
          </a:blip>
          <a:srcRect l="7132"/>
          <a:stretch/>
        </p:blipFill>
        <p:spPr>
          <a:xfrm>
            <a:off x="116987" y="1446907"/>
            <a:ext cx="2703786" cy="1947015"/>
          </a:xfrm>
          <a:prstGeom prst="rect">
            <a:avLst/>
          </a:prstGeom>
          <a:noFill/>
          <a:ln>
            <a:noFill/>
          </a:ln>
        </p:spPr>
      </p:pic>
      <p:sp>
        <p:nvSpPr>
          <p:cNvPr id="264" name="Google Shape;264;p18"/>
          <p:cNvSpPr txBox="1"/>
          <p:nvPr/>
        </p:nvSpPr>
        <p:spPr>
          <a:xfrm>
            <a:off x="4319512" y="2148732"/>
            <a:ext cx="98264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Size</a:t>
            </a:r>
            <a:endParaRPr/>
          </a:p>
        </p:txBody>
      </p:sp>
      <p:sp>
        <p:nvSpPr>
          <p:cNvPr id="265" name="Google Shape;265;p18" descr="Artificial Intelligence"/>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18" descr="Comment Like"/>
          <p:cNvPicPr preferRelativeResize="0"/>
          <p:nvPr/>
        </p:nvPicPr>
        <p:blipFill rotWithShape="1">
          <a:blip r:embed="rId7">
            <a:alphaModFix/>
          </a:blip>
          <a:srcRect/>
          <a:stretch/>
        </p:blipFill>
        <p:spPr>
          <a:xfrm>
            <a:off x="740202" y="70825"/>
            <a:ext cx="707900" cy="707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19"/>
          <p:cNvPicPr preferRelativeResize="0"/>
          <p:nvPr/>
        </p:nvPicPr>
        <p:blipFill rotWithShape="1">
          <a:blip r:embed="rId3">
            <a:alphaModFix/>
          </a:blip>
          <a:srcRect t="27307" b="5749"/>
          <a:stretch/>
        </p:blipFill>
        <p:spPr>
          <a:xfrm>
            <a:off x="200906" y="2691829"/>
            <a:ext cx="4632134" cy="3626234"/>
          </a:xfrm>
          <a:prstGeom prst="rect">
            <a:avLst/>
          </a:prstGeom>
          <a:noFill/>
          <a:ln>
            <a:noFill/>
          </a:ln>
        </p:spPr>
      </p:pic>
      <p:sp>
        <p:nvSpPr>
          <p:cNvPr id="273" name="Google Shape;273;p19"/>
          <p:cNvSpPr txBox="1"/>
          <p:nvPr/>
        </p:nvSpPr>
        <p:spPr>
          <a:xfrm>
            <a:off x="200906" y="1285901"/>
            <a:ext cx="332135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State of matter</a:t>
            </a:r>
            <a:endParaRPr/>
          </a:p>
        </p:txBody>
      </p:sp>
      <p:pic>
        <p:nvPicPr>
          <p:cNvPr id="274" name="Google Shape;274;p19"/>
          <p:cNvPicPr preferRelativeResize="0"/>
          <p:nvPr/>
        </p:nvPicPr>
        <p:blipFill rotWithShape="1">
          <a:blip r:embed="rId4">
            <a:alphaModFix/>
          </a:blip>
          <a:srcRect l="11364" r="14934"/>
          <a:stretch/>
        </p:blipFill>
        <p:spPr>
          <a:xfrm>
            <a:off x="5921829" y="2294549"/>
            <a:ext cx="3222171" cy="3888537"/>
          </a:xfrm>
          <a:prstGeom prst="rect">
            <a:avLst/>
          </a:prstGeom>
          <a:noFill/>
          <a:ln>
            <a:noFill/>
          </a:ln>
        </p:spPr>
      </p:pic>
      <p:sp>
        <p:nvSpPr>
          <p:cNvPr id="275" name="Google Shape;275;p19"/>
          <p:cNvSpPr txBox="1"/>
          <p:nvPr/>
        </p:nvSpPr>
        <p:spPr>
          <a:xfrm>
            <a:off x="6794746" y="833945"/>
            <a:ext cx="14763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Luster</a:t>
            </a:r>
            <a:endParaRPr/>
          </a:p>
        </p:txBody>
      </p:sp>
      <p:sp>
        <p:nvSpPr>
          <p:cNvPr id="276" name="Google Shape;276;p19"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p19" descr="Comment Like"/>
          <p:cNvPicPr preferRelativeResize="0"/>
          <p:nvPr/>
        </p:nvPicPr>
        <p:blipFill rotWithShape="1">
          <a:blip r:embed="rId6">
            <a:alphaModFix/>
          </a:blip>
          <a:srcRect/>
          <a:stretch/>
        </p:blipFill>
        <p:spPr>
          <a:xfrm>
            <a:off x="740202" y="70825"/>
            <a:ext cx="707900" cy="70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906706" y="737325"/>
            <a:ext cx="8216725"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Physical Property</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2" name="Google Shape;122;p2"/>
          <p:cNvPicPr preferRelativeResize="0"/>
          <p:nvPr/>
        </p:nvPicPr>
        <p:blipFill rotWithShape="1">
          <a:blip r:embed="rId3">
            <a:alphaModFix/>
          </a:blip>
          <a:srcRect/>
          <a:stretch/>
        </p:blipFill>
        <p:spPr>
          <a:xfrm>
            <a:off x="1630731" y="2236538"/>
            <a:ext cx="5570462" cy="38841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Units of Measure</a:t>
            </a:r>
            <a:endParaRPr/>
          </a:p>
        </p:txBody>
      </p:sp>
      <p:pic>
        <p:nvPicPr>
          <p:cNvPr id="284" name="Google Shape;284;p20" descr="measure.jpg"/>
          <p:cNvPicPr preferRelativeResize="0">
            <a:picLocks noGrp="1"/>
          </p:cNvPicPr>
          <p:nvPr>
            <p:ph type="body" idx="1"/>
          </p:nvPr>
        </p:nvPicPr>
        <p:blipFill rotWithShape="1">
          <a:blip r:embed="rId3">
            <a:alphaModFix/>
          </a:blip>
          <a:srcRect l="-9550" r="-9550"/>
          <a:stretch/>
        </p:blipFill>
        <p:spPr>
          <a:xfrm>
            <a:off x="129588" y="1740585"/>
            <a:ext cx="3485896" cy="1917109"/>
          </a:xfrm>
          <a:prstGeom prst="rect">
            <a:avLst/>
          </a:prstGeom>
          <a:noFill/>
          <a:ln w="9525" cap="flat" cmpd="sng">
            <a:solidFill>
              <a:schemeClr val="lt1"/>
            </a:solidFill>
            <a:prstDash val="solid"/>
            <a:round/>
            <a:headEnd type="none" w="sm" len="sm"/>
            <a:tailEnd type="none" w="sm" len="sm"/>
          </a:ln>
        </p:spPr>
      </p:pic>
      <p:pic>
        <p:nvPicPr>
          <p:cNvPr id="285" name="Google Shape;285;p20" descr="dreamstime_xs_20909895.jpg"/>
          <p:cNvPicPr preferRelativeResize="0"/>
          <p:nvPr/>
        </p:nvPicPr>
        <p:blipFill rotWithShape="1">
          <a:blip r:embed="rId4">
            <a:alphaModFix/>
          </a:blip>
          <a:srcRect/>
          <a:stretch/>
        </p:blipFill>
        <p:spPr>
          <a:xfrm>
            <a:off x="6012847" y="1417638"/>
            <a:ext cx="2413023" cy="2337616"/>
          </a:xfrm>
          <a:prstGeom prst="rect">
            <a:avLst/>
          </a:prstGeom>
          <a:noFill/>
          <a:ln>
            <a:noFill/>
          </a:ln>
        </p:spPr>
      </p:pic>
      <p:pic>
        <p:nvPicPr>
          <p:cNvPr id="286" name="Google Shape;286;p20" descr="dreamstime_xs_4554516.jpg"/>
          <p:cNvPicPr preferRelativeResize="0"/>
          <p:nvPr/>
        </p:nvPicPr>
        <p:blipFill rotWithShape="1">
          <a:blip r:embed="rId5">
            <a:alphaModFix/>
          </a:blip>
          <a:srcRect/>
          <a:stretch/>
        </p:blipFill>
        <p:spPr>
          <a:xfrm>
            <a:off x="3823684" y="3902455"/>
            <a:ext cx="1848459" cy="2772688"/>
          </a:xfrm>
          <a:prstGeom prst="rect">
            <a:avLst/>
          </a:prstGeom>
          <a:noFill/>
          <a:ln>
            <a:noFill/>
          </a:ln>
        </p:spPr>
      </p:pic>
      <p:sp>
        <p:nvSpPr>
          <p:cNvPr id="287" name="Google Shape;287;p20" descr="Artificial Intelligence"/>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20" descr="Comment Like"/>
          <p:cNvPicPr preferRelativeResize="0"/>
          <p:nvPr/>
        </p:nvPicPr>
        <p:blipFill rotWithShape="1">
          <a:blip r:embed="rId7">
            <a:alphaModFix/>
          </a:blip>
          <a:srcRect/>
          <a:stretch/>
        </p:blipFill>
        <p:spPr>
          <a:xfrm>
            <a:off x="740202" y="70825"/>
            <a:ext cx="707900" cy="707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2" descr="ordor.jpg"/>
          <p:cNvPicPr preferRelativeResize="0"/>
          <p:nvPr/>
        </p:nvPicPr>
        <p:blipFill rotWithShape="1">
          <a:blip r:embed="rId3">
            <a:alphaModFix/>
          </a:blip>
          <a:srcRect/>
          <a:stretch/>
        </p:blipFill>
        <p:spPr>
          <a:xfrm>
            <a:off x="2721429" y="1121002"/>
            <a:ext cx="3593957" cy="5410426"/>
          </a:xfrm>
          <a:prstGeom prst="rect">
            <a:avLst/>
          </a:prstGeom>
          <a:noFill/>
          <a:ln>
            <a:noFill/>
          </a:ln>
        </p:spPr>
      </p:pic>
      <p:sp>
        <p:nvSpPr>
          <p:cNvPr id="295" name="Google Shape;295;p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2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3"/>
          <p:cNvPicPr preferRelativeResize="0"/>
          <p:nvPr/>
        </p:nvPicPr>
        <p:blipFill rotWithShape="1">
          <a:blip r:embed="rId3">
            <a:alphaModFix/>
          </a:blip>
          <a:srcRect/>
          <a:stretch/>
        </p:blipFill>
        <p:spPr>
          <a:xfrm>
            <a:off x="367615" y="146272"/>
            <a:ext cx="5053263" cy="3369636"/>
          </a:xfrm>
          <a:prstGeom prst="rect">
            <a:avLst/>
          </a:prstGeom>
          <a:noFill/>
          <a:ln>
            <a:noFill/>
          </a:ln>
        </p:spPr>
      </p:pic>
      <p:pic>
        <p:nvPicPr>
          <p:cNvPr id="303" name="Google Shape;303;p23"/>
          <p:cNvPicPr preferRelativeResize="0"/>
          <p:nvPr/>
        </p:nvPicPr>
        <p:blipFill rotWithShape="1">
          <a:blip r:embed="rId4">
            <a:alphaModFix/>
          </a:blip>
          <a:srcRect/>
          <a:stretch/>
        </p:blipFill>
        <p:spPr>
          <a:xfrm>
            <a:off x="3108880" y="2863329"/>
            <a:ext cx="5922825" cy="3948550"/>
          </a:xfrm>
          <a:prstGeom prst="rect">
            <a:avLst/>
          </a:prstGeom>
          <a:noFill/>
          <a:ln>
            <a:noFill/>
          </a:ln>
        </p:spPr>
      </p:pic>
      <p:sp>
        <p:nvSpPr>
          <p:cNvPr id="304" name="Google Shape;304;p23"/>
          <p:cNvSpPr txBox="1"/>
          <p:nvPr/>
        </p:nvSpPr>
        <p:spPr>
          <a:xfrm>
            <a:off x="5681919" y="1169060"/>
            <a:ext cx="272113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Melting point</a:t>
            </a:r>
            <a:endParaRPr/>
          </a:p>
        </p:txBody>
      </p:sp>
      <p:sp>
        <p:nvSpPr>
          <p:cNvPr id="305" name="Google Shape;305;p23"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23"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4" descr="boiling.jpg"/>
          <p:cNvPicPr preferRelativeResize="0"/>
          <p:nvPr/>
        </p:nvPicPr>
        <p:blipFill rotWithShape="1">
          <a:blip r:embed="rId3">
            <a:alphaModFix/>
          </a:blip>
          <a:srcRect/>
          <a:stretch/>
        </p:blipFill>
        <p:spPr>
          <a:xfrm>
            <a:off x="1105440" y="1479701"/>
            <a:ext cx="7148286" cy="4734659"/>
          </a:xfrm>
          <a:prstGeom prst="rect">
            <a:avLst/>
          </a:prstGeom>
          <a:noFill/>
          <a:ln>
            <a:noFill/>
          </a:ln>
        </p:spPr>
      </p:pic>
      <p:sp>
        <p:nvSpPr>
          <p:cNvPr id="313" name="Google Shape;313;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4" name="Google Shape;314;p2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b6ec67123f_0_1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b6ec67123f_0_23"/>
          <p:cNvSpPr/>
          <p:nvPr/>
        </p:nvSpPr>
        <p:spPr>
          <a:xfrm>
            <a:off x="849600" y="341600"/>
            <a:ext cx="7839000" cy="161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are some examples of physical properties?</a:t>
            </a:r>
            <a:endParaRPr sz="4400">
              <a:solidFill>
                <a:schemeClr val="dk1"/>
              </a:solidFill>
              <a:latin typeface="Calibri"/>
              <a:ea typeface="Calibri"/>
              <a:cs typeface="Calibri"/>
              <a:sym typeface="Calibri"/>
            </a:endParaRPr>
          </a:p>
        </p:txBody>
      </p:sp>
      <p:sp>
        <p:nvSpPr>
          <p:cNvPr id="327" name="Google Shape;327;gb6ec67123f_0_2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gb6ec67123f_0_23"/>
          <p:cNvPicPr preferRelativeResize="0"/>
          <p:nvPr/>
        </p:nvPicPr>
        <p:blipFill>
          <a:blip r:embed="rId4">
            <a:alphaModFix/>
          </a:blip>
          <a:stretch>
            <a:fillRect/>
          </a:stretch>
        </p:blipFill>
        <p:spPr>
          <a:xfrm>
            <a:off x="1376313" y="2041100"/>
            <a:ext cx="6391375" cy="4197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5"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26"/>
          <p:cNvPicPr preferRelativeResize="0"/>
          <p:nvPr/>
        </p:nvPicPr>
        <p:blipFill rotWithShape="1">
          <a:blip r:embed="rId3">
            <a:alphaModFix/>
          </a:blip>
          <a:srcRect t="24756"/>
          <a:stretch/>
        </p:blipFill>
        <p:spPr>
          <a:xfrm>
            <a:off x="1564438" y="153746"/>
            <a:ext cx="5723343" cy="6462503"/>
          </a:xfrm>
          <a:prstGeom prst="rect">
            <a:avLst/>
          </a:prstGeom>
          <a:noFill/>
          <a:ln>
            <a:noFill/>
          </a:ln>
        </p:spPr>
      </p:pic>
      <p:sp>
        <p:nvSpPr>
          <p:cNvPr id="342" name="Google Shape;342;p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2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7"/>
          <p:cNvPicPr preferRelativeResize="0"/>
          <p:nvPr/>
        </p:nvPicPr>
        <p:blipFill rotWithShape="1">
          <a:blip r:embed="rId3">
            <a:alphaModFix/>
          </a:blip>
          <a:srcRect/>
          <a:stretch/>
        </p:blipFill>
        <p:spPr>
          <a:xfrm>
            <a:off x="1092259" y="1073867"/>
            <a:ext cx="7009327" cy="5257989"/>
          </a:xfrm>
          <a:prstGeom prst="rect">
            <a:avLst/>
          </a:prstGeom>
          <a:noFill/>
          <a:ln>
            <a:noFill/>
          </a:ln>
        </p:spPr>
      </p:pic>
      <p:sp>
        <p:nvSpPr>
          <p:cNvPr id="350" name="Google Shape;350;p2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27"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3"/>
          <p:cNvGrpSpPr/>
          <p:nvPr/>
        </p:nvGrpSpPr>
        <p:grpSpPr>
          <a:xfrm>
            <a:off x="5267006" y="2433979"/>
            <a:ext cx="3876993" cy="2122743"/>
            <a:chOff x="1580442" y="1934759"/>
            <a:chExt cx="5567575" cy="4502254"/>
          </a:xfrm>
        </p:grpSpPr>
        <p:pic>
          <p:nvPicPr>
            <p:cNvPr id="129" name="Google Shape;129;p3"/>
            <p:cNvPicPr preferRelativeResize="0"/>
            <p:nvPr/>
          </p:nvPicPr>
          <p:blipFill rotWithShape="1">
            <a:blip r:embed="rId3">
              <a:alphaModFix/>
            </a:blip>
            <a:srcRect/>
            <a:stretch/>
          </p:blipFill>
          <p:spPr>
            <a:xfrm>
              <a:off x="1580442" y="1934759"/>
              <a:ext cx="5567575" cy="4502254"/>
            </a:xfrm>
            <a:prstGeom prst="rect">
              <a:avLst/>
            </a:prstGeom>
            <a:noFill/>
            <a:ln>
              <a:noFill/>
            </a:ln>
          </p:spPr>
        </p:pic>
        <p:pic>
          <p:nvPicPr>
            <p:cNvPr id="130" name="Google Shape;130;p3"/>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131" name="Google Shape;131;p3"/>
            <p:cNvSpPr txBox="1"/>
            <p:nvPr/>
          </p:nvSpPr>
          <p:spPr>
            <a:xfrm>
              <a:off x="4565112" y="3738040"/>
              <a:ext cx="1651818" cy="13345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chemeClr val="dk1"/>
                </a:solidFill>
                <a:latin typeface="Calibri"/>
                <a:ea typeface="Calibri"/>
                <a:cs typeface="Calibri"/>
                <a:sym typeface="Calibri"/>
              </a:endParaRPr>
            </a:p>
          </p:txBody>
        </p:sp>
      </p:grpSp>
      <p:sp>
        <p:nvSpPr>
          <p:cNvPr id="132" name="Google Shape;132;p3" descr="Lightbulb and gear"/>
          <p:cNvSpPr/>
          <p:nvPr/>
        </p:nvSpPr>
        <p:spPr>
          <a:xfrm>
            <a:off x="0" y="83361"/>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txBox="1"/>
          <p:nvPr/>
        </p:nvSpPr>
        <p:spPr>
          <a:xfrm>
            <a:off x="722550" y="244925"/>
            <a:ext cx="82032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What are the similarities and differences between physical and chemical properties and changes, and what do they tell us about a substance? </a:t>
            </a:r>
            <a:endParaRPr/>
          </a:p>
        </p:txBody>
      </p:sp>
      <p:pic>
        <p:nvPicPr>
          <p:cNvPr id="134" name="Google Shape;134;p3"/>
          <p:cNvPicPr preferRelativeResize="0"/>
          <p:nvPr/>
        </p:nvPicPr>
        <p:blipFill rotWithShape="1">
          <a:blip r:embed="rId6">
            <a:alphaModFix/>
          </a:blip>
          <a:srcRect/>
          <a:stretch/>
        </p:blipFill>
        <p:spPr>
          <a:xfrm>
            <a:off x="203602" y="2654657"/>
            <a:ext cx="2381470" cy="1548685"/>
          </a:xfrm>
          <a:prstGeom prst="rect">
            <a:avLst/>
          </a:prstGeom>
          <a:noFill/>
          <a:ln>
            <a:noFill/>
          </a:ln>
        </p:spPr>
      </p:pic>
      <p:pic>
        <p:nvPicPr>
          <p:cNvPr id="135" name="Google Shape;135;p3"/>
          <p:cNvPicPr preferRelativeResize="0"/>
          <p:nvPr/>
        </p:nvPicPr>
        <p:blipFill rotWithShape="1">
          <a:blip r:embed="rId7">
            <a:alphaModFix/>
          </a:blip>
          <a:srcRect/>
          <a:stretch/>
        </p:blipFill>
        <p:spPr>
          <a:xfrm>
            <a:off x="203602" y="4645742"/>
            <a:ext cx="2583843" cy="2212258"/>
          </a:xfrm>
          <a:prstGeom prst="rect">
            <a:avLst/>
          </a:prstGeom>
          <a:noFill/>
          <a:ln>
            <a:noFill/>
          </a:ln>
        </p:spPr>
      </p:pic>
      <p:pic>
        <p:nvPicPr>
          <p:cNvPr id="136" name="Google Shape;136;p3"/>
          <p:cNvPicPr preferRelativeResize="0"/>
          <p:nvPr/>
        </p:nvPicPr>
        <p:blipFill rotWithShape="1">
          <a:blip r:embed="rId8">
            <a:alphaModFix/>
          </a:blip>
          <a:srcRect t="24756"/>
          <a:stretch/>
        </p:blipFill>
        <p:spPr>
          <a:xfrm>
            <a:off x="5642864" y="4399944"/>
            <a:ext cx="3405045" cy="2122743"/>
          </a:xfrm>
          <a:prstGeom prst="rect">
            <a:avLst/>
          </a:prstGeom>
          <a:noFill/>
          <a:ln>
            <a:noFill/>
          </a:ln>
        </p:spPr>
      </p:pic>
      <p:sp>
        <p:nvSpPr>
          <p:cNvPr id="137" name="Google Shape;137;p3"/>
          <p:cNvSpPr txBox="1"/>
          <p:nvPr/>
        </p:nvSpPr>
        <p:spPr>
          <a:xfrm>
            <a:off x="2426878" y="2991873"/>
            <a:ext cx="3405045"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Calibri"/>
                <a:ea typeface="Calibri"/>
                <a:cs typeface="Calibri"/>
                <a:sym typeface="Calibri"/>
              </a:rPr>
              <a:t>Physical Property vs Physical Change</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38" name="Google Shape;138;p3"/>
          <p:cNvSpPr txBox="1"/>
          <p:nvPr/>
        </p:nvSpPr>
        <p:spPr>
          <a:xfrm>
            <a:off x="2521973" y="4907318"/>
            <a:ext cx="293493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0"/>
          <p:cNvSpPr txBox="1"/>
          <p:nvPr/>
        </p:nvSpPr>
        <p:spPr>
          <a:xfrm>
            <a:off x="519202" y="3079218"/>
            <a:ext cx="7772400" cy="16116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Anchor image</a:t>
            </a:r>
            <a:endParaRPr/>
          </a:p>
        </p:txBody>
      </p:sp>
      <p:sp>
        <p:nvSpPr>
          <p:cNvPr id="364" name="Google Shape;364;p30"/>
          <p:cNvSpPr/>
          <p:nvPr/>
        </p:nvSpPr>
        <p:spPr>
          <a:xfrm>
            <a:off x="976402" y="567401"/>
            <a:ext cx="86247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are physical properties?</a:t>
            </a:r>
            <a:endParaRPr sz="4400">
              <a:solidFill>
                <a:schemeClr val="dk1"/>
              </a:solidFill>
              <a:latin typeface="Calibri"/>
              <a:ea typeface="Calibri"/>
              <a:cs typeface="Calibri"/>
              <a:sym typeface="Calibri"/>
            </a:endParaRPr>
          </a:p>
        </p:txBody>
      </p:sp>
      <p:pic>
        <p:nvPicPr>
          <p:cNvPr id="365" name="Google Shape;365;p30"/>
          <p:cNvPicPr preferRelativeResize="0"/>
          <p:nvPr/>
        </p:nvPicPr>
        <p:blipFill rotWithShape="1">
          <a:blip r:embed="rId3">
            <a:alphaModFix/>
          </a:blip>
          <a:srcRect/>
          <a:stretch/>
        </p:blipFill>
        <p:spPr>
          <a:xfrm>
            <a:off x="519202" y="2423886"/>
            <a:ext cx="8319998" cy="4123513"/>
          </a:xfrm>
          <a:prstGeom prst="rect">
            <a:avLst/>
          </a:prstGeom>
          <a:noFill/>
          <a:ln>
            <a:noFill/>
          </a:ln>
        </p:spPr>
      </p:pic>
      <p:sp>
        <p:nvSpPr>
          <p:cNvPr id="366" name="Google Shape;366;p3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b6ec67123f_0_32"/>
          <p:cNvSpPr/>
          <p:nvPr/>
        </p:nvSpPr>
        <p:spPr>
          <a:xfrm>
            <a:off x="849600" y="341600"/>
            <a:ext cx="7839000" cy="161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are some examples of physical properties?</a:t>
            </a:r>
            <a:endParaRPr sz="4400">
              <a:solidFill>
                <a:schemeClr val="dk1"/>
              </a:solidFill>
              <a:latin typeface="Calibri"/>
              <a:ea typeface="Calibri"/>
              <a:cs typeface="Calibri"/>
              <a:sym typeface="Calibri"/>
            </a:endParaRPr>
          </a:p>
        </p:txBody>
      </p:sp>
      <p:sp>
        <p:nvSpPr>
          <p:cNvPr id="373" name="Google Shape;373;gb6ec67123f_0_3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4" name="Google Shape;374;gb6ec67123f_0_32"/>
          <p:cNvPicPr preferRelativeResize="0"/>
          <p:nvPr/>
        </p:nvPicPr>
        <p:blipFill>
          <a:blip r:embed="rId4">
            <a:alphaModFix/>
          </a:blip>
          <a:stretch>
            <a:fillRect/>
          </a:stretch>
        </p:blipFill>
        <p:spPr>
          <a:xfrm>
            <a:off x="1376313" y="2041100"/>
            <a:ext cx="6391375" cy="4197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32" descr="ordor.jpg"/>
          <p:cNvPicPr preferRelativeResize="0"/>
          <p:nvPr/>
        </p:nvPicPr>
        <p:blipFill rotWithShape="1">
          <a:blip r:embed="rId3">
            <a:alphaModFix/>
          </a:blip>
          <a:srcRect/>
          <a:stretch/>
        </p:blipFill>
        <p:spPr>
          <a:xfrm>
            <a:off x="2721429" y="1121002"/>
            <a:ext cx="3593957" cy="5410426"/>
          </a:xfrm>
          <a:prstGeom prst="rect">
            <a:avLst/>
          </a:prstGeom>
          <a:noFill/>
          <a:ln>
            <a:noFill/>
          </a:ln>
        </p:spPr>
      </p:pic>
      <p:sp>
        <p:nvSpPr>
          <p:cNvPr id="381" name="Google Shape;381;p3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720599" y="233575"/>
            <a:ext cx="77028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Is odor a physical property?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3"/>
          <p:cNvPicPr preferRelativeResize="0"/>
          <p:nvPr/>
        </p:nvPicPr>
        <p:blipFill rotWithShape="1">
          <a:blip r:embed="rId3">
            <a:alphaModFix/>
          </a:blip>
          <a:srcRect/>
          <a:stretch/>
        </p:blipFill>
        <p:spPr>
          <a:xfrm>
            <a:off x="1623317" y="2013735"/>
            <a:ext cx="6350604" cy="4663665"/>
          </a:xfrm>
          <a:prstGeom prst="rect">
            <a:avLst/>
          </a:prstGeom>
          <a:noFill/>
          <a:ln>
            <a:noFill/>
          </a:ln>
        </p:spPr>
      </p:pic>
      <p:sp>
        <p:nvSpPr>
          <p:cNvPr id="389" name="Google Shape;389;p33"/>
          <p:cNvSpPr/>
          <p:nvPr/>
        </p:nvSpPr>
        <p:spPr>
          <a:xfrm>
            <a:off x="1041852" y="690972"/>
            <a:ext cx="82053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Calibri"/>
                <a:ea typeface="Calibri"/>
                <a:cs typeface="Calibri"/>
                <a:sym typeface="Calibri"/>
              </a:rPr>
              <a:t>Is flammability a physical property?</a:t>
            </a:r>
            <a:endParaRPr sz="4000" dirty="0"/>
          </a:p>
        </p:txBody>
      </p:sp>
      <p:sp>
        <p:nvSpPr>
          <p:cNvPr id="390" name="Google Shape;390;p3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397" name="Google Shape;397;p3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p:nvPr/>
        </p:nvSpPr>
        <p:spPr>
          <a:xfrm>
            <a:off x="519202" y="3079218"/>
            <a:ext cx="7772400" cy="16116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Anchor image</a:t>
            </a:r>
            <a:endParaRPr/>
          </a:p>
        </p:txBody>
      </p:sp>
      <p:sp>
        <p:nvSpPr>
          <p:cNvPr id="404" name="Google Shape;404;p35"/>
          <p:cNvSpPr/>
          <p:nvPr/>
        </p:nvSpPr>
        <p:spPr>
          <a:xfrm>
            <a:off x="849550" y="373875"/>
            <a:ext cx="7938900" cy="1631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Physical Property</a:t>
            </a:r>
            <a:r>
              <a:rPr lang="en-US" sz="3600" b="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 characteristic of matter that can be observed without the substance changing into a new substance</a:t>
            </a:r>
            <a:endParaRPr/>
          </a:p>
        </p:txBody>
      </p:sp>
      <p:pic>
        <p:nvPicPr>
          <p:cNvPr id="405" name="Google Shape;405;p35"/>
          <p:cNvPicPr preferRelativeResize="0"/>
          <p:nvPr/>
        </p:nvPicPr>
        <p:blipFill rotWithShape="1">
          <a:blip r:embed="rId3">
            <a:alphaModFix/>
          </a:blip>
          <a:srcRect/>
          <a:stretch/>
        </p:blipFill>
        <p:spPr>
          <a:xfrm>
            <a:off x="519202" y="2423886"/>
            <a:ext cx="8319998" cy="4123513"/>
          </a:xfrm>
          <a:prstGeom prst="rect">
            <a:avLst/>
          </a:prstGeom>
          <a:noFill/>
          <a:ln>
            <a:noFill/>
          </a:ln>
        </p:spPr>
      </p:pic>
      <p:sp>
        <p:nvSpPr>
          <p:cNvPr id="406" name="Google Shape;406;p3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pSp>
        <p:nvGrpSpPr>
          <p:cNvPr id="412" name="Google Shape;412;p37"/>
          <p:cNvGrpSpPr/>
          <p:nvPr/>
        </p:nvGrpSpPr>
        <p:grpSpPr>
          <a:xfrm>
            <a:off x="5267006" y="2433979"/>
            <a:ext cx="3876993" cy="2122743"/>
            <a:chOff x="1580442" y="1934759"/>
            <a:chExt cx="5567575" cy="4502254"/>
          </a:xfrm>
        </p:grpSpPr>
        <p:pic>
          <p:nvPicPr>
            <p:cNvPr id="413" name="Google Shape;413;p37"/>
            <p:cNvPicPr preferRelativeResize="0"/>
            <p:nvPr/>
          </p:nvPicPr>
          <p:blipFill rotWithShape="1">
            <a:blip r:embed="rId3">
              <a:alphaModFix/>
            </a:blip>
            <a:srcRect/>
            <a:stretch/>
          </p:blipFill>
          <p:spPr>
            <a:xfrm>
              <a:off x="1580442" y="1934759"/>
              <a:ext cx="5567575" cy="4502254"/>
            </a:xfrm>
            <a:prstGeom prst="rect">
              <a:avLst/>
            </a:prstGeom>
            <a:noFill/>
            <a:ln>
              <a:noFill/>
            </a:ln>
          </p:spPr>
        </p:pic>
        <p:pic>
          <p:nvPicPr>
            <p:cNvPr id="414" name="Google Shape;414;p37"/>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415" name="Google Shape;415;p37"/>
            <p:cNvSpPr txBox="1"/>
            <p:nvPr/>
          </p:nvSpPr>
          <p:spPr>
            <a:xfrm>
              <a:off x="4565112" y="3738040"/>
              <a:ext cx="1651818" cy="13345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chemeClr val="dk1"/>
                </a:solidFill>
                <a:latin typeface="Calibri"/>
                <a:ea typeface="Calibri"/>
                <a:cs typeface="Calibri"/>
                <a:sym typeface="Calibri"/>
              </a:endParaRPr>
            </a:p>
          </p:txBody>
        </p:sp>
      </p:grpSp>
      <p:sp>
        <p:nvSpPr>
          <p:cNvPr id="416" name="Google Shape;416;p37" descr="Lightbulb and gear"/>
          <p:cNvSpPr/>
          <p:nvPr/>
        </p:nvSpPr>
        <p:spPr>
          <a:xfrm>
            <a:off x="0" y="83361"/>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7"/>
          <p:cNvSpPr txBox="1"/>
          <p:nvPr/>
        </p:nvSpPr>
        <p:spPr>
          <a:xfrm>
            <a:off x="722550" y="245625"/>
            <a:ext cx="81693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What are the similarities and differences between physical and chemical properties and changes, and what do they tell us about a substance? </a:t>
            </a:r>
            <a:endParaRPr/>
          </a:p>
        </p:txBody>
      </p:sp>
      <p:pic>
        <p:nvPicPr>
          <p:cNvPr id="418" name="Google Shape;418;p37"/>
          <p:cNvPicPr preferRelativeResize="0"/>
          <p:nvPr/>
        </p:nvPicPr>
        <p:blipFill rotWithShape="1">
          <a:blip r:embed="rId6">
            <a:alphaModFix/>
          </a:blip>
          <a:srcRect/>
          <a:stretch/>
        </p:blipFill>
        <p:spPr>
          <a:xfrm>
            <a:off x="140503" y="2546264"/>
            <a:ext cx="2381470" cy="1548685"/>
          </a:xfrm>
          <a:prstGeom prst="rect">
            <a:avLst/>
          </a:prstGeom>
          <a:noFill/>
          <a:ln>
            <a:noFill/>
          </a:ln>
        </p:spPr>
      </p:pic>
      <p:pic>
        <p:nvPicPr>
          <p:cNvPr id="419" name="Google Shape;419;p37"/>
          <p:cNvPicPr preferRelativeResize="0"/>
          <p:nvPr/>
        </p:nvPicPr>
        <p:blipFill rotWithShape="1">
          <a:blip r:embed="rId7">
            <a:alphaModFix/>
          </a:blip>
          <a:srcRect/>
          <a:stretch/>
        </p:blipFill>
        <p:spPr>
          <a:xfrm>
            <a:off x="203602" y="4645742"/>
            <a:ext cx="2583843" cy="2212258"/>
          </a:xfrm>
          <a:prstGeom prst="rect">
            <a:avLst/>
          </a:prstGeom>
          <a:noFill/>
          <a:ln>
            <a:noFill/>
          </a:ln>
        </p:spPr>
      </p:pic>
      <p:pic>
        <p:nvPicPr>
          <p:cNvPr id="420" name="Google Shape;420;p37"/>
          <p:cNvPicPr preferRelativeResize="0"/>
          <p:nvPr/>
        </p:nvPicPr>
        <p:blipFill rotWithShape="1">
          <a:blip r:embed="rId8">
            <a:alphaModFix/>
          </a:blip>
          <a:srcRect t="24756"/>
          <a:stretch/>
        </p:blipFill>
        <p:spPr>
          <a:xfrm>
            <a:off x="5642864" y="4399944"/>
            <a:ext cx="3405045" cy="2122743"/>
          </a:xfrm>
          <a:prstGeom prst="rect">
            <a:avLst/>
          </a:prstGeom>
          <a:noFill/>
          <a:ln>
            <a:noFill/>
          </a:ln>
        </p:spPr>
      </p:pic>
      <p:sp>
        <p:nvSpPr>
          <p:cNvPr id="421" name="Google Shape;421;p37"/>
          <p:cNvSpPr txBox="1"/>
          <p:nvPr/>
        </p:nvSpPr>
        <p:spPr>
          <a:xfrm>
            <a:off x="2286915" y="2984892"/>
            <a:ext cx="3405045"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Calibri"/>
                <a:ea typeface="Calibri"/>
                <a:cs typeface="Calibri"/>
                <a:sym typeface="Calibri"/>
              </a:rPr>
              <a:t>Physical Property vs Physical Change</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422" name="Google Shape;422;p37"/>
          <p:cNvSpPr txBox="1"/>
          <p:nvPr/>
        </p:nvSpPr>
        <p:spPr>
          <a:xfrm>
            <a:off x="2723449" y="4892655"/>
            <a:ext cx="293493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Calibri"/>
                <a:ea typeface="Calibri"/>
                <a:cs typeface="Calibri"/>
                <a:sym typeface="Calibri"/>
              </a:rPr>
              <a:t>Chemical Property vs Chemical Change</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3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6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3" name="Google Shape;443;gddb9e02218_0_6"/>
          <p:cNvGrpSpPr/>
          <p:nvPr/>
        </p:nvGrpSpPr>
        <p:grpSpPr>
          <a:xfrm>
            <a:off x="1505008" y="297180"/>
            <a:ext cx="5828913" cy="6263098"/>
            <a:chOff x="814636" y="0"/>
            <a:chExt cx="5828913" cy="6263098"/>
          </a:xfrm>
        </p:grpSpPr>
        <p:sp>
          <p:nvSpPr>
            <p:cNvPr id="444" name="Google Shape;444;gddb9e02218_0_6"/>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ddb9e02218_0_6"/>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446" name="Google Shape;446;gddb9e02218_0_6"/>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ddb9e02218_0_6"/>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ddb9e02218_0_6"/>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449" name="Google Shape;449;gddb9e02218_0_6"/>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gddb9e02218_0_6"/>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ddb9e02218_0_6"/>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452" name="Google Shape;452;gddb9e02218_0_6"/>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gddb9e02218_0_6"/>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ddb9e02218_0_6"/>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455" name="Google Shape;455;gddb9e02218_0_6"/>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ddb9e02218_0_6"/>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gddb9e02218_0_6"/>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458" name="Google Shape;458;gddb9e02218_0_6"/>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ddb9e02218_0_6"/>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ddb9e02218_0_6"/>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461" name="Google Shape;461;gddb9e02218_0_6"/>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2" name="Google Shape;462;gddb9e02218_0_6"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63" name="Google Shape;463;gddb9e02218_0_6"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64" name="Google Shape;464;gddb9e02218_0_6"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65" name="Google Shape;465;gddb9e02218_0_6"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466" name="Google Shape;466;gddb9e02218_0_6"/>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7" name="Google Shape;467;gddb9e02218_0_6"/>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p:nvPr/>
        </p:nvSpPr>
        <p:spPr>
          <a:xfrm>
            <a:off x="2301072" y="693336"/>
            <a:ext cx="463398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45" name="Google Shape;145;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txBox="1"/>
          <p:nvPr/>
        </p:nvSpPr>
        <p:spPr>
          <a:xfrm>
            <a:off x="1197123" y="2291024"/>
            <a:ext cx="6749752"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To demonstrate physical properties, you can use objects found in your classroom (This can also be done virtually). Ask students what they already know about physical properties. Show students different objects and have them tell you what they notice about each objects (color, size, shape, state of matter, etc). Tells students that everything they observed were physical properties. Tell students that in this lesson they will learn more about physical properties.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1"/>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Density</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4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4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476" name="Google Shape;476;p41" descr="http://www.cyberphysics.co.uk/graphics/diagrams/forces/density.gif"/>
          <p:cNvPicPr preferRelativeResize="0"/>
          <p:nvPr/>
        </p:nvPicPr>
        <p:blipFill rotWithShape="1">
          <a:blip r:embed="rId3">
            <a:alphaModFix/>
          </a:blip>
          <a:srcRect/>
          <a:stretch/>
        </p:blipFill>
        <p:spPr>
          <a:xfrm>
            <a:off x="2221848" y="2461082"/>
            <a:ext cx="4062129" cy="2578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2" name="Google Shape;482;p42"/>
          <p:cNvGrpSpPr/>
          <p:nvPr/>
        </p:nvGrpSpPr>
        <p:grpSpPr>
          <a:xfrm>
            <a:off x="5267006" y="2433979"/>
            <a:ext cx="3876993" cy="2122743"/>
            <a:chOff x="1580442" y="1934759"/>
            <a:chExt cx="5567575" cy="4502254"/>
          </a:xfrm>
        </p:grpSpPr>
        <p:pic>
          <p:nvPicPr>
            <p:cNvPr id="483" name="Google Shape;483;p42"/>
            <p:cNvPicPr preferRelativeResize="0"/>
            <p:nvPr/>
          </p:nvPicPr>
          <p:blipFill rotWithShape="1">
            <a:blip r:embed="rId3">
              <a:alphaModFix/>
            </a:blip>
            <a:srcRect/>
            <a:stretch/>
          </p:blipFill>
          <p:spPr>
            <a:xfrm>
              <a:off x="1580442" y="1934759"/>
              <a:ext cx="5567575" cy="4502254"/>
            </a:xfrm>
            <a:prstGeom prst="rect">
              <a:avLst/>
            </a:prstGeom>
            <a:noFill/>
            <a:ln>
              <a:noFill/>
            </a:ln>
          </p:spPr>
        </p:pic>
        <p:pic>
          <p:nvPicPr>
            <p:cNvPr id="484" name="Google Shape;484;p42"/>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485" name="Google Shape;485;p42"/>
            <p:cNvSpPr txBox="1"/>
            <p:nvPr/>
          </p:nvSpPr>
          <p:spPr>
            <a:xfrm>
              <a:off x="4565112" y="3738040"/>
              <a:ext cx="1651818" cy="13345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chemeClr val="dk1"/>
                </a:solidFill>
                <a:latin typeface="Calibri"/>
                <a:ea typeface="Calibri"/>
                <a:cs typeface="Calibri"/>
                <a:sym typeface="Calibri"/>
              </a:endParaRPr>
            </a:p>
          </p:txBody>
        </p:sp>
      </p:grpSp>
      <p:sp>
        <p:nvSpPr>
          <p:cNvPr id="486" name="Google Shape;486;p42" descr="Lightbulb and gear"/>
          <p:cNvSpPr/>
          <p:nvPr/>
        </p:nvSpPr>
        <p:spPr>
          <a:xfrm>
            <a:off x="0" y="83361"/>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txBox="1"/>
          <p:nvPr/>
        </p:nvSpPr>
        <p:spPr>
          <a:xfrm>
            <a:off x="599975" y="352900"/>
            <a:ext cx="81210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What are the similarities and differences between physical and chemical properties and changes, and what do they tell us about a substance? </a:t>
            </a:r>
            <a:endParaRPr/>
          </a:p>
        </p:txBody>
      </p:sp>
      <p:pic>
        <p:nvPicPr>
          <p:cNvPr id="488" name="Google Shape;488;p42"/>
          <p:cNvPicPr preferRelativeResize="0"/>
          <p:nvPr/>
        </p:nvPicPr>
        <p:blipFill rotWithShape="1">
          <a:blip r:embed="rId6">
            <a:alphaModFix/>
          </a:blip>
          <a:srcRect/>
          <a:stretch/>
        </p:blipFill>
        <p:spPr>
          <a:xfrm>
            <a:off x="100802" y="2694728"/>
            <a:ext cx="2381470" cy="1548685"/>
          </a:xfrm>
          <a:prstGeom prst="rect">
            <a:avLst/>
          </a:prstGeom>
          <a:noFill/>
          <a:ln>
            <a:noFill/>
          </a:ln>
        </p:spPr>
      </p:pic>
      <p:pic>
        <p:nvPicPr>
          <p:cNvPr id="489" name="Google Shape;489;p42"/>
          <p:cNvPicPr preferRelativeResize="0"/>
          <p:nvPr/>
        </p:nvPicPr>
        <p:blipFill rotWithShape="1">
          <a:blip r:embed="rId7">
            <a:alphaModFix/>
          </a:blip>
          <a:srcRect/>
          <a:stretch/>
        </p:blipFill>
        <p:spPr>
          <a:xfrm>
            <a:off x="203602" y="4645742"/>
            <a:ext cx="2583843" cy="2212258"/>
          </a:xfrm>
          <a:prstGeom prst="rect">
            <a:avLst/>
          </a:prstGeom>
          <a:noFill/>
          <a:ln>
            <a:noFill/>
          </a:ln>
        </p:spPr>
      </p:pic>
      <p:pic>
        <p:nvPicPr>
          <p:cNvPr id="490" name="Google Shape;490;p42"/>
          <p:cNvPicPr preferRelativeResize="0"/>
          <p:nvPr/>
        </p:nvPicPr>
        <p:blipFill rotWithShape="1">
          <a:blip r:embed="rId8">
            <a:alphaModFix/>
          </a:blip>
          <a:srcRect t="24756"/>
          <a:stretch/>
        </p:blipFill>
        <p:spPr>
          <a:xfrm>
            <a:off x="5642864" y="4399944"/>
            <a:ext cx="3405045" cy="2122743"/>
          </a:xfrm>
          <a:prstGeom prst="rect">
            <a:avLst/>
          </a:prstGeom>
          <a:noFill/>
          <a:ln>
            <a:noFill/>
          </a:ln>
        </p:spPr>
      </p:pic>
      <p:sp>
        <p:nvSpPr>
          <p:cNvPr id="491" name="Google Shape;491;p42"/>
          <p:cNvSpPr txBox="1"/>
          <p:nvPr/>
        </p:nvSpPr>
        <p:spPr>
          <a:xfrm>
            <a:off x="2174472" y="2992227"/>
            <a:ext cx="3405045"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42"/>
          <p:cNvSpPr txBox="1"/>
          <p:nvPr/>
        </p:nvSpPr>
        <p:spPr>
          <a:xfrm>
            <a:off x="2521973" y="4907318"/>
            <a:ext cx="293493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3"/>
          <p:cNvSpPr txBox="1"/>
          <p:nvPr/>
        </p:nvSpPr>
        <p:spPr>
          <a:xfrm>
            <a:off x="2301072" y="693336"/>
            <a:ext cx="46750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499" name="Google Shape;499;p43"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3"/>
          <p:cNvSpPr txBox="1"/>
          <p:nvPr/>
        </p:nvSpPr>
        <p:spPr>
          <a:xfrm>
            <a:off x="2462980" y="1647443"/>
            <a:ext cx="403431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Density Demonstration</a:t>
            </a:r>
            <a:endParaRPr sz="3200">
              <a:solidFill>
                <a:schemeClr val="dk1"/>
              </a:solidFill>
              <a:latin typeface="Calibri"/>
              <a:ea typeface="Calibri"/>
              <a:cs typeface="Calibri"/>
              <a:sym typeface="Calibri"/>
            </a:endParaRPr>
          </a:p>
        </p:txBody>
      </p:sp>
      <p:sp>
        <p:nvSpPr>
          <p:cNvPr id="501" name="Google Shape;501;p43"/>
          <p:cNvSpPr txBox="1"/>
          <p:nvPr/>
        </p:nvSpPr>
        <p:spPr>
          <a:xfrm>
            <a:off x="1197123" y="2291024"/>
            <a:ext cx="6749752"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Before</a:t>
            </a:r>
            <a:r>
              <a:rPr lang="en-US" sz="1600" i="1">
                <a:solidFill>
                  <a:schemeClr val="dk1"/>
                </a:solidFill>
                <a:latin typeface="Calibri"/>
                <a:ea typeface="Calibri"/>
                <a:cs typeface="Calibri"/>
                <a:sym typeface="Calibri"/>
              </a:rPr>
              <a:t>: Ask students what they know about density. Ask students to hypothesize about how density is related to physical properties. </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During</a:t>
            </a:r>
            <a:r>
              <a:rPr lang="en-US" sz="1600" i="1">
                <a:solidFill>
                  <a:schemeClr val="dk1"/>
                </a:solidFill>
                <a:latin typeface="Calibri"/>
                <a:ea typeface="Calibri"/>
                <a:cs typeface="Calibri"/>
                <a:sym typeface="Calibri"/>
              </a:rPr>
              <a:t>: (This experiment can also be done in school or virtually). Ask students questions during the experiment (i.e. why they think some larger objects stay on top, why different liquids matter, etc.). </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Tell students that density is a physical property and they well learn more about density in this lesson.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5"/>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514" name="Google Shape;514;p45"/>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515" name="Google Shape;515;p45"/>
          <p:cNvSpPr txBox="1"/>
          <p:nvPr/>
        </p:nvSpPr>
        <p:spPr>
          <a:xfrm>
            <a:off x="733704" y="323931"/>
            <a:ext cx="80958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Matter</a:t>
            </a:r>
            <a:r>
              <a:rPr lang="en-US" sz="4000">
                <a:solidFill>
                  <a:schemeClr val="dk1"/>
                </a:solidFill>
                <a:latin typeface="Calibri"/>
                <a:ea typeface="Calibri"/>
                <a:cs typeface="Calibri"/>
                <a:sym typeface="Calibri"/>
              </a:rPr>
              <a:t>:</a:t>
            </a:r>
            <a:r>
              <a:rPr lang="en-US"/>
              <a:t> </a:t>
            </a:r>
            <a:r>
              <a:rPr lang="en-US" sz="4000">
                <a:solidFill>
                  <a:schemeClr val="dk1"/>
                </a:solidFill>
                <a:latin typeface="Calibri"/>
                <a:ea typeface="Calibri"/>
                <a:cs typeface="Calibri"/>
                <a:sym typeface="Calibri"/>
              </a:rPr>
              <a:t>has mass and takes up space</a:t>
            </a:r>
            <a:endParaRPr/>
          </a:p>
        </p:txBody>
      </p:sp>
      <p:pic>
        <p:nvPicPr>
          <p:cNvPr id="516" name="Google Shape;516;p45"/>
          <p:cNvPicPr preferRelativeResize="0"/>
          <p:nvPr/>
        </p:nvPicPr>
        <p:blipFill rotWithShape="1">
          <a:blip r:embed="rId3">
            <a:alphaModFix/>
          </a:blip>
          <a:srcRect/>
          <a:stretch/>
        </p:blipFill>
        <p:spPr>
          <a:xfrm>
            <a:off x="1880915" y="2818652"/>
            <a:ext cx="5451058" cy="3748127"/>
          </a:xfrm>
          <a:prstGeom prst="rect">
            <a:avLst/>
          </a:prstGeom>
          <a:noFill/>
          <a:ln>
            <a:noFill/>
          </a:ln>
        </p:spPr>
      </p:pic>
      <p:sp>
        <p:nvSpPr>
          <p:cNvPr id="517" name="Google Shape;517;p4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6"/>
          <p:cNvSpPr txBox="1"/>
          <p:nvPr/>
        </p:nvSpPr>
        <p:spPr>
          <a:xfrm>
            <a:off x="849550" y="353950"/>
            <a:ext cx="80487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Atoms:</a:t>
            </a:r>
            <a:r>
              <a:rPr lang="en-US"/>
              <a:t> </a:t>
            </a:r>
            <a:r>
              <a:rPr lang="en-US" sz="4000">
                <a:solidFill>
                  <a:schemeClr val="dk1"/>
                </a:solidFill>
                <a:latin typeface="Calibri"/>
                <a:ea typeface="Calibri"/>
                <a:cs typeface="Calibri"/>
                <a:sym typeface="Calibri"/>
              </a:rPr>
              <a:t>smallest whole unit of matter</a:t>
            </a:r>
            <a:endParaRPr/>
          </a:p>
        </p:txBody>
      </p:sp>
      <p:pic>
        <p:nvPicPr>
          <p:cNvPr id="524" name="Google Shape;524;p46"/>
          <p:cNvPicPr preferRelativeResize="0"/>
          <p:nvPr/>
        </p:nvPicPr>
        <p:blipFill rotWithShape="1">
          <a:blip r:embed="rId3">
            <a:alphaModFix/>
          </a:blip>
          <a:srcRect l="13938" t="12281" r="15692" b="12281"/>
          <a:stretch/>
        </p:blipFill>
        <p:spPr>
          <a:xfrm>
            <a:off x="2644036" y="1981200"/>
            <a:ext cx="4173858" cy="4474468"/>
          </a:xfrm>
          <a:prstGeom prst="rect">
            <a:avLst/>
          </a:prstGeom>
          <a:noFill/>
          <a:ln>
            <a:noFill/>
          </a:ln>
        </p:spPr>
      </p:pic>
      <p:sp>
        <p:nvSpPr>
          <p:cNvPr id="525" name="Google Shape;525;p4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7"/>
          <p:cNvPicPr preferRelativeResize="0"/>
          <p:nvPr/>
        </p:nvPicPr>
        <p:blipFill rotWithShape="1">
          <a:blip r:embed="rId3">
            <a:alphaModFix/>
          </a:blip>
          <a:srcRect/>
          <a:stretch/>
        </p:blipFill>
        <p:spPr>
          <a:xfrm>
            <a:off x="2324300" y="529119"/>
            <a:ext cx="4495399" cy="5532634"/>
          </a:xfrm>
          <a:prstGeom prst="rect">
            <a:avLst/>
          </a:prstGeom>
          <a:noFill/>
          <a:ln>
            <a:noFill/>
          </a:ln>
        </p:spPr>
      </p:pic>
      <p:sp>
        <p:nvSpPr>
          <p:cNvPr id="532" name="Google Shape;532;p4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8"/>
          <p:cNvSpPr txBox="1">
            <a:spLocks noGrp="1"/>
          </p:cNvSpPr>
          <p:nvPr>
            <p:ph type="title"/>
          </p:nvPr>
        </p:nvSpPr>
        <p:spPr>
          <a:xfrm>
            <a:off x="457200" y="424771"/>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Property</a:t>
            </a:r>
            <a:r>
              <a:rPr lang="en-US"/>
              <a:t>: observed characteristic</a:t>
            </a:r>
            <a:endParaRPr/>
          </a:p>
        </p:txBody>
      </p:sp>
      <p:pic>
        <p:nvPicPr>
          <p:cNvPr id="539" name="Google Shape;539;p48"/>
          <p:cNvPicPr preferRelativeResize="0">
            <a:picLocks noGrp="1"/>
          </p:cNvPicPr>
          <p:nvPr>
            <p:ph type="body" idx="1"/>
          </p:nvPr>
        </p:nvPicPr>
        <p:blipFill rotWithShape="1">
          <a:blip r:embed="rId3">
            <a:alphaModFix/>
          </a:blip>
          <a:srcRect l="-41026" r="-4102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540" name="Google Shape;540;p48"/>
          <p:cNvSpPr txBox="1"/>
          <p:nvPr/>
        </p:nvSpPr>
        <p:spPr>
          <a:xfrm>
            <a:off x="3088104" y="2435541"/>
            <a:ext cx="1069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chemical</a:t>
            </a:r>
            <a:endParaRPr/>
          </a:p>
        </p:txBody>
      </p:sp>
      <p:sp>
        <p:nvSpPr>
          <p:cNvPr id="541" name="Google Shape;541;p48"/>
          <p:cNvSpPr txBox="1"/>
          <p:nvPr/>
        </p:nvSpPr>
        <p:spPr>
          <a:xfrm>
            <a:off x="4884820" y="2515566"/>
            <a:ext cx="1069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physical</a:t>
            </a:r>
            <a:endParaRPr/>
          </a:p>
        </p:txBody>
      </p:sp>
      <p:sp>
        <p:nvSpPr>
          <p:cNvPr id="542" name="Google Shape;542;p4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0"/>
          <p:cNvSpPr txBox="1"/>
          <p:nvPr/>
        </p:nvSpPr>
        <p:spPr>
          <a:xfrm>
            <a:off x="519202" y="3079218"/>
            <a:ext cx="7772400" cy="16116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Anchor image</a:t>
            </a:r>
            <a:endParaRPr/>
          </a:p>
        </p:txBody>
      </p:sp>
      <p:sp>
        <p:nvSpPr>
          <p:cNvPr id="549" name="Google Shape;549;p50"/>
          <p:cNvSpPr/>
          <p:nvPr/>
        </p:nvSpPr>
        <p:spPr>
          <a:xfrm>
            <a:off x="849550" y="373875"/>
            <a:ext cx="7938900" cy="1631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Physical Property</a:t>
            </a:r>
            <a:r>
              <a:rPr lang="en-US" sz="3600" b="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 characteristic of matter that can be observed without the substance changing into a new substance</a:t>
            </a:r>
            <a:endParaRPr/>
          </a:p>
        </p:txBody>
      </p:sp>
      <p:pic>
        <p:nvPicPr>
          <p:cNvPr id="550" name="Google Shape;550;p50"/>
          <p:cNvPicPr preferRelativeResize="0"/>
          <p:nvPr/>
        </p:nvPicPr>
        <p:blipFill rotWithShape="1">
          <a:blip r:embed="rId3">
            <a:alphaModFix/>
          </a:blip>
          <a:srcRect/>
          <a:stretch/>
        </p:blipFill>
        <p:spPr>
          <a:xfrm>
            <a:off x="519202" y="2423886"/>
            <a:ext cx="8319998" cy="4123513"/>
          </a:xfrm>
          <a:prstGeom prst="rect">
            <a:avLst/>
          </a:prstGeom>
          <a:noFill/>
          <a:ln>
            <a:noFill/>
          </a:ln>
        </p:spPr>
      </p:pic>
      <p:sp>
        <p:nvSpPr>
          <p:cNvPr id="551" name="Google Shape;551;p5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b6ec67123f_0_44"/>
          <p:cNvSpPr txBox="1"/>
          <p:nvPr/>
        </p:nvSpPr>
        <p:spPr>
          <a:xfrm>
            <a:off x="849558" y="194219"/>
            <a:ext cx="8114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is the relationship between matter and atoms? </a:t>
            </a:r>
            <a:endParaRPr/>
          </a:p>
        </p:txBody>
      </p:sp>
      <p:sp>
        <p:nvSpPr>
          <p:cNvPr id="564" name="Google Shape;564;gb6ec67123f_0_4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gb6ec67123f_0_44"/>
          <p:cNvPicPr preferRelativeResize="0"/>
          <p:nvPr/>
        </p:nvPicPr>
        <p:blipFill rotWithShape="1">
          <a:blip r:embed="rId4">
            <a:alphaModFix/>
          </a:blip>
          <a:srcRect/>
          <a:stretch/>
        </p:blipFill>
        <p:spPr>
          <a:xfrm>
            <a:off x="347951" y="2996726"/>
            <a:ext cx="3926172" cy="2699626"/>
          </a:xfrm>
          <a:prstGeom prst="rect">
            <a:avLst/>
          </a:prstGeom>
          <a:noFill/>
          <a:ln>
            <a:noFill/>
          </a:ln>
        </p:spPr>
      </p:pic>
      <p:pic>
        <p:nvPicPr>
          <p:cNvPr id="566" name="Google Shape;566;gb6ec67123f_0_44"/>
          <p:cNvPicPr preferRelativeResize="0"/>
          <p:nvPr/>
        </p:nvPicPr>
        <p:blipFill rotWithShape="1">
          <a:blip r:embed="rId5">
            <a:alphaModFix/>
          </a:blip>
          <a:srcRect l="13939" t="12281" r="15692" b="12281"/>
          <a:stretch/>
        </p:blipFill>
        <p:spPr>
          <a:xfrm>
            <a:off x="5349535" y="2667728"/>
            <a:ext cx="2912164" cy="3357600"/>
          </a:xfrm>
          <a:prstGeom prst="rect">
            <a:avLst/>
          </a:prstGeom>
          <a:noFill/>
          <a:ln>
            <a:noFill/>
          </a:ln>
        </p:spPr>
      </p:pic>
      <p:pic>
        <p:nvPicPr>
          <p:cNvPr id="567" name="Google Shape;567;gb6ec67123f_0_44"/>
          <p:cNvPicPr preferRelativeResize="0"/>
          <p:nvPr/>
        </p:nvPicPr>
        <p:blipFill>
          <a:blip r:embed="rId6">
            <a:alphaModFix/>
          </a:blip>
          <a:stretch>
            <a:fillRect/>
          </a:stretch>
        </p:blipFill>
        <p:spPr>
          <a:xfrm>
            <a:off x="152400" y="1916527"/>
            <a:ext cx="4317275" cy="4860025"/>
          </a:xfrm>
          <a:prstGeom prst="rect">
            <a:avLst/>
          </a:prstGeom>
          <a:noFill/>
          <a:ln>
            <a:noFill/>
          </a:ln>
        </p:spPr>
      </p:pic>
      <p:pic>
        <p:nvPicPr>
          <p:cNvPr id="568" name="Google Shape;568;gb6ec67123f_0_44"/>
          <p:cNvPicPr preferRelativeResize="0"/>
          <p:nvPr/>
        </p:nvPicPr>
        <p:blipFill>
          <a:blip r:embed="rId6">
            <a:alphaModFix/>
          </a:blip>
          <a:stretch>
            <a:fillRect/>
          </a:stretch>
        </p:blipFill>
        <p:spPr>
          <a:xfrm>
            <a:off x="4646975" y="1916527"/>
            <a:ext cx="4317275" cy="4860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3"/>
          <p:cNvSpPr txBox="1"/>
          <p:nvPr/>
        </p:nvSpPr>
        <p:spPr>
          <a:xfrm>
            <a:off x="2220011" y="316338"/>
            <a:ext cx="511749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is a property?</a:t>
            </a:r>
            <a:endParaRPr/>
          </a:p>
        </p:txBody>
      </p:sp>
      <p:pic>
        <p:nvPicPr>
          <p:cNvPr id="575" name="Google Shape;575;p53"/>
          <p:cNvPicPr preferRelativeResize="0"/>
          <p:nvPr/>
        </p:nvPicPr>
        <p:blipFill rotWithShape="1">
          <a:blip r:embed="rId3">
            <a:alphaModFix/>
          </a:blip>
          <a:srcRect l="-41026" r="-41026"/>
          <a:stretch/>
        </p:blipFill>
        <p:spPr>
          <a:xfrm>
            <a:off x="457200" y="1600200"/>
            <a:ext cx="8229600" cy="4525963"/>
          </a:xfrm>
          <a:prstGeom prst="rect">
            <a:avLst/>
          </a:prstGeom>
          <a:noFill/>
          <a:ln>
            <a:noFill/>
          </a:ln>
        </p:spPr>
      </p:pic>
      <p:sp>
        <p:nvSpPr>
          <p:cNvPr id="576" name="Google Shape;576;p5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5"/>
          <p:cNvSpPr txBox="1"/>
          <p:nvPr/>
        </p:nvSpPr>
        <p:spPr>
          <a:xfrm>
            <a:off x="519202" y="3079218"/>
            <a:ext cx="7772400" cy="16116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Anchor image</a:t>
            </a:r>
            <a:endParaRPr/>
          </a:p>
        </p:txBody>
      </p:sp>
      <p:sp>
        <p:nvSpPr>
          <p:cNvPr id="583" name="Google Shape;583;p55"/>
          <p:cNvSpPr/>
          <p:nvPr/>
        </p:nvSpPr>
        <p:spPr>
          <a:xfrm>
            <a:off x="849550" y="470025"/>
            <a:ext cx="7847100" cy="161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some examples of physical properties?</a:t>
            </a:r>
            <a:endParaRPr sz="3600">
              <a:solidFill>
                <a:schemeClr val="dk1"/>
              </a:solidFill>
              <a:latin typeface="Calibri"/>
              <a:ea typeface="Calibri"/>
              <a:cs typeface="Calibri"/>
              <a:sym typeface="Calibri"/>
            </a:endParaRPr>
          </a:p>
        </p:txBody>
      </p:sp>
      <p:pic>
        <p:nvPicPr>
          <p:cNvPr id="584" name="Google Shape;584;p55"/>
          <p:cNvPicPr preferRelativeResize="0"/>
          <p:nvPr/>
        </p:nvPicPr>
        <p:blipFill rotWithShape="1">
          <a:blip r:embed="rId3">
            <a:alphaModFix/>
          </a:blip>
          <a:srcRect/>
          <a:stretch/>
        </p:blipFill>
        <p:spPr>
          <a:xfrm>
            <a:off x="519202" y="2423886"/>
            <a:ext cx="8319998" cy="4123513"/>
          </a:xfrm>
          <a:prstGeom prst="rect">
            <a:avLst/>
          </a:prstGeom>
          <a:noFill/>
          <a:ln>
            <a:noFill/>
          </a:ln>
        </p:spPr>
      </p:pic>
      <p:sp>
        <p:nvSpPr>
          <p:cNvPr id="585" name="Google Shape;585;p5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6"/>
          <p:cNvSpPr txBox="1"/>
          <p:nvPr/>
        </p:nvSpPr>
        <p:spPr>
          <a:xfrm>
            <a:off x="3096175" y="869904"/>
            <a:ext cx="283923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Density</a:t>
            </a:r>
            <a:endParaRPr/>
          </a:p>
        </p:txBody>
      </p:sp>
      <p:sp>
        <p:nvSpPr>
          <p:cNvPr id="592" name="Google Shape;592;p5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3" name="Google Shape;593;p5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7"/>
          <p:cNvSpPr txBox="1"/>
          <p:nvPr/>
        </p:nvSpPr>
        <p:spPr>
          <a:xfrm>
            <a:off x="1323550" y="365725"/>
            <a:ext cx="7305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u="sng">
                <a:solidFill>
                  <a:schemeClr val="dk1"/>
                </a:solidFill>
                <a:latin typeface="Calibri"/>
                <a:ea typeface="Calibri"/>
                <a:cs typeface="Calibri"/>
                <a:sym typeface="Calibri"/>
              </a:rPr>
              <a:t>Density</a:t>
            </a:r>
            <a:r>
              <a:rPr lang="en-US" sz="5400">
                <a:solidFill>
                  <a:schemeClr val="dk1"/>
                </a:solidFill>
                <a:latin typeface="Calibri"/>
                <a:ea typeface="Calibri"/>
                <a:cs typeface="Calibri"/>
                <a:sym typeface="Calibri"/>
              </a:rPr>
              <a:t>: mass per unit of volume </a:t>
            </a:r>
            <a:endParaRPr/>
          </a:p>
        </p:txBody>
      </p:sp>
      <p:pic>
        <p:nvPicPr>
          <p:cNvPr id="600" name="Google Shape;600;p57" descr="http://www.cyberphysics.co.uk/graphics/diagrams/forces/density.gif"/>
          <p:cNvPicPr preferRelativeResize="0"/>
          <p:nvPr/>
        </p:nvPicPr>
        <p:blipFill rotWithShape="1">
          <a:blip r:embed="rId3">
            <a:alphaModFix/>
          </a:blip>
          <a:srcRect/>
          <a:stretch/>
        </p:blipFill>
        <p:spPr>
          <a:xfrm>
            <a:off x="2540935" y="3204033"/>
            <a:ext cx="4062129" cy="2578100"/>
          </a:xfrm>
          <a:prstGeom prst="rect">
            <a:avLst/>
          </a:prstGeom>
          <a:noFill/>
          <a:ln>
            <a:noFill/>
          </a:ln>
        </p:spPr>
      </p:pic>
      <p:sp>
        <p:nvSpPr>
          <p:cNvPr id="601" name="Google Shape;601;p5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2" name="Google Shape;602;p57"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b6ec67123f_0_5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b6ec67123f_0_59"/>
          <p:cNvSpPr txBox="1"/>
          <p:nvPr/>
        </p:nvSpPr>
        <p:spPr>
          <a:xfrm>
            <a:off x="1060601" y="316350"/>
            <a:ext cx="76263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is density?</a:t>
            </a:r>
            <a:endParaRPr/>
          </a:p>
        </p:txBody>
      </p:sp>
      <p:sp>
        <p:nvSpPr>
          <p:cNvPr id="615" name="Google Shape;615;gb6ec67123f_0_5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6" name="Google Shape;616;gb6ec67123f_0_59" descr="http://www.cyberphysics.co.uk/graphics/diagrams/forces/density.gif"/>
          <p:cNvPicPr preferRelativeResize="0"/>
          <p:nvPr/>
        </p:nvPicPr>
        <p:blipFill rotWithShape="1">
          <a:blip r:embed="rId4">
            <a:alphaModFix/>
          </a:blip>
          <a:srcRect/>
          <a:stretch/>
        </p:blipFill>
        <p:spPr>
          <a:xfrm>
            <a:off x="1695267" y="2098349"/>
            <a:ext cx="5753475" cy="365152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623" name="Google Shape;623;p58"/>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24" name="Google Shape;624;p58"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9"/>
          <p:cNvSpPr txBox="1"/>
          <p:nvPr/>
        </p:nvSpPr>
        <p:spPr>
          <a:xfrm>
            <a:off x="604157" y="660173"/>
            <a:ext cx="946331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Heavy + Compact = Highly Dense </a:t>
            </a:r>
            <a:endParaRPr sz="4000">
              <a:solidFill>
                <a:schemeClr val="dk1"/>
              </a:solidFill>
              <a:latin typeface="Calibri"/>
              <a:ea typeface="Calibri"/>
              <a:cs typeface="Calibri"/>
              <a:sym typeface="Calibri"/>
            </a:endParaRPr>
          </a:p>
        </p:txBody>
      </p:sp>
      <p:pic>
        <p:nvPicPr>
          <p:cNvPr id="631" name="Google Shape;631;p59"/>
          <p:cNvPicPr preferRelativeResize="0"/>
          <p:nvPr/>
        </p:nvPicPr>
        <p:blipFill rotWithShape="1">
          <a:blip r:embed="rId3">
            <a:alphaModFix/>
          </a:blip>
          <a:srcRect/>
          <a:stretch/>
        </p:blipFill>
        <p:spPr>
          <a:xfrm>
            <a:off x="1280886" y="1611084"/>
            <a:ext cx="6350000" cy="4920343"/>
          </a:xfrm>
          <a:prstGeom prst="rect">
            <a:avLst/>
          </a:prstGeom>
          <a:noFill/>
          <a:ln>
            <a:noFill/>
          </a:ln>
        </p:spPr>
      </p:pic>
      <p:sp>
        <p:nvSpPr>
          <p:cNvPr id="632" name="Google Shape;632;p5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0"/>
          <p:cNvSpPr txBox="1"/>
          <p:nvPr/>
        </p:nvSpPr>
        <p:spPr>
          <a:xfrm>
            <a:off x="424771" y="849541"/>
            <a:ext cx="946331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Takes up Space + Light = Low Density </a:t>
            </a:r>
            <a:endParaRPr sz="3600">
              <a:solidFill>
                <a:schemeClr val="dk1"/>
              </a:solidFill>
              <a:latin typeface="Calibri"/>
              <a:ea typeface="Calibri"/>
              <a:cs typeface="Calibri"/>
              <a:sym typeface="Calibri"/>
            </a:endParaRPr>
          </a:p>
        </p:txBody>
      </p:sp>
      <p:pic>
        <p:nvPicPr>
          <p:cNvPr id="639" name="Google Shape;639;p60"/>
          <p:cNvPicPr preferRelativeResize="0"/>
          <p:nvPr/>
        </p:nvPicPr>
        <p:blipFill rotWithShape="1">
          <a:blip r:embed="rId3">
            <a:alphaModFix/>
          </a:blip>
          <a:srcRect/>
          <a:stretch/>
        </p:blipFill>
        <p:spPr>
          <a:xfrm>
            <a:off x="870856" y="1928586"/>
            <a:ext cx="7155543" cy="3956957"/>
          </a:xfrm>
          <a:prstGeom prst="rect">
            <a:avLst/>
          </a:prstGeom>
          <a:noFill/>
          <a:ln>
            <a:noFill/>
          </a:ln>
        </p:spPr>
      </p:pic>
      <p:sp>
        <p:nvSpPr>
          <p:cNvPr id="640" name="Google Shape;640;p6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59" name="Google Shape;159;p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60" name="Google Shape;160;p6"/>
          <p:cNvSpPr txBox="1"/>
          <p:nvPr/>
        </p:nvSpPr>
        <p:spPr>
          <a:xfrm>
            <a:off x="804654" y="372206"/>
            <a:ext cx="80958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Matter</a:t>
            </a:r>
            <a:r>
              <a:rPr lang="en-US" sz="4000">
                <a:solidFill>
                  <a:schemeClr val="dk1"/>
                </a:solidFill>
                <a:latin typeface="Calibri"/>
                <a:ea typeface="Calibri"/>
                <a:cs typeface="Calibri"/>
                <a:sym typeface="Calibri"/>
              </a:rPr>
              <a:t>:</a:t>
            </a:r>
            <a:r>
              <a:rPr lang="en-US"/>
              <a:t> </a:t>
            </a:r>
            <a:r>
              <a:rPr lang="en-US" sz="4000">
                <a:solidFill>
                  <a:schemeClr val="dk1"/>
                </a:solidFill>
                <a:latin typeface="Calibri"/>
                <a:ea typeface="Calibri"/>
                <a:cs typeface="Calibri"/>
                <a:sym typeface="Calibri"/>
              </a:rPr>
              <a:t>has mass and takes up space</a:t>
            </a:r>
            <a:endParaRPr/>
          </a:p>
        </p:txBody>
      </p:sp>
      <p:pic>
        <p:nvPicPr>
          <p:cNvPr id="161" name="Google Shape;161;p6"/>
          <p:cNvPicPr preferRelativeResize="0"/>
          <p:nvPr/>
        </p:nvPicPr>
        <p:blipFill rotWithShape="1">
          <a:blip r:embed="rId3">
            <a:alphaModFix/>
          </a:blip>
          <a:srcRect/>
          <a:stretch/>
        </p:blipFill>
        <p:spPr>
          <a:xfrm>
            <a:off x="1880915" y="2818652"/>
            <a:ext cx="5451058" cy="3748127"/>
          </a:xfrm>
          <a:prstGeom prst="rect">
            <a:avLst/>
          </a:prstGeom>
          <a:noFill/>
          <a:ln>
            <a:noFill/>
          </a:ln>
        </p:spPr>
      </p:pic>
      <p:sp>
        <p:nvSpPr>
          <p:cNvPr id="162" name="Google Shape;162;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61"/>
          <p:cNvPicPr preferRelativeResize="0"/>
          <p:nvPr/>
        </p:nvPicPr>
        <p:blipFill rotWithShape="1">
          <a:blip r:embed="rId3">
            <a:alphaModFix/>
          </a:blip>
          <a:srcRect/>
          <a:stretch/>
        </p:blipFill>
        <p:spPr>
          <a:xfrm>
            <a:off x="0" y="1826986"/>
            <a:ext cx="4992916" cy="3868797"/>
          </a:xfrm>
          <a:prstGeom prst="rect">
            <a:avLst/>
          </a:prstGeom>
          <a:noFill/>
          <a:ln>
            <a:noFill/>
          </a:ln>
        </p:spPr>
      </p:pic>
      <p:sp>
        <p:nvSpPr>
          <p:cNvPr id="647" name="Google Shape;647;p61"/>
          <p:cNvSpPr txBox="1"/>
          <p:nvPr/>
        </p:nvSpPr>
        <p:spPr>
          <a:xfrm>
            <a:off x="1524000" y="661775"/>
            <a:ext cx="946331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Density = </a:t>
            </a:r>
            <a:r>
              <a:rPr lang="en-US" sz="4400">
                <a:solidFill>
                  <a:srgbClr val="FF0000"/>
                </a:solidFill>
                <a:latin typeface="Calibri"/>
                <a:ea typeface="Calibri"/>
                <a:cs typeface="Calibri"/>
                <a:sym typeface="Calibri"/>
              </a:rPr>
              <a:t>physical property </a:t>
            </a:r>
            <a:endParaRPr sz="3600">
              <a:solidFill>
                <a:srgbClr val="FF0000"/>
              </a:solidFill>
              <a:latin typeface="Calibri"/>
              <a:ea typeface="Calibri"/>
              <a:cs typeface="Calibri"/>
              <a:sym typeface="Calibri"/>
            </a:endParaRPr>
          </a:p>
        </p:txBody>
      </p:sp>
      <p:pic>
        <p:nvPicPr>
          <p:cNvPr id="648" name="Google Shape;648;p61"/>
          <p:cNvPicPr preferRelativeResize="0"/>
          <p:nvPr/>
        </p:nvPicPr>
        <p:blipFill rotWithShape="1">
          <a:blip r:embed="rId4">
            <a:alphaModFix/>
          </a:blip>
          <a:srcRect/>
          <a:stretch/>
        </p:blipFill>
        <p:spPr>
          <a:xfrm>
            <a:off x="5181600" y="1826986"/>
            <a:ext cx="3962400" cy="3383644"/>
          </a:xfrm>
          <a:prstGeom prst="rect">
            <a:avLst/>
          </a:prstGeom>
          <a:noFill/>
          <a:ln>
            <a:noFill/>
          </a:ln>
        </p:spPr>
      </p:pic>
      <p:sp>
        <p:nvSpPr>
          <p:cNvPr id="649" name="Google Shape;649;p61"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b6ec67123f_0_6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b6ec67123f_0_73"/>
          <p:cNvSpPr txBox="1"/>
          <p:nvPr/>
        </p:nvSpPr>
        <p:spPr>
          <a:xfrm>
            <a:off x="1060601" y="316350"/>
            <a:ext cx="76263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are the characteristics of objects with high density compared to objects with low density?</a:t>
            </a:r>
            <a:endParaRPr sz="3500"/>
          </a:p>
        </p:txBody>
      </p:sp>
      <p:sp>
        <p:nvSpPr>
          <p:cNvPr id="662" name="Google Shape;662;gb6ec67123f_0_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3" name="Google Shape;663;gb6ec67123f_0_73"/>
          <p:cNvPicPr preferRelativeResize="0"/>
          <p:nvPr/>
        </p:nvPicPr>
        <p:blipFill>
          <a:blip r:embed="rId4">
            <a:alphaModFix/>
          </a:blip>
          <a:stretch>
            <a:fillRect/>
          </a:stretch>
        </p:blipFill>
        <p:spPr>
          <a:xfrm>
            <a:off x="254725" y="1916527"/>
            <a:ext cx="4317275" cy="4860025"/>
          </a:xfrm>
          <a:prstGeom prst="rect">
            <a:avLst/>
          </a:prstGeom>
          <a:noFill/>
          <a:ln>
            <a:noFill/>
          </a:ln>
        </p:spPr>
      </p:pic>
      <p:pic>
        <p:nvPicPr>
          <p:cNvPr id="664" name="Google Shape;664;gb6ec67123f_0_73"/>
          <p:cNvPicPr preferRelativeResize="0"/>
          <p:nvPr/>
        </p:nvPicPr>
        <p:blipFill>
          <a:blip r:embed="rId4">
            <a:alphaModFix/>
          </a:blip>
          <a:stretch>
            <a:fillRect/>
          </a:stretch>
        </p:blipFill>
        <p:spPr>
          <a:xfrm>
            <a:off x="4673850" y="1916514"/>
            <a:ext cx="4317275" cy="4860025"/>
          </a:xfrm>
          <a:prstGeom prst="rect">
            <a:avLst/>
          </a:prstGeom>
          <a:noFill/>
          <a:ln>
            <a:noFill/>
          </a:ln>
        </p:spPr>
      </p:pic>
      <p:pic>
        <p:nvPicPr>
          <p:cNvPr id="665" name="Google Shape;665;gb6ec67123f_0_73"/>
          <p:cNvPicPr preferRelativeResize="0"/>
          <p:nvPr/>
        </p:nvPicPr>
        <p:blipFill rotWithShape="1">
          <a:blip r:embed="rId5">
            <a:alphaModFix/>
          </a:blip>
          <a:srcRect/>
          <a:stretch/>
        </p:blipFill>
        <p:spPr>
          <a:xfrm>
            <a:off x="487485" y="2854264"/>
            <a:ext cx="3851750" cy="2984550"/>
          </a:xfrm>
          <a:prstGeom prst="rect">
            <a:avLst/>
          </a:prstGeom>
          <a:noFill/>
          <a:ln>
            <a:noFill/>
          </a:ln>
        </p:spPr>
      </p:pic>
      <p:pic>
        <p:nvPicPr>
          <p:cNvPr id="666" name="Google Shape;666;gb6ec67123f_0_73"/>
          <p:cNvPicPr preferRelativeResize="0"/>
          <p:nvPr/>
        </p:nvPicPr>
        <p:blipFill rotWithShape="1">
          <a:blip r:embed="rId6">
            <a:alphaModFix/>
          </a:blip>
          <a:srcRect/>
          <a:stretch/>
        </p:blipFill>
        <p:spPr>
          <a:xfrm>
            <a:off x="5084963" y="2854263"/>
            <a:ext cx="3495037" cy="29845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3" name="Google Shape;673;p6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80" name="Google Shape;680;p6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1" name="Google Shape;681;p63"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026" name="Picture 2" descr="Why Oil and Water Don&amp;#39;t Mix">
            <a:extLst>
              <a:ext uri="{FF2B5EF4-FFF2-40B4-BE49-F238E27FC236}">
                <a16:creationId xmlns:a16="http://schemas.microsoft.com/office/drawing/2014/main" id="{47A9C165-43A9-40FE-85F3-0FCCC9504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6519" y="624154"/>
            <a:ext cx="3970962" cy="5956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64" descr="How Many Balloons Does It Take To Float A Human? | The Fact Site"/>
          <p:cNvPicPr preferRelativeResize="0"/>
          <p:nvPr/>
        </p:nvPicPr>
        <p:blipFill rotWithShape="1">
          <a:blip r:embed="rId3">
            <a:alphaModFix/>
          </a:blip>
          <a:srcRect/>
          <a:stretch/>
        </p:blipFill>
        <p:spPr>
          <a:xfrm>
            <a:off x="367615" y="1664413"/>
            <a:ext cx="8408770" cy="3932719"/>
          </a:xfrm>
          <a:prstGeom prst="rect">
            <a:avLst/>
          </a:prstGeom>
          <a:noFill/>
          <a:ln>
            <a:noFill/>
          </a:ln>
        </p:spPr>
      </p:pic>
      <p:sp>
        <p:nvSpPr>
          <p:cNvPr id="688" name="Google Shape;688;p6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9" name="Google Shape;689;p6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65"/>
          <p:cNvPicPr preferRelativeResize="0"/>
          <p:nvPr/>
        </p:nvPicPr>
        <p:blipFill rotWithShape="1">
          <a:blip r:embed="rId3">
            <a:alphaModFix/>
          </a:blip>
          <a:srcRect/>
          <a:stretch/>
        </p:blipFill>
        <p:spPr>
          <a:xfrm>
            <a:off x="0" y="1826986"/>
            <a:ext cx="4992916" cy="3868797"/>
          </a:xfrm>
          <a:prstGeom prst="rect">
            <a:avLst/>
          </a:prstGeom>
          <a:noFill/>
          <a:ln>
            <a:noFill/>
          </a:ln>
        </p:spPr>
      </p:pic>
      <p:pic>
        <p:nvPicPr>
          <p:cNvPr id="696" name="Google Shape;696;p65"/>
          <p:cNvPicPr preferRelativeResize="0"/>
          <p:nvPr/>
        </p:nvPicPr>
        <p:blipFill rotWithShape="1">
          <a:blip r:embed="rId4">
            <a:alphaModFix/>
          </a:blip>
          <a:srcRect/>
          <a:stretch/>
        </p:blipFill>
        <p:spPr>
          <a:xfrm>
            <a:off x="5181600" y="1826986"/>
            <a:ext cx="3962400" cy="3383644"/>
          </a:xfrm>
          <a:prstGeom prst="rect">
            <a:avLst/>
          </a:prstGeom>
          <a:noFill/>
          <a:ln>
            <a:noFill/>
          </a:ln>
        </p:spPr>
      </p:pic>
      <p:sp>
        <p:nvSpPr>
          <p:cNvPr id="697" name="Google Shape;697;p65"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8" name="Google Shape;698;p65"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72"/>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711" name="Google Shape;711;p72"/>
          <p:cNvSpPr txBox="1"/>
          <p:nvPr/>
        </p:nvSpPr>
        <p:spPr>
          <a:xfrm>
            <a:off x="735225" y="392775"/>
            <a:ext cx="8101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Give an example of an object that has high density.</a:t>
            </a:r>
            <a:endParaRPr sz="3600">
              <a:solidFill>
                <a:srgbClr val="FF0000"/>
              </a:solidFill>
              <a:latin typeface="Calibri"/>
              <a:ea typeface="Calibri"/>
              <a:cs typeface="Calibri"/>
              <a:sym typeface="Calibri"/>
            </a:endParaRPr>
          </a:p>
        </p:txBody>
      </p:sp>
      <p:sp>
        <p:nvSpPr>
          <p:cNvPr id="712" name="Google Shape;712;p7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9"/>
          <p:cNvSpPr txBox="1"/>
          <p:nvPr/>
        </p:nvSpPr>
        <p:spPr>
          <a:xfrm>
            <a:off x="2540935" y="902880"/>
            <a:ext cx="9144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What is density?</a:t>
            </a:r>
            <a:endParaRPr/>
          </a:p>
        </p:txBody>
      </p:sp>
      <p:pic>
        <p:nvPicPr>
          <p:cNvPr id="719" name="Google Shape;719;p69" descr="http://www.cyberphysics.co.uk/graphics/diagrams/forces/density.gif"/>
          <p:cNvPicPr preferRelativeResize="0"/>
          <p:nvPr/>
        </p:nvPicPr>
        <p:blipFill rotWithShape="1">
          <a:blip r:embed="rId3">
            <a:alphaModFix/>
          </a:blip>
          <a:srcRect/>
          <a:stretch/>
        </p:blipFill>
        <p:spPr>
          <a:xfrm>
            <a:off x="2540935" y="3204033"/>
            <a:ext cx="4062129" cy="2578100"/>
          </a:xfrm>
          <a:prstGeom prst="rect">
            <a:avLst/>
          </a:prstGeom>
          <a:noFill/>
          <a:ln>
            <a:noFill/>
          </a:ln>
        </p:spPr>
      </p:pic>
      <p:sp>
        <p:nvSpPr>
          <p:cNvPr id="720" name="Google Shape;720;p69"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p:nvPr/>
        </p:nvSpPr>
        <p:spPr>
          <a:xfrm>
            <a:off x="849550" y="353950"/>
            <a:ext cx="8016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Atoms:</a:t>
            </a:r>
            <a:r>
              <a:rPr lang="en-US"/>
              <a:t> </a:t>
            </a:r>
            <a:r>
              <a:rPr lang="en-US" sz="4000">
                <a:solidFill>
                  <a:schemeClr val="dk1"/>
                </a:solidFill>
                <a:latin typeface="Calibri"/>
                <a:ea typeface="Calibri"/>
                <a:cs typeface="Calibri"/>
                <a:sym typeface="Calibri"/>
              </a:rPr>
              <a:t>smallest whole unit of matter</a:t>
            </a:r>
            <a:endParaRPr/>
          </a:p>
        </p:txBody>
      </p:sp>
      <p:pic>
        <p:nvPicPr>
          <p:cNvPr id="169" name="Google Shape;169;p7"/>
          <p:cNvPicPr preferRelativeResize="0"/>
          <p:nvPr/>
        </p:nvPicPr>
        <p:blipFill rotWithShape="1">
          <a:blip r:embed="rId3">
            <a:alphaModFix/>
          </a:blip>
          <a:srcRect l="13938" t="12281" r="15692" b="12281"/>
          <a:stretch/>
        </p:blipFill>
        <p:spPr>
          <a:xfrm>
            <a:off x="2644036" y="1981200"/>
            <a:ext cx="4173858" cy="4474468"/>
          </a:xfrm>
          <a:prstGeom prst="rect">
            <a:avLst/>
          </a:prstGeom>
          <a:noFill/>
          <a:ln>
            <a:noFill/>
          </a:ln>
        </p:spPr>
      </p:pic>
      <p:sp>
        <p:nvSpPr>
          <p:cNvPr id="170" name="Google Shape;170;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b6ec67123f_0_86"/>
          <p:cNvSpPr txBox="1"/>
          <p:nvPr/>
        </p:nvSpPr>
        <p:spPr>
          <a:xfrm>
            <a:off x="1060600" y="316350"/>
            <a:ext cx="76263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How can you tell if something has high or low density?</a:t>
            </a:r>
            <a:endParaRPr sz="3500"/>
          </a:p>
        </p:txBody>
      </p:sp>
      <p:sp>
        <p:nvSpPr>
          <p:cNvPr id="727" name="Google Shape;727;gb6ec67123f_0_8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8" name="Google Shape;728;gb6ec67123f_0_86"/>
          <p:cNvPicPr preferRelativeResize="0"/>
          <p:nvPr/>
        </p:nvPicPr>
        <p:blipFill>
          <a:blip r:embed="rId4">
            <a:alphaModFix/>
          </a:blip>
          <a:stretch>
            <a:fillRect/>
          </a:stretch>
        </p:blipFill>
        <p:spPr>
          <a:xfrm>
            <a:off x="254725" y="1916527"/>
            <a:ext cx="4317275" cy="4860025"/>
          </a:xfrm>
          <a:prstGeom prst="rect">
            <a:avLst/>
          </a:prstGeom>
          <a:noFill/>
          <a:ln>
            <a:noFill/>
          </a:ln>
        </p:spPr>
      </p:pic>
      <p:pic>
        <p:nvPicPr>
          <p:cNvPr id="729" name="Google Shape;729;gb6ec67123f_0_86"/>
          <p:cNvPicPr preferRelativeResize="0"/>
          <p:nvPr/>
        </p:nvPicPr>
        <p:blipFill>
          <a:blip r:embed="rId4">
            <a:alphaModFix/>
          </a:blip>
          <a:stretch>
            <a:fillRect/>
          </a:stretch>
        </p:blipFill>
        <p:spPr>
          <a:xfrm>
            <a:off x="4673850" y="1916514"/>
            <a:ext cx="4317275" cy="4860025"/>
          </a:xfrm>
          <a:prstGeom prst="rect">
            <a:avLst/>
          </a:prstGeom>
          <a:noFill/>
          <a:ln>
            <a:noFill/>
          </a:ln>
        </p:spPr>
      </p:pic>
      <p:pic>
        <p:nvPicPr>
          <p:cNvPr id="730" name="Google Shape;730;gb6ec67123f_0_86"/>
          <p:cNvPicPr preferRelativeResize="0"/>
          <p:nvPr/>
        </p:nvPicPr>
        <p:blipFill rotWithShape="1">
          <a:blip r:embed="rId5">
            <a:alphaModFix/>
          </a:blip>
          <a:srcRect/>
          <a:stretch/>
        </p:blipFill>
        <p:spPr>
          <a:xfrm>
            <a:off x="487485" y="2854264"/>
            <a:ext cx="3851750" cy="2984550"/>
          </a:xfrm>
          <a:prstGeom prst="rect">
            <a:avLst/>
          </a:prstGeom>
          <a:noFill/>
          <a:ln>
            <a:noFill/>
          </a:ln>
        </p:spPr>
      </p:pic>
      <p:pic>
        <p:nvPicPr>
          <p:cNvPr id="731" name="Google Shape;731;gb6ec67123f_0_86"/>
          <p:cNvPicPr preferRelativeResize="0"/>
          <p:nvPr/>
        </p:nvPicPr>
        <p:blipFill rotWithShape="1">
          <a:blip r:embed="rId6">
            <a:alphaModFix/>
          </a:blip>
          <a:srcRect/>
          <a:stretch/>
        </p:blipFill>
        <p:spPr>
          <a:xfrm>
            <a:off x="5084963" y="2854263"/>
            <a:ext cx="3495037" cy="29845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71"/>
          <p:cNvPicPr preferRelativeResize="0"/>
          <p:nvPr/>
        </p:nvPicPr>
        <p:blipFill rotWithShape="1">
          <a:blip r:embed="rId3">
            <a:alphaModFix/>
          </a:blip>
          <a:srcRect/>
          <a:stretch/>
        </p:blipFill>
        <p:spPr>
          <a:xfrm>
            <a:off x="0" y="1826986"/>
            <a:ext cx="4992916" cy="3868797"/>
          </a:xfrm>
          <a:prstGeom prst="rect">
            <a:avLst/>
          </a:prstGeom>
          <a:noFill/>
          <a:ln>
            <a:noFill/>
          </a:ln>
        </p:spPr>
      </p:pic>
      <p:sp>
        <p:nvSpPr>
          <p:cNvPr id="738" name="Google Shape;738;p71"/>
          <p:cNvSpPr txBox="1"/>
          <p:nvPr/>
        </p:nvSpPr>
        <p:spPr>
          <a:xfrm>
            <a:off x="735230" y="392776"/>
            <a:ext cx="946331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Why is density a physical property?</a:t>
            </a:r>
            <a:endParaRPr sz="3600">
              <a:solidFill>
                <a:srgbClr val="FF0000"/>
              </a:solidFill>
              <a:latin typeface="Calibri"/>
              <a:ea typeface="Calibri"/>
              <a:cs typeface="Calibri"/>
              <a:sym typeface="Calibri"/>
            </a:endParaRPr>
          </a:p>
        </p:txBody>
      </p:sp>
      <p:pic>
        <p:nvPicPr>
          <p:cNvPr id="739" name="Google Shape;739;p71"/>
          <p:cNvPicPr preferRelativeResize="0"/>
          <p:nvPr/>
        </p:nvPicPr>
        <p:blipFill rotWithShape="1">
          <a:blip r:embed="rId4">
            <a:alphaModFix/>
          </a:blip>
          <a:srcRect/>
          <a:stretch/>
        </p:blipFill>
        <p:spPr>
          <a:xfrm>
            <a:off x="5181600" y="1826986"/>
            <a:ext cx="3962400" cy="3383644"/>
          </a:xfrm>
          <a:prstGeom prst="rect">
            <a:avLst/>
          </a:prstGeom>
          <a:noFill/>
          <a:ln>
            <a:noFill/>
          </a:ln>
        </p:spPr>
      </p:pic>
      <p:sp>
        <p:nvSpPr>
          <p:cNvPr id="740" name="Google Shape;740;p71"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73"/>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747" name="Google Shape;747;p73"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4"/>
          <p:cNvSpPr txBox="1"/>
          <p:nvPr/>
        </p:nvSpPr>
        <p:spPr>
          <a:xfrm>
            <a:off x="673700" y="270875"/>
            <a:ext cx="79710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u="sng">
                <a:solidFill>
                  <a:schemeClr val="dk1"/>
                </a:solidFill>
                <a:latin typeface="Calibri"/>
                <a:ea typeface="Calibri"/>
                <a:cs typeface="Calibri"/>
                <a:sym typeface="Calibri"/>
              </a:rPr>
              <a:t>Density</a:t>
            </a:r>
            <a:r>
              <a:rPr lang="en-US" sz="5400">
                <a:solidFill>
                  <a:schemeClr val="dk1"/>
                </a:solidFill>
                <a:latin typeface="Calibri"/>
                <a:ea typeface="Calibri"/>
                <a:cs typeface="Calibri"/>
                <a:sym typeface="Calibri"/>
              </a:rPr>
              <a:t>: mass per unit of volume </a:t>
            </a:r>
            <a:endParaRPr/>
          </a:p>
        </p:txBody>
      </p:sp>
      <p:pic>
        <p:nvPicPr>
          <p:cNvPr id="754" name="Google Shape;754;p74" descr="http://www.cyberphysics.co.uk/graphics/diagrams/forces/density.gif"/>
          <p:cNvPicPr preferRelativeResize="0"/>
          <p:nvPr/>
        </p:nvPicPr>
        <p:blipFill rotWithShape="1">
          <a:blip r:embed="rId3">
            <a:alphaModFix/>
          </a:blip>
          <a:srcRect/>
          <a:stretch/>
        </p:blipFill>
        <p:spPr>
          <a:xfrm>
            <a:off x="2540935" y="3204033"/>
            <a:ext cx="4062129" cy="2578100"/>
          </a:xfrm>
          <a:prstGeom prst="rect">
            <a:avLst/>
          </a:prstGeom>
          <a:noFill/>
          <a:ln>
            <a:noFill/>
          </a:ln>
        </p:spPr>
      </p:pic>
      <p:sp>
        <p:nvSpPr>
          <p:cNvPr id="755" name="Google Shape;755;p7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762" name="Google Shape;762;p75"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3" name="Google Shape;763;p75"/>
          <p:cNvPicPr preferRelativeResize="0"/>
          <p:nvPr/>
        </p:nvPicPr>
        <p:blipFill rotWithShape="1">
          <a:blip r:embed="rId4">
            <a:alphaModFix/>
          </a:blip>
          <a:srcRect l="5806" t="11419" r="4838" b="22773"/>
          <a:stretch/>
        </p:blipFill>
        <p:spPr>
          <a:xfrm>
            <a:off x="4571999" y="2660214"/>
            <a:ext cx="4277033" cy="3760839"/>
          </a:xfrm>
          <a:prstGeom prst="rect">
            <a:avLst/>
          </a:prstGeom>
          <a:noFill/>
          <a:ln>
            <a:noFill/>
          </a:ln>
        </p:spPr>
      </p:pic>
      <p:sp>
        <p:nvSpPr>
          <p:cNvPr id="764" name="Google Shape;764;p75"/>
          <p:cNvSpPr txBox="1"/>
          <p:nvPr/>
        </p:nvSpPr>
        <p:spPr>
          <a:xfrm>
            <a:off x="428625" y="1073259"/>
            <a:ext cx="871537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Density Simulation</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(PHET)</a:t>
            </a:r>
            <a:endParaRPr/>
          </a:p>
        </p:txBody>
      </p:sp>
      <p:pic>
        <p:nvPicPr>
          <p:cNvPr id="765" name="Google Shape;765;p75" descr="Cursor"/>
          <p:cNvPicPr preferRelativeResize="0"/>
          <p:nvPr/>
        </p:nvPicPr>
        <p:blipFill rotWithShape="1">
          <a:blip r:embed="rId6">
            <a:alphaModFix/>
          </a:blip>
          <a:srcRect/>
          <a:stretch/>
        </p:blipFill>
        <p:spPr>
          <a:xfrm rot="5400000">
            <a:off x="1810178" y="1673423"/>
            <a:ext cx="914400" cy="914400"/>
          </a:xfrm>
          <a:prstGeom prst="rect">
            <a:avLst/>
          </a:prstGeom>
          <a:noFill/>
          <a:ln>
            <a:noFill/>
          </a:ln>
        </p:spPr>
      </p:pic>
      <p:sp>
        <p:nvSpPr>
          <p:cNvPr id="766" name="Google Shape;766;p75"/>
          <p:cNvSpPr txBox="1"/>
          <p:nvPr/>
        </p:nvSpPr>
        <p:spPr>
          <a:xfrm>
            <a:off x="411982" y="2727734"/>
            <a:ext cx="2552282"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look at the density of different objects.</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 can change the object, mass, and volume. See how different objects compare. Why do some objects float and some sink? Does the mass and volume effect density?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grpSp>
        <p:nvGrpSpPr>
          <p:cNvPr id="772" name="Google Shape;772;p76"/>
          <p:cNvGrpSpPr/>
          <p:nvPr/>
        </p:nvGrpSpPr>
        <p:grpSpPr>
          <a:xfrm>
            <a:off x="5267006" y="2433979"/>
            <a:ext cx="3876993" cy="2122743"/>
            <a:chOff x="1580442" y="1934759"/>
            <a:chExt cx="5567575" cy="4502254"/>
          </a:xfrm>
        </p:grpSpPr>
        <p:pic>
          <p:nvPicPr>
            <p:cNvPr id="773" name="Google Shape;773;p76"/>
            <p:cNvPicPr preferRelativeResize="0"/>
            <p:nvPr/>
          </p:nvPicPr>
          <p:blipFill rotWithShape="1">
            <a:blip r:embed="rId3">
              <a:alphaModFix/>
            </a:blip>
            <a:srcRect/>
            <a:stretch/>
          </p:blipFill>
          <p:spPr>
            <a:xfrm>
              <a:off x="1580442" y="1934759"/>
              <a:ext cx="5567575" cy="4502254"/>
            </a:xfrm>
            <a:prstGeom prst="rect">
              <a:avLst/>
            </a:prstGeom>
            <a:noFill/>
            <a:ln>
              <a:noFill/>
            </a:ln>
          </p:spPr>
        </p:pic>
        <p:pic>
          <p:nvPicPr>
            <p:cNvPr id="774" name="Google Shape;774;p76"/>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775" name="Google Shape;775;p76"/>
            <p:cNvSpPr txBox="1"/>
            <p:nvPr/>
          </p:nvSpPr>
          <p:spPr>
            <a:xfrm>
              <a:off x="4565112" y="3738040"/>
              <a:ext cx="1651818" cy="13345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chemeClr val="dk1"/>
                </a:solidFill>
                <a:latin typeface="Calibri"/>
                <a:ea typeface="Calibri"/>
                <a:cs typeface="Calibri"/>
                <a:sym typeface="Calibri"/>
              </a:endParaRPr>
            </a:p>
          </p:txBody>
        </p:sp>
      </p:grpSp>
      <p:sp>
        <p:nvSpPr>
          <p:cNvPr id="776" name="Google Shape;776;p76" descr="Lightbulb and gear"/>
          <p:cNvSpPr/>
          <p:nvPr/>
        </p:nvSpPr>
        <p:spPr>
          <a:xfrm>
            <a:off x="0" y="83361"/>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6"/>
          <p:cNvSpPr txBox="1"/>
          <p:nvPr/>
        </p:nvSpPr>
        <p:spPr>
          <a:xfrm>
            <a:off x="599975" y="352900"/>
            <a:ext cx="83004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What are the similarities and differences between physical and chemical properties and changes, and what do they tell us about a substance? </a:t>
            </a:r>
            <a:endParaRPr/>
          </a:p>
        </p:txBody>
      </p:sp>
      <p:pic>
        <p:nvPicPr>
          <p:cNvPr id="778" name="Google Shape;778;p76"/>
          <p:cNvPicPr preferRelativeResize="0"/>
          <p:nvPr/>
        </p:nvPicPr>
        <p:blipFill rotWithShape="1">
          <a:blip r:embed="rId6">
            <a:alphaModFix/>
          </a:blip>
          <a:srcRect/>
          <a:stretch/>
        </p:blipFill>
        <p:spPr>
          <a:xfrm>
            <a:off x="82192" y="2721007"/>
            <a:ext cx="2381470" cy="1548685"/>
          </a:xfrm>
          <a:prstGeom prst="rect">
            <a:avLst/>
          </a:prstGeom>
          <a:noFill/>
          <a:ln>
            <a:noFill/>
          </a:ln>
        </p:spPr>
      </p:pic>
      <p:pic>
        <p:nvPicPr>
          <p:cNvPr id="779" name="Google Shape;779;p76"/>
          <p:cNvPicPr preferRelativeResize="0"/>
          <p:nvPr/>
        </p:nvPicPr>
        <p:blipFill rotWithShape="1">
          <a:blip r:embed="rId7">
            <a:alphaModFix/>
          </a:blip>
          <a:srcRect/>
          <a:stretch/>
        </p:blipFill>
        <p:spPr>
          <a:xfrm>
            <a:off x="203602" y="4645742"/>
            <a:ext cx="2583843" cy="2212258"/>
          </a:xfrm>
          <a:prstGeom prst="rect">
            <a:avLst/>
          </a:prstGeom>
          <a:noFill/>
          <a:ln>
            <a:noFill/>
          </a:ln>
        </p:spPr>
      </p:pic>
      <p:pic>
        <p:nvPicPr>
          <p:cNvPr id="780" name="Google Shape;780;p76"/>
          <p:cNvPicPr preferRelativeResize="0"/>
          <p:nvPr/>
        </p:nvPicPr>
        <p:blipFill rotWithShape="1">
          <a:blip r:embed="rId8">
            <a:alphaModFix/>
          </a:blip>
          <a:srcRect t="24756"/>
          <a:stretch/>
        </p:blipFill>
        <p:spPr>
          <a:xfrm>
            <a:off x="5642864" y="4399944"/>
            <a:ext cx="3405045" cy="2122743"/>
          </a:xfrm>
          <a:prstGeom prst="rect">
            <a:avLst/>
          </a:prstGeom>
          <a:noFill/>
          <a:ln>
            <a:noFill/>
          </a:ln>
        </p:spPr>
      </p:pic>
      <p:sp>
        <p:nvSpPr>
          <p:cNvPr id="781" name="Google Shape;781;p76"/>
          <p:cNvSpPr txBox="1"/>
          <p:nvPr/>
        </p:nvSpPr>
        <p:spPr>
          <a:xfrm>
            <a:off x="2174472" y="2992227"/>
            <a:ext cx="3405045"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82" name="Google Shape;782;p76"/>
          <p:cNvSpPr txBox="1"/>
          <p:nvPr/>
        </p:nvSpPr>
        <p:spPr>
          <a:xfrm>
            <a:off x="2521973" y="4907318"/>
            <a:ext cx="293493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Google Shape;788;p7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46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grpSp>
        <p:nvGrpSpPr>
          <p:cNvPr id="803" name="Google Shape;803;gddb9e02218_0_35"/>
          <p:cNvGrpSpPr/>
          <p:nvPr/>
        </p:nvGrpSpPr>
        <p:grpSpPr>
          <a:xfrm>
            <a:off x="1505008" y="297180"/>
            <a:ext cx="5828913" cy="6263098"/>
            <a:chOff x="814636" y="0"/>
            <a:chExt cx="5828913" cy="6263098"/>
          </a:xfrm>
        </p:grpSpPr>
        <p:sp>
          <p:nvSpPr>
            <p:cNvPr id="804" name="Google Shape;804;gddb9e02218_0_35"/>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ddb9e02218_0_35"/>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806" name="Google Shape;806;gddb9e02218_0_35"/>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ddb9e02218_0_35"/>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ddb9e02218_0_35"/>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809" name="Google Shape;809;gddb9e02218_0_35"/>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gddb9e02218_0_35"/>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gddb9e02218_0_35"/>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812" name="Google Shape;812;gddb9e02218_0_35"/>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gddb9e02218_0_35"/>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gddb9e02218_0_35"/>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815" name="Google Shape;815;gddb9e02218_0_35"/>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ddb9e02218_0_35"/>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ddb9e02218_0_35"/>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818" name="Google Shape;818;gddb9e02218_0_35"/>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gddb9e02218_0_35"/>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gddb9e02218_0_35"/>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821" name="Google Shape;821;gddb9e02218_0_35"/>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2" name="Google Shape;822;gddb9e02218_0_3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823" name="Google Shape;823;gddb9e02218_0_3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824" name="Google Shape;824;gddb9e02218_0_3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825" name="Google Shape;825;gddb9e02218_0_3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826" name="Google Shape;826;gddb9e02218_0_35"/>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27" name="Google Shape;827;gddb9e02218_0_35"/>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0"/>
          <p:cNvSpPr txBox="1"/>
          <p:nvPr/>
        </p:nvSpPr>
        <p:spPr>
          <a:xfrm>
            <a:off x="366765" y="737325"/>
            <a:ext cx="8606413"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Physical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34" name="Google Shape;834;p8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8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836" name="Google Shape;836;p80"/>
          <p:cNvPicPr preferRelativeResize="0"/>
          <p:nvPr/>
        </p:nvPicPr>
        <p:blipFill rotWithShape="1">
          <a:blip r:embed="rId3">
            <a:alphaModFix/>
          </a:blip>
          <a:srcRect/>
          <a:stretch/>
        </p:blipFill>
        <p:spPr>
          <a:xfrm>
            <a:off x="1491625" y="2146000"/>
            <a:ext cx="5627818" cy="4502254"/>
          </a:xfrm>
          <a:prstGeom prst="rect">
            <a:avLst/>
          </a:prstGeom>
          <a:noFill/>
          <a:ln>
            <a:noFill/>
          </a:ln>
        </p:spPr>
      </p:pic>
      <p:pic>
        <p:nvPicPr>
          <p:cNvPr id="837" name="Google Shape;837;p80"/>
          <p:cNvPicPr preferRelativeResize="0"/>
          <p:nvPr/>
        </p:nvPicPr>
        <p:blipFill rotWithShape="1">
          <a:blip r:embed="rId4">
            <a:alphaModFix/>
          </a:blip>
          <a:srcRect/>
          <a:stretch/>
        </p:blipFill>
        <p:spPr>
          <a:xfrm>
            <a:off x="2420703" y="4104223"/>
            <a:ext cx="1663700" cy="1193800"/>
          </a:xfrm>
          <a:prstGeom prst="rect">
            <a:avLst/>
          </a:prstGeom>
          <a:noFill/>
          <a:ln>
            <a:noFill/>
          </a:ln>
        </p:spPr>
      </p:pic>
      <p:sp>
        <p:nvSpPr>
          <p:cNvPr id="838" name="Google Shape;838;p80"/>
          <p:cNvSpPr txBox="1"/>
          <p:nvPr/>
        </p:nvSpPr>
        <p:spPr>
          <a:xfrm>
            <a:off x="4594121" y="4138089"/>
            <a:ext cx="157698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8"/>
          <p:cNvPicPr preferRelativeResize="0"/>
          <p:nvPr/>
        </p:nvPicPr>
        <p:blipFill rotWithShape="1">
          <a:blip r:embed="rId3">
            <a:alphaModFix/>
          </a:blip>
          <a:srcRect/>
          <a:stretch/>
        </p:blipFill>
        <p:spPr>
          <a:xfrm>
            <a:off x="1337333" y="424771"/>
            <a:ext cx="6469334" cy="6149083"/>
          </a:xfrm>
          <a:prstGeom prst="rect">
            <a:avLst/>
          </a:prstGeom>
          <a:noFill/>
          <a:ln>
            <a:noFill/>
          </a:ln>
        </p:spPr>
      </p:pic>
      <p:sp>
        <p:nvSpPr>
          <p:cNvPr id="177" name="Google Shape;177;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grpSp>
        <p:nvGrpSpPr>
          <p:cNvPr id="844" name="Google Shape;844;p81"/>
          <p:cNvGrpSpPr/>
          <p:nvPr/>
        </p:nvGrpSpPr>
        <p:grpSpPr>
          <a:xfrm>
            <a:off x="5267006" y="2433979"/>
            <a:ext cx="3876993" cy="2122743"/>
            <a:chOff x="1580442" y="1934759"/>
            <a:chExt cx="5567575" cy="4502254"/>
          </a:xfrm>
        </p:grpSpPr>
        <p:pic>
          <p:nvPicPr>
            <p:cNvPr id="845" name="Google Shape;845;p81"/>
            <p:cNvPicPr preferRelativeResize="0"/>
            <p:nvPr/>
          </p:nvPicPr>
          <p:blipFill rotWithShape="1">
            <a:blip r:embed="rId3">
              <a:alphaModFix/>
            </a:blip>
            <a:srcRect/>
            <a:stretch/>
          </p:blipFill>
          <p:spPr>
            <a:xfrm>
              <a:off x="1580442" y="1934759"/>
              <a:ext cx="5567575" cy="4502254"/>
            </a:xfrm>
            <a:prstGeom prst="rect">
              <a:avLst/>
            </a:prstGeom>
            <a:noFill/>
            <a:ln>
              <a:noFill/>
            </a:ln>
          </p:spPr>
        </p:pic>
        <p:pic>
          <p:nvPicPr>
            <p:cNvPr id="846" name="Google Shape;846;p81"/>
            <p:cNvPicPr preferRelativeResize="0"/>
            <p:nvPr/>
          </p:nvPicPr>
          <p:blipFill rotWithShape="1">
            <a:blip r:embed="rId4">
              <a:alphaModFix/>
            </a:blip>
            <a:srcRect/>
            <a:stretch/>
          </p:blipFill>
          <p:spPr>
            <a:xfrm>
              <a:off x="2391694" y="3815263"/>
              <a:ext cx="1663700" cy="1193800"/>
            </a:xfrm>
            <a:prstGeom prst="rect">
              <a:avLst/>
            </a:prstGeom>
            <a:noFill/>
            <a:ln>
              <a:noFill/>
            </a:ln>
          </p:spPr>
        </p:pic>
        <p:sp>
          <p:nvSpPr>
            <p:cNvPr id="847" name="Google Shape;847;p81"/>
            <p:cNvSpPr txBox="1"/>
            <p:nvPr/>
          </p:nvSpPr>
          <p:spPr>
            <a:xfrm>
              <a:off x="4565112" y="3738040"/>
              <a:ext cx="1651818" cy="13345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FFFF"/>
                  </a:solidFill>
                  <a:latin typeface="Calibri"/>
                  <a:ea typeface="Calibri"/>
                  <a:cs typeface="Calibri"/>
                  <a:sym typeface="Calibri"/>
                </a:rPr>
                <a:t>H</a:t>
              </a:r>
              <a:r>
                <a:rPr lang="en-US" sz="4400" b="1" baseline="-25000">
                  <a:solidFill>
                    <a:srgbClr val="FFFFFF"/>
                  </a:solidFill>
                  <a:latin typeface="Calibri"/>
                  <a:ea typeface="Calibri"/>
                  <a:cs typeface="Calibri"/>
                  <a:sym typeface="Calibri"/>
                </a:rPr>
                <a:t>2</a:t>
              </a:r>
              <a:r>
                <a:rPr lang="en-US" sz="4400" b="1">
                  <a:solidFill>
                    <a:srgbClr val="FFFFFF"/>
                  </a:solidFill>
                  <a:latin typeface="Calibri"/>
                  <a:ea typeface="Calibri"/>
                  <a:cs typeface="Calibri"/>
                  <a:sym typeface="Calibri"/>
                </a:rPr>
                <a:t>O</a:t>
              </a:r>
              <a:endParaRPr sz="4400">
                <a:solidFill>
                  <a:schemeClr val="dk1"/>
                </a:solidFill>
                <a:latin typeface="Calibri"/>
                <a:ea typeface="Calibri"/>
                <a:cs typeface="Calibri"/>
                <a:sym typeface="Calibri"/>
              </a:endParaRPr>
            </a:p>
          </p:txBody>
        </p:sp>
      </p:grpSp>
      <p:sp>
        <p:nvSpPr>
          <p:cNvPr id="848" name="Google Shape;848;p81" descr="Lightbulb and gear"/>
          <p:cNvSpPr/>
          <p:nvPr/>
        </p:nvSpPr>
        <p:spPr>
          <a:xfrm>
            <a:off x="0" y="83361"/>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1"/>
          <p:cNvSpPr txBox="1"/>
          <p:nvPr/>
        </p:nvSpPr>
        <p:spPr>
          <a:xfrm>
            <a:off x="599975" y="352900"/>
            <a:ext cx="81726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What are the similarities and differences between physical and chemical properties and changes, and what do they tell us about a substance? </a:t>
            </a:r>
            <a:endParaRPr/>
          </a:p>
        </p:txBody>
      </p:sp>
      <p:pic>
        <p:nvPicPr>
          <p:cNvPr id="850" name="Google Shape;850;p81"/>
          <p:cNvPicPr preferRelativeResize="0"/>
          <p:nvPr/>
        </p:nvPicPr>
        <p:blipFill rotWithShape="1">
          <a:blip r:embed="rId6">
            <a:alphaModFix/>
          </a:blip>
          <a:srcRect/>
          <a:stretch/>
        </p:blipFill>
        <p:spPr>
          <a:xfrm>
            <a:off x="0" y="2721007"/>
            <a:ext cx="2381470" cy="1548685"/>
          </a:xfrm>
          <a:prstGeom prst="rect">
            <a:avLst/>
          </a:prstGeom>
          <a:noFill/>
          <a:ln>
            <a:noFill/>
          </a:ln>
        </p:spPr>
      </p:pic>
      <p:pic>
        <p:nvPicPr>
          <p:cNvPr id="851" name="Google Shape;851;p81"/>
          <p:cNvPicPr preferRelativeResize="0"/>
          <p:nvPr/>
        </p:nvPicPr>
        <p:blipFill rotWithShape="1">
          <a:blip r:embed="rId7">
            <a:alphaModFix/>
          </a:blip>
          <a:srcRect/>
          <a:stretch/>
        </p:blipFill>
        <p:spPr>
          <a:xfrm>
            <a:off x="203602" y="4645742"/>
            <a:ext cx="2583843" cy="2212258"/>
          </a:xfrm>
          <a:prstGeom prst="rect">
            <a:avLst/>
          </a:prstGeom>
          <a:noFill/>
          <a:ln>
            <a:noFill/>
          </a:ln>
        </p:spPr>
      </p:pic>
      <p:pic>
        <p:nvPicPr>
          <p:cNvPr id="852" name="Google Shape;852;p81"/>
          <p:cNvPicPr preferRelativeResize="0"/>
          <p:nvPr/>
        </p:nvPicPr>
        <p:blipFill rotWithShape="1">
          <a:blip r:embed="rId8">
            <a:alphaModFix/>
          </a:blip>
          <a:srcRect t="24756"/>
          <a:stretch/>
        </p:blipFill>
        <p:spPr>
          <a:xfrm>
            <a:off x="5642864" y="4399944"/>
            <a:ext cx="3405045" cy="2122743"/>
          </a:xfrm>
          <a:prstGeom prst="rect">
            <a:avLst/>
          </a:prstGeom>
          <a:noFill/>
          <a:ln>
            <a:noFill/>
          </a:ln>
        </p:spPr>
      </p:pic>
      <p:sp>
        <p:nvSpPr>
          <p:cNvPr id="853" name="Google Shape;853;p81"/>
          <p:cNvSpPr txBox="1"/>
          <p:nvPr/>
        </p:nvSpPr>
        <p:spPr>
          <a:xfrm>
            <a:off x="2174472" y="2992227"/>
            <a:ext cx="3405045"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Physical Property vs Physical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54" name="Google Shape;854;p81"/>
          <p:cNvSpPr txBox="1"/>
          <p:nvPr/>
        </p:nvSpPr>
        <p:spPr>
          <a:xfrm>
            <a:off x="2521973" y="4907318"/>
            <a:ext cx="293493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Chemical Property vs Chemical Change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2"/>
          <p:cNvSpPr txBox="1"/>
          <p:nvPr/>
        </p:nvSpPr>
        <p:spPr>
          <a:xfrm>
            <a:off x="2301072" y="703610"/>
            <a:ext cx="468535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861" name="Google Shape;861;p82"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2"/>
          <p:cNvSpPr txBox="1"/>
          <p:nvPr/>
        </p:nvSpPr>
        <p:spPr>
          <a:xfrm>
            <a:off x="1197123" y="2291024"/>
            <a:ext cx="6749752"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i="1" u="sng">
                <a:solidFill>
                  <a:schemeClr val="dk1"/>
                </a:solidFill>
                <a:latin typeface="Calibri"/>
                <a:ea typeface="Calibri"/>
                <a:cs typeface="Calibri"/>
                <a:sym typeface="Calibri"/>
              </a:rPr>
              <a:t>Before</a:t>
            </a:r>
            <a:r>
              <a:rPr lang="en-US" sz="1600" i="1">
                <a:solidFill>
                  <a:schemeClr val="dk1"/>
                </a:solidFill>
                <a:latin typeface="Calibri"/>
                <a:ea typeface="Calibri"/>
                <a:cs typeface="Calibri"/>
                <a:sym typeface="Calibri"/>
              </a:rPr>
              <a:t>: Ask students what they remember about physical properties. Then have students give their hypothesis on what they think a physical change is and how it is different/similar to physical properties.</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 </a:t>
            </a:r>
            <a:r>
              <a:rPr lang="en-US" sz="1600" i="1" u="sng">
                <a:solidFill>
                  <a:schemeClr val="dk1"/>
                </a:solidFill>
                <a:latin typeface="Calibri"/>
                <a:ea typeface="Calibri"/>
                <a:cs typeface="Calibri"/>
                <a:sym typeface="Calibri"/>
              </a:rPr>
              <a:t>During: </a:t>
            </a:r>
            <a:r>
              <a:rPr lang="en-US" sz="1600" i="1">
                <a:solidFill>
                  <a:schemeClr val="dk1"/>
                </a:solidFill>
                <a:latin typeface="Calibri"/>
                <a:ea typeface="Calibri"/>
                <a:cs typeface="Calibri"/>
                <a:sym typeface="Calibri"/>
              </a:rPr>
              <a:t> All you need for this experiment is paper and markers. First, change the shape of the paper by balling it up. Then change the color by coloring on the paper, and finally change the shape of the paper by tearing it up. Ask students what they notice is happening during the experiment. How is the paper changing (This demonstration can also be done virtually. </a:t>
            </a:r>
            <a:endParaRPr/>
          </a:p>
          <a:p>
            <a:pPr marL="0" marR="0" lvl="0" indent="0" algn="l" rtl="0">
              <a:spcBef>
                <a:spcPts val="0"/>
              </a:spcBef>
              <a:spcAft>
                <a:spcPts val="0"/>
              </a:spcAft>
              <a:buNone/>
            </a:pPr>
            <a:r>
              <a:rPr lang="en-US" sz="1600"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Tell students that the paper did change, but it still kept its form of being paper. This type of change is called a physical change. Tell students in this lesson they will learn more about physical change. </a:t>
            </a:r>
            <a:endParaRPr sz="1600" i="1" u="sng">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83"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84"/>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875" name="Google Shape;875;p84"/>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876" name="Google Shape;876;p84"/>
          <p:cNvSpPr txBox="1"/>
          <p:nvPr/>
        </p:nvSpPr>
        <p:spPr>
          <a:xfrm>
            <a:off x="634950" y="323925"/>
            <a:ext cx="82494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Matter</a:t>
            </a:r>
            <a:r>
              <a:rPr lang="en-US" sz="4000">
                <a:solidFill>
                  <a:schemeClr val="dk1"/>
                </a:solidFill>
                <a:latin typeface="Calibri"/>
                <a:ea typeface="Calibri"/>
                <a:cs typeface="Calibri"/>
                <a:sym typeface="Calibri"/>
              </a:rPr>
              <a:t>:</a:t>
            </a:r>
            <a:r>
              <a:rPr lang="en-US"/>
              <a:t> </a:t>
            </a:r>
            <a:r>
              <a:rPr lang="en-US" sz="4000">
                <a:solidFill>
                  <a:schemeClr val="dk1"/>
                </a:solidFill>
                <a:latin typeface="Calibri"/>
                <a:ea typeface="Calibri"/>
                <a:cs typeface="Calibri"/>
                <a:sym typeface="Calibri"/>
              </a:rPr>
              <a:t>has mass and takes up space</a:t>
            </a:r>
            <a:endParaRPr/>
          </a:p>
        </p:txBody>
      </p:sp>
      <p:pic>
        <p:nvPicPr>
          <p:cNvPr id="877" name="Google Shape;877;p84"/>
          <p:cNvPicPr preferRelativeResize="0"/>
          <p:nvPr/>
        </p:nvPicPr>
        <p:blipFill rotWithShape="1">
          <a:blip r:embed="rId3">
            <a:alphaModFix/>
          </a:blip>
          <a:srcRect/>
          <a:stretch/>
        </p:blipFill>
        <p:spPr>
          <a:xfrm>
            <a:off x="1880915" y="2818652"/>
            <a:ext cx="5451058" cy="3748127"/>
          </a:xfrm>
          <a:prstGeom prst="rect">
            <a:avLst/>
          </a:prstGeom>
          <a:noFill/>
          <a:ln>
            <a:noFill/>
          </a:ln>
        </p:spPr>
      </p:pic>
      <p:sp>
        <p:nvSpPr>
          <p:cNvPr id="878" name="Google Shape;878;p8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85"/>
          <p:cNvSpPr txBox="1"/>
          <p:nvPr/>
        </p:nvSpPr>
        <p:spPr>
          <a:xfrm>
            <a:off x="849550" y="353950"/>
            <a:ext cx="7938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Atoms:</a:t>
            </a:r>
            <a:r>
              <a:rPr lang="en-US"/>
              <a:t> </a:t>
            </a:r>
            <a:r>
              <a:rPr lang="en-US" sz="4000">
                <a:solidFill>
                  <a:schemeClr val="dk1"/>
                </a:solidFill>
                <a:latin typeface="Calibri"/>
                <a:ea typeface="Calibri"/>
                <a:cs typeface="Calibri"/>
                <a:sym typeface="Calibri"/>
              </a:rPr>
              <a:t>smallest whole unit of matter</a:t>
            </a:r>
            <a:endParaRPr/>
          </a:p>
        </p:txBody>
      </p:sp>
      <p:pic>
        <p:nvPicPr>
          <p:cNvPr id="885" name="Google Shape;885;p85"/>
          <p:cNvPicPr preferRelativeResize="0"/>
          <p:nvPr/>
        </p:nvPicPr>
        <p:blipFill rotWithShape="1">
          <a:blip r:embed="rId3">
            <a:alphaModFix/>
          </a:blip>
          <a:srcRect l="13938" t="12281" r="15692" b="12281"/>
          <a:stretch/>
        </p:blipFill>
        <p:spPr>
          <a:xfrm>
            <a:off x="2644036" y="1981200"/>
            <a:ext cx="4173858" cy="4474468"/>
          </a:xfrm>
          <a:prstGeom prst="rect">
            <a:avLst/>
          </a:prstGeom>
          <a:noFill/>
          <a:ln>
            <a:noFill/>
          </a:ln>
        </p:spPr>
      </p:pic>
      <p:sp>
        <p:nvSpPr>
          <p:cNvPr id="886" name="Google Shape;886;p8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86"/>
          <p:cNvPicPr preferRelativeResize="0"/>
          <p:nvPr/>
        </p:nvPicPr>
        <p:blipFill rotWithShape="1">
          <a:blip r:embed="rId3">
            <a:alphaModFix/>
          </a:blip>
          <a:srcRect/>
          <a:stretch/>
        </p:blipFill>
        <p:spPr>
          <a:xfrm>
            <a:off x="2465797" y="1037689"/>
            <a:ext cx="4467565" cy="5111393"/>
          </a:xfrm>
          <a:prstGeom prst="rect">
            <a:avLst/>
          </a:prstGeom>
          <a:noFill/>
          <a:ln>
            <a:noFill/>
          </a:ln>
        </p:spPr>
      </p:pic>
      <p:sp>
        <p:nvSpPr>
          <p:cNvPr id="893" name="Google Shape;893;p8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87"/>
          <p:cNvSpPr txBox="1">
            <a:spLocks noGrp="1"/>
          </p:cNvSpPr>
          <p:nvPr>
            <p:ph type="title"/>
          </p:nvPr>
        </p:nvSpPr>
        <p:spPr>
          <a:xfrm>
            <a:off x="553125" y="312871"/>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Property</a:t>
            </a:r>
            <a:r>
              <a:rPr lang="en-US"/>
              <a:t>: observed characteristic</a:t>
            </a:r>
            <a:endParaRPr/>
          </a:p>
        </p:txBody>
      </p:sp>
      <p:pic>
        <p:nvPicPr>
          <p:cNvPr id="900" name="Google Shape;900;p87"/>
          <p:cNvPicPr preferRelativeResize="0">
            <a:picLocks noGrp="1"/>
          </p:cNvPicPr>
          <p:nvPr>
            <p:ph type="body" idx="1"/>
          </p:nvPr>
        </p:nvPicPr>
        <p:blipFill rotWithShape="1">
          <a:blip r:embed="rId3">
            <a:alphaModFix/>
          </a:blip>
          <a:srcRect l="-41026" r="-4102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901" name="Google Shape;901;p87"/>
          <p:cNvSpPr txBox="1"/>
          <p:nvPr/>
        </p:nvSpPr>
        <p:spPr>
          <a:xfrm>
            <a:off x="3088104" y="2435541"/>
            <a:ext cx="1069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chemical</a:t>
            </a:r>
            <a:endParaRPr/>
          </a:p>
        </p:txBody>
      </p:sp>
      <p:sp>
        <p:nvSpPr>
          <p:cNvPr id="902" name="Google Shape;902;p87"/>
          <p:cNvSpPr txBox="1"/>
          <p:nvPr/>
        </p:nvSpPr>
        <p:spPr>
          <a:xfrm>
            <a:off x="4884820" y="2515566"/>
            <a:ext cx="1069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physical</a:t>
            </a:r>
            <a:endParaRPr/>
          </a:p>
        </p:txBody>
      </p:sp>
      <p:sp>
        <p:nvSpPr>
          <p:cNvPr id="903" name="Google Shape;903;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89"/>
          <p:cNvSpPr txBox="1"/>
          <p:nvPr/>
        </p:nvSpPr>
        <p:spPr>
          <a:xfrm>
            <a:off x="519202" y="3079218"/>
            <a:ext cx="7772400" cy="16116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Anchor image</a:t>
            </a:r>
            <a:endParaRPr/>
          </a:p>
        </p:txBody>
      </p:sp>
      <p:sp>
        <p:nvSpPr>
          <p:cNvPr id="910" name="Google Shape;910;p89"/>
          <p:cNvSpPr/>
          <p:nvPr/>
        </p:nvSpPr>
        <p:spPr>
          <a:xfrm>
            <a:off x="849550" y="407525"/>
            <a:ext cx="7862700" cy="1631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Physical Property</a:t>
            </a:r>
            <a:r>
              <a:rPr lang="en-US" sz="3600" b="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 characteristic of matter that can be observed without the substance changing into a new substance</a:t>
            </a:r>
            <a:endParaRPr/>
          </a:p>
        </p:txBody>
      </p:sp>
      <p:pic>
        <p:nvPicPr>
          <p:cNvPr id="911" name="Google Shape;911;p89"/>
          <p:cNvPicPr preferRelativeResize="0"/>
          <p:nvPr/>
        </p:nvPicPr>
        <p:blipFill rotWithShape="1">
          <a:blip r:embed="rId3">
            <a:alphaModFix/>
          </a:blip>
          <a:srcRect/>
          <a:stretch/>
        </p:blipFill>
        <p:spPr>
          <a:xfrm>
            <a:off x="519202" y="2423886"/>
            <a:ext cx="8319998" cy="4123513"/>
          </a:xfrm>
          <a:prstGeom prst="rect">
            <a:avLst/>
          </a:prstGeom>
          <a:noFill/>
          <a:ln>
            <a:noFill/>
          </a:ln>
        </p:spPr>
      </p:pic>
      <p:sp>
        <p:nvSpPr>
          <p:cNvPr id="912" name="Google Shape;912;p8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90"/>
          <p:cNvSpPr txBox="1"/>
          <p:nvPr/>
        </p:nvSpPr>
        <p:spPr>
          <a:xfrm>
            <a:off x="849550" y="401925"/>
            <a:ext cx="80292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u="sng">
                <a:solidFill>
                  <a:schemeClr val="dk1"/>
                </a:solidFill>
                <a:latin typeface="Calibri"/>
                <a:ea typeface="Calibri"/>
                <a:cs typeface="Calibri"/>
                <a:sym typeface="Calibri"/>
              </a:rPr>
              <a:t>Density</a:t>
            </a:r>
            <a:r>
              <a:rPr lang="en-US" sz="4800">
                <a:solidFill>
                  <a:schemeClr val="dk1"/>
                </a:solidFill>
                <a:latin typeface="Calibri"/>
                <a:ea typeface="Calibri"/>
                <a:cs typeface="Calibri"/>
                <a:sym typeface="Calibri"/>
              </a:rPr>
              <a:t>: mass per unit of volume </a:t>
            </a:r>
            <a:endParaRPr/>
          </a:p>
        </p:txBody>
      </p:sp>
      <p:pic>
        <p:nvPicPr>
          <p:cNvPr id="919" name="Google Shape;919;p90" descr="http://www.cyberphysics.co.uk/graphics/diagrams/forces/density.gif"/>
          <p:cNvPicPr preferRelativeResize="0"/>
          <p:nvPr/>
        </p:nvPicPr>
        <p:blipFill rotWithShape="1">
          <a:blip r:embed="rId3">
            <a:alphaModFix/>
          </a:blip>
          <a:srcRect/>
          <a:stretch/>
        </p:blipFill>
        <p:spPr>
          <a:xfrm>
            <a:off x="2540935" y="3204033"/>
            <a:ext cx="4062129" cy="2578100"/>
          </a:xfrm>
          <a:prstGeom prst="rect">
            <a:avLst/>
          </a:prstGeom>
          <a:noFill/>
          <a:ln>
            <a:noFill/>
          </a:ln>
        </p:spPr>
      </p:pic>
      <p:sp>
        <p:nvSpPr>
          <p:cNvPr id="920" name="Google Shape;920;p9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714775" y="312096"/>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Property</a:t>
            </a:r>
            <a:r>
              <a:rPr lang="en-US"/>
              <a:t>: observed characteristic</a:t>
            </a:r>
            <a:endParaRPr/>
          </a:p>
        </p:txBody>
      </p:sp>
      <p:pic>
        <p:nvPicPr>
          <p:cNvPr id="184" name="Google Shape;184;p9"/>
          <p:cNvPicPr preferRelativeResize="0">
            <a:picLocks noGrp="1"/>
          </p:cNvPicPr>
          <p:nvPr>
            <p:ph type="body" idx="1"/>
          </p:nvPr>
        </p:nvPicPr>
        <p:blipFill rotWithShape="1">
          <a:blip r:embed="rId3">
            <a:alphaModFix/>
          </a:blip>
          <a:srcRect l="-41026" r="-4102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85" name="Google Shape;185;p9"/>
          <p:cNvSpPr txBox="1"/>
          <p:nvPr/>
        </p:nvSpPr>
        <p:spPr>
          <a:xfrm>
            <a:off x="3088104" y="2435541"/>
            <a:ext cx="1069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chemical</a:t>
            </a:r>
            <a:endParaRPr/>
          </a:p>
        </p:txBody>
      </p:sp>
      <p:sp>
        <p:nvSpPr>
          <p:cNvPr id="186" name="Google Shape;186;p9"/>
          <p:cNvSpPr txBox="1"/>
          <p:nvPr/>
        </p:nvSpPr>
        <p:spPr>
          <a:xfrm>
            <a:off x="4884820" y="2515566"/>
            <a:ext cx="1069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physical</a:t>
            </a:r>
            <a:endParaRPr/>
          </a:p>
        </p:txBody>
      </p:sp>
      <p:sp>
        <p:nvSpPr>
          <p:cNvPr id="187" name="Google Shape;187;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b6ec67123f_0_101"/>
          <p:cNvSpPr txBox="1"/>
          <p:nvPr/>
        </p:nvSpPr>
        <p:spPr>
          <a:xfrm>
            <a:off x="849558" y="194219"/>
            <a:ext cx="8114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is the relationship between matter and atoms? </a:t>
            </a:r>
            <a:endParaRPr/>
          </a:p>
        </p:txBody>
      </p:sp>
      <p:sp>
        <p:nvSpPr>
          <p:cNvPr id="933" name="Google Shape;933;gb6ec67123f_0_10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4" name="Google Shape;934;gb6ec67123f_0_101"/>
          <p:cNvPicPr preferRelativeResize="0"/>
          <p:nvPr/>
        </p:nvPicPr>
        <p:blipFill rotWithShape="1">
          <a:blip r:embed="rId4">
            <a:alphaModFix/>
          </a:blip>
          <a:srcRect/>
          <a:stretch/>
        </p:blipFill>
        <p:spPr>
          <a:xfrm>
            <a:off x="347951" y="2996726"/>
            <a:ext cx="3926172" cy="2699626"/>
          </a:xfrm>
          <a:prstGeom prst="rect">
            <a:avLst/>
          </a:prstGeom>
          <a:noFill/>
          <a:ln>
            <a:noFill/>
          </a:ln>
        </p:spPr>
      </p:pic>
      <p:pic>
        <p:nvPicPr>
          <p:cNvPr id="935" name="Google Shape;935;gb6ec67123f_0_101"/>
          <p:cNvPicPr preferRelativeResize="0"/>
          <p:nvPr/>
        </p:nvPicPr>
        <p:blipFill rotWithShape="1">
          <a:blip r:embed="rId5">
            <a:alphaModFix/>
          </a:blip>
          <a:srcRect l="13939" t="12281" r="15692" b="12281"/>
          <a:stretch/>
        </p:blipFill>
        <p:spPr>
          <a:xfrm>
            <a:off x="5349535" y="2667728"/>
            <a:ext cx="2912164" cy="3357600"/>
          </a:xfrm>
          <a:prstGeom prst="rect">
            <a:avLst/>
          </a:prstGeom>
          <a:noFill/>
          <a:ln>
            <a:noFill/>
          </a:ln>
        </p:spPr>
      </p:pic>
      <p:pic>
        <p:nvPicPr>
          <p:cNvPr id="936" name="Google Shape;936;gb6ec67123f_0_101"/>
          <p:cNvPicPr preferRelativeResize="0"/>
          <p:nvPr/>
        </p:nvPicPr>
        <p:blipFill>
          <a:blip r:embed="rId6">
            <a:alphaModFix/>
          </a:blip>
          <a:stretch>
            <a:fillRect/>
          </a:stretch>
        </p:blipFill>
        <p:spPr>
          <a:xfrm>
            <a:off x="152400" y="1916527"/>
            <a:ext cx="4317275" cy="4860025"/>
          </a:xfrm>
          <a:prstGeom prst="rect">
            <a:avLst/>
          </a:prstGeom>
          <a:noFill/>
          <a:ln>
            <a:noFill/>
          </a:ln>
        </p:spPr>
      </p:pic>
      <p:pic>
        <p:nvPicPr>
          <p:cNvPr id="937" name="Google Shape;937;gb6ec67123f_0_101"/>
          <p:cNvPicPr preferRelativeResize="0"/>
          <p:nvPr/>
        </p:nvPicPr>
        <p:blipFill>
          <a:blip r:embed="rId6">
            <a:alphaModFix/>
          </a:blip>
          <a:stretch>
            <a:fillRect/>
          </a:stretch>
        </p:blipFill>
        <p:spPr>
          <a:xfrm>
            <a:off x="4646975" y="1916527"/>
            <a:ext cx="4317275" cy="48600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93"/>
          <p:cNvSpPr txBox="1"/>
          <p:nvPr/>
        </p:nvSpPr>
        <p:spPr>
          <a:xfrm>
            <a:off x="2220011" y="316338"/>
            <a:ext cx="511749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is a property?</a:t>
            </a:r>
            <a:endParaRPr/>
          </a:p>
        </p:txBody>
      </p:sp>
      <p:pic>
        <p:nvPicPr>
          <p:cNvPr id="944" name="Google Shape;944;p93"/>
          <p:cNvPicPr preferRelativeResize="0"/>
          <p:nvPr/>
        </p:nvPicPr>
        <p:blipFill rotWithShape="1">
          <a:blip r:embed="rId3">
            <a:alphaModFix/>
          </a:blip>
          <a:srcRect l="-41026" r="-41026"/>
          <a:stretch/>
        </p:blipFill>
        <p:spPr>
          <a:xfrm>
            <a:off x="457200" y="1600200"/>
            <a:ext cx="8229600" cy="4525963"/>
          </a:xfrm>
          <a:prstGeom prst="rect">
            <a:avLst/>
          </a:prstGeom>
          <a:noFill/>
          <a:ln>
            <a:noFill/>
          </a:ln>
        </p:spPr>
      </p:pic>
      <p:sp>
        <p:nvSpPr>
          <p:cNvPr id="945" name="Google Shape;945;p9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95"/>
          <p:cNvSpPr txBox="1"/>
          <p:nvPr/>
        </p:nvSpPr>
        <p:spPr>
          <a:xfrm>
            <a:off x="519202" y="3079218"/>
            <a:ext cx="7772400" cy="16116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Anchor image</a:t>
            </a:r>
            <a:endParaRPr/>
          </a:p>
        </p:txBody>
      </p:sp>
      <p:sp>
        <p:nvSpPr>
          <p:cNvPr id="952" name="Google Shape;952;p95"/>
          <p:cNvSpPr/>
          <p:nvPr/>
        </p:nvSpPr>
        <p:spPr>
          <a:xfrm>
            <a:off x="983375" y="381350"/>
            <a:ext cx="7855800" cy="161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some examples of physical properties?</a:t>
            </a:r>
            <a:endParaRPr sz="3600">
              <a:solidFill>
                <a:schemeClr val="dk1"/>
              </a:solidFill>
              <a:latin typeface="Calibri"/>
              <a:ea typeface="Calibri"/>
              <a:cs typeface="Calibri"/>
              <a:sym typeface="Calibri"/>
            </a:endParaRPr>
          </a:p>
        </p:txBody>
      </p:sp>
      <p:pic>
        <p:nvPicPr>
          <p:cNvPr id="953" name="Google Shape;953;p95"/>
          <p:cNvPicPr preferRelativeResize="0"/>
          <p:nvPr/>
        </p:nvPicPr>
        <p:blipFill rotWithShape="1">
          <a:blip r:embed="rId3">
            <a:alphaModFix/>
          </a:blip>
          <a:srcRect/>
          <a:stretch/>
        </p:blipFill>
        <p:spPr>
          <a:xfrm>
            <a:off x="519202" y="2423886"/>
            <a:ext cx="8319998" cy="4123513"/>
          </a:xfrm>
          <a:prstGeom prst="rect">
            <a:avLst/>
          </a:prstGeom>
          <a:noFill/>
          <a:ln>
            <a:noFill/>
          </a:ln>
        </p:spPr>
      </p:pic>
      <p:sp>
        <p:nvSpPr>
          <p:cNvPr id="954" name="Google Shape;954;p9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96"/>
          <p:cNvSpPr txBox="1"/>
          <p:nvPr/>
        </p:nvSpPr>
        <p:spPr>
          <a:xfrm>
            <a:off x="987375" y="258050"/>
            <a:ext cx="7597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is density?</a:t>
            </a:r>
            <a:endParaRPr/>
          </a:p>
        </p:txBody>
      </p:sp>
      <p:pic>
        <p:nvPicPr>
          <p:cNvPr id="961" name="Google Shape;961;p96" descr="http://www.cyberphysics.co.uk/graphics/diagrams/forces/density.gif"/>
          <p:cNvPicPr preferRelativeResize="0"/>
          <p:nvPr/>
        </p:nvPicPr>
        <p:blipFill rotWithShape="1">
          <a:blip r:embed="rId3">
            <a:alphaModFix/>
          </a:blip>
          <a:srcRect/>
          <a:stretch/>
        </p:blipFill>
        <p:spPr>
          <a:xfrm>
            <a:off x="2540935" y="3204033"/>
            <a:ext cx="4062129" cy="2578100"/>
          </a:xfrm>
          <a:prstGeom prst="rect">
            <a:avLst/>
          </a:prstGeom>
          <a:noFill/>
          <a:ln>
            <a:noFill/>
          </a:ln>
        </p:spPr>
      </p:pic>
      <p:sp>
        <p:nvSpPr>
          <p:cNvPr id="962" name="Google Shape;962;p9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97"/>
          <p:cNvSpPr txBox="1"/>
          <p:nvPr/>
        </p:nvSpPr>
        <p:spPr>
          <a:xfrm>
            <a:off x="775575" y="425025"/>
            <a:ext cx="78450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Why is density a physical property?</a:t>
            </a:r>
            <a:endParaRPr/>
          </a:p>
        </p:txBody>
      </p:sp>
      <p:pic>
        <p:nvPicPr>
          <p:cNvPr id="969" name="Google Shape;969;p97" descr="http://www.cyberphysics.co.uk/graphics/diagrams/forces/density.gif"/>
          <p:cNvPicPr preferRelativeResize="0"/>
          <p:nvPr/>
        </p:nvPicPr>
        <p:blipFill rotWithShape="1">
          <a:blip r:embed="rId3">
            <a:alphaModFix/>
          </a:blip>
          <a:srcRect/>
          <a:stretch/>
        </p:blipFill>
        <p:spPr>
          <a:xfrm>
            <a:off x="2540935" y="3204033"/>
            <a:ext cx="4062129" cy="2578100"/>
          </a:xfrm>
          <a:prstGeom prst="rect">
            <a:avLst/>
          </a:prstGeom>
          <a:noFill/>
          <a:ln>
            <a:noFill/>
          </a:ln>
        </p:spPr>
      </p:pic>
      <p:sp>
        <p:nvSpPr>
          <p:cNvPr id="970" name="Google Shape;970;p9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98"/>
          <p:cNvSpPr txBox="1"/>
          <p:nvPr/>
        </p:nvSpPr>
        <p:spPr>
          <a:xfrm>
            <a:off x="2129396" y="869904"/>
            <a:ext cx="577331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Physical Change</a:t>
            </a:r>
            <a:endParaRPr/>
          </a:p>
        </p:txBody>
      </p:sp>
      <p:sp>
        <p:nvSpPr>
          <p:cNvPr id="977" name="Google Shape;977;p9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8" name="Google Shape;978;p9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99"/>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985" name="Google Shape;985;p99"/>
          <p:cNvSpPr/>
          <p:nvPr/>
        </p:nvSpPr>
        <p:spPr>
          <a:xfrm>
            <a:off x="1248450" y="328600"/>
            <a:ext cx="7252500" cy="177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Physical Change</a:t>
            </a:r>
            <a:r>
              <a:rPr lang="en-US" sz="3600">
                <a:solidFill>
                  <a:schemeClr val="dk1"/>
                </a:solidFill>
                <a:latin typeface="Calibri"/>
                <a:ea typeface="Calibri"/>
                <a:cs typeface="Calibri"/>
                <a:sym typeface="Calibri"/>
              </a:rPr>
              <a:t>: a substance is changed but does not form a new substance</a:t>
            </a:r>
            <a:endParaRPr/>
          </a:p>
        </p:txBody>
      </p:sp>
      <p:pic>
        <p:nvPicPr>
          <p:cNvPr id="986" name="Google Shape;986;p99"/>
          <p:cNvPicPr preferRelativeResize="0"/>
          <p:nvPr/>
        </p:nvPicPr>
        <p:blipFill rotWithShape="1">
          <a:blip r:embed="rId3">
            <a:alphaModFix/>
          </a:blip>
          <a:srcRect/>
          <a:stretch/>
        </p:blipFill>
        <p:spPr>
          <a:xfrm>
            <a:off x="1520200" y="2252109"/>
            <a:ext cx="5627818" cy="4502256"/>
          </a:xfrm>
          <a:prstGeom prst="rect">
            <a:avLst/>
          </a:prstGeom>
          <a:noFill/>
          <a:ln>
            <a:noFill/>
          </a:ln>
        </p:spPr>
      </p:pic>
      <p:pic>
        <p:nvPicPr>
          <p:cNvPr id="987" name="Google Shape;987;p99"/>
          <p:cNvPicPr preferRelativeResize="0"/>
          <p:nvPr/>
        </p:nvPicPr>
        <p:blipFill rotWithShape="1">
          <a:blip r:embed="rId4">
            <a:alphaModFix/>
          </a:blip>
          <a:srcRect/>
          <a:stretch/>
        </p:blipFill>
        <p:spPr>
          <a:xfrm>
            <a:off x="2391694" y="4132613"/>
            <a:ext cx="1663700" cy="1193800"/>
          </a:xfrm>
          <a:prstGeom prst="rect">
            <a:avLst/>
          </a:prstGeom>
          <a:noFill/>
          <a:ln>
            <a:noFill/>
          </a:ln>
        </p:spPr>
      </p:pic>
      <p:sp>
        <p:nvSpPr>
          <p:cNvPr id="988" name="Google Shape;988;p99"/>
          <p:cNvSpPr txBox="1"/>
          <p:nvPr/>
        </p:nvSpPr>
        <p:spPr>
          <a:xfrm>
            <a:off x="4565112" y="4055389"/>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chemeClr val="dk1"/>
              </a:solidFill>
              <a:latin typeface="Calibri"/>
              <a:ea typeface="Calibri"/>
              <a:cs typeface="Calibri"/>
              <a:sym typeface="Calibri"/>
            </a:endParaRPr>
          </a:p>
        </p:txBody>
      </p:sp>
      <p:sp>
        <p:nvSpPr>
          <p:cNvPr id="989" name="Google Shape;989;p99"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0" name="Google Shape;990;p99" descr="Blog"/>
          <p:cNvPicPr preferRelativeResize="0"/>
          <p:nvPr/>
        </p:nvPicPr>
        <p:blipFill rotWithShape="1">
          <a:blip r:embed="rId6">
            <a:alphaModFix/>
          </a:blip>
          <a:srcRect/>
          <a:stretch/>
        </p:blipFill>
        <p:spPr>
          <a:xfrm>
            <a:off x="849542" y="187766"/>
            <a:ext cx="474009" cy="47400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b6ec67123f_0_11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b6ec67123f_0_116"/>
          <p:cNvSpPr txBox="1"/>
          <p:nvPr/>
        </p:nvSpPr>
        <p:spPr>
          <a:xfrm>
            <a:off x="1035351" y="316350"/>
            <a:ext cx="78012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is a physical change?</a:t>
            </a:r>
            <a:endParaRPr/>
          </a:p>
        </p:txBody>
      </p:sp>
      <p:sp>
        <p:nvSpPr>
          <p:cNvPr id="1003" name="Google Shape;1003;gb6ec67123f_0_1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4" name="Google Shape;1004;gb6ec67123f_0_116"/>
          <p:cNvPicPr preferRelativeResize="0"/>
          <p:nvPr/>
        </p:nvPicPr>
        <p:blipFill rotWithShape="1">
          <a:blip r:embed="rId4">
            <a:alphaModFix/>
          </a:blip>
          <a:srcRect/>
          <a:stretch/>
        </p:blipFill>
        <p:spPr>
          <a:xfrm>
            <a:off x="1758088" y="1548734"/>
            <a:ext cx="5627818" cy="4502256"/>
          </a:xfrm>
          <a:prstGeom prst="rect">
            <a:avLst/>
          </a:prstGeom>
          <a:noFill/>
          <a:ln>
            <a:noFill/>
          </a:ln>
        </p:spPr>
      </p:pic>
      <p:pic>
        <p:nvPicPr>
          <p:cNvPr id="1005" name="Google Shape;1005;gb6ec67123f_0_116"/>
          <p:cNvPicPr preferRelativeResize="0"/>
          <p:nvPr/>
        </p:nvPicPr>
        <p:blipFill rotWithShape="1">
          <a:blip r:embed="rId5">
            <a:alphaModFix/>
          </a:blip>
          <a:srcRect/>
          <a:stretch/>
        </p:blipFill>
        <p:spPr>
          <a:xfrm>
            <a:off x="2629581" y="3429238"/>
            <a:ext cx="1663700" cy="1193800"/>
          </a:xfrm>
          <a:prstGeom prst="rect">
            <a:avLst/>
          </a:prstGeom>
          <a:noFill/>
          <a:ln>
            <a:noFill/>
          </a:ln>
        </p:spPr>
      </p:pic>
      <p:sp>
        <p:nvSpPr>
          <p:cNvPr id="1006" name="Google Shape;1006;gb6ec67123f_0_116"/>
          <p:cNvSpPr txBox="1"/>
          <p:nvPr/>
        </p:nvSpPr>
        <p:spPr>
          <a:xfrm>
            <a:off x="4803000" y="3352014"/>
            <a:ext cx="15771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Calibri"/>
                <a:ea typeface="Calibri"/>
                <a:cs typeface="Calibri"/>
                <a:sym typeface="Calibri"/>
              </a:rPr>
              <a:t>H</a:t>
            </a:r>
            <a:r>
              <a:rPr lang="en-US" sz="6600" b="1" baseline="-25000">
                <a:solidFill>
                  <a:srgbClr val="FFFFFF"/>
                </a:solidFill>
                <a:latin typeface="Calibri"/>
                <a:ea typeface="Calibri"/>
                <a:cs typeface="Calibri"/>
                <a:sym typeface="Calibri"/>
              </a:rPr>
              <a:t>2</a:t>
            </a:r>
            <a:r>
              <a:rPr lang="en-US" sz="6600" b="1">
                <a:solidFill>
                  <a:srgbClr val="FFFFFF"/>
                </a:solidFill>
                <a:latin typeface="Calibri"/>
                <a:ea typeface="Calibri"/>
                <a:cs typeface="Calibri"/>
                <a:sym typeface="Calibri"/>
              </a:rPr>
              <a:t>O</a:t>
            </a:r>
            <a:endParaRPr sz="66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0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1013" name="Google Shape;1013;p10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014" name="Google Shape;1014;p100"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5297</Words>
  <Application>Microsoft Office PowerPoint</Application>
  <PresentationFormat>On-screen Show (4:3)</PresentationFormat>
  <Paragraphs>543</Paragraphs>
  <Slides>120</Slides>
  <Notes>117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120</vt:i4>
      </vt:variant>
    </vt:vector>
  </HeadingPairs>
  <TitlesOfParts>
    <vt:vector size="1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Property: observed characteristic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Units of Measure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Property: observed characteristic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Property: observed characteristic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vt:lpstr>
      <vt:lpstr>Ice Melting</vt:lpstr>
      <vt:lpstr>Ice Melting 🡪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some ways a substance can go through a physical change?</vt:lpstr>
      <vt:lpstr>Why is ice melting an example of a physical change?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2017-05-24T16:35:15Z</dcterms:created>
  <dcterms:modified xsi:type="dcterms:W3CDTF">2021-08-04T03:01:34Z</dcterms:modified>
</cp:coreProperties>
</file>