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59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597"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598" r:id="rId17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3" roundtripDataSignature="AMtx7miq22lUTyD81T7kv0BwNO72dsU4K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customschemas.google.com/relationships/presentationmetadata" Target="meta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theme" Target="theme/theme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tableStyles" Target="tableStyles.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en-US"/>
              <a:t>Feedback: Explicit cues used at the beginning of each step makes it easy for students to follow along and be prepared to engage in the next part of the lesson.</a:t>
            </a: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Now let’s pause for a moment to check your understanding.</a:t>
            </a:r>
            <a:endParaRPr b="0"/>
          </a:p>
          <a:p>
            <a:pPr marL="0" lvl="0" indent="0" algn="l" rtl="0">
              <a:spcBef>
                <a:spcPts val="0"/>
              </a:spcBef>
              <a:spcAft>
                <a:spcPts val="0"/>
              </a:spcAft>
              <a:buNone/>
            </a:pPr>
            <a:endParaRPr/>
          </a:p>
          <a:p>
            <a:pPr marL="0" lvl="0" indent="0" algn="l" rtl="0">
              <a:spcBef>
                <a:spcPts val="0"/>
              </a:spcBef>
              <a:spcAft>
                <a:spcPts val="0"/>
              </a:spcAft>
              <a:buNone/>
            </a:pPr>
            <a:r>
              <a:rPr lang="en-US"/>
              <a:t>Feedback: Remember to make adjustments to your lesson and content if you see some students not demonstrating understanding, this can help them make connections and prevent frustration.</a:t>
            </a:r>
            <a:endParaRPr/>
          </a:p>
        </p:txBody>
      </p:sp>
      <p:sp>
        <p:nvSpPr>
          <p:cNvPr id="181" name="Google Shape;181;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p1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8" name="Google Shape;938;p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That is the basic definition, but there is a bit more you need to know. </a:t>
            </a:r>
            <a:endParaRPr/>
          </a:p>
        </p:txBody>
      </p:sp>
      <p:sp>
        <p:nvSpPr>
          <p:cNvPr id="939" name="Google Shape;939;p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101</a:t>
            </a:fld>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p1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5" name="Google Shape;945;p1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Let’s define what diverge means so that we can fully understand this definition. </a:t>
            </a:r>
            <a:endParaRPr b="0"/>
          </a:p>
          <a:p>
            <a:pPr marL="0" lvl="0" indent="0" algn="l" rtl="0">
              <a:spcBef>
                <a:spcPts val="0"/>
              </a:spcBef>
              <a:spcAft>
                <a:spcPts val="0"/>
              </a:spcAft>
              <a:buNone/>
            </a:pPr>
            <a:endParaRPr/>
          </a:p>
        </p:txBody>
      </p:sp>
      <p:sp>
        <p:nvSpPr>
          <p:cNvPr id="946" name="Google Shape;946;p10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102</a:t>
            </a:fld>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p1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3" name="Google Shape;953;p1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For convex mirrors, to diverge means that the light waves are spread out when they are reflected off the mirror. </a:t>
            </a:r>
            <a:endParaRPr b="0"/>
          </a:p>
          <a:p>
            <a:pPr marL="0" lvl="0" indent="0" algn="l" rtl="0">
              <a:spcBef>
                <a:spcPts val="0"/>
              </a:spcBef>
              <a:spcAft>
                <a:spcPts val="0"/>
              </a:spcAft>
              <a:buNone/>
            </a:pPr>
            <a:endParaRPr/>
          </a:p>
        </p:txBody>
      </p:sp>
      <p:sp>
        <p:nvSpPr>
          <p:cNvPr id="954" name="Google Shape;954;p10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103</a:t>
            </a:fld>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p1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1" name="Google Shape;961;p10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focal point of a convex mirror is the point from which diverging light waves appear to proceed after being reflected.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While going through this content, it might be helpful to compare concave and convex mirrors for students. That could help them keep the two terms separate in their minds/notes.</a:t>
            </a:r>
            <a:endParaRPr/>
          </a:p>
        </p:txBody>
      </p:sp>
      <p:sp>
        <p:nvSpPr>
          <p:cNvPr id="962" name="Google Shape;962;p10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104</a:t>
            </a:fld>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p1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9" name="Google Shape;969;p1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Like concave mirrors, the focal length of convex mirrors is the distance from the mirror to the focal point. </a:t>
            </a:r>
            <a:endParaRPr/>
          </a:p>
        </p:txBody>
      </p:sp>
      <p:sp>
        <p:nvSpPr>
          <p:cNvPr id="970" name="Google Shape;970;p1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105</a:t>
            </a:fld>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p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7" name="Google Shape;977;p1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why is the focal point of a mirror important?</a:t>
            </a:r>
            <a:endParaRPr/>
          </a:p>
        </p:txBody>
      </p:sp>
      <p:sp>
        <p:nvSpPr>
          <p:cNvPr id="978" name="Google Shape;978;p1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106</a:t>
            </a:fld>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p1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4" name="Google Shape;984;p1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 perfect mirror would send all the light waves through that one focal point, which would result in the clearest image. </a:t>
            </a:r>
            <a:endParaRPr/>
          </a:p>
        </p:txBody>
      </p:sp>
      <p:sp>
        <p:nvSpPr>
          <p:cNvPr id="985" name="Google Shape;985;p1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107</a:t>
            </a:fld>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p1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2" name="Google Shape;992;p1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b="0"/>
          </a:p>
          <a:p>
            <a:pPr marL="0" lvl="0" indent="0" algn="l" rtl="0">
              <a:spcBef>
                <a:spcPts val="0"/>
              </a:spcBef>
              <a:spcAft>
                <a:spcPts val="0"/>
              </a:spcAft>
              <a:buNone/>
            </a:pPr>
            <a:endParaRPr/>
          </a:p>
          <a:p>
            <a:pPr marL="0" lvl="0" indent="0" algn="l" rtl="0">
              <a:spcBef>
                <a:spcPts val="0"/>
              </a:spcBef>
              <a:spcAft>
                <a:spcPts val="0"/>
              </a:spcAft>
              <a:buNone/>
            </a:pPr>
            <a:r>
              <a:rPr lang="en-US"/>
              <a:t>Feedback: It's awesome to include many opportunities for students to demonstrate understanding, this can help you catch some confusion and get students back on track.</a:t>
            </a:r>
            <a:endParaRPr/>
          </a:p>
        </p:txBody>
      </p:sp>
      <p:sp>
        <p:nvSpPr>
          <p:cNvPr id="993" name="Google Shape;993;p1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108</a:t>
            </a:fld>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p1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8" name="Google Shape;998;p1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does it mean for light to diverge?</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a:t>
            </a:r>
            <a:r>
              <a:rPr lang="en-US" b="0"/>
              <a:t>For convex mirrors, to diverge means that the light waves are spread out when they are reflected off the mirror.]</a:t>
            </a:r>
            <a:endParaRPr b="0"/>
          </a:p>
          <a:p>
            <a:pPr marL="0" marR="0" lvl="0" indent="0" algn="l" rtl="0">
              <a:lnSpc>
                <a:spcPct val="100000"/>
              </a:lnSpc>
              <a:spcBef>
                <a:spcPts val="0"/>
              </a:spcBef>
              <a:spcAft>
                <a:spcPts val="0"/>
              </a:spcAft>
              <a:buClr>
                <a:schemeClr val="dk1"/>
              </a:buClr>
              <a:buSzPts val="1200"/>
              <a:buFont typeface="Calibri"/>
              <a:buNone/>
            </a:pPr>
            <a:endParaRPr/>
          </a:p>
        </p:txBody>
      </p:sp>
      <p:sp>
        <p:nvSpPr>
          <p:cNvPr id="999" name="Google Shape;999;p1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109</a:t>
            </a:fld>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p1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6" name="Google Shape;1006;p1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is the focal point of a convex mirror? </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[The focal point of a convex mirror is the point from which diverging light waves appear to proceed after being reflected.]</a:t>
            </a:r>
            <a:endParaRPr/>
          </a:p>
        </p:txBody>
      </p:sp>
      <p:sp>
        <p:nvSpPr>
          <p:cNvPr id="1007" name="Google Shape;1007;p1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visible light?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sz="1200"/>
              <a:t>[</a:t>
            </a:r>
            <a:r>
              <a:rPr lang="en-US"/>
              <a:t>Visible light waves are wavelengths that are visible to the human eye. They are the only waves on the electromagnetic spectrum that are visible. They have wavelengths that are shorter than infrared radiation and longer than ultraviolet radiation. Visible light also has higher frequencies and energy than infrared radiation.]</a:t>
            </a:r>
            <a:endParaRPr/>
          </a:p>
        </p:txBody>
      </p:sp>
      <p:sp>
        <p:nvSpPr>
          <p:cNvPr id="187" name="Google Shape;187;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p1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4" name="Google Shape;1014;p1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let’s talk about some examples</a:t>
            </a:r>
            <a:r>
              <a:rPr lang="en-US" b="1"/>
              <a:t> </a:t>
            </a:r>
            <a:r>
              <a:rPr lang="en-US"/>
              <a:t>of </a:t>
            </a:r>
            <a:r>
              <a:rPr lang="en-US" b="1"/>
              <a:t>convex mirrors</a:t>
            </a:r>
            <a:r>
              <a:rPr lang="en-US" b="0"/>
              <a:t>.  </a:t>
            </a:r>
            <a:endParaRPr b="0"/>
          </a:p>
        </p:txBody>
      </p:sp>
      <p:sp>
        <p:nvSpPr>
          <p:cNvPr id="1015" name="Google Shape;1015;p1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111</a:t>
            </a:fld>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p1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1" name="Google Shape;1021;p1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Traffic mirrors are examples of convex mirrors. They are inverted outwards so that drivers can see more of the road.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Feedback: Remember to use explicit language when providing explanations of examples, it will help to simplify things for students.</a:t>
            </a:r>
            <a:endParaRPr/>
          </a:p>
          <a:p>
            <a:pPr marL="0" lvl="0" indent="0" algn="l" rtl="0">
              <a:spcBef>
                <a:spcPts val="0"/>
              </a:spcBef>
              <a:spcAft>
                <a:spcPts val="0"/>
              </a:spcAft>
              <a:buNone/>
            </a:pPr>
            <a:endParaRPr/>
          </a:p>
        </p:txBody>
      </p:sp>
      <p:sp>
        <p:nvSpPr>
          <p:cNvPr id="1022" name="Google Shape;1022;p1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112</a:t>
            </a:fld>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7"/>
        <p:cNvGrpSpPr/>
        <p:nvPr/>
      </p:nvGrpSpPr>
      <p:grpSpPr>
        <a:xfrm>
          <a:off x="0" y="0"/>
          <a:ext cx="0" cy="0"/>
          <a:chOff x="0" y="0"/>
          <a:chExt cx="0" cy="0"/>
        </a:xfrm>
      </p:grpSpPr>
      <p:sp>
        <p:nvSpPr>
          <p:cNvPr id="1028" name="Google Shape;1028;p1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9" name="Google Shape;1029;p1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 magnifying glass is an example of a convex mirror. Two convex mirrors are placed back to back to make a magnifying glass. </a:t>
            </a:r>
            <a:endParaRPr/>
          </a:p>
          <a:p>
            <a:pPr marL="0" lvl="0" indent="0" algn="l" rtl="0">
              <a:spcBef>
                <a:spcPts val="0"/>
              </a:spcBef>
              <a:spcAft>
                <a:spcPts val="0"/>
              </a:spcAft>
              <a:buNone/>
            </a:pPr>
            <a:endParaRPr/>
          </a:p>
        </p:txBody>
      </p:sp>
      <p:sp>
        <p:nvSpPr>
          <p:cNvPr id="1030" name="Google Shape;1030;p1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113</a:t>
            </a:fld>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p1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7" name="Google Shape;1037;p1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1038" name="Google Shape;1038;p1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114</a:t>
            </a:fld>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p1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3" name="Google Shape;1043;p1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are some examples of convex mirrors? </a:t>
            </a:r>
            <a:endParaRPr/>
          </a:p>
          <a:p>
            <a:pPr marL="0" lvl="0" indent="0" algn="l" rtl="0">
              <a:spcBef>
                <a:spcPts val="0"/>
              </a:spcBef>
              <a:spcAft>
                <a:spcPts val="0"/>
              </a:spcAft>
              <a:buNone/>
            </a:pPr>
            <a:endParaRPr/>
          </a:p>
          <a:p>
            <a:pPr marL="0" lvl="0" indent="0" algn="l" rtl="0">
              <a:spcBef>
                <a:spcPts val="0"/>
              </a:spcBef>
              <a:spcAft>
                <a:spcPts val="0"/>
              </a:spcAft>
              <a:buNone/>
            </a:pPr>
            <a:r>
              <a:rPr lang="en-US"/>
              <a:t>[Magnifying glass, traffic mirrors, etc.]</a:t>
            </a:r>
            <a:endParaRPr/>
          </a:p>
          <a:p>
            <a:pPr marL="0" lvl="0" indent="0" algn="l" rtl="0">
              <a:spcBef>
                <a:spcPts val="0"/>
              </a:spcBef>
              <a:spcAft>
                <a:spcPts val="0"/>
              </a:spcAft>
              <a:buNone/>
            </a:pPr>
            <a:endParaRPr/>
          </a:p>
        </p:txBody>
      </p:sp>
      <p:sp>
        <p:nvSpPr>
          <p:cNvPr id="1044" name="Google Shape;1044;p1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115</a:t>
            </a:fld>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p1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1" name="Google Shape;1051;p1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Demonstration - Let’s see what kind of image a convex mirror produces!</a:t>
            </a:r>
            <a:endParaRPr/>
          </a:p>
          <a:p>
            <a:pPr marL="0" lvl="0" indent="0" algn="l" rtl="0">
              <a:spcBef>
                <a:spcPts val="0"/>
              </a:spcBef>
              <a:spcAft>
                <a:spcPts val="0"/>
              </a:spcAft>
              <a:buNone/>
            </a:pPr>
            <a:endParaRPr/>
          </a:p>
          <a:p>
            <a:pPr marL="0" lvl="0" indent="0" algn="l" rtl="0">
              <a:spcBef>
                <a:spcPts val="0"/>
              </a:spcBef>
              <a:spcAft>
                <a:spcPts val="0"/>
              </a:spcAft>
              <a:buNone/>
            </a:pPr>
            <a:r>
              <a:rPr lang="en-US"/>
              <a:t>For this demonstration, all I am going to need is a spoon. </a:t>
            </a:r>
            <a:endParaRPr/>
          </a:p>
          <a:p>
            <a:pPr marL="0" lvl="0" indent="0" algn="l" rtl="0">
              <a:spcBef>
                <a:spcPts val="0"/>
              </a:spcBef>
              <a:spcAft>
                <a:spcPts val="0"/>
              </a:spcAft>
              <a:buNone/>
            </a:pPr>
            <a:endParaRPr/>
          </a:p>
          <a:p>
            <a:pPr marL="0" lvl="0" indent="0" algn="l" rtl="0">
              <a:spcBef>
                <a:spcPts val="0"/>
              </a:spcBef>
              <a:spcAft>
                <a:spcPts val="0"/>
              </a:spcAft>
              <a:buNone/>
            </a:pPr>
            <a:r>
              <a:rPr lang="en-US"/>
              <a:t>The outside of a spoon is curved outwards, making it a convex mirror. This is why, when I look at myself on the outside of a spoon, my reflection is upright.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It's really important to make sure that you're providing students with frequent opportunities to respond as you're introducing an activity. This will help guide you in scaffolding your support during the activity.</a:t>
            </a:r>
            <a:endParaRPr/>
          </a:p>
        </p:txBody>
      </p:sp>
      <p:sp>
        <p:nvSpPr>
          <p:cNvPr id="1052" name="Google Shape;1052;p1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116</a:t>
            </a:fld>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Google Shape;1058;p1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9" name="Google Shape;1059;p1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1060" name="Google Shape;1060;p1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117</a:t>
            </a:fld>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p1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5" name="Google Shape;1065;p1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From this demonstration, how is a spoon an example of a convex mirror? </a:t>
            </a:r>
            <a:endParaRPr b="0"/>
          </a:p>
          <a:p>
            <a:pPr marL="0" lvl="0" indent="0" algn="l" rtl="0">
              <a:spcBef>
                <a:spcPts val="0"/>
              </a:spcBef>
              <a:spcAft>
                <a:spcPts val="0"/>
              </a:spcAft>
              <a:buNone/>
            </a:pPr>
            <a:endParaRPr/>
          </a:p>
          <a:p>
            <a:pPr marL="0" lvl="0" indent="0" algn="l" rtl="0">
              <a:spcBef>
                <a:spcPts val="0"/>
              </a:spcBef>
              <a:spcAft>
                <a:spcPts val="0"/>
              </a:spcAft>
              <a:buNone/>
            </a:pPr>
            <a:r>
              <a:rPr lang="en-US"/>
              <a:t>[The back of a spoon is curved outwards - it produces a larger, distorted image]</a:t>
            </a:r>
            <a:endParaRPr/>
          </a:p>
        </p:txBody>
      </p:sp>
      <p:sp>
        <p:nvSpPr>
          <p:cNvPr id="1066" name="Google Shape;1066;p1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118</a:t>
            </a:fld>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1"/>
        <p:cNvGrpSpPr/>
        <p:nvPr/>
      </p:nvGrpSpPr>
      <p:grpSpPr>
        <a:xfrm>
          <a:off x="0" y="0"/>
          <a:ext cx="0" cy="0"/>
          <a:chOff x="0" y="0"/>
          <a:chExt cx="0" cy="0"/>
        </a:xfrm>
      </p:grpSpPr>
      <p:sp>
        <p:nvSpPr>
          <p:cNvPr id="1072" name="Google Shape;1072;p1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3" name="Google Shape;1073;p1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How are convex mirrors different from concave mirrors?</a:t>
            </a:r>
            <a:endParaRPr/>
          </a:p>
          <a:p>
            <a:pPr marL="0" lvl="0" indent="0" algn="l" rtl="0">
              <a:spcBef>
                <a:spcPts val="0"/>
              </a:spcBef>
              <a:spcAft>
                <a:spcPts val="0"/>
              </a:spcAft>
              <a:buNone/>
            </a:pPr>
            <a:endParaRPr/>
          </a:p>
          <a:p>
            <a:pPr marL="0" lvl="0" indent="0" algn="l" rtl="0">
              <a:spcBef>
                <a:spcPts val="0"/>
              </a:spcBef>
              <a:spcAft>
                <a:spcPts val="0"/>
              </a:spcAft>
              <a:buNone/>
            </a:pPr>
            <a:r>
              <a:rPr lang="en-US"/>
              <a:t>[Convex mirrors are mirrors that curve outwards. They diverge light and produce a smaller, upright image. In contrast, concave mirrors are mirrors that curve inwards. They converge light and produce an upright magnified image if close and an inverted, smaller image if far away.]</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It is important to take time throughout the close of the lesson to check for understanding one last time, this will help you know who may need more instruction or where further explanation is needed.</a:t>
            </a:r>
            <a:endParaRPr/>
          </a:p>
        </p:txBody>
      </p:sp>
      <p:sp>
        <p:nvSpPr>
          <p:cNvPr id="1074" name="Google Shape;1074;p1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119</a:t>
            </a:fld>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p1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4" name="Google Shape;1084;p1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What is an example of a convex mirror? </a:t>
            </a:r>
            <a:endParaRPr b="0"/>
          </a:p>
          <a:p>
            <a:pPr marL="0" lvl="0" indent="0" algn="l" rtl="0">
              <a:spcBef>
                <a:spcPts val="0"/>
              </a:spcBef>
              <a:spcAft>
                <a:spcPts val="0"/>
              </a:spcAft>
              <a:buNone/>
            </a:pPr>
            <a:endParaRPr/>
          </a:p>
          <a:p>
            <a:pPr marL="0" lvl="0" indent="0" algn="l" rtl="0">
              <a:spcBef>
                <a:spcPts val="0"/>
              </a:spcBef>
              <a:spcAft>
                <a:spcPts val="0"/>
              </a:spcAft>
              <a:buNone/>
            </a:pPr>
            <a:r>
              <a:rPr lang="en-US" b="0"/>
              <a:t>[Traffic mirrors, magnifying glass, etc.]</a:t>
            </a:r>
            <a:endParaRPr b="0"/>
          </a:p>
        </p:txBody>
      </p:sp>
      <p:sp>
        <p:nvSpPr>
          <p:cNvPr id="1085" name="Google Shape;1085;p1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120</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How are the angle of reflection and the angle of incidence related?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t>
            </a:r>
            <a:r>
              <a:rPr lang="en-US"/>
              <a:t>The angle of incidence is equal to the angle of reflection.]</a:t>
            </a:r>
            <a:endParaRPr/>
          </a:p>
        </p:txBody>
      </p:sp>
      <p:sp>
        <p:nvSpPr>
          <p:cNvPr id="195" name="Google Shape;195;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p1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2" name="Google Shape;1092;p1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What is the difference between diverge and converge? </a:t>
            </a:r>
            <a:endParaRPr/>
          </a:p>
          <a:p>
            <a:pPr marL="0" lvl="0" indent="0" algn="l" rtl="0">
              <a:spcBef>
                <a:spcPts val="0"/>
              </a:spcBef>
              <a:spcAft>
                <a:spcPts val="0"/>
              </a:spcAft>
              <a:buNone/>
            </a:pPr>
            <a:endParaRPr b="0"/>
          </a:p>
          <a:p>
            <a:pPr marL="0" lvl="0" indent="0" algn="l" rtl="0">
              <a:spcBef>
                <a:spcPts val="0"/>
              </a:spcBef>
              <a:spcAft>
                <a:spcPts val="0"/>
              </a:spcAft>
              <a:buNone/>
            </a:pPr>
            <a:r>
              <a:rPr lang="en-US" b="0"/>
              <a:t>[When light diverges, the light waves spread out when they are reflected off the mirror. In contrast, when light converges, the light waves are physically joining together.]</a:t>
            </a:r>
            <a:endParaRPr b="0"/>
          </a:p>
        </p:txBody>
      </p:sp>
      <p:sp>
        <p:nvSpPr>
          <p:cNvPr id="1093" name="Google Shape;1093;p1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121</a:t>
            </a:fld>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8"/>
        <p:cNvGrpSpPr/>
        <p:nvPr/>
      </p:nvGrpSpPr>
      <p:grpSpPr>
        <a:xfrm>
          <a:off x="0" y="0"/>
          <a:ext cx="0" cy="0"/>
          <a:chOff x="0" y="0"/>
          <a:chExt cx="0" cy="0"/>
        </a:xfrm>
      </p:grpSpPr>
      <p:sp>
        <p:nvSpPr>
          <p:cNvPr id="1099" name="Google Shape;1099;p1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0" name="Google Shape;1100;p1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Why is the focal point of a mirror important? </a:t>
            </a:r>
            <a:endParaRPr/>
          </a:p>
          <a:p>
            <a:pPr marL="0" lvl="0" indent="0" algn="l" rtl="0">
              <a:spcBef>
                <a:spcPts val="0"/>
              </a:spcBef>
              <a:spcAft>
                <a:spcPts val="0"/>
              </a:spcAft>
              <a:buNone/>
            </a:pPr>
            <a:endParaRPr b="0"/>
          </a:p>
          <a:p>
            <a:pPr marL="0" lvl="0" indent="0" algn="l" rtl="0">
              <a:spcBef>
                <a:spcPts val="0"/>
              </a:spcBef>
              <a:spcAft>
                <a:spcPts val="0"/>
              </a:spcAft>
              <a:buNone/>
            </a:pPr>
            <a:r>
              <a:rPr lang="en-US" b="0"/>
              <a:t>[A perfect mirror would send all the light waves through that one focal point, which would result in the clearest image.]</a:t>
            </a:r>
            <a:endParaRPr b="0"/>
          </a:p>
        </p:txBody>
      </p:sp>
      <p:sp>
        <p:nvSpPr>
          <p:cNvPr id="1101" name="Google Shape;1101;p1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122</a:t>
            </a:fld>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1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8" name="Google Shape;1108;p1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remember!</a:t>
            </a:r>
            <a:endParaRPr/>
          </a:p>
          <a:p>
            <a:pPr marL="0" lvl="0" indent="0" algn="l" rtl="0">
              <a:spcBef>
                <a:spcPts val="0"/>
              </a:spcBef>
              <a:spcAft>
                <a:spcPts val="0"/>
              </a:spcAft>
              <a:buNone/>
            </a:pPr>
            <a:endParaRPr/>
          </a:p>
        </p:txBody>
      </p:sp>
      <p:sp>
        <p:nvSpPr>
          <p:cNvPr id="1109" name="Google Shape;1109;p1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123</a:t>
            </a:fld>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p1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5" name="Google Shape;1115;p1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Convex mirrors are mirrors that curve outwards. They diverge light and produce a smaller, upright image. </a:t>
            </a:r>
            <a:endParaRPr/>
          </a:p>
          <a:p>
            <a:pPr marL="0" lvl="0" indent="0" algn="l" rtl="0">
              <a:spcBef>
                <a:spcPts val="0"/>
              </a:spcBef>
              <a:spcAft>
                <a:spcPts val="0"/>
              </a:spcAft>
              <a:buNone/>
            </a:pPr>
            <a:endParaRPr/>
          </a:p>
        </p:txBody>
      </p:sp>
      <p:sp>
        <p:nvSpPr>
          <p:cNvPr id="1116" name="Google Shape;1116;p1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124</a:t>
            </a:fld>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Google Shape;1122;p1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3" name="Google Shape;1123;p1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For convex mirrors, to diverge means that the light waves are spread out when they are reflected off the mirror. </a:t>
            </a:r>
            <a:endParaRPr b="0"/>
          </a:p>
          <a:p>
            <a:pPr marL="0" lvl="0" indent="0" algn="l" rtl="0">
              <a:spcBef>
                <a:spcPts val="0"/>
              </a:spcBef>
              <a:spcAft>
                <a:spcPts val="0"/>
              </a:spcAft>
              <a:buNone/>
            </a:pPr>
            <a:endParaRPr/>
          </a:p>
        </p:txBody>
      </p:sp>
      <p:sp>
        <p:nvSpPr>
          <p:cNvPr id="1124" name="Google Shape;1124;p1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125</a:t>
            </a:fld>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p1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1" name="Google Shape;1131;p1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focal point of a convex mirror is the point from which diverging light waves appear to proceed after being reflected. </a:t>
            </a:r>
            <a:endParaRPr/>
          </a:p>
        </p:txBody>
      </p:sp>
      <p:sp>
        <p:nvSpPr>
          <p:cNvPr id="1132" name="Google Shape;1132;p1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126</a:t>
            </a:fld>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Google Shape;1138;p1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9" name="Google Shape;1139;p1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Like concave mirrors, the focal length of convex mirrors is the distance from the mirror to the focal point. </a:t>
            </a:r>
            <a:endParaRPr/>
          </a:p>
        </p:txBody>
      </p:sp>
      <p:sp>
        <p:nvSpPr>
          <p:cNvPr id="1140" name="Google Shape;1140;p1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127</a:t>
            </a:fld>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5"/>
        <p:cNvGrpSpPr/>
        <p:nvPr/>
      </p:nvGrpSpPr>
      <p:grpSpPr>
        <a:xfrm>
          <a:off x="0" y="0"/>
          <a:ext cx="0" cy="0"/>
          <a:chOff x="0" y="0"/>
          <a:chExt cx="0" cy="0"/>
        </a:xfrm>
      </p:grpSpPr>
      <p:sp>
        <p:nvSpPr>
          <p:cNvPr id="1146" name="Google Shape;1146;p1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7" name="Google Shape;1147;p1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Explicit cue to revisit the big question at the end of the lesson: </a:t>
            </a:r>
            <a:r>
              <a:rPr lang="en-US" b="0"/>
              <a:t>Okay everyone. Was there anything that we predicted earlier that was correct or incorrect? Do you have any new hypotheses to share?  </a:t>
            </a:r>
            <a:endParaRPr b="0"/>
          </a:p>
          <a:p>
            <a:pPr marL="0" lvl="0" indent="0" algn="l" rtl="0">
              <a:spcBef>
                <a:spcPts val="0"/>
              </a:spcBef>
              <a:spcAft>
                <a:spcPts val="0"/>
              </a:spcAft>
              <a:buNone/>
            </a:pPr>
            <a:endParaRPr/>
          </a:p>
          <a:p>
            <a:pPr marL="0" lvl="0" indent="0" algn="l" rtl="0">
              <a:spcBef>
                <a:spcPts val="0"/>
              </a:spcBef>
              <a:spcAft>
                <a:spcPts val="0"/>
              </a:spcAft>
              <a:buNone/>
            </a:pPr>
            <a:r>
              <a:rPr lang="en-US"/>
              <a:t>Feedback: It is useful to offer a small preview of the next lesson at the very end of the class. This not only offers the students a slight mental preparation for the next lesson but also helps the students see connections between the material.</a:t>
            </a:r>
            <a:endParaRPr/>
          </a:p>
        </p:txBody>
      </p:sp>
      <p:sp>
        <p:nvSpPr>
          <p:cNvPr id="1148" name="Google Shape;1148;p1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128</a:t>
            </a:fld>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p1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6" name="Google Shape;1156;p1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Thanks for watching, and please continue watching CAPs available from this website.  </a:t>
            </a:r>
            <a:endParaRPr/>
          </a:p>
        </p:txBody>
      </p:sp>
      <p:sp>
        <p:nvSpPr>
          <p:cNvPr id="1157" name="Google Shape;1157;p1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129</a:t>
            </a:fld>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9"/>
        <p:cNvGrpSpPr/>
        <p:nvPr/>
      </p:nvGrpSpPr>
      <p:grpSpPr>
        <a:xfrm>
          <a:off x="0" y="0"/>
          <a:ext cx="0" cy="0"/>
          <a:chOff x="0" y="0"/>
          <a:chExt cx="0" cy="0"/>
        </a:xfrm>
      </p:grpSpPr>
      <p:sp>
        <p:nvSpPr>
          <p:cNvPr id="1170" name="Google Shape;1170;p1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1" name="Google Shape;1171;p1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1172" name="Google Shape;1172;p1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131</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is the difference between regular reflection and diffuse reflection?</a:t>
            </a:r>
            <a:endParaRPr/>
          </a:p>
          <a:p>
            <a:pPr marL="0" lvl="0" indent="0" algn="l" rtl="0">
              <a:spcBef>
                <a:spcPts val="0"/>
              </a:spcBef>
              <a:spcAft>
                <a:spcPts val="0"/>
              </a:spcAft>
              <a:buNone/>
            </a:pPr>
            <a:endParaRPr/>
          </a:p>
          <a:p>
            <a:pPr marL="0" lvl="0" indent="0" algn="l" rtl="0">
              <a:spcBef>
                <a:spcPts val="0"/>
              </a:spcBef>
              <a:spcAft>
                <a:spcPts val="0"/>
              </a:spcAft>
              <a:buNone/>
            </a:pPr>
            <a:r>
              <a:rPr lang="en-US"/>
              <a:t>[Regular reflection is the reflection of light from a smooth, shiny surface. </a:t>
            </a:r>
            <a:endParaRPr/>
          </a:p>
          <a:p>
            <a:pPr marL="0" lvl="0" indent="0" algn="l" rtl="0">
              <a:spcBef>
                <a:spcPts val="0"/>
              </a:spcBef>
              <a:spcAft>
                <a:spcPts val="0"/>
              </a:spcAft>
              <a:buNone/>
            </a:pPr>
            <a:r>
              <a:rPr lang="en-US"/>
              <a:t>Diffuse reflection is the reflection of light from a rough surface.]</a:t>
            </a:r>
            <a:endParaRPr/>
          </a:p>
        </p:txBody>
      </p:sp>
      <p:sp>
        <p:nvSpPr>
          <p:cNvPr id="203" name="Google Shape;203;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p1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1" name="Google Shape;1201;p1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Today we’ll be learning about lenses.</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Using clear and simple language when introducing content helps students understand what is expected.</a:t>
            </a:r>
            <a:endParaRPr/>
          </a:p>
        </p:txBody>
      </p:sp>
      <p:sp>
        <p:nvSpPr>
          <p:cNvPr id="1202" name="Google Shape;1202;p1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132</a:t>
            </a:fld>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p1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0" name="Google Shape;1210;p1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Before we start, let’s think about our “big question” again: </a:t>
            </a:r>
            <a:r>
              <a:rPr lang="en-US" sz="1200" b="1"/>
              <a:t>How do you benefit from mirrors and lenses every day? </a:t>
            </a:r>
            <a:r>
              <a:rPr lang="en-US" b="1"/>
              <a:t>What images are formed by mirrors and lenses?</a:t>
            </a:r>
            <a:endParaRPr b="0"/>
          </a:p>
          <a:p>
            <a:pPr marL="0" lvl="0" indent="0" algn="l" rtl="0">
              <a:spcBef>
                <a:spcPts val="0"/>
              </a:spcBef>
              <a:spcAft>
                <a:spcPts val="0"/>
              </a:spcAft>
              <a:buNone/>
            </a:pPr>
            <a:r>
              <a:rPr lang="en-US" b="0"/>
              <a:t>[Pause and illicit predictions from students.]</a:t>
            </a:r>
            <a:endParaRPr/>
          </a:p>
          <a:p>
            <a:pPr marL="0" lvl="0" indent="0" algn="l" rtl="0">
              <a:spcBef>
                <a:spcPts val="0"/>
              </a:spcBef>
              <a:spcAft>
                <a:spcPts val="0"/>
              </a:spcAft>
              <a:buNone/>
            </a:pPr>
            <a:endParaRPr b="0"/>
          </a:p>
          <a:p>
            <a:pPr marL="0" lvl="0" indent="0" algn="l" rtl="0">
              <a:spcBef>
                <a:spcPts val="0"/>
              </a:spcBef>
              <a:spcAft>
                <a:spcPts val="0"/>
              </a:spcAft>
              <a:buNone/>
            </a:pPr>
            <a:r>
              <a:rPr lang="en-US" b="0"/>
              <a:t>I love all these thoughtful scientific hypotheses!  Be sure to keep this question and your predictions in mind as we move through these next few lessons, and we’ll continue to revisit it.</a:t>
            </a:r>
            <a:endParaRPr/>
          </a:p>
        </p:txBody>
      </p:sp>
      <p:sp>
        <p:nvSpPr>
          <p:cNvPr id="1211" name="Google Shape;1211;p1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133</a:t>
            </a:fld>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p1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9" name="Google Shape;1219;p1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Let’s review some terms &amp; concepts that you already learned and make sure you are firm in your understanding. </a:t>
            </a:r>
            <a:endParaRPr/>
          </a:p>
          <a:p>
            <a:pPr marL="0" lvl="0" indent="0" algn="l" rtl="0">
              <a:spcBef>
                <a:spcPts val="0"/>
              </a:spcBef>
              <a:spcAft>
                <a:spcPts val="0"/>
              </a:spcAft>
              <a:buNone/>
            </a:pPr>
            <a:endParaRPr/>
          </a:p>
        </p:txBody>
      </p:sp>
      <p:sp>
        <p:nvSpPr>
          <p:cNvPr id="1220" name="Google Shape;1220;p1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134</a:t>
            </a:fld>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3"/>
        <p:cNvGrpSpPr/>
        <p:nvPr/>
      </p:nvGrpSpPr>
      <p:grpSpPr>
        <a:xfrm>
          <a:off x="0" y="0"/>
          <a:ext cx="0" cy="0"/>
          <a:chOff x="0" y="0"/>
          <a:chExt cx="0" cy="0"/>
        </a:xfrm>
      </p:grpSpPr>
      <p:sp>
        <p:nvSpPr>
          <p:cNvPr id="1224" name="Google Shape;1224;p1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5" name="Google Shape;1225;p1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Visible light waves are wavelengths that are visible to the human eye. They are the only waves on the electromagnetic spectrum that are visible. They have wavelengths that are shorter than infrared radiation and longer than ultraviolet radiation. Visible light also has higher frequencies and energy than infrared radiation. </a:t>
            </a:r>
            <a:endParaRPr/>
          </a:p>
          <a:p>
            <a:pPr marL="0" lvl="0" indent="0" algn="l" rtl="0">
              <a:spcBef>
                <a:spcPts val="0"/>
              </a:spcBef>
              <a:spcAft>
                <a:spcPts val="0"/>
              </a:spcAft>
              <a:buNone/>
            </a:pPr>
            <a:endParaRPr/>
          </a:p>
        </p:txBody>
      </p:sp>
      <p:sp>
        <p:nvSpPr>
          <p:cNvPr id="1226" name="Google Shape;1226;p1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135</a:t>
            </a:fld>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Google Shape;1232;p1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3" name="Google Shape;1233;p1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Refraction is the change of direction as a light wave passes from one medium to another. </a:t>
            </a:r>
            <a:endParaRPr/>
          </a:p>
          <a:p>
            <a:pPr marL="0" lvl="0" indent="0" algn="l" rtl="0">
              <a:spcBef>
                <a:spcPts val="0"/>
              </a:spcBef>
              <a:spcAft>
                <a:spcPts val="0"/>
              </a:spcAft>
              <a:buNone/>
            </a:pPr>
            <a:endParaRPr/>
          </a:p>
        </p:txBody>
      </p:sp>
      <p:sp>
        <p:nvSpPr>
          <p:cNvPr id="1234" name="Google Shape;1234;p1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136</a:t>
            </a:fld>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p1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1" name="Google Shape;1241;p1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Diffraction is when light waves strike an obstacle and new waves are produced.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Making connections between the new content and past terms/content is important for helping students understand the bigger picture.</a:t>
            </a:r>
            <a:endParaRPr/>
          </a:p>
        </p:txBody>
      </p:sp>
      <p:sp>
        <p:nvSpPr>
          <p:cNvPr id="1242" name="Google Shape;1242;p1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137</a:t>
            </a:fld>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7"/>
        <p:cNvGrpSpPr/>
        <p:nvPr/>
      </p:nvGrpSpPr>
      <p:grpSpPr>
        <a:xfrm>
          <a:off x="0" y="0"/>
          <a:ext cx="0" cy="0"/>
          <a:chOff x="0" y="0"/>
          <a:chExt cx="0" cy="0"/>
        </a:xfrm>
      </p:grpSpPr>
      <p:sp>
        <p:nvSpPr>
          <p:cNvPr id="1248" name="Google Shape;1248;p1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9" name="Google Shape;1249;p1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Interference takes place when two or more waves overlap and combine as a result of diffraction. </a:t>
            </a:r>
            <a:endParaRPr/>
          </a:p>
          <a:p>
            <a:pPr marL="0" lvl="0" indent="0" algn="l" rtl="0">
              <a:spcBef>
                <a:spcPts val="0"/>
              </a:spcBef>
              <a:spcAft>
                <a:spcPts val="0"/>
              </a:spcAft>
              <a:buNone/>
            </a:pPr>
            <a:endParaRPr/>
          </a:p>
        </p:txBody>
      </p:sp>
      <p:sp>
        <p:nvSpPr>
          <p:cNvPr id="1250" name="Google Shape;1250;p1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138</a:t>
            </a:fld>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5"/>
        <p:cNvGrpSpPr/>
        <p:nvPr/>
      </p:nvGrpSpPr>
      <p:grpSpPr>
        <a:xfrm>
          <a:off x="0" y="0"/>
          <a:ext cx="0" cy="0"/>
          <a:chOff x="0" y="0"/>
          <a:chExt cx="0" cy="0"/>
        </a:xfrm>
      </p:grpSpPr>
      <p:sp>
        <p:nvSpPr>
          <p:cNvPr id="1256" name="Google Shape;1256;p1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7" name="Google Shape;1257;p1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Concave mirrors are mirrors that curve inwards. They converge light and produce an upright magnified image if close, and an inverted, smaller image if far away. </a:t>
            </a:r>
            <a:endParaRPr/>
          </a:p>
          <a:p>
            <a:pPr marL="0" lvl="0" indent="0" algn="l" rtl="0">
              <a:spcBef>
                <a:spcPts val="0"/>
              </a:spcBef>
              <a:spcAft>
                <a:spcPts val="0"/>
              </a:spcAft>
              <a:buNone/>
            </a:pPr>
            <a:endParaRPr/>
          </a:p>
        </p:txBody>
      </p:sp>
      <p:sp>
        <p:nvSpPr>
          <p:cNvPr id="1258" name="Google Shape;1258;p1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139</a:t>
            </a:fld>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p1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5" name="Google Shape;1265;p1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Convex mirrors are mirrors that curve outwards. They diverge light and produce a smaller, upright image. </a:t>
            </a:r>
            <a:endParaRPr/>
          </a:p>
        </p:txBody>
      </p:sp>
      <p:sp>
        <p:nvSpPr>
          <p:cNvPr id="1266" name="Google Shape;1266;p1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140</a:t>
            </a:fld>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1"/>
        <p:cNvGrpSpPr/>
        <p:nvPr/>
      </p:nvGrpSpPr>
      <p:grpSpPr>
        <a:xfrm>
          <a:off x="0" y="0"/>
          <a:ext cx="0" cy="0"/>
          <a:chOff x="0" y="0"/>
          <a:chExt cx="0" cy="0"/>
        </a:xfrm>
      </p:grpSpPr>
      <p:sp>
        <p:nvSpPr>
          <p:cNvPr id="1272" name="Google Shape;1272;p1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3" name="Google Shape;1273;p1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Now let’s pause for a moment to check your understanding.</a:t>
            </a:r>
            <a:endParaRPr b="0"/>
          </a:p>
          <a:p>
            <a:pPr marL="0" lvl="0" indent="0" algn="l" rtl="0">
              <a:spcBef>
                <a:spcPts val="0"/>
              </a:spcBef>
              <a:spcAft>
                <a:spcPts val="0"/>
              </a:spcAft>
              <a:buNone/>
            </a:pPr>
            <a:endParaRPr/>
          </a:p>
          <a:p>
            <a:pPr marL="0" lvl="0" indent="0" algn="l" rtl="0">
              <a:spcBef>
                <a:spcPts val="0"/>
              </a:spcBef>
              <a:spcAft>
                <a:spcPts val="0"/>
              </a:spcAft>
              <a:buNone/>
            </a:pPr>
            <a:r>
              <a:rPr lang="en-US"/>
              <a:t>Feedback: If you notice some students struggling to keep up when you activating prior knowledge, it is important to remember to make adjustments and scaffold your content to meet students current level of understanding.</a:t>
            </a:r>
            <a:endParaRPr/>
          </a:p>
        </p:txBody>
      </p:sp>
      <p:sp>
        <p:nvSpPr>
          <p:cNvPr id="1274" name="Google Shape;1274;p1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141</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that we’ve reviewed, let’s define our new term, plane mirrors.</a:t>
            </a:r>
            <a:endParaRPr/>
          </a:p>
        </p:txBody>
      </p:sp>
      <p:sp>
        <p:nvSpPr>
          <p:cNvPr id="214" name="Google Shape;214;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7"/>
        <p:cNvGrpSpPr/>
        <p:nvPr/>
      </p:nvGrpSpPr>
      <p:grpSpPr>
        <a:xfrm>
          <a:off x="0" y="0"/>
          <a:ext cx="0" cy="0"/>
          <a:chOff x="0" y="0"/>
          <a:chExt cx="0" cy="0"/>
        </a:xfrm>
      </p:grpSpPr>
      <p:sp>
        <p:nvSpPr>
          <p:cNvPr id="1278" name="Google Shape;1278;p1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9" name="Google Shape;1279;p1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is the difference between diffraction and refraction?</a:t>
            </a:r>
            <a:endParaRPr/>
          </a:p>
          <a:p>
            <a:pPr marL="0" lvl="0" indent="0" algn="l" rtl="0">
              <a:spcBef>
                <a:spcPts val="0"/>
              </a:spcBef>
              <a:spcAft>
                <a:spcPts val="0"/>
              </a:spcAft>
              <a:buNone/>
            </a:pPr>
            <a:endParaRPr/>
          </a:p>
          <a:p>
            <a:pPr marL="0" lvl="0" indent="0" algn="l" rtl="0">
              <a:spcBef>
                <a:spcPts val="0"/>
              </a:spcBef>
              <a:spcAft>
                <a:spcPts val="0"/>
              </a:spcAft>
              <a:buNone/>
            </a:pPr>
            <a:r>
              <a:rPr lang="en-US"/>
              <a:t>[In refraction, light passes through the object to cause the bent impression. In diffraction, the object acts as an object to cause the bent impression.]</a:t>
            </a:r>
            <a:endParaRPr/>
          </a:p>
        </p:txBody>
      </p:sp>
      <p:sp>
        <p:nvSpPr>
          <p:cNvPr id="1280" name="Google Shape;1280;p1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142</a:t>
            </a:fld>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Google Shape;1289;p1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0" name="Google Shape;1290;p1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How is interference related to diffraction? </a:t>
            </a:r>
            <a:endParaRPr/>
          </a:p>
          <a:p>
            <a:pPr marL="0" lvl="0" indent="0" algn="l" rtl="0">
              <a:spcBef>
                <a:spcPts val="0"/>
              </a:spcBef>
              <a:spcAft>
                <a:spcPts val="0"/>
              </a:spcAft>
              <a:buNone/>
            </a:pPr>
            <a:endParaRPr/>
          </a:p>
          <a:p>
            <a:pPr marL="0" lvl="0" indent="0" algn="l" rtl="0">
              <a:spcBef>
                <a:spcPts val="0"/>
              </a:spcBef>
              <a:spcAft>
                <a:spcPts val="0"/>
              </a:spcAft>
              <a:buNone/>
            </a:pPr>
            <a:r>
              <a:rPr lang="en-US"/>
              <a:t>[Interference takes place when two or more waves overlap and combine as a result of diffraction.]</a:t>
            </a:r>
            <a:endParaRPr/>
          </a:p>
        </p:txBody>
      </p:sp>
      <p:sp>
        <p:nvSpPr>
          <p:cNvPr id="1291" name="Google Shape;1291;p1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143</a:t>
            </a:fld>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9"/>
        <p:cNvGrpSpPr/>
        <p:nvPr/>
      </p:nvGrpSpPr>
      <p:grpSpPr>
        <a:xfrm>
          <a:off x="0" y="0"/>
          <a:ext cx="0" cy="0"/>
          <a:chOff x="0" y="0"/>
          <a:chExt cx="0" cy="0"/>
        </a:xfrm>
      </p:grpSpPr>
      <p:sp>
        <p:nvSpPr>
          <p:cNvPr id="1300" name="Google Shape;1300;p1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1" name="Google Shape;1301;p1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is the difference between a concave mirror and a convex mirror?</a:t>
            </a:r>
            <a:endParaRPr/>
          </a:p>
          <a:p>
            <a:pPr marL="0" lvl="0" indent="0" algn="l" rtl="0">
              <a:spcBef>
                <a:spcPts val="0"/>
              </a:spcBef>
              <a:spcAft>
                <a:spcPts val="0"/>
              </a:spcAft>
              <a:buNone/>
            </a:pPr>
            <a:endParaRPr/>
          </a:p>
          <a:p>
            <a:pPr marL="0" lvl="0" indent="0" algn="l" rtl="0">
              <a:spcBef>
                <a:spcPts val="0"/>
              </a:spcBef>
              <a:spcAft>
                <a:spcPts val="0"/>
              </a:spcAft>
              <a:buNone/>
            </a:pPr>
            <a:r>
              <a:rPr lang="en-US"/>
              <a:t>[Concave mirrors are mirrors that curve inwards. They converge light and produce an upright magnified image if close and an inverted, smaller image if far away.</a:t>
            </a:r>
            <a:endParaRPr/>
          </a:p>
          <a:p>
            <a:pPr marL="0" lvl="0" indent="0" algn="l" rtl="0">
              <a:spcBef>
                <a:spcPts val="0"/>
              </a:spcBef>
              <a:spcAft>
                <a:spcPts val="0"/>
              </a:spcAft>
              <a:buNone/>
            </a:pPr>
            <a:r>
              <a:rPr lang="en-US"/>
              <a:t>Convex mirrors are mirrors that curve outwards. They diverge light and produce a smaller, upright image.]</a:t>
            </a:r>
            <a:endParaRPr/>
          </a:p>
        </p:txBody>
      </p:sp>
      <p:sp>
        <p:nvSpPr>
          <p:cNvPr id="1302" name="Google Shape;1302;p1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144</a:t>
            </a:fld>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0"/>
        <p:cNvGrpSpPr/>
        <p:nvPr/>
      </p:nvGrpSpPr>
      <p:grpSpPr>
        <a:xfrm>
          <a:off x="0" y="0"/>
          <a:ext cx="0" cy="0"/>
          <a:chOff x="0" y="0"/>
          <a:chExt cx="0" cy="0"/>
        </a:xfrm>
      </p:grpSpPr>
      <p:sp>
        <p:nvSpPr>
          <p:cNvPr id="1311" name="Google Shape;1311;p1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2" name="Google Shape;1312;p1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that we’ve reviewed, let’s define our new term, lenses.</a:t>
            </a:r>
            <a:endParaRPr/>
          </a:p>
        </p:txBody>
      </p:sp>
      <p:sp>
        <p:nvSpPr>
          <p:cNvPr id="1313" name="Google Shape;1313;p1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145</a:t>
            </a:fld>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8"/>
        <p:cNvGrpSpPr/>
        <p:nvPr/>
      </p:nvGrpSpPr>
      <p:grpSpPr>
        <a:xfrm>
          <a:off x="0" y="0"/>
          <a:ext cx="0" cy="0"/>
          <a:chOff x="0" y="0"/>
          <a:chExt cx="0" cy="0"/>
        </a:xfrm>
      </p:grpSpPr>
      <p:sp>
        <p:nvSpPr>
          <p:cNvPr id="1319" name="Google Shape;1319;p1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0" name="Google Shape;1320;p1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Lenses are transparent material that are shaped to cause light waves to bend in a specific way as they pass through it. The light waves either converge to a specific point or diverge from a specific point. </a:t>
            </a:r>
            <a:endParaRPr b="0"/>
          </a:p>
          <a:p>
            <a:pPr marL="0" lvl="0" indent="0" algn="l" rtl="0">
              <a:spcBef>
                <a:spcPts val="0"/>
              </a:spcBef>
              <a:spcAft>
                <a:spcPts val="0"/>
              </a:spcAft>
              <a:buNone/>
            </a:pPr>
            <a:endParaRPr/>
          </a:p>
          <a:p>
            <a:pPr marL="0" lvl="0" indent="0" algn="l" rtl="0">
              <a:spcBef>
                <a:spcPts val="0"/>
              </a:spcBef>
              <a:spcAft>
                <a:spcPts val="0"/>
              </a:spcAft>
              <a:buNone/>
            </a:pPr>
            <a:r>
              <a:rPr lang="en-US"/>
              <a:t>Feedback: When providing more student-friendly definitions, it is helpful to provide students with cues so that they can be prepared and know what to expect and be ready to copy down the information.</a:t>
            </a:r>
            <a:endParaRPr/>
          </a:p>
        </p:txBody>
      </p:sp>
      <p:sp>
        <p:nvSpPr>
          <p:cNvPr id="1321" name="Google Shape;1321;p1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146</a:t>
            </a:fld>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7"/>
        <p:cNvGrpSpPr/>
        <p:nvPr/>
      </p:nvGrpSpPr>
      <p:grpSpPr>
        <a:xfrm>
          <a:off x="0" y="0"/>
          <a:ext cx="0" cy="0"/>
          <a:chOff x="0" y="0"/>
          <a:chExt cx="0" cy="0"/>
        </a:xfrm>
      </p:grpSpPr>
      <p:sp>
        <p:nvSpPr>
          <p:cNvPr id="1328" name="Google Shape;1328;p1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9" name="Google Shape;1329;p1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1330" name="Google Shape;1330;p1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147</a:t>
            </a:fld>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p1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5" name="Google Shape;1335;p1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What are lenses?</a:t>
            </a:r>
            <a:endParaRPr/>
          </a:p>
          <a:p>
            <a:pPr marL="0" lvl="0" indent="0" algn="l" rtl="0">
              <a:spcBef>
                <a:spcPts val="0"/>
              </a:spcBef>
              <a:spcAft>
                <a:spcPts val="0"/>
              </a:spcAft>
              <a:buNone/>
            </a:pPr>
            <a:endParaRPr b="0"/>
          </a:p>
          <a:p>
            <a:pPr marL="0" lvl="0" indent="0" algn="l" rtl="0">
              <a:spcBef>
                <a:spcPts val="0"/>
              </a:spcBef>
              <a:spcAft>
                <a:spcPts val="0"/>
              </a:spcAft>
              <a:buNone/>
            </a:pPr>
            <a:r>
              <a:rPr lang="en-US" b="0"/>
              <a:t>[Lenses are transparent material that are shaped to cause light waves to bend a specific wave as they pass through it]</a:t>
            </a:r>
            <a:endParaRPr b="0"/>
          </a:p>
          <a:p>
            <a:pPr marL="0" lvl="0" indent="0" algn="l" rtl="0">
              <a:spcBef>
                <a:spcPts val="0"/>
              </a:spcBef>
              <a:spcAft>
                <a:spcPts val="0"/>
              </a:spcAft>
              <a:buNone/>
            </a:pPr>
            <a:endParaRPr/>
          </a:p>
          <a:p>
            <a:pPr marL="0" lvl="0" indent="0" algn="l" rtl="0">
              <a:spcBef>
                <a:spcPts val="0"/>
              </a:spcBef>
              <a:spcAft>
                <a:spcPts val="0"/>
              </a:spcAft>
              <a:buNone/>
            </a:pPr>
            <a:r>
              <a:rPr lang="en-US"/>
              <a:t>Feedback: Provide clear and straightforward directions when asking students to explain the definitions. This helps to avoid confusion!</a:t>
            </a:r>
            <a:endParaRPr/>
          </a:p>
        </p:txBody>
      </p:sp>
      <p:sp>
        <p:nvSpPr>
          <p:cNvPr id="1336" name="Google Shape;1336;p1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148</a:t>
            </a:fld>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1"/>
        <p:cNvGrpSpPr/>
        <p:nvPr/>
      </p:nvGrpSpPr>
      <p:grpSpPr>
        <a:xfrm>
          <a:off x="0" y="0"/>
          <a:ext cx="0" cy="0"/>
          <a:chOff x="0" y="0"/>
          <a:chExt cx="0" cy="0"/>
        </a:xfrm>
      </p:grpSpPr>
      <p:sp>
        <p:nvSpPr>
          <p:cNvPr id="1342" name="Google Shape;1342;p1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3" name="Google Shape;1343;p1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That is the basic definition, but there is a bit more you need to know. </a:t>
            </a:r>
            <a:endParaRPr/>
          </a:p>
        </p:txBody>
      </p:sp>
      <p:sp>
        <p:nvSpPr>
          <p:cNvPr id="1344" name="Google Shape;1344;p1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149</a:t>
            </a:fld>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8"/>
        <p:cNvGrpSpPr/>
        <p:nvPr/>
      </p:nvGrpSpPr>
      <p:grpSpPr>
        <a:xfrm>
          <a:off x="0" y="0"/>
          <a:ext cx="0" cy="0"/>
          <a:chOff x="0" y="0"/>
          <a:chExt cx="0" cy="0"/>
        </a:xfrm>
      </p:grpSpPr>
      <p:sp>
        <p:nvSpPr>
          <p:cNvPr id="1349" name="Google Shape;1349;p1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0" name="Google Shape;1350;p1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when do lenses converge light? And when do they diverge light?</a:t>
            </a:r>
            <a:endParaRPr/>
          </a:p>
        </p:txBody>
      </p:sp>
      <p:sp>
        <p:nvSpPr>
          <p:cNvPr id="1351" name="Google Shape;1351;p1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150</a:t>
            </a:fld>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5"/>
        <p:cNvGrpSpPr/>
        <p:nvPr/>
      </p:nvGrpSpPr>
      <p:grpSpPr>
        <a:xfrm>
          <a:off x="0" y="0"/>
          <a:ext cx="0" cy="0"/>
          <a:chOff x="0" y="0"/>
          <a:chExt cx="0" cy="0"/>
        </a:xfrm>
      </p:grpSpPr>
      <p:sp>
        <p:nvSpPr>
          <p:cNvPr id="1356" name="Google Shape;1356;p1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7" name="Google Shape;1357;p1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Convex lenses converge light. </a:t>
            </a:r>
            <a:endParaRPr/>
          </a:p>
        </p:txBody>
      </p:sp>
      <p:sp>
        <p:nvSpPr>
          <p:cNvPr id="1358" name="Google Shape;1358;p1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151</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Plane mirrors have flat reflective surfaces and produce an upright image that is the same size and distance away as the object. </a:t>
            </a:r>
            <a:endParaRPr b="0"/>
          </a:p>
          <a:p>
            <a:pPr marL="0" lvl="0" indent="0" algn="l" rtl="0">
              <a:spcBef>
                <a:spcPts val="0"/>
              </a:spcBef>
              <a:spcAft>
                <a:spcPts val="0"/>
              </a:spcAft>
              <a:buNone/>
            </a:pPr>
            <a:endParaRPr/>
          </a:p>
          <a:p>
            <a:pPr marL="0" lvl="0" indent="0" algn="l" rtl="0">
              <a:spcBef>
                <a:spcPts val="0"/>
              </a:spcBef>
              <a:spcAft>
                <a:spcPts val="0"/>
              </a:spcAft>
              <a:buNone/>
            </a:pPr>
            <a:r>
              <a:rPr lang="en-US"/>
              <a:t>Feedback: It can be helpful to break the definition down and explicitly explain each part to help students understand the whole definition.</a:t>
            </a:r>
            <a:endParaRPr/>
          </a:p>
        </p:txBody>
      </p:sp>
      <p:sp>
        <p:nvSpPr>
          <p:cNvPr id="222" name="Google Shape;222;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3"/>
        <p:cNvGrpSpPr/>
        <p:nvPr/>
      </p:nvGrpSpPr>
      <p:grpSpPr>
        <a:xfrm>
          <a:off x="0" y="0"/>
          <a:ext cx="0" cy="0"/>
          <a:chOff x="0" y="0"/>
          <a:chExt cx="0" cy="0"/>
        </a:xfrm>
      </p:grpSpPr>
      <p:sp>
        <p:nvSpPr>
          <p:cNvPr id="1364" name="Google Shape;1364;p1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5" name="Google Shape;1365;p1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Convex lenses have at least one surface that is curved outward and converges light. This means that the lens focuses the light to one point. </a:t>
            </a:r>
            <a:endParaRPr/>
          </a:p>
        </p:txBody>
      </p:sp>
      <p:sp>
        <p:nvSpPr>
          <p:cNvPr id="1366" name="Google Shape;1366;p1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152</a:t>
            </a:fld>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p1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3" name="Google Shape;1373;p1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let’s talk about some examples</a:t>
            </a:r>
            <a:r>
              <a:rPr lang="en-US" b="1"/>
              <a:t> </a:t>
            </a:r>
            <a:r>
              <a:rPr lang="en-US"/>
              <a:t>of </a:t>
            </a:r>
            <a:r>
              <a:rPr lang="en-US" b="1"/>
              <a:t>convex lenses</a:t>
            </a:r>
            <a:r>
              <a:rPr lang="en-US" b="0"/>
              <a:t>.  </a:t>
            </a:r>
            <a:endParaRPr b="0"/>
          </a:p>
        </p:txBody>
      </p:sp>
      <p:sp>
        <p:nvSpPr>
          <p:cNvPr id="1374" name="Google Shape;1374;p1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153</a:t>
            </a:fld>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p1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0" name="Google Shape;1380;p1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Glasses that correct farsightedness are an example of convex lenses. The lens is thicker in the middle than the edges to converge the light people see.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Feedback: Examples that students have access to in their everyday life are particularly effective.</a:t>
            </a:r>
            <a:endParaRPr/>
          </a:p>
          <a:p>
            <a:pPr marL="0" lvl="0" indent="0" algn="l" rtl="0">
              <a:spcBef>
                <a:spcPts val="0"/>
              </a:spcBef>
              <a:spcAft>
                <a:spcPts val="0"/>
              </a:spcAft>
              <a:buNone/>
            </a:pPr>
            <a:endParaRPr/>
          </a:p>
        </p:txBody>
      </p:sp>
      <p:sp>
        <p:nvSpPr>
          <p:cNvPr id="1381" name="Google Shape;1381;p1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154</a:t>
            </a:fld>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6"/>
        <p:cNvGrpSpPr/>
        <p:nvPr/>
      </p:nvGrpSpPr>
      <p:grpSpPr>
        <a:xfrm>
          <a:off x="0" y="0"/>
          <a:ext cx="0" cy="0"/>
          <a:chOff x="0" y="0"/>
          <a:chExt cx="0" cy="0"/>
        </a:xfrm>
      </p:grpSpPr>
      <p:sp>
        <p:nvSpPr>
          <p:cNvPr id="1387" name="Google Shape;1387;p1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8" name="Google Shape;1388;p1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1389" name="Google Shape;1389;p1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155</a:t>
            </a:fld>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2"/>
        <p:cNvGrpSpPr/>
        <p:nvPr/>
      </p:nvGrpSpPr>
      <p:grpSpPr>
        <a:xfrm>
          <a:off x="0" y="0"/>
          <a:ext cx="0" cy="0"/>
          <a:chOff x="0" y="0"/>
          <a:chExt cx="0" cy="0"/>
        </a:xfrm>
      </p:grpSpPr>
      <p:sp>
        <p:nvSpPr>
          <p:cNvPr id="1393" name="Google Shape;1393;p1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4" name="Google Shape;1394;p1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What are convex lenses? </a:t>
            </a:r>
            <a:endParaRPr/>
          </a:p>
          <a:p>
            <a:pPr marL="0" lvl="0" indent="0" algn="l" rtl="0">
              <a:spcBef>
                <a:spcPts val="0"/>
              </a:spcBef>
              <a:spcAft>
                <a:spcPts val="0"/>
              </a:spcAft>
              <a:buNone/>
            </a:pPr>
            <a:endParaRPr b="0"/>
          </a:p>
          <a:p>
            <a:pPr marL="0" marR="0" lvl="0" indent="0" algn="l" rtl="0">
              <a:lnSpc>
                <a:spcPct val="100000"/>
              </a:lnSpc>
              <a:spcBef>
                <a:spcPts val="0"/>
              </a:spcBef>
              <a:spcAft>
                <a:spcPts val="0"/>
              </a:spcAft>
              <a:buClr>
                <a:schemeClr val="dk1"/>
              </a:buClr>
              <a:buSzPts val="1200"/>
              <a:buFont typeface="Calibri"/>
              <a:buNone/>
            </a:pPr>
            <a:r>
              <a:rPr lang="en-US" b="0"/>
              <a:t>[</a:t>
            </a:r>
            <a:r>
              <a:rPr lang="en-US"/>
              <a:t>Convex lenses have at least one surface that is curved outward and converges light. This means that the lens focuses the light to one point.]</a:t>
            </a:r>
            <a:endParaRPr/>
          </a:p>
        </p:txBody>
      </p:sp>
      <p:sp>
        <p:nvSpPr>
          <p:cNvPr id="1395" name="Google Shape;1395;p1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156</a:t>
            </a:fld>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0"/>
        <p:cNvGrpSpPr/>
        <p:nvPr/>
      </p:nvGrpSpPr>
      <p:grpSpPr>
        <a:xfrm>
          <a:off x="0" y="0"/>
          <a:ext cx="0" cy="0"/>
          <a:chOff x="0" y="0"/>
          <a:chExt cx="0" cy="0"/>
        </a:xfrm>
      </p:grpSpPr>
      <p:sp>
        <p:nvSpPr>
          <p:cNvPr id="1401" name="Google Shape;1401;p1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2" name="Google Shape;1402;p1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How are glasses an example of convex lenses?</a:t>
            </a:r>
            <a:endParaRPr b="0"/>
          </a:p>
          <a:p>
            <a:pPr marL="0" lvl="0" indent="0" algn="l" rtl="0">
              <a:spcBef>
                <a:spcPts val="0"/>
              </a:spcBef>
              <a:spcAft>
                <a:spcPts val="0"/>
              </a:spcAft>
              <a:buNone/>
            </a:pPr>
            <a:endParaRPr/>
          </a:p>
          <a:p>
            <a:pPr marL="0" lvl="0" indent="0" algn="l" rtl="0">
              <a:spcBef>
                <a:spcPts val="0"/>
              </a:spcBef>
              <a:spcAft>
                <a:spcPts val="0"/>
              </a:spcAft>
              <a:buNone/>
            </a:pPr>
            <a:r>
              <a:rPr lang="en-US"/>
              <a:t>[They are thicker in the middle of the lens and thinner on the edges]</a:t>
            </a:r>
            <a:endParaRPr/>
          </a:p>
          <a:p>
            <a:pPr marL="0" lvl="0" indent="0" algn="l" rtl="0">
              <a:spcBef>
                <a:spcPts val="0"/>
              </a:spcBef>
              <a:spcAft>
                <a:spcPts val="0"/>
              </a:spcAft>
              <a:buNone/>
            </a:pPr>
            <a:endParaRPr b="0"/>
          </a:p>
        </p:txBody>
      </p:sp>
      <p:sp>
        <p:nvSpPr>
          <p:cNvPr id="1403" name="Google Shape;1403;p1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157</a:t>
            </a:fld>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8"/>
        <p:cNvGrpSpPr/>
        <p:nvPr/>
      </p:nvGrpSpPr>
      <p:grpSpPr>
        <a:xfrm>
          <a:off x="0" y="0"/>
          <a:ext cx="0" cy="0"/>
          <a:chOff x="0" y="0"/>
          <a:chExt cx="0" cy="0"/>
        </a:xfrm>
      </p:grpSpPr>
      <p:sp>
        <p:nvSpPr>
          <p:cNvPr id="1409" name="Google Shape;1409;p1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0" name="Google Shape;1410;p1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Concave lenses diverge light. </a:t>
            </a:r>
            <a:endParaRPr/>
          </a:p>
        </p:txBody>
      </p:sp>
      <p:sp>
        <p:nvSpPr>
          <p:cNvPr id="1411" name="Google Shape;1411;p1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158</a:t>
            </a:fld>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6"/>
        <p:cNvGrpSpPr/>
        <p:nvPr/>
      </p:nvGrpSpPr>
      <p:grpSpPr>
        <a:xfrm>
          <a:off x="0" y="0"/>
          <a:ext cx="0" cy="0"/>
          <a:chOff x="0" y="0"/>
          <a:chExt cx="0" cy="0"/>
        </a:xfrm>
      </p:grpSpPr>
      <p:sp>
        <p:nvSpPr>
          <p:cNvPr id="1417" name="Google Shape;1417;p1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8" name="Google Shape;1418;p1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Concave lenses have at least one surface that curves inward and diverges light. This means that the lens spread out the light waves that have been refracted through it. </a:t>
            </a:r>
            <a:endParaRPr/>
          </a:p>
        </p:txBody>
      </p:sp>
      <p:sp>
        <p:nvSpPr>
          <p:cNvPr id="1419" name="Google Shape;1419;p1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159</a:t>
            </a:fld>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4"/>
        <p:cNvGrpSpPr/>
        <p:nvPr/>
      </p:nvGrpSpPr>
      <p:grpSpPr>
        <a:xfrm>
          <a:off x="0" y="0"/>
          <a:ext cx="0" cy="0"/>
          <a:chOff x="0" y="0"/>
          <a:chExt cx="0" cy="0"/>
        </a:xfrm>
      </p:grpSpPr>
      <p:sp>
        <p:nvSpPr>
          <p:cNvPr id="1425" name="Google Shape;1425;p1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6" name="Google Shape;1426;p1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let’s talk about some examples</a:t>
            </a:r>
            <a:r>
              <a:rPr lang="en-US" b="1"/>
              <a:t> </a:t>
            </a:r>
            <a:r>
              <a:rPr lang="en-US"/>
              <a:t>of </a:t>
            </a:r>
            <a:r>
              <a:rPr lang="en-US" b="1"/>
              <a:t>concave lenses</a:t>
            </a:r>
            <a:r>
              <a:rPr lang="en-US" b="0"/>
              <a:t>.  </a:t>
            </a:r>
            <a:endParaRPr b="0"/>
          </a:p>
          <a:p>
            <a:pPr marL="0" lvl="0" indent="0" algn="l" rtl="0">
              <a:spcBef>
                <a:spcPts val="0"/>
              </a:spcBef>
              <a:spcAft>
                <a:spcPts val="0"/>
              </a:spcAft>
              <a:buNone/>
            </a:pPr>
            <a:endParaRPr/>
          </a:p>
          <a:p>
            <a:pPr marL="0" lvl="0" indent="0" algn="l" rtl="0">
              <a:spcBef>
                <a:spcPts val="0"/>
              </a:spcBef>
              <a:spcAft>
                <a:spcPts val="0"/>
              </a:spcAft>
              <a:buNone/>
            </a:pPr>
            <a:r>
              <a:rPr lang="en-US"/>
              <a:t>Feedback: It's good to pick a variety of examples to work through with your students. This prepares them for some types that might trip them up when they try it on their own.</a:t>
            </a:r>
            <a:endParaRPr/>
          </a:p>
        </p:txBody>
      </p:sp>
      <p:sp>
        <p:nvSpPr>
          <p:cNvPr id="1427" name="Google Shape;1427;p1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160</a:t>
            </a:fld>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1"/>
        <p:cNvGrpSpPr/>
        <p:nvPr/>
      </p:nvGrpSpPr>
      <p:grpSpPr>
        <a:xfrm>
          <a:off x="0" y="0"/>
          <a:ext cx="0" cy="0"/>
          <a:chOff x="0" y="0"/>
          <a:chExt cx="0" cy="0"/>
        </a:xfrm>
      </p:grpSpPr>
      <p:sp>
        <p:nvSpPr>
          <p:cNvPr id="1432" name="Google Shape;1432;p1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3" name="Google Shape;1433;p1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Glasses that correct nearsightedness are an example of concave lenses. The lens is thinner at the center than the edge to diverge the light people see. </a:t>
            </a:r>
            <a:endParaRPr/>
          </a:p>
          <a:p>
            <a:pPr marL="0" lvl="0" indent="0" algn="l" rtl="0">
              <a:spcBef>
                <a:spcPts val="0"/>
              </a:spcBef>
              <a:spcAft>
                <a:spcPts val="0"/>
              </a:spcAft>
              <a:buNone/>
            </a:pPr>
            <a:endParaRPr/>
          </a:p>
        </p:txBody>
      </p:sp>
      <p:sp>
        <p:nvSpPr>
          <p:cNvPr id="1434" name="Google Shape;1434;p1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161</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231" name="Google Shape;231;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9"/>
        <p:cNvGrpSpPr/>
        <p:nvPr/>
      </p:nvGrpSpPr>
      <p:grpSpPr>
        <a:xfrm>
          <a:off x="0" y="0"/>
          <a:ext cx="0" cy="0"/>
          <a:chOff x="0" y="0"/>
          <a:chExt cx="0" cy="0"/>
        </a:xfrm>
      </p:grpSpPr>
      <p:sp>
        <p:nvSpPr>
          <p:cNvPr id="1440" name="Google Shape;1440;p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1" name="Google Shape;1441;p1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Binoculars also use concave lenses. They diverge light.</a:t>
            </a:r>
            <a:endParaRPr/>
          </a:p>
          <a:p>
            <a:pPr marL="0" lvl="0" indent="0" algn="l" rtl="0">
              <a:spcBef>
                <a:spcPts val="0"/>
              </a:spcBef>
              <a:spcAft>
                <a:spcPts val="0"/>
              </a:spcAft>
              <a:buNone/>
            </a:pPr>
            <a:endParaRPr/>
          </a:p>
        </p:txBody>
      </p:sp>
      <p:sp>
        <p:nvSpPr>
          <p:cNvPr id="1442" name="Google Shape;1442;p1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162</a:t>
            </a:fld>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7"/>
        <p:cNvGrpSpPr/>
        <p:nvPr/>
      </p:nvGrpSpPr>
      <p:grpSpPr>
        <a:xfrm>
          <a:off x="0" y="0"/>
          <a:ext cx="0" cy="0"/>
          <a:chOff x="0" y="0"/>
          <a:chExt cx="0" cy="0"/>
        </a:xfrm>
      </p:grpSpPr>
      <p:sp>
        <p:nvSpPr>
          <p:cNvPr id="1448" name="Google Shape;1448;p1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9" name="Google Shape;1449;p1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1450" name="Google Shape;1450;p1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163</a:t>
            </a:fld>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3"/>
        <p:cNvGrpSpPr/>
        <p:nvPr/>
      </p:nvGrpSpPr>
      <p:grpSpPr>
        <a:xfrm>
          <a:off x="0" y="0"/>
          <a:ext cx="0" cy="0"/>
          <a:chOff x="0" y="0"/>
          <a:chExt cx="0" cy="0"/>
        </a:xfrm>
      </p:grpSpPr>
      <p:sp>
        <p:nvSpPr>
          <p:cNvPr id="1454" name="Google Shape;1454;p1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5" name="Google Shape;1455;p1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What are concave lenses? </a:t>
            </a:r>
            <a:endParaRPr/>
          </a:p>
          <a:p>
            <a:pPr marL="0" lvl="0" indent="0" algn="l" rtl="0">
              <a:spcBef>
                <a:spcPts val="0"/>
              </a:spcBef>
              <a:spcAft>
                <a:spcPts val="0"/>
              </a:spcAft>
              <a:buNone/>
            </a:pPr>
            <a:endParaRPr b="0"/>
          </a:p>
          <a:p>
            <a:pPr marL="0" marR="0" lvl="0" indent="0" algn="l" rtl="0">
              <a:lnSpc>
                <a:spcPct val="100000"/>
              </a:lnSpc>
              <a:spcBef>
                <a:spcPts val="0"/>
              </a:spcBef>
              <a:spcAft>
                <a:spcPts val="0"/>
              </a:spcAft>
              <a:buClr>
                <a:schemeClr val="dk1"/>
              </a:buClr>
              <a:buSzPts val="1200"/>
              <a:buFont typeface="Calibri"/>
              <a:buNone/>
            </a:pPr>
            <a:r>
              <a:rPr lang="en-US" b="0"/>
              <a:t>[</a:t>
            </a:r>
            <a:r>
              <a:rPr lang="en-US"/>
              <a:t>Concave lenses have at least one surface that curves inward and diverges light. This means that the lens spread out the light waves that have been refracted through it.]</a:t>
            </a:r>
            <a:endParaRPr/>
          </a:p>
        </p:txBody>
      </p:sp>
      <p:sp>
        <p:nvSpPr>
          <p:cNvPr id="1456" name="Google Shape;1456;p1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164</a:t>
            </a:fld>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1"/>
        <p:cNvGrpSpPr/>
        <p:nvPr/>
      </p:nvGrpSpPr>
      <p:grpSpPr>
        <a:xfrm>
          <a:off x="0" y="0"/>
          <a:ext cx="0" cy="0"/>
          <a:chOff x="0" y="0"/>
          <a:chExt cx="0" cy="0"/>
        </a:xfrm>
      </p:grpSpPr>
      <p:sp>
        <p:nvSpPr>
          <p:cNvPr id="1462" name="Google Shape;1462;p1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3" name="Google Shape;1463;p1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How are glasses also an example of concave lenses?</a:t>
            </a:r>
            <a:endParaRPr/>
          </a:p>
          <a:p>
            <a:pPr marL="0" lvl="0" indent="0" algn="l" rtl="0">
              <a:spcBef>
                <a:spcPts val="0"/>
              </a:spcBef>
              <a:spcAft>
                <a:spcPts val="0"/>
              </a:spcAft>
              <a:buNone/>
            </a:pPr>
            <a:endParaRPr/>
          </a:p>
          <a:p>
            <a:pPr marL="0" lvl="0" indent="0" algn="l" rtl="0">
              <a:spcBef>
                <a:spcPts val="0"/>
              </a:spcBef>
              <a:spcAft>
                <a:spcPts val="0"/>
              </a:spcAft>
              <a:buNone/>
            </a:pPr>
            <a:r>
              <a:rPr lang="en-US"/>
              <a:t>[They are thinner in the middle of the lens and thicker at the edges]</a:t>
            </a:r>
            <a:endParaRPr b="0"/>
          </a:p>
        </p:txBody>
      </p:sp>
      <p:sp>
        <p:nvSpPr>
          <p:cNvPr id="1464" name="Google Shape;1464;p1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165</a:t>
            </a:fld>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p1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1" name="Google Shape;1471;p1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What are lenses? </a:t>
            </a:r>
            <a:endParaRPr/>
          </a:p>
          <a:p>
            <a:pPr marL="0" lvl="0" indent="0" algn="l" rtl="0">
              <a:spcBef>
                <a:spcPts val="0"/>
              </a:spcBef>
              <a:spcAft>
                <a:spcPts val="0"/>
              </a:spcAft>
              <a:buNone/>
            </a:pPr>
            <a:endParaRPr b="0"/>
          </a:p>
          <a:p>
            <a:pPr marL="0" lvl="0" indent="0" algn="l" rtl="0">
              <a:spcBef>
                <a:spcPts val="0"/>
              </a:spcBef>
              <a:spcAft>
                <a:spcPts val="0"/>
              </a:spcAft>
              <a:buNone/>
            </a:pPr>
            <a:r>
              <a:rPr lang="en-US" b="0"/>
              <a:t>[Lenses are transparent material that are shaped to cause light waves to bend a specific wave as they pass through it. The light waves either converge to be a specific point or diverge from a specific point.]</a:t>
            </a:r>
            <a:endParaRPr b="0"/>
          </a:p>
          <a:p>
            <a:pPr marL="0" lvl="0" indent="0" algn="l" rtl="0">
              <a:spcBef>
                <a:spcPts val="0"/>
              </a:spcBef>
              <a:spcAft>
                <a:spcPts val="0"/>
              </a:spcAft>
              <a:buNone/>
            </a:pPr>
            <a:endParaRPr/>
          </a:p>
          <a:p>
            <a:pPr marL="0" lvl="0" indent="0" algn="l" rtl="0">
              <a:spcBef>
                <a:spcPts val="0"/>
              </a:spcBef>
              <a:spcAft>
                <a:spcPts val="0"/>
              </a:spcAft>
              <a:buNone/>
            </a:pPr>
            <a:r>
              <a:rPr lang="en-US"/>
              <a:t>Feedback: Providing a ton of opportunities to respond throughout this portion of your lesson is so important for ensuring that your students are grasping this new skill/topic.</a:t>
            </a:r>
            <a:endParaRPr/>
          </a:p>
        </p:txBody>
      </p:sp>
      <p:sp>
        <p:nvSpPr>
          <p:cNvPr id="1472" name="Google Shape;1472;p1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166</a:t>
            </a:fld>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7"/>
        <p:cNvGrpSpPr/>
        <p:nvPr/>
      </p:nvGrpSpPr>
      <p:grpSpPr>
        <a:xfrm>
          <a:off x="0" y="0"/>
          <a:ext cx="0" cy="0"/>
          <a:chOff x="0" y="0"/>
          <a:chExt cx="0" cy="0"/>
        </a:xfrm>
      </p:grpSpPr>
      <p:sp>
        <p:nvSpPr>
          <p:cNvPr id="1478" name="Google Shape;1478;p1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9" name="Google Shape;1479;p1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How are lenses related to refraction? </a:t>
            </a:r>
            <a:endParaRPr/>
          </a:p>
          <a:p>
            <a:pPr marL="0" lvl="0" indent="0" algn="l" rtl="0">
              <a:spcBef>
                <a:spcPts val="0"/>
              </a:spcBef>
              <a:spcAft>
                <a:spcPts val="0"/>
              </a:spcAft>
              <a:buNone/>
            </a:pPr>
            <a:endParaRPr/>
          </a:p>
          <a:p>
            <a:pPr marL="0" lvl="0" indent="0" algn="l" rtl="0">
              <a:spcBef>
                <a:spcPts val="0"/>
              </a:spcBef>
              <a:spcAft>
                <a:spcPts val="0"/>
              </a:spcAft>
              <a:buNone/>
            </a:pPr>
            <a:r>
              <a:rPr lang="en-US"/>
              <a:t>[Lenses refract light. They either converge it or diverge it.]</a:t>
            </a:r>
            <a:endParaRPr/>
          </a:p>
        </p:txBody>
      </p:sp>
      <p:sp>
        <p:nvSpPr>
          <p:cNvPr id="1480" name="Google Shape;1480;p1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167</a:t>
            </a:fld>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8"/>
        <p:cNvGrpSpPr/>
        <p:nvPr/>
      </p:nvGrpSpPr>
      <p:grpSpPr>
        <a:xfrm>
          <a:off x="0" y="0"/>
          <a:ext cx="0" cy="0"/>
          <a:chOff x="0" y="0"/>
          <a:chExt cx="0" cy="0"/>
        </a:xfrm>
      </p:grpSpPr>
      <p:sp>
        <p:nvSpPr>
          <p:cNvPr id="1489" name="Google Shape;1489;p1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0" name="Google Shape;1490;p1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is the difference between convex and concave lenses?</a:t>
            </a:r>
            <a:endParaRPr/>
          </a:p>
          <a:p>
            <a:pPr marL="0" lvl="0" indent="0" algn="l" rtl="0">
              <a:spcBef>
                <a:spcPts val="0"/>
              </a:spcBef>
              <a:spcAft>
                <a:spcPts val="0"/>
              </a:spcAft>
              <a:buNone/>
            </a:pPr>
            <a:endParaRPr/>
          </a:p>
          <a:p>
            <a:pPr marL="0" lvl="0" indent="0" algn="l" rtl="0">
              <a:spcBef>
                <a:spcPts val="0"/>
              </a:spcBef>
              <a:spcAft>
                <a:spcPts val="0"/>
              </a:spcAft>
              <a:buNone/>
            </a:pPr>
            <a:r>
              <a:rPr lang="en-US"/>
              <a:t>[Convex lenses have at least one surface that is curved outward and converges light. This means that the lens focuses the light to one point.</a:t>
            </a:r>
            <a:endParaRPr/>
          </a:p>
          <a:p>
            <a:pPr marL="0" lvl="0" indent="0" algn="l" rtl="0">
              <a:spcBef>
                <a:spcPts val="0"/>
              </a:spcBef>
              <a:spcAft>
                <a:spcPts val="0"/>
              </a:spcAft>
              <a:buNone/>
            </a:pPr>
            <a:r>
              <a:rPr lang="en-US"/>
              <a:t>Concave lenses are the opposite. They have at least one surface that curves inward and diverges light. This means that the lens spreads out the light waves that have been refracted through it.]</a:t>
            </a:r>
            <a:endParaRPr/>
          </a:p>
        </p:txBody>
      </p:sp>
      <p:sp>
        <p:nvSpPr>
          <p:cNvPr id="1491" name="Google Shape;1491;p1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168</a:t>
            </a:fld>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9"/>
        <p:cNvGrpSpPr/>
        <p:nvPr/>
      </p:nvGrpSpPr>
      <p:grpSpPr>
        <a:xfrm>
          <a:off x="0" y="0"/>
          <a:ext cx="0" cy="0"/>
          <a:chOff x="0" y="0"/>
          <a:chExt cx="0" cy="0"/>
        </a:xfrm>
      </p:grpSpPr>
      <p:sp>
        <p:nvSpPr>
          <p:cNvPr id="1500" name="Google Shape;1500;p1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1" name="Google Shape;1501;p1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How can glasses be an example of both convex and concave lenses?</a:t>
            </a:r>
            <a:endParaRPr/>
          </a:p>
          <a:p>
            <a:pPr marL="0" lvl="0" indent="0" algn="l" rtl="0">
              <a:spcBef>
                <a:spcPts val="0"/>
              </a:spcBef>
              <a:spcAft>
                <a:spcPts val="0"/>
              </a:spcAft>
              <a:buNone/>
            </a:pPr>
            <a:endParaRPr b="0"/>
          </a:p>
          <a:p>
            <a:pPr marL="0" lvl="0" indent="0" algn="l" rtl="0">
              <a:spcBef>
                <a:spcPts val="0"/>
              </a:spcBef>
              <a:spcAft>
                <a:spcPts val="0"/>
              </a:spcAft>
              <a:buNone/>
            </a:pPr>
            <a:r>
              <a:rPr lang="en-US" b="0"/>
              <a:t>[Glasses that correct </a:t>
            </a:r>
            <a:r>
              <a:rPr lang="en-US"/>
              <a:t>farsightedness</a:t>
            </a:r>
            <a:r>
              <a:rPr lang="en-US" b="0"/>
              <a:t> are an example of convex lenses because the lens is thicker in the middle than the edges to converge light. Glasses can also be concave lenses when they correct </a:t>
            </a:r>
            <a:r>
              <a:rPr lang="en-US"/>
              <a:t>nearsightedness</a:t>
            </a:r>
            <a:r>
              <a:rPr lang="en-US" b="0"/>
              <a:t> because the lens is thinner in the center than the edge to diverge light.]</a:t>
            </a:r>
            <a:endParaRPr b="0"/>
          </a:p>
        </p:txBody>
      </p:sp>
      <p:sp>
        <p:nvSpPr>
          <p:cNvPr id="1502" name="Google Shape;1502;p1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169</a:t>
            </a:fld>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7"/>
        <p:cNvGrpSpPr/>
        <p:nvPr/>
      </p:nvGrpSpPr>
      <p:grpSpPr>
        <a:xfrm>
          <a:off x="0" y="0"/>
          <a:ext cx="0" cy="0"/>
          <a:chOff x="0" y="0"/>
          <a:chExt cx="0" cy="0"/>
        </a:xfrm>
      </p:grpSpPr>
      <p:sp>
        <p:nvSpPr>
          <p:cNvPr id="1508" name="Google Shape;1508;p1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9" name="Google Shape;1509;p1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remember!</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Intentionally repeating key information when engaging in this part of the lesson highlights what is important for the students.</a:t>
            </a:r>
            <a:endParaRPr/>
          </a:p>
        </p:txBody>
      </p:sp>
      <p:sp>
        <p:nvSpPr>
          <p:cNvPr id="1510" name="Google Shape;1510;p1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170</a:t>
            </a:fld>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4"/>
        <p:cNvGrpSpPr/>
        <p:nvPr/>
      </p:nvGrpSpPr>
      <p:grpSpPr>
        <a:xfrm>
          <a:off x="0" y="0"/>
          <a:ext cx="0" cy="0"/>
          <a:chOff x="0" y="0"/>
          <a:chExt cx="0" cy="0"/>
        </a:xfrm>
      </p:grpSpPr>
      <p:sp>
        <p:nvSpPr>
          <p:cNvPr id="1515" name="Google Shape;1515;gdef9075f8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6" name="Google Shape;1516;gdef9075f8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Lenses are transparent material that are shaped to cause light waves to bend in a specific way as they pass through it. The light waves either converge to a specific point or diverge from a specific point. </a:t>
            </a:r>
            <a:endParaRPr b="0"/>
          </a:p>
          <a:p>
            <a:pPr marL="0" lvl="0" indent="0" algn="l" rtl="0">
              <a:spcBef>
                <a:spcPts val="0"/>
              </a:spcBef>
              <a:spcAft>
                <a:spcPts val="0"/>
              </a:spcAft>
              <a:buNone/>
            </a:pPr>
            <a:endParaRPr/>
          </a:p>
        </p:txBody>
      </p:sp>
      <p:sp>
        <p:nvSpPr>
          <p:cNvPr id="1517" name="Google Shape;1517;gdef9075f88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171</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are plane mirrors? </a:t>
            </a:r>
            <a:endParaRPr sz="1200"/>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sz="1200"/>
              <a:t>[Plane mirrors have flat, reflective surfaces and produce an upright image that is the same size and distance away of the object it is reflecting.]</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Providing feedback is tricky but crucial. Remember to give students with feedback on their response because it helps students know what answers you are actually looking for.</a:t>
            </a:r>
            <a:endParaRPr/>
          </a:p>
        </p:txBody>
      </p:sp>
      <p:sp>
        <p:nvSpPr>
          <p:cNvPr id="237" name="Google Shape;237;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p1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5" name="Google Shape;1525;p1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Convex lenses have at least one surface that is curved outward and converges light. This means that the lens focuses the light to one point. </a:t>
            </a:r>
            <a:endParaRPr/>
          </a:p>
        </p:txBody>
      </p:sp>
      <p:sp>
        <p:nvSpPr>
          <p:cNvPr id="1526" name="Google Shape;1526;p1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172</a:t>
            </a:fld>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p1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3" name="Google Shape;1533;p1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Concave lenses have at least one surface that curves inward and diverges light. This means that the lens spread out the light waves that have been refracted through it. </a:t>
            </a:r>
            <a:endParaRPr/>
          </a:p>
        </p:txBody>
      </p:sp>
      <p:sp>
        <p:nvSpPr>
          <p:cNvPr id="1534" name="Google Shape;1534;p1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173</a:t>
            </a:fld>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p1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1" name="Google Shape;1541;p1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Feedback: Remember to try and scaffold instruction to encourage students to build and use models when working through an inquiry-based problem, this will help deepen their understanding of the content</a:t>
            </a:r>
            <a:endParaRPr/>
          </a:p>
        </p:txBody>
      </p:sp>
      <p:sp>
        <p:nvSpPr>
          <p:cNvPr id="1542" name="Google Shape;1542;p1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174</a:t>
            </a:fld>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0"/>
        <p:cNvGrpSpPr/>
        <p:nvPr/>
      </p:nvGrpSpPr>
      <p:grpSpPr>
        <a:xfrm>
          <a:off x="0" y="0"/>
          <a:ext cx="0" cy="0"/>
          <a:chOff x="0" y="0"/>
          <a:chExt cx="0" cy="0"/>
        </a:xfrm>
      </p:grpSpPr>
      <p:sp>
        <p:nvSpPr>
          <p:cNvPr id="1551" name="Google Shape;1551;p1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2" name="Google Shape;1552;p1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Explicit cue to revisit the big question at the end of the lesson: </a:t>
            </a:r>
            <a:r>
              <a:rPr lang="en-US" b="0"/>
              <a:t>Okay everyone. Was there anything that we predicted earlier that was correct or incorrect? Do you have any new hypotheses to share?  </a:t>
            </a:r>
            <a:endParaRPr b="1"/>
          </a:p>
        </p:txBody>
      </p:sp>
      <p:sp>
        <p:nvSpPr>
          <p:cNvPr id="1553" name="Google Shape;1553;p1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175</a:t>
            </a:fld>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9"/>
        <p:cNvGrpSpPr/>
        <p:nvPr/>
      </p:nvGrpSpPr>
      <p:grpSpPr>
        <a:xfrm>
          <a:off x="0" y="0"/>
          <a:ext cx="0" cy="0"/>
          <a:chOff x="0" y="0"/>
          <a:chExt cx="0" cy="0"/>
        </a:xfrm>
      </p:grpSpPr>
      <p:sp>
        <p:nvSpPr>
          <p:cNvPr id="1560" name="Google Shape;1560;p1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1" name="Google Shape;1561;p1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Thanks for watching, and please continue watching CAPs available from this website.  </a:t>
            </a:r>
            <a:endParaRPr/>
          </a:p>
        </p:txBody>
      </p:sp>
      <p:sp>
        <p:nvSpPr>
          <p:cNvPr id="1562" name="Google Shape;1562;p1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176</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let’s talk about some examples of </a:t>
            </a:r>
            <a:r>
              <a:rPr lang="en-US" b="1"/>
              <a:t>plane mirrors</a:t>
            </a:r>
            <a:r>
              <a:rPr lang="en-US"/>
              <a:t>.  </a:t>
            </a:r>
            <a:endParaRPr/>
          </a:p>
        </p:txBody>
      </p:sp>
      <p:sp>
        <p:nvSpPr>
          <p:cNvPr id="245" name="Google Shape;245;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Full length mirrors that we typically have in hallways are examples of plane mirrors. They are flat and produce an upright image that is the same size and distance as the object. This is why when we look at ourselves in one of these mirrors, we look “normal”. Our image is not distorted.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Feedback: It's great practice to introduce an example of the term WITH images to go along with it, this is a great way to help students make connections.</a:t>
            </a:r>
            <a:endParaRPr/>
          </a:p>
          <a:p>
            <a:pPr marL="0" lvl="0" indent="0" algn="l" rtl="0">
              <a:spcBef>
                <a:spcPts val="0"/>
              </a:spcBef>
              <a:spcAft>
                <a:spcPts val="0"/>
              </a:spcAft>
              <a:buNone/>
            </a:pPr>
            <a:endParaRPr/>
          </a:p>
        </p:txBody>
      </p:sp>
      <p:sp>
        <p:nvSpPr>
          <p:cNvPr id="252" name="Google Shape;252;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Today we will learn about plane mirrors.</a:t>
            </a:r>
            <a:endParaRPr/>
          </a:p>
        </p:txBody>
      </p:sp>
      <p:sp>
        <p:nvSpPr>
          <p:cNvPr id="117" name="Google Shape;11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Bathroom mirrors are also examples of plane mirrors. They have flat surfaces and like the full length mirrors from the previous example, they produce a “normal” reflection of ourselves when we look at them. </a:t>
            </a:r>
            <a:endParaRPr/>
          </a:p>
          <a:p>
            <a:pPr marL="0" lvl="0" indent="0" algn="l" rtl="0">
              <a:spcBef>
                <a:spcPts val="0"/>
              </a:spcBef>
              <a:spcAft>
                <a:spcPts val="0"/>
              </a:spcAft>
              <a:buNone/>
            </a:pPr>
            <a:endParaRPr/>
          </a:p>
        </p:txBody>
      </p:sp>
      <p:sp>
        <p:nvSpPr>
          <p:cNvPr id="260" name="Google Shape;260;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268" name="Google Shape;268;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are some examples of plane mirrors?</a:t>
            </a:r>
            <a:endParaRPr sz="1200"/>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[Bathroom mirrors, full length mirrors, etc.]</a:t>
            </a:r>
            <a:endParaRPr/>
          </a:p>
          <a:p>
            <a:pPr marL="0" lvl="0" indent="0" algn="l" rtl="0">
              <a:spcBef>
                <a:spcPts val="0"/>
              </a:spcBef>
              <a:spcAft>
                <a:spcPts val="0"/>
              </a:spcAft>
              <a:buNone/>
            </a:pPr>
            <a:endParaRPr b="0"/>
          </a:p>
        </p:txBody>
      </p:sp>
      <p:sp>
        <p:nvSpPr>
          <p:cNvPr id="274" name="Google Shape;274;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Demonstration – Let’s see what kind of image a plane mirror produces!</a:t>
            </a:r>
            <a:endParaRPr/>
          </a:p>
          <a:p>
            <a:pPr marL="0" lvl="0" indent="0" algn="l" rtl="0">
              <a:spcBef>
                <a:spcPts val="0"/>
              </a:spcBef>
              <a:spcAft>
                <a:spcPts val="0"/>
              </a:spcAft>
              <a:buNone/>
            </a:pPr>
            <a:endParaRPr/>
          </a:p>
          <a:p>
            <a:pPr marL="0" lvl="0" indent="0" algn="l" rtl="0">
              <a:spcBef>
                <a:spcPts val="0"/>
              </a:spcBef>
              <a:spcAft>
                <a:spcPts val="0"/>
              </a:spcAft>
              <a:buNone/>
            </a:pPr>
            <a:r>
              <a:rPr lang="en-US"/>
              <a:t>For this demonstration, all I am going to need is any of the mirrors in my house.</a:t>
            </a:r>
            <a:endParaRPr/>
          </a:p>
          <a:p>
            <a:pPr marL="0" lvl="0" indent="0" algn="l" rtl="0">
              <a:spcBef>
                <a:spcPts val="0"/>
              </a:spcBef>
              <a:spcAft>
                <a:spcPts val="0"/>
              </a:spcAft>
              <a:buNone/>
            </a:pPr>
            <a:endParaRPr/>
          </a:p>
          <a:p>
            <a:pPr marL="0" lvl="0" indent="0" algn="l" rtl="0">
              <a:spcBef>
                <a:spcPts val="0"/>
              </a:spcBef>
              <a:spcAft>
                <a:spcPts val="0"/>
              </a:spcAft>
              <a:buNone/>
            </a:pPr>
            <a:r>
              <a:rPr lang="en-US"/>
              <a:t>Since all of the mirrors in my house have a flat surface, they produce an upright image that is similar in size and distance to the object it is reflecting. This is why when I look at myself, the mirror is reflecting what I actually look like.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Keep in mind that you can use questions and opportunities to participate to keep students engaged. Engagement is key to promoting student understanding.</a:t>
            </a:r>
            <a:endParaRPr/>
          </a:p>
          <a:p>
            <a:pPr marL="0" lvl="0" indent="0" algn="l" rtl="0">
              <a:spcBef>
                <a:spcPts val="0"/>
              </a:spcBef>
              <a:spcAft>
                <a:spcPts val="0"/>
              </a:spcAft>
              <a:buNone/>
            </a:pPr>
            <a:endParaRPr/>
          </a:p>
        </p:txBody>
      </p:sp>
      <p:sp>
        <p:nvSpPr>
          <p:cNvPr id="282" name="Google Shape;282;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290" name="Google Shape;290;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In this demonstration, what did you notice about plane mirrors?</a:t>
            </a:r>
            <a:endParaRPr sz="1200"/>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[They create a “normal” image - upright, same height/distance away as the original image]</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Feedback: Remember, we want students to gather information and then be able to not only evaluate but also effectively communicate what they have learned from this activity.</a:t>
            </a:r>
            <a:endParaRPr/>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spcBef>
                <a:spcPts val="0"/>
              </a:spcBef>
              <a:spcAft>
                <a:spcPts val="0"/>
              </a:spcAft>
              <a:buNone/>
            </a:pPr>
            <a:endParaRPr b="0"/>
          </a:p>
        </p:txBody>
      </p:sp>
      <p:sp>
        <p:nvSpPr>
          <p:cNvPr id="296" name="Google Shape;296;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are plane mirrors?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sz="1200"/>
              <a:t>[Plane mirrors have flat, reflective surfaces and produce an upright image that is the same size and distance of the object it is reflecting.]</a:t>
            </a:r>
            <a:endParaRPr/>
          </a:p>
          <a:p>
            <a:pPr marL="0" lvl="0" indent="0" algn="l" rtl="0">
              <a:spcBef>
                <a:spcPts val="0"/>
              </a:spcBef>
              <a:spcAft>
                <a:spcPts val="0"/>
              </a:spcAft>
              <a:buNone/>
            </a:pPr>
            <a:endParaRPr b="0"/>
          </a:p>
        </p:txBody>
      </p:sp>
      <p:sp>
        <p:nvSpPr>
          <p:cNvPr id="304" name="Google Shape;304;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How do plane mirrors represent regular reflection?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[Regular reflection is the reflection of light from a smooth, shiny surface. Plane mirrors provide that smooth, shiny surface.]</a:t>
            </a:r>
            <a:endParaRPr sz="1200"/>
          </a:p>
          <a:p>
            <a:pPr marL="0" lvl="0" indent="0" algn="l" rtl="0">
              <a:spcBef>
                <a:spcPts val="0"/>
              </a:spcBef>
              <a:spcAft>
                <a:spcPts val="0"/>
              </a:spcAft>
              <a:buNone/>
            </a:pPr>
            <a:endParaRPr b="0"/>
          </a:p>
        </p:txBody>
      </p:sp>
      <p:sp>
        <p:nvSpPr>
          <p:cNvPr id="312" name="Google Shape;312;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remember!</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A good general strategy for information retention is: 1) tell them what you're going to teach them, 2) teach them, and 3) tell them what you just taught them. Make sure to include the third and final step. While it is easy to think a quick review of what you just went over is unnecessary, it can be incredibly useful in helping the students remember the information over the long term.</a:t>
            </a:r>
            <a:endParaRPr/>
          </a:p>
        </p:txBody>
      </p:sp>
      <p:sp>
        <p:nvSpPr>
          <p:cNvPr id="320" name="Google Shape;320;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Plane mirrors have flat reflective surfaces and produce an upright image that is the same size and distance away as the object. </a:t>
            </a:r>
            <a:endParaRPr b="0"/>
          </a:p>
          <a:p>
            <a:pPr marL="0" lvl="0" indent="0" algn="l" rtl="0">
              <a:spcBef>
                <a:spcPts val="0"/>
              </a:spcBef>
              <a:spcAft>
                <a:spcPts val="0"/>
              </a:spcAft>
              <a:buNone/>
            </a:pPr>
            <a:endParaRPr/>
          </a:p>
        </p:txBody>
      </p:sp>
      <p:sp>
        <p:nvSpPr>
          <p:cNvPr id="327" name="Google Shape;327;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Our “big question” is: </a:t>
            </a:r>
            <a:r>
              <a:rPr lang="en-US" sz="1200" b="1"/>
              <a:t>How do you benefit from mirrors and lenses every day? </a:t>
            </a:r>
            <a:r>
              <a:rPr lang="en-US" b="1"/>
              <a:t>What images are formed by mirrors and lenses?</a:t>
            </a:r>
            <a:endParaRPr b="0"/>
          </a:p>
          <a:p>
            <a:pPr marL="0" lvl="0" indent="0" algn="l" rtl="0">
              <a:spcBef>
                <a:spcPts val="0"/>
              </a:spcBef>
              <a:spcAft>
                <a:spcPts val="0"/>
              </a:spcAft>
              <a:buNone/>
            </a:pPr>
            <a:r>
              <a:rPr lang="en-US" b="0"/>
              <a:t>[Pause and illicit predictions from students.]</a:t>
            </a:r>
            <a:endParaRPr/>
          </a:p>
          <a:p>
            <a:pPr marL="0" lvl="0" indent="0" algn="l" rtl="0">
              <a:spcBef>
                <a:spcPts val="0"/>
              </a:spcBef>
              <a:spcAft>
                <a:spcPts val="0"/>
              </a:spcAft>
              <a:buNone/>
            </a:pPr>
            <a:endParaRPr b="0"/>
          </a:p>
          <a:p>
            <a:pPr marL="0" lvl="0" indent="0" algn="l" rtl="0">
              <a:spcBef>
                <a:spcPts val="0"/>
              </a:spcBef>
              <a:spcAft>
                <a:spcPts val="0"/>
              </a:spcAft>
              <a:buNone/>
            </a:pPr>
            <a:r>
              <a:rPr lang="en-US" b="0"/>
              <a:t>I love all these thoughtful scientific hypotheses!  Be sure to keep this question and your predictions in mind as we move through these next few lessons, and we’ll continue to revisit it.</a:t>
            </a:r>
            <a:endParaRPr b="0"/>
          </a:p>
          <a:p>
            <a:pPr marL="0" lvl="0" indent="0" algn="l" rtl="0">
              <a:spcBef>
                <a:spcPts val="0"/>
              </a:spcBef>
              <a:spcAft>
                <a:spcPts val="0"/>
              </a:spcAft>
              <a:buNone/>
            </a:pPr>
            <a:endParaRPr/>
          </a:p>
          <a:p>
            <a:pPr marL="0" lvl="0" indent="0" algn="l" rtl="0">
              <a:spcBef>
                <a:spcPts val="0"/>
              </a:spcBef>
              <a:spcAft>
                <a:spcPts val="0"/>
              </a:spcAft>
              <a:buNone/>
            </a:pPr>
            <a:r>
              <a:rPr lang="en-US"/>
              <a:t>Feedback: Providing a specific goal for use is crucial to letting students know what's expected and why this lesson is important.</a:t>
            </a:r>
            <a:endParaRPr/>
          </a:p>
        </p:txBody>
      </p:sp>
      <p:sp>
        <p:nvSpPr>
          <p:cNvPr id="126" name="Google Shape;126;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Explicit cue to revisit the big question at the end of the lesson:  </a:t>
            </a:r>
            <a:r>
              <a:rPr lang="en-US" b="0"/>
              <a:t>Okay everyone.  Now that we’ve learned the term, let’s reflect once more on our big question.  Was there anything that we predicted earlier that was correct or incorrect? Do you have any new hypotheses to share? </a:t>
            </a:r>
            <a:endParaRPr b="0"/>
          </a:p>
          <a:p>
            <a:pPr marL="0" lvl="0" indent="0" algn="l" rtl="0">
              <a:spcBef>
                <a:spcPts val="0"/>
              </a:spcBef>
              <a:spcAft>
                <a:spcPts val="0"/>
              </a:spcAft>
              <a:buNone/>
            </a:pPr>
            <a:endParaRPr/>
          </a:p>
          <a:p>
            <a:pPr marL="0" lvl="0" indent="0" algn="l" rtl="0">
              <a:spcBef>
                <a:spcPts val="0"/>
              </a:spcBef>
              <a:spcAft>
                <a:spcPts val="0"/>
              </a:spcAft>
              <a:buNone/>
            </a:pPr>
            <a:r>
              <a:rPr lang="en-US"/>
              <a:t>Feedback: Providing your students with some reflection time at the end of the lesson is crucial in helping them to put the pieces together and make sense of the activity.</a:t>
            </a:r>
            <a:endParaRPr/>
          </a:p>
        </p:txBody>
      </p:sp>
      <p:sp>
        <p:nvSpPr>
          <p:cNvPr id="335" name="Google Shape;335;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Thanks for watching, and please continue watching CAPs available from this website.  </a:t>
            </a:r>
            <a:endParaRPr/>
          </a:p>
        </p:txBody>
      </p:sp>
      <p:sp>
        <p:nvSpPr>
          <p:cNvPr id="344" name="Google Shape;344;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359" name="Google Shape;359;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Today we’re going to learn about concave mirrors. </a:t>
            </a:r>
            <a:endParaRPr/>
          </a:p>
        </p:txBody>
      </p:sp>
      <p:sp>
        <p:nvSpPr>
          <p:cNvPr id="389" name="Google Shape;389;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Before we start, let’s think about our “big question”: </a:t>
            </a:r>
            <a:r>
              <a:rPr lang="en-US" sz="1200" b="1"/>
              <a:t>How do you benefit from mirrors and lenses every day? </a:t>
            </a:r>
            <a:r>
              <a:rPr lang="en-US" b="1"/>
              <a:t>What images are formed by mirrors and lenses? </a:t>
            </a:r>
            <a:r>
              <a:rPr lang="en-US" b="0"/>
              <a:t>[Pause and illicit predictions from students.]</a:t>
            </a:r>
            <a:endParaRPr/>
          </a:p>
          <a:p>
            <a:pPr marL="0" lvl="0" indent="0" algn="l" rtl="0">
              <a:spcBef>
                <a:spcPts val="0"/>
              </a:spcBef>
              <a:spcAft>
                <a:spcPts val="0"/>
              </a:spcAft>
              <a:buNone/>
            </a:pPr>
            <a:endParaRPr b="0"/>
          </a:p>
          <a:p>
            <a:pPr marL="0" lvl="0" indent="0" algn="l" rtl="0">
              <a:spcBef>
                <a:spcPts val="0"/>
              </a:spcBef>
              <a:spcAft>
                <a:spcPts val="0"/>
              </a:spcAft>
              <a:buNone/>
            </a:pPr>
            <a:r>
              <a:rPr lang="en-US" b="0"/>
              <a:t>I love all these thoughtful scientific hypotheses!  Be sure to keep this question and your predictions in mind as we move through these next few lessons, and we’ll continue to revisit it.</a:t>
            </a:r>
            <a:endParaRPr b="0"/>
          </a:p>
          <a:p>
            <a:pPr marL="0" lvl="0" indent="0" algn="l" rtl="0">
              <a:spcBef>
                <a:spcPts val="0"/>
              </a:spcBef>
              <a:spcAft>
                <a:spcPts val="0"/>
              </a:spcAft>
              <a:buNone/>
            </a:pPr>
            <a:endParaRPr/>
          </a:p>
          <a:p>
            <a:pPr marL="0" lvl="0" indent="0" algn="l" rtl="0">
              <a:spcBef>
                <a:spcPts val="0"/>
              </a:spcBef>
              <a:spcAft>
                <a:spcPts val="0"/>
              </a:spcAft>
              <a:buNone/>
            </a:pPr>
            <a:r>
              <a:rPr lang="en-US"/>
              <a:t>Feedback: Providing students with the opportunity to make predictions about what will happen allows them to think critically about the content.</a:t>
            </a:r>
            <a:endParaRPr/>
          </a:p>
        </p:txBody>
      </p:sp>
      <p:sp>
        <p:nvSpPr>
          <p:cNvPr id="398" name="Google Shape;398;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Before we move on to our new vocabulary term, let’s review some other words &amp; concepts that you already learned and make sure you are firm in your understanding. </a:t>
            </a:r>
            <a:endParaRPr/>
          </a:p>
        </p:txBody>
      </p:sp>
      <p:sp>
        <p:nvSpPr>
          <p:cNvPr id="407" name="Google Shape;407;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Visible light waves are wavelengths that are visible to the human eye. They are the only waves on the electromagnetic spectrum that are visible. They have wavelengths that are shorter than infrared radiation and longer than ultraviolet radiation. Visible light also has higher frequencies and energy than infrared radiation. </a:t>
            </a:r>
            <a:endParaRPr/>
          </a:p>
          <a:p>
            <a:pPr marL="0" lvl="0" indent="0" algn="l" rtl="0">
              <a:spcBef>
                <a:spcPts val="0"/>
              </a:spcBef>
              <a:spcAft>
                <a:spcPts val="0"/>
              </a:spcAft>
              <a:buNone/>
            </a:pPr>
            <a:endParaRPr/>
          </a:p>
        </p:txBody>
      </p:sp>
      <p:sp>
        <p:nvSpPr>
          <p:cNvPr id="413" name="Google Shape;413;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Reflection occurs when a wave bounces off of a surface. </a:t>
            </a:r>
            <a:endParaRPr/>
          </a:p>
        </p:txBody>
      </p:sp>
      <p:sp>
        <p:nvSpPr>
          <p:cNvPr id="421" name="Google Shape;421;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law of reflection states that when a wave is reflected on a surface, the angle of reflection equals the angle of incidence. </a:t>
            </a:r>
            <a:endParaRPr/>
          </a:p>
        </p:txBody>
      </p:sp>
      <p:sp>
        <p:nvSpPr>
          <p:cNvPr id="429" name="Google Shape;429;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Before we move on to our new vocabulary term, let’s review some other words &amp; concepts that you already learned and make sure you are firm in your understanding. </a:t>
            </a:r>
            <a:endParaRPr/>
          </a:p>
        </p:txBody>
      </p:sp>
      <p:sp>
        <p:nvSpPr>
          <p:cNvPr id="135" name="Google Shape;135;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Plane mirrors have flat reflective surfaces and produce an upright image that is the same size and distance away as the object. </a:t>
            </a:r>
            <a:endParaRPr b="0"/>
          </a:p>
          <a:p>
            <a:pPr marL="0" lvl="0" indent="0" algn="l" rtl="0">
              <a:spcBef>
                <a:spcPts val="0"/>
              </a:spcBef>
              <a:spcAft>
                <a:spcPts val="0"/>
              </a:spcAft>
              <a:buNone/>
            </a:pPr>
            <a:endParaRPr/>
          </a:p>
        </p:txBody>
      </p:sp>
      <p:sp>
        <p:nvSpPr>
          <p:cNvPr id="437" name="Google Shape;437;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Now let’s pause for a moment to check your understanding.</a:t>
            </a:r>
            <a:endParaRPr b="0"/>
          </a:p>
          <a:p>
            <a:pPr marL="0" lvl="0" indent="0" algn="l" rtl="0">
              <a:spcBef>
                <a:spcPts val="0"/>
              </a:spcBef>
              <a:spcAft>
                <a:spcPts val="0"/>
              </a:spcAft>
              <a:buNone/>
            </a:pPr>
            <a:endParaRPr/>
          </a:p>
          <a:p>
            <a:pPr marL="0" lvl="0" indent="0" algn="l" rtl="0">
              <a:spcBef>
                <a:spcPts val="0"/>
              </a:spcBef>
              <a:spcAft>
                <a:spcPts val="0"/>
              </a:spcAft>
              <a:buNone/>
            </a:pPr>
            <a:r>
              <a:rPr lang="en-US"/>
              <a:t>Feedback: Providing clear cues as to what was coming next in the lesson helps prepared students by letting them know what to expect.</a:t>
            </a:r>
            <a:endParaRPr/>
          </a:p>
        </p:txBody>
      </p:sp>
      <p:sp>
        <p:nvSpPr>
          <p:cNvPr id="445" name="Google Shape;445;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reflection?</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[Reflection occurs when a wave bounces off of a surface.]</a:t>
            </a:r>
            <a:endParaRPr sz="1200"/>
          </a:p>
          <a:p>
            <a:pPr marL="0" lvl="0" indent="0" algn="l" rtl="0">
              <a:spcBef>
                <a:spcPts val="0"/>
              </a:spcBef>
              <a:spcAft>
                <a:spcPts val="0"/>
              </a:spcAft>
              <a:buNone/>
            </a:pPr>
            <a:endParaRPr b="0"/>
          </a:p>
        </p:txBody>
      </p:sp>
      <p:sp>
        <p:nvSpPr>
          <p:cNvPr id="451" name="Google Shape;451;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are plane mirrors?</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[Plane mirrors have flat reflective surfaces and produce an upright image that is the same size and distance of the object it is reflecting.]</a:t>
            </a:r>
            <a:endParaRPr sz="1200"/>
          </a:p>
          <a:p>
            <a:pPr marL="0" lvl="0" indent="0" algn="l" rtl="0">
              <a:spcBef>
                <a:spcPts val="0"/>
              </a:spcBef>
              <a:spcAft>
                <a:spcPts val="0"/>
              </a:spcAft>
              <a:buNone/>
            </a:pPr>
            <a:endParaRPr b="0"/>
          </a:p>
        </p:txBody>
      </p:sp>
      <p:sp>
        <p:nvSpPr>
          <p:cNvPr id="459" name="Google Shape;459;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that we’ve reviewed, let’s define our new term, concave mirrors.</a:t>
            </a:r>
            <a:endParaRPr/>
          </a:p>
        </p:txBody>
      </p:sp>
      <p:sp>
        <p:nvSpPr>
          <p:cNvPr id="467" name="Google Shape;467;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Concave mirrors are mirrors that curve inwards. They converge light and produce an upright, magnified image if close and an inverted, smaller image if far away.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Using clear language can take make formal more complicated definitions a little easier for students to understand.</a:t>
            </a:r>
            <a:endParaRPr/>
          </a:p>
        </p:txBody>
      </p:sp>
      <p:sp>
        <p:nvSpPr>
          <p:cNvPr id="475" name="Google Shape;475;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484" name="Google Shape;484;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a concave mirror?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[Concave mirrors are mirrors that curve inwards. They converge light and produce an upright, magnified image if close and an inverted, smaller image if far away.</a:t>
            </a:r>
            <a:endParaRPr sz="1200"/>
          </a:p>
          <a:p>
            <a:pPr marL="0" lvl="0" indent="0" algn="l" rtl="0">
              <a:spcBef>
                <a:spcPts val="0"/>
              </a:spcBef>
              <a:spcAft>
                <a:spcPts val="0"/>
              </a:spcAft>
              <a:buNone/>
            </a:pPr>
            <a:endParaRPr b="0"/>
          </a:p>
        </p:txBody>
      </p:sp>
      <p:sp>
        <p:nvSpPr>
          <p:cNvPr id="490" name="Google Shape;490;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That is the basic definition, but there is a bit more you need to know. </a:t>
            </a:r>
            <a:endParaRPr/>
          </a:p>
        </p:txBody>
      </p:sp>
      <p:sp>
        <p:nvSpPr>
          <p:cNvPr id="498" name="Google Shape;498;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Let’s define what converge means so that we can fully understand this definition.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During long periods of instruction, it is still important to check for understanding. Informal questioning can keep students engaged and give you a sense of their progress.</a:t>
            </a:r>
            <a:endParaRPr/>
          </a:p>
        </p:txBody>
      </p:sp>
      <p:sp>
        <p:nvSpPr>
          <p:cNvPr id="505" name="Google Shape;505;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Visible light waves are wavelengths that are visible to the human eye. They are the only waves on the electromagnetic spectrum that are visible. They have wavelengths that are shorter than infrared radiation and longer than ultraviolet radiation. Visible light also has higher frequencies and energy than infrared radiation. </a:t>
            </a:r>
            <a:endParaRPr/>
          </a:p>
          <a:p>
            <a:pPr marL="0" lvl="0" indent="0" algn="l" rtl="0">
              <a:spcBef>
                <a:spcPts val="0"/>
              </a:spcBef>
              <a:spcAft>
                <a:spcPts val="0"/>
              </a:spcAft>
              <a:buNone/>
            </a:pPr>
            <a:endParaRPr/>
          </a:p>
        </p:txBody>
      </p:sp>
      <p:sp>
        <p:nvSpPr>
          <p:cNvPr id="141" name="Google Shape;141;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concave mirrors, the convergence of light means that the light rays are physically joining together.</a:t>
            </a:r>
            <a:endParaRPr/>
          </a:p>
        </p:txBody>
      </p:sp>
      <p:sp>
        <p:nvSpPr>
          <p:cNvPr id="513" name="Google Shape;513;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0" name="Google Shape;520;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focal point of a concave mirror is the point at which the light waves meet after reflection.</a:t>
            </a:r>
            <a:endParaRPr/>
          </a:p>
        </p:txBody>
      </p:sp>
      <p:sp>
        <p:nvSpPr>
          <p:cNvPr id="521" name="Google Shape;521;p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Focal length is the distance from the mirror to the focal point. </a:t>
            </a:r>
            <a:endParaRPr/>
          </a:p>
        </p:txBody>
      </p:sp>
      <p:sp>
        <p:nvSpPr>
          <p:cNvPr id="529" name="Google Shape;529;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why is the focal point of a mirror so important?</a:t>
            </a:r>
            <a:endParaRPr/>
          </a:p>
        </p:txBody>
      </p:sp>
      <p:sp>
        <p:nvSpPr>
          <p:cNvPr id="537" name="Google Shape;537;p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 perfect mirror would send all of the light waves through that one focal point, which would result in the clearest image. </a:t>
            </a:r>
            <a:endParaRPr/>
          </a:p>
        </p:txBody>
      </p:sp>
      <p:sp>
        <p:nvSpPr>
          <p:cNvPr id="544" name="Google Shape;544;p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b="0"/>
          </a:p>
          <a:p>
            <a:pPr marL="0" lvl="0" indent="0" algn="l" rtl="0">
              <a:spcBef>
                <a:spcPts val="0"/>
              </a:spcBef>
              <a:spcAft>
                <a:spcPts val="0"/>
              </a:spcAft>
              <a:buNone/>
            </a:pPr>
            <a:endParaRPr/>
          </a:p>
          <a:p>
            <a:pPr marL="0" lvl="0" indent="0" algn="l" rtl="0">
              <a:spcBef>
                <a:spcPts val="0"/>
              </a:spcBef>
              <a:spcAft>
                <a:spcPts val="0"/>
              </a:spcAft>
              <a:buNone/>
            </a:pPr>
            <a:r>
              <a:rPr lang="en-US"/>
              <a:t>Feedback: Remember, students might look like they are understanding the definition but it is important that you check for understanding yourself by asking questions or providing them with other opportunities to respond.</a:t>
            </a:r>
            <a:endParaRPr/>
          </a:p>
        </p:txBody>
      </p:sp>
      <p:sp>
        <p:nvSpPr>
          <p:cNvPr id="552" name="Google Shape;552;p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does converge mean?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t>
            </a:r>
            <a:r>
              <a:rPr lang="en-US"/>
              <a:t>In concave mirrors, the convergence of light means that the light rays are physically joining together.</a:t>
            </a:r>
            <a:r>
              <a:rPr lang="en-US" b="0"/>
              <a:t>]</a:t>
            </a:r>
            <a:endParaRPr/>
          </a:p>
        </p:txBody>
      </p:sp>
      <p:sp>
        <p:nvSpPr>
          <p:cNvPr id="558" name="Google Shape;558;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Why is the focal point of a mirror important?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t>
            </a:r>
            <a:r>
              <a:rPr lang="en-US"/>
              <a:t>A perfect mirror would send all of the light waves through that one focal point, which would result in the clearest image.]</a:t>
            </a:r>
            <a:endParaRPr/>
          </a:p>
        </p:txBody>
      </p:sp>
      <p:sp>
        <p:nvSpPr>
          <p:cNvPr id="566" name="Google Shape;566;p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p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let’s talk about some examples</a:t>
            </a:r>
            <a:r>
              <a:rPr lang="en-US" b="1"/>
              <a:t> </a:t>
            </a:r>
            <a:r>
              <a:rPr lang="en-US"/>
              <a:t>of </a:t>
            </a:r>
            <a:r>
              <a:rPr lang="en-US" b="1"/>
              <a:t>concave mirrors</a:t>
            </a:r>
            <a:r>
              <a:rPr lang="en-US" b="0"/>
              <a:t>.  </a:t>
            </a:r>
            <a:endParaRPr b="0"/>
          </a:p>
          <a:p>
            <a:pPr marL="0" lvl="0" indent="0" algn="l" rtl="0">
              <a:spcBef>
                <a:spcPts val="0"/>
              </a:spcBef>
              <a:spcAft>
                <a:spcPts val="0"/>
              </a:spcAft>
              <a:buNone/>
            </a:pPr>
            <a:endParaRPr/>
          </a:p>
          <a:p>
            <a:pPr marL="0" lvl="0" indent="0" algn="l" rtl="0">
              <a:spcBef>
                <a:spcPts val="0"/>
              </a:spcBef>
              <a:spcAft>
                <a:spcPts val="0"/>
              </a:spcAft>
              <a:buNone/>
            </a:pPr>
            <a:r>
              <a:rPr lang="en-US"/>
              <a:t>Feedback: Remember to try and use phrasing and language that is clear and easy for students to understand when going over examples of term meaning.</a:t>
            </a:r>
            <a:endParaRPr/>
          </a:p>
        </p:txBody>
      </p:sp>
      <p:sp>
        <p:nvSpPr>
          <p:cNvPr id="574" name="Google Shape;574;p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Makeup/shaving mirrors are usually concave mirrors. They are curved inwards so that the image becomes enlarged when up close. They are made this way to increase the precision of the person putting on makeup or shaving. </a:t>
            </a:r>
            <a:endParaRPr/>
          </a:p>
        </p:txBody>
      </p:sp>
      <p:sp>
        <p:nvSpPr>
          <p:cNvPr id="581" name="Google Shape;581;p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Reflection occurs when a wave bounces off of a surface.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Referring to prior topics that are relevant and on topic helps students make connections to the new content they will be learning and tie it to prior knowledge.</a:t>
            </a:r>
            <a:endParaRPr/>
          </a:p>
        </p:txBody>
      </p:sp>
      <p:sp>
        <p:nvSpPr>
          <p:cNvPr id="149" name="Google Shape;149;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Car headlights also use concave mirrors. The light source is placed at the focal point so that the mirrors converge the light farther away. </a:t>
            </a:r>
            <a:endParaRPr/>
          </a:p>
        </p:txBody>
      </p:sp>
      <p:sp>
        <p:nvSpPr>
          <p:cNvPr id="589" name="Google Shape;589;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p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597" name="Google Shape;597;p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2" name="Google Shape;602;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are some examples of concave mirrors? </a:t>
            </a:r>
            <a:endParaRPr sz="1200"/>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[Makeup/shaving mirrors, car headlights, etc.]</a:t>
            </a:r>
            <a:endParaRPr/>
          </a:p>
          <a:p>
            <a:pPr marL="0" marR="0" lvl="0" indent="0" algn="l" rtl="0">
              <a:lnSpc>
                <a:spcPct val="100000"/>
              </a:lnSpc>
              <a:spcBef>
                <a:spcPts val="0"/>
              </a:spcBef>
              <a:spcAft>
                <a:spcPts val="0"/>
              </a:spcAft>
              <a:buClr>
                <a:schemeClr val="dk1"/>
              </a:buClr>
              <a:buSzPts val="1200"/>
              <a:buFont typeface="Calibri"/>
              <a:buNone/>
            </a:pPr>
            <a:endParaRPr sz="1200"/>
          </a:p>
        </p:txBody>
      </p:sp>
      <p:sp>
        <p:nvSpPr>
          <p:cNvPr id="603" name="Google Shape;603;p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0" name="Google Shape;610;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can break down the term concave into different word parts to help us remember the meaning. Let’s take a look!</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Using morphological word parts can be extremely beneficial for students. It is important to take time when breaking the word down and define each individual word part for students.</a:t>
            </a:r>
            <a:endParaRPr/>
          </a:p>
        </p:txBody>
      </p:sp>
      <p:sp>
        <p:nvSpPr>
          <p:cNvPr id="611" name="Google Shape;611;p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7" name="Google Shape;617;p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can think of cave like when something goes inward (“caves in”), similar to these potholes on the road, since concave mirrors bend inwards.</a:t>
            </a:r>
            <a:endParaRPr/>
          </a:p>
        </p:txBody>
      </p:sp>
      <p:sp>
        <p:nvSpPr>
          <p:cNvPr id="618" name="Google Shape;618;p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p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628" name="Google Shape;628;p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3" name="Google Shape;633;p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How can we use the word parts of concave to remember the definition of concave mirrors?</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t>
            </a:r>
            <a:r>
              <a:rPr lang="en-US"/>
              <a:t>We can think of cave like when something goes inward (“caves in”), similar to these potholes on the road, since concave mirrors bend inwards.</a:t>
            </a:r>
            <a:r>
              <a:rPr lang="en-US" sz="1200"/>
              <a:t>]</a:t>
            </a:r>
            <a:endParaRPr/>
          </a:p>
        </p:txBody>
      </p:sp>
      <p:sp>
        <p:nvSpPr>
          <p:cNvPr id="634" name="Google Shape;634;p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p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Demonstration – Let’s see what kind of image a concave mirror produces!</a:t>
            </a:r>
            <a:endParaRPr/>
          </a:p>
          <a:p>
            <a:pPr marL="0" lvl="0" indent="0" algn="l" rtl="0">
              <a:spcBef>
                <a:spcPts val="0"/>
              </a:spcBef>
              <a:spcAft>
                <a:spcPts val="0"/>
              </a:spcAft>
              <a:buNone/>
            </a:pPr>
            <a:endParaRPr/>
          </a:p>
          <a:p>
            <a:pPr marL="0" lvl="0" indent="0" algn="l" rtl="0">
              <a:spcBef>
                <a:spcPts val="0"/>
              </a:spcBef>
              <a:spcAft>
                <a:spcPts val="0"/>
              </a:spcAft>
              <a:buNone/>
            </a:pPr>
            <a:r>
              <a:rPr lang="en-US"/>
              <a:t>For this demonstration, all I am going to need is a spoon.</a:t>
            </a:r>
            <a:endParaRPr/>
          </a:p>
          <a:p>
            <a:pPr marL="0" lvl="0" indent="0" algn="l" rtl="0">
              <a:spcBef>
                <a:spcPts val="0"/>
              </a:spcBef>
              <a:spcAft>
                <a:spcPts val="0"/>
              </a:spcAft>
              <a:buNone/>
            </a:pPr>
            <a:endParaRPr/>
          </a:p>
          <a:p>
            <a:pPr marL="0" lvl="0" indent="0" algn="l" rtl="0">
              <a:spcBef>
                <a:spcPts val="0"/>
              </a:spcBef>
              <a:spcAft>
                <a:spcPts val="0"/>
              </a:spcAft>
              <a:buNone/>
            </a:pPr>
            <a:r>
              <a:rPr lang="en-US"/>
              <a:t>The inside of a spoon is curved inwards, making it a concave mirror. So, when I look at myself, it looks like I am upside down.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Remember to plan out the demonstration so that you are able to follow a logical order. This will help students make sense of the activity and not become lost.</a:t>
            </a:r>
            <a:endParaRPr/>
          </a:p>
        </p:txBody>
      </p:sp>
      <p:sp>
        <p:nvSpPr>
          <p:cNvPr id="642" name="Google Shape;642;p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9" name="Google Shape;649;p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650" name="Google Shape;650;p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5" name="Google Shape;655;p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From our demonstration, how is a spoon an example of a concave mirror?</a:t>
            </a:r>
            <a:endParaRPr sz="1200"/>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[It is curved inwards and produces an inverted, distorted image]</a:t>
            </a:r>
            <a:endParaRPr/>
          </a:p>
          <a:p>
            <a:pPr marL="0" lvl="0" indent="0" algn="l" rtl="0">
              <a:spcBef>
                <a:spcPts val="0"/>
              </a:spcBef>
              <a:spcAft>
                <a:spcPts val="0"/>
              </a:spcAft>
              <a:buNone/>
            </a:pPr>
            <a:endParaRPr b="0"/>
          </a:p>
        </p:txBody>
      </p:sp>
      <p:sp>
        <p:nvSpPr>
          <p:cNvPr id="656" name="Google Shape;656;p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law of reflection states that when a wave is reflected on a surface, the angle of reflection equals the angle of incidence. </a:t>
            </a:r>
            <a:endParaRPr/>
          </a:p>
        </p:txBody>
      </p:sp>
      <p:sp>
        <p:nvSpPr>
          <p:cNvPr id="157" name="Google Shape;15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3" name="Google Shape;663;p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a concave mirror?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[Concave mirrors are mirrors that curve inwards. They converge light and produce an upright, magnified image if close and an inverted, smaller image if far away.]</a:t>
            </a:r>
            <a:endParaRPr sz="1200"/>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Feedback: It's really important to make sure that you're providing students with frequent opportunities to respond as you're closing the lesson – it will help you know if they understood and made sense of the lesson and where you can provide further instruction.</a:t>
            </a:r>
            <a:endParaRPr/>
          </a:p>
          <a:p>
            <a:pPr marL="0" lvl="0" indent="0" algn="l" rtl="0">
              <a:spcBef>
                <a:spcPts val="0"/>
              </a:spcBef>
              <a:spcAft>
                <a:spcPts val="0"/>
              </a:spcAft>
              <a:buNone/>
            </a:pPr>
            <a:endParaRPr b="0"/>
          </a:p>
        </p:txBody>
      </p:sp>
      <p:sp>
        <p:nvSpPr>
          <p:cNvPr id="664" name="Google Shape;664;p7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1" name="Google Shape;671;p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How can we use the word concave to help us remember its meaning? </a:t>
            </a:r>
            <a:endParaRPr sz="1200"/>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[We can think of cave like when something goes inward (“caves in”), since concave mirrors bend inwards.]</a:t>
            </a:r>
            <a:endParaRPr sz="1200"/>
          </a:p>
          <a:p>
            <a:pPr marL="0" lvl="0" indent="0" algn="l" rtl="0">
              <a:spcBef>
                <a:spcPts val="0"/>
              </a:spcBef>
              <a:spcAft>
                <a:spcPts val="0"/>
              </a:spcAft>
              <a:buNone/>
            </a:pPr>
            <a:endParaRPr b="0"/>
          </a:p>
        </p:txBody>
      </p:sp>
      <p:sp>
        <p:nvSpPr>
          <p:cNvPr id="672" name="Google Shape;672;p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9" name="Google Shape;679;p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Why is a focal point important?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 perfect mirror would send all the light waves through that one point, which would result in the clearest image.]</a:t>
            </a:r>
            <a:endParaRPr sz="1200"/>
          </a:p>
          <a:p>
            <a:pPr marL="0" lvl="0" indent="0" algn="l" rtl="0">
              <a:spcBef>
                <a:spcPts val="0"/>
              </a:spcBef>
              <a:spcAft>
                <a:spcPts val="0"/>
              </a:spcAft>
              <a:buNone/>
            </a:pPr>
            <a:endParaRPr b="0"/>
          </a:p>
        </p:txBody>
      </p:sp>
      <p:sp>
        <p:nvSpPr>
          <p:cNvPr id="680" name="Google Shape;680;p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7" name="Google Shape;687;p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remember!</a:t>
            </a:r>
            <a:endParaRPr/>
          </a:p>
          <a:p>
            <a:pPr marL="0" lvl="0" indent="0" algn="l" rtl="0">
              <a:spcBef>
                <a:spcPts val="0"/>
              </a:spcBef>
              <a:spcAft>
                <a:spcPts val="0"/>
              </a:spcAft>
              <a:buNone/>
            </a:pPr>
            <a:endParaRPr/>
          </a:p>
        </p:txBody>
      </p:sp>
      <p:sp>
        <p:nvSpPr>
          <p:cNvPr id="688" name="Google Shape;688;p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4" name="Google Shape;694;p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Concave mirrors are mirrors that curve inwards. They converge light and produce an upright, magnified image if close and an inverted, smaller image if far away.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Remember, it is important that students have an opportunity to ask questions at the end of the lesson so that they can clarify their own understanding, some students may need a clear cue that it is their turn to ask questions.</a:t>
            </a:r>
            <a:endParaRPr/>
          </a:p>
        </p:txBody>
      </p:sp>
      <p:sp>
        <p:nvSpPr>
          <p:cNvPr id="695" name="Google Shape;695;p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2" name="Google Shape;702;p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concave mirrors, the convergence of light means that the light rays are physically joining together.</a:t>
            </a:r>
            <a:endParaRPr/>
          </a:p>
        </p:txBody>
      </p:sp>
      <p:sp>
        <p:nvSpPr>
          <p:cNvPr id="703" name="Google Shape;703;p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0" name="Google Shape;710;p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focal point of a concave mirror is the point at which the light waves meet after reflection.</a:t>
            </a:r>
            <a:endParaRPr/>
          </a:p>
        </p:txBody>
      </p:sp>
      <p:sp>
        <p:nvSpPr>
          <p:cNvPr id="711" name="Google Shape;711;p7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8" name="Google Shape;718;p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Focal length is the distance from the mirror to the focal point. </a:t>
            </a:r>
            <a:endParaRPr/>
          </a:p>
        </p:txBody>
      </p:sp>
      <p:sp>
        <p:nvSpPr>
          <p:cNvPr id="719" name="Google Shape;719;p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6" name="Google Shape;726;p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Feedback: Providing a rationale during this activity helps students make connections and promotes understanding of the content.</a:t>
            </a:r>
            <a:endParaRPr/>
          </a:p>
        </p:txBody>
      </p:sp>
      <p:sp>
        <p:nvSpPr>
          <p:cNvPr id="727" name="Google Shape;727;p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7" name="Google Shape;737;p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Explicit cue to revisit the big question at the end of the lesson:  </a:t>
            </a:r>
            <a:r>
              <a:rPr lang="en-US" b="0"/>
              <a:t>Okay everyone.  Now that we’ve learned the term, let’s reflect once more on our big question.  Was there anything that we predicted earlier that was correct or incorrect? Do you have any new hypotheses to share? </a:t>
            </a:r>
            <a:endParaRPr b="1"/>
          </a:p>
        </p:txBody>
      </p:sp>
      <p:sp>
        <p:nvSpPr>
          <p:cNvPr id="738" name="Google Shape;738;p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Regular reflection is the reflection of light from a smooth, shiny surface. </a:t>
            </a:r>
            <a:endParaRPr/>
          </a:p>
        </p:txBody>
      </p:sp>
      <p:sp>
        <p:nvSpPr>
          <p:cNvPr id="165" name="Google Shape;16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6" name="Google Shape;746;p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Thanks for watching, and please continue watching CAPs available from this website.  </a:t>
            </a:r>
            <a:endParaRPr/>
          </a:p>
        </p:txBody>
      </p:sp>
      <p:sp>
        <p:nvSpPr>
          <p:cNvPr id="747" name="Google Shape;747;p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80</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1" name="Google Shape;761;p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762" name="Google Shape;762;p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82</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1" name="Google Shape;791;p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Today we’ll be learning about convex mirrors.</a:t>
            </a:r>
            <a:endParaRPr/>
          </a:p>
        </p:txBody>
      </p:sp>
      <p:sp>
        <p:nvSpPr>
          <p:cNvPr id="792" name="Google Shape;792;p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83</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0" name="Google Shape;800;p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Before we start, let’s think about our “big question” again: </a:t>
            </a:r>
            <a:r>
              <a:rPr lang="en-US" sz="1200" b="1"/>
              <a:t>How do you benefit from mirrors and lenses every day? </a:t>
            </a:r>
            <a:r>
              <a:rPr lang="en-US" b="1"/>
              <a:t>What images are formed by mirrors and lenses?</a:t>
            </a:r>
            <a:endParaRPr b="0"/>
          </a:p>
          <a:p>
            <a:pPr marL="0" lvl="0" indent="0" algn="l" rtl="0">
              <a:spcBef>
                <a:spcPts val="0"/>
              </a:spcBef>
              <a:spcAft>
                <a:spcPts val="0"/>
              </a:spcAft>
              <a:buNone/>
            </a:pPr>
            <a:r>
              <a:rPr lang="en-US" b="0"/>
              <a:t>[Pause and illicit predictions from students.]</a:t>
            </a:r>
            <a:endParaRPr/>
          </a:p>
          <a:p>
            <a:pPr marL="0" lvl="0" indent="0" algn="l" rtl="0">
              <a:spcBef>
                <a:spcPts val="0"/>
              </a:spcBef>
              <a:spcAft>
                <a:spcPts val="0"/>
              </a:spcAft>
              <a:buNone/>
            </a:pPr>
            <a:endParaRPr b="0"/>
          </a:p>
          <a:p>
            <a:pPr marL="0" lvl="0" indent="0" algn="l" rtl="0">
              <a:spcBef>
                <a:spcPts val="0"/>
              </a:spcBef>
              <a:spcAft>
                <a:spcPts val="0"/>
              </a:spcAft>
              <a:buNone/>
            </a:pPr>
            <a:r>
              <a:rPr lang="en-US" b="0"/>
              <a:t>I love all these thoughtful scientific hypotheses!  Be sure to keep this question and your predictions in mind as we move through these next few lessons, and we’ll continue to revisit it.</a:t>
            </a:r>
            <a:endParaRPr b="0"/>
          </a:p>
          <a:p>
            <a:pPr marL="0" lvl="0" indent="0" algn="l" rtl="0">
              <a:spcBef>
                <a:spcPts val="0"/>
              </a:spcBef>
              <a:spcAft>
                <a:spcPts val="0"/>
              </a:spcAft>
              <a:buNone/>
            </a:pPr>
            <a:endParaRPr/>
          </a:p>
          <a:p>
            <a:pPr marL="0" lvl="0" indent="0" algn="l" rtl="0">
              <a:spcBef>
                <a:spcPts val="0"/>
              </a:spcBef>
              <a:spcAft>
                <a:spcPts val="0"/>
              </a:spcAft>
              <a:buNone/>
            </a:pPr>
            <a:r>
              <a:rPr lang="en-US"/>
              <a:t>Feedback: Providing a rationale during the anticipatory set makes it clear to students what is expected of them and what they should focus on learning.</a:t>
            </a:r>
            <a:endParaRPr/>
          </a:p>
        </p:txBody>
      </p:sp>
      <p:sp>
        <p:nvSpPr>
          <p:cNvPr id="801" name="Google Shape;801;p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84</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9" name="Google Shape;809;p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Let’s review some terms &amp; concepts that you already learned and make sure you are firm in your understanding. </a:t>
            </a:r>
            <a:endParaRPr/>
          </a:p>
          <a:p>
            <a:pPr marL="0" lvl="0" indent="0" algn="l" rtl="0">
              <a:spcBef>
                <a:spcPts val="0"/>
              </a:spcBef>
              <a:spcAft>
                <a:spcPts val="0"/>
              </a:spcAft>
              <a:buNone/>
            </a:pPr>
            <a:endParaRPr/>
          </a:p>
        </p:txBody>
      </p:sp>
      <p:sp>
        <p:nvSpPr>
          <p:cNvPr id="810" name="Google Shape;810;p8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85</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p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5" name="Google Shape;815;p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Visible light waves are wavelengths that are visible to the human eye. They are the only waves on the electromagnetic spectrum that are visible. They have wavelengths that are shorter than infrared radiation and longer than ultraviolet radiation. Visible light also has higher frequencies and energy than infrared radiation. </a:t>
            </a:r>
            <a:endParaRPr/>
          </a:p>
          <a:p>
            <a:pPr marL="0" lvl="0" indent="0" algn="l" rtl="0">
              <a:spcBef>
                <a:spcPts val="0"/>
              </a:spcBef>
              <a:spcAft>
                <a:spcPts val="0"/>
              </a:spcAft>
              <a:buNone/>
            </a:pPr>
            <a:endParaRPr/>
          </a:p>
        </p:txBody>
      </p:sp>
      <p:sp>
        <p:nvSpPr>
          <p:cNvPr id="816" name="Google Shape;816;p8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86</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p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3" name="Google Shape;823;p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Reflection occurs when a wave bounces off of a surface. </a:t>
            </a:r>
            <a:endParaRPr/>
          </a:p>
        </p:txBody>
      </p:sp>
      <p:sp>
        <p:nvSpPr>
          <p:cNvPr id="824" name="Google Shape;824;p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87</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p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1" name="Google Shape;831;p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law of reflection states that when a wave is reflected on a surface, the angle of reflection equals the angle of incidence.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This is a long period of review. It might be helpful to intersperse questions that check for understanding. Use your judgement to keep your class engaged!</a:t>
            </a:r>
            <a:endParaRPr/>
          </a:p>
        </p:txBody>
      </p:sp>
      <p:sp>
        <p:nvSpPr>
          <p:cNvPr id="832" name="Google Shape;832;p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88</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p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9" name="Google Shape;839;p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Plane mirrors have flat reflective surfaces and produce an upright image that is the same size and distance away as the object. </a:t>
            </a:r>
            <a:endParaRPr b="0"/>
          </a:p>
          <a:p>
            <a:pPr marL="0" lvl="0" indent="0" algn="l" rtl="0">
              <a:spcBef>
                <a:spcPts val="0"/>
              </a:spcBef>
              <a:spcAft>
                <a:spcPts val="0"/>
              </a:spcAft>
              <a:buNone/>
            </a:pPr>
            <a:endParaRPr/>
          </a:p>
        </p:txBody>
      </p:sp>
      <p:sp>
        <p:nvSpPr>
          <p:cNvPr id="840" name="Google Shape;840;p9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89</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p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7" name="Google Shape;847;p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Concave mirrors are mirrors that curve inwards. They converge light and produce an upright, magnified image if close and an inverted, smaller image if far away. </a:t>
            </a:r>
            <a:endParaRPr/>
          </a:p>
        </p:txBody>
      </p:sp>
      <p:sp>
        <p:nvSpPr>
          <p:cNvPr id="848" name="Google Shape;848;p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Diffuse reflection is the reflection of light from a rough surface. </a:t>
            </a:r>
            <a:endParaRPr/>
          </a:p>
        </p:txBody>
      </p:sp>
      <p:sp>
        <p:nvSpPr>
          <p:cNvPr id="173" name="Google Shape;173;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5" name="Google Shape;855;p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focal point of a concave mirror is the point at which the light waves meet after reflection.</a:t>
            </a:r>
            <a:endParaRPr/>
          </a:p>
        </p:txBody>
      </p:sp>
      <p:sp>
        <p:nvSpPr>
          <p:cNvPr id="856" name="Google Shape;856;p9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91</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3" name="Google Shape;863;p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Focal length is the distance from the mirror to the focal point. </a:t>
            </a:r>
            <a:endParaRPr/>
          </a:p>
        </p:txBody>
      </p:sp>
      <p:sp>
        <p:nvSpPr>
          <p:cNvPr id="864" name="Google Shape;864;p9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92</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p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1" name="Google Shape;871;p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Now let’s pause for a moment to check your understanding.</a:t>
            </a:r>
            <a:endParaRPr b="0"/>
          </a:p>
          <a:p>
            <a:pPr marL="0" lvl="0" indent="0" algn="l" rtl="0">
              <a:spcBef>
                <a:spcPts val="0"/>
              </a:spcBef>
              <a:spcAft>
                <a:spcPts val="0"/>
              </a:spcAft>
              <a:buNone/>
            </a:pPr>
            <a:endParaRPr/>
          </a:p>
          <a:p>
            <a:pPr marL="0" lvl="0" indent="0" algn="l" rtl="0">
              <a:spcBef>
                <a:spcPts val="0"/>
              </a:spcBef>
              <a:spcAft>
                <a:spcPts val="0"/>
              </a:spcAft>
              <a:buNone/>
            </a:pPr>
            <a:r>
              <a:rPr lang="en-US"/>
              <a:t>Feedback: It's really important to make sure that you're providing students with frequent opportunities to respond as you're activating prior knowledge – it will save so you so much time if you confirm understanding before asking them to try something independently.</a:t>
            </a:r>
            <a:endParaRPr/>
          </a:p>
        </p:txBody>
      </p:sp>
      <p:sp>
        <p:nvSpPr>
          <p:cNvPr id="872" name="Google Shape;872;p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93</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7" name="Google Shape;877;p9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is reflection and what does the law of reflection tell us about it? </a:t>
            </a:r>
            <a:endParaRPr/>
          </a:p>
          <a:p>
            <a:pPr marL="0" lvl="0" indent="0" algn="l" rtl="0">
              <a:spcBef>
                <a:spcPts val="0"/>
              </a:spcBef>
              <a:spcAft>
                <a:spcPts val="0"/>
              </a:spcAft>
              <a:buNone/>
            </a:pPr>
            <a:endParaRPr/>
          </a:p>
          <a:p>
            <a:pPr marL="0" lvl="0" indent="0" algn="l" rtl="0">
              <a:spcBef>
                <a:spcPts val="0"/>
              </a:spcBef>
              <a:spcAft>
                <a:spcPts val="0"/>
              </a:spcAft>
              <a:buNone/>
            </a:pPr>
            <a:r>
              <a:rPr lang="en-US"/>
              <a:t>[Reflection occurs when a wave bounces off of a surface.</a:t>
            </a:r>
            <a:endParaRPr/>
          </a:p>
          <a:p>
            <a:pPr marL="0" lvl="0" indent="0" algn="l" rtl="0">
              <a:spcBef>
                <a:spcPts val="0"/>
              </a:spcBef>
              <a:spcAft>
                <a:spcPts val="0"/>
              </a:spcAft>
              <a:buNone/>
            </a:pPr>
            <a:r>
              <a:rPr lang="en-US"/>
              <a:t>The angle of incidence equals the angle of reflection.]</a:t>
            </a:r>
            <a:endParaRPr/>
          </a:p>
        </p:txBody>
      </p:sp>
      <p:sp>
        <p:nvSpPr>
          <p:cNvPr id="878" name="Google Shape;878;p9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94</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p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8" name="Google Shape;888;p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is the difference between plane and concave mirrors? </a:t>
            </a:r>
            <a:endParaRPr/>
          </a:p>
          <a:p>
            <a:pPr marL="0" lvl="0" indent="0" algn="l" rtl="0">
              <a:spcBef>
                <a:spcPts val="0"/>
              </a:spcBef>
              <a:spcAft>
                <a:spcPts val="0"/>
              </a:spcAft>
              <a:buNone/>
            </a:pPr>
            <a:endParaRPr/>
          </a:p>
          <a:p>
            <a:pPr marL="0" lvl="0" indent="0" algn="l" rtl="0">
              <a:spcBef>
                <a:spcPts val="0"/>
              </a:spcBef>
              <a:spcAft>
                <a:spcPts val="0"/>
              </a:spcAft>
              <a:buNone/>
            </a:pPr>
            <a:r>
              <a:rPr lang="en-US"/>
              <a:t>[Plane mirrors have flat reflective surfaces and produce an upright image is that is the same size and distance away of the object it is reflecting.</a:t>
            </a:r>
            <a:endParaRPr/>
          </a:p>
          <a:p>
            <a:pPr marL="0" lvl="0" indent="0" algn="l" rtl="0">
              <a:spcBef>
                <a:spcPts val="0"/>
              </a:spcBef>
              <a:spcAft>
                <a:spcPts val="0"/>
              </a:spcAft>
              <a:buNone/>
            </a:pPr>
            <a:r>
              <a:rPr lang="en-US"/>
              <a:t>Concave mirrors are mirrors that curve inwards. They converge light and produce an upright, and magnified image if close and inverted, smaller image if far away.]</a:t>
            </a:r>
            <a:endParaRPr/>
          </a:p>
        </p:txBody>
      </p:sp>
      <p:sp>
        <p:nvSpPr>
          <p:cNvPr id="889" name="Google Shape;889;p9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95</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p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9" name="Google Shape;899;p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How are focal point and focal length related?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[The focal point of a concave mirror is the point at which the light waves meet after reflection. </a:t>
            </a:r>
            <a:endParaRPr sz="1200"/>
          </a:p>
          <a:p>
            <a:pPr marL="0" marR="0" lvl="0" indent="0" algn="l" rtl="0">
              <a:lnSpc>
                <a:spcPct val="100000"/>
              </a:lnSpc>
              <a:spcBef>
                <a:spcPts val="0"/>
              </a:spcBef>
              <a:spcAft>
                <a:spcPts val="0"/>
              </a:spcAft>
              <a:buClr>
                <a:schemeClr val="dk1"/>
              </a:buClr>
              <a:buSzPts val="1200"/>
              <a:buFont typeface="Calibri"/>
              <a:buNone/>
            </a:pPr>
            <a:r>
              <a:rPr lang="en-US" sz="1200"/>
              <a:t>Focal length is the distance from the mirror to the focal point.]</a:t>
            </a:r>
            <a:endParaRPr sz="1200"/>
          </a:p>
          <a:p>
            <a:pPr marL="0" lvl="0" indent="0" algn="l" rtl="0">
              <a:spcBef>
                <a:spcPts val="0"/>
              </a:spcBef>
              <a:spcAft>
                <a:spcPts val="0"/>
              </a:spcAft>
              <a:buNone/>
            </a:pPr>
            <a:endParaRPr b="0"/>
          </a:p>
        </p:txBody>
      </p:sp>
      <p:sp>
        <p:nvSpPr>
          <p:cNvPr id="900" name="Google Shape;900;p9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96</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p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7" name="Google Shape;907;p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that we’ve reviewed, let’s define our new term, convex mirrors.</a:t>
            </a:r>
            <a:endParaRPr/>
          </a:p>
        </p:txBody>
      </p:sp>
      <p:sp>
        <p:nvSpPr>
          <p:cNvPr id="908" name="Google Shape;908;p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97</a:t>
            </a:fld>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p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5" name="Google Shape;915;p1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Convex mirrors are mirrors that curve outwards. They diverge light and produce a smaller, upright image.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It's great to consistently use images in your lesson, this helps students make connections to the words in the definition.</a:t>
            </a:r>
            <a:endParaRPr/>
          </a:p>
        </p:txBody>
      </p:sp>
      <p:sp>
        <p:nvSpPr>
          <p:cNvPr id="916" name="Google Shape;916;p10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98</a:t>
            </a:fld>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p1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4" name="Google Shape;924;p1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925" name="Google Shape;925;p10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99</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p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0" name="Google Shape;930;p10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is a convex mirror?</a:t>
            </a:r>
            <a:endParaRPr/>
          </a:p>
          <a:p>
            <a:pPr marL="0" lvl="0" indent="0" algn="l" rtl="0">
              <a:spcBef>
                <a:spcPts val="0"/>
              </a:spcBef>
              <a:spcAft>
                <a:spcPts val="0"/>
              </a:spcAft>
              <a:buNone/>
            </a:pPr>
            <a:endParaRPr/>
          </a:p>
          <a:p>
            <a:pPr marL="0" lvl="0" indent="0" algn="l" rtl="0">
              <a:spcBef>
                <a:spcPts val="0"/>
              </a:spcBef>
              <a:spcAft>
                <a:spcPts val="0"/>
              </a:spcAft>
              <a:buNone/>
            </a:pPr>
            <a:r>
              <a:rPr lang="en-US"/>
              <a:t>[Convex mirrors are mirrors that curve outwards. They diverge light and produce a smaller, upright image.]</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When introducing new vocabularies, it is crucial to require the students to give out their own interpretation. I would strongly encourage you to ask students to explain the concept in their own words.</a:t>
            </a:r>
            <a:endParaRPr/>
          </a:p>
        </p:txBody>
      </p:sp>
      <p:sp>
        <p:nvSpPr>
          <p:cNvPr id="931" name="Google Shape;931;p10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8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8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8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8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8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9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95"/>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9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9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9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96"/>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9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9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9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9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18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8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8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18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8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8" name="Google Shape;28;p18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9" name="Google Shape;29;p18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8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18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8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 name="Google Shape;35;p18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8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8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19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9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41" name="Google Shape;41;p19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9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9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9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9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19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19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19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19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9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9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9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9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9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19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19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9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9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9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9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9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9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9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9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8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0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0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1.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10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2.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10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3.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10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4.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10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5.xml"/><Relationship Id="rId1" Type="http://schemas.openxmlformats.org/officeDocument/2006/relationships/slideLayout" Target="../slideLayouts/slideLayout1.xml"/><Relationship Id="rId4" Type="http://schemas.openxmlformats.org/officeDocument/2006/relationships/image" Target="../media/image35.jpg"/></Relationships>
</file>

<file path=ppt/slides/_rels/slide10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6.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0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1.xml"/><Relationship Id="rId1" Type="http://schemas.openxmlformats.org/officeDocument/2006/relationships/slideLayout" Target="../slideLayouts/slideLayout2.xml"/><Relationship Id="rId5" Type="http://schemas.openxmlformats.org/officeDocument/2006/relationships/image" Target="../media/image49.jpg"/><Relationship Id="rId4" Type="http://schemas.openxmlformats.org/officeDocument/2006/relationships/image" Target="../media/image7.png"/></Relationships>
</file>

<file path=ppt/slides/_rels/slide1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2.xml"/><Relationship Id="rId1" Type="http://schemas.openxmlformats.org/officeDocument/2006/relationships/slideLayout" Target="../slideLayouts/slideLayout2.xml"/><Relationship Id="rId5" Type="http://schemas.openxmlformats.org/officeDocument/2006/relationships/image" Target="../media/image50.jpg"/><Relationship Id="rId4" Type="http://schemas.openxmlformats.org/officeDocument/2006/relationships/image" Target="../media/image7.png"/></Relationships>
</file>

<file path=ppt/slides/_rels/slide1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7.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8.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image" Target="../media/image51.jpg"/></Relationships>
</file>

<file path=ppt/slides/_rels/slide1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0.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1.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1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7.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1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1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29.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3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1.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1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3.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4.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5.xml"/><Relationship Id="rId1" Type="http://schemas.openxmlformats.org/officeDocument/2006/relationships/slideLayout" Target="../slideLayouts/slideLayout2.xml"/><Relationship Id="rId4" Type="http://schemas.openxmlformats.org/officeDocument/2006/relationships/image" Target="../media/image54.jpg"/></Relationships>
</file>

<file path=ppt/slides/_rels/slide1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6.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1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8.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0.xml"/><Relationship Id="rId1" Type="http://schemas.openxmlformats.org/officeDocument/2006/relationships/slideLayout" Target="../slideLayouts/slideLayout2.xml"/><Relationship Id="rId5" Type="http://schemas.openxmlformats.org/officeDocument/2006/relationships/image" Target="../media/image54.jpg"/><Relationship Id="rId4" Type="http://schemas.openxmlformats.org/officeDocument/2006/relationships/image" Target="../media/image53.png"/></Relationships>
</file>

<file path=ppt/slides/_rels/slide1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1.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jpg"/></Relationships>
</file>

<file path=ppt/slides/_rels/slide1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2.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32.png"/></Relationships>
</file>

<file path=ppt/slides/_rels/slide1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4.xml"/><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9.png"/></Relationships>
</file>

<file path=ppt/slides/_rels/slide1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6.xml"/><Relationship Id="rId1" Type="http://schemas.openxmlformats.org/officeDocument/2006/relationships/slideLayout" Target="../slideLayouts/slideLayout3.xml"/><Relationship Id="rId4" Type="http://schemas.openxmlformats.org/officeDocument/2006/relationships/image" Target="../media/image52.jpg"/></Relationships>
</file>

<file path=ppt/slides/_rels/slide14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4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9.png"/></Relationships>
</file>

<file path=ppt/slides/_rels/slide1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9.xml"/><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1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0.xml"/><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1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2.xml"/><Relationship Id="rId1" Type="http://schemas.openxmlformats.org/officeDocument/2006/relationships/slideLayout" Target="../slideLayouts/slideLayout2.xml"/><Relationship Id="rId5" Type="http://schemas.openxmlformats.org/officeDocument/2006/relationships/image" Target="../media/image57.jpg"/><Relationship Id="rId4" Type="http://schemas.openxmlformats.org/officeDocument/2006/relationships/image" Target="../media/image7.png"/></Relationships>
</file>

<file path=ppt/slides/_rels/slide1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4.xml"/><Relationship Id="rId1" Type="http://schemas.openxmlformats.org/officeDocument/2006/relationships/slideLayout" Target="../slideLayouts/slideLayout3.xml"/><Relationship Id="rId4" Type="http://schemas.openxmlformats.org/officeDocument/2006/relationships/image" Target="../media/image56.jpg"/></Relationships>
</file>

<file path=ppt/slides/_rels/slide1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5.xml"/><Relationship Id="rId1" Type="http://schemas.openxmlformats.org/officeDocument/2006/relationships/slideLayout" Target="../slideLayouts/slideLayout3.xml"/><Relationship Id="rId4" Type="http://schemas.openxmlformats.org/officeDocument/2006/relationships/image" Target="../media/image25.jpg"/></Relationships>
</file>

<file path=ppt/slides/_rels/slide1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6.xml"/><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1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7.xml"/><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9.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7.png"/></Relationships>
</file>

<file path=ppt/slides/_rels/slide1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0.xml"/><Relationship Id="rId1" Type="http://schemas.openxmlformats.org/officeDocument/2006/relationships/slideLayout" Target="../slideLayouts/slideLayout2.xml"/><Relationship Id="rId5" Type="http://schemas.openxmlformats.org/officeDocument/2006/relationships/image" Target="../media/image58.jpg"/><Relationship Id="rId4" Type="http://schemas.openxmlformats.org/officeDocument/2006/relationships/image" Target="../media/image7.png"/></Relationships>
</file>

<file path=ppt/slides/_rels/slide1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2.xml"/><Relationship Id="rId1" Type="http://schemas.openxmlformats.org/officeDocument/2006/relationships/slideLayout" Target="../slideLayouts/slideLayout3.xml"/><Relationship Id="rId4" Type="http://schemas.openxmlformats.org/officeDocument/2006/relationships/image" Target="../media/image56.jpg"/></Relationships>
</file>

<file path=ppt/slides/_rels/slide1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3.xml"/><Relationship Id="rId1" Type="http://schemas.openxmlformats.org/officeDocument/2006/relationships/slideLayout" Target="../slideLayouts/slideLayout3.xml"/><Relationship Id="rId4" Type="http://schemas.openxmlformats.org/officeDocument/2006/relationships/image" Target="../media/image25.jpg"/></Relationships>
</file>

<file path=ppt/slides/_rels/slide1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4.xml"/><Relationship Id="rId1" Type="http://schemas.openxmlformats.org/officeDocument/2006/relationships/slideLayout" Target="../slideLayouts/slideLayout3.xml"/><Relationship Id="rId4" Type="http://schemas.openxmlformats.org/officeDocument/2006/relationships/image" Target="../media/image52.jpg"/></Relationships>
</file>

<file path=ppt/slides/_rels/slide16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5.xml"/><Relationship Id="rId1" Type="http://schemas.openxmlformats.org/officeDocument/2006/relationships/slideLayout" Target="../slideLayouts/slideLayout2.xml"/><Relationship Id="rId5" Type="http://schemas.openxmlformats.org/officeDocument/2006/relationships/image" Target="../media/image52.jpg"/><Relationship Id="rId4" Type="http://schemas.openxmlformats.org/officeDocument/2006/relationships/image" Target="../media/image53.png"/></Relationships>
</file>

<file path=ppt/slides/_rels/slide1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6.xml"/><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16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7.xml"/><Relationship Id="rId1" Type="http://schemas.openxmlformats.org/officeDocument/2006/relationships/slideLayout" Target="../slideLayouts/slideLayout3.xml"/><Relationship Id="rId4" Type="http://schemas.openxmlformats.org/officeDocument/2006/relationships/image" Target="../media/image52.jp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9.xml"/><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9.png"/></Relationships>
</file>

<file path=ppt/slides/_rels/slide172.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17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3.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17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4.xml.rels><?xml version="1.0" encoding="UTF-8" standalone="yes"?>
<Relationships xmlns="http://schemas.openxmlformats.org/package/2006/relationships"><Relationship Id="rId3" Type="http://schemas.openxmlformats.org/officeDocument/2006/relationships/hyperlink" Target="https://simbucket.com/lensesandmirrors/" TargetMode="External"/><Relationship Id="rId2" Type="http://schemas.openxmlformats.org/officeDocument/2006/relationships/notesSlide" Target="../notesSlides/notesSlide172.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42.png"/><Relationship Id="rId4" Type="http://schemas.openxmlformats.org/officeDocument/2006/relationships/image" Target="../media/image41.png"/></Relationships>
</file>

<file path=ppt/slides/_rels/slide1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3.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17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7.png"/></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39.jpg"/><Relationship Id="rId4" Type="http://schemas.openxmlformats.org/officeDocument/2006/relationships/image" Target="../media/image10.png"/></Relationships>
</file>

<file path=ppt/slides/_rels/slide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7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7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7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7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8.xml.rels><?xml version="1.0" encoding="UTF-8" standalone="yes"?>
<Relationships xmlns="http://schemas.openxmlformats.org/package/2006/relationships"><Relationship Id="rId3" Type="http://schemas.openxmlformats.org/officeDocument/2006/relationships/hyperlink" Target="https://simbucket.com/lensesandmirrors/"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8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8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8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8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8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8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8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8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9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9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3.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9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1.png"/></Relationships>
</file>

<file path=ppt/slides/_rels/slide9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9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7.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9.png"/></Relationships>
</file>

<file path=ppt/slides/_rels/slide9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p1"/>
          <p:cNvGrpSpPr/>
          <p:nvPr/>
        </p:nvGrpSpPr>
        <p:grpSpPr>
          <a:xfrm>
            <a:off x="1505008" y="297180"/>
            <a:ext cx="5828913" cy="6262953"/>
            <a:chOff x="814636" y="0"/>
            <a:chExt cx="5828913" cy="6262953"/>
          </a:xfrm>
        </p:grpSpPr>
        <p:sp>
          <p:nvSpPr>
            <p:cNvPr id="90" name="Google Shape;90;p1"/>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“Big Idea” Question</a:t>
              </a:r>
              <a:endParaRPr/>
            </a:p>
          </p:txBody>
        </p:sp>
        <p:sp>
          <p:nvSpPr>
            <p:cNvPr id="92" name="Google Shape;92;p1"/>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Review Concepts</a:t>
              </a:r>
              <a:endParaRPr/>
            </a:p>
          </p:txBody>
        </p:sp>
        <p:sp>
          <p:nvSpPr>
            <p:cNvPr id="95" name="Google Shape;95;p1"/>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Check-In Questions</a:t>
              </a:r>
              <a:endParaRPr/>
            </a:p>
          </p:txBody>
        </p:sp>
        <p:sp>
          <p:nvSpPr>
            <p:cNvPr id="98" name="Google Shape;98;p1"/>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Teacher Demo</a:t>
              </a:r>
              <a:endParaRPr/>
            </a:p>
          </p:txBody>
        </p:sp>
        <p:sp>
          <p:nvSpPr>
            <p:cNvPr id="101" name="Google Shape;101;p1"/>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
            <p:cNvSpPr/>
            <p:nvPr/>
          </p:nvSpPr>
          <p:spPr>
            <a:xfrm rot="10800000">
              <a:off x="1480984" y="3753659"/>
              <a:ext cx="5162565" cy="15710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
            <p:cNvSpPr txBox="1"/>
            <p:nvPr/>
          </p:nvSpPr>
          <p:spPr>
            <a:xfrm>
              <a:off x="1873747" y="3753659"/>
              <a:ext cx="4769802" cy="1571051"/>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Vocabulary</a:t>
              </a:r>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a:p>
          </p:txBody>
        </p:sp>
        <p:sp>
          <p:nvSpPr>
            <p:cNvPr id="104" name="Google Shape;104;p1"/>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
            <p:cNvSpPr/>
            <p:nvPr/>
          </p:nvSpPr>
          <p:spPr>
            <a:xfrm rot="10800000">
              <a:off x="1480984" y="5540398"/>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
            <p:cNvSpPr txBox="1"/>
            <p:nvPr/>
          </p:nvSpPr>
          <p:spPr>
            <a:xfrm>
              <a:off x="1661623" y="5540398"/>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Simulation/Activity</a:t>
              </a:r>
              <a:endParaRPr/>
            </a:p>
          </p:txBody>
        </p:sp>
        <p:sp>
          <p:nvSpPr>
            <p:cNvPr id="107" name="Google Shape;107;p1"/>
            <p:cNvSpPr/>
            <p:nvPr/>
          </p:nvSpPr>
          <p:spPr>
            <a:xfrm>
              <a:off x="826125" y="5531381"/>
              <a:ext cx="722555" cy="722555"/>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8" name="Google Shape;108;p1"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109" name="Google Shape;109;p1"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110" name="Google Shape;110;p1"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111" name="Google Shape;111;p1"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112" name="Google Shape;112;p1"/>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1"/>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chemeClr val="lt1"/>
                </a:solidFill>
                <a:latin typeface="Calibri"/>
                <a:ea typeface="Calibri"/>
                <a:cs typeface="Calibri"/>
                <a:sym typeface="Calibri"/>
              </a:rPr>
              <a:t>Intro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0"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sp>
        <p:nvSpPr>
          <p:cNvPr id="933" name="Google Shape;933;p102"/>
          <p:cNvSpPr txBox="1"/>
          <p:nvPr/>
        </p:nvSpPr>
        <p:spPr>
          <a:xfrm>
            <a:off x="989763" y="216922"/>
            <a:ext cx="794372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a convex mirror?</a:t>
            </a:r>
            <a:endParaRPr/>
          </a:p>
        </p:txBody>
      </p:sp>
      <p:sp>
        <p:nvSpPr>
          <p:cNvPr id="934" name="Google Shape;934;p102"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35" name="Google Shape;935;p102"/>
          <p:cNvPicPr preferRelativeResize="0"/>
          <p:nvPr/>
        </p:nvPicPr>
        <p:blipFill rotWithShape="1">
          <a:blip r:embed="rId4">
            <a:alphaModFix/>
          </a:blip>
          <a:srcRect l="-13526" r="-13525"/>
          <a:stretch/>
        </p:blipFill>
        <p:spPr>
          <a:xfrm>
            <a:off x="1303578" y="1632832"/>
            <a:ext cx="6886059" cy="3787067"/>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pic>
        <p:nvPicPr>
          <p:cNvPr id="941" name="Google Shape;941;p103"/>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942" name="Google Shape;942;p103" descr="Artificial Intelligence"/>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p104"/>
          <p:cNvSpPr txBox="1">
            <a:spLocks noGrp="1"/>
          </p:cNvSpPr>
          <p:nvPr>
            <p:ph type="subTitle" idx="1"/>
          </p:nvPr>
        </p:nvSpPr>
        <p:spPr>
          <a:xfrm>
            <a:off x="1522005" y="268939"/>
            <a:ext cx="7330273" cy="1543235"/>
          </a:xfrm>
          <a:prstGeom prst="rect">
            <a:avLst/>
          </a:prstGeom>
          <a:noFill/>
          <a:ln>
            <a:noFill/>
          </a:ln>
        </p:spPr>
        <p:txBody>
          <a:bodyPr spcFirstLastPara="1" wrap="square" lIns="91425" tIns="45700" rIns="91425" bIns="45700" anchor="t" anchorCtr="0">
            <a:normAutofit lnSpcReduction="10000"/>
          </a:bodyPr>
          <a:lstStyle/>
          <a:p>
            <a:pPr marL="0" lvl="0" indent="0" algn="ctr" rtl="0">
              <a:spcBef>
                <a:spcPts val="0"/>
              </a:spcBef>
              <a:spcAft>
                <a:spcPts val="0"/>
              </a:spcAft>
              <a:buClr>
                <a:schemeClr val="dk1"/>
              </a:buClr>
              <a:buSzPts val="3200"/>
              <a:buNone/>
            </a:pPr>
            <a:r>
              <a:rPr lang="en-US" b="1" u="sng">
                <a:solidFill>
                  <a:schemeClr val="dk1"/>
                </a:solidFill>
              </a:rPr>
              <a:t>Convex Mirrors</a:t>
            </a:r>
            <a:r>
              <a:rPr lang="en-US" b="1">
                <a:solidFill>
                  <a:schemeClr val="dk1"/>
                </a:solidFill>
              </a:rPr>
              <a:t>: </a:t>
            </a:r>
            <a:r>
              <a:rPr lang="en-US">
                <a:solidFill>
                  <a:schemeClr val="dk1"/>
                </a:solidFill>
              </a:rPr>
              <a:t>are mirrors that curve outwards. They </a:t>
            </a:r>
            <a:r>
              <a:rPr lang="en-US" b="1">
                <a:solidFill>
                  <a:srgbClr val="FF0000"/>
                </a:solidFill>
              </a:rPr>
              <a:t>diverge</a:t>
            </a:r>
            <a:r>
              <a:rPr lang="en-US">
                <a:solidFill>
                  <a:schemeClr val="dk1"/>
                </a:solidFill>
              </a:rPr>
              <a:t> and produce a smaller, upright image.</a:t>
            </a:r>
            <a:endParaRPr/>
          </a:p>
        </p:txBody>
      </p:sp>
      <p:sp>
        <p:nvSpPr>
          <p:cNvPr id="949" name="Google Shape;949;p104"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50" name="Google Shape;950;p104"/>
          <p:cNvPicPr preferRelativeResize="0"/>
          <p:nvPr/>
        </p:nvPicPr>
        <p:blipFill rotWithShape="1">
          <a:blip r:embed="rId4">
            <a:alphaModFix/>
          </a:blip>
          <a:srcRect l="-13526" r="-13525"/>
          <a:stretch/>
        </p:blipFill>
        <p:spPr>
          <a:xfrm>
            <a:off x="457199" y="2036465"/>
            <a:ext cx="8229600" cy="4525963"/>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p105"/>
          <p:cNvSpPr txBox="1">
            <a:spLocks noGrp="1"/>
          </p:cNvSpPr>
          <p:nvPr>
            <p:ph type="subTitle" idx="1"/>
          </p:nvPr>
        </p:nvSpPr>
        <p:spPr>
          <a:xfrm>
            <a:off x="1522005" y="268939"/>
            <a:ext cx="7330273" cy="154323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b="1" u="sng">
                <a:solidFill>
                  <a:schemeClr val="dk1"/>
                </a:solidFill>
              </a:rPr>
              <a:t>Diverge</a:t>
            </a:r>
            <a:r>
              <a:rPr lang="en-US" b="1">
                <a:solidFill>
                  <a:schemeClr val="dk1"/>
                </a:solidFill>
              </a:rPr>
              <a:t>: </a:t>
            </a:r>
            <a:r>
              <a:rPr lang="en-US">
                <a:solidFill>
                  <a:schemeClr val="dk1"/>
                </a:solidFill>
              </a:rPr>
              <a:t>the light waves are spread out when they are reflected off the mirror</a:t>
            </a:r>
            <a:endParaRPr/>
          </a:p>
        </p:txBody>
      </p:sp>
      <p:sp>
        <p:nvSpPr>
          <p:cNvPr id="957" name="Google Shape;957;p105"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58" name="Google Shape;958;p105"/>
          <p:cNvPicPr preferRelativeResize="0"/>
          <p:nvPr/>
        </p:nvPicPr>
        <p:blipFill rotWithShape="1">
          <a:blip r:embed="rId4">
            <a:alphaModFix/>
          </a:blip>
          <a:srcRect l="-13526" r="-13525"/>
          <a:stretch/>
        </p:blipFill>
        <p:spPr>
          <a:xfrm>
            <a:off x="457199" y="2036465"/>
            <a:ext cx="8229600" cy="4525963"/>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Google Shape;964;p106"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06"/>
          <p:cNvSpPr txBox="1"/>
          <p:nvPr/>
        </p:nvSpPr>
        <p:spPr>
          <a:xfrm>
            <a:off x="1113539" y="389242"/>
            <a:ext cx="7415684"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a:solidFill>
                  <a:schemeClr val="dk1"/>
                </a:solidFill>
                <a:latin typeface="Calibri"/>
                <a:ea typeface="Calibri"/>
                <a:cs typeface="Calibri"/>
                <a:sym typeface="Calibri"/>
              </a:rPr>
              <a:t>Focal Point</a:t>
            </a:r>
            <a:endParaRPr/>
          </a:p>
        </p:txBody>
      </p:sp>
      <p:pic>
        <p:nvPicPr>
          <p:cNvPr id="966" name="Google Shape;966;p106"/>
          <p:cNvPicPr preferRelativeResize="0"/>
          <p:nvPr/>
        </p:nvPicPr>
        <p:blipFill rotWithShape="1">
          <a:blip r:embed="rId4">
            <a:alphaModFix/>
          </a:blip>
          <a:srcRect/>
          <a:stretch/>
        </p:blipFill>
        <p:spPr>
          <a:xfrm>
            <a:off x="849542" y="1590935"/>
            <a:ext cx="7546728" cy="4640383"/>
          </a:xfrm>
          <a:prstGeom prst="rect">
            <a:avLst/>
          </a:prstGeom>
          <a:noFill/>
          <a:ln>
            <a:noFill/>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107"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07"/>
          <p:cNvSpPr txBox="1"/>
          <p:nvPr/>
        </p:nvSpPr>
        <p:spPr>
          <a:xfrm>
            <a:off x="1113539" y="365126"/>
            <a:ext cx="7415684"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a:solidFill>
                  <a:schemeClr val="dk1"/>
                </a:solidFill>
                <a:latin typeface="Calibri"/>
                <a:ea typeface="Calibri"/>
                <a:cs typeface="Calibri"/>
                <a:sym typeface="Calibri"/>
              </a:rPr>
              <a:t>Focal Length</a:t>
            </a:r>
            <a:endParaRPr/>
          </a:p>
        </p:txBody>
      </p:sp>
      <p:pic>
        <p:nvPicPr>
          <p:cNvPr id="974" name="Google Shape;974;p107"/>
          <p:cNvPicPr preferRelativeResize="0"/>
          <p:nvPr/>
        </p:nvPicPr>
        <p:blipFill rotWithShape="1">
          <a:blip r:embed="rId4">
            <a:alphaModFix/>
          </a:blip>
          <a:srcRect/>
          <a:stretch/>
        </p:blipFill>
        <p:spPr>
          <a:xfrm>
            <a:off x="849542" y="1590935"/>
            <a:ext cx="7546728" cy="4640383"/>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sp>
        <p:nvSpPr>
          <p:cNvPr id="980" name="Google Shape;980;p108"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1" name="Google Shape;981;p108" descr="pondering.jpg"/>
          <p:cNvPicPr preferRelativeResize="0"/>
          <p:nvPr/>
        </p:nvPicPr>
        <p:blipFill rotWithShape="1">
          <a:blip r:embed="rId4">
            <a:alphaModFix/>
          </a:blip>
          <a:srcRect l="-1002" r="-1002"/>
          <a:stretch/>
        </p:blipFill>
        <p:spPr>
          <a:xfrm>
            <a:off x="275142" y="849542"/>
            <a:ext cx="8495607" cy="5549021"/>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sp>
        <p:nvSpPr>
          <p:cNvPr id="987" name="Google Shape;987;p109"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09"/>
          <p:cNvSpPr txBox="1"/>
          <p:nvPr/>
        </p:nvSpPr>
        <p:spPr>
          <a:xfrm>
            <a:off x="1113539" y="365126"/>
            <a:ext cx="7415684"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a:solidFill>
                  <a:schemeClr val="dk1"/>
                </a:solidFill>
                <a:latin typeface="Calibri"/>
                <a:ea typeface="Calibri"/>
                <a:cs typeface="Calibri"/>
                <a:sym typeface="Calibri"/>
              </a:rPr>
              <a:t>Clear Image</a:t>
            </a:r>
            <a:endParaRPr/>
          </a:p>
        </p:txBody>
      </p:sp>
      <p:pic>
        <p:nvPicPr>
          <p:cNvPr id="989" name="Google Shape;989;p109"/>
          <p:cNvPicPr preferRelativeResize="0"/>
          <p:nvPr/>
        </p:nvPicPr>
        <p:blipFill rotWithShape="1">
          <a:blip r:embed="rId4">
            <a:alphaModFix/>
          </a:blip>
          <a:srcRect/>
          <a:stretch/>
        </p:blipFill>
        <p:spPr>
          <a:xfrm>
            <a:off x="2235315" y="1374805"/>
            <a:ext cx="4462780" cy="4819802"/>
          </a:xfrm>
          <a:prstGeom prst="rect">
            <a:avLst/>
          </a:prstGeom>
          <a:noFill/>
          <a:ln>
            <a:noFill/>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Google Shape;995;p110"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sp>
        <p:nvSpPr>
          <p:cNvPr id="1001" name="Google Shape;1001;p111"/>
          <p:cNvSpPr txBox="1"/>
          <p:nvPr/>
        </p:nvSpPr>
        <p:spPr>
          <a:xfrm>
            <a:off x="989763" y="216922"/>
            <a:ext cx="794372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does it mean for light to diverge?</a:t>
            </a:r>
            <a:endParaRPr/>
          </a:p>
        </p:txBody>
      </p:sp>
      <p:sp>
        <p:nvSpPr>
          <p:cNvPr id="1002" name="Google Shape;1002;p111"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03" name="Google Shape;1003;p111"/>
          <p:cNvPicPr preferRelativeResize="0"/>
          <p:nvPr/>
        </p:nvPicPr>
        <p:blipFill rotWithShape="1">
          <a:blip r:embed="rId4">
            <a:alphaModFix/>
          </a:blip>
          <a:srcRect l="-13526" r="-13525"/>
          <a:stretch/>
        </p:blipFill>
        <p:spPr>
          <a:xfrm>
            <a:off x="1303578" y="1632832"/>
            <a:ext cx="6886059" cy="378706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1"/>
          <p:cNvSpPr txBox="1"/>
          <p:nvPr/>
        </p:nvSpPr>
        <p:spPr>
          <a:xfrm>
            <a:off x="2529405" y="251633"/>
            <a:ext cx="402033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What is visible light?</a:t>
            </a:r>
            <a:endParaRPr/>
          </a:p>
        </p:txBody>
      </p:sp>
      <p:sp>
        <p:nvSpPr>
          <p:cNvPr id="190" name="Google Shape;190;p11"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1" name="Google Shape;191;p11" descr="rainbow.jpg"/>
          <p:cNvPicPr preferRelativeResize="0"/>
          <p:nvPr/>
        </p:nvPicPr>
        <p:blipFill rotWithShape="1">
          <a:blip r:embed="rId4">
            <a:alphaModFix/>
          </a:blip>
          <a:srcRect l="-18187" r="-18186"/>
          <a:stretch/>
        </p:blipFill>
        <p:spPr>
          <a:xfrm>
            <a:off x="424771" y="1592717"/>
            <a:ext cx="8229600" cy="4525963"/>
          </a:xfrm>
          <a:prstGeom prst="rect">
            <a:avLst/>
          </a:prstGeom>
          <a:noFill/>
          <a:ln>
            <a:noFill/>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112"/>
          <p:cNvSpPr txBox="1"/>
          <p:nvPr/>
        </p:nvSpPr>
        <p:spPr>
          <a:xfrm>
            <a:off x="989763" y="216922"/>
            <a:ext cx="7943728"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the focal point of a convex mirror?</a:t>
            </a:r>
            <a:endParaRPr/>
          </a:p>
        </p:txBody>
      </p:sp>
      <p:sp>
        <p:nvSpPr>
          <p:cNvPr id="1010" name="Google Shape;1010;p112"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1" name="Google Shape;1011;p112"/>
          <p:cNvPicPr preferRelativeResize="0"/>
          <p:nvPr/>
        </p:nvPicPr>
        <p:blipFill rotWithShape="1">
          <a:blip r:embed="rId4">
            <a:alphaModFix/>
          </a:blip>
          <a:srcRect/>
          <a:stretch/>
        </p:blipFill>
        <p:spPr>
          <a:xfrm>
            <a:off x="849542" y="1590935"/>
            <a:ext cx="7546728" cy="4640383"/>
          </a:xfrm>
          <a:prstGeom prst="rect">
            <a:avLst/>
          </a:prstGeom>
          <a:noFill/>
          <a:ln>
            <a:noFill/>
          </a:ln>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17" name="Google Shape;1017;p113"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8" name="Google Shape;1018;p113"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1024" name="Google Shape;1024;p114"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5" name="Google Shape;1025;p114" descr="Comment Like"/>
          <p:cNvPicPr preferRelativeResize="0"/>
          <p:nvPr/>
        </p:nvPicPr>
        <p:blipFill rotWithShape="1">
          <a:blip r:embed="rId4">
            <a:alphaModFix/>
          </a:blip>
          <a:srcRect/>
          <a:stretch/>
        </p:blipFill>
        <p:spPr>
          <a:xfrm>
            <a:off x="849542" y="173309"/>
            <a:ext cx="502924" cy="502924"/>
          </a:xfrm>
          <a:prstGeom prst="rect">
            <a:avLst/>
          </a:prstGeom>
          <a:noFill/>
          <a:ln>
            <a:noFill/>
          </a:ln>
        </p:spPr>
      </p:pic>
      <p:pic>
        <p:nvPicPr>
          <p:cNvPr id="1026" name="Google Shape;1026;p114" descr="onvex Traffic safety mirrors from Reflection Products, Inc.."/>
          <p:cNvPicPr preferRelativeResize="0"/>
          <p:nvPr/>
        </p:nvPicPr>
        <p:blipFill rotWithShape="1">
          <a:blip r:embed="rId5">
            <a:alphaModFix/>
          </a:blip>
          <a:srcRect/>
          <a:stretch/>
        </p:blipFill>
        <p:spPr>
          <a:xfrm>
            <a:off x="849542" y="676233"/>
            <a:ext cx="7599680" cy="5699760"/>
          </a:xfrm>
          <a:prstGeom prst="rect">
            <a:avLst/>
          </a:prstGeom>
          <a:noFill/>
          <a:ln>
            <a:noFill/>
          </a:ln>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031"/>
        <p:cNvGrpSpPr/>
        <p:nvPr/>
      </p:nvGrpSpPr>
      <p:grpSpPr>
        <a:xfrm>
          <a:off x="0" y="0"/>
          <a:ext cx="0" cy="0"/>
          <a:chOff x="0" y="0"/>
          <a:chExt cx="0" cy="0"/>
        </a:xfrm>
      </p:grpSpPr>
      <p:sp>
        <p:nvSpPr>
          <p:cNvPr id="1032" name="Google Shape;1032;p115"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33" name="Google Shape;1033;p115" descr="Comment Like"/>
          <p:cNvPicPr preferRelativeResize="0"/>
          <p:nvPr/>
        </p:nvPicPr>
        <p:blipFill rotWithShape="1">
          <a:blip r:embed="rId4">
            <a:alphaModFix/>
          </a:blip>
          <a:srcRect/>
          <a:stretch/>
        </p:blipFill>
        <p:spPr>
          <a:xfrm>
            <a:off x="849542" y="173309"/>
            <a:ext cx="502924" cy="502924"/>
          </a:xfrm>
          <a:prstGeom prst="rect">
            <a:avLst/>
          </a:prstGeom>
          <a:noFill/>
          <a:ln>
            <a:noFill/>
          </a:ln>
        </p:spPr>
      </p:pic>
      <p:pic>
        <p:nvPicPr>
          <p:cNvPr id="1034" name="Google Shape;1034;p115" descr="mazon.com : The Classic Magnifying Glass 3&quot; with Powerful 5X ..."/>
          <p:cNvPicPr preferRelativeResize="0"/>
          <p:nvPr/>
        </p:nvPicPr>
        <p:blipFill rotWithShape="1">
          <a:blip r:embed="rId5">
            <a:alphaModFix/>
          </a:blip>
          <a:srcRect/>
          <a:stretch/>
        </p:blipFill>
        <p:spPr>
          <a:xfrm>
            <a:off x="628496" y="849542"/>
            <a:ext cx="7931663" cy="5800690"/>
          </a:xfrm>
          <a:prstGeom prst="rect">
            <a:avLst/>
          </a:prstGeom>
          <a:noFill/>
          <a:ln>
            <a:noFill/>
          </a:ln>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0" name="Google Shape;1040;p116"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p117"/>
          <p:cNvSpPr txBox="1"/>
          <p:nvPr/>
        </p:nvSpPr>
        <p:spPr>
          <a:xfrm>
            <a:off x="989763" y="216922"/>
            <a:ext cx="7943728"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are some examples of convex mirrors?</a:t>
            </a:r>
            <a:endParaRPr/>
          </a:p>
        </p:txBody>
      </p:sp>
      <p:sp>
        <p:nvSpPr>
          <p:cNvPr id="1047" name="Google Shape;1047;p117"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48" name="Google Shape;1048;p117"/>
          <p:cNvPicPr preferRelativeResize="0"/>
          <p:nvPr/>
        </p:nvPicPr>
        <p:blipFill rotWithShape="1">
          <a:blip r:embed="rId4">
            <a:alphaModFix/>
          </a:blip>
          <a:srcRect/>
          <a:stretch/>
        </p:blipFill>
        <p:spPr>
          <a:xfrm>
            <a:off x="1351935" y="1815185"/>
            <a:ext cx="6410848" cy="4199894"/>
          </a:xfrm>
          <a:prstGeom prst="rect">
            <a:avLst/>
          </a:prstGeom>
          <a:noFill/>
          <a:ln>
            <a:noFill/>
          </a:ln>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053"/>
        <p:cNvGrpSpPr/>
        <p:nvPr/>
      </p:nvGrpSpPr>
      <p:grpSpPr>
        <a:xfrm>
          <a:off x="0" y="0"/>
          <a:ext cx="0" cy="0"/>
          <a:chOff x="0" y="0"/>
          <a:chExt cx="0" cy="0"/>
        </a:xfrm>
      </p:grpSpPr>
      <p:sp>
        <p:nvSpPr>
          <p:cNvPr id="1054" name="Google Shape;1054;p119"/>
          <p:cNvSpPr txBox="1"/>
          <p:nvPr/>
        </p:nvSpPr>
        <p:spPr>
          <a:xfrm>
            <a:off x="2434637" y="693336"/>
            <a:ext cx="466480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600">
                <a:solidFill>
                  <a:srgbClr val="FFC000"/>
                </a:solidFill>
                <a:latin typeface="Calibri"/>
                <a:ea typeface="Calibri"/>
                <a:cs typeface="Calibri"/>
                <a:sym typeface="Calibri"/>
              </a:rPr>
              <a:t>Demonstration</a:t>
            </a:r>
            <a:endParaRPr/>
          </a:p>
        </p:txBody>
      </p:sp>
      <p:sp>
        <p:nvSpPr>
          <p:cNvPr id="1055" name="Google Shape;1055;p119" descr="Classroom"/>
          <p:cNvSpPr/>
          <p:nvPr/>
        </p:nvSpPr>
        <p:spPr>
          <a:xfrm>
            <a:off x="77646" y="32378"/>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56" name="Google Shape;1056;p119" descr="cience, Technology, Engineering and Math, Oh My! We Need STEM ..."/>
          <p:cNvPicPr preferRelativeResize="0"/>
          <p:nvPr/>
        </p:nvPicPr>
        <p:blipFill rotWithShape="1">
          <a:blip r:embed="rId4">
            <a:alphaModFix/>
          </a:blip>
          <a:srcRect/>
          <a:stretch/>
        </p:blipFill>
        <p:spPr>
          <a:xfrm>
            <a:off x="1251630" y="2305830"/>
            <a:ext cx="6640737" cy="3459162"/>
          </a:xfrm>
          <a:prstGeom prst="rect">
            <a:avLst/>
          </a:prstGeom>
          <a:noFill/>
          <a:ln>
            <a:noFill/>
          </a:ln>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Google Shape;1062;p120"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sp>
        <p:nvSpPr>
          <p:cNvPr id="1068" name="Google Shape;1068;p121"/>
          <p:cNvSpPr txBox="1"/>
          <p:nvPr/>
        </p:nvSpPr>
        <p:spPr>
          <a:xfrm>
            <a:off x="980902" y="359913"/>
            <a:ext cx="7963593"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From this demonstration, how is a spoon an example of a convex mirror?</a:t>
            </a:r>
            <a:endParaRPr/>
          </a:p>
        </p:txBody>
      </p:sp>
      <p:sp>
        <p:nvSpPr>
          <p:cNvPr id="1069" name="Google Shape;1069;p121"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70" name="Google Shape;1070;p121" descr="cience, Technology, Engineering and Math, Oh My! We Need STEM ..."/>
          <p:cNvPicPr preferRelativeResize="0"/>
          <p:nvPr/>
        </p:nvPicPr>
        <p:blipFill rotWithShape="1">
          <a:blip r:embed="rId4">
            <a:alphaModFix/>
          </a:blip>
          <a:srcRect/>
          <a:stretch/>
        </p:blipFill>
        <p:spPr>
          <a:xfrm>
            <a:off x="1251630" y="2305830"/>
            <a:ext cx="6640737" cy="3459162"/>
          </a:xfrm>
          <a:prstGeom prst="rect">
            <a:avLst/>
          </a:prstGeom>
          <a:noFill/>
          <a:ln>
            <a:noFill/>
          </a:ln>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6" name="Google Shape;1076;p122"/>
          <p:cNvSpPr txBox="1"/>
          <p:nvPr/>
        </p:nvSpPr>
        <p:spPr>
          <a:xfrm>
            <a:off x="989763" y="216922"/>
            <a:ext cx="7943728"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How are convex mirrors different from concave mirrors?</a:t>
            </a:r>
            <a:endParaRPr/>
          </a:p>
        </p:txBody>
      </p:sp>
      <p:sp>
        <p:nvSpPr>
          <p:cNvPr id="1077" name="Google Shape;1077;p122"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22"/>
          <p:cNvSpPr/>
          <p:nvPr/>
        </p:nvSpPr>
        <p:spPr>
          <a:xfrm>
            <a:off x="100485" y="1748413"/>
            <a:ext cx="4319298" cy="4892665"/>
          </a:xfrm>
          <a:prstGeom prst="roundRect">
            <a:avLst>
              <a:gd name="adj" fmla="val 16667"/>
            </a:avLst>
          </a:prstGeom>
          <a:noFill/>
          <a:ln w="2857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9" name="Google Shape;1079;p122"/>
          <p:cNvSpPr/>
          <p:nvPr/>
        </p:nvSpPr>
        <p:spPr>
          <a:xfrm>
            <a:off x="4614193" y="1748412"/>
            <a:ext cx="4319298" cy="4892665"/>
          </a:xfrm>
          <a:prstGeom prst="roundRect">
            <a:avLst>
              <a:gd name="adj" fmla="val 16667"/>
            </a:avLst>
          </a:prstGeom>
          <a:noFill/>
          <a:ln w="2857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80" name="Google Shape;1080;p122"/>
          <p:cNvPicPr preferRelativeResize="0"/>
          <p:nvPr/>
        </p:nvPicPr>
        <p:blipFill rotWithShape="1">
          <a:blip r:embed="rId4">
            <a:alphaModFix/>
          </a:blip>
          <a:srcRect l="-55917" r="-55917"/>
          <a:stretch/>
        </p:blipFill>
        <p:spPr>
          <a:xfrm>
            <a:off x="50433" y="2979493"/>
            <a:ext cx="4419401" cy="2430501"/>
          </a:xfrm>
          <a:prstGeom prst="rect">
            <a:avLst/>
          </a:prstGeom>
          <a:noFill/>
          <a:ln>
            <a:noFill/>
          </a:ln>
        </p:spPr>
      </p:pic>
      <p:pic>
        <p:nvPicPr>
          <p:cNvPr id="1081" name="Google Shape;1081;p122"/>
          <p:cNvPicPr preferRelativeResize="0"/>
          <p:nvPr/>
        </p:nvPicPr>
        <p:blipFill rotWithShape="1">
          <a:blip r:embed="rId5">
            <a:alphaModFix/>
          </a:blip>
          <a:srcRect l="-13526" r="-13525"/>
          <a:stretch/>
        </p:blipFill>
        <p:spPr>
          <a:xfrm>
            <a:off x="4495667" y="2979493"/>
            <a:ext cx="4556350" cy="250581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2"/>
          <p:cNvSpPr txBox="1"/>
          <p:nvPr/>
        </p:nvSpPr>
        <p:spPr>
          <a:xfrm>
            <a:off x="1077687" y="251633"/>
            <a:ext cx="7805056"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How are the angle of reflection and the angle of incidence related?</a:t>
            </a:r>
            <a:endParaRPr/>
          </a:p>
        </p:txBody>
      </p:sp>
      <p:sp>
        <p:nvSpPr>
          <p:cNvPr id="198" name="Google Shape;198;p12"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9" name="Google Shape;199;p12" descr="law.jpg"/>
          <p:cNvPicPr preferRelativeResize="0"/>
          <p:nvPr/>
        </p:nvPicPr>
        <p:blipFill rotWithShape="1">
          <a:blip r:embed="rId4">
            <a:alphaModFix/>
          </a:blip>
          <a:srcRect l="-10572" r="-10572"/>
          <a:stretch/>
        </p:blipFill>
        <p:spPr>
          <a:xfrm>
            <a:off x="295198" y="1725531"/>
            <a:ext cx="8425154" cy="4633510"/>
          </a:xfrm>
          <a:prstGeom prst="rect">
            <a:avLst/>
          </a:prstGeom>
          <a:noFill/>
          <a:ln>
            <a:noFill/>
          </a:ln>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086"/>
        <p:cNvGrpSpPr/>
        <p:nvPr/>
      </p:nvGrpSpPr>
      <p:grpSpPr>
        <a:xfrm>
          <a:off x="0" y="0"/>
          <a:ext cx="0" cy="0"/>
          <a:chOff x="0" y="0"/>
          <a:chExt cx="0" cy="0"/>
        </a:xfrm>
      </p:grpSpPr>
      <p:sp>
        <p:nvSpPr>
          <p:cNvPr id="1087" name="Google Shape;1087;p123"/>
          <p:cNvSpPr txBox="1"/>
          <p:nvPr/>
        </p:nvSpPr>
        <p:spPr>
          <a:xfrm>
            <a:off x="980902" y="359913"/>
            <a:ext cx="7963593"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an example of a convex mirror?</a:t>
            </a:r>
            <a:endParaRPr sz="3600">
              <a:solidFill>
                <a:schemeClr val="dk1"/>
              </a:solidFill>
              <a:latin typeface="Calibri"/>
              <a:ea typeface="Calibri"/>
              <a:cs typeface="Calibri"/>
              <a:sym typeface="Calibri"/>
            </a:endParaRPr>
          </a:p>
        </p:txBody>
      </p:sp>
      <p:sp>
        <p:nvSpPr>
          <p:cNvPr id="1088" name="Google Shape;1088;p123"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89" name="Google Shape;1089;p123" descr="example.jpg"/>
          <p:cNvPicPr preferRelativeResize="0"/>
          <p:nvPr/>
        </p:nvPicPr>
        <p:blipFill rotWithShape="1">
          <a:blip r:embed="rId4">
            <a:alphaModFix/>
          </a:blip>
          <a:srcRect l="-9550" r="-9550"/>
          <a:stretch/>
        </p:blipFill>
        <p:spPr>
          <a:xfrm>
            <a:off x="424771" y="1518598"/>
            <a:ext cx="8438503" cy="4640852"/>
          </a:xfrm>
          <a:prstGeom prst="rect">
            <a:avLst/>
          </a:prstGeom>
          <a:noFill/>
          <a:ln>
            <a:noFill/>
          </a:ln>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094"/>
        <p:cNvGrpSpPr/>
        <p:nvPr/>
      </p:nvGrpSpPr>
      <p:grpSpPr>
        <a:xfrm>
          <a:off x="0" y="0"/>
          <a:ext cx="0" cy="0"/>
          <a:chOff x="0" y="0"/>
          <a:chExt cx="0" cy="0"/>
        </a:xfrm>
      </p:grpSpPr>
      <p:sp>
        <p:nvSpPr>
          <p:cNvPr id="1095" name="Google Shape;1095;p124"/>
          <p:cNvSpPr txBox="1">
            <a:spLocks noGrp="1"/>
          </p:cNvSpPr>
          <p:nvPr>
            <p:ph type="title"/>
          </p:nvPr>
        </p:nvSpPr>
        <p:spPr>
          <a:xfrm>
            <a:off x="1047403" y="194156"/>
            <a:ext cx="7764088"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400"/>
              <a:buFont typeface="Calibri"/>
              <a:buNone/>
            </a:pPr>
            <a:r>
              <a:rPr lang="en-US" sz="3400"/>
              <a:t>What is the difference between diverge and converge?</a:t>
            </a:r>
            <a:endParaRPr/>
          </a:p>
        </p:txBody>
      </p:sp>
      <p:sp>
        <p:nvSpPr>
          <p:cNvPr id="1096" name="Google Shape;1096;p124"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97" name="Google Shape;1097;p124"/>
          <p:cNvPicPr preferRelativeResize="0"/>
          <p:nvPr/>
        </p:nvPicPr>
        <p:blipFill rotWithShape="1">
          <a:blip r:embed="rId4">
            <a:alphaModFix/>
          </a:blip>
          <a:srcRect/>
          <a:stretch/>
        </p:blipFill>
        <p:spPr>
          <a:xfrm>
            <a:off x="2235315" y="1374805"/>
            <a:ext cx="4462780" cy="4819802"/>
          </a:xfrm>
          <a:prstGeom prst="rect">
            <a:avLst/>
          </a:prstGeom>
          <a:noFill/>
          <a:ln>
            <a:noFill/>
          </a:ln>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sp>
        <p:nvSpPr>
          <p:cNvPr id="1103" name="Google Shape;1103;p125"/>
          <p:cNvSpPr txBox="1">
            <a:spLocks noGrp="1"/>
          </p:cNvSpPr>
          <p:nvPr>
            <p:ph type="title"/>
          </p:nvPr>
        </p:nvSpPr>
        <p:spPr>
          <a:xfrm>
            <a:off x="968343" y="278042"/>
            <a:ext cx="7931109"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libri"/>
              <a:buNone/>
            </a:pPr>
            <a:r>
              <a:rPr lang="en-US" sz="3600"/>
              <a:t>Why is the focal point of a mirror important?</a:t>
            </a:r>
            <a:endParaRPr/>
          </a:p>
        </p:txBody>
      </p:sp>
      <p:sp>
        <p:nvSpPr>
          <p:cNvPr id="1104" name="Google Shape;1104;p125"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05" name="Google Shape;1105;p125"/>
          <p:cNvPicPr preferRelativeResize="0"/>
          <p:nvPr/>
        </p:nvPicPr>
        <p:blipFill rotWithShape="1">
          <a:blip r:embed="rId4">
            <a:alphaModFix/>
          </a:blip>
          <a:srcRect/>
          <a:stretch/>
        </p:blipFill>
        <p:spPr>
          <a:xfrm>
            <a:off x="849542" y="1590935"/>
            <a:ext cx="7546728" cy="4640383"/>
          </a:xfrm>
          <a:prstGeom prst="rect">
            <a:avLst/>
          </a:prstGeom>
          <a:noFill/>
          <a:ln>
            <a:noFill/>
          </a:ln>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110"/>
        <p:cNvGrpSpPr/>
        <p:nvPr/>
      </p:nvGrpSpPr>
      <p:grpSpPr>
        <a:xfrm>
          <a:off x="0" y="0"/>
          <a:ext cx="0" cy="0"/>
          <a:chOff x="0" y="0"/>
          <a:chExt cx="0" cy="0"/>
        </a:xfrm>
      </p:grpSpPr>
      <p:sp>
        <p:nvSpPr>
          <p:cNvPr id="1111" name="Google Shape;1111;p127"/>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rgbClr val="FF0000"/>
                </a:solidFill>
                <a:latin typeface="Calibri"/>
                <a:ea typeface="Calibri"/>
                <a:cs typeface="Calibri"/>
                <a:sym typeface="Calibri"/>
              </a:rPr>
              <a:t>Remember!!!</a:t>
            </a:r>
            <a:endParaRPr/>
          </a:p>
        </p:txBody>
      </p:sp>
      <p:sp>
        <p:nvSpPr>
          <p:cNvPr id="1112" name="Google Shape;1112;p127"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117"/>
        <p:cNvGrpSpPr/>
        <p:nvPr/>
      </p:nvGrpSpPr>
      <p:grpSpPr>
        <a:xfrm>
          <a:off x="0" y="0"/>
          <a:ext cx="0" cy="0"/>
          <a:chOff x="0" y="0"/>
          <a:chExt cx="0" cy="0"/>
        </a:xfrm>
      </p:grpSpPr>
      <p:sp>
        <p:nvSpPr>
          <p:cNvPr id="1118" name="Google Shape;1118;p128"/>
          <p:cNvSpPr txBox="1">
            <a:spLocks noGrp="1"/>
          </p:cNvSpPr>
          <p:nvPr>
            <p:ph type="subTitle" idx="1"/>
          </p:nvPr>
        </p:nvSpPr>
        <p:spPr>
          <a:xfrm>
            <a:off x="1522005" y="268939"/>
            <a:ext cx="7330273" cy="1543235"/>
          </a:xfrm>
          <a:prstGeom prst="rect">
            <a:avLst/>
          </a:prstGeom>
          <a:noFill/>
          <a:ln>
            <a:noFill/>
          </a:ln>
        </p:spPr>
        <p:txBody>
          <a:bodyPr spcFirstLastPara="1" wrap="square" lIns="91425" tIns="45700" rIns="91425" bIns="45700" anchor="t" anchorCtr="0">
            <a:normAutofit lnSpcReduction="10000"/>
          </a:bodyPr>
          <a:lstStyle/>
          <a:p>
            <a:pPr marL="0" lvl="0" indent="0" algn="ctr" rtl="0">
              <a:spcBef>
                <a:spcPts val="0"/>
              </a:spcBef>
              <a:spcAft>
                <a:spcPts val="0"/>
              </a:spcAft>
              <a:buClr>
                <a:schemeClr val="dk1"/>
              </a:buClr>
              <a:buSzPts val="3200"/>
              <a:buNone/>
            </a:pPr>
            <a:r>
              <a:rPr lang="en-US" b="1" u="sng">
                <a:solidFill>
                  <a:schemeClr val="dk1"/>
                </a:solidFill>
              </a:rPr>
              <a:t>Convex Mirrors</a:t>
            </a:r>
            <a:r>
              <a:rPr lang="en-US" b="1">
                <a:solidFill>
                  <a:schemeClr val="dk1"/>
                </a:solidFill>
              </a:rPr>
              <a:t>: </a:t>
            </a:r>
            <a:r>
              <a:rPr lang="en-US">
                <a:solidFill>
                  <a:schemeClr val="dk1"/>
                </a:solidFill>
              </a:rPr>
              <a:t>are mirrors that curve outwards. They diverge and produce a smaller, upright image.</a:t>
            </a:r>
            <a:endParaRPr/>
          </a:p>
        </p:txBody>
      </p:sp>
      <p:pic>
        <p:nvPicPr>
          <p:cNvPr id="1119" name="Google Shape;1119;p128"/>
          <p:cNvPicPr preferRelativeResize="0"/>
          <p:nvPr/>
        </p:nvPicPr>
        <p:blipFill rotWithShape="1">
          <a:blip r:embed="rId3">
            <a:alphaModFix/>
          </a:blip>
          <a:srcRect l="-13526" r="-13525"/>
          <a:stretch/>
        </p:blipFill>
        <p:spPr>
          <a:xfrm>
            <a:off x="457199" y="2036465"/>
            <a:ext cx="8229600" cy="4525963"/>
          </a:xfrm>
          <a:prstGeom prst="rect">
            <a:avLst/>
          </a:prstGeom>
          <a:noFill/>
          <a:ln>
            <a:noFill/>
          </a:ln>
        </p:spPr>
      </p:pic>
      <p:sp>
        <p:nvSpPr>
          <p:cNvPr id="1120" name="Google Shape;1120;p128"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sp>
        <p:nvSpPr>
          <p:cNvPr id="1126" name="Google Shape;1126;p129"/>
          <p:cNvSpPr txBox="1">
            <a:spLocks noGrp="1"/>
          </p:cNvSpPr>
          <p:nvPr>
            <p:ph type="subTitle" idx="1"/>
          </p:nvPr>
        </p:nvSpPr>
        <p:spPr>
          <a:xfrm>
            <a:off x="1522005" y="268939"/>
            <a:ext cx="7330273" cy="154323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b="1" u="sng">
                <a:solidFill>
                  <a:schemeClr val="dk1"/>
                </a:solidFill>
              </a:rPr>
              <a:t>Diverge</a:t>
            </a:r>
            <a:r>
              <a:rPr lang="en-US" b="1">
                <a:solidFill>
                  <a:schemeClr val="dk1"/>
                </a:solidFill>
              </a:rPr>
              <a:t>: </a:t>
            </a:r>
            <a:r>
              <a:rPr lang="en-US">
                <a:solidFill>
                  <a:schemeClr val="dk1"/>
                </a:solidFill>
              </a:rPr>
              <a:t>the light waves are spread out when they are reflected off the mirror</a:t>
            </a:r>
            <a:endParaRPr/>
          </a:p>
        </p:txBody>
      </p:sp>
      <p:pic>
        <p:nvPicPr>
          <p:cNvPr id="1127" name="Google Shape;1127;p129"/>
          <p:cNvPicPr preferRelativeResize="0"/>
          <p:nvPr/>
        </p:nvPicPr>
        <p:blipFill rotWithShape="1">
          <a:blip r:embed="rId3">
            <a:alphaModFix/>
          </a:blip>
          <a:srcRect l="-13526" r="-13525"/>
          <a:stretch/>
        </p:blipFill>
        <p:spPr>
          <a:xfrm>
            <a:off x="457199" y="2036465"/>
            <a:ext cx="8229600" cy="4525963"/>
          </a:xfrm>
          <a:prstGeom prst="rect">
            <a:avLst/>
          </a:prstGeom>
          <a:noFill/>
          <a:ln>
            <a:noFill/>
          </a:ln>
        </p:spPr>
      </p:pic>
      <p:sp>
        <p:nvSpPr>
          <p:cNvPr id="1128" name="Google Shape;1128;p129"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133"/>
        <p:cNvGrpSpPr/>
        <p:nvPr/>
      </p:nvGrpSpPr>
      <p:grpSpPr>
        <a:xfrm>
          <a:off x="0" y="0"/>
          <a:ext cx="0" cy="0"/>
          <a:chOff x="0" y="0"/>
          <a:chExt cx="0" cy="0"/>
        </a:xfrm>
      </p:grpSpPr>
      <p:sp>
        <p:nvSpPr>
          <p:cNvPr id="1134" name="Google Shape;1134;p130"/>
          <p:cNvSpPr txBox="1"/>
          <p:nvPr/>
        </p:nvSpPr>
        <p:spPr>
          <a:xfrm>
            <a:off x="1113539" y="389242"/>
            <a:ext cx="7415684"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a:solidFill>
                  <a:schemeClr val="dk1"/>
                </a:solidFill>
                <a:latin typeface="Calibri"/>
                <a:ea typeface="Calibri"/>
                <a:cs typeface="Calibri"/>
                <a:sym typeface="Calibri"/>
              </a:rPr>
              <a:t>Focal Point</a:t>
            </a:r>
            <a:endParaRPr/>
          </a:p>
        </p:txBody>
      </p:sp>
      <p:pic>
        <p:nvPicPr>
          <p:cNvPr id="1135" name="Google Shape;1135;p130"/>
          <p:cNvPicPr preferRelativeResize="0"/>
          <p:nvPr/>
        </p:nvPicPr>
        <p:blipFill rotWithShape="1">
          <a:blip r:embed="rId3">
            <a:alphaModFix/>
          </a:blip>
          <a:srcRect/>
          <a:stretch/>
        </p:blipFill>
        <p:spPr>
          <a:xfrm>
            <a:off x="849542" y="1590935"/>
            <a:ext cx="7546728" cy="4640383"/>
          </a:xfrm>
          <a:prstGeom prst="rect">
            <a:avLst/>
          </a:prstGeom>
          <a:noFill/>
          <a:ln>
            <a:noFill/>
          </a:ln>
        </p:spPr>
      </p:pic>
      <p:sp>
        <p:nvSpPr>
          <p:cNvPr id="1136" name="Google Shape;1136;p130"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141"/>
        <p:cNvGrpSpPr/>
        <p:nvPr/>
      </p:nvGrpSpPr>
      <p:grpSpPr>
        <a:xfrm>
          <a:off x="0" y="0"/>
          <a:ext cx="0" cy="0"/>
          <a:chOff x="0" y="0"/>
          <a:chExt cx="0" cy="0"/>
        </a:xfrm>
      </p:grpSpPr>
      <p:sp>
        <p:nvSpPr>
          <p:cNvPr id="1142" name="Google Shape;1142;p131"/>
          <p:cNvSpPr txBox="1"/>
          <p:nvPr/>
        </p:nvSpPr>
        <p:spPr>
          <a:xfrm>
            <a:off x="1113539" y="365126"/>
            <a:ext cx="7415684"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a:solidFill>
                  <a:schemeClr val="dk1"/>
                </a:solidFill>
                <a:latin typeface="Calibri"/>
                <a:ea typeface="Calibri"/>
                <a:cs typeface="Calibri"/>
                <a:sym typeface="Calibri"/>
              </a:rPr>
              <a:t>Focal Length</a:t>
            </a:r>
            <a:endParaRPr/>
          </a:p>
        </p:txBody>
      </p:sp>
      <p:pic>
        <p:nvPicPr>
          <p:cNvPr id="1143" name="Google Shape;1143;p131"/>
          <p:cNvPicPr preferRelativeResize="0"/>
          <p:nvPr/>
        </p:nvPicPr>
        <p:blipFill rotWithShape="1">
          <a:blip r:embed="rId3">
            <a:alphaModFix/>
          </a:blip>
          <a:srcRect/>
          <a:stretch/>
        </p:blipFill>
        <p:spPr>
          <a:xfrm>
            <a:off x="849542" y="1590935"/>
            <a:ext cx="7546728" cy="4640383"/>
          </a:xfrm>
          <a:prstGeom prst="rect">
            <a:avLst/>
          </a:prstGeom>
          <a:noFill/>
          <a:ln>
            <a:noFill/>
          </a:ln>
        </p:spPr>
      </p:pic>
      <p:sp>
        <p:nvSpPr>
          <p:cNvPr id="1144" name="Google Shape;1144;p131"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1150" name="Google Shape;1150;p132"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32"/>
          <p:cNvSpPr txBox="1"/>
          <p:nvPr/>
        </p:nvSpPr>
        <p:spPr>
          <a:xfrm>
            <a:off x="722555" y="438180"/>
            <a:ext cx="8209504"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What images are formed by mirrors and lenses?</a:t>
            </a:r>
            <a:endParaRPr sz="3000">
              <a:solidFill>
                <a:schemeClr val="dk1"/>
              </a:solidFill>
              <a:latin typeface="Calibri"/>
              <a:ea typeface="Calibri"/>
              <a:cs typeface="Calibri"/>
              <a:sym typeface="Calibri"/>
            </a:endParaRPr>
          </a:p>
        </p:txBody>
      </p:sp>
      <p:pic>
        <p:nvPicPr>
          <p:cNvPr id="1152" name="Google Shape;1152;p132" descr="eco Mirror 28 in. W x 40 in. H Framed Rectangular Beveled Edge Bathr"/>
          <p:cNvPicPr preferRelativeResize="0"/>
          <p:nvPr/>
        </p:nvPicPr>
        <p:blipFill rotWithShape="1">
          <a:blip r:embed="rId4">
            <a:alphaModFix/>
          </a:blip>
          <a:srcRect/>
          <a:stretch/>
        </p:blipFill>
        <p:spPr>
          <a:xfrm>
            <a:off x="328027" y="1961804"/>
            <a:ext cx="3888970" cy="3888970"/>
          </a:xfrm>
          <a:prstGeom prst="rect">
            <a:avLst/>
          </a:prstGeom>
          <a:noFill/>
          <a:ln>
            <a:noFill/>
          </a:ln>
        </p:spPr>
      </p:pic>
      <p:pic>
        <p:nvPicPr>
          <p:cNvPr id="1153" name="Google Shape;1153;p132" descr="lack Browline Glasses #195421"/>
          <p:cNvPicPr preferRelativeResize="0"/>
          <p:nvPr/>
        </p:nvPicPr>
        <p:blipFill rotWithShape="1">
          <a:blip r:embed="rId5">
            <a:alphaModFix/>
          </a:blip>
          <a:srcRect/>
          <a:stretch/>
        </p:blipFill>
        <p:spPr>
          <a:xfrm>
            <a:off x="4204126" y="2926079"/>
            <a:ext cx="4727933" cy="1908903"/>
          </a:xfrm>
          <a:prstGeom prst="rect">
            <a:avLst/>
          </a:prstGeom>
          <a:noFill/>
          <a:ln>
            <a:noFill/>
          </a:ln>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158"/>
        <p:cNvGrpSpPr/>
        <p:nvPr/>
      </p:nvGrpSpPr>
      <p:grpSpPr>
        <a:xfrm>
          <a:off x="0" y="0"/>
          <a:ext cx="0" cy="0"/>
          <a:chOff x="0" y="0"/>
          <a:chExt cx="0" cy="0"/>
        </a:xfrm>
      </p:grpSpPr>
      <p:pic>
        <p:nvPicPr>
          <p:cNvPr id="1159" name="Google Shape;1159;p133"/>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3"/>
          <p:cNvSpPr txBox="1"/>
          <p:nvPr/>
        </p:nvSpPr>
        <p:spPr>
          <a:xfrm>
            <a:off x="989763" y="216922"/>
            <a:ext cx="7943728"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the difference between regular reflection and diffuse reflection?</a:t>
            </a:r>
            <a:endParaRPr/>
          </a:p>
        </p:txBody>
      </p:sp>
      <p:sp>
        <p:nvSpPr>
          <p:cNvPr id="206" name="Google Shape;206;p13"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3"/>
          <p:cNvSpPr/>
          <p:nvPr/>
        </p:nvSpPr>
        <p:spPr>
          <a:xfrm>
            <a:off x="100485" y="1748413"/>
            <a:ext cx="4319298" cy="4892665"/>
          </a:xfrm>
          <a:prstGeom prst="roundRect">
            <a:avLst>
              <a:gd name="adj" fmla="val 16667"/>
            </a:avLst>
          </a:prstGeom>
          <a:noFill/>
          <a:ln w="2857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13"/>
          <p:cNvSpPr/>
          <p:nvPr/>
        </p:nvSpPr>
        <p:spPr>
          <a:xfrm>
            <a:off x="4614193" y="1748412"/>
            <a:ext cx="4319298" cy="4892665"/>
          </a:xfrm>
          <a:prstGeom prst="roundRect">
            <a:avLst>
              <a:gd name="adj" fmla="val 16667"/>
            </a:avLst>
          </a:prstGeom>
          <a:noFill/>
          <a:ln w="2857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9" name="Google Shape;209;p13" descr="smooth.jpg"/>
          <p:cNvPicPr preferRelativeResize="0"/>
          <p:nvPr/>
        </p:nvPicPr>
        <p:blipFill rotWithShape="1">
          <a:blip r:embed="rId4">
            <a:alphaModFix/>
          </a:blip>
          <a:srcRect l="-12050" r="-12049"/>
          <a:stretch/>
        </p:blipFill>
        <p:spPr>
          <a:xfrm>
            <a:off x="-68427" y="2914125"/>
            <a:ext cx="4657121" cy="2561237"/>
          </a:xfrm>
          <a:prstGeom prst="rect">
            <a:avLst/>
          </a:prstGeom>
          <a:noFill/>
          <a:ln>
            <a:noFill/>
          </a:ln>
        </p:spPr>
      </p:pic>
      <p:pic>
        <p:nvPicPr>
          <p:cNvPr id="210" name="Google Shape;210;p13" descr="rough.jpg"/>
          <p:cNvPicPr preferRelativeResize="0"/>
          <p:nvPr/>
        </p:nvPicPr>
        <p:blipFill rotWithShape="1">
          <a:blip r:embed="rId5">
            <a:alphaModFix/>
          </a:blip>
          <a:srcRect l="-10913" r="-10913"/>
          <a:stretch/>
        </p:blipFill>
        <p:spPr>
          <a:xfrm>
            <a:off x="4465665" y="2914125"/>
            <a:ext cx="4616353" cy="2538816"/>
          </a:xfrm>
          <a:prstGeom prst="rect">
            <a:avLst/>
          </a:prstGeom>
          <a:noFill/>
          <a:ln>
            <a:noFill/>
          </a:ln>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58900" y="1007400"/>
            <a:ext cx="5981766" cy="507831"/>
          </a:xfrm>
          <a:prstGeom prst="rect">
            <a:avLst/>
          </a:prstGeom>
          <a:noFill/>
        </p:spPr>
        <p:txBody>
          <a:bodyPr wrap="none" rtlCol="0">
            <a:spAutoFit/>
          </a:bodyPr>
          <a:lstStyle/>
          <a:p>
            <a:r>
              <a:rPr lang="en-US" sz="2700" dirty="0"/>
              <a:t>This Video Created With Resources From:</a:t>
            </a:r>
          </a:p>
        </p:txBody>
      </p:sp>
      <p:sp>
        <p:nvSpPr>
          <p:cNvPr id="4" name="TextBox 3"/>
          <p:cNvSpPr txBox="1"/>
          <p:nvPr/>
        </p:nvSpPr>
        <p:spPr>
          <a:xfrm>
            <a:off x="588172" y="4919326"/>
            <a:ext cx="8115299" cy="1200329"/>
          </a:xfrm>
          <a:prstGeom prst="rect">
            <a:avLst/>
          </a:prstGeom>
          <a:noFill/>
        </p:spPr>
        <p:txBody>
          <a:bodyPr wrap="square" rtlCol="0">
            <a:spAutoFit/>
          </a:bodyPr>
          <a:lstStyle/>
          <a:p>
            <a:pPr algn="ctr"/>
            <a:r>
              <a:rPr lang="en-US" b="1" dirty="0"/>
              <a:t>Questions or Comments</a:t>
            </a:r>
          </a:p>
          <a:p>
            <a:pPr algn="ctr"/>
            <a:endParaRPr lang="en-US" b="1" dirty="0"/>
          </a:p>
          <a:p>
            <a:pPr algn="ctr"/>
            <a:r>
              <a:rPr lang="en-US" dirty="0"/>
              <a:t> Michael Kennedy, Ph.D.          MKennedy@Virginia.edu </a:t>
            </a:r>
          </a:p>
          <a:p>
            <a:pPr algn="ctr"/>
            <a:r>
              <a:rPr lang="en-US" dirty="0"/>
              <a:t>Rachel L Kunemund, Ph.D.	rk8vm@virginia.edu</a:t>
            </a:r>
          </a:p>
        </p:txBody>
      </p:sp>
      <p:pic>
        <p:nvPicPr>
          <p:cNvPr id="1026" name="Picture 2" descr="IEP Translation – Communication from OSEP regarding the ...">
            <a:extLst>
              <a:ext uri="{FF2B5EF4-FFF2-40B4-BE49-F238E27FC236}">
                <a16:creationId xmlns:a16="http://schemas.microsoft.com/office/drawing/2014/main" id="{DD7666DC-F396-456E-B4E8-F6B72C7060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1048" y="1572482"/>
            <a:ext cx="3821907" cy="6715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BF361E70-3964-488B-B599-B49F39A6C9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950" y="3515977"/>
            <a:ext cx="6342100" cy="11373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ted States Department of Education - Wikipedia">
            <a:extLst>
              <a:ext uri="{FF2B5EF4-FFF2-40B4-BE49-F238E27FC236}">
                <a16:creationId xmlns:a16="http://schemas.microsoft.com/office/drawing/2014/main" id="{54C82D93-5DCA-45DD-ABA4-ACE77579C8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4902" y="2349776"/>
            <a:ext cx="1194199" cy="119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176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173"/>
        <p:cNvGrpSpPr/>
        <p:nvPr/>
      </p:nvGrpSpPr>
      <p:grpSpPr>
        <a:xfrm>
          <a:off x="0" y="0"/>
          <a:ext cx="0" cy="0"/>
          <a:chOff x="0" y="0"/>
          <a:chExt cx="0" cy="0"/>
        </a:xfrm>
      </p:grpSpPr>
      <p:grpSp>
        <p:nvGrpSpPr>
          <p:cNvPr id="1174" name="Google Shape;1174;p135"/>
          <p:cNvGrpSpPr/>
          <p:nvPr/>
        </p:nvGrpSpPr>
        <p:grpSpPr>
          <a:xfrm>
            <a:off x="1505008" y="297180"/>
            <a:ext cx="5828913" cy="6262953"/>
            <a:chOff x="814636" y="0"/>
            <a:chExt cx="5828913" cy="6262953"/>
          </a:xfrm>
        </p:grpSpPr>
        <p:sp>
          <p:nvSpPr>
            <p:cNvPr id="1175" name="Google Shape;1175;p135"/>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35"/>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“Big Idea” Question</a:t>
              </a:r>
              <a:endParaRPr/>
            </a:p>
          </p:txBody>
        </p:sp>
        <p:sp>
          <p:nvSpPr>
            <p:cNvPr id="1177" name="Google Shape;1177;p135"/>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35"/>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35"/>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Review Concepts</a:t>
              </a:r>
              <a:endParaRPr/>
            </a:p>
          </p:txBody>
        </p:sp>
        <p:sp>
          <p:nvSpPr>
            <p:cNvPr id="1180" name="Google Shape;1180;p135"/>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35"/>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35"/>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Check-In Questions</a:t>
              </a:r>
              <a:endParaRPr/>
            </a:p>
          </p:txBody>
        </p:sp>
        <p:sp>
          <p:nvSpPr>
            <p:cNvPr id="1183" name="Google Shape;1183;p135"/>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35"/>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35"/>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Teacher Demo</a:t>
              </a:r>
              <a:endParaRPr/>
            </a:p>
          </p:txBody>
        </p:sp>
        <p:sp>
          <p:nvSpPr>
            <p:cNvPr id="1186" name="Google Shape;1186;p135"/>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35"/>
            <p:cNvSpPr/>
            <p:nvPr/>
          </p:nvSpPr>
          <p:spPr>
            <a:xfrm rot="10800000">
              <a:off x="1480984" y="3753659"/>
              <a:ext cx="5162565" cy="15710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35"/>
            <p:cNvSpPr txBox="1"/>
            <p:nvPr/>
          </p:nvSpPr>
          <p:spPr>
            <a:xfrm>
              <a:off x="1873747" y="3753659"/>
              <a:ext cx="4769802" cy="1571051"/>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Vocabulary</a:t>
              </a:r>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a:p>
          </p:txBody>
        </p:sp>
        <p:sp>
          <p:nvSpPr>
            <p:cNvPr id="1189" name="Google Shape;1189;p135"/>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35"/>
            <p:cNvSpPr/>
            <p:nvPr/>
          </p:nvSpPr>
          <p:spPr>
            <a:xfrm rot="10800000">
              <a:off x="1480984" y="5540398"/>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35"/>
            <p:cNvSpPr txBox="1"/>
            <p:nvPr/>
          </p:nvSpPr>
          <p:spPr>
            <a:xfrm>
              <a:off x="1661623" y="5540398"/>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Simulation/Activity</a:t>
              </a:r>
              <a:endParaRPr/>
            </a:p>
          </p:txBody>
        </p:sp>
        <p:sp>
          <p:nvSpPr>
            <p:cNvPr id="1192" name="Google Shape;1192;p135"/>
            <p:cNvSpPr/>
            <p:nvPr/>
          </p:nvSpPr>
          <p:spPr>
            <a:xfrm>
              <a:off x="826125" y="5531381"/>
              <a:ext cx="722555" cy="722555"/>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93" name="Google Shape;1193;p135"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1194" name="Google Shape;1194;p135"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1195" name="Google Shape;1195;p135"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1196" name="Google Shape;1196;p135"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1197" name="Google Shape;1197;p135"/>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8" name="Google Shape;1198;p135"/>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Intro</a:t>
            </a:r>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203"/>
        <p:cNvGrpSpPr/>
        <p:nvPr/>
      </p:nvGrpSpPr>
      <p:grpSpPr>
        <a:xfrm>
          <a:off x="0" y="0"/>
          <a:ext cx="0" cy="0"/>
          <a:chOff x="0" y="0"/>
          <a:chExt cx="0" cy="0"/>
        </a:xfrm>
      </p:grpSpPr>
      <p:sp>
        <p:nvSpPr>
          <p:cNvPr id="1204" name="Google Shape;1204;p136"/>
          <p:cNvSpPr txBox="1"/>
          <p:nvPr/>
        </p:nvSpPr>
        <p:spPr>
          <a:xfrm>
            <a:off x="1295400" y="381000"/>
            <a:ext cx="7429500" cy="17235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800">
                <a:solidFill>
                  <a:schemeClr val="dk1"/>
                </a:solidFill>
                <a:latin typeface="Calibri"/>
                <a:ea typeface="Calibri"/>
                <a:cs typeface="Calibri"/>
                <a:sym typeface="Calibri"/>
              </a:rPr>
              <a:t>Lenses</a:t>
            </a:r>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05" name="Google Shape;1205;p136"/>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6" name="Google Shape;1206;p136"/>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Intro</a:t>
            </a:r>
            <a:endParaRPr/>
          </a:p>
        </p:txBody>
      </p:sp>
      <p:pic>
        <p:nvPicPr>
          <p:cNvPr id="1207" name="Google Shape;1207;p136" descr="lenses.jpg"/>
          <p:cNvPicPr preferRelativeResize="0"/>
          <p:nvPr/>
        </p:nvPicPr>
        <p:blipFill rotWithShape="1">
          <a:blip r:embed="rId3">
            <a:alphaModFix/>
          </a:blip>
          <a:srcRect l="-10572" r="-10572"/>
          <a:stretch/>
        </p:blipFill>
        <p:spPr>
          <a:xfrm>
            <a:off x="495300" y="1757190"/>
            <a:ext cx="8229600" cy="4525963"/>
          </a:xfrm>
          <a:prstGeom prst="rect">
            <a:avLst/>
          </a:prstGeom>
          <a:noFill/>
          <a:ln>
            <a:noFill/>
          </a:ln>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212"/>
        <p:cNvGrpSpPr/>
        <p:nvPr/>
      </p:nvGrpSpPr>
      <p:grpSpPr>
        <a:xfrm>
          <a:off x="0" y="0"/>
          <a:ext cx="0" cy="0"/>
          <a:chOff x="0" y="0"/>
          <a:chExt cx="0" cy="0"/>
        </a:xfrm>
      </p:grpSpPr>
      <p:sp>
        <p:nvSpPr>
          <p:cNvPr id="1213" name="Google Shape;1213;p137"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37"/>
          <p:cNvSpPr txBox="1"/>
          <p:nvPr/>
        </p:nvSpPr>
        <p:spPr>
          <a:xfrm>
            <a:off x="722555" y="368196"/>
            <a:ext cx="8209504" cy="1477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How do you benefit from mirrors and lenses every day? What images are formed by mirrors and lenses?</a:t>
            </a:r>
            <a:endParaRPr/>
          </a:p>
        </p:txBody>
      </p:sp>
      <p:pic>
        <p:nvPicPr>
          <p:cNvPr id="1215" name="Google Shape;1215;p137" descr="eco Mirror 28 in. W x 40 in. H Framed Rectangular Beveled Edge Bathr"/>
          <p:cNvPicPr preferRelativeResize="0"/>
          <p:nvPr/>
        </p:nvPicPr>
        <p:blipFill rotWithShape="1">
          <a:blip r:embed="rId4">
            <a:alphaModFix/>
          </a:blip>
          <a:srcRect/>
          <a:stretch/>
        </p:blipFill>
        <p:spPr>
          <a:xfrm>
            <a:off x="328027" y="1961804"/>
            <a:ext cx="3888970" cy="3888970"/>
          </a:xfrm>
          <a:prstGeom prst="rect">
            <a:avLst/>
          </a:prstGeom>
          <a:noFill/>
          <a:ln>
            <a:noFill/>
          </a:ln>
        </p:spPr>
      </p:pic>
      <p:pic>
        <p:nvPicPr>
          <p:cNvPr id="1216" name="Google Shape;1216;p137" descr="lack Browline Glasses #195421"/>
          <p:cNvPicPr preferRelativeResize="0"/>
          <p:nvPr/>
        </p:nvPicPr>
        <p:blipFill rotWithShape="1">
          <a:blip r:embed="rId5">
            <a:alphaModFix/>
          </a:blip>
          <a:srcRect/>
          <a:stretch/>
        </p:blipFill>
        <p:spPr>
          <a:xfrm>
            <a:off x="4204126" y="2926079"/>
            <a:ext cx="4727933" cy="1908903"/>
          </a:xfrm>
          <a:prstGeom prst="rect">
            <a:avLst/>
          </a:prstGeom>
          <a:noFill/>
          <a:ln>
            <a:noFill/>
          </a:ln>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sp>
        <p:nvSpPr>
          <p:cNvPr id="1222" name="Google Shape;1222;p138" descr="Rewind"/>
          <p:cNvSpPr/>
          <p:nvPr/>
        </p:nvSpPr>
        <p:spPr>
          <a:xfrm>
            <a:off x="1928446" y="1295400"/>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227"/>
        <p:cNvGrpSpPr/>
        <p:nvPr/>
      </p:nvGrpSpPr>
      <p:grpSpPr>
        <a:xfrm>
          <a:off x="0" y="0"/>
          <a:ext cx="0" cy="0"/>
          <a:chOff x="0" y="0"/>
          <a:chExt cx="0" cy="0"/>
        </a:xfrm>
      </p:grpSpPr>
      <p:sp>
        <p:nvSpPr>
          <p:cNvPr id="1228" name="Google Shape;1228;p139"/>
          <p:cNvSpPr txBox="1"/>
          <p:nvPr/>
        </p:nvSpPr>
        <p:spPr>
          <a:xfrm>
            <a:off x="838383" y="147062"/>
            <a:ext cx="8060688" cy="107358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3000"/>
              <a:buFont typeface="Arial"/>
              <a:buNone/>
            </a:pPr>
            <a:r>
              <a:rPr lang="en-US" sz="3000" b="1" u="sng">
                <a:solidFill>
                  <a:srgbClr val="0C0C0C"/>
                </a:solidFill>
                <a:latin typeface="Calibri"/>
                <a:ea typeface="Calibri"/>
                <a:cs typeface="Calibri"/>
                <a:sym typeface="Calibri"/>
              </a:rPr>
              <a:t>Visible Light</a:t>
            </a:r>
            <a:r>
              <a:rPr lang="en-US" sz="3000" b="1">
                <a:solidFill>
                  <a:srgbClr val="0C0C0C"/>
                </a:solidFill>
                <a:latin typeface="Calibri"/>
                <a:ea typeface="Calibri"/>
                <a:cs typeface="Calibri"/>
                <a:sym typeface="Calibri"/>
              </a:rPr>
              <a:t>: </a:t>
            </a:r>
            <a:r>
              <a:rPr lang="en-US" sz="3000">
                <a:solidFill>
                  <a:srgbClr val="0C0C0C"/>
                </a:solidFill>
                <a:latin typeface="Calibri"/>
                <a:ea typeface="Calibri"/>
                <a:cs typeface="Calibri"/>
                <a:sym typeface="Calibri"/>
              </a:rPr>
              <a:t>wavelengths that are visible to the human eye</a:t>
            </a:r>
            <a:endParaRPr sz="3000" b="1">
              <a:solidFill>
                <a:schemeClr val="dk1"/>
              </a:solidFill>
              <a:latin typeface="Calibri"/>
              <a:ea typeface="Calibri"/>
              <a:cs typeface="Calibri"/>
              <a:sym typeface="Calibri"/>
            </a:endParaRPr>
          </a:p>
        </p:txBody>
      </p:sp>
      <p:sp>
        <p:nvSpPr>
          <p:cNvPr id="1229" name="Google Shape;1229;p139"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30" name="Google Shape;1230;p139" descr="rainbow.jpg"/>
          <p:cNvPicPr preferRelativeResize="0"/>
          <p:nvPr/>
        </p:nvPicPr>
        <p:blipFill rotWithShape="1">
          <a:blip r:embed="rId4">
            <a:alphaModFix/>
          </a:blip>
          <a:srcRect l="-18187" r="-18186"/>
          <a:stretch/>
        </p:blipFill>
        <p:spPr>
          <a:xfrm>
            <a:off x="424771" y="1592717"/>
            <a:ext cx="8229600" cy="4525963"/>
          </a:xfrm>
          <a:prstGeom prst="rect">
            <a:avLst/>
          </a:prstGeom>
          <a:noFill/>
          <a:ln>
            <a:noFill/>
          </a:ln>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36" name="Google Shape;1236;p140"/>
          <p:cNvSpPr txBox="1"/>
          <p:nvPr/>
        </p:nvSpPr>
        <p:spPr>
          <a:xfrm>
            <a:off x="838383" y="147062"/>
            <a:ext cx="8060688" cy="107358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3000"/>
              <a:buFont typeface="Arial"/>
              <a:buNone/>
            </a:pPr>
            <a:r>
              <a:rPr lang="en-US" sz="3000" b="1" u="sng">
                <a:solidFill>
                  <a:srgbClr val="0C0C0C"/>
                </a:solidFill>
                <a:latin typeface="Calibri"/>
                <a:ea typeface="Calibri"/>
                <a:cs typeface="Calibri"/>
                <a:sym typeface="Calibri"/>
              </a:rPr>
              <a:t>Refraction</a:t>
            </a:r>
            <a:r>
              <a:rPr lang="en-US" sz="3000" b="1">
                <a:solidFill>
                  <a:srgbClr val="0C0C0C"/>
                </a:solidFill>
                <a:latin typeface="Calibri"/>
                <a:ea typeface="Calibri"/>
                <a:cs typeface="Calibri"/>
                <a:sym typeface="Calibri"/>
              </a:rPr>
              <a:t>: </a:t>
            </a:r>
            <a:r>
              <a:rPr lang="en-US" sz="3000">
                <a:solidFill>
                  <a:srgbClr val="0C0C0C"/>
                </a:solidFill>
                <a:latin typeface="Calibri"/>
                <a:ea typeface="Calibri"/>
                <a:cs typeface="Calibri"/>
                <a:sym typeface="Calibri"/>
              </a:rPr>
              <a:t>the change of direction as a light wave passes from one medium to another</a:t>
            </a:r>
            <a:endParaRPr sz="3000" b="1">
              <a:solidFill>
                <a:schemeClr val="dk1"/>
              </a:solidFill>
              <a:latin typeface="Calibri"/>
              <a:ea typeface="Calibri"/>
              <a:cs typeface="Calibri"/>
              <a:sym typeface="Calibri"/>
            </a:endParaRPr>
          </a:p>
        </p:txBody>
      </p:sp>
      <p:sp>
        <p:nvSpPr>
          <p:cNvPr id="1237" name="Google Shape;1237;p140"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38" name="Google Shape;1238;p140" descr="efraction - Wikipedia"/>
          <p:cNvPicPr preferRelativeResize="0"/>
          <p:nvPr/>
        </p:nvPicPr>
        <p:blipFill rotWithShape="1">
          <a:blip r:embed="rId4">
            <a:alphaModFix/>
          </a:blip>
          <a:srcRect/>
          <a:stretch/>
        </p:blipFill>
        <p:spPr>
          <a:xfrm>
            <a:off x="1060563" y="1720245"/>
            <a:ext cx="7011792" cy="4653280"/>
          </a:xfrm>
          <a:prstGeom prst="rect">
            <a:avLst/>
          </a:prstGeom>
          <a:noFill/>
          <a:ln>
            <a:noFill/>
          </a:ln>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sp>
        <p:nvSpPr>
          <p:cNvPr id="1244" name="Google Shape;1244;p141"/>
          <p:cNvSpPr txBox="1"/>
          <p:nvPr/>
        </p:nvSpPr>
        <p:spPr>
          <a:xfrm>
            <a:off x="838383" y="147062"/>
            <a:ext cx="8060688" cy="107358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3000"/>
              <a:buFont typeface="Arial"/>
              <a:buNone/>
            </a:pPr>
            <a:r>
              <a:rPr lang="en-US" sz="3000" b="1" u="sng">
                <a:solidFill>
                  <a:srgbClr val="0C0C0C"/>
                </a:solidFill>
                <a:latin typeface="Calibri"/>
                <a:ea typeface="Calibri"/>
                <a:cs typeface="Calibri"/>
                <a:sym typeface="Calibri"/>
              </a:rPr>
              <a:t>Diffraction</a:t>
            </a:r>
            <a:r>
              <a:rPr lang="en-US" sz="3000" b="1">
                <a:solidFill>
                  <a:srgbClr val="0C0C0C"/>
                </a:solidFill>
                <a:latin typeface="Calibri"/>
                <a:ea typeface="Calibri"/>
                <a:cs typeface="Calibri"/>
                <a:sym typeface="Calibri"/>
              </a:rPr>
              <a:t>: </a:t>
            </a:r>
            <a:r>
              <a:rPr lang="en-US" sz="3000">
                <a:solidFill>
                  <a:srgbClr val="0C0C0C"/>
                </a:solidFill>
                <a:latin typeface="Calibri"/>
                <a:ea typeface="Calibri"/>
                <a:cs typeface="Calibri"/>
                <a:sym typeface="Calibri"/>
              </a:rPr>
              <a:t>when light waves strike an obstacle and new waves are produced</a:t>
            </a:r>
            <a:endParaRPr sz="3000" b="1">
              <a:solidFill>
                <a:schemeClr val="dk1"/>
              </a:solidFill>
              <a:latin typeface="Calibri"/>
              <a:ea typeface="Calibri"/>
              <a:cs typeface="Calibri"/>
              <a:sym typeface="Calibri"/>
            </a:endParaRPr>
          </a:p>
        </p:txBody>
      </p:sp>
      <p:sp>
        <p:nvSpPr>
          <p:cNvPr id="1245" name="Google Shape;1245;p141"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46" name="Google Shape;1246;p141" descr="iffraction: Types of Diffraction, Differences, Videos and Solved ..."/>
          <p:cNvPicPr preferRelativeResize="0"/>
          <p:nvPr/>
        </p:nvPicPr>
        <p:blipFill rotWithShape="1">
          <a:blip r:embed="rId4">
            <a:alphaModFix/>
          </a:blip>
          <a:srcRect/>
          <a:stretch/>
        </p:blipFill>
        <p:spPr>
          <a:xfrm>
            <a:off x="1246750" y="1649482"/>
            <a:ext cx="6639418" cy="4440110"/>
          </a:xfrm>
          <a:prstGeom prst="rect">
            <a:avLst/>
          </a:prstGeom>
          <a:noFill/>
          <a:ln>
            <a:noFill/>
          </a:ln>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251"/>
        <p:cNvGrpSpPr/>
        <p:nvPr/>
      </p:nvGrpSpPr>
      <p:grpSpPr>
        <a:xfrm>
          <a:off x="0" y="0"/>
          <a:ext cx="0" cy="0"/>
          <a:chOff x="0" y="0"/>
          <a:chExt cx="0" cy="0"/>
        </a:xfrm>
      </p:grpSpPr>
      <p:sp>
        <p:nvSpPr>
          <p:cNvPr id="1252" name="Google Shape;1252;p142"/>
          <p:cNvSpPr txBox="1"/>
          <p:nvPr/>
        </p:nvSpPr>
        <p:spPr>
          <a:xfrm>
            <a:off x="838383" y="147062"/>
            <a:ext cx="8060688" cy="107358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3000"/>
              <a:buFont typeface="Arial"/>
              <a:buNone/>
            </a:pPr>
            <a:r>
              <a:rPr lang="en-US" sz="3000" b="1" u="sng">
                <a:solidFill>
                  <a:srgbClr val="0C0C0C"/>
                </a:solidFill>
                <a:latin typeface="Calibri"/>
                <a:ea typeface="Calibri"/>
                <a:cs typeface="Calibri"/>
                <a:sym typeface="Calibri"/>
              </a:rPr>
              <a:t>Interference</a:t>
            </a:r>
            <a:r>
              <a:rPr lang="en-US" sz="3000" b="1">
                <a:solidFill>
                  <a:srgbClr val="0C0C0C"/>
                </a:solidFill>
                <a:latin typeface="Calibri"/>
                <a:ea typeface="Calibri"/>
                <a:cs typeface="Calibri"/>
                <a:sym typeface="Calibri"/>
              </a:rPr>
              <a:t>: </a:t>
            </a:r>
            <a:r>
              <a:rPr lang="en-US" sz="3000">
                <a:solidFill>
                  <a:srgbClr val="0C0C0C"/>
                </a:solidFill>
                <a:latin typeface="Calibri"/>
                <a:ea typeface="Calibri"/>
                <a:cs typeface="Calibri"/>
                <a:sym typeface="Calibri"/>
              </a:rPr>
              <a:t>when two or more waves overlap and combine as a result of diffraction</a:t>
            </a:r>
            <a:endParaRPr sz="3000" b="1">
              <a:solidFill>
                <a:schemeClr val="dk1"/>
              </a:solidFill>
              <a:latin typeface="Calibri"/>
              <a:ea typeface="Calibri"/>
              <a:cs typeface="Calibri"/>
              <a:sym typeface="Calibri"/>
            </a:endParaRPr>
          </a:p>
        </p:txBody>
      </p:sp>
      <p:sp>
        <p:nvSpPr>
          <p:cNvPr id="1253" name="Google Shape;1253;p142"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54" name="Google Shape;1254;p142"/>
          <p:cNvPicPr preferRelativeResize="0"/>
          <p:nvPr/>
        </p:nvPicPr>
        <p:blipFill rotWithShape="1">
          <a:blip r:embed="rId4">
            <a:alphaModFix/>
          </a:blip>
          <a:srcRect/>
          <a:stretch/>
        </p:blipFill>
        <p:spPr>
          <a:xfrm>
            <a:off x="2501027" y="1367709"/>
            <a:ext cx="4136884" cy="5274527"/>
          </a:xfrm>
          <a:prstGeom prst="rect">
            <a:avLst/>
          </a:prstGeom>
          <a:noFill/>
          <a:ln>
            <a:noFill/>
          </a:ln>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0" name="Google Shape;1260;p143"/>
          <p:cNvSpPr txBox="1"/>
          <p:nvPr/>
        </p:nvSpPr>
        <p:spPr>
          <a:xfrm>
            <a:off x="838383" y="147062"/>
            <a:ext cx="8060688" cy="198910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3000"/>
              <a:buFont typeface="Arial"/>
              <a:buNone/>
            </a:pPr>
            <a:r>
              <a:rPr lang="en-US" sz="3000" b="1" u="sng">
                <a:solidFill>
                  <a:srgbClr val="0C0C0C"/>
                </a:solidFill>
                <a:latin typeface="Calibri"/>
                <a:ea typeface="Calibri"/>
                <a:cs typeface="Calibri"/>
                <a:sym typeface="Calibri"/>
              </a:rPr>
              <a:t>Concave Mirrors</a:t>
            </a:r>
            <a:r>
              <a:rPr lang="en-US" sz="3000" b="1">
                <a:solidFill>
                  <a:srgbClr val="0C0C0C"/>
                </a:solidFill>
                <a:latin typeface="Calibri"/>
                <a:ea typeface="Calibri"/>
                <a:cs typeface="Calibri"/>
                <a:sym typeface="Calibri"/>
              </a:rPr>
              <a:t>: </a:t>
            </a:r>
            <a:r>
              <a:rPr lang="en-US" sz="3000">
                <a:solidFill>
                  <a:srgbClr val="0C0C0C"/>
                </a:solidFill>
                <a:latin typeface="Calibri"/>
                <a:ea typeface="Calibri"/>
                <a:cs typeface="Calibri"/>
                <a:sym typeface="Calibri"/>
              </a:rPr>
              <a:t>mirrors that curve inwards. They converge light and produce an upright magnified image if close, and an inverted, smaller image if far away</a:t>
            </a:r>
            <a:endParaRPr sz="3000" b="1">
              <a:solidFill>
                <a:schemeClr val="dk1"/>
              </a:solidFill>
              <a:latin typeface="Calibri"/>
              <a:ea typeface="Calibri"/>
              <a:cs typeface="Calibri"/>
              <a:sym typeface="Calibri"/>
            </a:endParaRPr>
          </a:p>
        </p:txBody>
      </p:sp>
      <p:sp>
        <p:nvSpPr>
          <p:cNvPr id="1261" name="Google Shape;1261;p143"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62" name="Google Shape;1262;p143"/>
          <p:cNvPicPr preferRelativeResize="0"/>
          <p:nvPr/>
        </p:nvPicPr>
        <p:blipFill rotWithShape="1">
          <a:blip r:embed="rId4">
            <a:alphaModFix/>
          </a:blip>
          <a:srcRect l="-55917" r="-55917"/>
          <a:stretch/>
        </p:blipFill>
        <p:spPr>
          <a:xfrm>
            <a:off x="650036" y="2136166"/>
            <a:ext cx="8049529" cy="442693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4"/>
          <p:cNvSpPr txBox="1"/>
          <p:nvPr/>
        </p:nvSpPr>
        <p:spPr>
          <a:xfrm>
            <a:off x="2454925" y="1232964"/>
            <a:ext cx="4957383"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b="1">
                <a:solidFill>
                  <a:schemeClr val="dk1"/>
                </a:solidFill>
                <a:latin typeface="Calibri"/>
                <a:ea typeface="Calibri"/>
                <a:cs typeface="Calibri"/>
                <a:sym typeface="Calibri"/>
              </a:rPr>
              <a:t>Plane Mirrors</a:t>
            </a:r>
            <a:endParaRPr sz="6600" b="1">
              <a:solidFill>
                <a:schemeClr val="dk1"/>
              </a:solidFill>
              <a:latin typeface="Calibri"/>
              <a:ea typeface="Calibri"/>
              <a:cs typeface="Calibri"/>
              <a:sym typeface="Calibri"/>
            </a:endParaRPr>
          </a:p>
        </p:txBody>
      </p:sp>
      <p:sp>
        <p:nvSpPr>
          <p:cNvPr id="217" name="Google Shape;217;p14"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8" name="Google Shape;218;p14"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267"/>
        <p:cNvGrpSpPr/>
        <p:nvPr/>
      </p:nvGrpSpPr>
      <p:grpSpPr>
        <a:xfrm>
          <a:off x="0" y="0"/>
          <a:ext cx="0" cy="0"/>
          <a:chOff x="0" y="0"/>
          <a:chExt cx="0" cy="0"/>
        </a:xfrm>
      </p:grpSpPr>
      <p:sp>
        <p:nvSpPr>
          <p:cNvPr id="1268" name="Google Shape;1268;p144"/>
          <p:cNvSpPr txBox="1"/>
          <p:nvPr/>
        </p:nvSpPr>
        <p:spPr>
          <a:xfrm>
            <a:off x="849542" y="358269"/>
            <a:ext cx="8060688" cy="1199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3000"/>
              <a:buFont typeface="Arial"/>
              <a:buNone/>
            </a:pPr>
            <a:r>
              <a:rPr lang="en-US" sz="3000" b="1" u="sng">
                <a:solidFill>
                  <a:srgbClr val="0C0C0C"/>
                </a:solidFill>
                <a:latin typeface="Calibri"/>
                <a:ea typeface="Calibri"/>
                <a:cs typeface="Calibri"/>
                <a:sym typeface="Calibri"/>
              </a:rPr>
              <a:t>Convex Mirrors</a:t>
            </a:r>
            <a:r>
              <a:rPr lang="en-US" sz="3000" b="1">
                <a:solidFill>
                  <a:srgbClr val="0C0C0C"/>
                </a:solidFill>
                <a:latin typeface="Calibri"/>
                <a:ea typeface="Calibri"/>
                <a:cs typeface="Calibri"/>
                <a:sym typeface="Calibri"/>
              </a:rPr>
              <a:t>: </a:t>
            </a:r>
            <a:r>
              <a:rPr lang="en-US" sz="3000">
                <a:solidFill>
                  <a:srgbClr val="0C0C0C"/>
                </a:solidFill>
                <a:latin typeface="Calibri"/>
                <a:ea typeface="Calibri"/>
                <a:cs typeface="Calibri"/>
                <a:sym typeface="Calibri"/>
              </a:rPr>
              <a:t>mirrors that curve outwards. They diverge light and produce a smaller, upright image</a:t>
            </a:r>
            <a:endParaRPr sz="3000" b="1">
              <a:solidFill>
                <a:schemeClr val="dk1"/>
              </a:solidFill>
              <a:latin typeface="Calibri"/>
              <a:ea typeface="Calibri"/>
              <a:cs typeface="Calibri"/>
              <a:sym typeface="Calibri"/>
            </a:endParaRPr>
          </a:p>
        </p:txBody>
      </p:sp>
      <p:sp>
        <p:nvSpPr>
          <p:cNvPr id="1269" name="Google Shape;1269;p144"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70" name="Google Shape;1270;p144"/>
          <p:cNvPicPr preferRelativeResize="0"/>
          <p:nvPr/>
        </p:nvPicPr>
        <p:blipFill rotWithShape="1">
          <a:blip r:embed="rId4">
            <a:alphaModFix/>
          </a:blip>
          <a:srcRect l="-13526" r="-13525"/>
          <a:stretch/>
        </p:blipFill>
        <p:spPr>
          <a:xfrm>
            <a:off x="1014152" y="2136166"/>
            <a:ext cx="7352904" cy="4453159"/>
          </a:xfrm>
          <a:prstGeom prst="rect">
            <a:avLst/>
          </a:prstGeom>
          <a:noFill/>
          <a:ln>
            <a:noFill/>
          </a:ln>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275"/>
        <p:cNvGrpSpPr/>
        <p:nvPr/>
      </p:nvGrpSpPr>
      <p:grpSpPr>
        <a:xfrm>
          <a:off x="0" y="0"/>
          <a:ext cx="0" cy="0"/>
          <a:chOff x="0" y="0"/>
          <a:chExt cx="0" cy="0"/>
        </a:xfrm>
      </p:grpSpPr>
      <p:sp>
        <p:nvSpPr>
          <p:cNvPr id="1276" name="Google Shape;1276;p145"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281"/>
        <p:cNvGrpSpPr/>
        <p:nvPr/>
      </p:nvGrpSpPr>
      <p:grpSpPr>
        <a:xfrm>
          <a:off x="0" y="0"/>
          <a:ext cx="0" cy="0"/>
          <a:chOff x="0" y="0"/>
          <a:chExt cx="0" cy="0"/>
        </a:xfrm>
      </p:grpSpPr>
      <p:sp>
        <p:nvSpPr>
          <p:cNvPr id="1282" name="Google Shape;1282;p146"/>
          <p:cNvSpPr txBox="1"/>
          <p:nvPr/>
        </p:nvSpPr>
        <p:spPr>
          <a:xfrm>
            <a:off x="989763" y="216922"/>
            <a:ext cx="7943728"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the difference between refraction and diffraction?</a:t>
            </a:r>
            <a:endParaRPr/>
          </a:p>
        </p:txBody>
      </p:sp>
      <p:sp>
        <p:nvSpPr>
          <p:cNvPr id="1283" name="Google Shape;1283;p146"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46"/>
          <p:cNvSpPr/>
          <p:nvPr/>
        </p:nvSpPr>
        <p:spPr>
          <a:xfrm>
            <a:off x="100485" y="1748413"/>
            <a:ext cx="4319298" cy="4892665"/>
          </a:xfrm>
          <a:prstGeom prst="roundRect">
            <a:avLst>
              <a:gd name="adj" fmla="val 16667"/>
            </a:avLst>
          </a:prstGeom>
          <a:noFill/>
          <a:ln w="2857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5" name="Google Shape;1285;p146"/>
          <p:cNvSpPr/>
          <p:nvPr/>
        </p:nvSpPr>
        <p:spPr>
          <a:xfrm>
            <a:off x="4614193" y="1748412"/>
            <a:ext cx="4319298" cy="4892665"/>
          </a:xfrm>
          <a:prstGeom prst="roundRect">
            <a:avLst>
              <a:gd name="adj" fmla="val 16667"/>
            </a:avLst>
          </a:prstGeom>
          <a:noFill/>
          <a:ln w="2857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86" name="Google Shape;1286;p146" descr="efraction - Wikipedia"/>
          <p:cNvPicPr preferRelativeResize="0"/>
          <p:nvPr/>
        </p:nvPicPr>
        <p:blipFill rotWithShape="1">
          <a:blip r:embed="rId4">
            <a:alphaModFix/>
          </a:blip>
          <a:srcRect/>
          <a:stretch/>
        </p:blipFill>
        <p:spPr>
          <a:xfrm>
            <a:off x="248820" y="2859963"/>
            <a:ext cx="4022628" cy="2669562"/>
          </a:xfrm>
          <a:prstGeom prst="rect">
            <a:avLst/>
          </a:prstGeom>
          <a:noFill/>
          <a:ln>
            <a:noFill/>
          </a:ln>
        </p:spPr>
      </p:pic>
      <p:pic>
        <p:nvPicPr>
          <p:cNvPr id="1287" name="Google Shape;1287;p146" descr="iffraction: Types of Diffraction, Differences, Videos and Solved ..."/>
          <p:cNvPicPr preferRelativeResize="0"/>
          <p:nvPr/>
        </p:nvPicPr>
        <p:blipFill rotWithShape="1">
          <a:blip r:embed="rId5">
            <a:alphaModFix/>
          </a:blip>
          <a:srcRect/>
          <a:stretch/>
        </p:blipFill>
        <p:spPr>
          <a:xfrm>
            <a:off x="4784249" y="2859963"/>
            <a:ext cx="3979186" cy="2661080"/>
          </a:xfrm>
          <a:prstGeom prst="rect">
            <a:avLst/>
          </a:prstGeom>
          <a:noFill/>
          <a:ln>
            <a:noFill/>
          </a:ln>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292"/>
        <p:cNvGrpSpPr/>
        <p:nvPr/>
      </p:nvGrpSpPr>
      <p:grpSpPr>
        <a:xfrm>
          <a:off x="0" y="0"/>
          <a:ext cx="0" cy="0"/>
          <a:chOff x="0" y="0"/>
          <a:chExt cx="0" cy="0"/>
        </a:xfrm>
      </p:grpSpPr>
      <p:sp>
        <p:nvSpPr>
          <p:cNvPr id="1293" name="Google Shape;1293;p147"/>
          <p:cNvSpPr txBox="1"/>
          <p:nvPr/>
        </p:nvSpPr>
        <p:spPr>
          <a:xfrm>
            <a:off x="989763" y="216922"/>
            <a:ext cx="794372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How is interference related to diffraction?</a:t>
            </a:r>
            <a:endParaRPr/>
          </a:p>
        </p:txBody>
      </p:sp>
      <p:sp>
        <p:nvSpPr>
          <p:cNvPr id="1294" name="Google Shape;1294;p147"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47"/>
          <p:cNvSpPr/>
          <p:nvPr/>
        </p:nvSpPr>
        <p:spPr>
          <a:xfrm>
            <a:off x="100485" y="1748413"/>
            <a:ext cx="4319298" cy="4892665"/>
          </a:xfrm>
          <a:prstGeom prst="roundRect">
            <a:avLst>
              <a:gd name="adj" fmla="val 16667"/>
            </a:avLst>
          </a:prstGeom>
          <a:noFill/>
          <a:ln w="2857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6" name="Google Shape;1296;p147"/>
          <p:cNvSpPr/>
          <p:nvPr/>
        </p:nvSpPr>
        <p:spPr>
          <a:xfrm>
            <a:off x="4614193" y="1748412"/>
            <a:ext cx="4319298" cy="4892665"/>
          </a:xfrm>
          <a:prstGeom prst="roundRect">
            <a:avLst>
              <a:gd name="adj" fmla="val 16667"/>
            </a:avLst>
          </a:prstGeom>
          <a:noFill/>
          <a:ln w="2857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97" name="Google Shape;1297;p147" descr="iffraction: Types of Diffraction, Differences, Videos and Solved ..."/>
          <p:cNvPicPr preferRelativeResize="0"/>
          <p:nvPr/>
        </p:nvPicPr>
        <p:blipFill rotWithShape="1">
          <a:blip r:embed="rId4">
            <a:alphaModFix/>
          </a:blip>
          <a:srcRect/>
          <a:stretch/>
        </p:blipFill>
        <p:spPr>
          <a:xfrm>
            <a:off x="4784249" y="2859963"/>
            <a:ext cx="3979186" cy="2661080"/>
          </a:xfrm>
          <a:prstGeom prst="rect">
            <a:avLst/>
          </a:prstGeom>
          <a:noFill/>
          <a:ln>
            <a:noFill/>
          </a:ln>
        </p:spPr>
      </p:pic>
      <p:pic>
        <p:nvPicPr>
          <p:cNvPr id="1298" name="Google Shape;1298;p147"/>
          <p:cNvPicPr preferRelativeResize="0"/>
          <p:nvPr/>
        </p:nvPicPr>
        <p:blipFill rotWithShape="1">
          <a:blip r:embed="rId5">
            <a:alphaModFix/>
          </a:blip>
          <a:srcRect/>
          <a:stretch/>
        </p:blipFill>
        <p:spPr>
          <a:xfrm>
            <a:off x="553847" y="2014988"/>
            <a:ext cx="3412573" cy="4351030"/>
          </a:xfrm>
          <a:prstGeom prst="rect">
            <a:avLst/>
          </a:prstGeom>
          <a:noFill/>
          <a:ln>
            <a:noFill/>
          </a:ln>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303"/>
        <p:cNvGrpSpPr/>
        <p:nvPr/>
      </p:nvGrpSpPr>
      <p:grpSpPr>
        <a:xfrm>
          <a:off x="0" y="0"/>
          <a:ext cx="0" cy="0"/>
          <a:chOff x="0" y="0"/>
          <a:chExt cx="0" cy="0"/>
        </a:xfrm>
      </p:grpSpPr>
      <p:sp>
        <p:nvSpPr>
          <p:cNvPr id="1304" name="Google Shape;1304;p148"/>
          <p:cNvSpPr txBox="1"/>
          <p:nvPr/>
        </p:nvSpPr>
        <p:spPr>
          <a:xfrm>
            <a:off x="989763" y="216922"/>
            <a:ext cx="7943728"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the difference between a concave mirror and a convex mirror?</a:t>
            </a:r>
            <a:endParaRPr/>
          </a:p>
        </p:txBody>
      </p:sp>
      <p:sp>
        <p:nvSpPr>
          <p:cNvPr id="1305" name="Google Shape;1305;p148"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48"/>
          <p:cNvSpPr/>
          <p:nvPr/>
        </p:nvSpPr>
        <p:spPr>
          <a:xfrm>
            <a:off x="100485" y="1748413"/>
            <a:ext cx="4319298" cy="4892665"/>
          </a:xfrm>
          <a:prstGeom prst="roundRect">
            <a:avLst>
              <a:gd name="adj" fmla="val 16667"/>
            </a:avLst>
          </a:prstGeom>
          <a:noFill/>
          <a:ln w="2857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7" name="Google Shape;1307;p148"/>
          <p:cNvSpPr/>
          <p:nvPr/>
        </p:nvSpPr>
        <p:spPr>
          <a:xfrm>
            <a:off x="4614193" y="1748412"/>
            <a:ext cx="4319298" cy="4892665"/>
          </a:xfrm>
          <a:prstGeom prst="roundRect">
            <a:avLst>
              <a:gd name="adj" fmla="val 16667"/>
            </a:avLst>
          </a:prstGeom>
          <a:noFill/>
          <a:ln w="2857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08" name="Google Shape;1308;p148"/>
          <p:cNvPicPr preferRelativeResize="0"/>
          <p:nvPr/>
        </p:nvPicPr>
        <p:blipFill rotWithShape="1">
          <a:blip r:embed="rId4">
            <a:alphaModFix/>
          </a:blip>
          <a:srcRect l="-55917" r="-55917"/>
          <a:stretch/>
        </p:blipFill>
        <p:spPr>
          <a:xfrm>
            <a:off x="-381412" y="2741995"/>
            <a:ext cx="5283092" cy="2905497"/>
          </a:xfrm>
          <a:prstGeom prst="rect">
            <a:avLst/>
          </a:prstGeom>
          <a:noFill/>
          <a:ln>
            <a:noFill/>
          </a:ln>
        </p:spPr>
      </p:pic>
      <p:pic>
        <p:nvPicPr>
          <p:cNvPr id="1309" name="Google Shape;1309;p148"/>
          <p:cNvPicPr preferRelativeResize="0"/>
          <p:nvPr/>
        </p:nvPicPr>
        <p:blipFill rotWithShape="1">
          <a:blip r:embed="rId5">
            <a:alphaModFix/>
          </a:blip>
          <a:srcRect l="-13526" r="-13525"/>
          <a:stretch/>
        </p:blipFill>
        <p:spPr>
          <a:xfrm>
            <a:off x="4655425" y="2911760"/>
            <a:ext cx="4236834" cy="2565965"/>
          </a:xfrm>
          <a:prstGeom prst="rect">
            <a:avLst/>
          </a:prstGeom>
          <a:noFill/>
          <a:ln>
            <a:noFill/>
          </a:ln>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1314"/>
        <p:cNvGrpSpPr/>
        <p:nvPr/>
      </p:nvGrpSpPr>
      <p:grpSpPr>
        <a:xfrm>
          <a:off x="0" y="0"/>
          <a:ext cx="0" cy="0"/>
          <a:chOff x="0" y="0"/>
          <a:chExt cx="0" cy="0"/>
        </a:xfrm>
      </p:grpSpPr>
      <p:sp>
        <p:nvSpPr>
          <p:cNvPr id="1315" name="Google Shape;1315;p149"/>
          <p:cNvSpPr txBox="1"/>
          <p:nvPr/>
        </p:nvSpPr>
        <p:spPr>
          <a:xfrm>
            <a:off x="3096175" y="1232964"/>
            <a:ext cx="2525050"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b="1">
                <a:solidFill>
                  <a:schemeClr val="dk1"/>
                </a:solidFill>
                <a:latin typeface="Calibri"/>
                <a:ea typeface="Calibri"/>
                <a:cs typeface="Calibri"/>
                <a:sym typeface="Calibri"/>
              </a:rPr>
              <a:t>Lenses</a:t>
            </a:r>
            <a:endParaRPr sz="6600" b="1">
              <a:solidFill>
                <a:schemeClr val="dk1"/>
              </a:solidFill>
              <a:latin typeface="Calibri"/>
              <a:ea typeface="Calibri"/>
              <a:cs typeface="Calibri"/>
              <a:sym typeface="Calibri"/>
            </a:endParaRPr>
          </a:p>
        </p:txBody>
      </p:sp>
      <p:sp>
        <p:nvSpPr>
          <p:cNvPr id="1316" name="Google Shape;1316;p149"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17" name="Google Shape;1317;p149"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322"/>
        <p:cNvGrpSpPr/>
        <p:nvPr/>
      </p:nvGrpSpPr>
      <p:grpSpPr>
        <a:xfrm>
          <a:off x="0" y="0"/>
          <a:ext cx="0" cy="0"/>
          <a:chOff x="0" y="0"/>
          <a:chExt cx="0" cy="0"/>
        </a:xfrm>
      </p:grpSpPr>
      <p:sp>
        <p:nvSpPr>
          <p:cNvPr id="1323" name="Google Shape;1323;p150"/>
          <p:cNvSpPr txBox="1">
            <a:spLocks noGrp="1"/>
          </p:cNvSpPr>
          <p:nvPr>
            <p:ph type="subTitle" idx="1"/>
          </p:nvPr>
        </p:nvSpPr>
        <p:spPr>
          <a:xfrm>
            <a:off x="906867" y="679314"/>
            <a:ext cx="7330200" cy="25905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sz="3800" b="1" u="sng">
                <a:solidFill>
                  <a:schemeClr val="dk1"/>
                </a:solidFill>
              </a:rPr>
              <a:t>Lenses</a:t>
            </a:r>
            <a:r>
              <a:rPr lang="en-US" sz="3800" b="1">
                <a:solidFill>
                  <a:schemeClr val="dk1"/>
                </a:solidFill>
              </a:rPr>
              <a:t>: </a:t>
            </a:r>
            <a:r>
              <a:rPr lang="en-US" sz="3800">
                <a:solidFill>
                  <a:schemeClr val="dk1"/>
                </a:solidFill>
              </a:rPr>
              <a:t>transparent material that are shaped to cause light waves to bend in a specific way as they pass through it</a:t>
            </a:r>
            <a:endParaRPr sz="3800"/>
          </a:p>
        </p:txBody>
      </p:sp>
      <p:sp>
        <p:nvSpPr>
          <p:cNvPr id="1324" name="Google Shape;1324;p150"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25" name="Google Shape;1325;p150" descr="Blog"/>
          <p:cNvPicPr preferRelativeResize="0"/>
          <p:nvPr/>
        </p:nvPicPr>
        <p:blipFill rotWithShape="1">
          <a:blip r:embed="rId4">
            <a:alphaModFix/>
          </a:blip>
          <a:srcRect/>
          <a:stretch/>
        </p:blipFill>
        <p:spPr>
          <a:xfrm>
            <a:off x="849542" y="222126"/>
            <a:ext cx="465357" cy="465357"/>
          </a:xfrm>
          <a:prstGeom prst="rect">
            <a:avLst/>
          </a:prstGeom>
          <a:noFill/>
          <a:ln>
            <a:noFill/>
          </a:ln>
        </p:spPr>
      </p:pic>
      <p:pic>
        <p:nvPicPr>
          <p:cNvPr id="1326" name="Google Shape;1326;p150" descr="lenses.jpg"/>
          <p:cNvPicPr preferRelativeResize="0"/>
          <p:nvPr/>
        </p:nvPicPr>
        <p:blipFill rotWithShape="1">
          <a:blip r:embed="rId5">
            <a:alphaModFix/>
          </a:blip>
          <a:srcRect l="-10572" r="-10572"/>
          <a:stretch/>
        </p:blipFill>
        <p:spPr>
          <a:xfrm>
            <a:off x="1686792" y="3278636"/>
            <a:ext cx="5770414" cy="3173506"/>
          </a:xfrm>
          <a:prstGeom prst="rect">
            <a:avLst/>
          </a:prstGeom>
          <a:noFill/>
          <a:ln>
            <a:noFill/>
          </a:ln>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sp>
        <p:nvSpPr>
          <p:cNvPr id="1332" name="Google Shape;1332;p151"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sp>
        <p:nvSpPr>
          <p:cNvPr id="1338" name="Google Shape;1338;p152"/>
          <p:cNvSpPr txBox="1">
            <a:spLocks noGrp="1"/>
          </p:cNvSpPr>
          <p:nvPr>
            <p:ph type="title"/>
          </p:nvPr>
        </p:nvSpPr>
        <p:spPr>
          <a:xfrm>
            <a:off x="968343" y="278042"/>
            <a:ext cx="7931109"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libri"/>
              <a:buNone/>
            </a:pPr>
            <a:r>
              <a:rPr lang="en-US" sz="3600"/>
              <a:t>What are lenses?</a:t>
            </a:r>
            <a:endParaRPr/>
          </a:p>
        </p:txBody>
      </p:sp>
      <p:sp>
        <p:nvSpPr>
          <p:cNvPr id="1339" name="Google Shape;1339;p152"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40" name="Google Shape;1340;p152" descr="lenses.jpg"/>
          <p:cNvPicPr preferRelativeResize="0"/>
          <p:nvPr/>
        </p:nvPicPr>
        <p:blipFill rotWithShape="1">
          <a:blip r:embed="rId4">
            <a:alphaModFix/>
          </a:blip>
          <a:srcRect l="-10572" r="-10572"/>
          <a:stretch/>
        </p:blipFill>
        <p:spPr>
          <a:xfrm>
            <a:off x="424771" y="1421042"/>
            <a:ext cx="8315974" cy="4573466"/>
          </a:xfrm>
          <a:prstGeom prst="rect">
            <a:avLst/>
          </a:prstGeom>
          <a:noFill/>
          <a:ln>
            <a:noFill/>
          </a:ln>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345"/>
        <p:cNvGrpSpPr/>
        <p:nvPr/>
      </p:nvGrpSpPr>
      <p:grpSpPr>
        <a:xfrm>
          <a:off x="0" y="0"/>
          <a:ext cx="0" cy="0"/>
          <a:chOff x="0" y="0"/>
          <a:chExt cx="0" cy="0"/>
        </a:xfrm>
      </p:grpSpPr>
      <p:pic>
        <p:nvPicPr>
          <p:cNvPr id="1346" name="Google Shape;1346;p153"/>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1347" name="Google Shape;1347;p153" descr="Artificial Intelligence"/>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5"/>
          <p:cNvSpPr txBox="1">
            <a:spLocks noGrp="1"/>
          </p:cNvSpPr>
          <p:nvPr>
            <p:ph type="ctrTitle"/>
          </p:nvPr>
        </p:nvSpPr>
        <p:spPr>
          <a:xfrm>
            <a:off x="1198722" y="135869"/>
            <a:ext cx="7597810" cy="249788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400"/>
              <a:buFont typeface="Calibri"/>
              <a:buNone/>
            </a:pPr>
            <a:r>
              <a:rPr lang="en-US" sz="3400" b="1" u="sng"/>
              <a:t>Plane Mirrors</a:t>
            </a:r>
            <a:r>
              <a:rPr lang="en-US" sz="3400" b="1"/>
              <a:t>: </a:t>
            </a:r>
            <a:r>
              <a:rPr lang="en-US" sz="3400"/>
              <a:t>have flat reflective surfaces and produce an upright image that is the same size and distance away as the object</a:t>
            </a:r>
            <a:endParaRPr sz="3400" b="1"/>
          </a:p>
        </p:txBody>
      </p:sp>
      <p:sp>
        <p:nvSpPr>
          <p:cNvPr id="225" name="Google Shape;225;p15"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6" name="Google Shape;226;p15" descr="Blog"/>
          <p:cNvPicPr preferRelativeResize="0"/>
          <p:nvPr/>
        </p:nvPicPr>
        <p:blipFill rotWithShape="1">
          <a:blip r:embed="rId4">
            <a:alphaModFix/>
          </a:blip>
          <a:srcRect/>
          <a:stretch/>
        </p:blipFill>
        <p:spPr>
          <a:xfrm>
            <a:off x="735230" y="135869"/>
            <a:ext cx="463492" cy="463492"/>
          </a:xfrm>
          <a:prstGeom prst="rect">
            <a:avLst/>
          </a:prstGeom>
          <a:noFill/>
          <a:ln>
            <a:noFill/>
          </a:ln>
        </p:spPr>
      </p:pic>
      <p:pic>
        <p:nvPicPr>
          <p:cNvPr id="227" name="Google Shape;227;p15"/>
          <p:cNvPicPr preferRelativeResize="0"/>
          <p:nvPr/>
        </p:nvPicPr>
        <p:blipFill rotWithShape="1">
          <a:blip r:embed="rId5">
            <a:alphaModFix/>
          </a:blip>
          <a:srcRect/>
          <a:stretch/>
        </p:blipFill>
        <p:spPr>
          <a:xfrm>
            <a:off x="561892" y="2633753"/>
            <a:ext cx="8096416" cy="3964835"/>
          </a:xfrm>
          <a:prstGeom prst="rect">
            <a:avLst/>
          </a:prstGeom>
          <a:noFill/>
          <a:ln>
            <a:noFill/>
          </a:ln>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1352"/>
        <p:cNvGrpSpPr/>
        <p:nvPr/>
      </p:nvGrpSpPr>
      <p:grpSpPr>
        <a:xfrm>
          <a:off x="0" y="0"/>
          <a:ext cx="0" cy="0"/>
          <a:chOff x="0" y="0"/>
          <a:chExt cx="0" cy="0"/>
        </a:xfrm>
      </p:grpSpPr>
      <p:sp>
        <p:nvSpPr>
          <p:cNvPr id="1353" name="Google Shape;1353;p154"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54"/>
          <p:cNvSpPr txBox="1"/>
          <p:nvPr/>
        </p:nvSpPr>
        <p:spPr>
          <a:xfrm>
            <a:off x="-712124" y="2351867"/>
            <a:ext cx="10515600" cy="1325563"/>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6000"/>
              <a:buFont typeface="Calibri"/>
              <a:buNone/>
            </a:pPr>
            <a:r>
              <a:rPr lang="en-US" sz="6000">
                <a:solidFill>
                  <a:schemeClr val="dk1"/>
                </a:solidFill>
                <a:latin typeface="Calibri"/>
                <a:ea typeface="Calibri"/>
                <a:cs typeface="Calibri"/>
                <a:sym typeface="Calibri"/>
              </a:rPr>
              <a:t>Converge or Diverge?</a:t>
            </a:r>
            <a:endParaRPr sz="6000">
              <a:solidFill>
                <a:schemeClr val="dk1"/>
              </a:solidFill>
              <a:latin typeface="Calibri"/>
              <a:ea typeface="Calibri"/>
              <a:cs typeface="Calibri"/>
              <a:sym typeface="Calibri"/>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1359"/>
        <p:cNvGrpSpPr/>
        <p:nvPr/>
      </p:nvGrpSpPr>
      <p:grpSpPr>
        <a:xfrm>
          <a:off x="0" y="0"/>
          <a:ext cx="0" cy="0"/>
          <a:chOff x="0" y="0"/>
          <a:chExt cx="0" cy="0"/>
        </a:xfrm>
      </p:grpSpPr>
      <p:sp>
        <p:nvSpPr>
          <p:cNvPr id="1360" name="Google Shape;1360;p155"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55"/>
          <p:cNvSpPr txBox="1"/>
          <p:nvPr/>
        </p:nvSpPr>
        <p:spPr>
          <a:xfrm>
            <a:off x="-674716" y="448252"/>
            <a:ext cx="10515600" cy="13255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Convex Lenses</a:t>
            </a:r>
            <a:endParaRPr sz="4400">
              <a:solidFill>
                <a:schemeClr val="dk1"/>
              </a:solidFill>
              <a:latin typeface="Calibri"/>
              <a:ea typeface="Calibri"/>
              <a:cs typeface="Calibri"/>
              <a:sym typeface="Calibri"/>
            </a:endParaRPr>
          </a:p>
        </p:txBody>
      </p:sp>
      <p:pic>
        <p:nvPicPr>
          <p:cNvPr id="1362" name="Google Shape;1362;p155" descr="lens.jpg"/>
          <p:cNvPicPr preferRelativeResize="0"/>
          <p:nvPr/>
        </p:nvPicPr>
        <p:blipFill rotWithShape="1">
          <a:blip r:embed="rId4">
            <a:alphaModFix/>
          </a:blip>
          <a:srcRect l="50935" r="2764" b="59125"/>
          <a:stretch/>
        </p:blipFill>
        <p:spPr>
          <a:xfrm>
            <a:off x="1964907" y="1773815"/>
            <a:ext cx="5236354" cy="4622800"/>
          </a:xfrm>
          <a:prstGeom prst="rect">
            <a:avLst/>
          </a:prstGeom>
          <a:noFill/>
          <a:ln>
            <a:noFill/>
          </a:ln>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1367"/>
        <p:cNvGrpSpPr/>
        <p:nvPr/>
      </p:nvGrpSpPr>
      <p:grpSpPr>
        <a:xfrm>
          <a:off x="0" y="0"/>
          <a:ext cx="0" cy="0"/>
          <a:chOff x="0" y="0"/>
          <a:chExt cx="0" cy="0"/>
        </a:xfrm>
      </p:grpSpPr>
      <p:sp>
        <p:nvSpPr>
          <p:cNvPr id="1368" name="Google Shape;1368;p156"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69" name="Google Shape;1369;p156" descr="lens.jpg"/>
          <p:cNvPicPr preferRelativeResize="0"/>
          <p:nvPr/>
        </p:nvPicPr>
        <p:blipFill rotWithShape="1">
          <a:blip r:embed="rId4">
            <a:alphaModFix/>
          </a:blip>
          <a:srcRect l="50935" r="2764" b="59125"/>
          <a:stretch/>
        </p:blipFill>
        <p:spPr>
          <a:xfrm>
            <a:off x="1931656" y="1640812"/>
            <a:ext cx="5236354" cy="4622800"/>
          </a:xfrm>
          <a:prstGeom prst="rect">
            <a:avLst/>
          </a:prstGeom>
          <a:noFill/>
          <a:ln>
            <a:noFill/>
          </a:ln>
        </p:spPr>
      </p:pic>
      <p:sp>
        <p:nvSpPr>
          <p:cNvPr id="1370" name="Google Shape;1370;p156"/>
          <p:cNvSpPr txBox="1"/>
          <p:nvPr/>
        </p:nvSpPr>
        <p:spPr>
          <a:xfrm>
            <a:off x="838200" y="365126"/>
            <a:ext cx="7823662" cy="12756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200"/>
              <a:buFont typeface="Calibri"/>
              <a:buNone/>
            </a:pPr>
            <a:r>
              <a:rPr lang="en-US" sz="3200" b="1" u="sng">
                <a:solidFill>
                  <a:schemeClr val="dk1"/>
                </a:solidFill>
                <a:latin typeface="Calibri"/>
                <a:ea typeface="Calibri"/>
                <a:cs typeface="Calibri"/>
                <a:sym typeface="Calibri"/>
              </a:rPr>
              <a:t>Convex Lenses:  </a:t>
            </a:r>
            <a:r>
              <a:rPr lang="en-US" sz="3200">
                <a:solidFill>
                  <a:schemeClr val="dk1"/>
                </a:solidFill>
                <a:latin typeface="Calibri"/>
                <a:ea typeface="Calibri"/>
                <a:cs typeface="Calibri"/>
                <a:sym typeface="Calibri"/>
              </a:rPr>
              <a:t>have at least one surface that is curved outward and converges light</a:t>
            </a:r>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1375"/>
        <p:cNvGrpSpPr/>
        <p:nvPr/>
      </p:nvGrpSpPr>
      <p:grpSpPr>
        <a:xfrm>
          <a:off x="0" y="0"/>
          <a:ext cx="0" cy="0"/>
          <a:chOff x="0" y="0"/>
          <a:chExt cx="0" cy="0"/>
        </a:xfrm>
      </p:grpSpPr>
      <p:sp>
        <p:nvSpPr>
          <p:cNvPr id="1376" name="Google Shape;1376;p157"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77" name="Google Shape;1377;p157"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1382"/>
        <p:cNvGrpSpPr/>
        <p:nvPr/>
      </p:nvGrpSpPr>
      <p:grpSpPr>
        <a:xfrm>
          <a:off x="0" y="0"/>
          <a:ext cx="0" cy="0"/>
          <a:chOff x="0" y="0"/>
          <a:chExt cx="0" cy="0"/>
        </a:xfrm>
      </p:grpSpPr>
      <p:sp>
        <p:nvSpPr>
          <p:cNvPr id="1383" name="Google Shape;1383;p158"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84" name="Google Shape;1384;p158" descr="Comment Like"/>
          <p:cNvPicPr preferRelativeResize="0"/>
          <p:nvPr/>
        </p:nvPicPr>
        <p:blipFill rotWithShape="1">
          <a:blip r:embed="rId4">
            <a:alphaModFix/>
          </a:blip>
          <a:srcRect/>
          <a:stretch/>
        </p:blipFill>
        <p:spPr>
          <a:xfrm>
            <a:off x="849542" y="173309"/>
            <a:ext cx="502924" cy="502924"/>
          </a:xfrm>
          <a:prstGeom prst="rect">
            <a:avLst/>
          </a:prstGeom>
          <a:noFill/>
          <a:ln>
            <a:noFill/>
          </a:ln>
        </p:spPr>
      </p:pic>
      <p:pic>
        <p:nvPicPr>
          <p:cNvPr id="1385" name="Google Shape;1385;p158" descr="aydream - Distinctive Brown &amp; Golden Frames | EyeBuyDirect"/>
          <p:cNvPicPr preferRelativeResize="0"/>
          <p:nvPr/>
        </p:nvPicPr>
        <p:blipFill rotWithShape="1">
          <a:blip r:embed="rId5">
            <a:alphaModFix/>
          </a:blip>
          <a:srcRect/>
          <a:stretch/>
        </p:blipFill>
        <p:spPr>
          <a:xfrm>
            <a:off x="541149" y="1699541"/>
            <a:ext cx="8080794" cy="4040397"/>
          </a:xfrm>
          <a:prstGeom prst="rect">
            <a:avLst/>
          </a:prstGeom>
          <a:noFill/>
          <a:ln>
            <a:noFill/>
          </a:ln>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1390"/>
        <p:cNvGrpSpPr/>
        <p:nvPr/>
      </p:nvGrpSpPr>
      <p:grpSpPr>
        <a:xfrm>
          <a:off x="0" y="0"/>
          <a:ext cx="0" cy="0"/>
          <a:chOff x="0" y="0"/>
          <a:chExt cx="0" cy="0"/>
        </a:xfrm>
      </p:grpSpPr>
      <p:sp>
        <p:nvSpPr>
          <p:cNvPr id="1391" name="Google Shape;1391;p159"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1396"/>
        <p:cNvGrpSpPr/>
        <p:nvPr/>
      </p:nvGrpSpPr>
      <p:grpSpPr>
        <a:xfrm>
          <a:off x="0" y="0"/>
          <a:ext cx="0" cy="0"/>
          <a:chOff x="0" y="0"/>
          <a:chExt cx="0" cy="0"/>
        </a:xfrm>
      </p:grpSpPr>
      <p:sp>
        <p:nvSpPr>
          <p:cNvPr id="1397" name="Google Shape;1397;p160"/>
          <p:cNvSpPr txBox="1">
            <a:spLocks noGrp="1"/>
          </p:cNvSpPr>
          <p:nvPr>
            <p:ph type="title"/>
          </p:nvPr>
        </p:nvSpPr>
        <p:spPr>
          <a:xfrm>
            <a:off x="968343" y="278042"/>
            <a:ext cx="7931109"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libri"/>
              <a:buNone/>
            </a:pPr>
            <a:r>
              <a:rPr lang="en-US" sz="3600"/>
              <a:t>What are convex lenses?</a:t>
            </a:r>
            <a:endParaRPr/>
          </a:p>
        </p:txBody>
      </p:sp>
      <p:sp>
        <p:nvSpPr>
          <p:cNvPr id="1398" name="Google Shape;1398;p160"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99" name="Google Shape;1399;p160" descr="lens.jpg"/>
          <p:cNvPicPr preferRelativeResize="0"/>
          <p:nvPr/>
        </p:nvPicPr>
        <p:blipFill rotWithShape="1">
          <a:blip r:embed="rId4">
            <a:alphaModFix/>
          </a:blip>
          <a:srcRect l="50935" r="2764" b="59125"/>
          <a:stretch/>
        </p:blipFill>
        <p:spPr>
          <a:xfrm>
            <a:off x="1931656" y="1640812"/>
            <a:ext cx="5236354" cy="4622800"/>
          </a:xfrm>
          <a:prstGeom prst="rect">
            <a:avLst/>
          </a:prstGeom>
          <a:noFill/>
          <a:ln>
            <a:noFill/>
          </a:ln>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1404"/>
        <p:cNvGrpSpPr/>
        <p:nvPr/>
      </p:nvGrpSpPr>
      <p:grpSpPr>
        <a:xfrm>
          <a:off x="0" y="0"/>
          <a:ext cx="0" cy="0"/>
          <a:chOff x="0" y="0"/>
          <a:chExt cx="0" cy="0"/>
        </a:xfrm>
      </p:grpSpPr>
      <p:sp>
        <p:nvSpPr>
          <p:cNvPr id="1405" name="Google Shape;1405;p161"/>
          <p:cNvSpPr txBox="1">
            <a:spLocks noGrp="1"/>
          </p:cNvSpPr>
          <p:nvPr>
            <p:ph type="title"/>
          </p:nvPr>
        </p:nvSpPr>
        <p:spPr>
          <a:xfrm>
            <a:off x="968343" y="278042"/>
            <a:ext cx="7931109"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libri"/>
              <a:buNone/>
            </a:pPr>
            <a:r>
              <a:rPr lang="en-US" sz="3600"/>
              <a:t>How are glasses an example of convex lenses?</a:t>
            </a:r>
            <a:endParaRPr/>
          </a:p>
        </p:txBody>
      </p:sp>
      <p:sp>
        <p:nvSpPr>
          <p:cNvPr id="1406" name="Google Shape;1406;p161"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07" name="Google Shape;1407;p161"/>
          <p:cNvPicPr preferRelativeResize="0"/>
          <p:nvPr/>
        </p:nvPicPr>
        <p:blipFill rotWithShape="1">
          <a:blip r:embed="rId4">
            <a:alphaModFix/>
          </a:blip>
          <a:srcRect/>
          <a:stretch/>
        </p:blipFill>
        <p:spPr>
          <a:xfrm>
            <a:off x="1351935" y="1815185"/>
            <a:ext cx="6410848" cy="4199894"/>
          </a:xfrm>
          <a:prstGeom prst="rect">
            <a:avLst/>
          </a:prstGeom>
          <a:noFill/>
          <a:ln>
            <a:noFill/>
          </a:ln>
        </p:spPr>
      </p:pic>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1412"/>
        <p:cNvGrpSpPr/>
        <p:nvPr/>
      </p:nvGrpSpPr>
      <p:grpSpPr>
        <a:xfrm>
          <a:off x="0" y="0"/>
          <a:ext cx="0" cy="0"/>
          <a:chOff x="0" y="0"/>
          <a:chExt cx="0" cy="0"/>
        </a:xfrm>
      </p:grpSpPr>
      <p:sp>
        <p:nvSpPr>
          <p:cNvPr id="1413" name="Google Shape;1413;p162"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62"/>
          <p:cNvSpPr txBox="1"/>
          <p:nvPr/>
        </p:nvSpPr>
        <p:spPr>
          <a:xfrm>
            <a:off x="-674716" y="448252"/>
            <a:ext cx="10515600" cy="13255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Concave Lenses</a:t>
            </a:r>
            <a:endParaRPr/>
          </a:p>
        </p:txBody>
      </p:sp>
      <p:pic>
        <p:nvPicPr>
          <p:cNvPr id="1415" name="Google Shape;1415;p162" descr="lens.jpg"/>
          <p:cNvPicPr preferRelativeResize="0"/>
          <p:nvPr/>
        </p:nvPicPr>
        <p:blipFill rotWithShape="1">
          <a:blip r:embed="rId4">
            <a:alphaModFix/>
          </a:blip>
          <a:srcRect l="2765" r="50934" b="56319"/>
          <a:stretch/>
        </p:blipFill>
        <p:spPr>
          <a:xfrm>
            <a:off x="1942329" y="1493898"/>
            <a:ext cx="5281510" cy="4982759"/>
          </a:xfrm>
          <a:prstGeom prst="rect">
            <a:avLst/>
          </a:prstGeom>
          <a:noFill/>
          <a:ln>
            <a:noFill/>
          </a:ln>
        </p:spPr>
      </p:pic>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1420"/>
        <p:cNvGrpSpPr/>
        <p:nvPr/>
      </p:nvGrpSpPr>
      <p:grpSpPr>
        <a:xfrm>
          <a:off x="0" y="0"/>
          <a:ext cx="0" cy="0"/>
          <a:chOff x="0" y="0"/>
          <a:chExt cx="0" cy="0"/>
        </a:xfrm>
      </p:grpSpPr>
      <p:sp>
        <p:nvSpPr>
          <p:cNvPr id="1421" name="Google Shape;1421;p163"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63"/>
          <p:cNvSpPr txBox="1"/>
          <p:nvPr/>
        </p:nvSpPr>
        <p:spPr>
          <a:xfrm>
            <a:off x="838200" y="365126"/>
            <a:ext cx="7823662" cy="12756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200"/>
              <a:buFont typeface="Calibri"/>
              <a:buNone/>
            </a:pPr>
            <a:r>
              <a:rPr lang="en-US" sz="3200" b="1" u="sng">
                <a:solidFill>
                  <a:schemeClr val="dk1"/>
                </a:solidFill>
                <a:latin typeface="Calibri"/>
                <a:ea typeface="Calibri"/>
                <a:cs typeface="Calibri"/>
                <a:sym typeface="Calibri"/>
              </a:rPr>
              <a:t>Concave Lenses: </a:t>
            </a:r>
            <a:r>
              <a:rPr lang="en-US" sz="3200">
                <a:solidFill>
                  <a:schemeClr val="dk1"/>
                </a:solidFill>
                <a:latin typeface="Calibri"/>
                <a:ea typeface="Calibri"/>
                <a:cs typeface="Calibri"/>
                <a:sym typeface="Calibri"/>
              </a:rPr>
              <a:t>have at least one surface that is curved inward and diverges light</a:t>
            </a:r>
            <a:endParaRPr/>
          </a:p>
        </p:txBody>
      </p:sp>
      <p:pic>
        <p:nvPicPr>
          <p:cNvPr id="1423" name="Google Shape;1423;p163" descr="lens.jpg"/>
          <p:cNvPicPr preferRelativeResize="0"/>
          <p:nvPr/>
        </p:nvPicPr>
        <p:blipFill rotWithShape="1">
          <a:blip r:embed="rId4">
            <a:alphaModFix/>
          </a:blip>
          <a:srcRect l="2765" r="50934" b="56319"/>
          <a:stretch/>
        </p:blipFill>
        <p:spPr>
          <a:xfrm>
            <a:off x="2109276" y="1640812"/>
            <a:ext cx="5281510" cy="498275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6"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1428"/>
        <p:cNvGrpSpPr/>
        <p:nvPr/>
      </p:nvGrpSpPr>
      <p:grpSpPr>
        <a:xfrm>
          <a:off x="0" y="0"/>
          <a:ext cx="0" cy="0"/>
          <a:chOff x="0" y="0"/>
          <a:chExt cx="0" cy="0"/>
        </a:xfrm>
      </p:grpSpPr>
      <p:sp>
        <p:nvSpPr>
          <p:cNvPr id="1429" name="Google Shape;1429;p164"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30" name="Google Shape;1430;p164"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1435"/>
        <p:cNvGrpSpPr/>
        <p:nvPr/>
      </p:nvGrpSpPr>
      <p:grpSpPr>
        <a:xfrm>
          <a:off x="0" y="0"/>
          <a:ext cx="0" cy="0"/>
          <a:chOff x="0" y="0"/>
          <a:chExt cx="0" cy="0"/>
        </a:xfrm>
      </p:grpSpPr>
      <p:sp>
        <p:nvSpPr>
          <p:cNvPr id="1436" name="Google Shape;1436;p165"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37" name="Google Shape;1437;p165" descr="Comment Like"/>
          <p:cNvPicPr preferRelativeResize="0"/>
          <p:nvPr/>
        </p:nvPicPr>
        <p:blipFill rotWithShape="1">
          <a:blip r:embed="rId4">
            <a:alphaModFix/>
          </a:blip>
          <a:srcRect/>
          <a:stretch/>
        </p:blipFill>
        <p:spPr>
          <a:xfrm>
            <a:off x="849542" y="173309"/>
            <a:ext cx="502924" cy="502924"/>
          </a:xfrm>
          <a:prstGeom prst="rect">
            <a:avLst/>
          </a:prstGeom>
          <a:noFill/>
          <a:ln>
            <a:noFill/>
          </a:ln>
        </p:spPr>
      </p:pic>
      <p:pic>
        <p:nvPicPr>
          <p:cNvPr id="1438" name="Google Shape;1438;p165" descr="lack Browline Glasses #195421"/>
          <p:cNvPicPr preferRelativeResize="0"/>
          <p:nvPr/>
        </p:nvPicPr>
        <p:blipFill rotWithShape="1">
          <a:blip r:embed="rId5">
            <a:alphaModFix/>
          </a:blip>
          <a:srcRect/>
          <a:stretch/>
        </p:blipFill>
        <p:spPr>
          <a:xfrm>
            <a:off x="300901" y="1722923"/>
            <a:ext cx="8435979" cy="3406027"/>
          </a:xfrm>
          <a:prstGeom prst="rect">
            <a:avLst/>
          </a:prstGeom>
          <a:noFill/>
          <a:ln>
            <a:noFill/>
          </a:ln>
        </p:spPr>
      </p:pic>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1443"/>
        <p:cNvGrpSpPr/>
        <p:nvPr/>
      </p:nvGrpSpPr>
      <p:grpSpPr>
        <a:xfrm>
          <a:off x="0" y="0"/>
          <a:ext cx="0" cy="0"/>
          <a:chOff x="0" y="0"/>
          <a:chExt cx="0" cy="0"/>
        </a:xfrm>
      </p:grpSpPr>
      <p:sp>
        <p:nvSpPr>
          <p:cNvPr id="1444" name="Google Shape;1444;p166"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45" name="Google Shape;1445;p166" descr="Comment Like"/>
          <p:cNvPicPr preferRelativeResize="0"/>
          <p:nvPr/>
        </p:nvPicPr>
        <p:blipFill rotWithShape="1">
          <a:blip r:embed="rId4">
            <a:alphaModFix/>
          </a:blip>
          <a:srcRect/>
          <a:stretch/>
        </p:blipFill>
        <p:spPr>
          <a:xfrm>
            <a:off x="849542" y="173309"/>
            <a:ext cx="502924" cy="502924"/>
          </a:xfrm>
          <a:prstGeom prst="rect">
            <a:avLst/>
          </a:prstGeom>
          <a:noFill/>
          <a:ln>
            <a:noFill/>
          </a:ln>
        </p:spPr>
      </p:pic>
      <p:pic>
        <p:nvPicPr>
          <p:cNvPr id="1446" name="Google Shape;1446;p166" descr="lympus 10x42 Pro Binoculars V501021BU000 B&amp;H Photo Video"/>
          <p:cNvPicPr preferRelativeResize="0"/>
          <p:nvPr/>
        </p:nvPicPr>
        <p:blipFill rotWithShape="1">
          <a:blip r:embed="rId5">
            <a:alphaModFix/>
          </a:blip>
          <a:srcRect/>
          <a:stretch/>
        </p:blipFill>
        <p:spPr>
          <a:xfrm>
            <a:off x="1468844" y="424771"/>
            <a:ext cx="6044045" cy="6044045"/>
          </a:xfrm>
          <a:prstGeom prst="rect">
            <a:avLst/>
          </a:prstGeom>
          <a:noFill/>
          <a:ln>
            <a:noFill/>
          </a:ln>
        </p:spPr>
      </p:pic>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1451"/>
        <p:cNvGrpSpPr/>
        <p:nvPr/>
      </p:nvGrpSpPr>
      <p:grpSpPr>
        <a:xfrm>
          <a:off x="0" y="0"/>
          <a:ext cx="0" cy="0"/>
          <a:chOff x="0" y="0"/>
          <a:chExt cx="0" cy="0"/>
        </a:xfrm>
      </p:grpSpPr>
      <p:sp>
        <p:nvSpPr>
          <p:cNvPr id="1452" name="Google Shape;1452;p167"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1457"/>
        <p:cNvGrpSpPr/>
        <p:nvPr/>
      </p:nvGrpSpPr>
      <p:grpSpPr>
        <a:xfrm>
          <a:off x="0" y="0"/>
          <a:ext cx="0" cy="0"/>
          <a:chOff x="0" y="0"/>
          <a:chExt cx="0" cy="0"/>
        </a:xfrm>
      </p:grpSpPr>
      <p:sp>
        <p:nvSpPr>
          <p:cNvPr id="1458" name="Google Shape;1458;p168"/>
          <p:cNvSpPr txBox="1">
            <a:spLocks noGrp="1"/>
          </p:cNvSpPr>
          <p:nvPr>
            <p:ph type="title"/>
          </p:nvPr>
        </p:nvSpPr>
        <p:spPr>
          <a:xfrm>
            <a:off x="968343" y="278042"/>
            <a:ext cx="7931109"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libri"/>
              <a:buNone/>
            </a:pPr>
            <a:r>
              <a:rPr lang="en-US" sz="3600"/>
              <a:t>What are concave lenses?</a:t>
            </a:r>
            <a:endParaRPr/>
          </a:p>
        </p:txBody>
      </p:sp>
      <p:sp>
        <p:nvSpPr>
          <p:cNvPr id="1459" name="Google Shape;1459;p168"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60" name="Google Shape;1460;p168" descr="lens.jpg"/>
          <p:cNvPicPr preferRelativeResize="0"/>
          <p:nvPr/>
        </p:nvPicPr>
        <p:blipFill rotWithShape="1">
          <a:blip r:embed="rId4">
            <a:alphaModFix/>
          </a:blip>
          <a:srcRect l="2765" r="50934" b="56319"/>
          <a:stretch/>
        </p:blipFill>
        <p:spPr>
          <a:xfrm>
            <a:off x="2109276" y="1421042"/>
            <a:ext cx="5281510" cy="4982759"/>
          </a:xfrm>
          <a:prstGeom prst="rect">
            <a:avLst/>
          </a:prstGeom>
          <a:noFill/>
          <a:ln>
            <a:noFill/>
          </a:ln>
        </p:spPr>
      </p:pic>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1465"/>
        <p:cNvGrpSpPr/>
        <p:nvPr/>
      </p:nvGrpSpPr>
      <p:grpSpPr>
        <a:xfrm>
          <a:off x="0" y="0"/>
          <a:ext cx="0" cy="0"/>
          <a:chOff x="0" y="0"/>
          <a:chExt cx="0" cy="0"/>
        </a:xfrm>
      </p:grpSpPr>
      <p:sp>
        <p:nvSpPr>
          <p:cNvPr id="1466" name="Google Shape;1466;p169"/>
          <p:cNvSpPr txBox="1">
            <a:spLocks noGrp="1"/>
          </p:cNvSpPr>
          <p:nvPr>
            <p:ph type="title"/>
          </p:nvPr>
        </p:nvSpPr>
        <p:spPr>
          <a:xfrm>
            <a:off x="968343" y="278042"/>
            <a:ext cx="7931109"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libri"/>
              <a:buNone/>
            </a:pPr>
            <a:r>
              <a:rPr lang="en-US" sz="3600"/>
              <a:t>How are glasses also an example of concave lenses?</a:t>
            </a:r>
            <a:endParaRPr/>
          </a:p>
        </p:txBody>
      </p:sp>
      <p:sp>
        <p:nvSpPr>
          <p:cNvPr id="1467" name="Google Shape;1467;p169"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68" name="Google Shape;1468;p169"/>
          <p:cNvPicPr preferRelativeResize="0"/>
          <p:nvPr/>
        </p:nvPicPr>
        <p:blipFill rotWithShape="1">
          <a:blip r:embed="rId4">
            <a:alphaModFix/>
          </a:blip>
          <a:srcRect/>
          <a:stretch/>
        </p:blipFill>
        <p:spPr>
          <a:xfrm>
            <a:off x="1351935" y="1815185"/>
            <a:ext cx="6410848" cy="4199894"/>
          </a:xfrm>
          <a:prstGeom prst="rect">
            <a:avLst/>
          </a:prstGeom>
          <a:noFill/>
          <a:ln>
            <a:noFill/>
          </a:ln>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1473"/>
        <p:cNvGrpSpPr/>
        <p:nvPr/>
      </p:nvGrpSpPr>
      <p:grpSpPr>
        <a:xfrm>
          <a:off x="0" y="0"/>
          <a:ext cx="0" cy="0"/>
          <a:chOff x="0" y="0"/>
          <a:chExt cx="0" cy="0"/>
        </a:xfrm>
      </p:grpSpPr>
      <p:sp>
        <p:nvSpPr>
          <p:cNvPr id="1474" name="Google Shape;1474;p173"/>
          <p:cNvSpPr txBox="1">
            <a:spLocks noGrp="1"/>
          </p:cNvSpPr>
          <p:nvPr>
            <p:ph type="title"/>
          </p:nvPr>
        </p:nvSpPr>
        <p:spPr>
          <a:xfrm>
            <a:off x="968343" y="278042"/>
            <a:ext cx="7931109"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libri"/>
              <a:buNone/>
            </a:pPr>
            <a:r>
              <a:rPr lang="en-US" sz="3600"/>
              <a:t>What are lenses?</a:t>
            </a:r>
            <a:endParaRPr/>
          </a:p>
        </p:txBody>
      </p:sp>
      <p:sp>
        <p:nvSpPr>
          <p:cNvPr id="1475" name="Google Shape;1475;p173"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76" name="Google Shape;1476;p173" descr="lenses.jpg"/>
          <p:cNvPicPr preferRelativeResize="0"/>
          <p:nvPr/>
        </p:nvPicPr>
        <p:blipFill rotWithShape="1">
          <a:blip r:embed="rId4">
            <a:alphaModFix/>
          </a:blip>
          <a:srcRect l="-10572" r="-10572"/>
          <a:stretch/>
        </p:blipFill>
        <p:spPr>
          <a:xfrm>
            <a:off x="424771" y="1421042"/>
            <a:ext cx="8315974" cy="4573466"/>
          </a:xfrm>
          <a:prstGeom prst="rect">
            <a:avLst/>
          </a:prstGeom>
          <a:noFill/>
          <a:ln>
            <a:noFill/>
          </a:ln>
        </p:spPr>
      </p:pic>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1481"/>
        <p:cNvGrpSpPr/>
        <p:nvPr/>
      </p:nvGrpSpPr>
      <p:grpSpPr>
        <a:xfrm>
          <a:off x="0" y="0"/>
          <a:ext cx="0" cy="0"/>
          <a:chOff x="0" y="0"/>
          <a:chExt cx="0" cy="0"/>
        </a:xfrm>
      </p:grpSpPr>
      <p:sp>
        <p:nvSpPr>
          <p:cNvPr id="1482" name="Google Shape;1482;p174"/>
          <p:cNvSpPr txBox="1"/>
          <p:nvPr/>
        </p:nvSpPr>
        <p:spPr>
          <a:xfrm>
            <a:off x="989763" y="216922"/>
            <a:ext cx="794372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How are lenses related to refraction?</a:t>
            </a:r>
            <a:endParaRPr/>
          </a:p>
        </p:txBody>
      </p:sp>
      <p:sp>
        <p:nvSpPr>
          <p:cNvPr id="1483" name="Google Shape;1483;p174"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74"/>
          <p:cNvSpPr/>
          <p:nvPr/>
        </p:nvSpPr>
        <p:spPr>
          <a:xfrm>
            <a:off x="100485" y="1748413"/>
            <a:ext cx="4319298" cy="4892665"/>
          </a:xfrm>
          <a:prstGeom prst="roundRect">
            <a:avLst>
              <a:gd name="adj" fmla="val 16667"/>
            </a:avLst>
          </a:prstGeom>
          <a:noFill/>
          <a:ln w="2857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5" name="Google Shape;1485;p174"/>
          <p:cNvSpPr/>
          <p:nvPr/>
        </p:nvSpPr>
        <p:spPr>
          <a:xfrm>
            <a:off x="4614193" y="1748412"/>
            <a:ext cx="4319298" cy="4892665"/>
          </a:xfrm>
          <a:prstGeom prst="roundRect">
            <a:avLst>
              <a:gd name="adj" fmla="val 16667"/>
            </a:avLst>
          </a:prstGeom>
          <a:noFill/>
          <a:ln w="2857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86" name="Google Shape;1486;p174" descr="efraction - Wikipedia"/>
          <p:cNvPicPr preferRelativeResize="0"/>
          <p:nvPr/>
        </p:nvPicPr>
        <p:blipFill rotWithShape="1">
          <a:blip r:embed="rId4">
            <a:alphaModFix/>
          </a:blip>
          <a:srcRect/>
          <a:stretch/>
        </p:blipFill>
        <p:spPr>
          <a:xfrm>
            <a:off x="248820" y="2859963"/>
            <a:ext cx="4022628" cy="2669562"/>
          </a:xfrm>
          <a:prstGeom prst="rect">
            <a:avLst/>
          </a:prstGeom>
          <a:noFill/>
          <a:ln>
            <a:noFill/>
          </a:ln>
        </p:spPr>
      </p:pic>
      <p:pic>
        <p:nvPicPr>
          <p:cNvPr id="1487" name="Google Shape;1487;p174" descr="lenses.jpg"/>
          <p:cNvPicPr preferRelativeResize="0"/>
          <p:nvPr/>
        </p:nvPicPr>
        <p:blipFill rotWithShape="1">
          <a:blip r:embed="rId5">
            <a:alphaModFix/>
          </a:blip>
          <a:srcRect l="-10572" r="-10572"/>
          <a:stretch/>
        </p:blipFill>
        <p:spPr>
          <a:xfrm>
            <a:off x="4498080" y="2943162"/>
            <a:ext cx="4551524" cy="2503163"/>
          </a:xfrm>
          <a:prstGeom prst="rect">
            <a:avLst/>
          </a:prstGeom>
          <a:noFill/>
          <a:ln>
            <a:noFill/>
          </a:ln>
        </p:spPr>
      </p:pic>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sp>
        <p:nvSpPr>
          <p:cNvPr id="1493" name="Google Shape;1493;p175"/>
          <p:cNvSpPr txBox="1"/>
          <p:nvPr/>
        </p:nvSpPr>
        <p:spPr>
          <a:xfrm>
            <a:off x="989763" y="216922"/>
            <a:ext cx="7943728"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the difference between convex and concave lenses?</a:t>
            </a:r>
            <a:endParaRPr/>
          </a:p>
        </p:txBody>
      </p:sp>
      <p:sp>
        <p:nvSpPr>
          <p:cNvPr id="1494" name="Google Shape;1494;p175"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75"/>
          <p:cNvSpPr/>
          <p:nvPr/>
        </p:nvSpPr>
        <p:spPr>
          <a:xfrm>
            <a:off x="100485" y="1748413"/>
            <a:ext cx="4319298" cy="4892665"/>
          </a:xfrm>
          <a:prstGeom prst="roundRect">
            <a:avLst>
              <a:gd name="adj" fmla="val 16667"/>
            </a:avLst>
          </a:prstGeom>
          <a:noFill/>
          <a:ln w="2857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6" name="Google Shape;1496;p175"/>
          <p:cNvSpPr/>
          <p:nvPr/>
        </p:nvSpPr>
        <p:spPr>
          <a:xfrm>
            <a:off x="4614193" y="1748412"/>
            <a:ext cx="4319298" cy="4892665"/>
          </a:xfrm>
          <a:prstGeom prst="roundRect">
            <a:avLst>
              <a:gd name="adj" fmla="val 16667"/>
            </a:avLst>
          </a:prstGeom>
          <a:noFill/>
          <a:ln w="2857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97" name="Google Shape;1497;p175" descr="lens.jpg"/>
          <p:cNvPicPr preferRelativeResize="0"/>
          <p:nvPr/>
        </p:nvPicPr>
        <p:blipFill rotWithShape="1">
          <a:blip r:embed="rId4">
            <a:alphaModFix/>
          </a:blip>
          <a:srcRect l="2765" r="50934" b="56319"/>
          <a:stretch/>
        </p:blipFill>
        <p:spPr>
          <a:xfrm>
            <a:off x="5016907" y="2537191"/>
            <a:ext cx="3513870" cy="3315106"/>
          </a:xfrm>
          <a:prstGeom prst="rect">
            <a:avLst/>
          </a:prstGeom>
          <a:noFill/>
          <a:ln>
            <a:noFill/>
          </a:ln>
        </p:spPr>
      </p:pic>
      <p:pic>
        <p:nvPicPr>
          <p:cNvPr id="1498" name="Google Shape;1498;p175" descr="lens.jpg"/>
          <p:cNvPicPr preferRelativeResize="0"/>
          <p:nvPr/>
        </p:nvPicPr>
        <p:blipFill rotWithShape="1">
          <a:blip r:embed="rId4">
            <a:alphaModFix/>
          </a:blip>
          <a:srcRect l="50935" r="2764" b="59125"/>
          <a:stretch/>
        </p:blipFill>
        <p:spPr>
          <a:xfrm>
            <a:off x="309211" y="2472414"/>
            <a:ext cx="3901846" cy="3444659"/>
          </a:xfrm>
          <a:prstGeom prst="rect">
            <a:avLst/>
          </a:prstGeom>
          <a:noFill/>
          <a:ln>
            <a:noFill/>
          </a:ln>
        </p:spPr>
      </p:pic>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1503"/>
        <p:cNvGrpSpPr/>
        <p:nvPr/>
      </p:nvGrpSpPr>
      <p:grpSpPr>
        <a:xfrm>
          <a:off x="0" y="0"/>
          <a:ext cx="0" cy="0"/>
          <a:chOff x="0" y="0"/>
          <a:chExt cx="0" cy="0"/>
        </a:xfrm>
      </p:grpSpPr>
      <p:sp>
        <p:nvSpPr>
          <p:cNvPr id="1504" name="Google Shape;1504;p176"/>
          <p:cNvSpPr txBox="1">
            <a:spLocks noGrp="1"/>
          </p:cNvSpPr>
          <p:nvPr>
            <p:ph type="title"/>
          </p:nvPr>
        </p:nvSpPr>
        <p:spPr>
          <a:xfrm>
            <a:off x="968343" y="278042"/>
            <a:ext cx="7931109"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libri"/>
              <a:buNone/>
            </a:pPr>
            <a:r>
              <a:rPr lang="en-US" sz="3600"/>
              <a:t>How can glasses be an example of both convex and concave lenses?</a:t>
            </a:r>
            <a:endParaRPr/>
          </a:p>
        </p:txBody>
      </p:sp>
      <p:sp>
        <p:nvSpPr>
          <p:cNvPr id="1505" name="Google Shape;1505;p176"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06" name="Google Shape;1506;p176" descr="lenses.jpg"/>
          <p:cNvPicPr preferRelativeResize="0"/>
          <p:nvPr/>
        </p:nvPicPr>
        <p:blipFill rotWithShape="1">
          <a:blip r:embed="rId4">
            <a:alphaModFix/>
          </a:blip>
          <a:srcRect l="-10572" r="-10572"/>
          <a:stretch/>
        </p:blipFill>
        <p:spPr>
          <a:xfrm>
            <a:off x="424771" y="1421042"/>
            <a:ext cx="8315974" cy="457346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7"/>
          <p:cNvSpPr txBox="1"/>
          <p:nvPr/>
        </p:nvSpPr>
        <p:spPr>
          <a:xfrm>
            <a:off x="2294911" y="602286"/>
            <a:ext cx="474386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What are plane mirrors?</a:t>
            </a:r>
            <a:endParaRPr/>
          </a:p>
        </p:txBody>
      </p:sp>
      <p:sp>
        <p:nvSpPr>
          <p:cNvPr id="240" name="Google Shape;240;p17"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1" name="Google Shape;241;p17"/>
          <p:cNvPicPr preferRelativeResize="0"/>
          <p:nvPr/>
        </p:nvPicPr>
        <p:blipFill rotWithShape="1">
          <a:blip r:embed="rId4">
            <a:alphaModFix/>
          </a:blip>
          <a:srcRect/>
          <a:stretch/>
        </p:blipFill>
        <p:spPr>
          <a:xfrm>
            <a:off x="618634" y="1931625"/>
            <a:ext cx="8096416" cy="3964835"/>
          </a:xfrm>
          <a:prstGeom prst="rect">
            <a:avLst/>
          </a:prstGeom>
          <a:noFill/>
          <a:ln>
            <a:noFill/>
          </a:ln>
        </p:spPr>
      </p:pic>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1511"/>
        <p:cNvGrpSpPr/>
        <p:nvPr/>
      </p:nvGrpSpPr>
      <p:grpSpPr>
        <a:xfrm>
          <a:off x="0" y="0"/>
          <a:ext cx="0" cy="0"/>
          <a:chOff x="0" y="0"/>
          <a:chExt cx="0" cy="0"/>
        </a:xfrm>
      </p:grpSpPr>
      <p:sp>
        <p:nvSpPr>
          <p:cNvPr id="1512" name="Google Shape;1512;p178"/>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rgbClr val="FF0000"/>
                </a:solidFill>
                <a:latin typeface="Calibri"/>
                <a:ea typeface="Calibri"/>
                <a:cs typeface="Calibri"/>
                <a:sym typeface="Calibri"/>
              </a:rPr>
              <a:t>Remember!!!</a:t>
            </a:r>
            <a:endParaRPr/>
          </a:p>
        </p:txBody>
      </p:sp>
      <p:sp>
        <p:nvSpPr>
          <p:cNvPr id="1513" name="Google Shape;1513;p178"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1518"/>
        <p:cNvGrpSpPr/>
        <p:nvPr/>
      </p:nvGrpSpPr>
      <p:grpSpPr>
        <a:xfrm>
          <a:off x="0" y="0"/>
          <a:ext cx="0" cy="0"/>
          <a:chOff x="0" y="0"/>
          <a:chExt cx="0" cy="0"/>
        </a:xfrm>
      </p:grpSpPr>
      <p:sp>
        <p:nvSpPr>
          <p:cNvPr id="1519" name="Google Shape;1519;gdef9075f88_0_0"/>
          <p:cNvSpPr txBox="1">
            <a:spLocks noGrp="1"/>
          </p:cNvSpPr>
          <p:nvPr>
            <p:ph type="subTitle" idx="1"/>
          </p:nvPr>
        </p:nvSpPr>
        <p:spPr>
          <a:xfrm>
            <a:off x="906867" y="679314"/>
            <a:ext cx="7330200" cy="25905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sz="3800" b="1" u="sng">
                <a:solidFill>
                  <a:schemeClr val="dk1"/>
                </a:solidFill>
              </a:rPr>
              <a:t>Lenses</a:t>
            </a:r>
            <a:r>
              <a:rPr lang="en-US" sz="3800" b="1">
                <a:solidFill>
                  <a:schemeClr val="dk1"/>
                </a:solidFill>
              </a:rPr>
              <a:t>: </a:t>
            </a:r>
            <a:r>
              <a:rPr lang="en-US" sz="3800">
                <a:solidFill>
                  <a:schemeClr val="dk1"/>
                </a:solidFill>
              </a:rPr>
              <a:t>transparent material that are shaped to cause light waves to bend in a specific way as they pass through it</a:t>
            </a:r>
            <a:endParaRPr sz="3800"/>
          </a:p>
        </p:txBody>
      </p:sp>
      <p:sp>
        <p:nvSpPr>
          <p:cNvPr id="1520" name="Google Shape;1520;gdef9075f88_0_0" descr="Artificial Intelligence"/>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21" name="Google Shape;1521;gdef9075f88_0_0" descr="Blog"/>
          <p:cNvPicPr preferRelativeResize="0"/>
          <p:nvPr/>
        </p:nvPicPr>
        <p:blipFill rotWithShape="1">
          <a:blip r:embed="rId4">
            <a:alphaModFix/>
          </a:blip>
          <a:srcRect/>
          <a:stretch/>
        </p:blipFill>
        <p:spPr>
          <a:xfrm>
            <a:off x="849542" y="222126"/>
            <a:ext cx="465357" cy="465357"/>
          </a:xfrm>
          <a:prstGeom prst="rect">
            <a:avLst/>
          </a:prstGeom>
          <a:noFill/>
          <a:ln>
            <a:noFill/>
          </a:ln>
        </p:spPr>
      </p:pic>
      <p:pic>
        <p:nvPicPr>
          <p:cNvPr id="1522" name="Google Shape;1522;gdef9075f88_0_0" descr="lenses.jpg"/>
          <p:cNvPicPr preferRelativeResize="0"/>
          <p:nvPr/>
        </p:nvPicPr>
        <p:blipFill rotWithShape="1">
          <a:blip r:embed="rId5">
            <a:alphaModFix/>
          </a:blip>
          <a:srcRect l="-10575" r="-10563"/>
          <a:stretch/>
        </p:blipFill>
        <p:spPr>
          <a:xfrm>
            <a:off x="1686792" y="3278636"/>
            <a:ext cx="5770414" cy="3173506"/>
          </a:xfrm>
          <a:prstGeom prst="rect">
            <a:avLst/>
          </a:prstGeom>
          <a:noFill/>
          <a:ln>
            <a:noFill/>
          </a:ln>
        </p:spPr>
      </p:pic>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1527"/>
        <p:cNvGrpSpPr/>
        <p:nvPr/>
      </p:nvGrpSpPr>
      <p:grpSpPr>
        <a:xfrm>
          <a:off x="0" y="0"/>
          <a:ext cx="0" cy="0"/>
          <a:chOff x="0" y="0"/>
          <a:chExt cx="0" cy="0"/>
        </a:xfrm>
      </p:grpSpPr>
      <p:pic>
        <p:nvPicPr>
          <p:cNvPr id="1528" name="Google Shape;1528;p180" descr="lens.jpg"/>
          <p:cNvPicPr preferRelativeResize="0"/>
          <p:nvPr/>
        </p:nvPicPr>
        <p:blipFill rotWithShape="1">
          <a:blip r:embed="rId3">
            <a:alphaModFix/>
          </a:blip>
          <a:srcRect l="50935" r="2764" b="59125"/>
          <a:stretch/>
        </p:blipFill>
        <p:spPr>
          <a:xfrm>
            <a:off x="1931656" y="1640812"/>
            <a:ext cx="5236354" cy="4622800"/>
          </a:xfrm>
          <a:prstGeom prst="rect">
            <a:avLst/>
          </a:prstGeom>
          <a:noFill/>
          <a:ln>
            <a:noFill/>
          </a:ln>
        </p:spPr>
      </p:pic>
      <p:sp>
        <p:nvSpPr>
          <p:cNvPr id="1529" name="Google Shape;1529;p180"/>
          <p:cNvSpPr txBox="1"/>
          <p:nvPr/>
        </p:nvSpPr>
        <p:spPr>
          <a:xfrm>
            <a:off x="838200" y="365126"/>
            <a:ext cx="7823662" cy="12756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200"/>
              <a:buFont typeface="Calibri"/>
              <a:buNone/>
            </a:pPr>
            <a:r>
              <a:rPr lang="en-US" sz="3200" b="1" u="sng">
                <a:solidFill>
                  <a:schemeClr val="dk1"/>
                </a:solidFill>
                <a:latin typeface="Calibri"/>
                <a:ea typeface="Calibri"/>
                <a:cs typeface="Calibri"/>
                <a:sym typeface="Calibri"/>
              </a:rPr>
              <a:t>Convex Lenses:  </a:t>
            </a:r>
            <a:r>
              <a:rPr lang="en-US" sz="3200">
                <a:solidFill>
                  <a:schemeClr val="dk1"/>
                </a:solidFill>
                <a:latin typeface="Calibri"/>
                <a:ea typeface="Calibri"/>
                <a:cs typeface="Calibri"/>
                <a:sym typeface="Calibri"/>
              </a:rPr>
              <a:t>have at least one surface that is curved outward and converges light</a:t>
            </a:r>
            <a:endParaRPr/>
          </a:p>
        </p:txBody>
      </p:sp>
      <p:sp>
        <p:nvSpPr>
          <p:cNvPr id="1530" name="Google Shape;1530;p180"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1535"/>
        <p:cNvGrpSpPr/>
        <p:nvPr/>
      </p:nvGrpSpPr>
      <p:grpSpPr>
        <a:xfrm>
          <a:off x="0" y="0"/>
          <a:ext cx="0" cy="0"/>
          <a:chOff x="0" y="0"/>
          <a:chExt cx="0" cy="0"/>
        </a:xfrm>
      </p:grpSpPr>
      <p:sp>
        <p:nvSpPr>
          <p:cNvPr id="1536" name="Google Shape;1536;p181"/>
          <p:cNvSpPr txBox="1"/>
          <p:nvPr/>
        </p:nvSpPr>
        <p:spPr>
          <a:xfrm>
            <a:off x="838200" y="365126"/>
            <a:ext cx="7823662" cy="12756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200"/>
              <a:buFont typeface="Calibri"/>
              <a:buNone/>
            </a:pPr>
            <a:r>
              <a:rPr lang="en-US" sz="3200" b="1" u="sng">
                <a:solidFill>
                  <a:schemeClr val="dk1"/>
                </a:solidFill>
                <a:latin typeface="Calibri"/>
                <a:ea typeface="Calibri"/>
                <a:cs typeface="Calibri"/>
                <a:sym typeface="Calibri"/>
              </a:rPr>
              <a:t>Concave Lenses: </a:t>
            </a:r>
            <a:r>
              <a:rPr lang="en-US" sz="3200">
                <a:solidFill>
                  <a:schemeClr val="dk1"/>
                </a:solidFill>
                <a:latin typeface="Calibri"/>
                <a:ea typeface="Calibri"/>
                <a:cs typeface="Calibri"/>
                <a:sym typeface="Calibri"/>
              </a:rPr>
              <a:t>have at least one surface that is curved inward and diverges light</a:t>
            </a:r>
            <a:endParaRPr/>
          </a:p>
        </p:txBody>
      </p:sp>
      <p:pic>
        <p:nvPicPr>
          <p:cNvPr id="1537" name="Google Shape;1537;p181" descr="lens.jpg"/>
          <p:cNvPicPr preferRelativeResize="0"/>
          <p:nvPr/>
        </p:nvPicPr>
        <p:blipFill rotWithShape="1">
          <a:blip r:embed="rId3">
            <a:alphaModFix/>
          </a:blip>
          <a:srcRect l="2765" r="50934" b="56319"/>
          <a:stretch/>
        </p:blipFill>
        <p:spPr>
          <a:xfrm>
            <a:off x="2109276" y="1640812"/>
            <a:ext cx="5281510" cy="4982759"/>
          </a:xfrm>
          <a:prstGeom prst="rect">
            <a:avLst/>
          </a:prstGeom>
          <a:noFill/>
          <a:ln>
            <a:noFill/>
          </a:ln>
        </p:spPr>
      </p:pic>
      <p:sp>
        <p:nvSpPr>
          <p:cNvPr id="1538" name="Google Shape;1538;p181"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1543"/>
        <p:cNvGrpSpPr/>
        <p:nvPr/>
      </p:nvGrpSpPr>
      <p:grpSpPr>
        <a:xfrm>
          <a:off x="0" y="0"/>
          <a:ext cx="0" cy="0"/>
          <a:chOff x="0" y="0"/>
          <a:chExt cx="0" cy="0"/>
        </a:xfrm>
      </p:grpSpPr>
      <p:sp>
        <p:nvSpPr>
          <p:cNvPr id="1544" name="Google Shape;1544;p177"/>
          <p:cNvSpPr txBox="1"/>
          <p:nvPr/>
        </p:nvSpPr>
        <p:spPr>
          <a:xfrm>
            <a:off x="1768509" y="111160"/>
            <a:ext cx="5606981"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600">
                <a:solidFill>
                  <a:srgbClr val="FFC000"/>
                </a:solidFill>
                <a:latin typeface="Calibri"/>
                <a:ea typeface="Calibri"/>
                <a:cs typeface="Calibri"/>
                <a:sym typeface="Calibri"/>
              </a:rPr>
              <a:t>Simulation Activity</a:t>
            </a:r>
            <a:endParaRPr/>
          </a:p>
        </p:txBody>
      </p:sp>
      <p:sp>
        <p:nvSpPr>
          <p:cNvPr id="1545" name="Google Shape;1545;p177"/>
          <p:cNvSpPr txBox="1"/>
          <p:nvPr/>
        </p:nvSpPr>
        <p:spPr>
          <a:xfrm>
            <a:off x="2270926" y="1065267"/>
            <a:ext cx="4602146"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Concave and Convex Lenses</a:t>
            </a:r>
            <a:endParaRPr sz="3600">
              <a:solidFill>
                <a:schemeClr val="dk1"/>
              </a:solidFill>
              <a:latin typeface="Calibri"/>
              <a:ea typeface="Calibri"/>
              <a:cs typeface="Calibri"/>
              <a:sym typeface="Calibri"/>
            </a:endParaRPr>
          </a:p>
          <a:p>
            <a:pPr marL="0" marR="0" lvl="0" indent="0" algn="ctr" rtl="0">
              <a:spcBef>
                <a:spcPts val="0"/>
              </a:spcBef>
              <a:spcAft>
                <a:spcPts val="0"/>
              </a:spcAft>
              <a:buNone/>
            </a:pPr>
            <a:endParaRPr sz="3600">
              <a:solidFill>
                <a:schemeClr val="dk1"/>
              </a:solidFill>
              <a:latin typeface="Calibri"/>
              <a:ea typeface="Calibri"/>
              <a:cs typeface="Calibri"/>
              <a:sym typeface="Calibri"/>
            </a:endParaRPr>
          </a:p>
        </p:txBody>
      </p:sp>
      <p:pic>
        <p:nvPicPr>
          <p:cNvPr id="1546" name="Google Shape;1546;p177" descr="Cursor"/>
          <p:cNvPicPr preferRelativeResize="0"/>
          <p:nvPr/>
        </p:nvPicPr>
        <p:blipFill rotWithShape="1">
          <a:blip r:embed="rId4">
            <a:alphaModFix/>
          </a:blip>
          <a:srcRect/>
          <a:stretch/>
        </p:blipFill>
        <p:spPr>
          <a:xfrm rot="5400000">
            <a:off x="1584719" y="1517151"/>
            <a:ext cx="914400" cy="914400"/>
          </a:xfrm>
          <a:prstGeom prst="rect">
            <a:avLst/>
          </a:prstGeom>
          <a:noFill/>
          <a:ln>
            <a:noFill/>
          </a:ln>
        </p:spPr>
      </p:pic>
      <p:sp>
        <p:nvSpPr>
          <p:cNvPr id="1547" name="Google Shape;1547;p177"/>
          <p:cNvSpPr txBox="1"/>
          <p:nvPr/>
        </p:nvSpPr>
        <p:spPr>
          <a:xfrm>
            <a:off x="411982" y="2230734"/>
            <a:ext cx="2552282"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dk1"/>
                </a:solidFill>
                <a:latin typeface="Calibri"/>
                <a:ea typeface="Calibri"/>
                <a:cs typeface="Calibri"/>
                <a:sym typeface="Calibri"/>
              </a:rPr>
              <a:t>Click the link above for a simulation to deepen your understanding of concave and convex lenses.</a:t>
            </a:r>
            <a:endParaRPr/>
          </a:p>
        </p:txBody>
      </p:sp>
      <p:sp>
        <p:nvSpPr>
          <p:cNvPr id="1548" name="Google Shape;1548;p177" descr="Laptop"/>
          <p:cNvSpPr/>
          <p:nvPr/>
        </p:nvSpPr>
        <p:spPr>
          <a:xfrm>
            <a:off x="0" y="0"/>
            <a:ext cx="849542" cy="849542"/>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49" name="Google Shape;1549;p177"/>
          <p:cNvPicPr preferRelativeResize="0"/>
          <p:nvPr/>
        </p:nvPicPr>
        <p:blipFill rotWithShape="1">
          <a:blip r:embed="rId6">
            <a:alphaModFix/>
          </a:blip>
          <a:srcRect/>
          <a:stretch/>
        </p:blipFill>
        <p:spPr>
          <a:xfrm>
            <a:off x="4137001" y="2230734"/>
            <a:ext cx="4529904" cy="4469202"/>
          </a:xfrm>
          <a:prstGeom prst="rect">
            <a:avLst/>
          </a:prstGeom>
          <a:noFill/>
          <a:ln>
            <a:noFill/>
          </a:ln>
        </p:spPr>
      </p:pic>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sp>
        <p:nvSpPr>
          <p:cNvPr id="1555" name="Google Shape;1555;p182"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82"/>
          <p:cNvSpPr txBox="1"/>
          <p:nvPr/>
        </p:nvSpPr>
        <p:spPr>
          <a:xfrm>
            <a:off x="722555" y="298084"/>
            <a:ext cx="8209500" cy="1477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How do you benefit from mirrors and lenses every day? What images are formed by mirrors and lenses?</a:t>
            </a:r>
            <a:endParaRPr sz="3000">
              <a:solidFill>
                <a:schemeClr val="dk1"/>
              </a:solidFill>
              <a:latin typeface="Calibri"/>
              <a:ea typeface="Calibri"/>
              <a:cs typeface="Calibri"/>
              <a:sym typeface="Calibri"/>
            </a:endParaRPr>
          </a:p>
        </p:txBody>
      </p:sp>
      <p:pic>
        <p:nvPicPr>
          <p:cNvPr id="1557" name="Google Shape;1557;p182" descr="eco Mirror 28 in. W x 40 in. H Framed Rectangular Beveled Edge Bathr"/>
          <p:cNvPicPr preferRelativeResize="0"/>
          <p:nvPr/>
        </p:nvPicPr>
        <p:blipFill rotWithShape="1">
          <a:blip r:embed="rId4">
            <a:alphaModFix/>
          </a:blip>
          <a:srcRect/>
          <a:stretch/>
        </p:blipFill>
        <p:spPr>
          <a:xfrm>
            <a:off x="328027" y="1961804"/>
            <a:ext cx="3888970" cy="3888970"/>
          </a:xfrm>
          <a:prstGeom prst="rect">
            <a:avLst/>
          </a:prstGeom>
          <a:noFill/>
          <a:ln>
            <a:noFill/>
          </a:ln>
        </p:spPr>
      </p:pic>
      <p:pic>
        <p:nvPicPr>
          <p:cNvPr id="1558" name="Google Shape;1558;p182" descr="lack Browline Glasses #195421"/>
          <p:cNvPicPr preferRelativeResize="0"/>
          <p:nvPr/>
        </p:nvPicPr>
        <p:blipFill rotWithShape="1">
          <a:blip r:embed="rId5">
            <a:alphaModFix/>
          </a:blip>
          <a:srcRect/>
          <a:stretch/>
        </p:blipFill>
        <p:spPr>
          <a:xfrm>
            <a:off x="4204126" y="2926079"/>
            <a:ext cx="4727933" cy="1908903"/>
          </a:xfrm>
          <a:prstGeom prst="rect">
            <a:avLst/>
          </a:prstGeom>
          <a:noFill/>
          <a:ln>
            <a:noFill/>
          </a:ln>
        </p:spPr>
      </p:pic>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1563"/>
        <p:cNvGrpSpPr/>
        <p:nvPr/>
      </p:nvGrpSpPr>
      <p:grpSpPr>
        <a:xfrm>
          <a:off x="0" y="0"/>
          <a:ext cx="0" cy="0"/>
          <a:chOff x="0" y="0"/>
          <a:chExt cx="0" cy="0"/>
        </a:xfrm>
      </p:grpSpPr>
      <p:pic>
        <p:nvPicPr>
          <p:cNvPr id="1564" name="Google Shape;1564;p183"/>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58900" y="1007400"/>
            <a:ext cx="5981766" cy="507831"/>
          </a:xfrm>
          <a:prstGeom prst="rect">
            <a:avLst/>
          </a:prstGeom>
          <a:noFill/>
        </p:spPr>
        <p:txBody>
          <a:bodyPr wrap="none" rtlCol="0">
            <a:spAutoFit/>
          </a:bodyPr>
          <a:lstStyle/>
          <a:p>
            <a:r>
              <a:rPr lang="en-US" sz="2700" dirty="0"/>
              <a:t>This Video Created With Resources From:</a:t>
            </a:r>
          </a:p>
        </p:txBody>
      </p:sp>
      <p:sp>
        <p:nvSpPr>
          <p:cNvPr id="4" name="TextBox 3"/>
          <p:cNvSpPr txBox="1"/>
          <p:nvPr/>
        </p:nvSpPr>
        <p:spPr>
          <a:xfrm>
            <a:off x="588172" y="4919326"/>
            <a:ext cx="8115299" cy="1200329"/>
          </a:xfrm>
          <a:prstGeom prst="rect">
            <a:avLst/>
          </a:prstGeom>
          <a:noFill/>
        </p:spPr>
        <p:txBody>
          <a:bodyPr wrap="square" rtlCol="0">
            <a:spAutoFit/>
          </a:bodyPr>
          <a:lstStyle/>
          <a:p>
            <a:pPr algn="ctr"/>
            <a:r>
              <a:rPr lang="en-US" b="1" dirty="0"/>
              <a:t>Questions or Comments</a:t>
            </a:r>
          </a:p>
          <a:p>
            <a:pPr algn="ctr"/>
            <a:endParaRPr lang="en-US" b="1" dirty="0"/>
          </a:p>
          <a:p>
            <a:pPr algn="ctr"/>
            <a:r>
              <a:rPr lang="en-US" dirty="0"/>
              <a:t> Michael Kennedy, Ph.D.          MKennedy@Virginia.edu </a:t>
            </a:r>
          </a:p>
          <a:p>
            <a:pPr algn="ctr"/>
            <a:r>
              <a:rPr lang="en-US" dirty="0"/>
              <a:t>Rachel L Kunemund, Ph.D.	rk8vm@virginia.edu</a:t>
            </a:r>
          </a:p>
        </p:txBody>
      </p:sp>
      <p:pic>
        <p:nvPicPr>
          <p:cNvPr id="1026" name="Picture 2" descr="IEP Translation – Communication from OSEP regarding the ...">
            <a:extLst>
              <a:ext uri="{FF2B5EF4-FFF2-40B4-BE49-F238E27FC236}">
                <a16:creationId xmlns:a16="http://schemas.microsoft.com/office/drawing/2014/main" id="{DD7666DC-F396-456E-B4E8-F6B72C7060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1048" y="1572482"/>
            <a:ext cx="3821907" cy="6715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BF361E70-3964-488B-B599-B49F39A6C9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950" y="3515977"/>
            <a:ext cx="6342100" cy="11373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ted States Department of Education - Wikipedia">
            <a:extLst>
              <a:ext uri="{FF2B5EF4-FFF2-40B4-BE49-F238E27FC236}">
                <a16:creationId xmlns:a16="http://schemas.microsoft.com/office/drawing/2014/main" id="{54C82D93-5DCA-45DD-ABA4-ACE77579C8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4902" y="2349776"/>
            <a:ext cx="1194199" cy="119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0293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8"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8" name="Google Shape;248;p18"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9"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5" name="Google Shape;255;p19"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256" name="Google Shape;256;p19" descr="mazon.com: NeuType Full Length Mirror Standing Hanging or Leaning"/>
          <p:cNvPicPr preferRelativeResize="0"/>
          <p:nvPr/>
        </p:nvPicPr>
        <p:blipFill rotWithShape="1">
          <a:blip r:embed="rId5">
            <a:alphaModFix/>
          </a:blip>
          <a:srcRect/>
          <a:stretch/>
        </p:blipFill>
        <p:spPr>
          <a:xfrm>
            <a:off x="1672409" y="431800"/>
            <a:ext cx="6055360" cy="605536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p:nvPr/>
        </p:nvSpPr>
        <p:spPr>
          <a:xfrm>
            <a:off x="1752600" y="257651"/>
            <a:ext cx="6428014" cy="17235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800">
                <a:solidFill>
                  <a:schemeClr val="dk1"/>
                </a:solidFill>
                <a:latin typeface="Calibri"/>
                <a:ea typeface="Calibri"/>
                <a:cs typeface="Calibri"/>
                <a:sym typeface="Calibri"/>
              </a:rPr>
              <a:t>Plane Mirrors</a:t>
            </a:r>
            <a:endParaRPr sz="8800">
              <a:solidFill>
                <a:schemeClr val="dk1"/>
              </a:solidFill>
              <a:latin typeface="Calibri"/>
              <a:ea typeface="Calibri"/>
              <a:cs typeface="Calibri"/>
              <a:sym typeface="Calibri"/>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2"/>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 name="Google Shape;121;p2"/>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Intro</a:t>
            </a:r>
            <a:endParaRPr/>
          </a:p>
        </p:txBody>
      </p:sp>
      <p:pic>
        <p:nvPicPr>
          <p:cNvPr id="122" name="Google Shape;122;p2"/>
          <p:cNvPicPr preferRelativeResize="0"/>
          <p:nvPr/>
        </p:nvPicPr>
        <p:blipFill rotWithShape="1">
          <a:blip r:embed="rId3">
            <a:alphaModFix/>
          </a:blip>
          <a:srcRect/>
          <a:stretch/>
        </p:blipFill>
        <p:spPr>
          <a:xfrm>
            <a:off x="545564" y="2138178"/>
            <a:ext cx="8096416" cy="396483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0"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3" name="Google Shape;263;p20"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264" name="Google Shape;264;p20" descr="hop Carbon Loft Aluminum Alloy Frame Rectangular Wall-mounted ..."/>
          <p:cNvPicPr preferRelativeResize="0"/>
          <p:nvPr/>
        </p:nvPicPr>
        <p:blipFill rotWithShape="1">
          <a:blip r:embed="rId5">
            <a:alphaModFix/>
          </a:blip>
          <a:srcRect/>
          <a:stretch/>
        </p:blipFill>
        <p:spPr>
          <a:xfrm>
            <a:off x="1700348" y="549366"/>
            <a:ext cx="6070600" cy="6070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1"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2"/>
          <p:cNvSpPr txBox="1"/>
          <p:nvPr/>
        </p:nvSpPr>
        <p:spPr>
          <a:xfrm>
            <a:off x="735230" y="412064"/>
            <a:ext cx="822597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What are some examples of plane mirrors?</a:t>
            </a:r>
            <a:endParaRPr/>
          </a:p>
        </p:txBody>
      </p:sp>
      <p:sp>
        <p:nvSpPr>
          <p:cNvPr id="277" name="Google Shape;277;p22"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8" name="Google Shape;278;p22"/>
          <p:cNvPicPr preferRelativeResize="0"/>
          <p:nvPr/>
        </p:nvPicPr>
        <p:blipFill rotWithShape="1">
          <a:blip r:embed="rId4">
            <a:alphaModFix/>
          </a:blip>
          <a:srcRect/>
          <a:stretch/>
        </p:blipFill>
        <p:spPr>
          <a:xfrm>
            <a:off x="1351935" y="1815185"/>
            <a:ext cx="6410848" cy="419989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4"/>
          <p:cNvSpPr txBox="1"/>
          <p:nvPr/>
        </p:nvSpPr>
        <p:spPr>
          <a:xfrm>
            <a:off x="2301072" y="693336"/>
            <a:ext cx="4798371"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600" dirty="0">
                <a:solidFill>
                  <a:srgbClr val="FFC000"/>
                </a:solidFill>
                <a:latin typeface="Calibri"/>
                <a:ea typeface="Calibri"/>
                <a:cs typeface="Calibri"/>
                <a:sym typeface="Calibri"/>
              </a:rPr>
              <a:t>Demonstration</a:t>
            </a:r>
            <a:endParaRPr dirty="0"/>
          </a:p>
        </p:txBody>
      </p:sp>
      <p:sp>
        <p:nvSpPr>
          <p:cNvPr id="285" name="Google Shape;285;p24" descr="Classroom"/>
          <p:cNvSpPr/>
          <p:nvPr/>
        </p:nvSpPr>
        <p:spPr>
          <a:xfrm>
            <a:off x="124754" y="87073"/>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6" name="Google Shape;286;p24" descr="cience, Technology, Engineering and Math, Oh My! We Need STEM ..."/>
          <p:cNvPicPr preferRelativeResize="0"/>
          <p:nvPr/>
        </p:nvPicPr>
        <p:blipFill rotWithShape="1">
          <a:blip r:embed="rId4">
            <a:alphaModFix/>
          </a:blip>
          <a:srcRect/>
          <a:stretch/>
        </p:blipFill>
        <p:spPr>
          <a:xfrm>
            <a:off x="1251630" y="2196874"/>
            <a:ext cx="6640737" cy="345916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5"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6"/>
          <p:cNvSpPr txBox="1"/>
          <p:nvPr/>
        </p:nvSpPr>
        <p:spPr>
          <a:xfrm>
            <a:off x="735230" y="367615"/>
            <a:ext cx="8109511"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In this demonstration, what did you notice about plane mirrors?</a:t>
            </a:r>
            <a:endParaRPr/>
          </a:p>
        </p:txBody>
      </p:sp>
      <p:sp>
        <p:nvSpPr>
          <p:cNvPr id="299" name="Google Shape;299;p26"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0" name="Google Shape;300;p26" descr="cience, Technology, Engineering and Math, Oh My! We Need STEM ..."/>
          <p:cNvPicPr preferRelativeResize="0"/>
          <p:nvPr/>
        </p:nvPicPr>
        <p:blipFill rotWithShape="1">
          <a:blip r:embed="rId4">
            <a:alphaModFix/>
          </a:blip>
          <a:srcRect/>
          <a:stretch/>
        </p:blipFill>
        <p:spPr>
          <a:xfrm>
            <a:off x="1251630" y="2196874"/>
            <a:ext cx="6640737" cy="345916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7"/>
          <p:cNvSpPr txBox="1"/>
          <p:nvPr/>
        </p:nvSpPr>
        <p:spPr>
          <a:xfrm>
            <a:off x="2294911" y="602286"/>
            <a:ext cx="474386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What are plane mirrors?</a:t>
            </a:r>
            <a:endParaRPr/>
          </a:p>
        </p:txBody>
      </p:sp>
      <p:sp>
        <p:nvSpPr>
          <p:cNvPr id="307" name="Google Shape;307;p27"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8" name="Google Shape;308;p27"/>
          <p:cNvPicPr preferRelativeResize="0"/>
          <p:nvPr/>
        </p:nvPicPr>
        <p:blipFill rotWithShape="1">
          <a:blip r:embed="rId4">
            <a:alphaModFix/>
          </a:blip>
          <a:srcRect/>
          <a:stretch/>
        </p:blipFill>
        <p:spPr>
          <a:xfrm>
            <a:off x="618634" y="1931625"/>
            <a:ext cx="8096416" cy="396483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8"/>
          <p:cNvSpPr txBox="1"/>
          <p:nvPr/>
        </p:nvSpPr>
        <p:spPr>
          <a:xfrm>
            <a:off x="735230" y="302301"/>
            <a:ext cx="8163841"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How do plane mirrors represent regular reflection?</a:t>
            </a:r>
            <a:endParaRPr/>
          </a:p>
        </p:txBody>
      </p:sp>
      <p:sp>
        <p:nvSpPr>
          <p:cNvPr id="315" name="Google Shape;315;p28"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6" name="Google Shape;316;p28" descr="smooth.jpg"/>
          <p:cNvPicPr preferRelativeResize="0"/>
          <p:nvPr/>
        </p:nvPicPr>
        <p:blipFill rotWithShape="1">
          <a:blip r:embed="rId4">
            <a:alphaModFix/>
          </a:blip>
          <a:srcRect l="-12050" r="-12049"/>
          <a:stretch/>
        </p:blipFill>
        <p:spPr>
          <a:xfrm>
            <a:off x="424771" y="1888817"/>
            <a:ext cx="8229600" cy="452596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0"/>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rgbClr val="FF0000"/>
                </a:solidFill>
                <a:latin typeface="Calibri"/>
                <a:ea typeface="Calibri"/>
                <a:cs typeface="Calibri"/>
                <a:sym typeface="Calibri"/>
              </a:rPr>
              <a:t>Remember!!!</a:t>
            </a:r>
            <a:endParaRPr/>
          </a:p>
        </p:txBody>
      </p:sp>
      <p:sp>
        <p:nvSpPr>
          <p:cNvPr id="323" name="Google Shape;323;p30"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1"/>
          <p:cNvSpPr txBox="1">
            <a:spLocks noGrp="1"/>
          </p:cNvSpPr>
          <p:nvPr>
            <p:ph type="ctrTitle"/>
          </p:nvPr>
        </p:nvSpPr>
        <p:spPr>
          <a:xfrm>
            <a:off x="1198722" y="135869"/>
            <a:ext cx="7597810" cy="249788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400"/>
              <a:buFont typeface="Calibri"/>
              <a:buNone/>
            </a:pPr>
            <a:r>
              <a:rPr lang="en-US" sz="3400" b="1" u="sng"/>
              <a:t>Plane Mirrors</a:t>
            </a:r>
            <a:r>
              <a:rPr lang="en-US" sz="3400" b="1"/>
              <a:t>: </a:t>
            </a:r>
            <a:r>
              <a:rPr lang="en-US" sz="3400"/>
              <a:t>have flat reflective surfaces and produce an upright image that is the same size and distance away as the object</a:t>
            </a:r>
            <a:endParaRPr sz="3400" b="1"/>
          </a:p>
        </p:txBody>
      </p:sp>
      <p:pic>
        <p:nvPicPr>
          <p:cNvPr id="330" name="Google Shape;330;p31"/>
          <p:cNvPicPr preferRelativeResize="0"/>
          <p:nvPr/>
        </p:nvPicPr>
        <p:blipFill rotWithShape="1">
          <a:blip r:embed="rId3">
            <a:alphaModFix/>
          </a:blip>
          <a:srcRect/>
          <a:stretch/>
        </p:blipFill>
        <p:spPr>
          <a:xfrm>
            <a:off x="561892" y="2633753"/>
            <a:ext cx="8096416" cy="3964835"/>
          </a:xfrm>
          <a:prstGeom prst="rect">
            <a:avLst/>
          </a:prstGeom>
          <a:noFill/>
          <a:ln>
            <a:noFill/>
          </a:ln>
        </p:spPr>
      </p:pic>
      <p:sp>
        <p:nvSpPr>
          <p:cNvPr id="331" name="Google Shape;331;p31" descr="Rewind"/>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txBox="1"/>
          <p:nvPr/>
        </p:nvSpPr>
        <p:spPr>
          <a:xfrm>
            <a:off x="722555" y="298084"/>
            <a:ext cx="8209504" cy="1477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How do you benefit from mirrors and lenses every day? What images are formed by mirrors and lenses?</a:t>
            </a:r>
            <a:endParaRPr/>
          </a:p>
        </p:txBody>
      </p:sp>
      <p:pic>
        <p:nvPicPr>
          <p:cNvPr id="130" name="Google Shape;130;p3" descr="eco Mirror 28 in. W x 40 in. H Framed Rectangular Beveled Edge Bathr"/>
          <p:cNvPicPr preferRelativeResize="0"/>
          <p:nvPr/>
        </p:nvPicPr>
        <p:blipFill rotWithShape="1">
          <a:blip r:embed="rId4">
            <a:alphaModFix/>
          </a:blip>
          <a:srcRect/>
          <a:stretch/>
        </p:blipFill>
        <p:spPr>
          <a:xfrm>
            <a:off x="328027" y="1961804"/>
            <a:ext cx="3888970" cy="3888970"/>
          </a:xfrm>
          <a:prstGeom prst="rect">
            <a:avLst/>
          </a:prstGeom>
          <a:noFill/>
          <a:ln>
            <a:noFill/>
          </a:ln>
        </p:spPr>
      </p:pic>
      <p:pic>
        <p:nvPicPr>
          <p:cNvPr id="131" name="Google Shape;131;p3" descr="lack Browline Glasses #195421"/>
          <p:cNvPicPr preferRelativeResize="0"/>
          <p:nvPr/>
        </p:nvPicPr>
        <p:blipFill rotWithShape="1">
          <a:blip r:embed="rId5">
            <a:alphaModFix/>
          </a:blip>
          <a:srcRect/>
          <a:stretch/>
        </p:blipFill>
        <p:spPr>
          <a:xfrm>
            <a:off x="4204126" y="2926079"/>
            <a:ext cx="4727933" cy="190890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2"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2"/>
          <p:cNvSpPr txBox="1"/>
          <p:nvPr/>
        </p:nvSpPr>
        <p:spPr>
          <a:xfrm>
            <a:off x="722555" y="298084"/>
            <a:ext cx="8209504" cy="1477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How do you benefit from mirrors and lenses every day? What images are formed by mirrors and lenses?</a:t>
            </a:r>
            <a:endParaRPr/>
          </a:p>
        </p:txBody>
      </p:sp>
      <p:pic>
        <p:nvPicPr>
          <p:cNvPr id="339" name="Google Shape;339;p32" descr="eco Mirror 28 in. W x 40 in. H Framed Rectangular Beveled Edge Bathr"/>
          <p:cNvPicPr preferRelativeResize="0"/>
          <p:nvPr/>
        </p:nvPicPr>
        <p:blipFill rotWithShape="1">
          <a:blip r:embed="rId4">
            <a:alphaModFix/>
          </a:blip>
          <a:srcRect/>
          <a:stretch/>
        </p:blipFill>
        <p:spPr>
          <a:xfrm>
            <a:off x="328027" y="1961804"/>
            <a:ext cx="3888970" cy="3888970"/>
          </a:xfrm>
          <a:prstGeom prst="rect">
            <a:avLst/>
          </a:prstGeom>
          <a:noFill/>
          <a:ln>
            <a:noFill/>
          </a:ln>
        </p:spPr>
      </p:pic>
      <p:pic>
        <p:nvPicPr>
          <p:cNvPr id="340" name="Google Shape;340;p32" descr="lack Browline Glasses #195421"/>
          <p:cNvPicPr preferRelativeResize="0"/>
          <p:nvPr/>
        </p:nvPicPr>
        <p:blipFill rotWithShape="1">
          <a:blip r:embed="rId5">
            <a:alphaModFix/>
          </a:blip>
          <a:srcRect/>
          <a:stretch/>
        </p:blipFill>
        <p:spPr>
          <a:xfrm>
            <a:off x="4204126" y="2926079"/>
            <a:ext cx="4727933" cy="190890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33"/>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Google Shape;351;p34" descr="IEP Translation – Communication from OSEP regarding the ..."/>
          <p:cNvPicPr preferRelativeResize="0"/>
          <p:nvPr/>
        </p:nvPicPr>
        <p:blipFill rotWithShape="1">
          <a:blip r:embed="rId3">
            <a:alphaModFix/>
          </a:blip>
          <a:srcRect/>
          <a:stretch/>
        </p:blipFill>
        <p:spPr>
          <a:xfrm>
            <a:off x="1918723" y="905226"/>
            <a:ext cx="5790306" cy="904494"/>
          </a:xfrm>
          <a:prstGeom prst="rect">
            <a:avLst/>
          </a:prstGeom>
          <a:noFill/>
          <a:ln>
            <a:noFill/>
          </a:ln>
        </p:spPr>
      </p:pic>
      <p:pic>
        <p:nvPicPr>
          <p:cNvPr id="352" name="Google Shape;352;p34" descr="United States Department of Education - Wikipedia"/>
          <p:cNvPicPr preferRelativeResize="0"/>
          <p:nvPr/>
        </p:nvPicPr>
        <p:blipFill rotWithShape="1">
          <a:blip r:embed="rId4">
            <a:alphaModFix/>
          </a:blip>
          <a:srcRect/>
          <a:stretch/>
        </p:blipFill>
        <p:spPr>
          <a:xfrm>
            <a:off x="3924728" y="1949664"/>
            <a:ext cx="1965864" cy="2006936"/>
          </a:xfrm>
          <a:prstGeom prst="rect">
            <a:avLst/>
          </a:prstGeom>
          <a:noFill/>
          <a:ln>
            <a:noFill/>
          </a:ln>
        </p:spPr>
      </p:pic>
      <p:pic>
        <p:nvPicPr>
          <p:cNvPr id="353" name="Google Shape;353;p34"/>
          <p:cNvPicPr preferRelativeResize="0"/>
          <p:nvPr/>
        </p:nvPicPr>
        <p:blipFill rotWithShape="1">
          <a:blip r:embed="rId5">
            <a:alphaModFix/>
          </a:blip>
          <a:srcRect/>
          <a:stretch/>
        </p:blipFill>
        <p:spPr>
          <a:xfrm>
            <a:off x="996593" y="4236393"/>
            <a:ext cx="7575932" cy="1289764"/>
          </a:xfrm>
          <a:prstGeom prst="rect">
            <a:avLst/>
          </a:prstGeom>
          <a:noFill/>
          <a:ln>
            <a:noFill/>
          </a:ln>
        </p:spPr>
      </p:pic>
      <p:sp>
        <p:nvSpPr>
          <p:cNvPr id="354" name="Google Shape;354;p34"/>
          <p:cNvSpPr txBox="1"/>
          <p:nvPr/>
        </p:nvSpPr>
        <p:spPr>
          <a:xfrm>
            <a:off x="634671" y="180283"/>
            <a:ext cx="787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00"/>
                </a:solidFill>
                <a:latin typeface="Calibri"/>
                <a:ea typeface="Calibri"/>
                <a:cs typeface="Calibri"/>
                <a:sym typeface="Calibri"/>
              </a:rPr>
              <a:t>This Video Was Created With Resources From:</a:t>
            </a:r>
            <a:endParaRPr/>
          </a:p>
        </p:txBody>
      </p:sp>
      <p:sp>
        <p:nvSpPr>
          <p:cNvPr id="355" name="Google Shape;355;p34"/>
          <p:cNvSpPr txBox="1"/>
          <p:nvPr/>
        </p:nvSpPr>
        <p:spPr>
          <a:xfrm>
            <a:off x="903450" y="5526150"/>
            <a:ext cx="73371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Font typeface="Arial"/>
              <a:buNone/>
            </a:pPr>
            <a:r>
              <a:rPr lang="en-US" sz="1450" b="1">
                <a:solidFill>
                  <a:srgbClr val="000000"/>
                </a:solidFill>
                <a:latin typeface="Calibri"/>
                <a:ea typeface="Calibri"/>
                <a:cs typeface="Calibri"/>
                <a:sym typeface="Calibri"/>
              </a:rPr>
              <a:t>Questions or Comments</a:t>
            </a:r>
            <a:endParaRPr sz="1500">
              <a:solidFill>
                <a:srgbClr val="000000"/>
              </a:solidFill>
            </a:endParaRPr>
          </a:p>
          <a:p>
            <a:pPr marL="0" lvl="0" indent="0" algn="ctr" rtl="0">
              <a:spcBef>
                <a:spcPts val="0"/>
              </a:spcBef>
              <a:spcAft>
                <a:spcPts val="0"/>
              </a:spcAft>
              <a:buClr>
                <a:srgbClr val="000000"/>
              </a:buClr>
              <a:buFont typeface="Arial"/>
              <a:buNone/>
            </a:pPr>
            <a:endParaRPr sz="1450" b="1">
              <a:solidFill>
                <a:srgbClr val="000000"/>
              </a:solidFill>
              <a:latin typeface="Calibri"/>
              <a:ea typeface="Calibri"/>
              <a:cs typeface="Calibri"/>
              <a:sym typeface="Calibri"/>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 Michael Kennedy, Ph.D.          MKennedy@Virginia.edu </a:t>
            </a:r>
            <a:endParaRPr sz="1500">
              <a:solidFill>
                <a:srgbClr val="000000"/>
              </a:solidFill>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Rachel L Kunemund, Ph.D.	             rk8vm@virginia.edu</a:t>
            </a:r>
            <a:endParaRPr sz="1500">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grpSp>
        <p:nvGrpSpPr>
          <p:cNvPr id="361" name="Google Shape;361;p35"/>
          <p:cNvGrpSpPr/>
          <p:nvPr/>
        </p:nvGrpSpPr>
        <p:grpSpPr>
          <a:xfrm>
            <a:off x="1505008" y="297180"/>
            <a:ext cx="5828913" cy="6262953"/>
            <a:chOff x="814636" y="0"/>
            <a:chExt cx="5828913" cy="6262953"/>
          </a:xfrm>
        </p:grpSpPr>
        <p:sp>
          <p:nvSpPr>
            <p:cNvPr id="362" name="Google Shape;362;p35"/>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5"/>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“Big Idea” Question</a:t>
              </a:r>
              <a:endParaRPr/>
            </a:p>
          </p:txBody>
        </p:sp>
        <p:sp>
          <p:nvSpPr>
            <p:cNvPr id="364" name="Google Shape;364;p35"/>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5"/>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5"/>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Review Concepts</a:t>
              </a:r>
              <a:endParaRPr/>
            </a:p>
          </p:txBody>
        </p:sp>
        <p:sp>
          <p:nvSpPr>
            <p:cNvPr id="367" name="Google Shape;367;p35"/>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5"/>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5"/>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Check-In Questions</a:t>
              </a:r>
              <a:endParaRPr/>
            </a:p>
          </p:txBody>
        </p:sp>
        <p:sp>
          <p:nvSpPr>
            <p:cNvPr id="370" name="Google Shape;370;p35"/>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5"/>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5"/>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Teacher Demo</a:t>
              </a:r>
              <a:endParaRPr/>
            </a:p>
          </p:txBody>
        </p:sp>
        <p:sp>
          <p:nvSpPr>
            <p:cNvPr id="373" name="Google Shape;373;p35"/>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5"/>
            <p:cNvSpPr/>
            <p:nvPr/>
          </p:nvSpPr>
          <p:spPr>
            <a:xfrm rot="10800000">
              <a:off x="1480984" y="3753659"/>
              <a:ext cx="5162565" cy="15710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5"/>
            <p:cNvSpPr txBox="1"/>
            <p:nvPr/>
          </p:nvSpPr>
          <p:spPr>
            <a:xfrm>
              <a:off x="1873747" y="3753659"/>
              <a:ext cx="4769802" cy="1571051"/>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Vocabulary</a:t>
              </a:r>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a:p>
          </p:txBody>
        </p:sp>
        <p:sp>
          <p:nvSpPr>
            <p:cNvPr id="376" name="Google Shape;376;p35"/>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5"/>
            <p:cNvSpPr/>
            <p:nvPr/>
          </p:nvSpPr>
          <p:spPr>
            <a:xfrm rot="10800000">
              <a:off x="1480984" y="5540398"/>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5"/>
            <p:cNvSpPr txBox="1"/>
            <p:nvPr/>
          </p:nvSpPr>
          <p:spPr>
            <a:xfrm>
              <a:off x="1661623" y="5540398"/>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Simulation/Activity</a:t>
              </a:r>
              <a:endParaRPr/>
            </a:p>
          </p:txBody>
        </p:sp>
        <p:sp>
          <p:nvSpPr>
            <p:cNvPr id="379" name="Google Shape;379;p35"/>
            <p:cNvSpPr/>
            <p:nvPr/>
          </p:nvSpPr>
          <p:spPr>
            <a:xfrm>
              <a:off x="826125" y="5531381"/>
              <a:ext cx="722555" cy="722555"/>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80" name="Google Shape;380;p35"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381" name="Google Shape;381;p35"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382" name="Google Shape;382;p35"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383" name="Google Shape;383;p35"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384" name="Google Shape;384;p35"/>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5" name="Google Shape;385;p35"/>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Intro</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6"/>
          <p:cNvSpPr txBox="1"/>
          <p:nvPr/>
        </p:nvSpPr>
        <p:spPr>
          <a:xfrm>
            <a:off x="1266092" y="242943"/>
            <a:ext cx="7763607" cy="17235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800">
                <a:solidFill>
                  <a:schemeClr val="dk1"/>
                </a:solidFill>
                <a:latin typeface="Calibri"/>
                <a:ea typeface="Calibri"/>
                <a:cs typeface="Calibri"/>
                <a:sym typeface="Calibri"/>
              </a:rPr>
              <a:t>Concave Mirrors</a:t>
            </a:r>
            <a:endParaRPr sz="8800">
              <a:solidFill>
                <a:schemeClr val="dk1"/>
              </a:solidFill>
              <a:latin typeface="Calibri"/>
              <a:ea typeface="Calibri"/>
              <a:cs typeface="Calibri"/>
              <a:sym typeface="Calibri"/>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92" name="Google Shape;392;p36"/>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3" name="Google Shape;393;p36"/>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Intro</a:t>
            </a:r>
            <a:endParaRPr/>
          </a:p>
        </p:txBody>
      </p:sp>
      <p:pic>
        <p:nvPicPr>
          <p:cNvPr id="394" name="Google Shape;394;p36"/>
          <p:cNvPicPr preferRelativeResize="0"/>
          <p:nvPr/>
        </p:nvPicPr>
        <p:blipFill rotWithShape="1">
          <a:blip r:embed="rId3">
            <a:alphaModFix/>
          </a:blip>
          <a:srcRect l="-55917" r="-55917"/>
          <a:stretch/>
        </p:blipFill>
        <p:spPr>
          <a:xfrm>
            <a:off x="533400" y="1966492"/>
            <a:ext cx="8229600" cy="452596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7"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7"/>
          <p:cNvSpPr txBox="1"/>
          <p:nvPr/>
        </p:nvSpPr>
        <p:spPr>
          <a:xfrm>
            <a:off x="722555" y="368196"/>
            <a:ext cx="8209504" cy="1477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How do you benefit from mirrors and lenses every day? What images are formed by mirrors and lenses?</a:t>
            </a:r>
            <a:endParaRPr/>
          </a:p>
        </p:txBody>
      </p:sp>
      <p:pic>
        <p:nvPicPr>
          <p:cNvPr id="402" name="Google Shape;402;p37" descr="eco Mirror 28 in. W x 40 in. H Framed Rectangular Beveled Edge Bathr"/>
          <p:cNvPicPr preferRelativeResize="0"/>
          <p:nvPr/>
        </p:nvPicPr>
        <p:blipFill rotWithShape="1">
          <a:blip r:embed="rId4">
            <a:alphaModFix/>
          </a:blip>
          <a:srcRect/>
          <a:stretch/>
        </p:blipFill>
        <p:spPr>
          <a:xfrm>
            <a:off x="328027" y="1961804"/>
            <a:ext cx="3888970" cy="3888970"/>
          </a:xfrm>
          <a:prstGeom prst="rect">
            <a:avLst/>
          </a:prstGeom>
          <a:noFill/>
          <a:ln>
            <a:noFill/>
          </a:ln>
        </p:spPr>
      </p:pic>
      <p:pic>
        <p:nvPicPr>
          <p:cNvPr id="403" name="Google Shape;403;p37" descr="lack Browline Glasses #195421"/>
          <p:cNvPicPr preferRelativeResize="0"/>
          <p:nvPr/>
        </p:nvPicPr>
        <p:blipFill rotWithShape="1">
          <a:blip r:embed="rId5">
            <a:alphaModFix/>
          </a:blip>
          <a:srcRect/>
          <a:stretch/>
        </p:blipFill>
        <p:spPr>
          <a:xfrm>
            <a:off x="4204126" y="2926079"/>
            <a:ext cx="4727933" cy="190890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38"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9"/>
          <p:cNvSpPr txBox="1"/>
          <p:nvPr/>
        </p:nvSpPr>
        <p:spPr>
          <a:xfrm>
            <a:off x="838383" y="147062"/>
            <a:ext cx="8060688" cy="107358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3000"/>
              <a:buFont typeface="Arial"/>
              <a:buNone/>
            </a:pPr>
            <a:r>
              <a:rPr lang="en-US" sz="3000" b="1" u="sng">
                <a:solidFill>
                  <a:srgbClr val="0C0C0C"/>
                </a:solidFill>
                <a:latin typeface="Calibri"/>
                <a:ea typeface="Calibri"/>
                <a:cs typeface="Calibri"/>
                <a:sym typeface="Calibri"/>
              </a:rPr>
              <a:t>Visible Light</a:t>
            </a:r>
            <a:r>
              <a:rPr lang="en-US" sz="3000" b="1">
                <a:solidFill>
                  <a:srgbClr val="0C0C0C"/>
                </a:solidFill>
                <a:latin typeface="Calibri"/>
                <a:ea typeface="Calibri"/>
                <a:cs typeface="Calibri"/>
                <a:sym typeface="Calibri"/>
              </a:rPr>
              <a:t>: </a:t>
            </a:r>
            <a:r>
              <a:rPr lang="en-US" sz="3000">
                <a:solidFill>
                  <a:srgbClr val="0C0C0C"/>
                </a:solidFill>
                <a:latin typeface="Calibri"/>
                <a:ea typeface="Calibri"/>
                <a:cs typeface="Calibri"/>
                <a:sym typeface="Calibri"/>
              </a:rPr>
              <a:t>wavelengths that are visible to the human eye</a:t>
            </a:r>
            <a:endParaRPr sz="3000" b="1">
              <a:solidFill>
                <a:schemeClr val="dk1"/>
              </a:solidFill>
              <a:latin typeface="Calibri"/>
              <a:ea typeface="Calibri"/>
              <a:cs typeface="Calibri"/>
              <a:sym typeface="Calibri"/>
            </a:endParaRPr>
          </a:p>
        </p:txBody>
      </p:sp>
      <p:sp>
        <p:nvSpPr>
          <p:cNvPr id="416" name="Google Shape;416;p39"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7" name="Google Shape;417;p39" descr="rainbow.jpg"/>
          <p:cNvPicPr preferRelativeResize="0"/>
          <p:nvPr/>
        </p:nvPicPr>
        <p:blipFill rotWithShape="1">
          <a:blip r:embed="rId4">
            <a:alphaModFix/>
          </a:blip>
          <a:srcRect l="-18187" r="-18186"/>
          <a:stretch/>
        </p:blipFill>
        <p:spPr>
          <a:xfrm>
            <a:off x="424771" y="1592717"/>
            <a:ext cx="8229600" cy="452596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40"/>
          <p:cNvSpPr txBox="1"/>
          <p:nvPr/>
        </p:nvSpPr>
        <p:spPr>
          <a:xfrm>
            <a:off x="849541" y="252176"/>
            <a:ext cx="8013979" cy="107358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2800"/>
              <a:buFont typeface="Arial"/>
              <a:buNone/>
            </a:pPr>
            <a:r>
              <a:rPr lang="en-US" sz="2800" b="1" u="sng">
                <a:solidFill>
                  <a:srgbClr val="0C0C0C"/>
                </a:solidFill>
                <a:latin typeface="Calibri"/>
                <a:ea typeface="Calibri"/>
                <a:cs typeface="Calibri"/>
                <a:sym typeface="Calibri"/>
              </a:rPr>
              <a:t>Reflection</a:t>
            </a:r>
            <a:r>
              <a:rPr lang="en-US" sz="2800" b="1">
                <a:solidFill>
                  <a:srgbClr val="0C0C0C"/>
                </a:solidFill>
                <a:latin typeface="Calibri"/>
                <a:ea typeface="Calibri"/>
                <a:cs typeface="Calibri"/>
                <a:sym typeface="Calibri"/>
              </a:rPr>
              <a:t>: </a:t>
            </a:r>
            <a:r>
              <a:rPr lang="en-US" sz="2800">
                <a:solidFill>
                  <a:srgbClr val="0C0C0C"/>
                </a:solidFill>
                <a:latin typeface="Calibri"/>
                <a:ea typeface="Calibri"/>
                <a:cs typeface="Calibri"/>
                <a:sym typeface="Calibri"/>
              </a:rPr>
              <a:t>occurs when a wave bounces off of a surface</a:t>
            </a:r>
            <a:endParaRPr sz="2800" b="1">
              <a:solidFill>
                <a:schemeClr val="dk1"/>
              </a:solidFill>
              <a:latin typeface="Calibri"/>
              <a:ea typeface="Calibri"/>
              <a:cs typeface="Calibri"/>
              <a:sym typeface="Calibri"/>
            </a:endParaRPr>
          </a:p>
        </p:txBody>
      </p:sp>
      <p:sp>
        <p:nvSpPr>
          <p:cNvPr id="424" name="Google Shape;424;p40"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5" name="Google Shape;425;p40" descr="moon.jpg"/>
          <p:cNvPicPr preferRelativeResize="0"/>
          <p:nvPr/>
        </p:nvPicPr>
        <p:blipFill rotWithShape="1">
          <a:blip r:embed="rId4">
            <a:alphaModFix/>
          </a:blip>
          <a:srcRect l="-10572" r="-10572"/>
          <a:stretch/>
        </p:blipFill>
        <p:spPr>
          <a:xfrm>
            <a:off x="365443" y="1796143"/>
            <a:ext cx="8341771" cy="458765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41"/>
          <p:cNvSpPr txBox="1"/>
          <p:nvPr/>
        </p:nvSpPr>
        <p:spPr>
          <a:xfrm>
            <a:off x="844535" y="233614"/>
            <a:ext cx="8038208" cy="142158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2800"/>
              <a:buFont typeface="Arial"/>
              <a:buNone/>
            </a:pPr>
            <a:r>
              <a:rPr lang="en-US" sz="2800" b="1" u="sng">
                <a:solidFill>
                  <a:srgbClr val="0C0C0C"/>
                </a:solidFill>
                <a:latin typeface="Calibri"/>
                <a:ea typeface="Calibri"/>
                <a:cs typeface="Calibri"/>
                <a:sym typeface="Calibri"/>
              </a:rPr>
              <a:t>Law of Reflection</a:t>
            </a:r>
            <a:r>
              <a:rPr lang="en-US" sz="2800" b="1">
                <a:solidFill>
                  <a:srgbClr val="0C0C0C"/>
                </a:solidFill>
                <a:latin typeface="Calibri"/>
                <a:ea typeface="Calibri"/>
                <a:cs typeface="Calibri"/>
                <a:sym typeface="Calibri"/>
              </a:rPr>
              <a:t>: </a:t>
            </a:r>
            <a:r>
              <a:rPr lang="en-US" sz="2800">
                <a:solidFill>
                  <a:srgbClr val="0C0C0C"/>
                </a:solidFill>
                <a:latin typeface="Calibri"/>
                <a:ea typeface="Calibri"/>
                <a:cs typeface="Calibri"/>
                <a:sym typeface="Calibri"/>
              </a:rPr>
              <a:t>when a wave is reflected on a surface, the angle of reflection equals the angle of incidence</a:t>
            </a:r>
            <a:endParaRPr sz="2800" b="1">
              <a:solidFill>
                <a:srgbClr val="FF0000"/>
              </a:solidFill>
              <a:latin typeface="Calibri"/>
              <a:ea typeface="Calibri"/>
              <a:cs typeface="Calibri"/>
              <a:sym typeface="Calibri"/>
            </a:endParaRPr>
          </a:p>
        </p:txBody>
      </p:sp>
      <p:sp>
        <p:nvSpPr>
          <p:cNvPr id="432" name="Google Shape;432;p41"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3" name="Google Shape;433;p41" descr="law.jpg"/>
          <p:cNvPicPr preferRelativeResize="0"/>
          <p:nvPr/>
        </p:nvPicPr>
        <p:blipFill rotWithShape="1">
          <a:blip r:embed="rId4">
            <a:alphaModFix/>
          </a:blip>
          <a:srcRect l="-10572" r="-10572"/>
          <a:stretch/>
        </p:blipFill>
        <p:spPr>
          <a:xfrm>
            <a:off x="295197" y="1888817"/>
            <a:ext cx="8425154" cy="463351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4"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42"/>
          <p:cNvSpPr txBox="1">
            <a:spLocks noGrp="1"/>
          </p:cNvSpPr>
          <p:nvPr>
            <p:ph type="ctrTitle"/>
          </p:nvPr>
        </p:nvSpPr>
        <p:spPr>
          <a:xfrm>
            <a:off x="1198722" y="135869"/>
            <a:ext cx="7597810" cy="249788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400"/>
              <a:buFont typeface="Calibri"/>
              <a:buNone/>
            </a:pPr>
            <a:r>
              <a:rPr lang="en-US" sz="3400" b="1" u="sng"/>
              <a:t>Plane Mirrors</a:t>
            </a:r>
            <a:r>
              <a:rPr lang="en-US" sz="3400" b="1"/>
              <a:t>: </a:t>
            </a:r>
            <a:r>
              <a:rPr lang="en-US" sz="3400"/>
              <a:t>have flat reflective surfaces and produce an upright image that is the same size and distance away as the object</a:t>
            </a:r>
            <a:endParaRPr sz="3400" b="1"/>
          </a:p>
        </p:txBody>
      </p:sp>
      <p:pic>
        <p:nvPicPr>
          <p:cNvPr id="440" name="Google Shape;440;p42"/>
          <p:cNvPicPr preferRelativeResize="0"/>
          <p:nvPr/>
        </p:nvPicPr>
        <p:blipFill rotWithShape="1">
          <a:blip r:embed="rId3">
            <a:alphaModFix/>
          </a:blip>
          <a:srcRect/>
          <a:stretch/>
        </p:blipFill>
        <p:spPr>
          <a:xfrm>
            <a:off x="561892" y="2633753"/>
            <a:ext cx="8096416" cy="3964835"/>
          </a:xfrm>
          <a:prstGeom prst="rect">
            <a:avLst/>
          </a:prstGeom>
          <a:noFill/>
          <a:ln>
            <a:noFill/>
          </a:ln>
        </p:spPr>
      </p:pic>
      <p:sp>
        <p:nvSpPr>
          <p:cNvPr id="441" name="Google Shape;441;p42" descr="Rewind"/>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43"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44"/>
          <p:cNvSpPr txBox="1"/>
          <p:nvPr/>
        </p:nvSpPr>
        <p:spPr>
          <a:xfrm>
            <a:off x="2833754" y="412064"/>
            <a:ext cx="371338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What is reflection?</a:t>
            </a:r>
            <a:endParaRPr sz="3600">
              <a:solidFill>
                <a:schemeClr val="dk1"/>
              </a:solidFill>
              <a:latin typeface="Calibri"/>
              <a:ea typeface="Calibri"/>
              <a:cs typeface="Calibri"/>
              <a:sym typeface="Calibri"/>
            </a:endParaRPr>
          </a:p>
        </p:txBody>
      </p:sp>
      <p:sp>
        <p:nvSpPr>
          <p:cNvPr id="454" name="Google Shape;454;p44"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5" name="Google Shape;455;p44" descr="moon.jpg"/>
          <p:cNvPicPr preferRelativeResize="0"/>
          <p:nvPr/>
        </p:nvPicPr>
        <p:blipFill rotWithShape="1">
          <a:blip r:embed="rId4">
            <a:alphaModFix/>
          </a:blip>
          <a:srcRect l="-10572" r="-10572"/>
          <a:stretch/>
        </p:blipFill>
        <p:spPr>
          <a:xfrm>
            <a:off x="367615" y="1583872"/>
            <a:ext cx="8341771" cy="4587653"/>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45"/>
          <p:cNvSpPr txBox="1"/>
          <p:nvPr/>
        </p:nvSpPr>
        <p:spPr>
          <a:xfrm>
            <a:off x="735230" y="412064"/>
            <a:ext cx="820248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are plane mirrors?</a:t>
            </a:r>
            <a:endParaRPr sz="3600">
              <a:solidFill>
                <a:schemeClr val="dk1"/>
              </a:solidFill>
              <a:latin typeface="Calibri"/>
              <a:ea typeface="Calibri"/>
              <a:cs typeface="Calibri"/>
              <a:sym typeface="Calibri"/>
            </a:endParaRPr>
          </a:p>
        </p:txBody>
      </p:sp>
      <p:sp>
        <p:nvSpPr>
          <p:cNvPr id="462" name="Google Shape;462;p45"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3" name="Google Shape;463;p45"/>
          <p:cNvPicPr preferRelativeResize="0"/>
          <p:nvPr/>
        </p:nvPicPr>
        <p:blipFill rotWithShape="1">
          <a:blip r:embed="rId4">
            <a:alphaModFix/>
          </a:blip>
          <a:srcRect/>
          <a:stretch/>
        </p:blipFill>
        <p:spPr>
          <a:xfrm>
            <a:off x="578220" y="2160224"/>
            <a:ext cx="8096416" cy="396483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46"/>
          <p:cNvSpPr txBox="1"/>
          <p:nvPr/>
        </p:nvSpPr>
        <p:spPr>
          <a:xfrm>
            <a:off x="1793405" y="1232964"/>
            <a:ext cx="5932330"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b="1">
                <a:solidFill>
                  <a:schemeClr val="dk1"/>
                </a:solidFill>
                <a:latin typeface="Calibri"/>
                <a:ea typeface="Calibri"/>
                <a:cs typeface="Calibri"/>
                <a:sym typeface="Calibri"/>
              </a:rPr>
              <a:t>Concave Mirrors</a:t>
            </a:r>
            <a:endParaRPr sz="6600" b="1">
              <a:solidFill>
                <a:schemeClr val="dk1"/>
              </a:solidFill>
              <a:latin typeface="Calibri"/>
              <a:ea typeface="Calibri"/>
              <a:cs typeface="Calibri"/>
              <a:sym typeface="Calibri"/>
            </a:endParaRPr>
          </a:p>
        </p:txBody>
      </p:sp>
      <p:sp>
        <p:nvSpPr>
          <p:cNvPr id="470" name="Google Shape;470;p46"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1" name="Google Shape;471;p46"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47"/>
          <p:cNvSpPr txBox="1">
            <a:spLocks noGrp="1"/>
          </p:cNvSpPr>
          <p:nvPr>
            <p:ph type="ctrTitle"/>
          </p:nvPr>
        </p:nvSpPr>
        <p:spPr>
          <a:xfrm>
            <a:off x="1518556" y="187766"/>
            <a:ext cx="7418196" cy="263707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sz="3400" b="1" u="sng"/>
              <a:t>Concave Mirrors</a:t>
            </a:r>
            <a:r>
              <a:rPr lang="en-US" sz="3400" b="1"/>
              <a:t>: </a:t>
            </a:r>
            <a:r>
              <a:rPr lang="en-US" sz="3400"/>
              <a:t>mirrors that curve inwards. They converge light and produce an upright, magnified image if close and an inverted, smaller image if far away</a:t>
            </a:r>
            <a:endParaRPr sz="3400" b="1"/>
          </a:p>
        </p:txBody>
      </p:sp>
      <p:sp>
        <p:nvSpPr>
          <p:cNvPr id="478" name="Google Shape;478;p47"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9" name="Google Shape;479;p47" descr="Blog"/>
          <p:cNvPicPr preferRelativeResize="0"/>
          <p:nvPr/>
        </p:nvPicPr>
        <p:blipFill rotWithShape="1">
          <a:blip r:embed="rId4">
            <a:alphaModFix/>
          </a:blip>
          <a:srcRect/>
          <a:stretch/>
        </p:blipFill>
        <p:spPr>
          <a:xfrm>
            <a:off x="849542" y="187766"/>
            <a:ext cx="474009" cy="474009"/>
          </a:xfrm>
          <a:prstGeom prst="rect">
            <a:avLst/>
          </a:prstGeom>
          <a:noFill/>
          <a:ln>
            <a:noFill/>
          </a:ln>
        </p:spPr>
      </p:pic>
      <p:pic>
        <p:nvPicPr>
          <p:cNvPr id="480" name="Google Shape;480;p47"/>
          <p:cNvPicPr preferRelativeResize="0"/>
          <p:nvPr/>
        </p:nvPicPr>
        <p:blipFill rotWithShape="1">
          <a:blip r:embed="rId5">
            <a:alphaModFix/>
          </a:blip>
          <a:srcRect l="-55917" r="-55917"/>
          <a:stretch/>
        </p:blipFill>
        <p:spPr>
          <a:xfrm>
            <a:off x="1665513" y="3273080"/>
            <a:ext cx="5904563" cy="3247283"/>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48"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49"/>
          <p:cNvSpPr txBox="1"/>
          <p:nvPr/>
        </p:nvSpPr>
        <p:spPr>
          <a:xfrm>
            <a:off x="997527" y="221480"/>
            <a:ext cx="793034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a concave mirror?</a:t>
            </a:r>
            <a:endParaRPr/>
          </a:p>
        </p:txBody>
      </p:sp>
      <p:sp>
        <p:nvSpPr>
          <p:cNvPr id="493" name="Google Shape;493;p49"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4" name="Google Shape;494;p49"/>
          <p:cNvPicPr preferRelativeResize="0"/>
          <p:nvPr/>
        </p:nvPicPr>
        <p:blipFill rotWithShape="1">
          <a:blip r:embed="rId4">
            <a:alphaModFix/>
          </a:blip>
          <a:srcRect l="-55917" r="-55917"/>
          <a:stretch/>
        </p:blipFill>
        <p:spPr>
          <a:xfrm>
            <a:off x="697520" y="1910444"/>
            <a:ext cx="7639999" cy="4201706"/>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pic>
        <p:nvPicPr>
          <p:cNvPr id="500" name="Google Shape;500;p50"/>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501" name="Google Shape;501;p50" descr="Artificial Intelligence"/>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51"/>
          <p:cNvSpPr txBox="1">
            <a:spLocks noGrp="1"/>
          </p:cNvSpPr>
          <p:nvPr>
            <p:ph type="ctrTitle"/>
          </p:nvPr>
        </p:nvSpPr>
        <p:spPr>
          <a:xfrm>
            <a:off x="1518556" y="187766"/>
            <a:ext cx="7418196" cy="263707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sz="3400" b="1" u="sng"/>
              <a:t>Concave Mirrors</a:t>
            </a:r>
            <a:r>
              <a:rPr lang="en-US" sz="3400" b="1"/>
              <a:t>: </a:t>
            </a:r>
            <a:r>
              <a:rPr lang="en-US" sz="3400"/>
              <a:t>mirrors that curve inwards. They </a:t>
            </a:r>
            <a:r>
              <a:rPr lang="en-US" sz="3400" b="1">
                <a:solidFill>
                  <a:srgbClr val="FF0000"/>
                </a:solidFill>
              </a:rPr>
              <a:t>converge</a:t>
            </a:r>
            <a:r>
              <a:rPr lang="en-US" sz="3400"/>
              <a:t> light and produce an upright, magnified image if close and an inverted, smaller image if far away</a:t>
            </a:r>
            <a:endParaRPr sz="3400" b="1"/>
          </a:p>
        </p:txBody>
      </p:sp>
      <p:sp>
        <p:nvSpPr>
          <p:cNvPr id="508" name="Google Shape;508;p51"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9" name="Google Shape;509;p51"/>
          <p:cNvPicPr preferRelativeResize="0"/>
          <p:nvPr/>
        </p:nvPicPr>
        <p:blipFill rotWithShape="1">
          <a:blip r:embed="rId4">
            <a:alphaModFix/>
          </a:blip>
          <a:srcRect l="-55917" r="-55917"/>
          <a:stretch/>
        </p:blipFill>
        <p:spPr>
          <a:xfrm>
            <a:off x="1665513" y="3273080"/>
            <a:ext cx="5904563" cy="324728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5"/>
          <p:cNvSpPr txBox="1"/>
          <p:nvPr/>
        </p:nvSpPr>
        <p:spPr>
          <a:xfrm>
            <a:off x="838383" y="147062"/>
            <a:ext cx="8060688" cy="107358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3000"/>
              <a:buFont typeface="Arial"/>
              <a:buNone/>
            </a:pPr>
            <a:r>
              <a:rPr lang="en-US" sz="3000" b="1" u="sng">
                <a:solidFill>
                  <a:srgbClr val="0C0C0C"/>
                </a:solidFill>
                <a:latin typeface="Calibri"/>
                <a:ea typeface="Calibri"/>
                <a:cs typeface="Calibri"/>
                <a:sym typeface="Calibri"/>
              </a:rPr>
              <a:t>Visible Light</a:t>
            </a:r>
            <a:r>
              <a:rPr lang="en-US" sz="3000" b="1">
                <a:solidFill>
                  <a:srgbClr val="0C0C0C"/>
                </a:solidFill>
                <a:latin typeface="Calibri"/>
                <a:ea typeface="Calibri"/>
                <a:cs typeface="Calibri"/>
                <a:sym typeface="Calibri"/>
              </a:rPr>
              <a:t>: </a:t>
            </a:r>
            <a:r>
              <a:rPr lang="en-US" sz="3000">
                <a:solidFill>
                  <a:srgbClr val="0C0C0C"/>
                </a:solidFill>
                <a:latin typeface="Calibri"/>
                <a:ea typeface="Calibri"/>
                <a:cs typeface="Calibri"/>
                <a:sym typeface="Calibri"/>
              </a:rPr>
              <a:t>wavelengths that are visible to the human eye</a:t>
            </a:r>
            <a:endParaRPr sz="3000" b="1">
              <a:solidFill>
                <a:schemeClr val="dk1"/>
              </a:solidFill>
              <a:latin typeface="Calibri"/>
              <a:ea typeface="Calibri"/>
              <a:cs typeface="Calibri"/>
              <a:sym typeface="Calibri"/>
            </a:endParaRPr>
          </a:p>
        </p:txBody>
      </p:sp>
      <p:sp>
        <p:nvSpPr>
          <p:cNvPr id="144" name="Google Shape;144;p5"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5" name="Google Shape;145;p5" descr="rainbow.jpg"/>
          <p:cNvPicPr preferRelativeResize="0"/>
          <p:nvPr/>
        </p:nvPicPr>
        <p:blipFill rotWithShape="1">
          <a:blip r:embed="rId4">
            <a:alphaModFix/>
          </a:blip>
          <a:srcRect l="-18187" r="-18186"/>
          <a:stretch/>
        </p:blipFill>
        <p:spPr>
          <a:xfrm>
            <a:off x="424771" y="1592717"/>
            <a:ext cx="8229600" cy="4525963"/>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52"/>
          <p:cNvSpPr txBox="1">
            <a:spLocks noGrp="1"/>
          </p:cNvSpPr>
          <p:nvPr>
            <p:ph type="ctrTitle"/>
          </p:nvPr>
        </p:nvSpPr>
        <p:spPr>
          <a:xfrm>
            <a:off x="1518556" y="187767"/>
            <a:ext cx="7418196" cy="124914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400"/>
              <a:buFont typeface="Calibri"/>
              <a:buNone/>
            </a:pPr>
            <a:r>
              <a:rPr lang="en-US" sz="3400" b="1" u="sng"/>
              <a:t>Converge</a:t>
            </a:r>
            <a:r>
              <a:rPr lang="en-US" sz="3400" b="1"/>
              <a:t>: </a:t>
            </a:r>
            <a:r>
              <a:rPr lang="en-US" sz="3400"/>
              <a:t>the physical joining together of light rays</a:t>
            </a:r>
            <a:endParaRPr sz="3400" b="1"/>
          </a:p>
        </p:txBody>
      </p:sp>
      <p:sp>
        <p:nvSpPr>
          <p:cNvPr id="516" name="Google Shape;516;p52"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7" name="Google Shape;517;p52"/>
          <p:cNvPicPr preferRelativeResize="0"/>
          <p:nvPr/>
        </p:nvPicPr>
        <p:blipFill rotWithShape="1">
          <a:blip r:embed="rId4">
            <a:alphaModFix/>
          </a:blip>
          <a:srcRect l="-55917" r="-55917"/>
          <a:stretch/>
        </p:blipFill>
        <p:spPr>
          <a:xfrm>
            <a:off x="697520" y="1910444"/>
            <a:ext cx="7639999" cy="4201706"/>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53"/>
          <p:cNvSpPr txBox="1"/>
          <p:nvPr/>
        </p:nvSpPr>
        <p:spPr>
          <a:xfrm>
            <a:off x="1155560" y="346218"/>
            <a:ext cx="683287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Focal Point</a:t>
            </a:r>
            <a:endParaRPr/>
          </a:p>
        </p:txBody>
      </p:sp>
      <p:sp>
        <p:nvSpPr>
          <p:cNvPr id="524" name="Google Shape;524;p53"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5" name="Google Shape;525;p53"/>
          <p:cNvPicPr preferRelativeResize="0"/>
          <p:nvPr/>
        </p:nvPicPr>
        <p:blipFill rotWithShape="1">
          <a:blip r:embed="rId4">
            <a:alphaModFix/>
          </a:blip>
          <a:srcRect/>
          <a:stretch/>
        </p:blipFill>
        <p:spPr>
          <a:xfrm>
            <a:off x="2023250" y="1723345"/>
            <a:ext cx="5097498" cy="467073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54"/>
          <p:cNvSpPr txBox="1"/>
          <p:nvPr/>
        </p:nvSpPr>
        <p:spPr>
          <a:xfrm>
            <a:off x="1155560" y="346218"/>
            <a:ext cx="683287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Focal Length</a:t>
            </a:r>
            <a:endParaRPr/>
          </a:p>
        </p:txBody>
      </p:sp>
      <p:sp>
        <p:nvSpPr>
          <p:cNvPr id="532" name="Google Shape;532;p54"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3" name="Google Shape;533;p54"/>
          <p:cNvPicPr preferRelativeResize="0"/>
          <p:nvPr/>
        </p:nvPicPr>
        <p:blipFill rotWithShape="1">
          <a:blip r:embed="rId4">
            <a:alphaModFix/>
          </a:blip>
          <a:srcRect/>
          <a:stretch/>
        </p:blipFill>
        <p:spPr>
          <a:xfrm>
            <a:off x="2023250" y="1723345"/>
            <a:ext cx="5097498" cy="467073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55"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0" name="Google Shape;540;p55" descr="pondering.jpg"/>
          <p:cNvPicPr preferRelativeResize="0"/>
          <p:nvPr/>
        </p:nvPicPr>
        <p:blipFill rotWithShape="1">
          <a:blip r:embed="rId4">
            <a:alphaModFix/>
          </a:blip>
          <a:srcRect l="-1002" r="-1002"/>
          <a:stretch/>
        </p:blipFill>
        <p:spPr>
          <a:xfrm>
            <a:off x="424771" y="1061357"/>
            <a:ext cx="8256141" cy="539261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56"/>
          <p:cNvSpPr txBox="1"/>
          <p:nvPr/>
        </p:nvSpPr>
        <p:spPr>
          <a:xfrm>
            <a:off x="1155560" y="346218"/>
            <a:ext cx="683287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Clear Image</a:t>
            </a:r>
            <a:endParaRPr/>
          </a:p>
        </p:txBody>
      </p:sp>
      <p:sp>
        <p:nvSpPr>
          <p:cNvPr id="547" name="Google Shape;547;p56"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8" name="Google Shape;548;p56"/>
          <p:cNvPicPr preferRelativeResize="0"/>
          <p:nvPr/>
        </p:nvPicPr>
        <p:blipFill rotWithShape="1">
          <a:blip r:embed="rId4">
            <a:alphaModFix/>
          </a:blip>
          <a:srcRect/>
          <a:stretch/>
        </p:blipFill>
        <p:spPr>
          <a:xfrm>
            <a:off x="2340609" y="1543730"/>
            <a:ext cx="4462780" cy="4819802"/>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57"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58"/>
          <p:cNvSpPr txBox="1"/>
          <p:nvPr/>
        </p:nvSpPr>
        <p:spPr>
          <a:xfrm>
            <a:off x="997527" y="221480"/>
            <a:ext cx="793034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does converge mean?</a:t>
            </a:r>
            <a:endParaRPr/>
          </a:p>
        </p:txBody>
      </p:sp>
      <p:sp>
        <p:nvSpPr>
          <p:cNvPr id="561" name="Google Shape;561;p58"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2" name="Google Shape;562;p58"/>
          <p:cNvPicPr preferRelativeResize="0"/>
          <p:nvPr/>
        </p:nvPicPr>
        <p:blipFill rotWithShape="1">
          <a:blip r:embed="rId4">
            <a:alphaModFix/>
          </a:blip>
          <a:srcRect l="-55917" r="-55917"/>
          <a:stretch/>
        </p:blipFill>
        <p:spPr>
          <a:xfrm>
            <a:off x="697520" y="1910444"/>
            <a:ext cx="7639999" cy="4201706"/>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59"/>
          <p:cNvSpPr txBox="1"/>
          <p:nvPr/>
        </p:nvSpPr>
        <p:spPr>
          <a:xfrm>
            <a:off x="997527" y="221480"/>
            <a:ext cx="7930342"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Why is the focal point of a mirror important?</a:t>
            </a:r>
            <a:endParaRPr/>
          </a:p>
        </p:txBody>
      </p:sp>
      <p:sp>
        <p:nvSpPr>
          <p:cNvPr id="569" name="Google Shape;569;p59"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0" name="Google Shape;570;p59"/>
          <p:cNvPicPr preferRelativeResize="0"/>
          <p:nvPr/>
        </p:nvPicPr>
        <p:blipFill rotWithShape="1">
          <a:blip r:embed="rId4">
            <a:alphaModFix/>
          </a:blip>
          <a:srcRect/>
          <a:stretch/>
        </p:blipFill>
        <p:spPr>
          <a:xfrm>
            <a:off x="2023250" y="1723345"/>
            <a:ext cx="5097498" cy="467073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60"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7" name="Google Shape;577;p60"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61"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4" name="Google Shape;584;p61" descr="Comment Like"/>
          <p:cNvPicPr preferRelativeResize="0"/>
          <p:nvPr/>
        </p:nvPicPr>
        <p:blipFill rotWithShape="1">
          <a:blip r:embed="rId4">
            <a:alphaModFix/>
          </a:blip>
          <a:srcRect/>
          <a:stretch/>
        </p:blipFill>
        <p:spPr>
          <a:xfrm>
            <a:off x="779203" y="191374"/>
            <a:ext cx="557227" cy="557227"/>
          </a:xfrm>
          <a:prstGeom prst="rect">
            <a:avLst/>
          </a:prstGeom>
          <a:noFill/>
          <a:ln>
            <a:noFill/>
          </a:ln>
        </p:spPr>
      </p:pic>
      <p:pic>
        <p:nvPicPr>
          <p:cNvPr id="585" name="Google Shape;585;p61" descr="ind the Perfect Makeup &amp; Shaving Mirrors | Wayfair"/>
          <p:cNvPicPr preferRelativeResize="0"/>
          <p:nvPr/>
        </p:nvPicPr>
        <p:blipFill rotWithShape="1">
          <a:blip r:embed="rId5">
            <a:alphaModFix/>
          </a:blip>
          <a:srcRect/>
          <a:stretch/>
        </p:blipFill>
        <p:spPr>
          <a:xfrm>
            <a:off x="1791575" y="748601"/>
            <a:ext cx="5600700" cy="5600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6"/>
          <p:cNvSpPr txBox="1"/>
          <p:nvPr/>
        </p:nvSpPr>
        <p:spPr>
          <a:xfrm>
            <a:off x="849541" y="252176"/>
            <a:ext cx="8013979" cy="107358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2800"/>
              <a:buFont typeface="Arial"/>
              <a:buNone/>
            </a:pPr>
            <a:r>
              <a:rPr lang="en-US" sz="2800" b="1" u="sng">
                <a:solidFill>
                  <a:srgbClr val="0C0C0C"/>
                </a:solidFill>
                <a:latin typeface="Calibri"/>
                <a:ea typeface="Calibri"/>
                <a:cs typeface="Calibri"/>
                <a:sym typeface="Calibri"/>
              </a:rPr>
              <a:t>Reflection</a:t>
            </a:r>
            <a:r>
              <a:rPr lang="en-US" sz="2800" b="1">
                <a:solidFill>
                  <a:srgbClr val="0C0C0C"/>
                </a:solidFill>
                <a:latin typeface="Calibri"/>
                <a:ea typeface="Calibri"/>
                <a:cs typeface="Calibri"/>
                <a:sym typeface="Calibri"/>
              </a:rPr>
              <a:t>: </a:t>
            </a:r>
            <a:r>
              <a:rPr lang="en-US" sz="2800">
                <a:solidFill>
                  <a:srgbClr val="0C0C0C"/>
                </a:solidFill>
                <a:latin typeface="Calibri"/>
                <a:ea typeface="Calibri"/>
                <a:cs typeface="Calibri"/>
                <a:sym typeface="Calibri"/>
              </a:rPr>
              <a:t>occurs when a wave bounces off of a surface</a:t>
            </a:r>
            <a:endParaRPr sz="2800" b="1">
              <a:solidFill>
                <a:schemeClr val="dk1"/>
              </a:solidFill>
              <a:latin typeface="Calibri"/>
              <a:ea typeface="Calibri"/>
              <a:cs typeface="Calibri"/>
              <a:sym typeface="Calibri"/>
            </a:endParaRPr>
          </a:p>
        </p:txBody>
      </p:sp>
      <p:sp>
        <p:nvSpPr>
          <p:cNvPr id="152" name="Google Shape;152;p6"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3" name="Google Shape;153;p6" descr="moon.jpg"/>
          <p:cNvPicPr preferRelativeResize="0"/>
          <p:nvPr/>
        </p:nvPicPr>
        <p:blipFill rotWithShape="1">
          <a:blip r:embed="rId4">
            <a:alphaModFix/>
          </a:blip>
          <a:srcRect l="-10572" r="-10572"/>
          <a:stretch/>
        </p:blipFill>
        <p:spPr>
          <a:xfrm>
            <a:off x="365443" y="1796143"/>
            <a:ext cx="8341771" cy="4587653"/>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62"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2" name="Google Shape;592;p62" descr="Comment Like"/>
          <p:cNvPicPr preferRelativeResize="0"/>
          <p:nvPr/>
        </p:nvPicPr>
        <p:blipFill rotWithShape="1">
          <a:blip r:embed="rId4">
            <a:alphaModFix/>
          </a:blip>
          <a:srcRect/>
          <a:stretch/>
        </p:blipFill>
        <p:spPr>
          <a:xfrm>
            <a:off x="779203" y="191374"/>
            <a:ext cx="557227" cy="557227"/>
          </a:xfrm>
          <a:prstGeom prst="rect">
            <a:avLst/>
          </a:prstGeom>
          <a:noFill/>
          <a:ln>
            <a:noFill/>
          </a:ln>
        </p:spPr>
      </p:pic>
      <p:pic>
        <p:nvPicPr>
          <p:cNvPr id="593" name="Google Shape;593;p62" descr="our Signs You Should Restore Your Headlights"/>
          <p:cNvPicPr preferRelativeResize="0"/>
          <p:nvPr/>
        </p:nvPicPr>
        <p:blipFill rotWithShape="1">
          <a:blip r:embed="rId5">
            <a:alphaModFix/>
          </a:blip>
          <a:srcRect/>
          <a:stretch/>
        </p:blipFill>
        <p:spPr>
          <a:xfrm>
            <a:off x="849542" y="1469572"/>
            <a:ext cx="7504150" cy="4247632"/>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63"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64"/>
          <p:cNvSpPr txBox="1"/>
          <p:nvPr/>
        </p:nvSpPr>
        <p:spPr>
          <a:xfrm>
            <a:off x="997527" y="221480"/>
            <a:ext cx="7930342"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are some examples of concave mirrors?</a:t>
            </a:r>
            <a:endParaRPr/>
          </a:p>
        </p:txBody>
      </p:sp>
      <p:sp>
        <p:nvSpPr>
          <p:cNvPr id="606" name="Google Shape;606;p64"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7" name="Google Shape;607;p64"/>
          <p:cNvPicPr preferRelativeResize="0"/>
          <p:nvPr/>
        </p:nvPicPr>
        <p:blipFill rotWithShape="1">
          <a:blip r:embed="rId4">
            <a:alphaModFix/>
          </a:blip>
          <a:srcRect/>
          <a:stretch/>
        </p:blipFill>
        <p:spPr>
          <a:xfrm>
            <a:off x="1351935" y="1815185"/>
            <a:ext cx="6410848" cy="4199894"/>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65" descr="Artificial Intelligence"/>
          <p:cNvSpPr/>
          <p:nvPr/>
        </p:nvSpPr>
        <p:spPr>
          <a:xfrm>
            <a:off x="892768" y="1482969"/>
            <a:ext cx="4185138" cy="3892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4" name="Google Shape;614;p65" descr="Labor"/>
          <p:cNvPicPr preferRelativeResize="0"/>
          <p:nvPr/>
        </p:nvPicPr>
        <p:blipFill rotWithShape="1">
          <a:blip r:embed="rId4">
            <a:alphaModFix/>
          </a:blip>
          <a:srcRect/>
          <a:stretch/>
        </p:blipFill>
        <p:spPr>
          <a:xfrm>
            <a:off x="4572000" y="1727492"/>
            <a:ext cx="3403016" cy="3403016"/>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66"/>
          <p:cNvSpPr txBox="1"/>
          <p:nvPr/>
        </p:nvSpPr>
        <p:spPr>
          <a:xfrm>
            <a:off x="1971988" y="543866"/>
            <a:ext cx="5200023" cy="30469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400" b="1">
                <a:solidFill>
                  <a:schemeClr val="dk1"/>
                </a:solidFill>
                <a:latin typeface="Calibri"/>
                <a:ea typeface="Calibri"/>
                <a:cs typeface="Calibri"/>
                <a:sym typeface="Calibri"/>
              </a:rPr>
              <a:t>Concave</a:t>
            </a:r>
            <a:endParaRPr/>
          </a:p>
          <a:p>
            <a:pPr marL="0" marR="0" lvl="0" indent="0" algn="l" rtl="0">
              <a:spcBef>
                <a:spcPts val="0"/>
              </a:spcBef>
              <a:spcAft>
                <a:spcPts val="0"/>
              </a:spcAft>
              <a:buNone/>
            </a:pPr>
            <a:endParaRPr sz="6400" b="1">
              <a:solidFill>
                <a:schemeClr val="dk1"/>
              </a:solidFill>
              <a:latin typeface="Calibri"/>
              <a:ea typeface="Calibri"/>
              <a:cs typeface="Calibri"/>
              <a:sym typeface="Calibri"/>
            </a:endParaRPr>
          </a:p>
          <a:p>
            <a:pPr marL="0" marR="0" lvl="0" indent="0" algn="l" rtl="0">
              <a:spcBef>
                <a:spcPts val="0"/>
              </a:spcBef>
              <a:spcAft>
                <a:spcPts val="0"/>
              </a:spcAft>
              <a:buNone/>
            </a:pPr>
            <a:endParaRPr sz="6400">
              <a:solidFill>
                <a:schemeClr val="dk1"/>
              </a:solidFill>
              <a:latin typeface="Calibri"/>
              <a:ea typeface="Calibri"/>
              <a:cs typeface="Calibri"/>
              <a:sym typeface="Calibri"/>
            </a:endParaRPr>
          </a:p>
        </p:txBody>
      </p:sp>
      <p:sp>
        <p:nvSpPr>
          <p:cNvPr id="621" name="Google Shape;621;p66"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22" name="Google Shape;622;p66" descr="Labor"/>
          <p:cNvPicPr preferRelativeResize="0"/>
          <p:nvPr/>
        </p:nvPicPr>
        <p:blipFill rotWithShape="1">
          <a:blip r:embed="rId4">
            <a:alphaModFix/>
          </a:blip>
          <a:srcRect/>
          <a:stretch/>
        </p:blipFill>
        <p:spPr>
          <a:xfrm>
            <a:off x="849542" y="192988"/>
            <a:ext cx="466792" cy="466792"/>
          </a:xfrm>
          <a:prstGeom prst="rect">
            <a:avLst/>
          </a:prstGeom>
          <a:noFill/>
          <a:ln>
            <a:noFill/>
          </a:ln>
        </p:spPr>
      </p:pic>
      <p:sp>
        <p:nvSpPr>
          <p:cNvPr id="623" name="Google Shape;623;p66"/>
          <p:cNvSpPr/>
          <p:nvPr/>
        </p:nvSpPr>
        <p:spPr>
          <a:xfrm>
            <a:off x="4454434" y="548889"/>
            <a:ext cx="1603465" cy="1127016"/>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24" name="Google Shape;624;p66" descr="sinkhole.jpg"/>
          <p:cNvPicPr preferRelativeResize="0"/>
          <p:nvPr/>
        </p:nvPicPr>
        <p:blipFill rotWithShape="1">
          <a:blip r:embed="rId5">
            <a:alphaModFix/>
          </a:blip>
          <a:srcRect l="-10572" r="-10572"/>
          <a:stretch/>
        </p:blipFill>
        <p:spPr>
          <a:xfrm>
            <a:off x="457199" y="1951945"/>
            <a:ext cx="8229600" cy="4525963"/>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67"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68"/>
          <p:cNvSpPr txBox="1"/>
          <p:nvPr/>
        </p:nvSpPr>
        <p:spPr>
          <a:xfrm>
            <a:off x="997527" y="221480"/>
            <a:ext cx="7930342"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How can we use the word parts of concave to remember the definition of concave mirrors?</a:t>
            </a:r>
            <a:endParaRPr/>
          </a:p>
        </p:txBody>
      </p:sp>
      <p:sp>
        <p:nvSpPr>
          <p:cNvPr id="637" name="Google Shape;637;p68"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38" name="Google Shape;638;p68" descr="sinkhole.jpg"/>
          <p:cNvPicPr preferRelativeResize="0"/>
          <p:nvPr/>
        </p:nvPicPr>
        <p:blipFill rotWithShape="1">
          <a:blip r:embed="rId4">
            <a:alphaModFix/>
          </a:blip>
          <a:srcRect l="-10572" r="-10572"/>
          <a:stretch/>
        </p:blipFill>
        <p:spPr>
          <a:xfrm>
            <a:off x="457199" y="1951945"/>
            <a:ext cx="8229600" cy="4525963"/>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69"/>
          <p:cNvSpPr txBox="1"/>
          <p:nvPr/>
        </p:nvSpPr>
        <p:spPr>
          <a:xfrm>
            <a:off x="2301072" y="693336"/>
            <a:ext cx="4757274"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600" dirty="0">
                <a:solidFill>
                  <a:srgbClr val="FFC000"/>
                </a:solidFill>
                <a:latin typeface="Calibri"/>
                <a:ea typeface="Calibri"/>
                <a:cs typeface="Calibri"/>
                <a:sym typeface="Calibri"/>
              </a:rPr>
              <a:t>Demonstration</a:t>
            </a:r>
            <a:endParaRPr dirty="0"/>
          </a:p>
        </p:txBody>
      </p:sp>
      <p:sp>
        <p:nvSpPr>
          <p:cNvPr id="645" name="Google Shape;645;p69" descr="Classroom"/>
          <p:cNvSpPr/>
          <p:nvPr/>
        </p:nvSpPr>
        <p:spPr>
          <a:xfrm>
            <a:off x="77646"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6" name="Google Shape;646;p69" descr="cience, Technology, Engineering and Math, Oh My! We Need STEM ..."/>
          <p:cNvPicPr preferRelativeResize="0"/>
          <p:nvPr/>
        </p:nvPicPr>
        <p:blipFill rotWithShape="1">
          <a:blip r:embed="rId4">
            <a:alphaModFix/>
          </a:blip>
          <a:srcRect/>
          <a:stretch/>
        </p:blipFill>
        <p:spPr>
          <a:xfrm>
            <a:off x="1251630" y="2262188"/>
            <a:ext cx="6640737" cy="3459162"/>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70"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71"/>
          <p:cNvSpPr txBox="1"/>
          <p:nvPr/>
        </p:nvSpPr>
        <p:spPr>
          <a:xfrm>
            <a:off x="997527" y="221480"/>
            <a:ext cx="7930342"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From our demonstration, how is a spoon an example of a concave mirror?</a:t>
            </a:r>
            <a:endParaRPr/>
          </a:p>
        </p:txBody>
      </p:sp>
      <p:sp>
        <p:nvSpPr>
          <p:cNvPr id="659" name="Google Shape;659;p71"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0" name="Google Shape;660;p71"/>
          <p:cNvPicPr preferRelativeResize="0"/>
          <p:nvPr/>
        </p:nvPicPr>
        <p:blipFill rotWithShape="1">
          <a:blip r:embed="rId4">
            <a:alphaModFix/>
          </a:blip>
          <a:srcRect/>
          <a:stretch/>
        </p:blipFill>
        <p:spPr>
          <a:xfrm>
            <a:off x="2104713" y="1828800"/>
            <a:ext cx="4981899" cy="433093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7"/>
          <p:cNvSpPr txBox="1"/>
          <p:nvPr/>
        </p:nvSpPr>
        <p:spPr>
          <a:xfrm>
            <a:off x="844535" y="233614"/>
            <a:ext cx="8038208" cy="142158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2800"/>
              <a:buFont typeface="Arial"/>
              <a:buNone/>
            </a:pPr>
            <a:r>
              <a:rPr lang="en-US" sz="2800" b="1" u="sng">
                <a:solidFill>
                  <a:srgbClr val="0C0C0C"/>
                </a:solidFill>
                <a:latin typeface="Calibri"/>
                <a:ea typeface="Calibri"/>
                <a:cs typeface="Calibri"/>
                <a:sym typeface="Calibri"/>
              </a:rPr>
              <a:t>Law of Reflection</a:t>
            </a:r>
            <a:r>
              <a:rPr lang="en-US" sz="2800" b="1">
                <a:solidFill>
                  <a:srgbClr val="0C0C0C"/>
                </a:solidFill>
                <a:latin typeface="Calibri"/>
                <a:ea typeface="Calibri"/>
                <a:cs typeface="Calibri"/>
                <a:sym typeface="Calibri"/>
              </a:rPr>
              <a:t>: </a:t>
            </a:r>
            <a:r>
              <a:rPr lang="en-US" sz="2800">
                <a:solidFill>
                  <a:srgbClr val="0C0C0C"/>
                </a:solidFill>
                <a:latin typeface="Calibri"/>
                <a:ea typeface="Calibri"/>
                <a:cs typeface="Calibri"/>
                <a:sym typeface="Calibri"/>
              </a:rPr>
              <a:t>when a wave is reflected on a surface, the angle of reflection equals the angle of incidence</a:t>
            </a:r>
            <a:endParaRPr sz="2800" b="1">
              <a:solidFill>
                <a:srgbClr val="FF0000"/>
              </a:solidFill>
              <a:latin typeface="Calibri"/>
              <a:ea typeface="Calibri"/>
              <a:cs typeface="Calibri"/>
              <a:sym typeface="Calibri"/>
            </a:endParaRPr>
          </a:p>
        </p:txBody>
      </p:sp>
      <p:sp>
        <p:nvSpPr>
          <p:cNvPr id="160" name="Google Shape;160;p7"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1" name="Google Shape;161;p7" descr="law.jpg"/>
          <p:cNvPicPr preferRelativeResize="0"/>
          <p:nvPr/>
        </p:nvPicPr>
        <p:blipFill rotWithShape="1">
          <a:blip r:embed="rId4">
            <a:alphaModFix/>
          </a:blip>
          <a:srcRect l="-10572" r="-10572"/>
          <a:stretch/>
        </p:blipFill>
        <p:spPr>
          <a:xfrm>
            <a:off x="295197" y="1888817"/>
            <a:ext cx="8425154" cy="463351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72"/>
          <p:cNvSpPr txBox="1"/>
          <p:nvPr/>
        </p:nvSpPr>
        <p:spPr>
          <a:xfrm>
            <a:off x="997527" y="221480"/>
            <a:ext cx="793034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a concave mirror?</a:t>
            </a:r>
            <a:endParaRPr/>
          </a:p>
        </p:txBody>
      </p:sp>
      <p:sp>
        <p:nvSpPr>
          <p:cNvPr id="667" name="Google Shape;667;p72"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8" name="Google Shape;668;p72"/>
          <p:cNvPicPr preferRelativeResize="0"/>
          <p:nvPr/>
        </p:nvPicPr>
        <p:blipFill rotWithShape="1">
          <a:blip r:embed="rId4">
            <a:alphaModFix/>
          </a:blip>
          <a:srcRect l="-55917" r="-55917"/>
          <a:stretch/>
        </p:blipFill>
        <p:spPr>
          <a:xfrm>
            <a:off x="697520" y="1910444"/>
            <a:ext cx="7639999" cy="4201706"/>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73"/>
          <p:cNvSpPr txBox="1"/>
          <p:nvPr/>
        </p:nvSpPr>
        <p:spPr>
          <a:xfrm>
            <a:off x="849542" y="241220"/>
            <a:ext cx="8294458" cy="11387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400">
                <a:solidFill>
                  <a:schemeClr val="dk1"/>
                </a:solidFill>
                <a:latin typeface="Calibri"/>
                <a:ea typeface="Calibri"/>
                <a:cs typeface="Calibri"/>
                <a:sym typeface="Calibri"/>
              </a:rPr>
              <a:t>How can we use the word concave to help us remember its meaning?</a:t>
            </a:r>
            <a:endParaRPr/>
          </a:p>
        </p:txBody>
      </p:sp>
      <p:sp>
        <p:nvSpPr>
          <p:cNvPr id="675" name="Google Shape;675;p73"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6" name="Google Shape;676;p73"/>
          <p:cNvPicPr preferRelativeResize="0"/>
          <p:nvPr/>
        </p:nvPicPr>
        <p:blipFill rotWithShape="1">
          <a:blip r:embed="rId4">
            <a:alphaModFix/>
          </a:blip>
          <a:srcRect l="-55917" r="-55917"/>
          <a:stretch/>
        </p:blipFill>
        <p:spPr>
          <a:xfrm>
            <a:off x="697520" y="1910444"/>
            <a:ext cx="7639999" cy="4201706"/>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74"/>
          <p:cNvSpPr txBox="1"/>
          <p:nvPr/>
        </p:nvSpPr>
        <p:spPr>
          <a:xfrm>
            <a:off x="849543" y="221480"/>
            <a:ext cx="812820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Why is a focal point important?</a:t>
            </a:r>
            <a:endParaRPr/>
          </a:p>
        </p:txBody>
      </p:sp>
      <p:sp>
        <p:nvSpPr>
          <p:cNvPr id="683" name="Google Shape;683;p74"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4" name="Google Shape;684;p74"/>
          <p:cNvPicPr preferRelativeResize="0"/>
          <p:nvPr/>
        </p:nvPicPr>
        <p:blipFill rotWithShape="1">
          <a:blip r:embed="rId4">
            <a:alphaModFix/>
          </a:blip>
          <a:srcRect l="-55917" r="-55917"/>
          <a:stretch/>
        </p:blipFill>
        <p:spPr>
          <a:xfrm>
            <a:off x="697520" y="1910444"/>
            <a:ext cx="7639999" cy="4201706"/>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76"/>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rgbClr val="FF0000"/>
                </a:solidFill>
                <a:latin typeface="Calibri"/>
                <a:ea typeface="Calibri"/>
                <a:cs typeface="Calibri"/>
                <a:sym typeface="Calibri"/>
              </a:rPr>
              <a:t>Remember!!!</a:t>
            </a:r>
            <a:endParaRPr/>
          </a:p>
        </p:txBody>
      </p:sp>
      <p:sp>
        <p:nvSpPr>
          <p:cNvPr id="691" name="Google Shape;691;p76"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77"/>
          <p:cNvSpPr txBox="1">
            <a:spLocks noGrp="1"/>
          </p:cNvSpPr>
          <p:nvPr>
            <p:ph type="ctrTitle"/>
          </p:nvPr>
        </p:nvSpPr>
        <p:spPr>
          <a:xfrm>
            <a:off x="1518556" y="187766"/>
            <a:ext cx="7418196" cy="263707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sz="3400" b="1" u="sng"/>
              <a:t>Concave Mirrors</a:t>
            </a:r>
            <a:r>
              <a:rPr lang="en-US" sz="3400" b="1"/>
              <a:t>: </a:t>
            </a:r>
            <a:r>
              <a:rPr lang="en-US" sz="3400"/>
              <a:t>mirrors that curve inwards. They converge light and produce an upright, magnified image if close and an inverted, smaller image if far away</a:t>
            </a:r>
            <a:endParaRPr sz="3400" b="1"/>
          </a:p>
        </p:txBody>
      </p:sp>
      <p:pic>
        <p:nvPicPr>
          <p:cNvPr id="698" name="Google Shape;698;p77"/>
          <p:cNvPicPr preferRelativeResize="0"/>
          <p:nvPr/>
        </p:nvPicPr>
        <p:blipFill rotWithShape="1">
          <a:blip r:embed="rId3">
            <a:alphaModFix/>
          </a:blip>
          <a:srcRect l="-55917" r="-55917"/>
          <a:stretch/>
        </p:blipFill>
        <p:spPr>
          <a:xfrm>
            <a:off x="1665513" y="3273080"/>
            <a:ext cx="5904563" cy="3247283"/>
          </a:xfrm>
          <a:prstGeom prst="rect">
            <a:avLst/>
          </a:prstGeom>
          <a:noFill/>
          <a:ln>
            <a:noFill/>
          </a:ln>
        </p:spPr>
      </p:pic>
      <p:sp>
        <p:nvSpPr>
          <p:cNvPr id="699" name="Google Shape;699;p77"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78"/>
          <p:cNvSpPr txBox="1">
            <a:spLocks noGrp="1"/>
          </p:cNvSpPr>
          <p:nvPr>
            <p:ph type="ctrTitle"/>
          </p:nvPr>
        </p:nvSpPr>
        <p:spPr>
          <a:xfrm>
            <a:off x="1518556" y="187767"/>
            <a:ext cx="7418196" cy="124914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400"/>
              <a:buFont typeface="Calibri"/>
              <a:buNone/>
            </a:pPr>
            <a:r>
              <a:rPr lang="en-US" sz="3400" b="1" u="sng"/>
              <a:t>Converge</a:t>
            </a:r>
            <a:r>
              <a:rPr lang="en-US" sz="3400" b="1"/>
              <a:t>: </a:t>
            </a:r>
            <a:r>
              <a:rPr lang="en-US" sz="3400"/>
              <a:t>the physical joining together of light rays</a:t>
            </a:r>
            <a:endParaRPr sz="3400" b="1"/>
          </a:p>
        </p:txBody>
      </p:sp>
      <p:pic>
        <p:nvPicPr>
          <p:cNvPr id="706" name="Google Shape;706;p78"/>
          <p:cNvPicPr preferRelativeResize="0"/>
          <p:nvPr/>
        </p:nvPicPr>
        <p:blipFill rotWithShape="1">
          <a:blip r:embed="rId3">
            <a:alphaModFix/>
          </a:blip>
          <a:srcRect l="-55917" r="-55917"/>
          <a:stretch/>
        </p:blipFill>
        <p:spPr>
          <a:xfrm>
            <a:off x="697520" y="1910444"/>
            <a:ext cx="7639999" cy="4201706"/>
          </a:xfrm>
          <a:prstGeom prst="rect">
            <a:avLst/>
          </a:prstGeom>
          <a:noFill/>
          <a:ln>
            <a:noFill/>
          </a:ln>
        </p:spPr>
      </p:pic>
      <p:sp>
        <p:nvSpPr>
          <p:cNvPr id="707" name="Google Shape;707;p78"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79"/>
          <p:cNvSpPr txBox="1"/>
          <p:nvPr/>
        </p:nvSpPr>
        <p:spPr>
          <a:xfrm>
            <a:off x="1155560" y="346218"/>
            <a:ext cx="683287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Focal Point</a:t>
            </a:r>
            <a:endParaRPr/>
          </a:p>
        </p:txBody>
      </p:sp>
      <p:pic>
        <p:nvPicPr>
          <p:cNvPr id="714" name="Google Shape;714;p79"/>
          <p:cNvPicPr preferRelativeResize="0"/>
          <p:nvPr/>
        </p:nvPicPr>
        <p:blipFill rotWithShape="1">
          <a:blip r:embed="rId3">
            <a:alphaModFix/>
          </a:blip>
          <a:srcRect/>
          <a:stretch/>
        </p:blipFill>
        <p:spPr>
          <a:xfrm>
            <a:off x="2023250" y="1723345"/>
            <a:ext cx="5097498" cy="4670730"/>
          </a:xfrm>
          <a:prstGeom prst="rect">
            <a:avLst/>
          </a:prstGeom>
          <a:noFill/>
          <a:ln>
            <a:noFill/>
          </a:ln>
        </p:spPr>
      </p:pic>
      <p:sp>
        <p:nvSpPr>
          <p:cNvPr id="715" name="Google Shape;715;p79"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80"/>
          <p:cNvSpPr txBox="1"/>
          <p:nvPr/>
        </p:nvSpPr>
        <p:spPr>
          <a:xfrm>
            <a:off x="1155560" y="346218"/>
            <a:ext cx="683287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Focal Length</a:t>
            </a:r>
            <a:endParaRPr/>
          </a:p>
        </p:txBody>
      </p:sp>
      <p:pic>
        <p:nvPicPr>
          <p:cNvPr id="722" name="Google Shape;722;p80"/>
          <p:cNvPicPr preferRelativeResize="0"/>
          <p:nvPr/>
        </p:nvPicPr>
        <p:blipFill rotWithShape="1">
          <a:blip r:embed="rId3">
            <a:alphaModFix/>
          </a:blip>
          <a:srcRect/>
          <a:stretch/>
        </p:blipFill>
        <p:spPr>
          <a:xfrm>
            <a:off x="2023250" y="1723345"/>
            <a:ext cx="5097498" cy="4670730"/>
          </a:xfrm>
          <a:prstGeom prst="rect">
            <a:avLst/>
          </a:prstGeom>
          <a:noFill/>
          <a:ln>
            <a:noFill/>
          </a:ln>
        </p:spPr>
      </p:pic>
      <p:sp>
        <p:nvSpPr>
          <p:cNvPr id="723" name="Google Shape;723;p80"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75"/>
          <p:cNvSpPr txBox="1"/>
          <p:nvPr/>
        </p:nvSpPr>
        <p:spPr>
          <a:xfrm>
            <a:off x="1768509" y="111160"/>
            <a:ext cx="5606981"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600">
                <a:solidFill>
                  <a:srgbClr val="FFC000"/>
                </a:solidFill>
                <a:latin typeface="Calibri"/>
                <a:ea typeface="Calibri"/>
                <a:cs typeface="Calibri"/>
                <a:sym typeface="Calibri"/>
              </a:rPr>
              <a:t>Simulation Activity</a:t>
            </a:r>
            <a:endParaRPr/>
          </a:p>
        </p:txBody>
      </p:sp>
      <p:sp>
        <p:nvSpPr>
          <p:cNvPr id="730" name="Google Shape;730;p75"/>
          <p:cNvSpPr txBox="1"/>
          <p:nvPr/>
        </p:nvSpPr>
        <p:spPr>
          <a:xfrm>
            <a:off x="2270926" y="1130814"/>
            <a:ext cx="4602146"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Concave Mirrors</a:t>
            </a:r>
            <a:endParaRPr sz="3600">
              <a:solidFill>
                <a:schemeClr val="dk1"/>
              </a:solidFill>
              <a:latin typeface="Calibri"/>
              <a:ea typeface="Calibri"/>
              <a:cs typeface="Calibri"/>
              <a:sym typeface="Calibri"/>
            </a:endParaRPr>
          </a:p>
          <a:p>
            <a:pPr marL="0" marR="0" lvl="0" indent="0" algn="ctr" rtl="0">
              <a:spcBef>
                <a:spcPts val="0"/>
              </a:spcBef>
              <a:spcAft>
                <a:spcPts val="0"/>
              </a:spcAft>
              <a:buNone/>
            </a:pPr>
            <a:endParaRPr sz="3600">
              <a:solidFill>
                <a:schemeClr val="dk1"/>
              </a:solidFill>
              <a:latin typeface="Calibri"/>
              <a:ea typeface="Calibri"/>
              <a:cs typeface="Calibri"/>
              <a:sym typeface="Calibri"/>
            </a:endParaRPr>
          </a:p>
        </p:txBody>
      </p:sp>
      <p:pic>
        <p:nvPicPr>
          <p:cNvPr id="731" name="Google Shape;731;p75" descr="Cursor"/>
          <p:cNvPicPr preferRelativeResize="0"/>
          <p:nvPr/>
        </p:nvPicPr>
        <p:blipFill rotWithShape="1">
          <a:blip r:embed="rId4">
            <a:alphaModFix/>
          </a:blip>
          <a:srcRect/>
          <a:stretch/>
        </p:blipFill>
        <p:spPr>
          <a:xfrm rot="5400000">
            <a:off x="1584719" y="1517151"/>
            <a:ext cx="914400" cy="914400"/>
          </a:xfrm>
          <a:prstGeom prst="rect">
            <a:avLst/>
          </a:prstGeom>
          <a:noFill/>
          <a:ln>
            <a:noFill/>
          </a:ln>
        </p:spPr>
      </p:pic>
      <p:sp>
        <p:nvSpPr>
          <p:cNvPr id="732" name="Google Shape;732;p75"/>
          <p:cNvSpPr txBox="1"/>
          <p:nvPr/>
        </p:nvSpPr>
        <p:spPr>
          <a:xfrm>
            <a:off x="411982" y="2230734"/>
            <a:ext cx="2552282"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dk1"/>
                </a:solidFill>
                <a:latin typeface="Calibri"/>
                <a:ea typeface="Calibri"/>
                <a:cs typeface="Calibri"/>
                <a:sym typeface="Calibri"/>
              </a:rPr>
              <a:t>Click the link above for a simulation to deepen your understanding of concave mirrors.</a:t>
            </a:r>
            <a:endParaRPr/>
          </a:p>
        </p:txBody>
      </p:sp>
      <p:sp>
        <p:nvSpPr>
          <p:cNvPr id="733" name="Google Shape;733;p75" descr="Laptop"/>
          <p:cNvSpPr/>
          <p:nvPr/>
        </p:nvSpPr>
        <p:spPr>
          <a:xfrm>
            <a:off x="0" y="0"/>
            <a:ext cx="849542" cy="849542"/>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4" name="Google Shape;734;p75"/>
          <p:cNvPicPr preferRelativeResize="0"/>
          <p:nvPr/>
        </p:nvPicPr>
        <p:blipFill rotWithShape="1">
          <a:blip r:embed="rId6">
            <a:alphaModFix/>
          </a:blip>
          <a:srcRect/>
          <a:stretch/>
        </p:blipFill>
        <p:spPr>
          <a:xfrm>
            <a:off x="3973483" y="2230734"/>
            <a:ext cx="4443963" cy="4406619"/>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81"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81"/>
          <p:cNvSpPr txBox="1"/>
          <p:nvPr/>
        </p:nvSpPr>
        <p:spPr>
          <a:xfrm>
            <a:off x="666810" y="368196"/>
            <a:ext cx="8209504"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What images are formed by mirrors and lenses?</a:t>
            </a:r>
            <a:endParaRPr sz="3000">
              <a:solidFill>
                <a:schemeClr val="dk1"/>
              </a:solidFill>
              <a:latin typeface="Calibri"/>
              <a:ea typeface="Calibri"/>
              <a:cs typeface="Calibri"/>
              <a:sym typeface="Calibri"/>
            </a:endParaRPr>
          </a:p>
        </p:txBody>
      </p:sp>
      <p:pic>
        <p:nvPicPr>
          <p:cNvPr id="742" name="Google Shape;742;p81" descr="eco Mirror 28 in. W x 40 in. H Framed Rectangular Beveled Edge Bathr"/>
          <p:cNvPicPr preferRelativeResize="0"/>
          <p:nvPr/>
        </p:nvPicPr>
        <p:blipFill rotWithShape="1">
          <a:blip r:embed="rId4">
            <a:alphaModFix/>
          </a:blip>
          <a:srcRect/>
          <a:stretch/>
        </p:blipFill>
        <p:spPr>
          <a:xfrm>
            <a:off x="328027" y="1961804"/>
            <a:ext cx="3888970" cy="3888970"/>
          </a:xfrm>
          <a:prstGeom prst="rect">
            <a:avLst/>
          </a:prstGeom>
          <a:noFill/>
          <a:ln>
            <a:noFill/>
          </a:ln>
        </p:spPr>
      </p:pic>
      <p:pic>
        <p:nvPicPr>
          <p:cNvPr id="743" name="Google Shape;743;p81" descr="lack Browline Glasses #195421"/>
          <p:cNvPicPr preferRelativeResize="0"/>
          <p:nvPr/>
        </p:nvPicPr>
        <p:blipFill rotWithShape="1">
          <a:blip r:embed="rId5">
            <a:alphaModFix/>
          </a:blip>
          <a:srcRect/>
          <a:stretch/>
        </p:blipFill>
        <p:spPr>
          <a:xfrm>
            <a:off x="4204126" y="2926079"/>
            <a:ext cx="4727933" cy="190890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8"/>
          <p:cNvSpPr txBox="1"/>
          <p:nvPr/>
        </p:nvSpPr>
        <p:spPr>
          <a:xfrm>
            <a:off x="849542" y="424771"/>
            <a:ext cx="8038208" cy="142158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2800"/>
              <a:buFont typeface="Arial"/>
              <a:buNone/>
            </a:pPr>
            <a:r>
              <a:rPr lang="en-US" sz="2800" b="1" u="sng">
                <a:solidFill>
                  <a:srgbClr val="0C0C0C"/>
                </a:solidFill>
                <a:latin typeface="Calibri"/>
                <a:ea typeface="Calibri"/>
                <a:cs typeface="Calibri"/>
                <a:sym typeface="Calibri"/>
              </a:rPr>
              <a:t>Regular Reflection</a:t>
            </a:r>
            <a:r>
              <a:rPr lang="en-US" sz="2800" b="1">
                <a:solidFill>
                  <a:srgbClr val="0C0C0C"/>
                </a:solidFill>
                <a:latin typeface="Calibri"/>
                <a:ea typeface="Calibri"/>
                <a:cs typeface="Calibri"/>
                <a:sym typeface="Calibri"/>
              </a:rPr>
              <a:t>: </a:t>
            </a:r>
            <a:r>
              <a:rPr lang="en-US" sz="2800">
                <a:solidFill>
                  <a:srgbClr val="0C0C0C"/>
                </a:solidFill>
                <a:latin typeface="Calibri"/>
                <a:ea typeface="Calibri"/>
                <a:cs typeface="Calibri"/>
                <a:sym typeface="Calibri"/>
              </a:rPr>
              <a:t>the reflection of light from a smooth, shiny surface</a:t>
            </a:r>
            <a:endParaRPr sz="2800" b="1">
              <a:solidFill>
                <a:srgbClr val="FF0000"/>
              </a:solidFill>
              <a:latin typeface="Calibri"/>
              <a:ea typeface="Calibri"/>
              <a:cs typeface="Calibri"/>
              <a:sym typeface="Calibri"/>
            </a:endParaRPr>
          </a:p>
        </p:txBody>
      </p:sp>
      <p:sp>
        <p:nvSpPr>
          <p:cNvPr id="168" name="Google Shape;168;p8"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9" name="Google Shape;169;p8" descr="smooth.jpg"/>
          <p:cNvPicPr preferRelativeResize="0"/>
          <p:nvPr/>
        </p:nvPicPr>
        <p:blipFill rotWithShape="1">
          <a:blip r:embed="rId4">
            <a:alphaModFix/>
          </a:blip>
          <a:srcRect l="-12050" r="-12049"/>
          <a:stretch/>
        </p:blipFill>
        <p:spPr>
          <a:xfrm>
            <a:off x="424771" y="1888817"/>
            <a:ext cx="8229600" cy="4525963"/>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pic>
        <p:nvPicPr>
          <p:cNvPr id="749" name="Google Shape;749;p82"/>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58900" y="1007400"/>
            <a:ext cx="5981766" cy="507831"/>
          </a:xfrm>
          <a:prstGeom prst="rect">
            <a:avLst/>
          </a:prstGeom>
          <a:noFill/>
        </p:spPr>
        <p:txBody>
          <a:bodyPr wrap="none" rtlCol="0">
            <a:spAutoFit/>
          </a:bodyPr>
          <a:lstStyle/>
          <a:p>
            <a:r>
              <a:rPr lang="en-US" sz="2700" dirty="0"/>
              <a:t>This Video Created With Resources From:</a:t>
            </a:r>
          </a:p>
        </p:txBody>
      </p:sp>
      <p:sp>
        <p:nvSpPr>
          <p:cNvPr id="4" name="TextBox 3"/>
          <p:cNvSpPr txBox="1"/>
          <p:nvPr/>
        </p:nvSpPr>
        <p:spPr>
          <a:xfrm>
            <a:off x="588172" y="4919326"/>
            <a:ext cx="8115299" cy="1200329"/>
          </a:xfrm>
          <a:prstGeom prst="rect">
            <a:avLst/>
          </a:prstGeom>
          <a:noFill/>
        </p:spPr>
        <p:txBody>
          <a:bodyPr wrap="square" rtlCol="0">
            <a:spAutoFit/>
          </a:bodyPr>
          <a:lstStyle/>
          <a:p>
            <a:pPr algn="ctr"/>
            <a:r>
              <a:rPr lang="en-US" b="1" dirty="0"/>
              <a:t>Questions or Comments</a:t>
            </a:r>
          </a:p>
          <a:p>
            <a:pPr algn="ctr"/>
            <a:endParaRPr lang="en-US" b="1" dirty="0"/>
          </a:p>
          <a:p>
            <a:pPr algn="ctr"/>
            <a:r>
              <a:rPr lang="en-US" dirty="0"/>
              <a:t> Michael Kennedy, Ph.D.          MKennedy@Virginia.edu </a:t>
            </a:r>
          </a:p>
          <a:p>
            <a:pPr algn="ctr"/>
            <a:r>
              <a:rPr lang="en-US" dirty="0"/>
              <a:t>Rachel L Kunemund, Ph.D.	rk8vm@virginia.edu</a:t>
            </a:r>
          </a:p>
        </p:txBody>
      </p:sp>
      <p:pic>
        <p:nvPicPr>
          <p:cNvPr id="1026" name="Picture 2" descr="IEP Translation – Communication from OSEP regarding the ...">
            <a:extLst>
              <a:ext uri="{FF2B5EF4-FFF2-40B4-BE49-F238E27FC236}">
                <a16:creationId xmlns:a16="http://schemas.microsoft.com/office/drawing/2014/main" id="{DD7666DC-F396-456E-B4E8-F6B72C7060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1048" y="1572482"/>
            <a:ext cx="3821907" cy="6715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BF361E70-3964-488B-B599-B49F39A6C9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950" y="3515977"/>
            <a:ext cx="6342100" cy="11373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ted States Department of Education - Wikipedia">
            <a:extLst>
              <a:ext uri="{FF2B5EF4-FFF2-40B4-BE49-F238E27FC236}">
                <a16:creationId xmlns:a16="http://schemas.microsoft.com/office/drawing/2014/main" id="{54C82D93-5DCA-45DD-ABA4-ACE77579C8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4902" y="2349776"/>
            <a:ext cx="1194199" cy="119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6365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grpSp>
        <p:nvGrpSpPr>
          <p:cNvPr id="764" name="Google Shape;764;p84"/>
          <p:cNvGrpSpPr/>
          <p:nvPr/>
        </p:nvGrpSpPr>
        <p:grpSpPr>
          <a:xfrm>
            <a:off x="1505008" y="297180"/>
            <a:ext cx="5828913" cy="6262953"/>
            <a:chOff x="814636" y="0"/>
            <a:chExt cx="5828913" cy="6262953"/>
          </a:xfrm>
        </p:grpSpPr>
        <p:sp>
          <p:nvSpPr>
            <p:cNvPr id="765" name="Google Shape;765;p84"/>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84"/>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“Big Idea” Question</a:t>
              </a:r>
              <a:endParaRPr/>
            </a:p>
          </p:txBody>
        </p:sp>
        <p:sp>
          <p:nvSpPr>
            <p:cNvPr id="767" name="Google Shape;767;p84"/>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84"/>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84"/>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Review Concepts</a:t>
              </a:r>
              <a:endParaRPr/>
            </a:p>
          </p:txBody>
        </p:sp>
        <p:sp>
          <p:nvSpPr>
            <p:cNvPr id="770" name="Google Shape;770;p84"/>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84"/>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84"/>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Check-In Questions</a:t>
              </a:r>
              <a:endParaRPr/>
            </a:p>
          </p:txBody>
        </p:sp>
        <p:sp>
          <p:nvSpPr>
            <p:cNvPr id="773" name="Google Shape;773;p84"/>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84"/>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84"/>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Teacher Demo</a:t>
              </a:r>
              <a:endParaRPr/>
            </a:p>
          </p:txBody>
        </p:sp>
        <p:sp>
          <p:nvSpPr>
            <p:cNvPr id="776" name="Google Shape;776;p84"/>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84"/>
            <p:cNvSpPr/>
            <p:nvPr/>
          </p:nvSpPr>
          <p:spPr>
            <a:xfrm rot="10800000">
              <a:off x="1480984" y="3753659"/>
              <a:ext cx="5162565" cy="15710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84"/>
            <p:cNvSpPr txBox="1"/>
            <p:nvPr/>
          </p:nvSpPr>
          <p:spPr>
            <a:xfrm>
              <a:off x="1873747" y="3753659"/>
              <a:ext cx="4769802" cy="1571051"/>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Vocabulary</a:t>
              </a:r>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a:p>
          </p:txBody>
        </p:sp>
        <p:sp>
          <p:nvSpPr>
            <p:cNvPr id="779" name="Google Shape;779;p84"/>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84"/>
            <p:cNvSpPr/>
            <p:nvPr/>
          </p:nvSpPr>
          <p:spPr>
            <a:xfrm rot="10800000">
              <a:off x="1480984" y="5540398"/>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84"/>
            <p:cNvSpPr txBox="1"/>
            <p:nvPr/>
          </p:nvSpPr>
          <p:spPr>
            <a:xfrm>
              <a:off x="1661623" y="5540398"/>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Simulation/Activity</a:t>
              </a:r>
              <a:endParaRPr/>
            </a:p>
          </p:txBody>
        </p:sp>
        <p:sp>
          <p:nvSpPr>
            <p:cNvPr id="782" name="Google Shape;782;p84"/>
            <p:cNvSpPr/>
            <p:nvPr/>
          </p:nvSpPr>
          <p:spPr>
            <a:xfrm>
              <a:off x="826125" y="5531381"/>
              <a:ext cx="722555" cy="722555"/>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83" name="Google Shape;783;p84"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784" name="Google Shape;784;p84"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785" name="Google Shape;785;p84"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786" name="Google Shape;786;p84"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787" name="Google Shape;787;p84"/>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8" name="Google Shape;788;p84"/>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Intro</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85"/>
          <p:cNvSpPr txBox="1"/>
          <p:nvPr/>
        </p:nvSpPr>
        <p:spPr>
          <a:xfrm>
            <a:off x="1295400" y="381000"/>
            <a:ext cx="7429500" cy="17235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800">
                <a:solidFill>
                  <a:schemeClr val="dk1"/>
                </a:solidFill>
                <a:latin typeface="Calibri"/>
                <a:ea typeface="Calibri"/>
                <a:cs typeface="Calibri"/>
                <a:sym typeface="Calibri"/>
              </a:rPr>
              <a:t>Convex Mirrors</a:t>
            </a:r>
            <a:endParaRPr sz="8800">
              <a:solidFill>
                <a:schemeClr val="dk1"/>
              </a:solidFill>
              <a:latin typeface="Calibri"/>
              <a:ea typeface="Calibri"/>
              <a:cs typeface="Calibri"/>
              <a:sym typeface="Calibri"/>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795" name="Google Shape;795;p85"/>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6" name="Google Shape;796;p85"/>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Intro</a:t>
            </a:r>
            <a:endParaRPr/>
          </a:p>
        </p:txBody>
      </p:sp>
      <p:pic>
        <p:nvPicPr>
          <p:cNvPr id="797" name="Google Shape;797;p85"/>
          <p:cNvPicPr preferRelativeResize="0"/>
          <p:nvPr/>
        </p:nvPicPr>
        <p:blipFill rotWithShape="1">
          <a:blip r:embed="rId3">
            <a:alphaModFix/>
          </a:blip>
          <a:srcRect l="-13526" r="-13525"/>
          <a:stretch/>
        </p:blipFill>
        <p:spPr>
          <a:xfrm>
            <a:off x="495300" y="1835034"/>
            <a:ext cx="8229600" cy="4525963"/>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86"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86"/>
          <p:cNvSpPr txBox="1"/>
          <p:nvPr/>
        </p:nvSpPr>
        <p:spPr>
          <a:xfrm>
            <a:off x="722555" y="298084"/>
            <a:ext cx="8209504" cy="1477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How do you benefit from mirrors and lenses every day? What images are formed by mirrors and lenses? </a:t>
            </a:r>
            <a:endParaRPr/>
          </a:p>
        </p:txBody>
      </p:sp>
      <p:pic>
        <p:nvPicPr>
          <p:cNvPr id="805" name="Google Shape;805;p86" descr="eco Mirror 28 in. W x 40 in. H Framed Rectangular Beveled Edge Bathr"/>
          <p:cNvPicPr preferRelativeResize="0"/>
          <p:nvPr/>
        </p:nvPicPr>
        <p:blipFill rotWithShape="1">
          <a:blip r:embed="rId4">
            <a:alphaModFix/>
          </a:blip>
          <a:srcRect/>
          <a:stretch/>
        </p:blipFill>
        <p:spPr>
          <a:xfrm>
            <a:off x="328027" y="1961804"/>
            <a:ext cx="3888970" cy="3888970"/>
          </a:xfrm>
          <a:prstGeom prst="rect">
            <a:avLst/>
          </a:prstGeom>
          <a:noFill/>
          <a:ln>
            <a:noFill/>
          </a:ln>
        </p:spPr>
      </p:pic>
      <p:pic>
        <p:nvPicPr>
          <p:cNvPr id="806" name="Google Shape;806;p86" descr="lack Browline Glasses #195421"/>
          <p:cNvPicPr preferRelativeResize="0"/>
          <p:nvPr/>
        </p:nvPicPr>
        <p:blipFill rotWithShape="1">
          <a:blip r:embed="rId5">
            <a:alphaModFix/>
          </a:blip>
          <a:srcRect/>
          <a:stretch/>
        </p:blipFill>
        <p:spPr>
          <a:xfrm>
            <a:off x="4204126" y="2926079"/>
            <a:ext cx="4727933" cy="1908903"/>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p87" descr="Rewind"/>
          <p:cNvSpPr/>
          <p:nvPr/>
        </p:nvSpPr>
        <p:spPr>
          <a:xfrm>
            <a:off x="1928446" y="1295400"/>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p88"/>
          <p:cNvSpPr txBox="1"/>
          <p:nvPr/>
        </p:nvSpPr>
        <p:spPr>
          <a:xfrm>
            <a:off x="838383" y="147062"/>
            <a:ext cx="8060688" cy="107358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3000"/>
              <a:buFont typeface="Arial"/>
              <a:buNone/>
            </a:pPr>
            <a:r>
              <a:rPr lang="en-US" sz="3000" b="1" u="sng">
                <a:solidFill>
                  <a:srgbClr val="0C0C0C"/>
                </a:solidFill>
                <a:latin typeface="Calibri"/>
                <a:ea typeface="Calibri"/>
                <a:cs typeface="Calibri"/>
                <a:sym typeface="Calibri"/>
              </a:rPr>
              <a:t>Visible Light</a:t>
            </a:r>
            <a:r>
              <a:rPr lang="en-US" sz="3000" b="1">
                <a:solidFill>
                  <a:srgbClr val="0C0C0C"/>
                </a:solidFill>
                <a:latin typeface="Calibri"/>
                <a:ea typeface="Calibri"/>
                <a:cs typeface="Calibri"/>
                <a:sym typeface="Calibri"/>
              </a:rPr>
              <a:t>: </a:t>
            </a:r>
            <a:r>
              <a:rPr lang="en-US" sz="3000">
                <a:solidFill>
                  <a:srgbClr val="0C0C0C"/>
                </a:solidFill>
                <a:latin typeface="Calibri"/>
                <a:ea typeface="Calibri"/>
                <a:cs typeface="Calibri"/>
                <a:sym typeface="Calibri"/>
              </a:rPr>
              <a:t>wavelengths that are visible to the human eye</a:t>
            </a:r>
            <a:endParaRPr sz="3000" b="1">
              <a:solidFill>
                <a:schemeClr val="dk1"/>
              </a:solidFill>
              <a:latin typeface="Calibri"/>
              <a:ea typeface="Calibri"/>
              <a:cs typeface="Calibri"/>
              <a:sym typeface="Calibri"/>
            </a:endParaRPr>
          </a:p>
        </p:txBody>
      </p:sp>
      <p:sp>
        <p:nvSpPr>
          <p:cNvPr id="819" name="Google Shape;819;p88"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20" name="Google Shape;820;p88" descr="rainbow.jpg"/>
          <p:cNvPicPr preferRelativeResize="0"/>
          <p:nvPr/>
        </p:nvPicPr>
        <p:blipFill rotWithShape="1">
          <a:blip r:embed="rId4">
            <a:alphaModFix/>
          </a:blip>
          <a:srcRect l="-18187" r="-18186"/>
          <a:stretch/>
        </p:blipFill>
        <p:spPr>
          <a:xfrm>
            <a:off x="424771" y="1592717"/>
            <a:ext cx="8229600" cy="4525963"/>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89"/>
          <p:cNvSpPr txBox="1"/>
          <p:nvPr/>
        </p:nvSpPr>
        <p:spPr>
          <a:xfrm>
            <a:off x="849541" y="252176"/>
            <a:ext cx="8013979" cy="107358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2800"/>
              <a:buFont typeface="Arial"/>
              <a:buNone/>
            </a:pPr>
            <a:r>
              <a:rPr lang="en-US" sz="2800" b="1" u="sng">
                <a:solidFill>
                  <a:srgbClr val="0C0C0C"/>
                </a:solidFill>
                <a:latin typeface="Calibri"/>
                <a:ea typeface="Calibri"/>
                <a:cs typeface="Calibri"/>
                <a:sym typeface="Calibri"/>
              </a:rPr>
              <a:t>Reflection</a:t>
            </a:r>
            <a:r>
              <a:rPr lang="en-US" sz="2800" b="1">
                <a:solidFill>
                  <a:srgbClr val="0C0C0C"/>
                </a:solidFill>
                <a:latin typeface="Calibri"/>
                <a:ea typeface="Calibri"/>
                <a:cs typeface="Calibri"/>
                <a:sym typeface="Calibri"/>
              </a:rPr>
              <a:t>: </a:t>
            </a:r>
            <a:r>
              <a:rPr lang="en-US" sz="2800">
                <a:solidFill>
                  <a:srgbClr val="0C0C0C"/>
                </a:solidFill>
                <a:latin typeface="Calibri"/>
                <a:ea typeface="Calibri"/>
                <a:cs typeface="Calibri"/>
                <a:sym typeface="Calibri"/>
              </a:rPr>
              <a:t>occurs when a wave bounces off of a surface</a:t>
            </a:r>
            <a:endParaRPr sz="2800" b="1">
              <a:solidFill>
                <a:schemeClr val="dk1"/>
              </a:solidFill>
              <a:latin typeface="Calibri"/>
              <a:ea typeface="Calibri"/>
              <a:cs typeface="Calibri"/>
              <a:sym typeface="Calibri"/>
            </a:endParaRPr>
          </a:p>
        </p:txBody>
      </p:sp>
      <p:sp>
        <p:nvSpPr>
          <p:cNvPr id="827" name="Google Shape;827;p89"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28" name="Google Shape;828;p89" descr="moon.jpg"/>
          <p:cNvPicPr preferRelativeResize="0"/>
          <p:nvPr/>
        </p:nvPicPr>
        <p:blipFill rotWithShape="1">
          <a:blip r:embed="rId4">
            <a:alphaModFix/>
          </a:blip>
          <a:srcRect l="-10572" r="-10572"/>
          <a:stretch/>
        </p:blipFill>
        <p:spPr>
          <a:xfrm>
            <a:off x="365443" y="1796143"/>
            <a:ext cx="8341771" cy="4587653"/>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90"/>
          <p:cNvSpPr txBox="1"/>
          <p:nvPr/>
        </p:nvSpPr>
        <p:spPr>
          <a:xfrm>
            <a:off x="844535" y="233614"/>
            <a:ext cx="8038208" cy="142158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2800"/>
              <a:buFont typeface="Arial"/>
              <a:buNone/>
            </a:pPr>
            <a:r>
              <a:rPr lang="en-US" sz="2800" b="1" u="sng">
                <a:solidFill>
                  <a:srgbClr val="0C0C0C"/>
                </a:solidFill>
                <a:latin typeface="Calibri"/>
                <a:ea typeface="Calibri"/>
                <a:cs typeface="Calibri"/>
                <a:sym typeface="Calibri"/>
              </a:rPr>
              <a:t>Law of Reflection</a:t>
            </a:r>
            <a:r>
              <a:rPr lang="en-US" sz="2800" b="1">
                <a:solidFill>
                  <a:srgbClr val="0C0C0C"/>
                </a:solidFill>
                <a:latin typeface="Calibri"/>
                <a:ea typeface="Calibri"/>
                <a:cs typeface="Calibri"/>
                <a:sym typeface="Calibri"/>
              </a:rPr>
              <a:t>: </a:t>
            </a:r>
            <a:r>
              <a:rPr lang="en-US" sz="2800">
                <a:solidFill>
                  <a:srgbClr val="0C0C0C"/>
                </a:solidFill>
                <a:latin typeface="Calibri"/>
                <a:ea typeface="Calibri"/>
                <a:cs typeface="Calibri"/>
                <a:sym typeface="Calibri"/>
              </a:rPr>
              <a:t>when a wave is reflected on a surface, the angle of reflection equals the angle of incidence</a:t>
            </a:r>
            <a:endParaRPr sz="2800" b="1">
              <a:solidFill>
                <a:srgbClr val="FF0000"/>
              </a:solidFill>
              <a:latin typeface="Calibri"/>
              <a:ea typeface="Calibri"/>
              <a:cs typeface="Calibri"/>
              <a:sym typeface="Calibri"/>
            </a:endParaRPr>
          </a:p>
        </p:txBody>
      </p:sp>
      <p:sp>
        <p:nvSpPr>
          <p:cNvPr id="835" name="Google Shape;835;p90"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36" name="Google Shape;836;p90" descr="law.jpg"/>
          <p:cNvPicPr preferRelativeResize="0"/>
          <p:nvPr/>
        </p:nvPicPr>
        <p:blipFill rotWithShape="1">
          <a:blip r:embed="rId4">
            <a:alphaModFix/>
          </a:blip>
          <a:srcRect l="-10572" r="-10572"/>
          <a:stretch/>
        </p:blipFill>
        <p:spPr>
          <a:xfrm>
            <a:off x="295197" y="1888817"/>
            <a:ext cx="8425154" cy="4633510"/>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91"/>
          <p:cNvSpPr txBox="1">
            <a:spLocks noGrp="1"/>
          </p:cNvSpPr>
          <p:nvPr>
            <p:ph type="ctrTitle"/>
          </p:nvPr>
        </p:nvSpPr>
        <p:spPr>
          <a:xfrm>
            <a:off x="1198722" y="135869"/>
            <a:ext cx="7597810" cy="249788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400"/>
              <a:buFont typeface="Calibri"/>
              <a:buNone/>
            </a:pPr>
            <a:r>
              <a:rPr lang="en-US" sz="3400" b="1" u="sng"/>
              <a:t>Plane Mirrors</a:t>
            </a:r>
            <a:r>
              <a:rPr lang="en-US" sz="3400" b="1"/>
              <a:t>: </a:t>
            </a:r>
            <a:r>
              <a:rPr lang="en-US" sz="3400"/>
              <a:t>have flat reflective surfaces and produce an upright image that is the same size and distance away as the object</a:t>
            </a:r>
            <a:endParaRPr sz="3400" b="1"/>
          </a:p>
        </p:txBody>
      </p:sp>
      <p:pic>
        <p:nvPicPr>
          <p:cNvPr id="843" name="Google Shape;843;p91"/>
          <p:cNvPicPr preferRelativeResize="0"/>
          <p:nvPr/>
        </p:nvPicPr>
        <p:blipFill rotWithShape="1">
          <a:blip r:embed="rId3">
            <a:alphaModFix/>
          </a:blip>
          <a:srcRect/>
          <a:stretch/>
        </p:blipFill>
        <p:spPr>
          <a:xfrm>
            <a:off x="561892" y="2633753"/>
            <a:ext cx="8096416" cy="3964835"/>
          </a:xfrm>
          <a:prstGeom prst="rect">
            <a:avLst/>
          </a:prstGeom>
          <a:noFill/>
          <a:ln>
            <a:noFill/>
          </a:ln>
        </p:spPr>
      </p:pic>
      <p:sp>
        <p:nvSpPr>
          <p:cNvPr id="844" name="Google Shape;844;p91" descr="Rewind"/>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9"/>
          <p:cNvSpPr txBox="1"/>
          <p:nvPr/>
        </p:nvSpPr>
        <p:spPr>
          <a:xfrm>
            <a:off x="849542" y="424771"/>
            <a:ext cx="8038208" cy="142158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2800"/>
              <a:buFont typeface="Arial"/>
              <a:buNone/>
            </a:pPr>
            <a:r>
              <a:rPr lang="en-US" sz="2800" b="1" u="sng">
                <a:solidFill>
                  <a:srgbClr val="0C0C0C"/>
                </a:solidFill>
                <a:latin typeface="Calibri"/>
                <a:ea typeface="Calibri"/>
                <a:cs typeface="Calibri"/>
                <a:sym typeface="Calibri"/>
              </a:rPr>
              <a:t>Diffuse Reflection</a:t>
            </a:r>
            <a:r>
              <a:rPr lang="en-US" sz="2800" b="1">
                <a:solidFill>
                  <a:srgbClr val="0C0C0C"/>
                </a:solidFill>
                <a:latin typeface="Calibri"/>
                <a:ea typeface="Calibri"/>
                <a:cs typeface="Calibri"/>
                <a:sym typeface="Calibri"/>
              </a:rPr>
              <a:t>: </a:t>
            </a:r>
            <a:r>
              <a:rPr lang="en-US" sz="2800">
                <a:solidFill>
                  <a:srgbClr val="0C0C0C"/>
                </a:solidFill>
                <a:latin typeface="Calibri"/>
                <a:ea typeface="Calibri"/>
                <a:cs typeface="Calibri"/>
                <a:sym typeface="Calibri"/>
              </a:rPr>
              <a:t>the reflection of light from a rough surface</a:t>
            </a:r>
            <a:endParaRPr sz="2800" b="1">
              <a:solidFill>
                <a:srgbClr val="FF0000"/>
              </a:solidFill>
              <a:latin typeface="Calibri"/>
              <a:ea typeface="Calibri"/>
              <a:cs typeface="Calibri"/>
              <a:sym typeface="Calibri"/>
            </a:endParaRPr>
          </a:p>
        </p:txBody>
      </p:sp>
      <p:sp>
        <p:nvSpPr>
          <p:cNvPr id="176" name="Google Shape;176;p9"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7" name="Google Shape;177;p9" descr="rough.jpg"/>
          <p:cNvPicPr preferRelativeResize="0"/>
          <p:nvPr/>
        </p:nvPicPr>
        <p:blipFill rotWithShape="1">
          <a:blip r:embed="rId4">
            <a:alphaModFix/>
          </a:blip>
          <a:srcRect l="-10913" r="-10913"/>
          <a:stretch/>
        </p:blipFill>
        <p:spPr>
          <a:xfrm>
            <a:off x="424771" y="1846360"/>
            <a:ext cx="8229600" cy="4525963"/>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92"/>
          <p:cNvSpPr txBox="1">
            <a:spLocks noGrp="1"/>
          </p:cNvSpPr>
          <p:nvPr>
            <p:ph type="ctrTitle"/>
          </p:nvPr>
        </p:nvSpPr>
        <p:spPr>
          <a:xfrm>
            <a:off x="1518556" y="187766"/>
            <a:ext cx="7418196" cy="263707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sz="3400" b="1" u="sng"/>
              <a:t>Concave Mirrors</a:t>
            </a:r>
            <a:r>
              <a:rPr lang="en-US" sz="3400" b="1"/>
              <a:t>: </a:t>
            </a:r>
            <a:r>
              <a:rPr lang="en-US" sz="3400"/>
              <a:t>mirrors that curve inwards. They converge light and produce an upright, magnified image if close and an inverted, smaller image if far away</a:t>
            </a:r>
            <a:endParaRPr sz="3400" b="1"/>
          </a:p>
        </p:txBody>
      </p:sp>
      <p:pic>
        <p:nvPicPr>
          <p:cNvPr id="851" name="Google Shape;851;p92"/>
          <p:cNvPicPr preferRelativeResize="0"/>
          <p:nvPr/>
        </p:nvPicPr>
        <p:blipFill rotWithShape="1">
          <a:blip r:embed="rId3">
            <a:alphaModFix/>
          </a:blip>
          <a:srcRect l="-55917" r="-55917"/>
          <a:stretch/>
        </p:blipFill>
        <p:spPr>
          <a:xfrm>
            <a:off x="1665513" y="3273080"/>
            <a:ext cx="5904563" cy="3247283"/>
          </a:xfrm>
          <a:prstGeom prst="rect">
            <a:avLst/>
          </a:prstGeom>
          <a:noFill/>
          <a:ln>
            <a:noFill/>
          </a:ln>
        </p:spPr>
      </p:pic>
      <p:sp>
        <p:nvSpPr>
          <p:cNvPr id="852" name="Google Shape;852;p92"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93"/>
          <p:cNvSpPr txBox="1"/>
          <p:nvPr/>
        </p:nvSpPr>
        <p:spPr>
          <a:xfrm>
            <a:off x="1155560" y="346218"/>
            <a:ext cx="683287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Focal Point</a:t>
            </a:r>
            <a:endParaRPr/>
          </a:p>
        </p:txBody>
      </p:sp>
      <p:pic>
        <p:nvPicPr>
          <p:cNvPr id="859" name="Google Shape;859;p93"/>
          <p:cNvPicPr preferRelativeResize="0"/>
          <p:nvPr/>
        </p:nvPicPr>
        <p:blipFill rotWithShape="1">
          <a:blip r:embed="rId3">
            <a:alphaModFix/>
          </a:blip>
          <a:srcRect/>
          <a:stretch/>
        </p:blipFill>
        <p:spPr>
          <a:xfrm>
            <a:off x="2023250" y="1723345"/>
            <a:ext cx="5097498" cy="4670730"/>
          </a:xfrm>
          <a:prstGeom prst="rect">
            <a:avLst/>
          </a:prstGeom>
          <a:noFill/>
          <a:ln>
            <a:noFill/>
          </a:ln>
        </p:spPr>
      </p:pic>
      <p:sp>
        <p:nvSpPr>
          <p:cNvPr id="860" name="Google Shape;860;p93"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94"/>
          <p:cNvSpPr txBox="1"/>
          <p:nvPr/>
        </p:nvSpPr>
        <p:spPr>
          <a:xfrm>
            <a:off x="1155560" y="346218"/>
            <a:ext cx="683287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Focal Length</a:t>
            </a:r>
            <a:endParaRPr/>
          </a:p>
        </p:txBody>
      </p:sp>
      <p:pic>
        <p:nvPicPr>
          <p:cNvPr id="867" name="Google Shape;867;p94"/>
          <p:cNvPicPr preferRelativeResize="0"/>
          <p:nvPr/>
        </p:nvPicPr>
        <p:blipFill rotWithShape="1">
          <a:blip r:embed="rId3">
            <a:alphaModFix/>
          </a:blip>
          <a:srcRect/>
          <a:stretch/>
        </p:blipFill>
        <p:spPr>
          <a:xfrm>
            <a:off x="2023250" y="1723345"/>
            <a:ext cx="5097498" cy="4670730"/>
          </a:xfrm>
          <a:prstGeom prst="rect">
            <a:avLst/>
          </a:prstGeom>
          <a:noFill/>
          <a:ln>
            <a:noFill/>
          </a:ln>
        </p:spPr>
      </p:pic>
      <p:sp>
        <p:nvSpPr>
          <p:cNvPr id="868" name="Google Shape;868;p94"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95"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96"/>
          <p:cNvSpPr txBox="1"/>
          <p:nvPr/>
        </p:nvSpPr>
        <p:spPr>
          <a:xfrm>
            <a:off x="989763" y="216922"/>
            <a:ext cx="7943728"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reflection and what does the law of reflection tell us about it?</a:t>
            </a:r>
            <a:endParaRPr/>
          </a:p>
        </p:txBody>
      </p:sp>
      <p:sp>
        <p:nvSpPr>
          <p:cNvPr id="881" name="Google Shape;881;p96"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96"/>
          <p:cNvSpPr/>
          <p:nvPr/>
        </p:nvSpPr>
        <p:spPr>
          <a:xfrm>
            <a:off x="100485" y="1748413"/>
            <a:ext cx="4319298" cy="4892665"/>
          </a:xfrm>
          <a:prstGeom prst="roundRect">
            <a:avLst>
              <a:gd name="adj" fmla="val 16667"/>
            </a:avLst>
          </a:prstGeom>
          <a:noFill/>
          <a:ln w="2857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3" name="Google Shape;883;p96"/>
          <p:cNvSpPr/>
          <p:nvPr/>
        </p:nvSpPr>
        <p:spPr>
          <a:xfrm>
            <a:off x="4614193" y="1748412"/>
            <a:ext cx="4319298" cy="4892665"/>
          </a:xfrm>
          <a:prstGeom prst="roundRect">
            <a:avLst>
              <a:gd name="adj" fmla="val 16667"/>
            </a:avLst>
          </a:prstGeom>
          <a:noFill/>
          <a:ln w="2857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84" name="Google Shape;884;p96" descr="moon.jpg"/>
          <p:cNvPicPr preferRelativeResize="0"/>
          <p:nvPr/>
        </p:nvPicPr>
        <p:blipFill rotWithShape="1">
          <a:blip r:embed="rId4">
            <a:alphaModFix/>
          </a:blip>
          <a:srcRect l="-10572" r="-10572"/>
          <a:stretch/>
        </p:blipFill>
        <p:spPr>
          <a:xfrm>
            <a:off x="-233843" y="2823153"/>
            <a:ext cx="4987953" cy="2743182"/>
          </a:xfrm>
          <a:prstGeom prst="rect">
            <a:avLst/>
          </a:prstGeom>
          <a:noFill/>
          <a:ln>
            <a:noFill/>
          </a:ln>
        </p:spPr>
      </p:pic>
      <p:pic>
        <p:nvPicPr>
          <p:cNvPr id="885" name="Google Shape;885;p96" descr="law.jpg"/>
          <p:cNvPicPr preferRelativeResize="0"/>
          <p:nvPr/>
        </p:nvPicPr>
        <p:blipFill rotWithShape="1">
          <a:blip r:embed="rId5">
            <a:alphaModFix/>
          </a:blip>
          <a:srcRect l="-10572" r="-10572"/>
          <a:stretch/>
        </p:blipFill>
        <p:spPr>
          <a:xfrm>
            <a:off x="4275168" y="2817986"/>
            <a:ext cx="4997348" cy="2748349"/>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p97"/>
          <p:cNvSpPr txBox="1"/>
          <p:nvPr/>
        </p:nvSpPr>
        <p:spPr>
          <a:xfrm>
            <a:off x="989763" y="216922"/>
            <a:ext cx="7943728"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the difference between plane mirrors and concave mirrors?</a:t>
            </a:r>
            <a:endParaRPr/>
          </a:p>
        </p:txBody>
      </p:sp>
      <p:sp>
        <p:nvSpPr>
          <p:cNvPr id="892" name="Google Shape;892;p97"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97"/>
          <p:cNvSpPr/>
          <p:nvPr/>
        </p:nvSpPr>
        <p:spPr>
          <a:xfrm>
            <a:off x="100485" y="1748413"/>
            <a:ext cx="4319298" cy="4892665"/>
          </a:xfrm>
          <a:prstGeom prst="roundRect">
            <a:avLst>
              <a:gd name="adj" fmla="val 16667"/>
            </a:avLst>
          </a:prstGeom>
          <a:noFill/>
          <a:ln w="2857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4" name="Google Shape;894;p97"/>
          <p:cNvSpPr/>
          <p:nvPr/>
        </p:nvSpPr>
        <p:spPr>
          <a:xfrm>
            <a:off x="4614193" y="1748412"/>
            <a:ext cx="4319298" cy="4892665"/>
          </a:xfrm>
          <a:prstGeom prst="roundRect">
            <a:avLst>
              <a:gd name="adj" fmla="val 16667"/>
            </a:avLst>
          </a:prstGeom>
          <a:noFill/>
          <a:ln w="2857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95" name="Google Shape;895;p97"/>
          <p:cNvPicPr preferRelativeResize="0"/>
          <p:nvPr/>
        </p:nvPicPr>
        <p:blipFill rotWithShape="1">
          <a:blip r:embed="rId4">
            <a:alphaModFix/>
          </a:blip>
          <a:srcRect/>
          <a:stretch/>
        </p:blipFill>
        <p:spPr>
          <a:xfrm>
            <a:off x="275805" y="3223013"/>
            <a:ext cx="3968657" cy="1943461"/>
          </a:xfrm>
          <a:prstGeom prst="rect">
            <a:avLst/>
          </a:prstGeom>
          <a:noFill/>
          <a:ln>
            <a:noFill/>
          </a:ln>
        </p:spPr>
      </p:pic>
      <p:pic>
        <p:nvPicPr>
          <p:cNvPr id="896" name="Google Shape;896;p97"/>
          <p:cNvPicPr preferRelativeResize="0"/>
          <p:nvPr/>
        </p:nvPicPr>
        <p:blipFill rotWithShape="1">
          <a:blip r:embed="rId5">
            <a:alphaModFix/>
          </a:blip>
          <a:srcRect l="-55917" r="-55917"/>
          <a:stretch/>
        </p:blipFill>
        <p:spPr>
          <a:xfrm>
            <a:off x="4564141" y="2979492"/>
            <a:ext cx="4419401" cy="2430501"/>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98"/>
          <p:cNvSpPr txBox="1"/>
          <p:nvPr/>
        </p:nvSpPr>
        <p:spPr>
          <a:xfrm>
            <a:off x="947651" y="251237"/>
            <a:ext cx="7980218"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How are focal point and focal length related?</a:t>
            </a:r>
            <a:endParaRPr/>
          </a:p>
        </p:txBody>
      </p:sp>
      <p:sp>
        <p:nvSpPr>
          <p:cNvPr id="903" name="Google Shape;903;p98"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04" name="Google Shape;904;p98"/>
          <p:cNvPicPr preferRelativeResize="0"/>
          <p:nvPr/>
        </p:nvPicPr>
        <p:blipFill rotWithShape="1">
          <a:blip r:embed="rId4">
            <a:alphaModFix/>
          </a:blip>
          <a:srcRect/>
          <a:stretch/>
        </p:blipFill>
        <p:spPr>
          <a:xfrm>
            <a:off x="2023250" y="1723345"/>
            <a:ext cx="5097498" cy="4670730"/>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99"/>
          <p:cNvSpPr txBox="1"/>
          <p:nvPr/>
        </p:nvSpPr>
        <p:spPr>
          <a:xfrm>
            <a:off x="1989196" y="1006865"/>
            <a:ext cx="5540748"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b="1">
                <a:solidFill>
                  <a:schemeClr val="dk1"/>
                </a:solidFill>
                <a:latin typeface="Calibri"/>
                <a:ea typeface="Calibri"/>
                <a:cs typeface="Calibri"/>
                <a:sym typeface="Calibri"/>
              </a:rPr>
              <a:t>Convex Mirrors</a:t>
            </a:r>
            <a:endParaRPr sz="6600" b="1">
              <a:solidFill>
                <a:schemeClr val="dk1"/>
              </a:solidFill>
              <a:latin typeface="Calibri"/>
              <a:ea typeface="Calibri"/>
              <a:cs typeface="Calibri"/>
              <a:sym typeface="Calibri"/>
            </a:endParaRPr>
          </a:p>
        </p:txBody>
      </p:sp>
      <p:sp>
        <p:nvSpPr>
          <p:cNvPr id="911" name="Google Shape;911;p99"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12" name="Google Shape;912;p99"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Google Shape;918;p100"/>
          <p:cNvSpPr txBox="1">
            <a:spLocks noGrp="1"/>
          </p:cNvSpPr>
          <p:nvPr>
            <p:ph type="subTitle" idx="1"/>
          </p:nvPr>
        </p:nvSpPr>
        <p:spPr>
          <a:xfrm>
            <a:off x="1522005" y="268939"/>
            <a:ext cx="7330273" cy="1543235"/>
          </a:xfrm>
          <a:prstGeom prst="rect">
            <a:avLst/>
          </a:prstGeom>
          <a:noFill/>
          <a:ln>
            <a:noFill/>
          </a:ln>
        </p:spPr>
        <p:txBody>
          <a:bodyPr spcFirstLastPara="1" wrap="square" lIns="91425" tIns="45700" rIns="91425" bIns="45700" anchor="t" anchorCtr="0">
            <a:normAutofit lnSpcReduction="10000"/>
          </a:bodyPr>
          <a:lstStyle/>
          <a:p>
            <a:pPr marL="0" lvl="0" indent="0" algn="ctr" rtl="0">
              <a:spcBef>
                <a:spcPts val="0"/>
              </a:spcBef>
              <a:spcAft>
                <a:spcPts val="0"/>
              </a:spcAft>
              <a:buClr>
                <a:schemeClr val="dk1"/>
              </a:buClr>
              <a:buSzPts val="3200"/>
              <a:buNone/>
            </a:pPr>
            <a:r>
              <a:rPr lang="en-US" b="1" u="sng">
                <a:solidFill>
                  <a:schemeClr val="dk1"/>
                </a:solidFill>
              </a:rPr>
              <a:t>Convex Mirrors</a:t>
            </a:r>
            <a:r>
              <a:rPr lang="en-US" b="1">
                <a:solidFill>
                  <a:schemeClr val="dk1"/>
                </a:solidFill>
              </a:rPr>
              <a:t>: </a:t>
            </a:r>
            <a:r>
              <a:rPr lang="en-US">
                <a:solidFill>
                  <a:schemeClr val="dk1"/>
                </a:solidFill>
              </a:rPr>
              <a:t>are mirrors that curve outwards. They diverge and produce a smaller, upright image.</a:t>
            </a:r>
            <a:endParaRPr/>
          </a:p>
        </p:txBody>
      </p:sp>
      <p:sp>
        <p:nvSpPr>
          <p:cNvPr id="919" name="Google Shape;919;p100"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20" name="Google Shape;920;p100" descr="Blog"/>
          <p:cNvPicPr preferRelativeResize="0"/>
          <p:nvPr/>
        </p:nvPicPr>
        <p:blipFill rotWithShape="1">
          <a:blip r:embed="rId4">
            <a:alphaModFix/>
          </a:blip>
          <a:srcRect/>
          <a:stretch/>
        </p:blipFill>
        <p:spPr>
          <a:xfrm>
            <a:off x="849542" y="222126"/>
            <a:ext cx="465357" cy="465357"/>
          </a:xfrm>
          <a:prstGeom prst="rect">
            <a:avLst/>
          </a:prstGeom>
          <a:noFill/>
          <a:ln>
            <a:noFill/>
          </a:ln>
        </p:spPr>
      </p:pic>
      <p:pic>
        <p:nvPicPr>
          <p:cNvPr id="921" name="Google Shape;921;p100"/>
          <p:cNvPicPr preferRelativeResize="0"/>
          <p:nvPr/>
        </p:nvPicPr>
        <p:blipFill rotWithShape="1">
          <a:blip r:embed="rId5">
            <a:alphaModFix/>
          </a:blip>
          <a:srcRect l="-13526" r="-13525"/>
          <a:stretch/>
        </p:blipFill>
        <p:spPr>
          <a:xfrm>
            <a:off x="457199" y="2036465"/>
            <a:ext cx="8229600" cy="4525963"/>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Google Shape;927;p101"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7560</Words>
  <Application>Microsoft Office PowerPoint</Application>
  <PresentationFormat>On-screen Show (4:3)</PresentationFormat>
  <Paragraphs>733</Paragraphs>
  <Slides>177</Slides>
  <Notes>174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177</vt:i4>
      </vt:variant>
    </vt:vector>
  </HeadingPairs>
  <TitlesOfParts>
    <vt:vector size="18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Plane Mirrors: have flat reflective surfaces and produce an upright image that is the same size and distance away as the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Plane Mirrors: have flat reflective surfaces and produce an upright image that is the same size and distance away as the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Plane Mirrors: have flat reflective surfaces and produce an upright image that is the same size and distance away as the object</vt:lpstr>
      <vt:lpstr>PowerPoint Presentation</vt:lpstr>
      <vt:lpstr>PowerPoint Presentation</vt:lpstr>
      <vt:lpstr>PowerPoint Presentation</vt:lpstr>
      <vt:lpstr>PowerPoint Presentation</vt:lpstr>
      <vt:lpstr>Concave Mirrors: mirrors that curve inwards. They converge light and produce an upright, magnified image if close and an inverted, smaller image if far away</vt:lpstr>
      <vt:lpstr>PowerPoint Presentation</vt:lpstr>
      <vt:lpstr>PowerPoint Presentation</vt:lpstr>
      <vt:lpstr>PowerPoint Presentation</vt:lpstr>
      <vt:lpstr>Concave Mirrors: mirrors that curve inwards. They converge light and produce an upright, magnified image if close and an inverted, smaller image if far away</vt:lpstr>
      <vt:lpstr>Converge: the physical joining together of light rays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Concave Mirrors: mirrors that curve inwards. They converge light and produce an upright, magnified image if close and an inverted, smaller image if far away</vt:lpstr>
      <vt:lpstr>Converge: the physical joining together of light rays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Plane Mirrors: have flat reflective surfaces and produce an upright image that is the same size and distance away as the object</vt:lpstr>
      <vt:lpstr>Concave Mirrors: mirrors that curve inwards. They converge light and produce an upright, magnified image if close and an inverted, smaller image if far away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difference between diverge and converge?</vt:lpstr>
      <vt:lpstr>Why is the focal point of a mirror important?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lenses?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convex lenses?</vt:lpstr>
      <vt:lpstr>How are glasses an example of convex lenses?</vt:lpstr>
      <vt:lpstr>PowerPoint Presentation</vt:lpstr>
      <vt:lpstr>PowerPoint Presentation</vt:lpstr>
      <vt:lpstr>PowerPoint Presentation</vt:lpstr>
      <vt:lpstr>PowerPoint Presentation</vt:lpstr>
      <vt:lpstr>PowerPoint Presentation</vt:lpstr>
      <vt:lpstr>PowerPoint Presentation</vt:lpstr>
      <vt:lpstr>What are concave lenses?</vt:lpstr>
      <vt:lpstr>How are glasses also an example of concave lenses?</vt:lpstr>
      <vt:lpstr>What are lenses?</vt:lpstr>
      <vt:lpstr>PowerPoint Presentation</vt:lpstr>
      <vt:lpstr>PowerPoint Presentation</vt:lpstr>
      <vt:lpstr>How can glasses be an example of both convex and concave lenses?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Raquel Friedman</dc:creator>
  <cp:lastModifiedBy>Kunemund, Rachel (rk8vm)</cp:lastModifiedBy>
  <cp:revision>1</cp:revision>
  <dcterms:created xsi:type="dcterms:W3CDTF">2020-09-24T01:02:08Z</dcterms:created>
  <dcterms:modified xsi:type="dcterms:W3CDTF">2021-08-04T02:03:26Z</dcterms:modified>
</cp:coreProperties>
</file>