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4" r:id="rId15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64" roundtripDataSignature="AMtx7mgWEM1lLLsBvN/mZFlC015I5tmt9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771" autoAdjust="0"/>
  </p:normalViewPr>
  <p:slideViewPr>
    <p:cSldViewPr snapToGrid="0">
      <p:cViewPr varScale="1">
        <p:scale>
          <a:sx n="46" d="100"/>
          <a:sy n="46" d="100"/>
        </p:scale>
        <p:origin x="1860" y="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Energy is the ability to cause change. </a:t>
            </a:r>
            <a:endParaRPr/>
          </a:p>
        </p:txBody>
      </p:sp>
      <p:sp>
        <p:nvSpPr>
          <p:cNvPr id="208" name="Google Shape;208;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7" name="Google Shape;987;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Feedback: Providing a simulation activity is a great way to make science thinking visible. In this simulation, students have the opportunity to make predictions and apply an idea to a new situation by changing the variables in the simulation (i.e., potential energy levels).</a:t>
            </a:r>
            <a:endParaRPr/>
          </a:p>
        </p:txBody>
      </p:sp>
      <p:sp>
        <p:nvSpPr>
          <p:cNvPr id="988" name="Google Shape;988;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8" name="Google Shape;998;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relationships between kinetic and potential energy?</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b="1"/>
              <a:t>Explicit cue to revisit the big question at the end of the lesson:  </a:t>
            </a:r>
            <a:r>
              <a:rPr lang="en-US" b="0"/>
              <a:t>Okay everyone.  Now that we’ve learned the term, potential energy (and the three different types), let’s reflect once more on our big question.  Was there anything that we predicted earlier that was correct or incorrect? Do you have any new hypotheses to share? </a:t>
            </a:r>
            <a:endParaRPr b="1"/>
          </a:p>
          <a:p>
            <a:pPr marL="0" lvl="0" indent="0" algn="l" rtl="0">
              <a:lnSpc>
                <a:spcPct val="100000"/>
              </a:lnSpc>
              <a:spcBef>
                <a:spcPts val="0"/>
              </a:spcBef>
              <a:spcAft>
                <a:spcPts val="0"/>
              </a:spcAft>
              <a:buSzPts val="1400"/>
              <a:buNone/>
            </a:pPr>
            <a:endParaRPr/>
          </a:p>
        </p:txBody>
      </p:sp>
      <p:sp>
        <p:nvSpPr>
          <p:cNvPr id="999" name="Google Shape;999;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8" name="Google Shape;1008;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1009" name="Google Shape;1009;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9d35d3923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4" name="Google Shape;1014;g9d35d3923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3" name="Google Shape;1023;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024" name="Google Shape;1024;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3" name="Google Shape;1053;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Today we will be learning about kinetic energy.</a:t>
            </a:r>
            <a:endParaRPr/>
          </a:p>
        </p:txBody>
      </p:sp>
      <p:sp>
        <p:nvSpPr>
          <p:cNvPr id="1054" name="Google Shape;1054;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2" name="Google Shape;1062;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relationships between kinetic and potential energy? </a:t>
            </a:r>
            <a:r>
              <a:rPr lang="en-US" b="0"/>
              <a:t> </a:t>
            </a:r>
            <a:endParaRPr/>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What are our hypothesis so far? What changed in our thinking? </a:t>
            </a:r>
            <a:endParaRPr/>
          </a:p>
        </p:txBody>
      </p:sp>
      <p:sp>
        <p:nvSpPr>
          <p:cNvPr id="1063" name="Google Shape;1063;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do a quick demonstration that will help get our brains ready to think about kinetic energy, and how it relates to our big question.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100"/>
              <a:t>Feedback: Asking open-ended questions is a great way to gauge student understanding by requiring deeper thought than a rote opportunity to respond. Be sure to incorporate open-ended questions into the demonstration. </a:t>
            </a:r>
            <a:endParaRPr/>
          </a:p>
        </p:txBody>
      </p:sp>
      <p:sp>
        <p:nvSpPr>
          <p:cNvPr id="1073" name="Google Shape;1073;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0" name="Google Shape;1080;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1081" name="Google Shape;1081;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6" name="Google Shape;1086;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Energy is the ability to cause change. </a:t>
            </a:r>
            <a:endParaRPr/>
          </a:p>
        </p:txBody>
      </p:sp>
      <p:sp>
        <p:nvSpPr>
          <p:cNvPr id="1087" name="Google Shape;1087;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Gravity is a force the exists between all objects with mass. This is why apples fall to the earth. They are being pulled in by the Earth’s gravity. </a:t>
            </a:r>
            <a:endParaRPr/>
          </a:p>
        </p:txBody>
      </p:sp>
      <p:sp>
        <p:nvSpPr>
          <p:cNvPr id="216" name="Google Shape;216;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4" name="Google Shape;1094;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Potential energy is stored energy. </a:t>
            </a:r>
            <a:endParaRPr/>
          </a:p>
        </p:txBody>
      </p:sp>
      <p:sp>
        <p:nvSpPr>
          <p:cNvPr id="1095" name="Google Shape;1095;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2" name="Google Shape;1102;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are three types of potential energy, so we are going to look at each type of potential or stored energy. First, we are going to look at gravitational potential energy. </a:t>
            </a:r>
            <a:endParaRPr/>
          </a:p>
        </p:txBody>
      </p:sp>
      <p:sp>
        <p:nvSpPr>
          <p:cNvPr id="1103" name="Google Shape;1103;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7" name="Google Shape;1117;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Gravitational potential energy is energy stored because of an object’s position or height above Earth’s surface.</a:t>
            </a:r>
            <a:endParaRPr/>
          </a:p>
        </p:txBody>
      </p:sp>
      <p:sp>
        <p:nvSpPr>
          <p:cNvPr id="1118" name="Google Shape;1118;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5" name="Google Shape;1125;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Chemical energy is energy stored in the bonds of chemical compounds, like atoms and molecules.</a:t>
            </a:r>
            <a:endParaRPr/>
          </a:p>
        </p:txBody>
      </p:sp>
      <p:sp>
        <p:nvSpPr>
          <p:cNvPr id="1126" name="Google Shape;1126;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5" name="Google Shape;1135;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Nuclear energy is energy stored in the nucleus of an atom.</a:t>
            </a:r>
            <a:endParaRPr/>
          </a:p>
        </p:txBody>
      </p:sp>
      <p:sp>
        <p:nvSpPr>
          <p:cNvPr id="1136" name="Google Shape;1136;p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a:t>Mass is the measurement of the matter in an object. </a:t>
            </a:r>
            <a:endParaRPr/>
          </a:p>
          <a:p>
            <a:pPr marL="0" lvl="0" indent="0" algn="l" rtl="0">
              <a:lnSpc>
                <a:spcPct val="100000"/>
              </a:lnSpc>
              <a:spcBef>
                <a:spcPts val="0"/>
              </a:spcBef>
              <a:spcAft>
                <a:spcPts val="0"/>
              </a:spcAft>
              <a:buNone/>
            </a:pPr>
            <a:r>
              <a:rPr lang="en-US"/>
              <a:t>When most people think about mass, they also think about weight. Remember that mass and weight are different. </a:t>
            </a:r>
            <a:endParaRPr/>
          </a:p>
          <a:p>
            <a:pPr marL="0" lvl="0" indent="0" algn="l" rtl="0">
              <a:lnSpc>
                <a:spcPct val="100000"/>
              </a:lnSpc>
              <a:spcBef>
                <a:spcPts val="0"/>
              </a:spcBef>
              <a:spcAft>
                <a:spcPts val="0"/>
              </a:spcAft>
              <a:buNone/>
            </a:pPr>
            <a:r>
              <a:rPr lang="en-US"/>
              <a:t>The mass of an object is a measure of the amount of matter in the object, but weight is a measure of the force (or how gravity pulls) on an object. So, for example, weight on Earth and Mars is different because the gravitational pull changes, but mass is always the same. </a:t>
            </a:r>
            <a:endParaRPr/>
          </a:p>
        </p:txBody>
      </p:sp>
      <p:sp>
        <p:nvSpPr>
          <p:cNvPr id="1145" name="Google Shape;1145;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p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2" name="Google Shape;1152;p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153" name="Google Shape;1153;p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p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8" name="Google Shape;1158;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[Energy is the ability to cause change.]</a:t>
            </a:r>
            <a:endParaRPr/>
          </a:p>
        </p:txBody>
      </p:sp>
      <p:sp>
        <p:nvSpPr>
          <p:cNvPr id="1159" name="Google Shape;1159;p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p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6" name="Google Shape;1166;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potential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[Potential energy is stored energy.]</a:t>
            </a:r>
            <a:endParaRPr/>
          </a:p>
        </p:txBody>
      </p:sp>
      <p:sp>
        <p:nvSpPr>
          <p:cNvPr id="1167" name="Google Shape;1167;p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p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4" name="Google Shape;1174;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the three types of potential energy?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a:t>[(1) Gravitational potential energy , (2) nuclear energy, (3) chemical energy]</a:t>
            </a:r>
            <a:endParaRPr/>
          </a:p>
        </p:txBody>
      </p:sp>
      <p:sp>
        <p:nvSpPr>
          <p:cNvPr id="1175" name="Google Shape;1175;p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chemical change rearranges the atoms in the original substance to make a new substance. </a:t>
            </a:r>
            <a:endParaRPr/>
          </a:p>
        </p:txBody>
      </p:sp>
      <p:sp>
        <p:nvSpPr>
          <p:cNvPr id="224" name="Google Shape;22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6" name="Google Shape;1186;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gravitational potential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[Gravitational potential energy is energy stored because of an object’s position or height above Earth’s surface.]</a:t>
            </a:r>
            <a:endParaRPr/>
          </a:p>
        </p:txBody>
      </p:sp>
      <p:sp>
        <p:nvSpPr>
          <p:cNvPr id="1187" name="Google Shape;1187;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gdfb918aaca_9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4" name="Google Shape;1194;gdfb918aaca_9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are nuclear energy and chemical energy different?</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[Nuclear energy is energy stored in the nucleus of an atom while chemical energy is energy stored in the bonds of chemical compounds.]</a:t>
            </a:r>
            <a:endParaRPr/>
          </a:p>
        </p:txBody>
      </p:sp>
      <p:sp>
        <p:nvSpPr>
          <p:cNvPr id="1195" name="Google Shape;1195;gdfb918aaca_9_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p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5" name="Google Shape;1205;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kinetic energy.</a:t>
            </a:r>
            <a:endParaRPr/>
          </a:p>
        </p:txBody>
      </p:sp>
      <p:sp>
        <p:nvSpPr>
          <p:cNvPr id="1206" name="Google Shape;1206;p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3" name="Google Shape;1213;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Kinetic energy is energy from motion.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Using concise, clear language is helpful as students are exposed to new concepts.</a:t>
            </a:r>
            <a:endParaRPr/>
          </a:p>
        </p:txBody>
      </p:sp>
      <p:sp>
        <p:nvSpPr>
          <p:cNvPr id="1214" name="Google Shape;1214;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gdfb918aaca_1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2" name="Google Shape;1222;gdfb918aaca_1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223" name="Google Shape;1223;gdfb918aaca_1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dfb918aaca_1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8" name="Google Shape;1228;gdfb918aaca_1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kinetic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[Kinetic energy is the energy of mass in motion.]</a:t>
            </a:r>
            <a:endParaRPr/>
          </a:p>
        </p:txBody>
      </p:sp>
      <p:sp>
        <p:nvSpPr>
          <p:cNvPr id="1229" name="Google Shape;1229;gdfb918aaca_10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p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6" name="Google Shape;1236;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1237" name="Google Shape;1237;p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p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3" name="Google Shape;1243;p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Here, kinetic energy is shown in the bowling ball. </a:t>
            </a:r>
            <a:endParaRPr/>
          </a:p>
          <a:p>
            <a:pPr marL="0" lvl="0" indent="0" algn="l" rtl="0">
              <a:lnSpc>
                <a:spcPct val="100000"/>
              </a:lnSpc>
              <a:spcBef>
                <a:spcPts val="0"/>
              </a:spcBef>
              <a:spcAft>
                <a:spcPts val="0"/>
              </a:spcAft>
              <a:buSzPts val="1400"/>
              <a:buNone/>
            </a:pPr>
            <a:endParaRPr/>
          </a:p>
        </p:txBody>
      </p:sp>
      <p:sp>
        <p:nvSpPr>
          <p:cNvPr id="1244" name="Google Shape;1244;p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gde5f717792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1" name="Google Shape;1251;gde5f717792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Kinetic energy is measured by mass...</a:t>
            </a:r>
            <a:endParaRPr/>
          </a:p>
        </p:txBody>
      </p:sp>
      <p:sp>
        <p:nvSpPr>
          <p:cNvPr id="1252" name="Google Shape;1252;gde5f717792_0_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...and speed. The kinetic energy is the energy being released when the bowling ball is thrown. It has mass, and is moving (speed) so a bowling ball rolling down to hit the pins is kinetic energy </a:t>
            </a:r>
            <a:endParaRPr/>
          </a:p>
        </p:txBody>
      </p:sp>
      <p:sp>
        <p:nvSpPr>
          <p:cNvPr id="1262" name="Google Shape;1262;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chemical reaction is made up of chemical changes that happen when two or more elements are combined.</a:t>
            </a:r>
            <a:endParaRPr/>
          </a:p>
        </p:txBody>
      </p:sp>
      <p:sp>
        <p:nvSpPr>
          <p:cNvPr id="232" name="Google Shape;232;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dfb918aaca_1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1" name="Google Shape;1271;gdfb918aaca_1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272" name="Google Shape;1272;gdfb918aaca_1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dfb918aaca_11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7" name="Google Shape;1277;gdfb918aaca_11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is kinetic energy measured?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[Using mass and speed]</a:t>
            </a:r>
            <a:endParaRPr/>
          </a:p>
        </p:txBody>
      </p:sp>
      <p:sp>
        <p:nvSpPr>
          <p:cNvPr id="1278" name="Google Shape;1278;gdfb918aaca_11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5" name="Google Shape;1285;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an example of </a:t>
            </a:r>
            <a:r>
              <a:rPr lang="en-US" b="1"/>
              <a:t>kinetic energy</a:t>
            </a:r>
            <a:r>
              <a:rPr lang="en-US"/>
              <a:t>.</a:t>
            </a:r>
            <a:endParaRPr/>
          </a:p>
        </p:txBody>
      </p:sp>
      <p:sp>
        <p:nvSpPr>
          <p:cNvPr id="1286" name="Google Shape;1286;p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2" name="Google Shape;1292;p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When you are on a roller coaster and you reach the top of the hill, you start to go down. When you are going down the hill, that is kinetic energy. The roller coaster cars have mass, and is going down the hill at a certain speed, so kinetic energy is being released. </a:t>
            </a:r>
            <a:endParaRPr/>
          </a:p>
        </p:txBody>
      </p:sp>
      <p:sp>
        <p:nvSpPr>
          <p:cNvPr id="1293" name="Google Shape;1293;p1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0" name="Google Shape;1300;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 arrow that is shot from a bow is also an example of kinetic energy. The arrow has mass and is traveling to the target at a certain speed, so we know that kinetic energy has been released. </a:t>
            </a:r>
            <a:endParaRPr/>
          </a:p>
        </p:txBody>
      </p:sp>
      <p:sp>
        <p:nvSpPr>
          <p:cNvPr id="1301" name="Google Shape;1301;p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134</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p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8" name="Google Shape;1308;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think back to our demonstration. A marble rolling down an inclined plane is also an example of kinetic energy. This is because the marble has mass and is traveling at a certain speed. </a:t>
            </a:r>
            <a:endParaRPr/>
          </a:p>
        </p:txBody>
      </p:sp>
      <p:sp>
        <p:nvSpPr>
          <p:cNvPr id="1309" name="Google Shape;1309;p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135</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p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6" name="Google Shape;1316;p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let’s talk about some non-examples of </a:t>
            </a:r>
            <a:r>
              <a:rPr lang="en-US" b="1"/>
              <a:t>kinetic energy</a:t>
            </a:r>
            <a:r>
              <a:rPr lang="en-US"/>
              <a:t>.  </a:t>
            </a:r>
            <a:endParaRPr/>
          </a:p>
        </p:txBody>
      </p:sp>
      <p:sp>
        <p:nvSpPr>
          <p:cNvPr id="1317" name="Google Shape;1317;p1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136</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p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3" name="Google Shape;1323;p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Waiting to go down a waterslide is NOT an example of potential energy. You do have mass but you are not moving so you do not have speed, so there is no kinetic energy. </a:t>
            </a:r>
            <a:endParaRPr/>
          </a:p>
          <a:p>
            <a:pPr marL="0" lvl="0" indent="0" algn="l" rtl="0">
              <a:lnSpc>
                <a:spcPct val="100000"/>
              </a:lnSpc>
              <a:spcBef>
                <a:spcPts val="0"/>
              </a:spcBef>
              <a:spcAft>
                <a:spcPts val="0"/>
              </a:spcAft>
              <a:buSzPts val="1400"/>
              <a:buNone/>
            </a:pPr>
            <a:r>
              <a:rPr lang="en-US"/>
              <a:t>What kind of energy IS this? [gravitational potential energy]</a:t>
            </a:r>
            <a:endParaRPr/>
          </a:p>
        </p:txBody>
      </p:sp>
      <p:sp>
        <p:nvSpPr>
          <p:cNvPr id="1324" name="Google Shape;1324;p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137</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p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1" name="Google Shape;1331;p1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brick on the ground does not have kinetic energy. It does have mass but it does not have speed so it is not an example of kinetic energy. </a:t>
            </a:r>
            <a:endParaRPr/>
          </a:p>
        </p:txBody>
      </p:sp>
      <p:sp>
        <p:nvSpPr>
          <p:cNvPr id="1332" name="Google Shape;1332;p1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p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9" name="Google Shape;1339;p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Drawing back a bow and arrow is also NOT kinetic energy. They have mass but there is no speed. Drawing back a bow and arrow is an example of potential energy. When the energy is released and the bow is moving in the air, that is kinetic energy. </a:t>
            </a:r>
            <a:endParaRPr/>
          </a:p>
        </p:txBody>
      </p:sp>
      <p:sp>
        <p:nvSpPr>
          <p:cNvPr id="1340" name="Google Shape;1340;p1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240" name="Google Shape;240;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dfb918aaca_11_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7" name="Google Shape;1347;gdfb918aaca_11_1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348" name="Google Shape;1348;gdfb918aaca_11_1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140</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dfb918aaca_11_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3" name="Google Shape;1353;gdfb918aaca_11_1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an example of kinetic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354" name="Google Shape;1354;gdfb918aaca_11_1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141</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gdfb918aaca_11_1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1" name="Google Shape;1361;gdfb918aaca_11_1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non-example of kinetic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362" name="Google Shape;1362;gdfb918aaca_11_1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142</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p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0" name="Google Shape;1370;p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can also break down the term producer into different word parts to help us remember the meaning.  Let’s take a look!</a:t>
            </a:r>
            <a:endParaRPr/>
          </a:p>
        </p:txBody>
      </p:sp>
      <p:sp>
        <p:nvSpPr>
          <p:cNvPr id="1371" name="Google Shape;1371;p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143</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dfb918aaca_11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7" name="Google Shape;1377;gdfb918aaca_11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word kinetic can be broken up into two parts: kinet and ic.</a:t>
            </a:r>
            <a:endParaRPr/>
          </a:p>
        </p:txBody>
      </p:sp>
      <p:sp>
        <p:nvSpPr>
          <p:cNvPr id="1378" name="Google Shape;1378;gdfb918aaca_11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144</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gdfb918aaca_11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9" name="Google Shape;1389;gdfb918aaca_11_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The first part of kinetic comes from the Greek word “to move.” </a:t>
            </a:r>
            <a:endParaRPr/>
          </a:p>
          <a:p>
            <a:pPr marL="0" lvl="0" indent="0" algn="l" rtl="0">
              <a:lnSpc>
                <a:spcPct val="100000"/>
              </a:lnSpc>
              <a:spcBef>
                <a:spcPts val="0"/>
              </a:spcBef>
              <a:spcAft>
                <a:spcPts val="0"/>
              </a:spcAft>
              <a:buSzPts val="1400"/>
              <a:buNone/>
            </a:pPr>
            <a:endParaRPr/>
          </a:p>
        </p:txBody>
      </p:sp>
      <p:sp>
        <p:nvSpPr>
          <p:cNvPr id="1390" name="Google Shape;1390;gdfb918aaca_11_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145</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gdfb918aaca_11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4" name="Google Shape;1404;gdfb918aaca_11_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The suffix –ic means “of or pertaining to.”</a:t>
            </a:r>
            <a:endParaRPr/>
          </a:p>
          <a:p>
            <a:pPr marL="0" lvl="0" indent="0" algn="l" rtl="0">
              <a:lnSpc>
                <a:spcPct val="100000"/>
              </a:lnSpc>
              <a:spcBef>
                <a:spcPts val="0"/>
              </a:spcBef>
              <a:spcAft>
                <a:spcPts val="0"/>
              </a:spcAft>
              <a:buSzPts val="1400"/>
              <a:buNone/>
            </a:pPr>
            <a:endParaRPr/>
          </a:p>
        </p:txBody>
      </p:sp>
      <p:sp>
        <p:nvSpPr>
          <p:cNvPr id="1405" name="Google Shape;1405;gdfb918aaca_11_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146</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gdfb918aaca_11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9" name="Google Shape;1419;gdfb918aaca_11_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a:t>So, we can remember that kinetic energy involves movement. Think about how all of our examples involved speed. If something has speed, it is moving. </a:t>
            </a:r>
            <a:endParaRPr/>
          </a:p>
        </p:txBody>
      </p:sp>
      <p:sp>
        <p:nvSpPr>
          <p:cNvPr id="1420" name="Google Shape;1420;gdfb918aaca_11_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147</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Google Shape;1431;p1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2" name="Google Shape;1432;p1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433" name="Google Shape;1433;p1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148</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gdfb918aaca_11_2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8" name="Google Shape;1438;gdfb918aaca_11_2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can we use the word parts of kinetic to help us remember the definition of the term?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word kinetic can be broken up into two parts: kinet and ic.</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The first part of kinetic comes from the Greek word “to move.” </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The suffix –ic means “of or pertaining to.”</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SzPts val="1400"/>
              <a:buNone/>
            </a:pPr>
            <a:r>
              <a:rPr lang="en-US"/>
              <a:t>So, we can remember that kinetic energy involves movement. Think about how all of our examples involved speed. If something has speed, it is moving.]</a:t>
            </a:r>
            <a:endParaRPr/>
          </a:p>
          <a:p>
            <a:pPr marL="0" lvl="0" indent="0" algn="l" rtl="0">
              <a:spcBef>
                <a:spcPts val="0"/>
              </a:spcBef>
              <a:spcAft>
                <a:spcPts val="0"/>
              </a:spcAft>
              <a:buSzPts val="1400"/>
              <a:buNone/>
            </a:pPr>
            <a:endParaRPr/>
          </a:p>
          <a:p>
            <a:pPr marL="0" lvl="0" indent="0" algn="l" rtl="0">
              <a:spcBef>
                <a:spcPts val="0"/>
              </a:spcBef>
              <a:spcAft>
                <a:spcPts val="0"/>
              </a:spcAft>
              <a:buSzPts val="1400"/>
              <a:buNone/>
            </a:pPr>
            <a:r>
              <a:rPr lang="en-US" sz="1100"/>
              <a:t>Feedback: Reuniting the word parts is a crucial step in helping students understand the whole picture when reviewing morphological word parts.</a:t>
            </a:r>
            <a:endParaRPr/>
          </a:p>
        </p:txBody>
      </p:sp>
      <p:sp>
        <p:nvSpPr>
          <p:cNvPr id="1439" name="Google Shape;1439;gdfb918aaca_11_2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found in the nucleus of an atom?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[Protons and neutrons]</a:t>
            </a:r>
            <a:endParaRPr/>
          </a:p>
        </p:txBody>
      </p:sp>
      <p:sp>
        <p:nvSpPr>
          <p:cNvPr id="246" name="Google Shape;246;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p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0" name="Google Shape;1450;p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kinetic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[Kinetic energy is energy from motion.]</a:t>
            </a:r>
            <a:endParaRPr/>
          </a:p>
        </p:txBody>
      </p:sp>
      <p:sp>
        <p:nvSpPr>
          <p:cNvPr id="1451" name="Google Shape;1451;p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150</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p1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8" name="Google Shape;1458;p1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has to be present for an object to have kinetic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[Mass and speed]</a:t>
            </a:r>
            <a:endParaRPr/>
          </a:p>
        </p:txBody>
      </p:sp>
      <p:sp>
        <p:nvSpPr>
          <p:cNvPr id="1459" name="Google Shape;1459;p1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151</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gdfb918aaca_11_3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6" name="Google Shape;1466;gdfb918aaca_11_3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difference between kinetic and potential energy?</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[Potential energy is energy that is stored while kinetic energy is released energy (energy of motion).]</a:t>
            </a:r>
            <a:endParaRPr/>
          </a:p>
        </p:txBody>
      </p:sp>
      <p:sp>
        <p:nvSpPr>
          <p:cNvPr id="1467" name="Google Shape;1467;gdfb918aaca_11_3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152</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p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7" name="Google Shape;1477;p1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1478" name="Google Shape;1478;p1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153</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p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4" name="Google Shape;1484;p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Kinetic energy is energy from motion. </a:t>
            </a:r>
            <a:endParaRPr/>
          </a:p>
        </p:txBody>
      </p:sp>
      <p:sp>
        <p:nvSpPr>
          <p:cNvPr id="1485" name="Google Shape;1485;p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154</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p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2" name="Google Shape;1492;p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Feedback: Remind students that with kinetic energy, you have to pay attention to both speed and mass. You can also relate this back to potential energy. Ask students why they thing potential energy is also going to effect the car. </a:t>
            </a:r>
            <a:endParaRPr/>
          </a:p>
        </p:txBody>
      </p:sp>
      <p:sp>
        <p:nvSpPr>
          <p:cNvPr id="1493" name="Google Shape;1493;p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155</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3" name="Google Shape;1503;p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Explicit cue to revisit the big question at the end of the lesson:  </a:t>
            </a:r>
            <a:r>
              <a:rPr lang="en-US" b="0"/>
              <a:t>Okay everyone now that we’ve learned the terms potential energy and kinetic energy, let’s reflect once more on our big question. Was there anything that we predicted earlier that was correct or incorrect? Do you have any new hypotheses to share? Since we’ve covered both of these terms at this point, are there any relationships between kinetic energy and potential energy that we haven’t thought of yet?</a:t>
            </a:r>
            <a:endParaRPr b="1"/>
          </a:p>
          <a:p>
            <a:pPr marL="0" lvl="0" indent="0" algn="l" rtl="0">
              <a:lnSpc>
                <a:spcPct val="100000"/>
              </a:lnSpc>
              <a:spcBef>
                <a:spcPts val="0"/>
              </a:spcBef>
              <a:spcAft>
                <a:spcPts val="0"/>
              </a:spcAft>
              <a:buSzPts val="1400"/>
              <a:buNone/>
            </a:pPr>
            <a:endParaRPr/>
          </a:p>
        </p:txBody>
      </p:sp>
      <p:sp>
        <p:nvSpPr>
          <p:cNvPr id="1504" name="Google Shape;1504;p1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156</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p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3" name="Google Shape;1513;p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1514" name="Google Shape;1514;p1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157</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9d35d3923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4" name="Google Shape;1014;g9d35d3923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85927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does mass tell us about an object (as opposed to weight)?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[It tells us how much matter is in an object.]</a:t>
            </a:r>
            <a:endParaRPr/>
          </a:p>
        </p:txBody>
      </p:sp>
      <p:sp>
        <p:nvSpPr>
          <p:cNvPr id="254" name="Google Shape;254;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[Energy is 6he ability to cause change.]</a:t>
            </a:r>
            <a:endParaRPr/>
          </a:p>
        </p:txBody>
      </p:sp>
      <p:sp>
        <p:nvSpPr>
          <p:cNvPr id="262" name="Google Shape;262;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relationship between gravity and mass?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[Gravity is a force that exists between all objects with mass.]</a:t>
            </a:r>
            <a:endParaRPr/>
          </a:p>
        </p:txBody>
      </p:sp>
      <p:sp>
        <p:nvSpPr>
          <p:cNvPr id="270" name="Google Shape;270;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relationship between a chemical change and a chemical reaction?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chemical reaction is a series of chemical changes that happen when two or more substances are combined.]</a:t>
            </a:r>
            <a:endParaRPr/>
          </a:p>
        </p:txBody>
      </p:sp>
      <p:sp>
        <p:nvSpPr>
          <p:cNvPr id="277" name="Google Shape;277;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Today we will learn the definition of potential energy</a:t>
            </a:r>
            <a:r>
              <a:rPr lang="en-US"/>
              <a:t>.</a:t>
            </a:r>
            <a:endParaRPr sz="1200"/>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potential energy.</a:t>
            </a:r>
            <a:endParaRPr/>
          </a:p>
        </p:txBody>
      </p:sp>
      <p:sp>
        <p:nvSpPr>
          <p:cNvPr id="288" name="Google Shape;288;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Potential energy is stored energy. </a:t>
            </a:r>
            <a:endParaRPr/>
          </a:p>
        </p:txBody>
      </p:sp>
      <p:sp>
        <p:nvSpPr>
          <p:cNvPr id="296" name="Google Shape;296;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dfb918aaca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gdfb918aaca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305" name="Google Shape;305;gdfb918aaca_0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dfb918aaca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gdfb918aaca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potential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[Potential energy is stored energy.]</a:t>
            </a:r>
            <a:endParaRPr/>
          </a:p>
        </p:txBody>
      </p:sp>
      <p:sp>
        <p:nvSpPr>
          <p:cNvPr id="311" name="Google Shape;311;gdfb918aaca_0_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319" name="Google Shape;319;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6" name="Google Shape;326;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Potential energy, or stored energy, is like water behind a dam. Imagine all of that water building. As more and more water builds up, the pressure on the dam increases. </a:t>
            </a:r>
            <a:endParaRPr/>
          </a:p>
        </p:txBody>
      </p:sp>
      <p:sp>
        <p:nvSpPr>
          <p:cNvPr id="334" name="Google Shape;334;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If the dam were to break, all of that water would be released. Think of the energy those rushing waves would have! The energy would no longer be stored. </a:t>
            </a:r>
            <a:endParaRPr/>
          </a:p>
        </p:txBody>
      </p:sp>
      <p:sp>
        <p:nvSpPr>
          <p:cNvPr id="343" name="Google Shape;343;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are three types of potential energy, so we are going to look at each type of potential or stored energy. First, we are going to look at gravitational potential energy. </a:t>
            </a:r>
            <a:endParaRPr/>
          </a:p>
        </p:txBody>
      </p:sp>
      <p:sp>
        <p:nvSpPr>
          <p:cNvPr id="352" name="Google Shape;352;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gravitational potential energy.</a:t>
            </a:r>
            <a:endParaRPr/>
          </a:p>
        </p:txBody>
      </p:sp>
      <p:sp>
        <p:nvSpPr>
          <p:cNvPr id="368" name="Google Shape;368;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And we will learn about the types of potential energy.</a:t>
            </a:r>
            <a:endParaRPr/>
          </a:p>
        </p:txBody>
      </p:sp>
      <p:sp>
        <p:nvSpPr>
          <p:cNvPr id="127" name="Google Shape;127;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Gravitational potential energy is energy stored because of an object’s position or height above earth’s surface.</a:t>
            </a:r>
            <a:endParaRPr/>
          </a:p>
        </p:txBody>
      </p:sp>
      <p:sp>
        <p:nvSpPr>
          <p:cNvPr id="376" name="Google Shape;376;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dfb918aaca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dfb918aaca_2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385" name="Google Shape;385;gdfb918aaca_2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dfb918aaca_2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gdfb918aaca_2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gravitational potential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[Gravitational potential energy is energy stored because of an object’s position or height above Earth’s surface.]</a:t>
            </a:r>
            <a:endParaRPr/>
          </a:p>
        </p:txBody>
      </p:sp>
      <p:sp>
        <p:nvSpPr>
          <p:cNvPr id="391" name="Google Shape;391;gdfb918aaca_2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399" name="Google Shape;399;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amount of gravitational potential energy an object has depends on its mass,</a:t>
            </a:r>
            <a:endParaRPr/>
          </a:p>
        </p:txBody>
      </p:sp>
      <p:sp>
        <p:nvSpPr>
          <p:cNvPr id="406" name="Google Shape;406;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and its distance from the Earth.</a:t>
            </a:r>
            <a:endParaRPr/>
          </a:p>
        </p:txBody>
      </p:sp>
      <p:sp>
        <p:nvSpPr>
          <p:cNvPr id="415" name="Google Shape;415;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dfb918aaca_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gdfb918aaca_4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24" name="Google Shape;424;gdfb918aaca_4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dfb918aaca_4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gdfb918aaca_4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does gravitational potential energy depend 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[Mass and distance]</a:t>
            </a:r>
            <a:endParaRPr/>
          </a:p>
        </p:txBody>
      </p:sp>
      <p:sp>
        <p:nvSpPr>
          <p:cNvPr id="430" name="Google Shape;430;gdfb918aaca_4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an example of </a:t>
            </a:r>
            <a:r>
              <a:rPr lang="en-US" b="1"/>
              <a:t>gravitational potential energy</a:t>
            </a:r>
            <a:r>
              <a:rPr lang="en-US"/>
              <a:t>.  </a:t>
            </a:r>
            <a:endParaRPr/>
          </a:p>
        </p:txBody>
      </p:sp>
      <p:sp>
        <p:nvSpPr>
          <p:cNvPr id="438" name="Google Shape;438;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there is gravitational potential energy. </a:t>
            </a:r>
            <a:endParaRPr/>
          </a:p>
        </p:txBody>
      </p:sp>
      <p:sp>
        <p:nvSpPr>
          <p:cNvPr id="445" name="Google Shape;445;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relationships between kinetic and potential energy? </a:t>
            </a:r>
            <a:r>
              <a:rPr lang="en-US" b="0"/>
              <a:t> </a:t>
            </a:r>
            <a:endParaRPr/>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Asking students to make predictions about the relationship between kinetic and potential energy is a great way to activate and elicit student ideas and prior knowledge. This type of activity is evidence of the teacher planning for students’ engagement with science ideas.</a:t>
            </a:r>
            <a:endParaRPr/>
          </a:p>
        </p:txBody>
      </p:sp>
      <p:sp>
        <p:nvSpPr>
          <p:cNvPr id="143" name="Google Shape;14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is gravitational potential energy because the apple and Earth have mass.</a:t>
            </a:r>
            <a:endParaRPr/>
          </a:p>
        </p:txBody>
      </p:sp>
      <p:sp>
        <p:nvSpPr>
          <p:cNvPr id="453" name="Google Shape;453;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is gravitational potential energy because the apple is “y” distance from the Earth. </a:t>
            </a:r>
            <a:endParaRPr/>
          </a:p>
        </p:txBody>
      </p:sp>
      <p:sp>
        <p:nvSpPr>
          <p:cNvPr id="466" name="Google Shape;466;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de5f71779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gde5f71779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As the apple begins to fall, it loses potential energy because it is closer to the ground. </a:t>
            </a:r>
            <a:endParaRPr/>
          </a:p>
          <a:p>
            <a:pPr marL="0" lvl="0" indent="0" algn="l" rtl="0">
              <a:lnSpc>
                <a:spcPct val="100000"/>
              </a:lnSpc>
              <a:spcBef>
                <a:spcPts val="0"/>
              </a:spcBef>
              <a:spcAft>
                <a:spcPts val="0"/>
              </a:spcAft>
              <a:buSzPts val="1400"/>
              <a:buNone/>
            </a:pPr>
            <a:endParaRPr/>
          </a:p>
        </p:txBody>
      </p:sp>
      <p:sp>
        <p:nvSpPr>
          <p:cNvPr id="477" name="Google Shape;477;gde5f717792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Holding weights in the air is another example of gravitational potential energy. The weights and the ground both have mass. There is gravitational potential energy because the weight  is “y” distance from the earth. If the weight is dropped, it loses potential energy because it then falls to the ground. </a:t>
            </a:r>
            <a:endParaRPr/>
          </a:p>
        </p:txBody>
      </p:sp>
      <p:sp>
        <p:nvSpPr>
          <p:cNvPr id="491" name="Google Shape;491;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If you are at the top of a water slide, you have potential energy. You and the Earth both have mass, and because you are at the top of the water slide, you are a certain distance from Earth. As you go down the waterslide, you lose potential energy because you are getting closer to earth by going down the slide. </a:t>
            </a:r>
            <a:endParaRPr/>
          </a:p>
        </p:txBody>
      </p:sp>
      <p:sp>
        <p:nvSpPr>
          <p:cNvPr id="499" name="Google Shape;499;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let’s talk about some a non-example of </a:t>
            </a:r>
            <a:r>
              <a:rPr lang="en-US" b="1"/>
              <a:t>gravitational potential energy</a:t>
            </a:r>
            <a:r>
              <a:rPr lang="en-US"/>
              <a:t>.  </a:t>
            </a:r>
            <a:endParaRPr/>
          </a:p>
        </p:txBody>
      </p:sp>
      <p:sp>
        <p:nvSpPr>
          <p:cNvPr id="507" name="Google Shape;507;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brick on the ground does not have gravitational potential energy. It does not because it is NOT above the Earth’s surface. The only way for something to have gravitational potential energy is if it has both mass and is some distance above Earth’s surface.  </a:t>
            </a:r>
            <a:endParaRPr/>
          </a:p>
        </p:txBody>
      </p:sp>
      <p:sp>
        <p:nvSpPr>
          <p:cNvPr id="514" name="Google Shape;514;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522" name="Google Shape;522;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potential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[Potential energy is stored energy.]</a:t>
            </a:r>
            <a:endParaRPr/>
          </a:p>
        </p:txBody>
      </p:sp>
      <p:sp>
        <p:nvSpPr>
          <p:cNvPr id="528" name="Google Shape;528;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Once the dam is broken, does the water still have potential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[Potential energy is stored energy, but once the dam is broken, the energy is released and is no longer potential energy.]</a:t>
            </a:r>
            <a:endParaRPr/>
          </a:p>
        </p:txBody>
      </p:sp>
      <p:sp>
        <p:nvSpPr>
          <p:cNvPr id="536" name="Google Shape;536;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do a quick demonstration that will help get our brains ready to think about potential energy, and how it relates to our big question.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This demonstration is a great way to introduce students to an investigation. In your classroom, you may encourage students to plan and conduct this investigation more independently since a large component of inquiry-based activities is encouraging student thinking and independence. As suggested by the slide, beginning with open-ended questions, followed by providing explicit explanations, and then asking probing questions is a great way to engage students in a discussion while also providing clear explanations.</a:t>
            </a:r>
            <a:endParaRPr/>
          </a:p>
        </p:txBody>
      </p:sp>
      <p:sp>
        <p:nvSpPr>
          <p:cNvPr id="153" name="Google Shape;153;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gravitational potential energy?</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[Gravitational potential energy is energy stored because of an object’s position or height above earth’s surface.]</a:t>
            </a:r>
            <a:endParaRPr/>
          </a:p>
          <a:p>
            <a:pPr marL="0" lvl="0" indent="0" algn="l" rtl="0">
              <a:lnSpc>
                <a:spcPct val="100000"/>
              </a:lnSpc>
              <a:spcBef>
                <a:spcPts val="0"/>
              </a:spcBef>
              <a:spcAft>
                <a:spcPts val="0"/>
              </a:spcAft>
              <a:buSzPts val="1400"/>
              <a:buNone/>
            </a:pPr>
            <a:endParaRPr/>
          </a:p>
        </p:txBody>
      </p:sp>
      <p:sp>
        <p:nvSpPr>
          <p:cNvPr id="546" name="Google Shape;546;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de5f717792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de5f717792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two things does gravitational potential energy depend on?</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[Mass and distance]</a:t>
            </a:r>
            <a:endParaRPr/>
          </a:p>
          <a:p>
            <a:pPr marL="0" lvl="0" indent="0" algn="l" rtl="0">
              <a:lnSpc>
                <a:spcPct val="100000"/>
              </a:lnSpc>
              <a:spcBef>
                <a:spcPts val="0"/>
              </a:spcBef>
              <a:spcAft>
                <a:spcPts val="0"/>
              </a:spcAft>
              <a:buSzPts val="1400"/>
              <a:buNone/>
            </a:pPr>
            <a:endParaRPr/>
          </a:p>
        </p:txBody>
      </p:sp>
      <p:sp>
        <p:nvSpPr>
          <p:cNvPr id="554" name="Google Shape;554;gde5f717792_0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Think of your own example of gravitational potential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[An apple hanging in a tree, holding weights above the ground, a rollercoaster at the top of a hill, etc.]</a:t>
            </a:r>
            <a:endParaRPr/>
          </a:p>
        </p:txBody>
      </p:sp>
      <p:sp>
        <p:nvSpPr>
          <p:cNvPr id="561" name="Google Shape;561;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have talked about potential energy, and the first type of potential energy: gravitational potential energy. Now we are going to focus on the second type of potential energy: chemical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Giving students cues helps them to prepare for what is coming next.</a:t>
            </a:r>
            <a:endParaRPr/>
          </a:p>
        </p:txBody>
      </p:sp>
      <p:sp>
        <p:nvSpPr>
          <p:cNvPr id="570" name="Google Shape;570;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chemical energy.</a:t>
            </a:r>
            <a:endParaRPr/>
          </a:p>
        </p:txBody>
      </p:sp>
      <p:sp>
        <p:nvSpPr>
          <p:cNvPr id="586" name="Google Shape;586;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Chemical energy is the energy stored in the bonds of chemical compounds, like atoms and molecules.</a:t>
            </a:r>
            <a:endParaRPr/>
          </a:p>
        </p:txBody>
      </p:sp>
      <p:sp>
        <p:nvSpPr>
          <p:cNvPr id="594" name="Google Shape;594;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dfb918aaca_4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gdfb918aaca_4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605" name="Google Shape;605;gdfb918aaca_4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dfb918aaca_4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gdfb918aaca_4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chemical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[Chemical energy is energy stored in the bonds of chemical compounds, like atoms and molecules.]</a:t>
            </a:r>
            <a:endParaRPr/>
          </a:p>
        </p:txBody>
      </p:sp>
      <p:sp>
        <p:nvSpPr>
          <p:cNvPr id="611" name="Google Shape;611;gdfb918aaca_4_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621" name="Google Shape;621;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Bonds between molecules or compounds must be present for chemical energy to exist. Bonds store and release energy. </a:t>
            </a:r>
            <a:endParaRPr/>
          </a:p>
        </p:txBody>
      </p:sp>
      <p:sp>
        <p:nvSpPr>
          <p:cNvPr id="628" name="Google Shape;628;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161" name="Google Shape;161;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If a bond is formed, energy is stored. </a:t>
            </a:r>
            <a:endParaRPr/>
          </a:p>
        </p:txBody>
      </p:sp>
      <p:sp>
        <p:nvSpPr>
          <p:cNvPr id="638" name="Google Shape;638;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If a bond is broken, energy is released. </a:t>
            </a:r>
            <a:endParaRPr/>
          </a:p>
        </p:txBody>
      </p:sp>
      <p:sp>
        <p:nvSpPr>
          <p:cNvPr id="648" name="Google Shape;648;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7" name="Google Shape;657;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When a chemical reaction happens, chemical energy is released.</a:t>
            </a:r>
            <a:endParaRPr/>
          </a:p>
        </p:txBody>
      </p:sp>
      <p:sp>
        <p:nvSpPr>
          <p:cNvPr id="658" name="Google Shape;658;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Heat is often the product of a chemical reaction.</a:t>
            </a:r>
            <a:endParaRPr/>
          </a:p>
        </p:txBody>
      </p:sp>
      <p:sp>
        <p:nvSpPr>
          <p:cNvPr id="667" name="Google Shape;667;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dfb918aaca_6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gdfb918aaca_6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674" name="Google Shape;674;gdfb918aaca_6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dfb918aaca_6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gdfb918aaca_6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do we know when chemical energy is being stored?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[When bonds are formed, chemical energy is stored.]</a:t>
            </a:r>
            <a:endParaRPr/>
          </a:p>
        </p:txBody>
      </p:sp>
      <p:sp>
        <p:nvSpPr>
          <p:cNvPr id="680" name="Google Shape;680;gdfb918aaca_6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dfb918aaca_6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7" name="Google Shape;687;gdfb918aaca_6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happens when chemical energy is released?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[When chemical energy is released, a chemical reaction happens, which also causes heat to be released.]</a:t>
            </a:r>
            <a:endParaRPr/>
          </a:p>
        </p:txBody>
      </p:sp>
      <p:sp>
        <p:nvSpPr>
          <p:cNvPr id="688" name="Google Shape;688;gdfb918aaca_6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dfb918aaca_5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gdfb918aaca_5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an example of </a:t>
            </a:r>
            <a:r>
              <a:rPr lang="en-US" b="1"/>
              <a:t>chemical energy</a:t>
            </a:r>
            <a:r>
              <a:rPr lang="en-US"/>
              <a:t>.  </a:t>
            </a:r>
            <a:endParaRPr/>
          </a:p>
        </p:txBody>
      </p:sp>
      <p:sp>
        <p:nvSpPr>
          <p:cNvPr id="697" name="Google Shape;697;gdfb918aaca_5_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3" name="Google Shape;703;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Dry wood has stored chemical energy. When the wood is burned, chemical energy is released (bonds are broken) and turned into heat. We know a chemical reaction has taken place because the wood has turned into ash (a new substance). </a:t>
            </a:r>
            <a:endParaRPr/>
          </a:p>
        </p:txBody>
      </p:sp>
      <p:sp>
        <p:nvSpPr>
          <p:cNvPr id="704" name="Google Shape;704;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food contains chemical energy! The bonds in food contain chemical energy. When we breakdown food, The bonds in the food are broken and a chemical reaction takes place causing the chemical energy to be released. The energy from the food helps to keep us warm (heat from the reaction), helps us move, and allows us to grow. </a:t>
            </a:r>
            <a:endParaRPr/>
          </a:p>
        </p:txBody>
      </p:sp>
      <p:sp>
        <p:nvSpPr>
          <p:cNvPr id="717" name="Google Shape;717;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 atom is the smallest whole unit of matter.</a:t>
            </a:r>
            <a:endParaRPr/>
          </a:p>
          <a:p>
            <a:pPr marL="0" lvl="0" indent="0" algn="l" rtl="0">
              <a:lnSpc>
                <a:spcPct val="100000"/>
              </a:lnSpc>
              <a:spcBef>
                <a:spcPts val="0"/>
              </a:spcBef>
              <a:spcAft>
                <a:spcPts val="0"/>
              </a:spcAft>
              <a:buSzPts val="1400"/>
              <a:buNone/>
            </a:pPr>
            <a:endParaRPr/>
          </a:p>
        </p:txBody>
      </p:sp>
      <p:sp>
        <p:nvSpPr>
          <p:cNvPr id="167" name="Google Shape;167;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726" name="Google Shape;726;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potential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[Potential energy is stored energy.]</a:t>
            </a:r>
            <a:endParaRPr/>
          </a:p>
        </p:txBody>
      </p:sp>
      <p:sp>
        <p:nvSpPr>
          <p:cNvPr id="732" name="Google Shape;732;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9" name="Google Shape;739;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chemical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[Chemical energy is energy stored in the bonds of chemical compounds, like atoms and molecules.]</a:t>
            </a:r>
            <a:endParaRPr/>
          </a:p>
        </p:txBody>
      </p:sp>
      <p:sp>
        <p:nvSpPr>
          <p:cNvPr id="740" name="Google Shape;740;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happens when chemical energy is released?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[When chemical energy is released, a chemical reaction happens, which also causes heat to be released.]</a:t>
            </a:r>
            <a:endParaRPr/>
          </a:p>
        </p:txBody>
      </p:sp>
      <p:sp>
        <p:nvSpPr>
          <p:cNvPr id="750" name="Google Shape;750;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do we need chemical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[Our bodies break down the energy and use the energy to help keep us warm, move, and grow.]</a:t>
            </a:r>
            <a:endParaRPr/>
          </a:p>
        </p:txBody>
      </p:sp>
      <p:sp>
        <p:nvSpPr>
          <p:cNvPr id="759" name="Google Shape;759;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6" name="Google Shape;766;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gravitational potential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[Gravitational potential energy is energy stored because of an object’s position or height above earth’s surface.]</a:t>
            </a:r>
            <a:endParaRPr/>
          </a:p>
        </p:txBody>
      </p:sp>
      <p:sp>
        <p:nvSpPr>
          <p:cNvPr id="767" name="Google Shape;767;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4" name="Google Shape;774;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are gravitational potential energy and chemical energy similar?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[They both are types of stored (or potential) energy.]</a:t>
            </a:r>
            <a:endParaRPr/>
          </a:p>
        </p:txBody>
      </p:sp>
      <p:sp>
        <p:nvSpPr>
          <p:cNvPr id="775" name="Google Shape;775;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7" name="Google Shape;787;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have talked about two types of potential energy: gravitational potential energy, and chemical energy. Now we are going to talk about the final type of potential energy: nuclear energy.</a:t>
            </a:r>
            <a:endParaRPr/>
          </a:p>
        </p:txBody>
      </p:sp>
      <p:sp>
        <p:nvSpPr>
          <p:cNvPr id="788" name="Google Shape;788;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3" name="Google Shape;803;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nuclear energy.</a:t>
            </a:r>
            <a:endParaRPr/>
          </a:p>
        </p:txBody>
      </p:sp>
      <p:sp>
        <p:nvSpPr>
          <p:cNvPr id="804" name="Google Shape;804;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1" name="Google Shape;811;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Nuclear energy is energy stored in the nucleus of an atom.</a:t>
            </a:r>
            <a:endParaRPr/>
          </a:p>
        </p:txBody>
      </p:sp>
      <p:sp>
        <p:nvSpPr>
          <p:cNvPr id="812" name="Google Shape;812;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nucleus is at the center of the atom and is made up of protons (positively charged particles) and neutrons (neutral particles).</a:t>
            </a:r>
            <a:endParaRPr/>
          </a:p>
        </p:txBody>
      </p:sp>
      <p:sp>
        <p:nvSpPr>
          <p:cNvPr id="190" name="Google Shape;190;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dfb918aaca_6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gdfb918aaca_6_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822" name="Google Shape;822;gdfb918aaca_6_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dfb918aaca_6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7" name="Google Shape;827;gdfb918aaca_6_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nuclear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[Nuclear energy is energy stored in the nucleus of an atom.]</a:t>
            </a:r>
            <a:endParaRPr/>
          </a:p>
        </p:txBody>
      </p:sp>
      <p:sp>
        <p:nvSpPr>
          <p:cNvPr id="828" name="Google Shape;828;gdfb918aaca_6_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6" name="Google Shape;836;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837" name="Google Shape;837;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3" name="Google Shape;843;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Nuclear energy holds the nucleus of an atom together. It keeps protons and neutrons next to each other. </a:t>
            </a:r>
            <a:endParaRPr/>
          </a:p>
        </p:txBody>
      </p:sp>
      <p:sp>
        <p:nvSpPr>
          <p:cNvPr id="844" name="Google Shape;844;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dfb918aaca_6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gdfb918aaca_6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851" name="Google Shape;851;gdfb918aaca_6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dfb918aaca_6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6" name="Google Shape;856;gdfb918aaca_6_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does nuclear energy do?</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[Nuclear energy holds the nucleus of an atom together. It keeps protons and neutrons next to each other.]</a:t>
            </a:r>
            <a:endParaRPr/>
          </a:p>
        </p:txBody>
      </p:sp>
      <p:sp>
        <p:nvSpPr>
          <p:cNvPr id="857" name="Google Shape;857;gdfb918aaca_6_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4" name="Google Shape;864;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an example of </a:t>
            </a:r>
            <a:r>
              <a:rPr lang="en-US" b="1"/>
              <a:t>nuclear energy</a:t>
            </a:r>
            <a:r>
              <a:rPr lang="en-US"/>
              <a:t>. </a:t>
            </a:r>
            <a:endParaRPr/>
          </a:p>
        </p:txBody>
      </p:sp>
      <p:sp>
        <p:nvSpPr>
          <p:cNvPr id="865" name="Google Shape;865;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Nuclear energy can be extremely explosive when used. The sun is powered by nuclear energy, so the sun is one example of how we can see nuclear energy.</a:t>
            </a:r>
            <a:endParaRPr/>
          </a:p>
        </p:txBody>
      </p:sp>
      <p:sp>
        <p:nvSpPr>
          <p:cNvPr id="872" name="Google Shape;872;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9" name="Google Shape;879;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can also break down the term producer into different word parts to help us remember the meaning.  Let’s take a look!</a:t>
            </a:r>
            <a:endParaRPr/>
          </a:p>
        </p:txBody>
      </p:sp>
      <p:sp>
        <p:nvSpPr>
          <p:cNvPr id="880" name="Google Shape;880;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we can see how the word ”nuclear” comes from the word “nucleus.” This helps us remember that nuclear energy is stored in the nucleus of atoms</a:t>
            </a:r>
            <a:endParaRPr/>
          </a:p>
        </p:txBody>
      </p:sp>
      <p:sp>
        <p:nvSpPr>
          <p:cNvPr id="887" name="Google Shape;887;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a:t>Mass is the measurement of the matter in an object. </a:t>
            </a:r>
            <a:endParaRPr/>
          </a:p>
          <a:p>
            <a:pPr marL="0" lvl="0" indent="0" algn="l" rtl="0">
              <a:lnSpc>
                <a:spcPct val="100000"/>
              </a:lnSpc>
              <a:spcBef>
                <a:spcPts val="0"/>
              </a:spcBef>
              <a:spcAft>
                <a:spcPts val="0"/>
              </a:spcAft>
              <a:buNone/>
            </a:pPr>
            <a:r>
              <a:rPr lang="en-US"/>
              <a:t>When most people think about mass, they also think about weight. Remember that mass and weight are different. </a:t>
            </a:r>
            <a:endParaRPr/>
          </a:p>
          <a:p>
            <a:pPr marL="0" lvl="0" indent="0" algn="l" rtl="0">
              <a:lnSpc>
                <a:spcPct val="100000"/>
              </a:lnSpc>
              <a:spcBef>
                <a:spcPts val="0"/>
              </a:spcBef>
              <a:spcAft>
                <a:spcPts val="0"/>
              </a:spcAft>
              <a:buNone/>
            </a:pPr>
            <a:r>
              <a:rPr lang="en-US"/>
              <a:t>The mass of an object is a measure of the amount of matter in the object, but weight is a measure of the force (or how gravity pulls) on an object. So, for example, weight on Earth and Mars is different because the gravitational pull changes, but mass is always the same. </a:t>
            </a:r>
            <a:endParaRPr/>
          </a:p>
        </p:txBody>
      </p:sp>
      <p:sp>
        <p:nvSpPr>
          <p:cNvPr id="200" name="Google Shape;200;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8" name="Google Shape;898;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899" name="Google Shape;899;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4" name="Google Shape;904;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potential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[Potential energy is stored energy.]</a:t>
            </a:r>
            <a:endParaRPr/>
          </a:p>
        </p:txBody>
      </p:sp>
      <p:sp>
        <p:nvSpPr>
          <p:cNvPr id="905" name="Google Shape;905;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2" name="Google Shape;912;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nuclear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[Nuclear energy is energy stored in the nucleus of an atom.]</a:t>
            </a:r>
            <a:endParaRPr/>
          </a:p>
        </p:txBody>
      </p:sp>
      <p:sp>
        <p:nvSpPr>
          <p:cNvPr id="913" name="Google Shape;913;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dfb918aaca_7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1" name="Google Shape;921;gdfb918aaca_7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are nuclear energy and chemical energy similar?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[They both are types of stored (or potential) energy.]</a:t>
            </a:r>
            <a:endParaRPr/>
          </a:p>
        </p:txBody>
      </p:sp>
      <p:sp>
        <p:nvSpPr>
          <p:cNvPr id="922" name="Google Shape;922;gdfb918aaca_7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dfb918aaca_9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2" name="Google Shape;932;gdfb918aaca_9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are gravitational potential energy and chemical energy similar?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[They are all ways energy is stored, meaning they are all types of potential energy.]</a:t>
            </a:r>
            <a:endParaRPr/>
          </a:p>
        </p:txBody>
      </p:sp>
      <p:sp>
        <p:nvSpPr>
          <p:cNvPr id="933" name="Google Shape;933;gdfb918aaca_9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5" name="Google Shape;945;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946" name="Google Shape;946;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2" name="Google Shape;952;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Potential energy is stored energy. </a:t>
            </a:r>
            <a:endParaRPr/>
          </a:p>
        </p:txBody>
      </p:sp>
      <p:sp>
        <p:nvSpPr>
          <p:cNvPr id="953" name="Google Shape;953;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0" name="Google Shape;960;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Gravitational potential energy is energy stored because of an object’s position or height above earth’s surface.</a:t>
            </a:r>
            <a:endParaRPr/>
          </a:p>
        </p:txBody>
      </p:sp>
      <p:sp>
        <p:nvSpPr>
          <p:cNvPr id="961" name="Google Shape;961;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8" name="Google Shape;968;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Gravitational potential energy is the energy an object has because of its position in a gravitational field.</a:t>
            </a:r>
            <a:endParaRPr/>
          </a:p>
        </p:txBody>
      </p:sp>
      <p:sp>
        <p:nvSpPr>
          <p:cNvPr id="969" name="Google Shape;969;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8" name="Google Shape;978;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Nuclear energy is energy stored in the nucleus of an atom.</a:t>
            </a:r>
            <a:endParaRPr/>
          </a:p>
        </p:txBody>
      </p:sp>
      <p:sp>
        <p:nvSpPr>
          <p:cNvPr id="979" name="Google Shape;979;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4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1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5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1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5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5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1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4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1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4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4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1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4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14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1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4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14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14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14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1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4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4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14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1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5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5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5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1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www.explorelearning.com/index.cfm?method=cResource.dspView&amp;ResourceID=399"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0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0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04.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0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9.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7.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8.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0.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1.xml"/><Relationship Id="rId1" Type="http://schemas.openxmlformats.org/officeDocument/2006/relationships/slideLayout" Target="../slideLayouts/slideLayout3.xml"/><Relationship Id="rId6" Type="http://schemas.openxmlformats.org/officeDocument/2006/relationships/image" Target="../media/image41.jpg"/><Relationship Id="rId5" Type="http://schemas.openxmlformats.org/officeDocument/2006/relationships/image" Target="../media/image18.png"/><Relationship Id="rId4" Type="http://schemas.openxmlformats.org/officeDocument/2006/relationships/image" Target="../media/image26.png"/></Relationships>
</file>

<file path=ppt/slides/_rels/slide1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23.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1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5.xml"/><Relationship Id="rId1" Type="http://schemas.openxmlformats.org/officeDocument/2006/relationships/slideLayout" Target="../slideLayouts/slideLayout3.xml"/><Relationship Id="rId4" Type="http://schemas.openxmlformats.org/officeDocument/2006/relationships/image" Target="../media/image57.jpg"/></Relationships>
</file>

<file path=ppt/slides/_rels/slide1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27.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2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28.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2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1.xml"/><Relationship Id="rId1" Type="http://schemas.openxmlformats.org/officeDocument/2006/relationships/slideLayout" Target="../slideLayouts/slideLayout3.xml"/><Relationship Id="rId4" Type="http://schemas.openxmlformats.org/officeDocument/2006/relationships/image" Target="../media/image57.jpg"/></Relationships>
</file>

<file path=ppt/slides/_rels/slide1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3.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35.png"/></Relationships>
</file>

<file path=ppt/slides/_rels/slide1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4.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35.png"/></Relationships>
</file>

<file path=ppt/slides/_rels/slide1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8.png"/></Relationships>
</file>

<file path=ppt/slides/_rels/slide1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8.png"/></Relationships>
</file>

<file path=ppt/slides/_rels/slide1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8.png"/></Relationships>
</file>

<file path=ppt/slides/_rels/slide1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1.xml"/><Relationship Id="rId1" Type="http://schemas.openxmlformats.org/officeDocument/2006/relationships/slideLayout" Target="../slideLayouts/slideLayout3.xml"/><Relationship Id="rId4" Type="http://schemas.openxmlformats.org/officeDocument/2006/relationships/image" Target="../media/image40.jpg"/></Relationships>
</file>

<file path=ppt/slides/_rels/slide1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2.xml"/><Relationship Id="rId1" Type="http://schemas.openxmlformats.org/officeDocument/2006/relationships/slideLayout" Target="../slideLayouts/slideLayout3.xml"/><Relationship Id="rId4" Type="http://schemas.openxmlformats.org/officeDocument/2006/relationships/image" Target="../media/image40.jpg"/></Relationships>
</file>

<file path=ppt/slides/_rels/slide1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4.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49.png"/></Relationships>
</file>

<file path=ppt/slides/_rels/slide1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5.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49.png"/></Relationships>
</file>

<file path=ppt/slides/_rels/slide1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6.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49.png"/></Relationships>
</file>

<file path=ppt/slides/_rels/slide1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7.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49.png"/></Relationships>
</file>

<file path=ppt/slides/_rels/slide1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9.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50.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5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51.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2.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57.jpg"/><Relationship Id="rId4" Type="http://schemas.openxmlformats.org/officeDocument/2006/relationships/image" Target="../media/image26.png"/></Relationships>
</file>

<file path=ppt/slides/_rels/slide1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5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5.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51.png"/><Relationship Id="rId4" Type="http://schemas.openxmlformats.org/officeDocument/2006/relationships/hyperlink" Target="https://www.explorelearning.com/index.cfm?method=cResource.dspView&amp;ResourceID=405"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58.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21.jp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41.jpg"/><Relationship Id="rId4" Type="http://schemas.openxmlformats.org/officeDocument/2006/relationships/image" Target="../media/image29.png"/></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5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6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3.jpg"/></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6.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3.jpg"/></Relationships>
</file>

<file path=ppt/slides/_rels/slide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8.png"/><Relationship Id="rId4" Type="http://schemas.openxmlformats.org/officeDocument/2006/relationships/image" Target="../media/image45.png"/></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3.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3.jpg"/></Relationships>
</file>

<file path=ppt/slides/_rels/slide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7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6.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34.jpg"/><Relationship Id="rId4" Type="http://schemas.openxmlformats.org/officeDocument/2006/relationships/image" Target="../media/image41.jpg"/></Relationships>
</file>

<file path=ppt/slides/_rels/slide7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9.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3.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8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47.gif"/></Relationships>
</file>

<file path=ppt/slides/_rels/slide8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7.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28.png"/></Relationships>
</file>

<file path=ppt/slides/_rels/slide8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9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3.xml"/><Relationship Id="rId1" Type="http://schemas.openxmlformats.org/officeDocument/2006/relationships/slideLayout" Target="../slideLayouts/slideLayout3.xml"/><Relationship Id="rId6" Type="http://schemas.openxmlformats.org/officeDocument/2006/relationships/image" Target="../media/image41.jpg"/><Relationship Id="rId5" Type="http://schemas.openxmlformats.org/officeDocument/2006/relationships/image" Target="../media/image18.png"/><Relationship Id="rId4" Type="http://schemas.openxmlformats.org/officeDocument/2006/relationships/image" Target="../media/image26.png"/></Relationships>
</file>

<file path=ppt/slides/_rels/slide9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4.jpg"/><Relationship Id="rId2" Type="http://schemas.openxmlformats.org/officeDocument/2006/relationships/notesSlide" Target="../notesSlides/notesSlide94.xml"/><Relationship Id="rId1" Type="http://schemas.openxmlformats.org/officeDocument/2006/relationships/slideLayout" Target="../slideLayouts/slideLayout3.xml"/><Relationship Id="rId6" Type="http://schemas.openxmlformats.org/officeDocument/2006/relationships/image" Target="../media/image41.jpg"/><Relationship Id="rId5" Type="http://schemas.openxmlformats.org/officeDocument/2006/relationships/image" Target="../media/image18.png"/><Relationship Id="rId4" Type="http://schemas.openxmlformats.org/officeDocument/2006/relationships/image" Target="../media/image26.png"/></Relationships>
</file>

<file path=ppt/slides/_rels/slide9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9.xml"/><Relationship Id="rId1" Type="http://schemas.openxmlformats.org/officeDocument/2006/relationships/slideLayout" Target="../slideLayouts/slideLayout3.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2"/>
          <p:cNvSpPr txBox="1">
            <a:spLocks noGrp="1"/>
          </p:cNvSpPr>
          <p:nvPr>
            <p:ph type="title"/>
          </p:nvPr>
        </p:nvSpPr>
        <p:spPr>
          <a:xfrm>
            <a:off x="742013" y="27804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Energy:</a:t>
            </a:r>
            <a:r>
              <a:rPr lang="en-US"/>
              <a:t> the ability to cause change</a:t>
            </a:r>
            <a:endParaRPr/>
          </a:p>
        </p:txBody>
      </p:sp>
      <p:pic>
        <p:nvPicPr>
          <p:cNvPr id="211" name="Google Shape;211;p12" descr="energy.jpg"/>
          <p:cNvPicPr preferRelativeResize="0">
            <a:picLocks noGrp="1"/>
          </p:cNvPicPr>
          <p:nvPr>
            <p:ph type="body" idx="1"/>
          </p:nvPr>
        </p:nvPicPr>
        <p:blipFill rotWithShape="1">
          <a:blip r:embed="rId3">
            <a:alphaModFix/>
          </a:blip>
          <a:srcRect l="-18187" r="-18186"/>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212" name="Google Shape;212;p12"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91"/>
          <p:cNvSpPr txBox="1"/>
          <p:nvPr/>
        </p:nvSpPr>
        <p:spPr>
          <a:xfrm>
            <a:off x="1768497" y="111150"/>
            <a:ext cx="7195500" cy="95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991" name="Google Shape;991;p91"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2" name="Google Shape;992;p91"/>
          <p:cNvSpPr txBox="1"/>
          <p:nvPr/>
        </p:nvSpPr>
        <p:spPr>
          <a:xfrm>
            <a:off x="44367" y="2230734"/>
            <a:ext cx="2919897" cy="39703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Click the link above to explore more about potential energy.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In this simulation activity, you’ll use the bar chart to observe how the potential energy of different objects  changes as you move them. Think about, for example, what causes the ball to have higher potential energy than the paper clips, even when the paperclips are higher. </a:t>
            </a:r>
            <a:endParaRPr sz="1400" b="0" i="0" u="none" strike="noStrike" cap="none">
              <a:solidFill>
                <a:srgbClr val="000000"/>
              </a:solidFill>
              <a:latin typeface="Arial"/>
              <a:ea typeface="Arial"/>
              <a:cs typeface="Arial"/>
              <a:sym typeface="Arial"/>
            </a:endParaRPr>
          </a:p>
        </p:txBody>
      </p:sp>
      <p:sp>
        <p:nvSpPr>
          <p:cNvPr id="993" name="Google Shape;993;p91"/>
          <p:cNvSpPr/>
          <p:nvPr/>
        </p:nvSpPr>
        <p:spPr>
          <a:xfrm>
            <a:off x="2331640" y="990142"/>
            <a:ext cx="406271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Potential Energy Gizmo</a:t>
            </a:r>
            <a:endParaRPr sz="3200" b="0" i="0" u="none" strike="noStrike" cap="none">
              <a:solidFill>
                <a:schemeClr val="dk1"/>
              </a:solidFill>
              <a:latin typeface="Calibri"/>
              <a:ea typeface="Calibri"/>
              <a:cs typeface="Calibri"/>
              <a:sym typeface="Calibri"/>
            </a:endParaRPr>
          </a:p>
        </p:txBody>
      </p:sp>
      <p:pic>
        <p:nvPicPr>
          <p:cNvPr id="994" name="Google Shape;994;p91" descr="Cursor"/>
          <p:cNvPicPr preferRelativeResize="0"/>
          <p:nvPr/>
        </p:nvPicPr>
        <p:blipFill rotWithShape="1">
          <a:blip r:embed="rId5">
            <a:alphaModFix/>
          </a:blip>
          <a:srcRect/>
          <a:stretch/>
        </p:blipFill>
        <p:spPr>
          <a:xfrm rot="5400000">
            <a:off x="1592261" y="1341620"/>
            <a:ext cx="914400" cy="914400"/>
          </a:xfrm>
          <a:prstGeom prst="rect">
            <a:avLst/>
          </a:prstGeom>
          <a:noFill/>
          <a:ln>
            <a:noFill/>
          </a:ln>
        </p:spPr>
      </p:pic>
      <p:pic>
        <p:nvPicPr>
          <p:cNvPr id="995" name="Google Shape;995;p91"/>
          <p:cNvPicPr preferRelativeResize="0"/>
          <p:nvPr/>
        </p:nvPicPr>
        <p:blipFill rotWithShape="1">
          <a:blip r:embed="rId6">
            <a:alphaModFix/>
          </a:blip>
          <a:srcRect l="24262" t="19113" r="28689" b="22917"/>
          <a:stretch/>
        </p:blipFill>
        <p:spPr>
          <a:xfrm>
            <a:off x="3132944" y="2005481"/>
            <a:ext cx="5831174" cy="4275397"/>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92"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2" name="Google Shape;1002;p92"/>
          <p:cNvSpPr txBox="1"/>
          <p:nvPr/>
        </p:nvSpPr>
        <p:spPr>
          <a:xfrm>
            <a:off x="624298" y="36384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is the relationship between kinetic energy and potential energy?</a:t>
            </a:r>
            <a:endParaRPr sz="1400" b="0" i="0" u="none" strike="noStrike" cap="none">
              <a:solidFill>
                <a:srgbClr val="000000"/>
              </a:solidFill>
              <a:latin typeface="Arial"/>
              <a:ea typeface="Arial"/>
              <a:cs typeface="Arial"/>
              <a:sym typeface="Arial"/>
            </a:endParaRPr>
          </a:p>
        </p:txBody>
      </p:sp>
      <p:pic>
        <p:nvPicPr>
          <p:cNvPr id="1003" name="Google Shape;1003;p92"/>
          <p:cNvPicPr preferRelativeResize="0"/>
          <p:nvPr/>
        </p:nvPicPr>
        <p:blipFill>
          <a:blip r:embed="rId4">
            <a:alphaModFix/>
          </a:blip>
          <a:stretch>
            <a:fillRect/>
          </a:stretch>
        </p:blipFill>
        <p:spPr>
          <a:xfrm>
            <a:off x="1259000" y="2029401"/>
            <a:ext cx="6625999" cy="3975600"/>
          </a:xfrm>
          <a:prstGeom prst="rect">
            <a:avLst/>
          </a:prstGeom>
          <a:noFill/>
          <a:ln>
            <a:noFill/>
          </a:ln>
        </p:spPr>
      </p:pic>
      <p:sp>
        <p:nvSpPr>
          <p:cNvPr id="1004" name="Google Shape;1004;p92"/>
          <p:cNvSpPr txBox="1"/>
          <p:nvPr/>
        </p:nvSpPr>
        <p:spPr>
          <a:xfrm>
            <a:off x="2064925" y="5604800"/>
            <a:ext cx="134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Kinetic Energy</a:t>
            </a:r>
            <a:endParaRPr>
              <a:latin typeface="Calibri"/>
              <a:ea typeface="Calibri"/>
              <a:cs typeface="Calibri"/>
              <a:sym typeface="Calibri"/>
            </a:endParaRPr>
          </a:p>
        </p:txBody>
      </p:sp>
      <p:sp>
        <p:nvSpPr>
          <p:cNvPr id="1005" name="Google Shape;1005;p92"/>
          <p:cNvSpPr txBox="1"/>
          <p:nvPr/>
        </p:nvSpPr>
        <p:spPr>
          <a:xfrm>
            <a:off x="5803375" y="5604800"/>
            <a:ext cx="134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Kinetic Energy</a:t>
            </a:r>
            <a:endParaRPr>
              <a:latin typeface="Calibri"/>
              <a:ea typeface="Calibri"/>
              <a:cs typeface="Calibri"/>
              <a:sym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pic>
        <p:nvPicPr>
          <p:cNvPr id="1011" name="Google Shape;1011;p93"/>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pic>
        <p:nvPicPr>
          <p:cNvPr id="1016" name="Google Shape;1016;g9d35d3923d_0_0" descr="IEP Translation – Communication from OSEP regarding the ..."/>
          <p:cNvPicPr preferRelativeResize="0"/>
          <p:nvPr/>
        </p:nvPicPr>
        <p:blipFill rotWithShape="1">
          <a:blip r:embed="rId3">
            <a:alphaModFix/>
          </a:blip>
          <a:srcRect/>
          <a:stretch/>
        </p:blipFill>
        <p:spPr>
          <a:xfrm>
            <a:off x="2030107" y="934742"/>
            <a:ext cx="5567538" cy="904494"/>
          </a:xfrm>
          <a:prstGeom prst="rect">
            <a:avLst/>
          </a:prstGeom>
          <a:noFill/>
          <a:ln>
            <a:noFill/>
          </a:ln>
        </p:spPr>
      </p:pic>
      <p:pic>
        <p:nvPicPr>
          <p:cNvPr id="1017" name="Google Shape;1017;g9d35d3923d_0_0" descr="United States Department of Education - Wikipedia"/>
          <p:cNvPicPr preferRelativeResize="0"/>
          <p:nvPr/>
        </p:nvPicPr>
        <p:blipFill rotWithShape="1">
          <a:blip r:embed="rId4">
            <a:alphaModFix/>
          </a:blip>
          <a:srcRect/>
          <a:stretch/>
        </p:blipFill>
        <p:spPr>
          <a:xfrm>
            <a:off x="3737160" y="1949664"/>
            <a:ext cx="2153432" cy="2006936"/>
          </a:xfrm>
          <a:prstGeom prst="rect">
            <a:avLst/>
          </a:prstGeom>
          <a:noFill/>
          <a:ln>
            <a:noFill/>
          </a:ln>
        </p:spPr>
      </p:pic>
      <p:pic>
        <p:nvPicPr>
          <p:cNvPr id="1018" name="Google Shape;1018;g9d35d3923d_0_0"/>
          <p:cNvPicPr preferRelativeResize="0"/>
          <p:nvPr/>
        </p:nvPicPr>
        <p:blipFill rotWithShape="1">
          <a:blip r:embed="rId5">
            <a:alphaModFix/>
          </a:blip>
          <a:srcRect/>
          <a:stretch/>
        </p:blipFill>
        <p:spPr>
          <a:xfrm>
            <a:off x="903450" y="4236386"/>
            <a:ext cx="7337101" cy="1289764"/>
          </a:xfrm>
          <a:prstGeom prst="rect">
            <a:avLst/>
          </a:prstGeom>
          <a:noFill/>
          <a:ln>
            <a:noFill/>
          </a:ln>
        </p:spPr>
      </p:pic>
      <p:sp>
        <p:nvSpPr>
          <p:cNvPr id="1019" name="Google Shape;1019;g9d35d3923d_0_0"/>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1020" name="Google Shape;1020;g9d35d3923d_0_0"/>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grpSp>
        <p:nvGrpSpPr>
          <p:cNvPr id="1026" name="Google Shape;1026;p95"/>
          <p:cNvGrpSpPr/>
          <p:nvPr/>
        </p:nvGrpSpPr>
        <p:grpSpPr>
          <a:xfrm>
            <a:off x="1505008" y="297180"/>
            <a:ext cx="5828913" cy="6262953"/>
            <a:chOff x="814636" y="0"/>
            <a:chExt cx="5828913" cy="6262953"/>
          </a:xfrm>
        </p:grpSpPr>
        <p:sp>
          <p:nvSpPr>
            <p:cNvPr id="1027" name="Google Shape;1027;p95"/>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8" name="Google Shape;1028;p95"/>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1029" name="Google Shape;1029;p95"/>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0" name="Google Shape;1030;p95"/>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1" name="Google Shape;1031;p95"/>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1032" name="Google Shape;1032;p95"/>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3" name="Google Shape;1033;p95"/>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4" name="Google Shape;1034;p95"/>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1035" name="Google Shape;1035;p95"/>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6" name="Google Shape;1036;p95"/>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7" name="Google Shape;1037;p95"/>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038" name="Google Shape;1038;p95"/>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9" name="Google Shape;1039;p95"/>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p95"/>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041" name="Google Shape;1041;p95"/>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2" name="Google Shape;1042;p95"/>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3" name="Google Shape;1043;p95"/>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44" name="Google Shape;1044;p95"/>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45" name="Google Shape;1045;p95"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46" name="Google Shape;1046;p95"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047" name="Google Shape;1047;p95"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048" name="Google Shape;1048;p95"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049" name="Google Shape;1049;p95"/>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0" name="Google Shape;1050;p95"/>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9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Kinetic Energy</a:t>
            </a:r>
            <a:endParaRPr/>
          </a:p>
        </p:txBody>
      </p:sp>
      <p:pic>
        <p:nvPicPr>
          <p:cNvPr id="1057" name="Google Shape;1057;p96" descr="bowling.jpg"/>
          <p:cNvPicPr preferRelativeResize="0">
            <a:picLocks noGrp="1"/>
          </p:cNvPicPr>
          <p:nvPr>
            <p:ph type="body" idx="1"/>
          </p:nvPr>
        </p:nvPicPr>
        <p:blipFill rotWithShape="1">
          <a:blip r:embed="rId3">
            <a:alphaModFix/>
          </a:blip>
          <a:srcRect l="-10572" r="-10572"/>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1058" name="Google Shape;1058;p96"/>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9" name="Google Shape;1059;p96"/>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97"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p97"/>
          <p:cNvSpPr txBox="1"/>
          <p:nvPr/>
        </p:nvSpPr>
        <p:spPr>
          <a:xfrm>
            <a:off x="585048" y="29839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is the relationship between kinetic energy and potential energy?</a:t>
            </a:r>
            <a:endParaRPr sz="1400" b="0" i="0" u="none" strike="noStrike" cap="none">
              <a:solidFill>
                <a:srgbClr val="000000"/>
              </a:solidFill>
              <a:latin typeface="Arial"/>
              <a:ea typeface="Arial"/>
              <a:cs typeface="Arial"/>
              <a:sym typeface="Arial"/>
            </a:endParaRPr>
          </a:p>
        </p:txBody>
      </p:sp>
      <p:pic>
        <p:nvPicPr>
          <p:cNvPr id="1067" name="Google Shape;1067;p97"/>
          <p:cNvPicPr preferRelativeResize="0"/>
          <p:nvPr/>
        </p:nvPicPr>
        <p:blipFill>
          <a:blip r:embed="rId4">
            <a:alphaModFix/>
          </a:blip>
          <a:stretch>
            <a:fillRect/>
          </a:stretch>
        </p:blipFill>
        <p:spPr>
          <a:xfrm>
            <a:off x="1259000" y="2029401"/>
            <a:ext cx="6625999" cy="3975600"/>
          </a:xfrm>
          <a:prstGeom prst="rect">
            <a:avLst/>
          </a:prstGeom>
          <a:noFill/>
          <a:ln>
            <a:noFill/>
          </a:ln>
        </p:spPr>
      </p:pic>
      <p:sp>
        <p:nvSpPr>
          <p:cNvPr id="1068" name="Google Shape;1068;p97"/>
          <p:cNvSpPr txBox="1"/>
          <p:nvPr/>
        </p:nvSpPr>
        <p:spPr>
          <a:xfrm>
            <a:off x="2064925" y="5604800"/>
            <a:ext cx="134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Kinetic Energy</a:t>
            </a:r>
            <a:endParaRPr>
              <a:latin typeface="Calibri"/>
              <a:ea typeface="Calibri"/>
              <a:cs typeface="Calibri"/>
              <a:sym typeface="Calibri"/>
            </a:endParaRPr>
          </a:p>
        </p:txBody>
      </p:sp>
      <p:sp>
        <p:nvSpPr>
          <p:cNvPr id="1069" name="Google Shape;1069;p97"/>
          <p:cNvSpPr txBox="1"/>
          <p:nvPr/>
        </p:nvSpPr>
        <p:spPr>
          <a:xfrm>
            <a:off x="5803375" y="5604800"/>
            <a:ext cx="134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Kinetic Energy</a:t>
            </a:r>
            <a:endParaRPr>
              <a:latin typeface="Calibri"/>
              <a:ea typeface="Calibri"/>
              <a:cs typeface="Calibri"/>
              <a:sym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p98"/>
          <p:cNvSpPr txBox="1"/>
          <p:nvPr/>
        </p:nvSpPr>
        <p:spPr>
          <a:xfrm>
            <a:off x="2301072" y="693336"/>
            <a:ext cx="5450226"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sp>
        <p:nvSpPr>
          <p:cNvPr id="1076" name="Google Shape;1076;p98"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7" name="Google Shape;1077;p98"/>
          <p:cNvSpPr txBox="1"/>
          <p:nvPr/>
        </p:nvSpPr>
        <p:spPr>
          <a:xfrm>
            <a:off x="814753" y="2848708"/>
            <a:ext cx="7514492" cy="32932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TEACHER DIRECTIONS: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sng" strike="noStrike" cap="none">
                <a:solidFill>
                  <a:schemeClr val="dk1"/>
                </a:solidFill>
                <a:latin typeface="Calibri"/>
                <a:ea typeface="Calibri"/>
                <a:cs typeface="Calibri"/>
                <a:sym typeface="Calibri"/>
              </a:rPr>
              <a:t>Before viewing</a:t>
            </a:r>
            <a:r>
              <a:rPr lang="en-US" sz="1600" b="0" i="1" u="none" strike="noStrike" cap="none">
                <a:solidFill>
                  <a:schemeClr val="dk1"/>
                </a:solidFill>
                <a:latin typeface="Calibri"/>
                <a:ea typeface="Calibri"/>
                <a:cs typeface="Calibri"/>
                <a:sym typeface="Calibri"/>
              </a:rPr>
              <a:t>, ask students to recall  what they already know and have learned about energy.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sng" strike="noStrike" cap="none">
                <a:solidFill>
                  <a:schemeClr val="dk1"/>
                </a:solidFill>
                <a:latin typeface="Calibri"/>
                <a:ea typeface="Calibri"/>
                <a:cs typeface="Calibri"/>
                <a:sym typeface="Calibri"/>
              </a:rPr>
              <a:t>After viewing</a:t>
            </a:r>
            <a:r>
              <a:rPr lang="en-US" sz="1600" b="0" i="1" u="none" strike="noStrike" cap="none">
                <a:solidFill>
                  <a:schemeClr val="dk1"/>
                </a:solidFill>
                <a:latin typeface="Calibri"/>
                <a:ea typeface="Calibri"/>
                <a:cs typeface="Calibri"/>
                <a:sym typeface="Calibri"/>
              </a:rPr>
              <a:t>, ask students to share observations, relating those observations back to what they know about energy. Tell students that  the marble rolling  down the inclined surface represents two different kinds of energy: potential and kinetic. Today we will be focusing on kinetic energy. Ask students to identify where potential energy happens. Have students make observations/hypothesis on where kinetic energy is taking place in this demonstration.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Calibri"/>
                <a:ea typeface="Calibri"/>
                <a:cs typeface="Calibri"/>
                <a:sym typeface="Calibri"/>
              </a:rPr>
              <a:t>You can set up the materials – all you need is a marble an an inclined plane. Set up an inclined surface and roll the marble down the plan. *You can also change the size of the marble/the incline of the plane the marble rolls on to have students make observations about these changes (i.e. does the bigger marble go faster slower, etc.)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99"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100"/>
          <p:cNvSpPr txBox="1">
            <a:spLocks noGrp="1"/>
          </p:cNvSpPr>
          <p:nvPr>
            <p:ph type="title"/>
          </p:nvPr>
        </p:nvSpPr>
        <p:spPr>
          <a:xfrm>
            <a:off x="742013" y="27804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Energy:</a:t>
            </a:r>
            <a:r>
              <a:rPr lang="en-US"/>
              <a:t> the ability to cause change</a:t>
            </a:r>
            <a:endParaRPr/>
          </a:p>
        </p:txBody>
      </p:sp>
      <p:pic>
        <p:nvPicPr>
          <p:cNvPr id="1090" name="Google Shape;1090;p100" descr="energy.jpg"/>
          <p:cNvPicPr preferRelativeResize="0">
            <a:picLocks noGrp="1"/>
          </p:cNvPicPr>
          <p:nvPr>
            <p:ph type="body" idx="1"/>
          </p:nvPr>
        </p:nvPicPr>
        <p:blipFill rotWithShape="1">
          <a:blip r:embed="rId3">
            <a:alphaModFix/>
          </a:blip>
          <a:srcRect l="-18187" r="-18186"/>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1091" name="Google Shape;1091;p10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3"/>
          <p:cNvSpPr txBox="1">
            <a:spLocks noGrp="1"/>
          </p:cNvSpPr>
          <p:nvPr>
            <p:ph type="title"/>
          </p:nvPr>
        </p:nvSpPr>
        <p:spPr>
          <a:xfrm>
            <a:off x="548800" y="274642"/>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sz="3959" b="1" u="sng"/>
              <a:t>Gravity:</a:t>
            </a:r>
            <a:r>
              <a:rPr lang="en-US" sz="3959"/>
              <a:t> force that exists between all objects with mass </a:t>
            </a:r>
            <a:endParaRPr/>
          </a:p>
        </p:txBody>
      </p:sp>
      <p:pic>
        <p:nvPicPr>
          <p:cNvPr id="219" name="Google Shape;219;p13" descr="gravity.jpg"/>
          <p:cNvPicPr preferRelativeResize="0">
            <a:picLocks noGrp="1"/>
          </p:cNvPicPr>
          <p:nvPr>
            <p:ph type="body" idx="1"/>
          </p:nvPr>
        </p:nvPicPr>
        <p:blipFill rotWithShape="1">
          <a:blip r:embed="rId3">
            <a:alphaModFix/>
          </a:blip>
          <a:srcRect t="-34285" b="-34285"/>
          <a:stretch/>
        </p:blipFill>
        <p:spPr>
          <a:xfrm>
            <a:off x="457200" y="1417638"/>
            <a:ext cx="8229600" cy="4525963"/>
          </a:xfrm>
          <a:prstGeom prst="rect">
            <a:avLst/>
          </a:prstGeom>
          <a:noFill/>
          <a:ln w="9525" cap="flat" cmpd="sng">
            <a:solidFill>
              <a:schemeClr val="lt1"/>
            </a:solidFill>
            <a:prstDash val="solid"/>
            <a:round/>
            <a:headEnd type="none" w="sm" len="sm"/>
            <a:tailEnd type="none" w="sm" len="sm"/>
          </a:ln>
        </p:spPr>
      </p:pic>
      <p:sp>
        <p:nvSpPr>
          <p:cNvPr id="220" name="Google Shape;220;p1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10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Potential energy:</a:t>
            </a:r>
            <a:r>
              <a:rPr lang="en-US"/>
              <a:t> stored energy</a:t>
            </a:r>
            <a:endParaRPr/>
          </a:p>
        </p:txBody>
      </p:sp>
      <p:pic>
        <p:nvPicPr>
          <p:cNvPr id="1098" name="Google Shape;1098;p101" descr="potentiaLENERGY.jpg"/>
          <p:cNvPicPr preferRelativeResize="0">
            <a:picLocks noGrp="1"/>
          </p:cNvPicPr>
          <p:nvPr>
            <p:ph type="body" idx="1"/>
          </p:nvPr>
        </p:nvPicPr>
        <p:blipFill rotWithShape="1">
          <a:blip r:embed="rId3">
            <a:alphaModFix/>
          </a:blip>
          <a:srcRect l="-9890" r="-9889"/>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1099" name="Google Shape;1099;p101"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Google Shape;1105;p102"/>
          <p:cNvSpPr txBox="1">
            <a:spLocks noGrp="1"/>
          </p:cNvSpPr>
          <p:nvPr>
            <p:ph type="title"/>
          </p:nvPr>
        </p:nvSpPr>
        <p:spPr>
          <a:xfrm>
            <a:off x="481793" y="-26200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Energy</a:t>
            </a:r>
            <a:endParaRPr/>
          </a:p>
        </p:txBody>
      </p:sp>
      <p:cxnSp>
        <p:nvCxnSpPr>
          <p:cNvPr id="1106" name="Google Shape;1106;p102"/>
          <p:cNvCxnSpPr/>
          <p:nvPr/>
        </p:nvCxnSpPr>
        <p:spPr>
          <a:xfrm flipH="1">
            <a:off x="4621186" y="720006"/>
            <a:ext cx="1" cy="639524"/>
          </a:xfrm>
          <a:prstGeom prst="straightConnector1">
            <a:avLst/>
          </a:prstGeom>
          <a:noFill/>
          <a:ln w="76200" cap="flat" cmpd="sng">
            <a:solidFill>
              <a:schemeClr val="dk1"/>
            </a:solidFill>
            <a:prstDash val="solid"/>
            <a:round/>
            <a:headEnd type="none" w="sm" len="sm"/>
            <a:tailEnd type="stealth" w="med" len="med"/>
          </a:ln>
          <a:effectLst>
            <a:outerShdw blurRad="40000" dist="20000" dir="5400000" rotWithShape="0">
              <a:srgbClr val="000000">
                <a:alpha val="37254"/>
              </a:srgbClr>
            </a:outerShdw>
          </a:effectLst>
        </p:spPr>
      </p:cxnSp>
      <p:sp>
        <p:nvSpPr>
          <p:cNvPr id="1107" name="Google Shape;1107;p102"/>
          <p:cNvSpPr txBox="1"/>
          <p:nvPr/>
        </p:nvSpPr>
        <p:spPr>
          <a:xfrm>
            <a:off x="2694577" y="1277289"/>
            <a:ext cx="41393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Potential Energy</a:t>
            </a:r>
            <a:endParaRPr sz="1400" b="0" i="0" u="none" strike="noStrike" cap="none">
              <a:solidFill>
                <a:srgbClr val="000000"/>
              </a:solidFill>
              <a:latin typeface="Arial"/>
              <a:ea typeface="Arial"/>
              <a:cs typeface="Arial"/>
              <a:sym typeface="Arial"/>
            </a:endParaRPr>
          </a:p>
        </p:txBody>
      </p:sp>
      <p:cxnSp>
        <p:nvCxnSpPr>
          <p:cNvPr id="1108" name="Google Shape;1108;p102"/>
          <p:cNvCxnSpPr/>
          <p:nvPr/>
        </p:nvCxnSpPr>
        <p:spPr>
          <a:xfrm flipH="1">
            <a:off x="1108906" y="2046730"/>
            <a:ext cx="1985298" cy="1101644"/>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cxnSp>
        <p:nvCxnSpPr>
          <p:cNvPr id="1109" name="Google Shape;1109;p102"/>
          <p:cNvCxnSpPr>
            <a:stCxn id="1107" idx="2"/>
          </p:cNvCxnSpPr>
          <p:nvPr/>
        </p:nvCxnSpPr>
        <p:spPr>
          <a:xfrm>
            <a:off x="4764273" y="2046730"/>
            <a:ext cx="11100" cy="976500"/>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cxnSp>
        <p:nvCxnSpPr>
          <p:cNvPr id="1110" name="Google Shape;1110;p102"/>
          <p:cNvCxnSpPr/>
          <p:nvPr/>
        </p:nvCxnSpPr>
        <p:spPr>
          <a:xfrm>
            <a:off x="6259951" y="2046730"/>
            <a:ext cx="2289354" cy="976425"/>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sp>
        <p:nvSpPr>
          <p:cNvPr id="1111" name="Google Shape;1111;p102"/>
          <p:cNvSpPr txBox="1"/>
          <p:nvPr/>
        </p:nvSpPr>
        <p:spPr>
          <a:xfrm>
            <a:off x="71544" y="3683630"/>
            <a:ext cx="3273059" cy="21236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Gravitational Potential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Energy</a:t>
            </a:r>
            <a:endParaRPr sz="1400" b="0" i="0" u="none" strike="noStrike" cap="none">
              <a:solidFill>
                <a:srgbClr val="000000"/>
              </a:solidFill>
              <a:latin typeface="Arial"/>
              <a:ea typeface="Arial"/>
              <a:cs typeface="Arial"/>
              <a:sym typeface="Arial"/>
            </a:endParaRPr>
          </a:p>
        </p:txBody>
      </p:sp>
      <p:sp>
        <p:nvSpPr>
          <p:cNvPr id="1112" name="Google Shape;1112;p102"/>
          <p:cNvSpPr txBox="1"/>
          <p:nvPr/>
        </p:nvSpPr>
        <p:spPr>
          <a:xfrm>
            <a:off x="3773856" y="3127712"/>
            <a:ext cx="2432439"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Chemical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Energy</a:t>
            </a:r>
            <a:endParaRPr sz="1400" b="0" i="0" u="none" strike="noStrike" cap="none">
              <a:solidFill>
                <a:srgbClr val="000000"/>
              </a:solidFill>
              <a:latin typeface="Arial"/>
              <a:ea typeface="Arial"/>
              <a:cs typeface="Arial"/>
              <a:sym typeface="Arial"/>
            </a:endParaRPr>
          </a:p>
        </p:txBody>
      </p:sp>
      <p:sp>
        <p:nvSpPr>
          <p:cNvPr id="1113" name="Google Shape;1113;p102"/>
          <p:cNvSpPr txBox="1"/>
          <p:nvPr/>
        </p:nvSpPr>
        <p:spPr>
          <a:xfrm>
            <a:off x="6905514" y="3101232"/>
            <a:ext cx="2432439"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Nuclear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Energy</a:t>
            </a:r>
            <a:endParaRPr sz="1400" b="0" i="0" u="none" strike="noStrike" cap="none">
              <a:solidFill>
                <a:srgbClr val="000000"/>
              </a:solidFill>
              <a:latin typeface="Arial"/>
              <a:ea typeface="Arial"/>
              <a:cs typeface="Arial"/>
              <a:sym typeface="Arial"/>
            </a:endParaRPr>
          </a:p>
        </p:txBody>
      </p:sp>
      <p:sp>
        <p:nvSpPr>
          <p:cNvPr id="1114" name="Google Shape;1114;p102" descr="Rewind"/>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p103"/>
          <p:cNvSpPr txBox="1">
            <a:spLocks noGrp="1"/>
          </p:cNvSpPr>
          <p:nvPr>
            <p:ph type="title"/>
          </p:nvPr>
        </p:nvSpPr>
        <p:spPr>
          <a:xfrm>
            <a:off x="139485" y="350686"/>
            <a:ext cx="8865000" cy="2143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b="1" u="sng"/>
              <a:t>Gravitational Potential Energy</a:t>
            </a:r>
            <a:r>
              <a:rPr lang="en-US" sz="3959"/>
              <a:t>: energy stored because of an object’s position or height above Earth’s surface</a:t>
            </a:r>
            <a:endParaRPr/>
          </a:p>
        </p:txBody>
      </p:sp>
      <p:pic>
        <p:nvPicPr>
          <p:cNvPr id="1121" name="Google Shape;1121;p103" descr="earth.jpg"/>
          <p:cNvPicPr preferRelativeResize="0">
            <a:picLocks noGrp="1"/>
          </p:cNvPicPr>
          <p:nvPr>
            <p:ph type="body" idx="1"/>
          </p:nvPr>
        </p:nvPicPr>
        <p:blipFill rotWithShape="1">
          <a:blip r:embed="rId3">
            <a:alphaModFix/>
          </a:blip>
          <a:srcRect l="-14891" r="-14891"/>
          <a:stretch/>
        </p:blipFill>
        <p:spPr>
          <a:xfrm>
            <a:off x="941497" y="2655354"/>
            <a:ext cx="7260900" cy="3993300"/>
          </a:xfrm>
          <a:prstGeom prst="rect">
            <a:avLst/>
          </a:prstGeom>
          <a:noFill/>
          <a:ln w="9525" cap="flat" cmpd="sng">
            <a:solidFill>
              <a:schemeClr val="lt1"/>
            </a:solidFill>
            <a:prstDash val="solid"/>
            <a:round/>
            <a:headEnd type="none" w="sm" len="sm"/>
            <a:tailEnd type="none" w="sm" len="sm"/>
          </a:ln>
        </p:spPr>
      </p:pic>
      <p:sp>
        <p:nvSpPr>
          <p:cNvPr id="1122" name="Google Shape;1122;p103"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104"/>
          <p:cNvSpPr txBox="1">
            <a:spLocks noGrp="1"/>
          </p:cNvSpPr>
          <p:nvPr>
            <p:ph type="title"/>
          </p:nvPr>
        </p:nvSpPr>
        <p:spPr>
          <a:xfrm>
            <a:off x="651424" y="337600"/>
            <a:ext cx="8353200" cy="2143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Chemical Energy:</a:t>
            </a:r>
            <a:r>
              <a:rPr lang="en-US"/>
              <a:t> energy stored in the bonds of chemical compounds, like atoms and molecules</a:t>
            </a:r>
            <a:endParaRPr/>
          </a:p>
        </p:txBody>
      </p:sp>
      <p:pic>
        <p:nvPicPr>
          <p:cNvPr id="1129" name="Google Shape;1129;p104" descr="bonds.jpg"/>
          <p:cNvPicPr preferRelativeResize="0">
            <a:picLocks noGrp="1"/>
          </p:cNvPicPr>
          <p:nvPr>
            <p:ph type="body" idx="1"/>
          </p:nvPr>
        </p:nvPicPr>
        <p:blipFill rotWithShape="1">
          <a:blip r:embed="rId3">
            <a:alphaModFix/>
          </a:blip>
          <a:srcRect l="-40915" r="-40915"/>
          <a:stretch/>
        </p:blipFill>
        <p:spPr>
          <a:xfrm>
            <a:off x="457210" y="2685823"/>
            <a:ext cx="8229600" cy="3845100"/>
          </a:xfrm>
          <a:prstGeom prst="rect">
            <a:avLst/>
          </a:prstGeom>
          <a:noFill/>
          <a:ln w="9525" cap="flat" cmpd="sng">
            <a:solidFill>
              <a:schemeClr val="lt1"/>
            </a:solidFill>
            <a:prstDash val="solid"/>
            <a:round/>
            <a:headEnd type="none" w="sm" len="sm"/>
            <a:tailEnd type="none" w="sm" len="sm"/>
          </a:ln>
        </p:spPr>
      </p:pic>
      <p:sp>
        <p:nvSpPr>
          <p:cNvPr id="1130" name="Google Shape;1130;p104"/>
          <p:cNvSpPr/>
          <p:nvPr/>
        </p:nvSpPr>
        <p:spPr>
          <a:xfrm>
            <a:off x="4771968" y="3622544"/>
            <a:ext cx="1001700" cy="6261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1131" name="Google Shape;1131;p104"/>
          <p:cNvSpPr/>
          <p:nvPr/>
        </p:nvSpPr>
        <p:spPr>
          <a:xfrm>
            <a:off x="3317670" y="3935593"/>
            <a:ext cx="688200" cy="10371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1132" name="Google Shape;1132;p104"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p105"/>
          <p:cNvSpPr txBox="1">
            <a:spLocks noGrp="1"/>
          </p:cNvSpPr>
          <p:nvPr>
            <p:ph type="title"/>
          </p:nvPr>
        </p:nvSpPr>
        <p:spPr>
          <a:xfrm>
            <a:off x="574975" y="350686"/>
            <a:ext cx="8229600" cy="1585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Nuclear Energy</a:t>
            </a:r>
            <a:r>
              <a:rPr lang="en-US"/>
              <a:t>: energy stored in the nucleus of an atom</a:t>
            </a:r>
            <a:endParaRPr/>
          </a:p>
        </p:txBody>
      </p:sp>
      <p:pic>
        <p:nvPicPr>
          <p:cNvPr id="1139" name="Google Shape;1139;p105" descr="tom - Wiktionary"/>
          <p:cNvPicPr preferRelativeResize="0"/>
          <p:nvPr/>
        </p:nvPicPr>
        <p:blipFill rotWithShape="1">
          <a:blip r:embed="rId3">
            <a:alphaModFix/>
          </a:blip>
          <a:srcRect/>
          <a:stretch/>
        </p:blipFill>
        <p:spPr>
          <a:xfrm>
            <a:off x="1828800" y="2184520"/>
            <a:ext cx="5066676" cy="4306221"/>
          </a:xfrm>
          <a:prstGeom prst="rect">
            <a:avLst/>
          </a:prstGeom>
          <a:noFill/>
          <a:ln>
            <a:noFill/>
          </a:ln>
        </p:spPr>
      </p:pic>
      <p:cxnSp>
        <p:nvCxnSpPr>
          <p:cNvPr id="1140" name="Google Shape;1140;p105"/>
          <p:cNvCxnSpPr/>
          <p:nvPr/>
        </p:nvCxnSpPr>
        <p:spPr>
          <a:xfrm flipH="1">
            <a:off x="5306152" y="3117954"/>
            <a:ext cx="1769206" cy="899850"/>
          </a:xfrm>
          <a:prstGeom prst="straightConnector1">
            <a:avLst/>
          </a:prstGeom>
          <a:noFill/>
          <a:ln w="1016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sp>
        <p:nvSpPr>
          <p:cNvPr id="1141" name="Google Shape;1141;p105"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106"/>
          <p:cNvSpPr txBox="1"/>
          <p:nvPr/>
        </p:nvSpPr>
        <p:spPr>
          <a:xfrm>
            <a:off x="757950" y="312950"/>
            <a:ext cx="79425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Mass</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a</a:t>
            </a:r>
            <a:r>
              <a:rPr lang="en-US" sz="4000" b="0" i="0" u="none" strike="noStrike" cap="none">
                <a:solidFill>
                  <a:schemeClr val="dk1"/>
                </a:solidFill>
                <a:latin typeface="Calibri"/>
                <a:ea typeface="Calibri"/>
                <a:cs typeface="Calibri"/>
                <a:sym typeface="Calibri"/>
              </a:rPr>
              <a:t> type of measurement that tells us how much matter is in an object</a:t>
            </a:r>
            <a:endParaRPr sz="1400" b="0" i="0" u="none" strike="noStrike" cap="none">
              <a:solidFill>
                <a:srgbClr val="000000"/>
              </a:solidFill>
              <a:latin typeface="Arial"/>
              <a:ea typeface="Arial"/>
              <a:cs typeface="Arial"/>
              <a:sym typeface="Arial"/>
            </a:endParaRPr>
          </a:p>
        </p:txBody>
      </p:sp>
      <p:sp>
        <p:nvSpPr>
          <p:cNvPr id="1148" name="Google Shape;1148;p106"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49" name="Google Shape;1149;p106"/>
          <p:cNvPicPr preferRelativeResize="0"/>
          <p:nvPr/>
        </p:nvPicPr>
        <p:blipFill rotWithShape="1">
          <a:blip r:embed="rId4">
            <a:alphaModFix/>
          </a:blip>
          <a:srcRect l="42125" t="51668" r="36241" b="24041"/>
          <a:stretch/>
        </p:blipFill>
        <p:spPr>
          <a:xfrm>
            <a:off x="1046749" y="2172981"/>
            <a:ext cx="6523283" cy="4212235"/>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107"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108"/>
          <p:cNvSpPr txBox="1">
            <a:spLocks noGrp="1"/>
          </p:cNvSpPr>
          <p:nvPr>
            <p:ph type="title"/>
          </p:nvPr>
        </p:nvSpPr>
        <p:spPr>
          <a:xfrm>
            <a:off x="742013" y="27804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energy?</a:t>
            </a:r>
            <a:endParaRPr/>
          </a:p>
        </p:txBody>
      </p:sp>
      <p:pic>
        <p:nvPicPr>
          <p:cNvPr id="1162" name="Google Shape;1162;p108" descr="energy.jpg"/>
          <p:cNvPicPr preferRelativeResize="0">
            <a:picLocks noGrp="1"/>
          </p:cNvPicPr>
          <p:nvPr>
            <p:ph type="body" idx="1"/>
          </p:nvPr>
        </p:nvPicPr>
        <p:blipFill rotWithShape="1">
          <a:blip r:embed="rId3">
            <a:alphaModFix/>
          </a:blip>
          <a:srcRect l="-18187" r="-18186"/>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1163" name="Google Shape;1163;p108" descr="Questions"/>
          <p:cNvSpPr/>
          <p:nvPr/>
        </p:nvSpPr>
        <p:spPr>
          <a:xfrm>
            <a:off x="0" y="164891"/>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p10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potential energy?</a:t>
            </a:r>
            <a:endParaRPr/>
          </a:p>
        </p:txBody>
      </p:sp>
      <p:pic>
        <p:nvPicPr>
          <p:cNvPr id="1170" name="Google Shape;1170;p109" descr="potentiaLENERGY.jpg"/>
          <p:cNvPicPr preferRelativeResize="0">
            <a:picLocks noGrp="1"/>
          </p:cNvPicPr>
          <p:nvPr>
            <p:ph type="body" idx="1"/>
          </p:nvPr>
        </p:nvPicPr>
        <p:blipFill rotWithShape="1">
          <a:blip r:embed="rId3">
            <a:alphaModFix/>
          </a:blip>
          <a:srcRect l="-9890" r="-9889"/>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1171" name="Google Shape;1171;p109" descr="Questions"/>
          <p:cNvSpPr/>
          <p:nvPr/>
        </p:nvSpPr>
        <p:spPr>
          <a:xfrm>
            <a:off x="0" y="164891"/>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Google Shape;1177;p110"/>
          <p:cNvSpPr txBox="1">
            <a:spLocks noGrp="1"/>
          </p:cNvSpPr>
          <p:nvPr>
            <p:ph type="title"/>
          </p:nvPr>
        </p:nvSpPr>
        <p:spPr>
          <a:xfrm>
            <a:off x="481793" y="-26200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Energy</a:t>
            </a:r>
            <a:endParaRPr/>
          </a:p>
        </p:txBody>
      </p:sp>
      <p:cxnSp>
        <p:nvCxnSpPr>
          <p:cNvPr id="1178" name="Google Shape;1178;p110"/>
          <p:cNvCxnSpPr/>
          <p:nvPr/>
        </p:nvCxnSpPr>
        <p:spPr>
          <a:xfrm flipH="1">
            <a:off x="4621186" y="720006"/>
            <a:ext cx="1" cy="639524"/>
          </a:xfrm>
          <a:prstGeom prst="straightConnector1">
            <a:avLst/>
          </a:prstGeom>
          <a:noFill/>
          <a:ln w="76200" cap="flat" cmpd="sng">
            <a:solidFill>
              <a:schemeClr val="dk1"/>
            </a:solidFill>
            <a:prstDash val="solid"/>
            <a:round/>
            <a:headEnd type="none" w="sm" len="sm"/>
            <a:tailEnd type="stealth" w="med" len="med"/>
          </a:ln>
          <a:effectLst>
            <a:outerShdw blurRad="40000" dist="20000" dir="5400000" rotWithShape="0">
              <a:srgbClr val="000000">
                <a:alpha val="37254"/>
              </a:srgbClr>
            </a:outerShdw>
          </a:effectLst>
        </p:spPr>
      </p:cxnSp>
      <p:sp>
        <p:nvSpPr>
          <p:cNvPr id="1179" name="Google Shape;1179;p110"/>
          <p:cNvSpPr txBox="1"/>
          <p:nvPr/>
        </p:nvSpPr>
        <p:spPr>
          <a:xfrm>
            <a:off x="2694577" y="1277289"/>
            <a:ext cx="41393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Potential Energy</a:t>
            </a:r>
            <a:endParaRPr sz="1400" b="0" i="0" u="none" strike="noStrike" cap="none">
              <a:solidFill>
                <a:srgbClr val="000000"/>
              </a:solidFill>
              <a:latin typeface="Arial"/>
              <a:ea typeface="Arial"/>
              <a:cs typeface="Arial"/>
              <a:sym typeface="Arial"/>
            </a:endParaRPr>
          </a:p>
        </p:txBody>
      </p:sp>
      <p:cxnSp>
        <p:nvCxnSpPr>
          <p:cNvPr id="1180" name="Google Shape;1180;p110"/>
          <p:cNvCxnSpPr/>
          <p:nvPr/>
        </p:nvCxnSpPr>
        <p:spPr>
          <a:xfrm flipH="1">
            <a:off x="1108906" y="2046730"/>
            <a:ext cx="1985298" cy="1101644"/>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cxnSp>
        <p:nvCxnSpPr>
          <p:cNvPr id="1181" name="Google Shape;1181;p110"/>
          <p:cNvCxnSpPr>
            <a:stCxn id="1179" idx="2"/>
          </p:cNvCxnSpPr>
          <p:nvPr/>
        </p:nvCxnSpPr>
        <p:spPr>
          <a:xfrm>
            <a:off x="4764273" y="2046730"/>
            <a:ext cx="0" cy="1880700"/>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cxnSp>
        <p:nvCxnSpPr>
          <p:cNvPr id="1182" name="Google Shape;1182;p110"/>
          <p:cNvCxnSpPr/>
          <p:nvPr/>
        </p:nvCxnSpPr>
        <p:spPr>
          <a:xfrm>
            <a:off x="6259951" y="2046730"/>
            <a:ext cx="2289354" cy="976425"/>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sp>
        <p:nvSpPr>
          <p:cNvPr id="1183" name="Google Shape;1183;p11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4"/>
          <p:cNvSpPr txBox="1"/>
          <p:nvPr/>
        </p:nvSpPr>
        <p:spPr>
          <a:xfrm>
            <a:off x="743776" y="327325"/>
            <a:ext cx="80352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Chemical Change</a:t>
            </a:r>
            <a:r>
              <a:rPr lang="en-US" sz="4000" b="0" i="0" u="none" strike="noStrike" cap="none">
                <a:solidFill>
                  <a:schemeClr val="dk1"/>
                </a:solidFill>
                <a:latin typeface="Calibri"/>
                <a:ea typeface="Calibri"/>
                <a:cs typeface="Calibri"/>
                <a:sym typeface="Calibri"/>
              </a:rPr>
              <a:t>: rearranges the atoms in the original substance to make a new substance </a:t>
            </a:r>
            <a:endParaRPr sz="1400" b="0" i="0" u="none" strike="noStrike" cap="none">
              <a:solidFill>
                <a:srgbClr val="000000"/>
              </a:solidFill>
              <a:latin typeface="Arial"/>
              <a:ea typeface="Arial"/>
              <a:cs typeface="Arial"/>
              <a:sym typeface="Arial"/>
            </a:endParaRPr>
          </a:p>
        </p:txBody>
      </p:sp>
      <p:pic>
        <p:nvPicPr>
          <p:cNvPr id="227" name="Google Shape;227;p14"/>
          <p:cNvPicPr preferRelativeResize="0"/>
          <p:nvPr/>
        </p:nvPicPr>
        <p:blipFill rotWithShape="1">
          <a:blip r:embed="rId3">
            <a:alphaModFix/>
          </a:blip>
          <a:srcRect t="24756"/>
          <a:stretch/>
        </p:blipFill>
        <p:spPr>
          <a:xfrm>
            <a:off x="2715674" y="2665866"/>
            <a:ext cx="3712651" cy="4192134"/>
          </a:xfrm>
          <a:prstGeom prst="rect">
            <a:avLst/>
          </a:prstGeom>
          <a:noFill/>
          <a:ln>
            <a:noFill/>
          </a:ln>
        </p:spPr>
      </p:pic>
      <p:sp>
        <p:nvSpPr>
          <p:cNvPr id="228" name="Google Shape;228;p14"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111"/>
          <p:cNvSpPr txBox="1">
            <a:spLocks noGrp="1"/>
          </p:cNvSpPr>
          <p:nvPr>
            <p:ph type="title"/>
          </p:nvPr>
        </p:nvSpPr>
        <p:spPr>
          <a:xfrm>
            <a:off x="139475" y="194626"/>
            <a:ext cx="8865000" cy="14913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gravitational potential energy?</a:t>
            </a:r>
            <a:endParaRPr/>
          </a:p>
        </p:txBody>
      </p:sp>
      <p:pic>
        <p:nvPicPr>
          <p:cNvPr id="1190" name="Google Shape;1190;p111" descr="earth.jpg"/>
          <p:cNvPicPr preferRelativeResize="0">
            <a:picLocks noGrp="1"/>
          </p:cNvPicPr>
          <p:nvPr>
            <p:ph type="body" idx="1"/>
          </p:nvPr>
        </p:nvPicPr>
        <p:blipFill rotWithShape="1">
          <a:blip r:embed="rId3">
            <a:alphaModFix/>
          </a:blip>
          <a:srcRect l="-14891" r="-14891"/>
          <a:stretch/>
        </p:blipFill>
        <p:spPr>
          <a:xfrm>
            <a:off x="941522" y="2337725"/>
            <a:ext cx="7260956" cy="3993246"/>
          </a:xfrm>
          <a:prstGeom prst="rect">
            <a:avLst/>
          </a:prstGeom>
          <a:noFill/>
          <a:ln w="9525" cap="flat" cmpd="sng">
            <a:solidFill>
              <a:schemeClr val="lt1"/>
            </a:solidFill>
            <a:prstDash val="solid"/>
            <a:round/>
            <a:headEnd type="none" w="sm" len="sm"/>
            <a:tailEnd type="none" w="sm" len="sm"/>
          </a:ln>
        </p:spPr>
      </p:pic>
      <p:sp>
        <p:nvSpPr>
          <p:cNvPr id="1191" name="Google Shape;1191;p11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gdfb918aaca_9_17"/>
          <p:cNvSpPr txBox="1">
            <a:spLocks noGrp="1"/>
          </p:cNvSpPr>
          <p:nvPr>
            <p:ph type="title"/>
          </p:nvPr>
        </p:nvSpPr>
        <p:spPr>
          <a:xfrm>
            <a:off x="533625" y="324900"/>
            <a:ext cx="8470800" cy="13221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t>How are nuclear energy and chemical energy different?</a:t>
            </a:r>
            <a:endParaRPr/>
          </a:p>
        </p:txBody>
      </p:sp>
      <p:sp>
        <p:nvSpPr>
          <p:cNvPr id="1198" name="Google Shape;1198;gdfb918aaca_9_17"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99" name="Google Shape;1199;gdfb918aaca_9_17"/>
          <p:cNvPicPr preferRelativeResize="0"/>
          <p:nvPr/>
        </p:nvPicPr>
        <p:blipFill>
          <a:blip r:embed="rId4">
            <a:alphaModFix/>
          </a:blip>
          <a:stretch>
            <a:fillRect/>
          </a:stretch>
        </p:blipFill>
        <p:spPr>
          <a:xfrm>
            <a:off x="152400" y="1799375"/>
            <a:ext cx="4419600" cy="4975206"/>
          </a:xfrm>
          <a:prstGeom prst="rect">
            <a:avLst/>
          </a:prstGeom>
          <a:noFill/>
          <a:ln>
            <a:noFill/>
          </a:ln>
        </p:spPr>
      </p:pic>
      <p:pic>
        <p:nvPicPr>
          <p:cNvPr id="1200" name="Google Shape;1200;gdfb918aaca_9_17"/>
          <p:cNvPicPr preferRelativeResize="0"/>
          <p:nvPr/>
        </p:nvPicPr>
        <p:blipFill>
          <a:blip r:embed="rId4">
            <a:alphaModFix/>
          </a:blip>
          <a:stretch>
            <a:fillRect/>
          </a:stretch>
        </p:blipFill>
        <p:spPr>
          <a:xfrm>
            <a:off x="4584825" y="1799375"/>
            <a:ext cx="4419600" cy="4975206"/>
          </a:xfrm>
          <a:prstGeom prst="rect">
            <a:avLst/>
          </a:prstGeom>
          <a:noFill/>
          <a:ln>
            <a:noFill/>
          </a:ln>
        </p:spPr>
      </p:pic>
      <p:pic>
        <p:nvPicPr>
          <p:cNvPr id="1201" name="Google Shape;1201;gdfb918aaca_9_17" descr="tom - Wiktionary"/>
          <p:cNvPicPr preferRelativeResize="0"/>
          <p:nvPr/>
        </p:nvPicPr>
        <p:blipFill rotWithShape="1">
          <a:blip r:embed="rId5">
            <a:alphaModFix/>
          </a:blip>
          <a:srcRect/>
          <a:stretch/>
        </p:blipFill>
        <p:spPr>
          <a:xfrm>
            <a:off x="275563" y="2772522"/>
            <a:ext cx="4173275" cy="3028903"/>
          </a:xfrm>
          <a:prstGeom prst="rect">
            <a:avLst/>
          </a:prstGeom>
          <a:noFill/>
          <a:ln>
            <a:noFill/>
          </a:ln>
        </p:spPr>
      </p:pic>
      <p:pic>
        <p:nvPicPr>
          <p:cNvPr id="1202" name="Google Shape;1202;gdfb918aaca_9_17" descr="bonds.jpg"/>
          <p:cNvPicPr preferRelativeResize="0">
            <a:picLocks noGrp="1"/>
          </p:cNvPicPr>
          <p:nvPr>
            <p:ph type="body" idx="1"/>
          </p:nvPr>
        </p:nvPicPr>
        <p:blipFill rotWithShape="1">
          <a:blip r:embed="rId6">
            <a:alphaModFix/>
          </a:blip>
          <a:srcRect l="-40909" r="-40909"/>
          <a:stretch/>
        </p:blipFill>
        <p:spPr>
          <a:xfrm>
            <a:off x="4738425" y="2831375"/>
            <a:ext cx="4112400" cy="29112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113"/>
          <p:cNvSpPr txBox="1"/>
          <p:nvPr/>
        </p:nvSpPr>
        <p:spPr>
          <a:xfrm>
            <a:off x="2137125" y="1006656"/>
            <a:ext cx="5163914"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Kinetic Energy</a:t>
            </a:r>
            <a:endParaRPr sz="1400" b="0" i="0" u="none" strike="noStrike" cap="none">
              <a:solidFill>
                <a:srgbClr val="000000"/>
              </a:solidFill>
              <a:latin typeface="Arial"/>
              <a:ea typeface="Arial"/>
              <a:cs typeface="Arial"/>
              <a:sym typeface="Arial"/>
            </a:endParaRPr>
          </a:p>
        </p:txBody>
      </p:sp>
      <p:sp>
        <p:nvSpPr>
          <p:cNvPr id="1209" name="Google Shape;1209;p113"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10" name="Google Shape;1210;p113"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pic>
        <p:nvPicPr>
          <p:cNvPr id="1216" name="Google Shape;1216;p114" descr="bowling.jpg"/>
          <p:cNvPicPr preferRelativeResize="0">
            <a:picLocks noGrp="1"/>
          </p:cNvPicPr>
          <p:nvPr>
            <p:ph type="body" idx="1"/>
          </p:nvPr>
        </p:nvPicPr>
        <p:blipFill rotWithShape="1">
          <a:blip r:embed="rId3">
            <a:alphaModFix/>
          </a:blip>
          <a:srcRect l="-10572" r="-10572"/>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1217" name="Google Shape;1217;p1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sz="3959" b="1" u="sng"/>
              <a:t>Kinetic Energy</a:t>
            </a:r>
            <a:r>
              <a:rPr lang="en-US" sz="3959"/>
              <a:t>: energy of mass in motion</a:t>
            </a:r>
            <a:endParaRPr/>
          </a:p>
        </p:txBody>
      </p:sp>
      <p:sp>
        <p:nvSpPr>
          <p:cNvPr id="1218" name="Google Shape;1218;p114"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19" name="Google Shape;1219;p114"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gdfb918aaca_10_0"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gdfb918aaca_10_5"/>
          <p:cNvSpPr txBox="1">
            <a:spLocks noGrp="1"/>
          </p:cNvSpPr>
          <p:nvPr>
            <p:ph type="title"/>
          </p:nvPr>
        </p:nvSpPr>
        <p:spPr>
          <a:xfrm>
            <a:off x="742013" y="27804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kinetic energy?</a:t>
            </a:r>
            <a:endParaRPr/>
          </a:p>
        </p:txBody>
      </p:sp>
      <p:sp>
        <p:nvSpPr>
          <p:cNvPr id="1232" name="Google Shape;1232;gdfb918aaca_10_5" descr="Questions"/>
          <p:cNvSpPr/>
          <p:nvPr/>
        </p:nvSpPr>
        <p:spPr>
          <a:xfrm>
            <a:off x="0" y="164891"/>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33" name="Google Shape;1233;gdfb918aaca_10_5" descr="bowling.jpg"/>
          <p:cNvPicPr preferRelativeResize="0">
            <a:picLocks noGrp="1"/>
          </p:cNvPicPr>
          <p:nvPr>
            <p:ph type="body" idx="1"/>
          </p:nvPr>
        </p:nvPicPr>
        <p:blipFill rotWithShape="1">
          <a:blip r:embed="rId4">
            <a:alphaModFix/>
          </a:blip>
          <a:srcRect l="-10575" r="-10563"/>
          <a:stretch/>
        </p:blipFill>
        <p:spPr>
          <a:xfrm>
            <a:off x="457200" y="1600200"/>
            <a:ext cx="8229600" cy="45261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pic>
        <p:nvPicPr>
          <p:cNvPr id="1239" name="Google Shape;1239;p115"/>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1240" name="Google Shape;1240;p11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pic>
        <p:nvPicPr>
          <p:cNvPr id="1246" name="Google Shape;1246;p117" descr="bowling.jpg"/>
          <p:cNvPicPr preferRelativeResize="0">
            <a:picLocks noGrp="1"/>
          </p:cNvPicPr>
          <p:nvPr>
            <p:ph type="body" idx="1"/>
          </p:nvPr>
        </p:nvPicPr>
        <p:blipFill rotWithShape="1">
          <a:blip r:embed="rId3">
            <a:alphaModFix/>
          </a:blip>
          <a:srcRect l="-10572" r="-10572"/>
          <a:stretch/>
        </p:blipFill>
        <p:spPr>
          <a:xfrm>
            <a:off x="457200" y="936978"/>
            <a:ext cx="8229600" cy="4525963"/>
          </a:xfrm>
          <a:prstGeom prst="rect">
            <a:avLst/>
          </a:prstGeom>
          <a:noFill/>
          <a:ln w="9525" cap="flat" cmpd="sng">
            <a:solidFill>
              <a:schemeClr val="lt1"/>
            </a:solidFill>
            <a:prstDash val="solid"/>
            <a:round/>
            <a:headEnd type="none" w="sm" len="sm"/>
            <a:tailEnd type="none" w="sm" len="sm"/>
          </a:ln>
        </p:spPr>
      </p:pic>
      <p:sp>
        <p:nvSpPr>
          <p:cNvPr id="1247" name="Google Shape;1247;p117"/>
          <p:cNvSpPr/>
          <p:nvPr/>
        </p:nvSpPr>
        <p:spPr>
          <a:xfrm>
            <a:off x="3076223" y="3471333"/>
            <a:ext cx="2032000" cy="1792111"/>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8" name="Google Shape;1248;p11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pic>
        <p:nvPicPr>
          <p:cNvPr id="1254" name="Google Shape;1254;gde5f717792_0_21" descr="bowling.jpg"/>
          <p:cNvPicPr preferRelativeResize="0">
            <a:picLocks noGrp="1"/>
          </p:cNvPicPr>
          <p:nvPr>
            <p:ph type="body" idx="1"/>
          </p:nvPr>
        </p:nvPicPr>
        <p:blipFill rotWithShape="1">
          <a:blip r:embed="rId3">
            <a:alphaModFix/>
          </a:blip>
          <a:srcRect l="-10575" r="-10563"/>
          <a:stretch/>
        </p:blipFill>
        <p:spPr>
          <a:xfrm>
            <a:off x="457200" y="936978"/>
            <a:ext cx="8229600" cy="4526100"/>
          </a:xfrm>
          <a:prstGeom prst="rect">
            <a:avLst/>
          </a:prstGeom>
          <a:noFill/>
          <a:ln w="9525" cap="flat" cmpd="sng">
            <a:solidFill>
              <a:schemeClr val="lt1"/>
            </a:solidFill>
            <a:prstDash val="solid"/>
            <a:round/>
            <a:headEnd type="none" w="sm" len="sm"/>
            <a:tailEnd type="none" w="sm" len="sm"/>
          </a:ln>
        </p:spPr>
      </p:pic>
      <p:sp>
        <p:nvSpPr>
          <p:cNvPr id="1255" name="Google Shape;1255;gde5f717792_0_21"/>
          <p:cNvSpPr/>
          <p:nvPr/>
        </p:nvSpPr>
        <p:spPr>
          <a:xfrm>
            <a:off x="3076223" y="3471333"/>
            <a:ext cx="2031900" cy="17922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256" name="Google Shape;1256;gde5f717792_0_21"/>
          <p:cNvCxnSpPr>
            <a:stCxn id="1255" idx="5"/>
          </p:cNvCxnSpPr>
          <p:nvPr/>
        </p:nvCxnSpPr>
        <p:spPr>
          <a:xfrm>
            <a:off x="4810558" y="5001071"/>
            <a:ext cx="861900" cy="89730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0"/>
              </a:srgbClr>
            </a:outerShdw>
          </a:effectLst>
        </p:spPr>
      </p:cxnSp>
      <p:sp>
        <p:nvSpPr>
          <p:cNvPr id="1257" name="Google Shape;1257;gde5f717792_0_21"/>
          <p:cNvSpPr txBox="1"/>
          <p:nvPr/>
        </p:nvSpPr>
        <p:spPr>
          <a:xfrm>
            <a:off x="5559779" y="5658557"/>
            <a:ext cx="17922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mass</a:t>
            </a:r>
            <a:endParaRPr sz="1400" b="0" i="0" u="none" strike="noStrike" cap="none">
              <a:solidFill>
                <a:srgbClr val="000000"/>
              </a:solidFill>
              <a:latin typeface="Arial"/>
              <a:ea typeface="Arial"/>
              <a:cs typeface="Arial"/>
              <a:sym typeface="Arial"/>
            </a:endParaRPr>
          </a:p>
        </p:txBody>
      </p:sp>
      <p:sp>
        <p:nvSpPr>
          <p:cNvPr id="1258" name="Google Shape;1258;gde5f717792_0_21"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118" descr="bowling.jpg"/>
          <p:cNvPicPr preferRelativeResize="0">
            <a:picLocks noGrp="1"/>
          </p:cNvPicPr>
          <p:nvPr>
            <p:ph type="body" idx="1"/>
          </p:nvPr>
        </p:nvPicPr>
        <p:blipFill rotWithShape="1">
          <a:blip r:embed="rId3">
            <a:alphaModFix/>
          </a:blip>
          <a:srcRect l="-10572" r="-10572"/>
          <a:stretch/>
        </p:blipFill>
        <p:spPr>
          <a:xfrm>
            <a:off x="457200" y="936978"/>
            <a:ext cx="8229600" cy="4525963"/>
          </a:xfrm>
          <a:prstGeom prst="rect">
            <a:avLst/>
          </a:prstGeom>
          <a:noFill/>
          <a:ln w="9525" cap="flat" cmpd="sng">
            <a:solidFill>
              <a:schemeClr val="lt1"/>
            </a:solidFill>
            <a:prstDash val="solid"/>
            <a:round/>
            <a:headEnd type="none" w="sm" len="sm"/>
            <a:tailEnd type="none" w="sm" len="sm"/>
          </a:ln>
        </p:spPr>
      </p:pic>
      <p:sp>
        <p:nvSpPr>
          <p:cNvPr id="1265" name="Google Shape;1265;p118"/>
          <p:cNvSpPr/>
          <p:nvPr/>
        </p:nvSpPr>
        <p:spPr>
          <a:xfrm>
            <a:off x="3076223" y="3471333"/>
            <a:ext cx="2032000" cy="1792111"/>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266" name="Google Shape;1266;p118"/>
          <p:cNvCxnSpPr>
            <a:stCxn id="1265" idx="5"/>
          </p:cNvCxnSpPr>
          <p:nvPr/>
        </p:nvCxnSpPr>
        <p:spPr>
          <a:xfrm>
            <a:off x="4810644" y="5000995"/>
            <a:ext cx="861900" cy="89730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4"/>
              </a:srgbClr>
            </a:outerShdw>
          </a:effectLst>
        </p:spPr>
      </p:cxnSp>
      <p:sp>
        <p:nvSpPr>
          <p:cNvPr id="1267" name="Google Shape;1267;p118"/>
          <p:cNvSpPr txBox="1"/>
          <p:nvPr/>
        </p:nvSpPr>
        <p:spPr>
          <a:xfrm>
            <a:off x="5559779" y="5658557"/>
            <a:ext cx="1792111"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speed</a:t>
            </a:r>
            <a:endParaRPr sz="1400" b="0" i="0" u="none" strike="noStrike" cap="none">
              <a:solidFill>
                <a:srgbClr val="000000"/>
              </a:solidFill>
              <a:latin typeface="Arial"/>
              <a:ea typeface="Arial"/>
              <a:cs typeface="Arial"/>
              <a:sym typeface="Arial"/>
            </a:endParaRPr>
          </a:p>
        </p:txBody>
      </p:sp>
      <p:sp>
        <p:nvSpPr>
          <p:cNvPr id="1268" name="Google Shape;1268;p118"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5"/>
          <p:cNvSpPr txBox="1">
            <a:spLocks noGrp="1"/>
          </p:cNvSpPr>
          <p:nvPr>
            <p:ph type="title"/>
          </p:nvPr>
        </p:nvSpPr>
        <p:spPr>
          <a:xfrm>
            <a:off x="728400" y="404575"/>
            <a:ext cx="8089800" cy="19338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sz="4320" b="1" u="sng"/>
              <a:t>Chemical Reaction</a:t>
            </a:r>
            <a:r>
              <a:rPr lang="en-US" sz="4320"/>
              <a:t>: made up of chemical changes that happen when two or more elements are combined</a:t>
            </a:r>
            <a:endParaRPr/>
          </a:p>
        </p:txBody>
      </p:sp>
      <p:pic>
        <p:nvPicPr>
          <p:cNvPr id="235" name="Google Shape;235;p15" descr="chemicalreaction.jpg"/>
          <p:cNvPicPr preferRelativeResize="0">
            <a:picLocks noGrp="1"/>
          </p:cNvPicPr>
          <p:nvPr>
            <p:ph type="body" idx="1"/>
          </p:nvPr>
        </p:nvPicPr>
        <p:blipFill rotWithShape="1">
          <a:blip r:embed="rId3">
            <a:alphaModFix/>
          </a:blip>
          <a:srcRect l="-86715" r="-86715"/>
          <a:stretch/>
        </p:blipFill>
        <p:spPr>
          <a:xfrm>
            <a:off x="416700" y="2628000"/>
            <a:ext cx="8310600" cy="3785100"/>
          </a:xfrm>
          <a:prstGeom prst="rect">
            <a:avLst/>
          </a:prstGeom>
          <a:noFill/>
          <a:ln w="9525" cap="flat" cmpd="sng">
            <a:solidFill>
              <a:schemeClr val="lt1"/>
            </a:solidFill>
            <a:prstDash val="solid"/>
            <a:round/>
            <a:headEnd type="none" w="sm" len="sm"/>
            <a:tailEnd type="none" w="sm" len="sm"/>
          </a:ln>
        </p:spPr>
      </p:pic>
      <p:sp>
        <p:nvSpPr>
          <p:cNvPr id="236" name="Google Shape;236;p15"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1274" name="Google Shape;1274;gdfb918aaca_11_0"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gdfb918aaca_11_5"/>
          <p:cNvSpPr txBox="1">
            <a:spLocks noGrp="1"/>
          </p:cNvSpPr>
          <p:nvPr>
            <p:ph type="title"/>
          </p:nvPr>
        </p:nvSpPr>
        <p:spPr>
          <a:xfrm>
            <a:off x="742013" y="27804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How is kinetic energy measured?</a:t>
            </a:r>
            <a:endParaRPr/>
          </a:p>
        </p:txBody>
      </p:sp>
      <p:sp>
        <p:nvSpPr>
          <p:cNvPr id="1281" name="Google Shape;1281;gdfb918aaca_11_5" descr="Questions"/>
          <p:cNvSpPr/>
          <p:nvPr/>
        </p:nvSpPr>
        <p:spPr>
          <a:xfrm>
            <a:off x="0" y="164891"/>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82" name="Google Shape;1282;gdfb918aaca_11_5" descr="bowling.jpg"/>
          <p:cNvPicPr preferRelativeResize="0">
            <a:picLocks noGrp="1"/>
          </p:cNvPicPr>
          <p:nvPr>
            <p:ph type="body" idx="1"/>
          </p:nvPr>
        </p:nvPicPr>
        <p:blipFill rotWithShape="1">
          <a:blip r:embed="rId4">
            <a:alphaModFix/>
          </a:blip>
          <a:srcRect l="-10575" r="-10563"/>
          <a:stretch/>
        </p:blipFill>
        <p:spPr>
          <a:xfrm>
            <a:off x="457200" y="1600200"/>
            <a:ext cx="8229600" cy="45261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119"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89" name="Google Shape;1289;p1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5" name="Google Shape;1295;p12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96" name="Google Shape;1296;p120"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1297" name="Google Shape;1297;p120"/>
          <p:cNvPicPr preferRelativeResize="0"/>
          <p:nvPr/>
        </p:nvPicPr>
        <p:blipFill>
          <a:blip r:embed="rId5">
            <a:alphaModFix/>
          </a:blip>
          <a:stretch>
            <a:fillRect/>
          </a:stretch>
        </p:blipFill>
        <p:spPr>
          <a:xfrm>
            <a:off x="152400" y="942980"/>
            <a:ext cx="8839204" cy="4972052"/>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sp>
        <p:nvSpPr>
          <p:cNvPr id="1303" name="Google Shape;1303;p121"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04" name="Google Shape;1304;p121"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1305" name="Google Shape;1305;p121"/>
          <p:cNvPicPr preferRelativeResize="0"/>
          <p:nvPr/>
        </p:nvPicPr>
        <p:blipFill>
          <a:blip r:embed="rId5">
            <a:alphaModFix/>
          </a:blip>
          <a:stretch>
            <a:fillRect/>
          </a:stretch>
        </p:blipFill>
        <p:spPr>
          <a:xfrm>
            <a:off x="777425" y="1057388"/>
            <a:ext cx="7589174" cy="4743225"/>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pic>
        <p:nvPicPr>
          <p:cNvPr id="1311" name="Google Shape;1311;p122"/>
          <p:cNvPicPr preferRelativeResize="0"/>
          <p:nvPr/>
        </p:nvPicPr>
        <p:blipFill rotWithShape="1">
          <a:blip r:embed="rId3">
            <a:alphaModFix/>
          </a:blip>
          <a:srcRect/>
          <a:stretch/>
        </p:blipFill>
        <p:spPr>
          <a:xfrm>
            <a:off x="1742149" y="1108576"/>
            <a:ext cx="5659700" cy="4477600"/>
          </a:xfrm>
          <a:prstGeom prst="rect">
            <a:avLst/>
          </a:prstGeom>
          <a:noFill/>
          <a:ln>
            <a:noFill/>
          </a:ln>
        </p:spPr>
      </p:pic>
      <p:sp>
        <p:nvSpPr>
          <p:cNvPr id="1312" name="Google Shape;1312;p122"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13" name="Google Shape;1313;p122"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319" name="Google Shape;1319;p123"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20" name="Google Shape;1320;p123"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pic>
        <p:nvPicPr>
          <p:cNvPr id="1326" name="Google Shape;1326;p124"/>
          <p:cNvPicPr preferRelativeResize="0"/>
          <p:nvPr/>
        </p:nvPicPr>
        <p:blipFill rotWithShape="1">
          <a:blip r:embed="rId3">
            <a:alphaModFix/>
          </a:blip>
          <a:srcRect/>
          <a:stretch/>
        </p:blipFill>
        <p:spPr>
          <a:xfrm>
            <a:off x="1244184" y="1154242"/>
            <a:ext cx="7015397" cy="4856813"/>
          </a:xfrm>
          <a:prstGeom prst="rect">
            <a:avLst/>
          </a:prstGeom>
          <a:noFill/>
          <a:ln>
            <a:noFill/>
          </a:ln>
        </p:spPr>
      </p:pic>
      <p:sp>
        <p:nvSpPr>
          <p:cNvPr id="1327" name="Google Shape;1327;p12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28" name="Google Shape;1328;p124"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pic>
        <p:nvPicPr>
          <p:cNvPr id="1334" name="Google Shape;1334;p125"/>
          <p:cNvPicPr preferRelativeResize="0"/>
          <p:nvPr/>
        </p:nvPicPr>
        <p:blipFill rotWithShape="1">
          <a:blip r:embed="rId3">
            <a:alphaModFix/>
          </a:blip>
          <a:srcRect/>
          <a:stretch/>
        </p:blipFill>
        <p:spPr>
          <a:xfrm>
            <a:off x="1424066" y="1202960"/>
            <a:ext cx="6295868" cy="4452079"/>
          </a:xfrm>
          <a:prstGeom prst="rect">
            <a:avLst/>
          </a:prstGeom>
          <a:noFill/>
          <a:ln>
            <a:noFill/>
          </a:ln>
        </p:spPr>
      </p:pic>
      <p:sp>
        <p:nvSpPr>
          <p:cNvPr id="1335" name="Google Shape;1335;p125"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36" name="Google Shape;1336;p125" descr="Comment Dislike"/>
          <p:cNvPicPr preferRelativeResize="0"/>
          <p:nvPr/>
        </p:nvPicPr>
        <p:blipFill rotWithShape="1">
          <a:blip r:embed="rId5">
            <a:alphaModFix/>
          </a:blip>
          <a:srcRect/>
          <a:stretch/>
        </p:blipFill>
        <p:spPr>
          <a:xfrm>
            <a:off x="847692" y="147772"/>
            <a:ext cx="553998" cy="553998"/>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pic>
        <p:nvPicPr>
          <p:cNvPr id="1342" name="Google Shape;1342;p126"/>
          <p:cNvPicPr preferRelativeResize="0"/>
          <p:nvPr/>
        </p:nvPicPr>
        <p:blipFill rotWithShape="1">
          <a:blip r:embed="rId3">
            <a:alphaModFix/>
          </a:blip>
          <a:srcRect/>
          <a:stretch/>
        </p:blipFill>
        <p:spPr>
          <a:xfrm>
            <a:off x="884419" y="1004340"/>
            <a:ext cx="7375161" cy="5096656"/>
          </a:xfrm>
          <a:prstGeom prst="rect">
            <a:avLst/>
          </a:prstGeom>
          <a:noFill/>
          <a:ln>
            <a:noFill/>
          </a:ln>
        </p:spPr>
      </p:pic>
      <p:sp>
        <p:nvSpPr>
          <p:cNvPr id="1343" name="Google Shape;1343;p126"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44" name="Google Shape;1344;p126" descr="Comment Dislike"/>
          <p:cNvPicPr preferRelativeResize="0"/>
          <p:nvPr/>
        </p:nvPicPr>
        <p:blipFill rotWithShape="1">
          <a:blip r:embed="rId5">
            <a:alphaModFix/>
          </a:blip>
          <a:srcRect/>
          <a:stretch/>
        </p:blipFill>
        <p:spPr>
          <a:xfrm>
            <a:off x="847692" y="147772"/>
            <a:ext cx="553998" cy="5539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6"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1350" name="Google Shape;1350;gdfb918aaca_11_140"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Google Shape;1356;gdfb918aaca_11_145"/>
          <p:cNvSpPr txBox="1">
            <a:spLocks noGrp="1"/>
          </p:cNvSpPr>
          <p:nvPr>
            <p:ph type="title"/>
          </p:nvPr>
        </p:nvSpPr>
        <p:spPr>
          <a:xfrm>
            <a:off x="457188" y="457192"/>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t>What is an example of kinetic energy?</a:t>
            </a:r>
            <a:endParaRPr/>
          </a:p>
        </p:txBody>
      </p:sp>
      <p:sp>
        <p:nvSpPr>
          <p:cNvPr id="1357" name="Google Shape;1357;gdfb918aaca_11_145" descr="Questions"/>
          <p:cNvSpPr/>
          <p:nvPr/>
        </p:nvSpPr>
        <p:spPr>
          <a:xfrm>
            <a:off x="0" y="164891"/>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58" name="Google Shape;1358;gdfb918aaca_11_145"/>
          <p:cNvPicPr preferRelativeResize="0"/>
          <p:nvPr/>
        </p:nvPicPr>
        <p:blipFill rotWithShape="1">
          <a:blip r:embed="rId4">
            <a:alphaModFix/>
          </a:blip>
          <a:srcRect/>
          <a:stretch/>
        </p:blipFill>
        <p:spPr>
          <a:xfrm>
            <a:off x="1366581" y="1751454"/>
            <a:ext cx="6410850" cy="4199893"/>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gdfb918aaca_11_152"/>
          <p:cNvSpPr txBox="1">
            <a:spLocks noGrp="1"/>
          </p:cNvSpPr>
          <p:nvPr>
            <p:ph type="title"/>
          </p:nvPr>
        </p:nvSpPr>
        <p:spPr>
          <a:xfrm>
            <a:off x="457188" y="457192"/>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t>What is a non-example of kinetic energy?</a:t>
            </a:r>
            <a:endParaRPr/>
          </a:p>
        </p:txBody>
      </p:sp>
      <p:sp>
        <p:nvSpPr>
          <p:cNvPr id="1365" name="Google Shape;1365;gdfb918aaca_11_152" descr="Questions"/>
          <p:cNvSpPr/>
          <p:nvPr/>
        </p:nvSpPr>
        <p:spPr>
          <a:xfrm>
            <a:off x="0" y="164891"/>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66" name="Google Shape;1366;gdfb918aaca_11_152"/>
          <p:cNvPicPr preferRelativeResize="0"/>
          <p:nvPr/>
        </p:nvPicPr>
        <p:blipFill rotWithShape="1">
          <a:blip r:embed="rId4">
            <a:alphaModFix/>
          </a:blip>
          <a:srcRect/>
          <a:stretch/>
        </p:blipFill>
        <p:spPr>
          <a:xfrm>
            <a:off x="1366581" y="1751454"/>
            <a:ext cx="6410850" cy="4199893"/>
          </a:xfrm>
          <a:prstGeom prst="rect">
            <a:avLst/>
          </a:prstGeom>
          <a:noFill/>
          <a:ln>
            <a:noFill/>
          </a:ln>
        </p:spPr>
      </p:pic>
      <p:sp>
        <p:nvSpPr>
          <p:cNvPr id="1367" name="Google Shape;1367;gdfb918aaca_11_152"/>
          <p:cNvSpPr txBox="1"/>
          <p:nvPr/>
        </p:nvSpPr>
        <p:spPr>
          <a:xfrm>
            <a:off x="1193675" y="2433325"/>
            <a:ext cx="18231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0">
                <a:latin typeface="Calibri"/>
                <a:ea typeface="Calibri"/>
                <a:cs typeface="Calibri"/>
                <a:sym typeface="Calibri"/>
              </a:rPr>
              <a:t>NON</a:t>
            </a:r>
            <a:endParaRPr sz="6000">
              <a:latin typeface="Calibri"/>
              <a:ea typeface="Calibri"/>
              <a:cs typeface="Calibri"/>
              <a:sym typeface="Calibri"/>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Google Shape;1373;p127"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74" name="Google Shape;1374;p127"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1380" name="Google Shape;1380;gdfb918aaca_11_14"/>
          <p:cNvSpPr txBox="1"/>
          <p:nvPr/>
        </p:nvSpPr>
        <p:spPr>
          <a:xfrm>
            <a:off x="1394329" y="819972"/>
            <a:ext cx="66894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6400" b="1" i="0" u="none" strike="noStrike" cap="none">
                <a:solidFill>
                  <a:schemeClr val="dk1"/>
                </a:solidFill>
                <a:latin typeface="Calibri"/>
                <a:ea typeface="Calibri"/>
                <a:cs typeface="Calibri"/>
                <a:sym typeface="Calibri"/>
              </a:rPr>
              <a:t>Kinetic Energy</a:t>
            </a:r>
            <a:endParaRPr sz="6400" b="1" i="0" u="none" strike="noStrike" cap="none">
              <a:solidFill>
                <a:srgbClr val="000000"/>
              </a:solidFill>
            </a:endParaRPr>
          </a:p>
        </p:txBody>
      </p:sp>
      <p:sp>
        <p:nvSpPr>
          <p:cNvPr id="1381" name="Google Shape;1381;gdfb918aaca_11_1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82" name="Google Shape;1382;gdfb918aaca_11_14"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1383" name="Google Shape;1383;gdfb918aaca_11_14"/>
          <p:cNvSpPr txBox="1"/>
          <p:nvPr/>
        </p:nvSpPr>
        <p:spPr>
          <a:xfrm>
            <a:off x="735225" y="2612600"/>
            <a:ext cx="41466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6400" b="1" i="0" u="none" strike="noStrike" cap="none">
                <a:solidFill>
                  <a:schemeClr val="dk1"/>
                </a:solidFill>
                <a:latin typeface="Calibri"/>
                <a:ea typeface="Calibri"/>
                <a:cs typeface="Calibri"/>
                <a:sym typeface="Calibri"/>
              </a:rPr>
              <a:t>Kinet</a:t>
            </a:r>
            <a:endParaRPr sz="6400" b="1" i="0" u="none" strike="noStrike" cap="none">
              <a:solidFill>
                <a:srgbClr val="000000"/>
              </a:solidFill>
            </a:endParaRPr>
          </a:p>
        </p:txBody>
      </p:sp>
      <p:sp>
        <p:nvSpPr>
          <p:cNvPr id="1384" name="Google Shape;1384;gdfb918aaca_11_14"/>
          <p:cNvSpPr txBox="1"/>
          <p:nvPr/>
        </p:nvSpPr>
        <p:spPr>
          <a:xfrm>
            <a:off x="4478300" y="2612600"/>
            <a:ext cx="34278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6400" b="1">
                <a:solidFill>
                  <a:schemeClr val="dk1"/>
                </a:solidFill>
                <a:latin typeface="Calibri"/>
                <a:ea typeface="Calibri"/>
                <a:cs typeface="Calibri"/>
                <a:sym typeface="Calibri"/>
              </a:rPr>
              <a:t>-ic</a:t>
            </a:r>
            <a:endParaRPr sz="6400" b="1" i="0" u="none" strike="noStrike" cap="none">
              <a:solidFill>
                <a:srgbClr val="000000"/>
              </a:solidFill>
            </a:endParaRPr>
          </a:p>
        </p:txBody>
      </p:sp>
      <p:pic>
        <p:nvPicPr>
          <p:cNvPr id="1385" name="Google Shape;1385;gdfb918aaca_11_14"/>
          <p:cNvPicPr preferRelativeResize="0"/>
          <p:nvPr/>
        </p:nvPicPr>
        <p:blipFill>
          <a:blip r:embed="rId5">
            <a:alphaModFix/>
          </a:blip>
          <a:stretch>
            <a:fillRect/>
          </a:stretch>
        </p:blipFill>
        <p:spPr>
          <a:xfrm>
            <a:off x="2665275" y="1746925"/>
            <a:ext cx="735225" cy="1271067"/>
          </a:xfrm>
          <a:prstGeom prst="rect">
            <a:avLst/>
          </a:prstGeom>
          <a:noFill/>
          <a:ln>
            <a:noFill/>
          </a:ln>
        </p:spPr>
      </p:pic>
      <p:pic>
        <p:nvPicPr>
          <p:cNvPr id="1386" name="Google Shape;1386;gdfb918aaca_11_14"/>
          <p:cNvPicPr preferRelativeResize="0"/>
          <p:nvPr/>
        </p:nvPicPr>
        <p:blipFill rotWithShape="1">
          <a:blip r:embed="rId5">
            <a:alphaModFix/>
          </a:blip>
          <a:srcRect/>
          <a:stretch/>
        </p:blipFill>
        <p:spPr>
          <a:xfrm rot="-3681131">
            <a:off x="4803799" y="1332045"/>
            <a:ext cx="735222" cy="1955961"/>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sp>
        <p:nvSpPr>
          <p:cNvPr id="1392" name="Google Shape;1392;gdfb918aaca_11_25"/>
          <p:cNvSpPr txBox="1"/>
          <p:nvPr/>
        </p:nvSpPr>
        <p:spPr>
          <a:xfrm>
            <a:off x="1394329" y="819972"/>
            <a:ext cx="66894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6400" b="1" i="0" u="none" strike="noStrike" cap="none">
                <a:solidFill>
                  <a:schemeClr val="dk1"/>
                </a:solidFill>
                <a:latin typeface="Calibri"/>
                <a:ea typeface="Calibri"/>
                <a:cs typeface="Calibri"/>
                <a:sym typeface="Calibri"/>
              </a:rPr>
              <a:t>Kinetic Energy</a:t>
            </a:r>
            <a:endParaRPr sz="6400" b="1" i="0" u="none" strike="noStrike" cap="none">
              <a:solidFill>
                <a:srgbClr val="000000"/>
              </a:solidFill>
            </a:endParaRPr>
          </a:p>
        </p:txBody>
      </p:sp>
      <p:sp>
        <p:nvSpPr>
          <p:cNvPr id="1393" name="Google Shape;1393;gdfb918aaca_11_25"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94" name="Google Shape;1394;gdfb918aaca_11_25"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1395" name="Google Shape;1395;gdfb918aaca_11_25"/>
          <p:cNvSpPr txBox="1"/>
          <p:nvPr/>
        </p:nvSpPr>
        <p:spPr>
          <a:xfrm>
            <a:off x="735225" y="2612600"/>
            <a:ext cx="41466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6400" b="1" i="0" u="none" strike="noStrike" cap="none">
                <a:solidFill>
                  <a:schemeClr val="dk1"/>
                </a:solidFill>
                <a:latin typeface="Calibri"/>
                <a:ea typeface="Calibri"/>
                <a:cs typeface="Calibri"/>
                <a:sym typeface="Calibri"/>
              </a:rPr>
              <a:t>Kinet</a:t>
            </a:r>
            <a:endParaRPr sz="6400" b="1" i="0" u="none" strike="noStrike" cap="none">
              <a:solidFill>
                <a:srgbClr val="000000"/>
              </a:solidFill>
            </a:endParaRPr>
          </a:p>
        </p:txBody>
      </p:sp>
      <p:sp>
        <p:nvSpPr>
          <p:cNvPr id="1396" name="Google Shape;1396;gdfb918aaca_11_25"/>
          <p:cNvSpPr txBox="1"/>
          <p:nvPr/>
        </p:nvSpPr>
        <p:spPr>
          <a:xfrm>
            <a:off x="4478300" y="2612600"/>
            <a:ext cx="34278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6400" b="1">
                <a:solidFill>
                  <a:schemeClr val="dk1"/>
                </a:solidFill>
                <a:latin typeface="Calibri"/>
                <a:ea typeface="Calibri"/>
                <a:cs typeface="Calibri"/>
                <a:sym typeface="Calibri"/>
              </a:rPr>
              <a:t>-ic</a:t>
            </a:r>
            <a:endParaRPr sz="6400" b="1" i="0" u="none" strike="noStrike" cap="none">
              <a:solidFill>
                <a:srgbClr val="000000"/>
              </a:solidFill>
            </a:endParaRPr>
          </a:p>
        </p:txBody>
      </p:sp>
      <p:pic>
        <p:nvPicPr>
          <p:cNvPr id="1397" name="Google Shape;1397;gdfb918aaca_11_25"/>
          <p:cNvPicPr preferRelativeResize="0"/>
          <p:nvPr/>
        </p:nvPicPr>
        <p:blipFill>
          <a:blip r:embed="rId5">
            <a:alphaModFix/>
          </a:blip>
          <a:stretch>
            <a:fillRect/>
          </a:stretch>
        </p:blipFill>
        <p:spPr>
          <a:xfrm>
            <a:off x="2777360" y="1746925"/>
            <a:ext cx="623140" cy="1077300"/>
          </a:xfrm>
          <a:prstGeom prst="rect">
            <a:avLst/>
          </a:prstGeom>
          <a:noFill/>
          <a:ln>
            <a:noFill/>
          </a:ln>
        </p:spPr>
      </p:pic>
      <p:pic>
        <p:nvPicPr>
          <p:cNvPr id="1398" name="Google Shape;1398;gdfb918aaca_11_25"/>
          <p:cNvPicPr preferRelativeResize="0"/>
          <p:nvPr/>
        </p:nvPicPr>
        <p:blipFill rotWithShape="1">
          <a:blip r:embed="rId5">
            <a:alphaModFix/>
          </a:blip>
          <a:srcRect/>
          <a:stretch/>
        </p:blipFill>
        <p:spPr>
          <a:xfrm rot="-3681131">
            <a:off x="4803799" y="1332045"/>
            <a:ext cx="735222" cy="1955961"/>
          </a:xfrm>
          <a:prstGeom prst="rect">
            <a:avLst/>
          </a:prstGeom>
          <a:noFill/>
          <a:ln>
            <a:noFill/>
          </a:ln>
        </p:spPr>
      </p:pic>
      <p:sp>
        <p:nvSpPr>
          <p:cNvPr id="1399" name="Google Shape;1399;gdfb918aaca_11_25"/>
          <p:cNvSpPr/>
          <p:nvPr/>
        </p:nvSpPr>
        <p:spPr>
          <a:xfrm>
            <a:off x="1722525" y="2697775"/>
            <a:ext cx="2172000" cy="1167300"/>
          </a:xfrm>
          <a:prstGeom prst="ellipse">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400" name="Google Shape;1400;gdfb918aaca_11_25"/>
          <p:cNvCxnSpPr/>
          <p:nvPr/>
        </p:nvCxnSpPr>
        <p:spPr>
          <a:xfrm>
            <a:off x="3137535" y="3865073"/>
            <a:ext cx="854100" cy="9225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sp>
        <p:nvSpPr>
          <p:cNvPr id="1401" name="Google Shape;1401;gdfb918aaca_11_25"/>
          <p:cNvSpPr txBox="1"/>
          <p:nvPr/>
        </p:nvSpPr>
        <p:spPr>
          <a:xfrm>
            <a:off x="3922379" y="4867012"/>
            <a:ext cx="17184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to move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Google Shape;1407;gdfb918aaca_11_39"/>
          <p:cNvSpPr txBox="1"/>
          <p:nvPr/>
        </p:nvSpPr>
        <p:spPr>
          <a:xfrm>
            <a:off x="1394329" y="819972"/>
            <a:ext cx="66894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6400" b="1" i="0" u="none" strike="noStrike" cap="none">
                <a:solidFill>
                  <a:schemeClr val="dk1"/>
                </a:solidFill>
                <a:latin typeface="Calibri"/>
                <a:ea typeface="Calibri"/>
                <a:cs typeface="Calibri"/>
                <a:sym typeface="Calibri"/>
              </a:rPr>
              <a:t>Kinetic Energy</a:t>
            </a:r>
            <a:endParaRPr sz="6400" b="1" i="0" u="none" strike="noStrike" cap="none">
              <a:solidFill>
                <a:srgbClr val="000000"/>
              </a:solidFill>
            </a:endParaRPr>
          </a:p>
        </p:txBody>
      </p:sp>
      <p:sp>
        <p:nvSpPr>
          <p:cNvPr id="1408" name="Google Shape;1408;gdfb918aaca_11_39"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09" name="Google Shape;1409;gdfb918aaca_11_39"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1410" name="Google Shape;1410;gdfb918aaca_11_39"/>
          <p:cNvSpPr txBox="1"/>
          <p:nvPr/>
        </p:nvSpPr>
        <p:spPr>
          <a:xfrm>
            <a:off x="735225" y="2612600"/>
            <a:ext cx="41466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6400" b="1" i="0" u="none" strike="noStrike" cap="none">
                <a:solidFill>
                  <a:schemeClr val="dk1"/>
                </a:solidFill>
                <a:latin typeface="Calibri"/>
                <a:ea typeface="Calibri"/>
                <a:cs typeface="Calibri"/>
                <a:sym typeface="Calibri"/>
              </a:rPr>
              <a:t>Kinet</a:t>
            </a:r>
            <a:endParaRPr sz="6400" b="1" i="0" u="none" strike="noStrike" cap="none">
              <a:solidFill>
                <a:srgbClr val="000000"/>
              </a:solidFill>
            </a:endParaRPr>
          </a:p>
        </p:txBody>
      </p:sp>
      <p:sp>
        <p:nvSpPr>
          <p:cNvPr id="1411" name="Google Shape;1411;gdfb918aaca_11_39"/>
          <p:cNvSpPr txBox="1"/>
          <p:nvPr/>
        </p:nvSpPr>
        <p:spPr>
          <a:xfrm>
            <a:off x="4478300" y="2612600"/>
            <a:ext cx="34278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6400" b="1">
                <a:solidFill>
                  <a:schemeClr val="dk1"/>
                </a:solidFill>
                <a:latin typeface="Calibri"/>
                <a:ea typeface="Calibri"/>
                <a:cs typeface="Calibri"/>
                <a:sym typeface="Calibri"/>
              </a:rPr>
              <a:t>-ic</a:t>
            </a:r>
            <a:endParaRPr sz="6400" b="1" i="0" u="none" strike="noStrike" cap="none">
              <a:solidFill>
                <a:srgbClr val="000000"/>
              </a:solidFill>
            </a:endParaRPr>
          </a:p>
        </p:txBody>
      </p:sp>
      <p:pic>
        <p:nvPicPr>
          <p:cNvPr id="1412" name="Google Shape;1412;gdfb918aaca_11_39"/>
          <p:cNvPicPr preferRelativeResize="0"/>
          <p:nvPr/>
        </p:nvPicPr>
        <p:blipFill>
          <a:blip r:embed="rId5">
            <a:alphaModFix/>
          </a:blip>
          <a:stretch>
            <a:fillRect/>
          </a:stretch>
        </p:blipFill>
        <p:spPr>
          <a:xfrm>
            <a:off x="2665275" y="1746925"/>
            <a:ext cx="735225" cy="1271067"/>
          </a:xfrm>
          <a:prstGeom prst="rect">
            <a:avLst/>
          </a:prstGeom>
          <a:noFill/>
          <a:ln>
            <a:noFill/>
          </a:ln>
        </p:spPr>
      </p:pic>
      <p:pic>
        <p:nvPicPr>
          <p:cNvPr id="1413" name="Google Shape;1413;gdfb918aaca_11_39"/>
          <p:cNvPicPr preferRelativeResize="0"/>
          <p:nvPr/>
        </p:nvPicPr>
        <p:blipFill rotWithShape="1">
          <a:blip r:embed="rId5">
            <a:alphaModFix/>
          </a:blip>
          <a:srcRect/>
          <a:stretch/>
        </p:blipFill>
        <p:spPr>
          <a:xfrm rot="-3681131">
            <a:off x="4803799" y="1332045"/>
            <a:ext cx="735222" cy="1955961"/>
          </a:xfrm>
          <a:prstGeom prst="rect">
            <a:avLst/>
          </a:prstGeom>
          <a:noFill/>
          <a:ln>
            <a:noFill/>
          </a:ln>
        </p:spPr>
      </p:pic>
      <p:sp>
        <p:nvSpPr>
          <p:cNvPr id="1414" name="Google Shape;1414;gdfb918aaca_11_39"/>
          <p:cNvSpPr/>
          <p:nvPr/>
        </p:nvSpPr>
        <p:spPr>
          <a:xfrm>
            <a:off x="5343200" y="2691950"/>
            <a:ext cx="1698000" cy="918600"/>
          </a:xfrm>
          <a:prstGeom prst="ellipse">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415" name="Google Shape;1415;gdfb918aaca_11_39"/>
          <p:cNvCxnSpPr/>
          <p:nvPr/>
        </p:nvCxnSpPr>
        <p:spPr>
          <a:xfrm flipH="1">
            <a:off x="5281875" y="3689900"/>
            <a:ext cx="991800" cy="10698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sp>
        <p:nvSpPr>
          <p:cNvPr id="1416" name="Google Shape;1416;gdfb918aaca_11_39"/>
          <p:cNvSpPr txBox="1"/>
          <p:nvPr/>
        </p:nvSpPr>
        <p:spPr>
          <a:xfrm>
            <a:off x="3400498" y="4839050"/>
            <a:ext cx="39519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Suffix: pertaining to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sp>
        <p:nvSpPr>
          <p:cNvPr id="1422" name="Google Shape;1422;gdfb918aaca_11_53"/>
          <p:cNvSpPr txBox="1"/>
          <p:nvPr/>
        </p:nvSpPr>
        <p:spPr>
          <a:xfrm>
            <a:off x="1227304" y="2420522"/>
            <a:ext cx="66894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6400" b="1" i="0" u="none" strike="noStrike" cap="none">
                <a:solidFill>
                  <a:schemeClr val="dk1"/>
                </a:solidFill>
                <a:latin typeface="Calibri"/>
                <a:ea typeface="Calibri"/>
                <a:cs typeface="Calibri"/>
                <a:sym typeface="Calibri"/>
              </a:rPr>
              <a:t>Kinetic Energy</a:t>
            </a:r>
            <a:endParaRPr sz="6400" b="1" i="0" u="none" strike="noStrike" cap="none">
              <a:solidFill>
                <a:srgbClr val="000000"/>
              </a:solidFill>
            </a:endParaRPr>
          </a:p>
        </p:txBody>
      </p:sp>
      <p:sp>
        <p:nvSpPr>
          <p:cNvPr id="1423" name="Google Shape;1423;gdfb918aaca_11_5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24" name="Google Shape;1424;gdfb918aaca_11_53"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1425" name="Google Shape;1425;gdfb918aaca_11_53"/>
          <p:cNvSpPr txBox="1"/>
          <p:nvPr/>
        </p:nvSpPr>
        <p:spPr>
          <a:xfrm>
            <a:off x="1083175" y="735300"/>
            <a:ext cx="41466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6400" b="1" i="0" u="none" strike="noStrike" cap="none">
                <a:solidFill>
                  <a:schemeClr val="dk1"/>
                </a:solidFill>
                <a:latin typeface="Calibri"/>
                <a:ea typeface="Calibri"/>
                <a:cs typeface="Calibri"/>
                <a:sym typeface="Calibri"/>
              </a:rPr>
              <a:t>Kinet</a:t>
            </a:r>
            <a:endParaRPr sz="6400" b="1" i="0" u="none" strike="noStrike" cap="none">
              <a:solidFill>
                <a:srgbClr val="000000"/>
              </a:solidFill>
            </a:endParaRPr>
          </a:p>
        </p:txBody>
      </p:sp>
      <p:sp>
        <p:nvSpPr>
          <p:cNvPr id="1426" name="Google Shape;1426;gdfb918aaca_11_53"/>
          <p:cNvSpPr txBox="1"/>
          <p:nvPr/>
        </p:nvSpPr>
        <p:spPr>
          <a:xfrm>
            <a:off x="4280125" y="735300"/>
            <a:ext cx="34278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6400" b="1">
                <a:solidFill>
                  <a:schemeClr val="dk1"/>
                </a:solidFill>
                <a:latin typeface="Calibri"/>
                <a:ea typeface="Calibri"/>
                <a:cs typeface="Calibri"/>
                <a:sym typeface="Calibri"/>
              </a:rPr>
              <a:t>-ic</a:t>
            </a:r>
            <a:endParaRPr sz="6400" b="1" i="0" u="none" strike="noStrike" cap="none">
              <a:solidFill>
                <a:srgbClr val="000000"/>
              </a:solidFill>
            </a:endParaRPr>
          </a:p>
        </p:txBody>
      </p:sp>
      <p:pic>
        <p:nvPicPr>
          <p:cNvPr id="1427" name="Google Shape;1427;gdfb918aaca_11_53"/>
          <p:cNvPicPr preferRelativeResize="0"/>
          <p:nvPr/>
        </p:nvPicPr>
        <p:blipFill>
          <a:blip r:embed="rId5">
            <a:alphaModFix/>
          </a:blip>
          <a:stretch>
            <a:fillRect/>
          </a:stretch>
        </p:blipFill>
        <p:spPr>
          <a:xfrm>
            <a:off x="4335800" y="890977"/>
            <a:ext cx="735300" cy="765938"/>
          </a:xfrm>
          <a:prstGeom prst="rect">
            <a:avLst/>
          </a:prstGeom>
          <a:noFill/>
          <a:ln>
            <a:noFill/>
          </a:ln>
        </p:spPr>
      </p:pic>
      <p:pic>
        <p:nvPicPr>
          <p:cNvPr id="1428" name="Google Shape;1428;gdfb918aaca_11_53"/>
          <p:cNvPicPr preferRelativeResize="0"/>
          <p:nvPr/>
        </p:nvPicPr>
        <p:blipFill>
          <a:blip r:embed="rId6">
            <a:alphaModFix/>
          </a:blip>
          <a:stretch>
            <a:fillRect/>
          </a:stretch>
        </p:blipFill>
        <p:spPr>
          <a:xfrm>
            <a:off x="4280550" y="3497825"/>
            <a:ext cx="582900" cy="1196453"/>
          </a:xfrm>
          <a:prstGeom prst="rect">
            <a:avLst/>
          </a:prstGeom>
          <a:noFill/>
          <a:ln>
            <a:noFill/>
          </a:ln>
        </p:spPr>
      </p:pic>
      <p:sp>
        <p:nvSpPr>
          <p:cNvPr id="1429" name="Google Shape;1429;gdfb918aaca_11_53"/>
          <p:cNvSpPr txBox="1"/>
          <p:nvPr/>
        </p:nvSpPr>
        <p:spPr>
          <a:xfrm>
            <a:off x="2420253" y="4770000"/>
            <a:ext cx="4303500" cy="5232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Pertaining to moving energy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Google Shape;1435;p131"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440"/>
        <p:cNvGrpSpPr/>
        <p:nvPr/>
      </p:nvGrpSpPr>
      <p:grpSpPr>
        <a:xfrm>
          <a:off x="0" y="0"/>
          <a:ext cx="0" cy="0"/>
          <a:chOff x="0" y="0"/>
          <a:chExt cx="0" cy="0"/>
        </a:xfrm>
      </p:grpSpPr>
      <p:sp>
        <p:nvSpPr>
          <p:cNvPr id="1441" name="Google Shape;1441;gdfb918aaca_11_235"/>
          <p:cNvSpPr txBox="1">
            <a:spLocks noGrp="1"/>
          </p:cNvSpPr>
          <p:nvPr>
            <p:ph type="title"/>
          </p:nvPr>
        </p:nvSpPr>
        <p:spPr>
          <a:xfrm>
            <a:off x="845750" y="345825"/>
            <a:ext cx="7988700" cy="17535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t>How can we use the word parts of kinetic to help us remember the definition of the term?</a:t>
            </a:r>
            <a:endParaRPr/>
          </a:p>
        </p:txBody>
      </p:sp>
      <p:sp>
        <p:nvSpPr>
          <p:cNvPr id="1442" name="Google Shape;1442;gdfb918aaca_11_235" descr="Questions"/>
          <p:cNvSpPr/>
          <p:nvPr/>
        </p:nvSpPr>
        <p:spPr>
          <a:xfrm>
            <a:off x="0" y="164891"/>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3" name="Google Shape;1443;gdfb918aaca_11_235"/>
          <p:cNvSpPr txBox="1"/>
          <p:nvPr/>
        </p:nvSpPr>
        <p:spPr>
          <a:xfrm>
            <a:off x="1556854" y="2671047"/>
            <a:ext cx="66894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6400" b="1" i="0" u="none" strike="noStrike" cap="none">
                <a:solidFill>
                  <a:schemeClr val="dk1"/>
                </a:solidFill>
                <a:latin typeface="Calibri"/>
                <a:ea typeface="Calibri"/>
                <a:cs typeface="Calibri"/>
                <a:sym typeface="Calibri"/>
              </a:rPr>
              <a:t>Kinetic Energy</a:t>
            </a:r>
            <a:endParaRPr sz="6400" b="1" i="0" u="none" strike="noStrike" cap="none">
              <a:solidFill>
                <a:srgbClr val="000000"/>
              </a:solidFill>
            </a:endParaRPr>
          </a:p>
        </p:txBody>
      </p:sp>
      <p:sp>
        <p:nvSpPr>
          <p:cNvPr id="1444" name="Google Shape;1444;gdfb918aaca_11_235"/>
          <p:cNvSpPr txBox="1"/>
          <p:nvPr/>
        </p:nvSpPr>
        <p:spPr>
          <a:xfrm>
            <a:off x="897750" y="4463675"/>
            <a:ext cx="41466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6400" b="1" i="0" u="none" strike="noStrike" cap="none">
                <a:solidFill>
                  <a:schemeClr val="dk1"/>
                </a:solidFill>
                <a:latin typeface="Calibri"/>
                <a:ea typeface="Calibri"/>
                <a:cs typeface="Calibri"/>
                <a:sym typeface="Calibri"/>
              </a:rPr>
              <a:t>Kinet</a:t>
            </a:r>
            <a:endParaRPr sz="6400" b="1" i="0" u="none" strike="noStrike" cap="none">
              <a:solidFill>
                <a:srgbClr val="000000"/>
              </a:solidFill>
            </a:endParaRPr>
          </a:p>
        </p:txBody>
      </p:sp>
      <p:sp>
        <p:nvSpPr>
          <p:cNvPr id="1445" name="Google Shape;1445;gdfb918aaca_11_235"/>
          <p:cNvSpPr txBox="1"/>
          <p:nvPr/>
        </p:nvSpPr>
        <p:spPr>
          <a:xfrm>
            <a:off x="4640825" y="4463675"/>
            <a:ext cx="34278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6400" b="1">
                <a:solidFill>
                  <a:schemeClr val="dk1"/>
                </a:solidFill>
                <a:latin typeface="Calibri"/>
                <a:ea typeface="Calibri"/>
                <a:cs typeface="Calibri"/>
                <a:sym typeface="Calibri"/>
              </a:rPr>
              <a:t>-ic</a:t>
            </a:r>
            <a:endParaRPr sz="6400" b="1" i="0" u="none" strike="noStrike" cap="none">
              <a:solidFill>
                <a:srgbClr val="000000"/>
              </a:solidFill>
            </a:endParaRPr>
          </a:p>
        </p:txBody>
      </p:sp>
      <p:pic>
        <p:nvPicPr>
          <p:cNvPr id="1446" name="Google Shape;1446;gdfb918aaca_11_235"/>
          <p:cNvPicPr preferRelativeResize="0"/>
          <p:nvPr/>
        </p:nvPicPr>
        <p:blipFill>
          <a:blip r:embed="rId4">
            <a:alphaModFix/>
          </a:blip>
          <a:stretch>
            <a:fillRect/>
          </a:stretch>
        </p:blipFill>
        <p:spPr>
          <a:xfrm>
            <a:off x="2827800" y="3598000"/>
            <a:ext cx="735225" cy="1271067"/>
          </a:xfrm>
          <a:prstGeom prst="rect">
            <a:avLst/>
          </a:prstGeom>
          <a:noFill/>
          <a:ln>
            <a:noFill/>
          </a:ln>
        </p:spPr>
      </p:pic>
      <p:pic>
        <p:nvPicPr>
          <p:cNvPr id="1447" name="Google Shape;1447;gdfb918aaca_11_235"/>
          <p:cNvPicPr preferRelativeResize="0"/>
          <p:nvPr/>
        </p:nvPicPr>
        <p:blipFill rotWithShape="1">
          <a:blip r:embed="rId4">
            <a:alphaModFix/>
          </a:blip>
          <a:srcRect/>
          <a:stretch/>
        </p:blipFill>
        <p:spPr>
          <a:xfrm rot="-3681131">
            <a:off x="4966324" y="3183120"/>
            <a:ext cx="735222" cy="195596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17" descr="tom - Wiktionary"/>
          <p:cNvPicPr preferRelativeResize="0"/>
          <p:nvPr/>
        </p:nvPicPr>
        <p:blipFill rotWithShape="1">
          <a:blip r:embed="rId3">
            <a:alphaModFix/>
          </a:blip>
          <a:srcRect/>
          <a:stretch/>
        </p:blipFill>
        <p:spPr>
          <a:xfrm>
            <a:off x="1828800" y="2184520"/>
            <a:ext cx="5066676" cy="4306221"/>
          </a:xfrm>
          <a:prstGeom prst="rect">
            <a:avLst/>
          </a:prstGeom>
          <a:noFill/>
          <a:ln>
            <a:noFill/>
          </a:ln>
        </p:spPr>
      </p:pic>
      <p:sp>
        <p:nvSpPr>
          <p:cNvPr id="249" name="Google Shape;249;p17"/>
          <p:cNvSpPr txBox="1"/>
          <p:nvPr/>
        </p:nvSpPr>
        <p:spPr>
          <a:xfrm>
            <a:off x="849550" y="417650"/>
            <a:ext cx="79836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found in the nucleus of an atom?</a:t>
            </a:r>
            <a:endParaRPr sz="1400" b="0" i="0" u="none" strike="noStrike" cap="none">
              <a:solidFill>
                <a:srgbClr val="000000"/>
              </a:solidFill>
              <a:latin typeface="Arial"/>
              <a:ea typeface="Arial"/>
              <a:cs typeface="Arial"/>
              <a:sym typeface="Arial"/>
            </a:endParaRPr>
          </a:p>
        </p:txBody>
      </p:sp>
      <p:sp>
        <p:nvSpPr>
          <p:cNvPr id="250" name="Google Shape;250;p1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pic>
        <p:nvPicPr>
          <p:cNvPr id="1453" name="Google Shape;1453;p132" descr="bowling.jpg"/>
          <p:cNvPicPr preferRelativeResize="0">
            <a:picLocks noGrp="1"/>
          </p:cNvPicPr>
          <p:nvPr>
            <p:ph type="body" idx="1"/>
          </p:nvPr>
        </p:nvPicPr>
        <p:blipFill rotWithShape="1">
          <a:blip r:embed="rId3">
            <a:alphaModFix/>
          </a:blip>
          <a:srcRect l="-10572" r="-10572"/>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1454" name="Google Shape;1454;p132"/>
          <p:cNvSpPr txBox="1">
            <a:spLocks noGrp="1"/>
          </p:cNvSpPr>
          <p:nvPr>
            <p:ph type="title"/>
          </p:nvPr>
        </p:nvSpPr>
        <p:spPr>
          <a:xfrm>
            <a:off x="457200" y="18844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kinetic energy?</a:t>
            </a:r>
            <a:endParaRPr/>
          </a:p>
        </p:txBody>
      </p:sp>
      <p:sp>
        <p:nvSpPr>
          <p:cNvPr id="1455" name="Google Shape;1455;p132" descr="Questions"/>
          <p:cNvSpPr/>
          <p:nvPr/>
        </p:nvSpPr>
        <p:spPr>
          <a:xfrm>
            <a:off x="0" y="164891"/>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pic>
        <p:nvPicPr>
          <p:cNvPr id="1461" name="Google Shape;1461;p133" descr="bowling.jpg"/>
          <p:cNvPicPr preferRelativeResize="0">
            <a:picLocks noGrp="1"/>
          </p:cNvPicPr>
          <p:nvPr>
            <p:ph type="body" idx="1"/>
          </p:nvPr>
        </p:nvPicPr>
        <p:blipFill rotWithShape="1">
          <a:blip r:embed="rId3">
            <a:alphaModFix/>
          </a:blip>
          <a:srcRect l="-10572" r="-10572"/>
          <a:stretch/>
        </p:blipFill>
        <p:spPr>
          <a:xfrm>
            <a:off x="457200" y="2057399"/>
            <a:ext cx="8229600" cy="4525963"/>
          </a:xfrm>
          <a:prstGeom prst="rect">
            <a:avLst/>
          </a:prstGeom>
          <a:noFill/>
          <a:ln w="9525" cap="flat" cmpd="sng">
            <a:solidFill>
              <a:schemeClr val="lt1"/>
            </a:solidFill>
            <a:prstDash val="solid"/>
            <a:round/>
            <a:headEnd type="none" w="sm" len="sm"/>
            <a:tailEnd type="none" w="sm" len="sm"/>
          </a:ln>
        </p:spPr>
      </p:pic>
      <p:sp>
        <p:nvSpPr>
          <p:cNvPr id="1462" name="Google Shape;1462;p133"/>
          <p:cNvSpPr txBox="1">
            <a:spLocks noGrp="1"/>
          </p:cNvSpPr>
          <p:nvPr>
            <p:ph type="title"/>
          </p:nvPr>
        </p:nvSpPr>
        <p:spPr>
          <a:xfrm>
            <a:off x="735230" y="532506"/>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sz="3959"/>
              <a:t>What have to be present for an object to have kinetic energy?</a:t>
            </a:r>
            <a:endParaRPr/>
          </a:p>
        </p:txBody>
      </p:sp>
      <p:sp>
        <p:nvSpPr>
          <p:cNvPr id="1463" name="Google Shape;1463;p133" descr="Questions"/>
          <p:cNvSpPr/>
          <p:nvPr/>
        </p:nvSpPr>
        <p:spPr>
          <a:xfrm>
            <a:off x="0" y="164891"/>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sp>
        <p:nvSpPr>
          <p:cNvPr id="1469" name="Google Shape;1469;gdfb918aaca_11_321"/>
          <p:cNvSpPr txBox="1">
            <a:spLocks noGrp="1"/>
          </p:cNvSpPr>
          <p:nvPr>
            <p:ph type="title"/>
          </p:nvPr>
        </p:nvSpPr>
        <p:spPr>
          <a:xfrm>
            <a:off x="533625" y="324900"/>
            <a:ext cx="8470800" cy="13221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t>What is the difference between kinetic and potential energy?</a:t>
            </a:r>
            <a:endParaRPr/>
          </a:p>
        </p:txBody>
      </p:sp>
      <p:sp>
        <p:nvSpPr>
          <p:cNvPr id="1470" name="Google Shape;1470;gdfb918aaca_11_32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71" name="Google Shape;1471;gdfb918aaca_11_321"/>
          <p:cNvPicPr preferRelativeResize="0"/>
          <p:nvPr/>
        </p:nvPicPr>
        <p:blipFill>
          <a:blip r:embed="rId4">
            <a:alphaModFix/>
          </a:blip>
          <a:stretch>
            <a:fillRect/>
          </a:stretch>
        </p:blipFill>
        <p:spPr>
          <a:xfrm>
            <a:off x="152400" y="1799375"/>
            <a:ext cx="4419600" cy="4975206"/>
          </a:xfrm>
          <a:prstGeom prst="rect">
            <a:avLst/>
          </a:prstGeom>
          <a:noFill/>
          <a:ln>
            <a:noFill/>
          </a:ln>
        </p:spPr>
      </p:pic>
      <p:pic>
        <p:nvPicPr>
          <p:cNvPr id="1472" name="Google Shape;1472;gdfb918aaca_11_321"/>
          <p:cNvPicPr preferRelativeResize="0"/>
          <p:nvPr/>
        </p:nvPicPr>
        <p:blipFill>
          <a:blip r:embed="rId4">
            <a:alphaModFix/>
          </a:blip>
          <a:stretch>
            <a:fillRect/>
          </a:stretch>
        </p:blipFill>
        <p:spPr>
          <a:xfrm>
            <a:off x="4584825" y="1799375"/>
            <a:ext cx="4419600" cy="4975206"/>
          </a:xfrm>
          <a:prstGeom prst="rect">
            <a:avLst/>
          </a:prstGeom>
          <a:noFill/>
          <a:ln>
            <a:noFill/>
          </a:ln>
        </p:spPr>
      </p:pic>
      <p:pic>
        <p:nvPicPr>
          <p:cNvPr id="1473" name="Google Shape;1473;gdfb918aaca_11_321" descr="bowling.jpg"/>
          <p:cNvPicPr preferRelativeResize="0">
            <a:picLocks noGrp="1"/>
          </p:cNvPicPr>
          <p:nvPr>
            <p:ph type="body" idx="1"/>
          </p:nvPr>
        </p:nvPicPr>
        <p:blipFill rotWithShape="1">
          <a:blip r:embed="rId5">
            <a:alphaModFix/>
          </a:blip>
          <a:srcRect l="-10575" r="-10563"/>
          <a:stretch/>
        </p:blipFill>
        <p:spPr>
          <a:xfrm>
            <a:off x="343050" y="2835118"/>
            <a:ext cx="4038300" cy="2903700"/>
          </a:xfrm>
          <a:prstGeom prst="rect">
            <a:avLst/>
          </a:prstGeom>
          <a:noFill/>
          <a:ln w="9525" cap="flat" cmpd="sng">
            <a:solidFill>
              <a:schemeClr val="lt1"/>
            </a:solidFill>
            <a:prstDash val="solid"/>
            <a:round/>
            <a:headEnd type="none" w="sm" len="sm"/>
            <a:tailEnd type="none" w="sm" len="sm"/>
          </a:ln>
        </p:spPr>
      </p:pic>
      <p:pic>
        <p:nvPicPr>
          <p:cNvPr id="1474" name="Google Shape;1474;gdfb918aaca_11_321" descr="potentiaLENERGY.jpg"/>
          <p:cNvPicPr preferRelativeResize="0"/>
          <p:nvPr/>
        </p:nvPicPr>
        <p:blipFill rotWithShape="1">
          <a:blip r:embed="rId6">
            <a:alphaModFix/>
          </a:blip>
          <a:srcRect l="-9893" r="-9881"/>
          <a:stretch/>
        </p:blipFill>
        <p:spPr>
          <a:xfrm>
            <a:off x="4775475" y="2634826"/>
            <a:ext cx="4038300" cy="3304286"/>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135"/>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1481" name="Google Shape;1481;p135"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pic>
        <p:nvPicPr>
          <p:cNvPr id="1487" name="Google Shape;1487;p136" descr="bowling.jpg"/>
          <p:cNvPicPr preferRelativeResize="0">
            <a:picLocks noGrp="1"/>
          </p:cNvPicPr>
          <p:nvPr>
            <p:ph type="body" idx="1"/>
          </p:nvPr>
        </p:nvPicPr>
        <p:blipFill rotWithShape="1">
          <a:blip r:embed="rId3">
            <a:alphaModFix/>
          </a:blip>
          <a:srcRect l="-10572" r="-10572"/>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1488" name="Google Shape;1488;p1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sz="3959" b="1" u="sng"/>
              <a:t>Kinetic Energy</a:t>
            </a:r>
            <a:r>
              <a:rPr lang="en-US" sz="3959"/>
              <a:t>: energy of mass in motion</a:t>
            </a:r>
            <a:endParaRPr/>
          </a:p>
        </p:txBody>
      </p:sp>
      <p:sp>
        <p:nvSpPr>
          <p:cNvPr id="1489" name="Google Shape;1489;p136"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sp>
        <p:nvSpPr>
          <p:cNvPr id="1495" name="Google Shape;1495;p137"/>
          <p:cNvSpPr txBox="1"/>
          <p:nvPr/>
        </p:nvSpPr>
        <p:spPr>
          <a:xfrm>
            <a:off x="1768497" y="111150"/>
            <a:ext cx="7286400" cy="95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1496" name="Google Shape;1496;p137"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7" name="Google Shape;1497;p137"/>
          <p:cNvSpPr txBox="1"/>
          <p:nvPr/>
        </p:nvSpPr>
        <p:spPr>
          <a:xfrm>
            <a:off x="411982" y="2230734"/>
            <a:ext cx="2552282" cy="36933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Click the link above to explore more about kinetic energy.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In this simulation, you are changing the hills to make the car reach the egg without breaking it. How do we know this is kinetic energy? What are two important things you need to remember about kinetic energy?</a:t>
            </a:r>
            <a:endParaRPr sz="1400" b="0" i="0" u="none" strike="noStrike" cap="none">
              <a:solidFill>
                <a:srgbClr val="000000"/>
              </a:solidFill>
              <a:latin typeface="Arial"/>
              <a:ea typeface="Arial"/>
              <a:cs typeface="Arial"/>
              <a:sym typeface="Arial"/>
            </a:endParaRPr>
          </a:p>
        </p:txBody>
      </p:sp>
      <p:sp>
        <p:nvSpPr>
          <p:cNvPr id="1498" name="Google Shape;1498;p137"/>
          <p:cNvSpPr/>
          <p:nvPr/>
        </p:nvSpPr>
        <p:spPr>
          <a:xfrm>
            <a:off x="2964264" y="898207"/>
            <a:ext cx="366658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Roller Coaster Gizmo</a:t>
            </a:r>
            <a:endParaRPr sz="3200" b="0" i="0" u="none" strike="noStrike" cap="none">
              <a:solidFill>
                <a:schemeClr val="dk1"/>
              </a:solidFill>
              <a:latin typeface="Calibri"/>
              <a:ea typeface="Calibri"/>
              <a:cs typeface="Calibri"/>
              <a:sym typeface="Calibri"/>
            </a:endParaRPr>
          </a:p>
        </p:txBody>
      </p:sp>
      <p:pic>
        <p:nvPicPr>
          <p:cNvPr id="1499" name="Google Shape;1499;p137" descr="Cursor"/>
          <p:cNvPicPr preferRelativeResize="0"/>
          <p:nvPr/>
        </p:nvPicPr>
        <p:blipFill rotWithShape="1">
          <a:blip r:embed="rId5">
            <a:alphaModFix/>
          </a:blip>
          <a:srcRect/>
          <a:stretch/>
        </p:blipFill>
        <p:spPr>
          <a:xfrm rot="5400000">
            <a:off x="1145686" y="1316320"/>
            <a:ext cx="914400" cy="914400"/>
          </a:xfrm>
          <a:prstGeom prst="rect">
            <a:avLst/>
          </a:prstGeom>
          <a:noFill/>
          <a:ln>
            <a:noFill/>
          </a:ln>
        </p:spPr>
      </p:pic>
      <p:pic>
        <p:nvPicPr>
          <p:cNvPr id="1500" name="Google Shape;1500;p137"/>
          <p:cNvPicPr preferRelativeResize="0"/>
          <p:nvPr/>
        </p:nvPicPr>
        <p:blipFill rotWithShape="1">
          <a:blip r:embed="rId6">
            <a:alphaModFix/>
          </a:blip>
          <a:srcRect l="23934" t="19377" r="27413" b="20883"/>
          <a:stretch/>
        </p:blipFill>
        <p:spPr>
          <a:xfrm>
            <a:off x="2964265" y="2109398"/>
            <a:ext cx="6157656" cy="4254439"/>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sp>
        <p:nvSpPr>
          <p:cNvPr id="1506" name="Google Shape;1506;p138"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7" name="Google Shape;1507;p138"/>
          <p:cNvSpPr txBox="1"/>
          <p:nvPr/>
        </p:nvSpPr>
        <p:spPr>
          <a:xfrm>
            <a:off x="585048" y="40309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is the relationship between kinetic energy and potential energy?</a:t>
            </a:r>
            <a:endParaRPr sz="1400" b="0" i="0" u="none" strike="noStrike" cap="none">
              <a:solidFill>
                <a:srgbClr val="000000"/>
              </a:solidFill>
              <a:latin typeface="Arial"/>
              <a:ea typeface="Arial"/>
              <a:cs typeface="Arial"/>
              <a:sym typeface="Arial"/>
            </a:endParaRPr>
          </a:p>
        </p:txBody>
      </p:sp>
      <p:pic>
        <p:nvPicPr>
          <p:cNvPr id="1508" name="Google Shape;1508;p138"/>
          <p:cNvPicPr preferRelativeResize="0"/>
          <p:nvPr/>
        </p:nvPicPr>
        <p:blipFill>
          <a:blip r:embed="rId4">
            <a:alphaModFix/>
          </a:blip>
          <a:stretch>
            <a:fillRect/>
          </a:stretch>
        </p:blipFill>
        <p:spPr>
          <a:xfrm>
            <a:off x="1259000" y="2029401"/>
            <a:ext cx="6625999" cy="3975600"/>
          </a:xfrm>
          <a:prstGeom prst="rect">
            <a:avLst/>
          </a:prstGeom>
          <a:noFill/>
          <a:ln>
            <a:noFill/>
          </a:ln>
        </p:spPr>
      </p:pic>
      <p:sp>
        <p:nvSpPr>
          <p:cNvPr id="1509" name="Google Shape;1509;p138"/>
          <p:cNvSpPr txBox="1"/>
          <p:nvPr/>
        </p:nvSpPr>
        <p:spPr>
          <a:xfrm>
            <a:off x="2064925" y="5604800"/>
            <a:ext cx="134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Kinetic Energy</a:t>
            </a:r>
            <a:endParaRPr>
              <a:latin typeface="Calibri"/>
              <a:ea typeface="Calibri"/>
              <a:cs typeface="Calibri"/>
              <a:sym typeface="Calibri"/>
            </a:endParaRPr>
          </a:p>
        </p:txBody>
      </p:sp>
      <p:sp>
        <p:nvSpPr>
          <p:cNvPr id="1510" name="Google Shape;1510;p138"/>
          <p:cNvSpPr txBox="1"/>
          <p:nvPr/>
        </p:nvSpPr>
        <p:spPr>
          <a:xfrm>
            <a:off x="5803375" y="5604800"/>
            <a:ext cx="134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Kinetic Energy</a:t>
            </a:r>
            <a:endParaRPr>
              <a:latin typeface="Calibri"/>
              <a:ea typeface="Calibri"/>
              <a:cs typeface="Calibri"/>
              <a:sym typeface="Calibri"/>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pic>
        <p:nvPicPr>
          <p:cNvPr id="1516" name="Google Shape;1516;p139"/>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pic>
        <p:nvPicPr>
          <p:cNvPr id="1016" name="Google Shape;1016;g9d35d3923d_0_0" descr="IEP Translation – Communication from OSEP regarding the ..."/>
          <p:cNvPicPr preferRelativeResize="0"/>
          <p:nvPr/>
        </p:nvPicPr>
        <p:blipFill rotWithShape="1">
          <a:blip r:embed="rId3">
            <a:alphaModFix/>
          </a:blip>
          <a:srcRect/>
          <a:stretch/>
        </p:blipFill>
        <p:spPr>
          <a:xfrm>
            <a:off x="2030107" y="934742"/>
            <a:ext cx="5567538" cy="904494"/>
          </a:xfrm>
          <a:prstGeom prst="rect">
            <a:avLst/>
          </a:prstGeom>
          <a:noFill/>
          <a:ln>
            <a:noFill/>
          </a:ln>
        </p:spPr>
      </p:pic>
      <p:pic>
        <p:nvPicPr>
          <p:cNvPr id="1017" name="Google Shape;1017;g9d35d3923d_0_0" descr="United States Department of Education - Wikipedia"/>
          <p:cNvPicPr preferRelativeResize="0"/>
          <p:nvPr/>
        </p:nvPicPr>
        <p:blipFill rotWithShape="1">
          <a:blip r:embed="rId4">
            <a:alphaModFix/>
          </a:blip>
          <a:srcRect/>
          <a:stretch/>
        </p:blipFill>
        <p:spPr>
          <a:xfrm>
            <a:off x="3737160" y="1949664"/>
            <a:ext cx="2153432" cy="2006936"/>
          </a:xfrm>
          <a:prstGeom prst="rect">
            <a:avLst/>
          </a:prstGeom>
          <a:noFill/>
          <a:ln>
            <a:noFill/>
          </a:ln>
        </p:spPr>
      </p:pic>
      <p:pic>
        <p:nvPicPr>
          <p:cNvPr id="1018" name="Google Shape;1018;g9d35d3923d_0_0"/>
          <p:cNvPicPr preferRelativeResize="0"/>
          <p:nvPr/>
        </p:nvPicPr>
        <p:blipFill rotWithShape="1">
          <a:blip r:embed="rId5">
            <a:alphaModFix/>
          </a:blip>
          <a:srcRect/>
          <a:stretch/>
        </p:blipFill>
        <p:spPr>
          <a:xfrm>
            <a:off x="903450" y="4236386"/>
            <a:ext cx="7337101" cy="1289764"/>
          </a:xfrm>
          <a:prstGeom prst="rect">
            <a:avLst/>
          </a:prstGeom>
          <a:noFill/>
          <a:ln>
            <a:noFill/>
          </a:ln>
        </p:spPr>
      </p:pic>
      <p:sp>
        <p:nvSpPr>
          <p:cNvPr id="1019" name="Google Shape;1019;g9d35d3923d_0_0"/>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1020" name="Google Shape;1020;g9d35d3923d_0_0"/>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extLst>
      <p:ext uri="{BB962C8B-B14F-4D97-AF65-F5344CB8AC3E}">
        <p14:creationId xmlns:p14="http://schemas.microsoft.com/office/powerpoint/2010/main" val="2474211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8"/>
          <p:cNvSpPr txBox="1"/>
          <p:nvPr/>
        </p:nvSpPr>
        <p:spPr>
          <a:xfrm>
            <a:off x="849550" y="339125"/>
            <a:ext cx="79032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does mass tell us about an object</a:t>
            </a:r>
            <a:r>
              <a:rPr lang="en-US" sz="4000">
                <a:solidFill>
                  <a:schemeClr val="dk1"/>
                </a:solidFill>
                <a:latin typeface="Calibri"/>
                <a:ea typeface="Calibri"/>
                <a:cs typeface="Calibri"/>
                <a:sym typeface="Calibri"/>
              </a:rPr>
              <a:t> (as opposed to weight)?</a:t>
            </a:r>
            <a:endParaRPr sz="1400" b="0" i="0" u="none" strike="noStrike" cap="none">
              <a:solidFill>
                <a:srgbClr val="000000"/>
              </a:solidFill>
              <a:latin typeface="Arial"/>
              <a:ea typeface="Arial"/>
              <a:cs typeface="Arial"/>
              <a:sym typeface="Arial"/>
            </a:endParaRPr>
          </a:p>
        </p:txBody>
      </p:sp>
      <p:sp>
        <p:nvSpPr>
          <p:cNvPr id="257" name="Google Shape;257;p1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8" name="Google Shape;258;p18"/>
          <p:cNvPicPr preferRelativeResize="0"/>
          <p:nvPr/>
        </p:nvPicPr>
        <p:blipFill rotWithShape="1">
          <a:blip r:embed="rId4">
            <a:alphaModFix/>
          </a:blip>
          <a:srcRect l="42125" t="51668" r="36241" b="24041"/>
          <a:stretch/>
        </p:blipFill>
        <p:spPr>
          <a:xfrm>
            <a:off x="1046749" y="2172981"/>
            <a:ext cx="6523283" cy="421223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9"/>
          <p:cNvSpPr txBox="1"/>
          <p:nvPr/>
        </p:nvSpPr>
        <p:spPr>
          <a:xfrm>
            <a:off x="914400" y="450000"/>
            <a:ext cx="77724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energy?</a:t>
            </a:r>
            <a:endParaRPr sz="1400" b="0" i="0" u="none" strike="noStrike" cap="none">
              <a:solidFill>
                <a:srgbClr val="000000"/>
              </a:solidFill>
              <a:latin typeface="Arial"/>
              <a:ea typeface="Arial"/>
              <a:cs typeface="Arial"/>
              <a:sym typeface="Arial"/>
            </a:endParaRPr>
          </a:p>
        </p:txBody>
      </p:sp>
      <p:sp>
        <p:nvSpPr>
          <p:cNvPr id="265" name="Google Shape;265;p1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6" name="Google Shape;266;p19" descr="energy.jpg"/>
          <p:cNvPicPr preferRelativeResize="0"/>
          <p:nvPr/>
        </p:nvPicPr>
        <p:blipFill rotWithShape="1">
          <a:blip r:embed="rId4">
            <a:alphaModFix/>
          </a:blip>
          <a:srcRect l="-18187" r="-18186"/>
          <a:stretch/>
        </p:blipFill>
        <p:spPr>
          <a:xfrm>
            <a:off x="457200" y="1700644"/>
            <a:ext cx="8229600" cy="4525963"/>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0"/>
          <p:cNvSpPr txBox="1"/>
          <p:nvPr/>
        </p:nvSpPr>
        <p:spPr>
          <a:xfrm>
            <a:off x="690575" y="567775"/>
            <a:ext cx="79638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relationship between gravity and mass?</a:t>
            </a:r>
            <a:endParaRPr sz="1400" b="0" i="0" u="none" strike="noStrike" cap="none">
              <a:solidFill>
                <a:srgbClr val="000000"/>
              </a:solidFill>
              <a:latin typeface="Arial"/>
              <a:ea typeface="Arial"/>
              <a:cs typeface="Arial"/>
              <a:sym typeface="Arial"/>
            </a:endParaRPr>
          </a:p>
        </p:txBody>
      </p:sp>
      <p:sp>
        <p:nvSpPr>
          <p:cNvPr id="273" name="Google Shape;273;p2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4" name="Google Shape;274;p20" descr="gravity.jpg"/>
          <p:cNvPicPr preferRelativeResize="0"/>
          <p:nvPr/>
        </p:nvPicPr>
        <p:blipFill rotWithShape="1">
          <a:blip r:embed="rId4">
            <a:alphaModFix/>
          </a:blip>
          <a:srcRect t="-34285" b="-34285"/>
          <a:stretch/>
        </p:blipFill>
        <p:spPr>
          <a:xfrm>
            <a:off x="424771" y="1766094"/>
            <a:ext cx="8229600" cy="452596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1"/>
          <p:cNvSpPr txBox="1"/>
          <p:nvPr/>
        </p:nvSpPr>
        <p:spPr>
          <a:xfrm>
            <a:off x="849550" y="371450"/>
            <a:ext cx="80229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a:t>
            </a:r>
            <a:r>
              <a:rPr lang="en-US" sz="4000">
                <a:solidFill>
                  <a:schemeClr val="dk1"/>
                </a:solidFill>
                <a:latin typeface="Calibri"/>
                <a:ea typeface="Calibri"/>
                <a:cs typeface="Calibri"/>
                <a:sym typeface="Calibri"/>
              </a:rPr>
              <a:t>relationship </a:t>
            </a:r>
            <a:r>
              <a:rPr lang="en-US" sz="4000" b="0" i="0" u="none" strike="noStrike" cap="none">
                <a:solidFill>
                  <a:schemeClr val="dk1"/>
                </a:solidFill>
                <a:latin typeface="Calibri"/>
                <a:ea typeface="Calibri"/>
                <a:cs typeface="Calibri"/>
                <a:sym typeface="Calibri"/>
              </a:rPr>
              <a:t>between a chemical change and chemical reaction?</a:t>
            </a:r>
            <a:endParaRPr sz="1400" b="0" i="0" u="none" strike="noStrike" cap="none">
              <a:solidFill>
                <a:srgbClr val="000000"/>
              </a:solidFill>
              <a:latin typeface="Arial"/>
              <a:ea typeface="Arial"/>
              <a:cs typeface="Arial"/>
              <a:sym typeface="Arial"/>
            </a:endParaRPr>
          </a:p>
        </p:txBody>
      </p:sp>
      <p:pic>
        <p:nvPicPr>
          <p:cNvPr id="280" name="Google Shape;280;p21" descr="chemicalreaction.jpg"/>
          <p:cNvPicPr preferRelativeResize="0"/>
          <p:nvPr/>
        </p:nvPicPr>
        <p:blipFill rotWithShape="1">
          <a:blip r:embed="rId3">
            <a:alphaModFix/>
          </a:blip>
          <a:srcRect l="-86715" r="-86715"/>
          <a:stretch/>
        </p:blipFill>
        <p:spPr>
          <a:xfrm>
            <a:off x="-1212475" y="2433975"/>
            <a:ext cx="7026800" cy="4175350"/>
          </a:xfrm>
          <a:prstGeom prst="rect">
            <a:avLst/>
          </a:prstGeom>
          <a:noFill/>
          <a:ln>
            <a:noFill/>
          </a:ln>
        </p:spPr>
      </p:pic>
      <p:pic>
        <p:nvPicPr>
          <p:cNvPr id="281" name="Google Shape;281;p21"/>
          <p:cNvPicPr preferRelativeResize="0"/>
          <p:nvPr/>
        </p:nvPicPr>
        <p:blipFill rotWithShape="1">
          <a:blip r:embed="rId4">
            <a:alphaModFix/>
          </a:blip>
          <a:srcRect t="24756"/>
          <a:stretch/>
        </p:blipFill>
        <p:spPr>
          <a:xfrm>
            <a:off x="5048265" y="2618512"/>
            <a:ext cx="3482210" cy="3931924"/>
          </a:xfrm>
          <a:prstGeom prst="rect">
            <a:avLst/>
          </a:prstGeom>
          <a:noFill/>
          <a:ln>
            <a:noFill/>
          </a:ln>
        </p:spPr>
      </p:pic>
      <p:sp>
        <p:nvSpPr>
          <p:cNvPr id="282" name="Google Shape;282;p21"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3" name="Google Shape;283;p21"/>
          <p:cNvPicPr preferRelativeResize="0"/>
          <p:nvPr/>
        </p:nvPicPr>
        <p:blipFill>
          <a:blip r:embed="rId6">
            <a:alphaModFix/>
          </a:blip>
          <a:stretch>
            <a:fillRect/>
          </a:stretch>
        </p:blipFill>
        <p:spPr>
          <a:xfrm>
            <a:off x="152400" y="2310950"/>
            <a:ext cx="4297050" cy="4547050"/>
          </a:xfrm>
          <a:prstGeom prst="rect">
            <a:avLst/>
          </a:prstGeom>
          <a:noFill/>
          <a:ln>
            <a:noFill/>
          </a:ln>
        </p:spPr>
      </p:pic>
      <p:pic>
        <p:nvPicPr>
          <p:cNvPr id="284" name="Google Shape;284;p21"/>
          <p:cNvPicPr preferRelativeResize="0"/>
          <p:nvPr/>
        </p:nvPicPr>
        <p:blipFill>
          <a:blip r:embed="rId6">
            <a:alphaModFix/>
          </a:blip>
          <a:stretch>
            <a:fillRect/>
          </a:stretch>
        </p:blipFill>
        <p:spPr>
          <a:xfrm>
            <a:off x="4640850" y="2310963"/>
            <a:ext cx="4297050" cy="4547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20" name="Google Shape;120;p2"/>
          <p:cNvSpPr/>
          <p:nvPr/>
        </p:nvSpPr>
        <p:spPr>
          <a:xfrm>
            <a:off x="923881" y="620537"/>
            <a:ext cx="7486416"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alibri"/>
                <a:ea typeface="Calibri"/>
                <a:cs typeface="Calibri"/>
                <a:sym typeface="Calibri"/>
              </a:rPr>
              <a:t>Potential Energy</a:t>
            </a:r>
            <a:endParaRPr sz="1400" b="0" i="0" u="none" strike="noStrike" cap="none">
              <a:solidFill>
                <a:srgbClr val="000000"/>
              </a:solidFill>
              <a:latin typeface="Arial"/>
              <a:ea typeface="Arial"/>
              <a:cs typeface="Arial"/>
              <a:sym typeface="Arial"/>
            </a:endParaRPr>
          </a:p>
        </p:txBody>
      </p:sp>
      <p:sp>
        <p:nvSpPr>
          <p:cNvPr id="121" name="Google Shape;121;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2" name="Google Shape;122;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123" name="Google Shape;123;p2" descr="potentiaLENERGY.jpg"/>
          <p:cNvPicPr preferRelativeResize="0"/>
          <p:nvPr/>
        </p:nvPicPr>
        <p:blipFill rotWithShape="1">
          <a:blip r:embed="rId3">
            <a:alphaModFix/>
          </a:blip>
          <a:srcRect l="-9890" r="-9889"/>
          <a:stretch/>
        </p:blipFill>
        <p:spPr>
          <a:xfrm>
            <a:off x="457200" y="1600200"/>
            <a:ext cx="8229600" cy="452596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2"/>
          <p:cNvSpPr txBox="1"/>
          <p:nvPr/>
        </p:nvSpPr>
        <p:spPr>
          <a:xfrm>
            <a:off x="1603110" y="868150"/>
            <a:ext cx="5937779"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dirty="0">
                <a:solidFill>
                  <a:schemeClr val="dk1"/>
                </a:solidFill>
                <a:latin typeface="Calibri"/>
                <a:ea typeface="Calibri"/>
                <a:cs typeface="Calibri"/>
                <a:sym typeface="Calibri"/>
              </a:rPr>
              <a:t>Potential Energy</a:t>
            </a:r>
            <a:endParaRPr sz="1400" b="0" i="0" u="none" strike="noStrike" cap="none" dirty="0">
              <a:solidFill>
                <a:srgbClr val="000000"/>
              </a:solidFill>
              <a:latin typeface="Arial"/>
              <a:ea typeface="Arial"/>
              <a:cs typeface="Arial"/>
              <a:sym typeface="Arial"/>
            </a:endParaRPr>
          </a:p>
        </p:txBody>
      </p:sp>
      <p:sp>
        <p:nvSpPr>
          <p:cNvPr id="291" name="Google Shape;291;p22"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2" name="Google Shape;292;p22"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Potential energy:</a:t>
            </a:r>
            <a:r>
              <a:rPr lang="en-US"/>
              <a:t> stored energy</a:t>
            </a:r>
            <a:endParaRPr/>
          </a:p>
        </p:txBody>
      </p:sp>
      <p:pic>
        <p:nvPicPr>
          <p:cNvPr id="299" name="Google Shape;299;p23" descr="potentiaLENERGY.jpg"/>
          <p:cNvPicPr preferRelativeResize="0">
            <a:picLocks noGrp="1"/>
          </p:cNvPicPr>
          <p:nvPr>
            <p:ph type="body" idx="1"/>
          </p:nvPr>
        </p:nvPicPr>
        <p:blipFill rotWithShape="1">
          <a:blip r:embed="rId3">
            <a:alphaModFix/>
          </a:blip>
          <a:srcRect l="-9890" r="-9889"/>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300" name="Google Shape;300;p23"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1" name="Google Shape;301;p23"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gdfb918aaca_0_14"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dfb918aaca_0_19"/>
          <p:cNvSpPr txBox="1"/>
          <p:nvPr/>
        </p:nvSpPr>
        <p:spPr>
          <a:xfrm>
            <a:off x="849550" y="417650"/>
            <a:ext cx="79836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What is potential energy?</a:t>
            </a:r>
            <a:endParaRPr sz="1400" b="0" i="0" u="none" strike="noStrike" cap="none">
              <a:solidFill>
                <a:srgbClr val="000000"/>
              </a:solidFill>
              <a:latin typeface="Arial"/>
              <a:ea typeface="Arial"/>
              <a:cs typeface="Arial"/>
              <a:sym typeface="Arial"/>
            </a:endParaRPr>
          </a:p>
        </p:txBody>
      </p:sp>
      <p:sp>
        <p:nvSpPr>
          <p:cNvPr id="314" name="Google Shape;314;gdfb918aaca_0_1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5" name="Google Shape;315;gdfb918aaca_0_19" descr="potentiaLENERGY.jpg"/>
          <p:cNvPicPr preferRelativeResize="0">
            <a:picLocks noGrp="1"/>
          </p:cNvPicPr>
          <p:nvPr>
            <p:ph type="body" idx="4294967295"/>
          </p:nvPr>
        </p:nvPicPr>
        <p:blipFill rotWithShape="1">
          <a:blip r:embed="rId4">
            <a:alphaModFix/>
          </a:blip>
          <a:srcRect l="-9893" r="-9881"/>
          <a:stretch/>
        </p:blipFill>
        <p:spPr>
          <a:xfrm>
            <a:off x="457200" y="1600200"/>
            <a:ext cx="8229600" cy="45261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24"/>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322" name="Google Shape;322;p2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25" descr="dreamstime_xs_53439069.jpg"/>
          <p:cNvPicPr preferRelativeResize="0"/>
          <p:nvPr/>
        </p:nvPicPr>
        <p:blipFill rotWithShape="1">
          <a:blip r:embed="rId3">
            <a:alphaModFix/>
          </a:blip>
          <a:srcRect/>
          <a:stretch/>
        </p:blipFill>
        <p:spPr>
          <a:xfrm>
            <a:off x="1380449" y="819415"/>
            <a:ext cx="6743688" cy="4197225"/>
          </a:xfrm>
          <a:prstGeom prst="rect">
            <a:avLst/>
          </a:prstGeom>
          <a:noFill/>
          <a:ln>
            <a:noFill/>
          </a:ln>
        </p:spPr>
      </p:pic>
      <p:sp>
        <p:nvSpPr>
          <p:cNvPr id="329" name="Google Shape;329;p25"/>
          <p:cNvSpPr txBox="1"/>
          <p:nvPr/>
        </p:nvSpPr>
        <p:spPr>
          <a:xfrm>
            <a:off x="883511" y="5574609"/>
            <a:ext cx="7737565"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5000" b="0" i="0" u="none" strike="noStrike" cap="none">
                <a:solidFill>
                  <a:schemeClr val="dk1"/>
                </a:solidFill>
                <a:latin typeface="Calibri"/>
                <a:ea typeface="Calibri"/>
                <a:cs typeface="Calibri"/>
                <a:sym typeface="Calibri"/>
              </a:rPr>
              <a:t>Let’s Think About an Analogy</a:t>
            </a:r>
            <a:endParaRPr sz="1400" b="0" i="0" u="none" strike="noStrike" cap="none">
              <a:solidFill>
                <a:srgbClr val="000000"/>
              </a:solidFill>
              <a:latin typeface="Arial"/>
              <a:ea typeface="Arial"/>
              <a:cs typeface="Arial"/>
              <a:sym typeface="Arial"/>
            </a:endParaRPr>
          </a:p>
        </p:txBody>
      </p:sp>
      <p:sp>
        <p:nvSpPr>
          <p:cNvPr id="330" name="Google Shape;330;p2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26" descr="dreamstime_xs_42148263.jpg"/>
          <p:cNvPicPr preferRelativeResize="0"/>
          <p:nvPr/>
        </p:nvPicPr>
        <p:blipFill rotWithShape="1">
          <a:blip r:embed="rId3">
            <a:alphaModFix/>
          </a:blip>
          <a:srcRect/>
          <a:stretch/>
        </p:blipFill>
        <p:spPr>
          <a:xfrm>
            <a:off x="647046" y="735230"/>
            <a:ext cx="6096000" cy="4064000"/>
          </a:xfrm>
          <a:prstGeom prst="rect">
            <a:avLst/>
          </a:prstGeom>
          <a:noFill/>
          <a:ln>
            <a:noFill/>
          </a:ln>
        </p:spPr>
      </p:pic>
      <p:sp>
        <p:nvSpPr>
          <p:cNvPr id="337" name="Google Shape;337;p26"/>
          <p:cNvSpPr/>
          <p:nvPr/>
        </p:nvSpPr>
        <p:spPr>
          <a:xfrm rot="-2085133">
            <a:off x="3479743" y="3901229"/>
            <a:ext cx="5879560" cy="1084438"/>
          </a:xfrm>
          <a:prstGeom prst="rightArrow">
            <a:avLst>
              <a:gd name="adj1" fmla="val 50000"/>
              <a:gd name="adj2" fmla="val 50000"/>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Calibri"/>
                <a:ea typeface="Calibri"/>
                <a:cs typeface="Calibri"/>
                <a:sym typeface="Calibri"/>
              </a:rPr>
              <a:t>INCREASED PRESSURE</a:t>
            </a:r>
            <a:endParaRPr sz="1400" b="0" i="0" u="none" strike="noStrike" cap="none">
              <a:solidFill>
                <a:srgbClr val="000000"/>
              </a:solidFill>
              <a:latin typeface="Arial"/>
              <a:ea typeface="Arial"/>
              <a:cs typeface="Arial"/>
              <a:sym typeface="Arial"/>
            </a:endParaRPr>
          </a:p>
        </p:txBody>
      </p:sp>
      <p:sp>
        <p:nvSpPr>
          <p:cNvPr id="338" name="Google Shape;338;p26"/>
          <p:cNvSpPr txBox="1"/>
          <p:nvPr/>
        </p:nvSpPr>
        <p:spPr>
          <a:xfrm>
            <a:off x="613643" y="4894240"/>
            <a:ext cx="3081403"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Potential energy is like water behind a dam</a:t>
            </a:r>
            <a:endParaRPr sz="1400" b="0" i="0" u="none" strike="noStrike" cap="none">
              <a:solidFill>
                <a:srgbClr val="000000"/>
              </a:solidFill>
              <a:latin typeface="Arial"/>
              <a:ea typeface="Arial"/>
              <a:cs typeface="Arial"/>
              <a:sym typeface="Arial"/>
            </a:endParaRPr>
          </a:p>
        </p:txBody>
      </p:sp>
      <p:sp>
        <p:nvSpPr>
          <p:cNvPr id="339" name="Google Shape;339;p2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27" descr="dreamstime_xs_69744843.jpg"/>
          <p:cNvPicPr preferRelativeResize="0"/>
          <p:nvPr/>
        </p:nvPicPr>
        <p:blipFill rotWithShape="1">
          <a:blip r:embed="rId3">
            <a:alphaModFix/>
          </a:blip>
          <a:srcRect/>
          <a:stretch/>
        </p:blipFill>
        <p:spPr>
          <a:xfrm>
            <a:off x="305632" y="1255665"/>
            <a:ext cx="8699228" cy="4994612"/>
          </a:xfrm>
          <a:prstGeom prst="rect">
            <a:avLst/>
          </a:prstGeom>
          <a:noFill/>
          <a:ln>
            <a:noFill/>
          </a:ln>
        </p:spPr>
      </p:pic>
      <p:sp>
        <p:nvSpPr>
          <p:cNvPr id="346" name="Google Shape;346;p27"/>
          <p:cNvSpPr/>
          <p:nvPr/>
        </p:nvSpPr>
        <p:spPr>
          <a:xfrm>
            <a:off x="735968" y="2222724"/>
            <a:ext cx="3188925" cy="3216737"/>
          </a:xfrm>
          <a:prstGeom prst="noSmoking">
            <a:avLst>
              <a:gd name="adj" fmla="val 7493"/>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7" name="Google Shape;347;p27"/>
          <p:cNvSpPr txBox="1"/>
          <p:nvPr/>
        </p:nvSpPr>
        <p:spPr>
          <a:xfrm>
            <a:off x="1260553" y="3061050"/>
            <a:ext cx="2124299"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Calibri"/>
                <a:ea typeface="Calibri"/>
                <a:cs typeface="Calibri"/>
                <a:sym typeface="Calibri"/>
              </a:rPr>
              <a:t>Potential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Calibri"/>
                <a:ea typeface="Calibri"/>
                <a:cs typeface="Calibri"/>
                <a:sym typeface="Calibri"/>
              </a:rPr>
              <a:t>Energy</a:t>
            </a:r>
            <a:endParaRPr sz="1400" b="0" i="0" u="none" strike="noStrike" cap="none">
              <a:solidFill>
                <a:srgbClr val="000000"/>
              </a:solidFill>
              <a:latin typeface="Arial"/>
              <a:ea typeface="Arial"/>
              <a:cs typeface="Arial"/>
              <a:sym typeface="Arial"/>
            </a:endParaRPr>
          </a:p>
        </p:txBody>
      </p:sp>
      <p:sp>
        <p:nvSpPr>
          <p:cNvPr id="348" name="Google Shape;348;p2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8"/>
          <p:cNvSpPr txBox="1">
            <a:spLocks noGrp="1"/>
          </p:cNvSpPr>
          <p:nvPr>
            <p:ph type="title"/>
          </p:nvPr>
        </p:nvSpPr>
        <p:spPr>
          <a:xfrm>
            <a:off x="481793" y="-26200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Energy</a:t>
            </a:r>
            <a:endParaRPr/>
          </a:p>
        </p:txBody>
      </p:sp>
      <p:cxnSp>
        <p:nvCxnSpPr>
          <p:cNvPr id="355" name="Google Shape;355;p28"/>
          <p:cNvCxnSpPr/>
          <p:nvPr/>
        </p:nvCxnSpPr>
        <p:spPr>
          <a:xfrm flipH="1">
            <a:off x="4621186" y="720006"/>
            <a:ext cx="1" cy="639524"/>
          </a:xfrm>
          <a:prstGeom prst="straightConnector1">
            <a:avLst/>
          </a:prstGeom>
          <a:noFill/>
          <a:ln w="76200" cap="flat" cmpd="sng">
            <a:solidFill>
              <a:schemeClr val="dk1"/>
            </a:solidFill>
            <a:prstDash val="solid"/>
            <a:round/>
            <a:headEnd type="none" w="sm" len="sm"/>
            <a:tailEnd type="stealth" w="med" len="med"/>
          </a:ln>
          <a:effectLst>
            <a:outerShdw blurRad="40000" dist="20000" dir="5400000" rotWithShape="0">
              <a:srgbClr val="000000">
                <a:alpha val="37254"/>
              </a:srgbClr>
            </a:outerShdw>
          </a:effectLst>
        </p:spPr>
      </p:cxnSp>
      <p:sp>
        <p:nvSpPr>
          <p:cNvPr id="356" name="Google Shape;356;p28"/>
          <p:cNvSpPr txBox="1"/>
          <p:nvPr/>
        </p:nvSpPr>
        <p:spPr>
          <a:xfrm>
            <a:off x="2694577" y="1277289"/>
            <a:ext cx="41393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Potential Energy</a:t>
            </a:r>
            <a:endParaRPr sz="1400" b="0" i="0" u="none" strike="noStrike" cap="none">
              <a:solidFill>
                <a:srgbClr val="000000"/>
              </a:solidFill>
              <a:latin typeface="Arial"/>
              <a:ea typeface="Arial"/>
              <a:cs typeface="Arial"/>
              <a:sym typeface="Arial"/>
            </a:endParaRPr>
          </a:p>
        </p:txBody>
      </p:sp>
      <p:cxnSp>
        <p:nvCxnSpPr>
          <p:cNvPr id="357" name="Google Shape;357;p28"/>
          <p:cNvCxnSpPr/>
          <p:nvPr/>
        </p:nvCxnSpPr>
        <p:spPr>
          <a:xfrm flipH="1">
            <a:off x="1108906" y="2046730"/>
            <a:ext cx="1985298" cy="1101644"/>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cxnSp>
        <p:nvCxnSpPr>
          <p:cNvPr id="358" name="Google Shape;358;p28"/>
          <p:cNvCxnSpPr>
            <a:stCxn id="356" idx="2"/>
          </p:cNvCxnSpPr>
          <p:nvPr/>
        </p:nvCxnSpPr>
        <p:spPr>
          <a:xfrm>
            <a:off x="4764273" y="2046730"/>
            <a:ext cx="11100" cy="976500"/>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cxnSp>
        <p:nvCxnSpPr>
          <p:cNvPr id="359" name="Google Shape;359;p28"/>
          <p:cNvCxnSpPr/>
          <p:nvPr/>
        </p:nvCxnSpPr>
        <p:spPr>
          <a:xfrm>
            <a:off x="6259951" y="2046730"/>
            <a:ext cx="2289354" cy="976425"/>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sp>
        <p:nvSpPr>
          <p:cNvPr id="360" name="Google Shape;360;p28"/>
          <p:cNvSpPr txBox="1"/>
          <p:nvPr/>
        </p:nvSpPr>
        <p:spPr>
          <a:xfrm>
            <a:off x="305267" y="3601436"/>
            <a:ext cx="3273059" cy="21236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a:solidFill>
                  <a:schemeClr val="dk1"/>
                </a:solidFill>
                <a:latin typeface="Calibri"/>
                <a:ea typeface="Calibri"/>
                <a:cs typeface="Calibri"/>
                <a:sym typeface="Calibri"/>
              </a:rPr>
              <a:t>Gravitational Potential</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a:solidFill>
                  <a:schemeClr val="dk1"/>
                </a:solidFill>
                <a:latin typeface="Calibri"/>
                <a:ea typeface="Calibri"/>
                <a:cs typeface="Calibri"/>
                <a:sym typeface="Calibri"/>
              </a:rPr>
              <a:t>Energy</a:t>
            </a:r>
            <a:endParaRPr sz="1400" b="0" i="0" u="none" strike="noStrike" cap="none" dirty="0">
              <a:solidFill>
                <a:srgbClr val="000000"/>
              </a:solidFill>
              <a:latin typeface="Arial"/>
              <a:ea typeface="Arial"/>
              <a:cs typeface="Arial"/>
              <a:sym typeface="Arial"/>
            </a:endParaRPr>
          </a:p>
        </p:txBody>
      </p:sp>
      <p:sp>
        <p:nvSpPr>
          <p:cNvPr id="361" name="Google Shape;361;p28"/>
          <p:cNvSpPr txBox="1"/>
          <p:nvPr/>
        </p:nvSpPr>
        <p:spPr>
          <a:xfrm>
            <a:off x="3773856" y="3127712"/>
            <a:ext cx="2432439"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Chemical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Energy</a:t>
            </a:r>
            <a:endParaRPr sz="1400" b="0" i="0" u="none" strike="noStrike" cap="none">
              <a:solidFill>
                <a:srgbClr val="000000"/>
              </a:solidFill>
              <a:latin typeface="Arial"/>
              <a:ea typeface="Arial"/>
              <a:cs typeface="Arial"/>
              <a:sym typeface="Arial"/>
            </a:endParaRPr>
          </a:p>
        </p:txBody>
      </p:sp>
      <p:sp>
        <p:nvSpPr>
          <p:cNvPr id="362" name="Google Shape;362;p28"/>
          <p:cNvSpPr txBox="1"/>
          <p:nvPr/>
        </p:nvSpPr>
        <p:spPr>
          <a:xfrm>
            <a:off x="6905514" y="3101232"/>
            <a:ext cx="2432439"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Nuclear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Energy</a:t>
            </a:r>
            <a:endParaRPr sz="1400" b="0" i="0" u="none" strike="noStrike" cap="none">
              <a:solidFill>
                <a:srgbClr val="000000"/>
              </a:solidFill>
              <a:latin typeface="Arial"/>
              <a:ea typeface="Arial"/>
              <a:cs typeface="Arial"/>
              <a:sym typeface="Arial"/>
            </a:endParaRPr>
          </a:p>
        </p:txBody>
      </p:sp>
      <p:sp>
        <p:nvSpPr>
          <p:cNvPr id="363" name="Google Shape;363;p28"/>
          <p:cNvSpPr/>
          <p:nvPr/>
        </p:nvSpPr>
        <p:spPr>
          <a:xfrm>
            <a:off x="71544" y="3163455"/>
            <a:ext cx="3773856" cy="2774106"/>
          </a:xfrm>
          <a:prstGeom prst="ellipse">
            <a:avLst/>
          </a:prstGeom>
          <a:noFill/>
          <a:ln w="76200"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4" name="Google Shape;364;p2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9"/>
          <p:cNvSpPr txBox="1"/>
          <p:nvPr/>
        </p:nvSpPr>
        <p:spPr>
          <a:xfrm>
            <a:off x="-111399" y="217302"/>
            <a:ext cx="9255399" cy="21236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Gravitational Potential Energy</a:t>
            </a:r>
            <a:endParaRPr sz="1400" b="0" i="0" u="none" strike="noStrike" cap="none">
              <a:solidFill>
                <a:srgbClr val="000000"/>
              </a:solidFill>
              <a:latin typeface="Arial"/>
              <a:ea typeface="Arial"/>
              <a:cs typeface="Arial"/>
              <a:sym typeface="Arial"/>
            </a:endParaRPr>
          </a:p>
        </p:txBody>
      </p:sp>
      <p:sp>
        <p:nvSpPr>
          <p:cNvPr id="371" name="Google Shape;371;p29"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2" name="Google Shape;372;p29"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3"/>
          <p:cNvSpPr txBox="1">
            <a:spLocks noGrp="1"/>
          </p:cNvSpPr>
          <p:nvPr>
            <p:ph type="title"/>
          </p:nvPr>
        </p:nvSpPr>
        <p:spPr>
          <a:xfrm>
            <a:off x="457168" y="-24870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Energy</a:t>
            </a:r>
            <a:endParaRPr/>
          </a:p>
        </p:txBody>
      </p:sp>
      <p:cxnSp>
        <p:nvCxnSpPr>
          <p:cNvPr id="130" name="Google Shape;130;p3"/>
          <p:cNvCxnSpPr/>
          <p:nvPr/>
        </p:nvCxnSpPr>
        <p:spPr>
          <a:xfrm flipH="1">
            <a:off x="4621186" y="720006"/>
            <a:ext cx="1" cy="639524"/>
          </a:xfrm>
          <a:prstGeom prst="straightConnector1">
            <a:avLst/>
          </a:prstGeom>
          <a:noFill/>
          <a:ln w="76200" cap="flat" cmpd="sng">
            <a:solidFill>
              <a:schemeClr val="dk1"/>
            </a:solidFill>
            <a:prstDash val="solid"/>
            <a:round/>
            <a:headEnd type="none" w="sm" len="sm"/>
            <a:tailEnd type="stealth" w="med" len="med"/>
          </a:ln>
          <a:effectLst>
            <a:outerShdw blurRad="40000" dist="20000" dir="5400000" rotWithShape="0">
              <a:srgbClr val="000000">
                <a:alpha val="37254"/>
              </a:srgbClr>
            </a:outerShdw>
          </a:effectLst>
        </p:spPr>
      </p:cxnSp>
      <p:sp>
        <p:nvSpPr>
          <p:cNvPr id="131" name="Google Shape;131;p3"/>
          <p:cNvSpPr txBox="1"/>
          <p:nvPr/>
        </p:nvSpPr>
        <p:spPr>
          <a:xfrm>
            <a:off x="2502277" y="1238339"/>
            <a:ext cx="41394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Potential Energy</a:t>
            </a:r>
            <a:endParaRPr sz="1400" b="0" i="0" u="none" strike="noStrike" cap="none">
              <a:solidFill>
                <a:srgbClr val="000000"/>
              </a:solidFill>
              <a:latin typeface="Arial"/>
              <a:ea typeface="Arial"/>
              <a:cs typeface="Arial"/>
              <a:sym typeface="Arial"/>
            </a:endParaRPr>
          </a:p>
        </p:txBody>
      </p:sp>
      <p:cxnSp>
        <p:nvCxnSpPr>
          <p:cNvPr id="132" name="Google Shape;132;p3"/>
          <p:cNvCxnSpPr>
            <a:endCxn id="133" idx="0"/>
          </p:cNvCxnSpPr>
          <p:nvPr/>
        </p:nvCxnSpPr>
        <p:spPr>
          <a:xfrm flipH="1">
            <a:off x="1636494" y="1985318"/>
            <a:ext cx="1837500" cy="1322700"/>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cxnSp>
        <p:nvCxnSpPr>
          <p:cNvPr id="134" name="Google Shape;134;p3"/>
          <p:cNvCxnSpPr>
            <a:stCxn id="131" idx="2"/>
            <a:endCxn id="135" idx="0"/>
          </p:cNvCxnSpPr>
          <p:nvPr/>
        </p:nvCxnSpPr>
        <p:spPr>
          <a:xfrm>
            <a:off x="4571977" y="2007839"/>
            <a:ext cx="0" cy="1638900"/>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cxnSp>
        <p:nvCxnSpPr>
          <p:cNvPr id="136" name="Google Shape;136;p3"/>
          <p:cNvCxnSpPr>
            <a:endCxn id="137" idx="0"/>
          </p:cNvCxnSpPr>
          <p:nvPr/>
        </p:nvCxnSpPr>
        <p:spPr>
          <a:xfrm>
            <a:off x="5527139" y="1962557"/>
            <a:ext cx="1752300" cy="1684200"/>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sp>
        <p:nvSpPr>
          <p:cNvPr id="133" name="Google Shape;133;p3"/>
          <p:cNvSpPr txBox="1"/>
          <p:nvPr/>
        </p:nvSpPr>
        <p:spPr>
          <a:xfrm>
            <a:off x="-6" y="3308018"/>
            <a:ext cx="3273000" cy="2124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Gravitational Potential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Energy</a:t>
            </a:r>
            <a:endParaRPr sz="1400" b="0" i="0" u="none" strike="noStrike" cap="none">
              <a:solidFill>
                <a:srgbClr val="000000"/>
              </a:solidFill>
              <a:latin typeface="Arial"/>
              <a:ea typeface="Arial"/>
              <a:cs typeface="Arial"/>
              <a:sym typeface="Arial"/>
            </a:endParaRPr>
          </a:p>
        </p:txBody>
      </p:sp>
      <p:sp>
        <p:nvSpPr>
          <p:cNvPr id="135" name="Google Shape;135;p3"/>
          <p:cNvSpPr txBox="1"/>
          <p:nvPr/>
        </p:nvSpPr>
        <p:spPr>
          <a:xfrm>
            <a:off x="3355781" y="3646762"/>
            <a:ext cx="2432400" cy="144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Chemical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Energy</a:t>
            </a:r>
            <a:endParaRPr sz="1400" b="0" i="0" u="none" strike="noStrike" cap="none">
              <a:solidFill>
                <a:srgbClr val="000000"/>
              </a:solidFill>
              <a:latin typeface="Arial"/>
              <a:ea typeface="Arial"/>
              <a:cs typeface="Arial"/>
              <a:sym typeface="Arial"/>
            </a:endParaRPr>
          </a:p>
        </p:txBody>
      </p:sp>
      <p:sp>
        <p:nvSpPr>
          <p:cNvPr id="137" name="Google Shape;137;p3"/>
          <p:cNvSpPr txBox="1"/>
          <p:nvPr/>
        </p:nvSpPr>
        <p:spPr>
          <a:xfrm>
            <a:off x="6063239" y="3646757"/>
            <a:ext cx="2432400" cy="144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Nuclear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Energy</a:t>
            </a:r>
            <a:endParaRPr sz="1400" b="0" i="0" u="none" strike="noStrike" cap="none">
              <a:solidFill>
                <a:srgbClr val="000000"/>
              </a:solidFill>
              <a:latin typeface="Arial"/>
              <a:ea typeface="Arial"/>
              <a:cs typeface="Arial"/>
              <a:sym typeface="Arial"/>
            </a:endParaRPr>
          </a:p>
        </p:txBody>
      </p:sp>
      <p:sp>
        <p:nvSpPr>
          <p:cNvPr id="138" name="Google Shape;138;p3"/>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p3"/>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30"/>
          <p:cNvSpPr txBox="1">
            <a:spLocks noGrp="1"/>
          </p:cNvSpPr>
          <p:nvPr>
            <p:ph type="title"/>
          </p:nvPr>
        </p:nvSpPr>
        <p:spPr>
          <a:xfrm>
            <a:off x="1198725" y="259075"/>
            <a:ext cx="7738200" cy="21432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959" b="1" u="sng"/>
              <a:t>Gravitational Potential Energy</a:t>
            </a:r>
            <a:r>
              <a:rPr lang="en-US" sz="3959"/>
              <a:t>: energy stored because of an object’s position or height above Earth’s surface</a:t>
            </a:r>
            <a:endParaRPr/>
          </a:p>
        </p:txBody>
      </p:sp>
      <p:pic>
        <p:nvPicPr>
          <p:cNvPr id="379" name="Google Shape;379;p30" descr="earth.jpg"/>
          <p:cNvPicPr preferRelativeResize="0">
            <a:picLocks noGrp="1"/>
          </p:cNvPicPr>
          <p:nvPr>
            <p:ph type="body" idx="1"/>
          </p:nvPr>
        </p:nvPicPr>
        <p:blipFill rotWithShape="1">
          <a:blip r:embed="rId3">
            <a:alphaModFix/>
          </a:blip>
          <a:srcRect l="-14891" r="-14891"/>
          <a:stretch/>
        </p:blipFill>
        <p:spPr>
          <a:xfrm>
            <a:off x="1006947" y="2402279"/>
            <a:ext cx="7260900" cy="3993300"/>
          </a:xfrm>
          <a:prstGeom prst="rect">
            <a:avLst/>
          </a:prstGeom>
          <a:noFill/>
          <a:ln w="9525" cap="flat" cmpd="sng">
            <a:solidFill>
              <a:schemeClr val="lt1"/>
            </a:solidFill>
            <a:prstDash val="solid"/>
            <a:round/>
            <a:headEnd type="none" w="sm" len="sm"/>
            <a:tailEnd type="none" w="sm" len="sm"/>
          </a:ln>
        </p:spPr>
      </p:pic>
      <p:sp>
        <p:nvSpPr>
          <p:cNvPr id="380" name="Google Shape;380;p3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1" name="Google Shape;381;p30"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dfb918aaca_2_0"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gdfb918aaca_2_5"/>
          <p:cNvSpPr txBox="1"/>
          <p:nvPr/>
        </p:nvSpPr>
        <p:spPr>
          <a:xfrm>
            <a:off x="849600" y="365300"/>
            <a:ext cx="79836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What is gravitational potential energy?</a:t>
            </a:r>
            <a:endParaRPr sz="1400" b="0" i="0" u="none" strike="noStrike" cap="none">
              <a:solidFill>
                <a:srgbClr val="000000"/>
              </a:solidFill>
              <a:latin typeface="Arial"/>
              <a:ea typeface="Arial"/>
              <a:cs typeface="Arial"/>
              <a:sym typeface="Arial"/>
            </a:endParaRPr>
          </a:p>
        </p:txBody>
      </p:sp>
      <p:sp>
        <p:nvSpPr>
          <p:cNvPr id="394" name="Google Shape;394;gdfb918aaca_2_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5" name="Google Shape;395;gdfb918aaca_2_5" descr="earth.jpg"/>
          <p:cNvPicPr preferRelativeResize="0">
            <a:picLocks noGrp="1"/>
          </p:cNvPicPr>
          <p:nvPr>
            <p:ph type="body" idx="4294967295"/>
          </p:nvPr>
        </p:nvPicPr>
        <p:blipFill rotWithShape="1">
          <a:blip r:embed="rId4">
            <a:alphaModFix/>
          </a:blip>
          <a:srcRect l="-14886" r="-14899"/>
          <a:stretch/>
        </p:blipFill>
        <p:spPr>
          <a:xfrm>
            <a:off x="941547" y="1996579"/>
            <a:ext cx="7260900" cy="39933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31"/>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402" name="Google Shape;402;p3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2"/>
          <p:cNvSpPr txBox="1">
            <a:spLocks noGrp="1"/>
          </p:cNvSpPr>
          <p:nvPr>
            <p:ph type="title"/>
          </p:nvPr>
        </p:nvSpPr>
        <p:spPr>
          <a:xfrm>
            <a:off x="457200" y="274637"/>
            <a:ext cx="8229600" cy="2019111"/>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Gravitational potential energy depends on the object’s: </a:t>
            </a:r>
            <a:endParaRPr/>
          </a:p>
        </p:txBody>
      </p:sp>
      <p:pic>
        <p:nvPicPr>
          <p:cNvPr id="409" name="Google Shape;409;p32" descr="earth.jpg"/>
          <p:cNvPicPr preferRelativeResize="0">
            <a:picLocks noGrp="1"/>
          </p:cNvPicPr>
          <p:nvPr>
            <p:ph type="body" idx="1"/>
          </p:nvPr>
        </p:nvPicPr>
        <p:blipFill rotWithShape="1">
          <a:blip r:embed="rId3">
            <a:alphaModFix/>
          </a:blip>
          <a:srcRect l="-398" r="1036"/>
          <a:stretch/>
        </p:blipFill>
        <p:spPr>
          <a:xfrm>
            <a:off x="139484" y="3146156"/>
            <a:ext cx="4881967" cy="3506949"/>
          </a:xfrm>
          <a:prstGeom prst="rect">
            <a:avLst/>
          </a:prstGeom>
          <a:noFill/>
          <a:ln>
            <a:noFill/>
          </a:ln>
        </p:spPr>
      </p:pic>
      <p:sp>
        <p:nvSpPr>
          <p:cNvPr id="410" name="Google Shape;410;p32"/>
          <p:cNvSpPr txBox="1"/>
          <p:nvPr/>
        </p:nvSpPr>
        <p:spPr>
          <a:xfrm>
            <a:off x="5672380" y="3177153"/>
            <a:ext cx="3239145" cy="70788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4000"/>
              <a:buFont typeface="Arial"/>
              <a:buChar char="•"/>
            </a:pPr>
            <a:r>
              <a:rPr lang="en-US" sz="4000" b="1" i="0" u="none" strike="noStrike" cap="none">
                <a:solidFill>
                  <a:schemeClr val="dk1"/>
                </a:solidFill>
                <a:latin typeface="Calibri"/>
                <a:ea typeface="Calibri"/>
                <a:cs typeface="Calibri"/>
                <a:sym typeface="Calibri"/>
              </a:rPr>
              <a:t>MASS</a:t>
            </a:r>
            <a:endParaRPr sz="1400" b="0" i="0" u="none" strike="noStrike" cap="none">
              <a:solidFill>
                <a:srgbClr val="000000"/>
              </a:solidFill>
              <a:latin typeface="Arial"/>
              <a:ea typeface="Arial"/>
              <a:cs typeface="Arial"/>
              <a:sym typeface="Arial"/>
            </a:endParaRPr>
          </a:p>
        </p:txBody>
      </p:sp>
      <p:sp>
        <p:nvSpPr>
          <p:cNvPr id="411" name="Google Shape;411;p32"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33"/>
          <p:cNvSpPr txBox="1">
            <a:spLocks noGrp="1"/>
          </p:cNvSpPr>
          <p:nvPr>
            <p:ph type="title"/>
          </p:nvPr>
        </p:nvSpPr>
        <p:spPr>
          <a:xfrm>
            <a:off x="457200" y="274637"/>
            <a:ext cx="8229600" cy="2019111"/>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Gravitational potential energy depends on the object’s: </a:t>
            </a:r>
            <a:endParaRPr/>
          </a:p>
        </p:txBody>
      </p:sp>
      <p:pic>
        <p:nvPicPr>
          <p:cNvPr id="418" name="Google Shape;418;p33" descr="earth.jpg"/>
          <p:cNvPicPr preferRelativeResize="0">
            <a:picLocks noGrp="1"/>
          </p:cNvPicPr>
          <p:nvPr>
            <p:ph type="body" idx="1"/>
          </p:nvPr>
        </p:nvPicPr>
        <p:blipFill rotWithShape="1">
          <a:blip r:embed="rId3">
            <a:alphaModFix/>
          </a:blip>
          <a:srcRect l="-398" r="1036"/>
          <a:stretch/>
        </p:blipFill>
        <p:spPr>
          <a:xfrm>
            <a:off x="139484" y="3146156"/>
            <a:ext cx="4881967" cy="3506949"/>
          </a:xfrm>
          <a:prstGeom prst="rect">
            <a:avLst/>
          </a:prstGeom>
          <a:noFill/>
          <a:ln>
            <a:noFill/>
          </a:ln>
        </p:spPr>
      </p:pic>
      <p:sp>
        <p:nvSpPr>
          <p:cNvPr id="419" name="Google Shape;419;p33"/>
          <p:cNvSpPr txBox="1"/>
          <p:nvPr/>
        </p:nvSpPr>
        <p:spPr>
          <a:xfrm>
            <a:off x="5672380" y="3177153"/>
            <a:ext cx="3239145" cy="193899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4000"/>
              <a:buFont typeface="Arial"/>
              <a:buChar char="•"/>
            </a:pPr>
            <a:r>
              <a:rPr lang="en-US" sz="4000" b="1" i="0" u="none" strike="noStrike" cap="none">
                <a:solidFill>
                  <a:schemeClr val="dk1"/>
                </a:solidFill>
                <a:latin typeface="Calibri"/>
                <a:ea typeface="Calibri"/>
                <a:cs typeface="Calibri"/>
                <a:sym typeface="Calibri"/>
              </a:rPr>
              <a:t>MASS</a:t>
            </a:r>
            <a:endParaRPr sz="1400" b="0" i="0" u="none" strike="noStrike" cap="none">
              <a:solidFill>
                <a:srgbClr val="000000"/>
              </a:solidFill>
              <a:latin typeface="Arial"/>
              <a:ea typeface="Arial"/>
              <a:cs typeface="Arial"/>
              <a:sym typeface="Arial"/>
            </a:endParaRPr>
          </a:p>
          <a:p>
            <a:pPr marL="285750" marR="0" lvl="0" indent="-31750" algn="l" rtl="0">
              <a:lnSpc>
                <a:spcPct val="100000"/>
              </a:lnSpc>
              <a:spcBef>
                <a:spcPts val="0"/>
              </a:spcBef>
              <a:spcAft>
                <a:spcPts val="0"/>
              </a:spcAft>
              <a:buClr>
                <a:schemeClr val="dk1"/>
              </a:buClr>
              <a:buSzPts val="4000"/>
              <a:buFont typeface="Arial"/>
              <a:buNone/>
            </a:pPr>
            <a:endParaRPr sz="4000" b="1"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4000"/>
              <a:buFont typeface="Arial"/>
              <a:buChar char="•"/>
            </a:pPr>
            <a:r>
              <a:rPr lang="en-US" sz="4000" b="1" i="0" u="none" strike="noStrike" cap="none">
                <a:solidFill>
                  <a:schemeClr val="dk1"/>
                </a:solidFill>
                <a:latin typeface="Calibri"/>
                <a:ea typeface="Calibri"/>
                <a:cs typeface="Calibri"/>
                <a:sym typeface="Calibri"/>
              </a:rPr>
              <a:t>DISTANCE</a:t>
            </a:r>
            <a:endParaRPr sz="1400" b="0" i="0" u="none" strike="noStrike" cap="none">
              <a:solidFill>
                <a:srgbClr val="000000"/>
              </a:solidFill>
              <a:latin typeface="Arial"/>
              <a:ea typeface="Arial"/>
              <a:cs typeface="Arial"/>
              <a:sym typeface="Arial"/>
            </a:endParaRPr>
          </a:p>
        </p:txBody>
      </p:sp>
      <p:sp>
        <p:nvSpPr>
          <p:cNvPr id="420" name="Google Shape;420;p33"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dfb918aaca_4_0"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dfb918aaca_4_5"/>
          <p:cNvSpPr txBox="1"/>
          <p:nvPr/>
        </p:nvSpPr>
        <p:spPr>
          <a:xfrm>
            <a:off x="849600" y="365300"/>
            <a:ext cx="79836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What does gravitational potential energy depend on?</a:t>
            </a:r>
            <a:endParaRPr sz="1400" b="0" i="0" u="none" strike="noStrike" cap="none">
              <a:solidFill>
                <a:srgbClr val="000000"/>
              </a:solidFill>
              <a:latin typeface="Arial"/>
              <a:ea typeface="Arial"/>
              <a:cs typeface="Arial"/>
              <a:sym typeface="Arial"/>
            </a:endParaRPr>
          </a:p>
        </p:txBody>
      </p:sp>
      <p:sp>
        <p:nvSpPr>
          <p:cNvPr id="433" name="Google Shape;433;gdfb918aaca_4_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4" name="Google Shape;434;gdfb918aaca_4_5" descr="earth.jpg"/>
          <p:cNvPicPr preferRelativeResize="0">
            <a:picLocks noGrp="1"/>
          </p:cNvPicPr>
          <p:nvPr>
            <p:ph type="body" idx="4294967295"/>
          </p:nvPr>
        </p:nvPicPr>
        <p:blipFill rotWithShape="1">
          <a:blip r:embed="rId4">
            <a:alphaModFix/>
          </a:blip>
          <a:srcRect l="-14886" r="-14899"/>
          <a:stretch/>
        </p:blipFill>
        <p:spPr>
          <a:xfrm>
            <a:off x="941547" y="1996579"/>
            <a:ext cx="7260900" cy="39933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4"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1" name="Google Shape;441;p34"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35" descr="gravity.jpg"/>
          <p:cNvPicPr preferRelativeResize="0">
            <a:picLocks noGrp="1"/>
          </p:cNvPicPr>
          <p:nvPr>
            <p:ph type="body" idx="1"/>
          </p:nvPr>
        </p:nvPicPr>
        <p:blipFill rotWithShape="1">
          <a:blip r:embed="rId3">
            <a:alphaModFix/>
          </a:blip>
          <a:srcRect t="1530" r="67431" b="-293"/>
          <a:stretch/>
        </p:blipFill>
        <p:spPr>
          <a:xfrm>
            <a:off x="1334949" y="429500"/>
            <a:ext cx="6247311" cy="6180675"/>
          </a:xfrm>
          <a:prstGeom prst="rect">
            <a:avLst/>
          </a:prstGeom>
          <a:noFill/>
          <a:ln>
            <a:noFill/>
          </a:ln>
        </p:spPr>
      </p:pic>
      <p:sp>
        <p:nvSpPr>
          <p:cNvPr id="448" name="Google Shape;448;p35" descr="Artificial Intelligence"/>
          <p:cNvSpPr/>
          <p:nvPr/>
        </p:nvSpPr>
        <p:spPr>
          <a:xfrm>
            <a:off x="0" y="1499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9" name="Google Shape;449;p35" descr="Comment Like"/>
          <p:cNvPicPr preferRelativeResize="0"/>
          <p:nvPr/>
        </p:nvPicPr>
        <p:blipFill rotWithShape="1">
          <a:blip r:embed="rId5">
            <a:alphaModFix/>
          </a:blip>
          <a:srcRect/>
          <a:stretch/>
        </p:blipFill>
        <p:spPr>
          <a:xfrm>
            <a:off x="779203" y="206364"/>
            <a:ext cx="557227" cy="55722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4"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4"/>
          <p:cNvSpPr txBox="1"/>
          <p:nvPr/>
        </p:nvSpPr>
        <p:spPr>
          <a:xfrm>
            <a:off x="722548" y="29839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is the relationship between kinetic energy and potential energy?</a:t>
            </a:r>
            <a:endParaRPr sz="1400" b="0" i="0" u="none" strike="noStrike" cap="none">
              <a:solidFill>
                <a:srgbClr val="000000"/>
              </a:solidFill>
              <a:latin typeface="Arial"/>
              <a:ea typeface="Arial"/>
              <a:cs typeface="Arial"/>
              <a:sym typeface="Arial"/>
            </a:endParaRPr>
          </a:p>
        </p:txBody>
      </p:sp>
      <p:pic>
        <p:nvPicPr>
          <p:cNvPr id="147" name="Google Shape;147;p4"/>
          <p:cNvPicPr preferRelativeResize="0"/>
          <p:nvPr/>
        </p:nvPicPr>
        <p:blipFill>
          <a:blip r:embed="rId4">
            <a:alphaModFix/>
          </a:blip>
          <a:stretch>
            <a:fillRect/>
          </a:stretch>
        </p:blipFill>
        <p:spPr>
          <a:xfrm>
            <a:off x="1259000" y="2029401"/>
            <a:ext cx="6625999" cy="3975600"/>
          </a:xfrm>
          <a:prstGeom prst="rect">
            <a:avLst/>
          </a:prstGeom>
          <a:noFill/>
          <a:ln>
            <a:noFill/>
          </a:ln>
        </p:spPr>
      </p:pic>
      <p:sp>
        <p:nvSpPr>
          <p:cNvPr id="148" name="Google Shape;148;p4"/>
          <p:cNvSpPr txBox="1"/>
          <p:nvPr/>
        </p:nvSpPr>
        <p:spPr>
          <a:xfrm>
            <a:off x="2064925" y="5604800"/>
            <a:ext cx="134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Kinetic Energy</a:t>
            </a:r>
            <a:endParaRPr>
              <a:latin typeface="Calibri"/>
              <a:ea typeface="Calibri"/>
              <a:cs typeface="Calibri"/>
              <a:sym typeface="Calibri"/>
            </a:endParaRPr>
          </a:p>
        </p:txBody>
      </p:sp>
      <p:sp>
        <p:nvSpPr>
          <p:cNvPr id="149" name="Google Shape;149;p4"/>
          <p:cNvSpPr txBox="1"/>
          <p:nvPr/>
        </p:nvSpPr>
        <p:spPr>
          <a:xfrm>
            <a:off x="5803375" y="5604800"/>
            <a:ext cx="134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Kinetic Energy</a:t>
            </a:r>
            <a:endParaRPr>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455" name="Google Shape;455;p36" descr="gravity.jpg"/>
          <p:cNvPicPr preferRelativeResize="0">
            <a:picLocks noGrp="1"/>
          </p:cNvPicPr>
          <p:nvPr>
            <p:ph type="body" idx="1"/>
          </p:nvPr>
        </p:nvPicPr>
        <p:blipFill rotWithShape="1">
          <a:blip r:embed="rId3">
            <a:alphaModFix/>
          </a:blip>
          <a:srcRect t="1530" r="67431" b="-293"/>
          <a:stretch/>
        </p:blipFill>
        <p:spPr>
          <a:xfrm>
            <a:off x="1334949" y="429500"/>
            <a:ext cx="6247311" cy="6180675"/>
          </a:xfrm>
          <a:prstGeom prst="rect">
            <a:avLst/>
          </a:prstGeom>
          <a:noFill/>
          <a:ln>
            <a:noFill/>
          </a:ln>
        </p:spPr>
      </p:pic>
      <p:sp>
        <p:nvSpPr>
          <p:cNvPr id="456" name="Google Shape;456;p36"/>
          <p:cNvSpPr/>
          <p:nvPr/>
        </p:nvSpPr>
        <p:spPr>
          <a:xfrm>
            <a:off x="3559226" y="1252194"/>
            <a:ext cx="930050" cy="840759"/>
          </a:xfrm>
          <a:prstGeom prst="ellipse">
            <a:avLst/>
          </a:prstGeom>
          <a:noFill/>
          <a:ln w="76200" cap="flat" cmpd="sng">
            <a:solidFill>
              <a:srgbClr val="FFFF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7" name="Google Shape;457;p36"/>
          <p:cNvSpPr/>
          <p:nvPr/>
        </p:nvSpPr>
        <p:spPr>
          <a:xfrm>
            <a:off x="1406488" y="5554724"/>
            <a:ext cx="6175772" cy="840759"/>
          </a:xfrm>
          <a:prstGeom prst="ellipse">
            <a:avLst/>
          </a:prstGeom>
          <a:noFill/>
          <a:ln w="76200" cap="flat" cmpd="sng">
            <a:solidFill>
              <a:srgbClr val="FFFF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458" name="Google Shape;458;p36"/>
          <p:cNvCxnSpPr/>
          <p:nvPr/>
        </p:nvCxnSpPr>
        <p:spPr>
          <a:xfrm>
            <a:off x="4346192" y="1949845"/>
            <a:ext cx="858510" cy="715540"/>
          </a:xfrm>
          <a:prstGeom prst="straightConnector1">
            <a:avLst/>
          </a:prstGeom>
          <a:noFill/>
          <a:ln w="76200" cap="flat" cmpd="sng">
            <a:solidFill>
              <a:srgbClr val="FFFF00"/>
            </a:solidFill>
            <a:prstDash val="solid"/>
            <a:round/>
            <a:headEnd type="none" w="sm" len="sm"/>
            <a:tailEnd type="none" w="sm" len="sm"/>
          </a:ln>
          <a:effectLst>
            <a:outerShdw blurRad="40000" dist="20000" dir="5400000" rotWithShape="0">
              <a:srgbClr val="000000">
                <a:alpha val="37254"/>
              </a:srgbClr>
            </a:outerShdw>
          </a:effectLst>
        </p:spPr>
      </p:cxnSp>
      <p:cxnSp>
        <p:nvCxnSpPr>
          <p:cNvPr id="459" name="Google Shape;459;p36"/>
          <p:cNvCxnSpPr/>
          <p:nvPr/>
        </p:nvCxnSpPr>
        <p:spPr>
          <a:xfrm rot="10800000">
            <a:off x="5472986" y="3452479"/>
            <a:ext cx="0" cy="2102245"/>
          </a:xfrm>
          <a:prstGeom prst="straightConnector1">
            <a:avLst/>
          </a:prstGeom>
          <a:noFill/>
          <a:ln w="76200" cap="flat" cmpd="sng">
            <a:solidFill>
              <a:srgbClr val="FFFF00"/>
            </a:solidFill>
            <a:prstDash val="solid"/>
            <a:round/>
            <a:headEnd type="none" w="sm" len="sm"/>
            <a:tailEnd type="none" w="sm" len="sm"/>
          </a:ln>
          <a:effectLst>
            <a:outerShdw blurRad="40000" dist="20000" dir="5400000" rotWithShape="0">
              <a:srgbClr val="000000">
                <a:alpha val="37254"/>
              </a:srgbClr>
            </a:outerShdw>
          </a:effectLst>
        </p:spPr>
      </p:cxnSp>
      <p:sp>
        <p:nvSpPr>
          <p:cNvPr id="460" name="Google Shape;460;p36"/>
          <p:cNvSpPr txBox="1"/>
          <p:nvPr/>
        </p:nvSpPr>
        <p:spPr>
          <a:xfrm>
            <a:off x="5312012" y="2647496"/>
            <a:ext cx="189587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Mass</a:t>
            </a:r>
            <a:endParaRPr sz="1400" b="0" i="0" u="none" strike="noStrike" cap="none">
              <a:solidFill>
                <a:srgbClr val="000000"/>
              </a:solidFill>
              <a:latin typeface="Arial"/>
              <a:ea typeface="Arial"/>
              <a:cs typeface="Arial"/>
              <a:sym typeface="Arial"/>
            </a:endParaRPr>
          </a:p>
        </p:txBody>
      </p:sp>
      <p:sp>
        <p:nvSpPr>
          <p:cNvPr id="461" name="Google Shape;461;p36" descr="Artificial Intelligence"/>
          <p:cNvSpPr/>
          <p:nvPr/>
        </p:nvSpPr>
        <p:spPr>
          <a:xfrm>
            <a:off x="0" y="1499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2" name="Google Shape;462;p36" descr="Comment Like"/>
          <p:cNvPicPr preferRelativeResize="0"/>
          <p:nvPr/>
        </p:nvPicPr>
        <p:blipFill rotWithShape="1">
          <a:blip r:embed="rId5">
            <a:alphaModFix/>
          </a:blip>
          <a:srcRect/>
          <a:stretch/>
        </p:blipFill>
        <p:spPr>
          <a:xfrm>
            <a:off x="779203" y="206364"/>
            <a:ext cx="557227" cy="55722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37" descr="gravity.jpg"/>
          <p:cNvPicPr preferRelativeResize="0">
            <a:picLocks noGrp="1"/>
          </p:cNvPicPr>
          <p:nvPr>
            <p:ph type="body" idx="1"/>
          </p:nvPr>
        </p:nvPicPr>
        <p:blipFill rotWithShape="1">
          <a:blip r:embed="rId3">
            <a:alphaModFix/>
          </a:blip>
          <a:srcRect t="1530" r="67431" b="-293"/>
          <a:stretch/>
        </p:blipFill>
        <p:spPr>
          <a:xfrm>
            <a:off x="1334949" y="429500"/>
            <a:ext cx="6247311" cy="6180675"/>
          </a:xfrm>
          <a:prstGeom prst="rect">
            <a:avLst/>
          </a:prstGeom>
          <a:noFill/>
          <a:ln>
            <a:noFill/>
          </a:ln>
        </p:spPr>
      </p:pic>
      <p:sp>
        <p:nvSpPr>
          <p:cNvPr id="469" name="Google Shape;469;p37"/>
          <p:cNvSpPr/>
          <p:nvPr/>
        </p:nvSpPr>
        <p:spPr>
          <a:xfrm>
            <a:off x="3559226" y="1252194"/>
            <a:ext cx="930050" cy="840759"/>
          </a:xfrm>
          <a:prstGeom prst="ellipse">
            <a:avLst/>
          </a:prstGeom>
          <a:noFill/>
          <a:ln w="76200" cap="flat" cmpd="sng">
            <a:solidFill>
              <a:srgbClr val="FFFF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470" name="Google Shape;470;p37"/>
          <p:cNvCxnSpPr/>
          <p:nvPr/>
        </p:nvCxnSpPr>
        <p:spPr>
          <a:xfrm>
            <a:off x="4060021" y="2092953"/>
            <a:ext cx="0" cy="4150130"/>
          </a:xfrm>
          <a:prstGeom prst="straightConnector1">
            <a:avLst/>
          </a:prstGeom>
          <a:noFill/>
          <a:ln w="76200" cap="flat" cmpd="sng">
            <a:solidFill>
              <a:srgbClr val="FFFF00"/>
            </a:solidFill>
            <a:prstDash val="solid"/>
            <a:round/>
            <a:headEnd type="none" w="sm" len="sm"/>
            <a:tailEnd type="none" w="sm" len="sm"/>
          </a:ln>
          <a:effectLst>
            <a:outerShdw blurRad="40000" dist="20000" dir="5400000" rotWithShape="0">
              <a:srgbClr val="000000">
                <a:alpha val="37254"/>
              </a:srgbClr>
            </a:outerShdw>
          </a:effectLst>
        </p:spPr>
      </p:cxnSp>
      <p:sp>
        <p:nvSpPr>
          <p:cNvPr id="471" name="Google Shape;471;p37"/>
          <p:cNvSpPr txBox="1"/>
          <p:nvPr/>
        </p:nvSpPr>
        <p:spPr>
          <a:xfrm>
            <a:off x="4131566" y="2239889"/>
            <a:ext cx="296900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Distance</a:t>
            </a:r>
            <a:endParaRPr sz="1400" b="0" i="0" u="none" strike="noStrike" cap="none">
              <a:solidFill>
                <a:srgbClr val="000000"/>
              </a:solidFill>
              <a:latin typeface="Arial"/>
              <a:ea typeface="Arial"/>
              <a:cs typeface="Arial"/>
              <a:sym typeface="Arial"/>
            </a:endParaRPr>
          </a:p>
        </p:txBody>
      </p:sp>
      <p:sp>
        <p:nvSpPr>
          <p:cNvPr id="472" name="Google Shape;472;p37"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3" name="Google Shape;473;p37"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de5f717792_0_0"/>
          <p:cNvSpPr/>
          <p:nvPr/>
        </p:nvSpPr>
        <p:spPr>
          <a:xfrm>
            <a:off x="3559226" y="1252194"/>
            <a:ext cx="930000" cy="840900"/>
          </a:xfrm>
          <a:prstGeom prst="ellipse">
            <a:avLst/>
          </a:prstGeom>
          <a:noFill/>
          <a:ln w="76200" cap="flat" cmpd="sng">
            <a:solidFill>
              <a:srgbClr val="FFFF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480" name="Google Shape;480;gde5f717792_0_0"/>
          <p:cNvCxnSpPr/>
          <p:nvPr/>
        </p:nvCxnSpPr>
        <p:spPr>
          <a:xfrm>
            <a:off x="4060021" y="2092953"/>
            <a:ext cx="0" cy="4150200"/>
          </a:xfrm>
          <a:prstGeom prst="straightConnector1">
            <a:avLst/>
          </a:prstGeom>
          <a:noFill/>
          <a:ln w="76200" cap="flat" cmpd="sng">
            <a:solidFill>
              <a:srgbClr val="FFFF00"/>
            </a:solidFill>
            <a:prstDash val="solid"/>
            <a:round/>
            <a:headEnd type="none" w="sm" len="sm"/>
            <a:tailEnd type="none" w="sm" len="sm"/>
          </a:ln>
          <a:effectLst>
            <a:outerShdw blurRad="40000" dist="20000" dir="5400000" rotWithShape="0">
              <a:srgbClr val="000000">
                <a:alpha val="37250"/>
              </a:srgbClr>
            </a:outerShdw>
          </a:effectLst>
        </p:spPr>
      </p:cxnSp>
      <p:sp>
        <p:nvSpPr>
          <p:cNvPr id="481" name="Google Shape;481;gde5f717792_0_0"/>
          <p:cNvSpPr txBox="1"/>
          <p:nvPr/>
        </p:nvSpPr>
        <p:spPr>
          <a:xfrm>
            <a:off x="4131566" y="2239889"/>
            <a:ext cx="29691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Distance</a:t>
            </a:r>
            <a:endParaRPr sz="1400" b="0" i="0" u="none" strike="noStrike" cap="none">
              <a:solidFill>
                <a:srgbClr val="000000"/>
              </a:solidFill>
              <a:latin typeface="Arial"/>
              <a:ea typeface="Arial"/>
              <a:cs typeface="Arial"/>
              <a:sym typeface="Arial"/>
            </a:endParaRPr>
          </a:p>
        </p:txBody>
      </p:sp>
      <p:sp>
        <p:nvSpPr>
          <p:cNvPr id="482" name="Google Shape;482;gde5f717792_0_0"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3" name="Google Shape;483;gde5f717792_0_0"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484" name="Google Shape;484;gde5f717792_0_0" descr="gravity.jpg"/>
          <p:cNvPicPr preferRelativeResize="0">
            <a:picLocks noGrp="1"/>
          </p:cNvPicPr>
          <p:nvPr>
            <p:ph type="body" idx="1"/>
          </p:nvPr>
        </p:nvPicPr>
        <p:blipFill rotWithShape="1">
          <a:blip r:embed="rId5">
            <a:alphaModFix/>
          </a:blip>
          <a:srcRect l="34179" r="33639"/>
          <a:stretch/>
        </p:blipFill>
        <p:spPr>
          <a:xfrm>
            <a:off x="1334950" y="429500"/>
            <a:ext cx="6096300" cy="6180600"/>
          </a:xfrm>
          <a:prstGeom prst="rect">
            <a:avLst/>
          </a:prstGeom>
          <a:noFill/>
          <a:ln>
            <a:noFill/>
          </a:ln>
        </p:spPr>
      </p:pic>
      <p:cxnSp>
        <p:nvCxnSpPr>
          <p:cNvPr id="485" name="Google Shape;485;gde5f717792_0_0"/>
          <p:cNvCxnSpPr>
            <a:stCxn id="486" idx="4"/>
          </p:cNvCxnSpPr>
          <p:nvPr/>
        </p:nvCxnSpPr>
        <p:spPr>
          <a:xfrm>
            <a:off x="3948018" y="3447150"/>
            <a:ext cx="74700" cy="2461800"/>
          </a:xfrm>
          <a:prstGeom prst="straightConnector1">
            <a:avLst/>
          </a:prstGeom>
          <a:noFill/>
          <a:ln w="76200" cap="flat" cmpd="sng">
            <a:solidFill>
              <a:srgbClr val="FFFF00"/>
            </a:solidFill>
            <a:prstDash val="solid"/>
            <a:round/>
            <a:headEnd type="none" w="sm" len="sm"/>
            <a:tailEnd type="none" w="sm" len="sm"/>
          </a:ln>
          <a:effectLst>
            <a:outerShdw blurRad="40000" dist="20000" dir="5400000" rotWithShape="0">
              <a:srgbClr val="000000">
                <a:alpha val="37250"/>
              </a:srgbClr>
            </a:outerShdw>
          </a:effectLst>
        </p:spPr>
      </p:cxnSp>
      <p:cxnSp>
        <p:nvCxnSpPr>
          <p:cNvPr id="487" name="Google Shape;487;gde5f717792_0_0"/>
          <p:cNvCxnSpPr/>
          <p:nvPr/>
        </p:nvCxnSpPr>
        <p:spPr>
          <a:xfrm>
            <a:off x="4754086" y="1912447"/>
            <a:ext cx="74700" cy="4014900"/>
          </a:xfrm>
          <a:prstGeom prst="straightConnector1">
            <a:avLst/>
          </a:prstGeom>
          <a:noFill/>
          <a:ln w="76200" cap="flat" cmpd="sng">
            <a:solidFill>
              <a:srgbClr val="FFFF00"/>
            </a:solidFill>
            <a:prstDash val="solid"/>
            <a:round/>
            <a:headEnd type="none" w="sm" len="sm"/>
            <a:tailEnd type="none" w="sm" len="sm"/>
          </a:ln>
          <a:effectLst>
            <a:outerShdw blurRad="40000" dist="20000" dir="5400000" rotWithShape="0">
              <a:srgbClr val="000000">
                <a:alpha val="37250"/>
              </a:srgbClr>
            </a:outerShdw>
          </a:effectLst>
        </p:spPr>
      </p:cxnSp>
      <p:sp>
        <p:nvSpPr>
          <p:cNvPr id="486" name="Google Shape;486;gde5f717792_0_0"/>
          <p:cNvSpPr/>
          <p:nvPr/>
        </p:nvSpPr>
        <p:spPr>
          <a:xfrm>
            <a:off x="3483018" y="2606250"/>
            <a:ext cx="930000" cy="840900"/>
          </a:xfrm>
          <a:prstGeom prst="ellipse">
            <a:avLst/>
          </a:prstGeom>
          <a:noFill/>
          <a:ln w="76200" cap="flat" cmpd="sng">
            <a:solidFill>
              <a:srgbClr val="FFFF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4" name="Google Shape;494;p39"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5" name="Google Shape;495;p39"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1026" name="Picture 2" descr="Search Results for weight - Clip Art - Pictures - Graphics - Illustrations">
            <a:extLst>
              <a:ext uri="{FF2B5EF4-FFF2-40B4-BE49-F238E27FC236}">
                <a16:creationId xmlns:a16="http://schemas.microsoft.com/office/drawing/2014/main" id="{2B916B11-1C5F-4B49-9BC9-6FC8816220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5196" y="1212350"/>
            <a:ext cx="3898588" cy="32302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p40"/>
          <p:cNvPicPr preferRelativeResize="0"/>
          <p:nvPr/>
        </p:nvPicPr>
        <p:blipFill rotWithShape="1">
          <a:blip r:embed="rId3">
            <a:alphaModFix/>
          </a:blip>
          <a:srcRect/>
          <a:stretch/>
        </p:blipFill>
        <p:spPr>
          <a:xfrm>
            <a:off x="1244184" y="1154242"/>
            <a:ext cx="7015397" cy="4856813"/>
          </a:xfrm>
          <a:prstGeom prst="rect">
            <a:avLst/>
          </a:prstGeom>
          <a:noFill/>
          <a:ln>
            <a:noFill/>
          </a:ln>
        </p:spPr>
      </p:pic>
      <p:sp>
        <p:nvSpPr>
          <p:cNvPr id="502" name="Google Shape;502;p40"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3" name="Google Shape;503;p40"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41"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0" name="Google Shape;510;p41"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Google Shape;516;p42"/>
          <p:cNvPicPr preferRelativeResize="0"/>
          <p:nvPr/>
        </p:nvPicPr>
        <p:blipFill rotWithShape="1">
          <a:blip r:embed="rId3">
            <a:alphaModFix/>
          </a:blip>
          <a:srcRect/>
          <a:stretch/>
        </p:blipFill>
        <p:spPr>
          <a:xfrm>
            <a:off x="1424066" y="1202960"/>
            <a:ext cx="6295868" cy="4452079"/>
          </a:xfrm>
          <a:prstGeom prst="rect">
            <a:avLst/>
          </a:prstGeom>
          <a:noFill/>
          <a:ln>
            <a:noFill/>
          </a:ln>
        </p:spPr>
      </p:pic>
      <p:sp>
        <p:nvSpPr>
          <p:cNvPr id="517" name="Google Shape;517;p4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8" name="Google Shape;518;p42" descr="Comment Dislike"/>
          <p:cNvPicPr preferRelativeResize="0"/>
          <p:nvPr/>
        </p:nvPicPr>
        <p:blipFill rotWithShape="1">
          <a:blip r:embed="rId5">
            <a:alphaModFix/>
          </a:blip>
          <a:srcRect/>
          <a:stretch/>
        </p:blipFill>
        <p:spPr>
          <a:xfrm>
            <a:off x="847692" y="147772"/>
            <a:ext cx="553998" cy="55399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44"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45"/>
          <p:cNvSpPr txBox="1"/>
          <p:nvPr/>
        </p:nvSpPr>
        <p:spPr>
          <a:xfrm>
            <a:off x="457200" y="274638"/>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What is potential energy?</a:t>
            </a:r>
            <a:endParaRPr sz="1400" b="0" i="0" u="none" strike="noStrike" cap="none">
              <a:solidFill>
                <a:srgbClr val="000000"/>
              </a:solidFill>
              <a:latin typeface="Arial"/>
              <a:ea typeface="Arial"/>
              <a:cs typeface="Arial"/>
              <a:sym typeface="Arial"/>
            </a:endParaRPr>
          </a:p>
        </p:txBody>
      </p:sp>
      <p:pic>
        <p:nvPicPr>
          <p:cNvPr id="531" name="Google Shape;531;p45" descr="potentiaLENERGY.jpg"/>
          <p:cNvPicPr preferRelativeResize="0"/>
          <p:nvPr/>
        </p:nvPicPr>
        <p:blipFill rotWithShape="1">
          <a:blip r:embed="rId3">
            <a:alphaModFix/>
          </a:blip>
          <a:srcRect l="-9890" r="-9889"/>
          <a:stretch/>
        </p:blipFill>
        <p:spPr>
          <a:xfrm>
            <a:off x="457200" y="1600200"/>
            <a:ext cx="8229600" cy="4525963"/>
          </a:xfrm>
          <a:prstGeom prst="rect">
            <a:avLst/>
          </a:prstGeom>
          <a:noFill/>
          <a:ln>
            <a:noFill/>
          </a:ln>
        </p:spPr>
      </p:pic>
      <p:sp>
        <p:nvSpPr>
          <p:cNvPr id="532" name="Google Shape;532;p4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46" descr="dreamstime_xs_69744843.jpg"/>
          <p:cNvPicPr preferRelativeResize="0"/>
          <p:nvPr/>
        </p:nvPicPr>
        <p:blipFill rotWithShape="1">
          <a:blip r:embed="rId3">
            <a:alphaModFix/>
          </a:blip>
          <a:srcRect/>
          <a:stretch/>
        </p:blipFill>
        <p:spPr>
          <a:xfrm>
            <a:off x="222386" y="1863388"/>
            <a:ext cx="8699228" cy="4994612"/>
          </a:xfrm>
          <a:prstGeom prst="rect">
            <a:avLst/>
          </a:prstGeom>
          <a:noFill/>
          <a:ln>
            <a:noFill/>
          </a:ln>
        </p:spPr>
      </p:pic>
      <p:sp>
        <p:nvSpPr>
          <p:cNvPr id="539" name="Google Shape;539;p46"/>
          <p:cNvSpPr/>
          <p:nvPr/>
        </p:nvSpPr>
        <p:spPr>
          <a:xfrm>
            <a:off x="735968" y="2222724"/>
            <a:ext cx="3188925" cy="3216737"/>
          </a:xfrm>
          <a:prstGeom prst="noSmoking">
            <a:avLst>
              <a:gd name="adj" fmla="val 7493"/>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0" name="Google Shape;540;p46"/>
          <p:cNvSpPr txBox="1"/>
          <p:nvPr/>
        </p:nvSpPr>
        <p:spPr>
          <a:xfrm>
            <a:off x="1260553" y="3061050"/>
            <a:ext cx="2124299"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Calibri"/>
                <a:ea typeface="Calibri"/>
                <a:cs typeface="Calibri"/>
                <a:sym typeface="Calibri"/>
              </a:rPr>
              <a:t>Potential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Calibri"/>
                <a:ea typeface="Calibri"/>
                <a:cs typeface="Calibri"/>
                <a:sym typeface="Calibri"/>
              </a:rPr>
              <a:t>Energy</a:t>
            </a:r>
            <a:endParaRPr sz="1400" b="0" i="0" u="none" strike="noStrike" cap="none">
              <a:solidFill>
                <a:srgbClr val="000000"/>
              </a:solidFill>
              <a:latin typeface="Arial"/>
              <a:ea typeface="Arial"/>
              <a:cs typeface="Arial"/>
              <a:sym typeface="Arial"/>
            </a:endParaRPr>
          </a:p>
        </p:txBody>
      </p:sp>
      <p:sp>
        <p:nvSpPr>
          <p:cNvPr id="541" name="Google Shape;541;p46"/>
          <p:cNvSpPr txBox="1"/>
          <p:nvPr/>
        </p:nvSpPr>
        <p:spPr>
          <a:xfrm>
            <a:off x="457200" y="359965"/>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4070"/>
              <a:buFont typeface="Calibri"/>
              <a:buNone/>
            </a:pPr>
            <a:r>
              <a:rPr lang="en-US" sz="4070">
                <a:solidFill>
                  <a:schemeClr val="dk1"/>
                </a:solidFill>
                <a:latin typeface="Calibri"/>
                <a:ea typeface="Calibri"/>
                <a:cs typeface="Calibri"/>
                <a:sym typeface="Calibri"/>
              </a:rPr>
              <a:t>Once the dam is broken, does the water still have potential energy?</a:t>
            </a:r>
            <a:endParaRPr sz="1400" b="0" i="0" u="none" strike="noStrike" cap="none">
              <a:solidFill>
                <a:srgbClr val="000000"/>
              </a:solidFill>
              <a:latin typeface="Arial"/>
              <a:ea typeface="Arial"/>
              <a:cs typeface="Arial"/>
              <a:sym typeface="Arial"/>
            </a:endParaRPr>
          </a:p>
        </p:txBody>
      </p:sp>
      <p:sp>
        <p:nvSpPr>
          <p:cNvPr id="542" name="Google Shape;542;p46" descr="Questions"/>
          <p:cNvSpPr/>
          <p:nvPr/>
        </p:nvSpPr>
        <p:spPr>
          <a:xfrm>
            <a:off x="32429" y="50076"/>
            <a:ext cx="849542" cy="849542"/>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5"/>
          <p:cNvSpPr txBox="1"/>
          <p:nvPr/>
        </p:nvSpPr>
        <p:spPr>
          <a:xfrm>
            <a:off x="2301072" y="693336"/>
            <a:ext cx="5042263"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sp>
        <p:nvSpPr>
          <p:cNvPr id="156" name="Google Shape;156;p5"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5"/>
          <p:cNvSpPr txBox="1"/>
          <p:nvPr/>
        </p:nvSpPr>
        <p:spPr>
          <a:xfrm>
            <a:off x="814753" y="2848708"/>
            <a:ext cx="7514492" cy="25545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TEACHER DIRECTIONS: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sng" strike="noStrike" cap="none">
                <a:solidFill>
                  <a:schemeClr val="dk1"/>
                </a:solidFill>
                <a:latin typeface="Calibri"/>
                <a:ea typeface="Calibri"/>
                <a:cs typeface="Calibri"/>
                <a:sym typeface="Calibri"/>
              </a:rPr>
              <a:t>Before viewing</a:t>
            </a:r>
            <a:r>
              <a:rPr lang="en-US" sz="1600" b="0" i="1" u="none" strike="noStrike" cap="none">
                <a:solidFill>
                  <a:schemeClr val="dk1"/>
                </a:solidFill>
                <a:latin typeface="Calibri"/>
                <a:ea typeface="Calibri"/>
                <a:cs typeface="Calibri"/>
                <a:sym typeface="Calibri"/>
              </a:rPr>
              <a:t>, ask students to recall  what they already know about energy.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sng" strike="noStrike" cap="none">
                <a:solidFill>
                  <a:schemeClr val="dk1"/>
                </a:solidFill>
                <a:latin typeface="Calibri"/>
                <a:ea typeface="Calibri"/>
                <a:cs typeface="Calibri"/>
                <a:sym typeface="Calibri"/>
              </a:rPr>
              <a:t>After viewing</a:t>
            </a:r>
            <a:r>
              <a:rPr lang="en-US" sz="1600" b="0" i="1" u="none" strike="noStrike" cap="none">
                <a:solidFill>
                  <a:schemeClr val="dk1"/>
                </a:solidFill>
                <a:latin typeface="Calibri"/>
                <a:ea typeface="Calibri"/>
                <a:cs typeface="Calibri"/>
                <a:sym typeface="Calibri"/>
              </a:rPr>
              <a:t>, ask students to share observations, relating those observations back to what they know about energy. Tell students that  the marble rolling  down the inclined surface represents two different kinds of energy: potential and kinetic. Today we will be focusing on potential energy.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Calibri"/>
                <a:ea typeface="Calibri"/>
                <a:cs typeface="Calibri"/>
                <a:sym typeface="Calibri"/>
              </a:rPr>
              <a:t>You can set up the materials – all you need is a marble an an inclined plane. Set up an inclined surface and roll the marble down the plan. *You can also change the size of the marble/the incline of the plane the marble rolls on to have students make observations about these changes (i.e. does the bigger marble go faster slower, etc.)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47"/>
          <p:cNvSpPr txBox="1">
            <a:spLocks noGrp="1"/>
          </p:cNvSpPr>
          <p:nvPr>
            <p:ph type="title"/>
          </p:nvPr>
        </p:nvSpPr>
        <p:spPr>
          <a:xfrm>
            <a:off x="246541" y="239597"/>
            <a:ext cx="8865030" cy="214309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gravitational potential energy?</a:t>
            </a:r>
            <a:endParaRPr/>
          </a:p>
        </p:txBody>
      </p:sp>
      <p:pic>
        <p:nvPicPr>
          <p:cNvPr id="549" name="Google Shape;549;p47" descr="earth.jpg"/>
          <p:cNvPicPr preferRelativeResize="0">
            <a:picLocks noGrp="1"/>
          </p:cNvPicPr>
          <p:nvPr>
            <p:ph type="body" idx="1"/>
          </p:nvPr>
        </p:nvPicPr>
        <p:blipFill rotWithShape="1">
          <a:blip r:embed="rId3">
            <a:alphaModFix/>
          </a:blip>
          <a:srcRect l="-14891" r="-14891"/>
          <a:stretch/>
        </p:blipFill>
        <p:spPr>
          <a:xfrm>
            <a:off x="881971" y="2265393"/>
            <a:ext cx="7260956" cy="3993246"/>
          </a:xfrm>
          <a:prstGeom prst="rect">
            <a:avLst/>
          </a:prstGeom>
          <a:noFill/>
          <a:ln w="9525" cap="flat" cmpd="sng">
            <a:solidFill>
              <a:schemeClr val="lt1"/>
            </a:solidFill>
            <a:prstDash val="solid"/>
            <a:round/>
            <a:headEnd type="none" w="sm" len="sm"/>
            <a:tailEnd type="none" w="sm" len="sm"/>
          </a:ln>
        </p:spPr>
      </p:pic>
      <p:sp>
        <p:nvSpPr>
          <p:cNvPr id="550" name="Google Shape;550;p47" descr="Questions"/>
          <p:cNvSpPr/>
          <p:nvPr/>
        </p:nvSpPr>
        <p:spPr>
          <a:xfrm>
            <a:off x="32429" y="50076"/>
            <a:ext cx="849542" cy="849542"/>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gde5f717792_0_14"/>
          <p:cNvSpPr txBox="1">
            <a:spLocks noGrp="1"/>
          </p:cNvSpPr>
          <p:nvPr>
            <p:ph type="title"/>
          </p:nvPr>
        </p:nvSpPr>
        <p:spPr>
          <a:xfrm>
            <a:off x="246541" y="239597"/>
            <a:ext cx="8865000" cy="2143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two things does gravitational potential energy depend on?</a:t>
            </a:r>
            <a:endParaRPr/>
          </a:p>
        </p:txBody>
      </p:sp>
      <p:pic>
        <p:nvPicPr>
          <p:cNvPr id="557" name="Google Shape;557;gde5f717792_0_14" descr="earth.jpg"/>
          <p:cNvPicPr preferRelativeResize="0">
            <a:picLocks noGrp="1"/>
          </p:cNvPicPr>
          <p:nvPr>
            <p:ph type="body" idx="1"/>
          </p:nvPr>
        </p:nvPicPr>
        <p:blipFill rotWithShape="1">
          <a:blip r:embed="rId3">
            <a:alphaModFix/>
          </a:blip>
          <a:srcRect l="-14886" r="-14899"/>
          <a:stretch/>
        </p:blipFill>
        <p:spPr>
          <a:xfrm>
            <a:off x="881971" y="2265393"/>
            <a:ext cx="7260900" cy="3993300"/>
          </a:xfrm>
          <a:prstGeom prst="rect">
            <a:avLst/>
          </a:prstGeom>
          <a:noFill/>
          <a:ln w="9525" cap="flat" cmpd="sng">
            <a:solidFill>
              <a:schemeClr val="lt1"/>
            </a:solidFill>
            <a:prstDash val="solid"/>
            <a:round/>
            <a:headEnd type="none" w="sm" len="sm"/>
            <a:tailEnd type="none" w="sm" len="sm"/>
          </a:ln>
        </p:spPr>
      </p:pic>
      <p:sp>
        <p:nvSpPr>
          <p:cNvPr id="558" name="Google Shape;558;gde5f717792_0_14" descr="Questions"/>
          <p:cNvSpPr/>
          <p:nvPr/>
        </p:nvSpPr>
        <p:spPr>
          <a:xfrm>
            <a:off x="32429" y="50076"/>
            <a:ext cx="849600" cy="849600"/>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49"/>
          <p:cNvSpPr txBox="1"/>
          <p:nvPr/>
        </p:nvSpPr>
        <p:spPr>
          <a:xfrm>
            <a:off x="588075" y="300813"/>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4070"/>
              <a:buFont typeface="Calibri"/>
              <a:buNone/>
            </a:pPr>
            <a:r>
              <a:rPr lang="en-US" sz="4070" b="0" i="0" u="none" strike="noStrike" cap="none">
                <a:solidFill>
                  <a:schemeClr val="dk1"/>
                </a:solidFill>
                <a:latin typeface="Calibri"/>
                <a:ea typeface="Calibri"/>
                <a:cs typeface="Calibri"/>
                <a:sym typeface="Calibri"/>
              </a:rPr>
              <a:t>Think of your own example of gravitational potential energy.</a:t>
            </a:r>
            <a:endParaRPr sz="1400" b="0" i="0" u="none" strike="noStrike" cap="none">
              <a:solidFill>
                <a:srgbClr val="000000"/>
              </a:solidFill>
              <a:latin typeface="Arial"/>
              <a:ea typeface="Arial"/>
              <a:cs typeface="Arial"/>
              <a:sym typeface="Arial"/>
            </a:endParaRPr>
          </a:p>
        </p:txBody>
      </p:sp>
      <p:pic>
        <p:nvPicPr>
          <p:cNvPr id="564" name="Google Shape;564;p49"/>
          <p:cNvPicPr preferRelativeResize="0"/>
          <p:nvPr/>
        </p:nvPicPr>
        <p:blipFill rotWithShape="1">
          <a:blip r:embed="rId3">
            <a:alphaModFix/>
          </a:blip>
          <a:srcRect/>
          <a:stretch/>
        </p:blipFill>
        <p:spPr>
          <a:xfrm>
            <a:off x="1202306" y="1599054"/>
            <a:ext cx="6410848" cy="4199894"/>
          </a:xfrm>
          <a:prstGeom prst="rect">
            <a:avLst/>
          </a:prstGeom>
          <a:noFill/>
          <a:ln>
            <a:noFill/>
          </a:ln>
        </p:spPr>
      </p:pic>
      <p:sp>
        <p:nvSpPr>
          <p:cNvPr id="565" name="Google Shape;565;p49" descr="Questions"/>
          <p:cNvSpPr/>
          <p:nvPr/>
        </p:nvSpPr>
        <p:spPr>
          <a:xfrm>
            <a:off x="152400" y="15240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6" name="Google Shape;566;p49"/>
          <p:cNvPicPr preferRelativeResize="0"/>
          <p:nvPr/>
        </p:nvPicPr>
        <p:blipFill rotWithShape="1">
          <a:blip r:embed="rId3">
            <a:alphaModFix/>
          </a:blip>
          <a:srcRect/>
          <a:stretch/>
        </p:blipFill>
        <p:spPr>
          <a:xfrm>
            <a:off x="1354706" y="1751454"/>
            <a:ext cx="6410848" cy="419989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50"/>
          <p:cNvSpPr txBox="1">
            <a:spLocks noGrp="1"/>
          </p:cNvSpPr>
          <p:nvPr>
            <p:ph type="title"/>
          </p:nvPr>
        </p:nvSpPr>
        <p:spPr>
          <a:xfrm>
            <a:off x="481793" y="-26200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Energy</a:t>
            </a:r>
            <a:endParaRPr/>
          </a:p>
        </p:txBody>
      </p:sp>
      <p:cxnSp>
        <p:nvCxnSpPr>
          <p:cNvPr id="573" name="Google Shape;573;p50"/>
          <p:cNvCxnSpPr/>
          <p:nvPr/>
        </p:nvCxnSpPr>
        <p:spPr>
          <a:xfrm flipH="1">
            <a:off x="4621186" y="720006"/>
            <a:ext cx="1" cy="639524"/>
          </a:xfrm>
          <a:prstGeom prst="straightConnector1">
            <a:avLst/>
          </a:prstGeom>
          <a:noFill/>
          <a:ln w="76200" cap="flat" cmpd="sng">
            <a:solidFill>
              <a:schemeClr val="dk1"/>
            </a:solidFill>
            <a:prstDash val="solid"/>
            <a:round/>
            <a:headEnd type="none" w="sm" len="sm"/>
            <a:tailEnd type="stealth" w="med" len="med"/>
          </a:ln>
          <a:effectLst>
            <a:outerShdw blurRad="40000" dist="20000" dir="5400000" rotWithShape="0">
              <a:srgbClr val="000000">
                <a:alpha val="37254"/>
              </a:srgbClr>
            </a:outerShdw>
          </a:effectLst>
        </p:spPr>
      </p:cxnSp>
      <p:sp>
        <p:nvSpPr>
          <p:cNvPr id="574" name="Google Shape;574;p50"/>
          <p:cNvSpPr txBox="1"/>
          <p:nvPr/>
        </p:nvSpPr>
        <p:spPr>
          <a:xfrm>
            <a:off x="2694577" y="1277289"/>
            <a:ext cx="41393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Potential Energy</a:t>
            </a:r>
            <a:endParaRPr sz="1400" b="0" i="0" u="none" strike="noStrike" cap="none">
              <a:solidFill>
                <a:srgbClr val="000000"/>
              </a:solidFill>
              <a:latin typeface="Arial"/>
              <a:ea typeface="Arial"/>
              <a:cs typeface="Arial"/>
              <a:sym typeface="Arial"/>
            </a:endParaRPr>
          </a:p>
        </p:txBody>
      </p:sp>
      <p:cxnSp>
        <p:nvCxnSpPr>
          <p:cNvPr id="575" name="Google Shape;575;p50"/>
          <p:cNvCxnSpPr/>
          <p:nvPr/>
        </p:nvCxnSpPr>
        <p:spPr>
          <a:xfrm flipH="1">
            <a:off x="1108906" y="2046730"/>
            <a:ext cx="1985298" cy="1101644"/>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cxnSp>
        <p:nvCxnSpPr>
          <p:cNvPr id="576" name="Google Shape;576;p50"/>
          <p:cNvCxnSpPr>
            <a:stCxn id="574" idx="2"/>
          </p:cNvCxnSpPr>
          <p:nvPr/>
        </p:nvCxnSpPr>
        <p:spPr>
          <a:xfrm>
            <a:off x="4764273" y="2046730"/>
            <a:ext cx="11100" cy="976500"/>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cxnSp>
        <p:nvCxnSpPr>
          <p:cNvPr id="577" name="Google Shape;577;p50"/>
          <p:cNvCxnSpPr/>
          <p:nvPr/>
        </p:nvCxnSpPr>
        <p:spPr>
          <a:xfrm>
            <a:off x="6259951" y="2046730"/>
            <a:ext cx="2289354" cy="976425"/>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sp>
        <p:nvSpPr>
          <p:cNvPr id="578" name="Google Shape;578;p50"/>
          <p:cNvSpPr txBox="1"/>
          <p:nvPr/>
        </p:nvSpPr>
        <p:spPr>
          <a:xfrm>
            <a:off x="71544" y="3683630"/>
            <a:ext cx="3273059" cy="21236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Gravitational Potential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Energy</a:t>
            </a:r>
            <a:endParaRPr sz="1400" b="0" i="0" u="none" strike="noStrike" cap="none">
              <a:solidFill>
                <a:srgbClr val="000000"/>
              </a:solidFill>
              <a:latin typeface="Arial"/>
              <a:ea typeface="Arial"/>
              <a:cs typeface="Arial"/>
              <a:sym typeface="Arial"/>
            </a:endParaRPr>
          </a:p>
        </p:txBody>
      </p:sp>
      <p:sp>
        <p:nvSpPr>
          <p:cNvPr id="579" name="Google Shape;579;p50"/>
          <p:cNvSpPr txBox="1"/>
          <p:nvPr/>
        </p:nvSpPr>
        <p:spPr>
          <a:xfrm>
            <a:off x="3773856" y="3127712"/>
            <a:ext cx="2432439"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Chemical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Energy</a:t>
            </a:r>
            <a:endParaRPr sz="1400" b="0" i="0" u="none" strike="noStrike" cap="none">
              <a:solidFill>
                <a:srgbClr val="000000"/>
              </a:solidFill>
              <a:latin typeface="Arial"/>
              <a:ea typeface="Arial"/>
              <a:cs typeface="Arial"/>
              <a:sym typeface="Arial"/>
            </a:endParaRPr>
          </a:p>
        </p:txBody>
      </p:sp>
      <p:sp>
        <p:nvSpPr>
          <p:cNvPr id="580" name="Google Shape;580;p50"/>
          <p:cNvSpPr txBox="1"/>
          <p:nvPr/>
        </p:nvSpPr>
        <p:spPr>
          <a:xfrm>
            <a:off x="6905514" y="3101232"/>
            <a:ext cx="2432439"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Nuclear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Energy</a:t>
            </a:r>
            <a:endParaRPr sz="1400" b="0" i="0" u="none" strike="noStrike" cap="none">
              <a:solidFill>
                <a:srgbClr val="000000"/>
              </a:solidFill>
              <a:latin typeface="Arial"/>
              <a:ea typeface="Arial"/>
              <a:cs typeface="Arial"/>
              <a:sym typeface="Arial"/>
            </a:endParaRPr>
          </a:p>
        </p:txBody>
      </p:sp>
      <p:sp>
        <p:nvSpPr>
          <p:cNvPr id="581" name="Google Shape;581;p50"/>
          <p:cNvSpPr/>
          <p:nvPr/>
        </p:nvSpPr>
        <p:spPr>
          <a:xfrm>
            <a:off x="3103078" y="2762643"/>
            <a:ext cx="3774000" cy="2123700"/>
          </a:xfrm>
          <a:prstGeom prst="ellipse">
            <a:avLst/>
          </a:prstGeom>
          <a:noFill/>
          <a:ln w="76200"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2" name="Google Shape;582;p5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51"/>
          <p:cNvSpPr txBox="1"/>
          <p:nvPr/>
        </p:nvSpPr>
        <p:spPr>
          <a:xfrm>
            <a:off x="1778048" y="1006656"/>
            <a:ext cx="5963043"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Chemical Energy</a:t>
            </a:r>
            <a:endParaRPr sz="1400" b="0" i="0" u="none" strike="noStrike" cap="none">
              <a:solidFill>
                <a:srgbClr val="000000"/>
              </a:solidFill>
              <a:latin typeface="Arial"/>
              <a:ea typeface="Arial"/>
              <a:cs typeface="Arial"/>
              <a:sym typeface="Arial"/>
            </a:endParaRPr>
          </a:p>
        </p:txBody>
      </p:sp>
      <p:sp>
        <p:nvSpPr>
          <p:cNvPr id="589" name="Google Shape;589;p51"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0" name="Google Shape;590;p51"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52"/>
          <p:cNvSpPr txBox="1">
            <a:spLocks noGrp="1"/>
          </p:cNvSpPr>
          <p:nvPr>
            <p:ph type="title"/>
          </p:nvPr>
        </p:nvSpPr>
        <p:spPr>
          <a:xfrm>
            <a:off x="139485" y="599361"/>
            <a:ext cx="8865030" cy="214309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Chemical Energy:</a:t>
            </a:r>
            <a:r>
              <a:rPr lang="en-US"/>
              <a:t> energy stored in the bonds of chemical compounds, like atoms and molecules</a:t>
            </a:r>
            <a:endParaRPr/>
          </a:p>
        </p:txBody>
      </p:sp>
      <p:sp>
        <p:nvSpPr>
          <p:cNvPr id="597" name="Google Shape;597;p52"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8" name="Google Shape;598;p52"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pic>
        <p:nvPicPr>
          <p:cNvPr id="599" name="Google Shape;599;p52" descr="bonds.jpg"/>
          <p:cNvPicPr preferRelativeResize="0">
            <a:picLocks noGrp="1"/>
          </p:cNvPicPr>
          <p:nvPr>
            <p:ph type="body" idx="1"/>
          </p:nvPr>
        </p:nvPicPr>
        <p:blipFill rotWithShape="1">
          <a:blip r:embed="rId5">
            <a:alphaModFix/>
          </a:blip>
          <a:srcRect l="-40915" r="-40915"/>
          <a:stretch/>
        </p:blipFill>
        <p:spPr>
          <a:xfrm>
            <a:off x="457210" y="3012898"/>
            <a:ext cx="8229600" cy="3845100"/>
          </a:xfrm>
          <a:prstGeom prst="rect">
            <a:avLst/>
          </a:prstGeom>
          <a:noFill/>
          <a:ln w="9525" cap="flat" cmpd="sng">
            <a:solidFill>
              <a:schemeClr val="lt1"/>
            </a:solidFill>
            <a:prstDash val="solid"/>
            <a:round/>
            <a:headEnd type="none" w="sm" len="sm"/>
            <a:tailEnd type="none" w="sm" len="sm"/>
          </a:ln>
        </p:spPr>
      </p:pic>
      <p:sp>
        <p:nvSpPr>
          <p:cNvPr id="600" name="Google Shape;600;p52"/>
          <p:cNvSpPr/>
          <p:nvPr/>
        </p:nvSpPr>
        <p:spPr>
          <a:xfrm>
            <a:off x="4755268" y="4015194"/>
            <a:ext cx="1001700" cy="6261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601" name="Google Shape;601;p52"/>
          <p:cNvSpPr/>
          <p:nvPr/>
        </p:nvSpPr>
        <p:spPr>
          <a:xfrm>
            <a:off x="3327145" y="4236618"/>
            <a:ext cx="688200" cy="10371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gdfb918aaca_4_12"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gdfb918aaca_4_17"/>
          <p:cNvSpPr txBox="1"/>
          <p:nvPr/>
        </p:nvSpPr>
        <p:spPr>
          <a:xfrm>
            <a:off x="457200" y="274638"/>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What is </a:t>
            </a:r>
            <a:r>
              <a:rPr lang="en-US" sz="4400">
                <a:solidFill>
                  <a:schemeClr val="dk1"/>
                </a:solidFill>
                <a:latin typeface="Calibri"/>
                <a:ea typeface="Calibri"/>
                <a:cs typeface="Calibri"/>
                <a:sym typeface="Calibri"/>
              </a:rPr>
              <a:t>chemical</a:t>
            </a:r>
            <a:r>
              <a:rPr lang="en-US" sz="4400" b="0" i="0" u="none" strike="noStrike" cap="none">
                <a:solidFill>
                  <a:schemeClr val="dk1"/>
                </a:solidFill>
                <a:latin typeface="Calibri"/>
                <a:ea typeface="Calibri"/>
                <a:cs typeface="Calibri"/>
                <a:sym typeface="Calibri"/>
              </a:rPr>
              <a:t> energy?</a:t>
            </a:r>
            <a:endParaRPr sz="1400" b="0" i="0" u="none" strike="noStrike" cap="none">
              <a:solidFill>
                <a:srgbClr val="000000"/>
              </a:solidFill>
              <a:latin typeface="Arial"/>
              <a:ea typeface="Arial"/>
              <a:cs typeface="Arial"/>
              <a:sym typeface="Arial"/>
            </a:endParaRPr>
          </a:p>
        </p:txBody>
      </p:sp>
      <p:sp>
        <p:nvSpPr>
          <p:cNvPr id="614" name="Google Shape;614;gdfb918aaca_4_17"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5" name="Google Shape;615;gdfb918aaca_4_17" descr="bonds.jpg"/>
          <p:cNvPicPr preferRelativeResize="0">
            <a:picLocks noGrp="1"/>
          </p:cNvPicPr>
          <p:nvPr>
            <p:ph type="body" idx="4294967295"/>
          </p:nvPr>
        </p:nvPicPr>
        <p:blipFill rotWithShape="1">
          <a:blip r:embed="rId4">
            <a:alphaModFix/>
          </a:blip>
          <a:srcRect l="-40909" r="-40909"/>
          <a:stretch/>
        </p:blipFill>
        <p:spPr>
          <a:xfrm>
            <a:off x="457210" y="1913523"/>
            <a:ext cx="8229600" cy="3845100"/>
          </a:xfrm>
          <a:prstGeom prst="rect">
            <a:avLst/>
          </a:prstGeom>
          <a:noFill/>
          <a:ln w="9525" cap="flat" cmpd="sng">
            <a:solidFill>
              <a:schemeClr val="lt1"/>
            </a:solidFill>
            <a:prstDash val="solid"/>
            <a:round/>
            <a:headEnd type="none" w="sm" len="sm"/>
            <a:tailEnd type="none" w="sm" len="sm"/>
          </a:ln>
        </p:spPr>
      </p:pic>
      <p:sp>
        <p:nvSpPr>
          <p:cNvPr id="616" name="Google Shape;616;gdfb918aaca_4_17"/>
          <p:cNvSpPr/>
          <p:nvPr/>
        </p:nvSpPr>
        <p:spPr>
          <a:xfrm>
            <a:off x="4755268" y="2915819"/>
            <a:ext cx="1001700" cy="6261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617" name="Google Shape;617;gdfb918aaca_4_17"/>
          <p:cNvSpPr/>
          <p:nvPr/>
        </p:nvSpPr>
        <p:spPr>
          <a:xfrm>
            <a:off x="3327145" y="3137243"/>
            <a:ext cx="688200" cy="10371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3" name="Google Shape;623;p53"/>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624" name="Google Shape;624;p53"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Bonds</a:t>
            </a:r>
            <a:endParaRPr/>
          </a:p>
        </p:txBody>
      </p:sp>
      <p:pic>
        <p:nvPicPr>
          <p:cNvPr id="631" name="Google Shape;631;p54" descr="bonds.jpg"/>
          <p:cNvPicPr preferRelativeResize="0">
            <a:picLocks noGrp="1"/>
          </p:cNvPicPr>
          <p:nvPr>
            <p:ph type="body" idx="1"/>
          </p:nvPr>
        </p:nvPicPr>
        <p:blipFill rotWithShape="1">
          <a:blip r:embed="rId3">
            <a:alphaModFix/>
          </a:blip>
          <a:srcRect l="-40915" r="-40915"/>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632" name="Google Shape;632;p54"/>
          <p:cNvSpPr/>
          <p:nvPr/>
        </p:nvSpPr>
        <p:spPr>
          <a:xfrm>
            <a:off x="4829105" y="2897935"/>
            <a:ext cx="1001592" cy="626098"/>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633" name="Google Shape;633;p54"/>
          <p:cNvSpPr/>
          <p:nvPr/>
        </p:nvSpPr>
        <p:spPr>
          <a:xfrm>
            <a:off x="3389689" y="3363383"/>
            <a:ext cx="688222" cy="1037185"/>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634" name="Google Shape;634;p54" descr="Artificial Intelligence"/>
          <p:cNvSpPr/>
          <p:nvPr/>
        </p:nvSpPr>
        <p:spPr>
          <a:xfrm>
            <a:off x="0" y="1499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6"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0" name="Google Shape;640;p55" descr="bonds.jpg"/>
          <p:cNvPicPr preferRelativeResize="0">
            <a:picLocks noGrp="1"/>
          </p:cNvPicPr>
          <p:nvPr>
            <p:ph type="body" idx="1"/>
          </p:nvPr>
        </p:nvPicPr>
        <p:blipFill rotWithShape="1">
          <a:blip r:embed="rId3">
            <a:alphaModFix/>
          </a:blip>
          <a:srcRect l="-40915" r="-40915"/>
          <a:stretch/>
        </p:blipFill>
        <p:spPr>
          <a:xfrm>
            <a:off x="457200" y="777329"/>
            <a:ext cx="8229600" cy="4525963"/>
          </a:xfrm>
          <a:prstGeom prst="rect">
            <a:avLst/>
          </a:prstGeom>
          <a:noFill/>
          <a:ln w="9525" cap="flat" cmpd="sng">
            <a:solidFill>
              <a:schemeClr val="lt1"/>
            </a:solidFill>
            <a:prstDash val="solid"/>
            <a:round/>
            <a:headEnd type="none" w="sm" len="sm"/>
            <a:tailEnd type="none" w="sm" len="sm"/>
          </a:ln>
        </p:spPr>
      </p:pic>
      <p:sp>
        <p:nvSpPr>
          <p:cNvPr id="641" name="Google Shape;641;p55"/>
          <p:cNvSpPr/>
          <p:nvPr/>
        </p:nvSpPr>
        <p:spPr>
          <a:xfrm>
            <a:off x="4829105" y="2075064"/>
            <a:ext cx="1001592" cy="626098"/>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642" name="Google Shape;642;p55"/>
          <p:cNvSpPr/>
          <p:nvPr/>
        </p:nvSpPr>
        <p:spPr>
          <a:xfrm>
            <a:off x="3389689" y="2540512"/>
            <a:ext cx="688222" cy="1037185"/>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643" name="Google Shape;643;p55"/>
          <p:cNvSpPr txBox="1"/>
          <p:nvPr/>
        </p:nvSpPr>
        <p:spPr>
          <a:xfrm>
            <a:off x="822736" y="5831648"/>
            <a:ext cx="760137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dk1"/>
                </a:solidFill>
                <a:latin typeface="Calibri"/>
                <a:ea typeface="Calibri"/>
                <a:cs typeface="Calibri"/>
                <a:sym typeface="Calibri"/>
              </a:rPr>
              <a:t>Formed Bond = Energy Stored</a:t>
            </a:r>
            <a:endParaRPr sz="1400" b="0" i="0" u="none" strike="noStrike" cap="none">
              <a:solidFill>
                <a:srgbClr val="000000"/>
              </a:solidFill>
              <a:latin typeface="Arial"/>
              <a:ea typeface="Arial"/>
              <a:cs typeface="Arial"/>
              <a:sym typeface="Arial"/>
            </a:endParaRPr>
          </a:p>
        </p:txBody>
      </p:sp>
      <p:sp>
        <p:nvSpPr>
          <p:cNvPr id="644" name="Google Shape;644;p5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650" name="Google Shape;650;p56" descr="bonds.jpg"/>
          <p:cNvPicPr preferRelativeResize="0">
            <a:picLocks noGrp="1"/>
          </p:cNvPicPr>
          <p:nvPr>
            <p:ph type="body" idx="1"/>
          </p:nvPr>
        </p:nvPicPr>
        <p:blipFill rotWithShape="1">
          <a:blip r:embed="rId3">
            <a:alphaModFix/>
          </a:blip>
          <a:srcRect l="-40915" r="-40915"/>
          <a:stretch/>
        </p:blipFill>
        <p:spPr>
          <a:xfrm>
            <a:off x="457200" y="777329"/>
            <a:ext cx="8229600" cy="4525963"/>
          </a:xfrm>
          <a:prstGeom prst="rect">
            <a:avLst/>
          </a:prstGeom>
          <a:noFill/>
          <a:ln w="9525" cap="flat" cmpd="sng">
            <a:solidFill>
              <a:schemeClr val="lt1"/>
            </a:solidFill>
            <a:prstDash val="solid"/>
            <a:round/>
            <a:headEnd type="none" w="sm" len="sm"/>
            <a:tailEnd type="none" w="sm" len="sm"/>
          </a:ln>
        </p:spPr>
      </p:pic>
      <p:cxnSp>
        <p:nvCxnSpPr>
          <p:cNvPr id="651" name="Google Shape;651;p56"/>
          <p:cNvCxnSpPr/>
          <p:nvPr/>
        </p:nvCxnSpPr>
        <p:spPr>
          <a:xfrm flipH="1">
            <a:off x="5204702" y="1413191"/>
            <a:ext cx="250398" cy="1788849"/>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4"/>
              </a:srgbClr>
            </a:outerShdw>
          </a:effectLst>
        </p:spPr>
      </p:cxnSp>
      <p:cxnSp>
        <p:nvCxnSpPr>
          <p:cNvPr id="652" name="Google Shape;652;p56"/>
          <p:cNvCxnSpPr/>
          <p:nvPr/>
        </p:nvCxnSpPr>
        <p:spPr>
          <a:xfrm rot="10800000">
            <a:off x="3067749" y="2996670"/>
            <a:ext cx="1779242" cy="56314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7254"/>
              </a:srgbClr>
            </a:outerShdw>
          </a:effectLst>
        </p:spPr>
      </p:cxnSp>
      <p:sp>
        <p:nvSpPr>
          <p:cNvPr id="653" name="Google Shape;653;p56"/>
          <p:cNvSpPr txBox="1"/>
          <p:nvPr/>
        </p:nvSpPr>
        <p:spPr>
          <a:xfrm>
            <a:off x="457200" y="5098220"/>
            <a:ext cx="822960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dk1"/>
                </a:solidFill>
                <a:latin typeface="Calibri"/>
                <a:ea typeface="Calibri"/>
                <a:cs typeface="Calibri"/>
                <a:sym typeface="Calibri"/>
              </a:rPr>
              <a:t>Broken Bond = Energy Released</a:t>
            </a:r>
            <a:endParaRPr sz="1400" b="0" i="0" u="none" strike="noStrike" cap="none">
              <a:solidFill>
                <a:srgbClr val="000000"/>
              </a:solidFill>
              <a:latin typeface="Arial"/>
              <a:ea typeface="Arial"/>
              <a:cs typeface="Arial"/>
              <a:sym typeface="Arial"/>
            </a:endParaRPr>
          </a:p>
        </p:txBody>
      </p:sp>
      <p:sp>
        <p:nvSpPr>
          <p:cNvPr id="654" name="Google Shape;654;p5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660" name="Google Shape;660;p57"/>
          <p:cNvPicPr preferRelativeResize="0"/>
          <p:nvPr/>
        </p:nvPicPr>
        <p:blipFill rotWithShape="1">
          <a:blip r:embed="rId3">
            <a:alphaModFix/>
          </a:blip>
          <a:srcRect l="24487"/>
          <a:stretch/>
        </p:blipFill>
        <p:spPr>
          <a:xfrm rot="-4010731">
            <a:off x="4552771" y="1520465"/>
            <a:ext cx="3383247" cy="4860393"/>
          </a:xfrm>
          <a:prstGeom prst="rect">
            <a:avLst/>
          </a:prstGeom>
          <a:noFill/>
          <a:ln>
            <a:noFill/>
          </a:ln>
        </p:spPr>
      </p:pic>
      <p:sp>
        <p:nvSpPr>
          <p:cNvPr id="661" name="Google Shape;661;p57"/>
          <p:cNvSpPr txBox="1">
            <a:spLocks noGrp="1"/>
          </p:cNvSpPr>
          <p:nvPr>
            <p:ph type="title"/>
          </p:nvPr>
        </p:nvSpPr>
        <p:spPr>
          <a:xfrm>
            <a:off x="139485" y="99080"/>
            <a:ext cx="8865030" cy="214309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chemical reaction = energy released</a:t>
            </a:r>
            <a:endParaRPr/>
          </a:p>
        </p:txBody>
      </p:sp>
      <p:pic>
        <p:nvPicPr>
          <p:cNvPr id="662" name="Google Shape;662;p57" descr="chemicalreaction.jpg"/>
          <p:cNvPicPr preferRelativeResize="0">
            <a:picLocks noGrp="1"/>
          </p:cNvPicPr>
          <p:nvPr>
            <p:ph type="body" idx="1"/>
          </p:nvPr>
        </p:nvPicPr>
        <p:blipFill rotWithShape="1">
          <a:blip r:embed="rId4">
            <a:alphaModFix/>
          </a:blip>
          <a:srcRect l="-86715" r="-86715"/>
          <a:stretch/>
        </p:blipFill>
        <p:spPr>
          <a:xfrm>
            <a:off x="-2233533" y="2088909"/>
            <a:ext cx="8619344" cy="4525963"/>
          </a:xfrm>
          <a:prstGeom prst="rect">
            <a:avLst/>
          </a:prstGeom>
          <a:noFill/>
          <a:ln w="9525" cap="flat" cmpd="sng">
            <a:solidFill>
              <a:schemeClr val="lt1"/>
            </a:solidFill>
            <a:prstDash val="solid"/>
            <a:round/>
            <a:headEnd type="none" w="sm" len="sm"/>
            <a:tailEnd type="none" w="sm" len="sm"/>
          </a:ln>
        </p:spPr>
      </p:pic>
      <p:sp>
        <p:nvSpPr>
          <p:cNvPr id="663" name="Google Shape;663;p57"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pic>
        <p:nvPicPr>
          <p:cNvPr id="669" name="Google Shape;669;p58"/>
          <p:cNvPicPr preferRelativeResize="0"/>
          <p:nvPr/>
        </p:nvPicPr>
        <p:blipFill rotWithShape="1">
          <a:blip r:embed="rId3">
            <a:alphaModFix/>
          </a:blip>
          <a:srcRect b="21113"/>
          <a:stretch/>
        </p:blipFill>
        <p:spPr>
          <a:xfrm>
            <a:off x="419724" y="1120515"/>
            <a:ext cx="8304551" cy="4976734"/>
          </a:xfrm>
          <a:prstGeom prst="rect">
            <a:avLst/>
          </a:prstGeom>
          <a:noFill/>
          <a:ln>
            <a:noFill/>
          </a:ln>
        </p:spPr>
      </p:pic>
      <p:sp>
        <p:nvSpPr>
          <p:cNvPr id="670" name="Google Shape;670;p58"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gdfb918aaca_6_0"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gdfb918aaca_6_5"/>
          <p:cNvSpPr txBox="1"/>
          <p:nvPr/>
        </p:nvSpPr>
        <p:spPr>
          <a:xfrm>
            <a:off x="457200" y="274638"/>
            <a:ext cx="8229600" cy="1143000"/>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ctr" rtl="0">
              <a:lnSpc>
                <a:spcPct val="100000"/>
              </a:lnSpc>
              <a:spcBef>
                <a:spcPts val="0"/>
              </a:spcBef>
              <a:spcAft>
                <a:spcPts val="0"/>
              </a:spcAft>
              <a:buClr>
                <a:schemeClr val="dk1"/>
              </a:buClr>
              <a:buSzPct val="100000"/>
              <a:buFont typeface="Calibri"/>
              <a:buNone/>
            </a:pPr>
            <a:r>
              <a:rPr lang="en-US" sz="4400">
                <a:solidFill>
                  <a:schemeClr val="dk1"/>
                </a:solidFill>
                <a:latin typeface="Calibri"/>
                <a:ea typeface="Calibri"/>
                <a:cs typeface="Calibri"/>
                <a:sym typeface="Calibri"/>
              </a:rPr>
              <a:t>How do we know when chemical energy is being stored?</a:t>
            </a:r>
            <a:endParaRPr sz="1400" b="0" i="0" u="none" strike="noStrike" cap="none">
              <a:solidFill>
                <a:srgbClr val="000000"/>
              </a:solidFill>
              <a:latin typeface="Arial"/>
              <a:ea typeface="Arial"/>
              <a:cs typeface="Arial"/>
              <a:sym typeface="Arial"/>
            </a:endParaRPr>
          </a:p>
        </p:txBody>
      </p:sp>
      <p:sp>
        <p:nvSpPr>
          <p:cNvPr id="683" name="Google Shape;683;gdfb918aaca_6_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4" name="Google Shape;684;gdfb918aaca_6_5" descr="bonds.jpg"/>
          <p:cNvPicPr preferRelativeResize="0">
            <a:picLocks noGrp="1"/>
          </p:cNvPicPr>
          <p:nvPr>
            <p:ph type="body" idx="4294967295"/>
          </p:nvPr>
        </p:nvPicPr>
        <p:blipFill rotWithShape="1">
          <a:blip r:embed="rId4">
            <a:alphaModFix/>
          </a:blip>
          <a:srcRect l="-40909" r="-40909"/>
          <a:stretch/>
        </p:blipFill>
        <p:spPr>
          <a:xfrm>
            <a:off x="457200" y="1600200"/>
            <a:ext cx="8229600" cy="45261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pic>
        <p:nvPicPr>
          <p:cNvPr id="690" name="Google Shape;690;gdfb918aaca_6_12"/>
          <p:cNvPicPr preferRelativeResize="0"/>
          <p:nvPr/>
        </p:nvPicPr>
        <p:blipFill rotWithShape="1">
          <a:blip r:embed="rId3">
            <a:alphaModFix/>
          </a:blip>
          <a:srcRect l="24488"/>
          <a:stretch/>
        </p:blipFill>
        <p:spPr>
          <a:xfrm rot="-4010731">
            <a:off x="4295528" y="1325593"/>
            <a:ext cx="3383247" cy="4860393"/>
          </a:xfrm>
          <a:prstGeom prst="rect">
            <a:avLst/>
          </a:prstGeom>
          <a:noFill/>
          <a:ln>
            <a:noFill/>
          </a:ln>
        </p:spPr>
      </p:pic>
      <p:sp>
        <p:nvSpPr>
          <p:cNvPr id="691" name="Google Shape;691;gdfb918aaca_6_12"/>
          <p:cNvSpPr txBox="1"/>
          <p:nvPr/>
        </p:nvSpPr>
        <p:spPr>
          <a:xfrm>
            <a:off x="849600" y="207100"/>
            <a:ext cx="8037000" cy="1623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What </a:t>
            </a:r>
            <a:r>
              <a:rPr lang="en-US" sz="4400">
                <a:solidFill>
                  <a:schemeClr val="dk1"/>
                </a:solidFill>
                <a:latin typeface="Calibri"/>
                <a:ea typeface="Calibri"/>
                <a:cs typeface="Calibri"/>
                <a:sym typeface="Calibri"/>
              </a:rPr>
              <a:t>happens</a:t>
            </a:r>
            <a:r>
              <a:rPr lang="en-US" sz="4400" b="0" i="0" u="none" strike="noStrike" cap="none">
                <a:solidFill>
                  <a:schemeClr val="dk1"/>
                </a:solidFill>
                <a:latin typeface="Calibri"/>
                <a:ea typeface="Calibri"/>
                <a:cs typeface="Calibri"/>
                <a:sym typeface="Calibri"/>
              </a:rPr>
              <a:t> when chemical energy is released?</a:t>
            </a:r>
            <a:endParaRPr sz="1400" b="0" i="0" u="none" strike="noStrike" cap="none">
              <a:solidFill>
                <a:srgbClr val="000000"/>
              </a:solidFill>
              <a:latin typeface="Arial"/>
              <a:ea typeface="Arial"/>
              <a:cs typeface="Arial"/>
              <a:sym typeface="Arial"/>
            </a:endParaRPr>
          </a:p>
        </p:txBody>
      </p:sp>
      <p:pic>
        <p:nvPicPr>
          <p:cNvPr id="692" name="Google Shape;692;gdfb918aaca_6_12" descr="chemicalreaction.jpg"/>
          <p:cNvPicPr preferRelativeResize="0">
            <a:picLocks noGrp="1"/>
          </p:cNvPicPr>
          <p:nvPr>
            <p:ph type="body" idx="1"/>
          </p:nvPr>
        </p:nvPicPr>
        <p:blipFill rotWithShape="1">
          <a:blip r:embed="rId4">
            <a:alphaModFix/>
          </a:blip>
          <a:srcRect l="-86710" r="-86737"/>
          <a:stretch/>
        </p:blipFill>
        <p:spPr>
          <a:xfrm>
            <a:off x="-2374950" y="2143098"/>
            <a:ext cx="8619300" cy="4526100"/>
          </a:xfrm>
          <a:prstGeom prst="rect">
            <a:avLst/>
          </a:prstGeom>
          <a:noFill/>
          <a:ln w="9525" cap="flat" cmpd="sng">
            <a:solidFill>
              <a:schemeClr val="lt1"/>
            </a:solidFill>
            <a:prstDash val="solid"/>
            <a:round/>
            <a:headEnd type="none" w="sm" len="sm"/>
            <a:tailEnd type="none" w="sm" len="sm"/>
          </a:ln>
        </p:spPr>
      </p:pic>
      <p:sp>
        <p:nvSpPr>
          <p:cNvPr id="693" name="Google Shape;693;gdfb918aaca_6_12" descr="Questions"/>
          <p:cNvSpPr/>
          <p:nvPr/>
        </p:nvSpPr>
        <p:spPr>
          <a:xfrm>
            <a:off x="0"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gdfb918aaca_5_3"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0" name="Google Shape;700;gdfb918aaca_5_3"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pic>
        <p:nvPicPr>
          <p:cNvPr id="706" name="Google Shape;706;p60"/>
          <p:cNvPicPr preferRelativeResize="0"/>
          <p:nvPr/>
        </p:nvPicPr>
        <p:blipFill rotWithShape="1">
          <a:blip r:embed="rId3">
            <a:alphaModFix/>
          </a:blip>
          <a:srcRect/>
          <a:stretch/>
        </p:blipFill>
        <p:spPr>
          <a:xfrm>
            <a:off x="5321508" y="2278505"/>
            <a:ext cx="3717560" cy="3777521"/>
          </a:xfrm>
          <a:prstGeom prst="rect">
            <a:avLst/>
          </a:prstGeom>
          <a:noFill/>
          <a:ln>
            <a:noFill/>
          </a:ln>
        </p:spPr>
      </p:pic>
      <p:pic>
        <p:nvPicPr>
          <p:cNvPr id="707" name="Google Shape;707;p60"/>
          <p:cNvPicPr preferRelativeResize="0"/>
          <p:nvPr/>
        </p:nvPicPr>
        <p:blipFill rotWithShape="1">
          <a:blip r:embed="rId4">
            <a:alphaModFix/>
          </a:blip>
          <a:srcRect/>
          <a:stretch/>
        </p:blipFill>
        <p:spPr>
          <a:xfrm>
            <a:off x="104932" y="2278505"/>
            <a:ext cx="4107304" cy="3240374"/>
          </a:xfrm>
          <a:prstGeom prst="rect">
            <a:avLst/>
          </a:prstGeom>
          <a:noFill/>
          <a:ln>
            <a:noFill/>
          </a:ln>
        </p:spPr>
      </p:pic>
      <p:cxnSp>
        <p:nvCxnSpPr>
          <p:cNvPr id="708" name="Google Shape;708;p60"/>
          <p:cNvCxnSpPr/>
          <p:nvPr/>
        </p:nvCxnSpPr>
        <p:spPr>
          <a:xfrm rot="10800000" flipH="1">
            <a:off x="3440243" y="3267856"/>
            <a:ext cx="1543986" cy="1"/>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sp>
        <p:nvSpPr>
          <p:cNvPr id="709" name="Google Shape;709;p60"/>
          <p:cNvSpPr/>
          <p:nvPr/>
        </p:nvSpPr>
        <p:spPr>
          <a:xfrm>
            <a:off x="837702" y="2219183"/>
            <a:ext cx="241906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Chemical energy stored</a:t>
            </a:r>
            <a:endParaRPr sz="1400" b="0" i="0" u="none" strike="noStrike" cap="none">
              <a:solidFill>
                <a:srgbClr val="000000"/>
              </a:solidFill>
              <a:latin typeface="Arial"/>
              <a:ea typeface="Arial"/>
              <a:cs typeface="Arial"/>
              <a:sym typeface="Arial"/>
            </a:endParaRPr>
          </a:p>
        </p:txBody>
      </p:sp>
      <p:sp>
        <p:nvSpPr>
          <p:cNvPr id="710" name="Google Shape;710;p60"/>
          <p:cNvSpPr/>
          <p:nvPr/>
        </p:nvSpPr>
        <p:spPr>
          <a:xfrm>
            <a:off x="3385497" y="2754683"/>
            <a:ext cx="149803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Bonds broken</a:t>
            </a:r>
            <a:endParaRPr sz="1400" b="0" i="0" u="none" strike="noStrike" cap="none">
              <a:solidFill>
                <a:srgbClr val="000000"/>
              </a:solidFill>
              <a:latin typeface="Arial"/>
              <a:ea typeface="Arial"/>
              <a:cs typeface="Arial"/>
              <a:sym typeface="Arial"/>
            </a:endParaRPr>
          </a:p>
        </p:txBody>
      </p:sp>
      <p:sp>
        <p:nvSpPr>
          <p:cNvPr id="711" name="Google Shape;711;p60"/>
          <p:cNvSpPr/>
          <p:nvPr/>
        </p:nvSpPr>
        <p:spPr>
          <a:xfrm>
            <a:off x="6101215" y="1602939"/>
            <a:ext cx="169584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Energy released</a:t>
            </a:r>
            <a:endParaRPr sz="1400" b="0" i="0" u="none" strike="noStrike" cap="none">
              <a:solidFill>
                <a:srgbClr val="000000"/>
              </a:solidFill>
              <a:latin typeface="Arial"/>
              <a:ea typeface="Arial"/>
              <a:cs typeface="Arial"/>
              <a:sym typeface="Arial"/>
            </a:endParaRPr>
          </a:p>
        </p:txBody>
      </p:sp>
      <p:sp>
        <p:nvSpPr>
          <p:cNvPr id="712" name="Google Shape;712;p60"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3" name="Google Shape;713;p60" descr="Comment Like"/>
          <p:cNvPicPr preferRelativeResize="0"/>
          <p:nvPr/>
        </p:nvPicPr>
        <p:blipFill rotWithShape="1">
          <a:blip r:embed="rId6">
            <a:alphaModFix/>
          </a:blip>
          <a:srcRect/>
          <a:stretch/>
        </p:blipFill>
        <p:spPr>
          <a:xfrm>
            <a:off x="735230" y="146272"/>
            <a:ext cx="571056" cy="57105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61"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20" name="Google Shape;720;p61"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721" name="Google Shape;721;p61"/>
          <p:cNvPicPr preferRelativeResize="0"/>
          <p:nvPr/>
        </p:nvPicPr>
        <p:blipFill rotWithShape="1">
          <a:blip r:embed="rId5">
            <a:alphaModFix/>
          </a:blip>
          <a:srcRect/>
          <a:stretch/>
        </p:blipFill>
        <p:spPr>
          <a:xfrm>
            <a:off x="1499017" y="2027733"/>
            <a:ext cx="6445770" cy="3983324"/>
          </a:xfrm>
          <a:prstGeom prst="rect">
            <a:avLst/>
          </a:prstGeom>
          <a:noFill/>
          <a:ln>
            <a:noFill/>
          </a:ln>
        </p:spPr>
      </p:pic>
      <p:sp>
        <p:nvSpPr>
          <p:cNvPr id="722" name="Google Shape;722;p61"/>
          <p:cNvSpPr txBox="1"/>
          <p:nvPr/>
        </p:nvSpPr>
        <p:spPr>
          <a:xfrm>
            <a:off x="529229" y="735230"/>
            <a:ext cx="8865030" cy="2143098"/>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We need chemical energy!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cxnSp>
        <p:nvCxnSpPr>
          <p:cNvPr id="169" name="Google Shape;169;p7"/>
          <p:cNvCxnSpPr>
            <a:stCxn id="170" idx="3"/>
          </p:cNvCxnSpPr>
          <p:nvPr/>
        </p:nvCxnSpPr>
        <p:spPr>
          <a:xfrm>
            <a:off x="2305538" y="2751293"/>
            <a:ext cx="1071300" cy="150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grpSp>
        <p:nvGrpSpPr>
          <p:cNvPr id="171" name="Google Shape;171;p7"/>
          <p:cNvGrpSpPr/>
          <p:nvPr/>
        </p:nvGrpSpPr>
        <p:grpSpPr>
          <a:xfrm>
            <a:off x="465016" y="549315"/>
            <a:ext cx="8178800" cy="5629303"/>
            <a:chOff x="465016" y="549315"/>
            <a:chExt cx="8178800" cy="5629303"/>
          </a:xfrm>
        </p:grpSpPr>
        <p:pic>
          <p:nvPicPr>
            <p:cNvPr id="172" name="Google Shape;172;p7"/>
            <p:cNvPicPr preferRelativeResize="0"/>
            <p:nvPr/>
          </p:nvPicPr>
          <p:blipFill rotWithShape="1">
            <a:blip r:embed="rId3">
              <a:alphaModFix/>
            </a:blip>
            <a:srcRect l="13938" t="12281" r="15692" b="12281"/>
            <a:stretch/>
          </p:blipFill>
          <p:spPr>
            <a:xfrm>
              <a:off x="3418313" y="2288524"/>
              <a:ext cx="1115545" cy="1195889"/>
            </a:xfrm>
            <a:prstGeom prst="rect">
              <a:avLst/>
            </a:prstGeom>
            <a:noFill/>
            <a:ln>
              <a:noFill/>
            </a:ln>
          </p:spPr>
        </p:pic>
        <p:pic>
          <p:nvPicPr>
            <p:cNvPr id="173" name="Google Shape;173;p7"/>
            <p:cNvPicPr preferRelativeResize="0"/>
            <p:nvPr/>
          </p:nvPicPr>
          <p:blipFill rotWithShape="1">
            <a:blip r:embed="rId3">
              <a:alphaModFix/>
            </a:blip>
            <a:srcRect l="13938" t="12281" r="15692" b="12281"/>
            <a:stretch/>
          </p:blipFill>
          <p:spPr>
            <a:xfrm>
              <a:off x="4592472" y="2268737"/>
              <a:ext cx="1115545" cy="1195889"/>
            </a:xfrm>
            <a:prstGeom prst="rect">
              <a:avLst/>
            </a:prstGeom>
            <a:noFill/>
            <a:ln>
              <a:noFill/>
            </a:ln>
          </p:spPr>
        </p:pic>
        <p:pic>
          <p:nvPicPr>
            <p:cNvPr id="174" name="Google Shape;174;p7"/>
            <p:cNvPicPr preferRelativeResize="0"/>
            <p:nvPr/>
          </p:nvPicPr>
          <p:blipFill rotWithShape="1">
            <a:blip r:embed="rId3">
              <a:alphaModFix/>
            </a:blip>
            <a:srcRect l="13938" t="12281" r="15692" b="12281"/>
            <a:stretch/>
          </p:blipFill>
          <p:spPr>
            <a:xfrm>
              <a:off x="2987946" y="3425797"/>
              <a:ext cx="1115545" cy="1195889"/>
            </a:xfrm>
            <a:prstGeom prst="rect">
              <a:avLst/>
            </a:prstGeom>
            <a:noFill/>
            <a:ln>
              <a:noFill/>
            </a:ln>
          </p:spPr>
        </p:pic>
        <p:pic>
          <p:nvPicPr>
            <p:cNvPr id="175" name="Google Shape;175;p7"/>
            <p:cNvPicPr preferRelativeResize="0"/>
            <p:nvPr/>
          </p:nvPicPr>
          <p:blipFill rotWithShape="1">
            <a:blip r:embed="rId3">
              <a:alphaModFix/>
            </a:blip>
            <a:srcRect l="13938" t="12281" r="15692" b="12281"/>
            <a:stretch/>
          </p:blipFill>
          <p:spPr>
            <a:xfrm>
              <a:off x="4005799" y="4336109"/>
              <a:ext cx="1115545" cy="1195889"/>
            </a:xfrm>
            <a:prstGeom prst="rect">
              <a:avLst/>
            </a:prstGeom>
            <a:noFill/>
            <a:ln>
              <a:noFill/>
            </a:ln>
          </p:spPr>
        </p:pic>
        <p:pic>
          <p:nvPicPr>
            <p:cNvPr id="176" name="Google Shape;176;p7"/>
            <p:cNvPicPr preferRelativeResize="0"/>
            <p:nvPr/>
          </p:nvPicPr>
          <p:blipFill rotWithShape="1">
            <a:blip r:embed="rId3">
              <a:alphaModFix/>
            </a:blip>
            <a:srcRect l="13938" t="12281" r="15692" b="12281"/>
            <a:stretch/>
          </p:blipFill>
          <p:spPr>
            <a:xfrm>
              <a:off x="5121345" y="3491280"/>
              <a:ext cx="1115545" cy="1195889"/>
            </a:xfrm>
            <a:prstGeom prst="rect">
              <a:avLst/>
            </a:prstGeom>
            <a:noFill/>
            <a:ln>
              <a:noFill/>
            </a:ln>
          </p:spPr>
        </p:pic>
        <p:sp>
          <p:nvSpPr>
            <p:cNvPr id="177" name="Google Shape;177;p7"/>
            <p:cNvSpPr txBox="1"/>
            <p:nvPr/>
          </p:nvSpPr>
          <p:spPr>
            <a:xfrm>
              <a:off x="604788" y="549315"/>
              <a:ext cx="79344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Atom</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s</a:t>
              </a:r>
              <a:r>
                <a:rPr lang="en-US" sz="4000" b="0" i="0" u="none" strike="noStrike" cap="none">
                  <a:solidFill>
                    <a:schemeClr val="dk1"/>
                  </a:solidFill>
                  <a:latin typeface="Calibri"/>
                  <a:ea typeface="Calibri"/>
                  <a:cs typeface="Calibri"/>
                  <a:sym typeface="Calibri"/>
                </a:rPr>
                <a:t>mallest </a:t>
              </a:r>
              <a:r>
                <a:rPr lang="en-US" sz="4000">
                  <a:solidFill>
                    <a:schemeClr val="dk1"/>
                  </a:solidFill>
                  <a:latin typeface="Calibri"/>
                  <a:ea typeface="Calibri"/>
                  <a:cs typeface="Calibri"/>
                  <a:sym typeface="Calibri"/>
                </a:rPr>
                <a:t>w</a:t>
              </a:r>
              <a:r>
                <a:rPr lang="en-US" sz="4000" b="0" i="0" u="none" strike="noStrike" cap="none">
                  <a:solidFill>
                    <a:schemeClr val="dk1"/>
                  </a:solidFill>
                  <a:latin typeface="Calibri"/>
                  <a:ea typeface="Calibri"/>
                  <a:cs typeface="Calibri"/>
                  <a:sym typeface="Calibri"/>
                </a:rPr>
                <a:t>hole </a:t>
              </a:r>
              <a:r>
                <a:rPr lang="en-US" sz="4000">
                  <a:solidFill>
                    <a:schemeClr val="dk1"/>
                  </a:solidFill>
                  <a:latin typeface="Calibri"/>
                  <a:ea typeface="Calibri"/>
                  <a:cs typeface="Calibri"/>
                  <a:sym typeface="Calibri"/>
                </a:rPr>
                <a:t>u</a:t>
              </a:r>
              <a:r>
                <a:rPr lang="en-US" sz="4000" b="0" i="0" u="none" strike="noStrike" cap="none">
                  <a:solidFill>
                    <a:schemeClr val="dk1"/>
                  </a:solidFill>
                  <a:latin typeface="Calibri"/>
                  <a:ea typeface="Calibri"/>
                  <a:cs typeface="Calibri"/>
                  <a:sym typeface="Calibri"/>
                </a:rPr>
                <a:t>nit of </a:t>
              </a:r>
              <a:r>
                <a:rPr lang="en-US" sz="4000">
                  <a:solidFill>
                    <a:schemeClr val="dk1"/>
                  </a:solidFill>
                  <a:latin typeface="Calibri"/>
                  <a:ea typeface="Calibri"/>
                  <a:cs typeface="Calibri"/>
                  <a:sym typeface="Calibri"/>
                </a:rPr>
                <a:t>m</a:t>
              </a:r>
              <a:r>
                <a:rPr lang="en-US" sz="4000" b="0" i="0" u="none" strike="noStrike" cap="none">
                  <a:solidFill>
                    <a:schemeClr val="dk1"/>
                  </a:solidFill>
                  <a:latin typeface="Calibri"/>
                  <a:ea typeface="Calibri"/>
                  <a:cs typeface="Calibri"/>
                  <a:sym typeface="Calibri"/>
                </a:rPr>
                <a:t>atter</a:t>
              </a:r>
              <a:endParaRPr sz="1400" b="0" i="0" u="none" strike="noStrike" cap="none">
                <a:solidFill>
                  <a:srgbClr val="000000"/>
                </a:solidFill>
                <a:latin typeface="Arial"/>
                <a:ea typeface="Arial"/>
                <a:cs typeface="Arial"/>
                <a:sym typeface="Arial"/>
              </a:endParaRPr>
            </a:p>
          </p:txBody>
        </p:sp>
        <p:sp>
          <p:nvSpPr>
            <p:cNvPr id="178" name="Google Shape;178;p7"/>
            <p:cNvSpPr/>
            <p:nvPr/>
          </p:nvSpPr>
          <p:spPr>
            <a:xfrm>
              <a:off x="2596491" y="2172015"/>
              <a:ext cx="3940292" cy="3551852"/>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cxnSp>
          <p:nvCxnSpPr>
            <p:cNvPr id="179" name="Google Shape;179;p7"/>
            <p:cNvCxnSpPr>
              <a:stCxn id="180" idx="1"/>
            </p:cNvCxnSpPr>
            <p:nvPr/>
          </p:nvCxnSpPr>
          <p:spPr>
            <a:xfrm flipH="1">
              <a:off x="5764232" y="2763016"/>
              <a:ext cx="1261800" cy="72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181" name="Google Shape;181;p7"/>
            <p:cNvCxnSpPr>
              <a:stCxn id="182" idx="1"/>
            </p:cNvCxnSpPr>
            <p:nvPr/>
          </p:nvCxnSpPr>
          <p:spPr>
            <a:xfrm rot="10800000">
              <a:off x="6291378" y="4005409"/>
              <a:ext cx="1062900" cy="237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183" name="Google Shape;183;p7"/>
            <p:cNvCxnSpPr>
              <a:stCxn id="184" idx="1"/>
            </p:cNvCxnSpPr>
            <p:nvPr/>
          </p:nvCxnSpPr>
          <p:spPr>
            <a:xfrm rot="10800000">
              <a:off x="5060363" y="5353486"/>
              <a:ext cx="1320900" cy="5943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185" name="Google Shape;185;p7"/>
            <p:cNvCxnSpPr/>
            <p:nvPr/>
          </p:nvCxnSpPr>
          <p:spPr>
            <a:xfrm>
              <a:off x="1758462" y="4044462"/>
              <a:ext cx="1133230" cy="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sp>
          <p:nvSpPr>
            <p:cNvPr id="170" name="Google Shape;170;p7"/>
            <p:cNvSpPr txBox="1"/>
            <p:nvPr/>
          </p:nvSpPr>
          <p:spPr>
            <a:xfrm>
              <a:off x="1016000" y="2520461"/>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sp>
          <p:nvSpPr>
            <p:cNvPr id="186" name="Google Shape;186;p7"/>
            <p:cNvSpPr txBox="1"/>
            <p:nvPr/>
          </p:nvSpPr>
          <p:spPr>
            <a:xfrm>
              <a:off x="465016" y="3786553"/>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sp>
          <p:nvSpPr>
            <p:cNvPr id="180" name="Google Shape;180;p7"/>
            <p:cNvSpPr txBox="1"/>
            <p:nvPr/>
          </p:nvSpPr>
          <p:spPr>
            <a:xfrm>
              <a:off x="7026032" y="2532184"/>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sp>
          <p:nvSpPr>
            <p:cNvPr id="184" name="Google Shape;184;p7"/>
            <p:cNvSpPr txBox="1"/>
            <p:nvPr/>
          </p:nvSpPr>
          <p:spPr>
            <a:xfrm>
              <a:off x="6381263" y="5716953"/>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sp>
          <p:nvSpPr>
            <p:cNvPr id="182" name="Google Shape;182;p7"/>
            <p:cNvSpPr txBox="1"/>
            <p:nvPr/>
          </p:nvSpPr>
          <p:spPr>
            <a:xfrm>
              <a:off x="7354278" y="3798277"/>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grpSp>
      <p:sp>
        <p:nvSpPr>
          <p:cNvPr id="187" name="Google Shape;187;p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64"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65"/>
          <p:cNvSpPr txBox="1"/>
          <p:nvPr/>
        </p:nvSpPr>
        <p:spPr>
          <a:xfrm>
            <a:off x="457200" y="274638"/>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What is potential energy?</a:t>
            </a:r>
            <a:endParaRPr sz="1400" b="0" i="0" u="none" strike="noStrike" cap="none">
              <a:solidFill>
                <a:srgbClr val="000000"/>
              </a:solidFill>
              <a:latin typeface="Arial"/>
              <a:ea typeface="Arial"/>
              <a:cs typeface="Arial"/>
              <a:sym typeface="Arial"/>
            </a:endParaRPr>
          </a:p>
        </p:txBody>
      </p:sp>
      <p:pic>
        <p:nvPicPr>
          <p:cNvPr id="735" name="Google Shape;735;p65" descr="potentiaLENERGY.jpg"/>
          <p:cNvPicPr preferRelativeResize="0"/>
          <p:nvPr/>
        </p:nvPicPr>
        <p:blipFill rotWithShape="1">
          <a:blip r:embed="rId3">
            <a:alphaModFix/>
          </a:blip>
          <a:srcRect l="-9890" r="-9889"/>
          <a:stretch/>
        </p:blipFill>
        <p:spPr>
          <a:xfrm>
            <a:off x="457200" y="1600200"/>
            <a:ext cx="8229600" cy="4525963"/>
          </a:xfrm>
          <a:prstGeom prst="rect">
            <a:avLst/>
          </a:prstGeom>
          <a:noFill/>
          <a:ln>
            <a:noFill/>
          </a:ln>
        </p:spPr>
      </p:pic>
      <p:sp>
        <p:nvSpPr>
          <p:cNvPr id="736" name="Google Shape;736;p6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66"/>
          <p:cNvSpPr txBox="1">
            <a:spLocks noGrp="1"/>
          </p:cNvSpPr>
          <p:nvPr>
            <p:ph type="title"/>
          </p:nvPr>
        </p:nvSpPr>
        <p:spPr>
          <a:xfrm>
            <a:off x="139500" y="285625"/>
            <a:ext cx="8865000" cy="13611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chemical energy?</a:t>
            </a:r>
            <a:endParaRPr/>
          </a:p>
        </p:txBody>
      </p:sp>
      <p:pic>
        <p:nvPicPr>
          <p:cNvPr id="743" name="Google Shape;743;p66" descr="bonds.jpg"/>
          <p:cNvPicPr preferRelativeResize="0">
            <a:picLocks noGrp="1"/>
          </p:cNvPicPr>
          <p:nvPr>
            <p:ph type="body" idx="1"/>
          </p:nvPr>
        </p:nvPicPr>
        <p:blipFill rotWithShape="1">
          <a:blip r:embed="rId3">
            <a:alphaModFix/>
          </a:blip>
          <a:srcRect l="-40915" r="-40915"/>
          <a:stretch/>
        </p:blipFill>
        <p:spPr>
          <a:xfrm>
            <a:off x="339447" y="2143098"/>
            <a:ext cx="8229600" cy="3845100"/>
          </a:xfrm>
          <a:prstGeom prst="rect">
            <a:avLst/>
          </a:prstGeom>
          <a:noFill/>
          <a:ln w="9525" cap="flat" cmpd="sng">
            <a:solidFill>
              <a:schemeClr val="lt1"/>
            </a:solidFill>
            <a:prstDash val="solid"/>
            <a:round/>
            <a:headEnd type="none" w="sm" len="sm"/>
            <a:tailEnd type="none" w="sm" len="sm"/>
          </a:ln>
        </p:spPr>
      </p:pic>
      <p:sp>
        <p:nvSpPr>
          <p:cNvPr id="744" name="Google Shape;744;p66"/>
          <p:cNvSpPr/>
          <p:nvPr/>
        </p:nvSpPr>
        <p:spPr>
          <a:xfrm>
            <a:off x="4654205" y="3079819"/>
            <a:ext cx="1001700" cy="6261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745" name="Google Shape;745;p66"/>
          <p:cNvSpPr/>
          <p:nvPr/>
        </p:nvSpPr>
        <p:spPr>
          <a:xfrm>
            <a:off x="3199907" y="3392868"/>
            <a:ext cx="688200" cy="10371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746" name="Google Shape;746;p6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pic>
        <p:nvPicPr>
          <p:cNvPr id="752" name="Google Shape;752;p67"/>
          <p:cNvPicPr preferRelativeResize="0"/>
          <p:nvPr/>
        </p:nvPicPr>
        <p:blipFill rotWithShape="1">
          <a:blip r:embed="rId3">
            <a:alphaModFix/>
          </a:blip>
          <a:srcRect l="24487"/>
          <a:stretch/>
        </p:blipFill>
        <p:spPr>
          <a:xfrm rot="-4010731">
            <a:off x="4295528" y="1325593"/>
            <a:ext cx="3383247" cy="4860393"/>
          </a:xfrm>
          <a:prstGeom prst="rect">
            <a:avLst/>
          </a:prstGeom>
          <a:noFill/>
          <a:ln>
            <a:noFill/>
          </a:ln>
        </p:spPr>
      </p:pic>
      <p:sp>
        <p:nvSpPr>
          <p:cNvPr id="753" name="Google Shape;753;p67"/>
          <p:cNvSpPr txBox="1"/>
          <p:nvPr/>
        </p:nvSpPr>
        <p:spPr>
          <a:xfrm>
            <a:off x="849550" y="311800"/>
            <a:ext cx="8037300" cy="14397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What </a:t>
            </a:r>
            <a:r>
              <a:rPr lang="en-US" sz="4400">
                <a:solidFill>
                  <a:schemeClr val="dk1"/>
                </a:solidFill>
                <a:latin typeface="Calibri"/>
                <a:ea typeface="Calibri"/>
                <a:cs typeface="Calibri"/>
                <a:sym typeface="Calibri"/>
              </a:rPr>
              <a:t>happens</a:t>
            </a:r>
            <a:r>
              <a:rPr lang="en-US" sz="4400" b="0" i="0" u="none" strike="noStrike" cap="none">
                <a:solidFill>
                  <a:schemeClr val="dk1"/>
                </a:solidFill>
                <a:latin typeface="Calibri"/>
                <a:ea typeface="Calibri"/>
                <a:cs typeface="Calibri"/>
                <a:sym typeface="Calibri"/>
              </a:rPr>
              <a:t> when chemical energy is released?</a:t>
            </a:r>
            <a:endParaRPr sz="1400" b="0" i="0" u="none" strike="noStrike" cap="none">
              <a:solidFill>
                <a:srgbClr val="000000"/>
              </a:solidFill>
              <a:latin typeface="Arial"/>
              <a:ea typeface="Arial"/>
              <a:cs typeface="Arial"/>
              <a:sym typeface="Arial"/>
            </a:endParaRPr>
          </a:p>
        </p:txBody>
      </p:sp>
      <p:pic>
        <p:nvPicPr>
          <p:cNvPr id="754" name="Google Shape;754;p67" descr="chemicalreaction.jpg"/>
          <p:cNvPicPr preferRelativeResize="0">
            <a:picLocks noGrp="1"/>
          </p:cNvPicPr>
          <p:nvPr>
            <p:ph type="body" idx="1"/>
          </p:nvPr>
        </p:nvPicPr>
        <p:blipFill rotWithShape="1">
          <a:blip r:embed="rId4">
            <a:alphaModFix/>
          </a:blip>
          <a:srcRect l="-86715" r="-86715"/>
          <a:stretch/>
        </p:blipFill>
        <p:spPr>
          <a:xfrm>
            <a:off x="-2374950" y="2143298"/>
            <a:ext cx="8619300" cy="4526100"/>
          </a:xfrm>
          <a:prstGeom prst="rect">
            <a:avLst/>
          </a:prstGeom>
          <a:noFill/>
          <a:ln w="9525" cap="flat" cmpd="sng">
            <a:solidFill>
              <a:schemeClr val="lt1"/>
            </a:solidFill>
            <a:prstDash val="solid"/>
            <a:round/>
            <a:headEnd type="none" w="sm" len="sm"/>
            <a:tailEnd type="none" w="sm" len="sm"/>
          </a:ln>
        </p:spPr>
      </p:pic>
      <p:sp>
        <p:nvSpPr>
          <p:cNvPr id="755" name="Google Shape;755;p67"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6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2" name="Google Shape;762;p68"/>
          <p:cNvPicPr preferRelativeResize="0"/>
          <p:nvPr/>
        </p:nvPicPr>
        <p:blipFill rotWithShape="1">
          <a:blip r:embed="rId4">
            <a:alphaModFix/>
          </a:blip>
          <a:srcRect/>
          <a:stretch/>
        </p:blipFill>
        <p:spPr>
          <a:xfrm>
            <a:off x="1499017" y="2027733"/>
            <a:ext cx="6445770" cy="3983324"/>
          </a:xfrm>
          <a:prstGeom prst="rect">
            <a:avLst/>
          </a:prstGeom>
          <a:noFill/>
          <a:ln>
            <a:noFill/>
          </a:ln>
        </p:spPr>
      </p:pic>
      <p:sp>
        <p:nvSpPr>
          <p:cNvPr id="763" name="Google Shape;763;p68"/>
          <p:cNvSpPr txBox="1"/>
          <p:nvPr/>
        </p:nvSpPr>
        <p:spPr>
          <a:xfrm>
            <a:off x="529229" y="735230"/>
            <a:ext cx="8865030" cy="2143098"/>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Why do we need chemical energy?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69"/>
          <p:cNvSpPr txBox="1">
            <a:spLocks noGrp="1"/>
          </p:cNvSpPr>
          <p:nvPr>
            <p:ph type="title"/>
          </p:nvPr>
        </p:nvSpPr>
        <p:spPr>
          <a:xfrm>
            <a:off x="705575" y="403025"/>
            <a:ext cx="8154900" cy="1230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t>What is gravitational potential energy?</a:t>
            </a:r>
            <a:endParaRPr/>
          </a:p>
        </p:txBody>
      </p:sp>
      <p:pic>
        <p:nvPicPr>
          <p:cNvPr id="770" name="Google Shape;770;p69" descr="earth.jpg"/>
          <p:cNvPicPr preferRelativeResize="0">
            <a:picLocks noGrp="1"/>
          </p:cNvPicPr>
          <p:nvPr>
            <p:ph type="body" idx="1"/>
          </p:nvPr>
        </p:nvPicPr>
        <p:blipFill rotWithShape="1">
          <a:blip r:embed="rId3">
            <a:alphaModFix/>
          </a:blip>
          <a:srcRect l="-14891" r="-14891"/>
          <a:stretch/>
        </p:blipFill>
        <p:spPr>
          <a:xfrm>
            <a:off x="941547" y="1826309"/>
            <a:ext cx="7260900" cy="3993300"/>
          </a:xfrm>
          <a:prstGeom prst="rect">
            <a:avLst/>
          </a:prstGeom>
          <a:noFill/>
          <a:ln w="9525" cap="flat" cmpd="sng">
            <a:solidFill>
              <a:schemeClr val="lt1"/>
            </a:solidFill>
            <a:prstDash val="solid"/>
            <a:round/>
            <a:headEnd type="none" w="sm" len="sm"/>
            <a:tailEnd type="none" w="sm" len="sm"/>
          </a:ln>
        </p:spPr>
      </p:pic>
      <p:sp>
        <p:nvSpPr>
          <p:cNvPr id="771" name="Google Shape;771;p6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70"/>
          <p:cNvSpPr txBox="1">
            <a:spLocks noGrp="1"/>
          </p:cNvSpPr>
          <p:nvPr>
            <p:ph type="title"/>
          </p:nvPr>
        </p:nvSpPr>
        <p:spPr>
          <a:xfrm>
            <a:off x="533625" y="324900"/>
            <a:ext cx="8470800" cy="13221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t>How are gravitational potential energy and chemical energy similar?</a:t>
            </a:r>
            <a:endParaRPr/>
          </a:p>
        </p:txBody>
      </p:sp>
      <p:sp>
        <p:nvSpPr>
          <p:cNvPr id="778" name="Google Shape;778;p7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79" name="Google Shape;779;p70" descr="bonds.jpg"/>
          <p:cNvPicPr preferRelativeResize="0"/>
          <p:nvPr/>
        </p:nvPicPr>
        <p:blipFill rotWithShape="1">
          <a:blip r:embed="rId4">
            <a:alphaModFix/>
          </a:blip>
          <a:srcRect l="-40915" r="-40915"/>
          <a:stretch/>
        </p:blipFill>
        <p:spPr>
          <a:xfrm>
            <a:off x="3587875" y="2825362"/>
            <a:ext cx="6387850" cy="2923274"/>
          </a:xfrm>
          <a:prstGeom prst="rect">
            <a:avLst/>
          </a:prstGeom>
          <a:noFill/>
          <a:ln>
            <a:noFill/>
          </a:ln>
        </p:spPr>
      </p:pic>
      <p:sp>
        <p:nvSpPr>
          <p:cNvPr id="780" name="Google Shape;780;p70"/>
          <p:cNvSpPr/>
          <p:nvPr/>
        </p:nvSpPr>
        <p:spPr>
          <a:xfrm>
            <a:off x="6937009" y="3537537"/>
            <a:ext cx="777600" cy="4761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781" name="Google Shape;781;p70"/>
          <p:cNvSpPr/>
          <p:nvPr/>
        </p:nvSpPr>
        <p:spPr>
          <a:xfrm>
            <a:off x="5808176" y="3775543"/>
            <a:ext cx="534000" cy="7884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pic>
        <p:nvPicPr>
          <p:cNvPr id="782" name="Google Shape;782;p70" descr="earth.jpg"/>
          <p:cNvPicPr preferRelativeResize="0">
            <a:picLocks noGrp="1"/>
          </p:cNvPicPr>
          <p:nvPr>
            <p:ph type="body" idx="1"/>
          </p:nvPr>
        </p:nvPicPr>
        <p:blipFill rotWithShape="1">
          <a:blip r:embed="rId5">
            <a:alphaModFix/>
          </a:blip>
          <a:srcRect l="-14891" r="-14891"/>
          <a:stretch/>
        </p:blipFill>
        <p:spPr>
          <a:xfrm>
            <a:off x="-283350" y="2734500"/>
            <a:ext cx="5291100" cy="3105000"/>
          </a:xfrm>
          <a:prstGeom prst="rect">
            <a:avLst/>
          </a:prstGeom>
          <a:noFill/>
          <a:ln w="9525" cap="flat" cmpd="sng">
            <a:solidFill>
              <a:schemeClr val="lt1"/>
            </a:solidFill>
            <a:prstDash val="solid"/>
            <a:round/>
            <a:headEnd type="none" w="sm" len="sm"/>
            <a:tailEnd type="none" w="sm" len="sm"/>
          </a:ln>
        </p:spPr>
      </p:pic>
      <p:pic>
        <p:nvPicPr>
          <p:cNvPr id="783" name="Google Shape;783;p70"/>
          <p:cNvPicPr preferRelativeResize="0"/>
          <p:nvPr/>
        </p:nvPicPr>
        <p:blipFill>
          <a:blip r:embed="rId6">
            <a:alphaModFix/>
          </a:blip>
          <a:stretch>
            <a:fillRect/>
          </a:stretch>
        </p:blipFill>
        <p:spPr>
          <a:xfrm>
            <a:off x="152400" y="1799400"/>
            <a:ext cx="4419600" cy="4975206"/>
          </a:xfrm>
          <a:prstGeom prst="rect">
            <a:avLst/>
          </a:prstGeom>
          <a:noFill/>
          <a:ln>
            <a:noFill/>
          </a:ln>
        </p:spPr>
      </p:pic>
      <p:pic>
        <p:nvPicPr>
          <p:cNvPr id="784" name="Google Shape;784;p70"/>
          <p:cNvPicPr preferRelativeResize="0"/>
          <p:nvPr/>
        </p:nvPicPr>
        <p:blipFill>
          <a:blip r:embed="rId6">
            <a:alphaModFix/>
          </a:blip>
          <a:stretch>
            <a:fillRect/>
          </a:stretch>
        </p:blipFill>
        <p:spPr>
          <a:xfrm>
            <a:off x="4572000" y="1877750"/>
            <a:ext cx="4419600" cy="4975206"/>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71"/>
          <p:cNvSpPr txBox="1">
            <a:spLocks noGrp="1"/>
          </p:cNvSpPr>
          <p:nvPr>
            <p:ph type="title"/>
          </p:nvPr>
        </p:nvSpPr>
        <p:spPr>
          <a:xfrm>
            <a:off x="481793" y="-26200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Energy</a:t>
            </a:r>
            <a:endParaRPr/>
          </a:p>
        </p:txBody>
      </p:sp>
      <p:cxnSp>
        <p:nvCxnSpPr>
          <p:cNvPr id="791" name="Google Shape;791;p71"/>
          <p:cNvCxnSpPr/>
          <p:nvPr/>
        </p:nvCxnSpPr>
        <p:spPr>
          <a:xfrm flipH="1">
            <a:off x="4621186" y="720006"/>
            <a:ext cx="1" cy="639524"/>
          </a:xfrm>
          <a:prstGeom prst="straightConnector1">
            <a:avLst/>
          </a:prstGeom>
          <a:noFill/>
          <a:ln w="76200" cap="flat" cmpd="sng">
            <a:solidFill>
              <a:schemeClr val="dk1"/>
            </a:solidFill>
            <a:prstDash val="solid"/>
            <a:round/>
            <a:headEnd type="none" w="sm" len="sm"/>
            <a:tailEnd type="stealth" w="med" len="med"/>
          </a:ln>
          <a:effectLst>
            <a:outerShdw blurRad="40000" dist="20000" dir="5400000" rotWithShape="0">
              <a:srgbClr val="000000">
                <a:alpha val="37254"/>
              </a:srgbClr>
            </a:outerShdw>
          </a:effectLst>
        </p:spPr>
      </p:cxnSp>
      <p:sp>
        <p:nvSpPr>
          <p:cNvPr id="792" name="Google Shape;792;p71"/>
          <p:cNvSpPr txBox="1"/>
          <p:nvPr/>
        </p:nvSpPr>
        <p:spPr>
          <a:xfrm>
            <a:off x="2694577" y="1277289"/>
            <a:ext cx="41393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Potential Energy</a:t>
            </a:r>
            <a:endParaRPr sz="1400" b="0" i="0" u="none" strike="noStrike" cap="none">
              <a:solidFill>
                <a:srgbClr val="000000"/>
              </a:solidFill>
              <a:latin typeface="Arial"/>
              <a:ea typeface="Arial"/>
              <a:cs typeface="Arial"/>
              <a:sym typeface="Arial"/>
            </a:endParaRPr>
          </a:p>
        </p:txBody>
      </p:sp>
      <p:cxnSp>
        <p:nvCxnSpPr>
          <p:cNvPr id="793" name="Google Shape;793;p71"/>
          <p:cNvCxnSpPr/>
          <p:nvPr/>
        </p:nvCxnSpPr>
        <p:spPr>
          <a:xfrm flipH="1">
            <a:off x="1108906" y="2046730"/>
            <a:ext cx="1985298" cy="1101644"/>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cxnSp>
        <p:nvCxnSpPr>
          <p:cNvPr id="794" name="Google Shape;794;p71"/>
          <p:cNvCxnSpPr>
            <a:stCxn id="792" idx="2"/>
          </p:cNvCxnSpPr>
          <p:nvPr/>
        </p:nvCxnSpPr>
        <p:spPr>
          <a:xfrm>
            <a:off x="4764273" y="2046730"/>
            <a:ext cx="11100" cy="976500"/>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cxnSp>
        <p:nvCxnSpPr>
          <p:cNvPr id="795" name="Google Shape;795;p71"/>
          <p:cNvCxnSpPr>
            <a:cxnSpLocks/>
          </p:cNvCxnSpPr>
          <p:nvPr/>
        </p:nvCxnSpPr>
        <p:spPr>
          <a:xfrm>
            <a:off x="6259951" y="2046730"/>
            <a:ext cx="1332340" cy="1101644"/>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sp>
        <p:nvSpPr>
          <p:cNvPr id="796" name="Google Shape;796;p71"/>
          <p:cNvSpPr txBox="1"/>
          <p:nvPr/>
        </p:nvSpPr>
        <p:spPr>
          <a:xfrm>
            <a:off x="71544" y="3683630"/>
            <a:ext cx="3273059" cy="21236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Gravitational Potential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Energy</a:t>
            </a:r>
            <a:endParaRPr sz="1400" b="0" i="0" u="none" strike="noStrike" cap="none">
              <a:solidFill>
                <a:srgbClr val="000000"/>
              </a:solidFill>
              <a:latin typeface="Arial"/>
              <a:ea typeface="Arial"/>
              <a:cs typeface="Arial"/>
              <a:sym typeface="Arial"/>
            </a:endParaRPr>
          </a:p>
        </p:txBody>
      </p:sp>
      <p:sp>
        <p:nvSpPr>
          <p:cNvPr id="797" name="Google Shape;797;p71"/>
          <p:cNvSpPr txBox="1"/>
          <p:nvPr/>
        </p:nvSpPr>
        <p:spPr>
          <a:xfrm>
            <a:off x="3773856" y="3127712"/>
            <a:ext cx="2432439"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Chemical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Energy</a:t>
            </a:r>
            <a:endParaRPr sz="1400" b="0" i="0" u="none" strike="noStrike" cap="none">
              <a:solidFill>
                <a:srgbClr val="000000"/>
              </a:solidFill>
              <a:latin typeface="Arial"/>
              <a:ea typeface="Arial"/>
              <a:cs typeface="Arial"/>
              <a:sym typeface="Arial"/>
            </a:endParaRPr>
          </a:p>
        </p:txBody>
      </p:sp>
      <p:sp>
        <p:nvSpPr>
          <p:cNvPr id="798" name="Google Shape;798;p71"/>
          <p:cNvSpPr txBox="1"/>
          <p:nvPr/>
        </p:nvSpPr>
        <p:spPr>
          <a:xfrm>
            <a:off x="6376071" y="3228685"/>
            <a:ext cx="2432439"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a:solidFill>
                  <a:schemeClr val="dk1"/>
                </a:solidFill>
                <a:latin typeface="Calibri"/>
                <a:ea typeface="Calibri"/>
                <a:cs typeface="Calibri"/>
                <a:sym typeface="Calibri"/>
              </a:rPr>
              <a:t>Nuclear</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a:solidFill>
                  <a:schemeClr val="dk1"/>
                </a:solidFill>
                <a:latin typeface="Calibri"/>
                <a:ea typeface="Calibri"/>
                <a:cs typeface="Calibri"/>
                <a:sym typeface="Calibri"/>
              </a:rPr>
              <a:t>Energy</a:t>
            </a:r>
            <a:endParaRPr sz="1400" b="0" i="0" u="none" strike="noStrike" cap="none" dirty="0">
              <a:solidFill>
                <a:srgbClr val="000000"/>
              </a:solidFill>
              <a:latin typeface="Arial"/>
              <a:ea typeface="Arial"/>
              <a:cs typeface="Arial"/>
              <a:sym typeface="Arial"/>
            </a:endParaRPr>
          </a:p>
        </p:txBody>
      </p:sp>
      <p:sp>
        <p:nvSpPr>
          <p:cNvPr id="799" name="Google Shape;799;p71"/>
          <p:cNvSpPr/>
          <p:nvPr/>
        </p:nvSpPr>
        <p:spPr>
          <a:xfrm>
            <a:off x="6422093" y="2786228"/>
            <a:ext cx="2289300" cy="2123700"/>
          </a:xfrm>
          <a:prstGeom prst="ellipse">
            <a:avLst/>
          </a:prstGeom>
          <a:noFill/>
          <a:ln w="76200"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0" name="Google Shape;800;p71"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72"/>
          <p:cNvSpPr txBox="1"/>
          <p:nvPr/>
        </p:nvSpPr>
        <p:spPr>
          <a:xfrm>
            <a:off x="2137125" y="1006656"/>
            <a:ext cx="5482270"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Nuclear Energy</a:t>
            </a:r>
            <a:endParaRPr sz="1400" b="0" i="0" u="none" strike="noStrike" cap="none">
              <a:solidFill>
                <a:srgbClr val="000000"/>
              </a:solidFill>
              <a:latin typeface="Arial"/>
              <a:ea typeface="Arial"/>
              <a:cs typeface="Arial"/>
              <a:sym typeface="Arial"/>
            </a:endParaRPr>
          </a:p>
        </p:txBody>
      </p:sp>
      <p:sp>
        <p:nvSpPr>
          <p:cNvPr id="807" name="Google Shape;807;p72"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08" name="Google Shape;808;p72"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73"/>
          <p:cNvSpPr txBox="1">
            <a:spLocks noGrp="1"/>
          </p:cNvSpPr>
          <p:nvPr>
            <p:ph type="title"/>
          </p:nvPr>
        </p:nvSpPr>
        <p:spPr>
          <a:xfrm>
            <a:off x="457200" y="599361"/>
            <a:ext cx="8229600" cy="158515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Nuclear Energy</a:t>
            </a:r>
            <a:r>
              <a:rPr lang="en-US"/>
              <a:t>: energy stored in the nucleus of an atom</a:t>
            </a:r>
            <a:endParaRPr/>
          </a:p>
        </p:txBody>
      </p:sp>
      <p:sp>
        <p:nvSpPr>
          <p:cNvPr id="815" name="Google Shape;815;p73"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16" name="Google Shape;816;p73"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pic>
        <p:nvPicPr>
          <p:cNvPr id="817" name="Google Shape;817;p73" descr="tom - Wiktionary"/>
          <p:cNvPicPr preferRelativeResize="0"/>
          <p:nvPr/>
        </p:nvPicPr>
        <p:blipFill rotWithShape="1">
          <a:blip r:embed="rId5">
            <a:alphaModFix/>
          </a:blip>
          <a:srcRect/>
          <a:stretch/>
        </p:blipFill>
        <p:spPr>
          <a:xfrm>
            <a:off x="1828800" y="2184520"/>
            <a:ext cx="5066676" cy="4306221"/>
          </a:xfrm>
          <a:prstGeom prst="rect">
            <a:avLst/>
          </a:prstGeom>
          <a:noFill/>
          <a:ln>
            <a:noFill/>
          </a:ln>
        </p:spPr>
      </p:pic>
      <p:cxnSp>
        <p:nvCxnSpPr>
          <p:cNvPr id="818" name="Google Shape;818;p73"/>
          <p:cNvCxnSpPr/>
          <p:nvPr/>
        </p:nvCxnSpPr>
        <p:spPr>
          <a:xfrm flipH="1">
            <a:off x="5306152" y="3117954"/>
            <a:ext cx="1769206" cy="899850"/>
          </a:xfrm>
          <a:prstGeom prst="straightConnector1">
            <a:avLst/>
          </a:prstGeom>
          <a:noFill/>
          <a:ln w="1016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8" descr="tom - Wiktionary"/>
          <p:cNvPicPr preferRelativeResize="0"/>
          <p:nvPr/>
        </p:nvPicPr>
        <p:blipFill rotWithShape="1">
          <a:blip r:embed="rId3">
            <a:alphaModFix/>
          </a:blip>
          <a:srcRect/>
          <a:stretch/>
        </p:blipFill>
        <p:spPr>
          <a:xfrm>
            <a:off x="1828800" y="2184520"/>
            <a:ext cx="5066676" cy="4306221"/>
          </a:xfrm>
          <a:prstGeom prst="rect">
            <a:avLst/>
          </a:prstGeom>
          <a:noFill/>
          <a:ln>
            <a:noFill/>
          </a:ln>
        </p:spPr>
      </p:pic>
      <p:sp>
        <p:nvSpPr>
          <p:cNvPr id="193" name="Google Shape;193;p8"/>
          <p:cNvSpPr txBox="1"/>
          <p:nvPr/>
        </p:nvSpPr>
        <p:spPr>
          <a:xfrm>
            <a:off x="0" y="700494"/>
            <a:ext cx="91440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Nucleus</a:t>
            </a:r>
            <a:r>
              <a:rPr lang="en-US" sz="4000" b="0" i="0" u="none" strike="noStrike" cap="none">
                <a:solidFill>
                  <a:schemeClr val="dk1"/>
                </a:solidFill>
                <a:latin typeface="Calibri"/>
                <a:ea typeface="Calibri"/>
                <a:cs typeface="Calibri"/>
                <a:sym typeface="Calibri"/>
              </a:rPr>
              <a:t>: the center of the atom that is made up of protons and neutrons</a:t>
            </a:r>
            <a:endParaRPr sz="1400" b="0" i="0" u="none" strike="noStrike" cap="none">
              <a:solidFill>
                <a:srgbClr val="000000"/>
              </a:solidFill>
              <a:latin typeface="Arial"/>
              <a:ea typeface="Arial"/>
              <a:cs typeface="Arial"/>
              <a:sym typeface="Arial"/>
            </a:endParaRPr>
          </a:p>
        </p:txBody>
      </p:sp>
      <p:cxnSp>
        <p:nvCxnSpPr>
          <p:cNvPr id="194" name="Google Shape;194;p8"/>
          <p:cNvCxnSpPr/>
          <p:nvPr/>
        </p:nvCxnSpPr>
        <p:spPr>
          <a:xfrm flipH="1">
            <a:off x="5186597" y="2873179"/>
            <a:ext cx="1985298" cy="1101644"/>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sp>
        <p:nvSpPr>
          <p:cNvPr id="195" name="Google Shape;195;p8"/>
          <p:cNvSpPr/>
          <p:nvPr/>
        </p:nvSpPr>
        <p:spPr>
          <a:xfrm>
            <a:off x="3612630" y="3582649"/>
            <a:ext cx="1573967" cy="1424066"/>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6" name="Google Shape;196;p8"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gdfb918aaca_6_23"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gdfb918aaca_6_28"/>
          <p:cNvSpPr txBox="1"/>
          <p:nvPr/>
        </p:nvSpPr>
        <p:spPr>
          <a:xfrm>
            <a:off x="457200" y="274638"/>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What is </a:t>
            </a:r>
            <a:r>
              <a:rPr lang="en-US" sz="4400">
                <a:solidFill>
                  <a:schemeClr val="dk1"/>
                </a:solidFill>
                <a:latin typeface="Calibri"/>
                <a:ea typeface="Calibri"/>
                <a:cs typeface="Calibri"/>
                <a:sym typeface="Calibri"/>
              </a:rPr>
              <a:t>nuclear</a:t>
            </a:r>
            <a:r>
              <a:rPr lang="en-US" sz="4400" b="0" i="0" u="none" strike="noStrike" cap="none">
                <a:solidFill>
                  <a:schemeClr val="dk1"/>
                </a:solidFill>
                <a:latin typeface="Calibri"/>
                <a:ea typeface="Calibri"/>
                <a:cs typeface="Calibri"/>
                <a:sym typeface="Calibri"/>
              </a:rPr>
              <a:t> energy?</a:t>
            </a:r>
            <a:endParaRPr sz="1400" b="0" i="0" u="none" strike="noStrike" cap="none">
              <a:solidFill>
                <a:srgbClr val="000000"/>
              </a:solidFill>
              <a:latin typeface="Arial"/>
              <a:ea typeface="Arial"/>
              <a:cs typeface="Arial"/>
              <a:sym typeface="Arial"/>
            </a:endParaRPr>
          </a:p>
        </p:txBody>
      </p:sp>
      <p:sp>
        <p:nvSpPr>
          <p:cNvPr id="831" name="Google Shape;831;gdfb918aaca_6_28"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32" name="Google Shape;832;gdfb918aaca_6_28" descr="tom - Wiktionary"/>
          <p:cNvPicPr preferRelativeResize="0"/>
          <p:nvPr/>
        </p:nvPicPr>
        <p:blipFill rotWithShape="1">
          <a:blip r:embed="rId4">
            <a:alphaModFix/>
          </a:blip>
          <a:srcRect/>
          <a:stretch/>
        </p:blipFill>
        <p:spPr>
          <a:xfrm>
            <a:off x="1828800" y="2184520"/>
            <a:ext cx="5066676" cy="4306221"/>
          </a:xfrm>
          <a:prstGeom prst="rect">
            <a:avLst/>
          </a:prstGeom>
          <a:noFill/>
          <a:ln>
            <a:noFill/>
          </a:ln>
        </p:spPr>
      </p:pic>
      <p:cxnSp>
        <p:nvCxnSpPr>
          <p:cNvPr id="833" name="Google Shape;833;gdfb918aaca_6_28"/>
          <p:cNvCxnSpPr/>
          <p:nvPr/>
        </p:nvCxnSpPr>
        <p:spPr>
          <a:xfrm flipH="1">
            <a:off x="5306258" y="3117954"/>
            <a:ext cx="1769100" cy="900000"/>
          </a:xfrm>
          <a:prstGeom prst="straightConnector1">
            <a:avLst/>
          </a:prstGeom>
          <a:noFill/>
          <a:ln w="101600" cap="flat" cmpd="sng">
            <a:solidFill>
              <a:srgbClr val="FF0000"/>
            </a:solidFill>
            <a:prstDash val="solid"/>
            <a:round/>
            <a:headEnd type="none" w="sm" len="sm"/>
            <a:tailEnd type="stealth" w="med" len="med"/>
          </a:ln>
          <a:effectLst>
            <a:outerShdw blurRad="40000" dist="20000" dir="5400000" rotWithShape="0">
              <a:srgbClr val="000000">
                <a:alpha val="37250"/>
              </a:srgbClr>
            </a:outerShdw>
          </a:effectLst>
        </p:spPr>
      </p:cxn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pic>
        <p:nvPicPr>
          <p:cNvPr id="839" name="Google Shape;839;p74"/>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840" name="Google Shape;840;p7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pic>
        <p:nvPicPr>
          <p:cNvPr id="846" name="Google Shape;846;p75" descr="Democritus Atomic Model Atom_model_01.gif?1316981114"/>
          <p:cNvPicPr preferRelativeResize="0">
            <a:picLocks noGrp="1"/>
          </p:cNvPicPr>
          <p:nvPr>
            <p:ph type="body" idx="1"/>
          </p:nvPr>
        </p:nvPicPr>
        <p:blipFill rotWithShape="1">
          <a:blip r:embed="rId3">
            <a:alphaModFix/>
          </a:blip>
          <a:srcRect l="-26279" r="-26277"/>
          <a:stretch/>
        </p:blipFill>
        <p:spPr>
          <a:xfrm>
            <a:off x="457200" y="787400"/>
            <a:ext cx="8229600" cy="5338763"/>
          </a:xfrm>
          <a:prstGeom prst="rect">
            <a:avLst/>
          </a:prstGeom>
          <a:noFill/>
          <a:ln w="9525" cap="flat" cmpd="sng">
            <a:solidFill>
              <a:schemeClr val="lt1"/>
            </a:solidFill>
            <a:prstDash val="solid"/>
            <a:round/>
            <a:headEnd type="none" w="sm" len="sm"/>
            <a:tailEnd type="none" w="sm" len="sm"/>
          </a:ln>
        </p:spPr>
      </p:pic>
      <p:sp>
        <p:nvSpPr>
          <p:cNvPr id="847" name="Google Shape;847;p7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gdfb918aaca_6_37"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gdfb918aaca_6_42"/>
          <p:cNvSpPr txBox="1"/>
          <p:nvPr/>
        </p:nvSpPr>
        <p:spPr>
          <a:xfrm>
            <a:off x="457200" y="274638"/>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What does nuclear energy do?</a:t>
            </a:r>
            <a:endParaRPr sz="1400" b="0" i="0" u="none" strike="noStrike" cap="none">
              <a:solidFill>
                <a:srgbClr val="000000"/>
              </a:solidFill>
              <a:latin typeface="Arial"/>
              <a:ea typeface="Arial"/>
              <a:cs typeface="Arial"/>
              <a:sym typeface="Arial"/>
            </a:endParaRPr>
          </a:p>
        </p:txBody>
      </p:sp>
      <p:sp>
        <p:nvSpPr>
          <p:cNvPr id="860" name="Google Shape;860;gdfb918aaca_6_4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1" name="Google Shape;861;gdfb918aaca_6_42" descr="Democritus Atomic Model Atom_model_01.gif?1316981114"/>
          <p:cNvPicPr preferRelativeResize="0">
            <a:picLocks noGrp="1"/>
          </p:cNvPicPr>
          <p:nvPr>
            <p:ph type="body" idx="4294967295"/>
          </p:nvPr>
        </p:nvPicPr>
        <p:blipFill rotWithShape="1">
          <a:blip r:embed="rId4">
            <a:alphaModFix/>
          </a:blip>
          <a:srcRect l="-26285" r="-26270"/>
          <a:stretch/>
        </p:blipFill>
        <p:spPr>
          <a:xfrm>
            <a:off x="457200" y="1324000"/>
            <a:ext cx="8229600" cy="53388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76"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8" name="Google Shape;868;p76"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pic>
        <p:nvPicPr>
          <p:cNvPr id="874" name="Google Shape;874;p77" descr="sun.jpg"/>
          <p:cNvPicPr preferRelativeResize="0">
            <a:picLocks noGrp="1"/>
          </p:cNvPicPr>
          <p:nvPr>
            <p:ph type="body" idx="1"/>
          </p:nvPr>
        </p:nvPicPr>
        <p:blipFill rotWithShape="1">
          <a:blip r:embed="rId3">
            <a:alphaModFix/>
          </a:blip>
          <a:srcRect l="-24568" r="-24567"/>
          <a:stretch/>
        </p:blipFill>
        <p:spPr>
          <a:xfrm>
            <a:off x="457200" y="849538"/>
            <a:ext cx="8229600" cy="5518200"/>
          </a:xfrm>
          <a:prstGeom prst="rect">
            <a:avLst/>
          </a:prstGeom>
          <a:noFill/>
          <a:ln w="9525" cap="flat" cmpd="sng">
            <a:solidFill>
              <a:schemeClr val="lt1"/>
            </a:solidFill>
            <a:prstDash val="solid"/>
            <a:round/>
            <a:headEnd type="none" w="sm" len="sm"/>
            <a:tailEnd type="none" w="sm" len="sm"/>
          </a:ln>
        </p:spPr>
      </p:pic>
      <p:sp>
        <p:nvSpPr>
          <p:cNvPr id="875" name="Google Shape;875;p77"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76" name="Google Shape;876;p77"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79"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83" name="Google Shape;883;p79"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80"/>
          <p:cNvSpPr txBox="1">
            <a:spLocks noGrp="1"/>
          </p:cNvSpPr>
          <p:nvPr>
            <p:ph type="title"/>
          </p:nvPr>
        </p:nvSpPr>
        <p:spPr>
          <a:xfrm>
            <a:off x="457200" y="2081376"/>
            <a:ext cx="3960537"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6600"/>
              <a:buFont typeface="Calibri"/>
              <a:buNone/>
            </a:pPr>
            <a:r>
              <a:rPr lang="en-US" sz="6600"/>
              <a:t>Nuclear</a:t>
            </a:r>
            <a:endParaRPr/>
          </a:p>
        </p:txBody>
      </p:sp>
      <p:sp>
        <p:nvSpPr>
          <p:cNvPr id="890" name="Google Shape;890;p80"/>
          <p:cNvSpPr txBox="1"/>
          <p:nvPr/>
        </p:nvSpPr>
        <p:spPr>
          <a:xfrm>
            <a:off x="4611111" y="2088385"/>
            <a:ext cx="3960537"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6600"/>
              <a:buFont typeface="Calibri"/>
              <a:buNone/>
            </a:pPr>
            <a:r>
              <a:rPr lang="en-US" sz="6600" b="0" i="0" u="none" strike="noStrike" cap="none">
                <a:solidFill>
                  <a:schemeClr val="dk1"/>
                </a:solidFill>
                <a:latin typeface="Calibri"/>
                <a:ea typeface="Calibri"/>
                <a:cs typeface="Calibri"/>
                <a:sym typeface="Calibri"/>
              </a:rPr>
              <a:t>Nucleus</a:t>
            </a:r>
            <a:endParaRPr sz="1400" b="0" i="0" u="none" strike="noStrike" cap="none">
              <a:solidFill>
                <a:srgbClr val="000000"/>
              </a:solidFill>
              <a:latin typeface="Arial"/>
              <a:ea typeface="Arial"/>
              <a:cs typeface="Arial"/>
              <a:sym typeface="Arial"/>
            </a:endParaRPr>
          </a:p>
        </p:txBody>
      </p:sp>
      <p:sp>
        <p:nvSpPr>
          <p:cNvPr id="891" name="Google Shape;891;p80"/>
          <p:cNvSpPr/>
          <p:nvPr/>
        </p:nvSpPr>
        <p:spPr>
          <a:xfrm>
            <a:off x="947935" y="2088385"/>
            <a:ext cx="1842215" cy="1417759"/>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2" name="Google Shape;892;p80"/>
          <p:cNvSpPr/>
          <p:nvPr/>
        </p:nvSpPr>
        <p:spPr>
          <a:xfrm>
            <a:off x="5017276" y="2088384"/>
            <a:ext cx="1842215" cy="1417759"/>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893" name="Google Shape;893;p80"/>
          <p:cNvCxnSpPr/>
          <p:nvPr/>
        </p:nvCxnSpPr>
        <p:spPr>
          <a:xfrm rot="10800000" flipH="1">
            <a:off x="822736" y="1956176"/>
            <a:ext cx="6939600" cy="1818300"/>
          </a:xfrm>
          <a:prstGeom prst="bentConnector3">
            <a:avLst>
              <a:gd name="adj1" fmla="val 5000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254"/>
              </a:srgbClr>
            </a:outerShdw>
          </a:effectLst>
        </p:spPr>
      </p:cxnSp>
      <p:sp>
        <p:nvSpPr>
          <p:cNvPr id="894" name="Google Shape;894;p80"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95" name="Google Shape;895;p80" descr="Labor"/>
          <p:cNvPicPr preferRelativeResize="0"/>
          <p:nvPr/>
        </p:nvPicPr>
        <p:blipFill rotWithShape="1">
          <a:blip r:embed="rId4">
            <a:alphaModFix/>
          </a:blip>
          <a:srcRect/>
          <a:stretch/>
        </p:blipFill>
        <p:spPr>
          <a:xfrm>
            <a:off x="849542" y="192988"/>
            <a:ext cx="466792" cy="46679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1"/>
          <p:cNvSpPr txBox="1"/>
          <p:nvPr/>
        </p:nvSpPr>
        <p:spPr>
          <a:xfrm>
            <a:off x="424807" y="365292"/>
            <a:ext cx="87192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Mass</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a</a:t>
            </a:r>
            <a:r>
              <a:rPr lang="en-US" sz="4000" b="0" i="0" u="none" strike="noStrike" cap="none">
                <a:solidFill>
                  <a:schemeClr val="dk1"/>
                </a:solidFill>
                <a:latin typeface="Calibri"/>
                <a:ea typeface="Calibri"/>
                <a:cs typeface="Calibri"/>
                <a:sym typeface="Calibri"/>
              </a:rPr>
              <a:t> type of measurement that tells us how much matter is in an object</a:t>
            </a:r>
            <a:endParaRPr sz="1400" b="0" i="0" u="none" strike="noStrike" cap="none">
              <a:solidFill>
                <a:srgbClr val="000000"/>
              </a:solidFill>
              <a:latin typeface="Arial"/>
              <a:ea typeface="Arial"/>
              <a:cs typeface="Arial"/>
              <a:sym typeface="Arial"/>
            </a:endParaRPr>
          </a:p>
        </p:txBody>
      </p:sp>
      <p:sp>
        <p:nvSpPr>
          <p:cNvPr id="203" name="Google Shape;203;p11"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4" name="Google Shape;204;p11"/>
          <p:cNvPicPr preferRelativeResize="0"/>
          <p:nvPr/>
        </p:nvPicPr>
        <p:blipFill rotWithShape="1">
          <a:blip r:embed="rId4">
            <a:alphaModFix/>
          </a:blip>
          <a:srcRect l="42125" t="51668" r="36241" b="24041"/>
          <a:stretch/>
        </p:blipFill>
        <p:spPr>
          <a:xfrm>
            <a:off x="1046749" y="2172981"/>
            <a:ext cx="6523283" cy="421223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81"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82"/>
          <p:cNvSpPr txBox="1"/>
          <p:nvPr/>
        </p:nvSpPr>
        <p:spPr>
          <a:xfrm>
            <a:off x="457200" y="274638"/>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What is potential energy?</a:t>
            </a:r>
            <a:endParaRPr sz="1400" b="0" i="0" u="none" strike="noStrike" cap="none">
              <a:solidFill>
                <a:srgbClr val="000000"/>
              </a:solidFill>
              <a:latin typeface="Arial"/>
              <a:ea typeface="Arial"/>
              <a:cs typeface="Arial"/>
              <a:sym typeface="Arial"/>
            </a:endParaRPr>
          </a:p>
        </p:txBody>
      </p:sp>
      <p:pic>
        <p:nvPicPr>
          <p:cNvPr id="908" name="Google Shape;908;p82" descr="potentiaLENERGY.jpg"/>
          <p:cNvPicPr preferRelativeResize="0"/>
          <p:nvPr/>
        </p:nvPicPr>
        <p:blipFill rotWithShape="1">
          <a:blip r:embed="rId3">
            <a:alphaModFix/>
          </a:blip>
          <a:srcRect l="-9890" r="-9889"/>
          <a:stretch/>
        </p:blipFill>
        <p:spPr>
          <a:xfrm>
            <a:off x="457200" y="1600200"/>
            <a:ext cx="8229600" cy="4525963"/>
          </a:xfrm>
          <a:prstGeom prst="rect">
            <a:avLst/>
          </a:prstGeom>
          <a:noFill/>
          <a:ln>
            <a:noFill/>
          </a:ln>
        </p:spPr>
      </p:pic>
      <p:sp>
        <p:nvSpPr>
          <p:cNvPr id="909" name="Google Shape;909;p8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83"/>
          <p:cNvSpPr txBox="1">
            <a:spLocks noGrp="1"/>
          </p:cNvSpPr>
          <p:nvPr>
            <p:ph type="title"/>
          </p:nvPr>
        </p:nvSpPr>
        <p:spPr>
          <a:xfrm>
            <a:off x="640425" y="324511"/>
            <a:ext cx="8229600" cy="1585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nuclear energy?</a:t>
            </a:r>
            <a:endParaRPr/>
          </a:p>
        </p:txBody>
      </p:sp>
      <p:pic>
        <p:nvPicPr>
          <p:cNvPr id="916" name="Google Shape;916;p83" descr="tom - Wiktionary"/>
          <p:cNvPicPr preferRelativeResize="0"/>
          <p:nvPr/>
        </p:nvPicPr>
        <p:blipFill rotWithShape="1">
          <a:blip r:embed="rId3">
            <a:alphaModFix/>
          </a:blip>
          <a:srcRect/>
          <a:stretch/>
        </p:blipFill>
        <p:spPr>
          <a:xfrm>
            <a:off x="1828800" y="2184520"/>
            <a:ext cx="5066676" cy="4306221"/>
          </a:xfrm>
          <a:prstGeom prst="rect">
            <a:avLst/>
          </a:prstGeom>
          <a:noFill/>
          <a:ln>
            <a:noFill/>
          </a:ln>
        </p:spPr>
      </p:pic>
      <p:cxnSp>
        <p:nvCxnSpPr>
          <p:cNvPr id="917" name="Google Shape;917;p83"/>
          <p:cNvCxnSpPr/>
          <p:nvPr/>
        </p:nvCxnSpPr>
        <p:spPr>
          <a:xfrm flipH="1">
            <a:off x="5306152" y="3117954"/>
            <a:ext cx="1769206" cy="899850"/>
          </a:xfrm>
          <a:prstGeom prst="straightConnector1">
            <a:avLst/>
          </a:prstGeom>
          <a:noFill/>
          <a:ln w="1016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sp>
        <p:nvSpPr>
          <p:cNvPr id="918" name="Google Shape;918;p8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gdfb918aaca_7_1"/>
          <p:cNvSpPr txBox="1">
            <a:spLocks noGrp="1"/>
          </p:cNvSpPr>
          <p:nvPr>
            <p:ph type="title"/>
          </p:nvPr>
        </p:nvSpPr>
        <p:spPr>
          <a:xfrm>
            <a:off x="533625" y="324900"/>
            <a:ext cx="8470800" cy="13221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t>How are nuclear energy and chemical energy similar?</a:t>
            </a:r>
            <a:endParaRPr/>
          </a:p>
        </p:txBody>
      </p:sp>
      <p:sp>
        <p:nvSpPr>
          <p:cNvPr id="925" name="Google Shape;925;gdfb918aaca_7_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26" name="Google Shape;926;gdfb918aaca_7_1"/>
          <p:cNvPicPr preferRelativeResize="0"/>
          <p:nvPr/>
        </p:nvPicPr>
        <p:blipFill>
          <a:blip r:embed="rId4">
            <a:alphaModFix/>
          </a:blip>
          <a:stretch>
            <a:fillRect/>
          </a:stretch>
        </p:blipFill>
        <p:spPr>
          <a:xfrm>
            <a:off x="152400" y="1799375"/>
            <a:ext cx="4419600" cy="4975206"/>
          </a:xfrm>
          <a:prstGeom prst="rect">
            <a:avLst/>
          </a:prstGeom>
          <a:noFill/>
          <a:ln>
            <a:noFill/>
          </a:ln>
        </p:spPr>
      </p:pic>
      <p:pic>
        <p:nvPicPr>
          <p:cNvPr id="927" name="Google Shape;927;gdfb918aaca_7_1"/>
          <p:cNvPicPr preferRelativeResize="0"/>
          <p:nvPr/>
        </p:nvPicPr>
        <p:blipFill>
          <a:blip r:embed="rId4">
            <a:alphaModFix/>
          </a:blip>
          <a:stretch>
            <a:fillRect/>
          </a:stretch>
        </p:blipFill>
        <p:spPr>
          <a:xfrm>
            <a:off x="4584825" y="1799375"/>
            <a:ext cx="4419600" cy="4975206"/>
          </a:xfrm>
          <a:prstGeom prst="rect">
            <a:avLst/>
          </a:prstGeom>
          <a:noFill/>
          <a:ln>
            <a:noFill/>
          </a:ln>
        </p:spPr>
      </p:pic>
      <p:pic>
        <p:nvPicPr>
          <p:cNvPr id="928" name="Google Shape;928;gdfb918aaca_7_1" descr="tom - Wiktionary"/>
          <p:cNvPicPr preferRelativeResize="0"/>
          <p:nvPr/>
        </p:nvPicPr>
        <p:blipFill rotWithShape="1">
          <a:blip r:embed="rId5">
            <a:alphaModFix/>
          </a:blip>
          <a:srcRect/>
          <a:stretch/>
        </p:blipFill>
        <p:spPr>
          <a:xfrm>
            <a:off x="275563" y="2772522"/>
            <a:ext cx="4173275" cy="3028903"/>
          </a:xfrm>
          <a:prstGeom prst="rect">
            <a:avLst/>
          </a:prstGeom>
          <a:noFill/>
          <a:ln>
            <a:noFill/>
          </a:ln>
        </p:spPr>
      </p:pic>
      <p:pic>
        <p:nvPicPr>
          <p:cNvPr id="929" name="Google Shape;929;gdfb918aaca_7_1" descr="bonds.jpg"/>
          <p:cNvPicPr preferRelativeResize="0">
            <a:picLocks noGrp="1"/>
          </p:cNvPicPr>
          <p:nvPr>
            <p:ph type="body" idx="1"/>
          </p:nvPr>
        </p:nvPicPr>
        <p:blipFill rotWithShape="1">
          <a:blip r:embed="rId6">
            <a:alphaModFix/>
          </a:blip>
          <a:srcRect l="-40909" r="-40909"/>
          <a:stretch/>
        </p:blipFill>
        <p:spPr>
          <a:xfrm>
            <a:off x="4738425" y="2831375"/>
            <a:ext cx="4112400" cy="29112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gdfb918aaca_9_0"/>
          <p:cNvSpPr txBox="1">
            <a:spLocks noGrp="1"/>
          </p:cNvSpPr>
          <p:nvPr>
            <p:ph type="title"/>
          </p:nvPr>
        </p:nvSpPr>
        <p:spPr>
          <a:xfrm>
            <a:off x="533625" y="167850"/>
            <a:ext cx="8470800" cy="15753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t>How are gravitational potential energy, nuclear energy, and chemical energy similar?</a:t>
            </a:r>
            <a:endParaRPr/>
          </a:p>
        </p:txBody>
      </p:sp>
      <p:sp>
        <p:nvSpPr>
          <p:cNvPr id="936" name="Google Shape;936;gdfb918aaca_9_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37" name="Google Shape;937;gdfb918aaca_9_0"/>
          <p:cNvPicPr preferRelativeResize="0"/>
          <p:nvPr/>
        </p:nvPicPr>
        <p:blipFill>
          <a:blip r:embed="rId4">
            <a:alphaModFix/>
          </a:blip>
          <a:stretch>
            <a:fillRect/>
          </a:stretch>
        </p:blipFill>
        <p:spPr>
          <a:xfrm>
            <a:off x="152400" y="1799375"/>
            <a:ext cx="4419600" cy="2464950"/>
          </a:xfrm>
          <a:prstGeom prst="rect">
            <a:avLst/>
          </a:prstGeom>
          <a:noFill/>
          <a:ln>
            <a:noFill/>
          </a:ln>
        </p:spPr>
      </p:pic>
      <p:pic>
        <p:nvPicPr>
          <p:cNvPr id="938" name="Google Shape;938;gdfb918aaca_9_0"/>
          <p:cNvPicPr preferRelativeResize="0"/>
          <p:nvPr/>
        </p:nvPicPr>
        <p:blipFill>
          <a:blip r:embed="rId4">
            <a:alphaModFix/>
          </a:blip>
          <a:stretch>
            <a:fillRect/>
          </a:stretch>
        </p:blipFill>
        <p:spPr>
          <a:xfrm>
            <a:off x="4584825" y="1799375"/>
            <a:ext cx="4419600" cy="2464950"/>
          </a:xfrm>
          <a:prstGeom prst="rect">
            <a:avLst/>
          </a:prstGeom>
          <a:noFill/>
          <a:ln>
            <a:noFill/>
          </a:ln>
        </p:spPr>
      </p:pic>
      <p:pic>
        <p:nvPicPr>
          <p:cNvPr id="939" name="Google Shape;939;gdfb918aaca_9_0" descr="tom - Wiktionary"/>
          <p:cNvPicPr preferRelativeResize="0"/>
          <p:nvPr/>
        </p:nvPicPr>
        <p:blipFill rotWithShape="1">
          <a:blip r:embed="rId5">
            <a:alphaModFix/>
          </a:blip>
          <a:srcRect/>
          <a:stretch/>
        </p:blipFill>
        <p:spPr>
          <a:xfrm>
            <a:off x="1171384" y="1982100"/>
            <a:ext cx="2381631" cy="2099625"/>
          </a:xfrm>
          <a:prstGeom prst="rect">
            <a:avLst/>
          </a:prstGeom>
          <a:noFill/>
          <a:ln>
            <a:noFill/>
          </a:ln>
        </p:spPr>
      </p:pic>
      <p:pic>
        <p:nvPicPr>
          <p:cNvPr id="940" name="Google Shape;940;gdfb918aaca_9_0" descr="bonds.jpg"/>
          <p:cNvPicPr preferRelativeResize="0">
            <a:picLocks noGrp="1"/>
          </p:cNvPicPr>
          <p:nvPr>
            <p:ph type="body" idx="1"/>
          </p:nvPr>
        </p:nvPicPr>
        <p:blipFill rotWithShape="1">
          <a:blip r:embed="rId6">
            <a:alphaModFix/>
          </a:blip>
          <a:srcRect l="-40909" r="-40909"/>
          <a:stretch/>
        </p:blipFill>
        <p:spPr>
          <a:xfrm>
            <a:off x="5057325" y="2160963"/>
            <a:ext cx="3474600" cy="1741800"/>
          </a:xfrm>
          <a:prstGeom prst="rect">
            <a:avLst/>
          </a:prstGeom>
          <a:noFill/>
          <a:ln w="9525" cap="flat" cmpd="sng">
            <a:solidFill>
              <a:schemeClr val="lt1"/>
            </a:solidFill>
            <a:prstDash val="solid"/>
            <a:round/>
            <a:headEnd type="none" w="sm" len="sm"/>
            <a:tailEnd type="none" w="sm" len="sm"/>
          </a:ln>
        </p:spPr>
      </p:pic>
      <p:pic>
        <p:nvPicPr>
          <p:cNvPr id="941" name="Google Shape;941;gdfb918aaca_9_0"/>
          <p:cNvPicPr preferRelativeResize="0"/>
          <p:nvPr/>
        </p:nvPicPr>
        <p:blipFill>
          <a:blip r:embed="rId4">
            <a:alphaModFix/>
          </a:blip>
          <a:stretch>
            <a:fillRect/>
          </a:stretch>
        </p:blipFill>
        <p:spPr>
          <a:xfrm>
            <a:off x="2362200" y="4320675"/>
            <a:ext cx="4419600" cy="2464950"/>
          </a:xfrm>
          <a:prstGeom prst="rect">
            <a:avLst/>
          </a:prstGeom>
          <a:noFill/>
          <a:ln>
            <a:noFill/>
          </a:ln>
        </p:spPr>
      </p:pic>
      <p:pic>
        <p:nvPicPr>
          <p:cNvPr id="942" name="Google Shape;942;gdfb918aaca_9_0" descr="earth.jpg"/>
          <p:cNvPicPr preferRelativeResize="0"/>
          <p:nvPr/>
        </p:nvPicPr>
        <p:blipFill rotWithShape="1">
          <a:blip r:embed="rId7">
            <a:alphaModFix/>
          </a:blip>
          <a:srcRect l="-14886" r="-14899"/>
          <a:stretch/>
        </p:blipFill>
        <p:spPr>
          <a:xfrm>
            <a:off x="3015275" y="4564512"/>
            <a:ext cx="3113450" cy="1977275"/>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86"/>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949" name="Google Shape;949;p86"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Potential energy:</a:t>
            </a:r>
            <a:r>
              <a:rPr lang="en-US"/>
              <a:t> stored energy</a:t>
            </a:r>
            <a:endParaRPr/>
          </a:p>
        </p:txBody>
      </p:sp>
      <p:pic>
        <p:nvPicPr>
          <p:cNvPr id="956" name="Google Shape;956;p87" descr="potentiaLENERGY.jpg"/>
          <p:cNvPicPr preferRelativeResize="0">
            <a:picLocks noGrp="1"/>
          </p:cNvPicPr>
          <p:nvPr>
            <p:ph type="body" idx="1"/>
          </p:nvPr>
        </p:nvPicPr>
        <p:blipFill rotWithShape="1">
          <a:blip r:embed="rId3">
            <a:alphaModFix/>
          </a:blip>
          <a:srcRect l="-9890" r="-9889"/>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957" name="Google Shape;957;p87"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88"/>
          <p:cNvSpPr txBox="1">
            <a:spLocks noGrp="1"/>
          </p:cNvSpPr>
          <p:nvPr>
            <p:ph type="title"/>
          </p:nvPr>
        </p:nvSpPr>
        <p:spPr>
          <a:xfrm>
            <a:off x="139485" y="337611"/>
            <a:ext cx="8865000" cy="2143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b="1" u="sng"/>
              <a:t>Gravitational Potential Energy</a:t>
            </a:r>
            <a:r>
              <a:rPr lang="en-US" sz="3959"/>
              <a:t>: energy stored because of an object’s position or height above Earth’s surface</a:t>
            </a:r>
            <a:endParaRPr/>
          </a:p>
        </p:txBody>
      </p:sp>
      <p:pic>
        <p:nvPicPr>
          <p:cNvPr id="964" name="Google Shape;964;p88" descr="earth.jpg"/>
          <p:cNvPicPr preferRelativeResize="0">
            <a:picLocks noGrp="1"/>
          </p:cNvPicPr>
          <p:nvPr>
            <p:ph type="body" idx="1"/>
          </p:nvPr>
        </p:nvPicPr>
        <p:blipFill rotWithShape="1">
          <a:blip r:embed="rId3">
            <a:alphaModFix/>
          </a:blip>
          <a:srcRect l="-14891" r="-14891"/>
          <a:stretch/>
        </p:blipFill>
        <p:spPr>
          <a:xfrm>
            <a:off x="941522" y="2589904"/>
            <a:ext cx="7260900" cy="3993300"/>
          </a:xfrm>
          <a:prstGeom prst="rect">
            <a:avLst/>
          </a:prstGeom>
          <a:noFill/>
          <a:ln w="9525" cap="flat" cmpd="sng">
            <a:solidFill>
              <a:schemeClr val="lt1"/>
            </a:solidFill>
            <a:prstDash val="solid"/>
            <a:round/>
            <a:headEnd type="none" w="sm" len="sm"/>
            <a:tailEnd type="none" w="sm" len="sm"/>
          </a:ln>
        </p:spPr>
      </p:pic>
      <p:sp>
        <p:nvSpPr>
          <p:cNvPr id="965" name="Google Shape;965;p88"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89"/>
          <p:cNvSpPr txBox="1">
            <a:spLocks noGrp="1"/>
          </p:cNvSpPr>
          <p:nvPr>
            <p:ph type="title"/>
          </p:nvPr>
        </p:nvSpPr>
        <p:spPr>
          <a:xfrm>
            <a:off x="651424" y="285250"/>
            <a:ext cx="8353200" cy="2143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Chemical Energy:</a:t>
            </a:r>
            <a:r>
              <a:rPr lang="en-US"/>
              <a:t> energy stored in the bonds of chemical compounds, like atoms and molecules</a:t>
            </a:r>
            <a:endParaRPr/>
          </a:p>
        </p:txBody>
      </p:sp>
      <p:pic>
        <p:nvPicPr>
          <p:cNvPr id="972" name="Google Shape;972;p89" descr="bonds.jpg"/>
          <p:cNvPicPr preferRelativeResize="0">
            <a:picLocks noGrp="1"/>
          </p:cNvPicPr>
          <p:nvPr>
            <p:ph type="body" idx="1"/>
          </p:nvPr>
        </p:nvPicPr>
        <p:blipFill rotWithShape="1">
          <a:blip r:embed="rId3">
            <a:alphaModFix/>
          </a:blip>
          <a:srcRect l="-40915" r="-40915"/>
          <a:stretch/>
        </p:blipFill>
        <p:spPr>
          <a:xfrm>
            <a:off x="457210" y="2751248"/>
            <a:ext cx="8229600" cy="3845100"/>
          </a:xfrm>
          <a:prstGeom prst="rect">
            <a:avLst/>
          </a:prstGeom>
          <a:noFill/>
          <a:ln w="9525" cap="flat" cmpd="sng">
            <a:solidFill>
              <a:schemeClr val="lt1"/>
            </a:solidFill>
            <a:prstDash val="solid"/>
            <a:round/>
            <a:headEnd type="none" w="sm" len="sm"/>
            <a:tailEnd type="none" w="sm" len="sm"/>
          </a:ln>
        </p:spPr>
      </p:pic>
      <p:sp>
        <p:nvSpPr>
          <p:cNvPr id="973" name="Google Shape;973;p89"/>
          <p:cNvSpPr/>
          <p:nvPr/>
        </p:nvSpPr>
        <p:spPr>
          <a:xfrm>
            <a:off x="4771968" y="3687969"/>
            <a:ext cx="1001700" cy="6261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974" name="Google Shape;974;p89"/>
          <p:cNvSpPr/>
          <p:nvPr/>
        </p:nvSpPr>
        <p:spPr>
          <a:xfrm>
            <a:off x="3317670" y="4001018"/>
            <a:ext cx="688200" cy="10371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975" name="Google Shape;975;p89"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90"/>
          <p:cNvSpPr txBox="1">
            <a:spLocks noGrp="1"/>
          </p:cNvSpPr>
          <p:nvPr>
            <p:ph type="title"/>
          </p:nvPr>
        </p:nvSpPr>
        <p:spPr>
          <a:xfrm>
            <a:off x="457200" y="429211"/>
            <a:ext cx="8229600" cy="1585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Nuclear Energy</a:t>
            </a:r>
            <a:r>
              <a:rPr lang="en-US"/>
              <a:t>: energy stored in the nucleus of an atom</a:t>
            </a:r>
            <a:endParaRPr/>
          </a:p>
        </p:txBody>
      </p:sp>
      <p:pic>
        <p:nvPicPr>
          <p:cNvPr id="982" name="Google Shape;982;p90" descr="tom - Wiktionary"/>
          <p:cNvPicPr preferRelativeResize="0"/>
          <p:nvPr/>
        </p:nvPicPr>
        <p:blipFill rotWithShape="1">
          <a:blip r:embed="rId3">
            <a:alphaModFix/>
          </a:blip>
          <a:srcRect/>
          <a:stretch/>
        </p:blipFill>
        <p:spPr>
          <a:xfrm>
            <a:off x="1828800" y="2184520"/>
            <a:ext cx="5066676" cy="4306221"/>
          </a:xfrm>
          <a:prstGeom prst="rect">
            <a:avLst/>
          </a:prstGeom>
          <a:noFill/>
          <a:ln>
            <a:noFill/>
          </a:ln>
        </p:spPr>
      </p:pic>
      <p:cxnSp>
        <p:nvCxnSpPr>
          <p:cNvPr id="983" name="Google Shape;983;p90"/>
          <p:cNvCxnSpPr/>
          <p:nvPr/>
        </p:nvCxnSpPr>
        <p:spPr>
          <a:xfrm flipH="1">
            <a:off x="5306152" y="3117954"/>
            <a:ext cx="1769206" cy="899850"/>
          </a:xfrm>
          <a:prstGeom prst="straightConnector1">
            <a:avLst/>
          </a:prstGeom>
          <a:noFill/>
          <a:ln w="1016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sp>
        <p:nvSpPr>
          <p:cNvPr id="984" name="Google Shape;984;p90"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5331</Words>
  <Application>Microsoft Office PowerPoint</Application>
  <PresentationFormat>On-screen Show (4:3)</PresentationFormat>
  <Paragraphs>649</Paragraphs>
  <Slides>158</Slides>
  <Notes>158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158</vt:i4>
      </vt:variant>
    </vt:vector>
  </HeadingPairs>
  <TitlesOfParts>
    <vt:vector size="161" baseType="lpstr">
      <vt:lpstr>Arial</vt:lpstr>
      <vt:lpstr>Calibri</vt:lpstr>
      <vt:lpstr>Office Theme</vt:lpstr>
      <vt:lpstr>PowerPoint Presentation</vt:lpstr>
      <vt:lpstr>PowerPoint Presentation</vt:lpstr>
      <vt:lpstr>Energy</vt:lpstr>
      <vt:lpstr>PowerPoint Presentation</vt:lpstr>
      <vt:lpstr>PowerPoint Presentation</vt:lpstr>
      <vt:lpstr>PowerPoint Presentation</vt:lpstr>
      <vt:lpstr>PowerPoint Presentation</vt:lpstr>
      <vt:lpstr>PowerPoint Presentation</vt:lpstr>
      <vt:lpstr>PowerPoint Presentation</vt:lpstr>
      <vt:lpstr>Energy: the ability to cause change</vt:lpstr>
      <vt:lpstr>Gravity: force that exists between all objects with mass </vt:lpstr>
      <vt:lpstr>PowerPoint Presentation</vt:lpstr>
      <vt:lpstr>Chemical Reaction: made up of chemical changes that happen when two or more elements are combined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Potential energy: stored energy</vt:lpstr>
      <vt:lpstr>PowerPoint Presentation</vt:lpstr>
      <vt:lpstr>PowerPoint Presentation</vt:lpstr>
      <vt:lpstr>PowerPoint Presentation</vt:lpstr>
      <vt:lpstr>PowerPoint Presentation</vt:lpstr>
      <vt:lpstr>PowerPoint Presentation</vt:lpstr>
      <vt:lpstr>PowerPoint Presentation</vt:lpstr>
      <vt:lpstr>Energy</vt:lpstr>
      <vt:lpstr>PowerPoint Presentation</vt:lpstr>
      <vt:lpstr>Gravitational Potential Energy: energy stored because of an object’s position or height above Earth’s surface</vt:lpstr>
      <vt:lpstr>PowerPoint Presentation</vt:lpstr>
      <vt:lpstr>PowerPoint Presentation</vt:lpstr>
      <vt:lpstr>PowerPoint Presentation</vt:lpstr>
      <vt:lpstr>Gravitational potential energy depends on the object’s: </vt:lpstr>
      <vt:lpstr>Gravitational potential energy depends on the object’s: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gravitational potential energy?</vt:lpstr>
      <vt:lpstr>What two things does gravitational potential energy depend on?</vt:lpstr>
      <vt:lpstr>PowerPoint Presentation</vt:lpstr>
      <vt:lpstr>Energy</vt:lpstr>
      <vt:lpstr>PowerPoint Presentation</vt:lpstr>
      <vt:lpstr>Chemical Energy: energy stored in the bonds of chemical compounds, like atoms and molecules</vt:lpstr>
      <vt:lpstr>PowerPoint Presentation</vt:lpstr>
      <vt:lpstr>PowerPoint Presentation</vt:lpstr>
      <vt:lpstr>PowerPoint Presentation</vt:lpstr>
      <vt:lpstr>Bonds</vt:lpstr>
      <vt:lpstr>PowerPoint Presentation</vt:lpstr>
      <vt:lpstr>PowerPoint Presentation</vt:lpstr>
      <vt:lpstr>chemical reaction = energy released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chemical energy?</vt:lpstr>
      <vt:lpstr>PowerPoint Presentation</vt:lpstr>
      <vt:lpstr>PowerPoint Presentation</vt:lpstr>
      <vt:lpstr>What is gravitational potential energy?</vt:lpstr>
      <vt:lpstr>How are gravitational potential energy and chemical energy similar?</vt:lpstr>
      <vt:lpstr>Energy</vt:lpstr>
      <vt:lpstr>PowerPoint Presentation</vt:lpstr>
      <vt:lpstr>Nuclear Energy: energy stored in the nucleus of an atom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Nuclear</vt:lpstr>
      <vt:lpstr>PowerPoint Presentation</vt:lpstr>
      <vt:lpstr>PowerPoint Presentation</vt:lpstr>
      <vt:lpstr>What is nuclear energy?</vt:lpstr>
      <vt:lpstr>How are nuclear energy and chemical energy similar?</vt:lpstr>
      <vt:lpstr>How are gravitational potential energy, nuclear energy, and chemical energy similar?</vt:lpstr>
      <vt:lpstr>PowerPoint Presentation</vt:lpstr>
      <vt:lpstr>Potential energy: stored energy</vt:lpstr>
      <vt:lpstr>Gravitational Potential Energy: energy stored because of an object’s position or height above Earth’s surface</vt:lpstr>
      <vt:lpstr>Chemical Energy: energy stored in the bonds of chemical compounds, like atoms and molecules</vt:lpstr>
      <vt:lpstr>Nuclear Energy: energy stored in the nucleus of an atom</vt:lpstr>
      <vt:lpstr>PowerPoint Presentation</vt:lpstr>
      <vt:lpstr>PowerPoint Presentation</vt:lpstr>
      <vt:lpstr>PowerPoint Presentation</vt:lpstr>
      <vt:lpstr>PowerPoint Presentation</vt:lpstr>
      <vt:lpstr>PowerPoint Presentation</vt:lpstr>
      <vt:lpstr>Kinetic Energy</vt:lpstr>
      <vt:lpstr>PowerPoint Presentation</vt:lpstr>
      <vt:lpstr>PowerPoint Presentation</vt:lpstr>
      <vt:lpstr>PowerPoint Presentation</vt:lpstr>
      <vt:lpstr>Energy: the ability to cause change</vt:lpstr>
      <vt:lpstr>Potential energy: stored energy</vt:lpstr>
      <vt:lpstr>Energy</vt:lpstr>
      <vt:lpstr>Gravitational Potential Energy: energy stored because of an object’s position or height above Earth’s surface</vt:lpstr>
      <vt:lpstr>Chemical Energy: energy stored in the bonds of chemical compounds, like atoms and molecules</vt:lpstr>
      <vt:lpstr>Nuclear Energy: energy stored in the nucleus of an atom</vt:lpstr>
      <vt:lpstr>PowerPoint Presentation</vt:lpstr>
      <vt:lpstr>PowerPoint Presentation</vt:lpstr>
      <vt:lpstr>What is energy?</vt:lpstr>
      <vt:lpstr>What is potential energy?</vt:lpstr>
      <vt:lpstr>Energy</vt:lpstr>
      <vt:lpstr>What is gravitational potential energy?</vt:lpstr>
      <vt:lpstr>How are nuclear energy and chemical energy different?</vt:lpstr>
      <vt:lpstr>PowerPoint Presentation</vt:lpstr>
      <vt:lpstr>Kinetic Energy: energy of mass in motion</vt:lpstr>
      <vt:lpstr>PowerPoint Presentation</vt:lpstr>
      <vt:lpstr>What is kinetic energy?</vt:lpstr>
      <vt:lpstr>PowerPoint Presentation</vt:lpstr>
      <vt:lpstr>PowerPoint Presentation</vt:lpstr>
      <vt:lpstr>PowerPoint Presentation</vt:lpstr>
      <vt:lpstr>PowerPoint Presentation</vt:lpstr>
      <vt:lpstr>PowerPoint Presentation</vt:lpstr>
      <vt:lpstr>How is kinetic energy measured?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an example of kinetic energy?</vt:lpstr>
      <vt:lpstr>What is a non-example of kinetic energy?</vt:lpstr>
      <vt:lpstr>PowerPoint Presentation</vt:lpstr>
      <vt:lpstr>PowerPoint Presentation</vt:lpstr>
      <vt:lpstr>PowerPoint Presentation</vt:lpstr>
      <vt:lpstr>PowerPoint Presentation</vt:lpstr>
      <vt:lpstr>PowerPoint Presentation</vt:lpstr>
      <vt:lpstr>PowerPoint Presentation</vt:lpstr>
      <vt:lpstr>How can we use the word parts of kinetic to help us remember the definition of the term?</vt:lpstr>
      <vt:lpstr>What is kinetic energy?</vt:lpstr>
      <vt:lpstr>What have to be present for an object to have kinetic energy?</vt:lpstr>
      <vt:lpstr>What is the difference between kinetic and potential energy?</vt:lpstr>
      <vt:lpstr>PowerPoint Presentation</vt:lpstr>
      <vt:lpstr>Kinetic Energy: energy of mass in motion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2017-07-27T10:36:43Z</dcterms:created>
  <dcterms:modified xsi:type="dcterms:W3CDTF">2021-08-04T01:12:43Z</dcterms:modified>
</cp:coreProperties>
</file>