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1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 id="473" r:id="rId219"/>
    <p:sldId id="474" r:id="rId220"/>
    <p:sldId id="475" r:id="rId221"/>
    <p:sldId id="476" r:id="rId222"/>
    <p:sldId id="477" r:id="rId223"/>
    <p:sldId id="478" r:id="rId224"/>
    <p:sldId id="479" r:id="rId225"/>
    <p:sldId id="480" r:id="rId226"/>
    <p:sldId id="481" r:id="rId227"/>
    <p:sldId id="482" r:id="rId228"/>
    <p:sldId id="483" r:id="rId229"/>
    <p:sldId id="484" r:id="rId230"/>
    <p:sldId id="485" r:id="rId231"/>
    <p:sldId id="486" r:id="rId232"/>
    <p:sldId id="487" r:id="rId233"/>
    <p:sldId id="488" r:id="rId234"/>
    <p:sldId id="489" r:id="rId235"/>
    <p:sldId id="490" r:id="rId236"/>
    <p:sldId id="491" r:id="rId237"/>
    <p:sldId id="492" r:id="rId238"/>
    <p:sldId id="493" r:id="rId239"/>
    <p:sldId id="494" r:id="rId240"/>
    <p:sldId id="495" r:id="rId241"/>
    <p:sldId id="496" r:id="rId242"/>
    <p:sldId id="497" r:id="rId243"/>
    <p:sldId id="498" r:id="rId244"/>
    <p:sldId id="499" r:id="rId245"/>
    <p:sldId id="500" r:id="rId246"/>
    <p:sldId id="501" r:id="rId247"/>
    <p:sldId id="502" r:id="rId248"/>
    <p:sldId id="503" r:id="rId249"/>
    <p:sldId id="504" r:id="rId250"/>
    <p:sldId id="505" r:id="rId251"/>
    <p:sldId id="506" r:id="rId252"/>
    <p:sldId id="507" r:id="rId253"/>
    <p:sldId id="508" r:id="rId254"/>
    <p:sldId id="509" r:id="rId255"/>
    <p:sldId id="510" r:id="rId256"/>
    <p:sldId id="511" r:id="rId257"/>
    <p:sldId id="512" r:id="rId258"/>
    <p:sldId id="513" r:id="rId259"/>
    <p:sldId id="514" r:id="rId260"/>
    <p:sldId id="515" r:id="rId261"/>
    <p:sldId id="516" r:id="rId262"/>
    <p:sldId id="517" r:id="rId263"/>
    <p:sldId id="518" r:id="rId264"/>
    <p:sldId id="519" r:id="rId265"/>
    <p:sldId id="520" r:id="rId266"/>
    <p:sldId id="521" r:id="rId267"/>
    <p:sldId id="522" r:id="rId268"/>
    <p:sldId id="523" r:id="rId269"/>
    <p:sldId id="524" r:id="rId270"/>
    <p:sldId id="525" r:id="rId271"/>
    <p:sldId id="526" r:id="rId272"/>
    <p:sldId id="527" r:id="rId273"/>
    <p:sldId id="528" r:id="rId274"/>
    <p:sldId id="529" r:id="rId275"/>
    <p:sldId id="530" r:id="rId276"/>
    <p:sldId id="531" r:id="rId277"/>
    <p:sldId id="532" r:id="rId278"/>
    <p:sldId id="533" r:id="rId279"/>
    <p:sldId id="534" r:id="rId280"/>
    <p:sldId id="535" r:id="rId281"/>
    <p:sldId id="536" r:id="rId282"/>
    <p:sldId id="537" r:id="rId283"/>
    <p:sldId id="538" r:id="rId284"/>
    <p:sldId id="539" r:id="rId285"/>
    <p:sldId id="540" r:id="rId286"/>
    <p:sldId id="541" r:id="rId287"/>
    <p:sldId id="542" r:id="rId288"/>
    <p:sldId id="543" r:id="rId289"/>
    <p:sldId id="544" r:id="rId290"/>
    <p:sldId id="545" r:id="rId291"/>
    <p:sldId id="546" r:id="rId292"/>
    <p:sldId id="547" r:id="rId293"/>
    <p:sldId id="548" r:id="rId294"/>
    <p:sldId id="549" r:id="rId295"/>
    <p:sldId id="550" r:id="rId296"/>
    <p:sldId id="551" r:id="rId297"/>
    <p:sldId id="552" r:id="rId298"/>
    <p:sldId id="553" r:id="rId299"/>
    <p:sldId id="554" r:id="rId300"/>
    <p:sldId id="555" r:id="rId301"/>
    <p:sldId id="556" r:id="rId302"/>
    <p:sldId id="557" r:id="rId303"/>
    <p:sldId id="558" r:id="rId304"/>
    <p:sldId id="559" r:id="rId305"/>
    <p:sldId id="560" r:id="rId306"/>
    <p:sldId id="561" r:id="rId307"/>
    <p:sldId id="562" r:id="rId308"/>
    <p:sldId id="563" r:id="rId309"/>
    <p:sldId id="564" r:id="rId310"/>
    <p:sldId id="565" r:id="rId31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6" roundtripDataSignature="AMtx7mi7uWzA6AZKav17v+FAWFxPHsKLz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113" autoAdjust="0"/>
  </p:normalViewPr>
  <p:slideViewPr>
    <p:cSldViewPr snapToGrid="0">
      <p:cViewPr varScale="1">
        <p:scale>
          <a:sx n="51" d="100"/>
          <a:sy n="51" d="100"/>
        </p:scale>
        <p:origin x="1720" y="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customschemas.google.com/relationships/presentationmetadata" Target="metadata"/><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presProps" Target="presProps.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viewProps" Target="viewProp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tableStyles" Target="tableStyles.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notesMaster" Target="notesMasters/notesMaster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Remember that an atom is the smallest whole unit of matter.</a:t>
            </a:r>
            <a:endParaRPr/>
          </a:p>
          <a:p>
            <a:pPr marL="0" lvl="0" indent="0" algn="l" rtl="0">
              <a:lnSpc>
                <a:spcPct val="100000"/>
              </a:lnSpc>
              <a:spcBef>
                <a:spcPts val="0"/>
              </a:spcBef>
              <a:spcAft>
                <a:spcPts val="0"/>
              </a:spcAft>
              <a:buSzPts val="1400"/>
              <a:buNone/>
            </a:pPr>
            <a:endParaRPr/>
          </a:p>
        </p:txBody>
      </p:sp>
      <p:sp>
        <p:nvSpPr>
          <p:cNvPr id="183" name="Google Shape;183;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Gravitational potential energy is energy stored because of an object’s position or height above earth’s surface.</a:t>
            </a:r>
            <a:endParaRPr/>
          </a:p>
        </p:txBody>
      </p:sp>
      <p:sp>
        <p:nvSpPr>
          <p:cNvPr id="1007" name="Google Shape;1007;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5" name="Google Shape;1015;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1016" name="Google Shape;1016;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3" name="Google Shape;1023;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amount of gravitational potential energy an object has depends on its mass,</a:t>
            </a:r>
            <a:endParaRPr/>
          </a:p>
        </p:txBody>
      </p:sp>
      <p:sp>
        <p:nvSpPr>
          <p:cNvPr id="1024" name="Google Shape;1024;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and its distance from the Earth.</a:t>
            </a:r>
            <a:endParaRPr/>
          </a:p>
        </p:txBody>
      </p:sp>
      <p:sp>
        <p:nvSpPr>
          <p:cNvPr id="1034" name="Google Shape;1034;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p2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044" name="Google Shape;1044;p2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9" name="Google Shape;1049;p2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gravitational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Gravitational potential energy is energy stored because of an object’s position or height above earth’s surface.</a:t>
            </a:r>
            <a:endParaRPr/>
          </a:p>
        </p:txBody>
      </p:sp>
      <p:sp>
        <p:nvSpPr>
          <p:cNvPr id="1050" name="Google Shape;1050;p2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2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7" name="Google Shape;1057;p2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two things does gravitational potential energy depend 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 object’s mass and distance </a:t>
            </a:r>
            <a:endParaRPr/>
          </a:p>
        </p:txBody>
      </p:sp>
      <p:sp>
        <p:nvSpPr>
          <p:cNvPr id="1058" name="Google Shape;1058;p2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5" name="Google Shape;1065;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an example of gravitational potential energy.  </a:t>
            </a:r>
            <a:endParaRPr/>
          </a:p>
        </p:txBody>
      </p:sp>
      <p:sp>
        <p:nvSpPr>
          <p:cNvPr id="1066" name="Google Shape;1066;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there is gravitational potential energy. </a:t>
            </a:r>
            <a:endParaRPr/>
          </a:p>
        </p:txBody>
      </p:sp>
      <p:sp>
        <p:nvSpPr>
          <p:cNvPr id="1073" name="Google Shape;1073;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0" name="Google Shape;1080;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is gravitational potential energy because the apple and earth have mass.</a:t>
            </a:r>
            <a:endParaRPr/>
          </a:p>
        </p:txBody>
      </p:sp>
      <p:sp>
        <p:nvSpPr>
          <p:cNvPr id="1081" name="Google Shape;1081;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nucleus is the center of the atom that is made up of protons and neutrons.</a:t>
            </a:r>
            <a:endParaRPr/>
          </a:p>
        </p:txBody>
      </p:sp>
      <p:sp>
        <p:nvSpPr>
          <p:cNvPr id="206" name="Google Shape;20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3" name="Google Shape;1093;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is gravitational potential energy because the apple is “x” distance from the earth. </a:t>
            </a:r>
            <a:endParaRPr/>
          </a:p>
        </p:txBody>
      </p:sp>
      <p:sp>
        <p:nvSpPr>
          <p:cNvPr id="1094" name="Google Shape;1094;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4" name="Google Shape;1104;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As the apple begins to fall, it loses potential energy because it is closer to the ground. </a:t>
            </a:r>
            <a:endParaRPr/>
          </a:p>
        </p:txBody>
      </p:sp>
      <p:sp>
        <p:nvSpPr>
          <p:cNvPr id="1105" name="Google Shape;1105;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5" name="Google Shape;1115;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Holding weights in the air is another example of gravitational potential energy. The weights and the ground both have mass. There is gravitational potential energy because the weight  is “x” distance from the earth. If the weight is dropped, it loses potential energy because it then falls to the ground. </a:t>
            </a:r>
            <a:endParaRPr/>
          </a:p>
        </p:txBody>
      </p:sp>
      <p:sp>
        <p:nvSpPr>
          <p:cNvPr id="1116" name="Google Shape;1116;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3" name="Google Shape;1123;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If you are at the top of a water slide, you have potential energy. You and the earth both have mass, and because you are at the top of the water slide, you are a certain distance from earth. As you go down the waterslide, you lose potential energy because you are getting closer to earth by going down the slide. </a:t>
            </a:r>
            <a:endParaRPr/>
          </a:p>
        </p:txBody>
      </p:sp>
      <p:sp>
        <p:nvSpPr>
          <p:cNvPr id="1124" name="Google Shape;1124;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p2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1" name="Google Shape;1131;p2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132" name="Google Shape;1132;p2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2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7" name="Google Shape;1137;p2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Why is holding weights an example of gravitational potential energy?</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Holding weights in the air is another example of gravitational potential energy. The weights and the ground both have mass. There is gravitational potential energy because the weight  is “x” distance from the earth. If the weight is dropped, it loses potential energy because it then falls to the ground. </a:t>
            </a:r>
            <a:endParaRPr/>
          </a:p>
        </p:txBody>
      </p:sp>
      <p:sp>
        <p:nvSpPr>
          <p:cNvPr id="1138" name="Google Shape;1138;p2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2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5" name="Google Shape;1145;p2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Is being at the top of a water slide an example of gravitational potential energy? Explain.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If you are at the top of a water slide, you have gravitational potential energy. You and the earth both have mass, and because you are at the top of the water slide, you are a certain distance from earth. As you go down the waterslide, you lose potential energy because you are getting closer to earth by going down the slide. </a:t>
            </a:r>
            <a:endParaRPr/>
          </a:p>
        </p:txBody>
      </p:sp>
      <p:sp>
        <p:nvSpPr>
          <p:cNvPr id="1146" name="Google Shape;1146;p2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2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Give your own example of gravitational potential energy?</a:t>
            </a:r>
            <a:endParaRPr/>
          </a:p>
        </p:txBody>
      </p:sp>
      <p:sp>
        <p:nvSpPr>
          <p:cNvPr id="1153" name="Google Shape;1153;p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0" name="Google Shape;1160;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a non-example of gravitational potential energy.  </a:t>
            </a:r>
            <a:endParaRPr/>
          </a:p>
        </p:txBody>
      </p:sp>
      <p:sp>
        <p:nvSpPr>
          <p:cNvPr id="1161" name="Google Shape;1161;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7" name="Google Shape;1167;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brick on the ground does not have gravitational potential energy. It does not because it is NOT above the Earth’s surface. The only way for something to have gravitational potential energy is if it has both mass and is some distance above Earth’s surface.  </a:t>
            </a:r>
            <a:endParaRPr/>
          </a:p>
        </p:txBody>
      </p:sp>
      <p:sp>
        <p:nvSpPr>
          <p:cNvPr id="1168" name="Google Shape;1168;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u="none"/>
              <a:t>We will be learning about protons </a:t>
            </a:r>
            <a:r>
              <a:rPr lang="en-US"/>
              <a:t>which</a:t>
            </a:r>
            <a:r>
              <a:rPr lang="en-US" sz="1200" b="0" u="none"/>
              <a:t> </a:t>
            </a:r>
            <a:r>
              <a:rPr lang="en-US"/>
              <a:t>are positively charged subatomic particles found in the nucleus of an atom.</a:t>
            </a:r>
            <a:endParaRPr/>
          </a:p>
          <a:p>
            <a:pPr marL="0" marR="0" lvl="0" indent="0" algn="l" rtl="0">
              <a:lnSpc>
                <a:spcPct val="100000"/>
              </a:lnSpc>
              <a:spcBef>
                <a:spcPts val="0"/>
              </a:spcBef>
              <a:spcAft>
                <a:spcPts val="0"/>
              </a:spcAft>
              <a:buClr>
                <a:schemeClr val="dk1"/>
              </a:buClr>
              <a:buSzPts val="1200"/>
              <a:buFont typeface="Calibri"/>
              <a:buNone/>
            </a:pPr>
            <a:endParaRPr sz="1200"/>
          </a:p>
        </p:txBody>
      </p:sp>
      <p:sp>
        <p:nvSpPr>
          <p:cNvPr id="216" name="Google Shape;216;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p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5" name="Google Shape;1175;p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176" name="Google Shape;1176;p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1" name="Google Shape;1181;p2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gravitational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Gravitational potential energy is energy stored because of an object’s position or height above earth’s surface.</a:t>
            </a:r>
            <a:endParaRPr/>
          </a:p>
        </p:txBody>
      </p:sp>
      <p:sp>
        <p:nvSpPr>
          <p:cNvPr id="1182" name="Google Shape;1182;p2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9" name="Google Shape;1189;p2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Explain why this brick does not have gravitational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brick on the ground does not have gravitational potential energy. It does not because it is NOT above the Earth’s surface. The only way for something to have gravitational potential energy is if it has both mass and is some distance above Earth’s surface.  </a:t>
            </a:r>
            <a:endParaRPr/>
          </a:p>
        </p:txBody>
      </p:sp>
      <p:sp>
        <p:nvSpPr>
          <p:cNvPr id="1190" name="Google Shape;1190;p2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2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7" name="Google Shape;1197;p2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198" name="Google Shape;1198;p2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3" name="Google Shape;1203;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Stored energy</a:t>
            </a:r>
            <a:endParaRPr/>
          </a:p>
        </p:txBody>
      </p:sp>
      <p:sp>
        <p:nvSpPr>
          <p:cNvPr id="1204" name="Google Shape;1204;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1" name="Google Shape;1211;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would the water flowing from a broken dam not be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Potential energy is stored energy, but once the dam is broken, the energy is released and is no longer potential energy. </a:t>
            </a:r>
            <a:endParaRPr/>
          </a:p>
        </p:txBody>
      </p:sp>
      <p:sp>
        <p:nvSpPr>
          <p:cNvPr id="1212" name="Google Shape;1212;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1" name="Google Shape;1221;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gravitational potential energy?</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Gravitational potential energy is energy stored because of an object’s position or height above earth’s surface.</a:t>
            </a:r>
            <a:endParaRPr/>
          </a:p>
          <a:p>
            <a:pPr marL="0" lvl="0" indent="0" algn="l" rtl="0">
              <a:lnSpc>
                <a:spcPct val="100000"/>
              </a:lnSpc>
              <a:spcBef>
                <a:spcPts val="0"/>
              </a:spcBef>
              <a:spcAft>
                <a:spcPts val="0"/>
              </a:spcAft>
              <a:buSzPts val="1400"/>
              <a:buNone/>
            </a:pPr>
            <a:endParaRPr/>
          </a:p>
        </p:txBody>
      </p:sp>
      <p:sp>
        <p:nvSpPr>
          <p:cNvPr id="1222" name="Google Shape;1222;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9" name="Google Shape;1229;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two things does gravitational potential energy depend 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Mass and distance </a:t>
            </a:r>
            <a:endParaRPr/>
          </a:p>
        </p:txBody>
      </p:sp>
      <p:sp>
        <p:nvSpPr>
          <p:cNvPr id="1230" name="Google Shape;1230;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Think of your own example of gravitational potential energy.</a:t>
            </a:r>
            <a:endParaRPr/>
          </a:p>
        </p:txBody>
      </p:sp>
      <p:sp>
        <p:nvSpPr>
          <p:cNvPr id="1237" name="Google Shape;1237;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p2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4" name="Google Shape;1244;p2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1245" name="Google Shape;1245;p2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are going to talk about neutrons, which are subatomic particles with no charge (neutral charge) found in the nucleus of atoms.</a:t>
            </a:r>
            <a:endParaRPr/>
          </a:p>
        </p:txBody>
      </p:sp>
      <p:sp>
        <p:nvSpPr>
          <p:cNvPr id="227" name="Google Shape;227;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2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1" name="Google Shape;1251;p2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Gravitational potential energy is energy stored because of an object’s position or height above earth’s surface.</a:t>
            </a:r>
            <a:endParaRPr/>
          </a:p>
        </p:txBody>
      </p:sp>
      <p:sp>
        <p:nvSpPr>
          <p:cNvPr id="1252" name="Google Shape;1252;p2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p2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9" name="Google Shape;1259;p2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relationships between kinetic and potential energy?</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a:t>Based on what we learned about gravitational potential energy, how did our hypotheses change/how can we add to them? How does this help us answer our big question?</a:t>
            </a:r>
            <a:endParaRPr/>
          </a:p>
        </p:txBody>
      </p:sp>
      <p:sp>
        <p:nvSpPr>
          <p:cNvPr id="1260" name="Google Shape;1260;p2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p2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9" name="Google Shape;1269;p2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0" name="Google Shape;1270;p2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p2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0" name="Google Shape;1280;p2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1281" name="Google Shape;1281;p2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p2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6" name="Google Shape;1286;p239: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p2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5" name="Google Shape;1295;p2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296" name="Google Shape;1296;p2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p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5" name="Google Shape;1325;p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will be learning about chemical energy.</a:t>
            </a:r>
            <a:endParaRPr/>
          </a:p>
        </p:txBody>
      </p:sp>
      <p:sp>
        <p:nvSpPr>
          <p:cNvPr id="1326" name="Google Shape;1326;p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p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6" name="Google Shape;1336;p2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relationships between kinetic and potential energy? </a:t>
            </a:r>
            <a:r>
              <a:rPr lang="en-US" b="0"/>
              <a:t> </a:t>
            </a:r>
            <a:endParaRPr/>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337" name="Google Shape;1337;p2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p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6" name="Google Shape;1346;p2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Not all terms will have a demonstration, if you want to add a demonstration, you can insert one here. </a:t>
            </a:r>
            <a:endParaRPr/>
          </a:p>
        </p:txBody>
      </p:sp>
      <p:sp>
        <p:nvSpPr>
          <p:cNvPr id="1347" name="Google Shape;1347;p2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p2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5" name="Google Shape;1355;p2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356" name="Google Shape;1356;p2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We have also learned about mass. Remember that mass is the measurement of the matter in an object. </a:t>
            </a: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Clr>
                <a:schemeClr val="dk1"/>
              </a:buClr>
              <a:buSzPts val="1200"/>
              <a:buFont typeface="Arial"/>
              <a:buChar char="•"/>
            </a:pPr>
            <a:r>
              <a:rPr lang="en-US"/>
              <a:t>When most people think about mass, they also think about weight. Remember that mass and weight are different. </a:t>
            </a: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Clr>
                <a:schemeClr val="dk1"/>
              </a:buClr>
              <a:buSzPts val="1200"/>
              <a:buFont typeface="Arial"/>
              <a:buChar char="•"/>
            </a:pPr>
            <a:r>
              <a:rPr lang="en-US"/>
              <a:t>The mass of an object is a measure of the amount of matter in the object, but weight is a measure of the force (or how gravity pulls) on an object. So, for example, weight on Earth and Mars is different because the gravitational pull changes, but mass is always the same. </a:t>
            </a:r>
            <a:endParaRPr/>
          </a:p>
        </p:txBody>
      </p:sp>
      <p:sp>
        <p:nvSpPr>
          <p:cNvPr id="237" name="Google Shape;237;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de9b2f909c_0_4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gde9b2f909c_0_4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kind of energy is released?</a:t>
            </a:r>
            <a:endParaRPr/>
          </a:p>
        </p:txBody>
      </p:sp>
      <p:sp>
        <p:nvSpPr>
          <p:cNvPr id="1362" name="Google Shape;1362;gde9b2f909c_0_4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140</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p2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9" name="Google Shape;1369;p2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1370" name="Google Shape;1370;p2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p2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5" name="Google Shape;1375;p2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Remember that an atom is the smallest whole unit of matter.</a:t>
            </a:r>
            <a:endParaRPr/>
          </a:p>
          <a:p>
            <a:pPr marL="0" lvl="0" indent="0" algn="l" rtl="0">
              <a:lnSpc>
                <a:spcPct val="100000"/>
              </a:lnSpc>
              <a:spcBef>
                <a:spcPts val="0"/>
              </a:spcBef>
              <a:spcAft>
                <a:spcPts val="0"/>
              </a:spcAft>
              <a:buSzPts val="1400"/>
              <a:buNone/>
            </a:pPr>
            <a:endParaRPr/>
          </a:p>
        </p:txBody>
      </p:sp>
      <p:sp>
        <p:nvSpPr>
          <p:cNvPr id="1376" name="Google Shape;1376;p2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142</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p2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nucleus is the center of the atom that is made up of protons and neutrons.</a:t>
            </a:r>
            <a:endParaRPr/>
          </a:p>
        </p:txBody>
      </p:sp>
      <p:sp>
        <p:nvSpPr>
          <p:cNvPr id="1399" name="Google Shape;1399;p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p2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8" name="Google Shape;1408;p2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u="none"/>
              <a:t>We will be learning about protons w</a:t>
            </a:r>
            <a:r>
              <a:rPr lang="en-US"/>
              <a:t>hich are positively charged subatomic particles found in the nucleus of an atom.</a:t>
            </a:r>
            <a:endParaRPr/>
          </a:p>
          <a:p>
            <a:pPr marL="0" marR="0" lvl="0" indent="0" algn="l" rtl="0">
              <a:lnSpc>
                <a:spcPct val="100000"/>
              </a:lnSpc>
              <a:spcBef>
                <a:spcPts val="0"/>
              </a:spcBef>
              <a:spcAft>
                <a:spcPts val="0"/>
              </a:spcAft>
              <a:buClr>
                <a:schemeClr val="dk1"/>
              </a:buClr>
              <a:buSzPts val="1200"/>
              <a:buFont typeface="Calibri"/>
              <a:buNone/>
            </a:pPr>
            <a:endParaRPr sz="1200"/>
          </a:p>
        </p:txBody>
      </p:sp>
      <p:sp>
        <p:nvSpPr>
          <p:cNvPr id="1409" name="Google Shape;1409;p2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p2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9" name="Google Shape;1419;p2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are going to talk about neutrons, which are subatomic particles with no charge (neutral charge) found in the nucleus of atoms.</a:t>
            </a:r>
            <a:endParaRPr/>
          </a:p>
        </p:txBody>
      </p:sp>
      <p:sp>
        <p:nvSpPr>
          <p:cNvPr id="1420" name="Google Shape;1420;p2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145</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p2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9" name="Google Shape;1429;p2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We have also learned about mass. Remember that mass is the measurement of the matter in an object. </a:t>
            </a: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Clr>
                <a:schemeClr val="dk1"/>
              </a:buClr>
              <a:buSzPts val="1200"/>
              <a:buFont typeface="Arial"/>
              <a:buChar char="•"/>
            </a:pPr>
            <a:r>
              <a:rPr lang="en-US"/>
              <a:t>When most people think about mass, they also think about weight. Remember that mass and weight are different. </a:t>
            </a: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Clr>
                <a:schemeClr val="dk1"/>
              </a:buClr>
              <a:buSzPts val="1200"/>
              <a:buFont typeface="Arial"/>
              <a:buChar char="•"/>
            </a:pPr>
            <a:r>
              <a:rPr lang="en-US"/>
              <a:t>The mass of an object is a measure of the amount of matter in the object, but weight is a measure of the force (or how gravity pulls) on an object. So, for example, weight on Earth and Mars is different because the gravitational pull changes, but mass is always the same. </a:t>
            </a:r>
            <a:endParaRPr/>
          </a:p>
        </p:txBody>
      </p:sp>
      <p:sp>
        <p:nvSpPr>
          <p:cNvPr id="1430" name="Google Shape;1430;p2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146</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p2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7" name="Google Shape;1437;p2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is the ability to cause change. </a:t>
            </a:r>
            <a:endParaRPr/>
          </a:p>
        </p:txBody>
      </p:sp>
      <p:sp>
        <p:nvSpPr>
          <p:cNvPr id="1438" name="Google Shape;1438;p2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147</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p2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5" name="Google Shape;1445;p2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Gravity is a force the exists between all objects with mass. This is why apples fall to the earth. They are being pulled in by the earth's gravity. </a:t>
            </a:r>
            <a:endParaRPr/>
          </a:p>
        </p:txBody>
      </p:sp>
      <p:sp>
        <p:nvSpPr>
          <p:cNvPr id="1446" name="Google Shape;1446;p2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148</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p2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3" name="Google Shape;1453;p2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chemical change rearranges the atoms in the original substance to make a new substance. </a:t>
            </a:r>
            <a:endParaRPr/>
          </a:p>
        </p:txBody>
      </p:sp>
      <p:sp>
        <p:nvSpPr>
          <p:cNvPr id="1454" name="Google Shape;1454;p2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is the ability to cause change. </a:t>
            </a:r>
            <a:endParaRPr/>
          </a:p>
        </p:txBody>
      </p:sp>
      <p:sp>
        <p:nvSpPr>
          <p:cNvPr id="245" name="Google Shape;24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p2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1" name="Google Shape;1461;p2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chemical reaction is made up of chemical changes that happen when two or more elements are combined.</a:t>
            </a:r>
            <a:endParaRPr/>
          </a:p>
        </p:txBody>
      </p:sp>
      <p:sp>
        <p:nvSpPr>
          <p:cNvPr id="1462" name="Google Shape;1462;p2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150</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p2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9" name="Google Shape;1469;p2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Potential energy is stored energy. </a:t>
            </a:r>
            <a:endParaRPr/>
          </a:p>
        </p:txBody>
      </p:sp>
      <p:sp>
        <p:nvSpPr>
          <p:cNvPr id="1470" name="Google Shape;1470;p2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151</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p2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7" name="Google Shape;1477;p2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Gravitational potential energy is energy stored because of an object’s position or height above earth’s surface.</a:t>
            </a:r>
            <a:endParaRPr/>
          </a:p>
        </p:txBody>
      </p:sp>
      <p:sp>
        <p:nvSpPr>
          <p:cNvPr id="1478" name="Google Shape;1478;p2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152</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2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5" name="Google Shape;1485;p2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486" name="Google Shape;1486;p2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153</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p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1" name="Google Shape;1491;p2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found in the nucleus of an atom?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Protons and neutrons </a:t>
            </a:r>
            <a:endParaRPr/>
          </a:p>
        </p:txBody>
      </p:sp>
      <p:sp>
        <p:nvSpPr>
          <p:cNvPr id="1492" name="Google Shape;1492;p2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154</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p2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9" name="Google Shape;1499;p2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does mass tell us about an object?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It tells us how much matter is in an object.</a:t>
            </a:r>
            <a:endParaRPr/>
          </a:p>
        </p:txBody>
      </p:sp>
      <p:sp>
        <p:nvSpPr>
          <p:cNvPr id="1500" name="Google Shape;1500;p2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155</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p2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7" name="Google Shape;1507;p2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ability to cause change </a:t>
            </a:r>
            <a:endParaRPr/>
          </a:p>
        </p:txBody>
      </p:sp>
      <p:sp>
        <p:nvSpPr>
          <p:cNvPr id="1508" name="Google Shape;1508;p2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156</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p2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5" name="Google Shape;1515;p2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relationship between gravity and mass?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Gravity is a force that exists between all objects with mass.</a:t>
            </a:r>
            <a:endParaRPr/>
          </a:p>
        </p:txBody>
      </p:sp>
      <p:sp>
        <p:nvSpPr>
          <p:cNvPr id="1516" name="Google Shape;1516;p2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157</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p2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a chemical change and chemical reaction?</a:t>
            </a:r>
            <a:endParaRPr/>
          </a:p>
        </p:txBody>
      </p:sp>
      <p:sp>
        <p:nvSpPr>
          <p:cNvPr id="1523" name="Google Shape;1523;p2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p2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1" name="Google Shape;1531;p2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Potential energy is stored energy. </a:t>
            </a:r>
            <a:endParaRPr/>
          </a:p>
        </p:txBody>
      </p:sp>
      <p:sp>
        <p:nvSpPr>
          <p:cNvPr id="1532" name="Google Shape;1532;p2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Gravity is a force the exists between all objects with mass. This is why apples fall to the earth. They are being pulled in by the earth's gravity. </a:t>
            </a:r>
            <a:endParaRPr/>
          </a:p>
        </p:txBody>
      </p:sp>
      <p:sp>
        <p:nvSpPr>
          <p:cNvPr id="253" name="Google Shape;253;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p2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9" name="Google Shape;1539;p2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is gravitational energy stored?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Gravitational potential energy is energy stored </a:t>
            </a:r>
            <a:r>
              <a:rPr lang="en-US" b="1"/>
              <a:t>because of an object’s position or height above earth’s surface</a:t>
            </a:r>
            <a:endParaRPr b="1"/>
          </a:p>
        </p:txBody>
      </p:sp>
      <p:sp>
        <p:nvSpPr>
          <p:cNvPr id="1540" name="Google Shape;1540;p2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160</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7" name="Google Shape;1547;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chemical energy, which is another type of potential energy.</a:t>
            </a:r>
            <a:endParaRPr/>
          </a:p>
        </p:txBody>
      </p:sp>
      <p:sp>
        <p:nvSpPr>
          <p:cNvPr id="1548" name="Google Shape;1548;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161</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5" name="Google Shape;1555;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Chemical energy is energy stored in the bonds of chemical compounds like atoms and molecules.</a:t>
            </a:r>
            <a:endParaRPr/>
          </a:p>
        </p:txBody>
      </p:sp>
      <p:sp>
        <p:nvSpPr>
          <p:cNvPr id="1556" name="Google Shape;1556;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162</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6" name="Google Shape;1566;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1567" name="Google Shape;1567;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163</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4" name="Google Shape;1574;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Bonds between molecules or compounds must be present for chemical energy to exist. Bonds store and release energy. </a:t>
            </a:r>
            <a:endParaRPr/>
          </a:p>
        </p:txBody>
      </p:sp>
      <p:sp>
        <p:nvSpPr>
          <p:cNvPr id="1575" name="Google Shape;1575;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164</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5" name="Google Shape;1585;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If a bond is formed, energy is stored. </a:t>
            </a:r>
            <a:endParaRPr/>
          </a:p>
        </p:txBody>
      </p:sp>
      <p:sp>
        <p:nvSpPr>
          <p:cNvPr id="1586" name="Google Shape;1586;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165</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6" name="Google Shape;1596;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If a bond is broken, energy is released. </a:t>
            </a:r>
            <a:endParaRPr/>
          </a:p>
        </p:txBody>
      </p:sp>
      <p:sp>
        <p:nvSpPr>
          <p:cNvPr id="1597" name="Google Shape;1597;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166</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7" name="Google Shape;1607;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When a Chemical reaction happens, chemical energy is released.</a:t>
            </a:r>
            <a:endParaRPr/>
          </a:p>
        </p:txBody>
      </p:sp>
      <p:sp>
        <p:nvSpPr>
          <p:cNvPr id="1608" name="Google Shape;1608;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167</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7" name="Google Shape;1617;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Heat is often the product of a chemical reaction </a:t>
            </a:r>
            <a:endParaRPr/>
          </a:p>
        </p:txBody>
      </p:sp>
      <p:sp>
        <p:nvSpPr>
          <p:cNvPr id="1618" name="Google Shape;1618;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168</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p2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5" name="Google Shape;1625;p2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626" name="Google Shape;1626;p2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chemical change rearranges the atoms in the original substance to make a new substance. </a:t>
            </a:r>
            <a:endParaRPr/>
          </a:p>
        </p:txBody>
      </p:sp>
      <p:sp>
        <p:nvSpPr>
          <p:cNvPr id="261" name="Google Shape;261;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p2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1" name="Google Shape;1631;p2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chemical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Chemical energy is energy stored in the bonds of chemical compounds like atoms and molecules.</a:t>
            </a:r>
            <a:endParaRPr/>
          </a:p>
        </p:txBody>
      </p:sp>
      <p:sp>
        <p:nvSpPr>
          <p:cNvPr id="1632" name="Google Shape;1632;p2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170</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p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1" name="Google Shape;1641;p2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happens if bonds are broken?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If a bond is broken, energy is released. </a:t>
            </a:r>
            <a:endParaRPr/>
          </a:p>
        </p:txBody>
      </p:sp>
      <p:sp>
        <p:nvSpPr>
          <p:cNvPr id="1642" name="Google Shape;1642;p2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171</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p2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1" name="Google Shape;1651;p2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If bond are broken, chemical reaction happens and </a:t>
            </a:r>
            <a:r>
              <a:rPr lang="en-US" b="1" u="sng"/>
              <a:t>chemical energy </a:t>
            </a:r>
            <a:r>
              <a:rPr lang="en-US"/>
              <a:t>is released.</a:t>
            </a:r>
            <a:endParaRPr/>
          </a:p>
        </p:txBody>
      </p:sp>
      <p:sp>
        <p:nvSpPr>
          <p:cNvPr id="1652" name="Google Shape;1652;p2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172</a:t>
            </a:fld>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p2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0" name="Google Shape;1660;p2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often the product of a chemical reaction?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Heat</a:t>
            </a:r>
            <a:endParaRPr/>
          </a:p>
        </p:txBody>
      </p:sp>
      <p:sp>
        <p:nvSpPr>
          <p:cNvPr id="1661" name="Google Shape;1661;p2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173</a:t>
            </a:fld>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9" name="Google Shape;1669;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look at some examples of chemical energy.</a:t>
            </a:r>
            <a:endParaRPr/>
          </a:p>
        </p:txBody>
      </p:sp>
      <p:sp>
        <p:nvSpPr>
          <p:cNvPr id="1670" name="Google Shape;1670;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174</a:t>
            </a:fld>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4"/>
        <p:cNvGrpSpPr/>
        <p:nvPr/>
      </p:nvGrpSpPr>
      <p:grpSpPr>
        <a:xfrm>
          <a:off x="0" y="0"/>
          <a:ext cx="0" cy="0"/>
          <a:chOff x="0" y="0"/>
          <a:chExt cx="0" cy="0"/>
        </a:xfrm>
      </p:grpSpPr>
      <p:sp>
        <p:nvSpPr>
          <p:cNvPr id="1675" name="Google Shape;1675;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6" name="Google Shape;1676;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Dry wood has stored chemical energy. When the wood is burned, chemical energy is released (bonds are broken) and turned into heat. We know a chemical reaction has taken place because the wood has turned into ash (a new substance). </a:t>
            </a:r>
            <a:endParaRPr/>
          </a:p>
        </p:txBody>
      </p:sp>
      <p:sp>
        <p:nvSpPr>
          <p:cNvPr id="1677" name="Google Shape;1677;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175</a:t>
            </a:fld>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7"/>
        <p:cNvGrpSpPr/>
        <p:nvPr/>
      </p:nvGrpSpPr>
      <p:grpSpPr>
        <a:xfrm>
          <a:off x="0" y="0"/>
          <a:ext cx="0" cy="0"/>
          <a:chOff x="0" y="0"/>
          <a:chExt cx="0" cy="0"/>
        </a:xfrm>
      </p:grpSpPr>
      <p:sp>
        <p:nvSpPr>
          <p:cNvPr id="1688" name="Google Shape;1688;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9" name="Google Shape;1689;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food contains chemical energy! The bonds in food contain chemical energy. When we breakdown food, The bonds in the food are broken and a chemical reaction takes place causing the chemical energy to be released. The energy from the food helps to keep us warm (heat from the reaction), helps us move, and allows us to grow. </a:t>
            </a:r>
            <a:endParaRPr/>
          </a:p>
        </p:txBody>
      </p:sp>
      <p:sp>
        <p:nvSpPr>
          <p:cNvPr id="1690" name="Google Shape;1690;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176</a:t>
            </a:fld>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p2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8" name="Google Shape;1698;p2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699" name="Google Shape;1699;p2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177</a:t>
            </a:fld>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p:cNvGrpSpPr/>
        <p:nvPr/>
      </p:nvGrpSpPr>
      <p:grpSpPr>
        <a:xfrm>
          <a:off x="0" y="0"/>
          <a:ext cx="0" cy="0"/>
          <a:chOff x="0" y="0"/>
          <a:chExt cx="0" cy="0"/>
        </a:xfrm>
      </p:grpSpPr>
      <p:sp>
        <p:nvSpPr>
          <p:cNvPr id="1703" name="Google Shape;1703;p2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4" name="Google Shape;1704;p2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 we know dry wood has stored chemical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Dry wood has stored chemical energy. When the wood is burned, chemical energy is released (bonds are broken) and turned into heat. We know a chemical reaction has taken place because the wood has turned into ash (a new substance). </a:t>
            </a:r>
            <a:endParaRPr/>
          </a:p>
        </p:txBody>
      </p:sp>
      <p:sp>
        <p:nvSpPr>
          <p:cNvPr id="1705" name="Google Shape;1705;p2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178</a:t>
            </a:fld>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p2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5" name="Google Shape;1715;p2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 we know that our food has stored chemical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Our food contains chemical energy! The bonds in food contain chemical energy. When we breakdown food, The bonds in the food are broken and a chemical reaction takes place causing the chemical energy to be released. The energy from the food helps to keep us warm (heat from the reaction), helps us move, and allows us to grow. </a:t>
            </a:r>
            <a:endParaRPr/>
          </a:p>
        </p:txBody>
      </p:sp>
      <p:sp>
        <p:nvSpPr>
          <p:cNvPr id="1716" name="Google Shape;1716;p2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chemical reaction is made up of chemical changes that happen when two or more elements are combined.</a:t>
            </a:r>
            <a:endParaRPr/>
          </a:p>
        </p:txBody>
      </p:sp>
      <p:sp>
        <p:nvSpPr>
          <p:cNvPr id="269" name="Google Shape;269;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3" name="Google Shape;1723;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some non-examples of chemical energy.</a:t>
            </a:r>
            <a:endParaRPr/>
          </a:p>
        </p:txBody>
      </p:sp>
      <p:sp>
        <p:nvSpPr>
          <p:cNvPr id="1724" name="Google Shape;1724;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180</a:t>
            </a:fld>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gde9b2f909c_0_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0" name="Google Shape;1730;gde9b2f909c_0_1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Separating a mixture skittles by color does not not release any chemical energy because there were no bonds holding them together.</a:t>
            </a:r>
            <a:endParaRPr/>
          </a:p>
        </p:txBody>
      </p:sp>
      <p:sp>
        <p:nvSpPr>
          <p:cNvPr id="1731" name="Google Shape;1731;gde9b2f909c_0_16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181</a:t>
            </a:fld>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8" name="Google Shape;1738;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739" name="Google Shape;1739;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182</a:t>
            </a:fld>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4" name="Google Shape;1744;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Stored energy</a:t>
            </a:r>
            <a:endParaRPr/>
          </a:p>
        </p:txBody>
      </p:sp>
      <p:sp>
        <p:nvSpPr>
          <p:cNvPr id="1745" name="Google Shape;1745;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183</a:t>
            </a:fld>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2" name="Google Shape;1752;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chemical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Energy stored in the bonds of chemical compounds, like atoms and molecules.</a:t>
            </a:r>
            <a:endParaRPr/>
          </a:p>
        </p:txBody>
      </p:sp>
      <p:sp>
        <p:nvSpPr>
          <p:cNvPr id="1753" name="Google Shape;1753;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184</a:t>
            </a:fld>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0"/>
        <p:cNvGrpSpPr/>
        <p:nvPr/>
      </p:nvGrpSpPr>
      <p:grpSpPr>
        <a:xfrm>
          <a:off x="0" y="0"/>
          <a:ext cx="0" cy="0"/>
          <a:chOff x="0" y="0"/>
          <a:chExt cx="0" cy="0"/>
        </a:xfrm>
      </p:grpSpPr>
      <p:sp>
        <p:nvSpPr>
          <p:cNvPr id="1761" name="Google Shape;1761;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2" name="Google Shape;1762;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create when chemical energy is released?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chemical energy is released, a chemical reaction happens, which also causes heat to be released. </a:t>
            </a:r>
            <a:endParaRPr/>
          </a:p>
        </p:txBody>
      </p:sp>
      <p:sp>
        <p:nvSpPr>
          <p:cNvPr id="1763" name="Google Shape;1763;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185</a:t>
            </a:fld>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do we need chemical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Our bodies break down the energy and use the energy to help keep us warm, move, and grow.</a:t>
            </a:r>
            <a:endParaRPr/>
          </a:p>
        </p:txBody>
      </p:sp>
      <p:sp>
        <p:nvSpPr>
          <p:cNvPr id="1772" name="Google Shape;1772;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186</a:t>
            </a:fld>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7"/>
        <p:cNvGrpSpPr/>
        <p:nvPr/>
      </p:nvGrpSpPr>
      <p:grpSpPr>
        <a:xfrm>
          <a:off x="0" y="0"/>
          <a:ext cx="0" cy="0"/>
          <a:chOff x="0" y="0"/>
          <a:chExt cx="0" cy="0"/>
        </a:xfrm>
      </p:grpSpPr>
      <p:sp>
        <p:nvSpPr>
          <p:cNvPr id="1778" name="Google Shape;1778;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9" name="Google Shape;1779;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gravitational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Gravitational potential energy is energy stored because of an object’s position or height above earth’s surface.</a:t>
            </a:r>
            <a:endParaRPr/>
          </a:p>
        </p:txBody>
      </p:sp>
      <p:sp>
        <p:nvSpPr>
          <p:cNvPr id="1780" name="Google Shape;1780;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187</a:t>
            </a:fld>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
        <p:cNvGrpSpPr/>
        <p:nvPr/>
      </p:nvGrpSpPr>
      <p:grpSpPr>
        <a:xfrm>
          <a:off x="0" y="0"/>
          <a:ext cx="0" cy="0"/>
          <a:chOff x="0" y="0"/>
          <a:chExt cx="0" cy="0"/>
        </a:xfrm>
      </p:grpSpPr>
      <p:sp>
        <p:nvSpPr>
          <p:cNvPr id="1786" name="Google Shape;1786;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7" name="Google Shape;1787;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are gravitational potential energy and chemical energy similar?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They both are types of stored (or potential) energy. </a:t>
            </a:r>
            <a:endParaRPr/>
          </a:p>
        </p:txBody>
      </p:sp>
      <p:sp>
        <p:nvSpPr>
          <p:cNvPr id="1788" name="Google Shape;1788;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188</a:t>
            </a:fld>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p2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8" name="Google Shape;1798;p2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1799" name="Google Shape;1799;p2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Monitoring understanding during review is an important step before moving on to new material.</a:t>
            </a:r>
            <a:endParaRPr/>
          </a:p>
        </p:txBody>
      </p:sp>
      <p:sp>
        <p:nvSpPr>
          <p:cNvPr id="277" name="Google Shape;277;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2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2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Chemical energy is energy stored in the bonds of chemical compounds, like atoms and molecules.</a:t>
            </a:r>
            <a:endParaRPr/>
          </a:p>
        </p:txBody>
      </p:sp>
      <p:sp>
        <p:nvSpPr>
          <p:cNvPr id="1806" name="Google Shape;1806;p2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190</a:t>
            </a:fld>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3"/>
        <p:cNvGrpSpPr/>
        <p:nvPr/>
      </p:nvGrpSpPr>
      <p:grpSpPr>
        <a:xfrm>
          <a:off x="0" y="0"/>
          <a:ext cx="0" cy="0"/>
          <a:chOff x="0" y="0"/>
          <a:chExt cx="0" cy="0"/>
        </a:xfrm>
      </p:grpSpPr>
      <p:sp>
        <p:nvSpPr>
          <p:cNvPr id="1814" name="Google Shape;1814;p2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5" name="Google Shape;1815;p2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relationships between kinetic and potential energy?</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1"/>
              <a:t>Based on what we learned about chemical energy how did our hypotheses change? What can we add to them? How does this help us answer our big question? </a:t>
            </a:r>
            <a:endParaRPr b="1"/>
          </a:p>
          <a:p>
            <a:pPr marL="0" lvl="0" indent="0" algn="l" rtl="0">
              <a:lnSpc>
                <a:spcPct val="100000"/>
              </a:lnSpc>
              <a:spcBef>
                <a:spcPts val="0"/>
              </a:spcBef>
              <a:spcAft>
                <a:spcPts val="0"/>
              </a:spcAft>
              <a:buSzPts val="1400"/>
              <a:buNone/>
            </a:pPr>
            <a:endParaRPr/>
          </a:p>
        </p:txBody>
      </p:sp>
      <p:sp>
        <p:nvSpPr>
          <p:cNvPr id="1816" name="Google Shape;1816;p2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191</a:t>
            </a:fld>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Google Shape;1824;p2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5" name="Google Shape;1825;p2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1826" name="Google Shape;1826;p2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192</a:t>
            </a:fld>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p2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1" name="Google Shape;1831;p278: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p:cNvGrpSpPr/>
        <p:nvPr/>
      </p:nvGrpSpPr>
      <p:grpSpPr>
        <a:xfrm>
          <a:off x="0" y="0"/>
          <a:ext cx="0" cy="0"/>
          <a:chOff x="0" y="0"/>
          <a:chExt cx="0" cy="0"/>
        </a:xfrm>
      </p:grpSpPr>
      <p:sp>
        <p:nvSpPr>
          <p:cNvPr id="1839" name="Google Shape;1839;p2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0" name="Google Shape;1840;p2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841" name="Google Shape;1841;p2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194</a:t>
            </a:fld>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p2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0" name="Google Shape;1870;p2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will be learning about nuclear energy.</a:t>
            </a:r>
            <a:endParaRPr/>
          </a:p>
        </p:txBody>
      </p:sp>
      <p:sp>
        <p:nvSpPr>
          <p:cNvPr id="1871" name="Google Shape;1871;p2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195</a:t>
            </a:fld>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p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9" name="Google Shape;1879;p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relationships between kinetic and potential energy? </a:t>
            </a:r>
            <a:r>
              <a:rPr lang="en-US" b="0"/>
              <a:t> </a:t>
            </a:r>
            <a:endParaRPr/>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880" name="Google Shape;1880;p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196</a:t>
            </a:fld>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5"/>
        <p:cNvGrpSpPr/>
        <p:nvPr/>
      </p:nvGrpSpPr>
      <p:grpSpPr>
        <a:xfrm>
          <a:off x="0" y="0"/>
          <a:ext cx="0" cy="0"/>
          <a:chOff x="0" y="0"/>
          <a:chExt cx="0" cy="0"/>
        </a:xfrm>
      </p:grpSpPr>
      <p:sp>
        <p:nvSpPr>
          <p:cNvPr id="1886" name="Google Shape;1886;p2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7" name="Google Shape;1887;p2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1888" name="Google Shape;1888;p2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197</a:t>
            </a:fld>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2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3" name="Google Shape;1893;p2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Remember that an atom is the smallest whole unit of matter.</a:t>
            </a:r>
            <a:endParaRPr/>
          </a:p>
          <a:p>
            <a:pPr marL="0" lvl="0" indent="0" algn="l" rtl="0">
              <a:lnSpc>
                <a:spcPct val="100000"/>
              </a:lnSpc>
              <a:spcBef>
                <a:spcPts val="0"/>
              </a:spcBef>
              <a:spcAft>
                <a:spcPts val="0"/>
              </a:spcAft>
              <a:buSzPts val="1400"/>
              <a:buNone/>
            </a:pPr>
            <a:endParaRPr/>
          </a:p>
        </p:txBody>
      </p:sp>
      <p:sp>
        <p:nvSpPr>
          <p:cNvPr id="1894" name="Google Shape;1894;p2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198</a:t>
            </a:fld>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5"/>
        <p:cNvGrpSpPr/>
        <p:nvPr/>
      </p:nvGrpSpPr>
      <p:grpSpPr>
        <a:xfrm>
          <a:off x="0" y="0"/>
          <a:ext cx="0" cy="0"/>
          <a:chOff x="0" y="0"/>
          <a:chExt cx="0" cy="0"/>
        </a:xfrm>
      </p:grpSpPr>
      <p:sp>
        <p:nvSpPr>
          <p:cNvPr id="1916" name="Google Shape;1916;p2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nucleus the center of the atom that is made up of protons and neutrons.</a:t>
            </a:r>
            <a:endParaRPr/>
          </a:p>
        </p:txBody>
      </p:sp>
      <p:sp>
        <p:nvSpPr>
          <p:cNvPr id="1917" name="Google Shape;1917;p2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Today we will learn the definition of potential energy.</a:t>
            </a:r>
            <a:endParaRPr sz="1200"/>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found in the nucleus of an atom?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Protons and neutrons </a:t>
            </a:r>
            <a:endParaRPr/>
          </a:p>
        </p:txBody>
      </p:sp>
      <p:sp>
        <p:nvSpPr>
          <p:cNvPr id="283" name="Google Shape;283;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p2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6" name="Google Shape;1926;p2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u="none"/>
              <a:t>We will be learning about protons </a:t>
            </a:r>
            <a:r>
              <a:rPr lang="en-US"/>
              <a:t>which are positively charged subatomic particles found in the nucleus of an atom.</a:t>
            </a:r>
            <a:endParaRPr/>
          </a:p>
          <a:p>
            <a:pPr marL="0" marR="0" lvl="0" indent="0" algn="l" rtl="0">
              <a:lnSpc>
                <a:spcPct val="100000"/>
              </a:lnSpc>
              <a:spcBef>
                <a:spcPts val="0"/>
              </a:spcBef>
              <a:spcAft>
                <a:spcPts val="0"/>
              </a:spcAft>
              <a:buClr>
                <a:schemeClr val="dk1"/>
              </a:buClr>
              <a:buSzPts val="1200"/>
              <a:buFont typeface="Calibri"/>
              <a:buNone/>
            </a:pPr>
            <a:endParaRPr sz="1200"/>
          </a:p>
        </p:txBody>
      </p:sp>
      <p:sp>
        <p:nvSpPr>
          <p:cNvPr id="1927" name="Google Shape;1927;p2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200</a:t>
            </a:fld>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p2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7" name="Google Shape;1937;p2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are going to talk about neutrons, which are subatomic particles with no charge (neutral charge) found in the nucleus of atoms.</a:t>
            </a:r>
            <a:endParaRPr/>
          </a:p>
        </p:txBody>
      </p:sp>
      <p:sp>
        <p:nvSpPr>
          <p:cNvPr id="1938" name="Google Shape;1938;p2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201</a:t>
            </a:fld>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5"/>
        <p:cNvGrpSpPr/>
        <p:nvPr/>
      </p:nvGrpSpPr>
      <p:grpSpPr>
        <a:xfrm>
          <a:off x="0" y="0"/>
          <a:ext cx="0" cy="0"/>
          <a:chOff x="0" y="0"/>
          <a:chExt cx="0" cy="0"/>
        </a:xfrm>
      </p:grpSpPr>
      <p:sp>
        <p:nvSpPr>
          <p:cNvPr id="1946" name="Google Shape;1946;p2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7" name="Google Shape;1947;p2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We have also learned about mass. Remember that mass is the measurement of the matter in an object. </a:t>
            </a: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Clr>
                <a:schemeClr val="dk1"/>
              </a:buClr>
              <a:buSzPts val="1200"/>
              <a:buFont typeface="Arial"/>
              <a:buChar char="•"/>
            </a:pPr>
            <a:r>
              <a:rPr lang="en-US"/>
              <a:t>When most people think about mass, they also think about weight. Remember that mass and weight are different. </a:t>
            </a: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Clr>
                <a:schemeClr val="dk1"/>
              </a:buClr>
              <a:buSzPts val="1200"/>
              <a:buFont typeface="Arial"/>
              <a:buChar char="•"/>
            </a:pPr>
            <a:r>
              <a:rPr lang="en-US"/>
              <a:t>The mass of an object is a measure of the amount of matter in the object, but weight is a measure of the force (or how gravity pulls) on an object. So, for example, weight on Earth and Mars is different because the gravitational pull changes, but mass is always the same. </a:t>
            </a:r>
            <a:endParaRPr/>
          </a:p>
        </p:txBody>
      </p:sp>
      <p:sp>
        <p:nvSpPr>
          <p:cNvPr id="1948" name="Google Shape;1948;p2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202</a:t>
            </a:fld>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3"/>
        <p:cNvGrpSpPr/>
        <p:nvPr/>
      </p:nvGrpSpPr>
      <p:grpSpPr>
        <a:xfrm>
          <a:off x="0" y="0"/>
          <a:ext cx="0" cy="0"/>
          <a:chOff x="0" y="0"/>
          <a:chExt cx="0" cy="0"/>
        </a:xfrm>
      </p:grpSpPr>
      <p:sp>
        <p:nvSpPr>
          <p:cNvPr id="1954" name="Google Shape;1954;p2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5" name="Google Shape;1955;p2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is the ability to cause change. </a:t>
            </a:r>
            <a:endParaRPr/>
          </a:p>
        </p:txBody>
      </p:sp>
      <p:sp>
        <p:nvSpPr>
          <p:cNvPr id="1956" name="Google Shape;1956;p2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203</a:t>
            </a:fld>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1"/>
        <p:cNvGrpSpPr/>
        <p:nvPr/>
      </p:nvGrpSpPr>
      <p:grpSpPr>
        <a:xfrm>
          <a:off x="0" y="0"/>
          <a:ext cx="0" cy="0"/>
          <a:chOff x="0" y="0"/>
          <a:chExt cx="0" cy="0"/>
        </a:xfrm>
      </p:grpSpPr>
      <p:sp>
        <p:nvSpPr>
          <p:cNvPr id="1962" name="Google Shape;1962;p2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3" name="Google Shape;1963;p2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Gravity is a force the exists between all objects with mass. This is why apples fall to the earth. They are being pulled in by the earth's gravity. </a:t>
            </a:r>
            <a:endParaRPr/>
          </a:p>
        </p:txBody>
      </p:sp>
      <p:sp>
        <p:nvSpPr>
          <p:cNvPr id="1964" name="Google Shape;1964;p2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204</a:t>
            </a:fld>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9"/>
        <p:cNvGrpSpPr/>
        <p:nvPr/>
      </p:nvGrpSpPr>
      <p:grpSpPr>
        <a:xfrm>
          <a:off x="0" y="0"/>
          <a:ext cx="0" cy="0"/>
          <a:chOff x="0" y="0"/>
          <a:chExt cx="0" cy="0"/>
        </a:xfrm>
      </p:grpSpPr>
      <p:sp>
        <p:nvSpPr>
          <p:cNvPr id="1970" name="Google Shape;1970;p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1" name="Google Shape;1971;p2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chemical change rearranges the atoms in the original substance to make a new substance. </a:t>
            </a:r>
            <a:endParaRPr/>
          </a:p>
        </p:txBody>
      </p:sp>
      <p:sp>
        <p:nvSpPr>
          <p:cNvPr id="1972" name="Google Shape;1972;p2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205</a:t>
            </a:fld>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p2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9" name="Google Shape;1979;p2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chemical reaction is made up of chemical changes that happen when two or more elements are combined.</a:t>
            </a:r>
            <a:endParaRPr/>
          </a:p>
        </p:txBody>
      </p:sp>
      <p:sp>
        <p:nvSpPr>
          <p:cNvPr id="1980" name="Google Shape;1980;p2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206</a:t>
            </a:fld>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p2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7" name="Google Shape;1987;p2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Potential energy is stored energy. </a:t>
            </a:r>
            <a:endParaRPr/>
          </a:p>
        </p:txBody>
      </p:sp>
      <p:sp>
        <p:nvSpPr>
          <p:cNvPr id="1988" name="Google Shape;1988;p2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207</a:t>
            </a:fld>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3"/>
        <p:cNvGrpSpPr/>
        <p:nvPr/>
      </p:nvGrpSpPr>
      <p:grpSpPr>
        <a:xfrm>
          <a:off x="0" y="0"/>
          <a:ext cx="0" cy="0"/>
          <a:chOff x="0" y="0"/>
          <a:chExt cx="0" cy="0"/>
        </a:xfrm>
      </p:grpSpPr>
      <p:sp>
        <p:nvSpPr>
          <p:cNvPr id="1994" name="Google Shape;1994;p2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5" name="Google Shape;1995;p2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Gravitational potential energy is energy stored because of an object’s position or height above earth’s surface.</a:t>
            </a:r>
            <a:endParaRPr/>
          </a:p>
        </p:txBody>
      </p:sp>
      <p:sp>
        <p:nvSpPr>
          <p:cNvPr id="1996" name="Google Shape;1996;p2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208</a:t>
            </a:fld>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1"/>
        <p:cNvGrpSpPr/>
        <p:nvPr/>
      </p:nvGrpSpPr>
      <p:grpSpPr>
        <a:xfrm>
          <a:off x="0" y="0"/>
          <a:ext cx="0" cy="0"/>
          <a:chOff x="0" y="0"/>
          <a:chExt cx="0" cy="0"/>
        </a:xfrm>
      </p:grpSpPr>
      <p:sp>
        <p:nvSpPr>
          <p:cNvPr id="2002" name="Google Shape;2002;p2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3" name="Google Shape;2003;p2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Gravitational potential energy is the energy an object has because of its position in a gravitational field.</a:t>
            </a:r>
            <a:endParaRPr/>
          </a:p>
        </p:txBody>
      </p:sp>
      <p:sp>
        <p:nvSpPr>
          <p:cNvPr id="2004" name="Google Shape;2004;p2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209</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does mass tell us about an object?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It tells us how much matter is in an object.</a:t>
            </a:r>
            <a:endParaRPr/>
          </a:p>
        </p:txBody>
      </p:sp>
      <p:sp>
        <p:nvSpPr>
          <p:cNvPr id="291" name="Google Shape;291;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1"/>
        <p:cNvGrpSpPr/>
        <p:nvPr/>
      </p:nvGrpSpPr>
      <p:grpSpPr>
        <a:xfrm>
          <a:off x="0" y="0"/>
          <a:ext cx="0" cy="0"/>
          <a:chOff x="0" y="0"/>
          <a:chExt cx="0" cy="0"/>
        </a:xfrm>
      </p:grpSpPr>
      <p:sp>
        <p:nvSpPr>
          <p:cNvPr id="2012" name="Google Shape;2012;p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3" name="Google Shape;2013;p2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014" name="Google Shape;2014;p2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210</a:t>
            </a:fld>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p2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9" name="Google Shape;2019;p2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found in the nucleus of an atom?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Protons and neutrons </a:t>
            </a:r>
            <a:endParaRPr/>
          </a:p>
        </p:txBody>
      </p:sp>
      <p:sp>
        <p:nvSpPr>
          <p:cNvPr id="2020" name="Google Shape;2020;p2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211</a:t>
            </a:fld>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5"/>
        <p:cNvGrpSpPr/>
        <p:nvPr/>
      </p:nvGrpSpPr>
      <p:grpSpPr>
        <a:xfrm>
          <a:off x="0" y="0"/>
          <a:ext cx="0" cy="0"/>
          <a:chOff x="0" y="0"/>
          <a:chExt cx="0" cy="0"/>
        </a:xfrm>
      </p:grpSpPr>
      <p:sp>
        <p:nvSpPr>
          <p:cNvPr id="2026" name="Google Shape;2026;p2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7" name="Google Shape;2027;p2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does mass tell us about an object?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It tells us how much matter is in an object.</a:t>
            </a:r>
            <a:endParaRPr/>
          </a:p>
        </p:txBody>
      </p:sp>
      <p:sp>
        <p:nvSpPr>
          <p:cNvPr id="2028" name="Google Shape;2028;p2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212</a:t>
            </a:fld>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3"/>
        <p:cNvGrpSpPr/>
        <p:nvPr/>
      </p:nvGrpSpPr>
      <p:grpSpPr>
        <a:xfrm>
          <a:off x="0" y="0"/>
          <a:ext cx="0" cy="0"/>
          <a:chOff x="0" y="0"/>
          <a:chExt cx="0" cy="0"/>
        </a:xfrm>
      </p:grpSpPr>
      <p:sp>
        <p:nvSpPr>
          <p:cNvPr id="2034" name="Google Shape;2034;p3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5" name="Google Shape;2035;p3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ability to cause change</a:t>
            </a:r>
            <a:endParaRPr/>
          </a:p>
        </p:txBody>
      </p:sp>
      <p:sp>
        <p:nvSpPr>
          <p:cNvPr id="2036" name="Google Shape;2036;p3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213</a:t>
            </a:fld>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1"/>
        <p:cNvGrpSpPr/>
        <p:nvPr/>
      </p:nvGrpSpPr>
      <p:grpSpPr>
        <a:xfrm>
          <a:off x="0" y="0"/>
          <a:ext cx="0" cy="0"/>
          <a:chOff x="0" y="0"/>
          <a:chExt cx="0" cy="0"/>
        </a:xfrm>
      </p:grpSpPr>
      <p:sp>
        <p:nvSpPr>
          <p:cNvPr id="2042" name="Google Shape;2042;p3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3" name="Google Shape;2043;p3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relationship between gravity and mass?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Gravity is a force that exists between all objects with mass.</a:t>
            </a:r>
            <a:endParaRPr/>
          </a:p>
        </p:txBody>
      </p:sp>
      <p:sp>
        <p:nvSpPr>
          <p:cNvPr id="2044" name="Google Shape;2044;p3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214</a:t>
            </a:fld>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9"/>
        <p:cNvGrpSpPr/>
        <p:nvPr/>
      </p:nvGrpSpPr>
      <p:grpSpPr>
        <a:xfrm>
          <a:off x="0" y="0"/>
          <a:ext cx="0" cy="0"/>
          <a:chOff x="0" y="0"/>
          <a:chExt cx="0" cy="0"/>
        </a:xfrm>
      </p:grpSpPr>
      <p:sp>
        <p:nvSpPr>
          <p:cNvPr id="2050" name="Google Shape;2050;p3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a chemical change and chemical reaction?</a:t>
            </a:r>
            <a:endParaRPr/>
          </a:p>
        </p:txBody>
      </p:sp>
      <p:sp>
        <p:nvSpPr>
          <p:cNvPr id="2051" name="Google Shape;2051;p3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7"/>
        <p:cNvGrpSpPr/>
        <p:nvPr/>
      </p:nvGrpSpPr>
      <p:grpSpPr>
        <a:xfrm>
          <a:off x="0" y="0"/>
          <a:ext cx="0" cy="0"/>
          <a:chOff x="0" y="0"/>
          <a:chExt cx="0" cy="0"/>
        </a:xfrm>
      </p:grpSpPr>
      <p:sp>
        <p:nvSpPr>
          <p:cNvPr id="2058" name="Google Shape;2058;p3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9" name="Google Shape;2059;p3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Potential energy is stored energy. </a:t>
            </a:r>
            <a:endParaRPr/>
          </a:p>
        </p:txBody>
      </p:sp>
      <p:sp>
        <p:nvSpPr>
          <p:cNvPr id="2060" name="Google Shape;2060;p3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216</a:t>
            </a:fld>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
        <p:cNvGrpSpPr/>
        <p:nvPr/>
      </p:nvGrpSpPr>
      <p:grpSpPr>
        <a:xfrm>
          <a:off x="0" y="0"/>
          <a:ext cx="0" cy="0"/>
          <a:chOff x="0" y="0"/>
          <a:chExt cx="0" cy="0"/>
        </a:xfrm>
      </p:grpSpPr>
      <p:sp>
        <p:nvSpPr>
          <p:cNvPr id="2066" name="Google Shape;2066;p3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7" name="Google Shape;2067;p3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is gravitational energy stored?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Gravitational potential energy is energy stored because of an object’s position or height above earth’s surface</a:t>
            </a:r>
            <a:endParaRPr/>
          </a:p>
        </p:txBody>
      </p:sp>
      <p:sp>
        <p:nvSpPr>
          <p:cNvPr id="2068" name="Google Shape;2068;p3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217</a:t>
            </a:fld>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3"/>
        <p:cNvGrpSpPr/>
        <p:nvPr/>
      </p:nvGrpSpPr>
      <p:grpSpPr>
        <a:xfrm>
          <a:off x="0" y="0"/>
          <a:ext cx="0" cy="0"/>
          <a:chOff x="0" y="0"/>
          <a:chExt cx="0" cy="0"/>
        </a:xfrm>
      </p:grpSpPr>
      <p:sp>
        <p:nvSpPr>
          <p:cNvPr id="2074" name="Google Shape;2074;p3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5" name="Google Shape;2075;p3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chemical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Chemical energy is energy stored in the bonds of chemical compounds like atoms and molecules </a:t>
            </a:r>
            <a:endParaRPr/>
          </a:p>
        </p:txBody>
      </p:sp>
      <p:sp>
        <p:nvSpPr>
          <p:cNvPr id="2076" name="Google Shape;2076;p3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218</a:t>
            </a:fld>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3"/>
        <p:cNvGrpSpPr/>
        <p:nvPr/>
      </p:nvGrpSpPr>
      <p:grpSpPr>
        <a:xfrm>
          <a:off x="0" y="0"/>
          <a:ext cx="0" cy="0"/>
          <a:chOff x="0" y="0"/>
          <a:chExt cx="0" cy="0"/>
        </a:xfrm>
      </p:grpSpPr>
      <p:sp>
        <p:nvSpPr>
          <p:cNvPr id="2084" name="Google Shape;2084;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5" name="Google Shape;2085;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nuclear energy.</a:t>
            </a:r>
            <a:endParaRPr/>
          </a:p>
        </p:txBody>
      </p:sp>
      <p:sp>
        <p:nvSpPr>
          <p:cNvPr id="2086" name="Google Shape;2086;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219</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ability to cause change </a:t>
            </a:r>
            <a:endParaRPr/>
          </a:p>
        </p:txBody>
      </p:sp>
      <p:sp>
        <p:nvSpPr>
          <p:cNvPr id="299" name="Google Shape;299;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3" name="Google Shape;2093;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Nuclear energy is energy stored in the nucleus of an atom.</a:t>
            </a:r>
            <a:endParaRPr/>
          </a:p>
        </p:txBody>
      </p:sp>
      <p:sp>
        <p:nvSpPr>
          <p:cNvPr id="2094" name="Google Shape;2094;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220</a:t>
            </a:fld>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1"/>
        <p:cNvGrpSpPr/>
        <p:nvPr/>
      </p:nvGrpSpPr>
      <p:grpSpPr>
        <a:xfrm>
          <a:off x="0" y="0"/>
          <a:ext cx="0" cy="0"/>
          <a:chOff x="0" y="0"/>
          <a:chExt cx="0" cy="0"/>
        </a:xfrm>
      </p:grpSpPr>
      <p:sp>
        <p:nvSpPr>
          <p:cNvPr id="2102" name="Google Shape;2102;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3" name="Google Shape;2103;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104" name="Google Shape;2104;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221</a:t>
            </a:fld>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9"/>
        <p:cNvGrpSpPr/>
        <p:nvPr/>
      </p:nvGrpSpPr>
      <p:grpSpPr>
        <a:xfrm>
          <a:off x="0" y="0"/>
          <a:ext cx="0" cy="0"/>
          <a:chOff x="0" y="0"/>
          <a:chExt cx="0" cy="0"/>
        </a:xfrm>
      </p:grpSpPr>
      <p:sp>
        <p:nvSpPr>
          <p:cNvPr id="2110" name="Google Shape;2110;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1" name="Google Shape;2111;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Nuclear energy holds the nucleus of an atom together. It keeps protons and neutrons next to each other. </a:t>
            </a:r>
            <a:endParaRPr/>
          </a:p>
        </p:txBody>
      </p:sp>
      <p:sp>
        <p:nvSpPr>
          <p:cNvPr id="2112" name="Google Shape;2112;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222</a:t>
            </a:fld>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7"/>
        <p:cNvGrpSpPr/>
        <p:nvPr/>
      </p:nvGrpSpPr>
      <p:grpSpPr>
        <a:xfrm>
          <a:off x="0" y="0"/>
          <a:ext cx="0" cy="0"/>
          <a:chOff x="0" y="0"/>
          <a:chExt cx="0" cy="0"/>
        </a:xfrm>
      </p:grpSpPr>
      <p:sp>
        <p:nvSpPr>
          <p:cNvPr id="2118" name="Google Shape;2118;p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9" name="Google Shape;2119;p3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120" name="Google Shape;2120;p3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223</a:t>
            </a:fld>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p3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5" name="Google Shape;2125;p3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nuclear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Nuclear energy is energy stored in the nucleus of an atom.</a:t>
            </a:r>
            <a:endParaRPr/>
          </a:p>
        </p:txBody>
      </p:sp>
      <p:sp>
        <p:nvSpPr>
          <p:cNvPr id="2126" name="Google Shape;2126;p3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224</a:t>
            </a:fld>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p3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4" name="Google Shape;2134;p3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function of nuclear energy in an atom?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Nuclear energy holds the nucleus of an atom together. It keeps protons and neutrons next to each other. </a:t>
            </a:r>
            <a:endParaRPr/>
          </a:p>
        </p:txBody>
      </p:sp>
      <p:sp>
        <p:nvSpPr>
          <p:cNvPr id="2135" name="Google Shape;2135;p3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225</a:t>
            </a:fld>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0"/>
        <p:cNvGrpSpPr/>
        <p:nvPr/>
      </p:nvGrpSpPr>
      <p:grpSpPr>
        <a:xfrm>
          <a:off x="0" y="0"/>
          <a:ext cx="0" cy="0"/>
          <a:chOff x="0" y="0"/>
          <a:chExt cx="0" cy="0"/>
        </a:xfrm>
      </p:grpSpPr>
      <p:sp>
        <p:nvSpPr>
          <p:cNvPr id="2141" name="Google Shape;2141;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2" name="Google Shape;2142;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an example of nuclear energy.</a:t>
            </a:r>
            <a:endParaRPr/>
          </a:p>
        </p:txBody>
      </p:sp>
      <p:sp>
        <p:nvSpPr>
          <p:cNvPr id="2143" name="Google Shape;2143;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226</a:t>
            </a:fld>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7"/>
        <p:cNvGrpSpPr/>
        <p:nvPr/>
      </p:nvGrpSpPr>
      <p:grpSpPr>
        <a:xfrm>
          <a:off x="0" y="0"/>
          <a:ext cx="0" cy="0"/>
          <a:chOff x="0" y="0"/>
          <a:chExt cx="0" cy="0"/>
        </a:xfrm>
      </p:grpSpPr>
      <p:sp>
        <p:nvSpPr>
          <p:cNvPr id="2148" name="Google Shape;2148;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9" name="Google Shape;2149;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Nuclear energy can be extremely explosive when used. The sun is powered by nuclear energy, so the sun is one example of how we can see nuclear energy.</a:t>
            </a:r>
            <a:endParaRPr/>
          </a:p>
        </p:txBody>
      </p:sp>
      <p:sp>
        <p:nvSpPr>
          <p:cNvPr id="2150" name="Google Shape;2150;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227</a:t>
            </a:fld>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p3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7" name="Google Shape;2157;p3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158" name="Google Shape;2158;p3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228</a:t>
            </a:fld>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1"/>
        <p:cNvGrpSpPr/>
        <p:nvPr/>
      </p:nvGrpSpPr>
      <p:grpSpPr>
        <a:xfrm>
          <a:off x="0" y="0"/>
          <a:ext cx="0" cy="0"/>
          <a:chOff x="0" y="0"/>
          <a:chExt cx="0" cy="0"/>
        </a:xfrm>
      </p:grpSpPr>
      <p:sp>
        <p:nvSpPr>
          <p:cNvPr id="2162" name="Google Shape;2162;p3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3" name="Google Shape;2163;p3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can we see nuclear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Nuclear energy can be extremely explosive when used. The sun is powered by nuclear energy, so the sun is one example of how we can see nuclear energy.</a:t>
            </a:r>
            <a:endParaRPr/>
          </a:p>
        </p:txBody>
      </p:sp>
      <p:sp>
        <p:nvSpPr>
          <p:cNvPr id="2164" name="Google Shape;2164;p3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229</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relationship between gravity and mass?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Gravity is a force that exists between all objects with mass.</a:t>
            </a:r>
            <a:endParaRPr/>
          </a:p>
        </p:txBody>
      </p:sp>
      <p:sp>
        <p:nvSpPr>
          <p:cNvPr id="307" name="Google Shape;307;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look at some non-examples of nuclear energy.</a:t>
            </a:r>
            <a:endParaRPr/>
          </a:p>
        </p:txBody>
      </p:sp>
      <p:sp>
        <p:nvSpPr>
          <p:cNvPr id="2172" name="Google Shape;2172;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230</a:t>
            </a:fld>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6"/>
        <p:cNvGrpSpPr/>
        <p:nvPr/>
      </p:nvGrpSpPr>
      <p:grpSpPr>
        <a:xfrm>
          <a:off x="0" y="0"/>
          <a:ext cx="0" cy="0"/>
          <a:chOff x="0" y="0"/>
          <a:chExt cx="0" cy="0"/>
        </a:xfrm>
      </p:grpSpPr>
      <p:sp>
        <p:nvSpPr>
          <p:cNvPr id="2177" name="Google Shape;2177;gde9b2f909c_0_2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8" name="Google Shape;2178;gde9b2f909c_0_2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energy stored in molecules is an example of chemical energy not nuclear energy.</a:t>
            </a:r>
            <a:endParaRPr/>
          </a:p>
        </p:txBody>
      </p:sp>
      <p:sp>
        <p:nvSpPr>
          <p:cNvPr id="2179" name="Google Shape;2179;gde9b2f909c_0_2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231</a:t>
            </a:fld>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p:cNvGrpSpPr/>
        <p:nvPr/>
      </p:nvGrpSpPr>
      <p:grpSpPr>
        <a:xfrm>
          <a:off x="0" y="0"/>
          <a:ext cx="0" cy="0"/>
          <a:chOff x="0" y="0"/>
          <a:chExt cx="0" cy="0"/>
        </a:xfrm>
      </p:grpSpPr>
      <p:sp>
        <p:nvSpPr>
          <p:cNvPr id="2183" name="Google Shape;2183;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4" name="Google Shape;2184;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look at the word parts for nuclear and nucleus to help remember what nuclear energy means.</a:t>
            </a:r>
            <a:endParaRPr/>
          </a:p>
        </p:txBody>
      </p:sp>
      <p:sp>
        <p:nvSpPr>
          <p:cNvPr id="2185" name="Google Shape;2185;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232</a:t>
            </a:fld>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9"/>
        <p:cNvGrpSpPr/>
        <p:nvPr/>
      </p:nvGrpSpPr>
      <p:grpSpPr>
        <a:xfrm>
          <a:off x="0" y="0"/>
          <a:ext cx="0" cy="0"/>
          <a:chOff x="0" y="0"/>
          <a:chExt cx="0" cy="0"/>
        </a:xfrm>
      </p:grpSpPr>
      <p:sp>
        <p:nvSpPr>
          <p:cNvPr id="2190" name="Google Shape;2190;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1" name="Google Shape;2191;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we can see how the word ”nuclear” comes from the word “nucleus.” This helps us remember that nuclear energy is stored in the nucleus of atoms.</a:t>
            </a:r>
            <a:endParaRPr/>
          </a:p>
        </p:txBody>
      </p:sp>
      <p:sp>
        <p:nvSpPr>
          <p:cNvPr id="2192" name="Google Shape;2192;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233</a:t>
            </a:fld>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1"/>
        <p:cNvGrpSpPr/>
        <p:nvPr/>
      </p:nvGrpSpPr>
      <p:grpSpPr>
        <a:xfrm>
          <a:off x="0" y="0"/>
          <a:ext cx="0" cy="0"/>
          <a:chOff x="0" y="0"/>
          <a:chExt cx="0" cy="0"/>
        </a:xfrm>
      </p:grpSpPr>
      <p:sp>
        <p:nvSpPr>
          <p:cNvPr id="2202" name="Google Shape;2202;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3" name="Google Shape;2203;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204" name="Google Shape;2204;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234</a:t>
            </a:fld>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7"/>
        <p:cNvGrpSpPr/>
        <p:nvPr/>
      </p:nvGrpSpPr>
      <p:grpSpPr>
        <a:xfrm>
          <a:off x="0" y="0"/>
          <a:ext cx="0" cy="0"/>
          <a:chOff x="0" y="0"/>
          <a:chExt cx="0" cy="0"/>
        </a:xfrm>
      </p:grpSpPr>
      <p:sp>
        <p:nvSpPr>
          <p:cNvPr id="2208" name="Google Shape;2208;p3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9" name="Google Shape;2209;p3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does the word nucleus help us remember what nuclear energy is?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Here we can see how the word ”nuclear” comes from the word “nucleus.” This helps us remember that nuclear energy is stored in the nucleus of atoms.</a:t>
            </a:r>
            <a:endParaRPr/>
          </a:p>
        </p:txBody>
      </p:sp>
      <p:sp>
        <p:nvSpPr>
          <p:cNvPr id="2210" name="Google Shape;2210;p3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235</a:t>
            </a:fld>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7"/>
        <p:cNvGrpSpPr/>
        <p:nvPr/>
      </p:nvGrpSpPr>
      <p:grpSpPr>
        <a:xfrm>
          <a:off x="0" y="0"/>
          <a:ext cx="0" cy="0"/>
          <a:chOff x="0" y="0"/>
          <a:chExt cx="0" cy="0"/>
        </a:xfrm>
      </p:grpSpPr>
      <p:sp>
        <p:nvSpPr>
          <p:cNvPr id="2218" name="Google Shape;2218;p3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9" name="Google Shape;2219;p3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review what we have learned so far.</a:t>
            </a:r>
            <a:endParaRPr/>
          </a:p>
        </p:txBody>
      </p:sp>
      <p:sp>
        <p:nvSpPr>
          <p:cNvPr id="2220" name="Google Shape;2220;p3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236</a:t>
            </a:fld>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3"/>
        <p:cNvGrpSpPr/>
        <p:nvPr/>
      </p:nvGrpSpPr>
      <p:grpSpPr>
        <a:xfrm>
          <a:off x="0" y="0"/>
          <a:ext cx="0" cy="0"/>
          <a:chOff x="0" y="0"/>
          <a:chExt cx="0" cy="0"/>
        </a:xfrm>
      </p:grpSpPr>
      <p:sp>
        <p:nvSpPr>
          <p:cNvPr id="2224" name="Google Shape;2224;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5" name="Google Shape;2225;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Stored energy</a:t>
            </a:r>
            <a:endParaRPr/>
          </a:p>
        </p:txBody>
      </p:sp>
      <p:sp>
        <p:nvSpPr>
          <p:cNvPr id="2226" name="Google Shape;2226;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237</a:t>
            </a:fld>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1"/>
        <p:cNvGrpSpPr/>
        <p:nvPr/>
      </p:nvGrpSpPr>
      <p:grpSpPr>
        <a:xfrm>
          <a:off x="0" y="0"/>
          <a:ext cx="0" cy="0"/>
          <a:chOff x="0" y="0"/>
          <a:chExt cx="0" cy="0"/>
        </a:xfrm>
      </p:grpSpPr>
      <p:sp>
        <p:nvSpPr>
          <p:cNvPr id="2232" name="Google Shape;2232;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3" name="Google Shape;2233;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nuclear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Nuclear energy is energy stored in the nucleus of an atom.</a:t>
            </a:r>
            <a:endParaRPr/>
          </a:p>
        </p:txBody>
      </p:sp>
      <p:sp>
        <p:nvSpPr>
          <p:cNvPr id="2234" name="Google Shape;2234;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238</a:t>
            </a:fld>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Google Shape;2241;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2" name="Google Shape;2242;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are nuclear energy and chemical energy different?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Nuclear energy is energy stored in the nucleus of an atom, but chemical energy is energy stored in the bonds of chemical compounds.</a:t>
            </a:r>
            <a:endParaRPr/>
          </a:p>
        </p:txBody>
      </p:sp>
      <p:sp>
        <p:nvSpPr>
          <p:cNvPr id="2243" name="Google Shape;2243;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239</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a chemical change and chemical reaction?</a:t>
            </a:r>
            <a:endParaRPr/>
          </a:p>
        </p:txBody>
      </p:sp>
      <p:sp>
        <p:nvSpPr>
          <p:cNvPr id="314" name="Google Shape;314;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1" name="Google Shape;2251;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are gravitational potential energy, nuclear energy, and chemical energy related?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They are all ways energy is stored, meaning they are all types of potential energy. </a:t>
            </a:r>
            <a:endParaRPr/>
          </a:p>
        </p:txBody>
      </p:sp>
      <p:sp>
        <p:nvSpPr>
          <p:cNvPr id="2252" name="Google Shape;2252;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240</a:t>
            </a:fld>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1" name="Google Shape;2261;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2262" name="Google Shape;2262;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241</a:t>
            </a:fld>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6"/>
        <p:cNvGrpSpPr/>
        <p:nvPr/>
      </p:nvGrpSpPr>
      <p:grpSpPr>
        <a:xfrm>
          <a:off x="0" y="0"/>
          <a:ext cx="0" cy="0"/>
          <a:chOff x="0" y="0"/>
          <a:chExt cx="0" cy="0"/>
        </a:xfrm>
      </p:grpSpPr>
      <p:sp>
        <p:nvSpPr>
          <p:cNvPr id="2267" name="Google Shape;2267;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8" name="Google Shape;2268;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Nuclear energy is energy stored in the nucleus of an atom.</a:t>
            </a:r>
            <a:endParaRPr/>
          </a:p>
        </p:txBody>
      </p:sp>
      <p:sp>
        <p:nvSpPr>
          <p:cNvPr id="2269" name="Google Shape;2269;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242</a:t>
            </a:fld>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5"/>
        <p:cNvGrpSpPr/>
        <p:nvPr/>
      </p:nvGrpSpPr>
      <p:grpSpPr>
        <a:xfrm>
          <a:off x="0" y="0"/>
          <a:ext cx="0" cy="0"/>
          <a:chOff x="0" y="0"/>
          <a:chExt cx="0" cy="0"/>
        </a:xfrm>
      </p:grpSpPr>
      <p:sp>
        <p:nvSpPr>
          <p:cNvPr id="2276" name="Google Shape;2276;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7" name="Google Shape;2277;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relationships between kinetic and potential energy?</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1"/>
              <a:t>Explicit cue to revisit the big question at the end of the lesson:  </a:t>
            </a:r>
            <a:r>
              <a:rPr lang="en-US" b="0"/>
              <a:t>Okay everyone.  Now that we’ve learned the term, potential energy (and the three different types), let’s reflect once more on our big question.  Was there anything that we predicted earlier that was correct or incorrect? Do you have any new hypotheses to share? </a:t>
            </a:r>
            <a:endParaRPr b="1"/>
          </a:p>
          <a:p>
            <a:pPr marL="0" lvl="0" indent="0" algn="l" rtl="0">
              <a:lnSpc>
                <a:spcPct val="100000"/>
              </a:lnSpc>
              <a:spcBef>
                <a:spcPts val="0"/>
              </a:spcBef>
              <a:spcAft>
                <a:spcPts val="0"/>
              </a:spcAft>
              <a:buSzPts val="1400"/>
              <a:buNone/>
            </a:pPr>
            <a:endParaRPr/>
          </a:p>
        </p:txBody>
      </p:sp>
      <p:sp>
        <p:nvSpPr>
          <p:cNvPr id="2278" name="Google Shape;2278;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243</a:t>
            </a:fld>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5"/>
        <p:cNvGrpSpPr/>
        <p:nvPr/>
      </p:nvGrpSpPr>
      <p:grpSpPr>
        <a:xfrm>
          <a:off x="0" y="0"/>
          <a:ext cx="0" cy="0"/>
          <a:chOff x="0" y="0"/>
          <a:chExt cx="0" cy="0"/>
        </a:xfrm>
      </p:grpSpPr>
      <p:sp>
        <p:nvSpPr>
          <p:cNvPr id="2286" name="Google Shape;2286;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7" name="Google Shape;2287;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2288" name="Google Shape;2288;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244</a:t>
            </a:fld>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1"/>
        <p:cNvGrpSpPr/>
        <p:nvPr/>
      </p:nvGrpSpPr>
      <p:grpSpPr>
        <a:xfrm>
          <a:off x="0" y="0"/>
          <a:ext cx="0" cy="0"/>
          <a:chOff x="0" y="0"/>
          <a:chExt cx="0" cy="0"/>
        </a:xfrm>
      </p:grpSpPr>
      <p:sp>
        <p:nvSpPr>
          <p:cNvPr id="2292" name="Google Shape;2292;g9d35d3923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3" name="Google Shape;2293;g9d35d3923d_0_0: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0"/>
        <p:cNvGrpSpPr/>
        <p:nvPr/>
      </p:nvGrpSpPr>
      <p:grpSpPr>
        <a:xfrm>
          <a:off x="0" y="0"/>
          <a:ext cx="0" cy="0"/>
          <a:chOff x="0" y="0"/>
          <a:chExt cx="0" cy="0"/>
        </a:xfrm>
      </p:grpSpPr>
      <p:sp>
        <p:nvSpPr>
          <p:cNvPr id="2301" name="Google Shape;2301;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2" name="Google Shape;2302;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2303" name="Google Shape;2303;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246</a:t>
            </a:fld>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2" name="Google Shape;2332;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will be learning about kinetic energy.</a:t>
            </a:r>
            <a:endParaRPr/>
          </a:p>
        </p:txBody>
      </p:sp>
      <p:sp>
        <p:nvSpPr>
          <p:cNvPr id="2333" name="Google Shape;2333;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247</a:t>
            </a:fld>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9"/>
        <p:cNvGrpSpPr/>
        <p:nvPr/>
      </p:nvGrpSpPr>
      <p:grpSpPr>
        <a:xfrm>
          <a:off x="0" y="0"/>
          <a:ext cx="0" cy="0"/>
          <a:chOff x="0" y="0"/>
          <a:chExt cx="0" cy="0"/>
        </a:xfrm>
      </p:grpSpPr>
      <p:sp>
        <p:nvSpPr>
          <p:cNvPr id="2340" name="Google Shape;2340;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1" name="Google Shape;2341;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relationships between kinetic and potential energy? </a:t>
            </a:r>
            <a:r>
              <a:rPr lang="en-US" b="0"/>
              <a:t> </a:t>
            </a:r>
            <a:endParaRPr/>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What are our hypothesis so far? What changed in our thinking? </a:t>
            </a:r>
            <a:endParaRPr/>
          </a:p>
        </p:txBody>
      </p:sp>
      <p:sp>
        <p:nvSpPr>
          <p:cNvPr id="2342" name="Google Shape;2342;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248</a:t>
            </a:fld>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de9b2f909c_0_3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1" name="Google Shape;2351;gde9b2f909c_0_3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do a quick demonstration that will help get our brains ready to think about kinetic energy, and how it relates to our big question.</a:t>
            </a:r>
            <a:endParaRPr/>
          </a:p>
        </p:txBody>
      </p:sp>
      <p:sp>
        <p:nvSpPr>
          <p:cNvPr id="2352" name="Google Shape;2352;gde9b2f909c_0_3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249</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potential energy.</a:t>
            </a:r>
            <a:endParaRPr/>
          </a:p>
        </p:txBody>
      </p:sp>
      <p:sp>
        <p:nvSpPr>
          <p:cNvPr id="323" name="Google Shape;323;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p3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0" name="Google Shape;2360;p3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361" name="Google Shape;2361;p3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250</a:t>
            </a:fld>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4"/>
        <p:cNvGrpSpPr/>
        <p:nvPr/>
      </p:nvGrpSpPr>
      <p:grpSpPr>
        <a:xfrm>
          <a:off x="0" y="0"/>
          <a:ext cx="0" cy="0"/>
          <a:chOff x="0" y="0"/>
          <a:chExt cx="0" cy="0"/>
        </a:xfrm>
      </p:grpSpPr>
      <p:sp>
        <p:nvSpPr>
          <p:cNvPr id="2365" name="Google Shape;2365;p3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6" name="Google Shape;2366;p3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When the marble is at the top of the plane and not moving, what type of energy does it have?</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Gravitational potential energy because it is at a height above the earth’s surface and has mass. </a:t>
            </a:r>
            <a:endParaRPr/>
          </a:p>
        </p:txBody>
      </p:sp>
      <p:sp>
        <p:nvSpPr>
          <p:cNvPr id="2367" name="Google Shape;2367;p3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2"/>
        <p:cNvGrpSpPr/>
        <p:nvPr/>
      </p:nvGrpSpPr>
      <p:grpSpPr>
        <a:xfrm>
          <a:off x="0" y="0"/>
          <a:ext cx="0" cy="0"/>
          <a:chOff x="0" y="0"/>
          <a:chExt cx="0" cy="0"/>
        </a:xfrm>
      </p:grpSpPr>
      <p:sp>
        <p:nvSpPr>
          <p:cNvPr id="2373" name="Google Shape;2373;p3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4" name="Google Shape;2374;p3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What type of energy do you think the marble has when it is pushed and starts to roll down the plane?</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Kinetic energy because the potential energy was released when the marble was pushed. </a:t>
            </a:r>
            <a:endParaRPr/>
          </a:p>
        </p:txBody>
      </p:sp>
      <p:sp>
        <p:nvSpPr>
          <p:cNvPr id="2375" name="Google Shape;2375;p3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0"/>
        <p:cNvGrpSpPr/>
        <p:nvPr/>
      </p:nvGrpSpPr>
      <p:grpSpPr>
        <a:xfrm>
          <a:off x="0" y="0"/>
          <a:ext cx="0" cy="0"/>
          <a:chOff x="0" y="0"/>
          <a:chExt cx="0" cy="0"/>
        </a:xfrm>
      </p:grpSpPr>
      <p:sp>
        <p:nvSpPr>
          <p:cNvPr id="2381" name="Google Shape;2381;p3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2" name="Google Shape;2382;p3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Do you think changing the size of the marbles will affect the kinetic energy? Explain.</a:t>
            </a:r>
            <a:endParaRPr/>
          </a:p>
        </p:txBody>
      </p:sp>
      <p:sp>
        <p:nvSpPr>
          <p:cNvPr id="2383" name="Google Shape;2383;p3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9"/>
        <p:cNvGrpSpPr/>
        <p:nvPr/>
      </p:nvGrpSpPr>
      <p:grpSpPr>
        <a:xfrm>
          <a:off x="0" y="0"/>
          <a:ext cx="0" cy="0"/>
          <a:chOff x="0" y="0"/>
          <a:chExt cx="0" cy="0"/>
        </a:xfrm>
      </p:grpSpPr>
      <p:sp>
        <p:nvSpPr>
          <p:cNvPr id="2390" name="Google Shape;2390;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1" name="Google Shape;2391;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2392" name="Google Shape;2392;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254</a:t>
            </a:fld>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5"/>
        <p:cNvGrpSpPr/>
        <p:nvPr/>
      </p:nvGrpSpPr>
      <p:grpSpPr>
        <a:xfrm>
          <a:off x="0" y="0"/>
          <a:ext cx="0" cy="0"/>
          <a:chOff x="0" y="0"/>
          <a:chExt cx="0" cy="0"/>
        </a:xfrm>
      </p:grpSpPr>
      <p:sp>
        <p:nvSpPr>
          <p:cNvPr id="2396" name="Google Shape;2396;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7" name="Google Shape;2397;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is the ability to cause change. </a:t>
            </a:r>
            <a:endParaRPr/>
          </a:p>
        </p:txBody>
      </p:sp>
      <p:sp>
        <p:nvSpPr>
          <p:cNvPr id="2398" name="Google Shape;2398;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255</a:t>
            </a:fld>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3"/>
        <p:cNvGrpSpPr/>
        <p:nvPr/>
      </p:nvGrpSpPr>
      <p:grpSpPr>
        <a:xfrm>
          <a:off x="0" y="0"/>
          <a:ext cx="0" cy="0"/>
          <a:chOff x="0" y="0"/>
          <a:chExt cx="0" cy="0"/>
        </a:xfrm>
      </p:grpSpPr>
      <p:sp>
        <p:nvSpPr>
          <p:cNvPr id="2404" name="Google Shape;2404;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5" name="Google Shape;2405;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Potential energy is stored energy. </a:t>
            </a:r>
            <a:endParaRPr/>
          </a:p>
        </p:txBody>
      </p:sp>
      <p:sp>
        <p:nvSpPr>
          <p:cNvPr id="2406" name="Google Shape;2406;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256</a:t>
            </a:fld>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1"/>
        <p:cNvGrpSpPr/>
        <p:nvPr/>
      </p:nvGrpSpPr>
      <p:grpSpPr>
        <a:xfrm>
          <a:off x="0" y="0"/>
          <a:ext cx="0" cy="0"/>
          <a:chOff x="0" y="0"/>
          <a:chExt cx="0" cy="0"/>
        </a:xfrm>
      </p:grpSpPr>
      <p:sp>
        <p:nvSpPr>
          <p:cNvPr id="2412" name="Google Shape;2412;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3" name="Google Shape;2413;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are three types of potential energy, so we are going to look at each type of potential or stored energy. First, we are going to look at gravitational potential energy. </a:t>
            </a:r>
            <a:endParaRPr/>
          </a:p>
        </p:txBody>
      </p:sp>
      <p:sp>
        <p:nvSpPr>
          <p:cNvPr id="2414" name="Google Shape;2414;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257</a:t>
            </a:fld>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6"/>
        <p:cNvGrpSpPr/>
        <p:nvPr/>
      </p:nvGrpSpPr>
      <p:grpSpPr>
        <a:xfrm>
          <a:off x="0" y="0"/>
          <a:ext cx="0" cy="0"/>
          <a:chOff x="0" y="0"/>
          <a:chExt cx="0" cy="0"/>
        </a:xfrm>
      </p:grpSpPr>
      <p:sp>
        <p:nvSpPr>
          <p:cNvPr id="2427" name="Google Shape;2427;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8" name="Google Shape;2428;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Gravitational potential energy is energy stored because of an object’s position or height above earth’s surface.</a:t>
            </a:r>
            <a:endParaRPr/>
          </a:p>
        </p:txBody>
      </p:sp>
      <p:sp>
        <p:nvSpPr>
          <p:cNvPr id="2429" name="Google Shape;2429;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258</a:t>
            </a:fld>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4"/>
        <p:cNvGrpSpPr/>
        <p:nvPr/>
      </p:nvGrpSpPr>
      <p:grpSpPr>
        <a:xfrm>
          <a:off x="0" y="0"/>
          <a:ext cx="0" cy="0"/>
          <a:chOff x="0" y="0"/>
          <a:chExt cx="0" cy="0"/>
        </a:xfrm>
      </p:grpSpPr>
      <p:sp>
        <p:nvSpPr>
          <p:cNvPr id="2435" name="Google Shape;2435;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6" name="Google Shape;2436;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Chemical energy is energy stored in the bonds of chemical compounds, like atoms and molecules.</a:t>
            </a:r>
            <a:endParaRPr/>
          </a:p>
        </p:txBody>
      </p:sp>
      <p:sp>
        <p:nvSpPr>
          <p:cNvPr id="2437" name="Google Shape;2437;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259</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Potential energy is stored energy.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Keeping definitions clear and concise helps to promote better understanding for students.</a:t>
            </a:r>
            <a:endParaRPr/>
          </a:p>
        </p:txBody>
      </p:sp>
      <p:sp>
        <p:nvSpPr>
          <p:cNvPr id="331" name="Google Shape;331;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4"/>
        <p:cNvGrpSpPr/>
        <p:nvPr/>
      </p:nvGrpSpPr>
      <p:grpSpPr>
        <a:xfrm>
          <a:off x="0" y="0"/>
          <a:ext cx="0" cy="0"/>
          <a:chOff x="0" y="0"/>
          <a:chExt cx="0" cy="0"/>
        </a:xfrm>
      </p:grpSpPr>
      <p:sp>
        <p:nvSpPr>
          <p:cNvPr id="2445" name="Google Shape;2445;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6" name="Google Shape;2446;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Nuclear energy is energy stored in the nucleus of an atom.</a:t>
            </a:r>
            <a:endParaRPr/>
          </a:p>
        </p:txBody>
      </p:sp>
      <p:sp>
        <p:nvSpPr>
          <p:cNvPr id="2447" name="Google Shape;2447;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260</a:t>
            </a:fld>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3"/>
        <p:cNvGrpSpPr/>
        <p:nvPr/>
      </p:nvGrpSpPr>
      <p:grpSpPr>
        <a:xfrm>
          <a:off x="0" y="0"/>
          <a:ext cx="0" cy="0"/>
          <a:chOff x="0" y="0"/>
          <a:chExt cx="0" cy="0"/>
        </a:xfrm>
      </p:grpSpPr>
      <p:sp>
        <p:nvSpPr>
          <p:cNvPr id="2454" name="Google Shape;2454;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5" name="Google Shape;2455;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We have also learned about mass. Remember that mass is the measurement of the matter in an object. </a:t>
            </a: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Clr>
                <a:schemeClr val="dk1"/>
              </a:buClr>
              <a:buSzPts val="1200"/>
              <a:buFont typeface="Arial"/>
              <a:buChar char="•"/>
            </a:pPr>
            <a:r>
              <a:rPr lang="en-US"/>
              <a:t>When most people think about mass, they also think about weight. Remember that mass and weight are different. </a:t>
            </a: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Clr>
                <a:schemeClr val="dk1"/>
              </a:buClr>
              <a:buSzPts val="1200"/>
              <a:buFont typeface="Arial"/>
              <a:buChar char="•"/>
            </a:pPr>
            <a:r>
              <a:rPr lang="en-US"/>
              <a:t>The mass of an object is a measure of the amount of matter in the object, but weight is a measure of the force (or how gravity pulls) on an object. So, for example, weight on Earth and Mars is different because the gravitational pull changes, but mass is always the same. </a:t>
            </a:r>
            <a:endParaRPr/>
          </a:p>
        </p:txBody>
      </p:sp>
      <p:sp>
        <p:nvSpPr>
          <p:cNvPr id="2456" name="Google Shape;2456;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261</a:t>
            </a:fld>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1"/>
        <p:cNvGrpSpPr/>
        <p:nvPr/>
      </p:nvGrpSpPr>
      <p:grpSpPr>
        <a:xfrm>
          <a:off x="0" y="0"/>
          <a:ext cx="0" cy="0"/>
          <a:chOff x="0" y="0"/>
          <a:chExt cx="0" cy="0"/>
        </a:xfrm>
      </p:grpSpPr>
      <p:sp>
        <p:nvSpPr>
          <p:cNvPr id="2462" name="Google Shape;2462;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3" name="Google Shape;2463;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464" name="Google Shape;2464;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262</a:t>
            </a:fld>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7"/>
        <p:cNvGrpSpPr/>
        <p:nvPr/>
      </p:nvGrpSpPr>
      <p:grpSpPr>
        <a:xfrm>
          <a:off x="0" y="0"/>
          <a:ext cx="0" cy="0"/>
          <a:chOff x="0" y="0"/>
          <a:chExt cx="0" cy="0"/>
        </a:xfrm>
      </p:grpSpPr>
      <p:sp>
        <p:nvSpPr>
          <p:cNvPr id="2468" name="Google Shape;2468;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9" name="Google Shape;2469;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Energy is the ability to cause change. </a:t>
            </a:r>
            <a:endParaRPr/>
          </a:p>
        </p:txBody>
      </p:sp>
      <p:sp>
        <p:nvSpPr>
          <p:cNvPr id="2470" name="Google Shape;2470;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263</a:t>
            </a:fld>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5"/>
        <p:cNvGrpSpPr/>
        <p:nvPr/>
      </p:nvGrpSpPr>
      <p:grpSpPr>
        <a:xfrm>
          <a:off x="0" y="0"/>
          <a:ext cx="0" cy="0"/>
          <a:chOff x="0" y="0"/>
          <a:chExt cx="0" cy="0"/>
        </a:xfrm>
      </p:grpSpPr>
      <p:sp>
        <p:nvSpPr>
          <p:cNvPr id="2476" name="Google Shape;2476;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7" name="Google Shape;2477;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Potential energy is stored energy. </a:t>
            </a:r>
            <a:endParaRPr/>
          </a:p>
        </p:txBody>
      </p:sp>
      <p:sp>
        <p:nvSpPr>
          <p:cNvPr id="2478" name="Google Shape;2478;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264</a:t>
            </a:fld>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3"/>
        <p:cNvGrpSpPr/>
        <p:nvPr/>
      </p:nvGrpSpPr>
      <p:grpSpPr>
        <a:xfrm>
          <a:off x="0" y="0"/>
          <a:ext cx="0" cy="0"/>
          <a:chOff x="0" y="0"/>
          <a:chExt cx="0" cy="0"/>
        </a:xfrm>
      </p:grpSpPr>
      <p:sp>
        <p:nvSpPr>
          <p:cNvPr id="2484" name="Google Shape;2484;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5" name="Google Shape;2485;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the three types of potential energy? </a:t>
            </a:r>
            <a:endParaRPr/>
          </a:p>
          <a:p>
            <a:pPr marL="0" lvl="0" indent="0" algn="l" rtl="0">
              <a:lnSpc>
                <a:spcPct val="100000"/>
              </a:lnSpc>
              <a:spcBef>
                <a:spcPts val="0"/>
              </a:spcBef>
              <a:spcAft>
                <a:spcPts val="0"/>
              </a:spcAft>
              <a:buSzPts val="1400"/>
              <a:buNone/>
            </a:pPr>
            <a:endParaRPr/>
          </a:p>
          <a:p>
            <a:pPr marL="228600" lvl="0" indent="-228600" algn="l" rtl="0">
              <a:lnSpc>
                <a:spcPct val="100000"/>
              </a:lnSpc>
              <a:spcBef>
                <a:spcPts val="0"/>
              </a:spcBef>
              <a:spcAft>
                <a:spcPts val="0"/>
              </a:spcAft>
              <a:buClr>
                <a:schemeClr val="dk1"/>
              </a:buClr>
              <a:buSzPts val="1200"/>
              <a:buFont typeface="Calibri"/>
              <a:buAutoNum type="arabicParenR"/>
            </a:pPr>
            <a:r>
              <a:rPr lang="en-US"/>
              <a:t>Gravitational potential energy </a:t>
            </a:r>
            <a:endParaRPr/>
          </a:p>
          <a:p>
            <a:pPr marL="228600" lvl="0" indent="-228600" algn="l" rtl="0">
              <a:lnSpc>
                <a:spcPct val="100000"/>
              </a:lnSpc>
              <a:spcBef>
                <a:spcPts val="0"/>
              </a:spcBef>
              <a:spcAft>
                <a:spcPts val="0"/>
              </a:spcAft>
              <a:buClr>
                <a:schemeClr val="dk1"/>
              </a:buClr>
              <a:buSzPts val="1200"/>
              <a:buFont typeface="Calibri"/>
              <a:buAutoNum type="arabicParenR"/>
            </a:pPr>
            <a:r>
              <a:rPr lang="en-US"/>
              <a:t>Nuclear Energy</a:t>
            </a:r>
            <a:endParaRPr/>
          </a:p>
          <a:p>
            <a:pPr marL="228600" lvl="0" indent="-228600" algn="l" rtl="0">
              <a:lnSpc>
                <a:spcPct val="100000"/>
              </a:lnSpc>
              <a:spcBef>
                <a:spcPts val="0"/>
              </a:spcBef>
              <a:spcAft>
                <a:spcPts val="0"/>
              </a:spcAft>
              <a:buClr>
                <a:schemeClr val="dk1"/>
              </a:buClr>
              <a:buSzPts val="1200"/>
              <a:buFont typeface="Calibri"/>
              <a:buAutoNum type="arabicParenR"/>
            </a:pPr>
            <a:r>
              <a:rPr lang="en-US"/>
              <a:t>Chemical Energy</a:t>
            </a:r>
            <a:endParaRPr/>
          </a:p>
        </p:txBody>
      </p:sp>
      <p:sp>
        <p:nvSpPr>
          <p:cNvPr id="2486" name="Google Shape;2486;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265</a:t>
            </a:fld>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7" name="Google Shape;2497;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gravitational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Gravitational potential energy is energy stored because of an object’s position or height above earth’s surface</a:t>
            </a:r>
            <a:endParaRPr/>
          </a:p>
        </p:txBody>
      </p:sp>
      <p:sp>
        <p:nvSpPr>
          <p:cNvPr id="2498" name="Google Shape;2498;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266</a:t>
            </a:fld>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3"/>
        <p:cNvGrpSpPr/>
        <p:nvPr/>
      </p:nvGrpSpPr>
      <p:grpSpPr>
        <a:xfrm>
          <a:off x="0" y="0"/>
          <a:ext cx="0" cy="0"/>
          <a:chOff x="0" y="0"/>
          <a:chExt cx="0" cy="0"/>
        </a:xfrm>
      </p:grpSpPr>
      <p:sp>
        <p:nvSpPr>
          <p:cNvPr id="2504" name="Google Shape;2504;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5" name="Google Shape;2505;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are nuclear energy and chemical energy different?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Nuclear energy is energy stored in the nucleus of an atom, but chemical energy is energy stored in the bonds of chemical compounds.</a:t>
            </a:r>
            <a:endParaRPr/>
          </a:p>
        </p:txBody>
      </p:sp>
      <p:sp>
        <p:nvSpPr>
          <p:cNvPr id="2506" name="Google Shape;2506;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267</a:t>
            </a:fld>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2"/>
        <p:cNvGrpSpPr/>
        <p:nvPr/>
      </p:nvGrpSpPr>
      <p:grpSpPr>
        <a:xfrm>
          <a:off x="0" y="0"/>
          <a:ext cx="0" cy="0"/>
          <a:chOff x="0" y="0"/>
          <a:chExt cx="0" cy="0"/>
        </a:xfrm>
      </p:grpSpPr>
      <p:sp>
        <p:nvSpPr>
          <p:cNvPr id="2513" name="Google Shape;2513;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4" name="Google Shape;2514;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kinetic energy.</a:t>
            </a:r>
            <a:endParaRPr/>
          </a:p>
        </p:txBody>
      </p:sp>
      <p:sp>
        <p:nvSpPr>
          <p:cNvPr id="2515" name="Google Shape;2515;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268</a:t>
            </a:fld>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0"/>
        <p:cNvGrpSpPr/>
        <p:nvPr/>
      </p:nvGrpSpPr>
      <p:grpSpPr>
        <a:xfrm>
          <a:off x="0" y="0"/>
          <a:ext cx="0" cy="0"/>
          <a:chOff x="0" y="0"/>
          <a:chExt cx="0" cy="0"/>
        </a:xfrm>
      </p:grpSpPr>
      <p:sp>
        <p:nvSpPr>
          <p:cNvPr id="2521" name="Google Shape;2521;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2" name="Google Shape;2522;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Kinetic energy is energy from motion. </a:t>
            </a:r>
            <a:endParaRPr/>
          </a:p>
        </p:txBody>
      </p:sp>
      <p:sp>
        <p:nvSpPr>
          <p:cNvPr id="2523" name="Google Shape;2523;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340" name="Google Shape;340;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7"/>
        <p:cNvGrpSpPr/>
        <p:nvPr/>
      </p:nvGrpSpPr>
      <p:grpSpPr>
        <a:xfrm>
          <a:off x="0" y="0"/>
          <a:ext cx="0" cy="0"/>
          <a:chOff x="0" y="0"/>
          <a:chExt cx="0" cy="0"/>
        </a:xfrm>
      </p:grpSpPr>
      <p:sp>
        <p:nvSpPr>
          <p:cNvPr id="2528" name="Google Shape;2528;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9" name="Google Shape;2529;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530" name="Google Shape;2530;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270</a:t>
            </a:fld>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5"/>
        <p:cNvGrpSpPr/>
        <p:nvPr/>
      </p:nvGrpSpPr>
      <p:grpSpPr>
        <a:xfrm>
          <a:off x="0" y="0"/>
          <a:ext cx="0" cy="0"/>
          <a:chOff x="0" y="0"/>
          <a:chExt cx="0" cy="0"/>
        </a:xfrm>
      </p:grpSpPr>
      <p:sp>
        <p:nvSpPr>
          <p:cNvPr id="2536" name="Google Shape;2536;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7" name="Google Shape;2537;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kinetic energy is shown in the bowling ball. </a:t>
            </a:r>
            <a:endParaRPr/>
          </a:p>
        </p:txBody>
      </p:sp>
      <p:sp>
        <p:nvSpPr>
          <p:cNvPr id="2538" name="Google Shape;2538;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271</a:t>
            </a:fld>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4"/>
        <p:cNvGrpSpPr/>
        <p:nvPr/>
      </p:nvGrpSpPr>
      <p:grpSpPr>
        <a:xfrm>
          <a:off x="0" y="0"/>
          <a:ext cx="0" cy="0"/>
          <a:chOff x="0" y="0"/>
          <a:chExt cx="0" cy="0"/>
        </a:xfrm>
      </p:grpSpPr>
      <p:sp>
        <p:nvSpPr>
          <p:cNvPr id="2545" name="Google Shape;2545;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6" name="Google Shape;2546;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Kinetic energy is measured by mass,</a:t>
            </a:r>
            <a:endParaRPr/>
          </a:p>
        </p:txBody>
      </p:sp>
      <p:sp>
        <p:nvSpPr>
          <p:cNvPr id="2547" name="Google Shape;2547;p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272</a:t>
            </a:fld>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7" name="Google Shape;2557;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and speed. The kinetic energy is the energy being released when the bowling ball is thrown. It has mass, and is moving (speed) so a bowling ball rolling down to hit the pins is kinetic energy. </a:t>
            </a:r>
            <a:endParaRPr/>
          </a:p>
        </p:txBody>
      </p:sp>
      <p:sp>
        <p:nvSpPr>
          <p:cNvPr id="2558" name="Google Shape;2558;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273</a:t>
            </a:fld>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6"/>
        <p:cNvGrpSpPr/>
        <p:nvPr/>
      </p:nvGrpSpPr>
      <p:grpSpPr>
        <a:xfrm>
          <a:off x="0" y="0"/>
          <a:ext cx="0" cy="0"/>
          <a:chOff x="0" y="0"/>
          <a:chExt cx="0" cy="0"/>
        </a:xfrm>
      </p:grpSpPr>
      <p:sp>
        <p:nvSpPr>
          <p:cNvPr id="2567" name="Google Shape;2567;p3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8" name="Google Shape;2568;p3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569" name="Google Shape;2569;p3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274</a:t>
            </a:fld>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2"/>
        <p:cNvGrpSpPr/>
        <p:nvPr/>
      </p:nvGrpSpPr>
      <p:grpSpPr>
        <a:xfrm>
          <a:off x="0" y="0"/>
          <a:ext cx="0" cy="0"/>
          <a:chOff x="0" y="0"/>
          <a:chExt cx="0" cy="0"/>
        </a:xfrm>
      </p:grpSpPr>
      <p:sp>
        <p:nvSpPr>
          <p:cNvPr id="2573" name="Google Shape;2573;p3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4" name="Google Shape;2574;p3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kinetic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Kinetic energy is energy from motion. </a:t>
            </a:r>
            <a:endParaRPr/>
          </a:p>
        </p:txBody>
      </p:sp>
      <p:sp>
        <p:nvSpPr>
          <p:cNvPr id="2575" name="Google Shape;2575;p3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275</a:t>
            </a:fld>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0"/>
        <p:cNvGrpSpPr/>
        <p:nvPr/>
      </p:nvGrpSpPr>
      <p:grpSpPr>
        <a:xfrm>
          <a:off x="0" y="0"/>
          <a:ext cx="0" cy="0"/>
          <a:chOff x="0" y="0"/>
          <a:chExt cx="0" cy="0"/>
        </a:xfrm>
      </p:grpSpPr>
      <p:sp>
        <p:nvSpPr>
          <p:cNvPr id="2581" name="Google Shape;2581;p3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2" name="Google Shape;2582;p3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is kinetic energy measured?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Kinetic energy is measured by mass and speed.</a:t>
            </a:r>
            <a:endParaRPr/>
          </a:p>
        </p:txBody>
      </p:sp>
      <p:sp>
        <p:nvSpPr>
          <p:cNvPr id="2583" name="Google Shape;2583;p3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276</a:t>
            </a:fld>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1"/>
        <p:cNvGrpSpPr/>
        <p:nvPr/>
      </p:nvGrpSpPr>
      <p:grpSpPr>
        <a:xfrm>
          <a:off x="0" y="0"/>
          <a:ext cx="0" cy="0"/>
          <a:chOff x="0" y="0"/>
          <a:chExt cx="0" cy="0"/>
        </a:xfrm>
      </p:grpSpPr>
      <p:sp>
        <p:nvSpPr>
          <p:cNvPr id="2592" name="Google Shape;2592;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3" name="Google Shape;2593;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some examples of kinetic energy.</a:t>
            </a:r>
            <a:endParaRPr/>
          </a:p>
        </p:txBody>
      </p:sp>
      <p:sp>
        <p:nvSpPr>
          <p:cNvPr id="2594" name="Google Shape;2594;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277</a:t>
            </a:fld>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8"/>
        <p:cNvGrpSpPr/>
        <p:nvPr/>
      </p:nvGrpSpPr>
      <p:grpSpPr>
        <a:xfrm>
          <a:off x="0" y="0"/>
          <a:ext cx="0" cy="0"/>
          <a:chOff x="0" y="0"/>
          <a:chExt cx="0" cy="0"/>
        </a:xfrm>
      </p:grpSpPr>
      <p:sp>
        <p:nvSpPr>
          <p:cNvPr id="2599" name="Google Shape;2599;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0" name="Google Shape;2600;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When you are on a roller coaster and you reach the top of the hill, you start to go down. When you are going down the hill, that is kinetic energy. The roller coaster cars have mass, and is going down the hill at a certain speed, so kinetic energy is being released. </a:t>
            </a:r>
            <a:endParaRPr/>
          </a:p>
        </p:txBody>
      </p:sp>
      <p:sp>
        <p:nvSpPr>
          <p:cNvPr id="2601" name="Google Shape;2601;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278</a:t>
            </a:fld>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6"/>
        <p:cNvGrpSpPr/>
        <p:nvPr/>
      </p:nvGrpSpPr>
      <p:grpSpPr>
        <a:xfrm>
          <a:off x="0" y="0"/>
          <a:ext cx="0" cy="0"/>
          <a:chOff x="0" y="0"/>
          <a:chExt cx="0" cy="0"/>
        </a:xfrm>
      </p:grpSpPr>
      <p:sp>
        <p:nvSpPr>
          <p:cNvPr id="2607" name="Google Shape;2607;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8" name="Google Shape;2608;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arrow that is shot from a bow is also an example of kinetic energy. The arrow has mass and is traveling to the target at a certain speed, so we know that kinetic energy has been released. </a:t>
            </a:r>
            <a:endParaRPr/>
          </a:p>
        </p:txBody>
      </p:sp>
      <p:sp>
        <p:nvSpPr>
          <p:cNvPr id="2609" name="Google Shape;2609;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279</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think about an analogy.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Use clear and consistent language when introducing the analogy, this helps students understand what is expected.</a:t>
            </a:r>
            <a:endParaRPr/>
          </a:p>
        </p:txBody>
      </p:sp>
      <p:sp>
        <p:nvSpPr>
          <p:cNvPr id="348" name="Google Shape;348;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4"/>
        <p:cNvGrpSpPr/>
        <p:nvPr/>
      </p:nvGrpSpPr>
      <p:grpSpPr>
        <a:xfrm>
          <a:off x="0" y="0"/>
          <a:ext cx="0" cy="0"/>
          <a:chOff x="0" y="0"/>
          <a:chExt cx="0" cy="0"/>
        </a:xfrm>
      </p:grpSpPr>
      <p:sp>
        <p:nvSpPr>
          <p:cNvPr id="2615" name="Google Shape;2615;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6" name="Google Shape;2616;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think back to our demonstration. A marble rolling down an inclined plane is also an example of kinetic energy. This is because the marble has mass and is traveling at a certain speed. </a:t>
            </a:r>
            <a:endParaRPr/>
          </a:p>
        </p:txBody>
      </p:sp>
      <p:sp>
        <p:nvSpPr>
          <p:cNvPr id="2617" name="Google Shape;2617;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280</a:t>
            </a:fld>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2"/>
        <p:cNvGrpSpPr/>
        <p:nvPr/>
      </p:nvGrpSpPr>
      <p:grpSpPr>
        <a:xfrm>
          <a:off x="0" y="0"/>
          <a:ext cx="0" cy="0"/>
          <a:chOff x="0" y="0"/>
          <a:chExt cx="0" cy="0"/>
        </a:xfrm>
      </p:grpSpPr>
      <p:sp>
        <p:nvSpPr>
          <p:cNvPr id="2623" name="Google Shape;2623;p3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4" name="Google Shape;2624;p3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625" name="Google Shape;2625;p3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281</a:t>
            </a:fld>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8"/>
        <p:cNvGrpSpPr/>
        <p:nvPr/>
      </p:nvGrpSpPr>
      <p:grpSpPr>
        <a:xfrm>
          <a:off x="0" y="0"/>
          <a:ext cx="0" cy="0"/>
          <a:chOff x="0" y="0"/>
          <a:chExt cx="0" cy="0"/>
        </a:xfrm>
      </p:grpSpPr>
      <p:sp>
        <p:nvSpPr>
          <p:cNvPr id="2629" name="Google Shape;2629;p3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0" name="Google Shape;2630;p3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going downhill on a roller coaster an example of kinetic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you are on a roller coaster and you reach the top of the hill, you start to go down. When you are going down the hill, that is kinetic energy. The roller coaster cars have mass, and is going down the hill at a certain speed, so kinetic energy is being released. </a:t>
            </a:r>
            <a:endParaRPr/>
          </a:p>
        </p:txBody>
      </p:sp>
      <p:sp>
        <p:nvSpPr>
          <p:cNvPr id="2631" name="Google Shape;2631;p3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282</a:t>
            </a:fld>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6"/>
        <p:cNvGrpSpPr/>
        <p:nvPr/>
      </p:nvGrpSpPr>
      <p:grpSpPr>
        <a:xfrm>
          <a:off x="0" y="0"/>
          <a:ext cx="0" cy="0"/>
          <a:chOff x="0" y="0"/>
          <a:chExt cx="0" cy="0"/>
        </a:xfrm>
      </p:grpSpPr>
      <p:sp>
        <p:nvSpPr>
          <p:cNvPr id="2637" name="Google Shape;2637;p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8" name="Google Shape;2638;p3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Is an arrow that is shot from a bow an example of kinetic energy? Explain.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 arrow that is shot from a bow is also an example of kinetic energy. The arrow has mass and is traveling to the target at a certain speed, so we know that kinetic energy has been released. </a:t>
            </a:r>
            <a:endParaRPr/>
          </a:p>
        </p:txBody>
      </p:sp>
      <p:sp>
        <p:nvSpPr>
          <p:cNvPr id="2639" name="Google Shape;2639;p3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283</a:t>
            </a:fld>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4"/>
        <p:cNvGrpSpPr/>
        <p:nvPr/>
      </p:nvGrpSpPr>
      <p:grpSpPr>
        <a:xfrm>
          <a:off x="0" y="0"/>
          <a:ext cx="0" cy="0"/>
          <a:chOff x="0" y="0"/>
          <a:chExt cx="0" cy="0"/>
        </a:xfrm>
      </p:grpSpPr>
      <p:sp>
        <p:nvSpPr>
          <p:cNvPr id="2645" name="Google Shape;2645;p3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Think of your own example of gravitational kinetic energy.</a:t>
            </a:r>
            <a:endParaRPr/>
          </a:p>
        </p:txBody>
      </p:sp>
      <p:sp>
        <p:nvSpPr>
          <p:cNvPr id="2646" name="Google Shape;2646;p3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3" name="Google Shape;2653;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non-examples of kinetic energy.  </a:t>
            </a:r>
            <a:endParaRPr/>
          </a:p>
        </p:txBody>
      </p:sp>
      <p:sp>
        <p:nvSpPr>
          <p:cNvPr id="2654" name="Google Shape;2654;p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285</a:t>
            </a:fld>
            <a:endParaRPr/>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8"/>
        <p:cNvGrpSpPr/>
        <p:nvPr/>
      </p:nvGrpSpPr>
      <p:grpSpPr>
        <a:xfrm>
          <a:off x="0" y="0"/>
          <a:ext cx="0" cy="0"/>
          <a:chOff x="0" y="0"/>
          <a:chExt cx="0" cy="0"/>
        </a:xfrm>
      </p:grpSpPr>
      <p:sp>
        <p:nvSpPr>
          <p:cNvPr id="2659" name="Google Shape;2659;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0" name="Google Shape;2660;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Waiting to go down a waterslide is NOT an example of potential energy. You do have mass but you are not moving so you do not have speed, so there is no kinetic energy. </a:t>
            </a:r>
            <a:endParaRPr/>
          </a:p>
        </p:txBody>
      </p:sp>
      <p:sp>
        <p:nvSpPr>
          <p:cNvPr id="2661" name="Google Shape;2661;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286</a:t>
            </a:fld>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6"/>
        <p:cNvGrpSpPr/>
        <p:nvPr/>
      </p:nvGrpSpPr>
      <p:grpSpPr>
        <a:xfrm>
          <a:off x="0" y="0"/>
          <a:ext cx="0" cy="0"/>
          <a:chOff x="0" y="0"/>
          <a:chExt cx="0" cy="0"/>
        </a:xfrm>
      </p:grpSpPr>
      <p:sp>
        <p:nvSpPr>
          <p:cNvPr id="2667" name="Google Shape;2667;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8" name="Google Shape;2668;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brick on the ground does not have kinetic energy. It does have mass but it does not have speed so it is not an example of potential kinetic energy. </a:t>
            </a:r>
            <a:endParaRPr/>
          </a:p>
        </p:txBody>
      </p:sp>
      <p:sp>
        <p:nvSpPr>
          <p:cNvPr id="2669" name="Google Shape;2669;p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287</a:t>
            </a:fld>
            <a:endParaRPr/>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6" name="Google Shape;2676;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Drawing back a bow and arrow is also NOT kinetic energy. They have mass but there is no speed. Drawing back a bow and arrow is an example of potential energy. When the energy is released and the bow is moving in the air, that is kinetic energy. </a:t>
            </a:r>
            <a:endParaRPr/>
          </a:p>
        </p:txBody>
      </p:sp>
      <p:sp>
        <p:nvSpPr>
          <p:cNvPr id="2677" name="Google Shape;2677;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288</a:t>
            </a:fld>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2"/>
        <p:cNvGrpSpPr/>
        <p:nvPr/>
      </p:nvGrpSpPr>
      <p:grpSpPr>
        <a:xfrm>
          <a:off x="0" y="0"/>
          <a:ext cx="0" cy="0"/>
          <a:chOff x="0" y="0"/>
          <a:chExt cx="0" cy="0"/>
        </a:xfrm>
      </p:grpSpPr>
      <p:sp>
        <p:nvSpPr>
          <p:cNvPr id="2683" name="Google Shape;2683;p3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4" name="Google Shape;2684;p3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685" name="Google Shape;2685;p3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Potential energy, or stored energy, is like water behind a dam. Imagine all of that water building. As more and more water builds up, the pressure on the dam increases.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(make sure you write out the analogy and then provide an extended context/explanation)</a:t>
            </a:r>
            <a:endParaRPr/>
          </a:p>
        </p:txBody>
      </p:sp>
      <p:sp>
        <p:nvSpPr>
          <p:cNvPr id="357" name="Google Shape;357;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8"/>
        <p:cNvGrpSpPr/>
        <p:nvPr/>
      </p:nvGrpSpPr>
      <p:grpSpPr>
        <a:xfrm>
          <a:off x="0" y="0"/>
          <a:ext cx="0" cy="0"/>
          <a:chOff x="0" y="0"/>
          <a:chExt cx="0" cy="0"/>
        </a:xfrm>
      </p:grpSpPr>
      <p:sp>
        <p:nvSpPr>
          <p:cNvPr id="2689" name="Google Shape;2689;p3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0" name="Google Shape;2690;p3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Is being at the top of a waterslide an example of one of the types of potential energy or kinetic energy? Explain.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Waiting to go down a waterslide is NOT an example of kinetic energy. You do have mass but you are not moving so you do not have speed, so there is no kinetic energy.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What kind of energy is this? *allow students to respond: gravitational potential energy* (Give feedback as needed). </a:t>
            </a:r>
            <a:endParaRPr/>
          </a:p>
        </p:txBody>
      </p:sp>
      <p:sp>
        <p:nvSpPr>
          <p:cNvPr id="2691" name="Google Shape;2691;p3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290</a:t>
            </a:fld>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6"/>
        <p:cNvGrpSpPr/>
        <p:nvPr/>
      </p:nvGrpSpPr>
      <p:grpSpPr>
        <a:xfrm>
          <a:off x="0" y="0"/>
          <a:ext cx="0" cy="0"/>
          <a:chOff x="0" y="0"/>
          <a:chExt cx="0" cy="0"/>
        </a:xfrm>
      </p:grpSpPr>
      <p:sp>
        <p:nvSpPr>
          <p:cNvPr id="2697" name="Google Shape;2697;p3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8" name="Google Shape;2698;p3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Does this brick have either potential or kinetic energy? Explain.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brick on the ground does not have kinetic energy (or potential energy). It does have mass but it does not have speed so it is not an example of potential kinetic energy. </a:t>
            </a:r>
            <a:endParaRPr/>
          </a:p>
        </p:txBody>
      </p:sp>
      <p:sp>
        <p:nvSpPr>
          <p:cNvPr id="2699" name="Google Shape;2699;p3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291</a:t>
            </a:fld>
            <a:endParaRPr/>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4"/>
        <p:cNvGrpSpPr/>
        <p:nvPr/>
      </p:nvGrpSpPr>
      <p:grpSpPr>
        <a:xfrm>
          <a:off x="0" y="0"/>
          <a:ext cx="0" cy="0"/>
          <a:chOff x="0" y="0"/>
          <a:chExt cx="0" cy="0"/>
        </a:xfrm>
      </p:grpSpPr>
      <p:sp>
        <p:nvSpPr>
          <p:cNvPr id="2705" name="Google Shape;2705;p3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6" name="Google Shape;2706;p3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Drawing back a bow and arrow is what type of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Drawing back a bow and arrow is also NOT kinetic energy. They have mass but there is no speed. Drawing back a bow and arrow is an example of potential energy. When the energy is released and the bow is moving in the air, that is kinetic energy. </a:t>
            </a:r>
            <a:endParaRPr/>
          </a:p>
        </p:txBody>
      </p:sp>
      <p:sp>
        <p:nvSpPr>
          <p:cNvPr id="2707" name="Google Shape;2707;p3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292</a:t>
            </a:fld>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p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4" name="Google Shape;2714;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break down the word parts of kinetic to help us remember what kinetic energy means.</a:t>
            </a:r>
            <a:endParaRPr/>
          </a:p>
        </p:txBody>
      </p:sp>
      <p:sp>
        <p:nvSpPr>
          <p:cNvPr id="2715" name="Google Shape;2715;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293</a:t>
            </a:fld>
            <a:endParaRPr/>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9"/>
        <p:cNvGrpSpPr/>
        <p:nvPr/>
      </p:nvGrpSpPr>
      <p:grpSpPr>
        <a:xfrm>
          <a:off x="0" y="0"/>
          <a:ext cx="0" cy="0"/>
          <a:chOff x="0" y="0"/>
          <a:chExt cx="0" cy="0"/>
        </a:xfrm>
      </p:grpSpPr>
      <p:sp>
        <p:nvSpPr>
          <p:cNvPr id="2720" name="Google Shape;2720;p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1" name="Google Shape;2721;p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first part of kinetic comes from the Greek word “to move.” </a:t>
            </a:r>
            <a:endParaRPr/>
          </a:p>
        </p:txBody>
      </p:sp>
      <p:sp>
        <p:nvSpPr>
          <p:cNvPr id="2722" name="Google Shape;2722;p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294</a:t>
            </a:fld>
            <a:endParaRPr/>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p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2" name="Google Shape;2732;p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suffix –ic means “of or pertaining to.” </a:t>
            </a:r>
            <a:endParaRPr/>
          </a:p>
        </p:txBody>
      </p:sp>
      <p:sp>
        <p:nvSpPr>
          <p:cNvPr id="2733" name="Google Shape;2733;p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295</a:t>
            </a:fld>
            <a:endParaRPr/>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1"/>
        <p:cNvGrpSpPr/>
        <p:nvPr/>
      </p:nvGrpSpPr>
      <p:grpSpPr>
        <a:xfrm>
          <a:off x="0" y="0"/>
          <a:ext cx="0" cy="0"/>
          <a:chOff x="0" y="0"/>
          <a:chExt cx="0" cy="0"/>
        </a:xfrm>
      </p:grpSpPr>
      <p:sp>
        <p:nvSpPr>
          <p:cNvPr id="2742" name="Google Shape;2742;p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3" name="Google Shape;2743;p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we can remember that kinetic energy involves movement. Think about how all of our examples involved speed. If something has speed, it is moving. </a:t>
            </a:r>
            <a:endParaRPr/>
          </a:p>
        </p:txBody>
      </p:sp>
      <p:sp>
        <p:nvSpPr>
          <p:cNvPr id="2744" name="Google Shape;2744;p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296</a:t>
            </a:fld>
            <a:endParaRPr/>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1"/>
        <p:cNvGrpSpPr/>
        <p:nvPr/>
      </p:nvGrpSpPr>
      <p:grpSpPr>
        <a:xfrm>
          <a:off x="0" y="0"/>
          <a:ext cx="0" cy="0"/>
          <a:chOff x="0" y="0"/>
          <a:chExt cx="0" cy="0"/>
        </a:xfrm>
      </p:grpSpPr>
      <p:sp>
        <p:nvSpPr>
          <p:cNvPr id="2752" name="Google Shape;2752;p3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3" name="Google Shape;2753;p3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754" name="Google Shape;2754;p3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297</a:t>
            </a:fld>
            <a:endParaRPr/>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7"/>
        <p:cNvGrpSpPr/>
        <p:nvPr/>
      </p:nvGrpSpPr>
      <p:grpSpPr>
        <a:xfrm>
          <a:off x="0" y="0"/>
          <a:ext cx="0" cy="0"/>
          <a:chOff x="0" y="0"/>
          <a:chExt cx="0" cy="0"/>
        </a:xfrm>
      </p:grpSpPr>
      <p:sp>
        <p:nvSpPr>
          <p:cNvPr id="2758" name="Google Shape;2758;p3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9" name="Google Shape;2759;p3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does the root word “Kine” mean?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first part of kinetic comes from the Greek word “to move.” </a:t>
            </a:r>
            <a:endParaRPr/>
          </a:p>
        </p:txBody>
      </p:sp>
      <p:sp>
        <p:nvSpPr>
          <p:cNvPr id="2760" name="Google Shape;2760;p3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298</a:t>
            </a:fld>
            <a:endParaRPr/>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8"/>
        <p:cNvGrpSpPr/>
        <p:nvPr/>
      </p:nvGrpSpPr>
      <p:grpSpPr>
        <a:xfrm>
          <a:off x="0" y="0"/>
          <a:ext cx="0" cy="0"/>
          <a:chOff x="0" y="0"/>
          <a:chExt cx="0" cy="0"/>
        </a:xfrm>
      </p:grpSpPr>
      <p:sp>
        <p:nvSpPr>
          <p:cNvPr id="2769" name="Google Shape;2769;p3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0" name="Google Shape;2770;p3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does the suffix “-ic” mean?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suffix –ic means “of or pertaining to” </a:t>
            </a:r>
            <a:endParaRPr/>
          </a:p>
        </p:txBody>
      </p:sp>
      <p:sp>
        <p:nvSpPr>
          <p:cNvPr id="2771" name="Google Shape;2771;p3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relationships between kinetic and potential energy? </a:t>
            </a:r>
            <a:r>
              <a:rPr lang="en-US" b="0"/>
              <a:t> </a:t>
            </a:r>
            <a:endParaRPr/>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27" name="Google Shape;127;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If the dam were to break, all of that water would be released. Think of the energy those rushing waves would have! The energy would no longer be stored. </a:t>
            </a:r>
            <a:endParaRPr/>
          </a:p>
        </p:txBody>
      </p:sp>
      <p:sp>
        <p:nvSpPr>
          <p:cNvPr id="367" name="Google Shape;367;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9"/>
        <p:cNvGrpSpPr/>
        <p:nvPr/>
      </p:nvGrpSpPr>
      <p:grpSpPr>
        <a:xfrm>
          <a:off x="0" y="0"/>
          <a:ext cx="0" cy="0"/>
          <a:chOff x="0" y="0"/>
          <a:chExt cx="0" cy="0"/>
        </a:xfrm>
      </p:grpSpPr>
      <p:sp>
        <p:nvSpPr>
          <p:cNvPr id="2780" name="Google Shape;2780;p3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1" name="Google Shape;2781;p3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When we put the word parts of kinetic together, how does that help us remember what kinetic energy means?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 we can remember that kinetic energy involves movement. Think about how all of our examples involved speed. If something has speed, it is moving. </a:t>
            </a:r>
            <a:endParaRPr/>
          </a:p>
        </p:txBody>
      </p:sp>
      <p:sp>
        <p:nvSpPr>
          <p:cNvPr id="2782" name="Google Shape;2782;p3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300</a:t>
            </a:fld>
            <a:endParaRPr/>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9"/>
        <p:cNvGrpSpPr/>
        <p:nvPr/>
      </p:nvGrpSpPr>
      <p:grpSpPr>
        <a:xfrm>
          <a:off x="0" y="0"/>
          <a:ext cx="0" cy="0"/>
          <a:chOff x="0" y="0"/>
          <a:chExt cx="0" cy="0"/>
        </a:xfrm>
      </p:grpSpPr>
      <p:sp>
        <p:nvSpPr>
          <p:cNvPr id="2790" name="Google Shape;2790;p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1" name="Google Shape;2791;p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review what we have learned.</a:t>
            </a:r>
            <a:endParaRPr/>
          </a:p>
        </p:txBody>
      </p:sp>
      <p:sp>
        <p:nvSpPr>
          <p:cNvPr id="2792" name="Google Shape;2792;p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301</a:t>
            </a:fld>
            <a:endParaRPr/>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5"/>
        <p:cNvGrpSpPr/>
        <p:nvPr/>
      </p:nvGrpSpPr>
      <p:grpSpPr>
        <a:xfrm>
          <a:off x="0" y="0"/>
          <a:ext cx="0" cy="0"/>
          <a:chOff x="0" y="0"/>
          <a:chExt cx="0" cy="0"/>
        </a:xfrm>
      </p:grpSpPr>
      <p:sp>
        <p:nvSpPr>
          <p:cNvPr id="2796" name="Google Shape;2796;p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7" name="Google Shape;2797;p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kinetic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Kinetic energy is energy from motion. </a:t>
            </a:r>
            <a:endParaRPr/>
          </a:p>
        </p:txBody>
      </p:sp>
      <p:sp>
        <p:nvSpPr>
          <p:cNvPr id="2798" name="Google Shape;2798;p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302</a:t>
            </a:fld>
            <a:endParaRPr/>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3"/>
        <p:cNvGrpSpPr/>
        <p:nvPr/>
      </p:nvGrpSpPr>
      <p:grpSpPr>
        <a:xfrm>
          <a:off x="0" y="0"/>
          <a:ext cx="0" cy="0"/>
          <a:chOff x="0" y="0"/>
          <a:chExt cx="0" cy="0"/>
        </a:xfrm>
      </p:grpSpPr>
      <p:sp>
        <p:nvSpPr>
          <p:cNvPr id="2804" name="Google Shape;2804;p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5" name="Google Shape;2805;p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has to be present for an object to have kinetic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Mass and speed</a:t>
            </a:r>
            <a:endParaRPr/>
          </a:p>
        </p:txBody>
      </p:sp>
      <p:sp>
        <p:nvSpPr>
          <p:cNvPr id="2806" name="Google Shape;2806;p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303</a:t>
            </a:fld>
            <a:endParaRPr/>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1"/>
        <p:cNvGrpSpPr/>
        <p:nvPr/>
      </p:nvGrpSpPr>
      <p:grpSpPr>
        <a:xfrm>
          <a:off x="0" y="0"/>
          <a:ext cx="0" cy="0"/>
          <a:chOff x="0" y="0"/>
          <a:chExt cx="0" cy="0"/>
        </a:xfrm>
      </p:grpSpPr>
      <p:sp>
        <p:nvSpPr>
          <p:cNvPr id="2812" name="Google Shape;2812;p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3" name="Google Shape;2813;p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kinetic and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Potential energy is energy that is stored but kinetic energy is released energy. Kinetic energy must have mass and speed to be considered kinetic energy.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Give students opportunities to demonstrate their understanding throughout the lesson. This assures that your students are able to understand the complicated formal definitions.</a:t>
            </a:r>
            <a:endParaRPr/>
          </a:p>
        </p:txBody>
      </p:sp>
      <p:sp>
        <p:nvSpPr>
          <p:cNvPr id="2814" name="Google Shape;2814;p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304</a:t>
            </a:fld>
            <a:endParaRPr/>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0"/>
        <p:cNvGrpSpPr/>
        <p:nvPr/>
      </p:nvGrpSpPr>
      <p:grpSpPr>
        <a:xfrm>
          <a:off x="0" y="0"/>
          <a:ext cx="0" cy="0"/>
          <a:chOff x="0" y="0"/>
          <a:chExt cx="0" cy="0"/>
        </a:xfrm>
      </p:grpSpPr>
      <p:sp>
        <p:nvSpPr>
          <p:cNvPr id="2821" name="Google Shape;2821;p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2" name="Google Shape;2822;p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2823" name="Google Shape;2823;p1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305</a:t>
            </a:fld>
            <a:endParaRPr/>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7"/>
        <p:cNvGrpSpPr/>
        <p:nvPr/>
      </p:nvGrpSpPr>
      <p:grpSpPr>
        <a:xfrm>
          <a:off x="0" y="0"/>
          <a:ext cx="0" cy="0"/>
          <a:chOff x="0" y="0"/>
          <a:chExt cx="0" cy="0"/>
        </a:xfrm>
      </p:grpSpPr>
      <p:sp>
        <p:nvSpPr>
          <p:cNvPr id="2828" name="Google Shape;2828;p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9" name="Google Shape;2829;p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Kinetic energy is energy from motion. </a:t>
            </a:r>
            <a:endParaRPr/>
          </a:p>
        </p:txBody>
      </p:sp>
      <p:sp>
        <p:nvSpPr>
          <p:cNvPr id="2830" name="Google Shape;2830;p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306</a:t>
            </a:fld>
            <a:endParaRPr/>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5"/>
        <p:cNvGrpSpPr/>
        <p:nvPr/>
      </p:nvGrpSpPr>
      <p:grpSpPr>
        <a:xfrm>
          <a:off x="0" y="0"/>
          <a:ext cx="0" cy="0"/>
          <a:chOff x="0" y="0"/>
          <a:chExt cx="0" cy="0"/>
        </a:xfrm>
      </p:grpSpPr>
      <p:sp>
        <p:nvSpPr>
          <p:cNvPr id="2836" name="Google Shape;2836;p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7" name="Google Shape;2837;p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1"/>
              <a:t>Explicit cue to revisit the big question at the end of the lesson:  </a:t>
            </a:r>
            <a:r>
              <a:rPr lang="en-US" b="0"/>
              <a:t>Okay everyone now that we’ve learned the terms potential energy and kinetic energy, let’s reflect once more on our big question. Was there anything that we predicted earlier that was correct or incorrect? Do you have any new hypotheses to share? Since we’ve covered both of these terms at this point, are there any relationships between kinetic energy and potential energy that we haven’t thought of yet?</a:t>
            </a:r>
            <a:endParaRPr b="1"/>
          </a:p>
          <a:p>
            <a:pPr marL="0" lvl="0" indent="0" algn="l" rtl="0">
              <a:lnSpc>
                <a:spcPct val="100000"/>
              </a:lnSpc>
              <a:spcBef>
                <a:spcPts val="0"/>
              </a:spcBef>
              <a:spcAft>
                <a:spcPts val="0"/>
              </a:spcAft>
              <a:buSzPts val="1400"/>
              <a:buNone/>
            </a:pPr>
            <a:endParaRPr/>
          </a:p>
        </p:txBody>
      </p:sp>
      <p:sp>
        <p:nvSpPr>
          <p:cNvPr id="2838" name="Google Shape;2838;p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307</a:t>
            </a:fld>
            <a:endParaRPr/>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5"/>
        <p:cNvGrpSpPr/>
        <p:nvPr/>
      </p:nvGrpSpPr>
      <p:grpSpPr>
        <a:xfrm>
          <a:off x="0" y="0"/>
          <a:ext cx="0" cy="0"/>
          <a:chOff x="0" y="0"/>
          <a:chExt cx="0" cy="0"/>
        </a:xfrm>
      </p:grpSpPr>
      <p:sp>
        <p:nvSpPr>
          <p:cNvPr id="2846" name="Google Shape;2846;p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7" name="Google Shape;2847;p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Remind students that with kinetic energy, you have to pay attention to both speed and mass. You can also relate this back to potential energy. Ask students why they thing potential energy is also going to effect the car. </a:t>
            </a:r>
            <a:endParaRPr/>
          </a:p>
        </p:txBody>
      </p:sp>
      <p:sp>
        <p:nvSpPr>
          <p:cNvPr id="2848" name="Google Shape;2848;p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308</a:t>
            </a:fld>
            <a:endParaRPr/>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6"/>
        <p:cNvGrpSpPr/>
        <p:nvPr/>
      </p:nvGrpSpPr>
      <p:grpSpPr>
        <a:xfrm>
          <a:off x="0" y="0"/>
          <a:ext cx="0" cy="0"/>
          <a:chOff x="0" y="0"/>
          <a:chExt cx="0" cy="0"/>
        </a:xfrm>
      </p:grpSpPr>
      <p:sp>
        <p:nvSpPr>
          <p:cNvPr id="2857" name="Google Shape;2857;p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8" name="Google Shape;2858;p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2859" name="Google Shape;2859;p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309</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are three types of potential energy: Gravitational Potential Energy, Chemical Energy, and Nuclear Energy. So we are going to look at each type of potential or stored energy later. </a:t>
            </a:r>
            <a:endParaRPr/>
          </a:p>
        </p:txBody>
      </p:sp>
      <p:sp>
        <p:nvSpPr>
          <p:cNvPr id="377" name="Google Shape;377;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2"/>
        <p:cNvGrpSpPr/>
        <p:nvPr/>
      </p:nvGrpSpPr>
      <p:grpSpPr>
        <a:xfrm>
          <a:off x="0" y="0"/>
          <a:ext cx="0" cy="0"/>
          <a:chOff x="0" y="0"/>
          <a:chExt cx="0" cy="0"/>
        </a:xfrm>
      </p:grpSpPr>
      <p:sp>
        <p:nvSpPr>
          <p:cNvPr id="2863" name="Google Shape;2863;g9d35d3923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4" name="Google Shape;2864;g9d35d3923d_0_83: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Analogies can be tricky, provide students with opportunities to respond so that you could monitor understanding.</a:t>
            </a:r>
            <a:endParaRPr/>
          </a:p>
        </p:txBody>
      </p:sp>
      <p:sp>
        <p:nvSpPr>
          <p:cNvPr id="394" name="Google Shape;394;p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Potential energy is stored energy. </a:t>
            </a:r>
            <a:endParaRPr/>
          </a:p>
        </p:txBody>
      </p:sp>
      <p:sp>
        <p:nvSpPr>
          <p:cNvPr id="400" name="Google Shape;400;p1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1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the three types of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Gravitational Potential Energy, Chemical Energy, Nuclear Energy </a:t>
            </a:r>
            <a:endParaRPr/>
          </a:p>
        </p:txBody>
      </p:sp>
      <p:sp>
        <p:nvSpPr>
          <p:cNvPr id="408" name="Google Shape;408;p1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examples of potential energy.  We will talk about examples of the types of potential energy later.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Using clear and concise language for your examples  is a great way to ensure students are able to follow along and understand the content.</a:t>
            </a:r>
            <a:endParaRPr/>
          </a:p>
        </p:txBody>
      </p:sp>
      <p:sp>
        <p:nvSpPr>
          <p:cNvPr id="421" name="Google Shape;421;p1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Stretching a rubber band is an example of potential energy. We know this is potential energy because if you let go of the rubber band, it will release its energy and shoot across the room. </a:t>
            </a:r>
            <a:endParaRPr/>
          </a:p>
        </p:txBody>
      </p:sp>
      <p:sp>
        <p:nvSpPr>
          <p:cNvPr id="428" name="Google Shape;428;p1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1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In our demonstration, when the marble was at the top of the plane it had potential energy. We know this is potential energy because if pushed, the marble would release its energy and roll down the plane. </a:t>
            </a:r>
            <a:endParaRPr/>
          </a:p>
        </p:txBody>
      </p:sp>
      <p:sp>
        <p:nvSpPr>
          <p:cNvPr id="436" name="Google Shape;436;p1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1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If you are at the top of a rollercoaster, you have potential energy. Energy is stored at the top (potential energy) and is then released, which then makes you go down the hill.</a:t>
            </a:r>
            <a:endParaRPr/>
          </a:p>
        </p:txBody>
      </p:sp>
      <p:sp>
        <p:nvSpPr>
          <p:cNvPr id="444" name="Google Shape;444;p1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1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52" name="Google Shape;452;p1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de9b2f909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de9b2f909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do a quick demonstration that will help get our brains ready to think about potential energy, and how it relates to our big question.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Providing students with the opportunity to make predictions about what will happen allows them to think critically about the content.</a:t>
            </a:r>
            <a:endParaRPr/>
          </a:p>
        </p:txBody>
      </p:sp>
      <p:sp>
        <p:nvSpPr>
          <p:cNvPr id="137" name="Google Shape;137;gde9b2f909c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1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Why is stretching a rubber band an example of potential energy?</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Stretching a rubber band is an example of potential energy. We know this is potential energy because if you let go of the rubber band, it will release its energy and shoot across the room. </a:t>
            </a:r>
            <a:endParaRPr/>
          </a:p>
        </p:txBody>
      </p:sp>
      <p:sp>
        <p:nvSpPr>
          <p:cNvPr id="458" name="Google Shape;458;p1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1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Is the marble at the top of this plane an example of potential energy? Explain your answer.</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Yes. We know this is potential energy because if pushed, the marble would release its energy and roll down the plane. </a:t>
            </a:r>
            <a:endParaRPr/>
          </a:p>
        </p:txBody>
      </p:sp>
      <p:sp>
        <p:nvSpPr>
          <p:cNvPr id="466" name="Google Shape;466;p1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Give your own example of potential energy.</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Feedback: Having students think of their own example for the term can strengthen their understanding of the term and uncover any misconceptions.</a:t>
            </a:r>
            <a:endParaRPr/>
          </a:p>
        </p:txBody>
      </p:sp>
      <p:sp>
        <p:nvSpPr>
          <p:cNvPr id="474" name="Google Shape;474;p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1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a non-examples of potential energy.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Include images as part of your non-example, this helps students recognize the differences and similarities between the term and the non-example.</a:t>
            </a:r>
            <a:endParaRPr/>
          </a:p>
        </p:txBody>
      </p:sp>
      <p:sp>
        <p:nvSpPr>
          <p:cNvPr id="482" name="Google Shape;482;p1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1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Running is not an example of potential energy because energy is not stored. When you are running, you are releasing energy. </a:t>
            </a:r>
            <a:endParaRPr/>
          </a:p>
        </p:txBody>
      </p:sp>
      <p:sp>
        <p:nvSpPr>
          <p:cNvPr id="489" name="Google Shape;489;p1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1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Releasing a basketball to shoot it is not potential energy. When you release the basketball energy is released and not stored. </a:t>
            </a:r>
            <a:endParaRPr/>
          </a:p>
        </p:txBody>
      </p:sp>
      <p:sp>
        <p:nvSpPr>
          <p:cNvPr id="497" name="Google Shape;497;p1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1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Going down the hill of a roller coaster is NOT an example of potential energy. It is not potential energy because energy has been released, which is why you are moving down the hill instead of sitting at the top. </a:t>
            </a:r>
            <a:endParaRPr/>
          </a:p>
        </p:txBody>
      </p:sp>
      <p:sp>
        <p:nvSpPr>
          <p:cNvPr id="505" name="Google Shape;505;p1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1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513" name="Google Shape;513;p1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1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1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Is running potential energy? Explain.</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Running is not an example of potential energy because energy is not stored. When you are running, you are releasing energy. </a:t>
            </a:r>
            <a:endParaRPr/>
          </a:p>
        </p:txBody>
      </p:sp>
      <p:sp>
        <p:nvSpPr>
          <p:cNvPr id="519" name="Google Shape;519;p1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1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Why is shooting a basketball NOT an example of potential energy?</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Releasing a basketball to shoot it is not potential energy. When you release the basketball energy is released and not stored. </a:t>
            </a:r>
            <a:endParaRPr/>
          </a:p>
        </p:txBody>
      </p:sp>
      <p:sp>
        <p:nvSpPr>
          <p:cNvPr id="527" name="Google Shape;527;p1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Provide students with plenty of opportunities to demonstrate their understanding through questions and other opportunities to respond throughout the demonstration. This is so important for ensuring that your students are grasping this new skill.</a:t>
            </a:r>
            <a:endParaRPr/>
          </a:p>
        </p:txBody>
      </p:sp>
      <p:sp>
        <p:nvSpPr>
          <p:cNvPr id="146" name="Google Shape;146;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1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Is going downhill on a roller coaster an example of potential energy? Explain.</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Going down the hill of a roller coaster is NOT an example of potential energy. It is not potential energy because energy has been released, which is why you are moving down the hill instead of sitting at the top. </a:t>
            </a:r>
            <a:endParaRPr/>
          </a:p>
        </p:txBody>
      </p:sp>
      <p:sp>
        <p:nvSpPr>
          <p:cNvPr id="535" name="Google Shape;535;p1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1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break down the word parts for potential energy to help us remember what potential energy is.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Using morphological word parts can be extremely beneficial for students. Take the time to break the word down and define each individual word part for students.</a:t>
            </a:r>
            <a:endParaRPr/>
          </a:p>
        </p:txBody>
      </p:sp>
      <p:sp>
        <p:nvSpPr>
          <p:cNvPr id="543" name="Google Shape;543;p1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The word potential can be broken down into two parts: potentialis (root word that comes from Latin) and the suffix –ial.</a:t>
            </a:r>
            <a:endParaRPr/>
          </a:p>
        </p:txBody>
      </p:sp>
      <p:sp>
        <p:nvSpPr>
          <p:cNvPr id="550" name="Google Shape;550;p1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1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The root of potential comes from the latin word potentialis meaning “possible.” </a:t>
            </a:r>
            <a:endParaRPr/>
          </a:p>
        </p:txBody>
      </p:sp>
      <p:sp>
        <p:nvSpPr>
          <p:cNvPr id="562" name="Google Shape;562;p1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1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The suffix –al means “pertaining to.”</a:t>
            </a:r>
            <a:endParaRPr/>
          </a:p>
        </p:txBody>
      </p:sp>
      <p:sp>
        <p:nvSpPr>
          <p:cNvPr id="574" name="Google Shape;574;p1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1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When you add the suffix –ial to the root word Potenti(alis) we get our word potential that means “pertaining to something that is possible.”</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Feedback: Once you break down the word parts, put it all back together again and review one more time for the students.</a:t>
            </a:r>
            <a:endParaRPr/>
          </a:p>
        </p:txBody>
      </p:sp>
      <p:sp>
        <p:nvSpPr>
          <p:cNvPr id="586" name="Google Shape;586;p1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p1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when we think about potential meaning “pertaining to something that is possible” and we are talking about potential energy, we can remember that potential energy is stored energy, or energy that is possible. </a:t>
            </a:r>
            <a:endParaRPr/>
          </a:p>
        </p:txBody>
      </p:sp>
      <p:sp>
        <p:nvSpPr>
          <p:cNvPr id="597" name="Google Shape;597;p1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p1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Create opportunities during this portion of the lesson to monitor understanding. This is a key strategy to ensure everyone is on track with morphological word parts and putting it all together.</a:t>
            </a:r>
            <a:endParaRPr/>
          </a:p>
        </p:txBody>
      </p:sp>
      <p:sp>
        <p:nvSpPr>
          <p:cNvPr id="606" name="Google Shape;606;p1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1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What does the root word “potenti(alis)” mean?</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The root of potential comes from the latin word potentialis meaning “possible.” </a:t>
            </a:r>
            <a:endParaRPr/>
          </a:p>
        </p:txBody>
      </p:sp>
      <p:sp>
        <p:nvSpPr>
          <p:cNvPr id="612" name="Google Shape;612;p1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1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1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What does the suffix “-ial” mean?</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The suffix –al means “pertaining to.” </a:t>
            </a:r>
            <a:endParaRPr/>
          </a:p>
        </p:txBody>
      </p:sp>
      <p:sp>
        <p:nvSpPr>
          <p:cNvPr id="624" name="Google Shape;624;p1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When the marble is at the top of the plane and not moving, what type of energy do you predict it has: potential or kinetic? Explain.</a:t>
            </a:r>
            <a:endParaRPr/>
          </a:p>
        </p:txBody>
      </p:sp>
      <p:sp>
        <p:nvSpPr>
          <p:cNvPr id="151" name="Google Shape;151;p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1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1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 the word parts of “potential” help us remember what potential energy is?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 when we think about potential meaning “pertaining to something that is possible” and we are talking about potential energy, we can remember that potential energy is stored energy, or energy that is possible. </a:t>
            </a:r>
            <a:endParaRPr/>
          </a:p>
        </p:txBody>
      </p:sp>
      <p:sp>
        <p:nvSpPr>
          <p:cNvPr id="636" name="Google Shape;636;p1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1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review everything we have learned about potential energy</a:t>
            </a:r>
            <a:r>
              <a:rPr lang="en-US"/>
              <a:t>.</a:t>
            </a:r>
            <a:endParaRPr b="0"/>
          </a:p>
        </p:txBody>
      </p:sp>
      <p:sp>
        <p:nvSpPr>
          <p:cNvPr id="644" name="Google Shape;644;p1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p1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Potential energy is stored energy. </a:t>
            </a:r>
            <a:endParaRPr/>
          </a:p>
        </p:txBody>
      </p:sp>
      <p:sp>
        <p:nvSpPr>
          <p:cNvPr id="650" name="Google Shape;650;p1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 name="Google Shape;657;p1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the 3 types of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Gravitational Potential Energy, Chemical Energy, Nuclear Energy </a:t>
            </a:r>
            <a:endParaRPr/>
          </a:p>
        </p:txBody>
      </p:sp>
      <p:sp>
        <p:nvSpPr>
          <p:cNvPr id="658" name="Google Shape;658;p1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p1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Is the marble at the top of this plane an example of potential energy? Explain your answer.</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Yes. We know this is potential energy because if pushed, the marble would release its energy and roll down the plane. </a:t>
            </a:r>
            <a:endParaRPr/>
          </a:p>
        </p:txBody>
      </p:sp>
      <p:sp>
        <p:nvSpPr>
          <p:cNvPr id="671" name="Google Shape;671;p1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1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p1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Give your own example of potential energy.</a:t>
            </a:r>
            <a:endParaRPr/>
          </a:p>
        </p:txBody>
      </p:sp>
      <p:sp>
        <p:nvSpPr>
          <p:cNvPr id="679" name="Google Shape;679;p1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1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6" name="Google Shape;686;p1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Why is shooting a basketball NOT an example of potential energy?</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Releasing a basketball to shoot it is not potential energy. When you release the basketball energy is released and not stored. </a:t>
            </a:r>
            <a:endParaRPr/>
          </a:p>
        </p:txBody>
      </p:sp>
      <p:sp>
        <p:nvSpPr>
          <p:cNvPr id="687" name="Google Shape;687;p1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p1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It is important to review the key terms once more to lock in students’ understanding before closing the lesson.</a:t>
            </a:r>
            <a:endParaRPr/>
          </a:p>
          <a:p>
            <a:pPr marL="0" lvl="0" indent="0" algn="l" rtl="0">
              <a:lnSpc>
                <a:spcPct val="100000"/>
              </a:lnSpc>
              <a:spcBef>
                <a:spcPts val="0"/>
              </a:spcBef>
              <a:spcAft>
                <a:spcPts val="0"/>
              </a:spcAft>
              <a:buSzPts val="1400"/>
              <a:buNone/>
            </a:pPr>
            <a:endParaRPr/>
          </a:p>
        </p:txBody>
      </p:sp>
      <p:sp>
        <p:nvSpPr>
          <p:cNvPr id="695" name="Google Shape;695;p1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1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Potential energy is stored energy. </a:t>
            </a:r>
            <a:endParaRPr/>
          </a:p>
        </p:txBody>
      </p:sp>
      <p:sp>
        <p:nvSpPr>
          <p:cNvPr id="702" name="Google Shape;702;p1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1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relationships between kinetic and potential energy?</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1"/>
              <a:t>Explicit cue to revisit the big question at the end of the lesson:  </a:t>
            </a:r>
            <a:r>
              <a:rPr lang="en-US" b="0"/>
              <a:t>Okay everyone.  Now that we’ve learned the term, potential energy let’s reflect once more on our big question.  Was there anything that we predicted earlier that was correct or incorrect? Do you have any new hypotheses to share? </a:t>
            </a:r>
            <a:endParaRPr b="1"/>
          </a:p>
          <a:p>
            <a:pPr marL="0" lvl="0" indent="0" algn="l" rtl="0">
              <a:lnSpc>
                <a:spcPct val="100000"/>
              </a:lnSpc>
              <a:spcBef>
                <a:spcPts val="0"/>
              </a:spcBef>
              <a:spcAft>
                <a:spcPts val="0"/>
              </a:spcAft>
              <a:buSzPts val="1400"/>
              <a:buNone/>
            </a:pPr>
            <a:endParaRPr/>
          </a:p>
        </p:txBody>
      </p:sp>
      <p:sp>
        <p:nvSpPr>
          <p:cNvPr id="710" name="Google Shape;710;p1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1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What do you predict will happen if we change the size of the marbles?</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Do you think the marbles will all roll at the same speed, go the same distance, etc.?</a:t>
            </a:r>
            <a:endParaRPr/>
          </a:p>
        </p:txBody>
      </p:sp>
      <p:sp>
        <p:nvSpPr>
          <p:cNvPr id="159" name="Google Shape;159;p1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de9b2f909c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gde9b2f909c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Explain to students that when the person on the skateboard is at the top of the track, that is gravitational potential energy. This is because of mass and distance to earth’s surface. When the person goes down the track, the energy is released. Try releasing the person at different heights and see what happens. How do you thing potential energy can relate to kinetic energy after using this simulation? </a:t>
            </a:r>
            <a:endParaRPr/>
          </a:p>
        </p:txBody>
      </p:sp>
      <p:sp>
        <p:nvSpPr>
          <p:cNvPr id="720" name="Google Shape;720;gde9b2f909c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1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p1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731" name="Google Shape;731;p1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1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6" name="Google Shape;736;p195: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1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1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746" name="Google Shape;746;p1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will be learning about gravitational potential energy.</a:t>
            </a:r>
            <a:endParaRPr/>
          </a:p>
        </p:txBody>
      </p:sp>
      <p:sp>
        <p:nvSpPr>
          <p:cNvPr id="776" name="Google Shape;776;p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4" name="Google Shape;784;p1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relationships between kinetic and potential energy? </a:t>
            </a:r>
            <a:r>
              <a:rPr lang="en-US" b="0"/>
              <a:t> </a:t>
            </a:r>
            <a:endParaRPr/>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785" name="Google Shape;785;p1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p1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do a quick demonstration that will help get our brains ready to think about gravitational potential energy, and how it relates to our big question.</a:t>
            </a:r>
            <a:endParaRPr/>
          </a:p>
        </p:txBody>
      </p:sp>
      <p:sp>
        <p:nvSpPr>
          <p:cNvPr id="795" name="Google Shape;795;p1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p2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803" name="Google Shape;803;p2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2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400"/>
              <a:buFont typeface="Arial"/>
              <a:buNone/>
            </a:pPr>
            <a:r>
              <a:rPr lang="en-US"/>
              <a:t>When all of the objects were dropped from the same height, which on hit the ground first?</a:t>
            </a:r>
            <a:endParaRPr/>
          </a:p>
        </p:txBody>
      </p:sp>
      <p:sp>
        <p:nvSpPr>
          <p:cNvPr id="808" name="Google Shape;808;p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2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2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When objects were dropped from different heights, what variable(s) affet which item hit the ground first?</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Mass (how heavy the object was that was dropped)</a:t>
            </a:r>
            <a:endParaRPr/>
          </a:p>
        </p:txBody>
      </p:sp>
      <p:sp>
        <p:nvSpPr>
          <p:cNvPr id="818" name="Google Shape;818;p2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Discuss: What did you change about the plane you made for the marble (incline, thickness, etc.)? When the marble was pushed down your ramp, how was it different from my demonstration?</a:t>
            </a:r>
            <a:endParaRPr/>
          </a:p>
        </p:txBody>
      </p:sp>
      <p:sp>
        <p:nvSpPr>
          <p:cNvPr id="168" name="Google Shape;168;p1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2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 you predict gravitational potential energy is based on this demonstration?</a:t>
            </a:r>
            <a:endParaRPr/>
          </a:p>
        </p:txBody>
      </p:sp>
      <p:sp>
        <p:nvSpPr>
          <p:cNvPr id="827" name="Google Shape;827;p2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2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p2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837" name="Google Shape;837;p2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2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p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Remember that an atom is the smallest whole unit of matter.</a:t>
            </a:r>
            <a:endParaRPr/>
          </a:p>
          <a:p>
            <a:pPr marL="0" lvl="0" indent="0" algn="l" rtl="0">
              <a:lnSpc>
                <a:spcPct val="100000"/>
              </a:lnSpc>
              <a:spcBef>
                <a:spcPts val="0"/>
              </a:spcBef>
              <a:spcAft>
                <a:spcPts val="0"/>
              </a:spcAft>
              <a:buSzPts val="1400"/>
              <a:buNone/>
            </a:pPr>
            <a:endParaRPr/>
          </a:p>
        </p:txBody>
      </p:sp>
      <p:sp>
        <p:nvSpPr>
          <p:cNvPr id="843" name="Google Shape;843;p2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2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nucleus is the center of the atom that is made up of protons and neutrons.</a:t>
            </a:r>
            <a:endParaRPr/>
          </a:p>
        </p:txBody>
      </p:sp>
      <p:sp>
        <p:nvSpPr>
          <p:cNvPr id="866" name="Google Shape;866;p2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2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5" name="Google Shape;875;p2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u="none"/>
              <a:t>We will be learning about protons which are positi</a:t>
            </a:r>
            <a:r>
              <a:rPr lang="en-US"/>
              <a:t>vely charged subatomic particles found in the nucleus of an atom.</a:t>
            </a:r>
            <a:endParaRPr/>
          </a:p>
          <a:p>
            <a:pPr marL="0" marR="0" lvl="0" indent="0" algn="l" rtl="0">
              <a:lnSpc>
                <a:spcPct val="100000"/>
              </a:lnSpc>
              <a:spcBef>
                <a:spcPts val="0"/>
              </a:spcBef>
              <a:spcAft>
                <a:spcPts val="0"/>
              </a:spcAft>
              <a:buClr>
                <a:schemeClr val="dk1"/>
              </a:buClr>
              <a:buSzPts val="1200"/>
              <a:buFont typeface="Calibri"/>
              <a:buNone/>
            </a:pPr>
            <a:endParaRPr sz="1200"/>
          </a:p>
        </p:txBody>
      </p:sp>
      <p:sp>
        <p:nvSpPr>
          <p:cNvPr id="876" name="Google Shape;876;p2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2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2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are going to talk about neutrons, which are subatomic particles with no charge (neutral charge) found in the nucleus of atoms.</a:t>
            </a:r>
            <a:endParaRPr/>
          </a:p>
        </p:txBody>
      </p:sp>
      <p:sp>
        <p:nvSpPr>
          <p:cNvPr id="887" name="Google Shape;887;p2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2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p2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We have also learned about mass. Remember that mass is the measurement of the matter in an object. </a:t>
            </a: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Clr>
                <a:schemeClr val="dk1"/>
              </a:buClr>
              <a:buSzPts val="1200"/>
              <a:buFont typeface="Arial"/>
              <a:buChar char="•"/>
            </a:pPr>
            <a:r>
              <a:rPr lang="en-US"/>
              <a:t>When most people think about mass, they also think about weight. Remember that mass and weight are different. </a:t>
            </a: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Clr>
                <a:schemeClr val="dk1"/>
              </a:buClr>
              <a:buSzPts val="1200"/>
              <a:buFont typeface="Arial"/>
              <a:buChar char="•"/>
            </a:pPr>
            <a:r>
              <a:rPr lang="en-US"/>
              <a:t>The mass of an object is a measure of the amount of matter in the object, but weight is a measure of the force (or how gravity pulls) on an object. So, for example, weight on Earth and Mars is different because the gravitational pull changes, but mass is always the same. </a:t>
            </a:r>
            <a:endParaRPr/>
          </a:p>
        </p:txBody>
      </p:sp>
      <p:sp>
        <p:nvSpPr>
          <p:cNvPr id="897" name="Google Shape;897;p2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p2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is the ability to cause change. </a:t>
            </a:r>
            <a:endParaRPr/>
          </a:p>
        </p:txBody>
      </p:sp>
      <p:sp>
        <p:nvSpPr>
          <p:cNvPr id="905" name="Google Shape;905;p2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2" name="Google Shape;912;p2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Gravity is a force the exists between all objects with mass. This is why apples fall to the earth. They are being pulled in by the earth's gravity. </a:t>
            </a:r>
            <a:endParaRPr/>
          </a:p>
        </p:txBody>
      </p:sp>
      <p:sp>
        <p:nvSpPr>
          <p:cNvPr id="913" name="Google Shape;913;p2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p2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chemical change rearranges the atoms in the original substance to make a new substance. </a:t>
            </a:r>
            <a:endParaRPr/>
          </a:p>
        </p:txBody>
      </p:sp>
      <p:sp>
        <p:nvSpPr>
          <p:cNvPr id="921" name="Google Shape;921;p2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Reviewing key background knowledge helps lay the context and sets the students up to make sense of the new content you are introducing, it also reinforces previously learned material.</a:t>
            </a:r>
            <a:endParaRPr/>
          </a:p>
        </p:txBody>
      </p:sp>
      <p:sp>
        <p:nvSpPr>
          <p:cNvPr id="177" name="Google Shape;17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8" name="Google Shape;928;p2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chemical reaction is made up of chemical changes that happen when two or more elements are combined.</a:t>
            </a:r>
            <a:endParaRPr/>
          </a:p>
        </p:txBody>
      </p:sp>
      <p:sp>
        <p:nvSpPr>
          <p:cNvPr id="929" name="Google Shape;929;p2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2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6" name="Google Shape;936;p2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Potential energy is stored energy. </a:t>
            </a:r>
            <a:endParaRPr/>
          </a:p>
        </p:txBody>
      </p:sp>
      <p:sp>
        <p:nvSpPr>
          <p:cNvPr id="937" name="Google Shape;937;p2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4" name="Google Shape;944;p2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945" name="Google Shape;945;p2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2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0" name="Google Shape;950;p2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found in the nucleus of an atom?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Protons and neutrons </a:t>
            </a:r>
            <a:endParaRPr/>
          </a:p>
        </p:txBody>
      </p:sp>
      <p:sp>
        <p:nvSpPr>
          <p:cNvPr id="951" name="Google Shape;951;p2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2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8" name="Google Shape;958;p2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does mass tell us about an object?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It tells us how much matter is in an object.</a:t>
            </a:r>
            <a:endParaRPr/>
          </a:p>
        </p:txBody>
      </p:sp>
      <p:sp>
        <p:nvSpPr>
          <p:cNvPr id="959" name="Google Shape;959;p2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2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2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ability to cause change </a:t>
            </a:r>
            <a:endParaRPr/>
          </a:p>
        </p:txBody>
      </p:sp>
      <p:sp>
        <p:nvSpPr>
          <p:cNvPr id="967" name="Google Shape;967;p2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4" name="Google Shape;974;p2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What is the relationship between gravity and mass?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Gravity is a force that exists between all objects with mass.</a:t>
            </a:r>
            <a:endParaRPr dirty="0"/>
          </a:p>
        </p:txBody>
      </p:sp>
      <p:sp>
        <p:nvSpPr>
          <p:cNvPr id="975" name="Google Shape;975;p2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2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a chemical change and chemical reaction?</a:t>
            </a:r>
            <a:endParaRPr/>
          </a:p>
        </p:txBody>
      </p:sp>
      <p:sp>
        <p:nvSpPr>
          <p:cNvPr id="982" name="Google Shape;982;p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2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0" name="Google Shape;990;p2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potential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Potential energy is stored energy.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91" name="Google Shape;991;p2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8" name="Google Shape;998;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gravitational potential energy, which is the first type of potential energy we are going to look at.</a:t>
            </a:r>
            <a:endParaRPr/>
          </a:p>
        </p:txBody>
      </p:sp>
      <p:sp>
        <p:nvSpPr>
          <p:cNvPr id="999" name="Google Shape;999;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4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1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5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1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5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5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1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4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1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4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4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1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4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14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1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4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14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14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14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1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4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14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1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5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5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5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1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0.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0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8.png"/></Relationships>
</file>

<file path=ppt/slides/_rels/slide10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2.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0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3.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0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0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0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8.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29.png"/></Relationships>
</file>

<file path=ppt/slides/_rels/slide10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9.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0.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29.png"/></Relationships>
</file>

<file path=ppt/slides/_rels/slide1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1.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29.png"/></Relationships>
</file>

<file path=ppt/slides/_rels/slide1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2.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29.png"/></Relationships>
</file>

<file path=ppt/slides/_rels/slide1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3.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29.png"/></Relationships>
</file>

<file path=ppt/slides/_rels/slide1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2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2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2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ww.explorelearning.com/index.cfm?method=cResource.dspView&amp;ResourceID=399"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35.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3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hyperlink" Target="https://www.education.com/science-fair/article/chemical-potential-energy/"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4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5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5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6.png"/></Relationships>
</file>

<file path=ppt/slides/_rels/slide15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9.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6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2.xml"/><Relationship Id="rId1" Type="http://schemas.openxmlformats.org/officeDocument/2006/relationships/slideLayout" Target="../slideLayouts/slideLayout3.xml"/><Relationship Id="rId5" Type="http://schemas.openxmlformats.org/officeDocument/2006/relationships/image" Target="../media/image58.jpg"/><Relationship Id="rId4" Type="http://schemas.openxmlformats.org/officeDocument/2006/relationships/image" Target="../media/image30.png"/></Relationships>
</file>

<file path=ppt/slides/_rels/slide16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8.png"/></Relationships>
</file>

<file path=ppt/slides/_rels/slide16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64.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6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65.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6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66.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7.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jpg"/></Relationships>
</file>

<file path=ppt/slides/_rels/slide1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8.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7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7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2.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27.jpg"/></Relationships>
</file>

<file path=ppt/slides/_rels/slide1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3.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27.jpg"/></Relationships>
</file>

<file path=ppt/slides/_rels/slide1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9.png"/><Relationship Id="rId4" Type="http://schemas.openxmlformats.org/officeDocument/2006/relationships/image" Target="../media/image63.png"/></Relationships>
</file>

<file path=ppt/slides/_rels/slide1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6.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36.png"/></Relationships>
</file>

<file path=ppt/slides/_rels/slide1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63.png"/></Relationships>
</file>

<file path=ppt/slides/_rels/slide1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9.png"/></Relationships>
</file>

<file path=ppt/slides/_rels/slide1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8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5.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27.jpg"/></Relationships>
</file>

<file path=ppt/slides/_rels/slide1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6.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18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8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8.xml"/><Relationship Id="rId1" Type="http://schemas.openxmlformats.org/officeDocument/2006/relationships/slideLayout" Target="../slideLayouts/slideLayout3.xml"/><Relationship Id="rId5" Type="http://schemas.openxmlformats.org/officeDocument/2006/relationships/image" Target="../media/image51.jpg"/><Relationship Id="rId4" Type="http://schemas.openxmlformats.org/officeDocument/2006/relationships/image" Target="../media/image58.jpg"/></Relationships>
</file>

<file path=ppt/slides/_rels/slide1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9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9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94.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5.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9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0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0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0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0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0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0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0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0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0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09.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3.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4.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6.png"/></Relationships>
</file>

<file path=ppt/slides/_rels/slide2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1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1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0.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30.png"/></Relationships>
</file>

<file path=ppt/slides/_rels/slide2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8.png"/></Relationships>
</file>

<file path=ppt/slides/_rels/slide222.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222.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25.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22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27.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29.png"/></Relationships>
</file>

<file path=ppt/slides/_rels/slide2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29.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3.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5.xml"/><Relationship Id="rId1" Type="http://schemas.openxmlformats.org/officeDocument/2006/relationships/slideLayout" Target="../slideLayouts/slideLayout3.xml"/></Relationships>
</file>

<file path=ppt/slides/_rels/slide2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9.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58.jp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6.png"/></Relationships>
</file>

<file path=ppt/slides/_rels/slide24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40.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51.jpg"/><Relationship Id="rId4" Type="http://schemas.openxmlformats.org/officeDocument/2006/relationships/image" Target="../media/image22.png"/></Relationships>
</file>

<file path=ppt/slides/_rels/slide2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46.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4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47.xml"/><Relationship Id="rId1" Type="http://schemas.openxmlformats.org/officeDocument/2006/relationships/slideLayout" Target="../slideLayouts/slideLayout3.xml"/></Relationships>
</file>

<file path=ppt/slides/_rels/slide2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9.xml"/><Relationship Id="rId1" Type="http://schemas.openxmlformats.org/officeDocument/2006/relationships/slideLayout" Target="../slideLayouts/slideLayout2.xml"/><Relationship Id="rId4" Type="http://schemas.openxmlformats.org/officeDocument/2006/relationships/hyperlink" Target="https://www.youtube.com/watch?v=-xjJ77SQDmA&amp;ab_channel=RickCrossli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1.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2.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3.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2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5.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5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7.xml"/><Relationship Id="rId1" Type="http://schemas.openxmlformats.org/officeDocument/2006/relationships/slideLayout" Target="../slideLayouts/slideLayout3.xml"/></Relationships>
</file>

<file path=ppt/slides/_rels/slide25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5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59.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6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6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5.xml"/><Relationship Id="rId1" Type="http://schemas.openxmlformats.org/officeDocument/2006/relationships/slideLayout" Target="../slideLayouts/slideLayout3.xml"/></Relationships>
</file>

<file path=ppt/slides/_rels/slide26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6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7.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58.jpg"/></Relationships>
</file>

<file path=ppt/slides/_rels/slide2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6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6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8.png"/></Relationships>
</file>

<file path=ppt/slides/_rels/slide27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8.png"/></Relationships>
</file>

<file path=ppt/slides/_rels/slide27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71.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7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72.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7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73.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7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7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7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8.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36.png"/></Relationships>
</file>

<file path=ppt/slides/_rels/slide2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9.png"/></Relationships>
</file>

<file path=ppt/slides/_rels/slide2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1.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8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9.png"/></Relationships>
</file>

<file path=ppt/slides/_rels/slide2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9.png"/></Relationships>
</file>

<file path=ppt/slides/_rels/slide2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9.png"/></Relationships>
</file>

<file path=ppt/slides/_rels/slide2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9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9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9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7.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8.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0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0.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1.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0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0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0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0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04.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1.jpg"/></Relationships>
</file>

<file path=ppt/slides/_rels/slide30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5.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0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0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8.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45.png"/><Relationship Id="rId4" Type="http://schemas.openxmlformats.org/officeDocument/2006/relationships/hyperlink" Target="https://www.explorelearning.com/index.cfm?method=cResource.dspView&amp;ResourceID=405" TargetMode="External"/></Relationships>
</file>

<file path=ppt/slides/_rels/slide30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1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0.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youtube.com/watch?v=-xjJ77SQDmA&amp;ab_channel=RickCrosslin"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6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ww.explorelearning.com/index.cfm?method=cResource.dspDetail&amp;ResourceID=399"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7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7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52.png"/></Relationships>
</file>

<file path=ppt/slides/_rels/slide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52.png"/></Relationships>
</file>

<file path=ppt/slides/_rels/slide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9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9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9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9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6.png"/></Relationships>
</file>

<file path=ppt/slides/_rels/slide9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9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cxnSp>
        <p:nvCxnSpPr>
          <p:cNvPr id="185" name="Google Shape;185;p7"/>
          <p:cNvCxnSpPr>
            <a:stCxn id="186" idx="3"/>
          </p:cNvCxnSpPr>
          <p:nvPr/>
        </p:nvCxnSpPr>
        <p:spPr>
          <a:xfrm>
            <a:off x="2305538" y="2751293"/>
            <a:ext cx="1071300" cy="150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grpSp>
        <p:nvGrpSpPr>
          <p:cNvPr id="187" name="Google Shape;187;p7"/>
          <p:cNvGrpSpPr/>
          <p:nvPr/>
        </p:nvGrpSpPr>
        <p:grpSpPr>
          <a:xfrm>
            <a:off x="465016" y="689240"/>
            <a:ext cx="8178800" cy="5489378"/>
            <a:chOff x="465016" y="689240"/>
            <a:chExt cx="8178800" cy="5489378"/>
          </a:xfrm>
        </p:grpSpPr>
        <p:pic>
          <p:nvPicPr>
            <p:cNvPr id="188" name="Google Shape;188;p7"/>
            <p:cNvPicPr preferRelativeResize="0"/>
            <p:nvPr/>
          </p:nvPicPr>
          <p:blipFill rotWithShape="1">
            <a:blip r:embed="rId3">
              <a:alphaModFix/>
            </a:blip>
            <a:srcRect l="13938" t="12281" r="15692" b="12281"/>
            <a:stretch/>
          </p:blipFill>
          <p:spPr>
            <a:xfrm>
              <a:off x="3418313" y="2288524"/>
              <a:ext cx="1115545" cy="1195889"/>
            </a:xfrm>
            <a:prstGeom prst="rect">
              <a:avLst/>
            </a:prstGeom>
            <a:noFill/>
            <a:ln>
              <a:noFill/>
            </a:ln>
          </p:spPr>
        </p:pic>
        <p:pic>
          <p:nvPicPr>
            <p:cNvPr id="189" name="Google Shape;189;p7"/>
            <p:cNvPicPr preferRelativeResize="0"/>
            <p:nvPr/>
          </p:nvPicPr>
          <p:blipFill rotWithShape="1">
            <a:blip r:embed="rId3">
              <a:alphaModFix/>
            </a:blip>
            <a:srcRect l="13938" t="12281" r="15692" b="12281"/>
            <a:stretch/>
          </p:blipFill>
          <p:spPr>
            <a:xfrm>
              <a:off x="4592472" y="2268737"/>
              <a:ext cx="1115545" cy="1195889"/>
            </a:xfrm>
            <a:prstGeom prst="rect">
              <a:avLst/>
            </a:prstGeom>
            <a:noFill/>
            <a:ln>
              <a:noFill/>
            </a:ln>
          </p:spPr>
        </p:pic>
        <p:pic>
          <p:nvPicPr>
            <p:cNvPr id="190" name="Google Shape;190;p7"/>
            <p:cNvPicPr preferRelativeResize="0"/>
            <p:nvPr/>
          </p:nvPicPr>
          <p:blipFill rotWithShape="1">
            <a:blip r:embed="rId3">
              <a:alphaModFix/>
            </a:blip>
            <a:srcRect l="13938" t="12281" r="15692" b="12281"/>
            <a:stretch/>
          </p:blipFill>
          <p:spPr>
            <a:xfrm>
              <a:off x="2987946" y="3425797"/>
              <a:ext cx="1115545" cy="1195889"/>
            </a:xfrm>
            <a:prstGeom prst="rect">
              <a:avLst/>
            </a:prstGeom>
            <a:noFill/>
            <a:ln>
              <a:noFill/>
            </a:ln>
          </p:spPr>
        </p:pic>
        <p:pic>
          <p:nvPicPr>
            <p:cNvPr id="191" name="Google Shape;191;p7"/>
            <p:cNvPicPr preferRelativeResize="0"/>
            <p:nvPr/>
          </p:nvPicPr>
          <p:blipFill rotWithShape="1">
            <a:blip r:embed="rId3">
              <a:alphaModFix/>
            </a:blip>
            <a:srcRect l="13938" t="12281" r="15692" b="12281"/>
            <a:stretch/>
          </p:blipFill>
          <p:spPr>
            <a:xfrm>
              <a:off x="4005799" y="4336109"/>
              <a:ext cx="1115545" cy="1195889"/>
            </a:xfrm>
            <a:prstGeom prst="rect">
              <a:avLst/>
            </a:prstGeom>
            <a:noFill/>
            <a:ln>
              <a:noFill/>
            </a:ln>
          </p:spPr>
        </p:pic>
        <p:pic>
          <p:nvPicPr>
            <p:cNvPr id="192" name="Google Shape;192;p7"/>
            <p:cNvPicPr preferRelativeResize="0"/>
            <p:nvPr/>
          </p:nvPicPr>
          <p:blipFill rotWithShape="1">
            <a:blip r:embed="rId3">
              <a:alphaModFix/>
            </a:blip>
            <a:srcRect l="13938" t="12281" r="15692" b="12281"/>
            <a:stretch/>
          </p:blipFill>
          <p:spPr>
            <a:xfrm>
              <a:off x="5121345" y="3491280"/>
              <a:ext cx="1115545" cy="1195889"/>
            </a:xfrm>
            <a:prstGeom prst="rect">
              <a:avLst/>
            </a:prstGeom>
            <a:noFill/>
            <a:ln>
              <a:noFill/>
            </a:ln>
          </p:spPr>
        </p:pic>
        <p:sp>
          <p:nvSpPr>
            <p:cNvPr id="193" name="Google Shape;193;p7"/>
            <p:cNvSpPr txBox="1"/>
            <p:nvPr/>
          </p:nvSpPr>
          <p:spPr>
            <a:xfrm>
              <a:off x="604788" y="689240"/>
              <a:ext cx="7934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Atom</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s</a:t>
              </a:r>
              <a:r>
                <a:rPr lang="en-US" sz="4000" b="0" i="0" u="none" strike="noStrike" cap="none">
                  <a:solidFill>
                    <a:schemeClr val="dk1"/>
                  </a:solidFill>
                  <a:latin typeface="Calibri"/>
                  <a:ea typeface="Calibri"/>
                  <a:cs typeface="Calibri"/>
                  <a:sym typeface="Calibri"/>
                </a:rPr>
                <a:t>mallest </a:t>
              </a:r>
              <a:r>
                <a:rPr lang="en-US" sz="4000">
                  <a:solidFill>
                    <a:schemeClr val="dk1"/>
                  </a:solidFill>
                  <a:latin typeface="Calibri"/>
                  <a:ea typeface="Calibri"/>
                  <a:cs typeface="Calibri"/>
                  <a:sym typeface="Calibri"/>
                </a:rPr>
                <a:t>w</a:t>
              </a:r>
              <a:r>
                <a:rPr lang="en-US" sz="4000" b="0" i="0" u="none" strike="noStrike" cap="none">
                  <a:solidFill>
                    <a:schemeClr val="dk1"/>
                  </a:solidFill>
                  <a:latin typeface="Calibri"/>
                  <a:ea typeface="Calibri"/>
                  <a:cs typeface="Calibri"/>
                  <a:sym typeface="Calibri"/>
                </a:rPr>
                <a:t>hole </a:t>
              </a:r>
              <a:r>
                <a:rPr lang="en-US" sz="4000">
                  <a:solidFill>
                    <a:schemeClr val="dk1"/>
                  </a:solidFill>
                  <a:latin typeface="Calibri"/>
                  <a:ea typeface="Calibri"/>
                  <a:cs typeface="Calibri"/>
                  <a:sym typeface="Calibri"/>
                </a:rPr>
                <a:t>u</a:t>
              </a:r>
              <a:r>
                <a:rPr lang="en-US" sz="4000" b="0" i="0" u="none" strike="noStrike" cap="none">
                  <a:solidFill>
                    <a:schemeClr val="dk1"/>
                  </a:solidFill>
                  <a:latin typeface="Calibri"/>
                  <a:ea typeface="Calibri"/>
                  <a:cs typeface="Calibri"/>
                  <a:sym typeface="Calibri"/>
                </a:rPr>
                <a:t>nit of </a:t>
              </a:r>
              <a:r>
                <a:rPr lang="en-US" sz="4000">
                  <a:solidFill>
                    <a:schemeClr val="dk1"/>
                  </a:solidFill>
                  <a:latin typeface="Calibri"/>
                  <a:ea typeface="Calibri"/>
                  <a:cs typeface="Calibri"/>
                  <a:sym typeface="Calibri"/>
                </a:rPr>
                <a:t>m</a:t>
              </a:r>
              <a:r>
                <a:rPr lang="en-US" sz="4000" b="0" i="0" u="none" strike="noStrike" cap="none">
                  <a:solidFill>
                    <a:schemeClr val="dk1"/>
                  </a:solidFill>
                  <a:latin typeface="Calibri"/>
                  <a:ea typeface="Calibri"/>
                  <a:cs typeface="Calibri"/>
                  <a:sym typeface="Calibri"/>
                </a:rPr>
                <a:t>atter</a:t>
              </a:r>
              <a:endParaRPr sz="1400" b="0" i="0" u="none" strike="noStrike" cap="none">
                <a:solidFill>
                  <a:srgbClr val="000000"/>
                </a:solidFill>
                <a:latin typeface="Arial"/>
                <a:ea typeface="Arial"/>
                <a:cs typeface="Arial"/>
                <a:sym typeface="Arial"/>
              </a:endParaRPr>
            </a:p>
          </p:txBody>
        </p:sp>
        <p:sp>
          <p:nvSpPr>
            <p:cNvPr id="194" name="Google Shape;194;p7"/>
            <p:cNvSpPr/>
            <p:nvPr/>
          </p:nvSpPr>
          <p:spPr>
            <a:xfrm>
              <a:off x="2596491" y="2172015"/>
              <a:ext cx="3940292" cy="3551852"/>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cxnSp>
          <p:nvCxnSpPr>
            <p:cNvPr id="195" name="Google Shape;195;p7"/>
            <p:cNvCxnSpPr>
              <a:stCxn id="196" idx="1"/>
            </p:cNvCxnSpPr>
            <p:nvPr/>
          </p:nvCxnSpPr>
          <p:spPr>
            <a:xfrm flipH="1">
              <a:off x="5764232" y="2763016"/>
              <a:ext cx="1261800" cy="72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cxnSp>
          <p:nvCxnSpPr>
            <p:cNvPr id="197" name="Google Shape;197;p7"/>
            <p:cNvCxnSpPr>
              <a:stCxn id="198" idx="1"/>
            </p:cNvCxnSpPr>
            <p:nvPr/>
          </p:nvCxnSpPr>
          <p:spPr>
            <a:xfrm rot="10800000">
              <a:off x="6291378" y="4005409"/>
              <a:ext cx="1062900" cy="237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cxnSp>
          <p:nvCxnSpPr>
            <p:cNvPr id="199" name="Google Shape;199;p7"/>
            <p:cNvCxnSpPr>
              <a:stCxn id="200" idx="1"/>
            </p:cNvCxnSpPr>
            <p:nvPr/>
          </p:nvCxnSpPr>
          <p:spPr>
            <a:xfrm rot="10800000">
              <a:off x="5060363" y="5353486"/>
              <a:ext cx="1320900" cy="5943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cxnSp>
          <p:nvCxnSpPr>
            <p:cNvPr id="201" name="Google Shape;201;p7"/>
            <p:cNvCxnSpPr/>
            <p:nvPr/>
          </p:nvCxnSpPr>
          <p:spPr>
            <a:xfrm>
              <a:off x="1758462" y="4044462"/>
              <a:ext cx="1133230" cy="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sp>
          <p:nvSpPr>
            <p:cNvPr id="186" name="Google Shape;186;p7"/>
            <p:cNvSpPr txBox="1"/>
            <p:nvPr/>
          </p:nvSpPr>
          <p:spPr>
            <a:xfrm>
              <a:off x="1016000" y="2520461"/>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202" name="Google Shape;202;p7"/>
            <p:cNvSpPr txBox="1"/>
            <p:nvPr/>
          </p:nvSpPr>
          <p:spPr>
            <a:xfrm>
              <a:off x="465016" y="3786553"/>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196" name="Google Shape;196;p7"/>
            <p:cNvSpPr txBox="1"/>
            <p:nvPr/>
          </p:nvSpPr>
          <p:spPr>
            <a:xfrm>
              <a:off x="7026032" y="2532184"/>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200" name="Google Shape;200;p7"/>
            <p:cNvSpPr txBox="1"/>
            <p:nvPr/>
          </p:nvSpPr>
          <p:spPr>
            <a:xfrm>
              <a:off x="6381263" y="5716953"/>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198" name="Google Shape;198;p7"/>
            <p:cNvSpPr txBox="1"/>
            <p:nvPr/>
          </p:nvSpPr>
          <p:spPr>
            <a:xfrm>
              <a:off x="7354278" y="3798277"/>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grpSp>
      <p:sp>
        <p:nvSpPr>
          <p:cNvPr id="203" name="Google Shape;203;p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30"/>
          <p:cNvSpPr txBox="1">
            <a:spLocks noGrp="1"/>
          </p:cNvSpPr>
          <p:nvPr>
            <p:ph type="title"/>
          </p:nvPr>
        </p:nvSpPr>
        <p:spPr>
          <a:xfrm>
            <a:off x="139485" y="599361"/>
            <a:ext cx="8865030" cy="214309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Gravitational Potential Energy</a:t>
            </a:r>
            <a:r>
              <a:rPr lang="en-US" sz="3959"/>
              <a:t>: energy stored because of an object’s position or height above Earth’s surface</a:t>
            </a:r>
            <a:endParaRPr/>
          </a:p>
        </p:txBody>
      </p:sp>
      <p:pic>
        <p:nvPicPr>
          <p:cNvPr id="1010" name="Google Shape;1010;p30" descr="earth.jpg"/>
          <p:cNvPicPr preferRelativeResize="0">
            <a:picLocks noGrp="1"/>
          </p:cNvPicPr>
          <p:nvPr>
            <p:ph type="body" idx="1"/>
          </p:nvPr>
        </p:nvPicPr>
        <p:blipFill rotWithShape="1">
          <a:blip r:embed="rId3">
            <a:alphaModFix/>
          </a:blip>
          <a:srcRect l="-14891" r="-14891"/>
          <a:stretch/>
        </p:blipFill>
        <p:spPr>
          <a:xfrm>
            <a:off x="941522" y="2728885"/>
            <a:ext cx="7260956" cy="3993246"/>
          </a:xfrm>
          <a:prstGeom prst="rect">
            <a:avLst/>
          </a:prstGeom>
          <a:noFill/>
          <a:ln w="9525" cap="flat" cmpd="sng">
            <a:solidFill>
              <a:schemeClr val="lt1"/>
            </a:solidFill>
            <a:prstDash val="solid"/>
            <a:round/>
            <a:headEnd type="none" w="sm" len="sm"/>
            <a:tailEnd type="none" w="sm" len="sm"/>
          </a:ln>
        </p:spPr>
      </p:pic>
      <p:sp>
        <p:nvSpPr>
          <p:cNvPr id="1011" name="Google Shape;1011;p3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2" name="Google Shape;1012;p30"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pic>
        <p:nvPicPr>
          <p:cNvPr id="1018" name="Google Shape;1018;p31"/>
          <p:cNvPicPr preferRelativeResize="0"/>
          <p:nvPr/>
        </p:nvPicPr>
        <p:blipFill rotWithShape="1">
          <a:blip r:embed="rId3">
            <a:alphaModFix/>
          </a:blip>
          <a:srcRect/>
          <a:stretch/>
        </p:blipFill>
        <p:spPr>
          <a:xfrm>
            <a:off x="0" y="411212"/>
            <a:ext cx="9144000" cy="6035568"/>
          </a:xfrm>
          <a:prstGeom prst="rect">
            <a:avLst/>
          </a:prstGeom>
          <a:noFill/>
          <a:ln>
            <a:noFill/>
          </a:ln>
        </p:spPr>
      </p:pic>
      <p:sp>
        <p:nvSpPr>
          <p:cNvPr id="1019" name="Google Shape;1019;p3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0" name="Google Shape;1020;p31"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32"/>
          <p:cNvSpPr txBox="1">
            <a:spLocks noGrp="1"/>
          </p:cNvSpPr>
          <p:nvPr>
            <p:ph type="title"/>
          </p:nvPr>
        </p:nvSpPr>
        <p:spPr>
          <a:xfrm>
            <a:off x="457200" y="599362"/>
            <a:ext cx="8229600" cy="2019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Gravitational potential energy depends on the object’s: </a:t>
            </a:r>
            <a:endParaRPr/>
          </a:p>
        </p:txBody>
      </p:sp>
      <p:pic>
        <p:nvPicPr>
          <p:cNvPr id="1027" name="Google Shape;1027;p32" descr="earth.jpg"/>
          <p:cNvPicPr preferRelativeResize="0">
            <a:picLocks noGrp="1"/>
          </p:cNvPicPr>
          <p:nvPr>
            <p:ph type="body" idx="1"/>
          </p:nvPr>
        </p:nvPicPr>
        <p:blipFill rotWithShape="1">
          <a:blip r:embed="rId3">
            <a:alphaModFix/>
          </a:blip>
          <a:srcRect l="-398" r="1036"/>
          <a:stretch/>
        </p:blipFill>
        <p:spPr>
          <a:xfrm>
            <a:off x="139484" y="3146156"/>
            <a:ext cx="4881967" cy="3506949"/>
          </a:xfrm>
          <a:prstGeom prst="rect">
            <a:avLst/>
          </a:prstGeom>
          <a:noFill/>
          <a:ln>
            <a:noFill/>
          </a:ln>
        </p:spPr>
      </p:pic>
      <p:sp>
        <p:nvSpPr>
          <p:cNvPr id="1028" name="Google Shape;1028;p32"/>
          <p:cNvSpPr txBox="1"/>
          <p:nvPr/>
        </p:nvSpPr>
        <p:spPr>
          <a:xfrm>
            <a:off x="5672380" y="3177153"/>
            <a:ext cx="3239145" cy="70788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4000"/>
              <a:buFont typeface="Arial"/>
              <a:buChar char="•"/>
            </a:pPr>
            <a:r>
              <a:rPr lang="en-US" sz="4000" b="1" i="0" u="none" strike="noStrike" cap="none">
                <a:solidFill>
                  <a:schemeClr val="dk1"/>
                </a:solidFill>
                <a:latin typeface="Calibri"/>
                <a:ea typeface="Calibri"/>
                <a:cs typeface="Calibri"/>
                <a:sym typeface="Calibri"/>
              </a:rPr>
              <a:t>MASS</a:t>
            </a:r>
            <a:endParaRPr sz="1400" b="0" i="0" u="none" strike="noStrike" cap="none">
              <a:solidFill>
                <a:srgbClr val="000000"/>
              </a:solidFill>
              <a:latin typeface="Arial"/>
              <a:ea typeface="Arial"/>
              <a:cs typeface="Arial"/>
              <a:sym typeface="Arial"/>
            </a:endParaRPr>
          </a:p>
        </p:txBody>
      </p:sp>
      <p:sp>
        <p:nvSpPr>
          <p:cNvPr id="1029" name="Google Shape;1029;p3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0" name="Google Shape;1030;p32"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33"/>
          <p:cNvSpPr txBox="1">
            <a:spLocks noGrp="1"/>
          </p:cNvSpPr>
          <p:nvPr>
            <p:ph type="title"/>
          </p:nvPr>
        </p:nvSpPr>
        <p:spPr>
          <a:xfrm>
            <a:off x="457200" y="599362"/>
            <a:ext cx="8229600" cy="2019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Gravitational potential energy depends on the object’s: </a:t>
            </a:r>
            <a:endParaRPr/>
          </a:p>
        </p:txBody>
      </p:sp>
      <p:pic>
        <p:nvPicPr>
          <p:cNvPr id="1037" name="Google Shape;1037;p33" descr="earth.jpg"/>
          <p:cNvPicPr preferRelativeResize="0">
            <a:picLocks noGrp="1"/>
          </p:cNvPicPr>
          <p:nvPr>
            <p:ph type="body" idx="1"/>
          </p:nvPr>
        </p:nvPicPr>
        <p:blipFill rotWithShape="1">
          <a:blip r:embed="rId3">
            <a:alphaModFix/>
          </a:blip>
          <a:srcRect l="-398" r="1036"/>
          <a:stretch/>
        </p:blipFill>
        <p:spPr>
          <a:xfrm>
            <a:off x="139484" y="3146156"/>
            <a:ext cx="4881967" cy="3506949"/>
          </a:xfrm>
          <a:prstGeom prst="rect">
            <a:avLst/>
          </a:prstGeom>
          <a:noFill/>
          <a:ln>
            <a:noFill/>
          </a:ln>
        </p:spPr>
      </p:pic>
      <p:sp>
        <p:nvSpPr>
          <p:cNvPr id="1038" name="Google Shape;1038;p33"/>
          <p:cNvSpPr txBox="1"/>
          <p:nvPr/>
        </p:nvSpPr>
        <p:spPr>
          <a:xfrm>
            <a:off x="5672380" y="3177153"/>
            <a:ext cx="3239145" cy="193899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4000"/>
              <a:buFont typeface="Arial"/>
              <a:buChar char="•"/>
            </a:pPr>
            <a:r>
              <a:rPr lang="en-US" sz="4000" b="1" i="0" u="none" strike="noStrike" cap="none">
                <a:solidFill>
                  <a:schemeClr val="dk1"/>
                </a:solidFill>
                <a:latin typeface="Calibri"/>
                <a:ea typeface="Calibri"/>
                <a:cs typeface="Calibri"/>
                <a:sym typeface="Calibri"/>
              </a:rPr>
              <a:t>MASS</a:t>
            </a:r>
            <a:endParaRPr sz="1400" b="0" i="0" u="none" strike="noStrike" cap="none">
              <a:solidFill>
                <a:srgbClr val="000000"/>
              </a:solidFill>
              <a:latin typeface="Arial"/>
              <a:ea typeface="Arial"/>
              <a:cs typeface="Arial"/>
              <a:sym typeface="Arial"/>
            </a:endParaRPr>
          </a:p>
          <a:p>
            <a:pPr marL="285750" marR="0" lvl="0" indent="-31750" algn="l" rtl="0">
              <a:lnSpc>
                <a:spcPct val="100000"/>
              </a:lnSpc>
              <a:spcBef>
                <a:spcPts val="0"/>
              </a:spcBef>
              <a:spcAft>
                <a:spcPts val="0"/>
              </a:spcAft>
              <a:buClr>
                <a:schemeClr val="dk1"/>
              </a:buClr>
              <a:buSzPts val="4000"/>
              <a:buFont typeface="Arial"/>
              <a:buNone/>
            </a:pPr>
            <a:endParaRPr sz="4000" b="1"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4000"/>
              <a:buFont typeface="Arial"/>
              <a:buChar char="•"/>
            </a:pPr>
            <a:r>
              <a:rPr lang="en-US" sz="4000" b="1" i="0" u="none" strike="noStrike" cap="none">
                <a:solidFill>
                  <a:schemeClr val="dk1"/>
                </a:solidFill>
                <a:latin typeface="Calibri"/>
                <a:ea typeface="Calibri"/>
                <a:cs typeface="Calibri"/>
                <a:sym typeface="Calibri"/>
              </a:rPr>
              <a:t>DISTANCE</a:t>
            </a:r>
            <a:endParaRPr sz="1400" b="0" i="0" u="none" strike="noStrike" cap="none">
              <a:solidFill>
                <a:srgbClr val="000000"/>
              </a:solidFill>
              <a:latin typeface="Arial"/>
              <a:ea typeface="Arial"/>
              <a:cs typeface="Arial"/>
              <a:sym typeface="Arial"/>
            </a:endParaRPr>
          </a:p>
        </p:txBody>
      </p:sp>
      <p:sp>
        <p:nvSpPr>
          <p:cNvPr id="1039" name="Google Shape;1039;p3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0" name="Google Shape;1040;p33"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222"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223"/>
          <p:cNvSpPr txBox="1">
            <a:spLocks noGrp="1"/>
          </p:cNvSpPr>
          <p:nvPr>
            <p:ph type="title"/>
          </p:nvPr>
        </p:nvSpPr>
        <p:spPr>
          <a:xfrm>
            <a:off x="139508" y="359375"/>
            <a:ext cx="8865000" cy="2143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4800"/>
              <a:t>What is gravitational potential energy?</a:t>
            </a:r>
            <a:endParaRPr sz="6000"/>
          </a:p>
        </p:txBody>
      </p:sp>
      <p:pic>
        <p:nvPicPr>
          <p:cNvPr id="1053" name="Google Shape;1053;p223" descr="earth.jpg"/>
          <p:cNvPicPr preferRelativeResize="0">
            <a:picLocks noGrp="1"/>
          </p:cNvPicPr>
          <p:nvPr>
            <p:ph type="body" idx="1"/>
          </p:nvPr>
        </p:nvPicPr>
        <p:blipFill rotWithShape="1">
          <a:blip r:embed="rId3">
            <a:alphaModFix/>
          </a:blip>
          <a:srcRect l="-14891" r="-14891"/>
          <a:stretch/>
        </p:blipFill>
        <p:spPr>
          <a:xfrm>
            <a:off x="941547" y="2502573"/>
            <a:ext cx="7260900" cy="3993300"/>
          </a:xfrm>
          <a:prstGeom prst="rect">
            <a:avLst/>
          </a:prstGeom>
          <a:noFill/>
          <a:ln w="9525" cap="flat" cmpd="sng">
            <a:solidFill>
              <a:schemeClr val="lt1"/>
            </a:solidFill>
            <a:prstDash val="solid"/>
            <a:round/>
            <a:headEnd type="none" w="sm" len="sm"/>
            <a:tailEnd type="none" w="sm" len="sm"/>
          </a:ln>
        </p:spPr>
      </p:pic>
      <p:sp>
        <p:nvSpPr>
          <p:cNvPr id="1054" name="Google Shape;1054;p22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224"/>
          <p:cNvSpPr txBox="1">
            <a:spLocks noGrp="1"/>
          </p:cNvSpPr>
          <p:nvPr>
            <p:ph type="title"/>
          </p:nvPr>
        </p:nvSpPr>
        <p:spPr>
          <a:xfrm>
            <a:off x="828010" y="394743"/>
            <a:ext cx="7488000" cy="2019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889"/>
              <a:buFont typeface="Calibri"/>
              <a:buNone/>
            </a:pPr>
            <a:r>
              <a:rPr lang="en-US" sz="4200"/>
              <a:t>What two things does gravitational potential energy depend on?</a:t>
            </a:r>
            <a:endParaRPr sz="4200"/>
          </a:p>
        </p:txBody>
      </p:sp>
      <p:pic>
        <p:nvPicPr>
          <p:cNvPr id="1061" name="Google Shape;1061;p224" descr="earth.jpg"/>
          <p:cNvPicPr preferRelativeResize="0">
            <a:picLocks noGrp="1"/>
          </p:cNvPicPr>
          <p:nvPr>
            <p:ph type="body" idx="1"/>
          </p:nvPr>
        </p:nvPicPr>
        <p:blipFill rotWithShape="1">
          <a:blip r:embed="rId3">
            <a:alphaModFix/>
          </a:blip>
          <a:srcRect l="-398" r="1036"/>
          <a:stretch/>
        </p:blipFill>
        <p:spPr>
          <a:xfrm>
            <a:off x="2131041" y="2761960"/>
            <a:ext cx="4881900" cy="3507000"/>
          </a:xfrm>
          <a:prstGeom prst="rect">
            <a:avLst/>
          </a:prstGeom>
          <a:noFill/>
          <a:ln>
            <a:noFill/>
          </a:ln>
        </p:spPr>
      </p:pic>
      <p:sp>
        <p:nvSpPr>
          <p:cNvPr id="1062" name="Google Shape;1062;p22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3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9" name="Google Shape;1069;p34"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35" descr="gravity.jpg"/>
          <p:cNvPicPr preferRelativeResize="0">
            <a:picLocks noGrp="1"/>
          </p:cNvPicPr>
          <p:nvPr>
            <p:ph type="body" idx="1"/>
          </p:nvPr>
        </p:nvPicPr>
        <p:blipFill rotWithShape="1">
          <a:blip r:embed="rId3">
            <a:alphaModFix/>
          </a:blip>
          <a:srcRect t="1530" r="67431" b="-293"/>
          <a:stretch/>
        </p:blipFill>
        <p:spPr>
          <a:xfrm>
            <a:off x="1448399" y="338688"/>
            <a:ext cx="6247200" cy="6180600"/>
          </a:xfrm>
          <a:prstGeom prst="rect">
            <a:avLst/>
          </a:prstGeom>
          <a:noFill/>
          <a:ln>
            <a:noFill/>
          </a:ln>
        </p:spPr>
      </p:pic>
      <p:sp>
        <p:nvSpPr>
          <p:cNvPr id="1076" name="Google Shape;1076;p35" descr="Artificial Intelligence"/>
          <p:cNvSpPr/>
          <p:nvPr/>
        </p:nvSpPr>
        <p:spPr>
          <a:xfrm>
            <a:off x="0" y="1499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77" name="Google Shape;1077;p35" descr="Comment Like"/>
          <p:cNvPicPr preferRelativeResize="0"/>
          <p:nvPr/>
        </p:nvPicPr>
        <p:blipFill rotWithShape="1">
          <a:blip r:embed="rId5">
            <a:alphaModFix/>
          </a:blip>
          <a:srcRect/>
          <a:stretch/>
        </p:blipFill>
        <p:spPr>
          <a:xfrm>
            <a:off x="779203" y="206364"/>
            <a:ext cx="557227" cy="557227"/>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pic>
        <p:nvPicPr>
          <p:cNvPr id="1083" name="Google Shape;1083;p36" descr="gravity.jpg"/>
          <p:cNvPicPr preferRelativeResize="0">
            <a:picLocks noGrp="1"/>
          </p:cNvPicPr>
          <p:nvPr>
            <p:ph type="body" idx="1"/>
          </p:nvPr>
        </p:nvPicPr>
        <p:blipFill rotWithShape="1">
          <a:blip r:embed="rId3">
            <a:alphaModFix/>
          </a:blip>
          <a:srcRect t="1530" r="67431" b="-293"/>
          <a:stretch/>
        </p:blipFill>
        <p:spPr>
          <a:xfrm>
            <a:off x="1448324" y="338688"/>
            <a:ext cx="6247200" cy="6180600"/>
          </a:xfrm>
          <a:prstGeom prst="rect">
            <a:avLst/>
          </a:prstGeom>
          <a:noFill/>
          <a:ln>
            <a:noFill/>
          </a:ln>
        </p:spPr>
      </p:pic>
      <p:sp>
        <p:nvSpPr>
          <p:cNvPr id="1084" name="Google Shape;1084;p36"/>
          <p:cNvSpPr/>
          <p:nvPr/>
        </p:nvSpPr>
        <p:spPr>
          <a:xfrm>
            <a:off x="3672601" y="1161382"/>
            <a:ext cx="930000" cy="840900"/>
          </a:xfrm>
          <a:prstGeom prst="ellipse">
            <a:avLst/>
          </a:prstGeom>
          <a:noFill/>
          <a:ln w="76200" cap="flat" cmpd="sng">
            <a:solidFill>
              <a:srgbClr val="FFFF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5" name="Google Shape;1085;p36"/>
          <p:cNvSpPr/>
          <p:nvPr/>
        </p:nvSpPr>
        <p:spPr>
          <a:xfrm>
            <a:off x="1519863" y="5463911"/>
            <a:ext cx="6175800" cy="840900"/>
          </a:xfrm>
          <a:prstGeom prst="ellipse">
            <a:avLst/>
          </a:prstGeom>
          <a:noFill/>
          <a:ln w="76200" cap="flat" cmpd="sng">
            <a:solidFill>
              <a:srgbClr val="FFFF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086" name="Google Shape;1086;p36"/>
          <p:cNvCxnSpPr/>
          <p:nvPr/>
        </p:nvCxnSpPr>
        <p:spPr>
          <a:xfrm>
            <a:off x="4459567" y="1859032"/>
            <a:ext cx="858600" cy="715500"/>
          </a:xfrm>
          <a:prstGeom prst="straightConnector1">
            <a:avLst/>
          </a:prstGeom>
          <a:noFill/>
          <a:ln w="762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cxnSp>
        <p:nvCxnSpPr>
          <p:cNvPr id="1087" name="Google Shape;1087;p36"/>
          <p:cNvCxnSpPr/>
          <p:nvPr/>
        </p:nvCxnSpPr>
        <p:spPr>
          <a:xfrm rot="10800000">
            <a:off x="5586361" y="3361811"/>
            <a:ext cx="0" cy="2102100"/>
          </a:xfrm>
          <a:prstGeom prst="straightConnector1">
            <a:avLst/>
          </a:prstGeom>
          <a:noFill/>
          <a:ln w="762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sp>
        <p:nvSpPr>
          <p:cNvPr id="1088" name="Google Shape;1088;p36"/>
          <p:cNvSpPr txBox="1"/>
          <p:nvPr/>
        </p:nvSpPr>
        <p:spPr>
          <a:xfrm>
            <a:off x="5425387" y="2556684"/>
            <a:ext cx="18960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Mass</a:t>
            </a:r>
            <a:endParaRPr sz="1400" b="0" i="0" u="none" strike="noStrike" cap="none">
              <a:solidFill>
                <a:srgbClr val="000000"/>
              </a:solidFill>
              <a:latin typeface="Arial"/>
              <a:ea typeface="Arial"/>
              <a:cs typeface="Arial"/>
              <a:sym typeface="Arial"/>
            </a:endParaRPr>
          </a:p>
        </p:txBody>
      </p:sp>
      <p:sp>
        <p:nvSpPr>
          <p:cNvPr id="1089" name="Google Shape;1089;p36" descr="Artificial Intelligence"/>
          <p:cNvSpPr/>
          <p:nvPr/>
        </p:nvSpPr>
        <p:spPr>
          <a:xfrm>
            <a:off x="0" y="1499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90" name="Google Shape;1090;p36" descr="Comment Like"/>
          <p:cNvPicPr preferRelativeResize="0"/>
          <p:nvPr/>
        </p:nvPicPr>
        <p:blipFill rotWithShape="1">
          <a:blip r:embed="rId5">
            <a:alphaModFix/>
          </a:blip>
          <a:srcRect/>
          <a:stretch/>
        </p:blipFill>
        <p:spPr>
          <a:xfrm>
            <a:off x="779203" y="206364"/>
            <a:ext cx="557227" cy="5572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8" descr="tom - Wiktionary"/>
          <p:cNvPicPr preferRelativeResize="0"/>
          <p:nvPr/>
        </p:nvPicPr>
        <p:blipFill rotWithShape="1">
          <a:blip r:embed="rId3">
            <a:alphaModFix/>
          </a:blip>
          <a:srcRect/>
          <a:stretch/>
        </p:blipFill>
        <p:spPr>
          <a:xfrm>
            <a:off x="1828800" y="2184520"/>
            <a:ext cx="5066676" cy="4306221"/>
          </a:xfrm>
          <a:prstGeom prst="rect">
            <a:avLst/>
          </a:prstGeom>
          <a:noFill/>
          <a:ln>
            <a:noFill/>
          </a:ln>
        </p:spPr>
      </p:pic>
      <p:sp>
        <p:nvSpPr>
          <p:cNvPr id="209" name="Google Shape;209;p8"/>
          <p:cNvSpPr txBox="1"/>
          <p:nvPr/>
        </p:nvSpPr>
        <p:spPr>
          <a:xfrm>
            <a:off x="0" y="700494"/>
            <a:ext cx="91440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Nucleus</a:t>
            </a:r>
            <a:r>
              <a:rPr lang="en-US" sz="4000" b="0" i="0" u="none" strike="noStrike" cap="none">
                <a:solidFill>
                  <a:schemeClr val="dk1"/>
                </a:solidFill>
                <a:latin typeface="Calibri"/>
                <a:ea typeface="Calibri"/>
                <a:cs typeface="Calibri"/>
                <a:sym typeface="Calibri"/>
              </a:rPr>
              <a:t>: the center of the atom that is made up of protons and neutrons</a:t>
            </a:r>
            <a:endParaRPr sz="1400" b="0" i="0" u="none" strike="noStrike" cap="none">
              <a:solidFill>
                <a:srgbClr val="000000"/>
              </a:solidFill>
              <a:latin typeface="Arial"/>
              <a:ea typeface="Arial"/>
              <a:cs typeface="Arial"/>
              <a:sym typeface="Arial"/>
            </a:endParaRPr>
          </a:p>
        </p:txBody>
      </p:sp>
      <p:cxnSp>
        <p:nvCxnSpPr>
          <p:cNvPr id="210" name="Google Shape;210;p8"/>
          <p:cNvCxnSpPr/>
          <p:nvPr/>
        </p:nvCxnSpPr>
        <p:spPr>
          <a:xfrm flipH="1">
            <a:off x="5186597" y="2873179"/>
            <a:ext cx="1985298" cy="1101644"/>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sp>
        <p:nvSpPr>
          <p:cNvPr id="211" name="Google Shape;211;p8"/>
          <p:cNvSpPr/>
          <p:nvPr/>
        </p:nvSpPr>
        <p:spPr>
          <a:xfrm>
            <a:off x="3612630" y="3582649"/>
            <a:ext cx="1573967" cy="1424066"/>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2" name="Google Shape;212;p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1096" name="Google Shape;1096;p37" descr="gravity.jpg"/>
          <p:cNvPicPr preferRelativeResize="0">
            <a:picLocks noGrp="1"/>
          </p:cNvPicPr>
          <p:nvPr>
            <p:ph type="body" idx="1"/>
          </p:nvPr>
        </p:nvPicPr>
        <p:blipFill rotWithShape="1">
          <a:blip r:embed="rId3">
            <a:alphaModFix/>
          </a:blip>
          <a:srcRect t="1530" r="67431" b="-293"/>
          <a:stretch/>
        </p:blipFill>
        <p:spPr>
          <a:xfrm>
            <a:off x="1448399" y="338688"/>
            <a:ext cx="6247200" cy="6180600"/>
          </a:xfrm>
          <a:prstGeom prst="rect">
            <a:avLst/>
          </a:prstGeom>
          <a:noFill/>
          <a:ln>
            <a:noFill/>
          </a:ln>
        </p:spPr>
      </p:pic>
      <p:sp>
        <p:nvSpPr>
          <p:cNvPr id="1097" name="Google Shape;1097;p37"/>
          <p:cNvSpPr/>
          <p:nvPr/>
        </p:nvSpPr>
        <p:spPr>
          <a:xfrm>
            <a:off x="3672676" y="1161382"/>
            <a:ext cx="930000" cy="840900"/>
          </a:xfrm>
          <a:prstGeom prst="ellipse">
            <a:avLst/>
          </a:prstGeom>
          <a:noFill/>
          <a:ln w="76200" cap="flat" cmpd="sng">
            <a:solidFill>
              <a:srgbClr val="FFFF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098" name="Google Shape;1098;p37"/>
          <p:cNvCxnSpPr/>
          <p:nvPr/>
        </p:nvCxnSpPr>
        <p:spPr>
          <a:xfrm>
            <a:off x="4173471" y="2002140"/>
            <a:ext cx="0" cy="4150200"/>
          </a:xfrm>
          <a:prstGeom prst="straightConnector1">
            <a:avLst/>
          </a:prstGeom>
          <a:noFill/>
          <a:ln w="762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sp>
        <p:nvSpPr>
          <p:cNvPr id="1099" name="Google Shape;1099;p37"/>
          <p:cNvSpPr txBox="1"/>
          <p:nvPr/>
        </p:nvSpPr>
        <p:spPr>
          <a:xfrm>
            <a:off x="4245016" y="2149077"/>
            <a:ext cx="29691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Distance</a:t>
            </a:r>
            <a:endParaRPr sz="1400" b="0" i="0" u="none" strike="noStrike" cap="none">
              <a:solidFill>
                <a:srgbClr val="000000"/>
              </a:solidFill>
              <a:latin typeface="Arial"/>
              <a:ea typeface="Arial"/>
              <a:cs typeface="Arial"/>
              <a:sym typeface="Arial"/>
            </a:endParaRPr>
          </a:p>
        </p:txBody>
      </p:sp>
      <p:sp>
        <p:nvSpPr>
          <p:cNvPr id="1100" name="Google Shape;1100;p37"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1" name="Google Shape;1101;p37"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pic>
        <p:nvPicPr>
          <p:cNvPr id="1107" name="Google Shape;1107;p38" descr="gravity.jpg"/>
          <p:cNvPicPr preferRelativeResize="0">
            <a:picLocks noGrp="1"/>
          </p:cNvPicPr>
          <p:nvPr>
            <p:ph type="body" idx="1"/>
          </p:nvPr>
        </p:nvPicPr>
        <p:blipFill rotWithShape="1">
          <a:blip r:embed="rId3">
            <a:alphaModFix/>
          </a:blip>
          <a:srcRect l="34179" r="33640"/>
          <a:stretch/>
        </p:blipFill>
        <p:spPr>
          <a:xfrm>
            <a:off x="1868556" y="688200"/>
            <a:ext cx="5406900" cy="5481600"/>
          </a:xfrm>
          <a:prstGeom prst="rect">
            <a:avLst/>
          </a:prstGeom>
          <a:noFill/>
          <a:ln>
            <a:noFill/>
          </a:ln>
        </p:spPr>
      </p:pic>
      <p:cxnSp>
        <p:nvCxnSpPr>
          <p:cNvPr id="1108" name="Google Shape;1108;p38"/>
          <p:cNvCxnSpPr>
            <a:stCxn id="1109" idx="4"/>
          </p:cNvCxnSpPr>
          <p:nvPr/>
        </p:nvCxnSpPr>
        <p:spPr>
          <a:xfrm>
            <a:off x="4212793" y="3371075"/>
            <a:ext cx="74700" cy="2461800"/>
          </a:xfrm>
          <a:prstGeom prst="straightConnector1">
            <a:avLst/>
          </a:prstGeom>
          <a:noFill/>
          <a:ln w="762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cxnSp>
        <p:nvCxnSpPr>
          <p:cNvPr id="1110" name="Google Shape;1110;p38"/>
          <p:cNvCxnSpPr/>
          <p:nvPr/>
        </p:nvCxnSpPr>
        <p:spPr>
          <a:xfrm>
            <a:off x="5018861" y="1836372"/>
            <a:ext cx="74700" cy="4014900"/>
          </a:xfrm>
          <a:prstGeom prst="straightConnector1">
            <a:avLst/>
          </a:prstGeom>
          <a:noFill/>
          <a:ln w="762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sp>
        <p:nvSpPr>
          <p:cNvPr id="1109" name="Google Shape;1109;p38"/>
          <p:cNvSpPr/>
          <p:nvPr/>
        </p:nvSpPr>
        <p:spPr>
          <a:xfrm>
            <a:off x="3747793" y="2530175"/>
            <a:ext cx="930000" cy="840900"/>
          </a:xfrm>
          <a:prstGeom prst="ellipse">
            <a:avLst/>
          </a:prstGeom>
          <a:noFill/>
          <a:ln w="76200" cap="flat" cmpd="sng">
            <a:solidFill>
              <a:srgbClr val="FFFF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1" name="Google Shape;1111;p38"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12" name="Google Shape;1112;p38"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pic>
        <p:nvPicPr>
          <p:cNvPr id="1118" name="Google Shape;1118;p39"/>
          <p:cNvPicPr preferRelativeResize="0"/>
          <p:nvPr/>
        </p:nvPicPr>
        <p:blipFill rotWithShape="1">
          <a:blip r:embed="rId3">
            <a:alphaModFix/>
          </a:blip>
          <a:srcRect/>
          <a:stretch/>
        </p:blipFill>
        <p:spPr>
          <a:xfrm>
            <a:off x="1645199" y="753103"/>
            <a:ext cx="5853602" cy="5351788"/>
          </a:xfrm>
          <a:prstGeom prst="rect">
            <a:avLst/>
          </a:prstGeom>
          <a:noFill/>
          <a:ln>
            <a:noFill/>
          </a:ln>
        </p:spPr>
      </p:pic>
      <p:sp>
        <p:nvSpPr>
          <p:cNvPr id="1119" name="Google Shape;1119;p39" descr="Artificial Intelligence"/>
          <p:cNvSpPr/>
          <p:nvPr/>
        </p:nvSpPr>
        <p:spPr>
          <a:xfrm>
            <a:off x="0" y="-233397"/>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20" name="Google Shape;1120;p39"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pic>
        <p:nvPicPr>
          <p:cNvPr id="1126" name="Google Shape;1126;p40"/>
          <p:cNvPicPr preferRelativeResize="0"/>
          <p:nvPr/>
        </p:nvPicPr>
        <p:blipFill rotWithShape="1">
          <a:blip r:embed="rId3">
            <a:alphaModFix/>
          </a:blip>
          <a:srcRect/>
          <a:stretch/>
        </p:blipFill>
        <p:spPr>
          <a:xfrm>
            <a:off x="1064309" y="1000592"/>
            <a:ext cx="7015397" cy="4856813"/>
          </a:xfrm>
          <a:prstGeom prst="rect">
            <a:avLst/>
          </a:prstGeom>
          <a:noFill/>
          <a:ln>
            <a:noFill/>
          </a:ln>
        </p:spPr>
      </p:pic>
      <p:sp>
        <p:nvSpPr>
          <p:cNvPr id="1127" name="Google Shape;1127;p40"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28" name="Google Shape;1128;p40"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225"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pic>
        <p:nvPicPr>
          <p:cNvPr id="1140" name="Google Shape;1140;p226"/>
          <p:cNvPicPr preferRelativeResize="0"/>
          <p:nvPr/>
        </p:nvPicPr>
        <p:blipFill rotWithShape="1">
          <a:blip r:embed="rId3">
            <a:alphaModFix/>
          </a:blip>
          <a:srcRect/>
          <a:stretch/>
        </p:blipFill>
        <p:spPr>
          <a:xfrm>
            <a:off x="1926536" y="2018997"/>
            <a:ext cx="5290928" cy="4217932"/>
          </a:xfrm>
          <a:prstGeom prst="rect">
            <a:avLst/>
          </a:prstGeom>
          <a:noFill/>
          <a:ln>
            <a:noFill/>
          </a:ln>
        </p:spPr>
      </p:pic>
      <p:sp>
        <p:nvSpPr>
          <p:cNvPr id="1141" name="Google Shape;1141;p22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2" name="Google Shape;1142;p226"/>
          <p:cNvSpPr txBox="1">
            <a:spLocks noGrp="1"/>
          </p:cNvSpPr>
          <p:nvPr>
            <p:ph type="title"/>
          </p:nvPr>
        </p:nvSpPr>
        <p:spPr>
          <a:xfrm>
            <a:off x="828004" y="11"/>
            <a:ext cx="7488000" cy="2019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a:t>Why is holding weights an example of gravitational potential energy?</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pic>
        <p:nvPicPr>
          <p:cNvPr id="1148" name="Google Shape;1148;p227"/>
          <p:cNvPicPr preferRelativeResize="0"/>
          <p:nvPr/>
        </p:nvPicPr>
        <p:blipFill rotWithShape="1">
          <a:blip r:embed="rId3">
            <a:alphaModFix/>
          </a:blip>
          <a:srcRect/>
          <a:stretch/>
        </p:blipFill>
        <p:spPr>
          <a:xfrm>
            <a:off x="1308766" y="2141951"/>
            <a:ext cx="6526468" cy="4345545"/>
          </a:xfrm>
          <a:prstGeom prst="rect">
            <a:avLst/>
          </a:prstGeom>
          <a:noFill/>
          <a:ln>
            <a:noFill/>
          </a:ln>
        </p:spPr>
      </p:pic>
      <p:sp>
        <p:nvSpPr>
          <p:cNvPr id="1149" name="Google Shape;1149;p22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0" name="Google Shape;1150;p227"/>
          <p:cNvSpPr txBox="1">
            <a:spLocks noGrp="1"/>
          </p:cNvSpPr>
          <p:nvPr>
            <p:ph type="title"/>
          </p:nvPr>
        </p:nvSpPr>
        <p:spPr>
          <a:xfrm>
            <a:off x="842850" y="0"/>
            <a:ext cx="7458300" cy="2019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sz="4000"/>
              <a:t>Is being at the top of a water slide an example of gravitational potential energy? Explain.</a:t>
            </a:r>
            <a:endParaRPr sz="400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22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228"/>
          <p:cNvSpPr txBox="1">
            <a:spLocks noGrp="1"/>
          </p:cNvSpPr>
          <p:nvPr>
            <p:ph type="title"/>
          </p:nvPr>
        </p:nvSpPr>
        <p:spPr>
          <a:xfrm>
            <a:off x="621441" y="-3"/>
            <a:ext cx="7901100" cy="2019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Give your own example of gravitational potential energy.</a:t>
            </a:r>
            <a:endParaRPr/>
          </a:p>
        </p:txBody>
      </p:sp>
      <p:pic>
        <p:nvPicPr>
          <p:cNvPr id="1157" name="Google Shape;1157;p228"/>
          <p:cNvPicPr preferRelativeResize="0"/>
          <p:nvPr/>
        </p:nvPicPr>
        <p:blipFill>
          <a:blip r:embed="rId4">
            <a:alphaModFix/>
          </a:blip>
          <a:stretch>
            <a:fillRect/>
          </a:stretch>
        </p:blipFill>
        <p:spPr>
          <a:xfrm>
            <a:off x="1318838" y="2119051"/>
            <a:ext cx="6506325" cy="42730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41"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64" name="Google Shape;1164;p41"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pic>
        <p:nvPicPr>
          <p:cNvPr id="1170" name="Google Shape;1170;p42"/>
          <p:cNvPicPr preferRelativeResize="0"/>
          <p:nvPr/>
        </p:nvPicPr>
        <p:blipFill rotWithShape="1">
          <a:blip r:embed="rId3">
            <a:alphaModFix/>
          </a:blip>
          <a:srcRect/>
          <a:stretch/>
        </p:blipFill>
        <p:spPr>
          <a:xfrm>
            <a:off x="1424066" y="1202960"/>
            <a:ext cx="6295868" cy="4452079"/>
          </a:xfrm>
          <a:prstGeom prst="rect">
            <a:avLst/>
          </a:prstGeom>
          <a:noFill/>
          <a:ln>
            <a:noFill/>
          </a:ln>
        </p:spPr>
      </p:pic>
      <p:sp>
        <p:nvSpPr>
          <p:cNvPr id="1171" name="Google Shape;1171;p4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72" name="Google Shape;1172;p42"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9" descr="tom - Wiktionary"/>
          <p:cNvPicPr preferRelativeResize="0"/>
          <p:nvPr/>
        </p:nvPicPr>
        <p:blipFill rotWithShape="1">
          <a:blip r:embed="rId3">
            <a:alphaModFix/>
          </a:blip>
          <a:srcRect/>
          <a:stretch/>
        </p:blipFill>
        <p:spPr>
          <a:xfrm>
            <a:off x="1405393" y="2384532"/>
            <a:ext cx="5066676" cy="4306221"/>
          </a:xfrm>
          <a:prstGeom prst="rect">
            <a:avLst/>
          </a:prstGeom>
          <a:noFill/>
          <a:ln>
            <a:noFill/>
          </a:ln>
        </p:spPr>
      </p:pic>
      <p:sp>
        <p:nvSpPr>
          <p:cNvPr id="219" name="Google Shape;219;p9"/>
          <p:cNvSpPr txBox="1"/>
          <p:nvPr/>
        </p:nvSpPr>
        <p:spPr>
          <a:xfrm>
            <a:off x="5623766" y="2025280"/>
            <a:ext cx="1163204"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FF0000"/>
                </a:solidFill>
                <a:latin typeface="Calibri"/>
                <a:ea typeface="Calibri"/>
                <a:cs typeface="Calibri"/>
                <a:sym typeface="Calibri"/>
              </a:rPr>
              <a:t>Proton</a:t>
            </a:r>
            <a:endParaRPr sz="2700" b="0" i="0" u="none" strike="noStrike" cap="none">
              <a:solidFill>
                <a:srgbClr val="FF0000"/>
              </a:solidFill>
              <a:latin typeface="Calibri"/>
              <a:ea typeface="Calibri"/>
              <a:cs typeface="Calibri"/>
              <a:sym typeface="Calibri"/>
            </a:endParaRPr>
          </a:p>
        </p:txBody>
      </p:sp>
      <p:cxnSp>
        <p:nvCxnSpPr>
          <p:cNvPr id="220" name="Google Shape;220;p9"/>
          <p:cNvCxnSpPr/>
          <p:nvPr/>
        </p:nvCxnSpPr>
        <p:spPr>
          <a:xfrm flipH="1">
            <a:off x="4130376" y="2659654"/>
            <a:ext cx="1536603" cy="1407340"/>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sp>
        <p:nvSpPr>
          <p:cNvPr id="221" name="Google Shape;221;p9"/>
          <p:cNvSpPr/>
          <p:nvPr/>
        </p:nvSpPr>
        <p:spPr>
          <a:xfrm>
            <a:off x="5936308" y="2593672"/>
            <a:ext cx="476295" cy="497777"/>
          </a:xfrm>
          <a:prstGeom prst="plus">
            <a:avLst>
              <a:gd name="adj" fmla="val 35811"/>
            </a:avLst>
          </a:prstGeom>
          <a:solidFill>
            <a:srgbClr val="FF0000"/>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222" name="Google Shape;222;p9"/>
          <p:cNvSpPr txBox="1"/>
          <p:nvPr/>
        </p:nvSpPr>
        <p:spPr>
          <a:xfrm>
            <a:off x="0" y="766595"/>
            <a:ext cx="91440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Protons</a:t>
            </a:r>
            <a:r>
              <a:rPr lang="en-US" sz="4000" b="0" i="0" u="none" strike="noStrike" cap="none">
                <a:solidFill>
                  <a:schemeClr val="dk1"/>
                </a:solidFill>
                <a:latin typeface="Calibri"/>
                <a:ea typeface="Calibri"/>
                <a:cs typeface="Calibri"/>
                <a:sym typeface="Calibri"/>
              </a:rPr>
              <a:t>: positively charged subatomic particles found in the nucleus of an atom</a:t>
            </a:r>
            <a:endParaRPr sz="1400" b="0" i="0" u="none" strike="noStrike" cap="none">
              <a:solidFill>
                <a:srgbClr val="000000"/>
              </a:solidFill>
              <a:latin typeface="Arial"/>
              <a:ea typeface="Arial"/>
              <a:cs typeface="Arial"/>
              <a:sym typeface="Arial"/>
            </a:endParaRPr>
          </a:p>
        </p:txBody>
      </p:sp>
      <p:sp>
        <p:nvSpPr>
          <p:cNvPr id="223" name="Google Shape;223;p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229"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230"/>
          <p:cNvSpPr txBox="1">
            <a:spLocks noGrp="1"/>
          </p:cNvSpPr>
          <p:nvPr>
            <p:ph type="title"/>
          </p:nvPr>
        </p:nvSpPr>
        <p:spPr>
          <a:xfrm>
            <a:off x="784350" y="0"/>
            <a:ext cx="7575300" cy="2143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4800"/>
              <a:t>What is gravitational potential energy?</a:t>
            </a:r>
            <a:endParaRPr sz="6000"/>
          </a:p>
        </p:txBody>
      </p:sp>
      <p:pic>
        <p:nvPicPr>
          <p:cNvPr id="1185" name="Google Shape;1185;p230" descr="earth.jpg"/>
          <p:cNvPicPr preferRelativeResize="0">
            <a:picLocks noGrp="1"/>
          </p:cNvPicPr>
          <p:nvPr>
            <p:ph type="body" idx="1"/>
          </p:nvPr>
        </p:nvPicPr>
        <p:blipFill rotWithShape="1">
          <a:blip r:embed="rId3">
            <a:alphaModFix/>
          </a:blip>
          <a:srcRect l="-14891" r="-14891"/>
          <a:stretch/>
        </p:blipFill>
        <p:spPr>
          <a:xfrm>
            <a:off x="941522" y="2143198"/>
            <a:ext cx="7260900" cy="3993300"/>
          </a:xfrm>
          <a:prstGeom prst="rect">
            <a:avLst/>
          </a:prstGeom>
          <a:noFill/>
          <a:ln w="9525" cap="flat" cmpd="sng">
            <a:solidFill>
              <a:schemeClr val="lt1"/>
            </a:solidFill>
            <a:prstDash val="solid"/>
            <a:round/>
            <a:headEnd type="none" w="sm" len="sm"/>
            <a:tailEnd type="none" w="sm" len="sm"/>
          </a:ln>
        </p:spPr>
      </p:pic>
      <p:sp>
        <p:nvSpPr>
          <p:cNvPr id="1186" name="Google Shape;1186;p23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pic>
        <p:nvPicPr>
          <p:cNvPr id="1192" name="Google Shape;1192;p231"/>
          <p:cNvPicPr preferRelativeResize="0"/>
          <p:nvPr/>
        </p:nvPicPr>
        <p:blipFill rotWithShape="1">
          <a:blip r:embed="rId3">
            <a:alphaModFix/>
          </a:blip>
          <a:srcRect/>
          <a:stretch/>
        </p:blipFill>
        <p:spPr>
          <a:xfrm>
            <a:off x="1424066" y="2143198"/>
            <a:ext cx="6295868" cy="4452079"/>
          </a:xfrm>
          <a:prstGeom prst="rect">
            <a:avLst/>
          </a:prstGeom>
          <a:noFill/>
          <a:ln>
            <a:noFill/>
          </a:ln>
        </p:spPr>
      </p:pic>
      <p:sp>
        <p:nvSpPr>
          <p:cNvPr id="1193" name="Google Shape;1193;p231"/>
          <p:cNvSpPr txBox="1"/>
          <p:nvPr/>
        </p:nvSpPr>
        <p:spPr>
          <a:xfrm>
            <a:off x="627892" y="0"/>
            <a:ext cx="7888200" cy="21432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3959"/>
              <a:buFont typeface="Calibri"/>
              <a:buNone/>
            </a:pPr>
            <a:r>
              <a:rPr lang="en-US" sz="3600" b="0" i="0" u="none" strike="noStrike" cap="none">
                <a:solidFill>
                  <a:srgbClr val="000000"/>
                </a:solidFill>
                <a:latin typeface="Arial"/>
                <a:ea typeface="Arial"/>
                <a:cs typeface="Arial"/>
                <a:sym typeface="Arial"/>
              </a:rPr>
              <a:t>Explain why this brick does not have gravitational potential energy.</a:t>
            </a:r>
            <a:endParaRPr sz="4400" b="0" i="0" u="none" strike="noStrike" cap="none">
              <a:solidFill>
                <a:srgbClr val="000000"/>
              </a:solidFill>
              <a:latin typeface="Arial"/>
              <a:ea typeface="Arial"/>
              <a:cs typeface="Arial"/>
              <a:sym typeface="Arial"/>
            </a:endParaRPr>
          </a:p>
        </p:txBody>
      </p:sp>
      <p:sp>
        <p:nvSpPr>
          <p:cNvPr id="1194" name="Google Shape;1194;p23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233"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p45"/>
          <p:cNvSpPr txBox="1"/>
          <p:nvPr/>
        </p:nvSpPr>
        <p:spPr>
          <a:xfrm>
            <a:off x="457200" y="457188"/>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What is potential energy?</a:t>
            </a:r>
            <a:endParaRPr sz="1400" b="0" i="0" u="none" strike="noStrike" cap="none">
              <a:solidFill>
                <a:srgbClr val="000000"/>
              </a:solidFill>
              <a:latin typeface="Arial"/>
              <a:ea typeface="Arial"/>
              <a:cs typeface="Arial"/>
              <a:sym typeface="Arial"/>
            </a:endParaRPr>
          </a:p>
        </p:txBody>
      </p:sp>
      <p:pic>
        <p:nvPicPr>
          <p:cNvPr id="1207" name="Google Shape;1207;p45" descr="potentiaLENERGY.jpg"/>
          <p:cNvPicPr preferRelativeResize="0"/>
          <p:nvPr/>
        </p:nvPicPr>
        <p:blipFill rotWithShape="1">
          <a:blip r:embed="rId3">
            <a:alphaModFix/>
          </a:blip>
          <a:srcRect l="-9890" r="-9888"/>
          <a:stretch/>
        </p:blipFill>
        <p:spPr>
          <a:xfrm>
            <a:off x="457200" y="1600200"/>
            <a:ext cx="8229600" cy="4525963"/>
          </a:xfrm>
          <a:prstGeom prst="rect">
            <a:avLst/>
          </a:prstGeom>
          <a:noFill/>
          <a:ln>
            <a:noFill/>
          </a:ln>
        </p:spPr>
      </p:pic>
      <p:sp>
        <p:nvSpPr>
          <p:cNvPr id="1208" name="Google Shape;1208;p4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pic>
        <p:nvPicPr>
          <p:cNvPr id="1214" name="Google Shape;1214;p46" descr="dreamstime_xs_69744843.jpg"/>
          <p:cNvPicPr preferRelativeResize="0"/>
          <p:nvPr/>
        </p:nvPicPr>
        <p:blipFill rotWithShape="1">
          <a:blip r:embed="rId3">
            <a:alphaModFix/>
          </a:blip>
          <a:srcRect/>
          <a:stretch/>
        </p:blipFill>
        <p:spPr>
          <a:xfrm>
            <a:off x="222386" y="1863388"/>
            <a:ext cx="8699228" cy="4994612"/>
          </a:xfrm>
          <a:prstGeom prst="rect">
            <a:avLst/>
          </a:prstGeom>
          <a:noFill/>
          <a:ln>
            <a:noFill/>
          </a:ln>
        </p:spPr>
      </p:pic>
      <p:sp>
        <p:nvSpPr>
          <p:cNvPr id="1215" name="Google Shape;1215;p46"/>
          <p:cNvSpPr/>
          <p:nvPr/>
        </p:nvSpPr>
        <p:spPr>
          <a:xfrm>
            <a:off x="735968" y="2222724"/>
            <a:ext cx="3188925" cy="3216737"/>
          </a:xfrm>
          <a:prstGeom prst="noSmoking">
            <a:avLst>
              <a:gd name="adj" fmla="val 7493"/>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6" name="Google Shape;1216;p46"/>
          <p:cNvSpPr txBox="1"/>
          <p:nvPr/>
        </p:nvSpPr>
        <p:spPr>
          <a:xfrm>
            <a:off x="1260553" y="3061050"/>
            <a:ext cx="2124299"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Calibri"/>
                <a:ea typeface="Calibri"/>
                <a:cs typeface="Calibri"/>
                <a:sym typeface="Calibri"/>
              </a:rPr>
              <a:t>Potential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p:txBody>
      </p:sp>
      <p:sp>
        <p:nvSpPr>
          <p:cNvPr id="1217" name="Google Shape;1217;p46"/>
          <p:cNvSpPr txBox="1"/>
          <p:nvPr/>
        </p:nvSpPr>
        <p:spPr>
          <a:xfrm>
            <a:off x="1599300" y="201100"/>
            <a:ext cx="5945400" cy="16623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dk1"/>
              </a:buClr>
              <a:buSzPts val="4070"/>
              <a:buFont typeface="Calibri"/>
              <a:buNone/>
            </a:pPr>
            <a:r>
              <a:rPr lang="en-US" sz="4000" i="0" u="none" strike="noStrike" cap="none">
                <a:solidFill>
                  <a:schemeClr val="dk1"/>
                </a:solidFill>
                <a:latin typeface="Calibri"/>
                <a:ea typeface="Calibri"/>
                <a:cs typeface="Calibri"/>
                <a:sym typeface="Calibri"/>
              </a:rPr>
              <a:t>Why would the water flowing from a broken dam not be potential energy?</a:t>
            </a:r>
            <a:endParaRPr sz="4000" i="0" u="none" strike="noStrike" cap="none">
              <a:solidFill>
                <a:srgbClr val="000000"/>
              </a:solidFill>
              <a:latin typeface="Calibri"/>
              <a:ea typeface="Calibri"/>
              <a:cs typeface="Calibri"/>
              <a:sym typeface="Calibri"/>
            </a:endParaRPr>
          </a:p>
        </p:txBody>
      </p:sp>
      <p:sp>
        <p:nvSpPr>
          <p:cNvPr id="1218" name="Google Shape;1218;p46" descr="Questions"/>
          <p:cNvSpPr/>
          <p:nvPr/>
        </p:nvSpPr>
        <p:spPr>
          <a:xfrm>
            <a:off x="32429" y="50076"/>
            <a:ext cx="849542" cy="849542"/>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47"/>
          <p:cNvSpPr txBox="1">
            <a:spLocks noGrp="1"/>
          </p:cNvSpPr>
          <p:nvPr>
            <p:ph type="title"/>
          </p:nvPr>
        </p:nvSpPr>
        <p:spPr>
          <a:xfrm>
            <a:off x="139503" y="239597"/>
            <a:ext cx="8865000" cy="2143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gravitational potential energy?</a:t>
            </a:r>
            <a:endParaRPr/>
          </a:p>
        </p:txBody>
      </p:sp>
      <p:pic>
        <p:nvPicPr>
          <p:cNvPr id="1225" name="Google Shape;1225;p47" descr="earth.jpg"/>
          <p:cNvPicPr preferRelativeResize="0">
            <a:picLocks noGrp="1"/>
          </p:cNvPicPr>
          <p:nvPr>
            <p:ph type="body" idx="1"/>
          </p:nvPr>
        </p:nvPicPr>
        <p:blipFill rotWithShape="1">
          <a:blip r:embed="rId3">
            <a:alphaModFix/>
          </a:blip>
          <a:srcRect l="-14891" r="-14891"/>
          <a:stretch/>
        </p:blipFill>
        <p:spPr>
          <a:xfrm>
            <a:off x="941546" y="2265393"/>
            <a:ext cx="7260900" cy="3993300"/>
          </a:xfrm>
          <a:prstGeom prst="rect">
            <a:avLst/>
          </a:prstGeom>
          <a:noFill/>
          <a:ln w="9525" cap="flat" cmpd="sng">
            <a:solidFill>
              <a:schemeClr val="lt1"/>
            </a:solidFill>
            <a:prstDash val="solid"/>
            <a:round/>
            <a:headEnd type="none" w="sm" len="sm"/>
            <a:tailEnd type="none" w="sm" len="sm"/>
          </a:ln>
        </p:spPr>
      </p:pic>
      <p:sp>
        <p:nvSpPr>
          <p:cNvPr id="1226" name="Google Shape;1226;p47" descr="Questions"/>
          <p:cNvSpPr/>
          <p:nvPr/>
        </p:nvSpPr>
        <p:spPr>
          <a:xfrm>
            <a:off x="32429" y="50076"/>
            <a:ext cx="849542" cy="849542"/>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p48"/>
          <p:cNvSpPr txBox="1">
            <a:spLocks noGrp="1"/>
          </p:cNvSpPr>
          <p:nvPr>
            <p:ph type="title"/>
          </p:nvPr>
        </p:nvSpPr>
        <p:spPr>
          <a:xfrm>
            <a:off x="139510" y="421761"/>
            <a:ext cx="8865000" cy="2143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two things does gravitational potential energy depend on?</a:t>
            </a:r>
            <a:endParaRPr/>
          </a:p>
        </p:txBody>
      </p:sp>
      <p:pic>
        <p:nvPicPr>
          <p:cNvPr id="1233" name="Google Shape;1233;p48" descr="earth.jpg"/>
          <p:cNvPicPr preferRelativeResize="0">
            <a:picLocks noGrp="1"/>
          </p:cNvPicPr>
          <p:nvPr>
            <p:ph type="body" idx="1"/>
          </p:nvPr>
        </p:nvPicPr>
        <p:blipFill rotWithShape="1">
          <a:blip r:embed="rId3">
            <a:alphaModFix/>
          </a:blip>
          <a:srcRect l="-14891" r="-14891"/>
          <a:stretch/>
        </p:blipFill>
        <p:spPr>
          <a:xfrm>
            <a:off x="941522" y="2564951"/>
            <a:ext cx="7260956" cy="3993246"/>
          </a:xfrm>
          <a:prstGeom prst="rect">
            <a:avLst/>
          </a:prstGeom>
          <a:noFill/>
          <a:ln w="9525" cap="flat" cmpd="sng">
            <a:solidFill>
              <a:schemeClr val="lt1"/>
            </a:solidFill>
            <a:prstDash val="solid"/>
            <a:round/>
            <a:headEnd type="none" w="sm" len="sm"/>
            <a:tailEnd type="none" w="sm" len="sm"/>
          </a:ln>
        </p:spPr>
      </p:pic>
      <p:sp>
        <p:nvSpPr>
          <p:cNvPr id="1234" name="Google Shape;1234;p48" descr="Questions"/>
          <p:cNvSpPr/>
          <p:nvPr/>
        </p:nvSpPr>
        <p:spPr>
          <a:xfrm>
            <a:off x="32429" y="50076"/>
            <a:ext cx="849542" cy="849542"/>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49"/>
          <p:cNvSpPr txBox="1"/>
          <p:nvPr/>
        </p:nvSpPr>
        <p:spPr>
          <a:xfrm>
            <a:off x="457200" y="661788"/>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4070"/>
              <a:buFont typeface="Calibri"/>
              <a:buNone/>
            </a:pPr>
            <a:r>
              <a:rPr lang="en-US" sz="4070" b="0" i="0" u="none" strike="noStrike" cap="none">
                <a:solidFill>
                  <a:schemeClr val="dk1"/>
                </a:solidFill>
                <a:latin typeface="Calibri"/>
                <a:ea typeface="Calibri"/>
                <a:cs typeface="Calibri"/>
                <a:sym typeface="Calibri"/>
              </a:rPr>
              <a:t>Think of your own example of gravitational potential energy.</a:t>
            </a:r>
            <a:endParaRPr sz="1400" b="0" i="0" u="none" strike="noStrike" cap="none">
              <a:solidFill>
                <a:srgbClr val="000000"/>
              </a:solidFill>
              <a:latin typeface="Arial"/>
              <a:ea typeface="Arial"/>
              <a:cs typeface="Arial"/>
              <a:sym typeface="Arial"/>
            </a:endParaRPr>
          </a:p>
        </p:txBody>
      </p:sp>
      <p:sp>
        <p:nvSpPr>
          <p:cNvPr id="1240" name="Google Shape;1240;p49" descr="Questions"/>
          <p:cNvSpPr/>
          <p:nvPr/>
        </p:nvSpPr>
        <p:spPr>
          <a:xfrm>
            <a:off x="152400" y="15240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41" name="Google Shape;1241;p49"/>
          <p:cNvPicPr preferRelativeResize="0"/>
          <p:nvPr/>
        </p:nvPicPr>
        <p:blipFill>
          <a:blip r:embed="rId4">
            <a:alphaModFix/>
          </a:blip>
          <a:stretch>
            <a:fillRect/>
          </a:stretch>
        </p:blipFill>
        <p:spPr>
          <a:xfrm>
            <a:off x="1318838" y="2119051"/>
            <a:ext cx="6506325" cy="427300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234"/>
          <p:cNvSpPr txBox="1"/>
          <p:nvPr/>
        </p:nvSpPr>
        <p:spPr>
          <a:xfrm>
            <a:off x="2585397" y="577156"/>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1248" name="Google Shape;1248;p234"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10" descr="tom - Wiktionary"/>
          <p:cNvPicPr preferRelativeResize="0"/>
          <p:nvPr/>
        </p:nvPicPr>
        <p:blipFill rotWithShape="1">
          <a:blip r:embed="rId3">
            <a:alphaModFix/>
          </a:blip>
          <a:srcRect/>
          <a:stretch/>
        </p:blipFill>
        <p:spPr>
          <a:xfrm>
            <a:off x="1416369" y="2321012"/>
            <a:ext cx="5066676" cy="4306221"/>
          </a:xfrm>
          <a:prstGeom prst="rect">
            <a:avLst/>
          </a:prstGeom>
          <a:noFill/>
          <a:ln>
            <a:noFill/>
          </a:ln>
        </p:spPr>
      </p:pic>
      <p:sp>
        <p:nvSpPr>
          <p:cNvPr id="230" name="Google Shape;230;p10"/>
          <p:cNvSpPr txBox="1"/>
          <p:nvPr/>
        </p:nvSpPr>
        <p:spPr>
          <a:xfrm>
            <a:off x="6350810" y="2429778"/>
            <a:ext cx="1376821" cy="507831"/>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FF0000"/>
                </a:solidFill>
                <a:latin typeface="Calibri"/>
                <a:ea typeface="Calibri"/>
                <a:cs typeface="Calibri"/>
                <a:sym typeface="Calibri"/>
              </a:rPr>
              <a:t>Neutron</a:t>
            </a:r>
            <a:endParaRPr sz="2700" b="0" i="0" u="none" strike="noStrike" cap="none">
              <a:solidFill>
                <a:srgbClr val="FF0000"/>
              </a:solidFill>
              <a:latin typeface="Calibri"/>
              <a:ea typeface="Calibri"/>
              <a:cs typeface="Calibri"/>
              <a:sym typeface="Calibri"/>
            </a:endParaRPr>
          </a:p>
        </p:txBody>
      </p:sp>
      <p:cxnSp>
        <p:nvCxnSpPr>
          <p:cNvPr id="231" name="Google Shape;231;p10"/>
          <p:cNvCxnSpPr/>
          <p:nvPr/>
        </p:nvCxnSpPr>
        <p:spPr>
          <a:xfrm flipH="1">
            <a:off x="4452079" y="3036748"/>
            <a:ext cx="1743050" cy="1235449"/>
          </a:xfrm>
          <a:prstGeom prst="straightConnector1">
            <a:avLst/>
          </a:prstGeom>
          <a:noFill/>
          <a:ln w="76200" cap="flat" cmpd="sng">
            <a:solidFill>
              <a:srgbClr val="FFFF00"/>
            </a:solidFill>
            <a:prstDash val="solid"/>
            <a:round/>
            <a:headEnd type="none" w="sm" len="sm"/>
            <a:tailEnd type="stealth" w="med" len="med"/>
          </a:ln>
          <a:effectLst>
            <a:outerShdw blurRad="40000" dist="20000" dir="5400000" rotWithShape="0">
              <a:srgbClr val="000000">
                <a:alpha val="36862"/>
              </a:srgbClr>
            </a:outerShdw>
          </a:effectLst>
        </p:spPr>
      </p:cxnSp>
      <p:sp>
        <p:nvSpPr>
          <p:cNvPr id="232" name="Google Shape;232;p10"/>
          <p:cNvSpPr txBox="1"/>
          <p:nvPr/>
        </p:nvSpPr>
        <p:spPr>
          <a:xfrm>
            <a:off x="0" y="849549"/>
            <a:ext cx="91440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600" b="1" i="0" u="sng" strike="noStrike" cap="none">
                <a:solidFill>
                  <a:schemeClr val="dk1"/>
                </a:solidFill>
                <a:latin typeface="Calibri"/>
                <a:ea typeface="Calibri"/>
                <a:cs typeface="Calibri"/>
                <a:sym typeface="Calibri"/>
              </a:rPr>
              <a:t>Neutrons</a:t>
            </a:r>
            <a:r>
              <a:rPr lang="en-US" sz="3600" i="0" u="none" strike="noStrike" cap="none">
                <a:solidFill>
                  <a:schemeClr val="dk1"/>
                </a:solidFill>
                <a:latin typeface="Calibri"/>
                <a:ea typeface="Calibri"/>
                <a:cs typeface="Calibri"/>
                <a:sym typeface="Calibri"/>
              </a:rPr>
              <a:t>: subatomic particles with no charge (neutral charge) found in the nucleus of atoms</a:t>
            </a:r>
            <a:endParaRPr sz="3000" b="0" i="0" u="none" strike="noStrike" cap="none">
              <a:solidFill>
                <a:schemeClr val="dk1"/>
              </a:solidFill>
              <a:latin typeface="Calibri"/>
              <a:ea typeface="Calibri"/>
              <a:cs typeface="Calibri"/>
              <a:sym typeface="Calibri"/>
            </a:endParaRPr>
          </a:p>
        </p:txBody>
      </p:sp>
      <p:sp>
        <p:nvSpPr>
          <p:cNvPr id="233" name="Google Shape;233;p1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235"/>
          <p:cNvSpPr txBox="1">
            <a:spLocks noGrp="1"/>
          </p:cNvSpPr>
          <p:nvPr>
            <p:ph type="title"/>
          </p:nvPr>
        </p:nvSpPr>
        <p:spPr>
          <a:xfrm>
            <a:off x="139485" y="599361"/>
            <a:ext cx="8865030" cy="214309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Gravitational Potential Energy</a:t>
            </a:r>
            <a:r>
              <a:rPr lang="en-US" sz="3959"/>
              <a:t>: energy stored because of an object’s position or height above Earth’s surface</a:t>
            </a:r>
            <a:endParaRPr/>
          </a:p>
        </p:txBody>
      </p:sp>
      <p:pic>
        <p:nvPicPr>
          <p:cNvPr id="1255" name="Google Shape;1255;p235" descr="earth.jpg"/>
          <p:cNvPicPr preferRelativeResize="0">
            <a:picLocks noGrp="1"/>
          </p:cNvPicPr>
          <p:nvPr>
            <p:ph type="body" idx="1"/>
          </p:nvPr>
        </p:nvPicPr>
        <p:blipFill rotWithShape="1">
          <a:blip r:embed="rId3">
            <a:alphaModFix/>
          </a:blip>
          <a:srcRect l="-14891" r="-14891"/>
          <a:stretch/>
        </p:blipFill>
        <p:spPr>
          <a:xfrm>
            <a:off x="941522" y="2864754"/>
            <a:ext cx="7260956" cy="3993246"/>
          </a:xfrm>
          <a:prstGeom prst="rect">
            <a:avLst/>
          </a:prstGeom>
          <a:noFill/>
          <a:ln w="9525" cap="flat" cmpd="sng">
            <a:solidFill>
              <a:schemeClr val="lt1"/>
            </a:solidFill>
            <a:prstDash val="solid"/>
            <a:round/>
            <a:headEnd type="none" w="sm" len="sm"/>
            <a:tailEnd type="none" w="sm" len="sm"/>
          </a:ln>
        </p:spPr>
      </p:pic>
      <p:sp>
        <p:nvSpPr>
          <p:cNvPr id="1256" name="Google Shape;1256;p235"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2" name="Google Shape;1262;p237"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3" name="Google Shape;1263;p237"/>
          <p:cNvSpPr txBox="1"/>
          <p:nvPr/>
        </p:nvSpPr>
        <p:spPr>
          <a:xfrm>
            <a:off x="598123" y="33892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is the relationship between kinetic energy and potential energy?</a:t>
            </a:r>
            <a:endParaRPr sz="1400" b="0" i="0" u="none" strike="noStrike" cap="none">
              <a:solidFill>
                <a:srgbClr val="000000"/>
              </a:solidFill>
              <a:latin typeface="Arial"/>
              <a:ea typeface="Arial"/>
              <a:cs typeface="Arial"/>
              <a:sym typeface="Arial"/>
            </a:endParaRPr>
          </a:p>
        </p:txBody>
      </p:sp>
      <p:pic>
        <p:nvPicPr>
          <p:cNvPr id="1264" name="Google Shape;1264;p237"/>
          <p:cNvPicPr preferRelativeResize="0"/>
          <p:nvPr/>
        </p:nvPicPr>
        <p:blipFill>
          <a:blip r:embed="rId4">
            <a:alphaModFix/>
          </a:blip>
          <a:stretch>
            <a:fillRect/>
          </a:stretch>
        </p:blipFill>
        <p:spPr>
          <a:xfrm>
            <a:off x="1259000" y="2029401"/>
            <a:ext cx="6625999" cy="3975600"/>
          </a:xfrm>
          <a:prstGeom prst="rect">
            <a:avLst/>
          </a:prstGeom>
          <a:noFill/>
          <a:ln>
            <a:noFill/>
          </a:ln>
        </p:spPr>
      </p:pic>
      <p:sp>
        <p:nvSpPr>
          <p:cNvPr id="1265" name="Google Shape;1265;p237"/>
          <p:cNvSpPr txBox="1"/>
          <p:nvPr/>
        </p:nvSpPr>
        <p:spPr>
          <a:xfrm>
            <a:off x="206492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
        <p:nvSpPr>
          <p:cNvPr id="1266" name="Google Shape;1266;p237"/>
          <p:cNvSpPr txBox="1"/>
          <p:nvPr/>
        </p:nvSpPr>
        <p:spPr>
          <a:xfrm>
            <a:off x="580337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236"/>
          <p:cNvSpPr txBox="1"/>
          <p:nvPr/>
        </p:nvSpPr>
        <p:spPr>
          <a:xfrm>
            <a:off x="974247" y="35850"/>
            <a:ext cx="71955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1273" name="Google Shape;1273;p236"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4" name="Google Shape;1274;p236"/>
          <p:cNvSpPr txBox="1"/>
          <p:nvPr/>
        </p:nvSpPr>
        <p:spPr>
          <a:xfrm>
            <a:off x="44367" y="2230734"/>
            <a:ext cx="2919897" cy="424727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to explore more about gravitational potential energy.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In this simulation activity, you’ll use the bar chart to observe how the potential energy of different objects  changes as you move them. Think about, for example, what causes the ball to have higher potential energy than the paper clips, even when the paperclips are higher. </a:t>
            </a:r>
            <a:endParaRPr sz="1400" b="0" i="0" u="none" strike="noStrike" cap="none">
              <a:solidFill>
                <a:srgbClr val="000000"/>
              </a:solidFill>
              <a:latin typeface="Arial"/>
              <a:ea typeface="Arial"/>
              <a:cs typeface="Arial"/>
              <a:sym typeface="Arial"/>
            </a:endParaRPr>
          </a:p>
        </p:txBody>
      </p:sp>
      <p:sp>
        <p:nvSpPr>
          <p:cNvPr id="1275" name="Google Shape;1275;p236"/>
          <p:cNvSpPr/>
          <p:nvPr/>
        </p:nvSpPr>
        <p:spPr>
          <a:xfrm>
            <a:off x="2540690" y="990142"/>
            <a:ext cx="4062600" cy="58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Potential Energy Gizmo</a:t>
            </a:r>
            <a:endParaRPr sz="3200" b="0" i="0" u="none" strike="noStrike" cap="none">
              <a:solidFill>
                <a:schemeClr val="dk1"/>
              </a:solidFill>
              <a:latin typeface="Calibri"/>
              <a:ea typeface="Calibri"/>
              <a:cs typeface="Calibri"/>
              <a:sym typeface="Calibri"/>
            </a:endParaRPr>
          </a:p>
        </p:txBody>
      </p:sp>
      <p:pic>
        <p:nvPicPr>
          <p:cNvPr id="1276" name="Google Shape;1276;p236" descr="Cursor"/>
          <p:cNvPicPr preferRelativeResize="0"/>
          <p:nvPr/>
        </p:nvPicPr>
        <p:blipFill rotWithShape="1">
          <a:blip r:embed="rId5">
            <a:alphaModFix/>
          </a:blip>
          <a:srcRect/>
          <a:stretch/>
        </p:blipFill>
        <p:spPr>
          <a:xfrm rot="5400000">
            <a:off x="1592261" y="1341620"/>
            <a:ext cx="914400" cy="914400"/>
          </a:xfrm>
          <a:prstGeom prst="rect">
            <a:avLst/>
          </a:prstGeom>
          <a:noFill/>
          <a:ln>
            <a:noFill/>
          </a:ln>
        </p:spPr>
      </p:pic>
      <p:pic>
        <p:nvPicPr>
          <p:cNvPr id="1277" name="Google Shape;1277;p236"/>
          <p:cNvPicPr preferRelativeResize="0"/>
          <p:nvPr/>
        </p:nvPicPr>
        <p:blipFill rotWithShape="1">
          <a:blip r:embed="rId6">
            <a:alphaModFix/>
          </a:blip>
          <a:srcRect l="24262" t="19113" r="28689" b="22917"/>
          <a:stretch/>
        </p:blipFill>
        <p:spPr>
          <a:xfrm>
            <a:off x="3132944" y="2005481"/>
            <a:ext cx="5831174" cy="4275397"/>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pic>
        <p:nvPicPr>
          <p:cNvPr id="1283" name="Google Shape;1283;p238"/>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239"/>
          <p:cNvSpPr txBox="1"/>
          <p:nvPr/>
        </p:nvSpPr>
        <p:spPr>
          <a:xfrm>
            <a:off x="460175" y="200200"/>
            <a:ext cx="83277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This Video Created With Resources From:</a:t>
            </a:r>
            <a:endParaRPr sz="1400" b="0" i="0" u="none" strike="noStrike" cap="none">
              <a:solidFill>
                <a:srgbClr val="000000"/>
              </a:solidFill>
              <a:latin typeface="Arial"/>
              <a:ea typeface="Arial"/>
              <a:cs typeface="Arial"/>
              <a:sym typeface="Arial"/>
            </a:endParaRPr>
          </a:p>
        </p:txBody>
      </p:sp>
      <p:sp>
        <p:nvSpPr>
          <p:cNvPr id="1289" name="Google Shape;1289;p239"/>
          <p:cNvSpPr txBox="1"/>
          <p:nvPr/>
        </p:nvSpPr>
        <p:spPr>
          <a:xfrm>
            <a:off x="1279650" y="5281050"/>
            <a:ext cx="6584700" cy="82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1" i="0" u="none" strike="noStrike" cap="none">
                <a:solidFill>
                  <a:schemeClr val="dk1"/>
                </a:solidFill>
                <a:latin typeface="Calibri"/>
                <a:ea typeface="Calibri"/>
                <a:cs typeface="Calibri"/>
                <a:sym typeface="Calibri"/>
              </a:rPr>
              <a:t>Questions or Comments</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Calibri"/>
                <a:ea typeface="Calibri"/>
                <a:cs typeface="Calibri"/>
                <a:sym typeface="Calibri"/>
              </a:rPr>
              <a:t> Michael Kennedy, Ph.D.          MKennedy@Virginia.edu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Calibri"/>
                <a:ea typeface="Calibri"/>
                <a:cs typeface="Calibri"/>
                <a:sym typeface="Calibri"/>
              </a:rPr>
              <a:t>Rachel L Kunemund, Ph.D.	rk8vm@virginia.edu</a:t>
            </a:r>
            <a:endParaRPr sz="2400" b="0" i="0" u="none" strike="noStrike" cap="none">
              <a:solidFill>
                <a:schemeClr val="dk1"/>
              </a:solidFill>
              <a:latin typeface="Calibri"/>
              <a:ea typeface="Calibri"/>
              <a:cs typeface="Calibri"/>
              <a:sym typeface="Calibri"/>
            </a:endParaRPr>
          </a:p>
        </p:txBody>
      </p:sp>
      <p:pic>
        <p:nvPicPr>
          <p:cNvPr id="1290" name="Google Shape;1290;p239" descr="IEP Translation – Communication from OSEP regarding the ..."/>
          <p:cNvPicPr preferRelativeResize="0"/>
          <p:nvPr/>
        </p:nvPicPr>
        <p:blipFill rotWithShape="1">
          <a:blip r:embed="rId3">
            <a:alphaModFix/>
          </a:blip>
          <a:srcRect/>
          <a:stretch/>
        </p:blipFill>
        <p:spPr>
          <a:xfrm>
            <a:off x="2734864" y="973001"/>
            <a:ext cx="3821906" cy="671512"/>
          </a:xfrm>
          <a:prstGeom prst="rect">
            <a:avLst/>
          </a:prstGeom>
          <a:noFill/>
          <a:ln>
            <a:noFill/>
          </a:ln>
        </p:spPr>
      </p:pic>
      <p:pic>
        <p:nvPicPr>
          <p:cNvPr id="1291" name="Google Shape;1291;p239"/>
          <p:cNvPicPr preferRelativeResize="0"/>
          <p:nvPr/>
        </p:nvPicPr>
        <p:blipFill rotWithShape="1">
          <a:blip r:embed="rId4">
            <a:alphaModFix/>
          </a:blip>
          <a:srcRect/>
          <a:stretch/>
        </p:blipFill>
        <p:spPr>
          <a:xfrm>
            <a:off x="1474769" y="3999134"/>
            <a:ext cx="6342100" cy="1137394"/>
          </a:xfrm>
          <a:prstGeom prst="rect">
            <a:avLst/>
          </a:prstGeom>
          <a:noFill/>
          <a:ln>
            <a:noFill/>
          </a:ln>
        </p:spPr>
      </p:pic>
      <p:pic>
        <p:nvPicPr>
          <p:cNvPr id="1292" name="Google Shape;1292;p239" descr="United States Department of Education - Wikipedia"/>
          <p:cNvPicPr preferRelativeResize="0"/>
          <p:nvPr/>
        </p:nvPicPr>
        <p:blipFill rotWithShape="1">
          <a:blip r:embed="rId5">
            <a:alphaModFix/>
          </a:blip>
          <a:srcRect/>
          <a:stretch/>
        </p:blipFill>
        <p:spPr>
          <a:xfrm>
            <a:off x="3768329" y="1978046"/>
            <a:ext cx="1607344" cy="1607344"/>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grpSp>
        <p:nvGrpSpPr>
          <p:cNvPr id="1298" name="Google Shape;1298;p240"/>
          <p:cNvGrpSpPr/>
          <p:nvPr/>
        </p:nvGrpSpPr>
        <p:grpSpPr>
          <a:xfrm>
            <a:off x="1505008" y="297180"/>
            <a:ext cx="5828913" cy="6262953"/>
            <a:chOff x="814636" y="0"/>
            <a:chExt cx="5828913" cy="6262953"/>
          </a:xfrm>
        </p:grpSpPr>
        <p:sp>
          <p:nvSpPr>
            <p:cNvPr id="1299" name="Google Shape;1299;p240"/>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0" name="Google Shape;1300;p240"/>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301" name="Google Shape;1301;p240"/>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2" name="Google Shape;1302;p240"/>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3" name="Google Shape;1303;p240"/>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304" name="Google Shape;1304;p240"/>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5" name="Google Shape;1305;p240"/>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6" name="Google Shape;1306;p240"/>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307" name="Google Shape;1307;p240"/>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p240"/>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9" name="Google Shape;1309;p240"/>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310" name="Google Shape;1310;p240"/>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1" name="Google Shape;1311;p240"/>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2" name="Google Shape;1312;p240"/>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313" name="Google Shape;1313;p240"/>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4" name="Google Shape;1314;p240"/>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5" name="Google Shape;1315;p240"/>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316" name="Google Shape;1316;p240"/>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317" name="Google Shape;1317;p240"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318" name="Google Shape;1318;p240"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319" name="Google Shape;1319;p240"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320" name="Google Shape;1320;p240"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321" name="Google Shape;1321;p240"/>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2" name="Google Shape;1322;p240"/>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241"/>
          <p:cNvSpPr txBox="1">
            <a:spLocks noGrp="1"/>
          </p:cNvSpPr>
          <p:nvPr>
            <p:ph type="title"/>
          </p:nvPr>
        </p:nvSpPr>
        <p:spPr>
          <a:xfrm>
            <a:off x="457200" y="36798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Chemical Energy </a:t>
            </a:r>
            <a:endParaRPr/>
          </a:p>
        </p:txBody>
      </p:sp>
      <p:sp>
        <p:nvSpPr>
          <p:cNvPr id="1329" name="Google Shape;1329;p24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0" name="Google Shape;1330;p24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1331" name="Google Shape;1331;p241" descr="bonds.jpg"/>
          <p:cNvPicPr preferRelativeResize="0">
            <a:picLocks noGrp="1"/>
          </p:cNvPicPr>
          <p:nvPr>
            <p:ph type="body" idx="1"/>
          </p:nvPr>
        </p:nvPicPr>
        <p:blipFill rotWithShape="1">
          <a:blip r:embed="rId3">
            <a:alphaModFix/>
          </a:blip>
          <a:srcRect l="-40915" r="-40915"/>
          <a:stretch/>
        </p:blipFill>
        <p:spPr>
          <a:xfrm>
            <a:off x="685800" y="1952319"/>
            <a:ext cx="8229600" cy="3844977"/>
          </a:xfrm>
          <a:prstGeom prst="rect">
            <a:avLst/>
          </a:prstGeom>
          <a:noFill/>
          <a:ln w="9525" cap="flat" cmpd="sng">
            <a:solidFill>
              <a:schemeClr val="lt1"/>
            </a:solidFill>
            <a:prstDash val="solid"/>
            <a:round/>
            <a:headEnd type="none" w="sm" len="sm"/>
            <a:tailEnd type="none" w="sm" len="sm"/>
          </a:ln>
        </p:spPr>
      </p:pic>
      <p:sp>
        <p:nvSpPr>
          <p:cNvPr id="1332" name="Google Shape;1332;p241"/>
          <p:cNvSpPr/>
          <p:nvPr/>
        </p:nvSpPr>
        <p:spPr>
          <a:xfrm>
            <a:off x="5094323" y="2943904"/>
            <a:ext cx="1001592" cy="626098"/>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1333" name="Google Shape;1333;p241"/>
          <p:cNvSpPr/>
          <p:nvPr/>
        </p:nvSpPr>
        <p:spPr>
          <a:xfrm>
            <a:off x="3640025" y="3256953"/>
            <a:ext cx="688222" cy="1037185"/>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242"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0" name="Google Shape;1340;p242"/>
          <p:cNvSpPr txBox="1"/>
          <p:nvPr/>
        </p:nvSpPr>
        <p:spPr>
          <a:xfrm>
            <a:off x="722560" y="52814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is the relationship between kinetic energy and potential energy?</a:t>
            </a:r>
            <a:endParaRPr sz="1400" b="0" i="0" u="none" strike="noStrike" cap="none">
              <a:solidFill>
                <a:srgbClr val="000000"/>
              </a:solidFill>
              <a:latin typeface="Arial"/>
              <a:ea typeface="Arial"/>
              <a:cs typeface="Arial"/>
              <a:sym typeface="Arial"/>
            </a:endParaRPr>
          </a:p>
        </p:txBody>
      </p:sp>
      <p:pic>
        <p:nvPicPr>
          <p:cNvPr id="1341" name="Google Shape;1341;p242"/>
          <p:cNvPicPr preferRelativeResize="0"/>
          <p:nvPr/>
        </p:nvPicPr>
        <p:blipFill>
          <a:blip r:embed="rId4">
            <a:alphaModFix/>
          </a:blip>
          <a:stretch>
            <a:fillRect/>
          </a:stretch>
        </p:blipFill>
        <p:spPr>
          <a:xfrm>
            <a:off x="1259000" y="2029401"/>
            <a:ext cx="6625999" cy="3975600"/>
          </a:xfrm>
          <a:prstGeom prst="rect">
            <a:avLst/>
          </a:prstGeom>
          <a:noFill/>
          <a:ln>
            <a:noFill/>
          </a:ln>
        </p:spPr>
      </p:pic>
      <p:sp>
        <p:nvSpPr>
          <p:cNvPr id="1342" name="Google Shape;1342;p242"/>
          <p:cNvSpPr txBox="1"/>
          <p:nvPr/>
        </p:nvSpPr>
        <p:spPr>
          <a:xfrm>
            <a:off x="206492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
        <p:nvSpPr>
          <p:cNvPr id="1343" name="Google Shape;1343;p242"/>
          <p:cNvSpPr txBox="1"/>
          <p:nvPr/>
        </p:nvSpPr>
        <p:spPr>
          <a:xfrm>
            <a:off x="580337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243"/>
          <p:cNvSpPr txBox="1"/>
          <p:nvPr/>
        </p:nvSpPr>
        <p:spPr>
          <a:xfrm>
            <a:off x="2007778" y="1119893"/>
            <a:ext cx="51285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1350" name="Google Shape;1350;p243"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1" name="Google Shape;1351;p243"/>
          <p:cNvSpPr txBox="1"/>
          <p:nvPr/>
        </p:nvSpPr>
        <p:spPr>
          <a:xfrm>
            <a:off x="1427850" y="2267575"/>
            <a:ext cx="62883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0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Chemical Energy in a Bottle</a:t>
            </a:r>
            <a:endParaRPr sz="4000">
              <a:solidFill>
                <a:schemeClr val="dk1"/>
              </a:solidFill>
              <a:latin typeface="Calibri"/>
              <a:ea typeface="Calibri"/>
              <a:cs typeface="Calibri"/>
              <a:sym typeface="Calibri"/>
            </a:endParaRPr>
          </a:p>
        </p:txBody>
      </p:sp>
      <p:sp>
        <p:nvSpPr>
          <p:cNvPr id="1352" name="Google Shape;1352;p243"/>
          <p:cNvSpPr txBox="1"/>
          <p:nvPr/>
        </p:nvSpPr>
        <p:spPr>
          <a:xfrm>
            <a:off x="1427850" y="3622575"/>
            <a:ext cx="62883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alibri"/>
                <a:ea typeface="Calibri"/>
                <a:cs typeface="Calibri"/>
                <a:sym typeface="Calibri"/>
              </a:rPr>
              <a:t>Materials: balloon, 1 liter bottle, plastic spoon, funnel, vinegar, baking soda goggle</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en-US" sz="1800">
                <a:latin typeface="Calibri"/>
                <a:ea typeface="Calibri"/>
                <a:cs typeface="Calibri"/>
                <a:sym typeface="Calibri"/>
              </a:rPr>
              <a:t>Set up the demonstration for class ahead of time. Perform the demonstration for students and lead them in questioning afterwards.</a:t>
            </a:r>
            <a:endParaRPr sz="1800">
              <a:latin typeface="Calibri"/>
              <a:ea typeface="Calibri"/>
              <a:cs typeface="Calibri"/>
              <a:sym typeface="Calibri"/>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244"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1"/>
          <p:cNvSpPr txBox="1"/>
          <p:nvPr/>
        </p:nvSpPr>
        <p:spPr>
          <a:xfrm>
            <a:off x="212407" y="849542"/>
            <a:ext cx="87192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Mass</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a</a:t>
            </a:r>
            <a:r>
              <a:rPr lang="en-US" sz="4000" b="0" i="0" u="none" strike="noStrike" cap="none">
                <a:solidFill>
                  <a:schemeClr val="dk1"/>
                </a:solidFill>
                <a:latin typeface="Calibri"/>
                <a:ea typeface="Calibri"/>
                <a:cs typeface="Calibri"/>
                <a:sym typeface="Calibri"/>
              </a:rPr>
              <a:t> type of measurement that tells us how much matter is in an object</a:t>
            </a:r>
            <a:endParaRPr sz="1400" b="0" i="0" u="none" strike="noStrike" cap="none">
              <a:solidFill>
                <a:srgbClr val="000000"/>
              </a:solidFill>
              <a:latin typeface="Arial"/>
              <a:ea typeface="Arial"/>
              <a:cs typeface="Arial"/>
              <a:sym typeface="Arial"/>
            </a:endParaRPr>
          </a:p>
        </p:txBody>
      </p:sp>
      <p:sp>
        <p:nvSpPr>
          <p:cNvPr id="240" name="Google Shape;240;p11"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1" name="Google Shape;241;p11"/>
          <p:cNvPicPr preferRelativeResize="0"/>
          <p:nvPr/>
        </p:nvPicPr>
        <p:blipFill rotWithShape="1">
          <a:blip r:embed="rId4">
            <a:alphaModFix/>
          </a:blip>
          <a:srcRect l="42125" t="51668" r="36240" b="24040"/>
          <a:stretch/>
        </p:blipFill>
        <p:spPr>
          <a:xfrm>
            <a:off x="1310362" y="2173156"/>
            <a:ext cx="6523281" cy="4212234"/>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pic>
        <p:nvPicPr>
          <p:cNvPr id="1364" name="Google Shape;1364;gde9b2f909c_0_415"/>
          <p:cNvPicPr preferRelativeResize="0"/>
          <p:nvPr/>
        </p:nvPicPr>
        <p:blipFill>
          <a:blip r:embed="rId3">
            <a:alphaModFix/>
          </a:blip>
          <a:stretch>
            <a:fillRect/>
          </a:stretch>
        </p:blipFill>
        <p:spPr>
          <a:xfrm>
            <a:off x="2905125" y="1333500"/>
            <a:ext cx="3333750" cy="4191000"/>
          </a:xfrm>
          <a:prstGeom prst="rect">
            <a:avLst/>
          </a:prstGeom>
          <a:noFill/>
          <a:ln>
            <a:noFill/>
          </a:ln>
        </p:spPr>
      </p:pic>
      <p:sp>
        <p:nvSpPr>
          <p:cNvPr id="1365" name="Google Shape;1365;gde9b2f909c_0_415"/>
          <p:cNvSpPr txBox="1"/>
          <p:nvPr/>
        </p:nvSpPr>
        <p:spPr>
          <a:xfrm>
            <a:off x="396300" y="276525"/>
            <a:ext cx="83514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000">
                <a:latin typeface="Calibri"/>
                <a:ea typeface="Calibri"/>
                <a:cs typeface="Calibri"/>
                <a:sym typeface="Calibri"/>
              </a:rPr>
              <a:t>What kind of energy is released?</a:t>
            </a:r>
            <a:endParaRPr sz="4000">
              <a:latin typeface="Calibri"/>
              <a:ea typeface="Calibri"/>
              <a:cs typeface="Calibri"/>
              <a:sym typeface="Calibri"/>
            </a:endParaRPr>
          </a:p>
        </p:txBody>
      </p:sp>
      <p:sp>
        <p:nvSpPr>
          <p:cNvPr id="1366" name="Google Shape;1366;gde9b2f909c_0_415" descr="Questions"/>
          <p:cNvSpPr/>
          <p:nvPr/>
        </p:nvSpPr>
        <p:spPr>
          <a:xfrm>
            <a:off x="152400" y="15240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Google Shape;1372;p245" descr="Rewind"/>
          <p:cNvSpPr/>
          <p:nvPr/>
        </p:nvSpPr>
        <p:spPr>
          <a:xfrm>
            <a:off x="1828800" y="11019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cxnSp>
        <p:nvCxnSpPr>
          <p:cNvPr id="1378" name="Google Shape;1378;p246"/>
          <p:cNvCxnSpPr>
            <a:stCxn id="1379" idx="3"/>
          </p:cNvCxnSpPr>
          <p:nvPr/>
        </p:nvCxnSpPr>
        <p:spPr>
          <a:xfrm>
            <a:off x="2305538" y="2751293"/>
            <a:ext cx="1071300" cy="150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grpSp>
        <p:nvGrpSpPr>
          <p:cNvPr id="1380" name="Google Shape;1380;p246"/>
          <p:cNvGrpSpPr/>
          <p:nvPr/>
        </p:nvGrpSpPr>
        <p:grpSpPr>
          <a:xfrm>
            <a:off x="465016" y="1156790"/>
            <a:ext cx="8178800" cy="5021828"/>
            <a:chOff x="465016" y="1156790"/>
            <a:chExt cx="8178800" cy="5021828"/>
          </a:xfrm>
        </p:grpSpPr>
        <p:pic>
          <p:nvPicPr>
            <p:cNvPr id="1381" name="Google Shape;1381;p246"/>
            <p:cNvPicPr preferRelativeResize="0"/>
            <p:nvPr/>
          </p:nvPicPr>
          <p:blipFill rotWithShape="1">
            <a:blip r:embed="rId3">
              <a:alphaModFix/>
            </a:blip>
            <a:srcRect l="13938" t="12281" r="15692" b="12281"/>
            <a:stretch/>
          </p:blipFill>
          <p:spPr>
            <a:xfrm>
              <a:off x="3418313" y="2288524"/>
              <a:ext cx="1115545" cy="1195889"/>
            </a:xfrm>
            <a:prstGeom prst="rect">
              <a:avLst/>
            </a:prstGeom>
            <a:noFill/>
            <a:ln>
              <a:noFill/>
            </a:ln>
          </p:spPr>
        </p:pic>
        <p:pic>
          <p:nvPicPr>
            <p:cNvPr id="1382" name="Google Shape;1382;p246"/>
            <p:cNvPicPr preferRelativeResize="0"/>
            <p:nvPr/>
          </p:nvPicPr>
          <p:blipFill rotWithShape="1">
            <a:blip r:embed="rId3">
              <a:alphaModFix/>
            </a:blip>
            <a:srcRect l="13938" t="12281" r="15692" b="12281"/>
            <a:stretch/>
          </p:blipFill>
          <p:spPr>
            <a:xfrm>
              <a:off x="4592472" y="2268737"/>
              <a:ext cx="1115545" cy="1195889"/>
            </a:xfrm>
            <a:prstGeom prst="rect">
              <a:avLst/>
            </a:prstGeom>
            <a:noFill/>
            <a:ln>
              <a:noFill/>
            </a:ln>
          </p:spPr>
        </p:pic>
        <p:pic>
          <p:nvPicPr>
            <p:cNvPr id="1383" name="Google Shape;1383;p246"/>
            <p:cNvPicPr preferRelativeResize="0"/>
            <p:nvPr/>
          </p:nvPicPr>
          <p:blipFill rotWithShape="1">
            <a:blip r:embed="rId3">
              <a:alphaModFix/>
            </a:blip>
            <a:srcRect l="13938" t="12281" r="15692" b="12281"/>
            <a:stretch/>
          </p:blipFill>
          <p:spPr>
            <a:xfrm>
              <a:off x="2987946" y="3425797"/>
              <a:ext cx="1115545" cy="1195889"/>
            </a:xfrm>
            <a:prstGeom prst="rect">
              <a:avLst/>
            </a:prstGeom>
            <a:noFill/>
            <a:ln>
              <a:noFill/>
            </a:ln>
          </p:spPr>
        </p:pic>
        <p:pic>
          <p:nvPicPr>
            <p:cNvPr id="1384" name="Google Shape;1384;p246"/>
            <p:cNvPicPr preferRelativeResize="0"/>
            <p:nvPr/>
          </p:nvPicPr>
          <p:blipFill rotWithShape="1">
            <a:blip r:embed="rId3">
              <a:alphaModFix/>
            </a:blip>
            <a:srcRect l="13938" t="12281" r="15692" b="12281"/>
            <a:stretch/>
          </p:blipFill>
          <p:spPr>
            <a:xfrm>
              <a:off x="4005799" y="4336109"/>
              <a:ext cx="1115545" cy="1195889"/>
            </a:xfrm>
            <a:prstGeom prst="rect">
              <a:avLst/>
            </a:prstGeom>
            <a:noFill/>
            <a:ln>
              <a:noFill/>
            </a:ln>
          </p:spPr>
        </p:pic>
        <p:pic>
          <p:nvPicPr>
            <p:cNvPr id="1385" name="Google Shape;1385;p246"/>
            <p:cNvPicPr preferRelativeResize="0"/>
            <p:nvPr/>
          </p:nvPicPr>
          <p:blipFill rotWithShape="1">
            <a:blip r:embed="rId3">
              <a:alphaModFix/>
            </a:blip>
            <a:srcRect l="13938" t="12281" r="15692" b="12281"/>
            <a:stretch/>
          </p:blipFill>
          <p:spPr>
            <a:xfrm>
              <a:off x="5121345" y="3491280"/>
              <a:ext cx="1115545" cy="1195889"/>
            </a:xfrm>
            <a:prstGeom prst="rect">
              <a:avLst/>
            </a:prstGeom>
            <a:noFill/>
            <a:ln>
              <a:noFill/>
            </a:ln>
          </p:spPr>
        </p:pic>
        <p:sp>
          <p:nvSpPr>
            <p:cNvPr id="1386" name="Google Shape;1386;p246"/>
            <p:cNvSpPr txBox="1"/>
            <p:nvPr/>
          </p:nvSpPr>
          <p:spPr>
            <a:xfrm>
              <a:off x="604788" y="1156790"/>
              <a:ext cx="7934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Atom</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s</a:t>
              </a:r>
              <a:r>
                <a:rPr lang="en-US" sz="4000" b="0" i="0" u="none" strike="noStrike" cap="none">
                  <a:solidFill>
                    <a:schemeClr val="dk1"/>
                  </a:solidFill>
                  <a:latin typeface="Calibri"/>
                  <a:ea typeface="Calibri"/>
                  <a:cs typeface="Calibri"/>
                  <a:sym typeface="Calibri"/>
                </a:rPr>
                <a:t>mallest </a:t>
              </a:r>
              <a:r>
                <a:rPr lang="en-US" sz="4000">
                  <a:solidFill>
                    <a:schemeClr val="dk1"/>
                  </a:solidFill>
                  <a:latin typeface="Calibri"/>
                  <a:ea typeface="Calibri"/>
                  <a:cs typeface="Calibri"/>
                  <a:sym typeface="Calibri"/>
                </a:rPr>
                <a:t>w</a:t>
              </a:r>
              <a:r>
                <a:rPr lang="en-US" sz="4000" b="0" i="0" u="none" strike="noStrike" cap="none">
                  <a:solidFill>
                    <a:schemeClr val="dk1"/>
                  </a:solidFill>
                  <a:latin typeface="Calibri"/>
                  <a:ea typeface="Calibri"/>
                  <a:cs typeface="Calibri"/>
                  <a:sym typeface="Calibri"/>
                </a:rPr>
                <a:t>hole </a:t>
              </a:r>
              <a:r>
                <a:rPr lang="en-US" sz="4000">
                  <a:solidFill>
                    <a:schemeClr val="dk1"/>
                  </a:solidFill>
                  <a:latin typeface="Calibri"/>
                  <a:ea typeface="Calibri"/>
                  <a:cs typeface="Calibri"/>
                  <a:sym typeface="Calibri"/>
                </a:rPr>
                <a:t>u</a:t>
              </a:r>
              <a:r>
                <a:rPr lang="en-US" sz="4000" b="0" i="0" u="none" strike="noStrike" cap="none">
                  <a:solidFill>
                    <a:schemeClr val="dk1"/>
                  </a:solidFill>
                  <a:latin typeface="Calibri"/>
                  <a:ea typeface="Calibri"/>
                  <a:cs typeface="Calibri"/>
                  <a:sym typeface="Calibri"/>
                </a:rPr>
                <a:t>nit of </a:t>
              </a:r>
              <a:r>
                <a:rPr lang="en-US" sz="4000">
                  <a:solidFill>
                    <a:schemeClr val="dk1"/>
                  </a:solidFill>
                  <a:latin typeface="Calibri"/>
                  <a:ea typeface="Calibri"/>
                  <a:cs typeface="Calibri"/>
                  <a:sym typeface="Calibri"/>
                </a:rPr>
                <a:t>m</a:t>
              </a:r>
              <a:r>
                <a:rPr lang="en-US" sz="4000" b="0" i="0" u="none" strike="noStrike" cap="none">
                  <a:solidFill>
                    <a:schemeClr val="dk1"/>
                  </a:solidFill>
                  <a:latin typeface="Calibri"/>
                  <a:ea typeface="Calibri"/>
                  <a:cs typeface="Calibri"/>
                  <a:sym typeface="Calibri"/>
                </a:rPr>
                <a:t>atter</a:t>
              </a:r>
              <a:endParaRPr sz="1400" b="0" i="0" u="none" strike="noStrike" cap="none">
                <a:solidFill>
                  <a:srgbClr val="000000"/>
                </a:solidFill>
                <a:latin typeface="Arial"/>
                <a:ea typeface="Arial"/>
                <a:cs typeface="Arial"/>
                <a:sym typeface="Arial"/>
              </a:endParaRPr>
            </a:p>
          </p:txBody>
        </p:sp>
        <p:sp>
          <p:nvSpPr>
            <p:cNvPr id="1387" name="Google Shape;1387;p246"/>
            <p:cNvSpPr/>
            <p:nvPr/>
          </p:nvSpPr>
          <p:spPr>
            <a:xfrm>
              <a:off x="2596491" y="2172015"/>
              <a:ext cx="3940292" cy="3551852"/>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cxnSp>
          <p:nvCxnSpPr>
            <p:cNvPr id="1388" name="Google Shape;1388;p246"/>
            <p:cNvCxnSpPr>
              <a:stCxn id="1389" idx="1"/>
            </p:cNvCxnSpPr>
            <p:nvPr/>
          </p:nvCxnSpPr>
          <p:spPr>
            <a:xfrm flipH="1">
              <a:off x="5764232" y="2763016"/>
              <a:ext cx="1261800" cy="72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cxnSp>
          <p:nvCxnSpPr>
            <p:cNvPr id="1390" name="Google Shape;1390;p246"/>
            <p:cNvCxnSpPr>
              <a:stCxn id="1391" idx="1"/>
            </p:cNvCxnSpPr>
            <p:nvPr/>
          </p:nvCxnSpPr>
          <p:spPr>
            <a:xfrm rot="10800000">
              <a:off x="6291378" y="4005409"/>
              <a:ext cx="1062900" cy="237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cxnSp>
          <p:nvCxnSpPr>
            <p:cNvPr id="1392" name="Google Shape;1392;p246"/>
            <p:cNvCxnSpPr>
              <a:stCxn id="1393" idx="1"/>
            </p:cNvCxnSpPr>
            <p:nvPr/>
          </p:nvCxnSpPr>
          <p:spPr>
            <a:xfrm rot="10800000">
              <a:off x="5060363" y="5353486"/>
              <a:ext cx="1320900" cy="5943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cxnSp>
          <p:nvCxnSpPr>
            <p:cNvPr id="1394" name="Google Shape;1394;p246"/>
            <p:cNvCxnSpPr/>
            <p:nvPr/>
          </p:nvCxnSpPr>
          <p:spPr>
            <a:xfrm>
              <a:off x="1758462" y="4044462"/>
              <a:ext cx="1133230" cy="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sp>
          <p:nvSpPr>
            <p:cNvPr id="1379" name="Google Shape;1379;p246"/>
            <p:cNvSpPr txBox="1"/>
            <p:nvPr/>
          </p:nvSpPr>
          <p:spPr>
            <a:xfrm>
              <a:off x="1016000" y="2520461"/>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1395" name="Google Shape;1395;p246"/>
            <p:cNvSpPr txBox="1"/>
            <p:nvPr/>
          </p:nvSpPr>
          <p:spPr>
            <a:xfrm>
              <a:off x="465016" y="3786553"/>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1389" name="Google Shape;1389;p246"/>
            <p:cNvSpPr txBox="1"/>
            <p:nvPr/>
          </p:nvSpPr>
          <p:spPr>
            <a:xfrm>
              <a:off x="7026032" y="2532184"/>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1393" name="Google Shape;1393;p246"/>
            <p:cNvSpPr txBox="1"/>
            <p:nvPr/>
          </p:nvSpPr>
          <p:spPr>
            <a:xfrm>
              <a:off x="6381263" y="5716953"/>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1391" name="Google Shape;1391;p246"/>
            <p:cNvSpPr txBox="1"/>
            <p:nvPr/>
          </p:nvSpPr>
          <p:spPr>
            <a:xfrm>
              <a:off x="7354278" y="3798277"/>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grpSp>
      <p:sp>
        <p:nvSpPr>
          <p:cNvPr id="1396" name="Google Shape;1396;p24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pic>
        <p:nvPicPr>
          <p:cNvPr id="1401" name="Google Shape;1401;p247" descr="tom - Wiktionary"/>
          <p:cNvPicPr preferRelativeResize="0"/>
          <p:nvPr/>
        </p:nvPicPr>
        <p:blipFill rotWithShape="1">
          <a:blip r:embed="rId3">
            <a:alphaModFix/>
          </a:blip>
          <a:srcRect/>
          <a:stretch/>
        </p:blipFill>
        <p:spPr>
          <a:xfrm>
            <a:off x="1828800" y="2184520"/>
            <a:ext cx="5066676" cy="4306221"/>
          </a:xfrm>
          <a:prstGeom prst="rect">
            <a:avLst/>
          </a:prstGeom>
          <a:noFill/>
          <a:ln>
            <a:noFill/>
          </a:ln>
        </p:spPr>
      </p:pic>
      <p:sp>
        <p:nvSpPr>
          <p:cNvPr id="1402" name="Google Shape;1402;p247"/>
          <p:cNvSpPr txBox="1"/>
          <p:nvPr/>
        </p:nvSpPr>
        <p:spPr>
          <a:xfrm>
            <a:off x="0" y="794238"/>
            <a:ext cx="91440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Nucleus</a:t>
            </a:r>
            <a:r>
              <a:rPr lang="en-US" sz="4000" b="0" i="0" u="none" strike="noStrike" cap="none">
                <a:solidFill>
                  <a:schemeClr val="dk1"/>
                </a:solidFill>
                <a:latin typeface="Calibri"/>
                <a:ea typeface="Calibri"/>
                <a:cs typeface="Calibri"/>
                <a:sym typeface="Calibri"/>
              </a:rPr>
              <a:t>: the center of the atom that is made up of protons and neutrons </a:t>
            </a:r>
            <a:endParaRPr sz="1400" b="0" i="0" u="none" strike="noStrike" cap="none">
              <a:solidFill>
                <a:srgbClr val="000000"/>
              </a:solidFill>
              <a:latin typeface="Arial"/>
              <a:ea typeface="Arial"/>
              <a:cs typeface="Arial"/>
              <a:sym typeface="Arial"/>
            </a:endParaRPr>
          </a:p>
        </p:txBody>
      </p:sp>
      <p:cxnSp>
        <p:nvCxnSpPr>
          <p:cNvPr id="1403" name="Google Shape;1403;p247"/>
          <p:cNvCxnSpPr/>
          <p:nvPr/>
        </p:nvCxnSpPr>
        <p:spPr>
          <a:xfrm flipH="1">
            <a:off x="5186597" y="2873179"/>
            <a:ext cx="1985298" cy="1101644"/>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sp>
        <p:nvSpPr>
          <p:cNvPr id="1404" name="Google Shape;1404;p247"/>
          <p:cNvSpPr/>
          <p:nvPr/>
        </p:nvSpPr>
        <p:spPr>
          <a:xfrm>
            <a:off x="3612630" y="3582649"/>
            <a:ext cx="1573967" cy="1424066"/>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5" name="Google Shape;1405;p24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pic>
        <p:nvPicPr>
          <p:cNvPr id="1411" name="Google Shape;1411;p248" descr="tom - Wiktionary"/>
          <p:cNvPicPr preferRelativeResize="0"/>
          <p:nvPr/>
        </p:nvPicPr>
        <p:blipFill rotWithShape="1">
          <a:blip r:embed="rId3">
            <a:alphaModFix/>
          </a:blip>
          <a:srcRect/>
          <a:stretch/>
        </p:blipFill>
        <p:spPr>
          <a:xfrm>
            <a:off x="1405393" y="2384532"/>
            <a:ext cx="5066676" cy="4306221"/>
          </a:xfrm>
          <a:prstGeom prst="rect">
            <a:avLst/>
          </a:prstGeom>
          <a:noFill/>
          <a:ln>
            <a:noFill/>
          </a:ln>
        </p:spPr>
      </p:pic>
      <p:sp>
        <p:nvSpPr>
          <p:cNvPr id="1412" name="Google Shape;1412;p248"/>
          <p:cNvSpPr txBox="1"/>
          <p:nvPr/>
        </p:nvSpPr>
        <p:spPr>
          <a:xfrm>
            <a:off x="5623766" y="2025280"/>
            <a:ext cx="1163204"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FF0000"/>
                </a:solidFill>
                <a:latin typeface="Calibri"/>
                <a:ea typeface="Calibri"/>
                <a:cs typeface="Calibri"/>
                <a:sym typeface="Calibri"/>
              </a:rPr>
              <a:t>Proton</a:t>
            </a:r>
            <a:endParaRPr sz="2700" b="0" i="0" u="none" strike="noStrike" cap="none">
              <a:solidFill>
                <a:srgbClr val="FF0000"/>
              </a:solidFill>
              <a:latin typeface="Calibri"/>
              <a:ea typeface="Calibri"/>
              <a:cs typeface="Calibri"/>
              <a:sym typeface="Calibri"/>
            </a:endParaRPr>
          </a:p>
        </p:txBody>
      </p:sp>
      <p:cxnSp>
        <p:nvCxnSpPr>
          <p:cNvPr id="1413" name="Google Shape;1413;p248"/>
          <p:cNvCxnSpPr/>
          <p:nvPr/>
        </p:nvCxnSpPr>
        <p:spPr>
          <a:xfrm flipH="1">
            <a:off x="4130376" y="2659654"/>
            <a:ext cx="1536603" cy="1407340"/>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sp>
        <p:nvSpPr>
          <p:cNvPr id="1414" name="Google Shape;1414;p248"/>
          <p:cNvSpPr/>
          <p:nvPr/>
        </p:nvSpPr>
        <p:spPr>
          <a:xfrm>
            <a:off x="5936308" y="2593672"/>
            <a:ext cx="476295" cy="497777"/>
          </a:xfrm>
          <a:prstGeom prst="plus">
            <a:avLst>
              <a:gd name="adj" fmla="val 35811"/>
            </a:avLst>
          </a:prstGeom>
          <a:solidFill>
            <a:srgbClr val="FF0000"/>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1415" name="Google Shape;1415;p248"/>
          <p:cNvSpPr txBox="1"/>
          <p:nvPr/>
        </p:nvSpPr>
        <p:spPr>
          <a:xfrm>
            <a:off x="0" y="724065"/>
            <a:ext cx="91440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Protons</a:t>
            </a:r>
            <a:r>
              <a:rPr lang="en-US" sz="4000" b="0" i="0" u="none" strike="noStrike" cap="none">
                <a:solidFill>
                  <a:schemeClr val="dk1"/>
                </a:solidFill>
                <a:latin typeface="Calibri"/>
                <a:ea typeface="Calibri"/>
                <a:cs typeface="Calibri"/>
                <a:sym typeface="Calibri"/>
              </a:rPr>
              <a:t>: positively charged subatomic particles found in the nucleus of an atom</a:t>
            </a:r>
            <a:endParaRPr sz="1400" b="0" i="0" u="none" strike="noStrike" cap="none">
              <a:solidFill>
                <a:srgbClr val="000000"/>
              </a:solidFill>
              <a:latin typeface="Arial"/>
              <a:ea typeface="Arial"/>
              <a:cs typeface="Arial"/>
              <a:sym typeface="Arial"/>
            </a:endParaRPr>
          </a:p>
        </p:txBody>
      </p:sp>
      <p:sp>
        <p:nvSpPr>
          <p:cNvPr id="1416" name="Google Shape;1416;p24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pic>
        <p:nvPicPr>
          <p:cNvPr id="1422" name="Google Shape;1422;p249" descr="tom - Wiktionary"/>
          <p:cNvPicPr preferRelativeResize="0"/>
          <p:nvPr/>
        </p:nvPicPr>
        <p:blipFill rotWithShape="1">
          <a:blip r:embed="rId3">
            <a:alphaModFix/>
          </a:blip>
          <a:srcRect/>
          <a:stretch/>
        </p:blipFill>
        <p:spPr>
          <a:xfrm>
            <a:off x="1416369" y="2321012"/>
            <a:ext cx="5066676" cy="4306221"/>
          </a:xfrm>
          <a:prstGeom prst="rect">
            <a:avLst/>
          </a:prstGeom>
          <a:noFill/>
          <a:ln>
            <a:noFill/>
          </a:ln>
        </p:spPr>
      </p:pic>
      <p:sp>
        <p:nvSpPr>
          <p:cNvPr id="1423" name="Google Shape;1423;p249"/>
          <p:cNvSpPr txBox="1"/>
          <p:nvPr/>
        </p:nvSpPr>
        <p:spPr>
          <a:xfrm>
            <a:off x="6350810" y="2429778"/>
            <a:ext cx="1376821" cy="507831"/>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FF0000"/>
                </a:solidFill>
                <a:latin typeface="Calibri"/>
                <a:ea typeface="Calibri"/>
                <a:cs typeface="Calibri"/>
                <a:sym typeface="Calibri"/>
              </a:rPr>
              <a:t>Neutron</a:t>
            </a:r>
            <a:endParaRPr sz="2700" b="0" i="0" u="none" strike="noStrike" cap="none">
              <a:solidFill>
                <a:srgbClr val="FF0000"/>
              </a:solidFill>
              <a:latin typeface="Calibri"/>
              <a:ea typeface="Calibri"/>
              <a:cs typeface="Calibri"/>
              <a:sym typeface="Calibri"/>
            </a:endParaRPr>
          </a:p>
        </p:txBody>
      </p:sp>
      <p:cxnSp>
        <p:nvCxnSpPr>
          <p:cNvPr id="1424" name="Google Shape;1424;p249"/>
          <p:cNvCxnSpPr/>
          <p:nvPr/>
        </p:nvCxnSpPr>
        <p:spPr>
          <a:xfrm flipH="1">
            <a:off x="4452079" y="3036748"/>
            <a:ext cx="1743050" cy="1235449"/>
          </a:xfrm>
          <a:prstGeom prst="straightConnector1">
            <a:avLst/>
          </a:prstGeom>
          <a:noFill/>
          <a:ln w="76200" cap="flat" cmpd="sng">
            <a:solidFill>
              <a:srgbClr val="FFFF00"/>
            </a:solidFill>
            <a:prstDash val="solid"/>
            <a:round/>
            <a:headEnd type="none" w="sm" len="sm"/>
            <a:tailEnd type="stealth" w="med" len="med"/>
          </a:ln>
          <a:effectLst>
            <a:outerShdw blurRad="40000" dist="20000" dir="5400000" rotWithShape="0">
              <a:srgbClr val="000000">
                <a:alpha val="36862"/>
              </a:srgbClr>
            </a:outerShdw>
          </a:effectLst>
        </p:spPr>
      </p:cxnSp>
      <p:sp>
        <p:nvSpPr>
          <p:cNvPr id="1425" name="Google Shape;1425;p249"/>
          <p:cNvSpPr txBox="1"/>
          <p:nvPr/>
        </p:nvSpPr>
        <p:spPr>
          <a:xfrm>
            <a:off x="9" y="849546"/>
            <a:ext cx="9144000" cy="123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700" b="1" i="0" u="sng" strike="noStrike" cap="none">
                <a:solidFill>
                  <a:schemeClr val="dk1"/>
                </a:solidFill>
                <a:latin typeface="Calibri"/>
                <a:ea typeface="Calibri"/>
                <a:cs typeface="Calibri"/>
                <a:sym typeface="Calibri"/>
              </a:rPr>
              <a:t>Neutrons</a:t>
            </a:r>
            <a:r>
              <a:rPr lang="en-US" sz="3700" b="0" i="0" u="none" strike="noStrike" cap="none">
                <a:solidFill>
                  <a:schemeClr val="dk1"/>
                </a:solidFill>
                <a:latin typeface="Calibri"/>
                <a:ea typeface="Calibri"/>
                <a:cs typeface="Calibri"/>
                <a:sym typeface="Calibri"/>
              </a:rPr>
              <a:t>: subatomic particles with no charge (neutral charge) found in the nucleus of atoms</a:t>
            </a:r>
            <a:endParaRPr sz="3000" b="0" i="0" u="none" strike="noStrike" cap="none">
              <a:solidFill>
                <a:schemeClr val="dk1"/>
              </a:solidFill>
              <a:latin typeface="Calibri"/>
              <a:ea typeface="Calibri"/>
              <a:cs typeface="Calibri"/>
              <a:sym typeface="Calibri"/>
            </a:endParaRPr>
          </a:p>
        </p:txBody>
      </p:sp>
      <p:sp>
        <p:nvSpPr>
          <p:cNvPr id="1426" name="Google Shape;1426;p24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p250"/>
          <p:cNvSpPr txBox="1"/>
          <p:nvPr/>
        </p:nvSpPr>
        <p:spPr>
          <a:xfrm>
            <a:off x="212407" y="849542"/>
            <a:ext cx="87192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Mass</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a</a:t>
            </a:r>
            <a:r>
              <a:rPr lang="en-US" sz="4000" b="0" i="0" u="none" strike="noStrike" cap="none">
                <a:solidFill>
                  <a:schemeClr val="dk1"/>
                </a:solidFill>
                <a:latin typeface="Calibri"/>
                <a:ea typeface="Calibri"/>
                <a:cs typeface="Calibri"/>
                <a:sym typeface="Calibri"/>
              </a:rPr>
              <a:t> type of measurement that tells us how much matter is in an object</a:t>
            </a:r>
            <a:endParaRPr sz="1400" b="0" i="0" u="none" strike="noStrike" cap="none">
              <a:solidFill>
                <a:srgbClr val="000000"/>
              </a:solidFill>
              <a:latin typeface="Arial"/>
              <a:ea typeface="Arial"/>
              <a:cs typeface="Arial"/>
              <a:sym typeface="Arial"/>
            </a:endParaRPr>
          </a:p>
        </p:txBody>
      </p:sp>
      <p:sp>
        <p:nvSpPr>
          <p:cNvPr id="1433" name="Google Shape;1433;p250"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34" name="Google Shape;1434;p250"/>
          <p:cNvPicPr preferRelativeResize="0"/>
          <p:nvPr/>
        </p:nvPicPr>
        <p:blipFill rotWithShape="1">
          <a:blip r:embed="rId4">
            <a:alphaModFix/>
          </a:blip>
          <a:srcRect l="42125" t="51668" r="36240" b="24040"/>
          <a:stretch/>
        </p:blipFill>
        <p:spPr>
          <a:xfrm>
            <a:off x="1310362" y="2173156"/>
            <a:ext cx="6523281" cy="4212234"/>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251"/>
          <p:cNvSpPr txBox="1">
            <a:spLocks noGrp="1"/>
          </p:cNvSpPr>
          <p:nvPr>
            <p:ph type="title"/>
          </p:nvPr>
        </p:nvSpPr>
        <p:spPr>
          <a:xfrm>
            <a:off x="457188" y="66519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Energy: the ability to cause change</a:t>
            </a:r>
            <a:endParaRPr/>
          </a:p>
        </p:txBody>
      </p:sp>
      <p:pic>
        <p:nvPicPr>
          <p:cNvPr id="1441" name="Google Shape;1441;p251" descr="energy.jpg"/>
          <p:cNvPicPr preferRelativeResize="0">
            <a:picLocks noGrp="1"/>
          </p:cNvPicPr>
          <p:nvPr>
            <p:ph type="body" idx="1"/>
          </p:nvPr>
        </p:nvPicPr>
        <p:blipFill rotWithShape="1">
          <a:blip r:embed="rId3">
            <a:alphaModFix/>
          </a:blip>
          <a:srcRect l="-18187" r="-18186"/>
          <a:stretch/>
        </p:blipFill>
        <p:spPr>
          <a:xfrm>
            <a:off x="457200" y="2015000"/>
            <a:ext cx="8229600" cy="4526100"/>
          </a:xfrm>
          <a:prstGeom prst="rect">
            <a:avLst/>
          </a:prstGeom>
          <a:noFill/>
          <a:ln w="9525" cap="flat" cmpd="sng">
            <a:solidFill>
              <a:schemeClr val="lt1"/>
            </a:solidFill>
            <a:prstDash val="solid"/>
            <a:round/>
            <a:headEnd type="none" w="sm" len="sm"/>
            <a:tailEnd type="none" w="sm" len="sm"/>
          </a:ln>
        </p:spPr>
      </p:pic>
      <p:sp>
        <p:nvSpPr>
          <p:cNvPr id="1442" name="Google Shape;1442;p25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8" name="Google Shape;1448;p252"/>
          <p:cNvSpPr txBox="1">
            <a:spLocks noGrp="1"/>
          </p:cNvSpPr>
          <p:nvPr>
            <p:ph type="title"/>
          </p:nvPr>
        </p:nvSpPr>
        <p:spPr>
          <a:xfrm>
            <a:off x="457200" y="849542"/>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a:t>Gravity: force that exists between all objects with mass</a:t>
            </a:r>
            <a:endParaRPr/>
          </a:p>
        </p:txBody>
      </p:sp>
      <p:pic>
        <p:nvPicPr>
          <p:cNvPr id="1449" name="Google Shape;1449;p252" descr="gravity.jpg"/>
          <p:cNvPicPr preferRelativeResize="0">
            <a:picLocks noGrp="1"/>
          </p:cNvPicPr>
          <p:nvPr>
            <p:ph type="body" idx="1"/>
          </p:nvPr>
        </p:nvPicPr>
        <p:blipFill rotWithShape="1">
          <a:blip r:embed="rId3">
            <a:alphaModFix/>
          </a:blip>
          <a:srcRect t="-34285" b="-34285"/>
          <a:stretch/>
        </p:blipFill>
        <p:spPr>
          <a:xfrm>
            <a:off x="457200" y="1417638"/>
            <a:ext cx="8229600" cy="4525963"/>
          </a:xfrm>
          <a:prstGeom prst="rect">
            <a:avLst/>
          </a:prstGeom>
          <a:noFill/>
          <a:ln w="9525" cap="flat" cmpd="sng">
            <a:solidFill>
              <a:schemeClr val="lt1"/>
            </a:solidFill>
            <a:prstDash val="solid"/>
            <a:round/>
            <a:headEnd type="none" w="sm" len="sm"/>
            <a:tailEnd type="none" w="sm" len="sm"/>
          </a:ln>
        </p:spPr>
      </p:pic>
      <p:sp>
        <p:nvSpPr>
          <p:cNvPr id="1450" name="Google Shape;1450;p25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253"/>
          <p:cNvSpPr txBox="1"/>
          <p:nvPr/>
        </p:nvSpPr>
        <p:spPr>
          <a:xfrm>
            <a:off x="799789" y="497459"/>
            <a:ext cx="75444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Chemical Change</a:t>
            </a:r>
            <a:r>
              <a:rPr lang="en-US" sz="4000" b="0" i="0" u="none" strike="noStrike" cap="none">
                <a:solidFill>
                  <a:schemeClr val="dk1"/>
                </a:solidFill>
                <a:latin typeface="Calibri"/>
                <a:ea typeface="Calibri"/>
                <a:cs typeface="Calibri"/>
                <a:sym typeface="Calibri"/>
              </a:rPr>
              <a:t>: rearranges the atoms in the original substance to make a new substance </a:t>
            </a:r>
            <a:endParaRPr sz="1400" b="0" i="0" u="none" strike="noStrike" cap="none">
              <a:solidFill>
                <a:srgbClr val="000000"/>
              </a:solidFill>
              <a:latin typeface="Arial"/>
              <a:ea typeface="Arial"/>
              <a:cs typeface="Arial"/>
              <a:sym typeface="Arial"/>
            </a:endParaRPr>
          </a:p>
        </p:txBody>
      </p:sp>
      <p:pic>
        <p:nvPicPr>
          <p:cNvPr id="1457" name="Google Shape;1457;p253"/>
          <p:cNvPicPr preferRelativeResize="0"/>
          <p:nvPr/>
        </p:nvPicPr>
        <p:blipFill rotWithShape="1">
          <a:blip r:embed="rId3">
            <a:alphaModFix/>
          </a:blip>
          <a:srcRect t="24756"/>
          <a:stretch/>
        </p:blipFill>
        <p:spPr>
          <a:xfrm>
            <a:off x="2715674" y="2665866"/>
            <a:ext cx="3712651" cy="4192134"/>
          </a:xfrm>
          <a:prstGeom prst="rect">
            <a:avLst/>
          </a:prstGeom>
          <a:noFill/>
          <a:ln>
            <a:noFill/>
          </a:ln>
        </p:spPr>
      </p:pic>
      <p:sp>
        <p:nvSpPr>
          <p:cNvPr id="1458" name="Google Shape;1458;p25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2"/>
          <p:cNvSpPr txBox="1">
            <a:spLocks noGrp="1"/>
          </p:cNvSpPr>
          <p:nvPr>
            <p:ph type="title"/>
          </p:nvPr>
        </p:nvSpPr>
        <p:spPr>
          <a:xfrm>
            <a:off x="457188" y="595457"/>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Energy: the ability to cause change</a:t>
            </a:r>
            <a:endParaRPr/>
          </a:p>
        </p:txBody>
      </p:sp>
      <p:pic>
        <p:nvPicPr>
          <p:cNvPr id="248" name="Google Shape;248;p12" descr="energy.jpg"/>
          <p:cNvPicPr preferRelativeResize="0">
            <a:picLocks noGrp="1"/>
          </p:cNvPicPr>
          <p:nvPr>
            <p:ph type="body" idx="1"/>
          </p:nvPr>
        </p:nvPicPr>
        <p:blipFill rotWithShape="1">
          <a:blip r:embed="rId3">
            <a:alphaModFix/>
          </a:blip>
          <a:srcRect l="-18187" r="-18186"/>
          <a:stretch/>
        </p:blipFill>
        <p:spPr>
          <a:xfrm>
            <a:off x="457200" y="1821425"/>
            <a:ext cx="8229600" cy="4526100"/>
          </a:xfrm>
          <a:prstGeom prst="rect">
            <a:avLst/>
          </a:prstGeom>
          <a:noFill/>
          <a:ln w="9525" cap="flat" cmpd="sng">
            <a:solidFill>
              <a:schemeClr val="lt1"/>
            </a:solidFill>
            <a:prstDash val="solid"/>
            <a:round/>
            <a:headEnd type="none" w="sm" len="sm"/>
            <a:tailEnd type="none" w="sm" len="sm"/>
          </a:ln>
        </p:spPr>
      </p:pic>
      <p:sp>
        <p:nvSpPr>
          <p:cNvPr id="249" name="Google Shape;249;p1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4" name="Google Shape;1464;p254"/>
          <p:cNvSpPr txBox="1">
            <a:spLocks noGrp="1"/>
          </p:cNvSpPr>
          <p:nvPr>
            <p:ph type="title"/>
          </p:nvPr>
        </p:nvSpPr>
        <p:spPr>
          <a:xfrm>
            <a:off x="-95921" y="649125"/>
            <a:ext cx="9511200" cy="1933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800"/>
              <a:buFont typeface="Calibri"/>
              <a:buNone/>
            </a:pPr>
            <a:r>
              <a:rPr lang="en-US" sz="4000" b="1" u="sng" dirty="0"/>
              <a:t>Chemical Reaction</a:t>
            </a:r>
            <a:r>
              <a:rPr lang="en-US" sz="4000" dirty="0"/>
              <a:t>: made up of chemical changes that happen when two or more elements are combined</a:t>
            </a:r>
            <a:endParaRPr sz="4000" dirty="0"/>
          </a:p>
        </p:txBody>
      </p:sp>
      <p:pic>
        <p:nvPicPr>
          <p:cNvPr id="1465" name="Google Shape;1465;p254" descr="chemicalreaction.jpg"/>
          <p:cNvPicPr preferRelativeResize="0">
            <a:picLocks noGrp="1"/>
          </p:cNvPicPr>
          <p:nvPr>
            <p:ph type="body" idx="1"/>
          </p:nvPr>
        </p:nvPicPr>
        <p:blipFill rotWithShape="1">
          <a:blip r:embed="rId3">
            <a:alphaModFix/>
          </a:blip>
          <a:srcRect l="-86715" r="-86715"/>
          <a:stretch/>
        </p:blipFill>
        <p:spPr>
          <a:xfrm>
            <a:off x="75031" y="2783342"/>
            <a:ext cx="8993930" cy="3785100"/>
          </a:xfrm>
          <a:prstGeom prst="rect">
            <a:avLst/>
          </a:prstGeom>
          <a:noFill/>
          <a:ln w="9525" cap="flat" cmpd="sng">
            <a:solidFill>
              <a:schemeClr val="lt1"/>
            </a:solidFill>
            <a:prstDash val="solid"/>
            <a:round/>
            <a:headEnd type="none" w="sm" len="sm"/>
            <a:tailEnd type="none" w="sm" len="sm"/>
          </a:ln>
        </p:spPr>
      </p:pic>
      <p:sp>
        <p:nvSpPr>
          <p:cNvPr id="1466" name="Google Shape;1466;p25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255"/>
          <p:cNvSpPr txBox="1">
            <a:spLocks noGrp="1"/>
          </p:cNvSpPr>
          <p:nvPr>
            <p:ph type="title"/>
          </p:nvPr>
        </p:nvSpPr>
        <p:spPr>
          <a:xfrm>
            <a:off x="457200" y="46818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Potential energy:</a:t>
            </a:r>
            <a:r>
              <a:rPr lang="en-US"/>
              <a:t> stored energy</a:t>
            </a:r>
            <a:endParaRPr/>
          </a:p>
        </p:txBody>
      </p:sp>
      <p:pic>
        <p:nvPicPr>
          <p:cNvPr id="1473" name="Google Shape;1473;p255" descr="potentiaLENERGY.jpg"/>
          <p:cNvPicPr preferRelativeResize="0">
            <a:picLocks noGrp="1"/>
          </p:cNvPicPr>
          <p:nvPr>
            <p:ph type="body" idx="1"/>
          </p:nvPr>
        </p:nvPicPr>
        <p:blipFill rotWithShape="1">
          <a:blip r:embed="rId3">
            <a:alphaModFix/>
          </a:blip>
          <a:srcRect l="-9890" r="-9888"/>
          <a:stretch/>
        </p:blipFill>
        <p:spPr>
          <a:xfrm>
            <a:off x="457200" y="1738450"/>
            <a:ext cx="8229600" cy="4526100"/>
          </a:xfrm>
          <a:prstGeom prst="rect">
            <a:avLst/>
          </a:prstGeom>
          <a:noFill/>
          <a:ln w="9525" cap="flat" cmpd="sng">
            <a:solidFill>
              <a:schemeClr val="lt1"/>
            </a:solidFill>
            <a:prstDash val="solid"/>
            <a:round/>
            <a:headEnd type="none" w="sm" len="sm"/>
            <a:tailEnd type="none" w="sm" len="sm"/>
          </a:ln>
        </p:spPr>
      </p:pic>
      <p:sp>
        <p:nvSpPr>
          <p:cNvPr id="1474" name="Google Shape;1474;p255"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256"/>
          <p:cNvSpPr txBox="1">
            <a:spLocks noGrp="1"/>
          </p:cNvSpPr>
          <p:nvPr>
            <p:ph type="title"/>
          </p:nvPr>
        </p:nvSpPr>
        <p:spPr>
          <a:xfrm>
            <a:off x="139485" y="599361"/>
            <a:ext cx="8865030" cy="214309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Gravitational Potential Energy</a:t>
            </a:r>
            <a:r>
              <a:rPr lang="en-US" sz="3959"/>
              <a:t>: energy stored because of an object’s position or height above Earth’s surface</a:t>
            </a:r>
            <a:endParaRPr/>
          </a:p>
        </p:txBody>
      </p:sp>
      <p:pic>
        <p:nvPicPr>
          <p:cNvPr id="1481" name="Google Shape;1481;p256" descr="earth.jpg"/>
          <p:cNvPicPr preferRelativeResize="0">
            <a:picLocks noGrp="1"/>
          </p:cNvPicPr>
          <p:nvPr>
            <p:ph type="body" idx="1"/>
          </p:nvPr>
        </p:nvPicPr>
        <p:blipFill rotWithShape="1">
          <a:blip r:embed="rId3">
            <a:alphaModFix/>
          </a:blip>
          <a:srcRect l="-14891" r="-14891"/>
          <a:stretch/>
        </p:blipFill>
        <p:spPr>
          <a:xfrm>
            <a:off x="941522" y="2864754"/>
            <a:ext cx="7260956" cy="3993246"/>
          </a:xfrm>
          <a:prstGeom prst="rect">
            <a:avLst/>
          </a:prstGeom>
          <a:noFill/>
          <a:ln w="9525" cap="flat" cmpd="sng">
            <a:solidFill>
              <a:schemeClr val="lt1"/>
            </a:solidFill>
            <a:prstDash val="solid"/>
            <a:round/>
            <a:headEnd type="none" w="sm" len="sm"/>
            <a:tailEnd type="none" w="sm" len="sm"/>
          </a:ln>
        </p:spPr>
      </p:pic>
      <p:sp>
        <p:nvSpPr>
          <p:cNvPr id="1482" name="Google Shape;1482;p256"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257"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pic>
        <p:nvPicPr>
          <p:cNvPr id="1494" name="Google Shape;1494;p258" descr="tom - Wiktionary"/>
          <p:cNvPicPr preferRelativeResize="0"/>
          <p:nvPr/>
        </p:nvPicPr>
        <p:blipFill rotWithShape="1">
          <a:blip r:embed="rId3">
            <a:alphaModFix/>
          </a:blip>
          <a:srcRect/>
          <a:stretch/>
        </p:blipFill>
        <p:spPr>
          <a:xfrm>
            <a:off x="2038650" y="2129220"/>
            <a:ext cx="5066676" cy="4306221"/>
          </a:xfrm>
          <a:prstGeom prst="rect">
            <a:avLst/>
          </a:prstGeom>
          <a:noFill/>
          <a:ln>
            <a:noFill/>
          </a:ln>
        </p:spPr>
      </p:pic>
      <p:sp>
        <p:nvSpPr>
          <p:cNvPr id="1495" name="Google Shape;1495;p258"/>
          <p:cNvSpPr txBox="1"/>
          <p:nvPr/>
        </p:nvSpPr>
        <p:spPr>
          <a:xfrm>
            <a:off x="0" y="1135392"/>
            <a:ext cx="9144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found in the nucleus of an atom?</a:t>
            </a:r>
            <a:endParaRPr sz="1400" b="0" i="0" u="none" strike="noStrike" cap="none">
              <a:solidFill>
                <a:srgbClr val="000000"/>
              </a:solidFill>
              <a:latin typeface="Arial"/>
              <a:ea typeface="Arial"/>
              <a:cs typeface="Arial"/>
              <a:sym typeface="Arial"/>
            </a:endParaRPr>
          </a:p>
        </p:txBody>
      </p:sp>
      <p:sp>
        <p:nvSpPr>
          <p:cNvPr id="1496" name="Google Shape;1496;p25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259"/>
          <p:cNvSpPr txBox="1"/>
          <p:nvPr/>
        </p:nvSpPr>
        <p:spPr>
          <a:xfrm>
            <a:off x="0" y="1157263"/>
            <a:ext cx="9144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does mass tell us about an object?</a:t>
            </a:r>
            <a:endParaRPr sz="1400" b="0" i="0" u="none" strike="noStrike" cap="none">
              <a:solidFill>
                <a:srgbClr val="000000"/>
              </a:solidFill>
              <a:latin typeface="Arial"/>
              <a:ea typeface="Arial"/>
              <a:cs typeface="Arial"/>
              <a:sym typeface="Arial"/>
            </a:endParaRPr>
          </a:p>
        </p:txBody>
      </p:sp>
      <p:sp>
        <p:nvSpPr>
          <p:cNvPr id="1503" name="Google Shape;1503;p25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04" name="Google Shape;1504;p259"/>
          <p:cNvPicPr preferRelativeResize="0"/>
          <p:nvPr/>
        </p:nvPicPr>
        <p:blipFill rotWithShape="1">
          <a:blip r:embed="rId4">
            <a:alphaModFix/>
          </a:blip>
          <a:srcRect l="42125" t="51668" r="36240" b="24040"/>
          <a:stretch/>
        </p:blipFill>
        <p:spPr>
          <a:xfrm>
            <a:off x="1310362" y="2172981"/>
            <a:ext cx="6523281" cy="4212234"/>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sp>
        <p:nvSpPr>
          <p:cNvPr id="1510" name="Google Shape;1510;p260"/>
          <p:cNvSpPr txBox="1"/>
          <p:nvPr/>
        </p:nvSpPr>
        <p:spPr>
          <a:xfrm>
            <a:off x="0" y="966125"/>
            <a:ext cx="9144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energy?</a:t>
            </a:r>
            <a:endParaRPr sz="1400" b="0" i="0" u="none" strike="noStrike" cap="none">
              <a:solidFill>
                <a:srgbClr val="000000"/>
              </a:solidFill>
              <a:latin typeface="Arial"/>
              <a:ea typeface="Arial"/>
              <a:cs typeface="Arial"/>
              <a:sym typeface="Arial"/>
            </a:endParaRPr>
          </a:p>
        </p:txBody>
      </p:sp>
      <p:sp>
        <p:nvSpPr>
          <p:cNvPr id="1511" name="Google Shape;1511;p26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12" name="Google Shape;1512;p260" descr="energy.jpg"/>
          <p:cNvPicPr preferRelativeResize="0"/>
          <p:nvPr/>
        </p:nvPicPr>
        <p:blipFill rotWithShape="1">
          <a:blip r:embed="rId4">
            <a:alphaModFix/>
          </a:blip>
          <a:srcRect l="-18187" r="-18186"/>
          <a:stretch/>
        </p:blipFill>
        <p:spPr>
          <a:xfrm>
            <a:off x="457200" y="2067094"/>
            <a:ext cx="8229600" cy="4525963"/>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18" name="Google Shape;1518;p261"/>
          <p:cNvSpPr txBox="1"/>
          <p:nvPr/>
        </p:nvSpPr>
        <p:spPr>
          <a:xfrm>
            <a:off x="0" y="1104375"/>
            <a:ext cx="91440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relationship between gravity and mass?</a:t>
            </a:r>
            <a:endParaRPr sz="1400" b="0" i="0" u="none" strike="noStrike" cap="none">
              <a:solidFill>
                <a:srgbClr val="000000"/>
              </a:solidFill>
              <a:latin typeface="Arial"/>
              <a:ea typeface="Arial"/>
              <a:cs typeface="Arial"/>
              <a:sym typeface="Arial"/>
            </a:endParaRPr>
          </a:p>
        </p:txBody>
      </p:sp>
      <p:sp>
        <p:nvSpPr>
          <p:cNvPr id="1519" name="Google Shape;1519;p26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20" name="Google Shape;1520;p261" descr="gravity.jpg"/>
          <p:cNvPicPr preferRelativeResize="0"/>
          <p:nvPr/>
        </p:nvPicPr>
        <p:blipFill rotWithShape="1">
          <a:blip r:embed="rId4">
            <a:alphaModFix/>
          </a:blip>
          <a:srcRect t="-34285" b="-34285"/>
          <a:stretch/>
        </p:blipFill>
        <p:spPr>
          <a:xfrm>
            <a:off x="457196" y="1766094"/>
            <a:ext cx="8229600" cy="4525963"/>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262"/>
          <p:cNvSpPr txBox="1"/>
          <p:nvPr/>
        </p:nvSpPr>
        <p:spPr>
          <a:xfrm>
            <a:off x="0" y="1095900"/>
            <a:ext cx="91440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difference between a chemical change and chemical reaction?</a:t>
            </a:r>
            <a:endParaRPr sz="1400" b="0" i="0" u="none" strike="noStrike" cap="none">
              <a:solidFill>
                <a:srgbClr val="000000"/>
              </a:solidFill>
              <a:latin typeface="Arial"/>
              <a:ea typeface="Arial"/>
              <a:cs typeface="Arial"/>
              <a:sym typeface="Arial"/>
            </a:endParaRPr>
          </a:p>
        </p:txBody>
      </p:sp>
      <p:pic>
        <p:nvPicPr>
          <p:cNvPr id="1526" name="Google Shape;1526;p262" descr="chemicalreaction.jpg"/>
          <p:cNvPicPr preferRelativeResize="0"/>
          <p:nvPr/>
        </p:nvPicPr>
        <p:blipFill rotWithShape="1">
          <a:blip r:embed="rId3">
            <a:alphaModFix/>
          </a:blip>
          <a:srcRect l="-86715" r="-86715"/>
          <a:stretch/>
        </p:blipFill>
        <p:spPr>
          <a:xfrm>
            <a:off x="-1954061" y="2350824"/>
            <a:ext cx="8700097" cy="4175353"/>
          </a:xfrm>
          <a:prstGeom prst="rect">
            <a:avLst/>
          </a:prstGeom>
          <a:noFill/>
          <a:ln>
            <a:noFill/>
          </a:ln>
        </p:spPr>
      </p:pic>
      <p:pic>
        <p:nvPicPr>
          <p:cNvPr id="1527" name="Google Shape;1527;p262"/>
          <p:cNvPicPr preferRelativeResize="0"/>
          <p:nvPr/>
        </p:nvPicPr>
        <p:blipFill rotWithShape="1">
          <a:blip r:embed="rId4">
            <a:alphaModFix/>
          </a:blip>
          <a:srcRect t="24756"/>
          <a:stretch/>
        </p:blipFill>
        <p:spPr>
          <a:xfrm>
            <a:off x="5297730" y="2665866"/>
            <a:ext cx="3712651" cy="4192134"/>
          </a:xfrm>
          <a:prstGeom prst="rect">
            <a:avLst/>
          </a:prstGeom>
          <a:noFill/>
          <a:ln>
            <a:noFill/>
          </a:ln>
        </p:spPr>
      </p:pic>
      <p:sp>
        <p:nvSpPr>
          <p:cNvPr id="1528" name="Google Shape;1528;p262"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1534" name="Google Shape;1534;p26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potential energy?</a:t>
            </a:r>
            <a:endParaRPr/>
          </a:p>
        </p:txBody>
      </p:sp>
      <p:pic>
        <p:nvPicPr>
          <p:cNvPr id="1535" name="Google Shape;1535;p263" descr="potentiaLENERGY.jpg"/>
          <p:cNvPicPr preferRelativeResize="0">
            <a:picLocks noGrp="1"/>
          </p:cNvPicPr>
          <p:nvPr>
            <p:ph type="body" idx="1"/>
          </p:nvPr>
        </p:nvPicPr>
        <p:blipFill rotWithShape="1">
          <a:blip r:embed="rId3">
            <a:alphaModFix/>
          </a:blip>
          <a:srcRect l="-9890" r="-9888"/>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536" name="Google Shape;1536;p26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3"/>
          <p:cNvSpPr txBox="1">
            <a:spLocks noGrp="1"/>
          </p:cNvSpPr>
          <p:nvPr>
            <p:ph type="title"/>
          </p:nvPr>
        </p:nvSpPr>
        <p:spPr>
          <a:xfrm>
            <a:off x="457200" y="84954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399"/>
              <a:buFont typeface="Calibri"/>
              <a:buNone/>
            </a:pPr>
            <a:r>
              <a:rPr lang="en-US" sz="4000"/>
              <a:t>Gravity: force that exists between all objects with mass </a:t>
            </a:r>
            <a:endParaRPr sz="4000"/>
          </a:p>
        </p:txBody>
      </p:sp>
      <p:pic>
        <p:nvPicPr>
          <p:cNvPr id="256" name="Google Shape;256;p13" descr="gravity.jpg"/>
          <p:cNvPicPr preferRelativeResize="0">
            <a:picLocks noGrp="1"/>
          </p:cNvPicPr>
          <p:nvPr>
            <p:ph type="body" idx="1"/>
          </p:nvPr>
        </p:nvPicPr>
        <p:blipFill rotWithShape="1">
          <a:blip r:embed="rId3">
            <a:alphaModFix/>
          </a:blip>
          <a:srcRect t="-34285" b="-34285"/>
          <a:stretch/>
        </p:blipFill>
        <p:spPr>
          <a:xfrm>
            <a:off x="457200" y="1417638"/>
            <a:ext cx="8229600" cy="4525963"/>
          </a:xfrm>
          <a:prstGeom prst="rect">
            <a:avLst/>
          </a:prstGeom>
          <a:noFill/>
          <a:ln w="9525" cap="flat" cmpd="sng">
            <a:solidFill>
              <a:schemeClr val="lt1"/>
            </a:solidFill>
            <a:prstDash val="solid"/>
            <a:round/>
            <a:headEnd type="none" w="sm" len="sm"/>
            <a:tailEnd type="none" w="sm" len="sm"/>
          </a:ln>
        </p:spPr>
      </p:pic>
      <p:sp>
        <p:nvSpPr>
          <p:cNvPr id="257" name="Google Shape;257;p1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541"/>
        <p:cNvGrpSpPr/>
        <p:nvPr/>
      </p:nvGrpSpPr>
      <p:grpSpPr>
        <a:xfrm>
          <a:off x="0" y="0"/>
          <a:ext cx="0" cy="0"/>
          <a:chOff x="0" y="0"/>
          <a:chExt cx="0" cy="0"/>
        </a:xfrm>
      </p:grpSpPr>
      <p:sp>
        <p:nvSpPr>
          <p:cNvPr id="1542" name="Google Shape;1542;p264"/>
          <p:cNvSpPr txBox="1">
            <a:spLocks noGrp="1"/>
          </p:cNvSpPr>
          <p:nvPr>
            <p:ph type="title"/>
          </p:nvPr>
        </p:nvSpPr>
        <p:spPr>
          <a:xfrm>
            <a:off x="139496" y="296771"/>
            <a:ext cx="8865000" cy="2143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5400"/>
              <a:t>How is gravitational energy stored?</a:t>
            </a:r>
            <a:endParaRPr sz="6600"/>
          </a:p>
        </p:txBody>
      </p:sp>
      <p:pic>
        <p:nvPicPr>
          <p:cNvPr id="1543" name="Google Shape;1543;p264" descr="earth.jpg"/>
          <p:cNvPicPr preferRelativeResize="0">
            <a:picLocks noGrp="1"/>
          </p:cNvPicPr>
          <p:nvPr>
            <p:ph type="body" idx="1"/>
          </p:nvPr>
        </p:nvPicPr>
        <p:blipFill rotWithShape="1">
          <a:blip r:embed="rId3">
            <a:alphaModFix/>
          </a:blip>
          <a:srcRect l="-14891" r="-14891"/>
          <a:stretch/>
        </p:blipFill>
        <p:spPr>
          <a:xfrm>
            <a:off x="941522" y="2439983"/>
            <a:ext cx="7260956" cy="3993246"/>
          </a:xfrm>
          <a:prstGeom prst="rect">
            <a:avLst/>
          </a:prstGeom>
          <a:noFill/>
          <a:ln w="9525" cap="flat" cmpd="sng">
            <a:solidFill>
              <a:schemeClr val="lt1"/>
            </a:solidFill>
            <a:prstDash val="solid"/>
            <a:round/>
            <a:headEnd type="none" w="sm" len="sm"/>
            <a:tailEnd type="none" w="sm" len="sm"/>
          </a:ln>
        </p:spPr>
      </p:pic>
      <p:sp>
        <p:nvSpPr>
          <p:cNvPr id="1544" name="Google Shape;1544;p26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Google Shape;1550;p51"/>
          <p:cNvSpPr txBox="1"/>
          <p:nvPr/>
        </p:nvSpPr>
        <p:spPr>
          <a:xfrm>
            <a:off x="1590448" y="1006656"/>
            <a:ext cx="59631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Chemical Energy</a:t>
            </a:r>
            <a:endParaRPr sz="1400" b="0" i="0" u="none" strike="noStrike" cap="none">
              <a:solidFill>
                <a:srgbClr val="000000"/>
              </a:solidFill>
              <a:latin typeface="Arial"/>
              <a:ea typeface="Arial"/>
              <a:cs typeface="Arial"/>
              <a:sym typeface="Arial"/>
            </a:endParaRPr>
          </a:p>
        </p:txBody>
      </p:sp>
      <p:sp>
        <p:nvSpPr>
          <p:cNvPr id="1551" name="Google Shape;1551;p51"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52" name="Google Shape;1552;p5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sp>
        <p:nvSpPr>
          <p:cNvPr id="1558" name="Google Shape;1558;p52"/>
          <p:cNvSpPr txBox="1">
            <a:spLocks noGrp="1"/>
          </p:cNvSpPr>
          <p:nvPr>
            <p:ph type="title"/>
          </p:nvPr>
        </p:nvSpPr>
        <p:spPr>
          <a:xfrm>
            <a:off x="457200" y="1008100"/>
            <a:ext cx="8229600" cy="2143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Chemical Energy:</a:t>
            </a:r>
            <a:r>
              <a:rPr lang="en-US"/>
              <a:t> energy stored in the bonds of chemical compounds, like atoms and molecules</a:t>
            </a:r>
            <a:endParaRPr/>
          </a:p>
        </p:txBody>
      </p:sp>
      <p:sp>
        <p:nvSpPr>
          <p:cNvPr id="1559" name="Google Shape;1559;p5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60" name="Google Shape;1560;p52"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1561" name="Google Shape;1561;p52" descr="bonds.jpg"/>
          <p:cNvPicPr preferRelativeResize="0">
            <a:picLocks noGrp="1"/>
          </p:cNvPicPr>
          <p:nvPr>
            <p:ph type="body" idx="1"/>
          </p:nvPr>
        </p:nvPicPr>
        <p:blipFill rotWithShape="1">
          <a:blip r:embed="rId5">
            <a:alphaModFix/>
          </a:blip>
          <a:srcRect l="-40915" r="-40915"/>
          <a:stretch/>
        </p:blipFill>
        <p:spPr>
          <a:xfrm>
            <a:off x="139485" y="3013023"/>
            <a:ext cx="8229600" cy="3844977"/>
          </a:xfrm>
          <a:prstGeom prst="rect">
            <a:avLst/>
          </a:prstGeom>
          <a:noFill/>
          <a:ln w="9525" cap="flat" cmpd="sng">
            <a:solidFill>
              <a:schemeClr val="lt1"/>
            </a:solidFill>
            <a:prstDash val="solid"/>
            <a:round/>
            <a:headEnd type="none" w="sm" len="sm"/>
            <a:tailEnd type="none" w="sm" len="sm"/>
          </a:ln>
        </p:spPr>
      </p:pic>
      <p:sp>
        <p:nvSpPr>
          <p:cNvPr id="1562" name="Google Shape;1562;p52"/>
          <p:cNvSpPr/>
          <p:nvPr/>
        </p:nvSpPr>
        <p:spPr>
          <a:xfrm>
            <a:off x="4454243" y="3949744"/>
            <a:ext cx="1001592" cy="626098"/>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1563" name="Google Shape;1563;p52"/>
          <p:cNvSpPr/>
          <p:nvPr/>
        </p:nvSpPr>
        <p:spPr>
          <a:xfrm>
            <a:off x="2999945" y="4262793"/>
            <a:ext cx="688222" cy="1037185"/>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pic>
        <p:nvPicPr>
          <p:cNvPr id="1569" name="Google Shape;1569;p53"/>
          <p:cNvPicPr preferRelativeResize="0"/>
          <p:nvPr/>
        </p:nvPicPr>
        <p:blipFill rotWithShape="1">
          <a:blip r:embed="rId3">
            <a:alphaModFix/>
          </a:blip>
          <a:srcRect/>
          <a:stretch/>
        </p:blipFill>
        <p:spPr>
          <a:xfrm>
            <a:off x="0" y="411212"/>
            <a:ext cx="9144000" cy="6035568"/>
          </a:xfrm>
          <a:prstGeom prst="rect">
            <a:avLst/>
          </a:prstGeom>
          <a:noFill/>
          <a:ln>
            <a:noFill/>
          </a:ln>
        </p:spPr>
      </p:pic>
      <p:sp>
        <p:nvSpPr>
          <p:cNvPr id="1570" name="Google Shape;1570;p5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71" name="Google Shape;1571;p53"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54"/>
          <p:cNvSpPr txBox="1">
            <a:spLocks noGrp="1"/>
          </p:cNvSpPr>
          <p:nvPr>
            <p:ph type="title"/>
          </p:nvPr>
        </p:nvSpPr>
        <p:spPr>
          <a:xfrm>
            <a:off x="457200" y="45718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Bonds</a:t>
            </a:r>
            <a:endParaRPr/>
          </a:p>
        </p:txBody>
      </p:sp>
      <p:pic>
        <p:nvPicPr>
          <p:cNvPr id="1578" name="Google Shape;1578;p54" descr="bonds.jpg"/>
          <p:cNvPicPr preferRelativeResize="0">
            <a:picLocks noGrp="1"/>
          </p:cNvPicPr>
          <p:nvPr>
            <p:ph type="body" idx="1"/>
          </p:nvPr>
        </p:nvPicPr>
        <p:blipFill rotWithShape="1">
          <a:blip r:embed="rId3">
            <a:alphaModFix/>
          </a:blip>
          <a:srcRect l="-40915" r="-40915"/>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579" name="Google Shape;1579;p54"/>
          <p:cNvSpPr/>
          <p:nvPr/>
        </p:nvSpPr>
        <p:spPr>
          <a:xfrm>
            <a:off x="4829105" y="2897935"/>
            <a:ext cx="1001592" cy="626098"/>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1580" name="Google Shape;1580;p54"/>
          <p:cNvSpPr/>
          <p:nvPr/>
        </p:nvSpPr>
        <p:spPr>
          <a:xfrm>
            <a:off x="3389689" y="3363383"/>
            <a:ext cx="688222" cy="1037185"/>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1581" name="Google Shape;1581;p54" descr="Artificial Intelligence"/>
          <p:cNvSpPr/>
          <p:nvPr/>
        </p:nvSpPr>
        <p:spPr>
          <a:xfrm>
            <a:off x="0" y="1499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82" name="Google Shape;1582;p54" descr="Blog"/>
          <p:cNvPicPr preferRelativeResize="0"/>
          <p:nvPr/>
        </p:nvPicPr>
        <p:blipFill rotWithShape="1">
          <a:blip r:embed="rId5">
            <a:alphaModFix/>
          </a:blip>
          <a:srcRect/>
          <a:stretch/>
        </p:blipFill>
        <p:spPr>
          <a:xfrm>
            <a:off x="735230" y="150859"/>
            <a:ext cx="463492" cy="463492"/>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pic>
        <p:nvPicPr>
          <p:cNvPr id="1588" name="Google Shape;1588;p55" descr="bonds.jpg"/>
          <p:cNvPicPr preferRelativeResize="0">
            <a:picLocks noGrp="1"/>
          </p:cNvPicPr>
          <p:nvPr>
            <p:ph type="body" idx="1"/>
          </p:nvPr>
        </p:nvPicPr>
        <p:blipFill rotWithShape="1">
          <a:blip r:embed="rId3">
            <a:alphaModFix/>
          </a:blip>
          <a:srcRect l="-40915" r="-40915"/>
          <a:stretch/>
        </p:blipFill>
        <p:spPr>
          <a:xfrm>
            <a:off x="457200" y="777329"/>
            <a:ext cx="8229600" cy="4525963"/>
          </a:xfrm>
          <a:prstGeom prst="rect">
            <a:avLst/>
          </a:prstGeom>
          <a:noFill/>
          <a:ln w="9525" cap="flat" cmpd="sng">
            <a:solidFill>
              <a:schemeClr val="lt1"/>
            </a:solidFill>
            <a:prstDash val="solid"/>
            <a:round/>
            <a:headEnd type="none" w="sm" len="sm"/>
            <a:tailEnd type="none" w="sm" len="sm"/>
          </a:ln>
        </p:spPr>
      </p:pic>
      <p:sp>
        <p:nvSpPr>
          <p:cNvPr id="1589" name="Google Shape;1589;p55"/>
          <p:cNvSpPr/>
          <p:nvPr/>
        </p:nvSpPr>
        <p:spPr>
          <a:xfrm>
            <a:off x="4829105" y="2075064"/>
            <a:ext cx="1001592" cy="626098"/>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1590" name="Google Shape;1590;p55"/>
          <p:cNvSpPr/>
          <p:nvPr/>
        </p:nvSpPr>
        <p:spPr>
          <a:xfrm>
            <a:off x="3389689" y="2540512"/>
            <a:ext cx="688222" cy="1037185"/>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1591" name="Google Shape;1591;p55"/>
          <p:cNvSpPr txBox="1"/>
          <p:nvPr/>
        </p:nvSpPr>
        <p:spPr>
          <a:xfrm>
            <a:off x="771299" y="5481273"/>
            <a:ext cx="76014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Formed Bond = Energy Stored</a:t>
            </a:r>
            <a:endParaRPr sz="1400" b="0" i="0" u="none" strike="noStrike" cap="none">
              <a:solidFill>
                <a:srgbClr val="000000"/>
              </a:solidFill>
              <a:latin typeface="Arial"/>
              <a:ea typeface="Arial"/>
              <a:cs typeface="Arial"/>
              <a:sym typeface="Arial"/>
            </a:endParaRPr>
          </a:p>
        </p:txBody>
      </p:sp>
      <p:sp>
        <p:nvSpPr>
          <p:cNvPr id="1592" name="Google Shape;1592;p5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93" name="Google Shape;1593;p55"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pic>
        <p:nvPicPr>
          <p:cNvPr id="1599" name="Google Shape;1599;p56" descr="bonds.jpg"/>
          <p:cNvPicPr preferRelativeResize="0">
            <a:picLocks noGrp="1"/>
          </p:cNvPicPr>
          <p:nvPr>
            <p:ph type="body" idx="1"/>
          </p:nvPr>
        </p:nvPicPr>
        <p:blipFill rotWithShape="1">
          <a:blip r:embed="rId3">
            <a:alphaModFix/>
          </a:blip>
          <a:srcRect l="-40915" r="-40915"/>
          <a:stretch/>
        </p:blipFill>
        <p:spPr>
          <a:xfrm>
            <a:off x="457200" y="777329"/>
            <a:ext cx="8229600" cy="4525963"/>
          </a:xfrm>
          <a:prstGeom prst="rect">
            <a:avLst/>
          </a:prstGeom>
          <a:noFill/>
          <a:ln w="9525" cap="flat" cmpd="sng">
            <a:solidFill>
              <a:schemeClr val="lt1"/>
            </a:solidFill>
            <a:prstDash val="solid"/>
            <a:round/>
            <a:headEnd type="none" w="sm" len="sm"/>
            <a:tailEnd type="none" w="sm" len="sm"/>
          </a:ln>
        </p:spPr>
      </p:pic>
      <p:cxnSp>
        <p:nvCxnSpPr>
          <p:cNvPr id="1600" name="Google Shape;1600;p56"/>
          <p:cNvCxnSpPr/>
          <p:nvPr/>
        </p:nvCxnSpPr>
        <p:spPr>
          <a:xfrm flipH="1">
            <a:off x="5204702" y="1413191"/>
            <a:ext cx="250398" cy="1788849"/>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6862"/>
              </a:srgbClr>
            </a:outerShdw>
          </a:effectLst>
        </p:spPr>
      </p:cxnSp>
      <p:cxnSp>
        <p:nvCxnSpPr>
          <p:cNvPr id="1601" name="Google Shape;1601;p56"/>
          <p:cNvCxnSpPr/>
          <p:nvPr/>
        </p:nvCxnSpPr>
        <p:spPr>
          <a:xfrm rot="10800000">
            <a:off x="3067749" y="2996670"/>
            <a:ext cx="1779242" cy="56314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6862"/>
              </a:srgbClr>
            </a:outerShdw>
          </a:effectLst>
        </p:spPr>
      </p:cxnSp>
      <p:sp>
        <p:nvSpPr>
          <p:cNvPr id="1602" name="Google Shape;1602;p56"/>
          <p:cNvSpPr txBox="1"/>
          <p:nvPr/>
        </p:nvSpPr>
        <p:spPr>
          <a:xfrm>
            <a:off x="457200" y="5303295"/>
            <a:ext cx="82296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Broken Bond = Energy Released</a:t>
            </a:r>
            <a:endParaRPr sz="1400" b="0" i="0" u="none" strike="noStrike" cap="none">
              <a:solidFill>
                <a:srgbClr val="000000"/>
              </a:solidFill>
              <a:latin typeface="Arial"/>
              <a:ea typeface="Arial"/>
              <a:cs typeface="Arial"/>
              <a:sym typeface="Arial"/>
            </a:endParaRPr>
          </a:p>
        </p:txBody>
      </p:sp>
      <p:sp>
        <p:nvSpPr>
          <p:cNvPr id="1603" name="Google Shape;1603;p5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04" name="Google Shape;1604;p56"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pic>
        <p:nvPicPr>
          <p:cNvPr id="1610" name="Google Shape;1610;p57"/>
          <p:cNvPicPr preferRelativeResize="0"/>
          <p:nvPr/>
        </p:nvPicPr>
        <p:blipFill rotWithShape="1">
          <a:blip r:embed="rId3">
            <a:alphaModFix/>
          </a:blip>
          <a:srcRect l="24487"/>
          <a:stretch/>
        </p:blipFill>
        <p:spPr>
          <a:xfrm rot="-4010731">
            <a:off x="4552771" y="1520465"/>
            <a:ext cx="3383247" cy="4860393"/>
          </a:xfrm>
          <a:prstGeom prst="rect">
            <a:avLst/>
          </a:prstGeom>
          <a:noFill/>
          <a:ln>
            <a:noFill/>
          </a:ln>
        </p:spPr>
      </p:pic>
      <p:sp>
        <p:nvSpPr>
          <p:cNvPr id="1611" name="Google Shape;1611;p57"/>
          <p:cNvSpPr txBox="1">
            <a:spLocks noGrp="1"/>
          </p:cNvSpPr>
          <p:nvPr>
            <p:ph type="title"/>
          </p:nvPr>
        </p:nvSpPr>
        <p:spPr>
          <a:xfrm>
            <a:off x="139510" y="135880"/>
            <a:ext cx="8865000" cy="2143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Chemical Reaction = energy released</a:t>
            </a:r>
            <a:endParaRPr/>
          </a:p>
        </p:txBody>
      </p:sp>
      <p:pic>
        <p:nvPicPr>
          <p:cNvPr id="1612" name="Google Shape;1612;p57" descr="chemicalreaction.jpg"/>
          <p:cNvPicPr preferRelativeResize="0">
            <a:picLocks noGrp="1"/>
          </p:cNvPicPr>
          <p:nvPr>
            <p:ph type="body" idx="1"/>
          </p:nvPr>
        </p:nvPicPr>
        <p:blipFill rotWithShape="1">
          <a:blip r:embed="rId4">
            <a:alphaModFix/>
          </a:blip>
          <a:srcRect l="-86715" r="-86715"/>
          <a:stretch/>
        </p:blipFill>
        <p:spPr>
          <a:xfrm>
            <a:off x="-2233533" y="2088909"/>
            <a:ext cx="8619344" cy="4525963"/>
          </a:xfrm>
          <a:prstGeom prst="rect">
            <a:avLst/>
          </a:prstGeom>
          <a:noFill/>
          <a:ln w="9525" cap="flat" cmpd="sng">
            <a:solidFill>
              <a:schemeClr val="lt1"/>
            </a:solidFill>
            <a:prstDash val="solid"/>
            <a:round/>
            <a:headEnd type="none" w="sm" len="sm"/>
            <a:tailEnd type="none" w="sm" len="sm"/>
          </a:ln>
        </p:spPr>
      </p:pic>
      <p:sp>
        <p:nvSpPr>
          <p:cNvPr id="1613" name="Google Shape;1613;p57"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14" name="Google Shape;1614;p57" descr="Blog"/>
          <p:cNvPicPr preferRelativeResize="0"/>
          <p:nvPr/>
        </p:nvPicPr>
        <p:blipFill rotWithShape="1">
          <a:blip r:embed="rId6">
            <a:alphaModFix/>
          </a:blip>
          <a:srcRect/>
          <a:stretch/>
        </p:blipFill>
        <p:spPr>
          <a:xfrm>
            <a:off x="735230" y="135869"/>
            <a:ext cx="463492" cy="463492"/>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pic>
        <p:nvPicPr>
          <p:cNvPr id="1620" name="Google Shape;1620;p58"/>
          <p:cNvPicPr preferRelativeResize="0"/>
          <p:nvPr/>
        </p:nvPicPr>
        <p:blipFill rotWithShape="1">
          <a:blip r:embed="rId3">
            <a:alphaModFix/>
          </a:blip>
          <a:srcRect b="21113"/>
          <a:stretch/>
        </p:blipFill>
        <p:spPr>
          <a:xfrm>
            <a:off x="419724" y="940640"/>
            <a:ext cx="8304551" cy="4976734"/>
          </a:xfrm>
          <a:prstGeom prst="rect">
            <a:avLst/>
          </a:prstGeom>
          <a:noFill/>
          <a:ln>
            <a:noFill/>
          </a:ln>
        </p:spPr>
      </p:pic>
      <p:sp>
        <p:nvSpPr>
          <p:cNvPr id="1621" name="Google Shape;1621;p58"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22" name="Google Shape;1622;p58"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265"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4"/>
          <p:cNvSpPr txBox="1"/>
          <p:nvPr/>
        </p:nvSpPr>
        <p:spPr>
          <a:xfrm>
            <a:off x="799789" y="525109"/>
            <a:ext cx="75444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Chemical Change</a:t>
            </a:r>
            <a:r>
              <a:rPr lang="en-US" sz="4000" b="0" i="0" u="none" strike="noStrike" cap="none">
                <a:solidFill>
                  <a:schemeClr val="dk1"/>
                </a:solidFill>
                <a:latin typeface="Calibri"/>
                <a:ea typeface="Calibri"/>
                <a:cs typeface="Calibri"/>
                <a:sym typeface="Calibri"/>
              </a:rPr>
              <a:t>: rearranges the atoms in the original substance to make a new substance </a:t>
            </a:r>
            <a:endParaRPr sz="1400" b="0" i="0" u="none" strike="noStrike" cap="none">
              <a:solidFill>
                <a:srgbClr val="000000"/>
              </a:solidFill>
              <a:latin typeface="Arial"/>
              <a:ea typeface="Arial"/>
              <a:cs typeface="Arial"/>
              <a:sym typeface="Arial"/>
            </a:endParaRPr>
          </a:p>
        </p:txBody>
      </p:sp>
      <p:pic>
        <p:nvPicPr>
          <p:cNvPr id="264" name="Google Shape;264;p14"/>
          <p:cNvPicPr preferRelativeResize="0"/>
          <p:nvPr/>
        </p:nvPicPr>
        <p:blipFill rotWithShape="1">
          <a:blip r:embed="rId3">
            <a:alphaModFix/>
          </a:blip>
          <a:srcRect t="24756"/>
          <a:stretch/>
        </p:blipFill>
        <p:spPr>
          <a:xfrm>
            <a:off x="2715674" y="2665866"/>
            <a:ext cx="3712651" cy="4192134"/>
          </a:xfrm>
          <a:prstGeom prst="rect">
            <a:avLst/>
          </a:prstGeom>
          <a:noFill/>
          <a:ln>
            <a:noFill/>
          </a:ln>
        </p:spPr>
      </p:pic>
      <p:sp>
        <p:nvSpPr>
          <p:cNvPr id="265" name="Google Shape;265;p1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1634" name="Google Shape;1634;p266"/>
          <p:cNvSpPr txBox="1">
            <a:spLocks noGrp="1"/>
          </p:cNvSpPr>
          <p:nvPr>
            <p:ph type="title"/>
          </p:nvPr>
        </p:nvSpPr>
        <p:spPr>
          <a:xfrm>
            <a:off x="139502" y="849550"/>
            <a:ext cx="8865000" cy="2143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chemical energy?</a:t>
            </a:r>
            <a:endParaRPr/>
          </a:p>
        </p:txBody>
      </p:sp>
      <p:pic>
        <p:nvPicPr>
          <p:cNvPr id="1635" name="Google Shape;1635;p266" descr="bonds.jpg"/>
          <p:cNvPicPr preferRelativeResize="0">
            <a:picLocks noGrp="1"/>
          </p:cNvPicPr>
          <p:nvPr>
            <p:ph type="body" idx="1"/>
          </p:nvPr>
        </p:nvPicPr>
        <p:blipFill rotWithShape="1">
          <a:blip r:embed="rId3">
            <a:alphaModFix/>
          </a:blip>
          <a:srcRect l="-40915" r="-40915"/>
          <a:stretch/>
        </p:blipFill>
        <p:spPr>
          <a:xfrm>
            <a:off x="139485" y="3013023"/>
            <a:ext cx="8229600" cy="3844977"/>
          </a:xfrm>
          <a:prstGeom prst="rect">
            <a:avLst/>
          </a:prstGeom>
          <a:noFill/>
          <a:ln w="9525" cap="flat" cmpd="sng">
            <a:solidFill>
              <a:schemeClr val="lt1"/>
            </a:solidFill>
            <a:prstDash val="solid"/>
            <a:round/>
            <a:headEnd type="none" w="sm" len="sm"/>
            <a:tailEnd type="none" w="sm" len="sm"/>
          </a:ln>
        </p:spPr>
      </p:pic>
      <p:sp>
        <p:nvSpPr>
          <p:cNvPr id="1636" name="Google Shape;1636;p266"/>
          <p:cNvSpPr/>
          <p:nvPr/>
        </p:nvSpPr>
        <p:spPr>
          <a:xfrm>
            <a:off x="4454243" y="3949744"/>
            <a:ext cx="1001592" cy="626098"/>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1637" name="Google Shape;1637;p266"/>
          <p:cNvSpPr/>
          <p:nvPr/>
        </p:nvSpPr>
        <p:spPr>
          <a:xfrm>
            <a:off x="2999945" y="4262793"/>
            <a:ext cx="688222" cy="1037185"/>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1638" name="Google Shape;1638;p26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pic>
        <p:nvPicPr>
          <p:cNvPr id="1644" name="Google Shape;1644;p267" descr="bonds.jpg"/>
          <p:cNvPicPr preferRelativeResize="0">
            <a:picLocks noGrp="1"/>
          </p:cNvPicPr>
          <p:nvPr>
            <p:ph type="body" idx="1"/>
          </p:nvPr>
        </p:nvPicPr>
        <p:blipFill rotWithShape="1">
          <a:blip r:embed="rId3">
            <a:alphaModFix/>
          </a:blip>
          <a:srcRect l="-40915" r="-40915"/>
          <a:stretch/>
        </p:blipFill>
        <p:spPr>
          <a:xfrm>
            <a:off x="457200" y="2196168"/>
            <a:ext cx="8229600" cy="4525963"/>
          </a:xfrm>
          <a:prstGeom prst="rect">
            <a:avLst/>
          </a:prstGeom>
          <a:noFill/>
          <a:ln w="9525" cap="flat" cmpd="sng">
            <a:solidFill>
              <a:schemeClr val="lt1"/>
            </a:solidFill>
            <a:prstDash val="solid"/>
            <a:round/>
            <a:headEnd type="none" w="sm" len="sm"/>
            <a:tailEnd type="none" w="sm" len="sm"/>
          </a:ln>
        </p:spPr>
      </p:pic>
      <p:cxnSp>
        <p:nvCxnSpPr>
          <p:cNvPr id="1645" name="Google Shape;1645;p267"/>
          <p:cNvCxnSpPr/>
          <p:nvPr/>
        </p:nvCxnSpPr>
        <p:spPr>
          <a:xfrm flipH="1">
            <a:off x="5204702" y="2883348"/>
            <a:ext cx="250398" cy="1788849"/>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6862"/>
              </a:srgbClr>
            </a:outerShdw>
          </a:effectLst>
        </p:spPr>
      </p:cxnSp>
      <p:cxnSp>
        <p:nvCxnSpPr>
          <p:cNvPr id="1646" name="Google Shape;1646;p267"/>
          <p:cNvCxnSpPr/>
          <p:nvPr/>
        </p:nvCxnSpPr>
        <p:spPr>
          <a:xfrm rot="10800000">
            <a:off x="2792758" y="4390627"/>
            <a:ext cx="1779242" cy="56314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6862"/>
              </a:srgbClr>
            </a:outerShdw>
          </a:effectLst>
        </p:spPr>
      </p:cxnSp>
      <p:sp>
        <p:nvSpPr>
          <p:cNvPr id="1647" name="Google Shape;1647;p267"/>
          <p:cNvSpPr txBox="1"/>
          <p:nvPr/>
        </p:nvSpPr>
        <p:spPr>
          <a:xfrm>
            <a:off x="457200" y="626279"/>
            <a:ext cx="82296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What happens if bonds are broken?</a:t>
            </a:r>
            <a:endParaRPr sz="1400" b="0" i="0" u="none" strike="noStrike" cap="none">
              <a:solidFill>
                <a:srgbClr val="000000"/>
              </a:solidFill>
              <a:latin typeface="Arial"/>
              <a:ea typeface="Arial"/>
              <a:cs typeface="Arial"/>
              <a:sym typeface="Arial"/>
            </a:endParaRPr>
          </a:p>
        </p:txBody>
      </p:sp>
      <p:sp>
        <p:nvSpPr>
          <p:cNvPr id="1648" name="Google Shape;1648;p26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pic>
        <p:nvPicPr>
          <p:cNvPr id="1654" name="Google Shape;1654;p268"/>
          <p:cNvPicPr preferRelativeResize="0"/>
          <p:nvPr/>
        </p:nvPicPr>
        <p:blipFill rotWithShape="1">
          <a:blip r:embed="rId3">
            <a:alphaModFix/>
          </a:blip>
          <a:srcRect l="24487"/>
          <a:stretch/>
        </p:blipFill>
        <p:spPr>
          <a:xfrm rot="-4010731">
            <a:off x="4552771" y="1520465"/>
            <a:ext cx="3383247" cy="4860393"/>
          </a:xfrm>
          <a:prstGeom prst="rect">
            <a:avLst/>
          </a:prstGeom>
          <a:noFill/>
          <a:ln>
            <a:noFill/>
          </a:ln>
        </p:spPr>
      </p:pic>
      <p:sp>
        <p:nvSpPr>
          <p:cNvPr id="1655" name="Google Shape;1655;p268"/>
          <p:cNvSpPr txBox="1">
            <a:spLocks noGrp="1"/>
          </p:cNvSpPr>
          <p:nvPr>
            <p:ph type="title"/>
          </p:nvPr>
        </p:nvSpPr>
        <p:spPr>
          <a:xfrm>
            <a:off x="572701" y="5"/>
            <a:ext cx="7998600" cy="21432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sz="3600"/>
              <a:t>If bonds are broken, a chemical reaction happens and </a:t>
            </a:r>
            <a:r>
              <a:rPr lang="en-US" sz="3600" b="1"/>
              <a:t>_______</a:t>
            </a:r>
            <a:r>
              <a:rPr lang="en-US" sz="3600"/>
              <a:t> is released.</a:t>
            </a:r>
            <a:endParaRPr sz="3600"/>
          </a:p>
        </p:txBody>
      </p:sp>
      <p:pic>
        <p:nvPicPr>
          <p:cNvPr id="1656" name="Google Shape;1656;p268" descr="chemicalreaction.jpg"/>
          <p:cNvPicPr preferRelativeResize="0">
            <a:picLocks noGrp="1"/>
          </p:cNvPicPr>
          <p:nvPr>
            <p:ph type="body" idx="1"/>
          </p:nvPr>
        </p:nvPicPr>
        <p:blipFill rotWithShape="1">
          <a:blip r:embed="rId4">
            <a:alphaModFix/>
          </a:blip>
          <a:srcRect l="-86715" r="-86715"/>
          <a:stretch/>
        </p:blipFill>
        <p:spPr>
          <a:xfrm>
            <a:off x="-2233533" y="2088909"/>
            <a:ext cx="8619344" cy="4525963"/>
          </a:xfrm>
          <a:prstGeom prst="rect">
            <a:avLst/>
          </a:prstGeom>
          <a:noFill/>
          <a:ln w="9525" cap="flat" cmpd="sng">
            <a:solidFill>
              <a:schemeClr val="lt1"/>
            </a:solidFill>
            <a:prstDash val="solid"/>
            <a:round/>
            <a:headEnd type="none" w="sm" len="sm"/>
            <a:tailEnd type="none" w="sm" len="sm"/>
          </a:ln>
        </p:spPr>
      </p:pic>
      <p:sp>
        <p:nvSpPr>
          <p:cNvPr id="1657" name="Google Shape;1657;p268"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pic>
        <p:nvPicPr>
          <p:cNvPr id="1663" name="Google Shape;1663;p269"/>
          <p:cNvPicPr preferRelativeResize="0"/>
          <p:nvPr/>
        </p:nvPicPr>
        <p:blipFill rotWithShape="1">
          <a:blip r:embed="rId3">
            <a:alphaModFix/>
          </a:blip>
          <a:srcRect l="24487"/>
          <a:stretch/>
        </p:blipFill>
        <p:spPr>
          <a:xfrm rot="-4010731">
            <a:off x="4552771" y="1520465"/>
            <a:ext cx="3383247" cy="4860393"/>
          </a:xfrm>
          <a:prstGeom prst="rect">
            <a:avLst/>
          </a:prstGeom>
          <a:noFill/>
          <a:ln>
            <a:noFill/>
          </a:ln>
        </p:spPr>
      </p:pic>
      <p:sp>
        <p:nvSpPr>
          <p:cNvPr id="1664" name="Google Shape;1664;p269"/>
          <p:cNvSpPr txBox="1">
            <a:spLocks noGrp="1"/>
          </p:cNvSpPr>
          <p:nvPr>
            <p:ph type="title"/>
          </p:nvPr>
        </p:nvSpPr>
        <p:spPr>
          <a:xfrm>
            <a:off x="139510" y="5"/>
            <a:ext cx="8865000" cy="2143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often the product of a chemical reaction?</a:t>
            </a:r>
            <a:endParaRPr/>
          </a:p>
        </p:txBody>
      </p:sp>
      <p:pic>
        <p:nvPicPr>
          <p:cNvPr id="1665" name="Google Shape;1665;p269" descr="chemicalreaction.jpg"/>
          <p:cNvPicPr preferRelativeResize="0">
            <a:picLocks noGrp="1"/>
          </p:cNvPicPr>
          <p:nvPr>
            <p:ph type="body" idx="1"/>
          </p:nvPr>
        </p:nvPicPr>
        <p:blipFill rotWithShape="1">
          <a:blip r:embed="rId4">
            <a:alphaModFix/>
          </a:blip>
          <a:srcRect l="-86715" r="-86715"/>
          <a:stretch/>
        </p:blipFill>
        <p:spPr>
          <a:xfrm>
            <a:off x="-2233533" y="2088909"/>
            <a:ext cx="8619344" cy="4525963"/>
          </a:xfrm>
          <a:prstGeom prst="rect">
            <a:avLst/>
          </a:prstGeom>
          <a:noFill/>
          <a:ln w="9525" cap="flat" cmpd="sng">
            <a:solidFill>
              <a:schemeClr val="lt1"/>
            </a:solidFill>
            <a:prstDash val="solid"/>
            <a:round/>
            <a:headEnd type="none" w="sm" len="sm"/>
            <a:tailEnd type="none" w="sm" len="sm"/>
          </a:ln>
        </p:spPr>
      </p:pic>
      <p:sp>
        <p:nvSpPr>
          <p:cNvPr id="1666" name="Google Shape;1666;p269"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2" name="Google Shape;1672;p5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73" name="Google Shape;1673;p5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pic>
        <p:nvPicPr>
          <p:cNvPr id="1679" name="Google Shape;1679;p60"/>
          <p:cNvPicPr preferRelativeResize="0"/>
          <p:nvPr/>
        </p:nvPicPr>
        <p:blipFill rotWithShape="1">
          <a:blip r:embed="rId3">
            <a:alphaModFix/>
          </a:blip>
          <a:srcRect/>
          <a:stretch/>
        </p:blipFill>
        <p:spPr>
          <a:xfrm>
            <a:off x="5321508" y="2278505"/>
            <a:ext cx="3717560" cy="3777521"/>
          </a:xfrm>
          <a:prstGeom prst="rect">
            <a:avLst/>
          </a:prstGeom>
          <a:noFill/>
          <a:ln>
            <a:noFill/>
          </a:ln>
        </p:spPr>
      </p:pic>
      <p:pic>
        <p:nvPicPr>
          <p:cNvPr id="1680" name="Google Shape;1680;p60"/>
          <p:cNvPicPr preferRelativeResize="0"/>
          <p:nvPr/>
        </p:nvPicPr>
        <p:blipFill rotWithShape="1">
          <a:blip r:embed="rId4">
            <a:alphaModFix/>
          </a:blip>
          <a:srcRect/>
          <a:stretch/>
        </p:blipFill>
        <p:spPr>
          <a:xfrm>
            <a:off x="104932" y="2278505"/>
            <a:ext cx="4107304" cy="3240374"/>
          </a:xfrm>
          <a:prstGeom prst="rect">
            <a:avLst/>
          </a:prstGeom>
          <a:noFill/>
          <a:ln>
            <a:noFill/>
          </a:ln>
        </p:spPr>
      </p:pic>
      <p:cxnSp>
        <p:nvCxnSpPr>
          <p:cNvPr id="1681" name="Google Shape;1681;p60"/>
          <p:cNvCxnSpPr/>
          <p:nvPr/>
        </p:nvCxnSpPr>
        <p:spPr>
          <a:xfrm rot="10800000" flipH="1">
            <a:off x="3440243" y="3267856"/>
            <a:ext cx="1543986" cy="1"/>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sp>
        <p:nvSpPr>
          <p:cNvPr id="1682" name="Google Shape;1682;p60"/>
          <p:cNvSpPr/>
          <p:nvPr/>
        </p:nvSpPr>
        <p:spPr>
          <a:xfrm>
            <a:off x="837702" y="2219183"/>
            <a:ext cx="241906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Chemical energy stored</a:t>
            </a:r>
            <a:endParaRPr sz="1400" b="0" i="0" u="none" strike="noStrike" cap="none">
              <a:solidFill>
                <a:srgbClr val="000000"/>
              </a:solidFill>
              <a:latin typeface="Arial"/>
              <a:ea typeface="Arial"/>
              <a:cs typeface="Arial"/>
              <a:sym typeface="Arial"/>
            </a:endParaRPr>
          </a:p>
        </p:txBody>
      </p:sp>
      <p:sp>
        <p:nvSpPr>
          <p:cNvPr id="1683" name="Google Shape;1683;p60"/>
          <p:cNvSpPr/>
          <p:nvPr/>
        </p:nvSpPr>
        <p:spPr>
          <a:xfrm>
            <a:off x="3385497" y="2754683"/>
            <a:ext cx="149803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Bonds broken</a:t>
            </a:r>
            <a:endParaRPr sz="1400" b="0" i="0" u="none" strike="noStrike" cap="none">
              <a:solidFill>
                <a:srgbClr val="000000"/>
              </a:solidFill>
              <a:latin typeface="Arial"/>
              <a:ea typeface="Arial"/>
              <a:cs typeface="Arial"/>
              <a:sym typeface="Arial"/>
            </a:endParaRPr>
          </a:p>
        </p:txBody>
      </p:sp>
      <p:sp>
        <p:nvSpPr>
          <p:cNvPr id="1684" name="Google Shape;1684;p60"/>
          <p:cNvSpPr/>
          <p:nvPr/>
        </p:nvSpPr>
        <p:spPr>
          <a:xfrm>
            <a:off x="6101215" y="1602939"/>
            <a:ext cx="169584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Energy released</a:t>
            </a:r>
            <a:endParaRPr sz="1400" b="0" i="0" u="none" strike="noStrike" cap="none">
              <a:solidFill>
                <a:srgbClr val="000000"/>
              </a:solidFill>
              <a:latin typeface="Arial"/>
              <a:ea typeface="Arial"/>
              <a:cs typeface="Arial"/>
              <a:sym typeface="Arial"/>
            </a:endParaRPr>
          </a:p>
        </p:txBody>
      </p:sp>
      <p:sp>
        <p:nvSpPr>
          <p:cNvPr id="1685" name="Google Shape;1685;p60"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86" name="Google Shape;1686;p60" descr="Comment Like"/>
          <p:cNvPicPr preferRelativeResize="0"/>
          <p:nvPr/>
        </p:nvPicPr>
        <p:blipFill rotWithShape="1">
          <a:blip r:embed="rId6">
            <a:alphaModFix/>
          </a:blip>
          <a:srcRect/>
          <a:stretch/>
        </p:blipFill>
        <p:spPr>
          <a:xfrm>
            <a:off x="735230" y="146272"/>
            <a:ext cx="571056" cy="571056"/>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0" y="0"/>
          <a:ext cx="0" cy="0"/>
          <a:chOff x="0" y="0"/>
          <a:chExt cx="0" cy="0"/>
        </a:xfrm>
      </p:grpSpPr>
      <p:sp>
        <p:nvSpPr>
          <p:cNvPr id="1692" name="Google Shape;1692;p6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93" name="Google Shape;1693;p61"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1694" name="Google Shape;1694;p61"/>
          <p:cNvPicPr preferRelativeResize="0"/>
          <p:nvPr/>
        </p:nvPicPr>
        <p:blipFill rotWithShape="1">
          <a:blip r:embed="rId5">
            <a:alphaModFix/>
          </a:blip>
          <a:srcRect/>
          <a:stretch/>
        </p:blipFill>
        <p:spPr>
          <a:xfrm>
            <a:off x="1349117" y="2027733"/>
            <a:ext cx="6445770" cy="3983324"/>
          </a:xfrm>
          <a:prstGeom prst="rect">
            <a:avLst/>
          </a:prstGeom>
          <a:noFill/>
          <a:ln>
            <a:noFill/>
          </a:ln>
        </p:spPr>
      </p:pic>
      <p:sp>
        <p:nvSpPr>
          <p:cNvPr id="1695" name="Google Shape;1695;p61"/>
          <p:cNvSpPr txBox="1"/>
          <p:nvPr/>
        </p:nvSpPr>
        <p:spPr>
          <a:xfrm>
            <a:off x="139492" y="735230"/>
            <a:ext cx="8865000" cy="21432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We need chemical energy!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0" y="0"/>
          <a:ext cx="0" cy="0"/>
          <a:chOff x="0" y="0"/>
          <a:chExt cx="0" cy="0"/>
        </a:xfrm>
      </p:grpSpPr>
      <p:sp>
        <p:nvSpPr>
          <p:cNvPr id="1701" name="Google Shape;1701;p270"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pic>
        <p:nvPicPr>
          <p:cNvPr id="1707" name="Google Shape;1707;p271"/>
          <p:cNvPicPr preferRelativeResize="0"/>
          <p:nvPr/>
        </p:nvPicPr>
        <p:blipFill rotWithShape="1">
          <a:blip r:embed="rId3">
            <a:alphaModFix/>
          </a:blip>
          <a:srcRect/>
          <a:stretch/>
        </p:blipFill>
        <p:spPr>
          <a:xfrm>
            <a:off x="5321508" y="2278505"/>
            <a:ext cx="3717560" cy="3777521"/>
          </a:xfrm>
          <a:prstGeom prst="rect">
            <a:avLst/>
          </a:prstGeom>
          <a:noFill/>
          <a:ln>
            <a:noFill/>
          </a:ln>
        </p:spPr>
      </p:pic>
      <p:pic>
        <p:nvPicPr>
          <p:cNvPr id="1708" name="Google Shape;1708;p271"/>
          <p:cNvPicPr preferRelativeResize="0"/>
          <p:nvPr/>
        </p:nvPicPr>
        <p:blipFill rotWithShape="1">
          <a:blip r:embed="rId4">
            <a:alphaModFix/>
          </a:blip>
          <a:srcRect/>
          <a:stretch/>
        </p:blipFill>
        <p:spPr>
          <a:xfrm>
            <a:off x="104932" y="2278505"/>
            <a:ext cx="4107304" cy="3240374"/>
          </a:xfrm>
          <a:prstGeom prst="rect">
            <a:avLst/>
          </a:prstGeom>
          <a:noFill/>
          <a:ln>
            <a:noFill/>
          </a:ln>
        </p:spPr>
      </p:pic>
      <p:cxnSp>
        <p:nvCxnSpPr>
          <p:cNvPr id="1709" name="Google Shape;1709;p271"/>
          <p:cNvCxnSpPr/>
          <p:nvPr/>
        </p:nvCxnSpPr>
        <p:spPr>
          <a:xfrm rot="10800000" flipH="1">
            <a:off x="3440243" y="3267856"/>
            <a:ext cx="1543986" cy="1"/>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sp>
        <p:nvSpPr>
          <p:cNvPr id="1710" name="Google Shape;1710;p271"/>
          <p:cNvSpPr/>
          <p:nvPr/>
        </p:nvSpPr>
        <p:spPr>
          <a:xfrm>
            <a:off x="837702" y="2219183"/>
            <a:ext cx="241906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Chemical energy stored</a:t>
            </a:r>
            <a:endParaRPr sz="1400" b="0" i="0" u="none" strike="noStrike" cap="none">
              <a:solidFill>
                <a:srgbClr val="000000"/>
              </a:solidFill>
              <a:latin typeface="Arial"/>
              <a:ea typeface="Arial"/>
              <a:cs typeface="Arial"/>
              <a:sym typeface="Arial"/>
            </a:endParaRPr>
          </a:p>
        </p:txBody>
      </p:sp>
      <p:sp>
        <p:nvSpPr>
          <p:cNvPr id="1711" name="Google Shape;1711;p271"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2" name="Google Shape;1712;p271"/>
          <p:cNvSpPr txBox="1"/>
          <p:nvPr/>
        </p:nvSpPr>
        <p:spPr>
          <a:xfrm>
            <a:off x="565202" y="302378"/>
            <a:ext cx="8013600" cy="17004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000" b="0" i="0" u="none" strike="noStrike" cap="none">
                <a:solidFill>
                  <a:srgbClr val="000000"/>
                </a:solidFill>
                <a:latin typeface="Calibri"/>
                <a:ea typeface="Calibri"/>
                <a:cs typeface="Calibri"/>
                <a:sym typeface="Calibri"/>
              </a:rPr>
              <a:t>How do we know dry wood has stored chemical energy?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717"/>
        <p:cNvGrpSpPr/>
        <p:nvPr/>
      </p:nvGrpSpPr>
      <p:grpSpPr>
        <a:xfrm>
          <a:off x="0" y="0"/>
          <a:ext cx="0" cy="0"/>
          <a:chOff x="0" y="0"/>
          <a:chExt cx="0" cy="0"/>
        </a:xfrm>
      </p:grpSpPr>
      <p:pic>
        <p:nvPicPr>
          <p:cNvPr id="1718" name="Google Shape;1718;p272"/>
          <p:cNvPicPr preferRelativeResize="0"/>
          <p:nvPr/>
        </p:nvPicPr>
        <p:blipFill rotWithShape="1">
          <a:blip r:embed="rId3">
            <a:alphaModFix/>
          </a:blip>
          <a:srcRect/>
          <a:stretch/>
        </p:blipFill>
        <p:spPr>
          <a:xfrm>
            <a:off x="1349115" y="2393493"/>
            <a:ext cx="6445770" cy="3983324"/>
          </a:xfrm>
          <a:prstGeom prst="rect">
            <a:avLst/>
          </a:prstGeom>
          <a:noFill/>
          <a:ln>
            <a:noFill/>
          </a:ln>
        </p:spPr>
      </p:pic>
      <p:sp>
        <p:nvSpPr>
          <p:cNvPr id="1719" name="Google Shape;1719;p272"/>
          <p:cNvSpPr txBox="1"/>
          <p:nvPr/>
        </p:nvSpPr>
        <p:spPr>
          <a:xfrm>
            <a:off x="139492" y="849555"/>
            <a:ext cx="8865000" cy="21432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How do we know that our food has stored chemical energy?</a:t>
            </a:r>
            <a:endParaRPr sz="1400" b="0" i="0" u="none" strike="noStrike" cap="none">
              <a:solidFill>
                <a:srgbClr val="000000"/>
              </a:solidFill>
              <a:latin typeface="Arial"/>
              <a:ea typeface="Arial"/>
              <a:cs typeface="Arial"/>
              <a:sym typeface="Arial"/>
            </a:endParaRPr>
          </a:p>
        </p:txBody>
      </p:sp>
      <p:sp>
        <p:nvSpPr>
          <p:cNvPr id="1720" name="Google Shape;1720;p27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5"/>
          <p:cNvSpPr txBox="1">
            <a:spLocks noGrp="1"/>
          </p:cNvSpPr>
          <p:nvPr>
            <p:ph type="title"/>
          </p:nvPr>
        </p:nvSpPr>
        <p:spPr>
          <a:xfrm>
            <a:off x="-183604" y="953387"/>
            <a:ext cx="9511200" cy="1933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800"/>
              <a:buFont typeface="Calibri"/>
              <a:buNone/>
            </a:pPr>
            <a:r>
              <a:rPr lang="en-US" sz="4000" b="1" u="sng"/>
              <a:t>Chemical Reaction</a:t>
            </a:r>
            <a:r>
              <a:rPr lang="en-US" sz="4000"/>
              <a:t>: made up of chemical changes that happen when two or more elements are combined</a:t>
            </a:r>
            <a:endParaRPr sz="4000"/>
          </a:p>
        </p:txBody>
      </p:sp>
      <p:pic>
        <p:nvPicPr>
          <p:cNvPr id="272" name="Google Shape;272;p15" descr="chemicalreaction.jpg"/>
          <p:cNvPicPr preferRelativeResize="0">
            <a:picLocks noGrp="1"/>
          </p:cNvPicPr>
          <p:nvPr>
            <p:ph type="body" idx="1"/>
          </p:nvPr>
        </p:nvPicPr>
        <p:blipFill rotWithShape="1">
          <a:blip r:embed="rId3">
            <a:alphaModFix/>
          </a:blip>
          <a:srcRect l="-86715" r="-86715"/>
          <a:stretch/>
        </p:blipFill>
        <p:spPr>
          <a:xfrm>
            <a:off x="-601508" y="3072909"/>
            <a:ext cx="10347000" cy="3785100"/>
          </a:xfrm>
          <a:prstGeom prst="rect">
            <a:avLst/>
          </a:prstGeom>
          <a:noFill/>
          <a:ln w="9525" cap="flat" cmpd="sng">
            <a:solidFill>
              <a:schemeClr val="lt1"/>
            </a:solidFill>
            <a:prstDash val="solid"/>
            <a:round/>
            <a:headEnd type="none" w="sm" len="sm"/>
            <a:tailEnd type="none" w="sm" len="sm"/>
          </a:ln>
        </p:spPr>
      </p:pic>
      <p:sp>
        <p:nvSpPr>
          <p:cNvPr id="273" name="Google Shape;273;p1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6" name="Google Shape;1726;p62"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27" name="Google Shape;1727;p62"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732"/>
        <p:cNvGrpSpPr/>
        <p:nvPr/>
      </p:nvGrpSpPr>
      <p:grpSpPr>
        <a:xfrm>
          <a:off x="0" y="0"/>
          <a:ext cx="0" cy="0"/>
          <a:chOff x="0" y="0"/>
          <a:chExt cx="0" cy="0"/>
        </a:xfrm>
      </p:grpSpPr>
      <p:pic>
        <p:nvPicPr>
          <p:cNvPr id="1733" name="Google Shape;1733;gde9b2f909c_0_168"/>
          <p:cNvPicPr preferRelativeResize="0"/>
          <p:nvPr/>
        </p:nvPicPr>
        <p:blipFill>
          <a:blip r:embed="rId3">
            <a:alphaModFix/>
          </a:blip>
          <a:stretch>
            <a:fillRect/>
          </a:stretch>
        </p:blipFill>
        <p:spPr>
          <a:xfrm>
            <a:off x="1714500" y="1524000"/>
            <a:ext cx="5715000" cy="3810000"/>
          </a:xfrm>
          <a:prstGeom prst="rect">
            <a:avLst/>
          </a:prstGeom>
          <a:noFill/>
          <a:ln>
            <a:noFill/>
          </a:ln>
        </p:spPr>
      </p:pic>
      <p:sp>
        <p:nvSpPr>
          <p:cNvPr id="1734" name="Google Shape;1734;gde9b2f909c_0_168"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35" name="Google Shape;1735;gde9b2f909c_0_168"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sp>
        <p:nvSpPr>
          <p:cNvPr id="1741" name="Google Shape;1741;p64"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sp>
        <p:nvSpPr>
          <p:cNvPr id="1747" name="Google Shape;1747;p65"/>
          <p:cNvSpPr txBox="1"/>
          <p:nvPr/>
        </p:nvSpPr>
        <p:spPr>
          <a:xfrm>
            <a:off x="457200" y="706063"/>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What is potential energy?</a:t>
            </a:r>
            <a:endParaRPr sz="1400" b="0" i="0" u="none" strike="noStrike" cap="none">
              <a:solidFill>
                <a:srgbClr val="000000"/>
              </a:solidFill>
              <a:latin typeface="Arial"/>
              <a:ea typeface="Arial"/>
              <a:cs typeface="Arial"/>
              <a:sym typeface="Arial"/>
            </a:endParaRPr>
          </a:p>
        </p:txBody>
      </p:sp>
      <p:pic>
        <p:nvPicPr>
          <p:cNvPr id="1748" name="Google Shape;1748;p65" descr="potentiaLENERGY.jpg"/>
          <p:cNvPicPr preferRelativeResize="0"/>
          <p:nvPr/>
        </p:nvPicPr>
        <p:blipFill rotWithShape="1">
          <a:blip r:embed="rId3">
            <a:alphaModFix/>
          </a:blip>
          <a:srcRect l="-9890" r="-9888"/>
          <a:stretch/>
        </p:blipFill>
        <p:spPr>
          <a:xfrm>
            <a:off x="457200" y="1849075"/>
            <a:ext cx="8229600" cy="4525963"/>
          </a:xfrm>
          <a:prstGeom prst="rect">
            <a:avLst/>
          </a:prstGeom>
          <a:noFill/>
          <a:ln>
            <a:noFill/>
          </a:ln>
        </p:spPr>
      </p:pic>
      <p:sp>
        <p:nvSpPr>
          <p:cNvPr id="1749" name="Google Shape;1749;p6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sp>
        <p:nvSpPr>
          <p:cNvPr id="1755" name="Google Shape;1755;p66"/>
          <p:cNvSpPr txBox="1">
            <a:spLocks noGrp="1"/>
          </p:cNvSpPr>
          <p:nvPr>
            <p:ph type="title"/>
          </p:nvPr>
        </p:nvSpPr>
        <p:spPr>
          <a:xfrm>
            <a:off x="139490" y="849550"/>
            <a:ext cx="8865000" cy="2143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chemical energy?</a:t>
            </a:r>
            <a:endParaRPr/>
          </a:p>
        </p:txBody>
      </p:sp>
      <p:pic>
        <p:nvPicPr>
          <p:cNvPr id="1756" name="Google Shape;1756;p66" descr="bonds.jpg"/>
          <p:cNvPicPr preferRelativeResize="0">
            <a:picLocks noGrp="1"/>
          </p:cNvPicPr>
          <p:nvPr>
            <p:ph type="body" idx="1"/>
          </p:nvPr>
        </p:nvPicPr>
        <p:blipFill rotWithShape="1">
          <a:blip r:embed="rId3">
            <a:alphaModFix/>
          </a:blip>
          <a:srcRect l="-40915" r="-40915"/>
          <a:stretch/>
        </p:blipFill>
        <p:spPr>
          <a:xfrm>
            <a:off x="139485" y="3013023"/>
            <a:ext cx="8229600" cy="3844977"/>
          </a:xfrm>
          <a:prstGeom prst="rect">
            <a:avLst/>
          </a:prstGeom>
          <a:noFill/>
          <a:ln w="9525" cap="flat" cmpd="sng">
            <a:solidFill>
              <a:schemeClr val="lt1"/>
            </a:solidFill>
            <a:prstDash val="solid"/>
            <a:round/>
            <a:headEnd type="none" w="sm" len="sm"/>
            <a:tailEnd type="none" w="sm" len="sm"/>
          </a:ln>
        </p:spPr>
      </p:pic>
      <p:sp>
        <p:nvSpPr>
          <p:cNvPr id="1757" name="Google Shape;1757;p66"/>
          <p:cNvSpPr/>
          <p:nvPr/>
        </p:nvSpPr>
        <p:spPr>
          <a:xfrm>
            <a:off x="4454243" y="3949744"/>
            <a:ext cx="1001592" cy="626098"/>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1758" name="Google Shape;1758;p66"/>
          <p:cNvSpPr/>
          <p:nvPr/>
        </p:nvSpPr>
        <p:spPr>
          <a:xfrm>
            <a:off x="2999945" y="4262793"/>
            <a:ext cx="688222" cy="1037185"/>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1759" name="Google Shape;1759;p6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pic>
        <p:nvPicPr>
          <p:cNvPr id="1765" name="Google Shape;1765;p67"/>
          <p:cNvPicPr preferRelativeResize="0"/>
          <p:nvPr/>
        </p:nvPicPr>
        <p:blipFill rotWithShape="1">
          <a:blip r:embed="rId3">
            <a:alphaModFix/>
          </a:blip>
          <a:srcRect l="24487"/>
          <a:stretch/>
        </p:blipFill>
        <p:spPr>
          <a:xfrm rot="-4010731">
            <a:off x="4295528" y="1325593"/>
            <a:ext cx="3383247" cy="4860393"/>
          </a:xfrm>
          <a:prstGeom prst="rect">
            <a:avLst/>
          </a:prstGeom>
          <a:noFill/>
          <a:ln>
            <a:noFill/>
          </a:ln>
        </p:spPr>
      </p:pic>
      <p:sp>
        <p:nvSpPr>
          <p:cNvPr id="1766" name="Google Shape;1766;p67"/>
          <p:cNvSpPr txBox="1"/>
          <p:nvPr/>
        </p:nvSpPr>
        <p:spPr>
          <a:xfrm>
            <a:off x="139490" y="138275"/>
            <a:ext cx="8865000" cy="21432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What is created when chemical energy is released?</a:t>
            </a:r>
            <a:endParaRPr sz="1400" b="0" i="0" u="none" strike="noStrike" cap="none">
              <a:solidFill>
                <a:srgbClr val="000000"/>
              </a:solidFill>
              <a:latin typeface="Arial"/>
              <a:ea typeface="Arial"/>
              <a:cs typeface="Arial"/>
              <a:sym typeface="Arial"/>
            </a:endParaRPr>
          </a:p>
        </p:txBody>
      </p:sp>
      <p:pic>
        <p:nvPicPr>
          <p:cNvPr id="1767" name="Google Shape;1767;p67" descr="chemicalreaction.jpg"/>
          <p:cNvPicPr preferRelativeResize="0">
            <a:picLocks noGrp="1"/>
          </p:cNvPicPr>
          <p:nvPr>
            <p:ph type="body" idx="1"/>
          </p:nvPr>
        </p:nvPicPr>
        <p:blipFill rotWithShape="1">
          <a:blip r:embed="rId4">
            <a:alphaModFix/>
          </a:blip>
          <a:srcRect l="-86715" r="-86715"/>
          <a:stretch/>
        </p:blipFill>
        <p:spPr>
          <a:xfrm>
            <a:off x="-2374950" y="2143098"/>
            <a:ext cx="8619344" cy="4525963"/>
          </a:xfrm>
          <a:prstGeom prst="rect">
            <a:avLst/>
          </a:prstGeom>
          <a:noFill/>
          <a:ln w="9525" cap="flat" cmpd="sng">
            <a:solidFill>
              <a:schemeClr val="lt1"/>
            </a:solidFill>
            <a:prstDash val="solid"/>
            <a:round/>
            <a:headEnd type="none" w="sm" len="sm"/>
            <a:tailEnd type="none" w="sm" len="sm"/>
          </a:ln>
        </p:spPr>
      </p:pic>
      <p:sp>
        <p:nvSpPr>
          <p:cNvPr id="1768" name="Google Shape;1768;p67"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6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75" name="Google Shape;1775;p68"/>
          <p:cNvPicPr preferRelativeResize="0"/>
          <p:nvPr/>
        </p:nvPicPr>
        <p:blipFill rotWithShape="1">
          <a:blip r:embed="rId4">
            <a:alphaModFix/>
          </a:blip>
          <a:srcRect/>
          <a:stretch/>
        </p:blipFill>
        <p:spPr>
          <a:xfrm>
            <a:off x="1349117" y="2027733"/>
            <a:ext cx="6445770" cy="3983324"/>
          </a:xfrm>
          <a:prstGeom prst="rect">
            <a:avLst/>
          </a:prstGeom>
          <a:noFill/>
          <a:ln>
            <a:noFill/>
          </a:ln>
        </p:spPr>
      </p:pic>
      <p:sp>
        <p:nvSpPr>
          <p:cNvPr id="1776" name="Google Shape;1776;p68"/>
          <p:cNvSpPr txBox="1"/>
          <p:nvPr/>
        </p:nvSpPr>
        <p:spPr>
          <a:xfrm>
            <a:off x="139492" y="735230"/>
            <a:ext cx="8865000" cy="21432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Why do we need chemical energy?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781"/>
        <p:cNvGrpSpPr/>
        <p:nvPr/>
      </p:nvGrpSpPr>
      <p:grpSpPr>
        <a:xfrm>
          <a:off x="0" y="0"/>
          <a:ext cx="0" cy="0"/>
          <a:chOff x="0" y="0"/>
          <a:chExt cx="0" cy="0"/>
        </a:xfrm>
      </p:grpSpPr>
      <p:sp>
        <p:nvSpPr>
          <p:cNvPr id="1782" name="Google Shape;1782;p69"/>
          <p:cNvSpPr txBox="1">
            <a:spLocks noGrp="1"/>
          </p:cNvSpPr>
          <p:nvPr>
            <p:ph type="title"/>
          </p:nvPr>
        </p:nvSpPr>
        <p:spPr>
          <a:xfrm>
            <a:off x="139485" y="599361"/>
            <a:ext cx="8865030" cy="214309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gravitational potential energy?</a:t>
            </a:r>
            <a:endParaRPr/>
          </a:p>
        </p:txBody>
      </p:sp>
      <p:pic>
        <p:nvPicPr>
          <p:cNvPr id="1783" name="Google Shape;1783;p69" descr="earth.jpg"/>
          <p:cNvPicPr preferRelativeResize="0">
            <a:picLocks noGrp="1"/>
          </p:cNvPicPr>
          <p:nvPr>
            <p:ph type="body" idx="1"/>
          </p:nvPr>
        </p:nvPicPr>
        <p:blipFill rotWithShape="1">
          <a:blip r:embed="rId3">
            <a:alphaModFix/>
          </a:blip>
          <a:srcRect l="-14891" r="-14891"/>
          <a:stretch/>
        </p:blipFill>
        <p:spPr>
          <a:xfrm>
            <a:off x="941522" y="2742459"/>
            <a:ext cx="7260956" cy="3993246"/>
          </a:xfrm>
          <a:prstGeom prst="rect">
            <a:avLst/>
          </a:prstGeom>
          <a:noFill/>
          <a:ln w="9525" cap="flat" cmpd="sng">
            <a:solidFill>
              <a:schemeClr val="lt1"/>
            </a:solidFill>
            <a:prstDash val="solid"/>
            <a:round/>
            <a:headEnd type="none" w="sm" len="sm"/>
            <a:tailEnd type="none" w="sm" len="sm"/>
          </a:ln>
        </p:spPr>
      </p:pic>
      <p:sp>
        <p:nvSpPr>
          <p:cNvPr id="1784" name="Google Shape;1784;p6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789"/>
        <p:cNvGrpSpPr/>
        <p:nvPr/>
      </p:nvGrpSpPr>
      <p:grpSpPr>
        <a:xfrm>
          <a:off x="0" y="0"/>
          <a:ext cx="0" cy="0"/>
          <a:chOff x="0" y="0"/>
          <a:chExt cx="0" cy="0"/>
        </a:xfrm>
      </p:grpSpPr>
      <p:sp>
        <p:nvSpPr>
          <p:cNvPr id="1790" name="Google Shape;1790;p70"/>
          <p:cNvSpPr txBox="1">
            <a:spLocks noGrp="1"/>
          </p:cNvSpPr>
          <p:nvPr>
            <p:ph type="title"/>
          </p:nvPr>
        </p:nvSpPr>
        <p:spPr>
          <a:xfrm>
            <a:off x="139510" y="505686"/>
            <a:ext cx="8865000" cy="2143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How are gravitational potential energy and chemical energy similar?</a:t>
            </a:r>
            <a:endParaRPr/>
          </a:p>
        </p:txBody>
      </p:sp>
      <p:sp>
        <p:nvSpPr>
          <p:cNvPr id="1791" name="Google Shape;1791;p7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92" name="Google Shape;1792;p70" descr="bonds.jpg"/>
          <p:cNvPicPr preferRelativeResize="0"/>
          <p:nvPr/>
        </p:nvPicPr>
        <p:blipFill rotWithShape="1">
          <a:blip r:embed="rId4">
            <a:alphaModFix/>
          </a:blip>
          <a:srcRect l="-40915" r="-40915"/>
          <a:stretch/>
        </p:blipFill>
        <p:spPr>
          <a:xfrm>
            <a:off x="2447970" y="2963068"/>
            <a:ext cx="8229600" cy="3844977"/>
          </a:xfrm>
          <a:prstGeom prst="rect">
            <a:avLst/>
          </a:prstGeom>
          <a:noFill/>
          <a:ln>
            <a:noFill/>
          </a:ln>
        </p:spPr>
      </p:pic>
      <p:sp>
        <p:nvSpPr>
          <p:cNvPr id="1793" name="Google Shape;1793;p70"/>
          <p:cNvSpPr/>
          <p:nvPr/>
        </p:nvSpPr>
        <p:spPr>
          <a:xfrm>
            <a:off x="6762728" y="3899789"/>
            <a:ext cx="1001592" cy="626098"/>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1794" name="Google Shape;1794;p70"/>
          <p:cNvSpPr/>
          <p:nvPr/>
        </p:nvSpPr>
        <p:spPr>
          <a:xfrm>
            <a:off x="5308430" y="4212838"/>
            <a:ext cx="688222" cy="1037185"/>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pic>
        <p:nvPicPr>
          <p:cNvPr id="1795" name="Google Shape;1795;p70" descr="earth.jpg"/>
          <p:cNvPicPr preferRelativeResize="0">
            <a:picLocks noGrp="1"/>
          </p:cNvPicPr>
          <p:nvPr>
            <p:ph type="body" idx="1"/>
          </p:nvPr>
        </p:nvPicPr>
        <p:blipFill rotWithShape="1">
          <a:blip r:embed="rId5">
            <a:alphaModFix/>
          </a:blip>
          <a:srcRect l="-14891" r="-14891"/>
          <a:stretch/>
        </p:blipFill>
        <p:spPr>
          <a:xfrm>
            <a:off x="-36251" y="2648886"/>
            <a:ext cx="4835047" cy="278898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800"/>
        <p:cNvGrpSpPr/>
        <p:nvPr/>
      </p:nvGrpSpPr>
      <p:grpSpPr>
        <a:xfrm>
          <a:off x="0" y="0"/>
          <a:ext cx="0" cy="0"/>
          <a:chOff x="0" y="0"/>
          <a:chExt cx="0" cy="0"/>
        </a:xfrm>
      </p:grpSpPr>
      <p:sp>
        <p:nvSpPr>
          <p:cNvPr id="1801" name="Google Shape;1801;p273"/>
          <p:cNvSpPr txBox="1"/>
          <p:nvPr/>
        </p:nvSpPr>
        <p:spPr>
          <a:xfrm>
            <a:off x="2585397" y="620956"/>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1802" name="Google Shape;1802;p273"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6"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74"/>
          <p:cNvSpPr txBox="1">
            <a:spLocks noGrp="1"/>
          </p:cNvSpPr>
          <p:nvPr>
            <p:ph type="title"/>
          </p:nvPr>
        </p:nvSpPr>
        <p:spPr>
          <a:xfrm>
            <a:off x="139510" y="802536"/>
            <a:ext cx="8865000" cy="2143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Chemical Energy:</a:t>
            </a:r>
            <a:r>
              <a:rPr lang="en-US"/>
              <a:t> energy stored in the bonds of chemical compounds, like atoms and molecules</a:t>
            </a:r>
            <a:endParaRPr/>
          </a:p>
        </p:txBody>
      </p:sp>
      <p:pic>
        <p:nvPicPr>
          <p:cNvPr id="1809" name="Google Shape;1809;p274" descr="bonds.jpg"/>
          <p:cNvPicPr preferRelativeResize="0">
            <a:picLocks noGrp="1"/>
          </p:cNvPicPr>
          <p:nvPr>
            <p:ph type="body" idx="1"/>
          </p:nvPr>
        </p:nvPicPr>
        <p:blipFill rotWithShape="1">
          <a:blip r:embed="rId3">
            <a:alphaModFix/>
          </a:blip>
          <a:srcRect l="-40915" r="-40915"/>
          <a:stretch/>
        </p:blipFill>
        <p:spPr>
          <a:xfrm>
            <a:off x="139485" y="3013023"/>
            <a:ext cx="8229600" cy="3844977"/>
          </a:xfrm>
          <a:prstGeom prst="rect">
            <a:avLst/>
          </a:prstGeom>
          <a:noFill/>
          <a:ln w="9525" cap="flat" cmpd="sng">
            <a:solidFill>
              <a:schemeClr val="lt1"/>
            </a:solidFill>
            <a:prstDash val="solid"/>
            <a:round/>
            <a:headEnd type="none" w="sm" len="sm"/>
            <a:tailEnd type="none" w="sm" len="sm"/>
          </a:ln>
        </p:spPr>
      </p:pic>
      <p:sp>
        <p:nvSpPr>
          <p:cNvPr id="1810" name="Google Shape;1810;p274"/>
          <p:cNvSpPr/>
          <p:nvPr/>
        </p:nvSpPr>
        <p:spPr>
          <a:xfrm>
            <a:off x="4454243" y="3949744"/>
            <a:ext cx="1001592" cy="626098"/>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1811" name="Google Shape;1811;p274"/>
          <p:cNvSpPr/>
          <p:nvPr/>
        </p:nvSpPr>
        <p:spPr>
          <a:xfrm>
            <a:off x="2999945" y="4262793"/>
            <a:ext cx="688222" cy="1037185"/>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1812" name="Google Shape;1812;p274"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sp>
        <p:nvSpPr>
          <p:cNvPr id="1818" name="Google Shape;1818;p276"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9" name="Google Shape;1819;p276"/>
          <p:cNvSpPr txBox="1"/>
          <p:nvPr/>
        </p:nvSpPr>
        <p:spPr>
          <a:xfrm>
            <a:off x="598123" y="32732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is the relationship between kinetic energy and potential energy?</a:t>
            </a:r>
            <a:endParaRPr sz="1400" b="0" i="0" u="none" strike="noStrike" cap="none">
              <a:solidFill>
                <a:srgbClr val="000000"/>
              </a:solidFill>
              <a:latin typeface="Arial"/>
              <a:ea typeface="Arial"/>
              <a:cs typeface="Arial"/>
              <a:sym typeface="Arial"/>
            </a:endParaRPr>
          </a:p>
        </p:txBody>
      </p:sp>
      <p:pic>
        <p:nvPicPr>
          <p:cNvPr id="1820" name="Google Shape;1820;p276"/>
          <p:cNvPicPr preferRelativeResize="0"/>
          <p:nvPr/>
        </p:nvPicPr>
        <p:blipFill>
          <a:blip r:embed="rId4">
            <a:alphaModFix/>
          </a:blip>
          <a:stretch>
            <a:fillRect/>
          </a:stretch>
        </p:blipFill>
        <p:spPr>
          <a:xfrm>
            <a:off x="1259000" y="2029401"/>
            <a:ext cx="6625999" cy="3975600"/>
          </a:xfrm>
          <a:prstGeom prst="rect">
            <a:avLst/>
          </a:prstGeom>
          <a:noFill/>
          <a:ln>
            <a:noFill/>
          </a:ln>
        </p:spPr>
      </p:pic>
      <p:sp>
        <p:nvSpPr>
          <p:cNvPr id="1821" name="Google Shape;1821;p276"/>
          <p:cNvSpPr txBox="1"/>
          <p:nvPr/>
        </p:nvSpPr>
        <p:spPr>
          <a:xfrm>
            <a:off x="206492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
        <p:nvSpPr>
          <p:cNvPr id="1822" name="Google Shape;1822;p276"/>
          <p:cNvSpPr txBox="1"/>
          <p:nvPr/>
        </p:nvSpPr>
        <p:spPr>
          <a:xfrm>
            <a:off x="580337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pic>
        <p:nvPicPr>
          <p:cNvPr id="1828" name="Google Shape;1828;p277"/>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sp>
        <p:nvSpPr>
          <p:cNvPr id="1833" name="Google Shape;1833;p278"/>
          <p:cNvSpPr txBox="1"/>
          <p:nvPr/>
        </p:nvSpPr>
        <p:spPr>
          <a:xfrm>
            <a:off x="460175" y="200200"/>
            <a:ext cx="83277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This Video Created With Resources From:</a:t>
            </a:r>
            <a:endParaRPr sz="1400" b="0" i="0" u="none" strike="noStrike" cap="none">
              <a:solidFill>
                <a:srgbClr val="000000"/>
              </a:solidFill>
              <a:latin typeface="Arial"/>
              <a:ea typeface="Arial"/>
              <a:cs typeface="Arial"/>
              <a:sym typeface="Arial"/>
            </a:endParaRPr>
          </a:p>
        </p:txBody>
      </p:sp>
      <p:sp>
        <p:nvSpPr>
          <p:cNvPr id="1834" name="Google Shape;1834;p278"/>
          <p:cNvSpPr txBox="1"/>
          <p:nvPr/>
        </p:nvSpPr>
        <p:spPr>
          <a:xfrm>
            <a:off x="2122325" y="5215034"/>
            <a:ext cx="50034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1" i="0" u="none" strike="noStrike" cap="none">
                <a:solidFill>
                  <a:schemeClr val="dk1"/>
                </a:solidFill>
                <a:latin typeface="Calibri"/>
                <a:ea typeface="Calibri"/>
                <a:cs typeface="Calibri"/>
                <a:sym typeface="Calibri"/>
              </a:rPr>
              <a:t>Questions or Comments</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Calibri"/>
                <a:ea typeface="Calibri"/>
                <a:cs typeface="Calibri"/>
                <a:sym typeface="Calibri"/>
              </a:rPr>
              <a:t> Michael Kennedy, Ph.D.          MKennedy@Virginia.edu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Calibri"/>
                <a:ea typeface="Calibri"/>
                <a:cs typeface="Calibri"/>
                <a:sym typeface="Calibri"/>
              </a:rPr>
              <a:t>Rachel L Kunemund, Ph.D.	rk8vm@virginia.edu</a:t>
            </a:r>
            <a:endParaRPr sz="2400" b="0" i="0" u="none" strike="noStrike" cap="none">
              <a:solidFill>
                <a:schemeClr val="dk1"/>
              </a:solidFill>
              <a:latin typeface="Calibri"/>
              <a:ea typeface="Calibri"/>
              <a:cs typeface="Calibri"/>
              <a:sym typeface="Calibri"/>
            </a:endParaRPr>
          </a:p>
        </p:txBody>
      </p:sp>
      <p:pic>
        <p:nvPicPr>
          <p:cNvPr id="1835" name="Google Shape;1835;p278" descr="IEP Translation – Communication from OSEP regarding the ..."/>
          <p:cNvPicPr preferRelativeResize="0"/>
          <p:nvPr/>
        </p:nvPicPr>
        <p:blipFill rotWithShape="1">
          <a:blip r:embed="rId3">
            <a:alphaModFix/>
          </a:blip>
          <a:srcRect/>
          <a:stretch/>
        </p:blipFill>
        <p:spPr>
          <a:xfrm>
            <a:off x="2734864" y="973001"/>
            <a:ext cx="3821906" cy="671512"/>
          </a:xfrm>
          <a:prstGeom prst="rect">
            <a:avLst/>
          </a:prstGeom>
          <a:noFill/>
          <a:ln>
            <a:noFill/>
          </a:ln>
        </p:spPr>
      </p:pic>
      <p:pic>
        <p:nvPicPr>
          <p:cNvPr id="1836" name="Google Shape;1836;p278"/>
          <p:cNvPicPr preferRelativeResize="0"/>
          <p:nvPr/>
        </p:nvPicPr>
        <p:blipFill rotWithShape="1">
          <a:blip r:embed="rId4">
            <a:alphaModFix/>
          </a:blip>
          <a:srcRect/>
          <a:stretch/>
        </p:blipFill>
        <p:spPr>
          <a:xfrm>
            <a:off x="1474769" y="3999134"/>
            <a:ext cx="6342100" cy="1137394"/>
          </a:xfrm>
          <a:prstGeom prst="rect">
            <a:avLst/>
          </a:prstGeom>
          <a:noFill/>
          <a:ln>
            <a:noFill/>
          </a:ln>
        </p:spPr>
      </p:pic>
      <p:pic>
        <p:nvPicPr>
          <p:cNvPr id="1837" name="Google Shape;1837;p278" descr="United States Department of Education - Wikipedia"/>
          <p:cNvPicPr preferRelativeResize="0"/>
          <p:nvPr/>
        </p:nvPicPr>
        <p:blipFill rotWithShape="1">
          <a:blip r:embed="rId5">
            <a:alphaModFix/>
          </a:blip>
          <a:srcRect/>
          <a:stretch/>
        </p:blipFill>
        <p:spPr>
          <a:xfrm>
            <a:off x="3768329" y="1978046"/>
            <a:ext cx="1607344" cy="1607344"/>
          </a:xfrm>
          <a:prstGeom prst="rect">
            <a:avLst/>
          </a:prstGeom>
          <a:noFill/>
          <a:ln>
            <a:noFill/>
          </a:ln>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grpSp>
        <p:nvGrpSpPr>
          <p:cNvPr id="1843" name="Google Shape;1843;p279"/>
          <p:cNvGrpSpPr/>
          <p:nvPr/>
        </p:nvGrpSpPr>
        <p:grpSpPr>
          <a:xfrm>
            <a:off x="1505008" y="297180"/>
            <a:ext cx="5828913" cy="6262953"/>
            <a:chOff x="814636" y="0"/>
            <a:chExt cx="5828913" cy="6262953"/>
          </a:xfrm>
        </p:grpSpPr>
        <p:sp>
          <p:nvSpPr>
            <p:cNvPr id="1844" name="Google Shape;1844;p279"/>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5" name="Google Shape;1845;p279"/>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846" name="Google Shape;1846;p279"/>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7" name="Google Shape;1847;p279"/>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8" name="Google Shape;1848;p279"/>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849" name="Google Shape;1849;p279"/>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0" name="Google Shape;1850;p279"/>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1" name="Google Shape;1851;p279"/>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852" name="Google Shape;1852;p279"/>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3" name="Google Shape;1853;p279"/>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4" name="Google Shape;1854;p279"/>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855" name="Google Shape;1855;p279"/>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6" name="Google Shape;1856;p279"/>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7" name="Google Shape;1857;p279"/>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858" name="Google Shape;1858;p279"/>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9" name="Google Shape;1859;p279"/>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0" name="Google Shape;1860;p279"/>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861" name="Google Shape;1861;p279"/>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862" name="Google Shape;1862;p279"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863" name="Google Shape;1863;p279"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864" name="Google Shape;1864;p279"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865" name="Google Shape;1865;p279"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866" name="Google Shape;1866;p279"/>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7" name="Google Shape;1867;p279"/>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73" name="Google Shape;1873;p280"/>
          <p:cNvSpPr txBox="1">
            <a:spLocks noGrp="1"/>
          </p:cNvSpPr>
          <p:nvPr>
            <p:ph type="title"/>
          </p:nvPr>
        </p:nvSpPr>
        <p:spPr>
          <a:xfrm>
            <a:off x="457200" y="67006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Nuclear Energy </a:t>
            </a:r>
            <a:endParaRPr/>
          </a:p>
        </p:txBody>
      </p:sp>
      <p:sp>
        <p:nvSpPr>
          <p:cNvPr id="1874" name="Google Shape;1874;p280"/>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5" name="Google Shape;1875;p280"/>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1876" name="Google Shape;1876;p280" descr="tom - Wiktionary"/>
          <p:cNvPicPr preferRelativeResize="0"/>
          <p:nvPr/>
        </p:nvPicPr>
        <p:blipFill rotWithShape="1">
          <a:blip r:embed="rId3">
            <a:alphaModFix/>
          </a:blip>
          <a:srcRect/>
          <a:stretch/>
        </p:blipFill>
        <p:spPr>
          <a:xfrm>
            <a:off x="2038662" y="1813086"/>
            <a:ext cx="5066676" cy="4306221"/>
          </a:xfrm>
          <a:prstGeom prst="rect">
            <a:avLst/>
          </a:prstGeom>
          <a:noFill/>
          <a:ln>
            <a:noFill/>
          </a:ln>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sp>
        <p:nvSpPr>
          <p:cNvPr id="1882" name="Google Shape;1882;p281"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3" name="Google Shape;1883;p281"/>
          <p:cNvSpPr txBox="1"/>
          <p:nvPr/>
        </p:nvSpPr>
        <p:spPr>
          <a:xfrm>
            <a:off x="467248" y="109949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is the relationship between kinetic energy and potential energy?</a:t>
            </a:r>
            <a:endParaRPr sz="1400" b="0" i="0" u="none" strike="noStrike" cap="none">
              <a:solidFill>
                <a:srgbClr val="000000"/>
              </a:solidFill>
              <a:latin typeface="Arial"/>
              <a:ea typeface="Arial"/>
              <a:cs typeface="Arial"/>
              <a:sym typeface="Arial"/>
            </a:endParaRPr>
          </a:p>
        </p:txBody>
      </p:sp>
      <p:pic>
        <p:nvPicPr>
          <p:cNvPr id="1884" name="Google Shape;1884;p281"/>
          <p:cNvPicPr preferRelativeResize="0"/>
          <p:nvPr/>
        </p:nvPicPr>
        <p:blipFill rotWithShape="1">
          <a:blip r:embed="rId4">
            <a:alphaModFix/>
          </a:blip>
          <a:srcRect t="-1" b="-1"/>
          <a:stretch/>
        </p:blipFill>
        <p:spPr>
          <a:xfrm>
            <a:off x="1701392" y="2668249"/>
            <a:ext cx="5741231" cy="3957403"/>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889"/>
        <p:cNvGrpSpPr/>
        <p:nvPr/>
      </p:nvGrpSpPr>
      <p:grpSpPr>
        <a:xfrm>
          <a:off x="0" y="0"/>
          <a:ext cx="0" cy="0"/>
          <a:chOff x="0" y="0"/>
          <a:chExt cx="0" cy="0"/>
        </a:xfrm>
      </p:grpSpPr>
      <p:sp>
        <p:nvSpPr>
          <p:cNvPr id="1890" name="Google Shape;1890;p284" descr="Rewind"/>
          <p:cNvSpPr/>
          <p:nvPr/>
        </p:nvSpPr>
        <p:spPr>
          <a:xfrm>
            <a:off x="1828800" y="11019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cxnSp>
        <p:nvCxnSpPr>
          <p:cNvPr id="1896" name="Google Shape;1896;p285"/>
          <p:cNvCxnSpPr>
            <a:stCxn id="1897" idx="3"/>
          </p:cNvCxnSpPr>
          <p:nvPr/>
        </p:nvCxnSpPr>
        <p:spPr>
          <a:xfrm>
            <a:off x="2305538" y="2751293"/>
            <a:ext cx="1071300" cy="150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grpSp>
        <p:nvGrpSpPr>
          <p:cNvPr id="1898" name="Google Shape;1898;p285"/>
          <p:cNvGrpSpPr/>
          <p:nvPr/>
        </p:nvGrpSpPr>
        <p:grpSpPr>
          <a:xfrm>
            <a:off x="465016" y="1008015"/>
            <a:ext cx="8178800" cy="5170603"/>
            <a:chOff x="465016" y="1008015"/>
            <a:chExt cx="8178800" cy="5170603"/>
          </a:xfrm>
        </p:grpSpPr>
        <p:pic>
          <p:nvPicPr>
            <p:cNvPr id="1899" name="Google Shape;1899;p285"/>
            <p:cNvPicPr preferRelativeResize="0"/>
            <p:nvPr/>
          </p:nvPicPr>
          <p:blipFill rotWithShape="1">
            <a:blip r:embed="rId3">
              <a:alphaModFix/>
            </a:blip>
            <a:srcRect l="13938" t="12281" r="15692" b="12281"/>
            <a:stretch/>
          </p:blipFill>
          <p:spPr>
            <a:xfrm>
              <a:off x="3418313" y="2288524"/>
              <a:ext cx="1115545" cy="1195889"/>
            </a:xfrm>
            <a:prstGeom prst="rect">
              <a:avLst/>
            </a:prstGeom>
            <a:noFill/>
            <a:ln>
              <a:noFill/>
            </a:ln>
          </p:spPr>
        </p:pic>
        <p:pic>
          <p:nvPicPr>
            <p:cNvPr id="1900" name="Google Shape;1900;p285"/>
            <p:cNvPicPr preferRelativeResize="0"/>
            <p:nvPr/>
          </p:nvPicPr>
          <p:blipFill rotWithShape="1">
            <a:blip r:embed="rId3">
              <a:alphaModFix/>
            </a:blip>
            <a:srcRect l="13938" t="12281" r="15692" b="12281"/>
            <a:stretch/>
          </p:blipFill>
          <p:spPr>
            <a:xfrm>
              <a:off x="4592472" y="2268737"/>
              <a:ext cx="1115545" cy="1195889"/>
            </a:xfrm>
            <a:prstGeom prst="rect">
              <a:avLst/>
            </a:prstGeom>
            <a:noFill/>
            <a:ln>
              <a:noFill/>
            </a:ln>
          </p:spPr>
        </p:pic>
        <p:pic>
          <p:nvPicPr>
            <p:cNvPr id="1901" name="Google Shape;1901;p285"/>
            <p:cNvPicPr preferRelativeResize="0"/>
            <p:nvPr/>
          </p:nvPicPr>
          <p:blipFill rotWithShape="1">
            <a:blip r:embed="rId3">
              <a:alphaModFix/>
            </a:blip>
            <a:srcRect l="13938" t="12281" r="15692" b="12281"/>
            <a:stretch/>
          </p:blipFill>
          <p:spPr>
            <a:xfrm>
              <a:off x="2987946" y="3425797"/>
              <a:ext cx="1115545" cy="1195889"/>
            </a:xfrm>
            <a:prstGeom prst="rect">
              <a:avLst/>
            </a:prstGeom>
            <a:noFill/>
            <a:ln>
              <a:noFill/>
            </a:ln>
          </p:spPr>
        </p:pic>
        <p:pic>
          <p:nvPicPr>
            <p:cNvPr id="1902" name="Google Shape;1902;p285"/>
            <p:cNvPicPr preferRelativeResize="0"/>
            <p:nvPr/>
          </p:nvPicPr>
          <p:blipFill rotWithShape="1">
            <a:blip r:embed="rId3">
              <a:alphaModFix/>
            </a:blip>
            <a:srcRect l="13938" t="12281" r="15692" b="12281"/>
            <a:stretch/>
          </p:blipFill>
          <p:spPr>
            <a:xfrm>
              <a:off x="4005799" y="4336109"/>
              <a:ext cx="1115545" cy="1195889"/>
            </a:xfrm>
            <a:prstGeom prst="rect">
              <a:avLst/>
            </a:prstGeom>
            <a:noFill/>
            <a:ln>
              <a:noFill/>
            </a:ln>
          </p:spPr>
        </p:pic>
        <p:pic>
          <p:nvPicPr>
            <p:cNvPr id="1903" name="Google Shape;1903;p285"/>
            <p:cNvPicPr preferRelativeResize="0"/>
            <p:nvPr/>
          </p:nvPicPr>
          <p:blipFill rotWithShape="1">
            <a:blip r:embed="rId3">
              <a:alphaModFix/>
            </a:blip>
            <a:srcRect l="13938" t="12281" r="15692" b="12281"/>
            <a:stretch/>
          </p:blipFill>
          <p:spPr>
            <a:xfrm>
              <a:off x="5121345" y="3491280"/>
              <a:ext cx="1115545" cy="1195889"/>
            </a:xfrm>
            <a:prstGeom prst="rect">
              <a:avLst/>
            </a:prstGeom>
            <a:noFill/>
            <a:ln>
              <a:noFill/>
            </a:ln>
          </p:spPr>
        </p:pic>
        <p:sp>
          <p:nvSpPr>
            <p:cNvPr id="1904" name="Google Shape;1904;p285"/>
            <p:cNvSpPr txBox="1"/>
            <p:nvPr/>
          </p:nvSpPr>
          <p:spPr>
            <a:xfrm>
              <a:off x="587213" y="1008015"/>
              <a:ext cx="79344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Atom</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s</a:t>
              </a:r>
              <a:r>
                <a:rPr lang="en-US" sz="4000" b="0" i="0" u="none" strike="noStrike" cap="none">
                  <a:solidFill>
                    <a:schemeClr val="dk1"/>
                  </a:solidFill>
                  <a:latin typeface="Calibri"/>
                  <a:ea typeface="Calibri"/>
                  <a:cs typeface="Calibri"/>
                  <a:sym typeface="Calibri"/>
                </a:rPr>
                <a:t>mallest </a:t>
              </a:r>
              <a:r>
                <a:rPr lang="en-US" sz="4000">
                  <a:solidFill>
                    <a:schemeClr val="dk1"/>
                  </a:solidFill>
                  <a:latin typeface="Calibri"/>
                  <a:ea typeface="Calibri"/>
                  <a:cs typeface="Calibri"/>
                  <a:sym typeface="Calibri"/>
                </a:rPr>
                <a:t>w</a:t>
              </a:r>
              <a:r>
                <a:rPr lang="en-US" sz="4000" b="0" i="0" u="none" strike="noStrike" cap="none">
                  <a:solidFill>
                    <a:schemeClr val="dk1"/>
                  </a:solidFill>
                  <a:latin typeface="Calibri"/>
                  <a:ea typeface="Calibri"/>
                  <a:cs typeface="Calibri"/>
                  <a:sym typeface="Calibri"/>
                </a:rPr>
                <a:t>hole </a:t>
              </a:r>
              <a:r>
                <a:rPr lang="en-US" sz="4000">
                  <a:solidFill>
                    <a:schemeClr val="dk1"/>
                  </a:solidFill>
                  <a:latin typeface="Calibri"/>
                  <a:ea typeface="Calibri"/>
                  <a:cs typeface="Calibri"/>
                  <a:sym typeface="Calibri"/>
                </a:rPr>
                <a:t>u</a:t>
              </a:r>
              <a:r>
                <a:rPr lang="en-US" sz="4000" b="0" i="0" u="none" strike="noStrike" cap="none">
                  <a:solidFill>
                    <a:schemeClr val="dk1"/>
                  </a:solidFill>
                  <a:latin typeface="Calibri"/>
                  <a:ea typeface="Calibri"/>
                  <a:cs typeface="Calibri"/>
                  <a:sym typeface="Calibri"/>
                </a:rPr>
                <a:t>nit of </a:t>
              </a:r>
              <a:r>
                <a:rPr lang="en-US" sz="4000">
                  <a:solidFill>
                    <a:schemeClr val="dk1"/>
                  </a:solidFill>
                  <a:latin typeface="Calibri"/>
                  <a:ea typeface="Calibri"/>
                  <a:cs typeface="Calibri"/>
                  <a:sym typeface="Calibri"/>
                </a:rPr>
                <a:t>m</a:t>
              </a:r>
              <a:r>
                <a:rPr lang="en-US" sz="4000" b="0" i="0" u="none" strike="noStrike" cap="none">
                  <a:solidFill>
                    <a:schemeClr val="dk1"/>
                  </a:solidFill>
                  <a:latin typeface="Calibri"/>
                  <a:ea typeface="Calibri"/>
                  <a:cs typeface="Calibri"/>
                  <a:sym typeface="Calibri"/>
                </a:rPr>
                <a:t>atter</a:t>
              </a:r>
              <a:endParaRPr sz="1400" b="0" i="0" u="none" strike="noStrike" cap="none">
                <a:solidFill>
                  <a:srgbClr val="000000"/>
                </a:solidFill>
                <a:latin typeface="Arial"/>
                <a:ea typeface="Arial"/>
                <a:cs typeface="Arial"/>
                <a:sym typeface="Arial"/>
              </a:endParaRPr>
            </a:p>
          </p:txBody>
        </p:sp>
        <p:sp>
          <p:nvSpPr>
            <p:cNvPr id="1905" name="Google Shape;1905;p285"/>
            <p:cNvSpPr/>
            <p:nvPr/>
          </p:nvSpPr>
          <p:spPr>
            <a:xfrm>
              <a:off x="2596491" y="2172015"/>
              <a:ext cx="3940292" cy="3551852"/>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cxnSp>
          <p:nvCxnSpPr>
            <p:cNvPr id="1906" name="Google Shape;1906;p285"/>
            <p:cNvCxnSpPr>
              <a:stCxn id="1907" idx="1"/>
            </p:cNvCxnSpPr>
            <p:nvPr/>
          </p:nvCxnSpPr>
          <p:spPr>
            <a:xfrm flipH="1">
              <a:off x="5764232" y="2763016"/>
              <a:ext cx="1261800" cy="72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cxnSp>
          <p:nvCxnSpPr>
            <p:cNvPr id="1908" name="Google Shape;1908;p285"/>
            <p:cNvCxnSpPr>
              <a:stCxn id="1909" idx="1"/>
            </p:cNvCxnSpPr>
            <p:nvPr/>
          </p:nvCxnSpPr>
          <p:spPr>
            <a:xfrm rot="10800000">
              <a:off x="6291378" y="4005409"/>
              <a:ext cx="1062900" cy="237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cxnSp>
          <p:nvCxnSpPr>
            <p:cNvPr id="1910" name="Google Shape;1910;p285"/>
            <p:cNvCxnSpPr>
              <a:stCxn id="1911" idx="1"/>
            </p:cNvCxnSpPr>
            <p:nvPr/>
          </p:nvCxnSpPr>
          <p:spPr>
            <a:xfrm rot="10800000">
              <a:off x="5060363" y="5353486"/>
              <a:ext cx="1320900" cy="5943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cxnSp>
          <p:nvCxnSpPr>
            <p:cNvPr id="1912" name="Google Shape;1912;p285"/>
            <p:cNvCxnSpPr/>
            <p:nvPr/>
          </p:nvCxnSpPr>
          <p:spPr>
            <a:xfrm>
              <a:off x="1758462" y="4044462"/>
              <a:ext cx="1133230" cy="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sp>
          <p:nvSpPr>
            <p:cNvPr id="1897" name="Google Shape;1897;p285"/>
            <p:cNvSpPr txBox="1"/>
            <p:nvPr/>
          </p:nvSpPr>
          <p:spPr>
            <a:xfrm>
              <a:off x="1016000" y="2520461"/>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1913" name="Google Shape;1913;p285"/>
            <p:cNvSpPr txBox="1"/>
            <p:nvPr/>
          </p:nvSpPr>
          <p:spPr>
            <a:xfrm>
              <a:off x="465016" y="3786553"/>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1907" name="Google Shape;1907;p285"/>
            <p:cNvSpPr txBox="1"/>
            <p:nvPr/>
          </p:nvSpPr>
          <p:spPr>
            <a:xfrm>
              <a:off x="7026032" y="2532184"/>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1911" name="Google Shape;1911;p285"/>
            <p:cNvSpPr txBox="1"/>
            <p:nvPr/>
          </p:nvSpPr>
          <p:spPr>
            <a:xfrm>
              <a:off x="6381263" y="5716953"/>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1909" name="Google Shape;1909;p285"/>
            <p:cNvSpPr txBox="1"/>
            <p:nvPr/>
          </p:nvSpPr>
          <p:spPr>
            <a:xfrm>
              <a:off x="7354278" y="3798277"/>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grpSp>
      <p:sp>
        <p:nvSpPr>
          <p:cNvPr id="1914" name="Google Shape;1914;p28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918"/>
        <p:cNvGrpSpPr/>
        <p:nvPr/>
      </p:nvGrpSpPr>
      <p:grpSpPr>
        <a:xfrm>
          <a:off x="0" y="0"/>
          <a:ext cx="0" cy="0"/>
          <a:chOff x="0" y="0"/>
          <a:chExt cx="0" cy="0"/>
        </a:xfrm>
      </p:grpSpPr>
      <p:pic>
        <p:nvPicPr>
          <p:cNvPr id="1919" name="Google Shape;1919;p286" descr="tom - Wiktionary"/>
          <p:cNvPicPr preferRelativeResize="0"/>
          <p:nvPr/>
        </p:nvPicPr>
        <p:blipFill rotWithShape="1">
          <a:blip r:embed="rId3">
            <a:alphaModFix/>
          </a:blip>
          <a:srcRect/>
          <a:stretch/>
        </p:blipFill>
        <p:spPr>
          <a:xfrm>
            <a:off x="1828800" y="2184520"/>
            <a:ext cx="5066676" cy="4306221"/>
          </a:xfrm>
          <a:prstGeom prst="rect">
            <a:avLst/>
          </a:prstGeom>
          <a:noFill/>
          <a:ln>
            <a:noFill/>
          </a:ln>
        </p:spPr>
      </p:pic>
      <p:sp>
        <p:nvSpPr>
          <p:cNvPr id="1920" name="Google Shape;1920;p286"/>
          <p:cNvSpPr txBox="1"/>
          <p:nvPr/>
        </p:nvSpPr>
        <p:spPr>
          <a:xfrm>
            <a:off x="0" y="728144"/>
            <a:ext cx="91440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Nucleus</a:t>
            </a:r>
            <a:r>
              <a:rPr lang="en-US" sz="4000" b="0" i="0" u="none" strike="noStrike" cap="none">
                <a:solidFill>
                  <a:schemeClr val="dk1"/>
                </a:solidFill>
                <a:latin typeface="Calibri"/>
                <a:ea typeface="Calibri"/>
                <a:cs typeface="Calibri"/>
                <a:sym typeface="Calibri"/>
              </a:rPr>
              <a:t>: the center of the atom that is made up of protons and neutrons </a:t>
            </a:r>
            <a:endParaRPr sz="1400" b="0" i="0" u="none" strike="noStrike" cap="none">
              <a:solidFill>
                <a:srgbClr val="000000"/>
              </a:solidFill>
              <a:latin typeface="Arial"/>
              <a:ea typeface="Arial"/>
              <a:cs typeface="Arial"/>
              <a:sym typeface="Arial"/>
            </a:endParaRPr>
          </a:p>
        </p:txBody>
      </p:sp>
      <p:cxnSp>
        <p:nvCxnSpPr>
          <p:cNvPr id="1921" name="Google Shape;1921;p286"/>
          <p:cNvCxnSpPr/>
          <p:nvPr/>
        </p:nvCxnSpPr>
        <p:spPr>
          <a:xfrm flipH="1">
            <a:off x="5186597" y="2873179"/>
            <a:ext cx="1985298" cy="1101644"/>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sp>
        <p:nvSpPr>
          <p:cNvPr id="1922" name="Google Shape;1922;p286"/>
          <p:cNvSpPr/>
          <p:nvPr/>
        </p:nvSpPr>
        <p:spPr>
          <a:xfrm>
            <a:off x="3612630" y="3582649"/>
            <a:ext cx="1573967" cy="1424066"/>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23" name="Google Shape;1923;p28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20" name="Google Shape;120;p2"/>
          <p:cNvSpPr/>
          <p:nvPr/>
        </p:nvSpPr>
        <p:spPr>
          <a:xfrm>
            <a:off x="828743" y="620512"/>
            <a:ext cx="74865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alibri"/>
                <a:ea typeface="Calibri"/>
                <a:cs typeface="Calibri"/>
                <a:sym typeface="Calibri"/>
              </a:rPr>
              <a:t>Potential Energy</a:t>
            </a:r>
            <a:endParaRPr sz="1400" b="0" i="0" u="none" strike="noStrike" cap="none">
              <a:solidFill>
                <a:srgbClr val="000000"/>
              </a:solidFill>
              <a:latin typeface="Arial"/>
              <a:ea typeface="Arial"/>
              <a:cs typeface="Arial"/>
              <a:sym typeface="Arial"/>
            </a:endParaRPr>
          </a:p>
        </p:txBody>
      </p:sp>
      <p:sp>
        <p:nvSpPr>
          <p:cNvPr id="121" name="Google Shape;121;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 name="Google Shape;122;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123" name="Google Shape;123;p2" descr="potentiaLENERGY.jpg"/>
          <p:cNvPicPr preferRelativeResize="0"/>
          <p:nvPr/>
        </p:nvPicPr>
        <p:blipFill rotWithShape="1">
          <a:blip r:embed="rId3">
            <a:alphaModFix/>
          </a:blip>
          <a:srcRect l="-9890" r="-9888"/>
          <a:stretch/>
        </p:blipFill>
        <p:spPr>
          <a:xfrm>
            <a:off x="457200" y="1792775"/>
            <a:ext cx="8229600" cy="452596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17" descr="tom - Wiktionary"/>
          <p:cNvPicPr preferRelativeResize="0"/>
          <p:nvPr/>
        </p:nvPicPr>
        <p:blipFill rotWithShape="1">
          <a:blip r:embed="rId3">
            <a:alphaModFix/>
          </a:blip>
          <a:srcRect/>
          <a:stretch/>
        </p:blipFill>
        <p:spPr>
          <a:xfrm>
            <a:off x="2038650" y="2184520"/>
            <a:ext cx="5066676" cy="4306221"/>
          </a:xfrm>
          <a:prstGeom prst="rect">
            <a:avLst/>
          </a:prstGeom>
          <a:noFill/>
          <a:ln>
            <a:noFill/>
          </a:ln>
        </p:spPr>
      </p:pic>
      <p:sp>
        <p:nvSpPr>
          <p:cNvPr id="286" name="Google Shape;286;p17"/>
          <p:cNvSpPr txBox="1"/>
          <p:nvPr/>
        </p:nvSpPr>
        <p:spPr>
          <a:xfrm>
            <a:off x="0" y="1163029"/>
            <a:ext cx="9144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found in the nucleus of an atom?</a:t>
            </a:r>
            <a:endParaRPr sz="1400" b="0" i="0" u="none" strike="noStrike" cap="none">
              <a:solidFill>
                <a:srgbClr val="000000"/>
              </a:solidFill>
              <a:latin typeface="Arial"/>
              <a:ea typeface="Arial"/>
              <a:cs typeface="Arial"/>
              <a:sym typeface="Arial"/>
            </a:endParaRPr>
          </a:p>
        </p:txBody>
      </p:sp>
      <p:sp>
        <p:nvSpPr>
          <p:cNvPr id="287" name="Google Shape;287;p1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pic>
        <p:nvPicPr>
          <p:cNvPr id="1929" name="Google Shape;1929;p287" descr="tom - Wiktionary"/>
          <p:cNvPicPr preferRelativeResize="0"/>
          <p:nvPr/>
        </p:nvPicPr>
        <p:blipFill rotWithShape="1">
          <a:blip r:embed="rId3">
            <a:alphaModFix/>
          </a:blip>
          <a:srcRect/>
          <a:stretch/>
        </p:blipFill>
        <p:spPr>
          <a:xfrm>
            <a:off x="1405393" y="2384532"/>
            <a:ext cx="5066676" cy="4306221"/>
          </a:xfrm>
          <a:prstGeom prst="rect">
            <a:avLst/>
          </a:prstGeom>
          <a:noFill/>
          <a:ln>
            <a:noFill/>
          </a:ln>
        </p:spPr>
      </p:pic>
      <p:sp>
        <p:nvSpPr>
          <p:cNvPr id="1930" name="Google Shape;1930;p287"/>
          <p:cNvSpPr txBox="1"/>
          <p:nvPr/>
        </p:nvSpPr>
        <p:spPr>
          <a:xfrm>
            <a:off x="5623766" y="2025280"/>
            <a:ext cx="1163204"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FF0000"/>
                </a:solidFill>
                <a:latin typeface="Calibri"/>
                <a:ea typeface="Calibri"/>
                <a:cs typeface="Calibri"/>
                <a:sym typeface="Calibri"/>
              </a:rPr>
              <a:t>Proton</a:t>
            </a:r>
            <a:endParaRPr sz="2700" b="0" i="0" u="none" strike="noStrike" cap="none">
              <a:solidFill>
                <a:srgbClr val="FF0000"/>
              </a:solidFill>
              <a:latin typeface="Calibri"/>
              <a:ea typeface="Calibri"/>
              <a:cs typeface="Calibri"/>
              <a:sym typeface="Calibri"/>
            </a:endParaRPr>
          </a:p>
        </p:txBody>
      </p:sp>
      <p:cxnSp>
        <p:nvCxnSpPr>
          <p:cNvPr id="1931" name="Google Shape;1931;p287"/>
          <p:cNvCxnSpPr/>
          <p:nvPr/>
        </p:nvCxnSpPr>
        <p:spPr>
          <a:xfrm flipH="1">
            <a:off x="4130376" y="2659654"/>
            <a:ext cx="1536603" cy="1407340"/>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sp>
        <p:nvSpPr>
          <p:cNvPr id="1932" name="Google Shape;1932;p287"/>
          <p:cNvSpPr/>
          <p:nvPr/>
        </p:nvSpPr>
        <p:spPr>
          <a:xfrm>
            <a:off x="5936308" y="2593672"/>
            <a:ext cx="476295" cy="497777"/>
          </a:xfrm>
          <a:prstGeom prst="plus">
            <a:avLst>
              <a:gd name="adj" fmla="val 35811"/>
            </a:avLst>
          </a:prstGeom>
          <a:solidFill>
            <a:srgbClr val="FF0000"/>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1933" name="Google Shape;1933;p287"/>
          <p:cNvSpPr txBox="1"/>
          <p:nvPr/>
        </p:nvSpPr>
        <p:spPr>
          <a:xfrm>
            <a:off x="0" y="641105"/>
            <a:ext cx="91440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Protons</a:t>
            </a:r>
            <a:r>
              <a:rPr lang="en-US" sz="4000" b="0" i="0" u="none" strike="noStrike" cap="none">
                <a:solidFill>
                  <a:schemeClr val="dk1"/>
                </a:solidFill>
                <a:latin typeface="Calibri"/>
                <a:ea typeface="Calibri"/>
                <a:cs typeface="Calibri"/>
                <a:sym typeface="Calibri"/>
              </a:rPr>
              <a:t>: positively charged subatomic particles found in the nucleus of an atom</a:t>
            </a:r>
            <a:endParaRPr sz="1400" b="0" i="0" u="none" strike="noStrike" cap="none">
              <a:solidFill>
                <a:srgbClr val="000000"/>
              </a:solidFill>
              <a:latin typeface="Arial"/>
              <a:ea typeface="Arial"/>
              <a:cs typeface="Arial"/>
              <a:sym typeface="Arial"/>
            </a:endParaRPr>
          </a:p>
        </p:txBody>
      </p:sp>
      <p:sp>
        <p:nvSpPr>
          <p:cNvPr id="1934" name="Google Shape;1934;p28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pic>
        <p:nvPicPr>
          <p:cNvPr id="1940" name="Google Shape;1940;p288" descr="tom - Wiktionary"/>
          <p:cNvPicPr preferRelativeResize="0"/>
          <p:nvPr/>
        </p:nvPicPr>
        <p:blipFill rotWithShape="1">
          <a:blip r:embed="rId3">
            <a:alphaModFix/>
          </a:blip>
          <a:srcRect/>
          <a:stretch/>
        </p:blipFill>
        <p:spPr>
          <a:xfrm>
            <a:off x="1416369" y="2321012"/>
            <a:ext cx="5066676" cy="4306221"/>
          </a:xfrm>
          <a:prstGeom prst="rect">
            <a:avLst/>
          </a:prstGeom>
          <a:noFill/>
          <a:ln>
            <a:noFill/>
          </a:ln>
        </p:spPr>
      </p:pic>
      <p:sp>
        <p:nvSpPr>
          <p:cNvPr id="1941" name="Google Shape;1941;p288"/>
          <p:cNvSpPr txBox="1"/>
          <p:nvPr/>
        </p:nvSpPr>
        <p:spPr>
          <a:xfrm>
            <a:off x="6350810" y="2429778"/>
            <a:ext cx="1376821" cy="507831"/>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FF0000"/>
                </a:solidFill>
                <a:latin typeface="Calibri"/>
                <a:ea typeface="Calibri"/>
                <a:cs typeface="Calibri"/>
                <a:sym typeface="Calibri"/>
              </a:rPr>
              <a:t>Neutron</a:t>
            </a:r>
            <a:endParaRPr sz="2700" b="0" i="0" u="none" strike="noStrike" cap="none">
              <a:solidFill>
                <a:srgbClr val="FF0000"/>
              </a:solidFill>
              <a:latin typeface="Calibri"/>
              <a:ea typeface="Calibri"/>
              <a:cs typeface="Calibri"/>
              <a:sym typeface="Calibri"/>
            </a:endParaRPr>
          </a:p>
        </p:txBody>
      </p:sp>
      <p:cxnSp>
        <p:nvCxnSpPr>
          <p:cNvPr id="1942" name="Google Shape;1942;p288"/>
          <p:cNvCxnSpPr/>
          <p:nvPr/>
        </p:nvCxnSpPr>
        <p:spPr>
          <a:xfrm flipH="1">
            <a:off x="4452079" y="3036748"/>
            <a:ext cx="1743050" cy="1235449"/>
          </a:xfrm>
          <a:prstGeom prst="straightConnector1">
            <a:avLst/>
          </a:prstGeom>
          <a:noFill/>
          <a:ln w="76200" cap="flat" cmpd="sng">
            <a:solidFill>
              <a:srgbClr val="FFFF00"/>
            </a:solidFill>
            <a:prstDash val="solid"/>
            <a:round/>
            <a:headEnd type="none" w="sm" len="sm"/>
            <a:tailEnd type="stealth" w="med" len="med"/>
          </a:ln>
          <a:effectLst>
            <a:outerShdw blurRad="40000" dist="20000" dir="5400000" rotWithShape="0">
              <a:srgbClr val="000000">
                <a:alpha val="36862"/>
              </a:srgbClr>
            </a:outerShdw>
          </a:effectLst>
        </p:spPr>
      </p:cxnSp>
      <p:sp>
        <p:nvSpPr>
          <p:cNvPr id="1943" name="Google Shape;1943;p288"/>
          <p:cNvSpPr txBox="1"/>
          <p:nvPr/>
        </p:nvSpPr>
        <p:spPr>
          <a:xfrm>
            <a:off x="708150" y="315175"/>
            <a:ext cx="7727700" cy="2401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Neutrons</a:t>
            </a:r>
            <a:r>
              <a:rPr lang="en-US" sz="4000" b="0" i="0" u="none" strike="noStrike" cap="none">
                <a:solidFill>
                  <a:schemeClr val="dk1"/>
                </a:solidFill>
                <a:latin typeface="Calibri"/>
                <a:ea typeface="Calibri"/>
                <a:cs typeface="Calibri"/>
                <a:sym typeface="Calibri"/>
              </a:rPr>
              <a:t>: subatomic particles with no charge (neutral charge) found in the nucleus of atoms</a:t>
            </a:r>
            <a:endParaRPr sz="4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Calibri"/>
              <a:ea typeface="Calibri"/>
              <a:cs typeface="Calibri"/>
              <a:sym typeface="Calibri"/>
            </a:endParaRPr>
          </a:p>
        </p:txBody>
      </p:sp>
      <p:sp>
        <p:nvSpPr>
          <p:cNvPr id="1944" name="Google Shape;1944;p28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0" name="Google Shape;1950;p289"/>
          <p:cNvSpPr txBox="1"/>
          <p:nvPr/>
        </p:nvSpPr>
        <p:spPr>
          <a:xfrm>
            <a:off x="212407" y="849542"/>
            <a:ext cx="87192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Mass</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a</a:t>
            </a:r>
            <a:r>
              <a:rPr lang="en-US" sz="4000" b="0" i="0" u="none" strike="noStrike" cap="none">
                <a:solidFill>
                  <a:schemeClr val="dk1"/>
                </a:solidFill>
                <a:latin typeface="Calibri"/>
                <a:ea typeface="Calibri"/>
                <a:cs typeface="Calibri"/>
                <a:sym typeface="Calibri"/>
              </a:rPr>
              <a:t> type of measurement that tells us how much matter is in an object</a:t>
            </a:r>
            <a:endParaRPr sz="1400" b="0" i="0" u="none" strike="noStrike" cap="none">
              <a:solidFill>
                <a:srgbClr val="000000"/>
              </a:solidFill>
              <a:latin typeface="Arial"/>
              <a:ea typeface="Arial"/>
              <a:cs typeface="Arial"/>
              <a:sym typeface="Arial"/>
            </a:endParaRPr>
          </a:p>
        </p:txBody>
      </p:sp>
      <p:sp>
        <p:nvSpPr>
          <p:cNvPr id="1951" name="Google Shape;1951;p289"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52" name="Google Shape;1952;p289"/>
          <p:cNvPicPr preferRelativeResize="0"/>
          <p:nvPr/>
        </p:nvPicPr>
        <p:blipFill rotWithShape="1">
          <a:blip r:embed="rId4">
            <a:alphaModFix/>
          </a:blip>
          <a:srcRect l="42125" t="51668" r="36240" b="24040"/>
          <a:stretch/>
        </p:blipFill>
        <p:spPr>
          <a:xfrm>
            <a:off x="1310362" y="2173156"/>
            <a:ext cx="6523281" cy="4212234"/>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sp>
        <p:nvSpPr>
          <p:cNvPr id="1958" name="Google Shape;1958;p290"/>
          <p:cNvSpPr txBox="1">
            <a:spLocks noGrp="1"/>
          </p:cNvSpPr>
          <p:nvPr>
            <p:ph type="title"/>
          </p:nvPr>
        </p:nvSpPr>
        <p:spPr>
          <a:xfrm>
            <a:off x="457188" y="47159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Energy: the ability to cause change</a:t>
            </a:r>
            <a:endParaRPr/>
          </a:p>
        </p:txBody>
      </p:sp>
      <p:pic>
        <p:nvPicPr>
          <p:cNvPr id="1959" name="Google Shape;1959;p290" descr="energy.jpg"/>
          <p:cNvPicPr preferRelativeResize="0">
            <a:picLocks noGrp="1"/>
          </p:cNvPicPr>
          <p:nvPr>
            <p:ph type="body" idx="1"/>
          </p:nvPr>
        </p:nvPicPr>
        <p:blipFill rotWithShape="1">
          <a:blip r:embed="rId3">
            <a:alphaModFix/>
          </a:blip>
          <a:srcRect l="-18187" r="-18186"/>
          <a:stretch/>
        </p:blipFill>
        <p:spPr>
          <a:xfrm>
            <a:off x="457200" y="1738475"/>
            <a:ext cx="8229600" cy="4526100"/>
          </a:xfrm>
          <a:prstGeom prst="rect">
            <a:avLst/>
          </a:prstGeom>
          <a:noFill/>
          <a:ln w="9525" cap="flat" cmpd="sng">
            <a:solidFill>
              <a:schemeClr val="lt1"/>
            </a:solidFill>
            <a:prstDash val="solid"/>
            <a:round/>
            <a:headEnd type="none" w="sm" len="sm"/>
            <a:tailEnd type="none" w="sm" len="sm"/>
          </a:ln>
        </p:spPr>
      </p:pic>
      <p:sp>
        <p:nvSpPr>
          <p:cNvPr id="1960" name="Google Shape;1960;p29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965"/>
        <p:cNvGrpSpPr/>
        <p:nvPr/>
      </p:nvGrpSpPr>
      <p:grpSpPr>
        <a:xfrm>
          <a:off x="0" y="0"/>
          <a:ext cx="0" cy="0"/>
          <a:chOff x="0" y="0"/>
          <a:chExt cx="0" cy="0"/>
        </a:xfrm>
      </p:grpSpPr>
      <p:sp>
        <p:nvSpPr>
          <p:cNvPr id="1966" name="Google Shape;1966;p291"/>
          <p:cNvSpPr txBox="1">
            <a:spLocks noGrp="1"/>
          </p:cNvSpPr>
          <p:nvPr>
            <p:ph type="title"/>
          </p:nvPr>
        </p:nvSpPr>
        <p:spPr>
          <a:xfrm>
            <a:off x="457200" y="849542"/>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a:t>Gravity: force that exists between all objects with mass </a:t>
            </a:r>
            <a:endParaRPr/>
          </a:p>
        </p:txBody>
      </p:sp>
      <p:pic>
        <p:nvPicPr>
          <p:cNvPr id="1967" name="Google Shape;1967;p291" descr="gravity.jpg"/>
          <p:cNvPicPr preferRelativeResize="0">
            <a:picLocks noGrp="1"/>
          </p:cNvPicPr>
          <p:nvPr>
            <p:ph type="body" idx="1"/>
          </p:nvPr>
        </p:nvPicPr>
        <p:blipFill rotWithShape="1">
          <a:blip r:embed="rId3">
            <a:alphaModFix/>
          </a:blip>
          <a:srcRect t="-34285" b="-34285"/>
          <a:stretch/>
        </p:blipFill>
        <p:spPr>
          <a:xfrm>
            <a:off x="457200" y="1417638"/>
            <a:ext cx="8229600" cy="4525963"/>
          </a:xfrm>
          <a:prstGeom prst="rect">
            <a:avLst/>
          </a:prstGeom>
          <a:noFill/>
          <a:ln w="9525" cap="flat" cmpd="sng">
            <a:solidFill>
              <a:schemeClr val="lt1"/>
            </a:solidFill>
            <a:prstDash val="solid"/>
            <a:round/>
            <a:headEnd type="none" w="sm" len="sm"/>
            <a:tailEnd type="none" w="sm" len="sm"/>
          </a:ln>
        </p:spPr>
      </p:pic>
      <p:sp>
        <p:nvSpPr>
          <p:cNvPr id="1968" name="Google Shape;1968;p29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973"/>
        <p:cNvGrpSpPr/>
        <p:nvPr/>
      </p:nvGrpSpPr>
      <p:grpSpPr>
        <a:xfrm>
          <a:off x="0" y="0"/>
          <a:ext cx="0" cy="0"/>
          <a:chOff x="0" y="0"/>
          <a:chExt cx="0" cy="0"/>
        </a:xfrm>
      </p:grpSpPr>
      <p:sp>
        <p:nvSpPr>
          <p:cNvPr id="1974" name="Google Shape;1974;p292"/>
          <p:cNvSpPr txBox="1"/>
          <p:nvPr/>
        </p:nvSpPr>
        <p:spPr>
          <a:xfrm>
            <a:off x="799789" y="497459"/>
            <a:ext cx="75444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Chemical Change</a:t>
            </a:r>
            <a:r>
              <a:rPr lang="en-US" sz="4000" b="0" i="0" u="none" strike="noStrike" cap="none">
                <a:solidFill>
                  <a:schemeClr val="dk1"/>
                </a:solidFill>
                <a:latin typeface="Calibri"/>
                <a:ea typeface="Calibri"/>
                <a:cs typeface="Calibri"/>
                <a:sym typeface="Calibri"/>
              </a:rPr>
              <a:t>: rearranges the atoms in the original substance to make a new substance</a:t>
            </a:r>
            <a:endParaRPr sz="1400" b="0" i="0" u="none" strike="noStrike" cap="none">
              <a:solidFill>
                <a:srgbClr val="000000"/>
              </a:solidFill>
              <a:latin typeface="Arial"/>
              <a:ea typeface="Arial"/>
              <a:cs typeface="Arial"/>
              <a:sym typeface="Arial"/>
            </a:endParaRPr>
          </a:p>
        </p:txBody>
      </p:sp>
      <p:pic>
        <p:nvPicPr>
          <p:cNvPr id="1975" name="Google Shape;1975;p292"/>
          <p:cNvPicPr preferRelativeResize="0"/>
          <p:nvPr/>
        </p:nvPicPr>
        <p:blipFill rotWithShape="1">
          <a:blip r:embed="rId3">
            <a:alphaModFix/>
          </a:blip>
          <a:srcRect t="24756"/>
          <a:stretch/>
        </p:blipFill>
        <p:spPr>
          <a:xfrm>
            <a:off x="2715674" y="2665866"/>
            <a:ext cx="3712651" cy="4192134"/>
          </a:xfrm>
          <a:prstGeom prst="rect">
            <a:avLst/>
          </a:prstGeom>
          <a:noFill/>
          <a:ln>
            <a:noFill/>
          </a:ln>
        </p:spPr>
      </p:pic>
      <p:sp>
        <p:nvSpPr>
          <p:cNvPr id="1976" name="Google Shape;1976;p29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981"/>
        <p:cNvGrpSpPr/>
        <p:nvPr/>
      </p:nvGrpSpPr>
      <p:grpSpPr>
        <a:xfrm>
          <a:off x="0" y="0"/>
          <a:ext cx="0" cy="0"/>
          <a:chOff x="0" y="0"/>
          <a:chExt cx="0" cy="0"/>
        </a:xfrm>
      </p:grpSpPr>
      <p:sp>
        <p:nvSpPr>
          <p:cNvPr id="1982" name="Google Shape;1982;p293"/>
          <p:cNvSpPr txBox="1">
            <a:spLocks noGrp="1"/>
          </p:cNvSpPr>
          <p:nvPr>
            <p:ph type="title"/>
          </p:nvPr>
        </p:nvSpPr>
        <p:spPr>
          <a:xfrm>
            <a:off x="-183604" y="849542"/>
            <a:ext cx="9511200" cy="19338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4320" b="1" u="sng"/>
              <a:t>Chemical Reaction</a:t>
            </a:r>
            <a:r>
              <a:rPr lang="en-US" sz="4320"/>
              <a:t>: made up of chemical changes that happen when two or more elements are combined</a:t>
            </a:r>
            <a:endParaRPr/>
          </a:p>
        </p:txBody>
      </p:sp>
      <p:pic>
        <p:nvPicPr>
          <p:cNvPr id="1983" name="Google Shape;1983;p293" descr="chemicalreaction.jpg"/>
          <p:cNvPicPr preferRelativeResize="0">
            <a:picLocks noGrp="1"/>
          </p:cNvPicPr>
          <p:nvPr>
            <p:ph type="body" idx="1"/>
          </p:nvPr>
        </p:nvPicPr>
        <p:blipFill rotWithShape="1">
          <a:blip r:embed="rId3">
            <a:alphaModFix/>
          </a:blip>
          <a:srcRect l="-86715" r="-86715"/>
          <a:stretch/>
        </p:blipFill>
        <p:spPr>
          <a:xfrm>
            <a:off x="-601508" y="3072909"/>
            <a:ext cx="10347000" cy="3785100"/>
          </a:xfrm>
          <a:prstGeom prst="rect">
            <a:avLst/>
          </a:prstGeom>
          <a:noFill/>
          <a:ln w="9525" cap="flat" cmpd="sng">
            <a:solidFill>
              <a:schemeClr val="lt1"/>
            </a:solidFill>
            <a:prstDash val="solid"/>
            <a:round/>
            <a:headEnd type="none" w="sm" len="sm"/>
            <a:tailEnd type="none" w="sm" len="sm"/>
          </a:ln>
        </p:spPr>
      </p:pic>
      <p:sp>
        <p:nvSpPr>
          <p:cNvPr id="1984" name="Google Shape;1984;p29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989"/>
        <p:cNvGrpSpPr/>
        <p:nvPr/>
      </p:nvGrpSpPr>
      <p:grpSpPr>
        <a:xfrm>
          <a:off x="0" y="0"/>
          <a:ext cx="0" cy="0"/>
          <a:chOff x="0" y="0"/>
          <a:chExt cx="0" cy="0"/>
        </a:xfrm>
      </p:grpSpPr>
      <p:sp>
        <p:nvSpPr>
          <p:cNvPr id="1990" name="Google Shape;1990;p2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Potential energy:</a:t>
            </a:r>
            <a:r>
              <a:rPr lang="en-US"/>
              <a:t> stored energy</a:t>
            </a:r>
            <a:endParaRPr/>
          </a:p>
        </p:txBody>
      </p:sp>
      <p:pic>
        <p:nvPicPr>
          <p:cNvPr id="1991" name="Google Shape;1991;p294" descr="potentiaLENERGY.jpg"/>
          <p:cNvPicPr preferRelativeResize="0">
            <a:picLocks noGrp="1"/>
          </p:cNvPicPr>
          <p:nvPr>
            <p:ph type="body" idx="1"/>
          </p:nvPr>
        </p:nvPicPr>
        <p:blipFill rotWithShape="1">
          <a:blip r:embed="rId3">
            <a:alphaModFix/>
          </a:blip>
          <a:srcRect l="-9890" r="-9888"/>
          <a:stretch/>
        </p:blipFill>
        <p:spPr>
          <a:xfrm>
            <a:off x="457200" y="1627850"/>
            <a:ext cx="8229600" cy="4526100"/>
          </a:xfrm>
          <a:prstGeom prst="rect">
            <a:avLst/>
          </a:prstGeom>
          <a:noFill/>
          <a:ln w="9525" cap="flat" cmpd="sng">
            <a:solidFill>
              <a:schemeClr val="lt1"/>
            </a:solidFill>
            <a:prstDash val="solid"/>
            <a:round/>
            <a:headEnd type="none" w="sm" len="sm"/>
            <a:tailEnd type="none" w="sm" len="sm"/>
          </a:ln>
        </p:spPr>
      </p:pic>
      <p:sp>
        <p:nvSpPr>
          <p:cNvPr id="1992" name="Google Shape;1992;p294"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997"/>
        <p:cNvGrpSpPr/>
        <p:nvPr/>
      </p:nvGrpSpPr>
      <p:grpSpPr>
        <a:xfrm>
          <a:off x="0" y="0"/>
          <a:ext cx="0" cy="0"/>
          <a:chOff x="0" y="0"/>
          <a:chExt cx="0" cy="0"/>
        </a:xfrm>
      </p:grpSpPr>
      <p:sp>
        <p:nvSpPr>
          <p:cNvPr id="1998" name="Google Shape;1998;p295"/>
          <p:cNvSpPr txBox="1">
            <a:spLocks noGrp="1"/>
          </p:cNvSpPr>
          <p:nvPr>
            <p:ph type="title"/>
          </p:nvPr>
        </p:nvSpPr>
        <p:spPr>
          <a:xfrm>
            <a:off x="139510" y="571686"/>
            <a:ext cx="8865000" cy="2143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Gravitational Potential Energy</a:t>
            </a:r>
            <a:r>
              <a:rPr lang="en-US" sz="3959"/>
              <a:t>: energy stored because of an object’s position or height above Earth’s surface</a:t>
            </a:r>
            <a:endParaRPr/>
          </a:p>
        </p:txBody>
      </p:sp>
      <p:pic>
        <p:nvPicPr>
          <p:cNvPr id="1999" name="Google Shape;1999;p295" descr="earth.jpg"/>
          <p:cNvPicPr preferRelativeResize="0">
            <a:picLocks noGrp="1"/>
          </p:cNvPicPr>
          <p:nvPr>
            <p:ph type="body" idx="1"/>
          </p:nvPr>
        </p:nvPicPr>
        <p:blipFill rotWithShape="1">
          <a:blip r:embed="rId3">
            <a:alphaModFix/>
          </a:blip>
          <a:srcRect l="-14891" r="-14891"/>
          <a:stretch/>
        </p:blipFill>
        <p:spPr>
          <a:xfrm>
            <a:off x="941522" y="2539078"/>
            <a:ext cx="7260956" cy="3993246"/>
          </a:xfrm>
          <a:prstGeom prst="rect">
            <a:avLst/>
          </a:prstGeom>
          <a:noFill/>
          <a:ln w="9525" cap="flat" cmpd="sng">
            <a:solidFill>
              <a:schemeClr val="lt1"/>
            </a:solidFill>
            <a:prstDash val="solid"/>
            <a:round/>
            <a:headEnd type="none" w="sm" len="sm"/>
            <a:tailEnd type="none" w="sm" len="sm"/>
          </a:ln>
        </p:spPr>
      </p:pic>
      <p:sp>
        <p:nvSpPr>
          <p:cNvPr id="2000" name="Google Shape;2000;p295"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2005"/>
        <p:cNvGrpSpPr/>
        <p:nvPr/>
      </p:nvGrpSpPr>
      <p:grpSpPr>
        <a:xfrm>
          <a:off x="0" y="0"/>
          <a:ext cx="0" cy="0"/>
          <a:chOff x="0" y="0"/>
          <a:chExt cx="0" cy="0"/>
        </a:xfrm>
      </p:grpSpPr>
      <p:sp>
        <p:nvSpPr>
          <p:cNvPr id="2006" name="Google Shape;2006;p296"/>
          <p:cNvSpPr txBox="1">
            <a:spLocks noGrp="1"/>
          </p:cNvSpPr>
          <p:nvPr>
            <p:ph type="title"/>
          </p:nvPr>
        </p:nvSpPr>
        <p:spPr>
          <a:xfrm>
            <a:off x="437399" y="735225"/>
            <a:ext cx="8269200" cy="2143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Chemical Energy:</a:t>
            </a:r>
            <a:r>
              <a:rPr lang="en-US"/>
              <a:t> energy stored in the bonds of chemical compounds, like atoms and molecules</a:t>
            </a:r>
            <a:endParaRPr/>
          </a:p>
        </p:txBody>
      </p:sp>
      <p:pic>
        <p:nvPicPr>
          <p:cNvPr id="2007" name="Google Shape;2007;p296" descr="bonds.jpg"/>
          <p:cNvPicPr preferRelativeResize="0">
            <a:picLocks noGrp="1"/>
          </p:cNvPicPr>
          <p:nvPr>
            <p:ph type="body" idx="1"/>
          </p:nvPr>
        </p:nvPicPr>
        <p:blipFill rotWithShape="1">
          <a:blip r:embed="rId3">
            <a:alphaModFix/>
          </a:blip>
          <a:srcRect l="-40915" r="-40915"/>
          <a:stretch/>
        </p:blipFill>
        <p:spPr>
          <a:xfrm>
            <a:off x="139485" y="3013023"/>
            <a:ext cx="8229600" cy="3844977"/>
          </a:xfrm>
          <a:prstGeom prst="rect">
            <a:avLst/>
          </a:prstGeom>
          <a:noFill/>
          <a:ln w="9525" cap="flat" cmpd="sng">
            <a:solidFill>
              <a:schemeClr val="lt1"/>
            </a:solidFill>
            <a:prstDash val="solid"/>
            <a:round/>
            <a:headEnd type="none" w="sm" len="sm"/>
            <a:tailEnd type="none" w="sm" len="sm"/>
          </a:ln>
        </p:spPr>
      </p:pic>
      <p:sp>
        <p:nvSpPr>
          <p:cNvPr id="2008" name="Google Shape;2008;p296"/>
          <p:cNvSpPr/>
          <p:nvPr/>
        </p:nvSpPr>
        <p:spPr>
          <a:xfrm>
            <a:off x="4454243" y="3949744"/>
            <a:ext cx="1001592" cy="626098"/>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2009" name="Google Shape;2009;p296"/>
          <p:cNvSpPr/>
          <p:nvPr/>
        </p:nvSpPr>
        <p:spPr>
          <a:xfrm>
            <a:off x="2999945" y="4262793"/>
            <a:ext cx="688222" cy="1037185"/>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2010" name="Google Shape;2010;p296"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8"/>
          <p:cNvSpPr txBox="1"/>
          <p:nvPr/>
        </p:nvSpPr>
        <p:spPr>
          <a:xfrm>
            <a:off x="0" y="1157263"/>
            <a:ext cx="9144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does mass tell us about an object?</a:t>
            </a:r>
            <a:endParaRPr sz="1400" b="0" i="0" u="none" strike="noStrike" cap="none">
              <a:solidFill>
                <a:srgbClr val="000000"/>
              </a:solidFill>
              <a:latin typeface="Arial"/>
              <a:ea typeface="Arial"/>
              <a:cs typeface="Arial"/>
              <a:sym typeface="Arial"/>
            </a:endParaRPr>
          </a:p>
        </p:txBody>
      </p:sp>
      <p:sp>
        <p:nvSpPr>
          <p:cNvPr id="294" name="Google Shape;294;p1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5" name="Google Shape;295;p18"/>
          <p:cNvPicPr preferRelativeResize="0"/>
          <p:nvPr/>
        </p:nvPicPr>
        <p:blipFill rotWithShape="1">
          <a:blip r:embed="rId4">
            <a:alphaModFix/>
          </a:blip>
          <a:srcRect l="42125" t="51668" r="36240" b="24040"/>
          <a:stretch/>
        </p:blipFill>
        <p:spPr>
          <a:xfrm>
            <a:off x="1310362" y="2172981"/>
            <a:ext cx="6523281" cy="4212234"/>
          </a:xfrm>
          <a:prstGeom prst="rect">
            <a:avLst/>
          </a:prstGeom>
          <a:noFill/>
          <a:ln>
            <a:noFill/>
          </a:ln>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2016" name="Google Shape;2016;p297"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2022" name="Google Shape;2022;p298" descr="tom - Wiktionary"/>
          <p:cNvPicPr preferRelativeResize="0"/>
          <p:nvPr/>
        </p:nvPicPr>
        <p:blipFill rotWithShape="1">
          <a:blip r:embed="rId3">
            <a:alphaModFix/>
          </a:blip>
          <a:srcRect/>
          <a:stretch/>
        </p:blipFill>
        <p:spPr>
          <a:xfrm>
            <a:off x="2038650" y="2184520"/>
            <a:ext cx="5066676" cy="4306221"/>
          </a:xfrm>
          <a:prstGeom prst="rect">
            <a:avLst/>
          </a:prstGeom>
          <a:noFill/>
          <a:ln>
            <a:noFill/>
          </a:ln>
        </p:spPr>
      </p:pic>
      <p:sp>
        <p:nvSpPr>
          <p:cNvPr id="2023" name="Google Shape;2023;p298"/>
          <p:cNvSpPr txBox="1"/>
          <p:nvPr/>
        </p:nvSpPr>
        <p:spPr>
          <a:xfrm>
            <a:off x="0" y="1043117"/>
            <a:ext cx="9144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found in the nucleus of an atom?</a:t>
            </a:r>
            <a:endParaRPr sz="1400" b="0" i="0" u="none" strike="noStrike" cap="none">
              <a:solidFill>
                <a:srgbClr val="000000"/>
              </a:solidFill>
              <a:latin typeface="Arial"/>
              <a:ea typeface="Arial"/>
              <a:cs typeface="Arial"/>
              <a:sym typeface="Arial"/>
            </a:endParaRPr>
          </a:p>
        </p:txBody>
      </p:sp>
      <p:sp>
        <p:nvSpPr>
          <p:cNvPr id="2024" name="Google Shape;2024;p29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2029"/>
        <p:cNvGrpSpPr/>
        <p:nvPr/>
      </p:nvGrpSpPr>
      <p:grpSpPr>
        <a:xfrm>
          <a:off x="0" y="0"/>
          <a:ext cx="0" cy="0"/>
          <a:chOff x="0" y="0"/>
          <a:chExt cx="0" cy="0"/>
        </a:xfrm>
      </p:grpSpPr>
      <p:sp>
        <p:nvSpPr>
          <p:cNvPr id="2030" name="Google Shape;2030;p299"/>
          <p:cNvSpPr txBox="1"/>
          <p:nvPr/>
        </p:nvSpPr>
        <p:spPr>
          <a:xfrm>
            <a:off x="0" y="1157263"/>
            <a:ext cx="9144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does mass tell us about an object?</a:t>
            </a:r>
            <a:endParaRPr sz="1400" b="0" i="0" u="none" strike="noStrike" cap="none">
              <a:solidFill>
                <a:srgbClr val="000000"/>
              </a:solidFill>
              <a:latin typeface="Arial"/>
              <a:ea typeface="Arial"/>
              <a:cs typeface="Arial"/>
              <a:sym typeface="Arial"/>
            </a:endParaRPr>
          </a:p>
        </p:txBody>
      </p:sp>
      <p:sp>
        <p:nvSpPr>
          <p:cNvPr id="2031" name="Google Shape;2031;p29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32" name="Google Shape;2032;p299"/>
          <p:cNvPicPr preferRelativeResize="0"/>
          <p:nvPr/>
        </p:nvPicPr>
        <p:blipFill rotWithShape="1">
          <a:blip r:embed="rId4">
            <a:alphaModFix/>
          </a:blip>
          <a:srcRect l="42125" t="51668" r="36240" b="24040"/>
          <a:stretch/>
        </p:blipFill>
        <p:spPr>
          <a:xfrm>
            <a:off x="1310362" y="2172981"/>
            <a:ext cx="6523281" cy="4212234"/>
          </a:xfrm>
          <a:prstGeom prst="rect">
            <a:avLst/>
          </a:prstGeom>
          <a:noFill/>
          <a:ln>
            <a:noFill/>
          </a:ln>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38" name="Google Shape;2038;p300"/>
          <p:cNvSpPr txBox="1"/>
          <p:nvPr/>
        </p:nvSpPr>
        <p:spPr>
          <a:xfrm>
            <a:off x="0" y="849538"/>
            <a:ext cx="9144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energy?</a:t>
            </a:r>
            <a:endParaRPr sz="1400" b="0" i="0" u="none" strike="noStrike" cap="none">
              <a:solidFill>
                <a:srgbClr val="000000"/>
              </a:solidFill>
              <a:latin typeface="Arial"/>
              <a:ea typeface="Arial"/>
              <a:cs typeface="Arial"/>
              <a:sym typeface="Arial"/>
            </a:endParaRPr>
          </a:p>
        </p:txBody>
      </p:sp>
      <p:sp>
        <p:nvSpPr>
          <p:cNvPr id="2039" name="Google Shape;2039;p30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40" name="Google Shape;2040;p300" descr="energy.jpg"/>
          <p:cNvPicPr preferRelativeResize="0"/>
          <p:nvPr/>
        </p:nvPicPr>
        <p:blipFill rotWithShape="1">
          <a:blip r:embed="rId4">
            <a:alphaModFix/>
          </a:blip>
          <a:srcRect l="-18187" r="-18186"/>
          <a:stretch/>
        </p:blipFill>
        <p:spPr>
          <a:xfrm>
            <a:off x="457200" y="1901169"/>
            <a:ext cx="8229600" cy="4525963"/>
          </a:xfrm>
          <a:prstGeom prst="rect">
            <a:avLst/>
          </a:prstGeom>
          <a:noFill/>
          <a:ln>
            <a:noFill/>
          </a:ln>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2045"/>
        <p:cNvGrpSpPr/>
        <p:nvPr/>
      </p:nvGrpSpPr>
      <p:grpSpPr>
        <a:xfrm>
          <a:off x="0" y="0"/>
          <a:ext cx="0" cy="0"/>
          <a:chOff x="0" y="0"/>
          <a:chExt cx="0" cy="0"/>
        </a:xfrm>
      </p:grpSpPr>
      <p:sp>
        <p:nvSpPr>
          <p:cNvPr id="2046" name="Google Shape;2046;p301"/>
          <p:cNvSpPr txBox="1"/>
          <p:nvPr/>
        </p:nvSpPr>
        <p:spPr>
          <a:xfrm>
            <a:off x="0" y="1104375"/>
            <a:ext cx="914400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relationship between gravity and mass?</a:t>
            </a:r>
            <a:endParaRPr sz="1400" b="0" i="0" u="none" strike="noStrike" cap="none">
              <a:solidFill>
                <a:srgbClr val="000000"/>
              </a:solidFill>
              <a:latin typeface="Arial"/>
              <a:ea typeface="Arial"/>
              <a:cs typeface="Arial"/>
              <a:sym typeface="Arial"/>
            </a:endParaRPr>
          </a:p>
        </p:txBody>
      </p:sp>
      <p:sp>
        <p:nvSpPr>
          <p:cNvPr id="2047" name="Google Shape;2047;p30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48" name="Google Shape;2048;p301" descr="gravity.jpg"/>
          <p:cNvPicPr preferRelativeResize="0"/>
          <p:nvPr/>
        </p:nvPicPr>
        <p:blipFill rotWithShape="1">
          <a:blip r:embed="rId4">
            <a:alphaModFix/>
          </a:blip>
          <a:srcRect t="-34285" b="-34285"/>
          <a:stretch/>
        </p:blipFill>
        <p:spPr>
          <a:xfrm>
            <a:off x="457196" y="1766094"/>
            <a:ext cx="8229600" cy="4525963"/>
          </a:xfrm>
          <a:prstGeom prst="rect">
            <a:avLst/>
          </a:prstGeom>
          <a:noFill/>
          <a:ln>
            <a:noFill/>
          </a:ln>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2052"/>
        <p:cNvGrpSpPr/>
        <p:nvPr/>
      </p:nvGrpSpPr>
      <p:grpSpPr>
        <a:xfrm>
          <a:off x="0" y="0"/>
          <a:ext cx="0" cy="0"/>
          <a:chOff x="0" y="0"/>
          <a:chExt cx="0" cy="0"/>
        </a:xfrm>
      </p:grpSpPr>
      <p:sp>
        <p:nvSpPr>
          <p:cNvPr id="2053" name="Google Shape;2053;p302"/>
          <p:cNvSpPr txBox="1"/>
          <p:nvPr/>
        </p:nvSpPr>
        <p:spPr>
          <a:xfrm>
            <a:off x="0" y="1104375"/>
            <a:ext cx="914400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difference between a chemical change and chemical reaction?</a:t>
            </a:r>
            <a:endParaRPr sz="1400" b="0" i="0" u="none" strike="noStrike" cap="none">
              <a:solidFill>
                <a:srgbClr val="000000"/>
              </a:solidFill>
              <a:latin typeface="Arial"/>
              <a:ea typeface="Arial"/>
              <a:cs typeface="Arial"/>
              <a:sym typeface="Arial"/>
            </a:endParaRPr>
          </a:p>
        </p:txBody>
      </p:sp>
      <p:pic>
        <p:nvPicPr>
          <p:cNvPr id="2054" name="Google Shape;2054;p302" descr="chemicalreaction.jpg"/>
          <p:cNvPicPr preferRelativeResize="0"/>
          <p:nvPr/>
        </p:nvPicPr>
        <p:blipFill rotWithShape="1">
          <a:blip r:embed="rId3">
            <a:alphaModFix/>
          </a:blip>
          <a:srcRect l="-86715" r="-86715"/>
          <a:stretch/>
        </p:blipFill>
        <p:spPr>
          <a:xfrm>
            <a:off x="-1778696" y="2427814"/>
            <a:ext cx="8787779" cy="4175353"/>
          </a:xfrm>
          <a:prstGeom prst="rect">
            <a:avLst/>
          </a:prstGeom>
          <a:noFill/>
          <a:ln>
            <a:noFill/>
          </a:ln>
        </p:spPr>
      </p:pic>
      <p:pic>
        <p:nvPicPr>
          <p:cNvPr id="2055" name="Google Shape;2055;p302"/>
          <p:cNvPicPr preferRelativeResize="0"/>
          <p:nvPr/>
        </p:nvPicPr>
        <p:blipFill rotWithShape="1">
          <a:blip r:embed="rId4">
            <a:alphaModFix/>
          </a:blip>
          <a:srcRect t="24756"/>
          <a:stretch/>
        </p:blipFill>
        <p:spPr>
          <a:xfrm>
            <a:off x="5297730" y="2665866"/>
            <a:ext cx="3712651" cy="4192134"/>
          </a:xfrm>
          <a:prstGeom prst="rect">
            <a:avLst/>
          </a:prstGeom>
          <a:noFill/>
          <a:ln>
            <a:noFill/>
          </a:ln>
        </p:spPr>
      </p:pic>
      <p:sp>
        <p:nvSpPr>
          <p:cNvPr id="2056" name="Google Shape;2056;p302"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3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potential energy?</a:t>
            </a:r>
            <a:endParaRPr/>
          </a:p>
        </p:txBody>
      </p:sp>
      <p:pic>
        <p:nvPicPr>
          <p:cNvPr id="2063" name="Google Shape;2063;p303" descr="potentiaLENERGY.jpg"/>
          <p:cNvPicPr preferRelativeResize="0">
            <a:picLocks noGrp="1"/>
          </p:cNvPicPr>
          <p:nvPr>
            <p:ph type="body" idx="1"/>
          </p:nvPr>
        </p:nvPicPr>
        <p:blipFill rotWithShape="1">
          <a:blip r:embed="rId3">
            <a:alphaModFix/>
          </a:blip>
          <a:srcRect l="-9890" r="-9888"/>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2064" name="Google Shape;2064;p30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2069"/>
        <p:cNvGrpSpPr/>
        <p:nvPr/>
      </p:nvGrpSpPr>
      <p:grpSpPr>
        <a:xfrm>
          <a:off x="0" y="0"/>
          <a:ext cx="0" cy="0"/>
          <a:chOff x="0" y="0"/>
          <a:chExt cx="0" cy="0"/>
        </a:xfrm>
      </p:grpSpPr>
      <p:sp>
        <p:nvSpPr>
          <p:cNvPr id="2070" name="Google Shape;2070;p304"/>
          <p:cNvSpPr txBox="1">
            <a:spLocks noGrp="1"/>
          </p:cNvSpPr>
          <p:nvPr>
            <p:ph type="title"/>
          </p:nvPr>
        </p:nvSpPr>
        <p:spPr>
          <a:xfrm>
            <a:off x="139508" y="424771"/>
            <a:ext cx="8865000" cy="2143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5400"/>
              <a:t>How is gravitational energy stored?</a:t>
            </a:r>
            <a:endParaRPr sz="6600"/>
          </a:p>
        </p:txBody>
      </p:sp>
      <p:pic>
        <p:nvPicPr>
          <p:cNvPr id="2071" name="Google Shape;2071;p304" descr="earth.jpg"/>
          <p:cNvPicPr preferRelativeResize="0">
            <a:picLocks noGrp="1"/>
          </p:cNvPicPr>
          <p:nvPr>
            <p:ph type="body" idx="1"/>
          </p:nvPr>
        </p:nvPicPr>
        <p:blipFill rotWithShape="1">
          <a:blip r:embed="rId3">
            <a:alphaModFix/>
          </a:blip>
          <a:srcRect l="-14891" r="-14891"/>
          <a:stretch/>
        </p:blipFill>
        <p:spPr>
          <a:xfrm>
            <a:off x="941522" y="2439983"/>
            <a:ext cx="7260956" cy="3993246"/>
          </a:xfrm>
          <a:prstGeom prst="rect">
            <a:avLst/>
          </a:prstGeom>
          <a:noFill/>
          <a:ln w="9525" cap="flat" cmpd="sng">
            <a:solidFill>
              <a:schemeClr val="lt1"/>
            </a:solidFill>
            <a:prstDash val="solid"/>
            <a:round/>
            <a:headEnd type="none" w="sm" len="sm"/>
            <a:tailEnd type="none" w="sm" len="sm"/>
          </a:ln>
        </p:spPr>
      </p:pic>
      <p:sp>
        <p:nvSpPr>
          <p:cNvPr id="2072" name="Google Shape;2072;p30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2077"/>
        <p:cNvGrpSpPr/>
        <p:nvPr/>
      </p:nvGrpSpPr>
      <p:grpSpPr>
        <a:xfrm>
          <a:off x="0" y="0"/>
          <a:ext cx="0" cy="0"/>
          <a:chOff x="0" y="0"/>
          <a:chExt cx="0" cy="0"/>
        </a:xfrm>
      </p:grpSpPr>
      <p:sp>
        <p:nvSpPr>
          <p:cNvPr id="2078" name="Google Shape;2078;p305"/>
          <p:cNvSpPr txBox="1">
            <a:spLocks noGrp="1"/>
          </p:cNvSpPr>
          <p:nvPr>
            <p:ph type="title"/>
          </p:nvPr>
        </p:nvSpPr>
        <p:spPr>
          <a:xfrm>
            <a:off x="139510" y="737636"/>
            <a:ext cx="8865000" cy="2143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chemical energy?</a:t>
            </a:r>
            <a:endParaRPr/>
          </a:p>
        </p:txBody>
      </p:sp>
      <p:pic>
        <p:nvPicPr>
          <p:cNvPr id="2079" name="Google Shape;2079;p305" descr="bonds.jpg"/>
          <p:cNvPicPr preferRelativeResize="0">
            <a:picLocks noGrp="1"/>
          </p:cNvPicPr>
          <p:nvPr>
            <p:ph type="body" idx="1"/>
          </p:nvPr>
        </p:nvPicPr>
        <p:blipFill rotWithShape="1">
          <a:blip r:embed="rId3">
            <a:alphaModFix/>
          </a:blip>
          <a:srcRect l="-40915" r="-40915"/>
          <a:stretch/>
        </p:blipFill>
        <p:spPr>
          <a:xfrm>
            <a:off x="139485" y="3013023"/>
            <a:ext cx="8229600" cy="3844977"/>
          </a:xfrm>
          <a:prstGeom prst="rect">
            <a:avLst/>
          </a:prstGeom>
          <a:noFill/>
          <a:ln w="9525" cap="flat" cmpd="sng">
            <a:solidFill>
              <a:schemeClr val="lt1"/>
            </a:solidFill>
            <a:prstDash val="solid"/>
            <a:round/>
            <a:headEnd type="none" w="sm" len="sm"/>
            <a:tailEnd type="none" w="sm" len="sm"/>
          </a:ln>
        </p:spPr>
      </p:pic>
      <p:sp>
        <p:nvSpPr>
          <p:cNvPr id="2080" name="Google Shape;2080;p305"/>
          <p:cNvSpPr/>
          <p:nvPr/>
        </p:nvSpPr>
        <p:spPr>
          <a:xfrm>
            <a:off x="4454243" y="3949744"/>
            <a:ext cx="1001592" cy="626098"/>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2081" name="Google Shape;2081;p305"/>
          <p:cNvSpPr/>
          <p:nvPr/>
        </p:nvSpPr>
        <p:spPr>
          <a:xfrm>
            <a:off x="2999945" y="4262793"/>
            <a:ext cx="688222" cy="1037185"/>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2082" name="Google Shape;2082;p30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2088" name="Google Shape;2088;p72"/>
          <p:cNvSpPr txBox="1"/>
          <p:nvPr/>
        </p:nvSpPr>
        <p:spPr>
          <a:xfrm>
            <a:off x="1830888" y="1006656"/>
            <a:ext cx="54822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Nuclear Energy</a:t>
            </a:r>
            <a:endParaRPr sz="1400" b="0" i="0" u="none" strike="noStrike" cap="none">
              <a:solidFill>
                <a:srgbClr val="000000"/>
              </a:solidFill>
              <a:latin typeface="Arial"/>
              <a:ea typeface="Arial"/>
              <a:cs typeface="Arial"/>
              <a:sym typeface="Arial"/>
            </a:endParaRPr>
          </a:p>
        </p:txBody>
      </p:sp>
      <p:sp>
        <p:nvSpPr>
          <p:cNvPr id="2089" name="Google Shape;2089;p72"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90" name="Google Shape;2090;p72"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9"/>
          <p:cNvSpPr txBox="1"/>
          <p:nvPr/>
        </p:nvSpPr>
        <p:spPr>
          <a:xfrm>
            <a:off x="0" y="981550"/>
            <a:ext cx="9144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energy?</a:t>
            </a:r>
            <a:endParaRPr sz="1400" b="0" i="0" u="none" strike="noStrike" cap="none">
              <a:solidFill>
                <a:srgbClr val="000000"/>
              </a:solidFill>
              <a:latin typeface="Arial"/>
              <a:ea typeface="Arial"/>
              <a:cs typeface="Arial"/>
              <a:sym typeface="Arial"/>
            </a:endParaRPr>
          </a:p>
        </p:txBody>
      </p:sp>
      <p:sp>
        <p:nvSpPr>
          <p:cNvPr id="302" name="Google Shape;302;p1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3" name="Google Shape;303;p19" descr="energy.jpg"/>
          <p:cNvPicPr preferRelativeResize="0"/>
          <p:nvPr/>
        </p:nvPicPr>
        <p:blipFill rotWithShape="1">
          <a:blip r:embed="rId4">
            <a:alphaModFix/>
          </a:blip>
          <a:srcRect l="-18187" r="-18186"/>
          <a:stretch/>
        </p:blipFill>
        <p:spPr>
          <a:xfrm>
            <a:off x="457200" y="2087569"/>
            <a:ext cx="8229600" cy="4525963"/>
          </a:xfrm>
          <a:prstGeom prst="rect">
            <a:avLst/>
          </a:prstGeom>
          <a:noFill/>
          <a:ln>
            <a:noFill/>
          </a:ln>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sp>
        <p:nvSpPr>
          <p:cNvPr id="2096" name="Google Shape;2096;p73"/>
          <p:cNvSpPr txBox="1">
            <a:spLocks noGrp="1"/>
          </p:cNvSpPr>
          <p:nvPr>
            <p:ph type="title"/>
          </p:nvPr>
        </p:nvSpPr>
        <p:spPr>
          <a:xfrm>
            <a:off x="457200" y="599361"/>
            <a:ext cx="8229600" cy="158515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Nuclear Energy</a:t>
            </a:r>
            <a:r>
              <a:rPr lang="en-US"/>
              <a:t>: energy stored in the nucleus of an atom</a:t>
            </a:r>
            <a:endParaRPr/>
          </a:p>
        </p:txBody>
      </p:sp>
      <p:sp>
        <p:nvSpPr>
          <p:cNvPr id="2097" name="Google Shape;2097;p73"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98" name="Google Shape;2098;p73"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2099" name="Google Shape;2099;p73" descr="tom - Wiktionary"/>
          <p:cNvPicPr preferRelativeResize="0"/>
          <p:nvPr/>
        </p:nvPicPr>
        <p:blipFill rotWithShape="1">
          <a:blip r:embed="rId5">
            <a:alphaModFix/>
          </a:blip>
          <a:srcRect/>
          <a:stretch/>
        </p:blipFill>
        <p:spPr>
          <a:xfrm>
            <a:off x="1828800" y="2184520"/>
            <a:ext cx="5066676" cy="4306221"/>
          </a:xfrm>
          <a:prstGeom prst="rect">
            <a:avLst/>
          </a:prstGeom>
          <a:noFill/>
          <a:ln>
            <a:noFill/>
          </a:ln>
        </p:spPr>
      </p:pic>
      <p:cxnSp>
        <p:nvCxnSpPr>
          <p:cNvPr id="2100" name="Google Shape;2100;p73"/>
          <p:cNvCxnSpPr/>
          <p:nvPr/>
        </p:nvCxnSpPr>
        <p:spPr>
          <a:xfrm flipH="1">
            <a:off x="5306152" y="3117954"/>
            <a:ext cx="1769206" cy="899850"/>
          </a:xfrm>
          <a:prstGeom prst="straightConnector1">
            <a:avLst/>
          </a:prstGeom>
          <a:noFill/>
          <a:ln w="1016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pic>
        <p:nvPicPr>
          <p:cNvPr id="2106" name="Google Shape;2106;p74"/>
          <p:cNvPicPr preferRelativeResize="0"/>
          <p:nvPr/>
        </p:nvPicPr>
        <p:blipFill rotWithShape="1">
          <a:blip r:embed="rId3">
            <a:alphaModFix/>
          </a:blip>
          <a:srcRect/>
          <a:stretch/>
        </p:blipFill>
        <p:spPr>
          <a:xfrm>
            <a:off x="0" y="411212"/>
            <a:ext cx="9144000" cy="6035568"/>
          </a:xfrm>
          <a:prstGeom prst="rect">
            <a:avLst/>
          </a:prstGeom>
          <a:noFill/>
          <a:ln>
            <a:noFill/>
          </a:ln>
        </p:spPr>
      </p:pic>
      <p:sp>
        <p:nvSpPr>
          <p:cNvPr id="2107" name="Google Shape;2107;p7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08" name="Google Shape;2108;p74"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pic>
        <p:nvPicPr>
          <p:cNvPr id="2114" name="Google Shape;2114;p75" descr="Democritus Atomic Model Atom_model_01.gif?1316981114"/>
          <p:cNvPicPr preferRelativeResize="0">
            <a:picLocks noGrp="1"/>
          </p:cNvPicPr>
          <p:nvPr>
            <p:ph type="body" idx="1"/>
          </p:nvPr>
        </p:nvPicPr>
        <p:blipFill rotWithShape="1">
          <a:blip r:embed="rId3">
            <a:alphaModFix/>
          </a:blip>
          <a:srcRect l="-26279" r="-26276"/>
          <a:stretch/>
        </p:blipFill>
        <p:spPr>
          <a:xfrm>
            <a:off x="457200" y="759588"/>
            <a:ext cx="8229600" cy="5338800"/>
          </a:xfrm>
          <a:prstGeom prst="rect">
            <a:avLst/>
          </a:prstGeom>
          <a:noFill/>
          <a:ln w="9525" cap="flat" cmpd="sng">
            <a:solidFill>
              <a:schemeClr val="lt1"/>
            </a:solidFill>
            <a:prstDash val="solid"/>
            <a:round/>
            <a:headEnd type="none" w="sm" len="sm"/>
            <a:tailEnd type="none" w="sm" len="sm"/>
          </a:ln>
        </p:spPr>
      </p:pic>
      <p:sp>
        <p:nvSpPr>
          <p:cNvPr id="2115" name="Google Shape;2115;p7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16" name="Google Shape;2116;p75"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2121"/>
        <p:cNvGrpSpPr/>
        <p:nvPr/>
      </p:nvGrpSpPr>
      <p:grpSpPr>
        <a:xfrm>
          <a:off x="0" y="0"/>
          <a:ext cx="0" cy="0"/>
          <a:chOff x="0" y="0"/>
          <a:chExt cx="0" cy="0"/>
        </a:xfrm>
      </p:grpSpPr>
      <p:sp>
        <p:nvSpPr>
          <p:cNvPr id="2122" name="Google Shape;2122;p306"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2127"/>
        <p:cNvGrpSpPr/>
        <p:nvPr/>
      </p:nvGrpSpPr>
      <p:grpSpPr>
        <a:xfrm>
          <a:off x="0" y="0"/>
          <a:ext cx="0" cy="0"/>
          <a:chOff x="0" y="0"/>
          <a:chExt cx="0" cy="0"/>
        </a:xfrm>
      </p:grpSpPr>
      <p:sp>
        <p:nvSpPr>
          <p:cNvPr id="2128" name="Google Shape;2128;p307"/>
          <p:cNvSpPr txBox="1">
            <a:spLocks noGrp="1"/>
          </p:cNvSpPr>
          <p:nvPr>
            <p:ph type="title"/>
          </p:nvPr>
        </p:nvSpPr>
        <p:spPr>
          <a:xfrm>
            <a:off x="457196" y="419042"/>
            <a:ext cx="8229600" cy="1585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sz="4800"/>
              <a:t>What is nuclear energy?</a:t>
            </a:r>
            <a:endParaRPr sz="4800"/>
          </a:p>
        </p:txBody>
      </p:sp>
      <p:pic>
        <p:nvPicPr>
          <p:cNvPr id="2129" name="Google Shape;2129;p307" descr="tom - Wiktionary"/>
          <p:cNvPicPr preferRelativeResize="0"/>
          <p:nvPr/>
        </p:nvPicPr>
        <p:blipFill rotWithShape="1">
          <a:blip r:embed="rId3">
            <a:alphaModFix/>
          </a:blip>
          <a:srcRect/>
          <a:stretch/>
        </p:blipFill>
        <p:spPr>
          <a:xfrm>
            <a:off x="1828800" y="2184520"/>
            <a:ext cx="5066676" cy="4306221"/>
          </a:xfrm>
          <a:prstGeom prst="rect">
            <a:avLst/>
          </a:prstGeom>
          <a:noFill/>
          <a:ln>
            <a:noFill/>
          </a:ln>
        </p:spPr>
      </p:pic>
      <p:cxnSp>
        <p:nvCxnSpPr>
          <p:cNvPr id="2130" name="Google Shape;2130;p307"/>
          <p:cNvCxnSpPr/>
          <p:nvPr/>
        </p:nvCxnSpPr>
        <p:spPr>
          <a:xfrm flipH="1">
            <a:off x="5306152" y="3117954"/>
            <a:ext cx="1769206" cy="899850"/>
          </a:xfrm>
          <a:prstGeom prst="straightConnector1">
            <a:avLst/>
          </a:prstGeom>
          <a:noFill/>
          <a:ln w="1016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sp>
        <p:nvSpPr>
          <p:cNvPr id="2131" name="Google Shape;2131;p30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2136"/>
        <p:cNvGrpSpPr/>
        <p:nvPr/>
      </p:nvGrpSpPr>
      <p:grpSpPr>
        <a:xfrm>
          <a:off x="0" y="0"/>
          <a:ext cx="0" cy="0"/>
          <a:chOff x="0" y="0"/>
          <a:chExt cx="0" cy="0"/>
        </a:xfrm>
      </p:grpSpPr>
      <p:pic>
        <p:nvPicPr>
          <p:cNvPr id="2137" name="Google Shape;2137;p308" descr="Democritus Atomic Model Atom_model_01.gif?1316981114"/>
          <p:cNvPicPr preferRelativeResize="0">
            <a:picLocks noGrp="1"/>
          </p:cNvPicPr>
          <p:nvPr>
            <p:ph type="body" idx="1"/>
          </p:nvPr>
        </p:nvPicPr>
        <p:blipFill rotWithShape="1">
          <a:blip r:embed="rId3">
            <a:alphaModFix/>
          </a:blip>
          <a:srcRect l="-26279" r="-26276"/>
          <a:stretch/>
        </p:blipFill>
        <p:spPr>
          <a:xfrm>
            <a:off x="918583" y="1892444"/>
            <a:ext cx="7735800" cy="4574100"/>
          </a:xfrm>
          <a:prstGeom prst="rect">
            <a:avLst/>
          </a:prstGeom>
          <a:noFill/>
          <a:ln w="9525" cap="flat" cmpd="sng">
            <a:solidFill>
              <a:schemeClr val="lt1"/>
            </a:solidFill>
            <a:prstDash val="solid"/>
            <a:round/>
            <a:headEnd type="none" w="sm" len="sm"/>
            <a:tailEnd type="none" w="sm" len="sm"/>
          </a:ln>
        </p:spPr>
      </p:pic>
      <p:sp>
        <p:nvSpPr>
          <p:cNvPr id="2138" name="Google Shape;2138;p308"/>
          <p:cNvSpPr txBox="1">
            <a:spLocks noGrp="1"/>
          </p:cNvSpPr>
          <p:nvPr>
            <p:ph type="title"/>
          </p:nvPr>
        </p:nvSpPr>
        <p:spPr>
          <a:xfrm>
            <a:off x="1194564" y="307262"/>
            <a:ext cx="7183800" cy="1585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sz="4800"/>
              <a:t>What is the function of nuclear energy in an atom?</a:t>
            </a:r>
            <a:endParaRPr sz="4800"/>
          </a:p>
        </p:txBody>
      </p:sp>
      <p:sp>
        <p:nvSpPr>
          <p:cNvPr id="2139" name="Google Shape;2139;p30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sp>
        <p:nvSpPr>
          <p:cNvPr id="2145" name="Google Shape;2145;p76"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46" name="Google Shape;2146;p76"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2151"/>
        <p:cNvGrpSpPr/>
        <p:nvPr/>
      </p:nvGrpSpPr>
      <p:grpSpPr>
        <a:xfrm>
          <a:off x="0" y="0"/>
          <a:ext cx="0" cy="0"/>
          <a:chOff x="0" y="0"/>
          <a:chExt cx="0" cy="0"/>
        </a:xfrm>
      </p:grpSpPr>
      <p:pic>
        <p:nvPicPr>
          <p:cNvPr id="2152" name="Google Shape;2152;p77" descr="sun.jpg"/>
          <p:cNvPicPr preferRelativeResize="0">
            <a:picLocks noGrp="1"/>
          </p:cNvPicPr>
          <p:nvPr>
            <p:ph type="body" idx="1"/>
          </p:nvPr>
        </p:nvPicPr>
        <p:blipFill rotWithShape="1">
          <a:blip r:embed="rId3">
            <a:alphaModFix/>
          </a:blip>
          <a:srcRect l="-24568" r="-24567"/>
          <a:stretch/>
        </p:blipFill>
        <p:spPr>
          <a:xfrm>
            <a:off x="457200" y="669888"/>
            <a:ext cx="8229600" cy="5518200"/>
          </a:xfrm>
          <a:prstGeom prst="rect">
            <a:avLst/>
          </a:prstGeom>
          <a:noFill/>
          <a:ln w="9525" cap="flat" cmpd="sng">
            <a:solidFill>
              <a:schemeClr val="lt1"/>
            </a:solidFill>
            <a:prstDash val="solid"/>
            <a:round/>
            <a:headEnd type="none" w="sm" len="sm"/>
            <a:tailEnd type="none" w="sm" len="sm"/>
          </a:ln>
        </p:spPr>
      </p:pic>
      <p:sp>
        <p:nvSpPr>
          <p:cNvPr id="2153" name="Google Shape;2153;p77"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54" name="Google Shape;2154;p77"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2159"/>
        <p:cNvGrpSpPr/>
        <p:nvPr/>
      </p:nvGrpSpPr>
      <p:grpSpPr>
        <a:xfrm>
          <a:off x="0" y="0"/>
          <a:ext cx="0" cy="0"/>
          <a:chOff x="0" y="0"/>
          <a:chExt cx="0" cy="0"/>
        </a:xfrm>
      </p:grpSpPr>
      <p:sp>
        <p:nvSpPr>
          <p:cNvPr id="2160" name="Google Shape;2160;p309"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pic>
        <p:nvPicPr>
          <p:cNvPr id="2166" name="Google Shape;2166;p310" descr="sun.jpg"/>
          <p:cNvPicPr preferRelativeResize="0">
            <a:picLocks noGrp="1"/>
          </p:cNvPicPr>
          <p:nvPr>
            <p:ph type="body" idx="1"/>
          </p:nvPr>
        </p:nvPicPr>
        <p:blipFill rotWithShape="1">
          <a:blip r:embed="rId3">
            <a:alphaModFix/>
          </a:blip>
          <a:srcRect l="-24568" r="-24567"/>
          <a:stretch/>
        </p:blipFill>
        <p:spPr>
          <a:xfrm>
            <a:off x="457200" y="2103119"/>
            <a:ext cx="8229600" cy="4315651"/>
          </a:xfrm>
          <a:prstGeom prst="rect">
            <a:avLst/>
          </a:prstGeom>
          <a:noFill/>
          <a:ln w="9525" cap="flat" cmpd="sng">
            <a:solidFill>
              <a:schemeClr val="lt1"/>
            </a:solidFill>
            <a:prstDash val="solid"/>
            <a:round/>
            <a:headEnd type="none" w="sm" len="sm"/>
            <a:tailEnd type="none" w="sm" len="sm"/>
          </a:ln>
        </p:spPr>
      </p:pic>
      <p:sp>
        <p:nvSpPr>
          <p:cNvPr id="2167" name="Google Shape;2167;p310"/>
          <p:cNvSpPr txBox="1">
            <a:spLocks noGrp="1"/>
          </p:cNvSpPr>
          <p:nvPr>
            <p:ph type="title"/>
          </p:nvPr>
        </p:nvSpPr>
        <p:spPr>
          <a:xfrm>
            <a:off x="980089" y="333487"/>
            <a:ext cx="7183800" cy="1585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sz="4800"/>
              <a:t>How can we see nuclear energy?</a:t>
            </a:r>
            <a:endParaRPr sz="4800"/>
          </a:p>
        </p:txBody>
      </p:sp>
      <p:sp>
        <p:nvSpPr>
          <p:cNvPr id="2168" name="Google Shape;2168;p31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0"/>
          <p:cNvSpPr txBox="1"/>
          <p:nvPr/>
        </p:nvSpPr>
        <p:spPr>
          <a:xfrm>
            <a:off x="0" y="1083900"/>
            <a:ext cx="91440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relationship between gravity and mass?</a:t>
            </a:r>
            <a:endParaRPr sz="1400" b="0" i="0" u="none" strike="noStrike" cap="none">
              <a:solidFill>
                <a:srgbClr val="000000"/>
              </a:solidFill>
              <a:latin typeface="Arial"/>
              <a:ea typeface="Arial"/>
              <a:cs typeface="Arial"/>
              <a:sym typeface="Arial"/>
            </a:endParaRPr>
          </a:p>
        </p:txBody>
      </p:sp>
      <p:sp>
        <p:nvSpPr>
          <p:cNvPr id="310" name="Google Shape;310;p2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1" name="Google Shape;311;p20" descr="gravity.jpg"/>
          <p:cNvPicPr preferRelativeResize="0"/>
          <p:nvPr/>
        </p:nvPicPr>
        <p:blipFill rotWithShape="1">
          <a:blip r:embed="rId4">
            <a:alphaModFix/>
          </a:blip>
          <a:srcRect t="-34285" b="-34285"/>
          <a:stretch/>
        </p:blipFill>
        <p:spPr>
          <a:xfrm>
            <a:off x="457196" y="1766094"/>
            <a:ext cx="8229600" cy="4525963"/>
          </a:xfrm>
          <a:prstGeom prst="rect">
            <a:avLst/>
          </a:prstGeom>
          <a:noFill/>
          <a:ln>
            <a:noFill/>
          </a:ln>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p7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75" name="Google Shape;2175;p78"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pic>
        <p:nvPicPr>
          <p:cNvPr id="2181" name="Google Shape;2181;gde9b2f909c_0_250"/>
          <p:cNvPicPr preferRelativeResize="0"/>
          <p:nvPr/>
        </p:nvPicPr>
        <p:blipFill>
          <a:blip r:embed="rId3">
            <a:alphaModFix/>
          </a:blip>
          <a:stretch>
            <a:fillRect/>
          </a:stretch>
        </p:blipFill>
        <p:spPr>
          <a:xfrm>
            <a:off x="1529525" y="1603525"/>
            <a:ext cx="6084925" cy="3650950"/>
          </a:xfrm>
          <a:prstGeom prst="rect">
            <a:avLst/>
          </a:prstGeom>
          <a:noFill/>
          <a:ln>
            <a:noFill/>
          </a:ln>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2186"/>
        <p:cNvGrpSpPr/>
        <p:nvPr/>
      </p:nvGrpSpPr>
      <p:grpSpPr>
        <a:xfrm>
          <a:off x="0" y="0"/>
          <a:ext cx="0" cy="0"/>
          <a:chOff x="0" y="0"/>
          <a:chExt cx="0" cy="0"/>
        </a:xfrm>
      </p:grpSpPr>
      <p:sp>
        <p:nvSpPr>
          <p:cNvPr id="2187" name="Google Shape;2187;p79"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88" name="Google Shape;2188;p79"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2193"/>
        <p:cNvGrpSpPr/>
        <p:nvPr/>
      </p:nvGrpSpPr>
      <p:grpSpPr>
        <a:xfrm>
          <a:off x="0" y="0"/>
          <a:ext cx="0" cy="0"/>
          <a:chOff x="0" y="0"/>
          <a:chExt cx="0" cy="0"/>
        </a:xfrm>
      </p:grpSpPr>
      <p:sp>
        <p:nvSpPr>
          <p:cNvPr id="2194" name="Google Shape;2194;p80"/>
          <p:cNvSpPr txBox="1">
            <a:spLocks noGrp="1"/>
          </p:cNvSpPr>
          <p:nvPr>
            <p:ph type="title"/>
          </p:nvPr>
        </p:nvSpPr>
        <p:spPr>
          <a:xfrm>
            <a:off x="457200" y="2081376"/>
            <a:ext cx="3960537"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6600"/>
              <a:buFont typeface="Calibri"/>
              <a:buNone/>
            </a:pPr>
            <a:r>
              <a:rPr lang="en-US" sz="6600"/>
              <a:t>Nuclear</a:t>
            </a:r>
            <a:endParaRPr/>
          </a:p>
        </p:txBody>
      </p:sp>
      <p:sp>
        <p:nvSpPr>
          <p:cNvPr id="2195" name="Google Shape;2195;p80"/>
          <p:cNvSpPr txBox="1"/>
          <p:nvPr/>
        </p:nvSpPr>
        <p:spPr>
          <a:xfrm>
            <a:off x="4611111" y="2088385"/>
            <a:ext cx="3960537"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6600"/>
              <a:buFont typeface="Calibri"/>
              <a:buNone/>
            </a:pPr>
            <a:r>
              <a:rPr lang="en-US" sz="6600" b="0" i="0" u="none" strike="noStrike" cap="none">
                <a:solidFill>
                  <a:schemeClr val="dk1"/>
                </a:solidFill>
                <a:latin typeface="Calibri"/>
                <a:ea typeface="Calibri"/>
                <a:cs typeface="Calibri"/>
                <a:sym typeface="Calibri"/>
              </a:rPr>
              <a:t>Nucleus</a:t>
            </a:r>
            <a:endParaRPr sz="1400" b="0" i="0" u="none" strike="noStrike" cap="none">
              <a:solidFill>
                <a:srgbClr val="000000"/>
              </a:solidFill>
              <a:latin typeface="Arial"/>
              <a:ea typeface="Arial"/>
              <a:cs typeface="Arial"/>
              <a:sym typeface="Arial"/>
            </a:endParaRPr>
          </a:p>
        </p:txBody>
      </p:sp>
      <p:sp>
        <p:nvSpPr>
          <p:cNvPr id="2196" name="Google Shape;2196;p80"/>
          <p:cNvSpPr/>
          <p:nvPr/>
        </p:nvSpPr>
        <p:spPr>
          <a:xfrm>
            <a:off x="947935" y="2088385"/>
            <a:ext cx="1842215" cy="1417759"/>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7" name="Google Shape;2197;p80"/>
          <p:cNvSpPr/>
          <p:nvPr/>
        </p:nvSpPr>
        <p:spPr>
          <a:xfrm>
            <a:off x="5017276" y="2088384"/>
            <a:ext cx="1842215" cy="1417759"/>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198" name="Google Shape;2198;p80"/>
          <p:cNvCxnSpPr/>
          <p:nvPr/>
        </p:nvCxnSpPr>
        <p:spPr>
          <a:xfrm rot="10800000" flipH="1">
            <a:off x="822736" y="1956176"/>
            <a:ext cx="6939600" cy="1818300"/>
          </a:xfrm>
          <a:prstGeom prst="bentConnector3">
            <a:avLst>
              <a:gd name="adj1"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6862"/>
              </a:srgbClr>
            </a:outerShdw>
          </a:effectLst>
        </p:spPr>
      </p:cxnSp>
      <p:sp>
        <p:nvSpPr>
          <p:cNvPr id="2199" name="Google Shape;2199;p80"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00" name="Google Shape;2200;p80" descr="Labor"/>
          <p:cNvPicPr preferRelativeResize="0"/>
          <p:nvPr/>
        </p:nvPicPr>
        <p:blipFill rotWithShape="1">
          <a:blip r:embed="rId4">
            <a:alphaModFix/>
          </a:blip>
          <a:srcRect/>
          <a:stretch/>
        </p:blipFill>
        <p:spPr>
          <a:xfrm>
            <a:off x="849542" y="192988"/>
            <a:ext cx="466792" cy="466792"/>
          </a:xfrm>
          <a:prstGeom prst="rect">
            <a:avLst/>
          </a:prstGeom>
          <a:noFill/>
          <a:ln>
            <a:noFill/>
          </a:ln>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2205"/>
        <p:cNvGrpSpPr/>
        <p:nvPr/>
      </p:nvGrpSpPr>
      <p:grpSpPr>
        <a:xfrm>
          <a:off x="0" y="0"/>
          <a:ext cx="0" cy="0"/>
          <a:chOff x="0" y="0"/>
          <a:chExt cx="0" cy="0"/>
        </a:xfrm>
      </p:grpSpPr>
      <p:sp>
        <p:nvSpPr>
          <p:cNvPr id="2206" name="Google Shape;2206;p81"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2211"/>
        <p:cNvGrpSpPr/>
        <p:nvPr/>
      </p:nvGrpSpPr>
      <p:grpSpPr>
        <a:xfrm>
          <a:off x="0" y="0"/>
          <a:ext cx="0" cy="0"/>
          <a:chOff x="0" y="0"/>
          <a:chExt cx="0" cy="0"/>
        </a:xfrm>
      </p:grpSpPr>
      <p:sp>
        <p:nvSpPr>
          <p:cNvPr id="2212" name="Google Shape;2212;p311"/>
          <p:cNvSpPr txBox="1">
            <a:spLocks noGrp="1"/>
          </p:cNvSpPr>
          <p:nvPr>
            <p:ph type="title"/>
          </p:nvPr>
        </p:nvSpPr>
        <p:spPr>
          <a:xfrm>
            <a:off x="611452" y="3296071"/>
            <a:ext cx="3960537"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6600"/>
              <a:buFont typeface="Calibri"/>
              <a:buNone/>
            </a:pPr>
            <a:r>
              <a:rPr lang="en-US" sz="6600" dirty="0"/>
              <a:t>Nuclear</a:t>
            </a:r>
            <a:endParaRPr dirty="0"/>
          </a:p>
        </p:txBody>
      </p:sp>
      <p:sp>
        <p:nvSpPr>
          <p:cNvPr id="2213" name="Google Shape;2213;p311"/>
          <p:cNvSpPr txBox="1"/>
          <p:nvPr/>
        </p:nvSpPr>
        <p:spPr>
          <a:xfrm>
            <a:off x="4066694" y="3296071"/>
            <a:ext cx="3960537"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6600"/>
              <a:buFont typeface="Calibri"/>
              <a:buNone/>
            </a:pPr>
            <a:r>
              <a:rPr lang="en-US" sz="6600" b="0" i="0" u="none" strike="noStrike" cap="none" dirty="0">
                <a:solidFill>
                  <a:schemeClr val="dk1"/>
                </a:solidFill>
                <a:latin typeface="Calibri"/>
                <a:ea typeface="Calibri"/>
                <a:cs typeface="Calibri"/>
                <a:sym typeface="Calibri"/>
              </a:rPr>
              <a:t>Nucleus</a:t>
            </a:r>
            <a:endParaRPr sz="1400" b="0" i="0" u="none" strike="noStrike" cap="none" dirty="0">
              <a:solidFill>
                <a:srgbClr val="000000"/>
              </a:solidFill>
              <a:latin typeface="Arial"/>
              <a:ea typeface="Arial"/>
              <a:cs typeface="Arial"/>
              <a:sym typeface="Arial"/>
            </a:endParaRPr>
          </a:p>
        </p:txBody>
      </p:sp>
      <p:cxnSp>
        <p:nvCxnSpPr>
          <p:cNvPr id="2214" name="Google Shape;2214;p311"/>
          <p:cNvCxnSpPr/>
          <p:nvPr/>
        </p:nvCxnSpPr>
        <p:spPr>
          <a:xfrm rot="10800000" flipH="1">
            <a:off x="849542" y="2927659"/>
            <a:ext cx="6939600" cy="1818300"/>
          </a:xfrm>
          <a:prstGeom prst="bentConnector3">
            <a:avLst>
              <a:gd name="adj1"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6862"/>
              </a:srgbClr>
            </a:outerShdw>
          </a:effectLst>
        </p:spPr>
      </p:cxnSp>
      <p:sp>
        <p:nvSpPr>
          <p:cNvPr id="2215" name="Google Shape;2215;p31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6" name="Google Shape;2216;p311"/>
          <p:cNvSpPr txBox="1"/>
          <p:nvPr/>
        </p:nvSpPr>
        <p:spPr>
          <a:xfrm>
            <a:off x="980089" y="734065"/>
            <a:ext cx="7183800" cy="1585200"/>
          </a:xfrm>
          <a:prstGeom prst="rect">
            <a:avLst/>
          </a:prstGeom>
          <a:noFill/>
          <a:ln>
            <a:noFill/>
          </a:ln>
        </p:spPr>
        <p:txBody>
          <a:bodyPr spcFirstLastPara="1" wrap="square" lIns="91425" tIns="45700" rIns="91425" bIns="45700" anchor="ctr" anchorCtr="0">
            <a:normAutofit fontScale="77500" lnSpcReduction="20000"/>
          </a:bodyPr>
          <a:lstStyle/>
          <a:p>
            <a:pPr marL="0" marR="0" lvl="0" indent="0" algn="ctr" rtl="0">
              <a:lnSpc>
                <a:spcPct val="100000"/>
              </a:lnSpc>
              <a:spcBef>
                <a:spcPts val="0"/>
              </a:spcBef>
              <a:spcAft>
                <a:spcPts val="0"/>
              </a:spcAft>
              <a:buClr>
                <a:schemeClr val="dk1"/>
              </a:buClr>
              <a:buSzPct val="118278"/>
              <a:buFont typeface="Calibri"/>
              <a:buNone/>
            </a:pPr>
            <a:r>
              <a:rPr lang="en-US" sz="4800" b="0" i="0" u="none" strike="noStrike" cap="none" dirty="0">
                <a:solidFill>
                  <a:schemeClr val="dk1"/>
                </a:solidFill>
                <a:latin typeface="Calibri"/>
                <a:ea typeface="Calibri"/>
                <a:cs typeface="Calibri"/>
                <a:sym typeface="Calibri"/>
              </a:rPr>
              <a:t>How does the word </a:t>
            </a:r>
            <a:r>
              <a:rPr lang="en-US" sz="4800" b="1" i="0" u="none" strike="noStrike" cap="none" dirty="0">
                <a:solidFill>
                  <a:srgbClr val="FF0000"/>
                </a:solidFill>
                <a:latin typeface="Calibri"/>
                <a:ea typeface="Calibri"/>
                <a:cs typeface="Calibri"/>
                <a:sym typeface="Calibri"/>
              </a:rPr>
              <a:t>nucleus</a:t>
            </a:r>
            <a:r>
              <a:rPr lang="en-US" sz="4800" b="0" i="0" u="none" strike="noStrike" cap="none" dirty="0">
                <a:solidFill>
                  <a:schemeClr val="dk1"/>
                </a:solidFill>
                <a:latin typeface="Calibri"/>
                <a:ea typeface="Calibri"/>
                <a:cs typeface="Calibri"/>
                <a:sym typeface="Calibri"/>
              </a:rPr>
              <a:t> help us remember what </a:t>
            </a:r>
            <a:r>
              <a:rPr lang="en-US" sz="4800" b="1" i="0" u="none" strike="noStrike" cap="none" dirty="0">
                <a:solidFill>
                  <a:srgbClr val="FF0000"/>
                </a:solidFill>
                <a:latin typeface="Calibri"/>
                <a:ea typeface="Calibri"/>
                <a:cs typeface="Calibri"/>
                <a:sym typeface="Calibri"/>
              </a:rPr>
              <a:t>nuclear</a:t>
            </a:r>
            <a:r>
              <a:rPr lang="en-US" sz="4800" b="0" i="0" u="none" strike="noStrike" cap="none" dirty="0">
                <a:solidFill>
                  <a:schemeClr val="dk1"/>
                </a:solidFill>
                <a:latin typeface="Calibri"/>
                <a:ea typeface="Calibri"/>
                <a:cs typeface="Calibri"/>
                <a:sym typeface="Calibri"/>
              </a:rPr>
              <a:t> </a:t>
            </a:r>
            <a:r>
              <a:rPr lang="en-US" sz="4800" b="1" i="0" u="none" strike="noStrike" cap="none" dirty="0">
                <a:solidFill>
                  <a:srgbClr val="FF0000"/>
                </a:solidFill>
                <a:latin typeface="Calibri"/>
                <a:ea typeface="Calibri"/>
                <a:cs typeface="Calibri"/>
                <a:sym typeface="Calibri"/>
              </a:rPr>
              <a:t>energy</a:t>
            </a:r>
            <a:r>
              <a:rPr lang="en-US" sz="4800" b="0" i="0" u="none" strike="noStrike" cap="none" dirty="0">
                <a:solidFill>
                  <a:schemeClr val="dk1"/>
                </a:solidFill>
                <a:latin typeface="Calibri"/>
                <a:ea typeface="Calibri"/>
                <a:cs typeface="Calibri"/>
                <a:sym typeface="Calibri"/>
              </a:rPr>
              <a:t> is?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312"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2227"/>
        <p:cNvGrpSpPr/>
        <p:nvPr/>
      </p:nvGrpSpPr>
      <p:grpSpPr>
        <a:xfrm>
          <a:off x="0" y="0"/>
          <a:ext cx="0" cy="0"/>
          <a:chOff x="0" y="0"/>
          <a:chExt cx="0" cy="0"/>
        </a:xfrm>
      </p:grpSpPr>
      <p:sp>
        <p:nvSpPr>
          <p:cNvPr id="2228" name="Google Shape;2228;p82"/>
          <p:cNvSpPr txBox="1"/>
          <p:nvPr/>
        </p:nvSpPr>
        <p:spPr>
          <a:xfrm>
            <a:off x="457200" y="457188"/>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What is potential energy?</a:t>
            </a:r>
            <a:endParaRPr sz="1400" b="0" i="0" u="none" strike="noStrike" cap="none">
              <a:solidFill>
                <a:srgbClr val="000000"/>
              </a:solidFill>
              <a:latin typeface="Arial"/>
              <a:ea typeface="Arial"/>
              <a:cs typeface="Arial"/>
              <a:sym typeface="Arial"/>
            </a:endParaRPr>
          </a:p>
        </p:txBody>
      </p:sp>
      <p:pic>
        <p:nvPicPr>
          <p:cNvPr id="2229" name="Google Shape;2229;p82" descr="potentiaLENERGY.jpg"/>
          <p:cNvPicPr preferRelativeResize="0"/>
          <p:nvPr/>
        </p:nvPicPr>
        <p:blipFill rotWithShape="1">
          <a:blip r:embed="rId3">
            <a:alphaModFix/>
          </a:blip>
          <a:srcRect l="-9890" r="-9888"/>
          <a:stretch/>
        </p:blipFill>
        <p:spPr>
          <a:xfrm>
            <a:off x="457200" y="1600200"/>
            <a:ext cx="8229600" cy="4525963"/>
          </a:xfrm>
          <a:prstGeom prst="rect">
            <a:avLst/>
          </a:prstGeom>
          <a:noFill/>
          <a:ln>
            <a:noFill/>
          </a:ln>
        </p:spPr>
      </p:pic>
      <p:sp>
        <p:nvSpPr>
          <p:cNvPr id="2230" name="Google Shape;2230;p8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2235"/>
        <p:cNvGrpSpPr/>
        <p:nvPr/>
      </p:nvGrpSpPr>
      <p:grpSpPr>
        <a:xfrm>
          <a:off x="0" y="0"/>
          <a:ext cx="0" cy="0"/>
          <a:chOff x="0" y="0"/>
          <a:chExt cx="0" cy="0"/>
        </a:xfrm>
      </p:grpSpPr>
      <p:sp>
        <p:nvSpPr>
          <p:cNvPr id="2236" name="Google Shape;2236;p83"/>
          <p:cNvSpPr txBox="1">
            <a:spLocks noGrp="1"/>
          </p:cNvSpPr>
          <p:nvPr>
            <p:ph type="title"/>
          </p:nvPr>
        </p:nvSpPr>
        <p:spPr>
          <a:xfrm>
            <a:off x="457200" y="599361"/>
            <a:ext cx="8229600" cy="158515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nuclear energy?</a:t>
            </a:r>
            <a:endParaRPr/>
          </a:p>
        </p:txBody>
      </p:sp>
      <p:pic>
        <p:nvPicPr>
          <p:cNvPr id="2237" name="Google Shape;2237;p83" descr="tom - Wiktionary"/>
          <p:cNvPicPr preferRelativeResize="0"/>
          <p:nvPr/>
        </p:nvPicPr>
        <p:blipFill rotWithShape="1">
          <a:blip r:embed="rId3">
            <a:alphaModFix/>
          </a:blip>
          <a:srcRect/>
          <a:stretch/>
        </p:blipFill>
        <p:spPr>
          <a:xfrm>
            <a:off x="1828800" y="2184520"/>
            <a:ext cx="5066676" cy="4306221"/>
          </a:xfrm>
          <a:prstGeom prst="rect">
            <a:avLst/>
          </a:prstGeom>
          <a:noFill/>
          <a:ln>
            <a:noFill/>
          </a:ln>
        </p:spPr>
      </p:pic>
      <p:cxnSp>
        <p:nvCxnSpPr>
          <p:cNvPr id="2238" name="Google Shape;2238;p83"/>
          <p:cNvCxnSpPr/>
          <p:nvPr/>
        </p:nvCxnSpPr>
        <p:spPr>
          <a:xfrm flipH="1">
            <a:off x="5306152" y="3117954"/>
            <a:ext cx="1769206" cy="899850"/>
          </a:xfrm>
          <a:prstGeom prst="straightConnector1">
            <a:avLst/>
          </a:prstGeom>
          <a:noFill/>
          <a:ln w="1016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sp>
        <p:nvSpPr>
          <p:cNvPr id="2239" name="Google Shape;2239;p8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2244"/>
        <p:cNvGrpSpPr/>
        <p:nvPr/>
      </p:nvGrpSpPr>
      <p:grpSpPr>
        <a:xfrm>
          <a:off x="0" y="0"/>
          <a:ext cx="0" cy="0"/>
          <a:chOff x="0" y="0"/>
          <a:chExt cx="0" cy="0"/>
        </a:xfrm>
      </p:grpSpPr>
      <p:sp>
        <p:nvSpPr>
          <p:cNvPr id="2245" name="Google Shape;2245;p84"/>
          <p:cNvSpPr txBox="1">
            <a:spLocks noGrp="1"/>
          </p:cNvSpPr>
          <p:nvPr>
            <p:ph type="title"/>
          </p:nvPr>
        </p:nvSpPr>
        <p:spPr>
          <a:xfrm>
            <a:off x="592111" y="424771"/>
            <a:ext cx="8229600" cy="1585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dirty="0"/>
              <a:t>How are nuclear energy and chemical energy different? </a:t>
            </a:r>
            <a:endParaRPr dirty="0"/>
          </a:p>
        </p:txBody>
      </p:sp>
      <p:pic>
        <p:nvPicPr>
          <p:cNvPr id="2246" name="Google Shape;2246;p84" descr="tom - Wiktionary"/>
          <p:cNvPicPr preferRelativeResize="0"/>
          <p:nvPr/>
        </p:nvPicPr>
        <p:blipFill rotWithShape="1">
          <a:blip r:embed="rId3">
            <a:alphaModFix/>
          </a:blip>
          <a:srcRect/>
          <a:stretch/>
        </p:blipFill>
        <p:spPr>
          <a:xfrm>
            <a:off x="1015770" y="2155504"/>
            <a:ext cx="3691141" cy="3334354"/>
          </a:xfrm>
          <a:prstGeom prst="rect">
            <a:avLst/>
          </a:prstGeom>
          <a:noFill/>
          <a:ln>
            <a:noFill/>
          </a:ln>
        </p:spPr>
      </p:pic>
      <p:pic>
        <p:nvPicPr>
          <p:cNvPr id="2247" name="Google Shape;2247;p84" descr="bonds.jpg"/>
          <p:cNvPicPr preferRelativeResize="0">
            <a:picLocks noGrp="1"/>
          </p:cNvPicPr>
          <p:nvPr>
            <p:ph type="body" idx="1"/>
          </p:nvPr>
        </p:nvPicPr>
        <p:blipFill rotWithShape="1">
          <a:blip r:embed="rId4">
            <a:alphaModFix/>
          </a:blip>
          <a:srcRect l="-40915" r="-40915"/>
          <a:stretch/>
        </p:blipFill>
        <p:spPr>
          <a:xfrm>
            <a:off x="4088401" y="1900192"/>
            <a:ext cx="5431380" cy="3844977"/>
          </a:xfrm>
          <a:prstGeom prst="rect">
            <a:avLst/>
          </a:prstGeom>
          <a:noFill/>
          <a:ln w="9525" cap="flat" cmpd="sng">
            <a:solidFill>
              <a:schemeClr val="lt1"/>
            </a:solidFill>
            <a:prstDash val="solid"/>
            <a:round/>
            <a:headEnd type="none" w="sm" len="sm"/>
            <a:tailEnd type="none" w="sm" len="sm"/>
          </a:ln>
        </p:spPr>
      </p:pic>
      <p:sp>
        <p:nvSpPr>
          <p:cNvPr id="2248" name="Google Shape;2248;p84"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1"/>
          <p:cNvSpPr txBox="1"/>
          <p:nvPr/>
        </p:nvSpPr>
        <p:spPr>
          <a:xfrm>
            <a:off x="0" y="1104375"/>
            <a:ext cx="914400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difference between a chemical change and chemical reaction?</a:t>
            </a:r>
            <a:endParaRPr sz="1400" b="0" i="0" u="none" strike="noStrike" cap="none">
              <a:solidFill>
                <a:srgbClr val="000000"/>
              </a:solidFill>
              <a:latin typeface="Arial"/>
              <a:ea typeface="Arial"/>
              <a:cs typeface="Arial"/>
              <a:sym typeface="Arial"/>
            </a:endParaRPr>
          </a:p>
        </p:txBody>
      </p:sp>
      <p:pic>
        <p:nvPicPr>
          <p:cNvPr id="317" name="Google Shape;317;p21" descr="chemicalreaction.jpg"/>
          <p:cNvPicPr preferRelativeResize="0"/>
          <p:nvPr/>
        </p:nvPicPr>
        <p:blipFill rotWithShape="1">
          <a:blip r:embed="rId3">
            <a:alphaModFix/>
          </a:blip>
          <a:srcRect l="-86715" r="-86715"/>
          <a:stretch/>
        </p:blipFill>
        <p:spPr>
          <a:xfrm>
            <a:off x="-3312826" y="2682647"/>
            <a:ext cx="10346961" cy="4175353"/>
          </a:xfrm>
          <a:prstGeom prst="rect">
            <a:avLst/>
          </a:prstGeom>
          <a:noFill/>
          <a:ln>
            <a:noFill/>
          </a:ln>
        </p:spPr>
      </p:pic>
      <p:pic>
        <p:nvPicPr>
          <p:cNvPr id="318" name="Google Shape;318;p21"/>
          <p:cNvPicPr preferRelativeResize="0"/>
          <p:nvPr/>
        </p:nvPicPr>
        <p:blipFill rotWithShape="1">
          <a:blip r:embed="rId4">
            <a:alphaModFix/>
          </a:blip>
          <a:srcRect t="24756"/>
          <a:stretch/>
        </p:blipFill>
        <p:spPr>
          <a:xfrm>
            <a:off x="5297730" y="2665866"/>
            <a:ext cx="3712651" cy="4192134"/>
          </a:xfrm>
          <a:prstGeom prst="rect">
            <a:avLst/>
          </a:prstGeom>
          <a:noFill/>
          <a:ln>
            <a:noFill/>
          </a:ln>
        </p:spPr>
      </p:pic>
      <p:sp>
        <p:nvSpPr>
          <p:cNvPr id="319" name="Google Shape;319;p21"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pic>
        <p:nvPicPr>
          <p:cNvPr id="2254" name="Google Shape;2254;p85" descr="bonds.jpg"/>
          <p:cNvPicPr preferRelativeResize="0">
            <a:picLocks noGrp="1"/>
          </p:cNvPicPr>
          <p:nvPr>
            <p:ph type="body" idx="1"/>
          </p:nvPr>
        </p:nvPicPr>
        <p:blipFill rotWithShape="1">
          <a:blip r:embed="rId3">
            <a:alphaModFix/>
          </a:blip>
          <a:srcRect l="-40915" r="-40915"/>
          <a:stretch/>
        </p:blipFill>
        <p:spPr>
          <a:xfrm>
            <a:off x="3870811" y="1282908"/>
            <a:ext cx="6550828" cy="3844977"/>
          </a:xfrm>
          <a:prstGeom prst="rect">
            <a:avLst/>
          </a:prstGeom>
          <a:noFill/>
          <a:ln w="9525" cap="flat" cmpd="sng">
            <a:solidFill>
              <a:schemeClr val="lt1"/>
            </a:solidFill>
            <a:prstDash val="solid"/>
            <a:round/>
            <a:headEnd type="none" w="sm" len="sm"/>
            <a:tailEnd type="none" w="sm" len="sm"/>
          </a:ln>
        </p:spPr>
      </p:pic>
      <p:sp>
        <p:nvSpPr>
          <p:cNvPr id="2255" name="Google Shape;2255;p85"/>
          <p:cNvSpPr txBox="1">
            <a:spLocks noGrp="1"/>
          </p:cNvSpPr>
          <p:nvPr>
            <p:ph type="title"/>
          </p:nvPr>
        </p:nvSpPr>
        <p:spPr>
          <a:xfrm>
            <a:off x="457194" y="663429"/>
            <a:ext cx="8229600" cy="15852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a:t>How are gravitational potential energy, nuclear energy, and chemical energy related? </a:t>
            </a:r>
            <a:endParaRPr/>
          </a:p>
        </p:txBody>
      </p:sp>
      <p:pic>
        <p:nvPicPr>
          <p:cNvPr id="2256" name="Google Shape;2256;p85" descr="tom - Wiktionary"/>
          <p:cNvPicPr preferRelativeResize="0"/>
          <p:nvPr/>
        </p:nvPicPr>
        <p:blipFill rotWithShape="1">
          <a:blip r:embed="rId4">
            <a:alphaModFix/>
          </a:blip>
          <a:srcRect/>
          <a:stretch/>
        </p:blipFill>
        <p:spPr>
          <a:xfrm>
            <a:off x="966976" y="1997387"/>
            <a:ext cx="2141287" cy="2416020"/>
          </a:xfrm>
          <a:prstGeom prst="rect">
            <a:avLst/>
          </a:prstGeom>
          <a:noFill/>
          <a:ln>
            <a:noFill/>
          </a:ln>
        </p:spPr>
      </p:pic>
      <p:pic>
        <p:nvPicPr>
          <p:cNvPr id="2257" name="Google Shape;2257;p85" descr="earth.jpg"/>
          <p:cNvPicPr preferRelativeResize="0"/>
          <p:nvPr/>
        </p:nvPicPr>
        <p:blipFill rotWithShape="1">
          <a:blip r:embed="rId5">
            <a:alphaModFix/>
          </a:blip>
          <a:srcRect l="-14891" r="-14891"/>
          <a:stretch/>
        </p:blipFill>
        <p:spPr>
          <a:xfrm>
            <a:off x="2295394" y="4343288"/>
            <a:ext cx="3740345" cy="2151837"/>
          </a:xfrm>
          <a:prstGeom prst="rect">
            <a:avLst/>
          </a:prstGeom>
          <a:noFill/>
          <a:ln>
            <a:noFill/>
          </a:ln>
        </p:spPr>
      </p:pic>
      <p:sp>
        <p:nvSpPr>
          <p:cNvPr id="2258" name="Google Shape;2258;p85" descr="Questions"/>
          <p:cNvSpPr/>
          <p:nvPr/>
        </p:nvSpPr>
        <p:spPr>
          <a:xfrm>
            <a:off x="0" y="0"/>
            <a:ext cx="849542" cy="84954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sp>
        <p:nvSpPr>
          <p:cNvPr id="2264" name="Google Shape;2264;p86"/>
          <p:cNvSpPr txBox="1"/>
          <p:nvPr/>
        </p:nvSpPr>
        <p:spPr>
          <a:xfrm>
            <a:off x="2585397" y="372006"/>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2265" name="Google Shape;2265;p86"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2270"/>
        <p:cNvGrpSpPr/>
        <p:nvPr/>
      </p:nvGrpSpPr>
      <p:grpSpPr>
        <a:xfrm>
          <a:off x="0" y="0"/>
          <a:ext cx="0" cy="0"/>
          <a:chOff x="0" y="0"/>
          <a:chExt cx="0" cy="0"/>
        </a:xfrm>
      </p:grpSpPr>
      <p:sp>
        <p:nvSpPr>
          <p:cNvPr id="2271" name="Google Shape;2271;p90"/>
          <p:cNvSpPr txBox="1">
            <a:spLocks noGrp="1"/>
          </p:cNvSpPr>
          <p:nvPr>
            <p:ph type="title"/>
          </p:nvPr>
        </p:nvSpPr>
        <p:spPr>
          <a:xfrm>
            <a:off x="457200" y="599361"/>
            <a:ext cx="8229600" cy="158515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Nuclear Energy</a:t>
            </a:r>
            <a:r>
              <a:rPr lang="en-US"/>
              <a:t>: energy stored in the nucleus of an atom</a:t>
            </a:r>
            <a:endParaRPr/>
          </a:p>
        </p:txBody>
      </p:sp>
      <p:pic>
        <p:nvPicPr>
          <p:cNvPr id="2272" name="Google Shape;2272;p90" descr="tom - Wiktionary"/>
          <p:cNvPicPr preferRelativeResize="0"/>
          <p:nvPr/>
        </p:nvPicPr>
        <p:blipFill rotWithShape="1">
          <a:blip r:embed="rId3">
            <a:alphaModFix/>
          </a:blip>
          <a:srcRect/>
          <a:stretch/>
        </p:blipFill>
        <p:spPr>
          <a:xfrm>
            <a:off x="1828800" y="2184520"/>
            <a:ext cx="5066676" cy="4306221"/>
          </a:xfrm>
          <a:prstGeom prst="rect">
            <a:avLst/>
          </a:prstGeom>
          <a:noFill/>
          <a:ln>
            <a:noFill/>
          </a:ln>
        </p:spPr>
      </p:pic>
      <p:cxnSp>
        <p:nvCxnSpPr>
          <p:cNvPr id="2273" name="Google Shape;2273;p90"/>
          <p:cNvCxnSpPr/>
          <p:nvPr/>
        </p:nvCxnSpPr>
        <p:spPr>
          <a:xfrm flipH="1">
            <a:off x="5306152" y="3117954"/>
            <a:ext cx="1769206" cy="899850"/>
          </a:xfrm>
          <a:prstGeom prst="straightConnector1">
            <a:avLst/>
          </a:prstGeom>
          <a:noFill/>
          <a:ln w="1016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sp>
        <p:nvSpPr>
          <p:cNvPr id="2274" name="Google Shape;2274;p90"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2279"/>
        <p:cNvGrpSpPr/>
        <p:nvPr/>
      </p:nvGrpSpPr>
      <p:grpSpPr>
        <a:xfrm>
          <a:off x="0" y="0"/>
          <a:ext cx="0" cy="0"/>
          <a:chOff x="0" y="0"/>
          <a:chExt cx="0" cy="0"/>
        </a:xfrm>
      </p:grpSpPr>
      <p:sp>
        <p:nvSpPr>
          <p:cNvPr id="2280" name="Google Shape;2280;p92"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1" name="Google Shape;2281;p92"/>
          <p:cNvSpPr txBox="1"/>
          <p:nvPr/>
        </p:nvSpPr>
        <p:spPr>
          <a:xfrm>
            <a:off x="598135" y="365233"/>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is the relationship between kinetic energy and potential energy?</a:t>
            </a:r>
            <a:endParaRPr sz="1400" b="0" i="0" u="none" strike="noStrike" cap="none">
              <a:solidFill>
                <a:srgbClr val="000000"/>
              </a:solidFill>
              <a:latin typeface="Arial"/>
              <a:ea typeface="Arial"/>
              <a:cs typeface="Arial"/>
              <a:sym typeface="Arial"/>
            </a:endParaRPr>
          </a:p>
        </p:txBody>
      </p:sp>
      <p:pic>
        <p:nvPicPr>
          <p:cNvPr id="2282" name="Google Shape;2282;p92"/>
          <p:cNvPicPr preferRelativeResize="0"/>
          <p:nvPr/>
        </p:nvPicPr>
        <p:blipFill>
          <a:blip r:embed="rId4">
            <a:alphaModFix/>
          </a:blip>
          <a:stretch>
            <a:fillRect/>
          </a:stretch>
        </p:blipFill>
        <p:spPr>
          <a:xfrm>
            <a:off x="1259000" y="2029401"/>
            <a:ext cx="6625999" cy="3975600"/>
          </a:xfrm>
          <a:prstGeom prst="rect">
            <a:avLst/>
          </a:prstGeom>
          <a:noFill/>
          <a:ln>
            <a:noFill/>
          </a:ln>
        </p:spPr>
      </p:pic>
      <p:sp>
        <p:nvSpPr>
          <p:cNvPr id="2283" name="Google Shape;2283;p92"/>
          <p:cNvSpPr txBox="1"/>
          <p:nvPr/>
        </p:nvSpPr>
        <p:spPr>
          <a:xfrm>
            <a:off x="206492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
        <p:nvSpPr>
          <p:cNvPr id="2284" name="Google Shape;2284;p92"/>
          <p:cNvSpPr txBox="1"/>
          <p:nvPr/>
        </p:nvSpPr>
        <p:spPr>
          <a:xfrm>
            <a:off x="580337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2289"/>
        <p:cNvGrpSpPr/>
        <p:nvPr/>
      </p:nvGrpSpPr>
      <p:grpSpPr>
        <a:xfrm>
          <a:off x="0" y="0"/>
          <a:ext cx="0" cy="0"/>
          <a:chOff x="0" y="0"/>
          <a:chExt cx="0" cy="0"/>
        </a:xfrm>
      </p:grpSpPr>
      <p:pic>
        <p:nvPicPr>
          <p:cNvPr id="2290" name="Google Shape;2290;p93"/>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2294"/>
        <p:cNvGrpSpPr/>
        <p:nvPr/>
      </p:nvGrpSpPr>
      <p:grpSpPr>
        <a:xfrm>
          <a:off x="0" y="0"/>
          <a:ext cx="0" cy="0"/>
          <a:chOff x="0" y="0"/>
          <a:chExt cx="0" cy="0"/>
        </a:xfrm>
      </p:grpSpPr>
      <p:sp>
        <p:nvSpPr>
          <p:cNvPr id="2295" name="Google Shape;2295;g9d35d3923d_0_0"/>
          <p:cNvSpPr txBox="1"/>
          <p:nvPr/>
        </p:nvSpPr>
        <p:spPr>
          <a:xfrm>
            <a:off x="460175" y="200200"/>
            <a:ext cx="83277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This Video Created With Resources From:</a:t>
            </a:r>
            <a:endParaRPr sz="1400" b="0" i="0" u="none" strike="noStrike" cap="none">
              <a:solidFill>
                <a:srgbClr val="000000"/>
              </a:solidFill>
              <a:latin typeface="Arial"/>
              <a:ea typeface="Arial"/>
              <a:cs typeface="Arial"/>
              <a:sym typeface="Arial"/>
            </a:endParaRPr>
          </a:p>
        </p:txBody>
      </p:sp>
      <p:sp>
        <p:nvSpPr>
          <p:cNvPr id="2296" name="Google Shape;2296;g9d35d3923d_0_0"/>
          <p:cNvSpPr txBox="1"/>
          <p:nvPr/>
        </p:nvSpPr>
        <p:spPr>
          <a:xfrm>
            <a:off x="2122325" y="5177284"/>
            <a:ext cx="50034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1" i="0" u="none" strike="noStrike" cap="none">
                <a:solidFill>
                  <a:schemeClr val="dk1"/>
                </a:solidFill>
                <a:latin typeface="Calibri"/>
                <a:ea typeface="Calibri"/>
                <a:cs typeface="Calibri"/>
                <a:sym typeface="Calibri"/>
              </a:rPr>
              <a:t>Questions or Comments</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Calibri"/>
                <a:ea typeface="Calibri"/>
                <a:cs typeface="Calibri"/>
                <a:sym typeface="Calibri"/>
              </a:rPr>
              <a:t> Michael Kennedy, Ph.D.          MKennedy@Virginia.edu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Calibri"/>
                <a:ea typeface="Calibri"/>
                <a:cs typeface="Calibri"/>
                <a:sym typeface="Calibri"/>
              </a:rPr>
              <a:t>Rachel L Kunemund, Ph.D.	rk8vm@virginia.edu</a:t>
            </a:r>
            <a:endParaRPr sz="2400" b="0" i="0" u="none" strike="noStrike" cap="none">
              <a:solidFill>
                <a:schemeClr val="dk1"/>
              </a:solidFill>
              <a:latin typeface="Calibri"/>
              <a:ea typeface="Calibri"/>
              <a:cs typeface="Calibri"/>
              <a:sym typeface="Calibri"/>
            </a:endParaRPr>
          </a:p>
        </p:txBody>
      </p:sp>
      <p:pic>
        <p:nvPicPr>
          <p:cNvPr id="2297" name="Google Shape;2297;g9d35d3923d_0_0" descr="IEP Translation – Communication from OSEP regarding the ..."/>
          <p:cNvPicPr preferRelativeResize="0"/>
          <p:nvPr/>
        </p:nvPicPr>
        <p:blipFill rotWithShape="1">
          <a:blip r:embed="rId3">
            <a:alphaModFix/>
          </a:blip>
          <a:srcRect/>
          <a:stretch/>
        </p:blipFill>
        <p:spPr>
          <a:xfrm>
            <a:off x="2734864" y="973001"/>
            <a:ext cx="3821906" cy="671512"/>
          </a:xfrm>
          <a:prstGeom prst="rect">
            <a:avLst/>
          </a:prstGeom>
          <a:noFill/>
          <a:ln>
            <a:noFill/>
          </a:ln>
        </p:spPr>
      </p:pic>
      <p:pic>
        <p:nvPicPr>
          <p:cNvPr id="2298" name="Google Shape;2298;g9d35d3923d_0_0"/>
          <p:cNvPicPr preferRelativeResize="0"/>
          <p:nvPr/>
        </p:nvPicPr>
        <p:blipFill rotWithShape="1">
          <a:blip r:embed="rId4">
            <a:alphaModFix/>
          </a:blip>
          <a:srcRect/>
          <a:stretch/>
        </p:blipFill>
        <p:spPr>
          <a:xfrm>
            <a:off x="1474769" y="3999134"/>
            <a:ext cx="6342100" cy="1137394"/>
          </a:xfrm>
          <a:prstGeom prst="rect">
            <a:avLst/>
          </a:prstGeom>
          <a:noFill/>
          <a:ln>
            <a:noFill/>
          </a:ln>
        </p:spPr>
      </p:pic>
      <p:pic>
        <p:nvPicPr>
          <p:cNvPr id="2299" name="Google Shape;2299;g9d35d3923d_0_0" descr="United States Department of Education - Wikipedia"/>
          <p:cNvPicPr preferRelativeResize="0"/>
          <p:nvPr/>
        </p:nvPicPr>
        <p:blipFill rotWithShape="1">
          <a:blip r:embed="rId5">
            <a:alphaModFix/>
          </a:blip>
          <a:srcRect/>
          <a:stretch/>
        </p:blipFill>
        <p:spPr>
          <a:xfrm>
            <a:off x="3768329" y="1978046"/>
            <a:ext cx="1607344" cy="1607344"/>
          </a:xfrm>
          <a:prstGeom prst="rect">
            <a:avLst/>
          </a:prstGeom>
          <a:noFill/>
          <a:ln>
            <a:noFill/>
          </a:ln>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grpSp>
        <p:nvGrpSpPr>
          <p:cNvPr id="2305" name="Google Shape;2305;p95"/>
          <p:cNvGrpSpPr/>
          <p:nvPr/>
        </p:nvGrpSpPr>
        <p:grpSpPr>
          <a:xfrm>
            <a:off x="1505008" y="297180"/>
            <a:ext cx="5828913" cy="6262953"/>
            <a:chOff x="814636" y="0"/>
            <a:chExt cx="5828913" cy="6262953"/>
          </a:xfrm>
        </p:grpSpPr>
        <p:sp>
          <p:nvSpPr>
            <p:cNvPr id="2306" name="Google Shape;2306;p95"/>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7" name="Google Shape;2307;p95"/>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2308" name="Google Shape;2308;p95"/>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9" name="Google Shape;2309;p95"/>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0" name="Google Shape;2310;p95"/>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2311" name="Google Shape;2311;p95"/>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2" name="Google Shape;2312;p95"/>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3" name="Google Shape;2313;p95"/>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2314" name="Google Shape;2314;p95"/>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5" name="Google Shape;2315;p95"/>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6" name="Google Shape;2316;p95"/>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2317" name="Google Shape;2317;p95"/>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8" name="Google Shape;2318;p95"/>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9" name="Google Shape;2319;p95"/>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2320" name="Google Shape;2320;p95"/>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1" name="Google Shape;2321;p95"/>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2" name="Google Shape;2322;p95"/>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2323" name="Google Shape;2323;p95"/>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324" name="Google Shape;2324;p95"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2325" name="Google Shape;2325;p95"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2326" name="Google Shape;2326;p95"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2327" name="Google Shape;2327;p95"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2328" name="Google Shape;2328;p95"/>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29" name="Google Shape;2329;p95"/>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2334"/>
        <p:cNvGrpSpPr/>
        <p:nvPr/>
      </p:nvGrpSpPr>
      <p:grpSpPr>
        <a:xfrm>
          <a:off x="0" y="0"/>
          <a:ext cx="0" cy="0"/>
          <a:chOff x="0" y="0"/>
          <a:chExt cx="0" cy="0"/>
        </a:xfrm>
      </p:grpSpPr>
      <p:sp>
        <p:nvSpPr>
          <p:cNvPr id="2335" name="Google Shape;2335;p96"/>
          <p:cNvSpPr txBox="1">
            <a:spLocks noGrp="1"/>
          </p:cNvSpPr>
          <p:nvPr>
            <p:ph type="title"/>
          </p:nvPr>
        </p:nvSpPr>
        <p:spPr>
          <a:xfrm>
            <a:off x="457200" y="36798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Kinetic Energy</a:t>
            </a:r>
            <a:endParaRPr/>
          </a:p>
        </p:txBody>
      </p:sp>
      <p:pic>
        <p:nvPicPr>
          <p:cNvPr id="2336" name="Google Shape;2336;p96" descr="bowling.jpg"/>
          <p:cNvPicPr preferRelativeResize="0">
            <a:picLocks noGrp="1"/>
          </p:cNvPicPr>
          <p:nvPr>
            <p:ph type="body" idx="1"/>
          </p:nvPr>
        </p:nvPicPr>
        <p:blipFill rotWithShape="1">
          <a:blip r:embed="rId3">
            <a:alphaModFix/>
          </a:blip>
          <a:srcRect l="-10572" r="-10572"/>
          <a:stretch/>
        </p:blipFill>
        <p:spPr>
          <a:xfrm>
            <a:off x="457200" y="1511000"/>
            <a:ext cx="8229600" cy="4526100"/>
          </a:xfrm>
          <a:prstGeom prst="rect">
            <a:avLst/>
          </a:prstGeom>
          <a:noFill/>
          <a:ln w="9525" cap="flat" cmpd="sng">
            <a:solidFill>
              <a:schemeClr val="lt1"/>
            </a:solidFill>
            <a:prstDash val="solid"/>
            <a:round/>
            <a:headEnd type="none" w="sm" len="sm"/>
            <a:tailEnd type="none" w="sm" len="sm"/>
          </a:ln>
        </p:spPr>
      </p:pic>
      <p:sp>
        <p:nvSpPr>
          <p:cNvPr id="2337" name="Google Shape;2337;p96"/>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38" name="Google Shape;2338;p96"/>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2343"/>
        <p:cNvGrpSpPr/>
        <p:nvPr/>
      </p:nvGrpSpPr>
      <p:grpSpPr>
        <a:xfrm>
          <a:off x="0" y="0"/>
          <a:ext cx="0" cy="0"/>
          <a:chOff x="0" y="0"/>
          <a:chExt cx="0" cy="0"/>
        </a:xfrm>
      </p:grpSpPr>
      <p:sp>
        <p:nvSpPr>
          <p:cNvPr id="2344" name="Google Shape;2344;p97"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5" name="Google Shape;2345;p97"/>
          <p:cNvSpPr txBox="1"/>
          <p:nvPr/>
        </p:nvSpPr>
        <p:spPr>
          <a:xfrm>
            <a:off x="722548" y="40437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is the relationship between kinetic energy and potential energy?</a:t>
            </a:r>
            <a:endParaRPr sz="1400" b="0" i="0" u="none" strike="noStrike" cap="none">
              <a:solidFill>
                <a:srgbClr val="000000"/>
              </a:solidFill>
              <a:latin typeface="Arial"/>
              <a:ea typeface="Arial"/>
              <a:cs typeface="Arial"/>
              <a:sym typeface="Arial"/>
            </a:endParaRPr>
          </a:p>
        </p:txBody>
      </p:sp>
      <p:pic>
        <p:nvPicPr>
          <p:cNvPr id="2346" name="Google Shape;2346;p97"/>
          <p:cNvPicPr preferRelativeResize="0"/>
          <p:nvPr/>
        </p:nvPicPr>
        <p:blipFill>
          <a:blip r:embed="rId4">
            <a:alphaModFix/>
          </a:blip>
          <a:stretch>
            <a:fillRect/>
          </a:stretch>
        </p:blipFill>
        <p:spPr>
          <a:xfrm>
            <a:off x="1259000" y="2029401"/>
            <a:ext cx="6625999" cy="3975600"/>
          </a:xfrm>
          <a:prstGeom prst="rect">
            <a:avLst/>
          </a:prstGeom>
          <a:noFill/>
          <a:ln>
            <a:noFill/>
          </a:ln>
        </p:spPr>
      </p:pic>
      <p:sp>
        <p:nvSpPr>
          <p:cNvPr id="2347" name="Google Shape;2347;p97"/>
          <p:cNvSpPr txBox="1"/>
          <p:nvPr/>
        </p:nvSpPr>
        <p:spPr>
          <a:xfrm>
            <a:off x="206492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
        <p:nvSpPr>
          <p:cNvPr id="2348" name="Google Shape;2348;p97"/>
          <p:cNvSpPr txBox="1"/>
          <p:nvPr/>
        </p:nvSpPr>
        <p:spPr>
          <a:xfrm>
            <a:off x="580337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sp>
        <p:nvSpPr>
          <p:cNvPr id="2354" name="Google Shape;2354;gde9b2f909c_0_330"/>
          <p:cNvSpPr txBox="1"/>
          <p:nvPr/>
        </p:nvSpPr>
        <p:spPr>
          <a:xfrm>
            <a:off x="2301072" y="693336"/>
            <a:ext cx="4863816"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2355" name="Google Shape;2355;gde9b2f909c_0_330"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6" name="Google Shape;2356;gde9b2f909c_0_330"/>
          <p:cNvSpPr txBox="1"/>
          <p:nvPr/>
        </p:nvSpPr>
        <p:spPr>
          <a:xfrm>
            <a:off x="814803" y="3056033"/>
            <a:ext cx="7514400" cy="329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TEACHER DIRECTIONS:</a:t>
            </a: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i="1" u="sng" strike="noStrike" cap="none">
                <a:solidFill>
                  <a:schemeClr val="dk1"/>
                </a:solidFill>
                <a:latin typeface="Calibri"/>
                <a:ea typeface="Calibri"/>
                <a:cs typeface="Calibri"/>
                <a:sym typeface="Calibri"/>
              </a:rPr>
              <a:t>Before viewing</a:t>
            </a:r>
            <a:r>
              <a:rPr lang="en-US" sz="1600" b="0" i="1" u="none" strike="noStrike" cap="none">
                <a:solidFill>
                  <a:schemeClr val="dk1"/>
                </a:solidFill>
                <a:latin typeface="Calibri"/>
                <a:ea typeface="Calibri"/>
                <a:cs typeface="Calibri"/>
                <a:sym typeface="Calibri"/>
              </a:rPr>
              <a:t>, ask students to recall  what they already know about energy. </a:t>
            </a:r>
            <a:endParaRPr sz="16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i="1" u="sng" strike="noStrike" cap="none">
                <a:solidFill>
                  <a:schemeClr val="dk1"/>
                </a:solidFill>
                <a:latin typeface="Calibri"/>
                <a:ea typeface="Calibri"/>
                <a:cs typeface="Calibri"/>
                <a:sym typeface="Calibri"/>
              </a:rPr>
              <a:t>After viewing</a:t>
            </a:r>
            <a:r>
              <a:rPr lang="en-US" sz="1600" b="0" i="1" u="none" strike="noStrike" cap="none">
                <a:solidFill>
                  <a:schemeClr val="dk1"/>
                </a:solidFill>
                <a:latin typeface="Calibri"/>
                <a:ea typeface="Calibri"/>
                <a:cs typeface="Calibri"/>
                <a:sym typeface="Calibri"/>
              </a:rPr>
              <a:t>, ask students to share observations, relating those observations back to what they know about energy. Tell students that  the marble rolling down the inclined surface represents two different kinds of energy: potential and kinetic. Today we will be focusing on </a:t>
            </a:r>
            <a:r>
              <a:rPr lang="en-US" sz="1600" i="1">
                <a:solidFill>
                  <a:schemeClr val="dk1"/>
                </a:solidFill>
                <a:latin typeface="Calibri"/>
                <a:ea typeface="Calibri"/>
                <a:cs typeface="Calibri"/>
                <a:sym typeface="Calibri"/>
              </a:rPr>
              <a:t>kinetic</a:t>
            </a:r>
            <a:r>
              <a:rPr lang="en-US" sz="1600" b="0" i="1" u="none" strike="noStrike" cap="none">
                <a:solidFill>
                  <a:schemeClr val="dk1"/>
                </a:solidFill>
                <a:latin typeface="Calibri"/>
                <a:ea typeface="Calibri"/>
                <a:cs typeface="Calibri"/>
                <a:sym typeface="Calibri"/>
              </a:rPr>
              <a:t> energy. </a:t>
            </a:r>
            <a:endParaRPr sz="16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You can set up the materials – all you need is a marble an an inclined plane. Set up an inclined surface and roll the marble down the plane. *You can also change the size of the marble/the incline of the plane the marble rolls on to have students make observations about these changes (i.e. does the bigger marble go faster slower, etc.)</a:t>
            </a:r>
            <a:r>
              <a:rPr lang="en-US" sz="1600" i="1">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357" name="Google Shape;2357;gde9b2f909c_0_330"/>
          <p:cNvSpPr txBox="1"/>
          <p:nvPr/>
        </p:nvSpPr>
        <p:spPr>
          <a:xfrm>
            <a:off x="2301150" y="1797625"/>
            <a:ext cx="45417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Potential &amp; Kinetic Energy Marble Roller Coaster</a:t>
            </a:r>
            <a:r>
              <a:rPr lang="en-US" sz="3000">
                <a:solidFill>
                  <a:schemeClr val="dk1"/>
                </a:solidFill>
                <a:latin typeface="Calibri"/>
                <a:ea typeface="Calibri"/>
                <a:cs typeface="Calibri"/>
                <a:sym typeface="Calibri"/>
              </a:rPr>
              <a:t> </a:t>
            </a:r>
            <a:endParaRPr sz="30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2"/>
          <p:cNvSpPr txBox="1"/>
          <p:nvPr/>
        </p:nvSpPr>
        <p:spPr>
          <a:xfrm>
            <a:off x="1603038" y="1006656"/>
            <a:ext cx="59379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Potential Energy</a:t>
            </a:r>
            <a:endParaRPr sz="1400" b="0" i="0" u="none" strike="noStrike" cap="none">
              <a:solidFill>
                <a:srgbClr val="000000"/>
              </a:solidFill>
              <a:latin typeface="Arial"/>
              <a:ea typeface="Arial"/>
              <a:cs typeface="Arial"/>
              <a:sym typeface="Arial"/>
            </a:endParaRPr>
          </a:p>
        </p:txBody>
      </p:sp>
      <p:sp>
        <p:nvSpPr>
          <p:cNvPr id="326" name="Google Shape;326;p22"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7" name="Google Shape;327;p22"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2363" name="Google Shape;2363;p313"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2368"/>
        <p:cNvGrpSpPr/>
        <p:nvPr/>
      </p:nvGrpSpPr>
      <p:grpSpPr>
        <a:xfrm>
          <a:off x="0" y="0"/>
          <a:ext cx="0" cy="0"/>
          <a:chOff x="0" y="0"/>
          <a:chExt cx="0" cy="0"/>
        </a:xfrm>
      </p:grpSpPr>
      <p:sp>
        <p:nvSpPr>
          <p:cNvPr id="2369" name="Google Shape;2369;p31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70" name="Google Shape;2370;p314" descr="365 - Galileo's experiments with rolling balls down inclined planes. -  YouTube"/>
          <p:cNvPicPr preferRelativeResize="0"/>
          <p:nvPr/>
        </p:nvPicPr>
        <p:blipFill rotWithShape="1">
          <a:blip r:embed="rId4">
            <a:alphaModFix/>
          </a:blip>
          <a:srcRect/>
          <a:stretch/>
        </p:blipFill>
        <p:spPr>
          <a:xfrm>
            <a:off x="1746246" y="2420544"/>
            <a:ext cx="5651500" cy="3371850"/>
          </a:xfrm>
          <a:prstGeom prst="rect">
            <a:avLst/>
          </a:prstGeom>
          <a:noFill/>
          <a:ln w="50800" cap="flat" cmpd="sng">
            <a:solidFill>
              <a:schemeClr val="dk1"/>
            </a:solidFill>
            <a:prstDash val="solid"/>
            <a:round/>
            <a:headEnd type="none" w="sm" len="sm"/>
            <a:tailEnd type="none" w="sm" len="sm"/>
          </a:ln>
        </p:spPr>
      </p:pic>
      <p:sp>
        <p:nvSpPr>
          <p:cNvPr id="2371" name="Google Shape;2371;p314"/>
          <p:cNvSpPr txBox="1"/>
          <p:nvPr/>
        </p:nvSpPr>
        <p:spPr>
          <a:xfrm>
            <a:off x="604796" y="849540"/>
            <a:ext cx="79344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When the marble is at the top of the plane and not moving, what type of energy does it have? </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2376"/>
        <p:cNvGrpSpPr/>
        <p:nvPr/>
      </p:nvGrpSpPr>
      <p:grpSpPr>
        <a:xfrm>
          <a:off x="0" y="0"/>
          <a:ext cx="0" cy="0"/>
          <a:chOff x="0" y="0"/>
          <a:chExt cx="0" cy="0"/>
        </a:xfrm>
      </p:grpSpPr>
      <p:sp>
        <p:nvSpPr>
          <p:cNvPr id="2377" name="Google Shape;2377;p31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78" name="Google Shape;2378;p315" descr="365 - Galileo's experiments with rolling balls down inclined planes. -  YouTube"/>
          <p:cNvPicPr preferRelativeResize="0"/>
          <p:nvPr/>
        </p:nvPicPr>
        <p:blipFill rotWithShape="1">
          <a:blip r:embed="rId4">
            <a:alphaModFix/>
          </a:blip>
          <a:srcRect/>
          <a:stretch/>
        </p:blipFill>
        <p:spPr>
          <a:xfrm>
            <a:off x="1746250" y="2346706"/>
            <a:ext cx="5651500" cy="3371850"/>
          </a:xfrm>
          <a:prstGeom prst="rect">
            <a:avLst/>
          </a:prstGeom>
          <a:noFill/>
          <a:ln w="50800" cap="flat" cmpd="sng">
            <a:solidFill>
              <a:schemeClr val="dk1"/>
            </a:solidFill>
            <a:prstDash val="solid"/>
            <a:round/>
            <a:headEnd type="none" w="sm" len="sm"/>
            <a:tailEnd type="none" w="sm" len="sm"/>
          </a:ln>
        </p:spPr>
      </p:pic>
      <p:sp>
        <p:nvSpPr>
          <p:cNvPr id="2379" name="Google Shape;2379;p315"/>
          <p:cNvSpPr txBox="1"/>
          <p:nvPr/>
        </p:nvSpPr>
        <p:spPr>
          <a:xfrm>
            <a:off x="604796" y="776790"/>
            <a:ext cx="79344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What type of energy do you think the marble has when it is pushed and starts to roll down the plane?</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2384"/>
        <p:cNvGrpSpPr/>
        <p:nvPr/>
      </p:nvGrpSpPr>
      <p:grpSpPr>
        <a:xfrm>
          <a:off x="0" y="0"/>
          <a:ext cx="0" cy="0"/>
          <a:chOff x="0" y="0"/>
          <a:chExt cx="0" cy="0"/>
        </a:xfrm>
      </p:grpSpPr>
      <p:sp>
        <p:nvSpPr>
          <p:cNvPr id="2385" name="Google Shape;2385;p31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86" name="Google Shape;2386;p316" descr="365 - Galileo's experiments with rolling balls down inclined planes. -  YouTube"/>
          <p:cNvPicPr preferRelativeResize="0"/>
          <p:nvPr/>
        </p:nvPicPr>
        <p:blipFill rotWithShape="1">
          <a:blip r:embed="rId4">
            <a:alphaModFix/>
          </a:blip>
          <a:srcRect/>
          <a:stretch/>
        </p:blipFill>
        <p:spPr>
          <a:xfrm>
            <a:off x="330200" y="2584450"/>
            <a:ext cx="4673600" cy="3371850"/>
          </a:xfrm>
          <a:prstGeom prst="rect">
            <a:avLst/>
          </a:prstGeom>
          <a:noFill/>
          <a:ln w="50800" cap="flat" cmpd="sng">
            <a:solidFill>
              <a:schemeClr val="dk1"/>
            </a:solidFill>
            <a:prstDash val="solid"/>
            <a:round/>
            <a:headEnd type="none" w="sm" len="sm"/>
            <a:tailEnd type="none" w="sm" len="sm"/>
          </a:ln>
        </p:spPr>
      </p:pic>
      <p:pic>
        <p:nvPicPr>
          <p:cNvPr id="2387" name="Google Shape;2387;p316" descr="042 Laboratory Four: Marbles Momentum"/>
          <p:cNvPicPr preferRelativeResize="0"/>
          <p:nvPr/>
        </p:nvPicPr>
        <p:blipFill rotWithShape="1">
          <a:blip r:embed="rId5">
            <a:alphaModFix/>
          </a:blip>
          <a:srcRect/>
          <a:stretch/>
        </p:blipFill>
        <p:spPr>
          <a:xfrm>
            <a:off x="5181600" y="2584450"/>
            <a:ext cx="3810000" cy="3371850"/>
          </a:xfrm>
          <a:prstGeom prst="rect">
            <a:avLst/>
          </a:prstGeom>
          <a:noFill/>
          <a:ln w="50800" cap="flat" cmpd="sng">
            <a:solidFill>
              <a:schemeClr val="dk1"/>
            </a:solidFill>
            <a:prstDash val="solid"/>
            <a:round/>
            <a:headEnd type="none" w="sm" len="sm"/>
            <a:tailEnd type="none" w="sm" len="sm"/>
          </a:ln>
        </p:spPr>
      </p:pic>
      <p:sp>
        <p:nvSpPr>
          <p:cNvPr id="2388" name="Google Shape;2388;p316"/>
          <p:cNvSpPr txBox="1"/>
          <p:nvPr/>
        </p:nvSpPr>
        <p:spPr>
          <a:xfrm>
            <a:off x="604796" y="1015477"/>
            <a:ext cx="79344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Do you think changing the size of the marbles will affect the kinetic energy? Explain.</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2393"/>
        <p:cNvGrpSpPr/>
        <p:nvPr/>
      </p:nvGrpSpPr>
      <p:grpSpPr>
        <a:xfrm>
          <a:off x="0" y="0"/>
          <a:ext cx="0" cy="0"/>
          <a:chOff x="0" y="0"/>
          <a:chExt cx="0" cy="0"/>
        </a:xfrm>
      </p:grpSpPr>
      <p:sp>
        <p:nvSpPr>
          <p:cNvPr id="2394" name="Google Shape;2394;p99" descr="Rewind"/>
          <p:cNvSpPr/>
          <p:nvPr/>
        </p:nvSpPr>
        <p:spPr>
          <a:xfrm>
            <a:off x="1828800" y="11019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2400" name="Google Shape;2400;p100"/>
          <p:cNvSpPr txBox="1">
            <a:spLocks noGrp="1"/>
          </p:cNvSpPr>
          <p:nvPr>
            <p:ph type="title"/>
          </p:nvPr>
        </p:nvSpPr>
        <p:spPr>
          <a:xfrm>
            <a:off x="457188" y="65079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Energy: the ability to cause change</a:t>
            </a:r>
            <a:endParaRPr/>
          </a:p>
        </p:txBody>
      </p:sp>
      <p:pic>
        <p:nvPicPr>
          <p:cNvPr id="2401" name="Google Shape;2401;p100" descr="energy.jpg"/>
          <p:cNvPicPr preferRelativeResize="0">
            <a:picLocks noGrp="1"/>
          </p:cNvPicPr>
          <p:nvPr>
            <p:ph type="body" idx="1"/>
          </p:nvPr>
        </p:nvPicPr>
        <p:blipFill rotWithShape="1">
          <a:blip r:embed="rId3">
            <a:alphaModFix/>
          </a:blip>
          <a:srcRect l="-18187" r="-18186"/>
          <a:stretch/>
        </p:blipFill>
        <p:spPr>
          <a:xfrm>
            <a:off x="457200" y="1959700"/>
            <a:ext cx="8229600" cy="4526100"/>
          </a:xfrm>
          <a:prstGeom prst="rect">
            <a:avLst/>
          </a:prstGeom>
          <a:noFill/>
          <a:ln w="9525" cap="flat" cmpd="sng">
            <a:solidFill>
              <a:schemeClr val="lt1"/>
            </a:solidFill>
            <a:prstDash val="solid"/>
            <a:round/>
            <a:headEnd type="none" w="sm" len="sm"/>
            <a:tailEnd type="none" w="sm" len="sm"/>
          </a:ln>
        </p:spPr>
      </p:pic>
      <p:sp>
        <p:nvSpPr>
          <p:cNvPr id="2402" name="Google Shape;2402;p10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sp>
        <p:nvSpPr>
          <p:cNvPr id="2408" name="Google Shape;2408;p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Potential energy:</a:t>
            </a:r>
            <a:r>
              <a:rPr lang="en-US"/>
              <a:t> stored energy</a:t>
            </a:r>
            <a:endParaRPr/>
          </a:p>
        </p:txBody>
      </p:sp>
      <p:pic>
        <p:nvPicPr>
          <p:cNvPr id="2409" name="Google Shape;2409;p101" descr="potentiaLENERGY.jpg"/>
          <p:cNvPicPr preferRelativeResize="0">
            <a:picLocks noGrp="1"/>
          </p:cNvPicPr>
          <p:nvPr>
            <p:ph type="body" idx="1"/>
          </p:nvPr>
        </p:nvPicPr>
        <p:blipFill rotWithShape="1">
          <a:blip r:embed="rId3">
            <a:alphaModFix/>
          </a:blip>
          <a:srcRect l="-9890" r="-9888"/>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2410" name="Google Shape;2410;p101"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2415"/>
        <p:cNvGrpSpPr/>
        <p:nvPr/>
      </p:nvGrpSpPr>
      <p:grpSpPr>
        <a:xfrm>
          <a:off x="0" y="0"/>
          <a:ext cx="0" cy="0"/>
          <a:chOff x="0" y="0"/>
          <a:chExt cx="0" cy="0"/>
        </a:xfrm>
      </p:grpSpPr>
      <p:sp>
        <p:nvSpPr>
          <p:cNvPr id="2416" name="Google Shape;2416;p102"/>
          <p:cNvSpPr txBox="1">
            <a:spLocks noGrp="1"/>
          </p:cNvSpPr>
          <p:nvPr>
            <p:ph type="title"/>
          </p:nvPr>
        </p:nvSpPr>
        <p:spPr>
          <a:xfrm>
            <a:off x="481793" y="-26200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Energy</a:t>
            </a:r>
            <a:endParaRPr/>
          </a:p>
        </p:txBody>
      </p:sp>
      <p:cxnSp>
        <p:nvCxnSpPr>
          <p:cNvPr id="2417" name="Google Shape;2417;p102"/>
          <p:cNvCxnSpPr/>
          <p:nvPr/>
        </p:nvCxnSpPr>
        <p:spPr>
          <a:xfrm flipH="1">
            <a:off x="4621186" y="720006"/>
            <a:ext cx="1" cy="639524"/>
          </a:xfrm>
          <a:prstGeom prst="straightConnector1">
            <a:avLst/>
          </a:prstGeom>
          <a:noFill/>
          <a:ln w="76200" cap="flat" cmpd="sng">
            <a:solidFill>
              <a:schemeClr val="dk1"/>
            </a:solidFill>
            <a:prstDash val="solid"/>
            <a:round/>
            <a:headEnd type="none" w="sm" len="sm"/>
            <a:tailEnd type="stealth" w="med" len="med"/>
          </a:ln>
          <a:effectLst>
            <a:outerShdw blurRad="40000" dist="20000" dir="5400000" rotWithShape="0">
              <a:srgbClr val="000000">
                <a:alpha val="36862"/>
              </a:srgbClr>
            </a:outerShdw>
          </a:effectLst>
        </p:spPr>
      </p:cxnSp>
      <p:sp>
        <p:nvSpPr>
          <p:cNvPr id="2418" name="Google Shape;2418;p102"/>
          <p:cNvSpPr txBox="1"/>
          <p:nvPr/>
        </p:nvSpPr>
        <p:spPr>
          <a:xfrm>
            <a:off x="2694577" y="1277289"/>
            <a:ext cx="41393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Potential Energy</a:t>
            </a:r>
            <a:endParaRPr sz="1400" b="0" i="0" u="none" strike="noStrike" cap="none">
              <a:solidFill>
                <a:srgbClr val="000000"/>
              </a:solidFill>
              <a:latin typeface="Arial"/>
              <a:ea typeface="Arial"/>
              <a:cs typeface="Arial"/>
              <a:sym typeface="Arial"/>
            </a:endParaRPr>
          </a:p>
        </p:txBody>
      </p:sp>
      <p:cxnSp>
        <p:nvCxnSpPr>
          <p:cNvPr id="2419" name="Google Shape;2419;p102"/>
          <p:cNvCxnSpPr/>
          <p:nvPr/>
        </p:nvCxnSpPr>
        <p:spPr>
          <a:xfrm flipH="1">
            <a:off x="1108906" y="2046730"/>
            <a:ext cx="1985298" cy="1101644"/>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cxnSp>
        <p:nvCxnSpPr>
          <p:cNvPr id="2420" name="Google Shape;2420;p102"/>
          <p:cNvCxnSpPr>
            <a:stCxn id="2418" idx="2"/>
          </p:cNvCxnSpPr>
          <p:nvPr/>
        </p:nvCxnSpPr>
        <p:spPr>
          <a:xfrm>
            <a:off x="4764273" y="2046730"/>
            <a:ext cx="11100" cy="976500"/>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cxnSp>
        <p:nvCxnSpPr>
          <p:cNvPr id="2421" name="Google Shape;2421;p102"/>
          <p:cNvCxnSpPr/>
          <p:nvPr/>
        </p:nvCxnSpPr>
        <p:spPr>
          <a:xfrm>
            <a:off x="6259951" y="2046730"/>
            <a:ext cx="2289354" cy="976425"/>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sp>
        <p:nvSpPr>
          <p:cNvPr id="2422" name="Google Shape;2422;p102"/>
          <p:cNvSpPr txBox="1"/>
          <p:nvPr/>
        </p:nvSpPr>
        <p:spPr>
          <a:xfrm>
            <a:off x="71544" y="3683630"/>
            <a:ext cx="3273059" cy="21236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Gravitational Potential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p:txBody>
      </p:sp>
      <p:sp>
        <p:nvSpPr>
          <p:cNvPr id="2423" name="Google Shape;2423;p102"/>
          <p:cNvSpPr txBox="1"/>
          <p:nvPr/>
        </p:nvSpPr>
        <p:spPr>
          <a:xfrm>
            <a:off x="3773856" y="3127712"/>
            <a:ext cx="2432439"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Chemical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p:txBody>
      </p:sp>
      <p:sp>
        <p:nvSpPr>
          <p:cNvPr id="2424" name="Google Shape;2424;p102"/>
          <p:cNvSpPr txBox="1"/>
          <p:nvPr/>
        </p:nvSpPr>
        <p:spPr>
          <a:xfrm>
            <a:off x="6905514" y="3101232"/>
            <a:ext cx="2432439"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Nuclear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p:txBody>
      </p:sp>
      <p:sp>
        <p:nvSpPr>
          <p:cNvPr id="2425" name="Google Shape;2425;p102" descr="Rewind"/>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2430"/>
        <p:cNvGrpSpPr/>
        <p:nvPr/>
      </p:nvGrpSpPr>
      <p:grpSpPr>
        <a:xfrm>
          <a:off x="0" y="0"/>
          <a:ext cx="0" cy="0"/>
          <a:chOff x="0" y="0"/>
          <a:chExt cx="0" cy="0"/>
        </a:xfrm>
      </p:grpSpPr>
      <p:sp>
        <p:nvSpPr>
          <p:cNvPr id="2431" name="Google Shape;2431;p103"/>
          <p:cNvSpPr txBox="1">
            <a:spLocks noGrp="1"/>
          </p:cNvSpPr>
          <p:nvPr>
            <p:ph type="title"/>
          </p:nvPr>
        </p:nvSpPr>
        <p:spPr>
          <a:xfrm>
            <a:off x="139510" y="571711"/>
            <a:ext cx="8865000" cy="2143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Gravitational Potential Energy</a:t>
            </a:r>
            <a:r>
              <a:rPr lang="en-US" sz="3959"/>
              <a:t>: energy stored because of an object’s position or height above Earth’s surface</a:t>
            </a:r>
            <a:endParaRPr/>
          </a:p>
        </p:txBody>
      </p:sp>
      <p:pic>
        <p:nvPicPr>
          <p:cNvPr id="2432" name="Google Shape;2432;p103" descr="earth.jpg"/>
          <p:cNvPicPr preferRelativeResize="0">
            <a:picLocks noGrp="1"/>
          </p:cNvPicPr>
          <p:nvPr>
            <p:ph type="body" idx="1"/>
          </p:nvPr>
        </p:nvPicPr>
        <p:blipFill rotWithShape="1">
          <a:blip r:embed="rId3">
            <a:alphaModFix/>
          </a:blip>
          <a:srcRect l="-14891" r="-14891"/>
          <a:stretch/>
        </p:blipFill>
        <p:spPr>
          <a:xfrm>
            <a:off x="941522" y="2864754"/>
            <a:ext cx="7260956" cy="3993246"/>
          </a:xfrm>
          <a:prstGeom prst="rect">
            <a:avLst/>
          </a:prstGeom>
          <a:noFill/>
          <a:ln w="9525" cap="flat" cmpd="sng">
            <a:solidFill>
              <a:schemeClr val="lt1"/>
            </a:solidFill>
            <a:prstDash val="solid"/>
            <a:round/>
            <a:headEnd type="none" w="sm" len="sm"/>
            <a:tailEnd type="none" w="sm" len="sm"/>
          </a:ln>
        </p:spPr>
      </p:pic>
      <p:sp>
        <p:nvSpPr>
          <p:cNvPr id="2433" name="Google Shape;2433;p103"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2438"/>
        <p:cNvGrpSpPr/>
        <p:nvPr/>
      </p:nvGrpSpPr>
      <p:grpSpPr>
        <a:xfrm>
          <a:off x="0" y="0"/>
          <a:ext cx="0" cy="0"/>
          <a:chOff x="0" y="0"/>
          <a:chExt cx="0" cy="0"/>
        </a:xfrm>
      </p:grpSpPr>
      <p:sp>
        <p:nvSpPr>
          <p:cNvPr id="2439" name="Google Shape;2439;p104"/>
          <p:cNvSpPr txBox="1">
            <a:spLocks noGrp="1"/>
          </p:cNvSpPr>
          <p:nvPr>
            <p:ph type="title"/>
          </p:nvPr>
        </p:nvSpPr>
        <p:spPr>
          <a:xfrm>
            <a:off x="457199" y="735225"/>
            <a:ext cx="8229600" cy="2143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Chemical Energy:</a:t>
            </a:r>
            <a:r>
              <a:rPr lang="en-US"/>
              <a:t> energy stored in the bonds of chemical compounds, like atoms and molecules</a:t>
            </a:r>
            <a:endParaRPr/>
          </a:p>
        </p:txBody>
      </p:sp>
      <p:pic>
        <p:nvPicPr>
          <p:cNvPr id="2440" name="Google Shape;2440;p104" descr="bonds.jpg"/>
          <p:cNvPicPr preferRelativeResize="0">
            <a:picLocks noGrp="1"/>
          </p:cNvPicPr>
          <p:nvPr>
            <p:ph type="body" idx="1"/>
          </p:nvPr>
        </p:nvPicPr>
        <p:blipFill rotWithShape="1">
          <a:blip r:embed="rId3">
            <a:alphaModFix/>
          </a:blip>
          <a:srcRect l="-40915" r="-40915"/>
          <a:stretch/>
        </p:blipFill>
        <p:spPr>
          <a:xfrm>
            <a:off x="139485" y="3013023"/>
            <a:ext cx="8229600" cy="3844977"/>
          </a:xfrm>
          <a:prstGeom prst="rect">
            <a:avLst/>
          </a:prstGeom>
          <a:noFill/>
          <a:ln w="9525" cap="flat" cmpd="sng">
            <a:solidFill>
              <a:schemeClr val="lt1"/>
            </a:solidFill>
            <a:prstDash val="solid"/>
            <a:round/>
            <a:headEnd type="none" w="sm" len="sm"/>
            <a:tailEnd type="none" w="sm" len="sm"/>
          </a:ln>
        </p:spPr>
      </p:pic>
      <p:sp>
        <p:nvSpPr>
          <p:cNvPr id="2441" name="Google Shape;2441;p104"/>
          <p:cNvSpPr/>
          <p:nvPr/>
        </p:nvSpPr>
        <p:spPr>
          <a:xfrm>
            <a:off x="4454243" y="3949744"/>
            <a:ext cx="1001592" cy="626098"/>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2442" name="Google Shape;2442;p104"/>
          <p:cNvSpPr/>
          <p:nvPr/>
        </p:nvSpPr>
        <p:spPr>
          <a:xfrm>
            <a:off x="2999945" y="4262793"/>
            <a:ext cx="688222" cy="1037185"/>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2443" name="Google Shape;2443;p104"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3"/>
          <p:cNvSpPr txBox="1">
            <a:spLocks noGrp="1"/>
          </p:cNvSpPr>
          <p:nvPr>
            <p:ph type="title"/>
          </p:nvPr>
        </p:nvSpPr>
        <p:spPr>
          <a:xfrm>
            <a:off x="457200" y="6920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Potential Energy:</a:t>
            </a:r>
            <a:r>
              <a:rPr lang="en-US"/>
              <a:t> stored energy</a:t>
            </a:r>
            <a:endParaRPr/>
          </a:p>
        </p:txBody>
      </p:sp>
      <p:pic>
        <p:nvPicPr>
          <p:cNvPr id="334" name="Google Shape;334;p23" descr="potentiaLENERGY.jpg"/>
          <p:cNvPicPr preferRelativeResize="0">
            <a:picLocks noGrp="1"/>
          </p:cNvPicPr>
          <p:nvPr>
            <p:ph type="body" idx="1"/>
          </p:nvPr>
        </p:nvPicPr>
        <p:blipFill rotWithShape="1">
          <a:blip r:embed="rId3">
            <a:alphaModFix/>
          </a:blip>
          <a:srcRect l="-9890" r="-9888"/>
          <a:stretch/>
        </p:blipFill>
        <p:spPr>
          <a:xfrm>
            <a:off x="457200" y="1927750"/>
            <a:ext cx="8229600" cy="4526100"/>
          </a:xfrm>
          <a:prstGeom prst="rect">
            <a:avLst/>
          </a:prstGeom>
          <a:noFill/>
          <a:ln w="9525" cap="flat" cmpd="sng">
            <a:solidFill>
              <a:schemeClr val="lt1"/>
            </a:solidFill>
            <a:prstDash val="solid"/>
            <a:round/>
            <a:headEnd type="none" w="sm" len="sm"/>
            <a:tailEnd type="none" w="sm" len="sm"/>
          </a:ln>
        </p:spPr>
      </p:pic>
      <p:sp>
        <p:nvSpPr>
          <p:cNvPr id="335" name="Google Shape;335;p2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6" name="Google Shape;336;p23"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2448"/>
        <p:cNvGrpSpPr/>
        <p:nvPr/>
      </p:nvGrpSpPr>
      <p:grpSpPr>
        <a:xfrm>
          <a:off x="0" y="0"/>
          <a:ext cx="0" cy="0"/>
          <a:chOff x="0" y="0"/>
          <a:chExt cx="0" cy="0"/>
        </a:xfrm>
      </p:grpSpPr>
      <p:sp>
        <p:nvSpPr>
          <p:cNvPr id="2449" name="Google Shape;2449;p105"/>
          <p:cNvSpPr txBox="1">
            <a:spLocks noGrp="1"/>
          </p:cNvSpPr>
          <p:nvPr>
            <p:ph type="title"/>
          </p:nvPr>
        </p:nvSpPr>
        <p:spPr>
          <a:xfrm>
            <a:off x="457200" y="599361"/>
            <a:ext cx="8229600" cy="158515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Nuclear Energy</a:t>
            </a:r>
            <a:r>
              <a:rPr lang="en-US"/>
              <a:t>: energy stored in the nucleus of an atom</a:t>
            </a:r>
            <a:endParaRPr/>
          </a:p>
        </p:txBody>
      </p:sp>
      <p:pic>
        <p:nvPicPr>
          <p:cNvPr id="2450" name="Google Shape;2450;p105" descr="tom - Wiktionary"/>
          <p:cNvPicPr preferRelativeResize="0"/>
          <p:nvPr/>
        </p:nvPicPr>
        <p:blipFill rotWithShape="1">
          <a:blip r:embed="rId3">
            <a:alphaModFix/>
          </a:blip>
          <a:srcRect/>
          <a:stretch/>
        </p:blipFill>
        <p:spPr>
          <a:xfrm>
            <a:off x="2242158" y="2184520"/>
            <a:ext cx="4653317" cy="4306221"/>
          </a:xfrm>
          <a:prstGeom prst="rect">
            <a:avLst/>
          </a:prstGeom>
          <a:noFill/>
          <a:ln>
            <a:noFill/>
          </a:ln>
        </p:spPr>
      </p:pic>
      <p:cxnSp>
        <p:nvCxnSpPr>
          <p:cNvPr id="2451" name="Google Shape;2451;p105"/>
          <p:cNvCxnSpPr/>
          <p:nvPr/>
        </p:nvCxnSpPr>
        <p:spPr>
          <a:xfrm flipH="1">
            <a:off x="5306152" y="3117954"/>
            <a:ext cx="1769206" cy="899850"/>
          </a:xfrm>
          <a:prstGeom prst="straightConnector1">
            <a:avLst/>
          </a:prstGeom>
          <a:noFill/>
          <a:ln w="1016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sp>
        <p:nvSpPr>
          <p:cNvPr id="2452" name="Google Shape;2452;p105"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sp>
        <p:nvSpPr>
          <p:cNvPr id="2458" name="Google Shape;2458;p106"/>
          <p:cNvSpPr txBox="1"/>
          <p:nvPr/>
        </p:nvSpPr>
        <p:spPr>
          <a:xfrm>
            <a:off x="212407" y="849542"/>
            <a:ext cx="87192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Mass</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a</a:t>
            </a:r>
            <a:r>
              <a:rPr lang="en-US" sz="4000" b="0" i="0" u="none" strike="noStrike" cap="none">
                <a:solidFill>
                  <a:schemeClr val="dk1"/>
                </a:solidFill>
                <a:latin typeface="Calibri"/>
                <a:ea typeface="Calibri"/>
                <a:cs typeface="Calibri"/>
                <a:sym typeface="Calibri"/>
              </a:rPr>
              <a:t> type of measurement that tells us how much matter is in an object</a:t>
            </a:r>
            <a:endParaRPr sz="1400" b="0" i="0" u="none" strike="noStrike" cap="none">
              <a:solidFill>
                <a:srgbClr val="000000"/>
              </a:solidFill>
              <a:latin typeface="Arial"/>
              <a:ea typeface="Arial"/>
              <a:cs typeface="Arial"/>
              <a:sym typeface="Arial"/>
            </a:endParaRPr>
          </a:p>
        </p:txBody>
      </p:sp>
      <p:sp>
        <p:nvSpPr>
          <p:cNvPr id="2459" name="Google Shape;2459;p106"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60" name="Google Shape;2460;p106"/>
          <p:cNvPicPr preferRelativeResize="0"/>
          <p:nvPr/>
        </p:nvPicPr>
        <p:blipFill rotWithShape="1">
          <a:blip r:embed="rId4">
            <a:alphaModFix/>
          </a:blip>
          <a:srcRect l="42125" t="51668" r="36240" b="24040"/>
          <a:stretch/>
        </p:blipFill>
        <p:spPr>
          <a:xfrm>
            <a:off x="1310362" y="2173156"/>
            <a:ext cx="6523281" cy="4212234"/>
          </a:xfrm>
          <a:prstGeom prst="rect">
            <a:avLst/>
          </a:prstGeom>
          <a:noFill/>
          <a:ln>
            <a:noFill/>
          </a:ln>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2465"/>
        <p:cNvGrpSpPr/>
        <p:nvPr/>
      </p:nvGrpSpPr>
      <p:grpSpPr>
        <a:xfrm>
          <a:off x="0" y="0"/>
          <a:ext cx="0" cy="0"/>
          <a:chOff x="0" y="0"/>
          <a:chExt cx="0" cy="0"/>
        </a:xfrm>
      </p:grpSpPr>
      <p:sp>
        <p:nvSpPr>
          <p:cNvPr id="2466" name="Google Shape;2466;p107"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2471"/>
        <p:cNvGrpSpPr/>
        <p:nvPr/>
      </p:nvGrpSpPr>
      <p:grpSpPr>
        <a:xfrm>
          <a:off x="0" y="0"/>
          <a:ext cx="0" cy="0"/>
          <a:chOff x="0" y="0"/>
          <a:chExt cx="0" cy="0"/>
        </a:xfrm>
      </p:grpSpPr>
      <p:sp>
        <p:nvSpPr>
          <p:cNvPr id="2472" name="Google Shape;2472;p108"/>
          <p:cNvSpPr txBox="1">
            <a:spLocks noGrp="1"/>
          </p:cNvSpPr>
          <p:nvPr>
            <p:ph type="title"/>
          </p:nvPr>
        </p:nvSpPr>
        <p:spPr>
          <a:xfrm>
            <a:off x="457188" y="27804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energy?</a:t>
            </a:r>
            <a:endParaRPr/>
          </a:p>
        </p:txBody>
      </p:sp>
      <p:pic>
        <p:nvPicPr>
          <p:cNvPr id="2473" name="Google Shape;2473;p108" descr="energy.jpg"/>
          <p:cNvPicPr preferRelativeResize="0">
            <a:picLocks noGrp="1"/>
          </p:cNvPicPr>
          <p:nvPr>
            <p:ph type="body" idx="1"/>
          </p:nvPr>
        </p:nvPicPr>
        <p:blipFill rotWithShape="1">
          <a:blip r:embed="rId3">
            <a:alphaModFix/>
          </a:blip>
          <a:srcRect l="-18187" r="-18186"/>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2474" name="Google Shape;2474;p108" descr="Questions"/>
          <p:cNvSpPr/>
          <p:nvPr/>
        </p:nvSpPr>
        <p:spPr>
          <a:xfrm>
            <a:off x="0" y="164891"/>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2479"/>
        <p:cNvGrpSpPr/>
        <p:nvPr/>
      </p:nvGrpSpPr>
      <p:grpSpPr>
        <a:xfrm>
          <a:off x="0" y="0"/>
          <a:ext cx="0" cy="0"/>
          <a:chOff x="0" y="0"/>
          <a:chExt cx="0" cy="0"/>
        </a:xfrm>
      </p:grpSpPr>
      <p:sp>
        <p:nvSpPr>
          <p:cNvPr id="2480" name="Google Shape;2480;p109"/>
          <p:cNvSpPr txBox="1">
            <a:spLocks noGrp="1"/>
          </p:cNvSpPr>
          <p:nvPr>
            <p:ph type="title"/>
          </p:nvPr>
        </p:nvSpPr>
        <p:spPr>
          <a:xfrm>
            <a:off x="457200" y="3299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potential energy?</a:t>
            </a:r>
            <a:endParaRPr/>
          </a:p>
        </p:txBody>
      </p:sp>
      <p:pic>
        <p:nvPicPr>
          <p:cNvPr id="2481" name="Google Shape;2481;p109" descr="potentiaLENERGY.jpg"/>
          <p:cNvPicPr preferRelativeResize="0">
            <a:picLocks noGrp="1"/>
          </p:cNvPicPr>
          <p:nvPr>
            <p:ph type="body" idx="1"/>
          </p:nvPr>
        </p:nvPicPr>
        <p:blipFill rotWithShape="1">
          <a:blip r:embed="rId3">
            <a:alphaModFix/>
          </a:blip>
          <a:srcRect l="-9890" r="-9888"/>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2482" name="Google Shape;2482;p109" descr="Questions"/>
          <p:cNvSpPr/>
          <p:nvPr/>
        </p:nvSpPr>
        <p:spPr>
          <a:xfrm>
            <a:off x="0" y="164891"/>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2487"/>
        <p:cNvGrpSpPr/>
        <p:nvPr/>
      </p:nvGrpSpPr>
      <p:grpSpPr>
        <a:xfrm>
          <a:off x="0" y="0"/>
          <a:ext cx="0" cy="0"/>
          <a:chOff x="0" y="0"/>
          <a:chExt cx="0" cy="0"/>
        </a:xfrm>
      </p:grpSpPr>
      <p:sp>
        <p:nvSpPr>
          <p:cNvPr id="2488" name="Google Shape;2488;p110"/>
          <p:cNvSpPr txBox="1">
            <a:spLocks noGrp="1"/>
          </p:cNvSpPr>
          <p:nvPr>
            <p:ph type="title"/>
          </p:nvPr>
        </p:nvSpPr>
        <p:spPr>
          <a:xfrm>
            <a:off x="481793" y="-26200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Energy</a:t>
            </a:r>
            <a:endParaRPr/>
          </a:p>
        </p:txBody>
      </p:sp>
      <p:cxnSp>
        <p:nvCxnSpPr>
          <p:cNvPr id="2489" name="Google Shape;2489;p110"/>
          <p:cNvCxnSpPr/>
          <p:nvPr/>
        </p:nvCxnSpPr>
        <p:spPr>
          <a:xfrm flipH="1">
            <a:off x="4621186" y="720006"/>
            <a:ext cx="1" cy="639524"/>
          </a:xfrm>
          <a:prstGeom prst="straightConnector1">
            <a:avLst/>
          </a:prstGeom>
          <a:noFill/>
          <a:ln w="76200" cap="flat" cmpd="sng">
            <a:solidFill>
              <a:schemeClr val="dk1"/>
            </a:solidFill>
            <a:prstDash val="solid"/>
            <a:round/>
            <a:headEnd type="none" w="sm" len="sm"/>
            <a:tailEnd type="stealth" w="med" len="med"/>
          </a:ln>
          <a:effectLst>
            <a:outerShdw blurRad="40000" dist="20000" dir="5400000" rotWithShape="0">
              <a:srgbClr val="000000">
                <a:alpha val="36862"/>
              </a:srgbClr>
            </a:outerShdw>
          </a:effectLst>
        </p:spPr>
      </p:cxnSp>
      <p:sp>
        <p:nvSpPr>
          <p:cNvPr id="2490" name="Google Shape;2490;p110"/>
          <p:cNvSpPr txBox="1"/>
          <p:nvPr/>
        </p:nvSpPr>
        <p:spPr>
          <a:xfrm>
            <a:off x="2694577" y="1277289"/>
            <a:ext cx="41393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Potential Energy</a:t>
            </a:r>
            <a:endParaRPr sz="1400" b="0" i="0" u="none" strike="noStrike" cap="none">
              <a:solidFill>
                <a:srgbClr val="000000"/>
              </a:solidFill>
              <a:latin typeface="Arial"/>
              <a:ea typeface="Arial"/>
              <a:cs typeface="Arial"/>
              <a:sym typeface="Arial"/>
            </a:endParaRPr>
          </a:p>
        </p:txBody>
      </p:sp>
      <p:cxnSp>
        <p:nvCxnSpPr>
          <p:cNvPr id="2491" name="Google Shape;2491;p110"/>
          <p:cNvCxnSpPr/>
          <p:nvPr/>
        </p:nvCxnSpPr>
        <p:spPr>
          <a:xfrm flipH="1">
            <a:off x="1108906" y="2046730"/>
            <a:ext cx="1985298" cy="1101644"/>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cxnSp>
        <p:nvCxnSpPr>
          <p:cNvPr id="2492" name="Google Shape;2492;p110"/>
          <p:cNvCxnSpPr>
            <a:stCxn id="2490" idx="2"/>
          </p:cNvCxnSpPr>
          <p:nvPr/>
        </p:nvCxnSpPr>
        <p:spPr>
          <a:xfrm>
            <a:off x="4764273" y="2046730"/>
            <a:ext cx="0" cy="1880700"/>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cxnSp>
        <p:nvCxnSpPr>
          <p:cNvPr id="2493" name="Google Shape;2493;p110"/>
          <p:cNvCxnSpPr/>
          <p:nvPr/>
        </p:nvCxnSpPr>
        <p:spPr>
          <a:xfrm>
            <a:off x="6259951" y="2046730"/>
            <a:ext cx="2289354" cy="976425"/>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sp>
        <p:nvSpPr>
          <p:cNvPr id="2494" name="Google Shape;2494;p11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2499"/>
        <p:cNvGrpSpPr/>
        <p:nvPr/>
      </p:nvGrpSpPr>
      <p:grpSpPr>
        <a:xfrm>
          <a:off x="0" y="0"/>
          <a:ext cx="0" cy="0"/>
          <a:chOff x="0" y="0"/>
          <a:chExt cx="0" cy="0"/>
        </a:xfrm>
      </p:grpSpPr>
      <p:sp>
        <p:nvSpPr>
          <p:cNvPr id="2500" name="Google Shape;2500;p111"/>
          <p:cNvSpPr txBox="1">
            <a:spLocks noGrp="1"/>
          </p:cNvSpPr>
          <p:nvPr>
            <p:ph type="title"/>
          </p:nvPr>
        </p:nvSpPr>
        <p:spPr>
          <a:xfrm>
            <a:off x="139485" y="194627"/>
            <a:ext cx="8865030" cy="214309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gravitational potential energy?</a:t>
            </a:r>
            <a:endParaRPr/>
          </a:p>
        </p:txBody>
      </p:sp>
      <p:pic>
        <p:nvPicPr>
          <p:cNvPr id="2501" name="Google Shape;2501;p111" descr="earth.jpg"/>
          <p:cNvPicPr preferRelativeResize="0">
            <a:picLocks noGrp="1"/>
          </p:cNvPicPr>
          <p:nvPr>
            <p:ph type="body" idx="1"/>
          </p:nvPr>
        </p:nvPicPr>
        <p:blipFill rotWithShape="1">
          <a:blip r:embed="rId3">
            <a:alphaModFix/>
          </a:blip>
          <a:srcRect l="-14891" r="-14891"/>
          <a:stretch/>
        </p:blipFill>
        <p:spPr>
          <a:xfrm>
            <a:off x="941522" y="2337725"/>
            <a:ext cx="7260956" cy="3993246"/>
          </a:xfrm>
          <a:prstGeom prst="rect">
            <a:avLst/>
          </a:prstGeom>
          <a:noFill/>
          <a:ln w="9525" cap="flat" cmpd="sng">
            <a:solidFill>
              <a:schemeClr val="lt1"/>
            </a:solidFill>
            <a:prstDash val="solid"/>
            <a:round/>
            <a:headEnd type="none" w="sm" len="sm"/>
            <a:tailEnd type="none" w="sm" len="sm"/>
          </a:ln>
        </p:spPr>
      </p:pic>
      <p:sp>
        <p:nvSpPr>
          <p:cNvPr id="2502" name="Google Shape;2502;p11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8" name="Google Shape;2508;p112"/>
          <p:cNvSpPr txBox="1">
            <a:spLocks noGrp="1"/>
          </p:cNvSpPr>
          <p:nvPr>
            <p:ph type="title"/>
          </p:nvPr>
        </p:nvSpPr>
        <p:spPr>
          <a:xfrm>
            <a:off x="457205" y="661294"/>
            <a:ext cx="8229600" cy="1585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How are nuclear energy and chemical energy different? </a:t>
            </a:r>
            <a:endParaRPr/>
          </a:p>
        </p:txBody>
      </p:sp>
      <p:pic>
        <p:nvPicPr>
          <p:cNvPr id="2509" name="Google Shape;2509;p112" descr="tom - Wiktionary"/>
          <p:cNvPicPr preferRelativeResize="0"/>
          <p:nvPr/>
        </p:nvPicPr>
        <p:blipFill rotWithShape="1">
          <a:blip r:embed="rId3">
            <a:alphaModFix/>
          </a:blip>
          <a:srcRect/>
          <a:stretch/>
        </p:blipFill>
        <p:spPr>
          <a:xfrm>
            <a:off x="1252603" y="2353658"/>
            <a:ext cx="3466834" cy="3844977"/>
          </a:xfrm>
          <a:prstGeom prst="rect">
            <a:avLst/>
          </a:prstGeom>
          <a:noFill/>
          <a:ln>
            <a:noFill/>
          </a:ln>
        </p:spPr>
      </p:pic>
      <p:pic>
        <p:nvPicPr>
          <p:cNvPr id="2510" name="Google Shape;2510;p112" descr="bonds.jpg"/>
          <p:cNvPicPr preferRelativeResize="0">
            <a:picLocks noGrp="1"/>
          </p:cNvPicPr>
          <p:nvPr>
            <p:ph type="body" idx="1"/>
          </p:nvPr>
        </p:nvPicPr>
        <p:blipFill rotWithShape="1">
          <a:blip r:embed="rId4">
            <a:alphaModFix/>
          </a:blip>
          <a:srcRect l="-40915" r="-40915"/>
          <a:stretch/>
        </p:blipFill>
        <p:spPr>
          <a:xfrm>
            <a:off x="3747151" y="2310886"/>
            <a:ext cx="5785155" cy="4264702"/>
          </a:xfrm>
          <a:prstGeom prst="rect">
            <a:avLst/>
          </a:prstGeom>
          <a:noFill/>
          <a:ln w="9525" cap="flat" cmpd="sng">
            <a:solidFill>
              <a:schemeClr val="lt1"/>
            </a:solidFill>
            <a:prstDash val="solid"/>
            <a:round/>
            <a:headEnd type="none" w="sm" len="sm"/>
            <a:tailEnd type="none" w="sm" len="sm"/>
          </a:ln>
        </p:spPr>
      </p:pic>
      <p:sp>
        <p:nvSpPr>
          <p:cNvPr id="2511" name="Google Shape;2511;p112"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2516"/>
        <p:cNvGrpSpPr/>
        <p:nvPr/>
      </p:nvGrpSpPr>
      <p:grpSpPr>
        <a:xfrm>
          <a:off x="0" y="0"/>
          <a:ext cx="0" cy="0"/>
          <a:chOff x="0" y="0"/>
          <a:chExt cx="0" cy="0"/>
        </a:xfrm>
      </p:grpSpPr>
      <p:sp>
        <p:nvSpPr>
          <p:cNvPr id="2517" name="Google Shape;2517;p113"/>
          <p:cNvSpPr txBox="1"/>
          <p:nvPr/>
        </p:nvSpPr>
        <p:spPr>
          <a:xfrm>
            <a:off x="1990038" y="1034306"/>
            <a:ext cx="51639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Kinetic Energy</a:t>
            </a:r>
            <a:endParaRPr sz="1400" b="0" i="0" u="none" strike="noStrike" cap="none">
              <a:solidFill>
                <a:srgbClr val="000000"/>
              </a:solidFill>
              <a:latin typeface="Arial"/>
              <a:ea typeface="Arial"/>
              <a:cs typeface="Arial"/>
              <a:sym typeface="Arial"/>
            </a:endParaRPr>
          </a:p>
        </p:txBody>
      </p:sp>
      <p:sp>
        <p:nvSpPr>
          <p:cNvPr id="2518" name="Google Shape;2518;p113"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19" name="Google Shape;2519;p11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pic>
        <p:nvPicPr>
          <p:cNvPr id="2525" name="Google Shape;2525;p114" descr="bowling.jpg"/>
          <p:cNvPicPr preferRelativeResize="0">
            <a:picLocks noGrp="1"/>
          </p:cNvPicPr>
          <p:nvPr>
            <p:ph type="body" idx="1"/>
          </p:nvPr>
        </p:nvPicPr>
        <p:blipFill rotWithShape="1">
          <a:blip r:embed="rId3">
            <a:alphaModFix/>
          </a:blip>
          <a:srcRect l="-10572" r="-10572"/>
          <a:stretch/>
        </p:blipFill>
        <p:spPr>
          <a:xfrm>
            <a:off x="457200" y="1627850"/>
            <a:ext cx="8229600" cy="4526100"/>
          </a:xfrm>
          <a:prstGeom prst="rect">
            <a:avLst/>
          </a:prstGeom>
          <a:noFill/>
          <a:ln w="9525" cap="flat" cmpd="sng">
            <a:solidFill>
              <a:schemeClr val="lt1"/>
            </a:solidFill>
            <a:prstDash val="solid"/>
            <a:round/>
            <a:headEnd type="none" w="sm" len="sm"/>
            <a:tailEnd type="none" w="sm" len="sm"/>
          </a:ln>
        </p:spPr>
      </p:pic>
      <p:sp>
        <p:nvSpPr>
          <p:cNvPr id="2526" name="Google Shape;2526;p1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b="1" u="sng"/>
              <a:t>Kinetic Energy</a:t>
            </a:r>
            <a:r>
              <a:rPr lang="en-US" sz="3959"/>
              <a:t>: energy of mass in motion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24"/>
          <p:cNvPicPr preferRelativeResize="0"/>
          <p:nvPr/>
        </p:nvPicPr>
        <p:blipFill rotWithShape="1">
          <a:blip r:embed="rId3">
            <a:alphaModFix/>
          </a:blip>
          <a:srcRect/>
          <a:stretch/>
        </p:blipFill>
        <p:spPr>
          <a:xfrm>
            <a:off x="0" y="411212"/>
            <a:ext cx="9144000" cy="6035568"/>
          </a:xfrm>
          <a:prstGeom prst="rect">
            <a:avLst/>
          </a:prstGeom>
          <a:noFill/>
          <a:ln>
            <a:noFill/>
          </a:ln>
        </p:spPr>
      </p:pic>
      <p:sp>
        <p:nvSpPr>
          <p:cNvPr id="343" name="Google Shape;343;p2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4" name="Google Shape;344;p24"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2531"/>
        <p:cNvGrpSpPr/>
        <p:nvPr/>
      </p:nvGrpSpPr>
      <p:grpSpPr>
        <a:xfrm>
          <a:off x="0" y="0"/>
          <a:ext cx="0" cy="0"/>
          <a:chOff x="0" y="0"/>
          <a:chExt cx="0" cy="0"/>
        </a:xfrm>
      </p:grpSpPr>
      <p:pic>
        <p:nvPicPr>
          <p:cNvPr id="2532" name="Google Shape;2532;p115"/>
          <p:cNvPicPr preferRelativeResize="0"/>
          <p:nvPr/>
        </p:nvPicPr>
        <p:blipFill rotWithShape="1">
          <a:blip r:embed="rId3">
            <a:alphaModFix/>
          </a:blip>
          <a:srcRect/>
          <a:stretch/>
        </p:blipFill>
        <p:spPr>
          <a:xfrm>
            <a:off x="0" y="411212"/>
            <a:ext cx="9144000" cy="6035568"/>
          </a:xfrm>
          <a:prstGeom prst="rect">
            <a:avLst/>
          </a:prstGeom>
          <a:noFill/>
          <a:ln>
            <a:noFill/>
          </a:ln>
        </p:spPr>
      </p:pic>
      <p:sp>
        <p:nvSpPr>
          <p:cNvPr id="2533" name="Google Shape;2533;p11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34" name="Google Shape;2534;p115"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2539"/>
        <p:cNvGrpSpPr/>
        <p:nvPr/>
      </p:nvGrpSpPr>
      <p:grpSpPr>
        <a:xfrm>
          <a:off x="0" y="0"/>
          <a:ext cx="0" cy="0"/>
          <a:chOff x="0" y="0"/>
          <a:chExt cx="0" cy="0"/>
        </a:xfrm>
      </p:grpSpPr>
      <p:pic>
        <p:nvPicPr>
          <p:cNvPr id="2540" name="Google Shape;2540;p116" descr="bowling.jpg"/>
          <p:cNvPicPr preferRelativeResize="0">
            <a:picLocks noGrp="1"/>
          </p:cNvPicPr>
          <p:nvPr>
            <p:ph type="body" idx="1"/>
          </p:nvPr>
        </p:nvPicPr>
        <p:blipFill rotWithShape="1">
          <a:blip r:embed="rId3">
            <a:alphaModFix/>
          </a:blip>
          <a:srcRect l="-10572" r="-10572"/>
          <a:stretch/>
        </p:blipFill>
        <p:spPr>
          <a:xfrm>
            <a:off x="457200" y="1165938"/>
            <a:ext cx="8229600" cy="4526100"/>
          </a:xfrm>
          <a:prstGeom prst="rect">
            <a:avLst/>
          </a:prstGeom>
          <a:noFill/>
          <a:ln w="9525" cap="flat" cmpd="sng">
            <a:solidFill>
              <a:schemeClr val="lt1"/>
            </a:solidFill>
            <a:prstDash val="solid"/>
            <a:round/>
            <a:headEnd type="none" w="sm" len="sm"/>
            <a:tailEnd type="none" w="sm" len="sm"/>
          </a:ln>
        </p:spPr>
      </p:pic>
      <p:sp>
        <p:nvSpPr>
          <p:cNvPr id="2541" name="Google Shape;2541;p116"/>
          <p:cNvSpPr/>
          <p:nvPr/>
        </p:nvSpPr>
        <p:spPr>
          <a:xfrm>
            <a:off x="3076223" y="3700293"/>
            <a:ext cx="2031900" cy="17922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42" name="Google Shape;2542;p116" descr="Artificial Intelligence"/>
          <p:cNvSpPr/>
          <p:nvPr/>
        </p:nvSpPr>
        <p:spPr>
          <a:xfrm>
            <a:off x="0" y="1499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43" name="Google Shape;2543;p116" descr="Blog"/>
          <p:cNvPicPr preferRelativeResize="0"/>
          <p:nvPr/>
        </p:nvPicPr>
        <p:blipFill rotWithShape="1">
          <a:blip r:embed="rId5">
            <a:alphaModFix/>
          </a:blip>
          <a:srcRect/>
          <a:stretch/>
        </p:blipFill>
        <p:spPr>
          <a:xfrm>
            <a:off x="735230" y="150859"/>
            <a:ext cx="463492" cy="463492"/>
          </a:xfrm>
          <a:prstGeom prst="rect">
            <a:avLst/>
          </a:prstGeom>
          <a:noFill/>
          <a:ln>
            <a:noFill/>
          </a:ln>
        </p:spPr>
      </p:pic>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2548"/>
        <p:cNvGrpSpPr/>
        <p:nvPr/>
      </p:nvGrpSpPr>
      <p:grpSpPr>
        <a:xfrm>
          <a:off x="0" y="0"/>
          <a:ext cx="0" cy="0"/>
          <a:chOff x="0" y="0"/>
          <a:chExt cx="0" cy="0"/>
        </a:xfrm>
      </p:grpSpPr>
      <p:pic>
        <p:nvPicPr>
          <p:cNvPr id="2549" name="Google Shape;2549;p117" descr="bowling.jpg"/>
          <p:cNvPicPr preferRelativeResize="0">
            <a:picLocks noGrp="1"/>
          </p:cNvPicPr>
          <p:nvPr>
            <p:ph type="body" idx="1"/>
          </p:nvPr>
        </p:nvPicPr>
        <p:blipFill rotWithShape="1">
          <a:blip r:embed="rId3">
            <a:alphaModFix/>
          </a:blip>
          <a:srcRect l="-10572" r="-10572"/>
          <a:stretch/>
        </p:blipFill>
        <p:spPr>
          <a:xfrm>
            <a:off x="457200" y="683466"/>
            <a:ext cx="8229600" cy="4526100"/>
          </a:xfrm>
          <a:prstGeom prst="rect">
            <a:avLst/>
          </a:prstGeom>
          <a:noFill/>
          <a:ln w="9525" cap="flat" cmpd="sng">
            <a:solidFill>
              <a:schemeClr val="lt1"/>
            </a:solidFill>
            <a:prstDash val="solid"/>
            <a:round/>
            <a:headEnd type="none" w="sm" len="sm"/>
            <a:tailEnd type="none" w="sm" len="sm"/>
          </a:ln>
        </p:spPr>
      </p:pic>
      <p:sp>
        <p:nvSpPr>
          <p:cNvPr id="2550" name="Google Shape;2550;p117"/>
          <p:cNvSpPr/>
          <p:nvPr/>
        </p:nvSpPr>
        <p:spPr>
          <a:xfrm>
            <a:off x="3076223" y="3217820"/>
            <a:ext cx="2031900" cy="17922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551" name="Google Shape;2551;p117"/>
          <p:cNvCxnSpPr>
            <a:stCxn id="2550" idx="5"/>
          </p:cNvCxnSpPr>
          <p:nvPr/>
        </p:nvCxnSpPr>
        <p:spPr>
          <a:xfrm>
            <a:off x="4810558" y="4747559"/>
            <a:ext cx="861900" cy="8973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6862"/>
              </a:srgbClr>
            </a:outerShdw>
          </a:effectLst>
        </p:spPr>
      </p:cxnSp>
      <p:sp>
        <p:nvSpPr>
          <p:cNvPr id="2552" name="Google Shape;2552;p117"/>
          <p:cNvSpPr txBox="1"/>
          <p:nvPr/>
        </p:nvSpPr>
        <p:spPr>
          <a:xfrm>
            <a:off x="5559779" y="5405045"/>
            <a:ext cx="17922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mass</a:t>
            </a:r>
            <a:endParaRPr sz="1400" b="0" i="0" u="none" strike="noStrike" cap="none">
              <a:solidFill>
                <a:srgbClr val="000000"/>
              </a:solidFill>
              <a:latin typeface="Arial"/>
              <a:ea typeface="Arial"/>
              <a:cs typeface="Arial"/>
              <a:sym typeface="Arial"/>
            </a:endParaRPr>
          </a:p>
        </p:txBody>
      </p:sp>
      <p:sp>
        <p:nvSpPr>
          <p:cNvPr id="2553" name="Google Shape;2553;p11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54" name="Google Shape;2554;p117"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2559"/>
        <p:cNvGrpSpPr/>
        <p:nvPr/>
      </p:nvGrpSpPr>
      <p:grpSpPr>
        <a:xfrm>
          <a:off x="0" y="0"/>
          <a:ext cx="0" cy="0"/>
          <a:chOff x="0" y="0"/>
          <a:chExt cx="0" cy="0"/>
        </a:xfrm>
      </p:grpSpPr>
      <p:pic>
        <p:nvPicPr>
          <p:cNvPr id="2560" name="Google Shape;2560;p118" descr="bowling.jpg"/>
          <p:cNvPicPr preferRelativeResize="0">
            <a:picLocks noGrp="1"/>
          </p:cNvPicPr>
          <p:nvPr>
            <p:ph type="body" idx="1"/>
          </p:nvPr>
        </p:nvPicPr>
        <p:blipFill rotWithShape="1">
          <a:blip r:embed="rId3">
            <a:alphaModFix/>
          </a:blip>
          <a:srcRect l="-10572" r="-10572"/>
          <a:stretch/>
        </p:blipFill>
        <p:spPr>
          <a:xfrm>
            <a:off x="457200" y="683453"/>
            <a:ext cx="8229600" cy="4526100"/>
          </a:xfrm>
          <a:prstGeom prst="rect">
            <a:avLst/>
          </a:prstGeom>
          <a:noFill/>
          <a:ln w="9525" cap="flat" cmpd="sng">
            <a:solidFill>
              <a:schemeClr val="lt1"/>
            </a:solidFill>
            <a:prstDash val="solid"/>
            <a:round/>
            <a:headEnd type="none" w="sm" len="sm"/>
            <a:tailEnd type="none" w="sm" len="sm"/>
          </a:ln>
        </p:spPr>
      </p:pic>
      <p:sp>
        <p:nvSpPr>
          <p:cNvPr id="2561" name="Google Shape;2561;p118"/>
          <p:cNvSpPr/>
          <p:nvPr/>
        </p:nvSpPr>
        <p:spPr>
          <a:xfrm>
            <a:off x="3076223" y="3217808"/>
            <a:ext cx="2031900" cy="17922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562" name="Google Shape;2562;p118"/>
          <p:cNvCxnSpPr>
            <a:stCxn id="2561" idx="5"/>
          </p:cNvCxnSpPr>
          <p:nvPr/>
        </p:nvCxnSpPr>
        <p:spPr>
          <a:xfrm>
            <a:off x="4810558" y="4747546"/>
            <a:ext cx="861900" cy="8973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6862"/>
              </a:srgbClr>
            </a:outerShdw>
          </a:effectLst>
        </p:spPr>
      </p:cxnSp>
      <p:sp>
        <p:nvSpPr>
          <p:cNvPr id="2563" name="Google Shape;2563;p118"/>
          <p:cNvSpPr txBox="1"/>
          <p:nvPr/>
        </p:nvSpPr>
        <p:spPr>
          <a:xfrm>
            <a:off x="5559779" y="5405032"/>
            <a:ext cx="17922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speed</a:t>
            </a:r>
            <a:endParaRPr sz="1400" b="0" i="0" u="none" strike="noStrike" cap="none">
              <a:solidFill>
                <a:srgbClr val="000000"/>
              </a:solidFill>
              <a:latin typeface="Arial"/>
              <a:ea typeface="Arial"/>
              <a:cs typeface="Arial"/>
              <a:sym typeface="Arial"/>
            </a:endParaRPr>
          </a:p>
        </p:txBody>
      </p:sp>
      <p:sp>
        <p:nvSpPr>
          <p:cNvPr id="2564" name="Google Shape;2564;p118"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65" name="Google Shape;2565;p118"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2570"/>
        <p:cNvGrpSpPr/>
        <p:nvPr/>
      </p:nvGrpSpPr>
      <p:grpSpPr>
        <a:xfrm>
          <a:off x="0" y="0"/>
          <a:ext cx="0" cy="0"/>
          <a:chOff x="0" y="0"/>
          <a:chExt cx="0" cy="0"/>
        </a:xfrm>
      </p:grpSpPr>
      <p:sp>
        <p:nvSpPr>
          <p:cNvPr id="2571" name="Google Shape;2571;p317"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2576"/>
        <p:cNvGrpSpPr/>
        <p:nvPr/>
      </p:nvGrpSpPr>
      <p:grpSpPr>
        <a:xfrm>
          <a:off x="0" y="0"/>
          <a:ext cx="0" cy="0"/>
          <a:chOff x="0" y="0"/>
          <a:chExt cx="0" cy="0"/>
        </a:xfrm>
      </p:grpSpPr>
      <p:pic>
        <p:nvPicPr>
          <p:cNvPr id="2577" name="Google Shape;2577;p318" descr="bowling.jpg"/>
          <p:cNvPicPr preferRelativeResize="0">
            <a:picLocks noGrp="1"/>
          </p:cNvPicPr>
          <p:nvPr>
            <p:ph type="body" idx="1"/>
          </p:nvPr>
        </p:nvPicPr>
        <p:blipFill rotWithShape="1">
          <a:blip r:embed="rId3">
            <a:alphaModFix/>
          </a:blip>
          <a:srcRect l="-10572" r="-1057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2578" name="Google Shape;2578;p3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a:t>What is kinetic energy?</a:t>
            </a:r>
            <a:endParaRPr/>
          </a:p>
        </p:txBody>
      </p:sp>
      <p:sp>
        <p:nvSpPr>
          <p:cNvPr id="2579" name="Google Shape;2579;p31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pic>
        <p:nvPicPr>
          <p:cNvPr id="2585" name="Google Shape;2585;p319" descr="bowling.jpg"/>
          <p:cNvPicPr preferRelativeResize="0">
            <a:picLocks noGrp="1"/>
          </p:cNvPicPr>
          <p:nvPr>
            <p:ph type="body" idx="1"/>
          </p:nvPr>
        </p:nvPicPr>
        <p:blipFill rotWithShape="1">
          <a:blip r:embed="rId3">
            <a:alphaModFix/>
          </a:blip>
          <a:srcRect l="-10572" r="-10572"/>
          <a:stretch/>
        </p:blipFill>
        <p:spPr>
          <a:xfrm>
            <a:off x="457200" y="1284573"/>
            <a:ext cx="8229600" cy="4206000"/>
          </a:xfrm>
          <a:prstGeom prst="rect">
            <a:avLst/>
          </a:prstGeom>
          <a:noFill/>
          <a:ln w="9525" cap="flat" cmpd="sng">
            <a:solidFill>
              <a:schemeClr val="lt1"/>
            </a:solidFill>
            <a:prstDash val="solid"/>
            <a:round/>
            <a:headEnd type="none" w="sm" len="sm"/>
            <a:tailEnd type="none" w="sm" len="sm"/>
          </a:ln>
        </p:spPr>
      </p:pic>
      <p:sp>
        <p:nvSpPr>
          <p:cNvPr id="2586" name="Google Shape;2586;p319"/>
          <p:cNvSpPr/>
          <p:nvPr/>
        </p:nvSpPr>
        <p:spPr>
          <a:xfrm>
            <a:off x="3112799" y="3602319"/>
            <a:ext cx="2031900" cy="17922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587" name="Google Shape;2587;p319"/>
          <p:cNvCxnSpPr>
            <a:stCxn id="2586" idx="5"/>
          </p:cNvCxnSpPr>
          <p:nvPr/>
        </p:nvCxnSpPr>
        <p:spPr>
          <a:xfrm>
            <a:off x="4847134" y="5132058"/>
            <a:ext cx="1041600" cy="554100"/>
          </a:xfrm>
          <a:prstGeom prst="straightConnector1">
            <a:avLst/>
          </a:prstGeom>
          <a:noFill/>
          <a:ln w="76200" cap="flat" cmpd="sng">
            <a:solidFill>
              <a:srgbClr val="FF0000"/>
            </a:solidFill>
            <a:prstDash val="solid"/>
            <a:round/>
            <a:headEnd type="none" w="sm" len="sm"/>
            <a:tailEnd type="none" w="sm" len="sm"/>
          </a:ln>
          <a:effectLst>
            <a:outerShdw blurRad="40000" dist="20000" dir="5400000" rotWithShape="0">
              <a:srgbClr val="000000">
                <a:alpha val="36862"/>
              </a:srgbClr>
            </a:outerShdw>
          </a:effectLst>
        </p:spPr>
      </p:cxnSp>
      <p:sp>
        <p:nvSpPr>
          <p:cNvPr id="2588" name="Google Shape;2588;p319"/>
          <p:cNvSpPr txBox="1"/>
          <p:nvPr/>
        </p:nvSpPr>
        <p:spPr>
          <a:xfrm>
            <a:off x="5559779" y="5686207"/>
            <a:ext cx="17922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589" name="Google Shape;2589;p3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a:t>How is kinetic energy measured?</a:t>
            </a:r>
            <a:endParaRPr/>
          </a:p>
        </p:txBody>
      </p:sp>
      <p:sp>
        <p:nvSpPr>
          <p:cNvPr id="2590" name="Google Shape;2590;p31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Shape 2595"/>
        <p:cNvGrpSpPr/>
        <p:nvPr/>
      </p:nvGrpSpPr>
      <p:grpSpPr>
        <a:xfrm>
          <a:off x="0" y="0"/>
          <a:ext cx="0" cy="0"/>
          <a:chOff x="0" y="0"/>
          <a:chExt cx="0" cy="0"/>
        </a:xfrm>
      </p:grpSpPr>
      <p:sp>
        <p:nvSpPr>
          <p:cNvPr id="2596" name="Google Shape;2596;p11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97" name="Google Shape;2597;p1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Shape 2602"/>
        <p:cNvGrpSpPr/>
        <p:nvPr/>
      </p:nvGrpSpPr>
      <p:grpSpPr>
        <a:xfrm>
          <a:off x="0" y="0"/>
          <a:ext cx="0" cy="0"/>
          <a:chOff x="0" y="0"/>
          <a:chExt cx="0" cy="0"/>
        </a:xfrm>
      </p:grpSpPr>
      <p:sp>
        <p:nvSpPr>
          <p:cNvPr id="2603" name="Google Shape;2603;p12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04" name="Google Shape;2604;p120"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2605" name="Google Shape;2605;p120"/>
          <p:cNvPicPr preferRelativeResize="0"/>
          <p:nvPr/>
        </p:nvPicPr>
        <p:blipFill rotWithShape="1">
          <a:blip r:embed="rId5">
            <a:alphaModFix/>
          </a:blip>
          <a:srcRect/>
          <a:stretch/>
        </p:blipFill>
        <p:spPr>
          <a:xfrm>
            <a:off x="382251" y="768250"/>
            <a:ext cx="8379502" cy="5321508"/>
          </a:xfrm>
          <a:prstGeom prst="rect">
            <a:avLst/>
          </a:prstGeom>
          <a:noFill/>
          <a:ln>
            <a:noFill/>
          </a:ln>
        </p:spPr>
      </p:pic>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Shape 2610"/>
        <p:cNvGrpSpPr/>
        <p:nvPr/>
      </p:nvGrpSpPr>
      <p:grpSpPr>
        <a:xfrm>
          <a:off x="0" y="0"/>
          <a:ext cx="0" cy="0"/>
          <a:chOff x="0" y="0"/>
          <a:chExt cx="0" cy="0"/>
        </a:xfrm>
      </p:grpSpPr>
      <p:pic>
        <p:nvPicPr>
          <p:cNvPr id="2611" name="Google Shape;2611;p121"/>
          <p:cNvPicPr preferRelativeResize="0"/>
          <p:nvPr/>
        </p:nvPicPr>
        <p:blipFill rotWithShape="1">
          <a:blip r:embed="rId3">
            <a:alphaModFix/>
          </a:blip>
          <a:srcRect/>
          <a:stretch/>
        </p:blipFill>
        <p:spPr>
          <a:xfrm>
            <a:off x="449704" y="828203"/>
            <a:ext cx="8244590" cy="5201586"/>
          </a:xfrm>
          <a:prstGeom prst="rect">
            <a:avLst/>
          </a:prstGeom>
          <a:noFill/>
          <a:ln>
            <a:noFill/>
          </a:ln>
        </p:spPr>
      </p:pic>
      <p:sp>
        <p:nvSpPr>
          <p:cNvPr id="2612" name="Google Shape;2612;p12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13" name="Google Shape;2613;p121"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25" descr="dreamstime_xs_53439069.jpg"/>
          <p:cNvPicPr preferRelativeResize="0"/>
          <p:nvPr/>
        </p:nvPicPr>
        <p:blipFill rotWithShape="1">
          <a:blip r:embed="rId3">
            <a:alphaModFix/>
          </a:blip>
          <a:srcRect/>
          <a:stretch/>
        </p:blipFill>
        <p:spPr>
          <a:xfrm>
            <a:off x="1155842" y="988362"/>
            <a:ext cx="6832315" cy="4197246"/>
          </a:xfrm>
          <a:prstGeom prst="rect">
            <a:avLst/>
          </a:prstGeom>
          <a:noFill/>
          <a:ln>
            <a:noFill/>
          </a:ln>
        </p:spPr>
      </p:pic>
      <p:sp>
        <p:nvSpPr>
          <p:cNvPr id="351" name="Google Shape;351;p25"/>
          <p:cNvSpPr txBox="1"/>
          <p:nvPr/>
        </p:nvSpPr>
        <p:spPr>
          <a:xfrm>
            <a:off x="883511" y="5574609"/>
            <a:ext cx="7737565"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000" b="0" i="0" u="none" strike="noStrike" cap="none">
                <a:solidFill>
                  <a:schemeClr val="dk1"/>
                </a:solidFill>
                <a:latin typeface="Calibri"/>
                <a:ea typeface="Calibri"/>
                <a:cs typeface="Calibri"/>
                <a:sym typeface="Calibri"/>
              </a:rPr>
              <a:t>Let’s Think About an Analogy</a:t>
            </a:r>
            <a:endParaRPr sz="1400" b="0" i="0" u="none" strike="noStrike" cap="none">
              <a:solidFill>
                <a:srgbClr val="000000"/>
              </a:solidFill>
              <a:latin typeface="Arial"/>
              <a:ea typeface="Arial"/>
              <a:cs typeface="Arial"/>
              <a:sym typeface="Arial"/>
            </a:endParaRPr>
          </a:p>
        </p:txBody>
      </p:sp>
      <p:sp>
        <p:nvSpPr>
          <p:cNvPr id="352" name="Google Shape;352;p2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3" name="Google Shape;353;p25"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Shape 2618"/>
        <p:cNvGrpSpPr/>
        <p:nvPr/>
      </p:nvGrpSpPr>
      <p:grpSpPr>
        <a:xfrm>
          <a:off x="0" y="0"/>
          <a:ext cx="0" cy="0"/>
          <a:chOff x="0" y="0"/>
          <a:chExt cx="0" cy="0"/>
        </a:xfrm>
      </p:grpSpPr>
      <p:pic>
        <p:nvPicPr>
          <p:cNvPr id="2619" name="Google Shape;2619;p122"/>
          <p:cNvPicPr preferRelativeResize="0"/>
          <p:nvPr/>
        </p:nvPicPr>
        <p:blipFill rotWithShape="1">
          <a:blip r:embed="rId3">
            <a:alphaModFix/>
          </a:blip>
          <a:srcRect/>
          <a:stretch/>
        </p:blipFill>
        <p:spPr>
          <a:xfrm>
            <a:off x="1019331" y="618342"/>
            <a:ext cx="7105337" cy="5621310"/>
          </a:xfrm>
          <a:prstGeom prst="rect">
            <a:avLst/>
          </a:prstGeom>
          <a:noFill/>
          <a:ln>
            <a:noFill/>
          </a:ln>
        </p:spPr>
      </p:pic>
      <p:sp>
        <p:nvSpPr>
          <p:cNvPr id="2620" name="Google Shape;2620;p12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21" name="Google Shape;2621;p122"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Shape 2626"/>
        <p:cNvGrpSpPr/>
        <p:nvPr/>
      </p:nvGrpSpPr>
      <p:grpSpPr>
        <a:xfrm>
          <a:off x="0" y="0"/>
          <a:ext cx="0" cy="0"/>
          <a:chOff x="0" y="0"/>
          <a:chExt cx="0" cy="0"/>
        </a:xfrm>
      </p:grpSpPr>
      <p:sp>
        <p:nvSpPr>
          <p:cNvPr id="2627" name="Google Shape;2627;p320"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Shape 2632"/>
        <p:cNvGrpSpPr/>
        <p:nvPr/>
      </p:nvGrpSpPr>
      <p:grpSpPr>
        <a:xfrm>
          <a:off x="0" y="0"/>
          <a:ext cx="0" cy="0"/>
          <a:chOff x="0" y="0"/>
          <a:chExt cx="0" cy="0"/>
        </a:xfrm>
      </p:grpSpPr>
      <p:pic>
        <p:nvPicPr>
          <p:cNvPr id="2633" name="Google Shape;2633;p321"/>
          <p:cNvPicPr preferRelativeResize="0"/>
          <p:nvPr/>
        </p:nvPicPr>
        <p:blipFill rotWithShape="1">
          <a:blip r:embed="rId3">
            <a:alphaModFix/>
          </a:blip>
          <a:srcRect/>
          <a:stretch/>
        </p:blipFill>
        <p:spPr>
          <a:xfrm>
            <a:off x="382249" y="1816259"/>
            <a:ext cx="8379502" cy="4616970"/>
          </a:xfrm>
          <a:prstGeom prst="rect">
            <a:avLst/>
          </a:prstGeom>
          <a:noFill/>
          <a:ln>
            <a:noFill/>
          </a:ln>
        </p:spPr>
      </p:pic>
      <p:sp>
        <p:nvSpPr>
          <p:cNvPr id="2634" name="Google Shape;2634;p32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5" name="Google Shape;2635;p321"/>
          <p:cNvSpPr txBox="1"/>
          <p:nvPr/>
        </p:nvSpPr>
        <p:spPr>
          <a:xfrm>
            <a:off x="457203" y="452421"/>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280"/>
              <a:buFont typeface="Calibri"/>
              <a:buNone/>
            </a:pPr>
            <a:r>
              <a:rPr lang="en-US" sz="3600" i="0" u="none" strike="noStrike" cap="none">
                <a:solidFill>
                  <a:srgbClr val="000000"/>
                </a:solidFill>
                <a:latin typeface="Calibri"/>
                <a:ea typeface="Calibri"/>
                <a:cs typeface="Calibri"/>
                <a:sym typeface="Calibri"/>
              </a:rPr>
              <a:t>Why is going </a:t>
            </a:r>
            <a:r>
              <a:rPr lang="en-US" sz="3600">
                <a:latin typeface="Calibri"/>
                <a:ea typeface="Calibri"/>
                <a:cs typeface="Calibri"/>
                <a:sym typeface="Calibri"/>
              </a:rPr>
              <a:t>downhill</a:t>
            </a:r>
            <a:r>
              <a:rPr lang="en-US" sz="3600" i="0" u="none" strike="noStrike" cap="none">
                <a:solidFill>
                  <a:srgbClr val="000000"/>
                </a:solidFill>
                <a:latin typeface="Calibri"/>
                <a:ea typeface="Calibri"/>
                <a:cs typeface="Calibri"/>
                <a:sym typeface="Calibri"/>
              </a:rPr>
              <a:t> on a roller coaster an example of kinetic energy?</a:t>
            </a:r>
            <a:endParaRPr sz="3600" i="0" u="none" strike="noStrike" cap="none">
              <a:solidFill>
                <a:srgbClr val="000000"/>
              </a:solidFill>
              <a:latin typeface="Calibri"/>
              <a:ea typeface="Calibri"/>
              <a:cs typeface="Calibri"/>
              <a:sym typeface="Calibri"/>
            </a:endParaRP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Shape 2640"/>
        <p:cNvGrpSpPr/>
        <p:nvPr/>
      </p:nvGrpSpPr>
      <p:grpSpPr>
        <a:xfrm>
          <a:off x="0" y="0"/>
          <a:ext cx="0" cy="0"/>
          <a:chOff x="0" y="0"/>
          <a:chExt cx="0" cy="0"/>
        </a:xfrm>
      </p:grpSpPr>
      <p:pic>
        <p:nvPicPr>
          <p:cNvPr id="2641" name="Google Shape;2641;p322"/>
          <p:cNvPicPr preferRelativeResize="0"/>
          <p:nvPr/>
        </p:nvPicPr>
        <p:blipFill rotWithShape="1">
          <a:blip r:embed="rId3">
            <a:alphaModFix/>
          </a:blip>
          <a:srcRect/>
          <a:stretch/>
        </p:blipFill>
        <p:spPr>
          <a:xfrm>
            <a:off x="449707" y="1735111"/>
            <a:ext cx="8244590" cy="4698118"/>
          </a:xfrm>
          <a:prstGeom prst="rect">
            <a:avLst/>
          </a:prstGeom>
          <a:noFill/>
          <a:ln>
            <a:noFill/>
          </a:ln>
        </p:spPr>
      </p:pic>
      <p:sp>
        <p:nvSpPr>
          <p:cNvPr id="2642" name="Google Shape;2642;p32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3" name="Google Shape;2643;p322"/>
          <p:cNvSpPr txBox="1"/>
          <p:nvPr/>
        </p:nvSpPr>
        <p:spPr>
          <a:xfrm>
            <a:off x="457206" y="36469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280"/>
              <a:buFont typeface="Calibri"/>
              <a:buNone/>
            </a:pPr>
            <a:r>
              <a:rPr lang="en-US" sz="3600" i="0" u="none" strike="noStrike" cap="none">
                <a:solidFill>
                  <a:srgbClr val="000000"/>
                </a:solidFill>
                <a:latin typeface="Calibri"/>
                <a:ea typeface="Calibri"/>
                <a:cs typeface="Calibri"/>
                <a:sym typeface="Calibri"/>
              </a:rPr>
              <a:t>Is an arrow that is shot from a bow an example of kinetic energy? Explain.</a:t>
            </a:r>
            <a:endParaRPr sz="3600" i="0" u="none" strike="noStrike" cap="none">
              <a:solidFill>
                <a:srgbClr val="000000"/>
              </a:solidFill>
              <a:latin typeface="Calibri"/>
              <a:ea typeface="Calibri"/>
              <a:cs typeface="Calibri"/>
              <a:sym typeface="Calibri"/>
            </a:endParaRP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Shape 2647"/>
        <p:cNvGrpSpPr/>
        <p:nvPr/>
      </p:nvGrpSpPr>
      <p:grpSpPr>
        <a:xfrm>
          <a:off x="0" y="0"/>
          <a:ext cx="0" cy="0"/>
          <a:chOff x="0" y="0"/>
          <a:chExt cx="0" cy="0"/>
        </a:xfrm>
      </p:grpSpPr>
      <p:sp>
        <p:nvSpPr>
          <p:cNvPr id="2648" name="Google Shape;2648;p323"/>
          <p:cNvSpPr txBox="1"/>
          <p:nvPr/>
        </p:nvSpPr>
        <p:spPr>
          <a:xfrm>
            <a:off x="457200" y="523513"/>
            <a:ext cx="82296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4070"/>
              <a:buFont typeface="Calibri"/>
              <a:buNone/>
            </a:pPr>
            <a:r>
              <a:rPr lang="en-US" sz="4070" b="0" i="0" u="none" strike="noStrike" cap="none">
                <a:solidFill>
                  <a:schemeClr val="dk1"/>
                </a:solidFill>
                <a:latin typeface="Calibri"/>
                <a:ea typeface="Calibri"/>
                <a:cs typeface="Calibri"/>
                <a:sym typeface="Calibri"/>
              </a:rPr>
              <a:t>Think of your own example of gravitational kinetic energy.</a:t>
            </a:r>
            <a:endParaRPr sz="1400" b="0" i="0" u="none" strike="noStrike" cap="none">
              <a:solidFill>
                <a:srgbClr val="000000"/>
              </a:solidFill>
              <a:latin typeface="Arial"/>
              <a:ea typeface="Arial"/>
              <a:cs typeface="Arial"/>
              <a:sym typeface="Arial"/>
            </a:endParaRPr>
          </a:p>
        </p:txBody>
      </p:sp>
      <p:sp>
        <p:nvSpPr>
          <p:cNvPr id="2649" name="Google Shape;2649;p323" descr="Questions"/>
          <p:cNvSpPr/>
          <p:nvPr/>
        </p:nvSpPr>
        <p:spPr>
          <a:xfrm>
            <a:off x="152400" y="15240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50" name="Google Shape;2650;p323"/>
          <p:cNvPicPr preferRelativeResize="0"/>
          <p:nvPr/>
        </p:nvPicPr>
        <p:blipFill>
          <a:blip r:embed="rId4">
            <a:alphaModFix/>
          </a:blip>
          <a:stretch>
            <a:fillRect/>
          </a:stretch>
        </p:blipFill>
        <p:spPr>
          <a:xfrm>
            <a:off x="1286125" y="1858179"/>
            <a:ext cx="6571751" cy="4315950"/>
          </a:xfrm>
          <a:prstGeom prst="rect">
            <a:avLst/>
          </a:prstGeom>
          <a:noFill/>
          <a:ln>
            <a:noFill/>
          </a:ln>
        </p:spPr>
      </p:pic>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Shape 2655"/>
        <p:cNvGrpSpPr/>
        <p:nvPr/>
      </p:nvGrpSpPr>
      <p:grpSpPr>
        <a:xfrm>
          <a:off x="0" y="0"/>
          <a:ext cx="0" cy="0"/>
          <a:chOff x="0" y="0"/>
          <a:chExt cx="0" cy="0"/>
        </a:xfrm>
      </p:grpSpPr>
      <p:sp>
        <p:nvSpPr>
          <p:cNvPr id="2656" name="Google Shape;2656;p123"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57" name="Google Shape;2657;p123"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Shape 2662"/>
        <p:cNvGrpSpPr/>
        <p:nvPr/>
      </p:nvGrpSpPr>
      <p:grpSpPr>
        <a:xfrm>
          <a:off x="0" y="0"/>
          <a:ext cx="0" cy="0"/>
          <a:chOff x="0" y="0"/>
          <a:chExt cx="0" cy="0"/>
        </a:xfrm>
      </p:grpSpPr>
      <p:pic>
        <p:nvPicPr>
          <p:cNvPr id="2663" name="Google Shape;2663;p124"/>
          <p:cNvPicPr preferRelativeResize="0"/>
          <p:nvPr/>
        </p:nvPicPr>
        <p:blipFill rotWithShape="1">
          <a:blip r:embed="rId3">
            <a:alphaModFix/>
          </a:blip>
          <a:srcRect/>
          <a:stretch/>
        </p:blipFill>
        <p:spPr>
          <a:xfrm>
            <a:off x="1064309" y="1000592"/>
            <a:ext cx="7015397" cy="4856813"/>
          </a:xfrm>
          <a:prstGeom prst="rect">
            <a:avLst/>
          </a:prstGeom>
          <a:noFill/>
          <a:ln>
            <a:noFill/>
          </a:ln>
        </p:spPr>
      </p:pic>
      <p:sp>
        <p:nvSpPr>
          <p:cNvPr id="2664" name="Google Shape;2664;p12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65" name="Google Shape;2665;p124"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Shape 2670"/>
        <p:cNvGrpSpPr/>
        <p:nvPr/>
      </p:nvGrpSpPr>
      <p:grpSpPr>
        <a:xfrm>
          <a:off x="0" y="0"/>
          <a:ext cx="0" cy="0"/>
          <a:chOff x="0" y="0"/>
          <a:chExt cx="0" cy="0"/>
        </a:xfrm>
      </p:grpSpPr>
      <p:pic>
        <p:nvPicPr>
          <p:cNvPr id="2671" name="Google Shape;2671;p125"/>
          <p:cNvPicPr preferRelativeResize="0"/>
          <p:nvPr/>
        </p:nvPicPr>
        <p:blipFill rotWithShape="1">
          <a:blip r:embed="rId3">
            <a:alphaModFix/>
          </a:blip>
          <a:srcRect/>
          <a:stretch/>
        </p:blipFill>
        <p:spPr>
          <a:xfrm>
            <a:off x="1424066" y="1202960"/>
            <a:ext cx="6295868" cy="4452079"/>
          </a:xfrm>
          <a:prstGeom prst="rect">
            <a:avLst/>
          </a:prstGeom>
          <a:noFill/>
          <a:ln>
            <a:noFill/>
          </a:ln>
        </p:spPr>
      </p:pic>
      <p:sp>
        <p:nvSpPr>
          <p:cNvPr id="2672" name="Google Shape;2672;p125"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73" name="Google Shape;2673;p125"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Shape 2678"/>
        <p:cNvGrpSpPr/>
        <p:nvPr/>
      </p:nvGrpSpPr>
      <p:grpSpPr>
        <a:xfrm>
          <a:off x="0" y="0"/>
          <a:ext cx="0" cy="0"/>
          <a:chOff x="0" y="0"/>
          <a:chExt cx="0" cy="0"/>
        </a:xfrm>
      </p:grpSpPr>
      <p:pic>
        <p:nvPicPr>
          <p:cNvPr id="2679" name="Google Shape;2679;p126"/>
          <p:cNvPicPr preferRelativeResize="0"/>
          <p:nvPr/>
        </p:nvPicPr>
        <p:blipFill rotWithShape="1">
          <a:blip r:embed="rId3">
            <a:alphaModFix/>
          </a:blip>
          <a:srcRect/>
          <a:stretch/>
        </p:blipFill>
        <p:spPr>
          <a:xfrm>
            <a:off x="884419" y="880665"/>
            <a:ext cx="7375161" cy="5096656"/>
          </a:xfrm>
          <a:prstGeom prst="rect">
            <a:avLst/>
          </a:prstGeom>
          <a:noFill/>
          <a:ln>
            <a:noFill/>
          </a:ln>
        </p:spPr>
      </p:pic>
      <p:sp>
        <p:nvSpPr>
          <p:cNvPr id="2680" name="Google Shape;2680;p126"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81" name="Google Shape;2681;p126"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Shape 2686"/>
        <p:cNvGrpSpPr/>
        <p:nvPr/>
      </p:nvGrpSpPr>
      <p:grpSpPr>
        <a:xfrm>
          <a:off x="0" y="0"/>
          <a:ext cx="0" cy="0"/>
          <a:chOff x="0" y="0"/>
          <a:chExt cx="0" cy="0"/>
        </a:xfrm>
      </p:grpSpPr>
      <p:sp>
        <p:nvSpPr>
          <p:cNvPr id="2687" name="Google Shape;2687;p324"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26" descr="dreamstime_xs_42148263.jpg"/>
          <p:cNvPicPr preferRelativeResize="0"/>
          <p:nvPr/>
        </p:nvPicPr>
        <p:blipFill rotWithShape="1">
          <a:blip r:embed="rId3">
            <a:alphaModFix/>
          </a:blip>
          <a:srcRect/>
          <a:stretch/>
        </p:blipFill>
        <p:spPr>
          <a:xfrm>
            <a:off x="647046" y="735230"/>
            <a:ext cx="6096000" cy="4064000"/>
          </a:xfrm>
          <a:prstGeom prst="rect">
            <a:avLst/>
          </a:prstGeom>
          <a:noFill/>
          <a:ln>
            <a:noFill/>
          </a:ln>
        </p:spPr>
      </p:pic>
      <p:sp>
        <p:nvSpPr>
          <p:cNvPr id="360" name="Google Shape;360;p26"/>
          <p:cNvSpPr/>
          <p:nvPr/>
        </p:nvSpPr>
        <p:spPr>
          <a:xfrm rot="-2085133">
            <a:off x="3479743" y="3901229"/>
            <a:ext cx="5879560" cy="1084438"/>
          </a:xfrm>
          <a:prstGeom prst="rightArrow">
            <a:avLst>
              <a:gd name="adj1" fmla="val 50000"/>
              <a:gd name="adj2" fmla="val 50000"/>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Calibri"/>
                <a:ea typeface="Calibri"/>
                <a:cs typeface="Calibri"/>
                <a:sym typeface="Calibri"/>
              </a:rPr>
              <a:t>INCREASED PRESSURE</a:t>
            </a:r>
            <a:endParaRPr sz="1400" b="0" i="0" u="none" strike="noStrike" cap="none">
              <a:solidFill>
                <a:srgbClr val="000000"/>
              </a:solidFill>
              <a:latin typeface="Arial"/>
              <a:ea typeface="Arial"/>
              <a:cs typeface="Arial"/>
              <a:sym typeface="Arial"/>
            </a:endParaRPr>
          </a:p>
        </p:txBody>
      </p:sp>
      <p:sp>
        <p:nvSpPr>
          <p:cNvPr id="361" name="Google Shape;361;p26"/>
          <p:cNvSpPr txBox="1"/>
          <p:nvPr/>
        </p:nvSpPr>
        <p:spPr>
          <a:xfrm>
            <a:off x="613643" y="4894240"/>
            <a:ext cx="30813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Potential energy is like water behind a dam.</a:t>
            </a:r>
            <a:endParaRPr sz="1400" b="0" i="0" u="none" strike="noStrike" cap="none">
              <a:solidFill>
                <a:srgbClr val="000000"/>
              </a:solidFill>
              <a:latin typeface="Arial"/>
              <a:ea typeface="Arial"/>
              <a:cs typeface="Arial"/>
              <a:sym typeface="Arial"/>
            </a:endParaRPr>
          </a:p>
        </p:txBody>
      </p:sp>
      <p:sp>
        <p:nvSpPr>
          <p:cNvPr id="362" name="Google Shape;362;p2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3" name="Google Shape;363;p26"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Shape 2692"/>
        <p:cNvGrpSpPr/>
        <p:nvPr/>
      </p:nvGrpSpPr>
      <p:grpSpPr>
        <a:xfrm>
          <a:off x="0" y="0"/>
          <a:ext cx="0" cy="0"/>
          <a:chOff x="0" y="0"/>
          <a:chExt cx="0" cy="0"/>
        </a:xfrm>
      </p:grpSpPr>
      <p:pic>
        <p:nvPicPr>
          <p:cNvPr id="2693" name="Google Shape;2693;p325"/>
          <p:cNvPicPr preferRelativeResize="0"/>
          <p:nvPr/>
        </p:nvPicPr>
        <p:blipFill rotWithShape="1">
          <a:blip r:embed="rId3">
            <a:alphaModFix/>
          </a:blip>
          <a:srcRect/>
          <a:stretch/>
        </p:blipFill>
        <p:spPr>
          <a:xfrm>
            <a:off x="1064301" y="1726549"/>
            <a:ext cx="7015397" cy="4856813"/>
          </a:xfrm>
          <a:prstGeom prst="rect">
            <a:avLst/>
          </a:prstGeom>
          <a:noFill/>
          <a:ln>
            <a:noFill/>
          </a:ln>
        </p:spPr>
      </p:pic>
      <p:sp>
        <p:nvSpPr>
          <p:cNvPr id="2694" name="Google Shape;2694;p325"/>
          <p:cNvSpPr txBox="1"/>
          <p:nvPr/>
        </p:nvSpPr>
        <p:spPr>
          <a:xfrm>
            <a:off x="729601" y="311532"/>
            <a:ext cx="76848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dk1"/>
              </a:buClr>
              <a:buSzPts val="4788"/>
              <a:buFont typeface="Calibri"/>
              <a:buNone/>
            </a:pPr>
            <a:r>
              <a:rPr lang="en-US" sz="3600" i="0" u="none" strike="noStrike" cap="none">
                <a:solidFill>
                  <a:schemeClr val="dk1"/>
                </a:solidFill>
                <a:latin typeface="Calibri"/>
                <a:ea typeface="Calibri"/>
                <a:cs typeface="Calibri"/>
                <a:sym typeface="Calibri"/>
              </a:rPr>
              <a:t>Is being at the top of a waterslide an example of one of the types of potential energy or kinetic energy? Explain.</a:t>
            </a:r>
            <a:endParaRPr sz="3600" i="0" u="none" strike="noStrike" cap="none">
              <a:solidFill>
                <a:srgbClr val="000000"/>
              </a:solidFill>
              <a:latin typeface="Calibri"/>
              <a:ea typeface="Calibri"/>
              <a:cs typeface="Calibri"/>
              <a:sym typeface="Calibri"/>
            </a:endParaRPr>
          </a:p>
        </p:txBody>
      </p:sp>
      <p:sp>
        <p:nvSpPr>
          <p:cNvPr id="2695" name="Google Shape;2695;p325" descr="Questions"/>
          <p:cNvSpPr/>
          <p:nvPr/>
        </p:nvSpPr>
        <p:spPr>
          <a:xfrm>
            <a:off x="152400" y="15240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pic>
        <p:nvPicPr>
          <p:cNvPr id="2701" name="Google Shape;2701;p326"/>
          <p:cNvPicPr preferRelativeResize="0"/>
          <p:nvPr/>
        </p:nvPicPr>
        <p:blipFill rotWithShape="1">
          <a:blip r:embed="rId3">
            <a:alphaModFix/>
          </a:blip>
          <a:srcRect/>
          <a:stretch/>
        </p:blipFill>
        <p:spPr>
          <a:xfrm>
            <a:off x="1424066" y="1678448"/>
            <a:ext cx="6295868" cy="4452079"/>
          </a:xfrm>
          <a:prstGeom prst="rect">
            <a:avLst/>
          </a:prstGeom>
          <a:noFill/>
          <a:ln>
            <a:noFill/>
          </a:ln>
        </p:spPr>
      </p:pic>
      <p:sp>
        <p:nvSpPr>
          <p:cNvPr id="2702" name="Google Shape;2702;p326"/>
          <p:cNvSpPr txBox="1"/>
          <p:nvPr/>
        </p:nvSpPr>
        <p:spPr>
          <a:xfrm>
            <a:off x="729601" y="339182"/>
            <a:ext cx="7684800" cy="1143000"/>
          </a:xfrm>
          <a:prstGeom prst="rect">
            <a:avLst/>
          </a:prstGeom>
          <a:noFill/>
          <a:ln>
            <a:noFill/>
          </a:ln>
        </p:spPr>
        <p:txBody>
          <a:bodyPr spcFirstLastPara="1" wrap="square" lIns="91425" tIns="45700" rIns="91425" bIns="45700" anchor="t" anchorCtr="0">
            <a:normAutofit fontScale="92500"/>
          </a:bodyPr>
          <a:lstStyle/>
          <a:p>
            <a:pPr marL="0" marR="0" lvl="0" indent="0" algn="ctr" rtl="0">
              <a:lnSpc>
                <a:spcPct val="80000"/>
              </a:lnSpc>
              <a:spcBef>
                <a:spcPts val="0"/>
              </a:spcBef>
              <a:spcAft>
                <a:spcPts val="0"/>
              </a:spcAft>
              <a:buClr>
                <a:schemeClr val="dk1"/>
              </a:buClr>
              <a:buSzPct val="108107"/>
              <a:buFont typeface="Calibri"/>
              <a:buNone/>
            </a:pPr>
            <a:r>
              <a:rPr lang="en-US" sz="4070" b="0" i="0" u="none" strike="noStrike" cap="none">
                <a:solidFill>
                  <a:schemeClr val="dk1"/>
                </a:solidFill>
                <a:latin typeface="Calibri"/>
                <a:ea typeface="Calibri"/>
                <a:cs typeface="Calibri"/>
                <a:sym typeface="Calibri"/>
              </a:rPr>
              <a:t>Does this brick have either potential or kinetic energy? Explain.</a:t>
            </a:r>
            <a:endParaRPr sz="1400" b="0" i="0" u="none" strike="noStrike" cap="none">
              <a:solidFill>
                <a:srgbClr val="000000"/>
              </a:solidFill>
              <a:latin typeface="Arial"/>
              <a:ea typeface="Arial"/>
              <a:cs typeface="Arial"/>
              <a:sym typeface="Arial"/>
            </a:endParaRPr>
          </a:p>
        </p:txBody>
      </p:sp>
      <p:sp>
        <p:nvSpPr>
          <p:cNvPr id="2703" name="Google Shape;2703;p326" descr="Questions"/>
          <p:cNvSpPr/>
          <p:nvPr/>
        </p:nvSpPr>
        <p:spPr>
          <a:xfrm>
            <a:off x="152400" y="15240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Shape 2708"/>
        <p:cNvGrpSpPr/>
        <p:nvPr/>
      </p:nvGrpSpPr>
      <p:grpSpPr>
        <a:xfrm>
          <a:off x="0" y="0"/>
          <a:ext cx="0" cy="0"/>
          <a:chOff x="0" y="0"/>
          <a:chExt cx="0" cy="0"/>
        </a:xfrm>
      </p:grpSpPr>
      <p:pic>
        <p:nvPicPr>
          <p:cNvPr id="2709" name="Google Shape;2709;p327"/>
          <p:cNvPicPr preferRelativeResize="0"/>
          <p:nvPr/>
        </p:nvPicPr>
        <p:blipFill rotWithShape="1">
          <a:blip r:embed="rId3">
            <a:alphaModFix/>
          </a:blip>
          <a:srcRect/>
          <a:stretch/>
        </p:blipFill>
        <p:spPr>
          <a:xfrm>
            <a:off x="884417" y="1449812"/>
            <a:ext cx="7375161" cy="5096656"/>
          </a:xfrm>
          <a:prstGeom prst="rect">
            <a:avLst/>
          </a:prstGeom>
          <a:noFill/>
          <a:ln>
            <a:noFill/>
          </a:ln>
        </p:spPr>
      </p:pic>
      <p:sp>
        <p:nvSpPr>
          <p:cNvPr id="2710" name="Google Shape;2710;p327"/>
          <p:cNvSpPr txBox="1"/>
          <p:nvPr/>
        </p:nvSpPr>
        <p:spPr>
          <a:xfrm>
            <a:off x="729604" y="306788"/>
            <a:ext cx="76848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4070"/>
              <a:buFont typeface="Calibri"/>
              <a:buNone/>
            </a:pPr>
            <a:r>
              <a:rPr lang="en-US" sz="4070" b="0" i="0" u="none" strike="noStrike" cap="none">
                <a:solidFill>
                  <a:schemeClr val="dk1"/>
                </a:solidFill>
                <a:latin typeface="Calibri"/>
                <a:ea typeface="Calibri"/>
                <a:cs typeface="Calibri"/>
                <a:sym typeface="Calibri"/>
              </a:rPr>
              <a:t>Drawing back a bow and arrow is what type of energy?</a:t>
            </a:r>
            <a:endParaRPr sz="1400" b="0" i="0" u="none" strike="noStrike" cap="none">
              <a:solidFill>
                <a:srgbClr val="000000"/>
              </a:solidFill>
              <a:latin typeface="Arial"/>
              <a:ea typeface="Arial"/>
              <a:cs typeface="Arial"/>
              <a:sym typeface="Arial"/>
            </a:endParaRPr>
          </a:p>
        </p:txBody>
      </p:sp>
      <p:sp>
        <p:nvSpPr>
          <p:cNvPr id="2711" name="Google Shape;2711;p327" descr="Questions"/>
          <p:cNvSpPr/>
          <p:nvPr/>
        </p:nvSpPr>
        <p:spPr>
          <a:xfrm>
            <a:off x="152400" y="15240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Shape 2716"/>
        <p:cNvGrpSpPr/>
        <p:nvPr/>
      </p:nvGrpSpPr>
      <p:grpSpPr>
        <a:xfrm>
          <a:off x="0" y="0"/>
          <a:ext cx="0" cy="0"/>
          <a:chOff x="0" y="0"/>
          <a:chExt cx="0" cy="0"/>
        </a:xfrm>
      </p:grpSpPr>
      <p:sp>
        <p:nvSpPr>
          <p:cNvPr id="2717" name="Google Shape;2717;p127"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18" name="Google Shape;2718;p127"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Shape 2723"/>
        <p:cNvGrpSpPr/>
        <p:nvPr/>
      </p:nvGrpSpPr>
      <p:grpSpPr>
        <a:xfrm>
          <a:off x="0" y="0"/>
          <a:ext cx="0" cy="0"/>
          <a:chOff x="0" y="0"/>
          <a:chExt cx="0" cy="0"/>
        </a:xfrm>
      </p:grpSpPr>
      <p:sp>
        <p:nvSpPr>
          <p:cNvPr id="2724" name="Google Shape;2724;p128"/>
          <p:cNvSpPr txBox="1"/>
          <p:nvPr/>
        </p:nvSpPr>
        <p:spPr>
          <a:xfrm>
            <a:off x="1510354" y="2446522"/>
            <a:ext cx="6689266"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Calibri"/>
                <a:ea typeface="Calibri"/>
                <a:cs typeface="Calibri"/>
                <a:sym typeface="Calibri"/>
              </a:rPr>
              <a:t>Kinetic Energy</a:t>
            </a:r>
            <a:endParaRPr sz="1400" b="0" i="0" u="none" strike="noStrike" cap="none">
              <a:solidFill>
                <a:srgbClr val="000000"/>
              </a:solidFill>
              <a:latin typeface="Arial"/>
              <a:ea typeface="Arial"/>
              <a:cs typeface="Arial"/>
              <a:sym typeface="Arial"/>
            </a:endParaRPr>
          </a:p>
        </p:txBody>
      </p:sp>
      <p:sp>
        <p:nvSpPr>
          <p:cNvPr id="2725" name="Google Shape;2725;p128"/>
          <p:cNvSpPr/>
          <p:nvPr/>
        </p:nvSpPr>
        <p:spPr>
          <a:xfrm>
            <a:off x="1510353" y="2446522"/>
            <a:ext cx="2267167" cy="1792111"/>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726" name="Google Shape;2726;p128"/>
          <p:cNvCxnSpPr/>
          <p:nvPr/>
        </p:nvCxnSpPr>
        <p:spPr>
          <a:xfrm>
            <a:off x="2998360" y="4317998"/>
            <a:ext cx="854110" cy="922574"/>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2"/>
              </a:srgbClr>
            </a:outerShdw>
          </a:effectLst>
        </p:spPr>
      </p:cxnSp>
      <p:sp>
        <p:nvSpPr>
          <p:cNvPr id="2727" name="Google Shape;2727;p128"/>
          <p:cNvSpPr txBox="1"/>
          <p:nvPr/>
        </p:nvSpPr>
        <p:spPr>
          <a:xfrm>
            <a:off x="3783204" y="5319937"/>
            <a:ext cx="1718268" cy="64633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to move</a:t>
            </a:r>
            <a:endParaRPr sz="1400" b="0" i="0" u="none" strike="noStrike" cap="none">
              <a:solidFill>
                <a:srgbClr val="000000"/>
              </a:solidFill>
              <a:latin typeface="Arial"/>
              <a:ea typeface="Arial"/>
              <a:cs typeface="Arial"/>
              <a:sym typeface="Arial"/>
            </a:endParaRPr>
          </a:p>
        </p:txBody>
      </p:sp>
      <p:sp>
        <p:nvSpPr>
          <p:cNvPr id="2728" name="Google Shape;2728;p12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29" name="Google Shape;2729;p128"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Shape 2734"/>
        <p:cNvGrpSpPr/>
        <p:nvPr/>
      </p:nvGrpSpPr>
      <p:grpSpPr>
        <a:xfrm>
          <a:off x="0" y="0"/>
          <a:ext cx="0" cy="0"/>
          <a:chOff x="0" y="0"/>
          <a:chExt cx="0" cy="0"/>
        </a:xfrm>
      </p:grpSpPr>
      <p:sp>
        <p:nvSpPr>
          <p:cNvPr id="2735" name="Google Shape;2735;p129"/>
          <p:cNvSpPr txBox="1"/>
          <p:nvPr/>
        </p:nvSpPr>
        <p:spPr>
          <a:xfrm>
            <a:off x="1510354" y="2446522"/>
            <a:ext cx="6689266"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Calibri"/>
                <a:ea typeface="Calibri"/>
                <a:cs typeface="Calibri"/>
                <a:sym typeface="Calibri"/>
              </a:rPr>
              <a:t>Kinetic Energy</a:t>
            </a:r>
            <a:endParaRPr sz="1400" b="0" i="0" u="none" strike="noStrike" cap="none">
              <a:solidFill>
                <a:srgbClr val="000000"/>
              </a:solidFill>
              <a:latin typeface="Arial"/>
              <a:ea typeface="Arial"/>
              <a:cs typeface="Arial"/>
              <a:sym typeface="Arial"/>
            </a:endParaRPr>
          </a:p>
        </p:txBody>
      </p:sp>
      <p:sp>
        <p:nvSpPr>
          <p:cNvPr id="2736" name="Google Shape;2736;p129"/>
          <p:cNvSpPr/>
          <p:nvPr/>
        </p:nvSpPr>
        <p:spPr>
          <a:xfrm>
            <a:off x="3721403" y="2446522"/>
            <a:ext cx="850597" cy="1557774"/>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737" name="Google Shape;2737;p129"/>
          <p:cNvCxnSpPr/>
          <p:nvPr/>
        </p:nvCxnSpPr>
        <p:spPr>
          <a:xfrm>
            <a:off x="4302504" y="4027202"/>
            <a:ext cx="854110" cy="922574"/>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2"/>
              </a:srgbClr>
            </a:outerShdw>
          </a:effectLst>
        </p:spPr>
      </p:cxnSp>
      <p:sp>
        <p:nvSpPr>
          <p:cNvPr id="2738" name="Google Shape;2738;p129"/>
          <p:cNvSpPr txBox="1"/>
          <p:nvPr/>
        </p:nvSpPr>
        <p:spPr>
          <a:xfrm>
            <a:off x="4729559" y="5207017"/>
            <a:ext cx="3112271" cy="120032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Suffix: pertaining to</a:t>
            </a:r>
            <a:endParaRPr sz="1400" b="0" i="0" u="none" strike="noStrike" cap="none">
              <a:solidFill>
                <a:srgbClr val="000000"/>
              </a:solidFill>
              <a:latin typeface="Arial"/>
              <a:ea typeface="Arial"/>
              <a:cs typeface="Arial"/>
              <a:sym typeface="Arial"/>
            </a:endParaRPr>
          </a:p>
        </p:txBody>
      </p:sp>
      <p:sp>
        <p:nvSpPr>
          <p:cNvPr id="2739" name="Google Shape;2739;p12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40" name="Google Shape;2740;p129"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Shape 2745"/>
        <p:cNvGrpSpPr/>
        <p:nvPr/>
      </p:nvGrpSpPr>
      <p:grpSpPr>
        <a:xfrm>
          <a:off x="0" y="0"/>
          <a:ext cx="0" cy="0"/>
          <a:chOff x="0" y="0"/>
          <a:chExt cx="0" cy="0"/>
        </a:xfrm>
      </p:grpSpPr>
      <p:sp>
        <p:nvSpPr>
          <p:cNvPr id="2746" name="Google Shape;2746;p130"/>
          <p:cNvSpPr txBox="1"/>
          <p:nvPr/>
        </p:nvSpPr>
        <p:spPr>
          <a:xfrm>
            <a:off x="1510354" y="2446522"/>
            <a:ext cx="6689266"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Calibri"/>
                <a:ea typeface="Calibri"/>
                <a:cs typeface="Calibri"/>
                <a:sym typeface="Calibri"/>
              </a:rPr>
              <a:t>Kinetic Energy</a:t>
            </a:r>
            <a:endParaRPr sz="1400" b="0" i="0" u="none" strike="noStrike" cap="none">
              <a:solidFill>
                <a:srgbClr val="000000"/>
              </a:solidFill>
              <a:latin typeface="Arial"/>
              <a:ea typeface="Arial"/>
              <a:cs typeface="Arial"/>
              <a:sym typeface="Arial"/>
            </a:endParaRPr>
          </a:p>
        </p:txBody>
      </p:sp>
      <p:sp>
        <p:nvSpPr>
          <p:cNvPr id="2747" name="Google Shape;2747;p130"/>
          <p:cNvSpPr txBox="1"/>
          <p:nvPr/>
        </p:nvSpPr>
        <p:spPr>
          <a:xfrm>
            <a:off x="2111625" y="5090100"/>
            <a:ext cx="4710900" cy="523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Pertaining to moving energy  </a:t>
            </a:r>
            <a:endParaRPr sz="1400" b="0" i="0" u="none" strike="noStrike" cap="none">
              <a:solidFill>
                <a:srgbClr val="000000"/>
              </a:solidFill>
              <a:latin typeface="Arial"/>
              <a:ea typeface="Arial"/>
              <a:cs typeface="Arial"/>
              <a:sym typeface="Arial"/>
            </a:endParaRPr>
          </a:p>
        </p:txBody>
      </p:sp>
      <p:cxnSp>
        <p:nvCxnSpPr>
          <p:cNvPr id="2748" name="Google Shape;2748;p130"/>
          <p:cNvCxnSpPr/>
          <p:nvPr/>
        </p:nvCxnSpPr>
        <p:spPr>
          <a:xfrm>
            <a:off x="4467067" y="3429000"/>
            <a:ext cx="0" cy="1470611"/>
          </a:xfrm>
          <a:prstGeom prst="straightConnector1">
            <a:avLst/>
          </a:prstGeom>
          <a:noFill/>
          <a:ln w="66675" cap="flat" cmpd="sng">
            <a:solidFill>
              <a:srgbClr val="FF0000"/>
            </a:solidFill>
            <a:prstDash val="solid"/>
            <a:round/>
            <a:headEnd type="none" w="sm" len="sm"/>
            <a:tailEnd type="triangle" w="med" len="med"/>
          </a:ln>
          <a:effectLst>
            <a:outerShdw blurRad="40000" dist="20000" dir="5400000" rotWithShape="0">
              <a:srgbClr val="000000">
                <a:alpha val="36862"/>
              </a:srgbClr>
            </a:outerShdw>
          </a:effectLst>
        </p:spPr>
      </p:cxnSp>
      <p:sp>
        <p:nvSpPr>
          <p:cNvPr id="2749" name="Google Shape;2749;p13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50" name="Google Shape;2750;p130"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Shape 2755"/>
        <p:cNvGrpSpPr/>
        <p:nvPr/>
      </p:nvGrpSpPr>
      <p:grpSpPr>
        <a:xfrm>
          <a:off x="0" y="0"/>
          <a:ext cx="0" cy="0"/>
          <a:chOff x="0" y="0"/>
          <a:chExt cx="0" cy="0"/>
        </a:xfrm>
      </p:grpSpPr>
      <p:sp>
        <p:nvSpPr>
          <p:cNvPr id="2756" name="Google Shape;2756;p328"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Shape 2761"/>
        <p:cNvGrpSpPr/>
        <p:nvPr/>
      </p:nvGrpSpPr>
      <p:grpSpPr>
        <a:xfrm>
          <a:off x="0" y="0"/>
          <a:ext cx="0" cy="0"/>
          <a:chOff x="0" y="0"/>
          <a:chExt cx="0" cy="0"/>
        </a:xfrm>
      </p:grpSpPr>
      <p:sp>
        <p:nvSpPr>
          <p:cNvPr id="2762" name="Google Shape;2762;p329"/>
          <p:cNvSpPr txBox="1"/>
          <p:nvPr/>
        </p:nvSpPr>
        <p:spPr>
          <a:xfrm>
            <a:off x="1510354" y="2446522"/>
            <a:ext cx="6689266"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Calibri"/>
                <a:ea typeface="Calibri"/>
                <a:cs typeface="Calibri"/>
                <a:sym typeface="Calibri"/>
              </a:rPr>
              <a:t>Kinetic Energy</a:t>
            </a:r>
            <a:endParaRPr sz="1400" b="0" i="0" u="none" strike="noStrike" cap="none">
              <a:solidFill>
                <a:srgbClr val="000000"/>
              </a:solidFill>
              <a:latin typeface="Arial"/>
              <a:ea typeface="Arial"/>
              <a:cs typeface="Arial"/>
              <a:sym typeface="Arial"/>
            </a:endParaRPr>
          </a:p>
        </p:txBody>
      </p:sp>
      <p:sp>
        <p:nvSpPr>
          <p:cNvPr id="2763" name="Google Shape;2763;p329"/>
          <p:cNvSpPr/>
          <p:nvPr/>
        </p:nvSpPr>
        <p:spPr>
          <a:xfrm>
            <a:off x="1510353" y="2446522"/>
            <a:ext cx="2267167" cy="1792111"/>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764" name="Google Shape;2764;p329"/>
          <p:cNvCxnSpPr/>
          <p:nvPr/>
        </p:nvCxnSpPr>
        <p:spPr>
          <a:xfrm>
            <a:off x="2998360" y="4317998"/>
            <a:ext cx="854110" cy="922574"/>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2"/>
              </a:srgbClr>
            </a:outerShdw>
          </a:effectLst>
        </p:spPr>
      </p:cxnSp>
      <p:sp>
        <p:nvSpPr>
          <p:cNvPr id="2765" name="Google Shape;2765;p329"/>
          <p:cNvSpPr txBox="1"/>
          <p:nvPr/>
        </p:nvSpPr>
        <p:spPr>
          <a:xfrm>
            <a:off x="3783204" y="5319937"/>
            <a:ext cx="1718268" cy="64629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766" name="Google Shape;2766;p329"/>
          <p:cNvSpPr txBox="1"/>
          <p:nvPr/>
        </p:nvSpPr>
        <p:spPr>
          <a:xfrm>
            <a:off x="729604" y="755476"/>
            <a:ext cx="76848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4070"/>
              <a:buFont typeface="Calibri"/>
              <a:buNone/>
            </a:pPr>
            <a:r>
              <a:rPr lang="en-US" sz="4070" b="0" i="0" u="none" strike="noStrike" cap="none">
                <a:solidFill>
                  <a:schemeClr val="dk1"/>
                </a:solidFill>
                <a:latin typeface="Calibri"/>
                <a:ea typeface="Calibri"/>
                <a:cs typeface="Calibri"/>
                <a:sym typeface="Calibri"/>
              </a:rPr>
              <a:t>What does the root word “Kine” mean? </a:t>
            </a:r>
            <a:endParaRPr sz="1400" b="0" i="0" u="none" strike="noStrike" cap="none">
              <a:solidFill>
                <a:srgbClr val="000000"/>
              </a:solidFill>
              <a:latin typeface="Arial"/>
              <a:ea typeface="Arial"/>
              <a:cs typeface="Arial"/>
              <a:sym typeface="Arial"/>
            </a:endParaRPr>
          </a:p>
        </p:txBody>
      </p:sp>
      <p:sp>
        <p:nvSpPr>
          <p:cNvPr id="2767" name="Google Shape;2767;p329" descr="Questions"/>
          <p:cNvSpPr/>
          <p:nvPr/>
        </p:nvSpPr>
        <p:spPr>
          <a:xfrm>
            <a:off x="0" y="164891"/>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Shape 2772"/>
        <p:cNvGrpSpPr/>
        <p:nvPr/>
      </p:nvGrpSpPr>
      <p:grpSpPr>
        <a:xfrm>
          <a:off x="0" y="0"/>
          <a:ext cx="0" cy="0"/>
          <a:chOff x="0" y="0"/>
          <a:chExt cx="0" cy="0"/>
        </a:xfrm>
      </p:grpSpPr>
      <p:sp>
        <p:nvSpPr>
          <p:cNvPr id="2773" name="Google Shape;2773;p330"/>
          <p:cNvSpPr txBox="1"/>
          <p:nvPr/>
        </p:nvSpPr>
        <p:spPr>
          <a:xfrm>
            <a:off x="1510354" y="2446522"/>
            <a:ext cx="6689266"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Calibri"/>
                <a:ea typeface="Calibri"/>
                <a:cs typeface="Calibri"/>
                <a:sym typeface="Calibri"/>
              </a:rPr>
              <a:t>Kinetic Energy</a:t>
            </a:r>
            <a:endParaRPr sz="1400" b="0" i="0" u="none" strike="noStrike" cap="none">
              <a:solidFill>
                <a:srgbClr val="000000"/>
              </a:solidFill>
              <a:latin typeface="Arial"/>
              <a:ea typeface="Arial"/>
              <a:cs typeface="Arial"/>
              <a:sym typeface="Arial"/>
            </a:endParaRPr>
          </a:p>
        </p:txBody>
      </p:sp>
      <p:sp>
        <p:nvSpPr>
          <p:cNvPr id="2774" name="Google Shape;2774;p330"/>
          <p:cNvSpPr/>
          <p:nvPr/>
        </p:nvSpPr>
        <p:spPr>
          <a:xfrm>
            <a:off x="3721403" y="2446522"/>
            <a:ext cx="850597" cy="1557774"/>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775" name="Google Shape;2775;p330"/>
          <p:cNvCxnSpPr/>
          <p:nvPr/>
        </p:nvCxnSpPr>
        <p:spPr>
          <a:xfrm>
            <a:off x="4302504" y="4027202"/>
            <a:ext cx="854110" cy="922574"/>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2"/>
              </a:srgbClr>
            </a:outerShdw>
          </a:effectLst>
        </p:spPr>
      </p:cxnSp>
      <p:sp>
        <p:nvSpPr>
          <p:cNvPr id="2776" name="Google Shape;2776;p330"/>
          <p:cNvSpPr txBox="1"/>
          <p:nvPr/>
        </p:nvSpPr>
        <p:spPr>
          <a:xfrm>
            <a:off x="4729559" y="5207017"/>
            <a:ext cx="3112271" cy="64629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777" name="Google Shape;2777;p330"/>
          <p:cNvSpPr txBox="1"/>
          <p:nvPr/>
        </p:nvSpPr>
        <p:spPr>
          <a:xfrm>
            <a:off x="729591" y="900126"/>
            <a:ext cx="7684800" cy="11430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dk1"/>
              </a:buClr>
              <a:buSzPts val="4070"/>
              <a:buFont typeface="Calibri"/>
              <a:buNone/>
            </a:pPr>
            <a:r>
              <a:rPr lang="en-US" sz="4070" b="0" i="0" u="none" strike="noStrike" cap="none">
                <a:solidFill>
                  <a:schemeClr val="dk1"/>
                </a:solidFill>
                <a:latin typeface="Calibri"/>
                <a:ea typeface="Calibri"/>
                <a:cs typeface="Calibri"/>
                <a:sym typeface="Calibri"/>
              </a:rPr>
              <a:t>What does the suffix “-ic” mean?</a:t>
            </a:r>
            <a:endParaRPr sz="1400" b="0" i="0" u="none" strike="noStrike" cap="none">
              <a:solidFill>
                <a:srgbClr val="000000"/>
              </a:solidFill>
              <a:latin typeface="Arial"/>
              <a:ea typeface="Arial"/>
              <a:cs typeface="Arial"/>
              <a:sym typeface="Arial"/>
            </a:endParaRPr>
          </a:p>
        </p:txBody>
      </p:sp>
      <p:sp>
        <p:nvSpPr>
          <p:cNvPr id="2778" name="Google Shape;2778;p330" descr="Questions"/>
          <p:cNvSpPr/>
          <p:nvPr/>
        </p:nvSpPr>
        <p:spPr>
          <a:xfrm>
            <a:off x="0" y="164891"/>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4"/>
          <p:cNvSpPr txBox="1"/>
          <p:nvPr/>
        </p:nvSpPr>
        <p:spPr>
          <a:xfrm>
            <a:off x="663573" y="285093"/>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is the relationship between kinetic energy and potential energy?</a:t>
            </a:r>
            <a:endParaRPr sz="1400" b="0" i="0" u="none" strike="noStrike" cap="none">
              <a:solidFill>
                <a:srgbClr val="000000"/>
              </a:solidFill>
              <a:latin typeface="Arial"/>
              <a:ea typeface="Arial"/>
              <a:cs typeface="Arial"/>
              <a:sym typeface="Arial"/>
            </a:endParaRPr>
          </a:p>
        </p:txBody>
      </p:sp>
      <p:pic>
        <p:nvPicPr>
          <p:cNvPr id="131" name="Google Shape;131;p4"/>
          <p:cNvPicPr preferRelativeResize="0"/>
          <p:nvPr/>
        </p:nvPicPr>
        <p:blipFill>
          <a:blip r:embed="rId4">
            <a:alphaModFix/>
          </a:blip>
          <a:stretch>
            <a:fillRect/>
          </a:stretch>
        </p:blipFill>
        <p:spPr>
          <a:xfrm>
            <a:off x="1259000" y="2029401"/>
            <a:ext cx="6625999" cy="3975600"/>
          </a:xfrm>
          <a:prstGeom prst="rect">
            <a:avLst/>
          </a:prstGeom>
          <a:noFill/>
          <a:ln>
            <a:noFill/>
          </a:ln>
        </p:spPr>
      </p:pic>
      <p:sp>
        <p:nvSpPr>
          <p:cNvPr id="132" name="Google Shape;132;p4"/>
          <p:cNvSpPr txBox="1"/>
          <p:nvPr/>
        </p:nvSpPr>
        <p:spPr>
          <a:xfrm>
            <a:off x="206492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
        <p:nvSpPr>
          <p:cNvPr id="133" name="Google Shape;133;p4"/>
          <p:cNvSpPr txBox="1"/>
          <p:nvPr/>
        </p:nvSpPr>
        <p:spPr>
          <a:xfrm>
            <a:off x="580337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27" descr="dreamstime_xs_69744843.jpg"/>
          <p:cNvPicPr preferRelativeResize="0"/>
          <p:nvPr/>
        </p:nvPicPr>
        <p:blipFill rotWithShape="1">
          <a:blip r:embed="rId3">
            <a:alphaModFix/>
          </a:blip>
          <a:srcRect/>
          <a:stretch/>
        </p:blipFill>
        <p:spPr>
          <a:xfrm>
            <a:off x="222382" y="1225465"/>
            <a:ext cx="8699228" cy="4994612"/>
          </a:xfrm>
          <a:prstGeom prst="rect">
            <a:avLst/>
          </a:prstGeom>
          <a:noFill/>
          <a:ln>
            <a:noFill/>
          </a:ln>
        </p:spPr>
      </p:pic>
      <p:sp>
        <p:nvSpPr>
          <p:cNvPr id="370" name="Google Shape;370;p27"/>
          <p:cNvSpPr/>
          <p:nvPr/>
        </p:nvSpPr>
        <p:spPr>
          <a:xfrm>
            <a:off x="735968" y="2222724"/>
            <a:ext cx="3188925" cy="3216737"/>
          </a:xfrm>
          <a:prstGeom prst="noSmoking">
            <a:avLst>
              <a:gd name="adj" fmla="val 7493"/>
            </a:avLst>
          </a:prstGeom>
          <a:solidFill>
            <a:srgbClr val="FF0000"/>
          </a:solidFill>
          <a:ln w="9525" cap="flat" cmpd="sng">
            <a:solidFill>
              <a:srgbClr val="00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 name="Google Shape;371;p27"/>
          <p:cNvSpPr txBox="1"/>
          <p:nvPr/>
        </p:nvSpPr>
        <p:spPr>
          <a:xfrm>
            <a:off x="1260553" y="3061050"/>
            <a:ext cx="2124299"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Calibri"/>
                <a:ea typeface="Calibri"/>
                <a:cs typeface="Calibri"/>
                <a:sym typeface="Calibri"/>
              </a:rPr>
              <a:t>Potential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p:txBody>
      </p:sp>
      <p:sp>
        <p:nvSpPr>
          <p:cNvPr id="372" name="Google Shape;372;p2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3" name="Google Shape;373;p27"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Shape 2783"/>
        <p:cNvGrpSpPr/>
        <p:nvPr/>
      </p:nvGrpSpPr>
      <p:grpSpPr>
        <a:xfrm>
          <a:off x="0" y="0"/>
          <a:ext cx="0" cy="0"/>
          <a:chOff x="0" y="0"/>
          <a:chExt cx="0" cy="0"/>
        </a:xfrm>
      </p:grpSpPr>
      <p:sp>
        <p:nvSpPr>
          <p:cNvPr id="2784" name="Google Shape;2784;p331"/>
          <p:cNvSpPr txBox="1"/>
          <p:nvPr/>
        </p:nvSpPr>
        <p:spPr>
          <a:xfrm>
            <a:off x="1510354" y="2446522"/>
            <a:ext cx="6689266"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Calibri"/>
                <a:ea typeface="Calibri"/>
                <a:cs typeface="Calibri"/>
                <a:sym typeface="Calibri"/>
              </a:rPr>
              <a:t>Kinetic Energy</a:t>
            </a:r>
            <a:endParaRPr sz="1400" b="0" i="0" u="none" strike="noStrike" cap="none">
              <a:solidFill>
                <a:srgbClr val="000000"/>
              </a:solidFill>
              <a:latin typeface="Arial"/>
              <a:ea typeface="Arial"/>
              <a:cs typeface="Arial"/>
              <a:sym typeface="Arial"/>
            </a:endParaRPr>
          </a:p>
        </p:txBody>
      </p:sp>
      <p:sp>
        <p:nvSpPr>
          <p:cNvPr id="2785" name="Google Shape;2785;p331"/>
          <p:cNvSpPr txBox="1"/>
          <p:nvPr/>
        </p:nvSpPr>
        <p:spPr>
          <a:xfrm>
            <a:off x="1566286" y="5090092"/>
            <a:ext cx="6011427" cy="52322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cxnSp>
        <p:nvCxnSpPr>
          <p:cNvPr id="2786" name="Google Shape;2786;p331"/>
          <p:cNvCxnSpPr/>
          <p:nvPr/>
        </p:nvCxnSpPr>
        <p:spPr>
          <a:xfrm>
            <a:off x="4467067" y="3429000"/>
            <a:ext cx="0" cy="1470611"/>
          </a:xfrm>
          <a:prstGeom prst="straightConnector1">
            <a:avLst/>
          </a:prstGeom>
          <a:noFill/>
          <a:ln w="66675" cap="flat" cmpd="sng">
            <a:solidFill>
              <a:srgbClr val="FF0000"/>
            </a:solidFill>
            <a:prstDash val="solid"/>
            <a:round/>
            <a:headEnd type="none" w="sm" len="sm"/>
            <a:tailEnd type="triangle" w="med" len="med"/>
          </a:ln>
          <a:effectLst>
            <a:outerShdw blurRad="40000" dist="20000" dir="5400000" rotWithShape="0">
              <a:srgbClr val="000000">
                <a:alpha val="36862"/>
              </a:srgbClr>
            </a:outerShdw>
          </a:effectLst>
        </p:spPr>
      </p:cxnSp>
      <p:sp>
        <p:nvSpPr>
          <p:cNvPr id="2787" name="Google Shape;2787;p331"/>
          <p:cNvSpPr txBox="1"/>
          <p:nvPr/>
        </p:nvSpPr>
        <p:spPr>
          <a:xfrm>
            <a:off x="729591" y="672917"/>
            <a:ext cx="7684800" cy="1773600"/>
          </a:xfrm>
          <a:prstGeom prst="rect">
            <a:avLst/>
          </a:prstGeom>
          <a:noFill/>
          <a:ln>
            <a:noFill/>
          </a:ln>
        </p:spPr>
        <p:txBody>
          <a:bodyPr spcFirstLastPara="1" wrap="square" lIns="91425" tIns="45700" rIns="91425" bIns="45700" anchor="t" anchorCtr="0">
            <a:normAutofit fontScale="92500"/>
          </a:bodyPr>
          <a:lstStyle/>
          <a:p>
            <a:pPr marL="0" marR="0" lvl="0" indent="0" algn="ctr" rtl="0">
              <a:lnSpc>
                <a:spcPct val="80000"/>
              </a:lnSpc>
              <a:spcBef>
                <a:spcPts val="0"/>
              </a:spcBef>
              <a:spcAft>
                <a:spcPts val="0"/>
              </a:spcAft>
              <a:buClr>
                <a:schemeClr val="dk1"/>
              </a:buClr>
              <a:buSzPct val="110000"/>
              <a:buFont typeface="Calibri"/>
              <a:buNone/>
            </a:pPr>
            <a:r>
              <a:rPr lang="en-US" sz="4000" b="0" i="0" u="none" strike="noStrike" cap="none">
                <a:solidFill>
                  <a:schemeClr val="dk1"/>
                </a:solidFill>
                <a:latin typeface="Calibri"/>
                <a:ea typeface="Calibri"/>
                <a:cs typeface="Calibri"/>
                <a:sym typeface="Calibri"/>
              </a:rPr>
              <a:t>When we put the word parts of kinetic together, how does that help us remember what kinetic energy means?</a:t>
            </a:r>
            <a:endParaRPr sz="1600" b="0" i="0" u="none" strike="noStrike" cap="none">
              <a:solidFill>
                <a:srgbClr val="000000"/>
              </a:solidFill>
              <a:latin typeface="Arial"/>
              <a:ea typeface="Arial"/>
              <a:cs typeface="Arial"/>
              <a:sym typeface="Arial"/>
            </a:endParaRPr>
          </a:p>
        </p:txBody>
      </p:sp>
      <p:sp>
        <p:nvSpPr>
          <p:cNvPr id="2788" name="Google Shape;2788;p331" descr="Questions"/>
          <p:cNvSpPr/>
          <p:nvPr/>
        </p:nvSpPr>
        <p:spPr>
          <a:xfrm>
            <a:off x="0" y="164891"/>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Shape 2793"/>
        <p:cNvGrpSpPr/>
        <p:nvPr/>
      </p:nvGrpSpPr>
      <p:grpSpPr>
        <a:xfrm>
          <a:off x="0" y="0"/>
          <a:ext cx="0" cy="0"/>
          <a:chOff x="0" y="0"/>
          <a:chExt cx="0" cy="0"/>
        </a:xfrm>
      </p:grpSpPr>
      <p:sp>
        <p:nvSpPr>
          <p:cNvPr id="2794" name="Google Shape;2794;p131"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Shape 2799"/>
        <p:cNvGrpSpPr/>
        <p:nvPr/>
      </p:nvGrpSpPr>
      <p:grpSpPr>
        <a:xfrm>
          <a:off x="0" y="0"/>
          <a:ext cx="0" cy="0"/>
          <a:chOff x="0" y="0"/>
          <a:chExt cx="0" cy="0"/>
        </a:xfrm>
      </p:grpSpPr>
      <p:pic>
        <p:nvPicPr>
          <p:cNvPr id="2800" name="Google Shape;2800;p132" descr="bowling.jpg"/>
          <p:cNvPicPr preferRelativeResize="0">
            <a:picLocks noGrp="1"/>
          </p:cNvPicPr>
          <p:nvPr>
            <p:ph type="body" idx="1"/>
          </p:nvPr>
        </p:nvPicPr>
        <p:blipFill rotWithShape="1">
          <a:blip r:embed="rId3">
            <a:alphaModFix/>
          </a:blip>
          <a:srcRect l="-10572" r="-1057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2801" name="Google Shape;2801;p132"/>
          <p:cNvSpPr txBox="1">
            <a:spLocks noGrp="1"/>
          </p:cNvSpPr>
          <p:nvPr>
            <p:ph type="title"/>
          </p:nvPr>
        </p:nvSpPr>
        <p:spPr>
          <a:xfrm>
            <a:off x="457200" y="16489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kinetic energy?</a:t>
            </a:r>
            <a:endParaRPr/>
          </a:p>
        </p:txBody>
      </p:sp>
      <p:sp>
        <p:nvSpPr>
          <p:cNvPr id="2802" name="Google Shape;2802;p132" descr="Questions"/>
          <p:cNvSpPr/>
          <p:nvPr/>
        </p:nvSpPr>
        <p:spPr>
          <a:xfrm>
            <a:off x="0" y="164891"/>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Shape 2807"/>
        <p:cNvGrpSpPr/>
        <p:nvPr/>
      </p:nvGrpSpPr>
      <p:grpSpPr>
        <a:xfrm>
          <a:off x="0" y="0"/>
          <a:ext cx="0" cy="0"/>
          <a:chOff x="0" y="0"/>
          <a:chExt cx="0" cy="0"/>
        </a:xfrm>
      </p:grpSpPr>
      <p:pic>
        <p:nvPicPr>
          <p:cNvPr id="2808" name="Google Shape;2808;p133" descr="bowling.jpg"/>
          <p:cNvPicPr preferRelativeResize="0">
            <a:picLocks noGrp="1"/>
          </p:cNvPicPr>
          <p:nvPr>
            <p:ph type="body" idx="1"/>
          </p:nvPr>
        </p:nvPicPr>
        <p:blipFill rotWithShape="1">
          <a:blip r:embed="rId3">
            <a:alphaModFix/>
          </a:blip>
          <a:srcRect l="-10572" r="-10572"/>
          <a:stretch/>
        </p:blipFill>
        <p:spPr>
          <a:xfrm>
            <a:off x="457200" y="2057399"/>
            <a:ext cx="8229600" cy="4525963"/>
          </a:xfrm>
          <a:prstGeom prst="rect">
            <a:avLst/>
          </a:prstGeom>
          <a:noFill/>
          <a:ln w="9525" cap="flat" cmpd="sng">
            <a:solidFill>
              <a:schemeClr val="lt1"/>
            </a:solidFill>
            <a:prstDash val="solid"/>
            <a:round/>
            <a:headEnd type="none" w="sm" len="sm"/>
            <a:tailEnd type="none" w="sm" len="sm"/>
          </a:ln>
        </p:spPr>
      </p:pic>
      <p:sp>
        <p:nvSpPr>
          <p:cNvPr id="2809" name="Google Shape;2809;p133"/>
          <p:cNvSpPr txBox="1">
            <a:spLocks noGrp="1"/>
          </p:cNvSpPr>
          <p:nvPr>
            <p:ph type="title"/>
          </p:nvPr>
        </p:nvSpPr>
        <p:spPr>
          <a:xfrm>
            <a:off x="457205" y="532506"/>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a:t>What has to be present for an object to have kinetic energy?</a:t>
            </a:r>
            <a:endParaRPr/>
          </a:p>
        </p:txBody>
      </p:sp>
      <p:sp>
        <p:nvSpPr>
          <p:cNvPr id="2810" name="Google Shape;2810;p133" descr="Questions"/>
          <p:cNvSpPr/>
          <p:nvPr/>
        </p:nvSpPr>
        <p:spPr>
          <a:xfrm>
            <a:off x="0" y="164891"/>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Shape 2815"/>
        <p:cNvGrpSpPr/>
        <p:nvPr/>
      </p:nvGrpSpPr>
      <p:grpSpPr>
        <a:xfrm>
          <a:off x="0" y="0"/>
          <a:ext cx="0" cy="0"/>
          <a:chOff x="0" y="0"/>
          <a:chExt cx="0" cy="0"/>
        </a:xfrm>
      </p:grpSpPr>
      <p:pic>
        <p:nvPicPr>
          <p:cNvPr id="2816" name="Google Shape;2816;p134" descr="bowling.jpg"/>
          <p:cNvPicPr preferRelativeResize="0">
            <a:picLocks noGrp="1"/>
          </p:cNvPicPr>
          <p:nvPr>
            <p:ph type="body" idx="1"/>
          </p:nvPr>
        </p:nvPicPr>
        <p:blipFill rotWithShape="1">
          <a:blip r:embed="rId3">
            <a:alphaModFix/>
          </a:blip>
          <a:srcRect l="-10572" r="-10572"/>
          <a:stretch/>
        </p:blipFill>
        <p:spPr>
          <a:xfrm>
            <a:off x="-502170" y="2332037"/>
            <a:ext cx="5531370" cy="4525963"/>
          </a:xfrm>
          <a:prstGeom prst="rect">
            <a:avLst/>
          </a:prstGeom>
          <a:noFill/>
          <a:ln w="9525" cap="flat" cmpd="sng">
            <a:solidFill>
              <a:schemeClr val="lt1"/>
            </a:solidFill>
            <a:prstDash val="solid"/>
            <a:round/>
            <a:headEnd type="none" w="sm" len="sm"/>
            <a:tailEnd type="none" w="sm" len="sm"/>
          </a:ln>
        </p:spPr>
      </p:pic>
      <p:sp>
        <p:nvSpPr>
          <p:cNvPr id="2817" name="Google Shape;2817;p134"/>
          <p:cNvSpPr txBox="1">
            <a:spLocks noGrp="1"/>
          </p:cNvSpPr>
          <p:nvPr>
            <p:ph type="title"/>
          </p:nvPr>
        </p:nvSpPr>
        <p:spPr>
          <a:xfrm>
            <a:off x="457205" y="734196"/>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a:t>What is the difference between kinetic and potential energy?</a:t>
            </a:r>
            <a:endParaRPr/>
          </a:p>
        </p:txBody>
      </p:sp>
      <p:pic>
        <p:nvPicPr>
          <p:cNvPr id="2818" name="Google Shape;2818;p134" descr="potentiaLENERGY.jpg"/>
          <p:cNvPicPr preferRelativeResize="0"/>
          <p:nvPr/>
        </p:nvPicPr>
        <p:blipFill rotWithShape="1">
          <a:blip r:embed="rId4">
            <a:alphaModFix/>
          </a:blip>
          <a:srcRect l="-9890" r="-9888"/>
          <a:stretch/>
        </p:blipFill>
        <p:spPr>
          <a:xfrm>
            <a:off x="4032355" y="2332036"/>
            <a:ext cx="5531370" cy="4525963"/>
          </a:xfrm>
          <a:prstGeom prst="rect">
            <a:avLst/>
          </a:prstGeom>
          <a:noFill/>
          <a:ln>
            <a:noFill/>
          </a:ln>
        </p:spPr>
      </p:pic>
      <p:sp>
        <p:nvSpPr>
          <p:cNvPr id="2819" name="Google Shape;2819;p134" descr="Questions"/>
          <p:cNvSpPr/>
          <p:nvPr/>
        </p:nvSpPr>
        <p:spPr>
          <a:xfrm>
            <a:off x="0" y="164891"/>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sp>
        <p:nvSpPr>
          <p:cNvPr id="2825" name="Google Shape;2825;p135"/>
          <p:cNvSpPr txBox="1"/>
          <p:nvPr/>
        </p:nvSpPr>
        <p:spPr>
          <a:xfrm>
            <a:off x="2585397" y="600906"/>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2826" name="Google Shape;2826;p135"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Shape 2831"/>
        <p:cNvGrpSpPr/>
        <p:nvPr/>
      </p:nvGrpSpPr>
      <p:grpSpPr>
        <a:xfrm>
          <a:off x="0" y="0"/>
          <a:ext cx="0" cy="0"/>
          <a:chOff x="0" y="0"/>
          <a:chExt cx="0" cy="0"/>
        </a:xfrm>
      </p:grpSpPr>
      <p:pic>
        <p:nvPicPr>
          <p:cNvPr id="2832" name="Google Shape;2832;p136" descr="bowling.jpg"/>
          <p:cNvPicPr preferRelativeResize="0">
            <a:picLocks noGrp="1"/>
          </p:cNvPicPr>
          <p:nvPr>
            <p:ph type="body" idx="1"/>
          </p:nvPr>
        </p:nvPicPr>
        <p:blipFill rotWithShape="1">
          <a:blip r:embed="rId3">
            <a:alphaModFix/>
          </a:blip>
          <a:srcRect l="-10572" r="-1057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2833" name="Google Shape;2833;p1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b="1" u="sng"/>
              <a:t>Kinetic Energy</a:t>
            </a:r>
            <a:r>
              <a:rPr lang="en-US" sz="3959"/>
              <a:t>: energy of mass in motion</a:t>
            </a:r>
            <a:endParaRPr/>
          </a:p>
        </p:txBody>
      </p:sp>
      <p:sp>
        <p:nvSpPr>
          <p:cNvPr id="2834" name="Google Shape;2834;p136"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Shape 2839"/>
        <p:cNvGrpSpPr/>
        <p:nvPr/>
      </p:nvGrpSpPr>
      <p:grpSpPr>
        <a:xfrm>
          <a:off x="0" y="0"/>
          <a:ext cx="0" cy="0"/>
          <a:chOff x="0" y="0"/>
          <a:chExt cx="0" cy="0"/>
        </a:xfrm>
      </p:grpSpPr>
      <p:sp>
        <p:nvSpPr>
          <p:cNvPr id="2840" name="Google Shape;2840;p138"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1" name="Google Shape;2841;p138"/>
          <p:cNvSpPr txBox="1"/>
          <p:nvPr/>
        </p:nvSpPr>
        <p:spPr>
          <a:xfrm>
            <a:off x="637398" y="38539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is the relationship between kinetic energy and potential energy?</a:t>
            </a:r>
            <a:endParaRPr sz="1400" b="0" i="0" u="none" strike="noStrike" cap="none">
              <a:solidFill>
                <a:srgbClr val="000000"/>
              </a:solidFill>
              <a:latin typeface="Arial"/>
              <a:ea typeface="Arial"/>
              <a:cs typeface="Arial"/>
              <a:sym typeface="Arial"/>
            </a:endParaRPr>
          </a:p>
        </p:txBody>
      </p:sp>
      <p:pic>
        <p:nvPicPr>
          <p:cNvPr id="2842" name="Google Shape;2842;p138"/>
          <p:cNvPicPr preferRelativeResize="0"/>
          <p:nvPr/>
        </p:nvPicPr>
        <p:blipFill>
          <a:blip r:embed="rId4">
            <a:alphaModFix/>
          </a:blip>
          <a:stretch>
            <a:fillRect/>
          </a:stretch>
        </p:blipFill>
        <p:spPr>
          <a:xfrm>
            <a:off x="1259000" y="2029401"/>
            <a:ext cx="6625999" cy="3975600"/>
          </a:xfrm>
          <a:prstGeom prst="rect">
            <a:avLst/>
          </a:prstGeom>
          <a:noFill/>
          <a:ln>
            <a:noFill/>
          </a:ln>
        </p:spPr>
      </p:pic>
      <p:sp>
        <p:nvSpPr>
          <p:cNvPr id="2843" name="Google Shape;2843;p138"/>
          <p:cNvSpPr txBox="1"/>
          <p:nvPr/>
        </p:nvSpPr>
        <p:spPr>
          <a:xfrm>
            <a:off x="206492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
        <p:nvSpPr>
          <p:cNvPr id="2844" name="Google Shape;2844;p138"/>
          <p:cNvSpPr txBox="1"/>
          <p:nvPr/>
        </p:nvSpPr>
        <p:spPr>
          <a:xfrm>
            <a:off x="580337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Shape 2849"/>
        <p:cNvGrpSpPr/>
        <p:nvPr/>
      </p:nvGrpSpPr>
      <p:grpSpPr>
        <a:xfrm>
          <a:off x="0" y="0"/>
          <a:ext cx="0" cy="0"/>
          <a:chOff x="0" y="0"/>
          <a:chExt cx="0" cy="0"/>
        </a:xfrm>
      </p:grpSpPr>
      <p:sp>
        <p:nvSpPr>
          <p:cNvPr id="2850" name="Google Shape;2850;p137"/>
          <p:cNvSpPr txBox="1"/>
          <p:nvPr/>
        </p:nvSpPr>
        <p:spPr>
          <a:xfrm>
            <a:off x="928797" y="111150"/>
            <a:ext cx="72864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2851" name="Google Shape;2851;p137"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2" name="Google Shape;2852;p137"/>
          <p:cNvSpPr txBox="1"/>
          <p:nvPr/>
        </p:nvSpPr>
        <p:spPr>
          <a:xfrm>
            <a:off x="411982" y="2230734"/>
            <a:ext cx="2552282" cy="36933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to explore more about kinetic energy.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In this simulation, you are changing the hills to make the car reach the egg without breaking it. How do we know this is kinetic energy? What are two important things you need to remember about kinetic energy?</a:t>
            </a:r>
            <a:endParaRPr sz="1400" b="0" i="0" u="none" strike="noStrike" cap="none">
              <a:solidFill>
                <a:srgbClr val="000000"/>
              </a:solidFill>
              <a:latin typeface="Arial"/>
              <a:ea typeface="Arial"/>
              <a:cs typeface="Arial"/>
              <a:sym typeface="Arial"/>
            </a:endParaRPr>
          </a:p>
        </p:txBody>
      </p:sp>
      <p:sp>
        <p:nvSpPr>
          <p:cNvPr id="2853" name="Google Shape;2853;p137"/>
          <p:cNvSpPr/>
          <p:nvPr/>
        </p:nvSpPr>
        <p:spPr>
          <a:xfrm>
            <a:off x="2738702" y="898207"/>
            <a:ext cx="3666600" cy="58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Roller Coaster Gizmo</a:t>
            </a:r>
            <a:endParaRPr sz="3200" b="0" i="0" u="none" strike="noStrike" cap="none">
              <a:solidFill>
                <a:schemeClr val="dk1"/>
              </a:solidFill>
              <a:latin typeface="Calibri"/>
              <a:ea typeface="Calibri"/>
              <a:cs typeface="Calibri"/>
              <a:sym typeface="Calibri"/>
            </a:endParaRPr>
          </a:p>
        </p:txBody>
      </p:sp>
      <p:pic>
        <p:nvPicPr>
          <p:cNvPr id="2854" name="Google Shape;2854;p137" descr="Cursor"/>
          <p:cNvPicPr preferRelativeResize="0"/>
          <p:nvPr/>
        </p:nvPicPr>
        <p:blipFill rotWithShape="1">
          <a:blip r:embed="rId5">
            <a:alphaModFix/>
          </a:blip>
          <a:srcRect/>
          <a:stretch/>
        </p:blipFill>
        <p:spPr>
          <a:xfrm rot="5400000">
            <a:off x="1145686" y="1316320"/>
            <a:ext cx="914400" cy="914400"/>
          </a:xfrm>
          <a:prstGeom prst="rect">
            <a:avLst/>
          </a:prstGeom>
          <a:noFill/>
          <a:ln>
            <a:noFill/>
          </a:ln>
        </p:spPr>
      </p:pic>
      <p:pic>
        <p:nvPicPr>
          <p:cNvPr id="2855" name="Google Shape;2855;p137"/>
          <p:cNvPicPr preferRelativeResize="0"/>
          <p:nvPr/>
        </p:nvPicPr>
        <p:blipFill rotWithShape="1">
          <a:blip r:embed="rId6">
            <a:alphaModFix/>
          </a:blip>
          <a:srcRect l="23934" t="19377" r="27413" b="20883"/>
          <a:stretch/>
        </p:blipFill>
        <p:spPr>
          <a:xfrm>
            <a:off x="2964265" y="2109398"/>
            <a:ext cx="6157656" cy="4254439"/>
          </a:xfrm>
          <a:prstGeom prst="rect">
            <a:avLst/>
          </a:prstGeom>
          <a:noFill/>
          <a:ln>
            <a:noFill/>
          </a:ln>
        </p:spPr>
      </p:pic>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Shape 2860"/>
        <p:cNvGrpSpPr/>
        <p:nvPr/>
      </p:nvGrpSpPr>
      <p:grpSpPr>
        <a:xfrm>
          <a:off x="0" y="0"/>
          <a:ext cx="0" cy="0"/>
          <a:chOff x="0" y="0"/>
          <a:chExt cx="0" cy="0"/>
        </a:xfrm>
      </p:grpSpPr>
      <p:pic>
        <p:nvPicPr>
          <p:cNvPr id="2861" name="Google Shape;2861;p139"/>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8"/>
          <p:cNvSpPr txBox="1">
            <a:spLocks noGrp="1"/>
          </p:cNvSpPr>
          <p:nvPr>
            <p:ph type="title"/>
          </p:nvPr>
        </p:nvSpPr>
        <p:spPr>
          <a:xfrm>
            <a:off x="481793" y="-26200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Energy</a:t>
            </a:r>
            <a:endParaRPr/>
          </a:p>
        </p:txBody>
      </p:sp>
      <p:cxnSp>
        <p:nvCxnSpPr>
          <p:cNvPr id="380" name="Google Shape;380;p28"/>
          <p:cNvCxnSpPr/>
          <p:nvPr/>
        </p:nvCxnSpPr>
        <p:spPr>
          <a:xfrm flipH="1">
            <a:off x="4621186" y="720006"/>
            <a:ext cx="1" cy="639524"/>
          </a:xfrm>
          <a:prstGeom prst="straightConnector1">
            <a:avLst/>
          </a:prstGeom>
          <a:noFill/>
          <a:ln w="76200" cap="flat" cmpd="sng">
            <a:solidFill>
              <a:schemeClr val="dk1"/>
            </a:solidFill>
            <a:prstDash val="solid"/>
            <a:round/>
            <a:headEnd type="none" w="sm" len="sm"/>
            <a:tailEnd type="stealth" w="med" len="med"/>
          </a:ln>
          <a:effectLst>
            <a:outerShdw blurRad="40000" dist="20000" dir="5400000" rotWithShape="0">
              <a:srgbClr val="000000">
                <a:alpha val="36862"/>
              </a:srgbClr>
            </a:outerShdw>
          </a:effectLst>
        </p:spPr>
      </p:cxnSp>
      <p:sp>
        <p:nvSpPr>
          <p:cNvPr id="381" name="Google Shape;381;p28"/>
          <p:cNvSpPr txBox="1"/>
          <p:nvPr/>
        </p:nvSpPr>
        <p:spPr>
          <a:xfrm>
            <a:off x="2694577" y="1277289"/>
            <a:ext cx="41393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Potential Energy</a:t>
            </a:r>
            <a:endParaRPr sz="1400" b="0" i="0" u="none" strike="noStrike" cap="none">
              <a:solidFill>
                <a:srgbClr val="000000"/>
              </a:solidFill>
              <a:latin typeface="Arial"/>
              <a:ea typeface="Arial"/>
              <a:cs typeface="Arial"/>
              <a:sym typeface="Arial"/>
            </a:endParaRPr>
          </a:p>
        </p:txBody>
      </p:sp>
      <p:cxnSp>
        <p:nvCxnSpPr>
          <p:cNvPr id="382" name="Google Shape;382;p28"/>
          <p:cNvCxnSpPr>
            <a:cxnSpLocks/>
          </p:cNvCxnSpPr>
          <p:nvPr/>
        </p:nvCxnSpPr>
        <p:spPr>
          <a:xfrm flipH="1">
            <a:off x="2157573" y="2046730"/>
            <a:ext cx="936631" cy="1054502"/>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cxnSp>
        <p:nvCxnSpPr>
          <p:cNvPr id="383" name="Google Shape;383;p28"/>
          <p:cNvCxnSpPr>
            <a:stCxn id="381" idx="2"/>
          </p:cNvCxnSpPr>
          <p:nvPr/>
        </p:nvCxnSpPr>
        <p:spPr>
          <a:xfrm>
            <a:off x="4764273" y="2046730"/>
            <a:ext cx="11100" cy="976500"/>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cxnSp>
        <p:nvCxnSpPr>
          <p:cNvPr id="384" name="Google Shape;384;p28"/>
          <p:cNvCxnSpPr>
            <a:cxnSpLocks/>
          </p:cNvCxnSpPr>
          <p:nvPr/>
        </p:nvCxnSpPr>
        <p:spPr>
          <a:xfrm>
            <a:off x="5870512" y="2085768"/>
            <a:ext cx="1711816" cy="1041944"/>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sp>
        <p:nvSpPr>
          <p:cNvPr id="385" name="Google Shape;385;p28"/>
          <p:cNvSpPr txBox="1"/>
          <p:nvPr/>
        </p:nvSpPr>
        <p:spPr>
          <a:xfrm>
            <a:off x="367615" y="3940581"/>
            <a:ext cx="3199772" cy="21236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dk1"/>
                </a:solidFill>
                <a:latin typeface="Calibri"/>
                <a:ea typeface="Calibri"/>
                <a:cs typeface="Calibri"/>
                <a:sym typeface="Calibri"/>
              </a:rPr>
              <a:t>Gravitational Potential</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dk1"/>
                </a:solidFill>
                <a:latin typeface="Calibri"/>
                <a:ea typeface="Calibri"/>
                <a:cs typeface="Calibri"/>
                <a:sym typeface="Calibri"/>
              </a:rPr>
              <a:t>Energy</a:t>
            </a:r>
            <a:endParaRPr sz="1400" b="0" i="0" u="none" strike="noStrike" cap="none" dirty="0">
              <a:solidFill>
                <a:srgbClr val="000000"/>
              </a:solidFill>
              <a:latin typeface="Arial"/>
              <a:ea typeface="Arial"/>
              <a:cs typeface="Arial"/>
              <a:sym typeface="Arial"/>
            </a:endParaRPr>
          </a:p>
        </p:txBody>
      </p:sp>
      <p:sp>
        <p:nvSpPr>
          <p:cNvPr id="386" name="Google Shape;386;p28"/>
          <p:cNvSpPr txBox="1"/>
          <p:nvPr/>
        </p:nvSpPr>
        <p:spPr>
          <a:xfrm>
            <a:off x="3773856" y="3127712"/>
            <a:ext cx="2432439"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Chemical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p:txBody>
      </p:sp>
      <p:sp>
        <p:nvSpPr>
          <p:cNvPr id="387" name="Google Shape;387;p28"/>
          <p:cNvSpPr txBox="1"/>
          <p:nvPr/>
        </p:nvSpPr>
        <p:spPr>
          <a:xfrm>
            <a:off x="6905514" y="3101232"/>
            <a:ext cx="2432439"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Nuclear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Energy</a:t>
            </a:r>
            <a:endParaRPr sz="1400" b="0" i="0" u="none" strike="noStrike" cap="none">
              <a:solidFill>
                <a:srgbClr val="000000"/>
              </a:solidFill>
              <a:latin typeface="Arial"/>
              <a:ea typeface="Arial"/>
              <a:cs typeface="Arial"/>
              <a:sym typeface="Arial"/>
            </a:endParaRPr>
          </a:p>
        </p:txBody>
      </p:sp>
      <p:sp>
        <p:nvSpPr>
          <p:cNvPr id="388" name="Google Shape;388;p28"/>
          <p:cNvSpPr/>
          <p:nvPr/>
        </p:nvSpPr>
        <p:spPr>
          <a:xfrm>
            <a:off x="375594" y="3339100"/>
            <a:ext cx="3273060" cy="2725099"/>
          </a:xfrm>
          <a:prstGeom prst="ellipse">
            <a:avLst/>
          </a:prstGeom>
          <a:noFill/>
          <a:ln w="76200" cap="flat" cmpd="sng">
            <a:solidFill>
              <a:schemeClr val="dk1"/>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9" name="Google Shape;389;p2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0" name="Google Shape;390;p28"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Shape 2865"/>
        <p:cNvGrpSpPr/>
        <p:nvPr/>
      </p:nvGrpSpPr>
      <p:grpSpPr>
        <a:xfrm>
          <a:off x="0" y="0"/>
          <a:ext cx="0" cy="0"/>
          <a:chOff x="0" y="0"/>
          <a:chExt cx="0" cy="0"/>
        </a:xfrm>
      </p:grpSpPr>
      <p:sp>
        <p:nvSpPr>
          <p:cNvPr id="2866" name="Google Shape;2866;g9d35d3923d_0_83"/>
          <p:cNvSpPr txBox="1"/>
          <p:nvPr/>
        </p:nvSpPr>
        <p:spPr>
          <a:xfrm>
            <a:off x="460175" y="200200"/>
            <a:ext cx="83277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This Video Created With Resources From:</a:t>
            </a:r>
            <a:endParaRPr sz="1400" b="0" i="0" u="none" strike="noStrike" cap="none">
              <a:solidFill>
                <a:srgbClr val="000000"/>
              </a:solidFill>
              <a:latin typeface="Arial"/>
              <a:ea typeface="Arial"/>
              <a:cs typeface="Arial"/>
              <a:sym typeface="Arial"/>
            </a:endParaRPr>
          </a:p>
        </p:txBody>
      </p:sp>
      <p:sp>
        <p:nvSpPr>
          <p:cNvPr id="2867" name="Google Shape;2867;g9d35d3923d_0_83"/>
          <p:cNvSpPr txBox="1"/>
          <p:nvPr/>
        </p:nvSpPr>
        <p:spPr>
          <a:xfrm>
            <a:off x="1787675" y="5136525"/>
            <a:ext cx="5672700" cy="853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1" i="0" u="none" strike="noStrike" cap="none">
                <a:solidFill>
                  <a:schemeClr val="dk1"/>
                </a:solidFill>
                <a:latin typeface="Calibri"/>
                <a:ea typeface="Calibri"/>
                <a:cs typeface="Calibri"/>
                <a:sym typeface="Calibri"/>
              </a:rPr>
              <a:t>Questions or Comments</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Calibri"/>
                <a:ea typeface="Calibri"/>
                <a:cs typeface="Calibri"/>
                <a:sym typeface="Calibri"/>
              </a:rPr>
              <a:t> Michael Kennedy, Ph.D.          MKennedy@Virginia.edu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Calibri"/>
                <a:ea typeface="Calibri"/>
                <a:cs typeface="Calibri"/>
                <a:sym typeface="Calibri"/>
              </a:rPr>
              <a:t>Rachel L Kunemund, Ph.D.	rk8vm@virginia.edu</a:t>
            </a:r>
            <a:endParaRPr sz="2400" b="0" i="0" u="none" strike="noStrike" cap="none">
              <a:solidFill>
                <a:schemeClr val="dk1"/>
              </a:solidFill>
              <a:latin typeface="Calibri"/>
              <a:ea typeface="Calibri"/>
              <a:cs typeface="Calibri"/>
              <a:sym typeface="Calibri"/>
            </a:endParaRPr>
          </a:p>
        </p:txBody>
      </p:sp>
      <p:pic>
        <p:nvPicPr>
          <p:cNvPr id="2868" name="Google Shape;2868;g9d35d3923d_0_83" descr="IEP Translation – Communication from OSEP regarding the ..."/>
          <p:cNvPicPr preferRelativeResize="0"/>
          <p:nvPr/>
        </p:nvPicPr>
        <p:blipFill rotWithShape="1">
          <a:blip r:embed="rId3">
            <a:alphaModFix/>
          </a:blip>
          <a:srcRect/>
          <a:stretch/>
        </p:blipFill>
        <p:spPr>
          <a:xfrm>
            <a:off x="2734864" y="973001"/>
            <a:ext cx="3821906" cy="671512"/>
          </a:xfrm>
          <a:prstGeom prst="rect">
            <a:avLst/>
          </a:prstGeom>
          <a:noFill/>
          <a:ln>
            <a:noFill/>
          </a:ln>
        </p:spPr>
      </p:pic>
      <p:pic>
        <p:nvPicPr>
          <p:cNvPr id="2869" name="Google Shape;2869;g9d35d3923d_0_83"/>
          <p:cNvPicPr preferRelativeResize="0"/>
          <p:nvPr/>
        </p:nvPicPr>
        <p:blipFill rotWithShape="1">
          <a:blip r:embed="rId4">
            <a:alphaModFix/>
          </a:blip>
          <a:srcRect/>
          <a:stretch/>
        </p:blipFill>
        <p:spPr>
          <a:xfrm>
            <a:off x="1474769" y="3999134"/>
            <a:ext cx="6342100" cy="1137394"/>
          </a:xfrm>
          <a:prstGeom prst="rect">
            <a:avLst/>
          </a:prstGeom>
          <a:noFill/>
          <a:ln>
            <a:noFill/>
          </a:ln>
        </p:spPr>
      </p:pic>
      <p:pic>
        <p:nvPicPr>
          <p:cNvPr id="2870" name="Google Shape;2870;g9d35d3923d_0_83" descr="United States Department of Education - Wikipedia"/>
          <p:cNvPicPr preferRelativeResize="0"/>
          <p:nvPr/>
        </p:nvPicPr>
        <p:blipFill rotWithShape="1">
          <a:blip r:embed="rId5">
            <a:alphaModFix/>
          </a:blip>
          <a:srcRect/>
          <a:stretch/>
        </p:blipFill>
        <p:spPr>
          <a:xfrm>
            <a:off x="3768329" y="1978046"/>
            <a:ext cx="1607344" cy="160734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155"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56"/>
          <p:cNvSpPr txBox="1">
            <a:spLocks noGrp="1"/>
          </p:cNvSpPr>
          <p:nvPr>
            <p:ph type="title"/>
          </p:nvPr>
        </p:nvSpPr>
        <p:spPr>
          <a:xfrm>
            <a:off x="457200" y="58168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potential energy?</a:t>
            </a:r>
            <a:endParaRPr/>
          </a:p>
        </p:txBody>
      </p:sp>
      <p:pic>
        <p:nvPicPr>
          <p:cNvPr id="403" name="Google Shape;403;p156" descr="potentiaLENERGY.jpg"/>
          <p:cNvPicPr preferRelativeResize="0">
            <a:picLocks noGrp="1"/>
          </p:cNvPicPr>
          <p:nvPr>
            <p:ph type="body" idx="1"/>
          </p:nvPr>
        </p:nvPicPr>
        <p:blipFill rotWithShape="1">
          <a:blip r:embed="rId3">
            <a:alphaModFix/>
          </a:blip>
          <a:srcRect l="-9890" r="-9888"/>
          <a:stretch/>
        </p:blipFill>
        <p:spPr>
          <a:xfrm>
            <a:off x="457200" y="1907275"/>
            <a:ext cx="8229600" cy="4526100"/>
          </a:xfrm>
          <a:prstGeom prst="rect">
            <a:avLst/>
          </a:prstGeom>
          <a:noFill/>
          <a:ln w="9525" cap="flat" cmpd="sng">
            <a:solidFill>
              <a:schemeClr val="lt1"/>
            </a:solidFill>
            <a:prstDash val="solid"/>
            <a:round/>
            <a:headEnd type="none" w="sm" len="sm"/>
            <a:tailEnd type="none" w="sm" len="sm"/>
          </a:ln>
        </p:spPr>
      </p:pic>
      <p:sp>
        <p:nvSpPr>
          <p:cNvPr id="404" name="Google Shape;404;p15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157"/>
          <p:cNvSpPr txBox="1">
            <a:spLocks noGrp="1"/>
          </p:cNvSpPr>
          <p:nvPr>
            <p:ph type="title"/>
          </p:nvPr>
        </p:nvSpPr>
        <p:spPr>
          <a:xfrm>
            <a:off x="481793" y="105274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Energy</a:t>
            </a:r>
            <a:endParaRPr/>
          </a:p>
        </p:txBody>
      </p:sp>
      <p:cxnSp>
        <p:nvCxnSpPr>
          <p:cNvPr id="411" name="Google Shape;411;p157"/>
          <p:cNvCxnSpPr/>
          <p:nvPr/>
        </p:nvCxnSpPr>
        <p:spPr>
          <a:xfrm flipH="1">
            <a:off x="4621186" y="1907750"/>
            <a:ext cx="1" cy="639524"/>
          </a:xfrm>
          <a:prstGeom prst="straightConnector1">
            <a:avLst/>
          </a:prstGeom>
          <a:noFill/>
          <a:ln w="76200" cap="flat" cmpd="sng">
            <a:solidFill>
              <a:schemeClr val="dk1"/>
            </a:solidFill>
            <a:prstDash val="solid"/>
            <a:round/>
            <a:headEnd type="none" w="sm" len="sm"/>
            <a:tailEnd type="stealth" w="med" len="med"/>
          </a:ln>
          <a:effectLst>
            <a:outerShdw blurRad="40000" dist="20000" dir="5400000" rotWithShape="0">
              <a:srgbClr val="000000">
                <a:alpha val="36862"/>
              </a:srgbClr>
            </a:outerShdw>
          </a:effectLst>
        </p:spPr>
      </p:cxnSp>
      <p:sp>
        <p:nvSpPr>
          <p:cNvPr id="412" name="Google Shape;412;p157"/>
          <p:cNvSpPr txBox="1"/>
          <p:nvPr/>
        </p:nvSpPr>
        <p:spPr>
          <a:xfrm>
            <a:off x="2694577" y="2452333"/>
            <a:ext cx="41393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Potential Energy</a:t>
            </a:r>
            <a:endParaRPr sz="1400" b="0" i="0" u="none" strike="noStrike" cap="none">
              <a:solidFill>
                <a:srgbClr val="000000"/>
              </a:solidFill>
              <a:latin typeface="Arial"/>
              <a:ea typeface="Arial"/>
              <a:cs typeface="Arial"/>
              <a:sym typeface="Arial"/>
            </a:endParaRPr>
          </a:p>
        </p:txBody>
      </p:sp>
      <p:cxnSp>
        <p:nvCxnSpPr>
          <p:cNvPr id="413" name="Google Shape;413;p157"/>
          <p:cNvCxnSpPr/>
          <p:nvPr/>
        </p:nvCxnSpPr>
        <p:spPr>
          <a:xfrm flipH="1">
            <a:off x="1044037" y="3174305"/>
            <a:ext cx="1985298" cy="1101644"/>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cxnSp>
        <p:nvCxnSpPr>
          <p:cNvPr id="414" name="Google Shape;414;p157"/>
          <p:cNvCxnSpPr/>
          <p:nvPr/>
        </p:nvCxnSpPr>
        <p:spPr>
          <a:xfrm>
            <a:off x="4764273" y="3299449"/>
            <a:ext cx="11100" cy="976500"/>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cxnSp>
        <p:nvCxnSpPr>
          <p:cNvPr id="415" name="Google Shape;415;p157"/>
          <p:cNvCxnSpPr/>
          <p:nvPr/>
        </p:nvCxnSpPr>
        <p:spPr>
          <a:xfrm>
            <a:off x="6259951" y="3082074"/>
            <a:ext cx="2289354" cy="976425"/>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sp>
        <p:nvSpPr>
          <p:cNvPr id="416" name="Google Shape;416;p15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157"/>
          <p:cNvSpPr txBox="1"/>
          <p:nvPr/>
        </p:nvSpPr>
        <p:spPr>
          <a:xfrm>
            <a:off x="914400" y="-90258"/>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3600" b="0" i="0" u="none" strike="noStrike" cap="none">
                <a:solidFill>
                  <a:schemeClr val="dk1"/>
                </a:solidFill>
                <a:latin typeface="Calibri"/>
                <a:ea typeface="Calibri"/>
                <a:cs typeface="Calibri"/>
                <a:sym typeface="Calibri"/>
              </a:rPr>
              <a:t>What are the 3 types of potential energy?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5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4" name="Google Shape;424;p158"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159" descr="Stretched Rubber Band Images, Stock Photos &amp; Vectors | Shutterstock"/>
          <p:cNvPicPr preferRelativeResize="0"/>
          <p:nvPr/>
        </p:nvPicPr>
        <p:blipFill rotWithShape="1">
          <a:blip r:embed="rId3">
            <a:alphaModFix/>
          </a:blip>
          <a:srcRect b="8571"/>
          <a:stretch/>
        </p:blipFill>
        <p:spPr>
          <a:xfrm>
            <a:off x="1212850" y="1536700"/>
            <a:ext cx="6718300" cy="3784600"/>
          </a:xfrm>
          <a:prstGeom prst="rect">
            <a:avLst/>
          </a:prstGeom>
          <a:noFill/>
          <a:ln>
            <a:noFill/>
          </a:ln>
        </p:spPr>
      </p:pic>
      <p:sp>
        <p:nvSpPr>
          <p:cNvPr id="431" name="Google Shape;431;p159" descr="Artificial Intelligence"/>
          <p:cNvSpPr/>
          <p:nvPr/>
        </p:nvSpPr>
        <p:spPr>
          <a:xfrm>
            <a:off x="0" y="1499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2" name="Google Shape;432;p159" descr="Comment Like"/>
          <p:cNvPicPr preferRelativeResize="0"/>
          <p:nvPr/>
        </p:nvPicPr>
        <p:blipFill rotWithShape="1">
          <a:blip r:embed="rId5">
            <a:alphaModFix/>
          </a:blip>
          <a:srcRect/>
          <a:stretch/>
        </p:blipFill>
        <p:spPr>
          <a:xfrm>
            <a:off x="779203" y="206364"/>
            <a:ext cx="557227" cy="55722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160" descr="365 - Galileo's experiments with rolling balls down inclined planes. -  YouTube"/>
          <p:cNvPicPr preferRelativeResize="0"/>
          <p:nvPr/>
        </p:nvPicPr>
        <p:blipFill rotWithShape="1">
          <a:blip r:embed="rId3">
            <a:alphaModFix/>
          </a:blip>
          <a:srcRect/>
          <a:stretch/>
        </p:blipFill>
        <p:spPr>
          <a:xfrm>
            <a:off x="1746250" y="1743075"/>
            <a:ext cx="5651500" cy="3371850"/>
          </a:xfrm>
          <a:prstGeom prst="rect">
            <a:avLst/>
          </a:prstGeom>
          <a:noFill/>
          <a:ln w="50800" cap="flat" cmpd="sng">
            <a:solidFill>
              <a:schemeClr val="dk1"/>
            </a:solidFill>
            <a:prstDash val="solid"/>
            <a:round/>
            <a:headEnd type="none" w="sm" len="sm"/>
            <a:tailEnd type="none" w="sm" len="sm"/>
          </a:ln>
        </p:spPr>
      </p:pic>
      <p:sp>
        <p:nvSpPr>
          <p:cNvPr id="439" name="Google Shape;439;p160" descr="Artificial Intelligence"/>
          <p:cNvSpPr/>
          <p:nvPr/>
        </p:nvSpPr>
        <p:spPr>
          <a:xfrm>
            <a:off x="0" y="1499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0" name="Google Shape;440;p160" descr="Comment Like"/>
          <p:cNvPicPr preferRelativeResize="0"/>
          <p:nvPr/>
        </p:nvPicPr>
        <p:blipFill rotWithShape="1">
          <a:blip r:embed="rId5">
            <a:alphaModFix/>
          </a:blip>
          <a:srcRect/>
          <a:stretch/>
        </p:blipFill>
        <p:spPr>
          <a:xfrm>
            <a:off x="779203" y="206364"/>
            <a:ext cx="557227" cy="55722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161" descr="Artificial Intelligence"/>
          <p:cNvSpPr/>
          <p:nvPr/>
        </p:nvSpPr>
        <p:spPr>
          <a:xfrm>
            <a:off x="0" y="1499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7" name="Google Shape;447;p161" descr="Comment Like"/>
          <p:cNvPicPr preferRelativeResize="0"/>
          <p:nvPr/>
        </p:nvPicPr>
        <p:blipFill rotWithShape="1">
          <a:blip r:embed="rId4">
            <a:alphaModFix/>
          </a:blip>
          <a:srcRect/>
          <a:stretch/>
        </p:blipFill>
        <p:spPr>
          <a:xfrm>
            <a:off x="779203" y="206364"/>
            <a:ext cx="557227" cy="557227"/>
          </a:xfrm>
          <a:prstGeom prst="rect">
            <a:avLst/>
          </a:prstGeom>
          <a:noFill/>
          <a:ln>
            <a:noFill/>
          </a:ln>
        </p:spPr>
      </p:pic>
      <p:pic>
        <p:nvPicPr>
          <p:cNvPr id="448" name="Google Shape;448;p161" descr="SOL 4.2 Motion and Force|Roller Coaster Science"/>
          <p:cNvPicPr preferRelativeResize="0"/>
          <p:nvPr/>
        </p:nvPicPr>
        <p:blipFill rotWithShape="1">
          <a:blip r:embed="rId5">
            <a:alphaModFix/>
          </a:blip>
          <a:srcRect/>
          <a:stretch/>
        </p:blipFill>
        <p:spPr>
          <a:xfrm>
            <a:off x="1200150" y="1790705"/>
            <a:ext cx="6743700" cy="3276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162"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de9b2f909c_0_0"/>
          <p:cNvSpPr txBox="1"/>
          <p:nvPr/>
        </p:nvSpPr>
        <p:spPr>
          <a:xfrm>
            <a:off x="2301072" y="703610"/>
            <a:ext cx="4644258"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Calibri"/>
                <a:ea typeface="Calibri"/>
                <a:cs typeface="Calibri"/>
                <a:sym typeface="Calibri"/>
              </a:rPr>
              <a:t>Demonstration</a:t>
            </a:r>
            <a:endParaRPr sz="1400" b="0" i="0" u="none" strike="noStrike" cap="none" dirty="0">
              <a:solidFill>
                <a:srgbClr val="000000"/>
              </a:solidFill>
              <a:latin typeface="Arial"/>
              <a:ea typeface="Arial"/>
              <a:cs typeface="Arial"/>
              <a:sym typeface="Arial"/>
            </a:endParaRPr>
          </a:p>
        </p:txBody>
      </p:sp>
      <p:sp>
        <p:nvSpPr>
          <p:cNvPr id="140" name="Google Shape;140;gde9b2f909c_0_0"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gde9b2f909c_0_0"/>
          <p:cNvSpPr txBox="1"/>
          <p:nvPr/>
        </p:nvSpPr>
        <p:spPr>
          <a:xfrm>
            <a:off x="814803" y="3056033"/>
            <a:ext cx="7514400" cy="329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TEACHER DIRECTIONS:</a:t>
            </a: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i="1" u="sng" strike="noStrike" cap="none">
                <a:solidFill>
                  <a:schemeClr val="dk1"/>
                </a:solidFill>
                <a:latin typeface="Calibri"/>
                <a:ea typeface="Calibri"/>
                <a:cs typeface="Calibri"/>
                <a:sym typeface="Calibri"/>
              </a:rPr>
              <a:t>Before viewing</a:t>
            </a:r>
            <a:r>
              <a:rPr lang="en-US" sz="1600" b="0" i="1" u="none" strike="noStrike" cap="none">
                <a:solidFill>
                  <a:schemeClr val="dk1"/>
                </a:solidFill>
                <a:latin typeface="Calibri"/>
                <a:ea typeface="Calibri"/>
                <a:cs typeface="Calibri"/>
                <a:sym typeface="Calibri"/>
              </a:rPr>
              <a:t>, ask students to recall  what they already know about energy. </a:t>
            </a:r>
            <a:endParaRPr sz="16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i="1" u="sng" strike="noStrike" cap="none">
                <a:solidFill>
                  <a:schemeClr val="dk1"/>
                </a:solidFill>
                <a:latin typeface="Calibri"/>
                <a:ea typeface="Calibri"/>
                <a:cs typeface="Calibri"/>
                <a:sym typeface="Calibri"/>
              </a:rPr>
              <a:t>After viewing</a:t>
            </a:r>
            <a:r>
              <a:rPr lang="en-US" sz="1600" b="0" i="1" u="none" strike="noStrike" cap="none">
                <a:solidFill>
                  <a:schemeClr val="dk1"/>
                </a:solidFill>
                <a:latin typeface="Calibri"/>
                <a:ea typeface="Calibri"/>
                <a:cs typeface="Calibri"/>
                <a:sym typeface="Calibri"/>
              </a:rPr>
              <a:t>, ask students to share observations, relating those observations back to what they know about energy. Tell students that  the marble rolling down the inclined surface represents two different kinds of energy: potential and kinetic. Today we will be focusing on potential energy. </a:t>
            </a:r>
            <a:endParaRPr sz="16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You can set up the materials – all you need is a marble an an inclined plane. Set up an inclined surface and roll the marble down the plane. *You can also change the size of the marble/the incline of the plane the marble rolls on to have students make observations about these changes (i.e. does the bigger marble go faster slower, etc.)</a:t>
            </a:r>
            <a:r>
              <a:rPr lang="en-US" sz="1600" i="1">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42" name="Google Shape;142;gde9b2f909c_0_0"/>
          <p:cNvSpPr txBox="1"/>
          <p:nvPr/>
        </p:nvSpPr>
        <p:spPr>
          <a:xfrm>
            <a:off x="2301150" y="1797625"/>
            <a:ext cx="45417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Potential &amp; Kinetic Energy Marble Roller Coaster</a:t>
            </a:r>
            <a:r>
              <a:rPr lang="en-US" sz="3000">
                <a:solidFill>
                  <a:schemeClr val="dk1"/>
                </a:solidFill>
                <a:latin typeface="Calibri"/>
                <a:ea typeface="Calibri"/>
                <a:cs typeface="Calibri"/>
                <a:sym typeface="Calibri"/>
              </a:rPr>
              <a:t> </a:t>
            </a:r>
            <a:endParaRPr sz="30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163" descr="Stretched Rubber Band Images, Stock Photos &amp; Vectors | Shutterstock"/>
          <p:cNvPicPr preferRelativeResize="0"/>
          <p:nvPr/>
        </p:nvPicPr>
        <p:blipFill rotWithShape="1">
          <a:blip r:embed="rId3">
            <a:alphaModFix/>
          </a:blip>
          <a:srcRect b="8571"/>
          <a:stretch/>
        </p:blipFill>
        <p:spPr>
          <a:xfrm>
            <a:off x="1212850" y="2320875"/>
            <a:ext cx="6718300" cy="3784600"/>
          </a:xfrm>
          <a:prstGeom prst="rect">
            <a:avLst/>
          </a:prstGeom>
          <a:noFill/>
          <a:ln>
            <a:noFill/>
          </a:ln>
        </p:spPr>
      </p:pic>
      <p:sp>
        <p:nvSpPr>
          <p:cNvPr id="461" name="Google Shape;461;p16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163"/>
          <p:cNvSpPr txBox="1"/>
          <p:nvPr/>
        </p:nvSpPr>
        <p:spPr>
          <a:xfrm>
            <a:off x="424792" y="849552"/>
            <a:ext cx="82944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Why is stretching a rubber band an example of potential energy?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164" descr="365 - Galileo's experiments with rolling balls down inclined planes. -  YouTube"/>
          <p:cNvPicPr preferRelativeResize="0"/>
          <p:nvPr/>
        </p:nvPicPr>
        <p:blipFill rotWithShape="1">
          <a:blip r:embed="rId3">
            <a:alphaModFix/>
          </a:blip>
          <a:srcRect/>
          <a:stretch/>
        </p:blipFill>
        <p:spPr>
          <a:xfrm>
            <a:off x="1746250" y="2584450"/>
            <a:ext cx="5651500" cy="3371850"/>
          </a:xfrm>
          <a:prstGeom prst="rect">
            <a:avLst/>
          </a:prstGeom>
          <a:noFill/>
          <a:ln w="50800" cap="flat" cmpd="sng">
            <a:solidFill>
              <a:schemeClr val="dk1"/>
            </a:solidFill>
            <a:prstDash val="solid"/>
            <a:round/>
            <a:headEnd type="none" w="sm" len="sm"/>
            <a:tailEnd type="none" w="sm" len="sm"/>
          </a:ln>
        </p:spPr>
      </p:pic>
      <p:sp>
        <p:nvSpPr>
          <p:cNvPr id="469" name="Google Shape;469;p164"/>
          <p:cNvSpPr txBox="1"/>
          <p:nvPr/>
        </p:nvSpPr>
        <p:spPr>
          <a:xfrm>
            <a:off x="520651" y="658802"/>
            <a:ext cx="81027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Is the marble at the top of this plane an example of potential energy? Explain your answer</a:t>
            </a:r>
            <a:r>
              <a:rPr lang="en-US" sz="3600">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70" name="Google Shape;470;p16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165"/>
          <p:cNvSpPr txBox="1"/>
          <p:nvPr/>
        </p:nvSpPr>
        <p:spPr>
          <a:xfrm>
            <a:off x="520651" y="849552"/>
            <a:ext cx="8102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Give your own example of potential energy. </a:t>
            </a:r>
            <a:endParaRPr sz="1400" b="0" i="0" u="none" strike="noStrike" cap="none">
              <a:solidFill>
                <a:srgbClr val="000000"/>
              </a:solidFill>
              <a:latin typeface="Arial"/>
              <a:ea typeface="Arial"/>
              <a:cs typeface="Arial"/>
              <a:sym typeface="Arial"/>
            </a:endParaRPr>
          </a:p>
        </p:txBody>
      </p:sp>
      <p:sp>
        <p:nvSpPr>
          <p:cNvPr id="477" name="Google Shape;477;p16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8" name="Google Shape;478;p165"/>
          <p:cNvPicPr preferRelativeResize="0"/>
          <p:nvPr/>
        </p:nvPicPr>
        <p:blipFill>
          <a:blip r:embed="rId4">
            <a:alphaModFix/>
          </a:blip>
          <a:stretch>
            <a:fillRect/>
          </a:stretch>
        </p:blipFill>
        <p:spPr>
          <a:xfrm>
            <a:off x="1325388" y="2163299"/>
            <a:ext cx="6493225" cy="4264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166"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5" name="Google Shape;485;p166"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67"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2" name="Google Shape;492;p167"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493" name="Google Shape;493;p167" descr="Exercise health benefits: How running changes your brain and body -  Business Insider"/>
          <p:cNvPicPr preferRelativeResize="0"/>
          <p:nvPr/>
        </p:nvPicPr>
        <p:blipFill rotWithShape="1">
          <a:blip r:embed="rId5">
            <a:alphaModFix/>
          </a:blip>
          <a:srcRect/>
          <a:stretch/>
        </p:blipFill>
        <p:spPr>
          <a:xfrm>
            <a:off x="1513640" y="984250"/>
            <a:ext cx="6116710" cy="4889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168"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0" name="Google Shape;500;p168"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501" name="Google Shape;501;p168" descr="How to Shoot a Basketball - Getting More Power on Your Shot -"/>
          <p:cNvPicPr preferRelativeResize="0"/>
          <p:nvPr/>
        </p:nvPicPr>
        <p:blipFill rotWithShape="1">
          <a:blip r:embed="rId5">
            <a:alphaModFix/>
          </a:blip>
          <a:srcRect/>
          <a:stretch/>
        </p:blipFill>
        <p:spPr>
          <a:xfrm>
            <a:off x="1949450" y="1225550"/>
            <a:ext cx="5245099" cy="44069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169"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8" name="Google Shape;508;p169"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509" name="Google Shape;509;p169" descr="Vocab Words by Katie Locke"/>
          <p:cNvPicPr preferRelativeResize="0"/>
          <p:nvPr/>
        </p:nvPicPr>
        <p:blipFill rotWithShape="1">
          <a:blip r:embed="rId5">
            <a:alphaModFix/>
          </a:blip>
          <a:srcRect/>
          <a:stretch/>
        </p:blipFill>
        <p:spPr>
          <a:xfrm>
            <a:off x="615950" y="793750"/>
            <a:ext cx="7912100" cy="5270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170"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171" descr="Exercise health benefits: How running changes your brain and body -  Business Insider"/>
          <p:cNvPicPr preferRelativeResize="0"/>
          <p:nvPr/>
        </p:nvPicPr>
        <p:blipFill rotWithShape="1">
          <a:blip r:embed="rId3">
            <a:alphaModFix/>
          </a:blip>
          <a:srcRect/>
          <a:stretch/>
        </p:blipFill>
        <p:spPr>
          <a:xfrm>
            <a:off x="1513640" y="1496050"/>
            <a:ext cx="6116710" cy="4889500"/>
          </a:xfrm>
          <a:prstGeom prst="rect">
            <a:avLst/>
          </a:prstGeom>
          <a:noFill/>
          <a:ln>
            <a:noFill/>
          </a:ln>
        </p:spPr>
      </p:pic>
      <p:sp>
        <p:nvSpPr>
          <p:cNvPr id="522" name="Google Shape;522;p17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171"/>
          <p:cNvSpPr txBox="1"/>
          <p:nvPr/>
        </p:nvSpPr>
        <p:spPr>
          <a:xfrm>
            <a:off x="424792" y="645005"/>
            <a:ext cx="82944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Is running potential energy? Explain.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172" descr="How to Shoot a Basketball - Getting More Power on Your Shot -"/>
          <p:cNvPicPr preferRelativeResize="0"/>
          <p:nvPr/>
        </p:nvPicPr>
        <p:blipFill rotWithShape="1">
          <a:blip r:embed="rId3">
            <a:alphaModFix/>
          </a:blip>
          <a:srcRect/>
          <a:stretch/>
        </p:blipFill>
        <p:spPr>
          <a:xfrm>
            <a:off x="2223027" y="1879276"/>
            <a:ext cx="4697929" cy="4406900"/>
          </a:xfrm>
          <a:prstGeom prst="rect">
            <a:avLst/>
          </a:prstGeom>
          <a:noFill/>
          <a:ln>
            <a:noFill/>
          </a:ln>
        </p:spPr>
      </p:pic>
      <p:sp>
        <p:nvSpPr>
          <p:cNvPr id="530" name="Google Shape;530;p172"/>
          <p:cNvSpPr txBox="1"/>
          <p:nvPr/>
        </p:nvSpPr>
        <p:spPr>
          <a:xfrm>
            <a:off x="424792" y="388230"/>
            <a:ext cx="82944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Why is shooting a basketball </a:t>
            </a:r>
            <a:r>
              <a:rPr lang="en-US" sz="3600" b="1" i="0" u="none" strike="noStrike" cap="none">
                <a:solidFill>
                  <a:srgbClr val="FF0000"/>
                </a:solidFill>
                <a:latin typeface="Calibri"/>
                <a:ea typeface="Calibri"/>
                <a:cs typeface="Calibri"/>
                <a:sym typeface="Calibri"/>
              </a:rPr>
              <a:t>NOT</a:t>
            </a:r>
            <a:r>
              <a:rPr lang="en-US" sz="3600" b="0" i="0" u="none" strike="noStrike" cap="none">
                <a:solidFill>
                  <a:srgbClr val="000000"/>
                </a:solidFill>
                <a:latin typeface="Calibri"/>
                <a:ea typeface="Calibri"/>
                <a:cs typeface="Calibri"/>
                <a:sym typeface="Calibri"/>
              </a:rPr>
              <a:t> an example of potential energy?</a:t>
            </a:r>
            <a:endParaRPr sz="1400" b="0" i="0" u="none" strike="noStrike" cap="none">
              <a:solidFill>
                <a:srgbClr val="000000"/>
              </a:solidFill>
              <a:latin typeface="Arial"/>
              <a:ea typeface="Arial"/>
              <a:cs typeface="Arial"/>
              <a:sym typeface="Arial"/>
            </a:endParaRPr>
          </a:p>
        </p:txBody>
      </p:sp>
      <p:sp>
        <p:nvSpPr>
          <p:cNvPr id="531" name="Google Shape;531;p17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94"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173" descr="Vocab Words by Katie Locke"/>
          <p:cNvPicPr preferRelativeResize="0"/>
          <p:nvPr/>
        </p:nvPicPr>
        <p:blipFill rotWithShape="1">
          <a:blip r:embed="rId3">
            <a:alphaModFix/>
          </a:blip>
          <a:srcRect/>
          <a:stretch/>
        </p:blipFill>
        <p:spPr>
          <a:xfrm>
            <a:off x="656542" y="1816100"/>
            <a:ext cx="7830907" cy="4546600"/>
          </a:xfrm>
          <a:prstGeom prst="rect">
            <a:avLst/>
          </a:prstGeom>
          <a:noFill/>
          <a:ln>
            <a:noFill/>
          </a:ln>
        </p:spPr>
      </p:pic>
      <p:sp>
        <p:nvSpPr>
          <p:cNvPr id="538" name="Google Shape;538;p173"/>
          <p:cNvSpPr txBox="1"/>
          <p:nvPr/>
        </p:nvSpPr>
        <p:spPr>
          <a:xfrm>
            <a:off x="424792" y="449630"/>
            <a:ext cx="82944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Is going downhill on a rollercoaster an example of potential energy? Explain.</a:t>
            </a:r>
            <a:endParaRPr sz="1400" b="0" i="0" u="none" strike="noStrike" cap="none">
              <a:solidFill>
                <a:srgbClr val="000000"/>
              </a:solidFill>
              <a:latin typeface="Arial"/>
              <a:ea typeface="Arial"/>
              <a:cs typeface="Arial"/>
              <a:sym typeface="Arial"/>
            </a:endParaRPr>
          </a:p>
        </p:txBody>
      </p:sp>
      <p:sp>
        <p:nvSpPr>
          <p:cNvPr id="539" name="Google Shape;539;p17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174"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6" name="Google Shape;546;p174"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175"/>
          <p:cNvSpPr txBox="1"/>
          <p:nvPr/>
        </p:nvSpPr>
        <p:spPr>
          <a:xfrm>
            <a:off x="-165099" y="1278652"/>
            <a:ext cx="8484346" cy="40318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rgbClr val="000000"/>
                </a:solidFill>
                <a:latin typeface="Arial"/>
                <a:ea typeface="Arial"/>
                <a:cs typeface="Arial"/>
                <a:sym typeface="Arial"/>
              </a:rPr>
              <a:t>Potential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r>
              <a:rPr lang="en-US" sz="6400" b="1" i="0" u="none" strike="noStrike" cap="none">
                <a:solidFill>
                  <a:srgbClr val="000000"/>
                </a:solidFill>
                <a:latin typeface="Arial"/>
                <a:ea typeface="Arial"/>
                <a:cs typeface="Arial"/>
                <a:sym typeface="Arial"/>
              </a:rPr>
              <a:t>	Potenti(alis)    -ial</a:t>
            </a:r>
            <a:endParaRPr sz="6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rgbClr val="000000"/>
              </a:solidFill>
              <a:latin typeface="Arial"/>
              <a:ea typeface="Arial"/>
              <a:cs typeface="Arial"/>
              <a:sym typeface="Arial"/>
            </a:endParaRPr>
          </a:p>
        </p:txBody>
      </p:sp>
      <p:cxnSp>
        <p:nvCxnSpPr>
          <p:cNvPr id="553" name="Google Shape;553;p175"/>
          <p:cNvCxnSpPr/>
          <p:nvPr/>
        </p:nvCxnSpPr>
        <p:spPr>
          <a:xfrm flipH="1">
            <a:off x="3687745" y="2210637"/>
            <a:ext cx="522514"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cxnSp>
        <p:nvCxnSpPr>
          <p:cNvPr id="554" name="Google Shape;554;p175"/>
          <p:cNvCxnSpPr/>
          <p:nvPr/>
        </p:nvCxnSpPr>
        <p:spPr>
          <a:xfrm>
            <a:off x="5926016" y="2210637"/>
            <a:ext cx="464736" cy="1218363"/>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555" name="Google Shape;555;p175"/>
          <p:cNvSpPr txBox="1"/>
          <p:nvPr/>
        </p:nvSpPr>
        <p:spPr>
          <a:xfrm>
            <a:off x="2723103" y="4310743"/>
            <a:ext cx="1587640"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(root word derived from latin)</a:t>
            </a:r>
            <a:endParaRPr sz="1400" b="0" i="0" u="none" strike="noStrike" cap="none">
              <a:solidFill>
                <a:srgbClr val="000000"/>
              </a:solidFill>
              <a:latin typeface="Arial"/>
              <a:ea typeface="Arial"/>
              <a:cs typeface="Arial"/>
              <a:sym typeface="Arial"/>
            </a:endParaRPr>
          </a:p>
        </p:txBody>
      </p:sp>
      <p:sp>
        <p:nvSpPr>
          <p:cNvPr id="556" name="Google Shape;556;p175"/>
          <p:cNvSpPr txBox="1"/>
          <p:nvPr/>
        </p:nvSpPr>
        <p:spPr>
          <a:xfrm>
            <a:off x="6309526" y="4308286"/>
            <a:ext cx="86248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(suffix)</a:t>
            </a:r>
            <a:endParaRPr sz="1400" b="0" i="0" u="none" strike="noStrike" cap="none">
              <a:solidFill>
                <a:srgbClr val="000000"/>
              </a:solidFill>
              <a:latin typeface="Arial"/>
              <a:ea typeface="Arial"/>
              <a:cs typeface="Arial"/>
              <a:sym typeface="Arial"/>
            </a:endParaRPr>
          </a:p>
        </p:txBody>
      </p:sp>
      <p:sp>
        <p:nvSpPr>
          <p:cNvPr id="557" name="Google Shape;557;p17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8" name="Google Shape;558;p175"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176"/>
          <p:cNvSpPr txBox="1"/>
          <p:nvPr/>
        </p:nvSpPr>
        <p:spPr>
          <a:xfrm>
            <a:off x="1282700" y="1278652"/>
            <a:ext cx="7505700" cy="40318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rgbClr val="000000"/>
                </a:solidFill>
                <a:latin typeface="Arial"/>
                <a:ea typeface="Arial"/>
                <a:cs typeface="Arial"/>
                <a:sym typeface="Arial"/>
              </a:rPr>
              <a:t>Potential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r>
              <a:rPr lang="en-US" sz="6400" b="1" i="0" u="none" strike="noStrike" cap="none">
                <a:solidFill>
                  <a:srgbClr val="000000"/>
                </a:solidFill>
                <a:latin typeface="Arial"/>
                <a:ea typeface="Arial"/>
                <a:cs typeface="Arial"/>
                <a:sym typeface="Arial"/>
              </a:rPr>
              <a:t>Potenti(alis)    -al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rgbClr val="000000"/>
              </a:solidFill>
              <a:latin typeface="Arial"/>
              <a:ea typeface="Arial"/>
              <a:cs typeface="Arial"/>
              <a:sym typeface="Arial"/>
            </a:endParaRPr>
          </a:p>
        </p:txBody>
      </p:sp>
      <p:cxnSp>
        <p:nvCxnSpPr>
          <p:cNvPr id="565" name="Google Shape;565;p176"/>
          <p:cNvCxnSpPr/>
          <p:nvPr/>
        </p:nvCxnSpPr>
        <p:spPr>
          <a:xfrm flipH="1">
            <a:off x="3687745" y="2210637"/>
            <a:ext cx="522514"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cxnSp>
        <p:nvCxnSpPr>
          <p:cNvPr id="566" name="Google Shape;566;p176"/>
          <p:cNvCxnSpPr/>
          <p:nvPr/>
        </p:nvCxnSpPr>
        <p:spPr>
          <a:xfrm>
            <a:off x="3356149" y="4387951"/>
            <a:ext cx="854110" cy="922574"/>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567" name="Google Shape;567;p176"/>
          <p:cNvSpPr/>
          <p:nvPr/>
        </p:nvSpPr>
        <p:spPr>
          <a:xfrm>
            <a:off x="1138951" y="3294588"/>
            <a:ext cx="5243919" cy="1093363"/>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68" name="Google Shape;568;p176"/>
          <p:cNvSpPr txBox="1"/>
          <p:nvPr/>
        </p:nvSpPr>
        <p:spPr>
          <a:xfrm>
            <a:off x="3783203" y="5319937"/>
            <a:ext cx="2599668" cy="64633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possible</a:t>
            </a:r>
            <a:endParaRPr sz="1400" b="0" i="0" u="none" strike="noStrike" cap="none">
              <a:solidFill>
                <a:srgbClr val="000000"/>
              </a:solidFill>
              <a:latin typeface="Arial"/>
              <a:ea typeface="Arial"/>
              <a:cs typeface="Arial"/>
              <a:sym typeface="Arial"/>
            </a:endParaRPr>
          </a:p>
        </p:txBody>
      </p:sp>
      <p:sp>
        <p:nvSpPr>
          <p:cNvPr id="569" name="Google Shape;569;p17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0" name="Google Shape;570;p176"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177"/>
          <p:cNvSpPr txBox="1"/>
          <p:nvPr/>
        </p:nvSpPr>
        <p:spPr>
          <a:xfrm>
            <a:off x="1282700" y="1278652"/>
            <a:ext cx="6667500" cy="40318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rgbClr val="000000"/>
                </a:solidFill>
                <a:latin typeface="Arial"/>
                <a:ea typeface="Arial"/>
                <a:cs typeface="Arial"/>
                <a:sym typeface="Arial"/>
              </a:rPr>
              <a:t>Potential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r>
              <a:rPr lang="en-US" sz="6400" b="1" i="0" u="none" strike="noStrike" cap="none">
                <a:solidFill>
                  <a:srgbClr val="000000"/>
                </a:solidFill>
                <a:latin typeface="Arial"/>
                <a:ea typeface="Arial"/>
                <a:cs typeface="Arial"/>
                <a:sym typeface="Arial"/>
              </a:rPr>
              <a:t>Potentialis    -ial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rgbClr val="000000"/>
              </a:solidFill>
              <a:latin typeface="Arial"/>
              <a:ea typeface="Arial"/>
              <a:cs typeface="Arial"/>
              <a:sym typeface="Arial"/>
            </a:endParaRPr>
          </a:p>
        </p:txBody>
      </p:sp>
      <p:cxnSp>
        <p:nvCxnSpPr>
          <p:cNvPr id="577" name="Google Shape;577;p177"/>
          <p:cNvCxnSpPr/>
          <p:nvPr/>
        </p:nvCxnSpPr>
        <p:spPr>
          <a:xfrm>
            <a:off x="4638537" y="2161762"/>
            <a:ext cx="1947566" cy="109280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cxnSp>
        <p:nvCxnSpPr>
          <p:cNvPr id="578" name="Google Shape;578;p177"/>
          <p:cNvCxnSpPr/>
          <p:nvPr/>
        </p:nvCxnSpPr>
        <p:spPr>
          <a:xfrm flipH="1">
            <a:off x="5762451" y="4387951"/>
            <a:ext cx="790749" cy="882549"/>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579" name="Google Shape;579;p177"/>
          <p:cNvSpPr/>
          <p:nvPr/>
        </p:nvSpPr>
        <p:spPr>
          <a:xfrm>
            <a:off x="5943599" y="3254563"/>
            <a:ext cx="1917701" cy="1093363"/>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0" name="Google Shape;580;p177"/>
          <p:cNvSpPr txBox="1"/>
          <p:nvPr/>
        </p:nvSpPr>
        <p:spPr>
          <a:xfrm>
            <a:off x="3783202" y="5319937"/>
            <a:ext cx="4865498" cy="120032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The suffix -ial means pertaining to </a:t>
            </a:r>
            <a:endParaRPr sz="1400" b="0" i="0" u="none" strike="noStrike" cap="none">
              <a:solidFill>
                <a:srgbClr val="000000"/>
              </a:solidFill>
              <a:latin typeface="Arial"/>
              <a:ea typeface="Arial"/>
              <a:cs typeface="Arial"/>
              <a:sym typeface="Arial"/>
            </a:endParaRPr>
          </a:p>
        </p:txBody>
      </p:sp>
      <p:sp>
        <p:nvSpPr>
          <p:cNvPr id="581" name="Google Shape;581;p17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2" name="Google Shape;582;p177"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178"/>
          <p:cNvSpPr txBox="1"/>
          <p:nvPr/>
        </p:nvSpPr>
        <p:spPr>
          <a:xfrm>
            <a:off x="1165608" y="1188217"/>
            <a:ext cx="6581671"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rgbClr val="000000"/>
                </a:solidFill>
                <a:latin typeface="Arial"/>
                <a:ea typeface="Arial"/>
                <a:cs typeface="Arial"/>
                <a:sym typeface="Arial"/>
              </a:rPr>
              <a:t>Potenti       -ial</a:t>
            </a:r>
            <a:endParaRPr sz="6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rgbClr val="000000"/>
                </a:solidFill>
                <a:latin typeface="Arial"/>
                <a:ea typeface="Arial"/>
                <a:cs typeface="Arial"/>
                <a:sym typeface="Arial"/>
              </a:rPr>
              <a:t>Potential </a:t>
            </a:r>
            <a:endParaRPr sz="1400" b="0" i="0" u="none" strike="noStrike" cap="none">
              <a:solidFill>
                <a:srgbClr val="000000"/>
              </a:solidFill>
              <a:latin typeface="Arial"/>
              <a:ea typeface="Arial"/>
              <a:cs typeface="Arial"/>
              <a:sym typeface="Arial"/>
            </a:endParaRPr>
          </a:p>
        </p:txBody>
      </p:sp>
      <p:sp>
        <p:nvSpPr>
          <p:cNvPr id="589" name="Google Shape;589;p178"/>
          <p:cNvSpPr txBox="1"/>
          <p:nvPr/>
        </p:nvSpPr>
        <p:spPr>
          <a:xfrm>
            <a:off x="1566286" y="4940190"/>
            <a:ext cx="5246889" cy="95410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Pertaining to something that is possible </a:t>
            </a:r>
            <a:endParaRPr sz="1400" b="0" i="0" u="none" strike="noStrike" cap="none">
              <a:solidFill>
                <a:srgbClr val="000000"/>
              </a:solidFill>
              <a:latin typeface="Arial"/>
              <a:ea typeface="Arial"/>
              <a:cs typeface="Arial"/>
              <a:sym typeface="Arial"/>
            </a:endParaRPr>
          </a:p>
        </p:txBody>
      </p:sp>
      <p:sp>
        <p:nvSpPr>
          <p:cNvPr id="590" name="Google Shape;590;p178"/>
          <p:cNvSpPr/>
          <p:nvPr/>
        </p:nvSpPr>
        <p:spPr>
          <a:xfrm>
            <a:off x="4876799" y="1394590"/>
            <a:ext cx="663191" cy="723481"/>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1" name="Google Shape;591;p178"/>
          <p:cNvSpPr/>
          <p:nvPr/>
        </p:nvSpPr>
        <p:spPr>
          <a:xfrm>
            <a:off x="4340888" y="4059534"/>
            <a:ext cx="371789" cy="880656"/>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2" name="Google Shape;592;p17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3" name="Google Shape;593;p178"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179"/>
          <p:cNvSpPr txBox="1">
            <a:spLocks noGrp="1"/>
          </p:cNvSpPr>
          <p:nvPr>
            <p:ph type="title"/>
          </p:nvPr>
        </p:nvSpPr>
        <p:spPr>
          <a:xfrm>
            <a:off x="457200" y="569463"/>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b="1" u="sng"/>
              <a:t>Potential energy:</a:t>
            </a:r>
            <a:r>
              <a:rPr lang="en-US"/>
              <a:t> stored energy (energy that is possible)</a:t>
            </a:r>
            <a:endParaRPr/>
          </a:p>
        </p:txBody>
      </p:sp>
      <p:pic>
        <p:nvPicPr>
          <p:cNvPr id="600" name="Google Shape;600;p179" descr="potentiaLENERGY.jpg"/>
          <p:cNvPicPr preferRelativeResize="0">
            <a:picLocks noGrp="1"/>
          </p:cNvPicPr>
          <p:nvPr>
            <p:ph type="body" idx="1"/>
          </p:nvPr>
        </p:nvPicPr>
        <p:blipFill rotWithShape="1">
          <a:blip r:embed="rId3">
            <a:alphaModFix/>
          </a:blip>
          <a:srcRect l="-9890" r="-9888"/>
          <a:stretch/>
        </p:blipFill>
        <p:spPr>
          <a:xfrm>
            <a:off x="457200" y="1948225"/>
            <a:ext cx="8229600" cy="4526100"/>
          </a:xfrm>
          <a:prstGeom prst="rect">
            <a:avLst/>
          </a:prstGeom>
          <a:noFill/>
          <a:ln w="9525" cap="flat" cmpd="sng">
            <a:solidFill>
              <a:schemeClr val="lt1"/>
            </a:solidFill>
            <a:prstDash val="solid"/>
            <a:round/>
            <a:headEnd type="none" w="sm" len="sm"/>
            <a:tailEnd type="none" w="sm" len="sm"/>
          </a:ln>
        </p:spPr>
      </p:pic>
      <p:sp>
        <p:nvSpPr>
          <p:cNvPr id="601" name="Google Shape;601;p17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2" name="Google Shape;602;p179" descr="Labor"/>
          <p:cNvPicPr preferRelativeResize="0"/>
          <p:nvPr/>
        </p:nvPicPr>
        <p:blipFill rotWithShape="1">
          <a:blip r:embed="rId5">
            <a:alphaModFix/>
          </a:blip>
          <a:srcRect/>
          <a:stretch/>
        </p:blipFill>
        <p:spPr>
          <a:xfrm>
            <a:off x="735230" y="165754"/>
            <a:ext cx="403722" cy="40372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180"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181"/>
          <p:cNvSpPr txBox="1"/>
          <p:nvPr/>
        </p:nvSpPr>
        <p:spPr>
          <a:xfrm>
            <a:off x="1282700" y="1278652"/>
            <a:ext cx="7505700" cy="40318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rgbClr val="000000"/>
                </a:solidFill>
                <a:latin typeface="Arial"/>
                <a:ea typeface="Arial"/>
                <a:cs typeface="Arial"/>
                <a:sym typeface="Arial"/>
              </a:rPr>
              <a:t>Potential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r>
              <a:rPr lang="en-US" sz="6400" b="1" i="0" u="none" strike="noStrike" cap="none">
                <a:solidFill>
                  <a:srgbClr val="000000"/>
                </a:solidFill>
                <a:latin typeface="Arial"/>
                <a:ea typeface="Arial"/>
                <a:cs typeface="Arial"/>
                <a:sym typeface="Arial"/>
              </a:rPr>
              <a:t>Potenti(alis)    -al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rgbClr val="000000"/>
              </a:solidFill>
              <a:latin typeface="Arial"/>
              <a:ea typeface="Arial"/>
              <a:cs typeface="Arial"/>
              <a:sym typeface="Arial"/>
            </a:endParaRPr>
          </a:p>
        </p:txBody>
      </p:sp>
      <p:cxnSp>
        <p:nvCxnSpPr>
          <p:cNvPr id="615" name="Google Shape;615;p181"/>
          <p:cNvCxnSpPr/>
          <p:nvPr/>
        </p:nvCxnSpPr>
        <p:spPr>
          <a:xfrm flipH="1">
            <a:off x="3687745" y="2210637"/>
            <a:ext cx="522514"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cxnSp>
        <p:nvCxnSpPr>
          <p:cNvPr id="616" name="Google Shape;616;p181"/>
          <p:cNvCxnSpPr/>
          <p:nvPr/>
        </p:nvCxnSpPr>
        <p:spPr>
          <a:xfrm>
            <a:off x="3356149" y="4387951"/>
            <a:ext cx="854110" cy="922574"/>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617" name="Google Shape;617;p181"/>
          <p:cNvSpPr/>
          <p:nvPr/>
        </p:nvSpPr>
        <p:spPr>
          <a:xfrm>
            <a:off x="1138951" y="3294588"/>
            <a:ext cx="5243919" cy="1093363"/>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8" name="Google Shape;618;p181"/>
          <p:cNvSpPr txBox="1"/>
          <p:nvPr/>
        </p:nvSpPr>
        <p:spPr>
          <a:xfrm>
            <a:off x="3783203" y="5319937"/>
            <a:ext cx="2599668" cy="64633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619" name="Google Shape;619;p181"/>
          <p:cNvSpPr txBox="1"/>
          <p:nvPr/>
        </p:nvSpPr>
        <p:spPr>
          <a:xfrm>
            <a:off x="1030949" y="119005"/>
            <a:ext cx="70821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What does the root word "potenti(alis)” mean?</a:t>
            </a:r>
            <a:endParaRPr sz="1400" b="0" i="0" u="none" strike="noStrike" cap="none">
              <a:solidFill>
                <a:srgbClr val="000000"/>
              </a:solidFill>
              <a:latin typeface="Arial"/>
              <a:ea typeface="Arial"/>
              <a:cs typeface="Arial"/>
              <a:sym typeface="Arial"/>
            </a:endParaRPr>
          </a:p>
        </p:txBody>
      </p:sp>
      <p:sp>
        <p:nvSpPr>
          <p:cNvPr id="620" name="Google Shape;620;p18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182"/>
          <p:cNvSpPr txBox="1"/>
          <p:nvPr/>
        </p:nvSpPr>
        <p:spPr>
          <a:xfrm>
            <a:off x="1282700" y="1278652"/>
            <a:ext cx="6667500" cy="40318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rgbClr val="000000"/>
                </a:solidFill>
                <a:latin typeface="Arial"/>
                <a:ea typeface="Arial"/>
                <a:cs typeface="Arial"/>
                <a:sym typeface="Arial"/>
              </a:rPr>
              <a:t>Potential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r>
              <a:rPr lang="en-US" sz="6400" b="1" i="0" u="none" strike="noStrike" cap="none">
                <a:solidFill>
                  <a:srgbClr val="000000"/>
                </a:solidFill>
                <a:latin typeface="Arial"/>
                <a:ea typeface="Arial"/>
                <a:cs typeface="Arial"/>
                <a:sym typeface="Arial"/>
              </a:rPr>
              <a:t>Potentialis    -ial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rgbClr val="000000"/>
              </a:solidFill>
              <a:latin typeface="Arial"/>
              <a:ea typeface="Arial"/>
              <a:cs typeface="Arial"/>
              <a:sym typeface="Arial"/>
            </a:endParaRPr>
          </a:p>
        </p:txBody>
      </p:sp>
      <p:cxnSp>
        <p:nvCxnSpPr>
          <p:cNvPr id="627" name="Google Shape;627;p182"/>
          <p:cNvCxnSpPr/>
          <p:nvPr/>
        </p:nvCxnSpPr>
        <p:spPr>
          <a:xfrm>
            <a:off x="4638537" y="2161762"/>
            <a:ext cx="1947566" cy="109280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cxnSp>
        <p:nvCxnSpPr>
          <p:cNvPr id="628" name="Google Shape;628;p182"/>
          <p:cNvCxnSpPr/>
          <p:nvPr/>
        </p:nvCxnSpPr>
        <p:spPr>
          <a:xfrm flipH="1">
            <a:off x="5762451" y="4387951"/>
            <a:ext cx="790749" cy="882549"/>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sp>
        <p:nvSpPr>
          <p:cNvPr id="629" name="Google Shape;629;p182"/>
          <p:cNvSpPr/>
          <p:nvPr/>
        </p:nvSpPr>
        <p:spPr>
          <a:xfrm>
            <a:off x="5943599" y="3254563"/>
            <a:ext cx="1917701" cy="1093363"/>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0" name="Google Shape;630;p182"/>
          <p:cNvSpPr txBox="1"/>
          <p:nvPr/>
        </p:nvSpPr>
        <p:spPr>
          <a:xfrm>
            <a:off x="3783202" y="5319937"/>
            <a:ext cx="4865498" cy="64633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631" name="Google Shape;631;p182"/>
          <p:cNvSpPr txBox="1"/>
          <p:nvPr/>
        </p:nvSpPr>
        <p:spPr>
          <a:xfrm>
            <a:off x="424792" y="470080"/>
            <a:ext cx="82944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What does the suffix “-ial” mean?</a:t>
            </a:r>
            <a:endParaRPr sz="1400" b="0" i="0" u="none" strike="noStrike" cap="none">
              <a:solidFill>
                <a:srgbClr val="000000"/>
              </a:solidFill>
              <a:latin typeface="Arial"/>
              <a:ea typeface="Arial"/>
              <a:cs typeface="Arial"/>
              <a:sym typeface="Arial"/>
            </a:endParaRPr>
          </a:p>
        </p:txBody>
      </p:sp>
      <p:sp>
        <p:nvSpPr>
          <p:cNvPr id="632" name="Google Shape;632;p18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4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4" name="Google Shape;154;p140" descr="365 - Galileo's experiments with rolling balls down inclined planes. -  YouTube"/>
          <p:cNvPicPr preferRelativeResize="0"/>
          <p:nvPr/>
        </p:nvPicPr>
        <p:blipFill rotWithShape="1">
          <a:blip r:embed="rId4">
            <a:alphaModFix/>
          </a:blip>
          <a:srcRect/>
          <a:stretch/>
        </p:blipFill>
        <p:spPr>
          <a:xfrm>
            <a:off x="1746250" y="2652650"/>
            <a:ext cx="5651500" cy="3371850"/>
          </a:xfrm>
          <a:prstGeom prst="rect">
            <a:avLst/>
          </a:prstGeom>
          <a:noFill/>
          <a:ln w="50800" cap="flat" cmpd="sng">
            <a:solidFill>
              <a:schemeClr val="dk1"/>
            </a:solidFill>
            <a:prstDash val="solid"/>
            <a:round/>
            <a:headEnd type="none" w="sm" len="sm"/>
            <a:tailEnd type="none" w="sm" len="sm"/>
          </a:ln>
        </p:spPr>
      </p:pic>
      <p:sp>
        <p:nvSpPr>
          <p:cNvPr id="155" name="Google Shape;155;p140"/>
          <p:cNvSpPr txBox="1"/>
          <p:nvPr/>
        </p:nvSpPr>
        <p:spPr>
          <a:xfrm>
            <a:off x="604809" y="849540"/>
            <a:ext cx="79344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When the marble is at the top of the plane and not moving, what type of energy do you predict it has: </a:t>
            </a:r>
            <a:r>
              <a:rPr lang="en-US" sz="3200" b="1" i="0" u="none" strike="noStrike" cap="none">
                <a:solidFill>
                  <a:srgbClr val="FF0000"/>
                </a:solidFill>
                <a:latin typeface="Calibri"/>
                <a:ea typeface="Calibri"/>
                <a:cs typeface="Calibri"/>
                <a:sym typeface="Calibri"/>
              </a:rPr>
              <a:t>potential or kinetic</a:t>
            </a:r>
            <a:r>
              <a:rPr lang="en-US" sz="3200" b="0" i="0" u="none" strike="noStrike" cap="none">
                <a:solidFill>
                  <a:schemeClr val="dk1"/>
                </a:solidFill>
                <a:latin typeface="Calibri"/>
                <a:ea typeface="Calibri"/>
                <a:cs typeface="Calibri"/>
                <a:sym typeface="Calibri"/>
              </a:rPr>
              <a:t>? Explain.</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183"/>
          <p:cNvSpPr txBox="1">
            <a:spLocks noGrp="1"/>
          </p:cNvSpPr>
          <p:nvPr>
            <p:ph type="title"/>
          </p:nvPr>
        </p:nvSpPr>
        <p:spPr>
          <a:xfrm>
            <a:off x="457200" y="29851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3200"/>
              <a:t>How do the word parts of “potential” help us remember what potential energy is?</a:t>
            </a:r>
            <a:endParaRPr sz="3200"/>
          </a:p>
        </p:txBody>
      </p:sp>
      <p:pic>
        <p:nvPicPr>
          <p:cNvPr id="639" name="Google Shape;639;p183" descr="potentiaLENERGY.jpg"/>
          <p:cNvPicPr preferRelativeResize="0">
            <a:picLocks noGrp="1"/>
          </p:cNvPicPr>
          <p:nvPr>
            <p:ph type="body" idx="1"/>
          </p:nvPr>
        </p:nvPicPr>
        <p:blipFill rotWithShape="1">
          <a:blip r:embed="rId3">
            <a:alphaModFix/>
          </a:blip>
          <a:srcRect l="-9890" r="-9888"/>
          <a:stretch/>
        </p:blipFill>
        <p:spPr>
          <a:xfrm>
            <a:off x="457200" y="1641150"/>
            <a:ext cx="8229600" cy="4526100"/>
          </a:xfrm>
          <a:prstGeom prst="rect">
            <a:avLst/>
          </a:prstGeom>
          <a:noFill/>
          <a:ln w="9525" cap="flat" cmpd="sng">
            <a:solidFill>
              <a:schemeClr val="lt1"/>
            </a:solidFill>
            <a:prstDash val="solid"/>
            <a:round/>
            <a:headEnd type="none" w="sm" len="sm"/>
            <a:tailEnd type="none" w="sm" len="sm"/>
          </a:ln>
        </p:spPr>
      </p:pic>
      <p:sp>
        <p:nvSpPr>
          <p:cNvPr id="640" name="Google Shape;640;p18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184"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185"/>
          <p:cNvSpPr txBox="1">
            <a:spLocks noGrp="1"/>
          </p:cNvSpPr>
          <p:nvPr>
            <p:ph type="title"/>
          </p:nvPr>
        </p:nvSpPr>
        <p:spPr>
          <a:xfrm>
            <a:off x="457200" y="25416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potential energy?</a:t>
            </a:r>
            <a:endParaRPr/>
          </a:p>
        </p:txBody>
      </p:sp>
      <p:pic>
        <p:nvPicPr>
          <p:cNvPr id="653" name="Google Shape;653;p185" descr="potentiaLENERGY.jpg"/>
          <p:cNvPicPr preferRelativeResize="0">
            <a:picLocks noGrp="1"/>
          </p:cNvPicPr>
          <p:nvPr>
            <p:ph type="body" idx="1"/>
          </p:nvPr>
        </p:nvPicPr>
        <p:blipFill rotWithShape="1">
          <a:blip r:embed="rId3">
            <a:alphaModFix/>
          </a:blip>
          <a:srcRect l="-9890" r="-9888"/>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654" name="Google Shape;654;p18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186"/>
          <p:cNvSpPr txBox="1">
            <a:spLocks noGrp="1"/>
          </p:cNvSpPr>
          <p:nvPr>
            <p:ph type="title"/>
          </p:nvPr>
        </p:nvSpPr>
        <p:spPr>
          <a:xfrm>
            <a:off x="481793" y="105274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Energy</a:t>
            </a:r>
            <a:endParaRPr/>
          </a:p>
        </p:txBody>
      </p:sp>
      <p:cxnSp>
        <p:nvCxnSpPr>
          <p:cNvPr id="661" name="Google Shape;661;p186"/>
          <p:cNvCxnSpPr/>
          <p:nvPr/>
        </p:nvCxnSpPr>
        <p:spPr>
          <a:xfrm flipH="1">
            <a:off x="4621186" y="1907750"/>
            <a:ext cx="1" cy="639524"/>
          </a:xfrm>
          <a:prstGeom prst="straightConnector1">
            <a:avLst/>
          </a:prstGeom>
          <a:noFill/>
          <a:ln w="76200" cap="flat" cmpd="sng">
            <a:solidFill>
              <a:schemeClr val="dk1"/>
            </a:solidFill>
            <a:prstDash val="solid"/>
            <a:round/>
            <a:headEnd type="none" w="sm" len="sm"/>
            <a:tailEnd type="stealth" w="med" len="med"/>
          </a:ln>
          <a:effectLst>
            <a:outerShdw blurRad="40000" dist="20000" dir="5400000" rotWithShape="0">
              <a:srgbClr val="000000">
                <a:alpha val="36862"/>
              </a:srgbClr>
            </a:outerShdw>
          </a:effectLst>
        </p:spPr>
      </p:cxnSp>
      <p:sp>
        <p:nvSpPr>
          <p:cNvPr id="662" name="Google Shape;662;p186"/>
          <p:cNvSpPr txBox="1"/>
          <p:nvPr/>
        </p:nvSpPr>
        <p:spPr>
          <a:xfrm>
            <a:off x="2694577" y="2452333"/>
            <a:ext cx="41393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Potential Energy</a:t>
            </a:r>
            <a:endParaRPr sz="1400" b="0" i="0" u="none" strike="noStrike" cap="none">
              <a:solidFill>
                <a:srgbClr val="000000"/>
              </a:solidFill>
              <a:latin typeface="Arial"/>
              <a:ea typeface="Arial"/>
              <a:cs typeface="Arial"/>
              <a:sym typeface="Arial"/>
            </a:endParaRPr>
          </a:p>
        </p:txBody>
      </p:sp>
      <p:cxnSp>
        <p:nvCxnSpPr>
          <p:cNvPr id="663" name="Google Shape;663;p186"/>
          <p:cNvCxnSpPr/>
          <p:nvPr/>
        </p:nvCxnSpPr>
        <p:spPr>
          <a:xfrm flipH="1">
            <a:off x="1044037" y="3174305"/>
            <a:ext cx="1985298" cy="1101644"/>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cxnSp>
        <p:nvCxnSpPr>
          <p:cNvPr id="664" name="Google Shape;664;p186"/>
          <p:cNvCxnSpPr/>
          <p:nvPr/>
        </p:nvCxnSpPr>
        <p:spPr>
          <a:xfrm>
            <a:off x="4764273" y="3299449"/>
            <a:ext cx="11100" cy="976500"/>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cxnSp>
        <p:nvCxnSpPr>
          <p:cNvPr id="665" name="Google Shape;665;p186"/>
          <p:cNvCxnSpPr/>
          <p:nvPr/>
        </p:nvCxnSpPr>
        <p:spPr>
          <a:xfrm>
            <a:off x="6114667" y="3317504"/>
            <a:ext cx="2289354" cy="976425"/>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sp>
        <p:nvSpPr>
          <p:cNvPr id="666" name="Google Shape;666;p18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186"/>
          <p:cNvSpPr txBox="1"/>
          <p:nvPr/>
        </p:nvSpPr>
        <p:spPr>
          <a:xfrm>
            <a:off x="1576350" y="155425"/>
            <a:ext cx="5991300" cy="1143000"/>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100000"/>
              </a:lnSpc>
              <a:spcBef>
                <a:spcPts val="0"/>
              </a:spcBef>
              <a:spcAft>
                <a:spcPts val="0"/>
              </a:spcAft>
              <a:buClr>
                <a:schemeClr val="dk1"/>
              </a:buClr>
              <a:buSzPts val="4400"/>
              <a:buFont typeface="Calibri"/>
              <a:buNone/>
            </a:pPr>
            <a:r>
              <a:rPr lang="en-US" sz="3600" b="0" i="0" u="none" strike="noStrike" cap="none">
                <a:solidFill>
                  <a:schemeClr val="dk1"/>
                </a:solidFill>
                <a:latin typeface="Calibri"/>
                <a:ea typeface="Calibri"/>
                <a:cs typeface="Calibri"/>
                <a:sym typeface="Calibri"/>
              </a:rPr>
              <a:t>What are the 3 types of potential energy?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3" name="Google Shape;673;p187" descr="365 - Galileo's experiments with rolling balls down inclined planes. -  YouTube"/>
          <p:cNvPicPr preferRelativeResize="0"/>
          <p:nvPr/>
        </p:nvPicPr>
        <p:blipFill rotWithShape="1">
          <a:blip r:embed="rId3">
            <a:alphaModFix/>
          </a:blip>
          <a:srcRect/>
          <a:stretch/>
        </p:blipFill>
        <p:spPr>
          <a:xfrm>
            <a:off x="1746250" y="2584450"/>
            <a:ext cx="5651500" cy="3371850"/>
          </a:xfrm>
          <a:prstGeom prst="rect">
            <a:avLst/>
          </a:prstGeom>
          <a:noFill/>
          <a:ln w="50800" cap="flat" cmpd="sng">
            <a:solidFill>
              <a:schemeClr val="dk1"/>
            </a:solidFill>
            <a:prstDash val="solid"/>
            <a:round/>
            <a:headEnd type="none" w="sm" len="sm"/>
            <a:tailEnd type="none" w="sm" len="sm"/>
          </a:ln>
        </p:spPr>
      </p:pic>
      <p:sp>
        <p:nvSpPr>
          <p:cNvPr id="674" name="Google Shape;674;p187"/>
          <p:cNvSpPr txBox="1"/>
          <p:nvPr/>
        </p:nvSpPr>
        <p:spPr>
          <a:xfrm>
            <a:off x="906300" y="413150"/>
            <a:ext cx="73314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Is the marble at the top of this plane an example of potential energy? Explain your answer</a:t>
            </a:r>
            <a:r>
              <a:rPr lang="en-US" sz="3600">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675" name="Google Shape;675;p18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188"/>
          <p:cNvSpPr txBox="1"/>
          <p:nvPr/>
        </p:nvSpPr>
        <p:spPr>
          <a:xfrm>
            <a:off x="1499850" y="576900"/>
            <a:ext cx="6144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Give your own example of potential energy. </a:t>
            </a:r>
            <a:endParaRPr sz="1400" b="0" i="0" u="none" strike="noStrike" cap="none">
              <a:solidFill>
                <a:srgbClr val="000000"/>
              </a:solidFill>
              <a:latin typeface="Arial"/>
              <a:ea typeface="Arial"/>
              <a:cs typeface="Arial"/>
              <a:sym typeface="Arial"/>
            </a:endParaRPr>
          </a:p>
        </p:txBody>
      </p:sp>
      <p:sp>
        <p:nvSpPr>
          <p:cNvPr id="682" name="Google Shape;682;p18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3" name="Google Shape;683;p188"/>
          <p:cNvPicPr preferRelativeResize="0"/>
          <p:nvPr/>
        </p:nvPicPr>
        <p:blipFill>
          <a:blip r:embed="rId4">
            <a:alphaModFix/>
          </a:blip>
          <a:stretch>
            <a:fillRect/>
          </a:stretch>
        </p:blipFill>
        <p:spPr>
          <a:xfrm>
            <a:off x="1325388" y="2163299"/>
            <a:ext cx="6493225" cy="42644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89" name="Google Shape;689;p189" descr="How to Shoot a Basketball - Getting More Power on Your Shot -"/>
          <p:cNvPicPr preferRelativeResize="0"/>
          <p:nvPr/>
        </p:nvPicPr>
        <p:blipFill rotWithShape="1">
          <a:blip r:embed="rId3">
            <a:alphaModFix/>
          </a:blip>
          <a:srcRect/>
          <a:stretch/>
        </p:blipFill>
        <p:spPr>
          <a:xfrm>
            <a:off x="1949450" y="1746250"/>
            <a:ext cx="5245099" cy="4406900"/>
          </a:xfrm>
          <a:prstGeom prst="rect">
            <a:avLst/>
          </a:prstGeom>
          <a:noFill/>
          <a:ln>
            <a:noFill/>
          </a:ln>
        </p:spPr>
      </p:pic>
      <p:sp>
        <p:nvSpPr>
          <p:cNvPr id="690" name="Google Shape;690;p189"/>
          <p:cNvSpPr txBox="1"/>
          <p:nvPr/>
        </p:nvSpPr>
        <p:spPr>
          <a:xfrm>
            <a:off x="424792" y="429155"/>
            <a:ext cx="82944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Why is shooting a basketball </a:t>
            </a:r>
            <a:r>
              <a:rPr lang="en-US" sz="3600" b="1" i="0" u="none" strike="noStrike" cap="none">
                <a:solidFill>
                  <a:srgbClr val="FF0000"/>
                </a:solidFill>
                <a:latin typeface="Calibri"/>
                <a:ea typeface="Calibri"/>
                <a:cs typeface="Calibri"/>
                <a:sym typeface="Calibri"/>
              </a:rPr>
              <a:t>NOT</a:t>
            </a:r>
            <a:r>
              <a:rPr lang="en-US" sz="3600" b="0" i="0" u="none" strike="noStrike" cap="none">
                <a:solidFill>
                  <a:srgbClr val="000000"/>
                </a:solidFill>
                <a:latin typeface="Calibri"/>
                <a:ea typeface="Calibri"/>
                <a:cs typeface="Calibri"/>
                <a:sym typeface="Calibri"/>
              </a:rPr>
              <a:t> an example of potential energy?</a:t>
            </a:r>
            <a:endParaRPr sz="1400" b="0" i="0" u="none" strike="noStrike" cap="none">
              <a:solidFill>
                <a:srgbClr val="000000"/>
              </a:solidFill>
              <a:latin typeface="Arial"/>
              <a:ea typeface="Arial"/>
              <a:cs typeface="Arial"/>
              <a:sym typeface="Arial"/>
            </a:endParaRPr>
          </a:p>
        </p:txBody>
      </p:sp>
      <p:sp>
        <p:nvSpPr>
          <p:cNvPr id="691" name="Google Shape;691;p18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190"/>
          <p:cNvSpPr txBox="1"/>
          <p:nvPr/>
        </p:nvSpPr>
        <p:spPr>
          <a:xfrm>
            <a:off x="2585397" y="6899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698" name="Google Shape;698;p190"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19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Potential energy:</a:t>
            </a:r>
            <a:r>
              <a:rPr lang="en-US"/>
              <a:t> stored energy</a:t>
            </a:r>
            <a:endParaRPr/>
          </a:p>
        </p:txBody>
      </p:sp>
      <p:pic>
        <p:nvPicPr>
          <p:cNvPr id="705" name="Google Shape;705;p191" descr="potentiaLENERGY.jpg"/>
          <p:cNvPicPr preferRelativeResize="0">
            <a:picLocks noGrp="1"/>
          </p:cNvPicPr>
          <p:nvPr>
            <p:ph type="body" idx="1"/>
          </p:nvPr>
        </p:nvPicPr>
        <p:blipFill rotWithShape="1">
          <a:blip r:embed="rId3">
            <a:alphaModFix/>
          </a:blip>
          <a:srcRect l="-9890" r="-9888"/>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706" name="Google Shape;706;p191"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19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193"/>
          <p:cNvSpPr txBox="1"/>
          <p:nvPr/>
        </p:nvSpPr>
        <p:spPr>
          <a:xfrm>
            <a:off x="624298" y="32102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is the relationship between kinetic energy and potential energy?</a:t>
            </a:r>
            <a:endParaRPr sz="1400" b="0" i="0" u="none" strike="noStrike" cap="none">
              <a:solidFill>
                <a:srgbClr val="000000"/>
              </a:solidFill>
              <a:latin typeface="Arial"/>
              <a:ea typeface="Arial"/>
              <a:cs typeface="Arial"/>
              <a:sym typeface="Arial"/>
            </a:endParaRPr>
          </a:p>
        </p:txBody>
      </p:sp>
      <p:pic>
        <p:nvPicPr>
          <p:cNvPr id="714" name="Google Shape;714;p193"/>
          <p:cNvPicPr preferRelativeResize="0"/>
          <p:nvPr/>
        </p:nvPicPr>
        <p:blipFill>
          <a:blip r:embed="rId4">
            <a:alphaModFix/>
          </a:blip>
          <a:stretch>
            <a:fillRect/>
          </a:stretch>
        </p:blipFill>
        <p:spPr>
          <a:xfrm>
            <a:off x="1259000" y="2029401"/>
            <a:ext cx="6625999" cy="3975600"/>
          </a:xfrm>
          <a:prstGeom prst="rect">
            <a:avLst/>
          </a:prstGeom>
          <a:noFill/>
          <a:ln>
            <a:noFill/>
          </a:ln>
        </p:spPr>
      </p:pic>
      <p:sp>
        <p:nvSpPr>
          <p:cNvPr id="715" name="Google Shape;715;p193"/>
          <p:cNvSpPr txBox="1"/>
          <p:nvPr/>
        </p:nvSpPr>
        <p:spPr>
          <a:xfrm>
            <a:off x="206492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
        <p:nvSpPr>
          <p:cNvPr id="716" name="Google Shape;716;p193"/>
          <p:cNvSpPr txBox="1"/>
          <p:nvPr/>
        </p:nvSpPr>
        <p:spPr>
          <a:xfrm>
            <a:off x="580337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5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2" name="Google Shape;162;p153" descr="365 - Galileo's experiments with rolling balls down inclined planes. -  YouTube"/>
          <p:cNvPicPr preferRelativeResize="0"/>
          <p:nvPr/>
        </p:nvPicPr>
        <p:blipFill rotWithShape="1">
          <a:blip r:embed="rId4">
            <a:alphaModFix/>
          </a:blip>
          <a:srcRect/>
          <a:stretch/>
        </p:blipFill>
        <p:spPr>
          <a:xfrm>
            <a:off x="330200" y="2584450"/>
            <a:ext cx="4673600" cy="3371850"/>
          </a:xfrm>
          <a:prstGeom prst="rect">
            <a:avLst/>
          </a:prstGeom>
          <a:noFill/>
          <a:ln w="50800" cap="flat" cmpd="sng">
            <a:solidFill>
              <a:schemeClr val="dk1"/>
            </a:solidFill>
            <a:prstDash val="solid"/>
            <a:round/>
            <a:headEnd type="none" w="sm" len="sm"/>
            <a:tailEnd type="none" w="sm" len="sm"/>
          </a:ln>
        </p:spPr>
      </p:pic>
      <p:pic>
        <p:nvPicPr>
          <p:cNvPr id="163" name="Google Shape;163;p153" descr="042 Laboratory Four: Marbles Momentum"/>
          <p:cNvPicPr preferRelativeResize="0"/>
          <p:nvPr/>
        </p:nvPicPr>
        <p:blipFill rotWithShape="1">
          <a:blip r:embed="rId5">
            <a:alphaModFix/>
          </a:blip>
          <a:srcRect/>
          <a:stretch/>
        </p:blipFill>
        <p:spPr>
          <a:xfrm>
            <a:off x="5181600" y="2584450"/>
            <a:ext cx="3810000" cy="3371850"/>
          </a:xfrm>
          <a:prstGeom prst="rect">
            <a:avLst/>
          </a:prstGeom>
          <a:noFill/>
          <a:ln w="50800" cap="flat" cmpd="sng">
            <a:solidFill>
              <a:schemeClr val="dk1"/>
            </a:solidFill>
            <a:prstDash val="solid"/>
            <a:round/>
            <a:headEnd type="none" w="sm" len="sm"/>
            <a:tailEnd type="none" w="sm" len="sm"/>
          </a:ln>
        </p:spPr>
      </p:pic>
      <p:sp>
        <p:nvSpPr>
          <p:cNvPr id="164" name="Google Shape;164;p153"/>
          <p:cNvSpPr txBox="1"/>
          <p:nvPr/>
        </p:nvSpPr>
        <p:spPr>
          <a:xfrm>
            <a:off x="604796" y="1039690"/>
            <a:ext cx="79344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What do you predict will happen if we change the size of the marbles? </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gde9b2f909c_0_83"/>
          <p:cNvSpPr txBox="1"/>
          <p:nvPr/>
        </p:nvSpPr>
        <p:spPr>
          <a:xfrm>
            <a:off x="974247" y="0"/>
            <a:ext cx="71955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723" name="Google Shape;723;gde9b2f909c_0_83" descr="Laptop"/>
          <p:cNvSpPr/>
          <p:nvPr/>
        </p:nvSpPr>
        <p:spPr>
          <a:xfrm>
            <a:off x="44367"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gde9b2f909c_0_83"/>
          <p:cNvSpPr txBox="1"/>
          <p:nvPr/>
        </p:nvSpPr>
        <p:spPr>
          <a:xfrm>
            <a:off x="105782" y="2230734"/>
            <a:ext cx="2919900" cy="397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to explore more about potential energy.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In this simulation activity, you’ll use the bar chart to observe how the potential energy of different objects  changes as you move them. Think about, for example, what causes the ball to have higher potential energy than the paper clips, even when the paperclips are higher. </a:t>
            </a:r>
            <a:endParaRPr sz="1400" b="0" i="0" u="none" strike="noStrike" cap="none">
              <a:solidFill>
                <a:srgbClr val="000000"/>
              </a:solidFill>
              <a:latin typeface="Arial"/>
              <a:ea typeface="Arial"/>
              <a:cs typeface="Arial"/>
              <a:sym typeface="Arial"/>
            </a:endParaRPr>
          </a:p>
        </p:txBody>
      </p:sp>
      <p:sp>
        <p:nvSpPr>
          <p:cNvPr id="725" name="Google Shape;725;gde9b2f909c_0_83"/>
          <p:cNvSpPr/>
          <p:nvPr/>
        </p:nvSpPr>
        <p:spPr>
          <a:xfrm>
            <a:off x="2540690" y="954292"/>
            <a:ext cx="40626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Potential Energy Gizmo</a:t>
            </a:r>
            <a:endParaRPr sz="3200" b="0" i="0" u="none" strike="noStrike" cap="none">
              <a:solidFill>
                <a:schemeClr val="dk1"/>
              </a:solidFill>
              <a:latin typeface="Calibri"/>
              <a:ea typeface="Calibri"/>
              <a:cs typeface="Calibri"/>
              <a:sym typeface="Calibri"/>
            </a:endParaRPr>
          </a:p>
        </p:txBody>
      </p:sp>
      <p:pic>
        <p:nvPicPr>
          <p:cNvPr id="726" name="Google Shape;726;gde9b2f909c_0_83" descr="Cursor"/>
          <p:cNvPicPr preferRelativeResize="0"/>
          <p:nvPr/>
        </p:nvPicPr>
        <p:blipFill rotWithShape="1">
          <a:blip r:embed="rId5">
            <a:alphaModFix/>
          </a:blip>
          <a:srcRect/>
          <a:stretch/>
        </p:blipFill>
        <p:spPr>
          <a:xfrm rot="5400000">
            <a:off x="1592261" y="1341620"/>
            <a:ext cx="914400" cy="914400"/>
          </a:xfrm>
          <a:prstGeom prst="rect">
            <a:avLst/>
          </a:prstGeom>
          <a:noFill/>
          <a:ln>
            <a:noFill/>
          </a:ln>
        </p:spPr>
      </p:pic>
      <p:pic>
        <p:nvPicPr>
          <p:cNvPr id="727" name="Google Shape;727;gde9b2f909c_0_83"/>
          <p:cNvPicPr preferRelativeResize="0"/>
          <p:nvPr/>
        </p:nvPicPr>
        <p:blipFill rotWithShape="1">
          <a:blip r:embed="rId6">
            <a:alphaModFix/>
          </a:blip>
          <a:srcRect l="24263" t="19113" r="28686" b="22915"/>
          <a:stretch/>
        </p:blipFill>
        <p:spPr>
          <a:xfrm>
            <a:off x="3132944" y="2005481"/>
            <a:ext cx="5831175" cy="427539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p194"/>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195"/>
          <p:cNvSpPr txBox="1"/>
          <p:nvPr/>
        </p:nvSpPr>
        <p:spPr>
          <a:xfrm>
            <a:off x="460175" y="200200"/>
            <a:ext cx="83277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This Video Created With Resources From:</a:t>
            </a:r>
            <a:endParaRPr sz="1400" b="0" i="0" u="none" strike="noStrike" cap="none">
              <a:solidFill>
                <a:srgbClr val="000000"/>
              </a:solidFill>
              <a:latin typeface="Arial"/>
              <a:ea typeface="Arial"/>
              <a:cs typeface="Arial"/>
              <a:sym typeface="Arial"/>
            </a:endParaRPr>
          </a:p>
        </p:txBody>
      </p:sp>
      <p:sp>
        <p:nvSpPr>
          <p:cNvPr id="739" name="Google Shape;739;p195"/>
          <p:cNvSpPr txBox="1"/>
          <p:nvPr/>
        </p:nvSpPr>
        <p:spPr>
          <a:xfrm>
            <a:off x="1561075" y="5394272"/>
            <a:ext cx="6169500" cy="113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1" i="0" u="none" strike="noStrike" cap="none">
                <a:solidFill>
                  <a:schemeClr val="dk1"/>
                </a:solidFill>
                <a:latin typeface="Calibri"/>
                <a:ea typeface="Calibri"/>
                <a:cs typeface="Calibri"/>
                <a:sym typeface="Calibri"/>
              </a:rPr>
              <a:t>Questions or Comments</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Calibri"/>
                <a:ea typeface="Calibri"/>
                <a:cs typeface="Calibri"/>
                <a:sym typeface="Calibri"/>
              </a:rPr>
              <a:t> Michael Kennedy, Ph.D.          MKennedy@Virginia.edu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Calibri"/>
                <a:ea typeface="Calibri"/>
                <a:cs typeface="Calibri"/>
                <a:sym typeface="Calibri"/>
              </a:rPr>
              <a:t>Rachel L Kunemund, Ph.D.	rk8vm@virginia.edu</a:t>
            </a:r>
            <a:endParaRPr sz="2400" b="0" i="0" u="none" strike="noStrike" cap="none">
              <a:solidFill>
                <a:schemeClr val="dk1"/>
              </a:solidFill>
              <a:latin typeface="Calibri"/>
              <a:ea typeface="Calibri"/>
              <a:cs typeface="Calibri"/>
              <a:sym typeface="Calibri"/>
            </a:endParaRPr>
          </a:p>
        </p:txBody>
      </p:sp>
      <p:pic>
        <p:nvPicPr>
          <p:cNvPr id="740" name="Google Shape;740;p195" descr="IEP Translation – Communication from OSEP regarding the ..."/>
          <p:cNvPicPr preferRelativeResize="0"/>
          <p:nvPr/>
        </p:nvPicPr>
        <p:blipFill rotWithShape="1">
          <a:blip r:embed="rId3">
            <a:alphaModFix/>
          </a:blip>
          <a:srcRect/>
          <a:stretch/>
        </p:blipFill>
        <p:spPr>
          <a:xfrm>
            <a:off x="2734864" y="973001"/>
            <a:ext cx="3821906" cy="671512"/>
          </a:xfrm>
          <a:prstGeom prst="rect">
            <a:avLst/>
          </a:prstGeom>
          <a:noFill/>
          <a:ln>
            <a:noFill/>
          </a:ln>
        </p:spPr>
      </p:pic>
      <p:pic>
        <p:nvPicPr>
          <p:cNvPr id="741" name="Google Shape;741;p195"/>
          <p:cNvPicPr preferRelativeResize="0"/>
          <p:nvPr/>
        </p:nvPicPr>
        <p:blipFill rotWithShape="1">
          <a:blip r:embed="rId4">
            <a:alphaModFix/>
          </a:blip>
          <a:srcRect/>
          <a:stretch/>
        </p:blipFill>
        <p:spPr>
          <a:xfrm>
            <a:off x="1474769" y="3999134"/>
            <a:ext cx="6342100" cy="1137394"/>
          </a:xfrm>
          <a:prstGeom prst="rect">
            <a:avLst/>
          </a:prstGeom>
          <a:noFill/>
          <a:ln>
            <a:noFill/>
          </a:ln>
        </p:spPr>
      </p:pic>
      <p:pic>
        <p:nvPicPr>
          <p:cNvPr id="742" name="Google Shape;742;p195" descr="United States Department of Education - Wikipedia"/>
          <p:cNvPicPr preferRelativeResize="0"/>
          <p:nvPr/>
        </p:nvPicPr>
        <p:blipFill rotWithShape="1">
          <a:blip r:embed="rId5">
            <a:alphaModFix/>
          </a:blip>
          <a:srcRect/>
          <a:stretch/>
        </p:blipFill>
        <p:spPr>
          <a:xfrm>
            <a:off x="3768329" y="1978046"/>
            <a:ext cx="1607344" cy="1607344"/>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grpSp>
        <p:nvGrpSpPr>
          <p:cNvPr id="748" name="Google Shape;748;p196"/>
          <p:cNvGrpSpPr/>
          <p:nvPr/>
        </p:nvGrpSpPr>
        <p:grpSpPr>
          <a:xfrm>
            <a:off x="1505008" y="297180"/>
            <a:ext cx="5828913" cy="6262953"/>
            <a:chOff x="814636" y="0"/>
            <a:chExt cx="5828913" cy="6262953"/>
          </a:xfrm>
        </p:grpSpPr>
        <p:sp>
          <p:nvSpPr>
            <p:cNvPr id="749" name="Google Shape;749;p196"/>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196"/>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751" name="Google Shape;751;p196"/>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196"/>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196"/>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754" name="Google Shape;754;p196"/>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196"/>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196"/>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757" name="Google Shape;757;p196"/>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196"/>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196"/>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760" name="Google Shape;760;p196"/>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196"/>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196"/>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763" name="Google Shape;763;p196"/>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196"/>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196"/>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766" name="Google Shape;766;p196"/>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767" name="Google Shape;767;p196"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768" name="Google Shape;768;p196"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769" name="Google Shape;769;p196"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770" name="Google Shape;770;p196"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771" name="Google Shape;771;p196"/>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2" name="Google Shape;772;p196"/>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197"/>
          <p:cNvSpPr txBox="1">
            <a:spLocks noGrp="1"/>
          </p:cNvSpPr>
          <p:nvPr>
            <p:ph type="title"/>
          </p:nvPr>
        </p:nvSpPr>
        <p:spPr>
          <a:xfrm>
            <a:off x="457200" y="73731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Gravitational Potential Energy</a:t>
            </a:r>
            <a:endParaRPr/>
          </a:p>
        </p:txBody>
      </p:sp>
      <p:sp>
        <p:nvSpPr>
          <p:cNvPr id="779" name="Google Shape;779;p197"/>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0" name="Google Shape;780;p197"/>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781" name="Google Shape;781;p197" descr="earth.jpg"/>
          <p:cNvPicPr preferRelativeResize="0"/>
          <p:nvPr/>
        </p:nvPicPr>
        <p:blipFill rotWithShape="1">
          <a:blip r:embed="rId3">
            <a:alphaModFix/>
          </a:blip>
          <a:srcRect l="-14891" r="-14891"/>
          <a:stretch/>
        </p:blipFill>
        <p:spPr>
          <a:xfrm>
            <a:off x="941522" y="1886854"/>
            <a:ext cx="7260956" cy="3993246"/>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198"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198"/>
          <p:cNvSpPr txBox="1"/>
          <p:nvPr/>
        </p:nvSpPr>
        <p:spPr>
          <a:xfrm>
            <a:off x="585023" y="41182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is the relationship between kinetic energy and potential energy?</a:t>
            </a:r>
            <a:endParaRPr sz="1400" b="0" i="0" u="none" strike="noStrike" cap="none">
              <a:solidFill>
                <a:srgbClr val="000000"/>
              </a:solidFill>
              <a:latin typeface="Arial"/>
              <a:ea typeface="Arial"/>
              <a:cs typeface="Arial"/>
              <a:sym typeface="Arial"/>
            </a:endParaRPr>
          </a:p>
        </p:txBody>
      </p:sp>
      <p:pic>
        <p:nvPicPr>
          <p:cNvPr id="789" name="Google Shape;789;p198"/>
          <p:cNvPicPr preferRelativeResize="0"/>
          <p:nvPr/>
        </p:nvPicPr>
        <p:blipFill>
          <a:blip r:embed="rId4">
            <a:alphaModFix/>
          </a:blip>
          <a:stretch>
            <a:fillRect/>
          </a:stretch>
        </p:blipFill>
        <p:spPr>
          <a:xfrm>
            <a:off x="1259000" y="2029401"/>
            <a:ext cx="6625999" cy="3975600"/>
          </a:xfrm>
          <a:prstGeom prst="rect">
            <a:avLst/>
          </a:prstGeom>
          <a:noFill/>
          <a:ln>
            <a:noFill/>
          </a:ln>
        </p:spPr>
      </p:pic>
      <p:sp>
        <p:nvSpPr>
          <p:cNvPr id="790" name="Google Shape;790;p198"/>
          <p:cNvSpPr txBox="1"/>
          <p:nvPr/>
        </p:nvSpPr>
        <p:spPr>
          <a:xfrm>
            <a:off x="206492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
        <p:nvSpPr>
          <p:cNvPr id="791" name="Google Shape;791;p198"/>
          <p:cNvSpPr txBox="1"/>
          <p:nvPr/>
        </p:nvSpPr>
        <p:spPr>
          <a:xfrm>
            <a:off x="5803375" y="5604800"/>
            <a:ext cx="13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Kinetic Energy</a:t>
            </a:r>
            <a:endParaRPr>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199"/>
          <p:cNvSpPr txBox="1"/>
          <p:nvPr/>
        </p:nvSpPr>
        <p:spPr>
          <a:xfrm>
            <a:off x="2007747" y="713811"/>
            <a:ext cx="51285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798" name="Google Shape;798;p199"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199"/>
          <p:cNvSpPr txBox="1"/>
          <p:nvPr/>
        </p:nvSpPr>
        <p:spPr>
          <a:xfrm>
            <a:off x="814754" y="1989172"/>
            <a:ext cx="7514492" cy="32931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TEACHER DIRECTIONS: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sng" strike="noStrike" cap="none">
                <a:solidFill>
                  <a:schemeClr val="dk1"/>
                </a:solidFill>
                <a:latin typeface="Calibri"/>
                <a:ea typeface="Calibri"/>
                <a:cs typeface="Calibri"/>
                <a:sym typeface="Calibri"/>
              </a:rPr>
              <a:t>Before</a:t>
            </a:r>
            <a:r>
              <a:rPr lang="en-US" sz="1600" b="1" i="0" u="none" strike="noStrike" cap="none">
                <a:solidFill>
                  <a:schemeClr val="dk1"/>
                </a:solidFill>
                <a:latin typeface="Calibri"/>
                <a:ea typeface="Calibri"/>
                <a:cs typeface="Calibri"/>
                <a:sym typeface="Calibri"/>
              </a:rPr>
              <a:t>: </a:t>
            </a:r>
            <a:r>
              <a:rPr lang="en-US" sz="1600" b="0" i="0" u="none" strike="noStrike" cap="none">
                <a:solidFill>
                  <a:schemeClr val="dk1"/>
                </a:solidFill>
                <a:latin typeface="Calibri"/>
                <a:ea typeface="Calibri"/>
                <a:cs typeface="Calibri"/>
                <a:sym typeface="Calibri"/>
              </a:rPr>
              <a:t>Ask students what they remember about potential energy. Have them hypothesize what they think gravitational potential energy is.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sng" strike="noStrike" cap="none">
                <a:solidFill>
                  <a:schemeClr val="dk1"/>
                </a:solidFill>
                <a:latin typeface="Calibri"/>
                <a:ea typeface="Calibri"/>
                <a:cs typeface="Calibri"/>
                <a:sym typeface="Calibri"/>
              </a:rPr>
              <a:t>During</a:t>
            </a:r>
            <a:r>
              <a:rPr lang="en-US" sz="1600" b="1" i="0" u="none" strike="noStrike" cap="none">
                <a:solidFill>
                  <a:schemeClr val="dk1"/>
                </a:solidFill>
                <a:latin typeface="Calibri"/>
                <a:ea typeface="Calibri"/>
                <a:cs typeface="Calibri"/>
                <a:sym typeface="Calibri"/>
              </a:rPr>
              <a:t>: </a:t>
            </a:r>
            <a:r>
              <a:rPr lang="en-US" sz="1600" b="0" i="0" u="none" strike="noStrike" cap="none">
                <a:solidFill>
                  <a:schemeClr val="dk1"/>
                </a:solidFill>
                <a:latin typeface="Calibri"/>
                <a:ea typeface="Calibri"/>
                <a:cs typeface="Calibri"/>
                <a:sym typeface="Calibri"/>
              </a:rPr>
              <a:t>Have different objects with different masses (baseball, coin, toy, etc.). Have students hold the items at the same height and drop them. Ask students what they observed (what hit the ground first, did the heavier item fall quicker, etc.). Then take the same objects and drop them at the same time but at different heights. Ask students for their observations (you can continue to switch which items are dropped from which distance).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sng" strike="noStrike" cap="none">
                <a:solidFill>
                  <a:schemeClr val="dk1"/>
                </a:solidFill>
                <a:latin typeface="Calibri"/>
                <a:ea typeface="Calibri"/>
                <a:cs typeface="Calibri"/>
                <a:sym typeface="Calibri"/>
              </a:rPr>
              <a:t>After</a:t>
            </a:r>
            <a:r>
              <a:rPr lang="en-US" sz="1600" b="1" i="0" u="none" strike="noStrike" cap="none">
                <a:solidFill>
                  <a:schemeClr val="dk1"/>
                </a:solidFill>
                <a:latin typeface="Calibri"/>
                <a:ea typeface="Calibri"/>
                <a:cs typeface="Calibri"/>
                <a:sym typeface="Calibri"/>
              </a:rPr>
              <a:t>: </a:t>
            </a:r>
            <a:r>
              <a:rPr lang="en-US" sz="1600" b="0" i="0" u="none" strike="noStrike" cap="none">
                <a:solidFill>
                  <a:schemeClr val="dk1"/>
                </a:solidFill>
                <a:latin typeface="Calibri"/>
                <a:ea typeface="Calibri"/>
                <a:cs typeface="Calibri"/>
                <a:sym typeface="Calibri"/>
              </a:rPr>
              <a:t>Tell students gravitational potential energy has to do with how high an object is, and they will learn more about potential gravitational energy in this lesson.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200"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201"/>
          <p:cNvSpPr txBox="1"/>
          <p:nvPr/>
        </p:nvSpPr>
        <p:spPr>
          <a:xfrm>
            <a:off x="1099499" y="362200"/>
            <a:ext cx="69450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When all of the objects were dropped from the same height, which one hit the ground first?</a:t>
            </a:r>
            <a:endParaRPr sz="1400" b="0" i="0" u="none" strike="noStrike" cap="none">
              <a:solidFill>
                <a:srgbClr val="000000"/>
              </a:solidFill>
              <a:latin typeface="Arial"/>
              <a:ea typeface="Arial"/>
              <a:cs typeface="Arial"/>
              <a:sym typeface="Arial"/>
            </a:endParaRPr>
          </a:p>
        </p:txBody>
      </p:sp>
      <p:sp>
        <p:nvSpPr>
          <p:cNvPr id="811" name="Google Shape;811;p20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2" name="Google Shape;812;p201" descr="Crumpled Paper Ball transparent PNG - StickPNG"/>
          <p:cNvPicPr preferRelativeResize="0"/>
          <p:nvPr/>
        </p:nvPicPr>
        <p:blipFill rotWithShape="1">
          <a:blip r:embed="rId4">
            <a:alphaModFix/>
          </a:blip>
          <a:srcRect/>
          <a:stretch/>
        </p:blipFill>
        <p:spPr>
          <a:xfrm>
            <a:off x="132163" y="2404054"/>
            <a:ext cx="3443522" cy="1938952"/>
          </a:xfrm>
          <a:prstGeom prst="rect">
            <a:avLst/>
          </a:prstGeom>
          <a:noFill/>
          <a:ln>
            <a:noFill/>
          </a:ln>
        </p:spPr>
      </p:pic>
      <p:pic>
        <p:nvPicPr>
          <p:cNvPr id="813" name="Google Shape;813;p201" descr="Baseball (ball) - Wikipedia"/>
          <p:cNvPicPr preferRelativeResize="0"/>
          <p:nvPr/>
        </p:nvPicPr>
        <p:blipFill rotWithShape="1">
          <a:blip r:embed="rId5">
            <a:alphaModFix/>
          </a:blip>
          <a:srcRect/>
          <a:stretch/>
        </p:blipFill>
        <p:spPr>
          <a:xfrm>
            <a:off x="5724207" y="2404054"/>
            <a:ext cx="3154490" cy="3056155"/>
          </a:xfrm>
          <a:prstGeom prst="rect">
            <a:avLst/>
          </a:prstGeom>
          <a:noFill/>
          <a:ln>
            <a:noFill/>
          </a:ln>
        </p:spPr>
      </p:pic>
      <p:pic>
        <p:nvPicPr>
          <p:cNvPr id="814" name="Google Shape;814;p201" descr="UV MARBLE BALL | UMB"/>
          <p:cNvPicPr preferRelativeResize="0"/>
          <p:nvPr/>
        </p:nvPicPr>
        <p:blipFill rotWithShape="1">
          <a:blip r:embed="rId6">
            <a:alphaModFix/>
          </a:blip>
          <a:srcRect/>
          <a:stretch/>
        </p:blipFill>
        <p:spPr>
          <a:xfrm>
            <a:off x="2917825" y="3812865"/>
            <a:ext cx="2806382" cy="280638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202"/>
          <p:cNvSpPr txBox="1"/>
          <p:nvPr/>
        </p:nvSpPr>
        <p:spPr>
          <a:xfrm>
            <a:off x="557400" y="296025"/>
            <a:ext cx="80292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4000" i="0" u="none" strike="noStrike" cap="none">
                <a:solidFill>
                  <a:schemeClr val="dk1"/>
                </a:solidFill>
                <a:latin typeface="Calibri"/>
                <a:ea typeface="Calibri"/>
                <a:cs typeface="Calibri"/>
                <a:sym typeface="Calibri"/>
              </a:rPr>
              <a:t>When objects were dropped from different heights, what variable(s) affect which item hit the ground first?</a:t>
            </a:r>
            <a:endParaRPr sz="4000" i="0" u="none" strike="noStrike" cap="none">
              <a:solidFill>
                <a:srgbClr val="000000"/>
              </a:solidFill>
              <a:latin typeface="Calibri"/>
              <a:ea typeface="Calibri"/>
              <a:cs typeface="Calibri"/>
              <a:sym typeface="Calibri"/>
            </a:endParaRPr>
          </a:p>
        </p:txBody>
      </p:sp>
      <p:sp>
        <p:nvSpPr>
          <p:cNvPr id="821" name="Google Shape;821;p20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2" name="Google Shape;822;p202" descr="Crumpled Paper Ball transparent PNG - StickPNG"/>
          <p:cNvPicPr preferRelativeResize="0"/>
          <p:nvPr/>
        </p:nvPicPr>
        <p:blipFill rotWithShape="1">
          <a:blip r:embed="rId4">
            <a:alphaModFix/>
          </a:blip>
          <a:srcRect/>
          <a:stretch/>
        </p:blipFill>
        <p:spPr>
          <a:xfrm>
            <a:off x="132163" y="2404054"/>
            <a:ext cx="3443522" cy="1938952"/>
          </a:xfrm>
          <a:prstGeom prst="rect">
            <a:avLst/>
          </a:prstGeom>
          <a:noFill/>
          <a:ln>
            <a:noFill/>
          </a:ln>
        </p:spPr>
      </p:pic>
      <p:pic>
        <p:nvPicPr>
          <p:cNvPr id="823" name="Google Shape;823;p202" descr="Baseball (ball) - Wikipedia"/>
          <p:cNvPicPr preferRelativeResize="0"/>
          <p:nvPr/>
        </p:nvPicPr>
        <p:blipFill rotWithShape="1">
          <a:blip r:embed="rId5">
            <a:alphaModFix/>
          </a:blip>
          <a:srcRect/>
          <a:stretch/>
        </p:blipFill>
        <p:spPr>
          <a:xfrm>
            <a:off x="5724207" y="2404054"/>
            <a:ext cx="3154490" cy="3056155"/>
          </a:xfrm>
          <a:prstGeom prst="rect">
            <a:avLst/>
          </a:prstGeom>
          <a:noFill/>
          <a:ln>
            <a:noFill/>
          </a:ln>
        </p:spPr>
      </p:pic>
      <p:pic>
        <p:nvPicPr>
          <p:cNvPr id="824" name="Google Shape;824;p202" descr="UV MARBLE BALL | UMB"/>
          <p:cNvPicPr preferRelativeResize="0"/>
          <p:nvPr/>
        </p:nvPicPr>
        <p:blipFill rotWithShape="1">
          <a:blip r:embed="rId6">
            <a:alphaModFix/>
          </a:blip>
          <a:srcRect/>
          <a:stretch/>
        </p:blipFill>
        <p:spPr>
          <a:xfrm>
            <a:off x="2917825" y="3812865"/>
            <a:ext cx="2806382" cy="28063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5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1" name="Google Shape;171;p154" descr="365 - Galileo's experiments with rolling balls down inclined planes. -  YouTube"/>
          <p:cNvPicPr preferRelativeResize="0"/>
          <p:nvPr/>
        </p:nvPicPr>
        <p:blipFill rotWithShape="1">
          <a:blip r:embed="rId4">
            <a:alphaModFix/>
          </a:blip>
          <a:srcRect/>
          <a:stretch/>
        </p:blipFill>
        <p:spPr>
          <a:xfrm>
            <a:off x="330200" y="2584450"/>
            <a:ext cx="4673600" cy="3371850"/>
          </a:xfrm>
          <a:prstGeom prst="rect">
            <a:avLst/>
          </a:prstGeom>
          <a:noFill/>
          <a:ln w="50800" cap="flat" cmpd="sng">
            <a:solidFill>
              <a:schemeClr val="dk1"/>
            </a:solidFill>
            <a:prstDash val="solid"/>
            <a:round/>
            <a:headEnd type="none" w="sm" len="sm"/>
            <a:tailEnd type="none" w="sm" len="sm"/>
          </a:ln>
        </p:spPr>
      </p:pic>
      <p:pic>
        <p:nvPicPr>
          <p:cNvPr id="172" name="Google Shape;172;p154" descr="042 Laboratory Four: Marbles Momentum"/>
          <p:cNvPicPr preferRelativeResize="0"/>
          <p:nvPr/>
        </p:nvPicPr>
        <p:blipFill rotWithShape="1">
          <a:blip r:embed="rId5">
            <a:alphaModFix/>
          </a:blip>
          <a:srcRect/>
          <a:stretch/>
        </p:blipFill>
        <p:spPr>
          <a:xfrm>
            <a:off x="5181600" y="2584450"/>
            <a:ext cx="3810000" cy="3371850"/>
          </a:xfrm>
          <a:prstGeom prst="rect">
            <a:avLst/>
          </a:prstGeom>
          <a:noFill/>
          <a:ln w="50800" cap="flat" cmpd="sng">
            <a:solidFill>
              <a:schemeClr val="dk1"/>
            </a:solidFill>
            <a:prstDash val="solid"/>
            <a:round/>
            <a:headEnd type="none" w="sm" len="sm"/>
            <a:tailEnd type="none" w="sm" len="sm"/>
          </a:ln>
        </p:spPr>
      </p:pic>
      <p:sp>
        <p:nvSpPr>
          <p:cNvPr id="173" name="Google Shape;173;p154"/>
          <p:cNvSpPr txBox="1"/>
          <p:nvPr/>
        </p:nvSpPr>
        <p:spPr>
          <a:xfrm>
            <a:off x="604809" y="486640"/>
            <a:ext cx="7934400" cy="1816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0000"/>
                </a:solidFill>
                <a:latin typeface="Calibri"/>
                <a:ea typeface="Calibri"/>
                <a:cs typeface="Calibri"/>
                <a:sym typeface="Calibri"/>
              </a:rPr>
              <a:t>Discuss</a:t>
            </a:r>
            <a:r>
              <a:rPr lang="en-US" sz="2800" b="0" i="0" u="none" strike="noStrike" cap="none">
                <a:solidFill>
                  <a:schemeClr val="dk1"/>
                </a:solidFill>
                <a:latin typeface="Calibri"/>
                <a:ea typeface="Calibri"/>
                <a:cs typeface="Calibri"/>
                <a:sym typeface="Calibri"/>
              </a:rPr>
              <a:t>: What did you change about the plane you made for the marble (incline, thickness, etc.)? When the marble was pushed down your ramp, how was it different from my demonstration? </a:t>
            </a: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203"/>
          <p:cNvSpPr txBox="1"/>
          <p:nvPr/>
        </p:nvSpPr>
        <p:spPr>
          <a:xfrm>
            <a:off x="384004" y="464550"/>
            <a:ext cx="83760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i="0" u="none" strike="noStrike" cap="none">
                <a:solidFill>
                  <a:schemeClr val="dk1"/>
                </a:solidFill>
                <a:latin typeface="Calibri"/>
                <a:ea typeface="Calibri"/>
                <a:cs typeface="Calibri"/>
                <a:sym typeface="Calibri"/>
              </a:rPr>
              <a:t>What do you predict gravitational potential energy is based on this demonstration?</a:t>
            </a:r>
            <a:endParaRPr sz="4000" i="0" u="none" strike="noStrike" cap="none">
              <a:solidFill>
                <a:srgbClr val="000000"/>
              </a:solidFill>
              <a:latin typeface="Calibri"/>
              <a:ea typeface="Calibri"/>
              <a:cs typeface="Calibri"/>
              <a:sym typeface="Calibri"/>
            </a:endParaRPr>
          </a:p>
        </p:txBody>
      </p:sp>
      <p:sp>
        <p:nvSpPr>
          <p:cNvPr id="830" name="Google Shape;830;p20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31" name="Google Shape;831;p203" descr="Crumpled Paper Ball transparent PNG - StickPNG"/>
          <p:cNvPicPr preferRelativeResize="0"/>
          <p:nvPr/>
        </p:nvPicPr>
        <p:blipFill rotWithShape="1">
          <a:blip r:embed="rId4">
            <a:alphaModFix/>
          </a:blip>
          <a:srcRect/>
          <a:stretch/>
        </p:blipFill>
        <p:spPr>
          <a:xfrm>
            <a:off x="132163" y="2404054"/>
            <a:ext cx="3443522" cy="1938952"/>
          </a:xfrm>
          <a:prstGeom prst="rect">
            <a:avLst/>
          </a:prstGeom>
          <a:noFill/>
          <a:ln>
            <a:noFill/>
          </a:ln>
        </p:spPr>
      </p:pic>
      <p:pic>
        <p:nvPicPr>
          <p:cNvPr id="832" name="Google Shape;832;p203" descr="Baseball (ball) - Wikipedia"/>
          <p:cNvPicPr preferRelativeResize="0"/>
          <p:nvPr/>
        </p:nvPicPr>
        <p:blipFill rotWithShape="1">
          <a:blip r:embed="rId5">
            <a:alphaModFix/>
          </a:blip>
          <a:srcRect/>
          <a:stretch/>
        </p:blipFill>
        <p:spPr>
          <a:xfrm>
            <a:off x="5724207" y="2404054"/>
            <a:ext cx="3154490" cy="3056155"/>
          </a:xfrm>
          <a:prstGeom prst="rect">
            <a:avLst/>
          </a:prstGeom>
          <a:noFill/>
          <a:ln>
            <a:noFill/>
          </a:ln>
        </p:spPr>
      </p:pic>
      <p:pic>
        <p:nvPicPr>
          <p:cNvPr id="833" name="Google Shape;833;p203" descr="UV MARBLE BALL | UMB"/>
          <p:cNvPicPr preferRelativeResize="0"/>
          <p:nvPr/>
        </p:nvPicPr>
        <p:blipFill rotWithShape="1">
          <a:blip r:embed="rId6">
            <a:alphaModFix/>
          </a:blip>
          <a:srcRect/>
          <a:stretch/>
        </p:blipFill>
        <p:spPr>
          <a:xfrm>
            <a:off x="2917825" y="3812865"/>
            <a:ext cx="2806382" cy="2806382"/>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204" descr="Rewind"/>
          <p:cNvSpPr/>
          <p:nvPr/>
        </p:nvSpPr>
        <p:spPr>
          <a:xfrm>
            <a:off x="1828800" y="11019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cxnSp>
        <p:nvCxnSpPr>
          <p:cNvPr id="845" name="Google Shape;845;p205"/>
          <p:cNvCxnSpPr>
            <a:stCxn id="846" idx="3"/>
          </p:cNvCxnSpPr>
          <p:nvPr/>
        </p:nvCxnSpPr>
        <p:spPr>
          <a:xfrm>
            <a:off x="2305538" y="2751293"/>
            <a:ext cx="1071300" cy="150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grpSp>
        <p:nvGrpSpPr>
          <p:cNvPr id="847" name="Google Shape;847;p205"/>
          <p:cNvGrpSpPr/>
          <p:nvPr/>
        </p:nvGrpSpPr>
        <p:grpSpPr>
          <a:xfrm>
            <a:off x="465016" y="549315"/>
            <a:ext cx="8178800" cy="5629303"/>
            <a:chOff x="465016" y="549315"/>
            <a:chExt cx="8178800" cy="5629303"/>
          </a:xfrm>
        </p:grpSpPr>
        <p:pic>
          <p:nvPicPr>
            <p:cNvPr id="848" name="Google Shape;848;p205"/>
            <p:cNvPicPr preferRelativeResize="0"/>
            <p:nvPr/>
          </p:nvPicPr>
          <p:blipFill rotWithShape="1">
            <a:blip r:embed="rId3">
              <a:alphaModFix/>
            </a:blip>
            <a:srcRect l="13938" t="12281" r="15692" b="12281"/>
            <a:stretch/>
          </p:blipFill>
          <p:spPr>
            <a:xfrm>
              <a:off x="3418313" y="2288524"/>
              <a:ext cx="1115545" cy="1195889"/>
            </a:xfrm>
            <a:prstGeom prst="rect">
              <a:avLst/>
            </a:prstGeom>
            <a:noFill/>
            <a:ln>
              <a:noFill/>
            </a:ln>
          </p:spPr>
        </p:pic>
        <p:pic>
          <p:nvPicPr>
            <p:cNvPr id="849" name="Google Shape;849;p205"/>
            <p:cNvPicPr preferRelativeResize="0"/>
            <p:nvPr/>
          </p:nvPicPr>
          <p:blipFill rotWithShape="1">
            <a:blip r:embed="rId3">
              <a:alphaModFix/>
            </a:blip>
            <a:srcRect l="13938" t="12281" r="15692" b="12281"/>
            <a:stretch/>
          </p:blipFill>
          <p:spPr>
            <a:xfrm>
              <a:off x="4592472" y="2268737"/>
              <a:ext cx="1115545" cy="1195889"/>
            </a:xfrm>
            <a:prstGeom prst="rect">
              <a:avLst/>
            </a:prstGeom>
            <a:noFill/>
            <a:ln>
              <a:noFill/>
            </a:ln>
          </p:spPr>
        </p:pic>
        <p:pic>
          <p:nvPicPr>
            <p:cNvPr id="850" name="Google Shape;850;p205"/>
            <p:cNvPicPr preferRelativeResize="0"/>
            <p:nvPr/>
          </p:nvPicPr>
          <p:blipFill rotWithShape="1">
            <a:blip r:embed="rId3">
              <a:alphaModFix/>
            </a:blip>
            <a:srcRect l="13938" t="12281" r="15692" b="12281"/>
            <a:stretch/>
          </p:blipFill>
          <p:spPr>
            <a:xfrm>
              <a:off x="2987946" y="3425797"/>
              <a:ext cx="1115545" cy="1195889"/>
            </a:xfrm>
            <a:prstGeom prst="rect">
              <a:avLst/>
            </a:prstGeom>
            <a:noFill/>
            <a:ln>
              <a:noFill/>
            </a:ln>
          </p:spPr>
        </p:pic>
        <p:pic>
          <p:nvPicPr>
            <p:cNvPr id="851" name="Google Shape;851;p205"/>
            <p:cNvPicPr preferRelativeResize="0"/>
            <p:nvPr/>
          </p:nvPicPr>
          <p:blipFill rotWithShape="1">
            <a:blip r:embed="rId3">
              <a:alphaModFix/>
            </a:blip>
            <a:srcRect l="13938" t="12281" r="15692" b="12281"/>
            <a:stretch/>
          </p:blipFill>
          <p:spPr>
            <a:xfrm>
              <a:off x="4005799" y="4336109"/>
              <a:ext cx="1115545" cy="1195889"/>
            </a:xfrm>
            <a:prstGeom prst="rect">
              <a:avLst/>
            </a:prstGeom>
            <a:noFill/>
            <a:ln>
              <a:noFill/>
            </a:ln>
          </p:spPr>
        </p:pic>
        <p:pic>
          <p:nvPicPr>
            <p:cNvPr id="852" name="Google Shape;852;p205"/>
            <p:cNvPicPr preferRelativeResize="0"/>
            <p:nvPr/>
          </p:nvPicPr>
          <p:blipFill rotWithShape="1">
            <a:blip r:embed="rId3">
              <a:alphaModFix/>
            </a:blip>
            <a:srcRect l="13938" t="12281" r="15692" b="12281"/>
            <a:stretch/>
          </p:blipFill>
          <p:spPr>
            <a:xfrm>
              <a:off x="5121345" y="3491280"/>
              <a:ext cx="1115545" cy="1195889"/>
            </a:xfrm>
            <a:prstGeom prst="rect">
              <a:avLst/>
            </a:prstGeom>
            <a:noFill/>
            <a:ln>
              <a:noFill/>
            </a:ln>
          </p:spPr>
        </p:pic>
        <p:sp>
          <p:nvSpPr>
            <p:cNvPr id="853" name="Google Shape;853;p205"/>
            <p:cNvSpPr txBox="1"/>
            <p:nvPr/>
          </p:nvSpPr>
          <p:spPr>
            <a:xfrm>
              <a:off x="587213" y="549315"/>
              <a:ext cx="79344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Atom</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s</a:t>
              </a:r>
              <a:r>
                <a:rPr lang="en-US" sz="4000" b="0" i="0" u="none" strike="noStrike" cap="none">
                  <a:solidFill>
                    <a:schemeClr val="dk1"/>
                  </a:solidFill>
                  <a:latin typeface="Calibri"/>
                  <a:ea typeface="Calibri"/>
                  <a:cs typeface="Calibri"/>
                  <a:sym typeface="Calibri"/>
                </a:rPr>
                <a:t>mallest </a:t>
              </a:r>
              <a:r>
                <a:rPr lang="en-US" sz="4000">
                  <a:solidFill>
                    <a:schemeClr val="dk1"/>
                  </a:solidFill>
                  <a:latin typeface="Calibri"/>
                  <a:ea typeface="Calibri"/>
                  <a:cs typeface="Calibri"/>
                  <a:sym typeface="Calibri"/>
                </a:rPr>
                <a:t>w</a:t>
              </a:r>
              <a:r>
                <a:rPr lang="en-US" sz="4000" b="0" i="0" u="none" strike="noStrike" cap="none">
                  <a:solidFill>
                    <a:schemeClr val="dk1"/>
                  </a:solidFill>
                  <a:latin typeface="Calibri"/>
                  <a:ea typeface="Calibri"/>
                  <a:cs typeface="Calibri"/>
                  <a:sym typeface="Calibri"/>
                </a:rPr>
                <a:t>hole </a:t>
              </a:r>
              <a:r>
                <a:rPr lang="en-US" sz="4000">
                  <a:solidFill>
                    <a:schemeClr val="dk1"/>
                  </a:solidFill>
                  <a:latin typeface="Calibri"/>
                  <a:ea typeface="Calibri"/>
                  <a:cs typeface="Calibri"/>
                  <a:sym typeface="Calibri"/>
                </a:rPr>
                <a:t>u</a:t>
              </a:r>
              <a:r>
                <a:rPr lang="en-US" sz="4000" b="0" i="0" u="none" strike="noStrike" cap="none">
                  <a:solidFill>
                    <a:schemeClr val="dk1"/>
                  </a:solidFill>
                  <a:latin typeface="Calibri"/>
                  <a:ea typeface="Calibri"/>
                  <a:cs typeface="Calibri"/>
                  <a:sym typeface="Calibri"/>
                </a:rPr>
                <a:t>nit of </a:t>
              </a:r>
              <a:r>
                <a:rPr lang="en-US" sz="4000">
                  <a:solidFill>
                    <a:schemeClr val="dk1"/>
                  </a:solidFill>
                  <a:latin typeface="Calibri"/>
                  <a:ea typeface="Calibri"/>
                  <a:cs typeface="Calibri"/>
                  <a:sym typeface="Calibri"/>
                </a:rPr>
                <a:t>m</a:t>
              </a:r>
              <a:r>
                <a:rPr lang="en-US" sz="4000" b="0" i="0" u="none" strike="noStrike" cap="none">
                  <a:solidFill>
                    <a:schemeClr val="dk1"/>
                  </a:solidFill>
                  <a:latin typeface="Calibri"/>
                  <a:ea typeface="Calibri"/>
                  <a:cs typeface="Calibri"/>
                  <a:sym typeface="Calibri"/>
                </a:rPr>
                <a:t>atter</a:t>
              </a:r>
              <a:endParaRPr sz="1400" b="0" i="0" u="none" strike="noStrike" cap="none">
                <a:solidFill>
                  <a:srgbClr val="000000"/>
                </a:solidFill>
                <a:latin typeface="Arial"/>
                <a:ea typeface="Arial"/>
                <a:cs typeface="Arial"/>
                <a:sym typeface="Arial"/>
              </a:endParaRPr>
            </a:p>
          </p:txBody>
        </p:sp>
        <p:sp>
          <p:nvSpPr>
            <p:cNvPr id="854" name="Google Shape;854;p205"/>
            <p:cNvSpPr/>
            <p:nvPr/>
          </p:nvSpPr>
          <p:spPr>
            <a:xfrm>
              <a:off x="2596491" y="2172015"/>
              <a:ext cx="3940292" cy="3551852"/>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cxnSp>
          <p:nvCxnSpPr>
            <p:cNvPr id="855" name="Google Shape;855;p205"/>
            <p:cNvCxnSpPr>
              <a:stCxn id="856" idx="1"/>
            </p:cNvCxnSpPr>
            <p:nvPr/>
          </p:nvCxnSpPr>
          <p:spPr>
            <a:xfrm flipH="1">
              <a:off x="5764232" y="2763016"/>
              <a:ext cx="1261800" cy="72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cxnSp>
          <p:nvCxnSpPr>
            <p:cNvPr id="857" name="Google Shape;857;p205"/>
            <p:cNvCxnSpPr>
              <a:stCxn id="858" idx="1"/>
            </p:cNvCxnSpPr>
            <p:nvPr/>
          </p:nvCxnSpPr>
          <p:spPr>
            <a:xfrm rot="10800000">
              <a:off x="6291378" y="4005409"/>
              <a:ext cx="1062900" cy="237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cxnSp>
          <p:nvCxnSpPr>
            <p:cNvPr id="859" name="Google Shape;859;p205"/>
            <p:cNvCxnSpPr>
              <a:stCxn id="860" idx="1"/>
            </p:cNvCxnSpPr>
            <p:nvPr/>
          </p:nvCxnSpPr>
          <p:spPr>
            <a:xfrm rot="10800000">
              <a:off x="5060363" y="5353486"/>
              <a:ext cx="1320900" cy="5943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cxnSp>
          <p:nvCxnSpPr>
            <p:cNvPr id="861" name="Google Shape;861;p205"/>
            <p:cNvCxnSpPr/>
            <p:nvPr/>
          </p:nvCxnSpPr>
          <p:spPr>
            <a:xfrm>
              <a:off x="1758462" y="4044462"/>
              <a:ext cx="1133230" cy="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sp>
          <p:nvSpPr>
            <p:cNvPr id="846" name="Google Shape;846;p205"/>
            <p:cNvSpPr txBox="1"/>
            <p:nvPr/>
          </p:nvSpPr>
          <p:spPr>
            <a:xfrm>
              <a:off x="1016000" y="2520461"/>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862" name="Google Shape;862;p205"/>
            <p:cNvSpPr txBox="1"/>
            <p:nvPr/>
          </p:nvSpPr>
          <p:spPr>
            <a:xfrm>
              <a:off x="465016" y="3786553"/>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856" name="Google Shape;856;p205"/>
            <p:cNvSpPr txBox="1"/>
            <p:nvPr/>
          </p:nvSpPr>
          <p:spPr>
            <a:xfrm>
              <a:off x="7026032" y="2532184"/>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860" name="Google Shape;860;p205"/>
            <p:cNvSpPr txBox="1"/>
            <p:nvPr/>
          </p:nvSpPr>
          <p:spPr>
            <a:xfrm>
              <a:off x="6381263" y="5716953"/>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sp>
          <p:nvSpPr>
            <p:cNvPr id="858" name="Google Shape;858;p205"/>
            <p:cNvSpPr txBox="1"/>
            <p:nvPr/>
          </p:nvSpPr>
          <p:spPr>
            <a:xfrm>
              <a:off x="7354278" y="3798277"/>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Atom</a:t>
              </a:r>
              <a:endParaRPr sz="1400" b="0" i="0" u="none" strike="noStrike" cap="none">
                <a:solidFill>
                  <a:srgbClr val="000000"/>
                </a:solidFill>
                <a:latin typeface="Arial"/>
                <a:ea typeface="Arial"/>
                <a:cs typeface="Arial"/>
                <a:sym typeface="Arial"/>
              </a:endParaRPr>
            </a:p>
          </p:txBody>
        </p:sp>
      </p:grpSp>
      <p:sp>
        <p:nvSpPr>
          <p:cNvPr id="863" name="Google Shape;863;p20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pic>
        <p:nvPicPr>
          <p:cNvPr id="868" name="Google Shape;868;p206" descr="tom - Wiktionary"/>
          <p:cNvPicPr preferRelativeResize="0"/>
          <p:nvPr/>
        </p:nvPicPr>
        <p:blipFill rotWithShape="1">
          <a:blip r:embed="rId3">
            <a:alphaModFix/>
          </a:blip>
          <a:srcRect/>
          <a:stretch/>
        </p:blipFill>
        <p:spPr>
          <a:xfrm>
            <a:off x="1828800" y="2184520"/>
            <a:ext cx="5066676" cy="4306221"/>
          </a:xfrm>
          <a:prstGeom prst="rect">
            <a:avLst/>
          </a:prstGeom>
          <a:noFill/>
          <a:ln>
            <a:noFill/>
          </a:ln>
        </p:spPr>
      </p:pic>
      <p:sp>
        <p:nvSpPr>
          <p:cNvPr id="869" name="Google Shape;869;p206"/>
          <p:cNvSpPr txBox="1"/>
          <p:nvPr/>
        </p:nvSpPr>
        <p:spPr>
          <a:xfrm>
            <a:off x="0" y="761919"/>
            <a:ext cx="91440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Nucleus</a:t>
            </a:r>
            <a:r>
              <a:rPr lang="en-US" sz="4000" b="0" i="0" u="none" strike="noStrike" cap="none">
                <a:solidFill>
                  <a:schemeClr val="dk1"/>
                </a:solidFill>
                <a:latin typeface="Calibri"/>
                <a:ea typeface="Calibri"/>
                <a:cs typeface="Calibri"/>
                <a:sym typeface="Calibri"/>
              </a:rPr>
              <a:t>: the center of the atom that is made up of protons and neutrons </a:t>
            </a:r>
            <a:endParaRPr sz="1400" b="0" i="0" u="none" strike="noStrike" cap="none">
              <a:solidFill>
                <a:srgbClr val="000000"/>
              </a:solidFill>
              <a:latin typeface="Arial"/>
              <a:ea typeface="Arial"/>
              <a:cs typeface="Arial"/>
              <a:sym typeface="Arial"/>
            </a:endParaRPr>
          </a:p>
        </p:txBody>
      </p:sp>
      <p:cxnSp>
        <p:nvCxnSpPr>
          <p:cNvPr id="870" name="Google Shape;870;p206"/>
          <p:cNvCxnSpPr/>
          <p:nvPr/>
        </p:nvCxnSpPr>
        <p:spPr>
          <a:xfrm flipH="1">
            <a:off x="5186597" y="2873179"/>
            <a:ext cx="1985298" cy="1101644"/>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sp>
        <p:nvSpPr>
          <p:cNvPr id="871" name="Google Shape;871;p206"/>
          <p:cNvSpPr/>
          <p:nvPr/>
        </p:nvSpPr>
        <p:spPr>
          <a:xfrm>
            <a:off x="3612630" y="3582649"/>
            <a:ext cx="1573967" cy="1424066"/>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2" name="Google Shape;872;p20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pic>
        <p:nvPicPr>
          <p:cNvPr id="878" name="Google Shape;878;p207" descr="tom - Wiktionary"/>
          <p:cNvPicPr preferRelativeResize="0"/>
          <p:nvPr/>
        </p:nvPicPr>
        <p:blipFill rotWithShape="1">
          <a:blip r:embed="rId3">
            <a:alphaModFix/>
          </a:blip>
          <a:srcRect/>
          <a:stretch/>
        </p:blipFill>
        <p:spPr>
          <a:xfrm>
            <a:off x="1405393" y="2384532"/>
            <a:ext cx="5066676" cy="4306221"/>
          </a:xfrm>
          <a:prstGeom prst="rect">
            <a:avLst/>
          </a:prstGeom>
          <a:noFill/>
          <a:ln>
            <a:noFill/>
          </a:ln>
        </p:spPr>
      </p:pic>
      <p:sp>
        <p:nvSpPr>
          <p:cNvPr id="879" name="Google Shape;879;p207"/>
          <p:cNvSpPr txBox="1"/>
          <p:nvPr/>
        </p:nvSpPr>
        <p:spPr>
          <a:xfrm>
            <a:off x="5623766" y="2025280"/>
            <a:ext cx="1163204"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FF0000"/>
                </a:solidFill>
                <a:latin typeface="Calibri"/>
                <a:ea typeface="Calibri"/>
                <a:cs typeface="Calibri"/>
                <a:sym typeface="Calibri"/>
              </a:rPr>
              <a:t>Proton</a:t>
            </a:r>
            <a:endParaRPr sz="2700" b="0" i="0" u="none" strike="noStrike" cap="none">
              <a:solidFill>
                <a:srgbClr val="FF0000"/>
              </a:solidFill>
              <a:latin typeface="Calibri"/>
              <a:ea typeface="Calibri"/>
              <a:cs typeface="Calibri"/>
              <a:sym typeface="Calibri"/>
            </a:endParaRPr>
          </a:p>
        </p:txBody>
      </p:sp>
      <p:cxnSp>
        <p:nvCxnSpPr>
          <p:cNvPr id="880" name="Google Shape;880;p207"/>
          <p:cNvCxnSpPr/>
          <p:nvPr/>
        </p:nvCxnSpPr>
        <p:spPr>
          <a:xfrm flipH="1">
            <a:off x="4130376" y="2659654"/>
            <a:ext cx="1536603" cy="1407340"/>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6862"/>
              </a:srgbClr>
            </a:outerShdw>
          </a:effectLst>
        </p:spPr>
      </p:cxnSp>
      <p:sp>
        <p:nvSpPr>
          <p:cNvPr id="881" name="Google Shape;881;p207"/>
          <p:cNvSpPr/>
          <p:nvPr/>
        </p:nvSpPr>
        <p:spPr>
          <a:xfrm>
            <a:off x="5936308" y="2593672"/>
            <a:ext cx="476295" cy="497777"/>
          </a:xfrm>
          <a:prstGeom prst="plus">
            <a:avLst>
              <a:gd name="adj" fmla="val 35811"/>
            </a:avLst>
          </a:prstGeom>
          <a:solidFill>
            <a:srgbClr val="FF0000"/>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882" name="Google Shape;882;p207"/>
          <p:cNvSpPr txBox="1"/>
          <p:nvPr/>
        </p:nvSpPr>
        <p:spPr>
          <a:xfrm>
            <a:off x="0" y="722152"/>
            <a:ext cx="91440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Protons</a:t>
            </a:r>
            <a:r>
              <a:rPr lang="en-US" sz="4000" b="0" i="0" u="none" strike="noStrike" cap="none">
                <a:solidFill>
                  <a:schemeClr val="dk1"/>
                </a:solidFill>
                <a:latin typeface="Calibri"/>
                <a:ea typeface="Calibri"/>
                <a:cs typeface="Calibri"/>
                <a:sym typeface="Calibri"/>
              </a:rPr>
              <a:t>: positively charged subatomic particles found in the nucleus of an atom</a:t>
            </a:r>
            <a:endParaRPr sz="1400" b="0" i="0" u="none" strike="noStrike" cap="none">
              <a:solidFill>
                <a:srgbClr val="000000"/>
              </a:solidFill>
              <a:latin typeface="Arial"/>
              <a:ea typeface="Arial"/>
              <a:cs typeface="Arial"/>
              <a:sym typeface="Arial"/>
            </a:endParaRPr>
          </a:p>
        </p:txBody>
      </p:sp>
      <p:sp>
        <p:nvSpPr>
          <p:cNvPr id="883" name="Google Shape;883;p20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889" name="Google Shape;889;p208" descr="tom - Wiktionary"/>
          <p:cNvPicPr preferRelativeResize="0"/>
          <p:nvPr/>
        </p:nvPicPr>
        <p:blipFill rotWithShape="1">
          <a:blip r:embed="rId3">
            <a:alphaModFix/>
          </a:blip>
          <a:srcRect/>
          <a:stretch/>
        </p:blipFill>
        <p:spPr>
          <a:xfrm>
            <a:off x="1416369" y="2321012"/>
            <a:ext cx="5066676" cy="4306221"/>
          </a:xfrm>
          <a:prstGeom prst="rect">
            <a:avLst/>
          </a:prstGeom>
          <a:noFill/>
          <a:ln>
            <a:noFill/>
          </a:ln>
        </p:spPr>
      </p:pic>
      <p:sp>
        <p:nvSpPr>
          <p:cNvPr id="890" name="Google Shape;890;p208"/>
          <p:cNvSpPr txBox="1"/>
          <p:nvPr/>
        </p:nvSpPr>
        <p:spPr>
          <a:xfrm>
            <a:off x="6350810" y="2429778"/>
            <a:ext cx="1376821" cy="507831"/>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FF0000"/>
                </a:solidFill>
                <a:latin typeface="Calibri"/>
                <a:ea typeface="Calibri"/>
                <a:cs typeface="Calibri"/>
                <a:sym typeface="Calibri"/>
              </a:rPr>
              <a:t>Neutron</a:t>
            </a:r>
            <a:endParaRPr sz="2700" b="0" i="0" u="none" strike="noStrike" cap="none">
              <a:solidFill>
                <a:srgbClr val="FF0000"/>
              </a:solidFill>
              <a:latin typeface="Calibri"/>
              <a:ea typeface="Calibri"/>
              <a:cs typeface="Calibri"/>
              <a:sym typeface="Calibri"/>
            </a:endParaRPr>
          </a:p>
        </p:txBody>
      </p:sp>
      <p:cxnSp>
        <p:nvCxnSpPr>
          <p:cNvPr id="891" name="Google Shape;891;p208"/>
          <p:cNvCxnSpPr/>
          <p:nvPr/>
        </p:nvCxnSpPr>
        <p:spPr>
          <a:xfrm flipH="1">
            <a:off x="4452079" y="3036748"/>
            <a:ext cx="1743050" cy="1235449"/>
          </a:xfrm>
          <a:prstGeom prst="straightConnector1">
            <a:avLst/>
          </a:prstGeom>
          <a:noFill/>
          <a:ln w="76200" cap="flat" cmpd="sng">
            <a:solidFill>
              <a:srgbClr val="FFFF00"/>
            </a:solidFill>
            <a:prstDash val="solid"/>
            <a:round/>
            <a:headEnd type="none" w="sm" len="sm"/>
            <a:tailEnd type="stealth" w="med" len="med"/>
          </a:ln>
          <a:effectLst>
            <a:outerShdw blurRad="40000" dist="20000" dir="5400000" rotWithShape="0">
              <a:srgbClr val="000000">
                <a:alpha val="36862"/>
              </a:srgbClr>
            </a:outerShdw>
          </a:effectLst>
        </p:spPr>
      </p:cxnSp>
      <p:sp>
        <p:nvSpPr>
          <p:cNvPr id="892" name="Google Shape;892;p208"/>
          <p:cNvSpPr txBox="1"/>
          <p:nvPr/>
        </p:nvSpPr>
        <p:spPr>
          <a:xfrm>
            <a:off x="1028700" y="279150"/>
            <a:ext cx="70866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Neutrons</a:t>
            </a:r>
            <a:r>
              <a:rPr lang="en-US" sz="4000" i="0" u="none" strike="noStrike" cap="none">
                <a:solidFill>
                  <a:schemeClr val="dk1"/>
                </a:solidFill>
                <a:latin typeface="Calibri"/>
                <a:ea typeface="Calibri"/>
                <a:cs typeface="Calibri"/>
                <a:sym typeface="Calibri"/>
              </a:rPr>
              <a:t>: subatomic particles with no charge (neutral charge) found in the nucleus of atoms</a:t>
            </a:r>
            <a:endParaRPr sz="3000" b="0" i="0" u="none" strike="noStrike" cap="none">
              <a:solidFill>
                <a:schemeClr val="dk1"/>
              </a:solidFill>
              <a:latin typeface="Calibri"/>
              <a:ea typeface="Calibri"/>
              <a:cs typeface="Calibri"/>
              <a:sym typeface="Calibri"/>
            </a:endParaRPr>
          </a:p>
        </p:txBody>
      </p:sp>
      <p:sp>
        <p:nvSpPr>
          <p:cNvPr id="893" name="Google Shape;893;p20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209"/>
          <p:cNvSpPr txBox="1"/>
          <p:nvPr/>
        </p:nvSpPr>
        <p:spPr>
          <a:xfrm>
            <a:off x="212407" y="849542"/>
            <a:ext cx="87192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Mass</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a</a:t>
            </a:r>
            <a:r>
              <a:rPr lang="en-US" sz="4000" b="0" i="0" u="none" strike="noStrike" cap="none">
                <a:solidFill>
                  <a:schemeClr val="dk1"/>
                </a:solidFill>
                <a:latin typeface="Calibri"/>
                <a:ea typeface="Calibri"/>
                <a:cs typeface="Calibri"/>
                <a:sym typeface="Calibri"/>
              </a:rPr>
              <a:t> type of measurement that tells us how much matter is in an object</a:t>
            </a:r>
            <a:endParaRPr sz="1400" b="0" i="0" u="none" strike="noStrike" cap="none">
              <a:solidFill>
                <a:srgbClr val="000000"/>
              </a:solidFill>
              <a:latin typeface="Arial"/>
              <a:ea typeface="Arial"/>
              <a:cs typeface="Arial"/>
              <a:sym typeface="Arial"/>
            </a:endParaRPr>
          </a:p>
        </p:txBody>
      </p:sp>
      <p:sp>
        <p:nvSpPr>
          <p:cNvPr id="900" name="Google Shape;900;p209"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01" name="Google Shape;901;p209"/>
          <p:cNvPicPr preferRelativeResize="0"/>
          <p:nvPr/>
        </p:nvPicPr>
        <p:blipFill rotWithShape="1">
          <a:blip r:embed="rId4">
            <a:alphaModFix/>
          </a:blip>
          <a:srcRect l="42125" t="51668" r="36240" b="24040"/>
          <a:stretch/>
        </p:blipFill>
        <p:spPr>
          <a:xfrm>
            <a:off x="1310362" y="2173156"/>
            <a:ext cx="6523281" cy="4212234"/>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210"/>
          <p:cNvSpPr txBox="1">
            <a:spLocks noGrp="1"/>
          </p:cNvSpPr>
          <p:nvPr>
            <p:ph type="title"/>
          </p:nvPr>
        </p:nvSpPr>
        <p:spPr>
          <a:xfrm>
            <a:off x="457188" y="477667"/>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Energy: the ability to cause change</a:t>
            </a:r>
            <a:endParaRPr/>
          </a:p>
        </p:txBody>
      </p:sp>
      <p:pic>
        <p:nvPicPr>
          <p:cNvPr id="908" name="Google Shape;908;p210" descr="energy.jpg"/>
          <p:cNvPicPr preferRelativeResize="0">
            <a:picLocks noGrp="1"/>
          </p:cNvPicPr>
          <p:nvPr>
            <p:ph type="body" idx="1"/>
          </p:nvPr>
        </p:nvPicPr>
        <p:blipFill rotWithShape="1">
          <a:blip r:embed="rId3">
            <a:alphaModFix/>
          </a:blip>
          <a:srcRect l="-18187" r="-18186"/>
          <a:stretch/>
        </p:blipFill>
        <p:spPr>
          <a:xfrm>
            <a:off x="457200" y="1620675"/>
            <a:ext cx="8229600" cy="4526100"/>
          </a:xfrm>
          <a:prstGeom prst="rect">
            <a:avLst/>
          </a:prstGeom>
          <a:noFill/>
          <a:ln w="9525" cap="flat" cmpd="sng">
            <a:solidFill>
              <a:schemeClr val="lt1"/>
            </a:solidFill>
            <a:prstDash val="solid"/>
            <a:round/>
            <a:headEnd type="none" w="sm" len="sm"/>
            <a:tailEnd type="none" w="sm" len="sm"/>
          </a:ln>
        </p:spPr>
      </p:pic>
      <p:sp>
        <p:nvSpPr>
          <p:cNvPr id="909" name="Google Shape;909;p21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211"/>
          <p:cNvSpPr txBox="1">
            <a:spLocks noGrp="1"/>
          </p:cNvSpPr>
          <p:nvPr>
            <p:ph type="title"/>
          </p:nvPr>
        </p:nvSpPr>
        <p:spPr>
          <a:xfrm>
            <a:off x="457200" y="849542"/>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3959"/>
              <a:t>Gravity: force that exists between all objects with mass </a:t>
            </a:r>
            <a:endParaRPr/>
          </a:p>
        </p:txBody>
      </p:sp>
      <p:pic>
        <p:nvPicPr>
          <p:cNvPr id="916" name="Google Shape;916;p211" descr="gravity.jpg"/>
          <p:cNvPicPr preferRelativeResize="0">
            <a:picLocks noGrp="1"/>
          </p:cNvPicPr>
          <p:nvPr>
            <p:ph type="body" idx="1"/>
          </p:nvPr>
        </p:nvPicPr>
        <p:blipFill rotWithShape="1">
          <a:blip r:embed="rId3">
            <a:alphaModFix/>
          </a:blip>
          <a:srcRect t="-34285" b="-34285"/>
          <a:stretch/>
        </p:blipFill>
        <p:spPr>
          <a:xfrm>
            <a:off x="457200" y="1417638"/>
            <a:ext cx="8229600" cy="4525963"/>
          </a:xfrm>
          <a:prstGeom prst="rect">
            <a:avLst/>
          </a:prstGeom>
          <a:noFill/>
          <a:ln w="9525" cap="flat" cmpd="sng">
            <a:solidFill>
              <a:schemeClr val="lt1"/>
            </a:solidFill>
            <a:prstDash val="solid"/>
            <a:round/>
            <a:headEnd type="none" w="sm" len="sm"/>
            <a:tailEnd type="none" w="sm" len="sm"/>
          </a:ln>
        </p:spPr>
      </p:pic>
      <p:sp>
        <p:nvSpPr>
          <p:cNvPr id="917" name="Google Shape;917;p21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212"/>
          <p:cNvSpPr txBox="1"/>
          <p:nvPr/>
        </p:nvSpPr>
        <p:spPr>
          <a:xfrm>
            <a:off x="799789" y="469809"/>
            <a:ext cx="75444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Chemical Change</a:t>
            </a:r>
            <a:r>
              <a:rPr lang="en-US" sz="4000" b="0" i="0" u="none" strike="noStrike" cap="none">
                <a:solidFill>
                  <a:schemeClr val="dk1"/>
                </a:solidFill>
                <a:latin typeface="Calibri"/>
                <a:ea typeface="Calibri"/>
                <a:cs typeface="Calibri"/>
                <a:sym typeface="Calibri"/>
              </a:rPr>
              <a:t>: rearranges the atoms in the original substance to make a new substance. </a:t>
            </a:r>
            <a:endParaRPr sz="1400" b="0" i="0" u="none" strike="noStrike" cap="none">
              <a:solidFill>
                <a:srgbClr val="000000"/>
              </a:solidFill>
              <a:latin typeface="Arial"/>
              <a:ea typeface="Arial"/>
              <a:cs typeface="Arial"/>
              <a:sym typeface="Arial"/>
            </a:endParaRPr>
          </a:p>
        </p:txBody>
      </p:sp>
      <p:pic>
        <p:nvPicPr>
          <p:cNvPr id="924" name="Google Shape;924;p212"/>
          <p:cNvPicPr preferRelativeResize="0"/>
          <p:nvPr/>
        </p:nvPicPr>
        <p:blipFill rotWithShape="1">
          <a:blip r:embed="rId3">
            <a:alphaModFix/>
          </a:blip>
          <a:srcRect t="24756"/>
          <a:stretch/>
        </p:blipFill>
        <p:spPr>
          <a:xfrm>
            <a:off x="2715674" y="2665866"/>
            <a:ext cx="3712651" cy="4192134"/>
          </a:xfrm>
          <a:prstGeom prst="rect">
            <a:avLst/>
          </a:prstGeom>
          <a:noFill/>
          <a:ln>
            <a:noFill/>
          </a:ln>
        </p:spPr>
      </p:pic>
      <p:sp>
        <p:nvSpPr>
          <p:cNvPr id="925" name="Google Shape;925;p21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6" descr="Rewind"/>
          <p:cNvSpPr/>
          <p:nvPr/>
        </p:nvSpPr>
        <p:spPr>
          <a:xfrm>
            <a:off x="1828800" y="11019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213"/>
          <p:cNvSpPr txBox="1">
            <a:spLocks noGrp="1"/>
          </p:cNvSpPr>
          <p:nvPr>
            <p:ph type="title"/>
          </p:nvPr>
        </p:nvSpPr>
        <p:spPr>
          <a:xfrm>
            <a:off x="-183604" y="994329"/>
            <a:ext cx="9511200" cy="19338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4320" b="1" u="sng"/>
              <a:t>Chemical Reaction</a:t>
            </a:r>
            <a:r>
              <a:rPr lang="en-US" sz="4320"/>
              <a:t>: made up of chemical changes that happen when two or more elements are combined</a:t>
            </a:r>
            <a:endParaRPr/>
          </a:p>
        </p:txBody>
      </p:sp>
      <p:pic>
        <p:nvPicPr>
          <p:cNvPr id="932" name="Google Shape;932;p213" descr="chemicalreaction.jpg"/>
          <p:cNvPicPr preferRelativeResize="0">
            <a:picLocks noGrp="1"/>
          </p:cNvPicPr>
          <p:nvPr>
            <p:ph type="body" idx="1"/>
          </p:nvPr>
        </p:nvPicPr>
        <p:blipFill rotWithShape="1">
          <a:blip r:embed="rId3">
            <a:alphaModFix/>
          </a:blip>
          <a:srcRect l="-86715" r="-86715"/>
          <a:stretch/>
        </p:blipFill>
        <p:spPr>
          <a:xfrm>
            <a:off x="-601508" y="3072909"/>
            <a:ext cx="10347000" cy="3785100"/>
          </a:xfrm>
          <a:prstGeom prst="rect">
            <a:avLst/>
          </a:prstGeom>
          <a:noFill/>
          <a:ln w="9525" cap="flat" cmpd="sng">
            <a:solidFill>
              <a:schemeClr val="lt1"/>
            </a:solidFill>
            <a:prstDash val="solid"/>
            <a:round/>
            <a:headEnd type="none" w="sm" len="sm"/>
            <a:tailEnd type="none" w="sm" len="sm"/>
          </a:ln>
        </p:spPr>
      </p:pic>
      <p:sp>
        <p:nvSpPr>
          <p:cNvPr id="933" name="Google Shape;933;p21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2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Potential energy:</a:t>
            </a:r>
            <a:r>
              <a:rPr lang="en-US"/>
              <a:t> stored energy</a:t>
            </a:r>
            <a:endParaRPr/>
          </a:p>
        </p:txBody>
      </p:sp>
      <p:pic>
        <p:nvPicPr>
          <p:cNvPr id="940" name="Google Shape;940;p214" descr="potentiaLENERGY.jpg"/>
          <p:cNvPicPr preferRelativeResize="0">
            <a:picLocks noGrp="1"/>
          </p:cNvPicPr>
          <p:nvPr>
            <p:ph type="body" idx="1"/>
          </p:nvPr>
        </p:nvPicPr>
        <p:blipFill rotWithShape="1">
          <a:blip r:embed="rId3">
            <a:alphaModFix/>
          </a:blip>
          <a:srcRect l="-9890" r="-9888"/>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941" name="Google Shape;941;p214"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215"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pic>
        <p:nvPicPr>
          <p:cNvPr id="953" name="Google Shape;953;p216" descr="tom - Wiktionary"/>
          <p:cNvPicPr preferRelativeResize="0"/>
          <p:nvPr/>
        </p:nvPicPr>
        <p:blipFill rotWithShape="1">
          <a:blip r:embed="rId3">
            <a:alphaModFix/>
          </a:blip>
          <a:srcRect/>
          <a:stretch/>
        </p:blipFill>
        <p:spPr>
          <a:xfrm>
            <a:off x="2038650" y="2184520"/>
            <a:ext cx="5066676" cy="4306221"/>
          </a:xfrm>
          <a:prstGeom prst="rect">
            <a:avLst/>
          </a:prstGeom>
          <a:noFill/>
          <a:ln>
            <a:noFill/>
          </a:ln>
        </p:spPr>
      </p:pic>
      <p:sp>
        <p:nvSpPr>
          <p:cNvPr id="954" name="Google Shape;954;p216"/>
          <p:cNvSpPr txBox="1"/>
          <p:nvPr/>
        </p:nvSpPr>
        <p:spPr>
          <a:xfrm>
            <a:off x="-12" y="1163042"/>
            <a:ext cx="9144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found in the nucleus of an atom?</a:t>
            </a:r>
            <a:endParaRPr sz="1400" b="0" i="0" u="none" strike="noStrike" cap="none">
              <a:solidFill>
                <a:srgbClr val="000000"/>
              </a:solidFill>
              <a:latin typeface="Arial"/>
              <a:ea typeface="Arial"/>
              <a:cs typeface="Arial"/>
              <a:sym typeface="Arial"/>
            </a:endParaRPr>
          </a:p>
        </p:txBody>
      </p:sp>
      <p:sp>
        <p:nvSpPr>
          <p:cNvPr id="955" name="Google Shape;955;p21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217"/>
          <p:cNvSpPr txBox="1"/>
          <p:nvPr/>
        </p:nvSpPr>
        <p:spPr>
          <a:xfrm>
            <a:off x="0" y="1157263"/>
            <a:ext cx="9144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does mass tell us about an object?</a:t>
            </a:r>
            <a:endParaRPr sz="1400" b="0" i="0" u="none" strike="noStrike" cap="none">
              <a:solidFill>
                <a:srgbClr val="000000"/>
              </a:solidFill>
              <a:latin typeface="Arial"/>
              <a:ea typeface="Arial"/>
              <a:cs typeface="Arial"/>
              <a:sym typeface="Arial"/>
            </a:endParaRPr>
          </a:p>
        </p:txBody>
      </p:sp>
      <p:sp>
        <p:nvSpPr>
          <p:cNvPr id="962" name="Google Shape;962;p21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63" name="Google Shape;963;p217"/>
          <p:cNvPicPr preferRelativeResize="0"/>
          <p:nvPr/>
        </p:nvPicPr>
        <p:blipFill rotWithShape="1">
          <a:blip r:embed="rId4">
            <a:alphaModFix/>
          </a:blip>
          <a:srcRect l="42125" t="51668" r="36240" b="24040"/>
          <a:stretch/>
        </p:blipFill>
        <p:spPr>
          <a:xfrm>
            <a:off x="1310362" y="2145306"/>
            <a:ext cx="6523281" cy="4212234"/>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218"/>
          <p:cNvSpPr txBox="1"/>
          <p:nvPr/>
        </p:nvSpPr>
        <p:spPr>
          <a:xfrm>
            <a:off x="0" y="849550"/>
            <a:ext cx="9144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energy?</a:t>
            </a:r>
            <a:endParaRPr sz="1400" b="0" i="0" u="none" strike="noStrike" cap="none">
              <a:solidFill>
                <a:srgbClr val="000000"/>
              </a:solidFill>
              <a:latin typeface="Arial"/>
              <a:ea typeface="Arial"/>
              <a:cs typeface="Arial"/>
              <a:sym typeface="Arial"/>
            </a:endParaRPr>
          </a:p>
        </p:txBody>
      </p:sp>
      <p:sp>
        <p:nvSpPr>
          <p:cNvPr id="970" name="Google Shape;970;p21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71" name="Google Shape;971;p218" descr="energy.jpg"/>
          <p:cNvPicPr preferRelativeResize="0"/>
          <p:nvPr/>
        </p:nvPicPr>
        <p:blipFill rotWithShape="1">
          <a:blip r:embed="rId4">
            <a:alphaModFix/>
          </a:blip>
          <a:srcRect l="-18187" r="-18186"/>
          <a:stretch/>
        </p:blipFill>
        <p:spPr>
          <a:xfrm>
            <a:off x="457200" y="1901169"/>
            <a:ext cx="8229600" cy="4525963"/>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219"/>
          <p:cNvSpPr txBox="1"/>
          <p:nvPr/>
        </p:nvSpPr>
        <p:spPr>
          <a:xfrm>
            <a:off x="0" y="1132025"/>
            <a:ext cx="91440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relationship between gravity and mass?</a:t>
            </a:r>
            <a:endParaRPr sz="1400" b="0" i="0" u="none" strike="noStrike" cap="none">
              <a:solidFill>
                <a:srgbClr val="000000"/>
              </a:solidFill>
              <a:latin typeface="Arial"/>
              <a:ea typeface="Arial"/>
              <a:cs typeface="Arial"/>
              <a:sym typeface="Arial"/>
            </a:endParaRPr>
          </a:p>
        </p:txBody>
      </p:sp>
      <p:sp>
        <p:nvSpPr>
          <p:cNvPr id="978" name="Google Shape;978;p21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79" name="Google Shape;979;p219" descr="gravity.jpg"/>
          <p:cNvPicPr preferRelativeResize="0"/>
          <p:nvPr/>
        </p:nvPicPr>
        <p:blipFill rotWithShape="1">
          <a:blip r:embed="rId4">
            <a:alphaModFix/>
          </a:blip>
          <a:srcRect t="-34285" b="-34285"/>
          <a:stretch/>
        </p:blipFill>
        <p:spPr>
          <a:xfrm>
            <a:off x="457196" y="1766094"/>
            <a:ext cx="8229600" cy="4525963"/>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220"/>
          <p:cNvSpPr txBox="1"/>
          <p:nvPr/>
        </p:nvSpPr>
        <p:spPr>
          <a:xfrm>
            <a:off x="87682" y="720120"/>
            <a:ext cx="91440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chemeClr val="dk1"/>
                </a:solidFill>
                <a:latin typeface="Calibri"/>
                <a:ea typeface="Calibri"/>
                <a:cs typeface="Calibri"/>
                <a:sym typeface="Calibri"/>
              </a:rPr>
              <a:t>What is the difference between a chemical change and chemical reaction?</a:t>
            </a:r>
            <a:endParaRPr sz="1400" b="0" i="0" u="none" strike="noStrike" cap="none" dirty="0">
              <a:solidFill>
                <a:srgbClr val="000000"/>
              </a:solidFill>
              <a:latin typeface="Arial"/>
              <a:ea typeface="Arial"/>
              <a:cs typeface="Arial"/>
              <a:sym typeface="Arial"/>
            </a:endParaRPr>
          </a:p>
        </p:txBody>
      </p:sp>
      <p:pic>
        <p:nvPicPr>
          <p:cNvPr id="985" name="Google Shape;985;p220" descr="chemicalreaction.jpg"/>
          <p:cNvPicPr preferRelativeResize="0"/>
          <p:nvPr/>
        </p:nvPicPr>
        <p:blipFill rotWithShape="1">
          <a:blip r:embed="rId3">
            <a:alphaModFix/>
          </a:blip>
          <a:srcRect l="-86715" r="-86715"/>
          <a:stretch/>
        </p:blipFill>
        <p:spPr>
          <a:xfrm>
            <a:off x="-2849363" y="2419500"/>
            <a:ext cx="10346961" cy="4175353"/>
          </a:xfrm>
          <a:prstGeom prst="rect">
            <a:avLst/>
          </a:prstGeom>
          <a:noFill/>
          <a:ln>
            <a:noFill/>
          </a:ln>
        </p:spPr>
      </p:pic>
      <p:pic>
        <p:nvPicPr>
          <p:cNvPr id="986" name="Google Shape;986;p220"/>
          <p:cNvPicPr preferRelativeResize="0"/>
          <p:nvPr/>
        </p:nvPicPr>
        <p:blipFill rotWithShape="1">
          <a:blip r:embed="rId4">
            <a:alphaModFix/>
          </a:blip>
          <a:srcRect t="24756"/>
          <a:stretch/>
        </p:blipFill>
        <p:spPr>
          <a:xfrm>
            <a:off x="5034683" y="2402719"/>
            <a:ext cx="3712651" cy="4192134"/>
          </a:xfrm>
          <a:prstGeom prst="rect">
            <a:avLst/>
          </a:prstGeom>
          <a:noFill/>
          <a:ln>
            <a:noFill/>
          </a:ln>
        </p:spPr>
      </p:pic>
      <p:sp>
        <p:nvSpPr>
          <p:cNvPr id="987" name="Google Shape;987;p220"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2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potential energy?</a:t>
            </a:r>
            <a:endParaRPr/>
          </a:p>
        </p:txBody>
      </p:sp>
      <p:pic>
        <p:nvPicPr>
          <p:cNvPr id="994" name="Google Shape;994;p221" descr="potentiaLENERGY.jpg"/>
          <p:cNvPicPr preferRelativeResize="0">
            <a:picLocks noGrp="1"/>
          </p:cNvPicPr>
          <p:nvPr>
            <p:ph type="body" idx="1"/>
          </p:nvPr>
        </p:nvPicPr>
        <p:blipFill rotWithShape="1">
          <a:blip r:embed="rId3">
            <a:alphaModFix/>
          </a:blip>
          <a:srcRect l="-9890" r="-9888"/>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995" name="Google Shape;995;p22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29"/>
          <p:cNvSpPr txBox="1"/>
          <p:nvPr/>
        </p:nvSpPr>
        <p:spPr>
          <a:xfrm>
            <a:off x="-55649" y="217302"/>
            <a:ext cx="9255300" cy="212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Gravitational Potential Energy</a:t>
            </a:r>
            <a:endParaRPr sz="1400" b="0" i="0" u="none" strike="noStrike" cap="none">
              <a:solidFill>
                <a:srgbClr val="000000"/>
              </a:solidFill>
              <a:latin typeface="Arial"/>
              <a:ea typeface="Arial"/>
              <a:cs typeface="Arial"/>
              <a:sym typeface="Arial"/>
            </a:endParaRPr>
          </a:p>
        </p:txBody>
      </p:sp>
      <p:sp>
        <p:nvSpPr>
          <p:cNvPr id="1002" name="Google Shape;1002;p29"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3" name="Google Shape;1003;p29"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11325</Words>
  <Application>Microsoft Office PowerPoint</Application>
  <PresentationFormat>On-screen Show (4:3)</PresentationFormat>
  <Paragraphs>1297</Paragraphs>
  <Slides>310</Slides>
  <Notes>310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310</vt:i4>
      </vt:variant>
    </vt:vector>
  </HeadingPairs>
  <TitlesOfParts>
    <vt:vector size="31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Energy: the ability to cause change</vt:lpstr>
      <vt:lpstr>Gravity: force that exists between all objects with mass </vt:lpstr>
      <vt:lpstr>PowerPoint Presentation</vt:lpstr>
      <vt:lpstr>Chemical Reaction: made up of chemical changes that happen when two or more elements are combined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Potential Energy: stored energy</vt:lpstr>
      <vt:lpstr>PowerPoint Presentation</vt:lpstr>
      <vt:lpstr>PowerPoint Presentation</vt:lpstr>
      <vt:lpstr>PowerPoint Presentation</vt:lpstr>
      <vt:lpstr>PowerPoint Presentation</vt:lpstr>
      <vt:lpstr>Energy</vt:lpstr>
      <vt:lpstr>PowerPoint Presentation</vt:lpstr>
      <vt:lpstr>What is potential energy?</vt:lpstr>
      <vt:lpstr>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Potential energy: stored energy (energy that is possible)</vt:lpstr>
      <vt:lpstr>PowerPoint Presentation</vt:lpstr>
      <vt:lpstr>PowerPoint Presentation</vt:lpstr>
      <vt:lpstr>PowerPoint Presentation</vt:lpstr>
      <vt:lpstr>How do the word parts of “potential” help us remember what potential energy is?</vt:lpstr>
      <vt:lpstr>PowerPoint Presentation</vt:lpstr>
      <vt:lpstr>What is potential energy?</vt:lpstr>
      <vt:lpstr>Energy</vt:lpstr>
      <vt:lpstr>PowerPoint Presentation</vt:lpstr>
      <vt:lpstr>PowerPoint Presentation</vt:lpstr>
      <vt:lpstr>PowerPoint Presentation</vt:lpstr>
      <vt:lpstr>PowerPoint Presentation</vt:lpstr>
      <vt:lpstr>Potential energy: stored energy</vt:lpstr>
      <vt:lpstr>PowerPoint Presentation</vt:lpstr>
      <vt:lpstr>PowerPoint Presentation</vt:lpstr>
      <vt:lpstr>PowerPoint Presentation</vt:lpstr>
      <vt:lpstr>PowerPoint Presentation</vt:lpstr>
      <vt:lpstr>PowerPoint Presentation</vt:lpstr>
      <vt:lpstr>Gravitational Potential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Energy: the ability to cause change</vt:lpstr>
      <vt:lpstr>Gravity: force that exists between all objects with mass </vt:lpstr>
      <vt:lpstr>PowerPoint Presentation</vt:lpstr>
      <vt:lpstr>Chemical Reaction: made up of chemical changes that happen when two or more elements are combined</vt:lpstr>
      <vt:lpstr>Potential energy: stored energy</vt:lpstr>
      <vt:lpstr>PowerPoint Presentation</vt:lpstr>
      <vt:lpstr>PowerPoint Presentation</vt:lpstr>
      <vt:lpstr>PowerPoint Presentation</vt:lpstr>
      <vt:lpstr>PowerPoint Presentation</vt:lpstr>
      <vt:lpstr>PowerPoint Presentation</vt:lpstr>
      <vt:lpstr>PowerPoint Presentation</vt:lpstr>
      <vt:lpstr>What is potential energy?</vt:lpstr>
      <vt:lpstr>PowerPoint Presentation</vt:lpstr>
      <vt:lpstr>Gravitational Potential Energy: energy stored because of an object’s position or height above Earth’s surface</vt:lpstr>
      <vt:lpstr>PowerPoint Presentation</vt:lpstr>
      <vt:lpstr>Gravitational potential energy depends on the object’s: </vt:lpstr>
      <vt:lpstr>Gravitational potential energy depends on the object’s: </vt:lpstr>
      <vt:lpstr>PowerPoint Presentation</vt:lpstr>
      <vt:lpstr>What is gravitational potential energy?</vt:lpstr>
      <vt:lpstr>What two things does gravitational potential energy depend 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is holding weights an example of gravitational potential energy?</vt:lpstr>
      <vt:lpstr>Is being at the top of a water slide an example of gravitational potential energy? Explain.</vt:lpstr>
      <vt:lpstr>Give your own example of gravitational potential energy.</vt:lpstr>
      <vt:lpstr>PowerPoint Presentation</vt:lpstr>
      <vt:lpstr>PowerPoint Presentation</vt:lpstr>
      <vt:lpstr>PowerPoint Presentation</vt:lpstr>
      <vt:lpstr>What is gravitational potential energy?</vt:lpstr>
      <vt:lpstr>PowerPoint Presentation</vt:lpstr>
      <vt:lpstr>PowerPoint Presentation</vt:lpstr>
      <vt:lpstr>PowerPoint Presentation</vt:lpstr>
      <vt:lpstr>PowerPoint Presentation</vt:lpstr>
      <vt:lpstr>What is gravitational potential energy?</vt:lpstr>
      <vt:lpstr>What two things does gravitational potential energy depend on?</vt:lpstr>
      <vt:lpstr>PowerPoint Presentation</vt:lpstr>
      <vt:lpstr>PowerPoint Presentation</vt:lpstr>
      <vt:lpstr>Gravitational Potential Energy: energy stored because of an object’s position or height above Earth’s surface</vt:lpstr>
      <vt:lpstr>PowerPoint Presentation</vt:lpstr>
      <vt:lpstr>PowerPoint Presentation</vt:lpstr>
      <vt:lpstr>PowerPoint Presentation</vt:lpstr>
      <vt:lpstr>PowerPoint Presentation</vt:lpstr>
      <vt:lpstr>PowerPoint Presentation</vt:lpstr>
      <vt:lpstr>Chemical Energy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Energy: the ability to cause change</vt:lpstr>
      <vt:lpstr>Gravity: force that exists between all objects with mass</vt:lpstr>
      <vt:lpstr>PowerPoint Presentation</vt:lpstr>
      <vt:lpstr>Chemical Reaction: made up of chemical changes that happen when two or more elements are combined</vt:lpstr>
      <vt:lpstr>Potential energy: stored energy</vt:lpstr>
      <vt:lpstr>Gravitational Potential Energy: energy stored because of an object’s position or height above Earth’s surface</vt:lpstr>
      <vt:lpstr>PowerPoint Presentation</vt:lpstr>
      <vt:lpstr>PowerPoint Presentation</vt:lpstr>
      <vt:lpstr>PowerPoint Presentation</vt:lpstr>
      <vt:lpstr>PowerPoint Presentation</vt:lpstr>
      <vt:lpstr>PowerPoint Presentation</vt:lpstr>
      <vt:lpstr>PowerPoint Presentation</vt:lpstr>
      <vt:lpstr>What is potential energy?</vt:lpstr>
      <vt:lpstr>How is gravitational energy stored?</vt:lpstr>
      <vt:lpstr>PowerPoint Presentation</vt:lpstr>
      <vt:lpstr>Chemical Energy: energy stored in the bonds of chemical compounds, like atoms and molecules</vt:lpstr>
      <vt:lpstr>PowerPoint Presentation</vt:lpstr>
      <vt:lpstr>Bonds</vt:lpstr>
      <vt:lpstr>PowerPoint Presentation</vt:lpstr>
      <vt:lpstr>PowerPoint Presentation</vt:lpstr>
      <vt:lpstr>Chemical Reaction = energy released</vt:lpstr>
      <vt:lpstr>PowerPoint Presentation</vt:lpstr>
      <vt:lpstr>PowerPoint Presentation</vt:lpstr>
      <vt:lpstr>What is chemical energy?</vt:lpstr>
      <vt:lpstr>PowerPoint Presentation</vt:lpstr>
      <vt:lpstr>If bonds are broken, a chemical reaction happens and _______ is released.</vt:lpstr>
      <vt:lpstr>What is often the product of a chemical reaction?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chemical energy?</vt:lpstr>
      <vt:lpstr>PowerPoint Presentation</vt:lpstr>
      <vt:lpstr>PowerPoint Presentation</vt:lpstr>
      <vt:lpstr>What is gravitational potential energy?</vt:lpstr>
      <vt:lpstr>How are gravitational potential energy and chemical energy similar?</vt:lpstr>
      <vt:lpstr>PowerPoint Presentation</vt:lpstr>
      <vt:lpstr>Chemical Energy: energy stored in the bonds of chemical compounds, like atoms and molecules</vt:lpstr>
      <vt:lpstr>PowerPoint Presentation</vt:lpstr>
      <vt:lpstr>PowerPoint Presentation</vt:lpstr>
      <vt:lpstr>PowerPoint Presentation</vt:lpstr>
      <vt:lpstr>PowerPoint Presentation</vt:lpstr>
      <vt:lpstr>Nuclear Energy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Energy: the ability to cause change</vt:lpstr>
      <vt:lpstr>Gravity: force that exists between all objects with mass </vt:lpstr>
      <vt:lpstr>PowerPoint Presentation</vt:lpstr>
      <vt:lpstr>Chemical Reaction: made up of chemical changes that happen when two or more elements are combined</vt:lpstr>
      <vt:lpstr>Potential energy: stored energy</vt:lpstr>
      <vt:lpstr>Gravitational Potential Energy: energy stored because of an object’s position or height above Earth’s surface</vt:lpstr>
      <vt:lpstr>Chemical Energy: energy stored in the bonds of chemical compounds, like atoms and molecules</vt:lpstr>
      <vt:lpstr>PowerPoint Presentation</vt:lpstr>
      <vt:lpstr>PowerPoint Presentation</vt:lpstr>
      <vt:lpstr>PowerPoint Presentation</vt:lpstr>
      <vt:lpstr>PowerPoint Presentation</vt:lpstr>
      <vt:lpstr>PowerPoint Presentation</vt:lpstr>
      <vt:lpstr>PowerPoint Presentation</vt:lpstr>
      <vt:lpstr>What is potential energy?</vt:lpstr>
      <vt:lpstr>How is gravitational energy stored?</vt:lpstr>
      <vt:lpstr>What is chemical energy?</vt:lpstr>
      <vt:lpstr>PowerPoint Presentation</vt:lpstr>
      <vt:lpstr>Nuclear Energy: energy stored in the nucleus of an atom</vt:lpstr>
      <vt:lpstr>PowerPoint Presentation</vt:lpstr>
      <vt:lpstr>PowerPoint Presentation</vt:lpstr>
      <vt:lpstr>PowerPoint Presentation</vt:lpstr>
      <vt:lpstr>What is nuclear energy?</vt:lpstr>
      <vt:lpstr>What is the function of nuclear energy in an atom?</vt:lpstr>
      <vt:lpstr>PowerPoint Presentation</vt:lpstr>
      <vt:lpstr>PowerPoint Presentation</vt:lpstr>
      <vt:lpstr>PowerPoint Presentation</vt:lpstr>
      <vt:lpstr>How can we see nuclear energy?</vt:lpstr>
      <vt:lpstr>PowerPoint Presentation</vt:lpstr>
      <vt:lpstr>PowerPoint Presentation</vt:lpstr>
      <vt:lpstr>PowerPoint Presentation</vt:lpstr>
      <vt:lpstr>Nuclear</vt:lpstr>
      <vt:lpstr>PowerPoint Presentation</vt:lpstr>
      <vt:lpstr>Nuclear</vt:lpstr>
      <vt:lpstr>PowerPoint Presentation</vt:lpstr>
      <vt:lpstr>PowerPoint Presentation</vt:lpstr>
      <vt:lpstr>What is nuclear energy?</vt:lpstr>
      <vt:lpstr>How are nuclear energy and chemical energy different? </vt:lpstr>
      <vt:lpstr>How are gravitational potential energy, nuclear energy, and chemical energy related? </vt:lpstr>
      <vt:lpstr>PowerPoint Presentation</vt:lpstr>
      <vt:lpstr>Nuclear Energy: energy stored in the nucleus of an atom</vt:lpstr>
      <vt:lpstr>PowerPoint Presentation</vt:lpstr>
      <vt:lpstr>PowerPoint Presentation</vt:lpstr>
      <vt:lpstr>PowerPoint Presentation</vt:lpstr>
      <vt:lpstr>PowerPoint Presentation</vt:lpstr>
      <vt:lpstr>Kinetic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Energy: the ability to cause change</vt:lpstr>
      <vt:lpstr>Potential energy: stored energy</vt:lpstr>
      <vt:lpstr>Energy</vt:lpstr>
      <vt:lpstr>Gravitational Potential Energy: energy stored because of an object’s position or height above Earth’s surface</vt:lpstr>
      <vt:lpstr>Chemical Energy: energy stored in the bonds of chemical compounds, like atoms and molecules</vt:lpstr>
      <vt:lpstr>Nuclear Energy: energy stored in the nucleus of an atom</vt:lpstr>
      <vt:lpstr>PowerPoint Presentation</vt:lpstr>
      <vt:lpstr>PowerPoint Presentation</vt:lpstr>
      <vt:lpstr>What is energy?</vt:lpstr>
      <vt:lpstr>What is potential energy?</vt:lpstr>
      <vt:lpstr>Energy</vt:lpstr>
      <vt:lpstr>What is gravitational potential energy?</vt:lpstr>
      <vt:lpstr>How are nuclear energy and chemical energy different? </vt:lpstr>
      <vt:lpstr>PowerPoint Presentation</vt:lpstr>
      <vt:lpstr>Kinetic Energy: energy of mass in motion</vt:lpstr>
      <vt:lpstr>PowerPoint Presentation</vt:lpstr>
      <vt:lpstr>PowerPoint Presentation</vt:lpstr>
      <vt:lpstr>PowerPoint Presentation</vt:lpstr>
      <vt:lpstr>PowerPoint Presentation</vt:lpstr>
      <vt:lpstr>PowerPoint Presentation</vt:lpstr>
      <vt:lpstr>What is kinetic energy?</vt:lpstr>
      <vt:lpstr>How is kinetic energy measured?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kinetic energy?</vt:lpstr>
      <vt:lpstr>What has to be present for an object to have kinetic energy?</vt:lpstr>
      <vt:lpstr>What is the difference between kinetic and potential energy?</vt:lpstr>
      <vt:lpstr>PowerPoint Presentation</vt:lpstr>
      <vt:lpstr>Kinetic Energy: energy of mass in motion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2</cp:revision>
  <dcterms:created xsi:type="dcterms:W3CDTF">2017-07-27T10:36:43Z</dcterms:created>
  <dcterms:modified xsi:type="dcterms:W3CDTF">2021-08-03T17:51:34Z</dcterms:modified>
</cp:coreProperties>
</file>