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jqYQIgQg3pGbgoDaiY3N3uJkmt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2127f410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e2127f410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ge2127f410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2127f4101_0_2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e2127f4101_0_2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look at the predator-prey relationship. </a:t>
            </a:r>
            <a:endParaRPr/>
          </a:p>
        </p:txBody>
      </p:sp>
      <p:sp>
        <p:nvSpPr>
          <p:cNvPr id="181" name="Google Shape;181;ge2127f4101_0_2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a predator prey relationship, </a:t>
            </a:r>
            <a:r>
              <a:rPr lang="en-US" sz="1200"/>
              <a:t>animals eat other animals for energy and nutrients.</a:t>
            </a:r>
            <a:endParaRPr/>
          </a:p>
          <a:p>
            <a:pPr marL="0" lvl="0" indent="0" algn="l" rtl="0">
              <a:spcBef>
                <a:spcPts val="0"/>
              </a:spcBef>
              <a:spcAft>
                <a:spcPts val="0"/>
              </a:spcAft>
              <a:buNone/>
            </a:pPr>
            <a:endParaRPr/>
          </a:p>
        </p:txBody>
      </p:sp>
      <p:sp>
        <p:nvSpPr>
          <p:cNvPr id="189" name="Google Shape;18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e272631667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e272631667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a:t>Now let’s pause for a moment to check your understanding.</a:t>
            </a:r>
            <a:endParaRPr b="0"/>
          </a:p>
        </p:txBody>
      </p:sp>
      <p:sp>
        <p:nvSpPr>
          <p:cNvPr id="198" name="Google Shape;198;ge272631667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272631667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e27263166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r>
              <a:rPr lang="en-US"/>
              <a:t>What is a predator-prey relationship?</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[In a predator-prey relationship, animals eat other animals for energy and nutrients.]</a:t>
            </a:r>
            <a:endParaRPr/>
          </a:p>
        </p:txBody>
      </p:sp>
      <p:sp>
        <p:nvSpPr>
          <p:cNvPr id="204" name="Google Shape;204;ge272631667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2127f4101_0_3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e2127f4101_0_3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212" name="Google Shape;212;ge2127f4101_0_3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predator is the animal that hunts and eats the other animal. </a:t>
            </a:r>
            <a:endParaRPr/>
          </a:p>
        </p:txBody>
      </p:sp>
      <p:sp>
        <p:nvSpPr>
          <p:cNvPr id="219" name="Google Shape;21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2127f4101_0_4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e2127f4101_0_4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28" name="Google Shape;228;ge2127f4101_0_4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a predator? </a:t>
            </a:r>
            <a:endParaRPr/>
          </a:p>
          <a:p>
            <a:pPr marL="0" lvl="0" indent="0" algn="l" rtl="0">
              <a:spcBef>
                <a:spcPts val="0"/>
              </a:spcBef>
              <a:spcAft>
                <a:spcPts val="0"/>
              </a:spcAft>
              <a:buNone/>
            </a:pPr>
            <a:endParaRPr/>
          </a:p>
          <a:p>
            <a:pPr marL="0" lvl="0" indent="0" algn="l" rtl="0">
              <a:spcBef>
                <a:spcPts val="0"/>
              </a:spcBef>
              <a:spcAft>
                <a:spcPts val="0"/>
              </a:spcAft>
              <a:buNone/>
            </a:pPr>
            <a:r>
              <a:rPr lang="en-US"/>
              <a:t>[In a predator-prey relationship, the predator is the animal that hunts and eats the other animal.]</a:t>
            </a:r>
            <a:endParaRPr/>
          </a:p>
        </p:txBody>
      </p:sp>
      <p:sp>
        <p:nvSpPr>
          <p:cNvPr id="234" name="Google Shape;234;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2127f4101_0_5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e2127f4101_0_5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Now, let’s talk about some examples of </a:t>
            </a:r>
            <a:r>
              <a:rPr lang="en-US" b="1"/>
              <a:t>predators</a:t>
            </a:r>
            <a:r>
              <a:rPr lang="en-US"/>
              <a:t>.  </a:t>
            </a:r>
            <a:endParaRPr/>
          </a:p>
        </p:txBody>
      </p:sp>
      <p:sp>
        <p:nvSpPr>
          <p:cNvPr id="242" name="Google Shape;242;ge2127f4101_0_5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300"/>
              <a:t>Sharks eat a wide variety of other fish.</a:t>
            </a:r>
            <a:endParaRPr sz="700"/>
          </a:p>
        </p:txBody>
      </p:sp>
      <p:sp>
        <p:nvSpPr>
          <p:cNvPr id="249" name="Google Shape;24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Today we will learn about predators and prey. </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Big cats are also examples of predators. </a:t>
            </a:r>
            <a:endParaRPr/>
          </a:p>
        </p:txBody>
      </p:sp>
      <p:sp>
        <p:nvSpPr>
          <p:cNvPr id="258" name="Google Shape;25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2127f4101_0_6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e2127f4101_0_6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let’s talk about some non-examples of </a:t>
            </a:r>
            <a:r>
              <a:rPr lang="en-US" b="1"/>
              <a:t>predators</a:t>
            </a:r>
            <a:r>
              <a:rPr lang="en-US"/>
              <a:t>.  </a:t>
            </a:r>
            <a:endParaRPr/>
          </a:p>
        </p:txBody>
      </p:sp>
      <p:sp>
        <p:nvSpPr>
          <p:cNvPr id="266" name="Google Shape;266;ge2127f4101_0_6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Plants are generally not predators. They do not hunt and eat other animals. </a:t>
            </a:r>
            <a:endParaRPr/>
          </a:p>
        </p:txBody>
      </p:sp>
      <p:sp>
        <p:nvSpPr>
          <p:cNvPr id="273" name="Google Shape;27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2127f4101_0_7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e2127f4101_0_7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81" name="Google Shape;281;ge2127f4101_0_7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514350" lvl="0" indent="-438150" algn="l" rtl="0">
              <a:spcBef>
                <a:spcPts val="0"/>
              </a:spcBef>
              <a:spcAft>
                <a:spcPts val="0"/>
              </a:spcAft>
              <a:buClr>
                <a:schemeClr val="dk1"/>
              </a:buClr>
              <a:buSzPts val="1200"/>
              <a:buFont typeface="Calibri"/>
              <a:buNone/>
            </a:pPr>
            <a:r>
              <a:rPr lang="en-US"/>
              <a:t>Which of the following is a predator?</a:t>
            </a:r>
            <a:endParaRPr/>
          </a:p>
        </p:txBody>
      </p:sp>
      <p:sp>
        <p:nvSpPr>
          <p:cNvPr id="287" name="Google Shape;287;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272631667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e272631667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514350" lvl="0" indent="-438150" algn="l" rtl="0">
              <a:spcBef>
                <a:spcPts val="0"/>
              </a:spcBef>
              <a:spcAft>
                <a:spcPts val="0"/>
              </a:spcAft>
              <a:buClr>
                <a:schemeClr val="dk1"/>
              </a:buClr>
              <a:buSzPts val="1200"/>
              <a:buFont typeface="Calibri"/>
              <a:buNone/>
            </a:pPr>
            <a:r>
              <a:rPr lang="en-US"/>
              <a:t>Which of the following is a predator?</a:t>
            </a:r>
            <a:endParaRPr/>
          </a:p>
          <a:p>
            <a:pPr marL="514350" lvl="0" indent="-438150" algn="l" rtl="0">
              <a:spcBef>
                <a:spcPts val="0"/>
              </a:spcBef>
              <a:spcAft>
                <a:spcPts val="0"/>
              </a:spcAft>
              <a:buClr>
                <a:schemeClr val="dk1"/>
              </a:buClr>
              <a:buSzPts val="1200"/>
              <a:buFont typeface="Calibri"/>
              <a:buNone/>
            </a:pPr>
            <a:endParaRPr/>
          </a:p>
          <a:p>
            <a:pPr marL="514350" lvl="0" indent="-438150" algn="l" rtl="0">
              <a:spcBef>
                <a:spcPts val="0"/>
              </a:spcBef>
              <a:spcAft>
                <a:spcPts val="0"/>
              </a:spcAft>
              <a:buClr>
                <a:schemeClr val="dk1"/>
              </a:buClr>
              <a:buSzPts val="1200"/>
              <a:buFont typeface="Calibri"/>
              <a:buNone/>
            </a:pPr>
            <a:r>
              <a:rPr lang="en-US"/>
              <a:t>[A bald eagle that eats mice and other rodents]</a:t>
            </a:r>
            <a:endParaRPr/>
          </a:p>
        </p:txBody>
      </p:sp>
      <p:sp>
        <p:nvSpPr>
          <p:cNvPr id="296" name="Google Shape;296;ge272631667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2127f4101_0_4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e2127f4101_0_4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prey is the animal that is hunted and gets eaten by the predator.</a:t>
            </a:r>
            <a:endParaRPr/>
          </a:p>
        </p:txBody>
      </p:sp>
      <p:sp>
        <p:nvSpPr>
          <p:cNvPr id="305" name="Google Shape;305;ge2127f4101_0_4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e2127f4101_0_7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e2127f4101_0_7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314" name="Google Shape;314;ge2127f4101_0_7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prey?</a:t>
            </a:r>
            <a:endParaRPr/>
          </a:p>
          <a:p>
            <a:pPr marL="0" lvl="0" indent="0" algn="l" rtl="0">
              <a:spcBef>
                <a:spcPts val="0"/>
              </a:spcBef>
              <a:spcAft>
                <a:spcPts val="0"/>
              </a:spcAft>
              <a:buNone/>
            </a:pPr>
            <a:endParaRPr/>
          </a:p>
          <a:p>
            <a:pPr marL="0" lvl="0" indent="0" algn="l" rtl="0">
              <a:spcBef>
                <a:spcPts val="0"/>
              </a:spcBef>
              <a:spcAft>
                <a:spcPts val="0"/>
              </a:spcAft>
              <a:buNone/>
            </a:pPr>
            <a:r>
              <a:rPr lang="en-US"/>
              <a:t>[The prey is the animal that is hunted and gets eaten by the predator.]</a:t>
            </a:r>
            <a:endParaRPr/>
          </a:p>
        </p:txBody>
      </p:sp>
      <p:sp>
        <p:nvSpPr>
          <p:cNvPr id="320" name="Google Shape;32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e2127f4101_0_8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e2127f4101_0_8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look at an example of </a:t>
            </a:r>
            <a:r>
              <a:rPr lang="en-US" b="1"/>
              <a:t>prey</a:t>
            </a:r>
            <a:r>
              <a:rPr lang="en-US"/>
              <a:t>.  </a:t>
            </a:r>
            <a:endParaRPr/>
          </a:p>
        </p:txBody>
      </p:sp>
      <p:sp>
        <p:nvSpPr>
          <p:cNvPr id="327" name="Google Shape;327;ge2127f4101_0_8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2127f4101_0_13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e2127f4101_0_13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start, let’s think about our “big question”: </a:t>
            </a:r>
            <a:r>
              <a:rPr lang="en-US" b="1"/>
              <a:t>What factors characterize a predator-prey interaction and what types of organisms do we see take part in these interactions? </a:t>
            </a:r>
            <a:endParaRPr/>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 lesson, and we’ll revisit it.</a:t>
            </a:r>
            <a:endParaRPr/>
          </a:p>
        </p:txBody>
      </p:sp>
      <p:sp>
        <p:nvSpPr>
          <p:cNvPr id="125" name="Google Shape;125;ge2127f4101_0_13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gazelle is an example of prey.</a:t>
            </a:r>
            <a:endParaRPr/>
          </a:p>
        </p:txBody>
      </p:sp>
      <p:sp>
        <p:nvSpPr>
          <p:cNvPr id="334" name="Google Shape;334;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e2127f4101_0_9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e2127f4101_0_9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let’s look at a non-example of </a:t>
            </a:r>
            <a:r>
              <a:rPr lang="en-US" b="1"/>
              <a:t>prey</a:t>
            </a:r>
            <a:r>
              <a:rPr lang="en-US"/>
              <a:t>.  </a:t>
            </a:r>
            <a:endParaRPr/>
          </a:p>
        </p:txBody>
      </p:sp>
      <p:sp>
        <p:nvSpPr>
          <p:cNvPr id="343" name="Google Shape;343;ge2127f4101_0_9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Wolves are not prey - they are predators. </a:t>
            </a:r>
            <a:endParaRPr/>
          </a:p>
        </p:txBody>
      </p:sp>
      <p:sp>
        <p:nvSpPr>
          <p:cNvPr id="350" name="Google Shape;350;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Some animals can be both predator and prey. For example, this frog is a predator in the first picture (as it hunts the big) and prey in the second picture, as it is hunted by the eagle. </a:t>
            </a:r>
            <a:endParaRPr/>
          </a:p>
        </p:txBody>
      </p:sp>
      <p:sp>
        <p:nvSpPr>
          <p:cNvPr id="358" name="Google Shape;358;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2127f4101_0_10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e2127f4101_0_10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369" name="Google Shape;369;ge2127f4101_0_10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Prey are animals that… </a:t>
            </a:r>
            <a:endParaRPr/>
          </a:p>
        </p:txBody>
      </p:sp>
      <p:sp>
        <p:nvSpPr>
          <p:cNvPr id="375" name="Google Shape;375;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e272631667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e272631667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Prey are animals that… </a:t>
            </a:r>
            <a:endParaRPr/>
          </a:p>
        </p:txBody>
      </p:sp>
      <p:sp>
        <p:nvSpPr>
          <p:cNvPr id="384" name="Google Shape;384;ge272631667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Which of the following is </a:t>
            </a:r>
            <a:r>
              <a:rPr lang="en-US" b="1"/>
              <a:t>not</a:t>
            </a:r>
            <a:r>
              <a:rPr lang="en-US"/>
              <a:t> an example of a predator?</a:t>
            </a:r>
            <a:endParaRPr/>
          </a:p>
        </p:txBody>
      </p:sp>
      <p:sp>
        <p:nvSpPr>
          <p:cNvPr id="393" name="Google Shape;393;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e272631667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e272631667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Which of the following is </a:t>
            </a:r>
            <a:r>
              <a:rPr lang="en-US" b="1"/>
              <a:t>not</a:t>
            </a:r>
            <a:r>
              <a:rPr lang="en-US"/>
              <a:t> an example of a predator?</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[A deer]</a:t>
            </a:r>
            <a:endParaRPr/>
          </a:p>
        </p:txBody>
      </p:sp>
      <p:sp>
        <p:nvSpPr>
          <p:cNvPr id="402" name="Google Shape;402;ge272631667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True/False: Animals cannot be both a predator and prey.</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411" name="Google Shape;411;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2127f4101_0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e2127f4101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review some other words &amp; concepts that you already learned and make sure you are firm in your understanding.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Cues are an important way to prepare students for what is coming next. </a:t>
            </a:r>
            <a:endParaRPr/>
          </a:p>
        </p:txBody>
      </p:sp>
      <p:sp>
        <p:nvSpPr>
          <p:cNvPr id="133" name="Google Shape;133;ge2127f4101_0_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e272631667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e272631667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True/False: Animals cannot be both a predator and prey.</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[False – depends on context. Some animals are predators of animals while also being prey for other animals.]</a:t>
            </a:r>
            <a:endParaRPr/>
          </a:p>
        </p:txBody>
      </p:sp>
      <p:sp>
        <p:nvSpPr>
          <p:cNvPr id="419" name="Google Shape;419;ge272631667_0_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Identify the animal in this picture that is a predator. </a:t>
            </a:r>
            <a:endParaRPr b="0"/>
          </a:p>
        </p:txBody>
      </p:sp>
      <p:sp>
        <p:nvSpPr>
          <p:cNvPr id="427" name="Google Shape;427;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e272631667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e272631667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Identify the animal in this picture that is a predator. </a:t>
            </a:r>
            <a:endParaRPr b="0"/>
          </a:p>
        </p:txBody>
      </p:sp>
      <p:sp>
        <p:nvSpPr>
          <p:cNvPr id="435" name="Google Shape;435;ge272631667_0_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e2127f4101_0_1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e2127f4101_0_1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444" name="Google Shape;444;ge2127f4101_0_11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e272631667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ge272631667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a predator prey relationship, </a:t>
            </a:r>
            <a:r>
              <a:rPr lang="en-US" sz="1200"/>
              <a:t>animals eat other animals for energy and nutrients.</a:t>
            </a:r>
            <a:endParaRPr/>
          </a:p>
          <a:p>
            <a:pPr marL="0" lvl="0" indent="0" algn="l" rtl="0">
              <a:spcBef>
                <a:spcPts val="0"/>
              </a:spcBef>
              <a:spcAft>
                <a:spcPts val="0"/>
              </a:spcAft>
              <a:buNone/>
            </a:pPr>
            <a:endParaRPr/>
          </a:p>
        </p:txBody>
      </p:sp>
      <p:sp>
        <p:nvSpPr>
          <p:cNvPr id="451" name="Google Shape;451;ge272631667_0_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e2127f4101_0_12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e2127f4101_0_12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predator is the animal that hunts and eats the other animal. </a:t>
            </a:r>
            <a:endParaRPr/>
          </a:p>
        </p:txBody>
      </p:sp>
      <p:sp>
        <p:nvSpPr>
          <p:cNvPr id="459" name="Google Shape;459;ge2127f4101_0_12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e2127f4101_0_12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e2127f4101_0_12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prey is the animal that is hunted and gets eaten by the predator.</a:t>
            </a:r>
            <a:endParaRPr/>
          </a:p>
        </p:txBody>
      </p:sp>
      <p:sp>
        <p:nvSpPr>
          <p:cNvPr id="468" name="Google Shape;468;ge2127f4101_0_12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e2127f4101_0_12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e2127f4101_0_12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t>Feedback: This resource can be explored ahead of time if you wish to provide students with links to specific videos or with questions to extend their learning.</a:t>
            </a:r>
            <a:endParaRPr sz="400"/>
          </a:p>
        </p:txBody>
      </p:sp>
      <p:sp>
        <p:nvSpPr>
          <p:cNvPr id="477" name="Google Shape;477;ge2127f4101_0_12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85" name="Google Shape;485;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e2127f4101_0_13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ge2127f4101_0_13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b="1"/>
              <a:t>Explicit cue to revisit the big question at the end of the lesson:  </a:t>
            </a:r>
            <a:r>
              <a:rPr lang="en-US"/>
              <a:t>Okay everyone. Now that we’ve learned about predator-prey interactions, let’s reflect once more on our big question. Was there anything that we predicted earlier that was correct or incorrect? Do you have any new hypotheses to share?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Feedback: Offering students an opportunity to evaluate their earlier hypotheses and make changes based on their new understandings is an important part of the iterative process in science. This is a great opportunity to help students build an epistemic understanding by explicitly stating how continuing to change and build on hypotheses as your knowledge grows is an important part of the discipline of science!</a:t>
            </a:r>
            <a:endParaRPr/>
          </a:p>
        </p:txBody>
      </p:sp>
      <p:sp>
        <p:nvSpPr>
          <p:cNvPr id="499" name="Google Shape;499;ge2127f4101_0_13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Competition is when individuals within a population try to use the </a:t>
            </a:r>
            <a:r>
              <a:rPr lang="en-US" b="1"/>
              <a:t>same limited resources </a:t>
            </a:r>
            <a:r>
              <a:rPr lang="en-US"/>
              <a:t>– they compete with one another. </a:t>
            </a:r>
            <a:endParaRPr/>
          </a:p>
          <a:p>
            <a:pPr marL="0" lvl="0" indent="0" algn="l" rtl="0">
              <a:spcBef>
                <a:spcPts val="0"/>
              </a:spcBef>
              <a:spcAft>
                <a:spcPts val="0"/>
              </a:spcAft>
              <a:buNone/>
            </a:pPr>
            <a:endParaRPr/>
          </a:p>
        </p:txBody>
      </p:sp>
      <p:sp>
        <p:nvSpPr>
          <p:cNvPr id="139" name="Google Shape;13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507" name="Google Shape;507;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e2127f4101_0_14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ge2127f4101_0_14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Competition can occur between members of the same or different species. </a:t>
            </a:r>
            <a:endParaRPr/>
          </a:p>
        </p:txBody>
      </p:sp>
      <p:sp>
        <p:nvSpPr>
          <p:cNvPr id="147" name="Google Shape;14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e2127f4101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e2127f4101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a:t>Now let’s pause for a moment to check your understanding.</a:t>
            </a:r>
            <a:endParaRPr b="0"/>
          </a:p>
        </p:txBody>
      </p:sp>
      <p:sp>
        <p:nvSpPr>
          <p:cNvPr id="159" name="Google Shape;159;ge2127f4101_0_1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r>
              <a:rPr lang="en-US"/>
              <a:t>What is competition?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[Competition is when individuals within a population try to use the </a:t>
            </a:r>
            <a:r>
              <a:rPr lang="en-US" b="1"/>
              <a:t>same limited resources </a:t>
            </a:r>
            <a:r>
              <a:rPr lang="en-US"/>
              <a:t>– they compete with one another.]</a:t>
            </a:r>
            <a:endParaRPr/>
          </a:p>
        </p:txBody>
      </p:sp>
      <p:sp>
        <p:nvSpPr>
          <p:cNvPr id="165" name="Google Shape;16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Can you give an example of competition? </a:t>
            </a:r>
            <a:endParaRPr/>
          </a:p>
        </p:txBody>
      </p:sp>
      <p:sp>
        <p:nvSpPr>
          <p:cNvPr id="173" name="Google Shape;17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5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 name="Google Shape;28;p5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 name="Google Shape;29;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5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5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5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5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0" name="Google Shape;50;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5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ge2127f4101_0_0"/>
          <p:cNvGrpSpPr/>
          <p:nvPr/>
        </p:nvGrpSpPr>
        <p:grpSpPr>
          <a:xfrm>
            <a:off x="1505008" y="297180"/>
            <a:ext cx="5828913" cy="6263098"/>
            <a:chOff x="814636" y="0"/>
            <a:chExt cx="5828913" cy="6263098"/>
          </a:xfrm>
        </p:grpSpPr>
        <p:sp>
          <p:nvSpPr>
            <p:cNvPr id="90" name="Google Shape;90;ge2127f4101_0_0"/>
            <p:cNvSpPr/>
            <p:nvPr/>
          </p:nvSpPr>
          <p:spPr>
            <a:xfrm rot="10800000">
              <a:off x="1480849" y="54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ge2127f4101_0_0"/>
            <p:cNvSpPr txBox="1"/>
            <p:nvPr/>
          </p:nvSpPr>
          <p:spPr>
            <a:xfrm>
              <a:off x="1661623" y="68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a:p>
          </p:txBody>
        </p:sp>
        <p:sp>
          <p:nvSpPr>
            <p:cNvPr id="92" name="Google Shape;92;ge2127f4101_0_0"/>
            <p:cNvSpPr/>
            <p:nvPr/>
          </p:nvSpPr>
          <p:spPr>
            <a:xfrm>
              <a:off x="848401" y="0"/>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ge2127f4101_0_0"/>
            <p:cNvSpPr/>
            <p:nvPr/>
          </p:nvSpPr>
          <p:spPr>
            <a:xfrm rot="10800000">
              <a:off x="1480849" y="938784"/>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ge2127f4101_0_0"/>
            <p:cNvSpPr txBox="1"/>
            <p:nvPr/>
          </p:nvSpPr>
          <p:spPr>
            <a:xfrm>
              <a:off x="1661623" y="938929"/>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a:p>
          </p:txBody>
        </p:sp>
        <p:sp>
          <p:nvSpPr>
            <p:cNvPr id="95" name="Google Shape;95;ge2127f4101_0_0"/>
            <p:cNvSpPr/>
            <p:nvPr/>
          </p:nvSpPr>
          <p:spPr>
            <a:xfrm>
              <a:off x="824716" y="938929"/>
              <a:ext cx="722700" cy="7227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ge2127f4101_0_0"/>
            <p:cNvSpPr/>
            <p:nvPr/>
          </p:nvSpPr>
          <p:spPr>
            <a:xfrm rot="10800000">
              <a:off x="1480849" y="1877027"/>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ge2127f4101_0_0"/>
            <p:cNvSpPr txBox="1"/>
            <p:nvPr/>
          </p:nvSpPr>
          <p:spPr>
            <a:xfrm>
              <a:off x="1661623" y="1877172"/>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a:p>
          </p:txBody>
        </p:sp>
        <p:sp>
          <p:nvSpPr>
            <p:cNvPr id="98" name="Google Shape;98;ge2127f4101_0_0"/>
            <p:cNvSpPr/>
            <p:nvPr/>
          </p:nvSpPr>
          <p:spPr>
            <a:xfrm>
              <a:off x="814643" y="1875958"/>
              <a:ext cx="722700" cy="7227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ge2127f4101_0_0"/>
            <p:cNvSpPr/>
            <p:nvPr/>
          </p:nvSpPr>
          <p:spPr>
            <a:xfrm rot="10800000">
              <a:off x="1480849" y="281527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ge2127f4101_0_0"/>
            <p:cNvSpPr txBox="1"/>
            <p:nvPr/>
          </p:nvSpPr>
          <p:spPr>
            <a:xfrm>
              <a:off x="1661623" y="281541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a:p>
          </p:txBody>
        </p:sp>
        <p:sp>
          <p:nvSpPr>
            <p:cNvPr id="101" name="Google Shape;101;ge2127f4101_0_0"/>
            <p:cNvSpPr/>
            <p:nvPr/>
          </p:nvSpPr>
          <p:spPr>
            <a:xfrm>
              <a:off x="814636" y="2815415"/>
              <a:ext cx="722700" cy="722700"/>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ge2127f4101_0_0"/>
            <p:cNvSpPr/>
            <p:nvPr/>
          </p:nvSpPr>
          <p:spPr>
            <a:xfrm rot="10800000">
              <a:off x="1480849" y="3753610"/>
              <a:ext cx="5162700" cy="1571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ge2127f4101_0_0"/>
            <p:cNvSpPr txBox="1"/>
            <p:nvPr/>
          </p:nvSpPr>
          <p:spPr>
            <a:xfrm>
              <a:off x="1873747" y="3753659"/>
              <a:ext cx="4769700" cy="1571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04" name="Google Shape;104;ge2127f4101_0_0"/>
            <p:cNvSpPr/>
            <p:nvPr/>
          </p:nvSpPr>
          <p:spPr>
            <a:xfrm>
              <a:off x="822078" y="4170465"/>
              <a:ext cx="722700" cy="7227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ge2127f4101_0_0"/>
            <p:cNvSpPr/>
            <p:nvPr/>
          </p:nvSpPr>
          <p:spPr>
            <a:xfrm rot="10800000">
              <a:off x="1480849" y="5540253"/>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ge2127f4101_0_0"/>
            <p:cNvSpPr txBox="1"/>
            <p:nvPr/>
          </p:nvSpPr>
          <p:spPr>
            <a:xfrm>
              <a:off x="1661623" y="5540398"/>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a:p>
          </p:txBody>
        </p:sp>
        <p:sp>
          <p:nvSpPr>
            <p:cNvPr id="107" name="Google Shape;107;ge2127f4101_0_0"/>
            <p:cNvSpPr/>
            <p:nvPr/>
          </p:nvSpPr>
          <p:spPr>
            <a:xfrm>
              <a:off x="826125" y="55313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ge2127f4101_0_0"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ge2127f4101_0_0"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ge2127f4101_0_0"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ge2127f4101_0_0"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ge2127f4101_0_0"/>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ge2127f4101_0_0"/>
          <p:cNvSpPr txBox="1"/>
          <p:nvPr/>
        </p:nvSpPr>
        <p:spPr>
          <a:xfrm>
            <a:off x="366765" y="367993"/>
            <a:ext cx="703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Calibri"/>
                <a:ea typeface="Calibri"/>
                <a:cs typeface="Calibri"/>
                <a:sym typeface="Calibri"/>
              </a:rPr>
              <a:t>Intro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e2127f4101_0_272"/>
          <p:cNvSpPr txBox="1"/>
          <p:nvPr/>
        </p:nvSpPr>
        <p:spPr>
          <a:xfrm>
            <a:off x="53851" y="471550"/>
            <a:ext cx="9036300" cy="2124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a:solidFill>
                  <a:schemeClr val="dk1"/>
                </a:solidFill>
                <a:latin typeface="Calibri"/>
                <a:ea typeface="Calibri"/>
                <a:cs typeface="Calibri"/>
                <a:sym typeface="Calibri"/>
              </a:rPr>
              <a:t>Predator-Prey Relationship</a:t>
            </a:r>
            <a:endParaRPr sz="6600" b="1">
              <a:solidFill>
                <a:schemeClr val="dk1"/>
              </a:solidFill>
              <a:latin typeface="Calibri"/>
              <a:ea typeface="Calibri"/>
              <a:cs typeface="Calibri"/>
              <a:sym typeface="Calibri"/>
            </a:endParaRPr>
          </a:p>
        </p:txBody>
      </p:sp>
      <p:sp>
        <p:nvSpPr>
          <p:cNvPr id="184" name="Google Shape;184;ge2127f4101_0_272" descr="Artificial Intelligence"/>
          <p:cNvSpPr/>
          <p:nvPr/>
        </p:nvSpPr>
        <p:spPr>
          <a:xfrm>
            <a:off x="1432781" y="2468252"/>
            <a:ext cx="3326700" cy="3094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5" name="Google Shape;185;ge2127f4101_0_272"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a:spLocks noGrp="1"/>
          </p:cNvSpPr>
          <p:nvPr>
            <p:ph type="ctrTitle"/>
          </p:nvPr>
        </p:nvSpPr>
        <p:spPr>
          <a:xfrm>
            <a:off x="845975" y="335376"/>
            <a:ext cx="7772400" cy="1470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10000"/>
              <a:buFont typeface="Calibri"/>
              <a:buNone/>
            </a:pPr>
            <a:r>
              <a:rPr lang="en-US" sz="4000" b="1" u="sng"/>
              <a:t>Predator-prey relationship</a:t>
            </a:r>
            <a:r>
              <a:rPr lang="en-US" sz="4000"/>
              <a:t>: animals eat other animals for energy and nutrients</a:t>
            </a:r>
            <a:endParaRPr sz="6400"/>
          </a:p>
        </p:txBody>
      </p:sp>
      <p:pic>
        <p:nvPicPr>
          <p:cNvPr id="192" name="Google Shape;192;p12" descr="dreamstime_xl_23511442.jpg"/>
          <p:cNvPicPr preferRelativeResize="0"/>
          <p:nvPr/>
        </p:nvPicPr>
        <p:blipFill rotWithShape="1">
          <a:blip r:embed="rId3">
            <a:alphaModFix/>
          </a:blip>
          <a:srcRect/>
          <a:stretch/>
        </p:blipFill>
        <p:spPr>
          <a:xfrm>
            <a:off x="1002108" y="2760376"/>
            <a:ext cx="7139819" cy="2855343"/>
          </a:xfrm>
          <a:prstGeom prst="rect">
            <a:avLst/>
          </a:prstGeom>
          <a:noFill/>
          <a:ln>
            <a:noFill/>
          </a:ln>
        </p:spPr>
      </p:pic>
      <p:sp>
        <p:nvSpPr>
          <p:cNvPr id="193" name="Google Shape;193;p12"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12" descr="Blog"/>
          <p:cNvPicPr preferRelativeResize="0"/>
          <p:nvPr/>
        </p:nvPicPr>
        <p:blipFill rotWithShape="1">
          <a:blip r:embed="rId5">
            <a:alphaModFix/>
          </a:blip>
          <a:srcRect/>
          <a:stretch/>
        </p:blipFill>
        <p:spPr>
          <a:xfrm>
            <a:off x="735230" y="135869"/>
            <a:ext cx="463492" cy="4634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e272631667_0_1"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e272631667_0_6"/>
          <p:cNvSpPr txBox="1"/>
          <p:nvPr/>
        </p:nvSpPr>
        <p:spPr>
          <a:xfrm>
            <a:off x="1001276" y="454600"/>
            <a:ext cx="78918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 predator-prey relationship?</a:t>
            </a:r>
            <a:endParaRPr sz="3600">
              <a:solidFill>
                <a:schemeClr val="dk1"/>
              </a:solidFill>
              <a:latin typeface="Calibri"/>
              <a:ea typeface="Calibri"/>
              <a:cs typeface="Calibri"/>
              <a:sym typeface="Calibri"/>
            </a:endParaRPr>
          </a:p>
        </p:txBody>
      </p:sp>
      <p:sp>
        <p:nvSpPr>
          <p:cNvPr id="207" name="Google Shape;207;ge272631667_0_6"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ge272631667_0_6" descr="dreamstime_xl_23511442.jpg"/>
          <p:cNvPicPr preferRelativeResize="0"/>
          <p:nvPr/>
        </p:nvPicPr>
        <p:blipFill rotWithShape="1">
          <a:blip r:embed="rId4">
            <a:alphaModFix/>
          </a:blip>
          <a:srcRect/>
          <a:stretch/>
        </p:blipFill>
        <p:spPr>
          <a:xfrm>
            <a:off x="1377266" y="2001328"/>
            <a:ext cx="7139819" cy="285534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ge2127f4101_0_355"/>
          <p:cNvPicPr preferRelativeResize="0"/>
          <p:nvPr/>
        </p:nvPicPr>
        <p:blipFill rotWithShape="1">
          <a:blip r:embed="rId3">
            <a:alphaModFix/>
          </a:blip>
          <a:srcRect/>
          <a:stretch/>
        </p:blipFill>
        <p:spPr>
          <a:xfrm>
            <a:off x="0" y="406400"/>
            <a:ext cx="9144002" cy="6035565"/>
          </a:xfrm>
          <a:prstGeom prst="rect">
            <a:avLst/>
          </a:prstGeom>
          <a:noFill/>
          <a:ln>
            <a:noFill/>
          </a:ln>
        </p:spPr>
      </p:pic>
      <p:sp>
        <p:nvSpPr>
          <p:cNvPr id="215" name="Google Shape;215;ge2127f4101_0_355"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txBox="1"/>
          <p:nvPr/>
        </p:nvSpPr>
        <p:spPr>
          <a:xfrm>
            <a:off x="913900" y="380200"/>
            <a:ext cx="79209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Predator</a:t>
            </a:r>
            <a:r>
              <a:rPr lang="en-US" sz="3500">
                <a:solidFill>
                  <a:schemeClr val="dk1"/>
                </a:solidFill>
                <a:latin typeface="Calibri"/>
                <a:ea typeface="Calibri"/>
                <a:cs typeface="Calibri"/>
                <a:sym typeface="Calibri"/>
              </a:rPr>
              <a:t>: animal that hunts and eats the other animal </a:t>
            </a: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2" name="Google Shape;222;p13"/>
          <p:cNvPicPr preferRelativeResize="0"/>
          <p:nvPr/>
        </p:nvPicPr>
        <p:blipFill>
          <a:blip r:embed="rId3">
            <a:alphaModFix/>
          </a:blip>
          <a:stretch>
            <a:fillRect/>
          </a:stretch>
        </p:blipFill>
        <p:spPr>
          <a:xfrm>
            <a:off x="1421764" y="2146120"/>
            <a:ext cx="6300475" cy="4399832"/>
          </a:xfrm>
          <a:prstGeom prst="rect">
            <a:avLst/>
          </a:prstGeom>
          <a:noFill/>
          <a:ln>
            <a:noFill/>
          </a:ln>
        </p:spPr>
      </p:pic>
      <p:sp>
        <p:nvSpPr>
          <p:cNvPr id="223" name="Google Shape;223;p13"/>
          <p:cNvSpPr/>
          <p:nvPr/>
        </p:nvSpPr>
        <p:spPr>
          <a:xfrm>
            <a:off x="1401800" y="2178175"/>
            <a:ext cx="6362100" cy="35154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e2127f4101_0_450"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
          <p:cNvSpPr txBox="1"/>
          <p:nvPr/>
        </p:nvSpPr>
        <p:spPr>
          <a:xfrm>
            <a:off x="2580121" y="184414"/>
            <a:ext cx="390435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is a predator?</a:t>
            </a:r>
            <a:endParaRPr sz="3600">
              <a:solidFill>
                <a:schemeClr val="dk1"/>
              </a:solidFill>
              <a:latin typeface="Calibri"/>
              <a:ea typeface="Calibri"/>
              <a:cs typeface="Calibri"/>
              <a:sym typeface="Calibri"/>
            </a:endParaRPr>
          </a:p>
        </p:txBody>
      </p:sp>
      <p:sp>
        <p:nvSpPr>
          <p:cNvPr id="237" name="Google Shape;237;p14"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8" name="Google Shape;238;p14"/>
          <p:cNvPicPr preferRelativeResize="0"/>
          <p:nvPr/>
        </p:nvPicPr>
        <p:blipFill>
          <a:blip r:embed="rId4">
            <a:alphaModFix/>
          </a:blip>
          <a:stretch>
            <a:fillRect/>
          </a:stretch>
        </p:blipFill>
        <p:spPr>
          <a:xfrm>
            <a:off x="1421751" y="1326620"/>
            <a:ext cx="6300475" cy="43998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e2127f4101_0_532"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5" name="Google Shape;245;ge2127f4101_0_532"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6"/>
          <p:cNvSpPr txBox="1"/>
          <p:nvPr/>
        </p:nvSpPr>
        <p:spPr>
          <a:xfrm>
            <a:off x="3872642" y="1049011"/>
            <a:ext cx="131176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008000"/>
                </a:solidFill>
                <a:latin typeface="Calibri"/>
                <a:ea typeface="Calibri"/>
                <a:cs typeface="Calibri"/>
                <a:sym typeface="Calibri"/>
              </a:rPr>
              <a:t>YES</a:t>
            </a:r>
            <a:endParaRPr sz="4400" b="1">
              <a:solidFill>
                <a:srgbClr val="008000"/>
              </a:solidFill>
              <a:latin typeface="Calibri"/>
              <a:ea typeface="Calibri"/>
              <a:cs typeface="Calibri"/>
              <a:sym typeface="Calibri"/>
            </a:endParaRPr>
          </a:p>
        </p:txBody>
      </p:sp>
      <p:pic>
        <p:nvPicPr>
          <p:cNvPr id="252" name="Google Shape;252;p16" descr="dreamstime_xl_37848925.jpg"/>
          <p:cNvPicPr preferRelativeResize="0"/>
          <p:nvPr/>
        </p:nvPicPr>
        <p:blipFill rotWithShape="1">
          <a:blip r:embed="rId3">
            <a:alphaModFix/>
          </a:blip>
          <a:srcRect/>
          <a:stretch/>
        </p:blipFill>
        <p:spPr>
          <a:xfrm>
            <a:off x="1242661" y="1246324"/>
            <a:ext cx="6571718" cy="4365363"/>
          </a:xfrm>
          <a:prstGeom prst="rect">
            <a:avLst/>
          </a:prstGeom>
          <a:noFill/>
          <a:ln>
            <a:noFill/>
          </a:ln>
        </p:spPr>
      </p:pic>
      <p:sp>
        <p:nvSpPr>
          <p:cNvPr id="253" name="Google Shape;253;p16"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16"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ctrTitle"/>
          </p:nvPr>
        </p:nvSpPr>
        <p:spPr>
          <a:xfrm>
            <a:off x="685800" y="207819"/>
            <a:ext cx="7772400" cy="104920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Calibri"/>
              <a:buNone/>
            </a:pPr>
            <a:r>
              <a:rPr lang="en-US" sz="5400"/>
              <a:t>Predators and Prey</a:t>
            </a:r>
            <a:endParaRPr sz="5400"/>
          </a:p>
        </p:txBody>
      </p:sp>
      <p:sp>
        <p:nvSpPr>
          <p:cNvPr id="120" name="Google Shape;120;p2"/>
          <p:cNvSpPr txBox="1"/>
          <p:nvPr/>
        </p:nvSpPr>
        <p:spPr>
          <a:xfrm>
            <a:off x="685800" y="1199922"/>
            <a:ext cx="7772400" cy="1049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pic>
        <p:nvPicPr>
          <p:cNvPr id="121" name="Google Shape;121;p2" descr="dreamstime_xl_25451272.jpg"/>
          <p:cNvPicPr preferRelativeResize="0"/>
          <p:nvPr/>
        </p:nvPicPr>
        <p:blipFill rotWithShape="1">
          <a:blip r:embed="rId3">
            <a:alphaModFix/>
          </a:blip>
          <a:srcRect/>
          <a:stretch/>
        </p:blipFill>
        <p:spPr>
          <a:xfrm>
            <a:off x="1713826" y="1718393"/>
            <a:ext cx="5713569" cy="387896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7" descr="dreamstime_xl_39826699.jpg"/>
          <p:cNvPicPr preferRelativeResize="0"/>
          <p:nvPr/>
        </p:nvPicPr>
        <p:blipFill rotWithShape="1">
          <a:blip r:embed="rId3">
            <a:alphaModFix/>
          </a:blip>
          <a:srcRect/>
          <a:stretch/>
        </p:blipFill>
        <p:spPr>
          <a:xfrm>
            <a:off x="961715" y="1482558"/>
            <a:ext cx="7262182" cy="3441792"/>
          </a:xfrm>
          <a:prstGeom prst="rect">
            <a:avLst/>
          </a:prstGeom>
          <a:noFill/>
          <a:ln>
            <a:noFill/>
          </a:ln>
        </p:spPr>
      </p:pic>
      <p:sp>
        <p:nvSpPr>
          <p:cNvPr id="261" name="Google Shape;261;p17"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17"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e2127f4101_0_617"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9" name="Google Shape;269;ge2127f4101_0_617" descr="Comment Dislike"/>
          <p:cNvPicPr preferRelativeResize="0"/>
          <p:nvPr/>
        </p:nvPicPr>
        <p:blipFill rotWithShape="1">
          <a:blip r:embed="rId4">
            <a:alphaModFix/>
          </a:blip>
          <a:srcRect/>
          <a:stretch/>
        </p:blipFill>
        <p:spPr>
          <a:xfrm>
            <a:off x="4572000" y="1755137"/>
            <a:ext cx="3347724" cy="33477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9" descr="dreamstime_xl_36181106 (1).jpg"/>
          <p:cNvPicPr preferRelativeResize="0"/>
          <p:nvPr/>
        </p:nvPicPr>
        <p:blipFill rotWithShape="1">
          <a:blip r:embed="rId3">
            <a:alphaModFix/>
          </a:blip>
          <a:srcRect/>
          <a:stretch/>
        </p:blipFill>
        <p:spPr>
          <a:xfrm>
            <a:off x="1923430" y="1518871"/>
            <a:ext cx="5659324" cy="3415806"/>
          </a:xfrm>
          <a:prstGeom prst="rect">
            <a:avLst/>
          </a:prstGeom>
          <a:noFill/>
          <a:ln>
            <a:noFill/>
          </a:ln>
        </p:spPr>
      </p:pic>
      <p:sp>
        <p:nvSpPr>
          <p:cNvPr id="276" name="Google Shape;276;p19"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7" name="Google Shape;277;p19"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e2127f4101_0_700"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Which of the following is a predator?</a:t>
            </a:r>
            <a:endParaRPr sz="3600"/>
          </a:p>
        </p:txBody>
      </p:sp>
      <p:sp>
        <p:nvSpPr>
          <p:cNvPr id="290" name="Google Shape;290;p21"/>
          <p:cNvSpPr txBox="1">
            <a:spLocks noGrp="1"/>
          </p:cNvSpPr>
          <p:nvPr>
            <p:ph type="body" idx="1"/>
          </p:nvPr>
        </p:nvSpPr>
        <p:spPr>
          <a:xfrm>
            <a:off x="457199" y="1959376"/>
            <a:ext cx="5217687" cy="4525963"/>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Clr>
                <a:schemeClr val="dk1"/>
              </a:buClr>
              <a:buSzPts val="2800"/>
              <a:buAutoNum type="alphaUcPeriod"/>
            </a:pPr>
            <a:r>
              <a:rPr lang="en-US"/>
              <a:t>A giraffe that only eats leaves</a:t>
            </a:r>
            <a:endParaRPr/>
          </a:p>
          <a:p>
            <a:pPr marL="514350" lvl="0" indent="-514350" algn="l" rtl="0">
              <a:spcBef>
                <a:spcPts val="560"/>
              </a:spcBef>
              <a:spcAft>
                <a:spcPts val="0"/>
              </a:spcAft>
              <a:buClr>
                <a:schemeClr val="dk1"/>
              </a:buClr>
              <a:buSzPts val="2800"/>
              <a:buAutoNum type="alphaUcPeriod"/>
            </a:pPr>
            <a:r>
              <a:rPr lang="en-US"/>
              <a:t>A rabbit that eats carrots</a:t>
            </a:r>
            <a:endParaRPr/>
          </a:p>
          <a:p>
            <a:pPr marL="514350" lvl="0" indent="-514350" algn="l" rtl="0">
              <a:spcBef>
                <a:spcPts val="560"/>
              </a:spcBef>
              <a:spcAft>
                <a:spcPts val="0"/>
              </a:spcAft>
              <a:buClr>
                <a:schemeClr val="dk1"/>
              </a:buClr>
              <a:buSzPts val="2800"/>
              <a:buAutoNum type="alphaUcPeriod"/>
            </a:pPr>
            <a:r>
              <a:rPr lang="en-US"/>
              <a:t>A fish that only eats algae</a:t>
            </a:r>
            <a:endParaRPr/>
          </a:p>
          <a:p>
            <a:pPr marL="514350" lvl="0" indent="-514350" algn="l" rtl="0">
              <a:spcBef>
                <a:spcPts val="560"/>
              </a:spcBef>
              <a:spcAft>
                <a:spcPts val="0"/>
              </a:spcAft>
              <a:buClr>
                <a:schemeClr val="dk1"/>
              </a:buClr>
              <a:buSzPts val="2800"/>
              <a:buFont typeface="Arial"/>
              <a:buAutoNum type="alphaUcPeriod"/>
            </a:pPr>
            <a:r>
              <a:rPr lang="en-US"/>
              <a:t>A bald eagle that eats mice and other rodents</a:t>
            </a:r>
            <a:endParaRPr/>
          </a:p>
          <a:p>
            <a:pPr marL="514350" lvl="0" indent="-336550" algn="l" rtl="0">
              <a:spcBef>
                <a:spcPts val="560"/>
              </a:spcBef>
              <a:spcAft>
                <a:spcPts val="0"/>
              </a:spcAft>
              <a:buClr>
                <a:schemeClr val="dk1"/>
              </a:buClr>
              <a:buSzPts val="2800"/>
              <a:buNone/>
            </a:pPr>
            <a:endParaRPr/>
          </a:p>
        </p:txBody>
      </p:sp>
      <p:sp>
        <p:nvSpPr>
          <p:cNvPr id="291" name="Google Shape;291;p21"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2" name="Google Shape;292;p21" descr="dreamstime_xl_23511442.jpg"/>
          <p:cNvPicPr preferRelativeResize="0"/>
          <p:nvPr/>
        </p:nvPicPr>
        <p:blipFill rotWithShape="1">
          <a:blip r:embed="rId4">
            <a:alphaModFix/>
          </a:blip>
          <a:srcRect/>
          <a:stretch/>
        </p:blipFill>
        <p:spPr>
          <a:xfrm>
            <a:off x="4572004" y="4652072"/>
            <a:ext cx="4266491" cy="1706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e272631667_0_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Which of the following is a predator?</a:t>
            </a:r>
            <a:endParaRPr sz="3600"/>
          </a:p>
        </p:txBody>
      </p:sp>
      <p:sp>
        <p:nvSpPr>
          <p:cNvPr id="299" name="Google Shape;299;ge272631667_0_16"/>
          <p:cNvSpPr txBox="1">
            <a:spLocks noGrp="1"/>
          </p:cNvSpPr>
          <p:nvPr>
            <p:ph type="body" idx="1"/>
          </p:nvPr>
        </p:nvSpPr>
        <p:spPr>
          <a:xfrm>
            <a:off x="457199" y="1959376"/>
            <a:ext cx="5217600" cy="4526100"/>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Clr>
                <a:schemeClr val="dk1"/>
              </a:buClr>
              <a:buSzPts val="2800"/>
              <a:buAutoNum type="alphaUcPeriod"/>
            </a:pPr>
            <a:r>
              <a:rPr lang="en-US"/>
              <a:t>A giraffe that only eats leaves</a:t>
            </a:r>
            <a:endParaRPr/>
          </a:p>
          <a:p>
            <a:pPr marL="514350" lvl="0" indent="-514350" algn="l" rtl="0">
              <a:spcBef>
                <a:spcPts val="560"/>
              </a:spcBef>
              <a:spcAft>
                <a:spcPts val="0"/>
              </a:spcAft>
              <a:buClr>
                <a:schemeClr val="dk1"/>
              </a:buClr>
              <a:buSzPts val="2800"/>
              <a:buAutoNum type="alphaUcPeriod"/>
            </a:pPr>
            <a:r>
              <a:rPr lang="en-US"/>
              <a:t>A rabbit that eats carrots</a:t>
            </a:r>
            <a:endParaRPr/>
          </a:p>
          <a:p>
            <a:pPr marL="514350" lvl="0" indent="-514350" algn="l" rtl="0">
              <a:spcBef>
                <a:spcPts val="560"/>
              </a:spcBef>
              <a:spcAft>
                <a:spcPts val="0"/>
              </a:spcAft>
              <a:buClr>
                <a:schemeClr val="dk1"/>
              </a:buClr>
              <a:buSzPts val="2800"/>
              <a:buAutoNum type="alphaUcPeriod"/>
            </a:pPr>
            <a:r>
              <a:rPr lang="en-US"/>
              <a:t>A fish that only eats algae</a:t>
            </a:r>
            <a:endParaRPr/>
          </a:p>
          <a:p>
            <a:pPr marL="514350" lvl="0" indent="-514350" algn="l" rtl="0">
              <a:spcBef>
                <a:spcPts val="560"/>
              </a:spcBef>
              <a:spcAft>
                <a:spcPts val="0"/>
              </a:spcAft>
              <a:buClr>
                <a:srgbClr val="FF0000"/>
              </a:buClr>
              <a:buSzPts val="2800"/>
              <a:buFont typeface="Arial"/>
              <a:buAutoNum type="alphaUcPeriod"/>
            </a:pPr>
            <a:r>
              <a:rPr lang="en-US">
                <a:solidFill>
                  <a:srgbClr val="FF0000"/>
                </a:solidFill>
              </a:rPr>
              <a:t>A bald eagle that eats mice and other rodents</a:t>
            </a:r>
            <a:endParaRPr>
              <a:solidFill>
                <a:srgbClr val="FF0000"/>
              </a:solidFill>
            </a:endParaRPr>
          </a:p>
          <a:p>
            <a:pPr marL="514350" lvl="0" indent="-336550" algn="l" rtl="0">
              <a:spcBef>
                <a:spcPts val="560"/>
              </a:spcBef>
              <a:spcAft>
                <a:spcPts val="0"/>
              </a:spcAft>
              <a:buClr>
                <a:schemeClr val="dk1"/>
              </a:buClr>
              <a:buSzPts val="2800"/>
              <a:buNone/>
            </a:pPr>
            <a:endParaRPr/>
          </a:p>
        </p:txBody>
      </p:sp>
      <p:sp>
        <p:nvSpPr>
          <p:cNvPr id="300" name="Google Shape;300;ge272631667_0_16"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1" name="Google Shape;301;ge272631667_0_16" descr="dreamstime_xl_23511442.jpg"/>
          <p:cNvPicPr preferRelativeResize="0"/>
          <p:nvPr/>
        </p:nvPicPr>
        <p:blipFill rotWithShape="1">
          <a:blip r:embed="rId4">
            <a:alphaModFix/>
          </a:blip>
          <a:srcRect/>
          <a:stretch/>
        </p:blipFill>
        <p:spPr>
          <a:xfrm>
            <a:off x="4572004" y="4652072"/>
            <a:ext cx="4266491" cy="1706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e2127f4101_0_440"/>
          <p:cNvSpPr txBox="1"/>
          <p:nvPr/>
        </p:nvSpPr>
        <p:spPr>
          <a:xfrm>
            <a:off x="841100" y="380200"/>
            <a:ext cx="78918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Prey</a:t>
            </a:r>
            <a:r>
              <a:rPr lang="en-US" sz="3500">
                <a:solidFill>
                  <a:schemeClr val="dk1"/>
                </a:solidFill>
                <a:latin typeface="Calibri"/>
                <a:ea typeface="Calibri"/>
                <a:cs typeface="Calibri"/>
                <a:sym typeface="Calibri"/>
              </a:rPr>
              <a:t>: animal that gets hunted and is eaten by the predator</a:t>
            </a: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8" name="Google Shape;308;ge2127f4101_0_440"/>
          <p:cNvPicPr preferRelativeResize="0"/>
          <p:nvPr/>
        </p:nvPicPr>
        <p:blipFill>
          <a:blip r:embed="rId3">
            <a:alphaModFix/>
          </a:blip>
          <a:stretch>
            <a:fillRect/>
          </a:stretch>
        </p:blipFill>
        <p:spPr>
          <a:xfrm>
            <a:off x="1421764" y="2146120"/>
            <a:ext cx="6300475" cy="4399832"/>
          </a:xfrm>
          <a:prstGeom prst="rect">
            <a:avLst/>
          </a:prstGeom>
          <a:noFill/>
          <a:ln>
            <a:noFill/>
          </a:ln>
        </p:spPr>
      </p:pic>
      <p:sp>
        <p:nvSpPr>
          <p:cNvPr id="309" name="Google Shape;309;ge2127f4101_0_440"/>
          <p:cNvSpPr/>
          <p:nvPr/>
        </p:nvSpPr>
        <p:spPr>
          <a:xfrm>
            <a:off x="3105500" y="5359750"/>
            <a:ext cx="2070600" cy="1186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ge2127f4101_0_440"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e2127f4101_0_782"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4"/>
          <p:cNvSpPr txBox="1"/>
          <p:nvPr/>
        </p:nvSpPr>
        <p:spPr>
          <a:xfrm>
            <a:off x="3309750" y="184414"/>
            <a:ext cx="27650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is prey?</a:t>
            </a:r>
            <a:endParaRPr sz="3600">
              <a:solidFill>
                <a:schemeClr val="dk1"/>
              </a:solidFill>
              <a:latin typeface="Calibri"/>
              <a:ea typeface="Calibri"/>
              <a:cs typeface="Calibri"/>
              <a:sym typeface="Calibri"/>
            </a:endParaRPr>
          </a:p>
        </p:txBody>
      </p:sp>
      <p:pic>
        <p:nvPicPr>
          <p:cNvPr id="323" name="Google Shape;323;p24"/>
          <p:cNvPicPr preferRelativeResize="0"/>
          <p:nvPr/>
        </p:nvPicPr>
        <p:blipFill>
          <a:blip r:embed="rId3">
            <a:alphaModFix/>
          </a:blip>
          <a:stretch>
            <a:fillRect/>
          </a:stretch>
        </p:blipFill>
        <p:spPr>
          <a:xfrm>
            <a:off x="1421751" y="1229082"/>
            <a:ext cx="6300475" cy="439983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e2127f4101_0_863"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0" name="Google Shape;330;ge2127f4101_0_863"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e2127f4101_0_1313"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ge2127f4101_0_1313"/>
          <p:cNvSpPr txBox="1"/>
          <p:nvPr/>
        </p:nvSpPr>
        <p:spPr>
          <a:xfrm>
            <a:off x="453514" y="600748"/>
            <a:ext cx="85041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dk1"/>
                </a:solidFill>
                <a:latin typeface="Calibri"/>
                <a:ea typeface="Calibri"/>
                <a:cs typeface="Calibri"/>
                <a:sym typeface="Calibri"/>
              </a:rPr>
              <a:t>Big Question: </a:t>
            </a:r>
            <a:r>
              <a:rPr lang="en-US" sz="3000" dirty="0">
                <a:solidFill>
                  <a:schemeClr val="dk1"/>
                </a:solidFill>
                <a:latin typeface="Calibri"/>
                <a:ea typeface="Calibri"/>
                <a:cs typeface="Calibri"/>
                <a:sym typeface="Calibri"/>
              </a:rPr>
              <a:t>What factors characterize a predator-prey interaction and what types of organisms do we see take part in these interactions?</a:t>
            </a:r>
            <a:endParaRPr dirty="0"/>
          </a:p>
        </p:txBody>
      </p:sp>
      <p:pic>
        <p:nvPicPr>
          <p:cNvPr id="129" name="Google Shape;129;ge2127f4101_0_1313" descr="dreamstime_xl_25451272.jpg"/>
          <p:cNvPicPr preferRelativeResize="0"/>
          <p:nvPr/>
        </p:nvPicPr>
        <p:blipFill rotWithShape="1">
          <a:blip r:embed="rId4">
            <a:alphaModFix/>
          </a:blip>
          <a:srcRect/>
          <a:stretch/>
        </p:blipFill>
        <p:spPr>
          <a:xfrm>
            <a:off x="1715213" y="2537918"/>
            <a:ext cx="5713571" cy="387896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27" descr="dreamstime_xl_20913001.jpg"/>
          <p:cNvPicPr preferRelativeResize="0"/>
          <p:nvPr/>
        </p:nvPicPr>
        <p:blipFill rotWithShape="1">
          <a:blip r:embed="rId3">
            <a:alphaModFix/>
          </a:blip>
          <a:srcRect/>
          <a:stretch/>
        </p:blipFill>
        <p:spPr>
          <a:xfrm>
            <a:off x="3073317" y="1627426"/>
            <a:ext cx="3038385" cy="4574055"/>
          </a:xfrm>
          <a:prstGeom prst="rect">
            <a:avLst/>
          </a:prstGeom>
          <a:noFill/>
          <a:ln>
            <a:noFill/>
          </a:ln>
        </p:spPr>
      </p:pic>
      <p:sp>
        <p:nvSpPr>
          <p:cNvPr id="337" name="Google Shape;337;p27"/>
          <p:cNvSpPr/>
          <p:nvPr/>
        </p:nvSpPr>
        <p:spPr>
          <a:xfrm>
            <a:off x="3073317" y="2317850"/>
            <a:ext cx="1796907" cy="3427459"/>
          </a:xfrm>
          <a:prstGeom prst="ellipse">
            <a:avLst/>
          </a:prstGeom>
          <a:noFill/>
          <a:ln w="76200" cap="flat" cmpd="sng">
            <a:solidFill>
              <a:srgbClr val="008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8000"/>
              </a:solidFill>
              <a:latin typeface="Calibri"/>
              <a:ea typeface="Calibri"/>
              <a:cs typeface="Calibri"/>
              <a:sym typeface="Calibri"/>
            </a:endParaRPr>
          </a:p>
        </p:txBody>
      </p:sp>
      <p:sp>
        <p:nvSpPr>
          <p:cNvPr id="338" name="Google Shape;338;p27"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 name="Google Shape;339;p27"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e2127f4101_0_948" descr="Artificial Intelligence"/>
          <p:cNvSpPr/>
          <p:nvPr/>
        </p:nvSpPr>
        <p:spPr>
          <a:xfrm>
            <a:off x="899353" y="11723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6" name="Google Shape;346;ge2127f4101_0_948" descr="Comment Dislike"/>
          <p:cNvPicPr preferRelativeResize="0"/>
          <p:nvPr/>
        </p:nvPicPr>
        <p:blipFill rotWithShape="1">
          <a:blip r:embed="rId4">
            <a:alphaModFix/>
          </a:blip>
          <a:srcRect/>
          <a:stretch/>
        </p:blipFill>
        <p:spPr>
          <a:xfrm>
            <a:off x="4572000" y="1755137"/>
            <a:ext cx="3347724" cy="33477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29" descr="dreamstime_xl_28622903.jpg"/>
          <p:cNvPicPr preferRelativeResize="0"/>
          <p:nvPr/>
        </p:nvPicPr>
        <p:blipFill rotWithShape="1">
          <a:blip r:embed="rId3">
            <a:alphaModFix/>
          </a:blip>
          <a:srcRect/>
          <a:stretch/>
        </p:blipFill>
        <p:spPr>
          <a:xfrm>
            <a:off x="1849452" y="1525217"/>
            <a:ext cx="5449719" cy="3619153"/>
          </a:xfrm>
          <a:prstGeom prst="rect">
            <a:avLst/>
          </a:prstGeom>
          <a:noFill/>
          <a:ln>
            <a:noFill/>
          </a:ln>
        </p:spPr>
      </p:pic>
      <p:sp>
        <p:nvSpPr>
          <p:cNvPr id="353" name="Google Shape;353;p29"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29" descr="Comment Dislike"/>
          <p:cNvPicPr preferRelativeResize="0"/>
          <p:nvPr/>
        </p:nvPicPr>
        <p:blipFill rotWithShape="1">
          <a:blip r:embed="rId5">
            <a:alphaModFix/>
          </a:blip>
          <a:srcRect/>
          <a:stretch/>
        </p:blipFill>
        <p:spPr>
          <a:xfrm>
            <a:off x="735230" y="159010"/>
            <a:ext cx="545579" cy="54557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3"/>
          <p:cNvSpPr txBox="1">
            <a:spLocks noGrp="1"/>
          </p:cNvSpPr>
          <p:nvPr>
            <p:ph type="title"/>
          </p:nvPr>
        </p:nvSpPr>
        <p:spPr>
          <a:xfrm>
            <a:off x="457200" y="392113"/>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Some animals can be </a:t>
            </a:r>
            <a:r>
              <a:rPr lang="en-US" b="1">
                <a:solidFill>
                  <a:schemeClr val="accent1"/>
                </a:solidFill>
              </a:rPr>
              <a:t>both</a:t>
            </a:r>
            <a:endParaRPr b="1">
              <a:solidFill>
                <a:schemeClr val="accent1"/>
              </a:solidFill>
            </a:endParaRPr>
          </a:p>
        </p:txBody>
      </p:sp>
      <p:sp>
        <p:nvSpPr>
          <p:cNvPr id="361" name="Google Shape;361;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400"/>
              <a:buNone/>
            </a:pPr>
            <a:r>
              <a:rPr lang="en-US" b="0"/>
              <a:t>Frog as a </a:t>
            </a:r>
            <a:r>
              <a:rPr lang="en-US">
                <a:solidFill>
                  <a:srgbClr val="800000"/>
                </a:solidFill>
              </a:rPr>
              <a:t>predator </a:t>
            </a:r>
            <a:endParaRPr>
              <a:solidFill>
                <a:srgbClr val="800000"/>
              </a:solidFill>
            </a:endParaRPr>
          </a:p>
        </p:txBody>
      </p:sp>
      <p:pic>
        <p:nvPicPr>
          <p:cNvPr id="362" name="Google Shape;362;p33" descr="frog-eating.jpg"/>
          <p:cNvPicPr preferRelativeResize="0">
            <a:picLocks noGrp="1"/>
          </p:cNvPicPr>
          <p:nvPr>
            <p:ph type="body" idx="2"/>
          </p:nvPr>
        </p:nvPicPr>
        <p:blipFill rotWithShape="1">
          <a:blip r:embed="rId3">
            <a:alphaModFix/>
          </a:blip>
          <a:srcRect l="18473" r="18473"/>
          <a:stretch/>
        </p:blipFill>
        <p:spPr>
          <a:xfrm>
            <a:off x="457200" y="2174875"/>
            <a:ext cx="4040188" cy="3951288"/>
          </a:xfrm>
          <a:prstGeom prst="rect">
            <a:avLst/>
          </a:prstGeom>
          <a:noFill/>
          <a:ln>
            <a:noFill/>
          </a:ln>
        </p:spPr>
      </p:pic>
      <p:sp>
        <p:nvSpPr>
          <p:cNvPr id="363" name="Google Shape;363;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400"/>
              <a:buNone/>
            </a:pPr>
            <a:r>
              <a:rPr lang="en-US" b="0"/>
              <a:t>Frog as </a:t>
            </a:r>
            <a:r>
              <a:rPr lang="en-US">
                <a:solidFill>
                  <a:srgbClr val="366092"/>
                </a:solidFill>
              </a:rPr>
              <a:t>prey</a:t>
            </a:r>
            <a:endParaRPr>
              <a:solidFill>
                <a:srgbClr val="366092"/>
              </a:solidFill>
            </a:endParaRPr>
          </a:p>
        </p:txBody>
      </p:sp>
      <p:pic>
        <p:nvPicPr>
          <p:cNvPr id="364" name="Google Shape;364;p33" descr="9095180703_ff12da589b_c.jpg"/>
          <p:cNvPicPr preferRelativeResize="0">
            <a:picLocks noGrp="1"/>
          </p:cNvPicPr>
          <p:nvPr>
            <p:ph type="body" idx="4"/>
          </p:nvPr>
        </p:nvPicPr>
        <p:blipFill rotWithShape="1">
          <a:blip r:embed="rId4">
            <a:alphaModFix/>
          </a:blip>
          <a:srcRect l="8125" r="8125"/>
          <a:stretch/>
        </p:blipFill>
        <p:spPr>
          <a:xfrm>
            <a:off x="4645025" y="2174875"/>
            <a:ext cx="4041775" cy="3951288"/>
          </a:xfrm>
          <a:prstGeom prst="rect">
            <a:avLst/>
          </a:prstGeom>
          <a:noFill/>
          <a:ln>
            <a:noFill/>
          </a:ln>
        </p:spPr>
      </p:pic>
      <p:sp>
        <p:nvSpPr>
          <p:cNvPr id="365" name="Google Shape;365;p33" descr="Artificial Intelligence"/>
          <p:cNvSpPr/>
          <p:nvPr/>
        </p:nvSpPr>
        <p:spPr>
          <a:xfrm>
            <a:off x="0" y="0"/>
            <a:ext cx="735300" cy="7353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e2127f4101_0_1031" descr="Questions"/>
          <p:cNvSpPr/>
          <p:nvPr/>
        </p:nvSpPr>
        <p:spPr>
          <a:xfrm>
            <a:off x="1905000" y="60959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b="1"/>
              <a:t>Prey </a:t>
            </a:r>
            <a:r>
              <a:rPr lang="en-US" sz="3200"/>
              <a:t>are animals that … </a:t>
            </a:r>
            <a:endParaRPr sz="3200"/>
          </a:p>
        </p:txBody>
      </p:sp>
      <p:sp>
        <p:nvSpPr>
          <p:cNvPr id="378" name="Google Shape;378;p31"/>
          <p:cNvSpPr txBox="1">
            <a:spLocks noGrp="1"/>
          </p:cNvSpPr>
          <p:nvPr>
            <p:ph type="body" idx="1"/>
          </p:nvPr>
        </p:nvSpPr>
        <p:spPr>
          <a:xfrm>
            <a:off x="551781" y="1698455"/>
            <a:ext cx="5119871" cy="4525963"/>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Clr>
                <a:schemeClr val="dk1"/>
              </a:buClr>
              <a:buSzPts val="2800"/>
              <a:buAutoNum type="alphaUcPeriod"/>
            </a:pPr>
            <a:r>
              <a:rPr lang="en-US"/>
              <a:t>Eat other animals</a:t>
            </a:r>
            <a:endParaRPr/>
          </a:p>
          <a:p>
            <a:pPr marL="514350" lvl="0" indent="-514350" algn="l" rtl="0">
              <a:spcBef>
                <a:spcPts val="560"/>
              </a:spcBef>
              <a:spcAft>
                <a:spcPts val="0"/>
              </a:spcAft>
              <a:buClr>
                <a:schemeClr val="dk1"/>
              </a:buClr>
              <a:buSzPts val="2800"/>
              <a:buAutoNum type="alphaUcPeriod"/>
            </a:pPr>
            <a:r>
              <a:rPr lang="en-US"/>
              <a:t>Make their own food</a:t>
            </a:r>
            <a:endParaRPr/>
          </a:p>
          <a:p>
            <a:pPr marL="514350" lvl="0" indent="-514350" algn="l" rtl="0">
              <a:spcBef>
                <a:spcPts val="560"/>
              </a:spcBef>
              <a:spcAft>
                <a:spcPts val="0"/>
              </a:spcAft>
              <a:buClr>
                <a:schemeClr val="dk1"/>
              </a:buClr>
              <a:buSzPts val="2800"/>
              <a:buAutoNum type="alphaUcPeriod"/>
            </a:pPr>
            <a:r>
              <a:rPr lang="en-US"/>
              <a:t>Are eaten by other animals</a:t>
            </a:r>
            <a:endParaRPr/>
          </a:p>
          <a:p>
            <a:pPr marL="514350" lvl="0" indent="-514350" algn="l" rtl="0">
              <a:spcBef>
                <a:spcPts val="560"/>
              </a:spcBef>
              <a:spcAft>
                <a:spcPts val="0"/>
              </a:spcAft>
              <a:buClr>
                <a:schemeClr val="dk1"/>
              </a:buClr>
              <a:buSzPts val="2800"/>
              <a:buAutoNum type="alphaUcPeriod"/>
            </a:pPr>
            <a:r>
              <a:rPr lang="en-US"/>
              <a:t>Can survive in extremely cold conditions</a:t>
            </a:r>
            <a:endParaRPr/>
          </a:p>
        </p:txBody>
      </p:sp>
      <p:sp>
        <p:nvSpPr>
          <p:cNvPr id="379" name="Google Shape;379;p31"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0" name="Google Shape;380;p31"/>
          <p:cNvPicPr preferRelativeResize="0"/>
          <p:nvPr/>
        </p:nvPicPr>
        <p:blipFill>
          <a:blip r:embed="rId4">
            <a:alphaModFix/>
          </a:blip>
          <a:stretch>
            <a:fillRect/>
          </a:stretch>
        </p:blipFill>
        <p:spPr>
          <a:xfrm>
            <a:off x="5092751" y="3774021"/>
            <a:ext cx="3677825" cy="25683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e272631667_0_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b="1"/>
              <a:t>Prey </a:t>
            </a:r>
            <a:r>
              <a:rPr lang="en-US" sz="3200"/>
              <a:t>are animals that … </a:t>
            </a:r>
            <a:endParaRPr sz="3200"/>
          </a:p>
        </p:txBody>
      </p:sp>
      <p:sp>
        <p:nvSpPr>
          <p:cNvPr id="387" name="Google Shape;387;ge272631667_0_25"/>
          <p:cNvSpPr txBox="1">
            <a:spLocks noGrp="1"/>
          </p:cNvSpPr>
          <p:nvPr>
            <p:ph type="body" idx="1"/>
          </p:nvPr>
        </p:nvSpPr>
        <p:spPr>
          <a:xfrm>
            <a:off x="551781" y="1698455"/>
            <a:ext cx="5119800" cy="4526100"/>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Clr>
                <a:schemeClr val="dk1"/>
              </a:buClr>
              <a:buSzPts val="2800"/>
              <a:buAutoNum type="alphaUcPeriod"/>
            </a:pPr>
            <a:r>
              <a:rPr lang="en-US"/>
              <a:t>Eat other animals</a:t>
            </a:r>
            <a:endParaRPr/>
          </a:p>
          <a:p>
            <a:pPr marL="514350" lvl="0" indent="-514350" algn="l" rtl="0">
              <a:spcBef>
                <a:spcPts val="560"/>
              </a:spcBef>
              <a:spcAft>
                <a:spcPts val="0"/>
              </a:spcAft>
              <a:buClr>
                <a:schemeClr val="dk1"/>
              </a:buClr>
              <a:buSzPts val="2800"/>
              <a:buAutoNum type="alphaUcPeriod"/>
            </a:pPr>
            <a:r>
              <a:rPr lang="en-US"/>
              <a:t>Make their own food</a:t>
            </a:r>
            <a:endParaRPr/>
          </a:p>
          <a:p>
            <a:pPr marL="514350" lvl="0" indent="-514350" algn="l" rtl="0">
              <a:spcBef>
                <a:spcPts val="560"/>
              </a:spcBef>
              <a:spcAft>
                <a:spcPts val="0"/>
              </a:spcAft>
              <a:buClr>
                <a:srgbClr val="FF0000"/>
              </a:buClr>
              <a:buSzPts val="2800"/>
              <a:buAutoNum type="alphaUcPeriod"/>
            </a:pPr>
            <a:r>
              <a:rPr lang="en-US">
                <a:solidFill>
                  <a:srgbClr val="FF0000"/>
                </a:solidFill>
              </a:rPr>
              <a:t>Are eaten by other animals</a:t>
            </a:r>
            <a:endParaRPr>
              <a:solidFill>
                <a:srgbClr val="FF0000"/>
              </a:solidFill>
            </a:endParaRPr>
          </a:p>
          <a:p>
            <a:pPr marL="514350" lvl="0" indent="-514350" algn="l" rtl="0">
              <a:spcBef>
                <a:spcPts val="560"/>
              </a:spcBef>
              <a:spcAft>
                <a:spcPts val="0"/>
              </a:spcAft>
              <a:buClr>
                <a:schemeClr val="dk1"/>
              </a:buClr>
              <a:buSzPts val="2800"/>
              <a:buAutoNum type="alphaUcPeriod"/>
            </a:pPr>
            <a:r>
              <a:rPr lang="en-US"/>
              <a:t>Can survive in extremely cold conditions</a:t>
            </a:r>
            <a:endParaRPr/>
          </a:p>
        </p:txBody>
      </p:sp>
      <p:sp>
        <p:nvSpPr>
          <p:cNvPr id="388" name="Google Shape;388;ge272631667_0_25"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9" name="Google Shape;389;ge272631667_0_25"/>
          <p:cNvPicPr preferRelativeResize="0"/>
          <p:nvPr/>
        </p:nvPicPr>
        <p:blipFill>
          <a:blip r:embed="rId4">
            <a:alphaModFix/>
          </a:blip>
          <a:stretch>
            <a:fillRect/>
          </a:stretch>
        </p:blipFill>
        <p:spPr>
          <a:xfrm>
            <a:off x="5092751" y="3774021"/>
            <a:ext cx="3677825" cy="25683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7"/>
          <p:cNvSpPr txBox="1">
            <a:spLocks noGrp="1"/>
          </p:cNvSpPr>
          <p:nvPr>
            <p:ph type="title"/>
          </p:nvPr>
        </p:nvSpPr>
        <p:spPr>
          <a:xfrm>
            <a:off x="457200" y="45718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Which of the following is </a:t>
            </a:r>
            <a:r>
              <a:rPr lang="en-US" sz="3600" b="1"/>
              <a:t>not</a:t>
            </a:r>
            <a:r>
              <a:rPr lang="en-US" sz="3600"/>
              <a:t> an example of a predator?</a:t>
            </a:r>
            <a:endParaRPr sz="3600"/>
          </a:p>
        </p:txBody>
      </p:sp>
      <p:sp>
        <p:nvSpPr>
          <p:cNvPr id="396" name="Google Shape;396;p37"/>
          <p:cNvSpPr txBox="1">
            <a:spLocks noGrp="1"/>
          </p:cNvSpPr>
          <p:nvPr>
            <p:ph type="body" idx="1"/>
          </p:nvPr>
        </p:nvSpPr>
        <p:spPr>
          <a:xfrm>
            <a:off x="457199" y="1600200"/>
            <a:ext cx="5690595" cy="4525963"/>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Clr>
                <a:schemeClr val="dk1"/>
              </a:buClr>
              <a:buSzPts val="2800"/>
              <a:buAutoNum type="alphaUcPeriod"/>
            </a:pPr>
            <a:r>
              <a:rPr lang="en-US"/>
              <a:t>A hawk </a:t>
            </a:r>
            <a:endParaRPr/>
          </a:p>
          <a:p>
            <a:pPr marL="514350" lvl="0" indent="-514350" algn="l" rtl="0">
              <a:spcBef>
                <a:spcPts val="560"/>
              </a:spcBef>
              <a:spcAft>
                <a:spcPts val="0"/>
              </a:spcAft>
              <a:buClr>
                <a:schemeClr val="dk1"/>
              </a:buClr>
              <a:buSzPts val="2800"/>
              <a:buAutoNum type="alphaUcPeriod"/>
            </a:pPr>
            <a:r>
              <a:rPr lang="en-US"/>
              <a:t>A deer</a:t>
            </a:r>
            <a:endParaRPr/>
          </a:p>
          <a:p>
            <a:pPr marL="514350" lvl="0" indent="-514350" algn="l" rtl="0">
              <a:spcBef>
                <a:spcPts val="560"/>
              </a:spcBef>
              <a:spcAft>
                <a:spcPts val="0"/>
              </a:spcAft>
              <a:buClr>
                <a:schemeClr val="dk1"/>
              </a:buClr>
              <a:buSzPts val="2800"/>
              <a:buAutoNum type="alphaUcPeriod"/>
            </a:pPr>
            <a:r>
              <a:rPr lang="en-US"/>
              <a:t>A lion</a:t>
            </a:r>
            <a:endParaRPr/>
          </a:p>
          <a:p>
            <a:pPr marL="514350" lvl="0" indent="-514350" algn="l" rtl="0">
              <a:spcBef>
                <a:spcPts val="560"/>
              </a:spcBef>
              <a:spcAft>
                <a:spcPts val="0"/>
              </a:spcAft>
              <a:buClr>
                <a:schemeClr val="dk1"/>
              </a:buClr>
              <a:buSzPts val="2800"/>
              <a:buAutoNum type="alphaUcPeriod"/>
            </a:pPr>
            <a:r>
              <a:rPr lang="en-US"/>
              <a:t>A meat-eating human</a:t>
            </a:r>
            <a:endParaRPr/>
          </a:p>
          <a:p>
            <a:pPr marL="514350" lvl="0" indent="-514350" algn="l" rtl="0">
              <a:spcBef>
                <a:spcPts val="560"/>
              </a:spcBef>
              <a:spcAft>
                <a:spcPts val="0"/>
              </a:spcAft>
              <a:buClr>
                <a:schemeClr val="dk1"/>
              </a:buClr>
              <a:buSzPts val="2800"/>
              <a:buAutoNum type="alphaUcPeriod"/>
            </a:pPr>
            <a:r>
              <a:rPr lang="en-US"/>
              <a:t>A grizzly bear </a:t>
            </a:r>
            <a:endParaRPr/>
          </a:p>
          <a:p>
            <a:pPr marL="514350" lvl="0" indent="-336550" algn="l" rtl="0">
              <a:spcBef>
                <a:spcPts val="560"/>
              </a:spcBef>
              <a:spcAft>
                <a:spcPts val="0"/>
              </a:spcAft>
              <a:buClr>
                <a:schemeClr val="dk1"/>
              </a:buClr>
              <a:buSzPts val="2800"/>
              <a:buNone/>
            </a:pPr>
            <a:endParaRPr/>
          </a:p>
        </p:txBody>
      </p:sp>
      <p:sp>
        <p:nvSpPr>
          <p:cNvPr id="397" name="Google Shape;397;p37"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8" name="Google Shape;398;p37" descr="dreamstime_xl_23511442.jpg"/>
          <p:cNvPicPr preferRelativeResize="0"/>
          <p:nvPr/>
        </p:nvPicPr>
        <p:blipFill rotWithShape="1">
          <a:blip r:embed="rId4">
            <a:alphaModFix/>
          </a:blip>
          <a:srcRect/>
          <a:stretch/>
        </p:blipFill>
        <p:spPr>
          <a:xfrm>
            <a:off x="4572004" y="4652072"/>
            <a:ext cx="4266491" cy="1706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e272631667_0_34"/>
          <p:cNvSpPr txBox="1">
            <a:spLocks noGrp="1"/>
          </p:cNvSpPr>
          <p:nvPr>
            <p:ph type="title"/>
          </p:nvPr>
        </p:nvSpPr>
        <p:spPr>
          <a:xfrm>
            <a:off x="457200" y="45718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Which of the following is </a:t>
            </a:r>
            <a:r>
              <a:rPr lang="en-US" sz="3600" b="1"/>
              <a:t>not</a:t>
            </a:r>
            <a:r>
              <a:rPr lang="en-US" sz="3600"/>
              <a:t> an example of a predator?</a:t>
            </a:r>
            <a:endParaRPr sz="3600"/>
          </a:p>
        </p:txBody>
      </p:sp>
      <p:sp>
        <p:nvSpPr>
          <p:cNvPr id="405" name="Google Shape;405;ge272631667_0_34"/>
          <p:cNvSpPr txBox="1">
            <a:spLocks noGrp="1"/>
          </p:cNvSpPr>
          <p:nvPr>
            <p:ph type="body" idx="1"/>
          </p:nvPr>
        </p:nvSpPr>
        <p:spPr>
          <a:xfrm>
            <a:off x="457199" y="1600200"/>
            <a:ext cx="5690700" cy="4526100"/>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Clr>
                <a:schemeClr val="dk1"/>
              </a:buClr>
              <a:buSzPts val="2800"/>
              <a:buAutoNum type="alphaUcPeriod"/>
            </a:pPr>
            <a:r>
              <a:rPr lang="en-US"/>
              <a:t>A hawk </a:t>
            </a:r>
            <a:endParaRPr/>
          </a:p>
          <a:p>
            <a:pPr marL="514350" lvl="0" indent="-514350" algn="l" rtl="0">
              <a:spcBef>
                <a:spcPts val="560"/>
              </a:spcBef>
              <a:spcAft>
                <a:spcPts val="0"/>
              </a:spcAft>
              <a:buClr>
                <a:srgbClr val="FF0000"/>
              </a:buClr>
              <a:buSzPts val="2800"/>
              <a:buAutoNum type="alphaUcPeriod"/>
            </a:pPr>
            <a:r>
              <a:rPr lang="en-US">
                <a:solidFill>
                  <a:srgbClr val="FF0000"/>
                </a:solidFill>
              </a:rPr>
              <a:t>A deer</a:t>
            </a:r>
            <a:endParaRPr>
              <a:solidFill>
                <a:srgbClr val="FF0000"/>
              </a:solidFill>
            </a:endParaRPr>
          </a:p>
          <a:p>
            <a:pPr marL="514350" lvl="0" indent="-514350" algn="l" rtl="0">
              <a:spcBef>
                <a:spcPts val="560"/>
              </a:spcBef>
              <a:spcAft>
                <a:spcPts val="0"/>
              </a:spcAft>
              <a:buClr>
                <a:schemeClr val="dk1"/>
              </a:buClr>
              <a:buSzPts val="2800"/>
              <a:buAutoNum type="alphaUcPeriod"/>
            </a:pPr>
            <a:r>
              <a:rPr lang="en-US"/>
              <a:t>A lion</a:t>
            </a:r>
            <a:endParaRPr/>
          </a:p>
          <a:p>
            <a:pPr marL="514350" lvl="0" indent="-514350" algn="l" rtl="0">
              <a:spcBef>
                <a:spcPts val="560"/>
              </a:spcBef>
              <a:spcAft>
                <a:spcPts val="0"/>
              </a:spcAft>
              <a:buClr>
                <a:schemeClr val="dk1"/>
              </a:buClr>
              <a:buSzPts val="2800"/>
              <a:buAutoNum type="alphaUcPeriod"/>
            </a:pPr>
            <a:r>
              <a:rPr lang="en-US"/>
              <a:t>A meat-eating human</a:t>
            </a:r>
            <a:endParaRPr/>
          </a:p>
          <a:p>
            <a:pPr marL="514350" lvl="0" indent="-514350" algn="l" rtl="0">
              <a:spcBef>
                <a:spcPts val="560"/>
              </a:spcBef>
              <a:spcAft>
                <a:spcPts val="0"/>
              </a:spcAft>
              <a:buClr>
                <a:schemeClr val="dk1"/>
              </a:buClr>
              <a:buSzPts val="2800"/>
              <a:buAutoNum type="alphaUcPeriod"/>
            </a:pPr>
            <a:r>
              <a:rPr lang="en-US"/>
              <a:t>A grizzly bear </a:t>
            </a:r>
            <a:endParaRPr/>
          </a:p>
          <a:p>
            <a:pPr marL="514350" lvl="0" indent="-336550" algn="l" rtl="0">
              <a:spcBef>
                <a:spcPts val="560"/>
              </a:spcBef>
              <a:spcAft>
                <a:spcPts val="0"/>
              </a:spcAft>
              <a:buClr>
                <a:schemeClr val="dk1"/>
              </a:buClr>
              <a:buSzPts val="2800"/>
              <a:buNone/>
            </a:pPr>
            <a:endParaRPr/>
          </a:p>
        </p:txBody>
      </p:sp>
      <p:sp>
        <p:nvSpPr>
          <p:cNvPr id="406" name="Google Shape;406;ge272631667_0_34"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7" name="Google Shape;407;ge272631667_0_34" descr="dreamstime_xl_23511442.jpg"/>
          <p:cNvPicPr preferRelativeResize="0"/>
          <p:nvPr/>
        </p:nvPicPr>
        <p:blipFill rotWithShape="1">
          <a:blip r:embed="rId4">
            <a:alphaModFix/>
          </a:blip>
          <a:srcRect/>
          <a:stretch/>
        </p:blipFill>
        <p:spPr>
          <a:xfrm>
            <a:off x="4572004" y="4652072"/>
            <a:ext cx="4266491" cy="1706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8"/>
          <p:cNvSpPr txBox="1">
            <a:spLocks noGrp="1"/>
          </p:cNvSpPr>
          <p:nvPr>
            <p:ph type="title"/>
          </p:nvPr>
        </p:nvSpPr>
        <p:spPr>
          <a:xfrm>
            <a:off x="646500" y="45285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True/False: Animals cannot be both a predator and prey. </a:t>
            </a:r>
            <a:endParaRPr sz="3600"/>
          </a:p>
        </p:txBody>
      </p:sp>
      <p:pic>
        <p:nvPicPr>
          <p:cNvPr id="414" name="Google Shape;414;p38" descr="frog-eating.jpg"/>
          <p:cNvPicPr preferRelativeResize="0">
            <a:picLocks noGrp="1"/>
          </p:cNvPicPr>
          <p:nvPr>
            <p:ph type="body" idx="2"/>
          </p:nvPr>
        </p:nvPicPr>
        <p:blipFill rotWithShape="1">
          <a:blip r:embed="rId3">
            <a:alphaModFix/>
          </a:blip>
          <a:srcRect l="18475" r="18469"/>
          <a:stretch/>
        </p:blipFill>
        <p:spPr>
          <a:xfrm>
            <a:off x="2551950" y="2433675"/>
            <a:ext cx="4040100" cy="3951300"/>
          </a:xfrm>
          <a:prstGeom prst="rect">
            <a:avLst/>
          </a:prstGeom>
          <a:noFill/>
          <a:ln>
            <a:noFill/>
          </a:ln>
        </p:spPr>
      </p:pic>
      <p:sp>
        <p:nvSpPr>
          <p:cNvPr id="415" name="Google Shape;415;p38" descr="Questions"/>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e2127f4101_0_104" descr="Rewind"/>
          <p:cNvSpPr/>
          <p:nvPr/>
        </p:nvSpPr>
        <p:spPr>
          <a:xfrm>
            <a:off x="1828800" y="914400"/>
            <a:ext cx="5486400" cy="4654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e272631667_0_50"/>
          <p:cNvSpPr txBox="1">
            <a:spLocks noGrp="1"/>
          </p:cNvSpPr>
          <p:nvPr>
            <p:ph type="title"/>
          </p:nvPr>
        </p:nvSpPr>
        <p:spPr>
          <a:xfrm>
            <a:off x="646500" y="45285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True/False: Animals cannot be both a predator and prey. </a:t>
            </a:r>
            <a:endParaRPr sz="3600"/>
          </a:p>
        </p:txBody>
      </p:sp>
      <p:pic>
        <p:nvPicPr>
          <p:cNvPr id="422" name="Google Shape;422;ge272631667_0_50" descr="frog-eating.jpg"/>
          <p:cNvPicPr preferRelativeResize="0">
            <a:picLocks noGrp="1"/>
          </p:cNvPicPr>
          <p:nvPr>
            <p:ph type="body" idx="2"/>
          </p:nvPr>
        </p:nvPicPr>
        <p:blipFill rotWithShape="1">
          <a:blip r:embed="rId3">
            <a:alphaModFix/>
          </a:blip>
          <a:srcRect l="18475" r="18469"/>
          <a:stretch/>
        </p:blipFill>
        <p:spPr>
          <a:xfrm>
            <a:off x="2551950" y="2433675"/>
            <a:ext cx="4040100" cy="3951300"/>
          </a:xfrm>
          <a:prstGeom prst="rect">
            <a:avLst/>
          </a:prstGeom>
          <a:noFill/>
          <a:ln>
            <a:noFill/>
          </a:ln>
        </p:spPr>
      </p:pic>
      <p:sp>
        <p:nvSpPr>
          <p:cNvPr id="423" name="Google Shape;423;ge272631667_0_50" descr="Questions"/>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Identify the animal in the picture that is a predator.</a:t>
            </a:r>
            <a:endParaRPr/>
          </a:p>
        </p:txBody>
      </p:sp>
      <p:pic>
        <p:nvPicPr>
          <p:cNvPr id="430" name="Google Shape;430;p39" descr="dreamstime_xl_25451272 (1).jpg"/>
          <p:cNvPicPr preferRelativeResize="0"/>
          <p:nvPr/>
        </p:nvPicPr>
        <p:blipFill rotWithShape="1">
          <a:blip r:embed="rId3">
            <a:alphaModFix/>
          </a:blip>
          <a:srcRect/>
          <a:stretch/>
        </p:blipFill>
        <p:spPr>
          <a:xfrm>
            <a:off x="1726155" y="1828319"/>
            <a:ext cx="5646994" cy="3833769"/>
          </a:xfrm>
          <a:prstGeom prst="rect">
            <a:avLst/>
          </a:prstGeom>
          <a:noFill/>
          <a:ln>
            <a:noFill/>
          </a:ln>
        </p:spPr>
      </p:pic>
      <p:sp>
        <p:nvSpPr>
          <p:cNvPr id="431" name="Google Shape;431;p39" descr="Questions"/>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e272631667_0_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Identify the animal in the picture that is a predator.</a:t>
            </a:r>
            <a:endParaRPr/>
          </a:p>
        </p:txBody>
      </p:sp>
      <p:pic>
        <p:nvPicPr>
          <p:cNvPr id="438" name="Google Shape;438;ge272631667_0_58" descr="dreamstime_xl_25451272 (1).jpg"/>
          <p:cNvPicPr preferRelativeResize="0"/>
          <p:nvPr/>
        </p:nvPicPr>
        <p:blipFill rotWithShape="1">
          <a:blip r:embed="rId3">
            <a:alphaModFix/>
          </a:blip>
          <a:srcRect/>
          <a:stretch/>
        </p:blipFill>
        <p:spPr>
          <a:xfrm>
            <a:off x="1726155" y="1828319"/>
            <a:ext cx="5646995" cy="3833771"/>
          </a:xfrm>
          <a:prstGeom prst="rect">
            <a:avLst/>
          </a:prstGeom>
          <a:noFill/>
          <a:ln>
            <a:noFill/>
          </a:ln>
        </p:spPr>
      </p:pic>
      <p:sp>
        <p:nvSpPr>
          <p:cNvPr id="439" name="Google Shape;439;ge272631667_0_58" descr="Questions"/>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ge272631667_0_58"/>
          <p:cNvSpPr/>
          <p:nvPr/>
        </p:nvSpPr>
        <p:spPr>
          <a:xfrm>
            <a:off x="4833234" y="2576758"/>
            <a:ext cx="2244000" cy="1615200"/>
          </a:xfrm>
          <a:prstGeom prst="ellipse">
            <a:avLst/>
          </a:prstGeom>
          <a:noFill/>
          <a:ln w="76200" cap="flat" cmpd="sng">
            <a:solidFill>
              <a:srgbClr val="80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0000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e2127f4101_0_1126"/>
          <p:cNvSpPr txBox="1"/>
          <p:nvPr/>
        </p:nvSpPr>
        <p:spPr>
          <a:xfrm>
            <a:off x="2585397" y="628581"/>
            <a:ext cx="3973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447" name="Google Shape;447;ge2127f4101_0_1126" descr="Rewind"/>
          <p:cNvSpPr/>
          <p:nvPr/>
        </p:nvSpPr>
        <p:spPr>
          <a:xfrm>
            <a:off x="1928445" y="150055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e272631667_0_66"/>
          <p:cNvSpPr txBox="1">
            <a:spLocks noGrp="1"/>
          </p:cNvSpPr>
          <p:nvPr>
            <p:ph type="ctrTitle"/>
          </p:nvPr>
        </p:nvSpPr>
        <p:spPr>
          <a:xfrm>
            <a:off x="845975" y="335376"/>
            <a:ext cx="7772400" cy="1470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10000"/>
              <a:buFont typeface="Calibri"/>
              <a:buNone/>
            </a:pPr>
            <a:r>
              <a:rPr lang="en-US" sz="4000" b="1" u="sng"/>
              <a:t>Predator-prey relationship</a:t>
            </a:r>
            <a:r>
              <a:rPr lang="en-US" sz="4000"/>
              <a:t>: animals eat other animals for energy and nutrients</a:t>
            </a:r>
            <a:endParaRPr sz="6400"/>
          </a:p>
        </p:txBody>
      </p:sp>
      <p:pic>
        <p:nvPicPr>
          <p:cNvPr id="454" name="Google Shape;454;ge272631667_0_66" descr="dreamstime_xl_23511442.jpg"/>
          <p:cNvPicPr preferRelativeResize="0"/>
          <p:nvPr/>
        </p:nvPicPr>
        <p:blipFill rotWithShape="1">
          <a:blip r:embed="rId3">
            <a:alphaModFix/>
          </a:blip>
          <a:srcRect/>
          <a:stretch/>
        </p:blipFill>
        <p:spPr>
          <a:xfrm>
            <a:off x="1002108" y="2760376"/>
            <a:ext cx="7139819" cy="2855343"/>
          </a:xfrm>
          <a:prstGeom prst="rect">
            <a:avLst/>
          </a:prstGeom>
          <a:noFill/>
          <a:ln>
            <a:noFill/>
          </a:ln>
        </p:spPr>
      </p:pic>
      <p:sp>
        <p:nvSpPr>
          <p:cNvPr id="455" name="Google Shape;455;ge272631667_0_66"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e2127f4101_0_1208"/>
          <p:cNvSpPr txBox="1"/>
          <p:nvPr/>
        </p:nvSpPr>
        <p:spPr>
          <a:xfrm>
            <a:off x="986700" y="380200"/>
            <a:ext cx="77607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Predator</a:t>
            </a:r>
            <a:r>
              <a:rPr lang="en-US" sz="3500">
                <a:solidFill>
                  <a:schemeClr val="dk1"/>
                </a:solidFill>
                <a:latin typeface="Calibri"/>
                <a:ea typeface="Calibri"/>
                <a:cs typeface="Calibri"/>
                <a:sym typeface="Calibri"/>
              </a:rPr>
              <a:t>: animal that hunts and eats the other animal </a:t>
            </a: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62" name="Google Shape;462;ge2127f4101_0_1208"/>
          <p:cNvPicPr preferRelativeResize="0"/>
          <p:nvPr/>
        </p:nvPicPr>
        <p:blipFill>
          <a:blip r:embed="rId3">
            <a:alphaModFix/>
          </a:blip>
          <a:stretch>
            <a:fillRect/>
          </a:stretch>
        </p:blipFill>
        <p:spPr>
          <a:xfrm>
            <a:off x="1421764" y="2146120"/>
            <a:ext cx="6300475" cy="4399832"/>
          </a:xfrm>
          <a:prstGeom prst="rect">
            <a:avLst/>
          </a:prstGeom>
          <a:noFill/>
          <a:ln>
            <a:noFill/>
          </a:ln>
        </p:spPr>
      </p:pic>
      <p:sp>
        <p:nvSpPr>
          <p:cNvPr id="463" name="Google Shape;463;ge2127f4101_0_1208"/>
          <p:cNvSpPr/>
          <p:nvPr/>
        </p:nvSpPr>
        <p:spPr>
          <a:xfrm>
            <a:off x="1401800" y="2178175"/>
            <a:ext cx="6362100" cy="35154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ge2127f4101_0_1208"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e2127f4101_0_1216"/>
          <p:cNvSpPr txBox="1"/>
          <p:nvPr/>
        </p:nvSpPr>
        <p:spPr>
          <a:xfrm>
            <a:off x="972150" y="380200"/>
            <a:ext cx="78336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Prey</a:t>
            </a:r>
            <a:r>
              <a:rPr lang="en-US" sz="3500">
                <a:solidFill>
                  <a:schemeClr val="dk1"/>
                </a:solidFill>
                <a:latin typeface="Calibri"/>
                <a:ea typeface="Calibri"/>
                <a:cs typeface="Calibri"/>
                <a:sym typeface="Calibri"/>
              </a:rPr>
              <a:t>: animal that gets hunted and is eaten by the predator</a:t>
            </a: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71" name="Google Shape;471;ge2127f4101_0_1216"/>
          <p:cNvPicPr preferRelativeResize="0"/>
          <p:nvPr/>
        </p:nvPicPr>
        <p:blipFill>
          <a:blip r:embed="rId3">
            <a:alphaModFix/>
          </a:blip>
          <a:stretch>
            <a:fillRect/>
          </a:stretch>
        </p:blipFill>
        <p:spPr>
          <a:xfrm>
            <a:off x="1421764" y="2146120"/>
            <a:ext cx="6300475" cy="4399832"/>
          </a:xfrm>
          <a:prstGeom prst="rect">
            <a:avLst/>
          </a:prstGeom>
          <a:noFill/>
          <a:ln>
            <a:noFill/>
          </a:ln>
        </p:spPr>
      </p:pic>
      <p:sp>
        <p:nvSpPr>
          <p:cNvPr id="472" name="Google Shape;472;ge2127f4101_0_1216"/>
          <p:cNvSpPr/>
          <p:nvPr/>
        </p:nvSpPr>
        <p:spPr>
          <a:xfrm>
            <a:off x="3105500" y="5359750"/>
            <a:ext cx="2070600" cy="1186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ge2127f4101_0_1216"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e2127f4101_0_1226"/>
          <p:cNvSpPr txBox="1"/>
          <p:nvPr/>
        </p:nvSpPr>
        <p:spPr>
          <a:xfrm>
            <a:off x="1887150" y="197425"/>
            <a:ext cx="53697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Extension Activity</a:t>
            </a:r>
            <a:endParaRPr/>
          </a:p>
        </p:txBody>
      </p:sp>
      <p:sp>
        <p:nvSpPr>
          <p:cNvPr id="480" name="Google Shape;480;ge2127f4101_0_1226" descr="Laptop"/>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ge2127f4101_0_1226"/>
          <p:cNvSpPr txBox="1">
            <a:spLocks noGrp="1"/>
          </p:cNvSpPr>
          <p:nvPr>
            <p:ph type="body" idx="4294967295"/>
          </p:nvPr>
        </p:nvSpPr>
        <p:spPr>
          <a:xfrm>
            <a:off x="970475" y="1643325"/>
            <a:ext cx="6685500" cy="4526100"/>
          </a:xfrm>
          <a:prstGeom prst="rect">
            <a:avLst/>
          </a:prstGeom>
          <a:noFill/>
          <a:ln>
            <a:noFill/>
          </a:ln>
        </p:spPr>
        <p:txBody>
          <a:bodyPr spcFirstLastPara="1" wrap="square" lIns="91425" tIns="45700" rIns="91425" bIns="45700" anchor="t" anchorCtr="0">
            <a:normAutofit/>
          </a:bodyPr>
          <a:lstStyle/>
          <a:p>
            <a:pPr marL="342900" lvl="0" indent="0" algn="l" rtl="0">
              <a:spcBef>
                <a:spcPts val="0"/>
              </a:spcBef>
              <a:spcAft>
                <a:spcPts val="0"/>
              </a:spcAft>
              <a:buNone/>
            </a:pPr>
            <a:r>
              <a:rPr lang="en-US" b="1"/>
              <a:t>Predator and Prey Venn Diagram</a:t>
            </a:r>
            <a:endParaRPr/>
          </a:p>
          <a:p>
            <a:pPr marL="0" lvl="0" indent="0" algn="ctr" rtl="0">
              <a:spcBef>
                <a:spcPts val="480"/>
              </a:spcBef>
              <a:spcAft>
                <a:spcPts val="0"/>
              </a:spcAft>
              <a:buNone/>
            </a:pPr>
            <a:r>
              <a:rPr lang="en-US"/>
              <a:t>Have students complete a Venn diagram of animals that are predators, prey, or both (example on next slide)</a:t>
            </a:r>
            <a:endParaRPr/>
          </a:p>
          <a:p>
            <a:pPr marL="0" lvl="0" indent="0" algn="ctr" rtl="0">
              <a:spcBef>
                <a:spcPts val="480"/>
              </a:spcBef>
              <a:spcAft>
                <a:spcPts val="0"/>
              </a:spcAft>
              <a:buNone/>
            </a:pPr>
            <a:r>
              <a:rPr lang="en-US"/>
              <a:t>Alternatively, you can do this as a class and have students come up to write their own example on the board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7" name="Google Shape;487;p46"/>
          <p:cNvGrpSpPr/>
          <p:nvPr/>
        </p:nvGrpSpPr>
        <p:grpSpPr>
          <a:xfrm>
            <a:off x="884389" y="1109825"/>
            <a:ext cx="7478500" cy="4783238"/>
            <a:chOff x="526828" y="826258"/>
            <a:chExt cx="7478500" cy="4783238"/>
          </a:xfrm>
        </p:grpSpPr>
        <p:sp>
          <p:nvSpPr>
            <p:cNvPr id="488" name="Google Shape;488;p46"/>
            <p:cNvSpPr/>
            <p:nvPr/>
          </p:nvSpPr>
          <p:spPr>
            <a:xfrm>
              <a:off x="526828" y="826258"/>
              <a:ext cx="4783238" cy="4783238"/>
            </a:xfrm>
            <a:prstGeom prst="ellipse">
              <a:avLst/>
            </a:prstGeom>
            <a:gradFill>
              <a:gsLst>
                <a:gs pos="0">
                  <a:srgbClr val="D03F3B">
                    <a:alpha val="49803"/>
                  </a:srgbClr>
                </a:gs>
                <a:gs pos="100000">
                  <a:srgbClr val="FF9995">
                    <a:alpha val="49803"/>
                  </a:srgbClr>
                </a:gs>
              </a:gsLst>
              <a:lin ang="162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6"/>
            <p:cNvSpPr txBox="1"/>
            <p:nvPr/>
          </p:nvSpPr>
          <p:spPr>
            <a:xfrm>
              <a:off x="1194758" y="1390305"/>
              <a:ext cx="2757903" cy="365514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6500">
                  <a:solidFill>
                    <a:schemeClr val="dk1"/>
                  </a:solidFill>
                  <a:latin typeface="Calibri"/>
                  <a:ea typeface="Calibri"/>
                  <a:cs typeface="Calibri"/>
                  <a:sym typeface="Calibri"/>
                </a:rPr>
                <a:t> </a:t>
              </a:r>
              <a:endParaRPr sz="6500">
                <a:solidFill>
                  <a:schemeClr val="dk1"/>
                </a:solidFill>
                <a:latin typeface="Calibri"/>
                <a:ea typeface="Calibri"/>
                <a:cs typeface="Calibri"/>
                <a:sym typeface="Calibri"/>
              </a:endParaRPr>
            </a:p>
          </p:txBody>
        </p:sp>
        <p:sp>
          <p:nvSpPr>
            <p:cNvPr id="490" name="Google Shape;490;p46"/>
            <p:cNvSpPr/>
            <p:nvPr/>
          </p:nvSpPr>
          <p:spPr>
            <a:xfrm>
              <a:off x="3222090" y="826258"/>
              <a:ext cx="4783238" cy="4783238"/>
            </a:xfrm>
            <a:prstGeom prst="ellipse">
              <a:avLst/>
            </a:prstGeom>
            <a:solidFill>
              <a:srgbClr val="93B3D7">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6"/>
            <p:cNvSpPr txBox="1"/>
            <p:nvPr/>
          </p:nvSpPr>
          <p:spPr>
            <a:xfrm>
              <a:off x="4579496" y="1390305"/>
              <a:ext cx="2757903" cy="365514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6500">
                  <a:solidFill>
                    <a:schemeClr val="dk1"/>
                  </a:solidFill>
                  <a:latin typeface="Calibri"/>
                  <a:ea typeface="Calibri"/>
                  <a:cs typeface="Calibri"/>
                  <a:sym typeface="Calibri"/>
                </a:rPr>
                <a:t> </a:t>
              </a:r>
              <a:endParaRPr sz="6500">
                <a:solidFill>
                  <a:schemeClr val="dk1"/>
                </a:solidFill>
                <a:latin typeface="Calibri"/>
                <a:ea typeface="Calibri"/>
                <a:cs typeface="Calibri"/>
                <a:sym typeface="Calibri"/>
              </a:endParaRPr>
            </a:p>
          </p:txBody>
        </p:sp>
      </p:grpSp>
      <p:sp>
        <p:nvSpPr>
          <p:cNvPr id="492" name="Google Shape;492;p46"/>
          <p:cNvSpPr/>
          <p:nvPr/>
        </p:nvSpPr>
        <p:spPr>
          <a:xfrm>
            <a:off x="2493048" y="1178915"/>
            <a:ext cx="150554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800000"/>
                </a:solidFill>
                <a:latin typeface="Calibri"/>
                <a:ea typeface="Calibri"/>
                <a:cs typeface="Calibri"/>
                <a:sym typeface="Calibri"/>
              </a:rPr>
              <a:t>Predator</a:t>
            </a:r>
            <a:r>
              <a:rPr lang="en-US" sz="2800" b="1">
                <a:solidFill>
                  <a:srgbClr val="366092"/>
                </a:solidFill>
                <a:latin typeface="Calibri"/>
                <a:ea typeface="Calibri"/>
                <a:cs typeface="Calibri"/>
                <a:sym typeface="Calibri"/>
              </a:rPr>
              <a:t> </a:t>
            </a:r>
            <a:endParaRPr sz="1800" b="1">
              <a:solidFill>
                <a:schemeClr val="dk1"/>
              </a:solidFill>
              <a:latin typeface="Calibri"/>
              <a:ea typeface="Calibri"/>
              <a:cs typeface="Calibri"/>
              <a:sym typeface="Calibri"/>
            </a:endParaRPr>
          </a:p>
        </p:txBody>
      </p:sp>
      <p:sp>
        <p:nvSpPr>
          <p:cNvPr id="493" name="Google Shape;493;p46"/>
          <p:cNvSpPr/>
          <p:nvPr/>
        </p:nvSpPr>
        <p:spPr>
          <a:xfrm>
            <a:off x="5563138" y="1178915"/>
            <a:ext cx="85424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366092"/>
                </a:solidFill>
                <a:latin typeface="Calibri"/>
                <a:ea typeface="Calibri"/>
                <a:cs typeface="Calibri"/>
                <a:sym typeface="Calibri"/>
              </a:rPr>
              <a:t>Prey </a:t>
            </a:r>
            <a:endParaRPr sz="1800">
              <a:solidFill>
                <a:schemeClr val="dk1"/>
              </a:solidFill>
              <a:latin typeface="Calibri"/>
              <a:ea typeface="Calibri"/>
              <a:cs typeface="Calibri"/>
              <a:sym typeface="Calibri"/>
            </a:endParaRPr>
          </a:p>
        </p:txBody>
      </p:sp>
      <p:sp>
        <p:nvSpPr>
          <p:cNvPr id="494" name="Google Shape;494;p46"/>
          <p:cNvSpPr/>
          <p:nvPr/>
        </p:nvSpPr>
        <p:spPr>
          <a:xfrm>
            <a:off x="4157554" y="1702135"/>
            <a:ext cx="89614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660066"/>
                </a:solidFill>
                <a:latin typeface="Calibri"/>
                <a:ea typeface="Calibri"/>
                <a:cs typeface="Calibri"/>
                <a:sym typeface="Calibri"/>
              </a:rPr>
              <a:t>Both</a:t>
            </a:r>
            <a:endParaRPr sz="1800">
              <a:solidFill>
                <a:srgbClr val="660066"/>
              </a:solidFill>
              <a:latin typeface="Calibri"/>
              <a:ea typeface="Calibri"/>
              <a:cs typeface="Calibri"/>
              <a:sym typeface="Calibri"/>
            </a:endParaRPr>
          </a:p>
        </p:txBody>
      </p:sp>
      <p:sp>
        <p:nvSpPr>
          <p:cNvPr id="495" name="Google Shape;495;p46" descr="Laptop"/>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e2127f4101_0_1399"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e2127f4101_0_1399"/>
          <p:cNvSpPr txBox="1"/>
          <p:nvPr/>
        </p:nvSpPr>
        <p:spPr>
          <a:xfrm>
            <a:off x="319950" y="403050"/>
            <a:ext cx="85041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factors characterize a predator-prey interaction and what types of organisms do we see take part in these interactions?</a:t>
            </a:r>
            <a:endParaRPr/>
          </a:p>
        </p:txBody>
      </p:sp>
      <p:pic>
        <p:nvPicPr>
          <p:cNvPr id="503" name="Google Shape;503;ge2127f4101_0_1399" descr="dreamstime_xl_25451272.jpg"/>
          <p:cNvPicPr preferRelativeResize="0"/>
          <p:nvPr/>
        </p:nvPicPr>
        <p:blipFill rotWithShape="1">
          <a:blip r:embed="rId4">
            <a:alphaModFix/>
          </a:blip>
          <a:srcRect/>
          <a:stretch/>
        </p:blipFill>
        <p:spPr>
          <a:xfrm>
            <a:off x="1715213" y="2537918"/>
            <a:ext cx="5713571" cy="38789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ctrTitle"/>
          </p:nvPr>
        </p:nvSpPr>
        <p:spPr>
          <a:xfrm>
            <a:off x="689725" y="456825"/>
            <a:ext cx="8188800" cy="176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3500" u="sng"/>
              <a:t> </a:t>
            </a:r>
            <a:r>
              <a:rPr lang="en-US" sz="3500" b="1" u="sng"/>
              <a:t>Competition:</a:t>
            </a:r>
            <a:r>
              <a:rPr lang="en-US" sz="3500" b="1"/>
              <a:t> </a:t>
            </a:r>
            <a:r>
              <a:rPr lang="en-US" sz="3500"/>
              <a:t>when individuals within a population try to use the same limited resources</a:t>
            </a:r>
            <a:endParaRPr sz="3500"/>
          </a:p>
        </p:txBody>
      </p:sp>
      <p:pic>
        <p:nvPicPr>
          <p:cNvPr id="142" name="Google Shape;142;p4" descr="dreamstime_xl_2103464.jpg"/>
          <p:cNvPicPr preferRelativeResize="0"/>
          <p:nvPr/>
        </p:nvPicPr>
        <p:blipFill rotWithShape="1">
          <a:blip r:embed="rId3">
            <a:alphaModFix/>
          </a:blip>
          <a:srcRect/>
          <a:stretch/>
        </p:blipFill>
        <p:spPr>
          <a:xfrm>
            <a:off x="1960371" y="2560030"/>
            <a:ext cx="5223252" cy="3482176"/>
          </a:xfrm>
          <a:prstGeom prst="rect">
            <a:avLst/>
          </a:prstGeom>
          <a:noFill/>
          <a:ln>
            <a:noFill/>
          </a:ln>
        </p:spPr>
      </p:pic>
      <p:sp>
        <p:nvSpPr>
          <p:cNvPr id="143" name="Google Shape;143;p4"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47"/>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ge2127f4101_0_1406" descr="IEP Translation – Communication from OSEP regarding the ..."/>
          <p:cNvPicPr preferRelativeResize="0"/>
          <p:nvPr/>
        </p:nvPicPr>
        <p:blipFill rotWithShape="1">
          <a:blip r:embed="rId3">
            <a:alphaModFix/>
          </a:blip>
          <a:srcRect/>
          <a:stretch/>
        </p:blipFill>
        <p:spPr>
          <a:xfrm>
            <a:off x="1607949" y="905229"/>
            <a:ext cx="6411844" cy="904494"/>
          </a:xfrm>
          <a:prstGeom prst="rect">
            <a:avLst/>
          </a:prstGeom>
          <a:noFill/>
          <a:ln>
            <a:noFill/>
          </a:ln>
        </p:spPr>
      </p:pic>
      <p:pic>
        <p:nvPicPr>
          <p:cNvPr id="515" name="Google Shape;515;ge2127f4101_0_1406" descr="United States Department of Education - Wikipedia"/>
          <p:cNvPicPr preferRelativeResize="0"/>
          <p:nvPr/>
        </p:nvPicPr>
        <p:blipFill rotWithShape="1">
          <a:blip r:embed="rId4">
            <a:alphaModFix/>
          </a:blip>
          <a:srcRect/>
          <a:stretch/>
        </p:blipFill>
        <p:spPr>
          <a:xfrm>
            <a:off x="3737160" y="1949664"/>
            <a:ext cx="2153432" cy="2006936"/>
          </a:xfrm>
          <a:prstGeom prst="rect">
            <a:avLst/>
          </a:prstGeom>
          <a:noFill/>
          <a:ln>
            <a:noFill/>
          </a:ln>
        </p:spPr>
      </p:pic>
      <p:pic>
        <p:nvPicPr>
          <p:cNvPr id="516" name="Google Shape;516;ge2127f4101_0_1406"/>
          <p:cNvPicPr preferRelativeResize="0"/>
          <p:nvPr/>
        </p:nvPicPr>
        <p:blipFill rotWithShape="1">
          <a:blip r:embed="rId5">
            <a:alphaModFix/>
          </a:blip>
          <a:srcRect/>
          <a:stretch/>
        </p:blipFill>
        <p:spPr>
          <a:xfrm>
            <a:off x="571525" y="4236393"/>
            <a:ext cx="8001000" cy="1289764"/>
          </a:xfrm>
          <a:prstGeom prst="rect">
            <a:avLst/>
          </a:prstGeom>
          <a:noFill/>
          <a:ln>
            <a:noFill/>
          </a:ln>
        </p:spPr>
      </p:pic>
      <p:sp>
        <p:nvSpPr>
          <p:cNvPr id="517" name="Google Shape;517;ge2127f4101_0_1406"/>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518" name="Google Shape;518;ge2127f4101_0_1406"/>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txBox="1">
            <a:spLocks noGrp="1"/>
          </p:cNvSpPr>
          <p:nvPr>
            <p:ph type="ctrTitle"/>
          </p:nvPr>
        </p:nvSpPr>
        <p:spPr>
          <a:xfrm>
            <a:off x="685800" y="427701"/>
            <a:ext cx="7772400"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 </a:t>
            </a:r>
            <a:r>
              <a:rPr lang="en-US" sz="5400"/>
              <a:t>Competition can occur between: </a:t>
            </a:r>
            <a:endParaRPr/>
          </a:p>
        </p:txBody>
      </p:sp>
      <p:sp>
        <p:nvSpPr>
          <p:cNvPr id="150" name="Google Shape;150;p5"/>
          <p:cNvSpPr txBox="1">
            <a:spLocks noGrp="1"/>
          </p:cNvSpPr>
          <p:nvPr>
            <p:ph type="subTitle" idx="1"/>
          </p:nvPr>
        </p:nvSpPr>
        <p:spPr>
          <a:xfrm>
            <a:off x="364814" y="4917729"/>
            <a:ext cx="4538408" cy="62942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000"/>
              <a:buNone/>
            </a:pPr>
            <a:r>
              <a:rPr lang="en-US" sz="2000">
                <a:solidFill>
                  <a:schemeClr val="dk1"/>
                </a:solidFill>
              </a:rPr>
              <a:t>Members of the </a:t>
            </a:r>
            <a:r>
              <a:rPr lang="en-US" sz="2000" b="1">
                <a:solidFill>
                  <a:schemeClr val="dk1"/>
                </a:solidFill>
              </a:rPr>
              <a:t>same</a:t>
            </a:r>
            <a:r>
              <a:rPr lang="en-US" sz="2000">
                <a:solidFill>
                  <a:schemeClr val="dk1"/>
                </a:solidFill>
              </a:rPr>
              <a:t> species</a:t>
            </a:r>
            <a:endParaRPr sz="2000">
              <a:solidFill>
                <a:schemeClr val="dk1"/>
              </a:solidFill>
            </a:endParaRPr>
          </a:p>
        </p:txBody>
      </p:sp>
      <p:pic>
        <p:nvPicPr>
          <p:cNvPr id="151" name="Google Shape;151;p5" descr="dreamstime_xl_2103464.jpg"/>
          <p:cNvPicPr preferRelativeResize="0"/>
          <p:nvPr/>
        </p:nvPicPr>
        <p:blipFill rotWithShape="1">
          <a:blip r:embed="rId3">
            <a:alphaModFix/>
          </a:blip>
          <a:srcRect/>
          <a:stretch/>
        </p:blipFill>
        <p:spPr>
          <a:xfrm>
            <a:off x="591219" y="2309619"/>
            <a:ext cx="4053787" cy="2702524"/>
          </a:xfrm>
          <a:prstGeom prst="rect">
            <a:avLst/>
          </a:prstGeom>
          <a:noFill/>
          <a:ln>
            <a:noFill/>
          </a:ln>
        </p:spPr>
      </p:pic>
      <p:pic>
        <p:nvPicPr>
          <p:cNvPr id="152" name="Google Shape;152;p5" descr="dreamstime_xl_14619686.jpg"/>
          <p:cNvPicPr preferRelativeResize="0"/>
          <p:nvPr/>
        </p:nvPicPr>
        <p:blipFill rotWithShape="1">
          <a:blip r:embed="rId4">
            <a:alphaModFix/>
          </a:blip>
          <a:srcRect/>
          <a:stretch/>
        </p:blipFill>
        <p:spPr>
          <a:xfrm>
            <a:off x="5945118" y="2309619"/>
            <a:ext cx="2026746" cy="1351164"/>
          </a:xfrm>
          <a:prstGeom prst="rect">
            <a:avLst/>
          </a:prstGeom>
          <a:noFill/>
          <a:ln>
            <a:noFill/>
          </a:ln>
        </p:spPr>
      </p:pic>
      <p:pic>
        <p:nvPicPr>
          <p:cNvPr id="153" name="Google Shape;153;p5" descr="dreamstime_xl_11341163.jpg"/>
          <p:cNvPicPr preferRelativeResize="0"/>
          <p:nvPr/>
        </p:nvPicPr>
        <p:blipFill rotWithShape="1">
          <a:blip r:embed="rId5">
            <a:alphaModFix/>
          </a:blip>
          <a:srcRect/>
          <a:stretch/>
        </p:blipFill>
        <p:spPr>
          <a:xfrm>
            <a:off x="5945118" y="3660783"/>
            <a:ext cx="2026747" cy="1351360"/>
          </a:xfrm>
          <a:prstGeom prst="rect">
            <a:avLst/>
          </a:prstGeom>
          <a:noFill/>
          <a:ln>
            <a:noFill/>
          </a:ln>
        </p:spPr>
      </p:pic>
      <p:sp>
        <p:nvSpPr>
          <p:cNvPr id="154" name="Google Shape;154;p5"/>
          <p:cNvSpPr txBox="1"/>
          <p:nvPr/>
        </p:nvSpPr>
        <p:spPr>
          <a:xfrm>
            <a:off x="5024827" y="4956601"/>
            <a:ext cx="3690180" cy="59055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888888"/>
              </a:buClr>
              <a:buSzPts val="2000"/>
              <a:buFont typeface="Arial"/>
              <a:buNone/>
            </a:pPr>
            <a:r>
              <a:rPr lang="en-US" sz="2000" b="0" i="0" u="none" strike="noStrike" cap="none">
                <a:solidFill>
                  <a:schemeClr val="dk1"/>
                </a:solidFill>
                <a:latin typeface="Calibri"/>
                <a:ea typeface="Calibri"/>
                <a:cs typeface="Calibri"/>
                <a:sym typeface="Calibri"/>
              </a:rPr>
              <a:t>Members of </a:t>
            </a:r>
            <a:r>
              <a:rPr lang="en-US" sz="2000" b="1" i="0" u="none" strike="noStrike" cap="none">
                <a:solidFill>
                  <a:schemeClr val="dk1"/>
                </a:solidFill>
                <a:latin typeface="Calibri"/>
                <a:ea typeface="Calibri"/>
                <a:cs typeface="Calibri"/>
                <a:sym typeface="Calibri"/>
              </a:rPr>
              <a:t>different</a:t>
            </a:r>
            <a:r>
              <a:rPr lang="en-US" sz="2000" b="0" i="0" u="none" strike="noStrike" cap="none">
                <a:solidFill>
                  <a:schemeClr val="dk1"/>
                </a:solidFill>
                <a:latin typeface="Calibri"/>
                <a:ea typeface="Calibri"/>
                <a:cs typeface="Calibri"/>
                <a:sym typeface="Calibri"/>
              </a:rPr>
              <a:t> species</a:t>
            </a:r>
            <a:endParaRPr sz="2000" b="0" i="0" u="none" strike="noStrike" cap="none">
              <a:solidFill>
                <a:schemeClr val="dk1"/>
              </a:solidFill>
              <a:latin typeface="Calibri"/>
              <a:ea typeface="Calibri"/>
              <a:cs typeface="Calibri"/>
              <a:sym typeface="Calibri"/>
            </a:endParaRPr>
          </a:p>
        </p:txBody>
      </p:sp>
      <p:sp>
        <p:nvSpPr>
          <p:cNvPr id="155" name="Google Shape;155;p5" descr="Rewind"/>
          <p:cNvSpPr/>
          <p:nvPr/>
        </p:nvSpPr>
        <p:spPr>
          <a:xfrm>
            <a:off x="0" y="0"/>
            <a:ext cx="849600" cy="849600"/>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e2127f4101_0_186"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p:nvPr/>
        </p:nvSpPr>
        <p:spPr>
          <a:xfrm>
            <a:off x="2470481" y="454588"/>
            <a:ext cx="42030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chemeClr val="dk1"/>
                </a:solidFill>
                <a:latin typeface="Calibri"/>
                <a:ea typeface="Calibri"/>
                <a:cs typeface="Calibri"/>
                <a:sym typeface="Calibri"/>
              </a:rPr>
              <a:t>What is competition?</a:t>
            </a:r>
            <a:endParaRPr sz="3600">
              <a:solidFill>
                <a:schemeClr val="dk1"/>
              </a:solidFill>
              <a:latin typeface="Calibri"/>
              <a:ea typeface="Calibri"/>
              <a:cs typeface="Calibri"/>
              <a:sym typeface="Calibri"/>
            </a:endParaRPr>
          </a:p>
        </p:txBody>
      </p:sp>
      <p:sp>
        <p:nvSpPr>
          <p:cNvPr id="168" name="Google Shape;168;p7"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7" descr="dreamstime_xl_2103464.jpg"/>
          <p:cNvPicPr preferRelativeResize="0"/>
          <p:nvPr/>
        </p:nvPicPr>
        <p:blipFill rotWithShape="1">
          <a:blip r:embed="rId4">
            <a:alphaModFix/>
          </a:blip>
          <a:srcRect/>
          <a:stretch/>
        </p:blipFill>
        <p:spPr>
          <a:xfrm>
            <a:off x="1468971" y="1595908"/>
            <a:ext cx="6206078" cy="413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txBox="1"/>
          <p:nvPr/>
        </p:nvSpPr>
        <p:spPr>
          <a:xfrm>
            <a:off x="613492" y="928602"/>
            <a:ext cx="79170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Can you give an example of competition?</a:t>
            </a:r>
            <a:endParaRPr sz="3600">
              <a:solidFill>
                <a:schemeClr val="dk1"/>
              </a:solidFill>
              <a:latin typeface="Calibri"/>
              <a:ea typeface="Calibri"/>
              <a:cs typeface="Calibri"/>
              <a:sym typeface="Calibri"/>
            </a:endParaRPr>
          </a:p>
        </p:txBody>
      </p:sp>
      <p:sp>
        <p:nvSpPr>
          <p:cNvPr id="176" name="Google Shape;176;p9"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 name="Google Shape;177;p9"/>
          <p:cNvPicPr preferRelativeResize="0"/>
          <p:nvPr/>
        </p:nvPicPr>
        <p:blipFill>
          <a:blip r:embed="rId4">
            <a:alphaModFix/>
          </a:blip>
          <a:stretch>
            <a:fillRect/>
          </a:stretch>
        </p:blipFill>
        <p:spPr>
          <a:xfrm>
            <a:off x="1533525" y="1813752"/>
            <a:ext cx="6076950" cy="45624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1457</Words>
  <Application>Microsoft Office PowerPoint</Application>
  <PresentationFormat>On-screen Show (4:3)</PresentationFormat>
  <Paragraphs>204</Paragraphs>
  <Slides>51</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PowerPoint Presentation</vt:lpstr>
      <vt:lpstr>Predators and Prey</vt:lpstr>
      <vt:lpstr>PowerPoint Presentation</vt:lpstr>
      <vt:lpstr>PowerPoint Presentation</vt:lpstr>
      <vt:lpstr> Competition: when individuals within a population try to use the same limited resources</vt:lpstr>
      <vt:lpstr> Competition can occur between: </vt:lpstr>
      <vt:lpstr>PowerPoint Presentation</vt:lpstr>
      <vt:lpstr>PowerPoint Presentation</vt:lpstr>
      <vt:lpstr>PowerPoint Presentation</vt:lpstr>
      <vt:lpstr>PowerPoint Presentation</vt:lpstr>
      <vt:lpstr>Predator-prey relationship: animals eat other animals for energy and nutrients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of the following is a predator?</vt:lpstr>
      <vt:lpstr>Which of the following is a predator?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animals can be both</vt:lpstr>
      <vt:lpstr>PowerPoint Presentation</vt:lpstr>
      <vt:lpstr>Prey are animals that … </vt:lpstr>
      <vt:lpstr>Prey are animals that … </vt:lpstr>
      <vt:lpstr>Which of the following is not an example of a predator?</vt:lpstr>
      <vt:lpstr>Which of the following is not an example of a predator?</vt:lpstr>
      <vt:lpstr>True/False: Animals cannot be both a predator and prey. </vt:lpstr>
      <vt:lpstr>True/False: Animals cannot be both a predator and prey. </vt:lpstr>
      <vt:lpstr>Identify the animal in the picture that is a predator.</vt:lpstr>
      <vt:lpstr>Identify the animal in the picture that is a predator.</vt:lpstr>
      <vt:lpstr>PowerPoint Presentation</vt:lpstr>
      <vt:lpstr>Predator-prey relationship: animals eat other animals for energy and nutrients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Kunemund, Rachel (rk8vm)</cp:lastModifiedBy>
  <cp:revision>1</cp:revision>
  <dcterms:created xsi:type="dcterms:W3CDTF">2017-06-13T18:33:22Z</dcterms:created>
  <dcterms:modified xsi:type="dcterms:W3CDTF">2021-08-03T19:30:41Z</dcterms:modified>
</cp:coreProperties>
</file>