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3" r:id="rId138"/>
  </p:sldIdLst>
  <p:sldSz cx="9144000" cy="6858000" type="screen4x3"/>
  <p:notesSz cx="6858000" cy="9144000"/>
  <p:embeddedFontLst>
    <p:embeddedFont>
      <p:font typeface="Calibri" panose="020F0502020204030204" pitchFamily="34" charset="0"/>
      <p:regular r:id="rId140"/>
      <p:bold r:id="rId141"/>
      <p:italic r:id="rId142"/>
      <p:boldItalic r:id="rId143"/>
    </p:embeddedFont>
    <p:embeddedFont>
      <p:font typeface="Lato" panose="020B0604020202020204" charset="0"/>
      <p:regular r:id="rId144"/>
      <p:bold r:id="rId145"/>
      <p:italic r:id="rId146"/>
      <p:boldItalic r:id="rId147"/>
    </p:embeddedFont>
    <p:embeddedFont>
      <p:font typeface="Roboto" panose="02000000000000000000" pitchFamily="2" charset="0"/>
      <p:regular r:id="rId148"/>
      <p:bold r:id="rId149"/>
      <p:italic r:id="rId150"/>
      <p:boldItalic r:id="rId151"/>
    </p:embeddedFont>
    <p:embeddedFont>
      <p:font typeface="Source Sans Pro" panose="020B0503030403020204" pitchFamily="34" charset="0"/>
      <p:regular r:id="rId152"/>
      <p:bold r:id="rId153"/>
      <p:italic r:id="rId154"/>
      <p:boldItalic r:id="rId1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6" roundtripDataSignature="AMtx7mgIayfWkCEe4TyBMOi+au0Mx6v2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94660"/>
  </p:normalViewPr>
  <p:slideViewPr>
    <p:cSldViewPr snapToGrid="0">
      <p:cViewPr varScale="1">
        <p:scale>
          <a:sx n="62" d="100"/>
          <a:sy n="62" d="100"/>
        </p:scale>
        <p:origin x="1212"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0.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1.fntdata"/><Relationship Id="rId155" Type="http://schemas.openxmlformats.org/officeDocument/2006/relationships/font" Target="fonts/font16.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fntdata"/><Relationship Id="rId14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12.fntdata"/><Relationship Id="rId156"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4.fntdata"/><Relationship Id="rId148"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5.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33ee4177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33ee4177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d33ee4177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 patterns affect the weather by determining where hot and cold air blow. </a:t>
            </a:r>
            <a:endParaRPr/>
          </a:p>
        </p:txBody>
      </p:sp>
      <p:sp>
        <p:nvSpPr>
          <p:cNvPr id="184" name="Google Shape;18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00000"/>
                </a:solidFill>
              </a:rPr>
              <a:t>The rain bands are the spiral bands surrounding the eye that produce large amounts of heavy rain.</a:t>
            </a:r>
            <a:endParaRPr/>
          </a:p>
        </p:txBody>
      </p:sp>
      <p:sp>
        <p:nvSpPr>
          <p:cNvPr id="897" name="Google Shape;897;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00000"/>
                </a:solidFill>
              </a:rPr>
              <a:t>The diameter of the hurricane is a measure of how large it is from one side to the other.</a:t>
            </a:r>
            <a:endParaRPr/>
          </a:p>
        </p:txBody>
      </p:sp>
      <p:sp>
        <p:nvSpPr>
          <p:cNvPr id="907" name="Google Shape;90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16" name="Google Shape;91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Hurricane </a:t>
            </a:r>
            <a:r>
              <a:rPr lang="en-US" sz="1200"/>
              <a:t>also called a _____ ______, is a rotating storm with winds consistently reach _____miles per hour.</a:t>
            </a:r>
            <a:endParaRPr sz="1200" b="1" u="sng"/>
          </a:p>
          <a:p>
            <a:pPr marL="0" lvl="0" indent="0" algn="l" rtl="0">
              <a:spcBef>
                <a:spcPts val="0"/>
              </a:spcBef>
              <a:spcAft>
                <a:spcPts val="0"/>
              </a:spcAft>
              <a:buNone/>
            </a:pPr>
            <a:endParaRPr/>
          </a:p>
        </p:txBody>
      </p:sp>
      <p:sp>
        <p:nvSpPr>
          <p:cNvPr id="922" name="Google Shape;922;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Hurricane also called a tropical cyclone, is a rotating storm with winds consistently reach 74 miles per hour.</a:t>
            </a:r>
            <a:endParaRPr sz="1200" b="1" u="sng"/>
          </a:p>
          <a:p>
            <a:pPr marL="0" lvl="0" indent="0" algn="l" rtl="0">
              <a:spcBef>
                <a:spcPts val="0"/>
              </a:spcBef>
              <a:spcAft>
                <a:spcPts val="0"/>
              </a:spcAft>
              <a:buNone/>
            </a:pPr>
            <a:endParaRPr/>
          </a:p>
        </p:txBody>
      </p:sp>
      <p:sp>
        <p:nvSpPr>
          <p:cNvPr id="930" name="Google Shape;930;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Saffir-Simpson Scale used for?</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i="0"/>
              <a:t>We use the </a:t>
            </a:r>
            <a:r>
              <a:rPr lang="en-US" i="0" u="none" strike="noStrike"/>
              <a:t>Saffir-Simpson Hurricane Wind Scale </a:t>
            </a:r>
            <a:r>
              <a:rPr lang="en-US" i="0"/>
              <a:t>to rate storms using a scale of 1-5. Ratings are based on a hurricane's maximum sustained winds</a:t>
            </a:r>
            <a:r>
              <a:rPr lang="en-US"/>
              <a:t>. Y</a:t>
            </a:r>
            <a:r>
              <a:rPr lang="en-US" i="0"/>
              <a:t>ou may hear a hurricane being rated a “Category 4.” </a:t>
            </a:r>
            <a:r>
              <a:rPr lang="en-US"/>
              <a:t>T</a:t>
            </a:r>
            <a:r>
              <a:rPr lang="en-US" i="0"/>
              <a:t>he scale is also called categories.]</a:t>
            </a:r>
            <a:endParaRPr/>
          </a:p>
        </p:txBody>
      </p:sp>
      <p:sp>
        <p:nvSpPr>
          <p:cNvPr id="938" name="Google Shape;93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do we call the call center of a storm? Is it high or low pressure?</a:t>
            </a:r>
            <a:endParaRPr/>
          </a:p>
          <a:p>
            <a:pPr marL="0" lvl="0" indent="0" algn="l" rtl="0">
              <a:spcBef>
                <a:spcPts val="0"/>
              </a:spcBef>
              <a:spcAft>
                <a:spcPts val="0"/>
              </a:spcAft>
              <a:buNone/>
            </a:pPr>
            <a:endParaRPr i="0">
              <a:solidFill>
                <a:srgbClr val="000000"/>
              </a:solidFill>
            </a:endParaRPr>
          </a:p>
          <a:p>
            <a:pPr marL="0" lvl="0" indent="0" algn="l" rtl="0">
              <a:spcBef>
                <a:spcPts val="0"/>
              </a:spcBef>
              <a:spcAft>
                <a:spcPts val="0"/>
              </a:spcAft>
              <a:buNone/>
            </a:pPr>
            <a:r>
              <a:rPr lang="en-US">
                <a:solidFill>
                  <a:srgbClr val="000000"/>
                </a:solidFill>
              </a:rPr>
              <a:t>[</a:t>
            </a:r>
            <a:r>
              <a:rPr lang="en-US" i="0">
                <a:solidFill>
                  <a:srgbClr val="000000"/>
                </a:solidFill>
              </a:rPr>
              <a:t>Hurricanes have centers of calm low-pressure weather called the “eye.”]</a:t>
            </a:r>
            <a:endParaRPr/>
          </a:p>
        </p:txBody>
      </p:sp>
      <p:sp>
        <p:nvSpPr>
          <p:cNvPr id="946" name="Google Shape;94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do we call this most dangerous part of the hurricane? Why is it the most dangerous part of a hurricane?</a:t>
            </a:r>
            <a:endParaRPr i="0">
              <a:solidFill>
                <a:srgbClr val="000000"/>
              </a:solidFill>
            </a:endParaRPr>
          </a:p>
          <a:p>
            <a:pPr marL="0" lvl="0" indent="0" algn="l" rtl="0">
              <a:spcBef>
                <a:spcPts val="0"/>
              </a:spcBef>
              <a:spcAft>
                <a:spcPts val="0"/>
              </a:spcAft>
              <a:buNone/>
            </a:pPr>
            <a:endParaRPr i="0">
              <a:solidFill>
                <a:srgbClr val="000000"/>
              </a:solidFill>
            </a:endParaRPr>
          </a:p>
          <a:p>
            <a:pPr marL="0" lvl="0" indent="0" algn="l" rtl="0">
              <a:spcBef>
                <a:spcPts val="0"/>
              </a:spcBef>
              <a:spcAft>
                <a:spcPts val="0"/>
              </a:spcAft>
              <a:buNone/>
            </a:pPr>
            <a:r>
              <a:rPr lang="en-US">
                <a:solidFill>
                  <a:srgbClr val="000000"/>
                </a:solidFill>
              </a:rPr>
              <a:t>[</a:t>
            </a:r>
            <a:r>
              <a:rPr lang="en-US" i="0">
                <a:solidFill>
                  <a:srgbClr val="000000"/>
                </a:solidFill>
              </a:rPr>
              <a:t>The eye wall is the thick wall of clouds that surrounds the eye. Here winds can reach over 150 mph and it is the most dangerous part of the hurrican</a:t>
            </a:r>
            <a:r>
              <a:rPr lang="en-US">
                <a:solidFill>
                  <a:srgbClr val="000000"/>
                </a:solidFill>
              </a:rPr>
              <a:t>e.]</a:t>
            </a:r>
            <a:endParaRPr/>
          </a:p>
        </p:txBody>
      </p:sp>
      <p:sp>
        <p:nvSpPr>
          <p:cNvPr id="955" name="Google Shape;955;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 we measure the size of a hurricane? </a:t>
            </a:r>
            <a:endParaRPr/>
          </a:p>
          <a:p>
            <a:pPr marL="0" lvl="0" indent="0" algn="l" rtl="0">
              <a:spcBef>
                <a:spcPts val="0"/>
              </a:spcBef>
              <a:spcAft>
                <a:spcPts val="0"/>
              </a:spcAft>
              <a:buNone/>
            </a:pPr>
            <a:endParaRPr i="0">
              <a:solidFill>
                <a:srgbClr val="000000"/>
              </a:solidFill>
            </a:endParaRPr>
          </a:p>
          <a:p>
            <a:pPr marL="0" lvl="0" indent="0" algn="l" rtl="0">
              <a:spcBef>
                <a:spcPts val="0"/>
              </a:spcBef>
              <a:spcAft>
                <a:spcPts val="0"/>
              </a:spcAft>
              <a:buNone/>
            </a:pPr>
            <a:r>
              <a:rPr lang="en-US">
                <a:solidFill>
                  <a:srgbClr val="000000"/>
                </a:solidFill>
              </a:rPr>
              <a:t>[</a:t>
            </a:r>
            <a:r>
              <a:rPr lang="en-US" i="0">
                <a:solidFill>
                  <a:srgbClr val="000000"/>
                </a:solidFill>
              </a:rPr>
              <a:t>The diameter of the hurricane is a measure of how large it is from one side to the other.]</a:t>
            </a:r>
            <a:endParaRPr/>
          </a:p>
        </p:txBody>
      </p:sp>
      <p:sp>
        <p:nvSpPr>
          <p:cNvPr id="964" name="Google Shape;96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hurricanes.</a:t>
            </a:r>
            <a:r>
              <a:rPr lang="en-US"/>
              <a:t> </a:t>
            </a:r>
            <a:endParaRPr/>
          </a:p>
        </p:txBody>
      </p:sp>
      <p:sp>
        <p:nvSpPr>
          <p:cNvPr id="973" name="Google Shape;973;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weather map is a map that shows current weather conditions for a wide geographic area. This information is collected from observations from specific locations within the area of the map.</a:t>
            </a:r>
            <a:endParaRPr/>
          </a:p>
        </p:txBody>
      </p:sp>
      <p:sp>
        <p:nvSpPr>
          <p:cNvPr id="192" name="Google Shape;19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image of a “radar confirmed” hurricane.</a:t>
            </a:r>
            <a:endParaRPr/>
          </a:p>
        </p:txBody>
      </p:sp>
      <p:sp>
        <p:nvSpPr>
          <p:cNvPr id="980" name="Google Shape;980;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example shows a hurricane over the ocean as it approaches land.</a:t>
            </a:r>
            <a:endParaRPr/>
          </a:p>
        </p:txBody>
      </p:sp>
      <p:sp>
        <p:nvSpPr>
          <p:cNvPr id="988" name="Google Shape;988;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example shows the high wind and rain that can occur.</a:t>
            </a:r>
            <a:endParaRPr/>
          </a:p>
        </p:txBody>
      </p:sp>
      <p:sp>
        <p:nvSpPr>
          <p:cNvPr id="996" name="Google Shape;996;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you could include some non-examples of </a:t>
            </a:r>
            <a:r>
              <a:rPr lang="en-US" b="1"/>
              <a:t>hurricanes.</a:t>
            </a:r>
            <a:endParaRPr b="1"/>
          </a:p>
        </p:txBody>
      </p:sp>
      <p:sp>
        <p:nvSpPr>
          <p:cNvPr id="1004" name="Google Shape;1004;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an example of a hurricane. This is a tornado which typically occurs as part of a thunderstorm.</a:t>
            </a:r>
            <a:endParaRPr/>
          </a:p>
        </p:txBody>
      </p:sp>
      <p:sp>
        <p:nvSpPr>
          <p:cNvPr id="1011" name="Google Shape;101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an example of a hurricane - it is lightning that you would see as part of a thunderstorm.</a:t>
            </a:r>
            <a:endParaRPr/>
          </a:p>
        </p:txBody>
      </p:sp>
      <p:sp>
        <p:nvSpPr>
          <p:cNvPr id="1019" name="Google Shape;1019;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27" name="Google Shape;1027;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Is this an example of a hurricane?</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[Yes]</a:t>
            </a:r>
            <a:endParaRPr/>
          </a:p>
          <a:p>
            <a:pPr marL="0" lvl="0" indent="0" algn="l" rtl="0">
              <a:spcBef>
                <a:spcPts val="0"/>
              </a:spcBef>
              <a:spcAft>
                <a:spcPts val="0"/>
              </a:spcAft>
              <a:buNone/>
            </a:pPr>
            <a:endParaRPr sz="1200"/>
          </a:p>
        </p:txBody>
      </p:sp>
      <p:sp>
        <p:nvSpPr>
          <p:cNvPr id="1033" name="Google Shape;1033;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one of these is not a hurricane?</a:t>
            </a:r>
            <a:endParaRPr/>
          </a:p>
          <a:p>
            <a:pPr marL="0" lvl="0" indent="0" algn="l" rtl="0">
              <a:spcBef>
                <a:spcPts val="0"/>
              </a:spcBef>
              <a:spcAft>
                <a:spcPts val="0"/>
              </a:spcAft>
              <a:buNone/>
            </a:pPr>
            <a:endParaRPr sz="1200"/>
          </a:p>
        </p:txBody>
      </p:sp>
      <p:sp>
        <p:nvSpPr>
          <p:cNvPr id="1041" name="Google Shape;1041;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one of these is not a hurricane?</a:t>
            </a:r>
            <a:endParaRPr/>
          </a:p>
          <a:p>
            <a:pPr marL="0" lvl="0" indent="0" algn="l" rtl="0">
              <a:spcBef>
                <a:spcPts val="0"/>
              </a:spcBef>
              <a:spcAft>
                <a:spcPts val="0"/>
              </a:spcAft>
              <a:buNone/>
            </a:pPr>
            <a:endParaRPr sz="1200"/>
          </a:p>
          <a:p>
            <a:pPr marL="0" lvl="0" indent="0" algn="l" rtl="0">
              <a:spcBef>
                <a:spcPts val="0"/>
              </a:spcBef>
              <a:spcAft>
                <a:spcPts val="0"/>
              </a:spcAft>
              <a:buNone/>
            </a:pPr>
            <a:r>
              <a:rPr lang="en-US"/>
              <a:t>[</a:t>
            </a:r>
            <a:r>
              <a:rPr lang="en-US" sz="1200"/>
              <a:t>The picture on the right is </a:t>
            </a:r>
            <a:r>
              <a:rPr lang="en-US"/>
              <a:t>lightning</a:t>
            </a:r>
            <a:r>
              <a:rPr lang="en-US" sz="1200"/>
              <a:t> from a thunderstorm, on the left is a radar image of a hurricane.]</a:t>
            </a:r>
            <a:endParaRPr/>
          </a:p>
        </p:txBody>
      </p:sp>
      <p:sp>
        <p:nvSpPr>
          <p:cNvPr id="1050" name="Google Shape;1050;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Embed plenty of opportunities to check for understanding throughout the review, this is a great way to make sure they are grasping the content you have already covered.</a:t>
            </a:r>
            <a:endParaRPr/>
          </a:p>
        </p:txBody>
      </p:sp>
      <p:sp>
        <p:nvSpPr>
          <p:cNvPr id="200" name="Google Shape;2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pressure system?</a:t>
            </a:r>
            <a:endParaRPr/>
          </a:p>
          <a:p>
            <a:pPr marL="0" lvl="0" indent="0" algn="l" rtl="0">
              <a:spcBef>
                <a:spcPts val="0"/>
              </a:spcBef>
              <a:spcAft>
                <a:spcPts val="0"/>
              </a:spcAft>
              <a:buNone/>
            </a:pPr>
            <a:endParaRPr b="1" u="sng"/>
          </a:p>
          <a:p>
            <a:pPr marL="0" lvl="0" indent="0" algn="l" rtl="0">
              <a:spcBef>
                <a:spcPts val="0"/>
              </a:spcBef>
              <a:spcAft>
                <a:spcPts val="0"/>
              </a:spcAft>
              <a:buNone/>
            </a:pPr>
            <a:r>
              <a:rPr lang="en-US"/>
              <a:t>[A pressure system is </a:t>
            </a:r>
            <a:r>
              <a:rPr lang="en-US" sz="1200"/>
              <a:t>the level of pressure exerted on the earth, it can be a high or low pressure system, each having its own distinct types of weather and effects.]</a:t>
            </a:r>
            <a:endParaRPr/>
          </a:p>
        </p:txBody>
      </p:sp>
      <p:sp>
        <p:nvSpPr>
          <p:cNvPr id="1059" name="Google Shape;105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weather can predict there will be if there is low air pressure?</a:t>
            </a:r>
            <a:endParaRPr/>
          </a:p>
          <a:p>
            <a:pPr marL="0" lvl="0" indent="0" algn="l" rtl="0">
              <a:spcBef>
                <a:spcPts val="0"/>
              </a:spcBef>
              <a:spcAft>
                <a:spcPts val="0"/>
              </a:spcAft>
              <a:buNone/>
            </a:pPr>
            <a:endParaRPr/>
          </a:p>
          <a:p>
            <a:pPr marL="0" lvl="0" indent="0" algn="l" rtl="0">
              <a:spcBef>
                <a:spcPts val="0"/>
              </a:spcBef>
              <a:spcAft>
                <a:spcPts val="0"/>
              </a:spcAft>
              <a:buNone/>
            </a:pPr>
            <a:r>
              <a:rPr lang="en-US"/>
              <a:t>[A low air pressure usually means clouds and rain or other precipitation.]</a:t>
            </a:r>
            <a:endParaRPr/>
          </a:p>
        </p:txBody>
      </p:sp>
      <p:sp>
        <p:nvSpPr>
          <p:cNvPr id="1067" name="Google Shape;106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Based on your observations of the current weather outside, what type of pressure system do you think we are experiencing?</a:t>
            </a:r>
            <a:endParaRPr/>
          </a:p>
        </p:txBody>
      </p:sp>
      <p:sp>
        <p:nvSpPr>
          <p:cNvPr id="1075" name="Google Shape;1075;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characteristics of thunderstorm?</a:t>
            </a:r>
            <a:endParaRPr/>
          </a:p>
          <a:p>
            <a:pPr marL="0" lvl="0" indent="0" algn="l" rtl="0">
              <a:spcBef>
                <a:spcPts val="0"/>
              </a:spcBef>
              <a:spcAft>
                <a:spcPts val="0"/>
              </a:spcAft>
              <a:buNone/>
            </a:pPr>
            <a:endParaRPr/>
          </a:p>
          <a:p>
            <a:pPr marL="0" lvl="0" indent="0" algn="l" rtl="0">
              <a:spcBef>
                <a:spcPts val="0"/>
              </a:spcBef>
              <a:spcAft>
                <a:spcPts val="0"/>
              </a:spcAft>
              <a:buNone/>
            </a:pPr>
            <a:r>
              <a:rPr lang="en-US"/>
              <a:t>[Thunder, lightening, heavy wind, rain, tornadoes, hail]</a:t>
            </a:r>
            <a:endParaRPr/>
          </a:p>
        </p:txBody>
      </p:sp>
      <p:sp>
        <p:nvSpPr>
          <p:cNvPr id="1084" name="Google Shape;1084;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difference between a thunderstorm warning and a watch? </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[Thunderstorm watch means that meteorologists are keeping an eye on the weather because the conditions are favorable for a thunderstorm, but one has yet to be observed.</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Thunderstorm warning is more serious and means that meteorologists have observed a thunderstorm in or around your area and have provided a warning-thunderstorms are likely to have been seen on radar used by meteorologists to watch the weather.]</a:t>
            </a:r>
            <a:endParaRPr b="0"/>
          </a:p>
        </p:txBody>
      </p:sp>
      <p:sp>
        <p:nvSpPr>
          <p:cNvPr id="1092" name="Google Shape;1092;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tornado?</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u="none"/>
              <a:t>A tornado is </a:t>
            </a:r>
            <a:r>
              <a:rPr lang="en-US" sz="1200" i="0"/>
              <a:t>column of air that rotates rapidly and violently and reaches from a thunderstorm to the ground.</a:t>
            </a:r>
            <a:r>
              <a:rPr lang="en-US" b="1" u="sng"/>
              <a:t>]</a:t>
            </a:r>
            <a:endParaRPr/>
          </a:p>
        </p:txBody>
      </p:sp>
      <p:sp>
        <p:nvSpPr>
          <p:cNvPr id="1100" name="Google Shape;1100;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 hurricane and a thunderstorm? How are they similar?</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u="none"/>
              <a:t>A hurricane is a severe rotating storm of w</a:t>
            </a:r>
            <a:r>
              <a:rPr lang="en-US" sz="1200"/>
              <a:t>ith winds consistently reach 74 miles per hour, and heavy rain, they can result in flooding, and property damage. Hurricanes have a calm center called an eye and are extremely large.</a:t>
            </a:r>
            <a:endParaRPr sz="1200" b="1" u="sng"/>
          </a:p>
          <a:p>
            <a:pPr marL="0" lvl="0" indent="0" algn="l" rtl="0">
              <a:spcBef>
                <a:spcPts val="0"/>
              </a:spcBef>
              <a:spcAft>
                <a:spcPts val="0"/>
              </a:spcAft>
              <a:buNone/>
            </a:pPr>
            <a:endParaRPr/>
          </a:p>
          <a:p>
            <a:pPr marL="0" lvl="0" indent="0" algn="l" rtl="0">
              <a:spcBef>
                <a:spcPts val="0"/>
              </a:spcBef>
              <a:spcAft>
                <a:spcPts val="0"/>
              </a:spcAft>
              <a:buNone/>
            </a:pPr>
            <a:r>
              <a:rPr lang="en-US" sz="1200"/>
              <a:t>A thunderstorm storm with rain, thunder, and lightening, there may also be heavy wind, tornadoes, or hail.</a:t>
            </a:r>
            <a:endParaRPr sz="1200"/>
          </a:p>
          <a:p>
            <a:pPr marL="0" lvl="0" indent="0" algn="l" rtl="0">
              <a:spcBef>
                <a:spcPts val="0"/>
              </a:spcBef>
              <a:spcAft>
                <a:spcPts val="0"/>
              </a:spcAft>
              <a:buNone/>
            </a:pPr>
            <a:endParaRPr/>
          </a:p>
          <a:p>
            <a:pPr marL="0" lvl="0" indent="0" algn="l" rtl="0">
              <a:spcBef>
                <a:spcPts val="0"/>
              </a:spcBef>
              <a:spcAft>
                <a:spcPts val="0"/>
              </a:spcAft>
              <a:buNone/>
            </a:pPr>
            <a:r>
              <a:rPr lang="en-US"/>
              <a:t>They are both functions of low pressure systems.]</a:t>
            </a:r>
            <a:endParaRPr/>
          </a:p>
        </p:txBody>
      </p:sp>
      <p:sp>
        <p:nvSpPr>
          <p:cNvPr id="1109" name="Google Shape;1109;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do we call the call center of a storm? Is it high or low pressure?</a:t>
            </a:r>
            <a:endParaRPr/>
          </a:p>
          <a:p>
            <a:pPr marL="0" lvl="0" indent="0" algn="l" rtl="0">
              <a:spcBef>
                <a:spcPts val="0"/>
              </a:spcBef>
              <a:spcAft>
                <a:spcPts val="0"/>
              </a:spcAft>
              <a:buNone/>
            </a:pPr>
            <a:endParaRPr i="0">
              <a:solidFill>
                <a:srgbClr val="000000"/>
              </a:solidFill>
            </a:endParaRPr>
          </a:p>
          <a:p>
            <a:pPr marL="0" lvl="0" indent="0" algn="l" rtl="0">
              <a:spcBef>
                <a:spcPts val="0"/>
              </a:spcBef>
              <a:spcAft>
                <a:spcPts val="0"/>
              </a:spcAft>
              <a:buNone/>
            </a:pPr>
            <a:r>
              <a:rPr lang="en-US">
                <a:solidFill>
                  <a:srgbClr val="000000"/>
                </a:solidFill>
              </a:rPr>
              <a:t>[</a:t>
            </a:r>
            <a:r>
              <a:rPr lang="en-US" i="0">
                <a:solidFill>
                  <a:srgbClr val="000000"/>
                </a:solidFill>
              </a:rPr>
              <a:t>Hurricanes have centers of calm low-pressure weather called the “eye.”]</a:t>
            </a:r>
            <a:endParaRPr/>
          </a:p>
        </p:txBody>
      </p:sp>
      <p:sp>
        <p:nvSpPr>
          <p:cNvPr id="1117" name="Google Shape;1117;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do we call this most dangerous part of the hurricane? Why is it the most dangerous part of a hurricane?</a:t>
            </a:r>
            <a:endParaRPr i="0">
              <a:solidFill>
                <a:srgbClr val="000000"/>
              </a:solidFill>
            </a:endParaRPr>
          </a:p>
          <a:p>
            <a:pPr marL="0" lvl="0" indent="0" algn="l" rtl="0">
              <a:spcBef>
                <a:spcPts val="0"/>
              </a:spcBef>
              <a:spcAft>
                <a:spcPts val="0"/>
              </a:spcAft>
              <a:buNone/>
            </a:pPr>
            <a:endParaRPr i="0">
              <a:solidFill>
                <a:srgbClr val="000000"/>
              </a:solidFill>
            </a:endParaRPr>
          </a:p>
          <a:p>
            <a:pPr marL="0" lvl="0" indent="0" algn="l" rtl="0">
              <a:spcBef>
                <a:spcPts val="0"/>
              </a:spcBef>
              <a:spcAft>
                <a:spcPts val="0"/>
              </a:spcAft>
              <a:buNone/>
            </a:pPr>
            <a:r>
              <a:rPr lang="en-US">
                <a:solidFill>
                  <a:srgbClr val="000000"/>
                </a:solidFill>
              </a:rPr>
              <a:t>[</a:t>
            </a:r>
            <a:r>
              <a:rPr lang="en-US" i="0">
                <a:solidFill>
                  <a:srgbClr val="000000"/>
                </a:solidFill>
              </a:rPr>
              <a:t>The eye wall is the thick wall of clouds that surrounds the eye. Here winds can reach over 150 mph and it is the most dangerous part of the hurrican</a:t>
            </a:r>
            <a:r>
              <a:rPr lang="en-US">
                <a:solidFill>
                  <a:srgbClr val="000000"/>
                </a:solidFill>
              </a:rPr>
              <a:t>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Feedback: Provide plenty of opportunities throughout the lesson to check for understanding. make sure students participate in this portion of the lesson.</a:t>
            </a:r>
            <a:endParaRPr>
              <a:solidFill>
                <a:srgbClr val="000000"/>
              </a:solidFill>
            </a:endParaRPr>
          </a:p>
        </p:txBody>
      </p:sp>
      <p:sp>
        <p:nvSpPr>
          <p:cNvPr id="1126" name="Google Shape;1126;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Repeating important information is a great way to draw students' attention to key content.</a:t>
            </a:r>
            <a:endParaRPr/>
          </a:p>
          <a:p>
            <a:pPr marL="0" lvl="0" indent="0" algn="l" rtl="0">
              <a:spcBef>
                <a:spcPts val="0"/>
              </a:spcBef>
              <a:spcAft>
                <a:spcPts val="0"/>
              </a:spcAft>
              <a:buNone/>
            </a:pPr>
            <a:endParaRPr/>
          </a:p>
        </p:txBody>
      </p:sp>
      <p:sp>
        <p:nvSpPr>
          <p:cNvPr id="1135" name="Google Shape;1135;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lines of  latitude and the equator?</a:t>
            </a:r>
            <a:endParaRPr/>
          </a:p>
          <a:p>
            <a:pPr marL="0" lvl="0" indent="0" algn="l" rtl="0">
              <a:spcBef>
                <a:spcPts val="0"/>
              </a:spcBef>
              <a:spcAft>
                <a:spcPts val="0"/>
              </a:spcAft>
              <a:buNone/>
            </a:pPr>
            <a:endParaRPr/>
          </a:p>
          <a:p>
            <a:pPr marL="0" lvl="0" indent="0" algn="l" rtl="0">
              <a:spcBef>
                <a:spcPts val="0"/>
              </a:spcBef>
              <a:spcAft>
                <a:spcPts val="0"/>
              </a:spcAft>
              <a:buNone/>
            </a:pPr>
            <a:r>
              <a:rPr lang="en-US"/>
              <a:t>[Latitude is the distance north or south of the equator but the equator is a type of latitude line that is equal distance from the north and south pole.]</a:t>
            </a:r>
            <a:endParaRPr/>
          </a:p>
        </p:txBody>
      </p:sp>
      <p:sp>
        <p:nvSpPr>
          <p:cNvPr id="207" name="Google Shape;2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pressure system is </a:t>
            </a:r>
            <a:r>
              <a:rPr lang="en-US" sz="1200"/>
              <a:t>the level of pressure exerted on the earth, it can be a high or low pressure system, each having its own distinct types of weather and effects.</a:t>
            </a:r>
            <a:endParaRPr/>
          </a:p>
        </p:txBody>
      </p:sp>
      <p:sp>
        <p:nvSpPr>
          <p:cNvPr id="1142" name="Google Shape;1142;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tornado is</a:t>
            </a:r>
            <a:r>
              <a:rPr lang="en-US" sz="1200"/>
              <a:t> a </a:t>
            </a:r>
            <a:r>
              <a:rPr lang="en-US" sz="1200" i="0"/>
              <a:t>column of air that rotates rapidly and violently and reaches from a thunderstorm to the ground.</a:t>
            </a:r>
            <a:endParaRPr sz="1200"/>
          </a:p>
          <a:p>
            <a:pPr marL="0" lvl="0" indent="0" algn="l" rtl="0">
              <a:spcBef>
                <a:spcPts val="0"/>
              </a:spcBef>
              <a:spcAft>
                <a:spcPts val="0"/>
              </a:spcAft>
              <a:buNone/>
            </a:pPr>
            <a:endParaRPr/>
          </a:p>
        </p:txBody>
      </p:sp>
      <p:sp>
        <p:nvSpPr>
          <p:cNvPr id="1150" name="Google Shape;1150;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thunderstorm is a </a:t>
            </a:r>
            <a:r>
              <a:rPr lang="en-US" sz="1200"/>
              <a:t>storm with rain, thunder, and lightening, there may also be heavy wind, tornadoes, or hail.</a:t>
            </a:r>
            <a:endParaRPr sz="1200"/>
          </a:p>
          <a:p>
            <a:pPr marL="0" lvl="0" indent="0" algn="l" rtl="0">
              <a:spcBef>
                <a:spcPts val="0"/>
              </a:spcBef>
              <a:spcAft>
                <a:spcPts val="0"/>
              </a:spcAft>
              <a:buNone/>
            </a:pPr>
            <a:endParaRPr/>
          </a:p>
        </p:txBody>
      </p:sp>
      <p:sp>
        <p:nvSpPr>
          <p:cNvPr id="1158" name="Google Shape;1158;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Hurricane </a:t>
            </a:r>
            <a:r>
              <a:rPr lang="en-US" sz="1200"/>
              <a:t>also called a tropical cyclone, is a rotating storm with winds consistently reach 74 miles per hour.</a:t>
            </a:r>
            <a:endParaRPr sz="1200"/>
          </a:p>
          <a:p>
            <a:pPr marL="0" lvl="0" indent="0" algn="l" rtl="0">
              <a:spcBef>
                <a:spcPts val="0"/>
              </a:spcBef>
              <a:spcAft>
                <a:spcPts val="0"/>
              </a:spcAft>
              <a:buNone/>
            </a:pPr>
            <a:endParaRPr/>
          </a:p>
        </p:txBody>
      </p:sp>
      <p:sp>
        <p:nvSpPr>
          <p:cNvPr id="1166" name="Google Shape;1166;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on the simulation above to create your own weather map. </a:t>
            </a:r>
            <a:endParaRPr/>
          </a:p>
          <a:p>
            <a:pPr marL="0" lvl="0" indent="0" algn="l" rtl="0">
              <a:spcBef>
                <a:spcPts val="0"/>
              </a:spcBef>
              <a:spcAft>
                <a:spcPts val="0"/>
              </a:spcAft>
              <a:buNone/>
            </a:pPr>
            <a:endParaRPr/>
          </a:p>
          <a:p>
            <a:pPr marL="0" lvl="0" indent="0" algn="l" rtl="0">
              <a:spcBef>
                <a:spcPts val="0"/>
              </a:spcBef>
              <a:spcAft>
                <a:spcPts val="0"/>
              </a:spcAft>
              <a:buNone/>
            </a:pPr>
            <a:r>
              <a:rPr lang="en-US"/>
              <a:t>When creating your weather map, what are things you notice? What do you see when you show the grid? How can you tell something about the weather from your map?</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Explore learning gizmos are a great resource for inquiry based instruction.</a:t>
            </a:r>
            <a:endParaRPr/>
          </a:p>
        </p:txBody>
      </p:sp>
      <p:sp>
        <p:nvSpPr>
          <p:cNvPr id="1174" name="Google Shape;1174;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b="1"/>
          </a:p>
          <a:p>
            <a:pPr marL="0" lvl="0" indent="0" algn="l" rtl="0">
              <a:spcBef>
                <a:spcPts val="0"/>
              </a:spcBef>
              <a:spcAft>
                <a:spcPts val="0"/>
              </a:spcAft>
              <a:buNone/>
            </a:pPr>
            <a:endParaRPr/>
          </a:p>
        </p:txBody>
      </p:sp>
      <p:sp>
        <p:nvSpPr>
          <p:cNvPr id="1185" name="Google Shape;1185;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a:t>
            </a:r>
            <a:endParaRPr/>
          </a:p>
        </p:txBody>
      </p:sp>
      <p:sp>
        <p:nvSpPr>
          <p:cNvPr id="1196" name="Google Shape;1196;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Calibri"/>
              <a:buNone/>
            </a:pPr>
            <a:r>
              <a:rPr lang="en-US"/>
              <a:t>What is weather? How does the weather impact you? </a:t>
            </a:r>
            <a:endParaRPr/>
          </a:p>
          <a:p>
            <a:pPr marL="0" lvl="0" indent="0" algn="l" rtl="0">
              <a:spcBef>
                <a:spcPts val="0"/>
              </a:spcBef>
              <a:spcAft>
                <a:spcPts val="0"/>
              </a:spcAft>
              <a:buClr>
                <a:schemeClr val="dk1"/>
              </a:buClr>
              <a:buSzPts val="3600"/>
              <a:buFont typeface="Calibri"/>
              <a:buNone/>
            </a:pPr>
            <a:endParaRPr/>
          </a:p>
          <a:p>
            <a:pPr marL="0" lvl="0" indent="0" algn="l" rtl="0">
              <a:spcBef>
                <a:spcPts val="0"/>
              </a:spcBef>
              <a:spcAft>
                <a:spcPts val="0"/>
              </a:spcAft>
              <a:buNone/>
            </a:pPr>
            <a:r>
              <a:rPr lang="en-US"/>
              <a:t>[Weather is the conditions of the atmosphere at a certain time and place.]</a:t>
            </a:r>
            <a:endParaRPr/>
          </a:p>
        </p:txBody>
      </p:sp>
      <p:sp>
        <p:nvSpPr>
          <p:cNvPr id="215" name="Google Shape;21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Calibri"/>
              <a:buNone/>
            </a:pPr>
            <a:r>
              <a:rPr lang="en-US"/>
              <a:t>What are two things that we know of so far that can affect weather?</a:t>
            </a:r>
            <a:endParaRPr/>
          </a:p>
          <a:p>
            <a:pPr marL="0" lvl="0" indent="0" algn="l" rtl="0">
              <a:spcBef>
                <a:spcPts val="0"/>
              </a:spcBef>
              <a:spcAft>
                <a:spcPts val="0"/>
              </a:spcAft>
              <a:buNone/>
            </a:pPr>
            <a:endParaRPr/>
          </a:p>
          <a:p>
            <a:pPr marL="0" lvl="0" indent="0" algn="l" rtl="0">
              <a:spcBef>
                <a:spcPts val="0"/>
              </a:spcBef>
              <a:spcAft>
                <a:spcPts val="0"/>
              </a:spcAft>
              <a:buNone/>
            </a:pPr>
            <a:r>
              <a:rPr lang="en-US"/>
              <a:t>[Temperature and wind patterns]</a:t>
            </a:r>
            <a:endParaRPr/>
          </a:p>
        </p:txBody>
      </p:sp>
      <p:sp>
        <p:nvSpPr>
          <p:cNvPr id="223" name="Google Shape;22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000"/>
              <a:buFont typeface="Calibri"/>
              <a:buNone/>
            </a:pPr>
            <a:r>
              <a:rPr lang="en-US"/>
              <a:t>What does a weather map show us?</a:t>
            </a:r>
            <a:endParaRPr/>
          </a:p>
          <a:p>
            <a:pPr marL="0" lvl="0" indent="0" algn="l" rtl="0">
              <a:spcBef>
                <a:spcPts val="0"/>
              </a:spcBef>
              <a:spcAft>
                <a:spcPts val="0"/>
              </a:spcAft>
              <a:buClr>
                <a:schemeClr val="dk1"/>
              </a:buClr>
              <a:buSzPts val="4000"/>
              <a:buFont typeface="Calibri"/>
              <a:buNone/>
            </a:pPr>
            <a:endParaRPr/>
          </a:p>
          <a:p>
            <a:pPr marL="0" lvl="0" indent="0" algn="l" rtl="0">
              <a:spcBef>
                <a:spcPts val="0"/>
              </a:spcBef>
              <a:spcAft>
                <a:spcPts val="0"/>
              </a:spcAft>
              <a:buNone/>
            </a:pPr>
            <a:r>
              <a:rPr lang="en-US"/>
              <a:t>[A weather map is a map that shows current weather conditions for a wide geographic area. This information is collected from observations from specific locations within the area of the map.]</a:t>
            </a:r>
            <a:endParaRPr/>
          </a:p>
        </p:txBody>
      </p:sp>
      <p:sp>
        <p:nvSpPr>
          <p:cNvPr id="232" name="Google Shape;23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Pressure Systems.</a:t>
            </a:r>
            <a:endParaRPr/>
          </a:p>
        </p:txBody>
      </p:sp>
      <p:sp>
        <p:nvSpPr>
          <p:cNvPr id="240" name="Google Shape;24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pressure system is t</a:t>
            </a:r>
            <a:r>
              <a:rPr lang="en-US" sz="1200"/>
              <a:t>he level of pressure exerted on the earth, it can be a high or low pressure system, each having its own distinct types of weather and effects.</a:t>
            </a:r>
            <a:endParaRPr sz="1200"/>
          </a:p>
          <a:p>
            <a:pPr marL="0" lvl="0" indent="0" algn="l" rtl="0">
              <a:spcBef>
                <a:spcPts val="0"/>
              </a:spcBef>
              <a:spcAft>
                <a:spcPts val="0"/>
              </a:spcAft>
              <a:buNone/>
            </a:pPr>
            <a:endParaRPr/>
          </a:p>
          <a:p>
            <a:pPr marL="0" lvl="0" indent="0" algn="l" rtl="0">
              <a:spcBef>
                <a:spcPts val="0"/>
              </a:spcBef>
              <a:spcAft>
                <a:spcPts val="0"/>
              </a:spcAft>
              <a:buNone/>
            </a:pPr>
            <a:r>
              <a:rPr lang="en-US"/>
              <a:t>Feedback: Longer more formal definitions are tricky, use clear language when providing the new definition.</a:t>
            </a:r>
            <a:endParaRPr/>
          </a:p>
        </p:txBody>
      </p:sp>
      <p:sp>
        <p:nvSpPr>
          <p:cNvPr id="248" name="Google Shape;24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df87bf35d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df87bf35d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57" name="Google Shape;257;gdf87bf35d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going to learn about pressure systems. </a:t>
            </a:r>
            <a:endParaRPr/>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f87bf35db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df87bf35d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pressure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[Pressure system is the level of pressure exerted on the earth. It can be a high or low pressure system.]</a:t>
            </a:r>
            <a:endParaRPr/>
          </a:p>
        </p:txBody>
      </p:sp>
      <p:sp>
        <p:nvSpPr>
          <p:cNvPr id="264" name="Google Shape;264;gdf87bf35db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272" name="Google Shape;27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H’s are showing areas where there is high air pressure. The L’s are showing areas where there is lower air pressure.</a:t>
            </a:r>
            <a:endParaRPr/>
          </a:p>
        </p:txBody>
      </p:sp>
      <p:sp>
        <p:nvSpPr>
          <p:cNvPr id="279" name="Google Shape;27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low air pressure usually means clouds and rain or other precipitation.</a:t>
            </a:r>
            <a:endParaRPr/>
          </a:p>
        </p:txBody>
      </p:sp>
      <p:sp>
        <p:nvSpPr>
          <p:cNvPr id="290" name="Google Shape;29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High pressure usually means good weather, fewer clouds and less precipitation.</a:t>
            </a:r>
            <a:endParaRPr/>
          </a:p>
        </p:txBody>
      </p:sp>
      <p:sp>
        <p:nvSpPr>
          <p:cNvPr id="298" name="Google Shape;29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by looking at high and low pressure on a weather map, we can predict the weather. </a:t>
            </a:r>
            <a:endParaRPr/>
          </a:p>
        </p:txBody>
      </p:sp>
      <p:sp>
        <p:nvSpPr>
          <p:cNvPr id="306" name="Google Shape;30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17" name="Google Shape;317;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pressure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[A pressure system is </a:t>
            </a:r>
            <a:r>
              <a:rPr lang="en-US" sz="1200"/>
              <a:t>the level of pressure exerted on the earth, it can be a high or low pressure system, each having its own distinct types of weather and effects.]</a:t>
            </a:r>
            <a:endParaRPr/>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the H and L stand for on a weather map?</a:t>
            </a:r>
            <a:endParaRPr/>
          </a:p>
          <a:p>
            <a:pPr marL="0" lvl="0" indent="0" algn="l" rtl="0">
              <a:spcBef>
                <a:spcPts val="0"/>
              </a:spcBef>
              <a:spcAft>
                <a:spcPts val="0"/>
              </a:spcAft>
              <a:buNone/>
            </a:pPr>
            <a:endParaRPr/>
          </a:p>
          <a:p>
            <a:pPr marL="0" lvl="0" indent="0" algn="l" rtl="0">
              <a:spcBef>
                <a:spcPts val="0"/>
              </a:spcBef>
              <a:spcAft>
                <a:spcPts val="0"/>
              </a:spcAft>
              <a:buNone/>
            </a:pPr>
            <a:r>
              <a:rPr lang="en-US"/>
              <a:t>[High air pressure and low air pressure]</a:t>
            </a:r>
            <a:endParaRPr/>
          </a:p>
        </p:txBody>
      </p:sp>
      <p:sp>
        <p:nvSpPr>
          <p:cNvPr id="331" name="Google Shape;33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weather can we predict there will be if there is low air pressure?</a:t>
            </a:r>
            <a:endParaRPr/>
          </a:p>
          <a:p>
            <a:pPr marL="0" lvl="0" indent="0" algn="l" rtl="0">
              <a:spcBef>
                <a:spcPts val="0"/>
              </a:spcBef>
              <a:spcAft>
                <a:spcPts val="0"/>
              </a:spcAft>
              <a:buNone/>
            </a:pPr>
            <a:endParaRPr/>
          </a:p>
          <a:p>
            <a:pPr marL="0" lvl="0" indent="0" algn="l" rtl="0">
              <a:spcBef>
                <a:spcPts val="0"/>
              </a:spcBef>
              <a:spcAft>
                <a:spcPts val="0"/>
              </a:spcAft>
              <a:buNone/>
            </a:pPr>
            <a:r>
              <a:rPr lang="en-US"/>
              <a:t>[A low air pressure usually means clouds and rain or other precipitation.]</a:t>
            </a:r>
            <a:endParaRPr/>
          </a:p>
        </p:txBody>
      </p:sp>
      <p:sp>
        <p:nvSpPr>
          <p:cNvPr id="339" name="Google Shape;33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b="1"/>
              <a:t>How are pressure systems, hurricanes, thunderstorms, and </a:t>
            </a:r>
            <a:r>
              <a:rPr lang="en-US" b="1"/>
              <a:t>tornadoes</a:t>
            </a:r>
            <a:r>
              <a:rPr lang="en-US" sz="1200" b="1"/>
              <a:t> related? How are they different?</a:t>
            </a:r>
            <a:r>
              <a:rPr lang="en-US"/>
              <a:t> </a:t>
            </a: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4" name="Google Shape;1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weather can we predict if there is high air pressure?</a:t>
            </a:r>
            <a:endParaRPr/>
          </a:p>
          <a:p>
            <a:pPr marL="0" lvl="0" indent="0" algn="l" rtl="0">
              <a:spcBef>
                <a:spcPts val="0"/>
              </a:spcBef>
              <a:spcAft>
                <a:spcPts val="0"/>
              </a:spcAft>
              <a:buNone/>
            </a:pPr>
            <a:endParaRPr/>
          </a:p>
          <a:p>
            <a:pPr marL="0" lvl="0" indent="0" algn="l" rtl="0">
              <a:spcBef>
                <a:spcPts val="0"/>
              </a:spcBef>
              <a:spcAft>
                <a:spcPts val="0"/>
              </a:spcAft>
              <a:buNone/>
            </a:pPr>
            <a:r>
              <a:rPr lang="en-US"/>
              <a:t>[High pressure usually means good weather, fewer clouds and less precipitation.]</a:t>
            </a:r>
            <a:endParaRPr/>
          </a:p>
        </p:txBody>
      </p:sp>
      <p:sp>
        <p:nvSpPr>
          <p:cNvPr id="347" name="Google Shape;34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this.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Give a clear and explicit explanation that takes the guesswork out of it for students. Using explicit descriptions makes it easier for students to grasp the content.</a:t>
            </a:r>
            <a:endParaRPr/>
          </a:p>
        </p:txBody>
      </p:sp>
      <p:sp>
        <p:nvSpPr>
          <p:cNvPr id="355" name="Google Shape;35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a weather map that shows the high pressure and low pressure systems and where they are located.</a:t>
            </a:r>
            <a:endParaRPr/>
          </a:p>
        </p:txBody>
      </p:sp>
      <p:sp>
        <p:nvSpPr>
          <p:cNvPr id="362" name="Google Shape;36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a what we may see during a high pressure system. The calmer weather is the result of the higher pressure near earth.</a:t>
            </a:r>
            <a:endParaRPr/>
          </a:p>
        </p:txBody>
      </p:sp>
      <p:sp>
        <p:nvSpPr>
          <p:cNvPr id="370" name="Google Shape;37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you encounter a low pressure system you may see weather like this storm or tornado, unlike the calm weather of a higher pressure system.</a:t>
            </a:r>
            <a:endParaRPr/>
          </a:p>
        </p:txBody>
      </p:sp>
      <p:sp>
        <p:nvSpPr>
          <p:cNvPr id="379" name="Google Shape;379;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88" name="Google Shape;38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Calibri"/>
              <a:buNone/>
            </a:pPr>
            <a:r>
              <a:rPr lang="en-US"/>
              <a:t>What can weather maps show us about pressure systems? Why might this be important to you?</a:t>
            </a:r>
            <a:endParaRPr/>
          </a:p>
          <a:p>
            <a:pPr marL="0" lvl="0" indent="0" algn="l" rtl="0">
              <a:spcBef>
                <a:spcPts val="0"/>
              </a:spcBef>
              <a:spcAft>
                <a:spcPts val="0"/>
              </a:spcAft>
              <a:buClr>
                <a:schemeClr val="dk1"/>
              </a:buClr>
              <a:buSzPts val="4400"/>
              <a:buFont typeface="Calibri"/>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This map shows us varying examples of pressure systems across the country </a:t>
            </a:r>
            <a:r>
              <a:rPr lang="en-US"/>
              <a:t>(</a:t>
            </a:r>
            <a:r>
              <a:rPr lang="en-US" sz="1200" b="0" i="0" u="none" strike="noStrike">
                <a:solidFill>
                  <a:schemeClr val="dk1"/>
                </a:solidFill>
                <a:latin typeface="Calibri"/>
                <a:ea typeface="Calibri"/>
                <a:cs typeface="Calibri"/>
                <a:sym typeface="Calibri"/>
              </a:rPr>
              <a:t>H are high pressure and L are low pressure systems).]</a:t>
            </a:r>
            <a:endParaRPr/>
          </a:p>
          <a:p>
            <a:pPr marL="0" lvl="0" indent="0" algn="l" rtl="0">
              <a:spcBef>
                <a:spcPts val="0"/>
              </a:spcBef>
              <a:spcAft>
                <a:spcPts val="0"/>
              </a:spcAft>
              <a:buNone/>
            </a:pPr>
            <a:br>
              <a:rPr lang="en-US"/>
            </a:br>
            <a:br>
              <a:rPr lang="en-US"/>
            </a:br>
            <a:endParaRPr/>
          </a:p>
        </p:txBody>
      </p:sp>
      <p:sp>
        <p:nvSpPr>
          <p:cNvPr id="394" name="Google Shape;39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these is an example of weather you may see during a high pressure system?</a:t>
            </a:r>
            <a:br>
              <a:rPr lang="en-US"/>
            </a:br>
            <a:endParaRPr/>
          </a:p>
        </p:txBody>
      </p:sp>
      <p:sp>
        <p:nvSpPr>
          <p:cNvPr id="402" name="Google Shape;40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of these is an example of weather you may see during a high pressure system?</a:t>
            </a:r>
            <a:br>
              <a:rPr lang="en-US"/>
            </a:br>
            <a:endParaRPr/>
          </a:p>
          <a:p>
            <a:pPr marL="0" lvl="0" indent="0" algn="l" rtl="0">
              <a:spcBef>
                <a:spcPts val="0"/>
              </a:spcBef>
              <a:spcAft>
                <a:spcPts val="0"/>
              </a:spcAft>
              <a:buNone/>
            </a:pPr>
            <a:r>
              <a:rPr lang="en-US"/>
              <a:t>[When you have high pressure system you tend to have nicer weather like this picture of calm sunny day. Low pressure systems tend to be associated with weather such as storms or tornadoes.]</a:t>
            </a:r>
            <a:endParaRPr/>
          </a:p>
        </p:txBody>
      </p:sp>
      <p:sp>
        <p:nvSpPr>
          <p:cNvPr id="411" name="Google Shape;411;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you could include some non-examples of pressure systems.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Include images as part of your non-example, this helps students recognize the differences and similarities between the term and the non-example.</a:t>
            </a:r>
            <a:endParaRPr/>
          </a:p>
        </p:txBody>
      </p:sp>
      <p:sp>
        <p:nvSpPr>
          <p:cNvPr id="420" name="Google Shape;42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let’s do a demonstration!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Giving students a moment to come up with their own predictions is a great step toward them problems solving the new content.</a:t>
            </a:r>
            <a:endParaRPr/>
          </a:p>
        </p:txBody>
      </p:sp>
      <p:sp>
        <p:nvSpPr>
          <p:cNvPr id="135" name="Google Shape;13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dad671df42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dad671df42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an example of a weather map because it does not tell us anything about the weather. It is just a regular map of the U.S. </a:t>
            </a:r>
            <a:endParaRPr/>
          </a:p>
        </p:txBody>
      </p:sp>
      <p:sp>
        <p:nvSpPr>
          <p:cNvPr id="427" name="Google Shape;427;gdad671df42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ad671df42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dad671df42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 globe, which is a 3D model of a map of the world. It doesn’t tell us anything about weather.</a:t>
            </a:r>
            <a:endParaRPr/>
          </a:p>
        </p:txBody>
      </p:sp>
      <p:sp>
        <p:nvSpPr>
          <p:cNvPr id="435" name="Google Shape;435;gdad671df42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43" name="Google Shape;443;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ad671df42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dad671df42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this map show a pressure system? How can you tell?</a:t>
            </a:r>
            <a:endParaRPr/>
          </a:p>
        </p:txBody>
      </p:sp>
      <p:sp>
        <p:nvSpPr>
          <p:cNvPr id="449" name="Google Shape;449;gdad671df42_0_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 are going to take a look at the different types of low pressure systems you may see in the weather.</a:t>
            </a:r>
            <a:endParaRPr/>
          </a:p>
        </p:txBody>
      </p:sp>
      <p:sp>
        <p:nvSpPr>
          <p:cNvPr id="457" name="Google Shape;45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define thunderstorms.</a:t>
            </a:r>
            <a:endParaRPr/>
          </a:p>
        </p:txBody>
      </p:sp>
      <p:sp>
        <p:nvSpPr>
          <p:cNvPr id="467" name="Google Shape;46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Thunderstorms are </a:t>
            </a:r>
            <a:r>
              <a:rPr lang="en-US" sz="1200"/>
              <a:t>storms with rain, thunder, and lightning, there may also be heavy wind, tornadoes, or hail.</a:t>
            </a:r>
            <a:endParaRPr sz="1200" b="1" u="sng"/>
          </a:p>
          <a:p>
            <a:pPr marL="0" lvl="0" indent="0" algn="l" rtl="0">
              <a:spcBef>
                <a:spcPts val="0"/>
              </a:spcBef>
              <a:spcAft>
                <a:spcPts val="0"/>
              </a:spcAft>
              <a:buNone/>
            </a:pPr>
            <a:endParaRPr/>
          </a:p>
        </p:txBody>
      </p:sp>
      <p:sp>
        <p:nvSpPr>
          <p:cNvPr id="475" name="Google Shape;475;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df87bf35db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df87bf35db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84" name="Google Shape;484;gdf87bf35db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df87bf35db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df87bf35db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thunderstorms?</a:t>
            </a:r>
            <a:endParaRPr/>
          </a:p>
          <a:p>
            <a:pPr marL="0" lvl="0" indent="0" algn="l" rtl="0">
              <a:spcBef>
                <a:spcPts val="0"/>
              </a:spcBef>
              <a:spcAft>
                <a:spcPts val="0"/>
              </a:spcAft>
              <a:buNone/>
            </a:pPr>
            <a:endParaRPr/>
          </a:p>
          <a:p>
            <a:pPr marL="0" lvl="0" indent="0" algn="l" rtl="0">
              <a:spcBef>
                <a:spcPts val="0"/>
              </a:spcBef>
              <a:spcAft>
                <a:spcPts val="0"/>
              </a:spcAft>
              <a:buNone/>
            </a:pPr>
            <a:r>
              <a:rPr lang="en-US"/>
              <a:t>[Thunderstorms are storms with rain, thunder, and lightning. There may also be heavy wind, tornadoes, or hail.]</a:t>
            </a:r>
            <a:endParaRPr/>
          </a:p>
        </p:txBody>
      </p:sp>
      <p:sp>
        <p:nvSpPr>
          <p:cNvPr id="490" name="Google Shape;490;gdf87bf35db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498" name="Google Shape;49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Reviewing key background knowledge helps lay the context and sets the students up to make sense of the new content you are introducing, it also reinforces previously learned material.</a:t>
            </a:r>
            <a:endParaRPr/>
          </a:p>
        </p:txBody>
      </p:sp>
      <p:sp>
        <p:nvSpPr>
          <p:cNvPr id="144" name="Google Shape;14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000000"/>
                </a:solidFill>
                <a:latin typeface="Lato"/>
                <a:ea typeface="Lato"/>
                <a:cs typeface="Lato"/>
                <a:sym typeface="Lato"/>
              </a:rPr>
              <a:t>Thunderstorms are most likely in the spring and summer months.</a:t>
            </a:r>
            <a:endParaRPr/>
          </a:p>
        </p:txBody>
      </p:sp>
      <p:sp>
        <p:nvSpPr>
          <p:cNvPr id="505" name="Google Shape;50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Thunderstorm watch means that meteorologists are keeping an eye on the weather because the conditions are favorable for a thunderstorm, but one has yet to be observed.</a:t>
            </a:r>
            <a:endParaRPr/>
          </a:p>
          <a:p>
            <a:pPr marL="0" lvl="0" indent="0" algn="l" rtl="0">
              <a:spcBef>
                <a:spcPts val="0"/>
              </a:spcBef>
              <a:spcAft>
                <a:spcPts val="0"/>
              </a:spcAft>
              <a:buNone/>
            </a:pPr>
            <a:endParaRPr/>
          </a:p>
        </p:txBody>
      </p:sp>
      <p:sp>
        <p:nvSpPr>
          <p:cNvPr id="514" name="Google Shape;51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Thunderstorm warning is more serious and means that meteorologists have observed a thunderstorm in or around your area and have provided a warning. Thunderstorms are likely to have been seen on radar used by meteorologists to watch the weather.</a:t>
            </a:r>
            <a:endParaRPr/>
          </a:p>
        </p:txBody>
      </p:sp>
      <p:sp>
        <p:nvSpPr>
          <p:cNvPr id="523" name="Google Shape;52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32" name="Google Shape;53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characteristics of a thunderstorm?</a:t>
            </a:r>
            <a:endParaRPr/>
          </a:p>
          <a:p>
            <a:pPr marL="0" lvl="0" indent="0" algn="l" rtl="0">
              <a:spcBef>
                <a:spcPts val="0"/>
              </a:spcBef>
              <a:spcAft>
                <a:spcPts val="0"/>
              </a:spcAft>
              <a:buNone/>
            </a:pPr>
            <a:endParaRPr/>
          </a:p>
          <a:p>
            <a:pPr marL="0" lvl="0" indent="0" algn="l" rtl="0">
              <a:spcBef>
                <a:spcPts val="0"/>
              </a:spcBef>
              <a:spcAft>
                <a:spcPts val="0"/>
              </a:spcAft>
              <a:buNone/>
            </a:pPr>
            <a:r>
              <a:rPr lang="en-US"/>
              <a:t>[Thunder, lightening, heavy wind, rain, tornadoes, hail]</a:t>
            </a:r>
            <a:endParaRPr/>
          </a:p>
        </p:txBody>
      </p:sp>
      <p:sp>
        <p:nvSpPr>
          <p:cNvPr id="538" name="Google Shape;53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difference between a thunderstorm warning and a watch? </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[Thunderstorm watch means that meteorologists are keeping an eye on the weather because the conditions are favorable for a thunderstorm, but one has yet to be observed.</a:t>
            </a:r>
            <a:endParaRPr b="0"/>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a:t>Thunderstorm warning is more serious and means that meteorologists have observed a thunderstorm in or around your area and have provided a warning. Thunderstorms are likely to have been seen on radar used by meteorologists to watch the weather.]</a:t>
            </a:r>
            <a:endParaRPr/>
          </a:p>
          <a:p>
            <a:pPr marL="0" lvl="0" indent="0" algn="l" rtl="0">
              <a:spcBef>
                <a:spcPts val="0"/>
              </a:spcBef>
              <a:spcAft>
                <a:spcPts val="0"/>
              </a:spcAft>
              <a:buNone/>
            </a:pPr>
            <a:endParaRPr b="0"/>
          </a:p>
        </p:txBody>
      </p:sp>
      <p:sp>
        <p:nvSpPr>
          <p:cNvPr id="546" name="Google Shape;546;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thunderstorms</a:t>
            </a:r>
            <a:r>
              <a:rPr lang="en-US"/>
              <a:t>.  </a:t>
            </a:r>
            <a:endParaRPr/>
          </a:p>
        </p:txBody>
      </p:sp>
      <p:sp>
        <p:nvSpPr>
          <p:cNvPr id="554" name="Google Shape;554;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image you can see what a thunderstorm looks like on radar that the meteorologists use to look at the weather.</a:t>
            </a:r>
            <a:endParaRPr/>
          </a:p>
        </p:txBody>
      </p:sp>
      <p:sp>
        <p:nvSpPr>
          <p:cNvPr id="561" name="Google Shape;56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an example of thunderstorm. You can see the lightning.</a:t>
            </a:r>
            <a:endParaRPr/>
          </a:p>
        </p:txBody>
      </p:sp>
      <p:sp>
        <p:nvSpPr>
          <p:cNvPr id="569" name="Google Shape;569;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 example of a thunderstorm where you can see the heavy wind and rain.</a:t>
            </a:r>
            <a:endParaRPr/>
          </a:p>
        </p:txBody>
      </p:sp>
      <p:sp>
        <p:nvSpPr>
          <p:cNvPr id="577" name="Google Shape;57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Latitude lines run east to west but tell you directions north and south. </a:t>
            </a:r>
            <a:endParaRPr/>
          </a:p>
        </p:txBody>
      </p:sp>
      <p:sp>
        <p:nvSpPr>
          <p:cNvPr id="150" name="Google Shape;15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example you can see the hail that can occur during some more severe thunderstorms.</a:t>
            </a:r>
            <a:endParaRPr/>
          </a:p>
        </p:txBody>
      </p:sp>
      <p:sp>
        <p:nvSpPr>
          <p:cNvPr id="586" name="Google Shape;586;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95" name="Google Shape;595;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are some of the characteristics of thunderstorms you see in these examples?</a:t>
            </a:r>
            <a:endParaRPr/>
          </a:p>
          <a:p>
            <a:pPr marL="0" lvl="0" indent="0" algn="l" rtl="0">
              <a:spcBef>
                <a:spcPts val="0"/>
              </a:spcBef>
              <a:spcAft>
                <a:spcPts val="0"/>
              </a:spcAft>
              <a:buNone/>
            </a:pPr>
            <a:endParaRPr sz="1200"/>
          </a:p>
          <a:p>
            <a:pPr marL="0" lvl="0" indent="0" algn="l" rtl="0">
              <a:spcBef>
                <a:spcPts val="0"/>
              </a:spcBef>
              <a:spcAft>
                <a:spcPts val="0"/>
              </a:spcAft>
              <a:buNone/>
            </a:pPr>
            <a:r>
              <a:rPr lang="en-US"/>
              <a:t>[</a:t>
            </a:r>
            <a:r>
              <a:rPr lang="en-US" sz="1200"/>
              <a:t>Lightning, wind, rain, hail]</a:t>
            </a:r>
            <a:endParaRPr/>
          </a:p>
        </p:txBody>
      </p:sp>
      <p:sp>
        <p:nvSpPr>
          <p:cNvPr id="601" name="Google Shape;60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d33ee41774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d33ee41774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non-examples of </a:t>
            </a:r>
            <a:r>
              <a:rPr lang="en-US" b="1"/>
              <a:t>thunderstorms</a:t>
            </a:r>
            <a:r>
              <a:rPr lang="en-US"/>
              <a:t>.</a:t>
            </a:r>
            <a:endParaRPr/>
          </a:p>
        </p:txBody>
      </p:sp>
      <p:sp>
        <p:nvSpPr>
          <p:cNvPr id="611" name="Google Shape;611;gd33ee41774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Rain on its own does not qualify as a thunderstorm.</a:t>
            </a:r>
            <a:endParaRPr/>
          </a:p>
        </p:txBody>
      </p:sp>
      <p:sp>
        <p:nvSpPr>
          <p:cNvPr id="618" name="Google Shape;61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d33ee41774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d33ee41774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cloudy dark weather may look like a thunderstorm is on it’s way but it is not quite a thunderstorm yet.</a:t>
            </a:r>
            <a:endParaRPr/>
          </a:p>
        </p:txBody>
      </p:sp>
      <p:sp>
        <p:nvSpPr>
          <p:cNvPr id="626" name="Google Shape;626;gd33ee41774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d33ee41774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d33ee41774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34" name="Google Shape;634;gd33ee41774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33ee41774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d33ee41774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Why would this not be an example of a thunderstorm? What would we need to see for it to be considered a thunderstorm?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[Cloudy weather on it’s own does not qualify as a thunderstorm. A thunderstorm would have storm with rain, thunder, and lightening. There may also be heavy wind, tornadoes, or hail.]</a:t>
            </a:r>
            <a:endParaRPr b="1" u="sng"/>
          </a:p>
          <a:p>
            <a:pPr marL="0" lvl="0" indent="0" algn="l" rtl="0">
              <a:spcBef>
                <a:spcPts val="0"/>
              </a:spcBef>
              <a:spcAft>
                <a:spcPts val="0"/>
              </a:spcAft>
              <a:buNone/>
            </a:pPr>
            <a:endParaRPr/>
          </a:p>
        </p:txBody>
      </p:sp>
      <p:sp>
        <p:nvSpPr>
          <p:cNvPr id="640" name="Google Shape;640;gd33ee41774_0_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df87bf35db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df87bf35db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thunderstorms?</a:t>
            </a:r>
            <a:endParaRPr/>
          </a:p>
          <a:p>
            <a:pPr marL="0" lvl="0" indent="0" algn="l" rtl="0">
              <a:spcBef>
                <a:spcPts val="0"/>
              </a:spcBef>
              <a:spcAft>
                <a:spcPts val="0"/>
              </a:spcAft>
              <a:buNone/>
            </a:pPr>
            <a:endParaRPr/>
          </a:p>
          <a:p>
            <a:pPr marL="0" lvl="0" indent="0" algn="l" rtl="0">
              <a:spcBef>
                <a:spcPts val="0"/>
              </a:spcBef>
              <a:spcAft>
                <a:spcPts val="0"/>
              </a:spcAft>
              <a:buNone/>
            </a:pPr>
            <a:r>
              <a:rPr lang="en-US"/>
              <a:t>[Thunderstorms are storms with rain, thunder, and lightning. There may also be heavy wind, tornadoes, or hail.]</a:t>
            </a:r>
            <a:endParaRPr/>
          </a:p>
        </p:txBody>
      </p:sp>
      <p:sp>
        <p:nvSpPr>
          <p:cNvPr id="648" name="Google Shape;648;gdf87bf35db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tornado.</a:t>
            </a:r>
            <a:endParaRPr/>
          </a:p>
        </p:txBody>
      </p:sp>
      <p:sp>
        <p:nvSpPr>
          <p:cNvPr id="656" name="Google Shape;65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equator is a latitude line that is equal distance from the north and south pole. </a:t>
            </a:r>
            <a:endParaRPr/>
          </a:p>
        </p:txBody>
      </p:sp>
      <p:sp>
        <p:nvSpPr>
          <p:cNvPr id="159" name="Google Shape;15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tornado is </a:t>
            </a:r>
            <a:r>
              <a:rPr lang="en-US" sz="1200"/>
              <a:t>a </a:t>
            </a:r>
            <a:r>
              <a:rPr lang="en-US" sz="1200" i="0"/>
              <a:t>column of air that rotates rapidly and violently and reaches from a thunderstorm to the ground.</a:t>
            </a:r>
            <a:endParaRPr sz="1200"/>
          </a:p>
          <a:p>
            <a:pPr marL="0" lvl="0" indent="0" algn="l" rtl="0">
              <a:spcBef>
                <a:spcPts val="0"/>
              </a:spcBef>
              <a:spcAft>
                <a:spcPts val="0"/>
              </a:spcAft>
              <a:buNone/>
            </a:pPr>
            <a:endParaRPr/>
          </a:p>
        </p:txBody>
      </p:sp>
      <p:sp>
        <p:nvSpPr>
          <p:cNvPr id="664" name="Google Shape;66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df87bf35db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df87bf35d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73" name="Google Shape;673;gdf87bf35db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df87bf35db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df87bf35db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tornado?</a:t>
            </a:r>
            <a:endParaRPr/>
          </a:p>
          <a:p>
            <a:pPr marL="0" lvl="0" indent="0" algn="l" rtl="0">
              <a:spcBef>
                <a:spcPts val="0"/>
              </a:spcBef>
              <a:spcAft>
                <a:spcPts val="0"/>
              </a:spcAft>
              <a:buNone/>
            </a:pPr>
            <a:endParaRPr/>
          </a:p>
          <a:p>
            <a:pPr marL="0" lvl="0" indent="0" algn="l" rtl="0">
              <a:spcBef>
                <a:spcPts val="0"/>
              </a:spcBef>
              <a:spcAft>
                <a:spcPts val="0"/>
              </a:spcAft>
              <a:buNone/>
            </a:pPr>
            <a:r>
              <a:rPr lang="en-US"/>
              <a:t>[A tornado is a column of air that rotates rapidly and violently, and reaches from a thunderstorm to the ground.]</a:t>
            </a:r>
            <a:endParaRPr/>
          </a:p>
        </p:txBody>
      </p:sp>
      <p:sp>
        <p:nvSpPr>
          <p:cNvPr id="679" name="Google Shape;679;gdf87bf35db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687" name="Google Shape;68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00000"/>
                </a:solidFill>
              </a:rPr>
              <a:t>The EF is used to rate tornadoes. </a:t>
            </a:r>
            <a:r>
              <a:rPr lang="en-US">
                <a:solidFill>
                  <a:srgbClr val="000000"/>
                </a:solidFill>
              </a:rPr>
              <a:t>I</a:t>
            </a:r>
            <a:r>
              <a:rPr lang="en-US" i="0">
                <a:solidFill>
                  <a:srgbClr val="000000"/>
                </a:solidFill>
              </a:rPr>
              <a:t>t uses different variables</a:t>
            </a:r>
            <a:r>
              <a:rPr lang="en-US">
                <a:solidFill>
                  <a:srgbClr val="000000"/>
                </a:solidFill>
              </a:rPr>
              <a:t>, </a:t>
            </a:r>
            <a:r>
              <a:rPr lang="en-US" i="0">
                <a:solidFill>
                  <a:srgbClr val="000000"/>
                </a:solidFill>
              </a:rPr>
              <a:t>including 28 damage indicators to rate the strength of a tornado. </a:t>
            </a:r>
            <a:endParaRPr/>
          </a:p>
        </p:txBody>
      </p:sp>
      <p:sp>
        <p:nvSpPr>
          <p:cNvPr id="694" name="Google Shape;69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00000"/>
                </a:solidFill>
              </a:rPr>
              <a:t>Because you can’t see wind (unless it is making an object such as a tree move) it can be difficult to see a tornado</a:t>
            </a:r>
            <a:r>
              <a:rPr lang="en-US">
                <a:solidFill>
                  <a:srgbClr val="000000"/>
                </a:solidFill>
              </a:rPr>
              <a:t>. W</a:t>
            </a:r>
            <a:r>
              <a:rPr lang="en-US" i="0">
                <a:solidFill>
                  <a:srgbClr val="000000"/>
                </a:solidFill>
              </a:rPr>
              <a:t>e can see some tornadoes because the funnel is sometimes formed from condensation (or water droplets, dirt, and other debris</a:t>
            </a:r>
            <a:r>
              <a:rPr lang="en-US">
                <a:solidFill>
                  <a:srgbClr val="000000"/>
                </a:solidFill>
              </a:rPr>
              <a:t>).</a:t>
            </a:r>
            <a:endParaRPr/>
          </a:p>
        </p:txBody>
      </p:sp>
      <p:sp>
        <p:nvSpPr>
          <p:cNvPr id="702" name="Google Shape;702;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11" name="Google Shape;71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tornado is</a:t>
            </a:r>
            <a:r>
              <a:rPr lang="en-US" sz="1200"/>
              <a:t> a </a:t>
            </a:r>
            <a:r>
              <a:rPr lang="en-US" sz="1200" i="0"/>
              <a:t>______ of air that rotates rapidly and violently and reaches from a _______ to the ground.</a:t>
            </a:r>
            <a:endParaRPr sz="1200"/>
          </a:p>
          <a:p>
            <a:pPr marL="0" lvl="0" indent="0" algn="l" rtl="0">
              <a:spcBef>
                <a:spcPts val="0"/>
              </a:spcBef>
              <a:spcAft>
                <a:spcPts val="0"/>
              </a:spcAft>
              <a:buNone/>
            </a:pPr>
            <a:endParaRPr/>
          </a:p>
        </p:txBody>
      </p:sp>
      <p:sp>
        <p:nvSpPr>
          <p:cNvPr id="717" name="Google Shape;717;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 tornado is a column of air that rotates rapidly and violently and reaches from a thunderstorm to the ground.</a:t>
            </a:r>
            <a:endParaRPr/>
          </a:p>
          <a:p>
            <a:pPr marL="0" lvl="0" indent="0" algn="l" rtl="0">
              <a:spcBef>
                <a:spcPts val="0"/>
              </a:spcBef>
              <a:spcAft>
                <a:spcPts val="0"/>
              </a:spcAft>
              <a:buNone/>
            </a:pPr>
            <a:endParaRPr b="1" u="sng"/>
          </a:p>
          <a:p>
            <a:pPr marL="0" lvl="0" indent="0" algn="l" rtl="0">
              <a:spcBef>
                <a:spcPts val="0"/>
              </a:spcBef>
              <a:spcAft>
                <a:spcPts val="0"/>
              </a:spcAft>
              <a:buNone/>
            </a:pPr>
            <a:endParaRPr/>
          </a:p>
        </p:txBody>
      </p:sp>
      <p:sp>
        <p:nvSpPr>
          <p:cNvPr id="725" name="Google Shape;725;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used to rate tornado strength?</a:t>
            </a:r>
            <a:endParaRPr/>
          </a:p>
          <a:p>
            <a:pPr marL="0" lvl="0" indent="0" algn="l" rtl="0">
              <a:spcBef>
                <a:spcPts val="0"/>
              </a:spcBef>
              <a:spcAft>
                <a:spcPts val="0"/>
              </a:spcAft>
              <a:buNone/>
            </a:pPr>
            <a:endParaRPr b="0"/>
          </a:p>
          <a:p>
            <a:pPr marL="0" lvl="0" indent="0" algn="l" rtl="0">
              <a:spcBef>
                <a:spcPts val="0"/>
              </a:spcBef>
              <a:spcAft>
                <a:spcPts val="0"/>
              </a:spcAft>
              <a:buNone/>
            </a:pPr>
            <a:r>
              <a:rPr lang="en-US"/>
              <a:t>[</a:t>
            </a:r>
            <a:r>
              <a:rPr lang="en-US" b="0"/>
              <a:t>The Extended Fujita (EF) Scale</a:t>
            </a:r>
            <a:r>
              <a:rPr lang="en-US"/>
              <a:t>]</a:t>
            </a:r>
            <a:endParaRPr/>
          </a:p>
        </p:txBody>
      </p:sp>
      <p:sp>
        <p:nvSpPr>
          <p:cNvPr id="733" name="Google Shape;73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Weather is the conditions of the atmosphere at a certain time and place. </a:t>
            </a:r>
            <a:endParaRPr/>
          </a:p>
        </p:txBody>
      </p:sp>
      <p:sp>
        <p:nvSpPr>
          <p:cNvPr id="168" name="Google Shape;16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tornadoes.</a:t>
            </a:r>
            <a:endParaRPr/>
          </a:p>
        </p:txBody>
      </p:sp>
      <p:sp>
        <p:nvSpPr>
          <p:cNvPr id="741" name="Google Shape;741;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image of a “radar confirmed” tornado.</a:t>
            </a:r>
            <a:endParaRPr/>
          </a:p>
        </p:txBody>
      </p:sp>
      <p:sp>
        <p:nvSpPr>
          <p:cNvPr id="748" name="Google Shape;748;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example you can see the funnel shape of the tornado and how it extends down from the thunderstorm to the ground below.</a:t>
            </a:r>
            <a:endParaRPr/>
          </a:p>
        </p:txBody>
      </p:sp>
      <p:sp>
        <p:nvSpPr>
          <p:cNvPr id="756" name="Google Shape;75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64" name="Google Shape;76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are some characteristics of these examples of tornadoes?</a:t>
            </a:r>
            <a:endParaRPr/>
          </a:p>
          <a:p>
            <a:pPr marL="0" lvl="0" indent="0" algn="l" rtl="0">
              <a:spcBef>
                <a:spcPts val="0"/>
              </a:spcBef>
              <a:spcAft>
                <a:spcPts val="0"/>
              </a:spcAft>
              <a:buNone/>
            </a:pPr>
            <a:endParaRPr sz="1200"/>
          </a:p>
          <a:p>
            <a:pPr marL="0" lvl="0" indent="0" algn="l" rtl="0">
              <a:spcBef>
                <a:spcPts val="0"/>
              </a:spcBef>
              <a:spcAft>
                <a:spcPts val="0"/>
              </a:spcAft>
              <a:buNone/>
            </a:pPr>
            <a:r>
              <a:rPr lang="en-US"/>
              <a:t>[</a:t>
            </a:r>
            <a:r>
              <a:rPr lang="en-US" sz="1200"/>
              <a:t>Funnel shape</a:t>
            </a:r>
            <a:endParaRPr/>
          </a:p>
          <a:p>
            <a:pPr marL="0" lvl="0" indent="0" algn="l" rtl="0">
              <a:spcBef>
                <a:spcPts val="0"/>
              </a:spcBef>
              <a:spcAft>
                <a:spcPts val="0"/>
              </a:spcAft>
              <a:buNone/>
            </a:pPr>
            <a:r>
              <a:rPr lang="en-US" sz="1200"/>
              <a:t>Extending from thunderstorm</a:t>
            </a:r>
            <a:endParaRPr/>
          </a:p>
          <a:p>
            <a:pPr marL="0" lvl="0" indent="0" algn="l" rtl="0">
              <a:spcBef>
                <a:spcPts val="0"/>
              </a:spcBef>
              <a:spcAft>
                <a:spcPts val="0"/>
              </a:spcAft>
              <a:buNone/>
            </a:pPr>
            <a:r>
              <a:rPr lang="en-US" sz="1200"/>
              <a:t>Reaching ground]</a:t>
            </a:r>
            <a:endParaRPr/>
          </a:p>
        </p:txBody>
      </p:sp>
      <p:sp>
        <p:nvSpPr>
          <p:cNvPr id="770" name="Google Shape;770;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non-examples of </a:t>
            </a:r>
            <a:r>
              <a:rPr lang="en-US" b="1"/>
              <a:t>tornadoes</a:t>
            </a:r>
            <a:r>
              <a:rPr lang="en-US"/>
              <a:t>.</a:t>
            </a:r>
            <a:endParaRPr/>
          </a:p>
        </p:txBody>
      </p:sp>
      <p:sp>
        <p:nvSpPr>
          <p:cNvPr id="779" name="Google Shape;779;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d33ee41774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d33ee41774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 on it’s own is not considered a tornado. Remember tornadoes are funnels, extend from the ground, and typically are extensions of larger thunderstorms.</a:t>
            </a:r>
            <a:endParaRPr/>
          </a:p>
        </p:txBody>
      </p:sp>
      <p:sp>
        <p:nvSpPr>
          <p:cNvPr id="786" name="Google Shape;786;gd33ee41774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d33ee41774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d33ee41774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94" name="Google Shape;794;gd33ee41774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33ee41774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d33ee41774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tornado? How can you tell?</a:t>
            </a:r>
            <a:endParaRPr/>
          </a:p>
          <a:p>
            <a:pPr marL="0" lvl="0" indent="0" algn="l" rtl="0">
              <a:spcBef>
                <a:spcPts val="0"/>
              </a:spcBef>
              <a:spcAft>
                <a:spcPts val="0"/>
              </a:spcAft>
              <a:buNone/>
            </a:pPr>
            <a:endParaRPr/>
          </a:p>
          <a:p>
            <a:pPr marL="0" lvl="0" indent="0" algn="l" rtl="0">
              <a:spcBef>
                <a:spcPts val="0"/>
              </a:spcBef>
              <a:spcAft>
                <a:spcPts val="0"/>
              </a:spcAft>
              <a:buNone/>
            </a:pPr>
            <a:r>
              <a:rPr lang="en-US"/>
              <a:t>[No because it’s not:</a:t>
            </a:r>
            <a:endParaRPr/>
          </a:p>
          <a:p>
            <a:pPr marL="0" lvl="0" indent="0" algn="l" rtl="0">
              <a:spcBef>
                <a:spcPts val="0"/>
              </a:spcBef>
              <a:spcAft>
                <a:spcPts val="0"/>
              </a:spcAft>
              <a:buNone/>
            </a:pPr>
            <a:r>
              <a:rPr lang="en-US" sz="1200"/>
              <a:t>Funnel shape</a:t>
            </a:r>
            <a:endParaRPr/>
          </a:p>
          <a:p>
            <a:pPr marL="0" lvl="0" indent="0" algn="l" rtl="0">
              <a:spcBef>
                <a:spcPts val="0"/>
              </a:spcBef>
              <a:spcAft>
                <a:spcPts val="0"/>
              </a:spcAft>
              <a:buNone/>
            </a:pPr>
            <a:r>
              <a:rPr lang="en-US" sz="1200"/>
              <a:t>Extending from thunderstorm</a:t>
            </a:r>
            <a:endParaRPr/>
          </a:p>
          <a:p>
            <a:pPr marL="0" lvl="0" indent="0" algn="l" rtl="0">
              <a:spcBef>
                <a:spcPts val="0"/>
              </a:spcBef>
              <a:spcAft>
                <a:spcPts val="0"/>
              </a:spcAft>
              <a:buNone/>
            </a:pPr>
            <a:r>
              <a:rPr lang="en-US" sz="1200"/>
              <a:t>Reaching ground]</a:t>
            </a:r>
            <a:endParaRPr/>
          </a:p>
        </p:txBody>
      </p:sp>
      <p:sp>
        <p:nvSpPr>
          <p:cNvPr id="800" name="Google Shape;800;gd33ee41774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df87bf35db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df87bf35db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tornado?</a:t>
            </a:r>
            <a:endParaRPr/>
          </a:p>
          <a:p>
            <a:pPr marL="0" lvl="0" indent="0" algn="l" rtl="0">
              <a:spcBef>
                <a:spcPts val="0"/>
              </a:spcBef>
              <a:spcAft>
                <a:spcPts val="0"/>
              </a:spcAft>
              <a:buNone/>
            </a:pPr>
            <a:endParaRPr/>
          </a:p>
          <a:p>
            <a:pPr marL="0" lvl="0" indent="0" algn="l" rtl="0">
              <a:spcBef>
                <a:spcPts val="0"/>
              </a:spcBef>
              <a:spcAft>
                <a:spcPts val="0"/>
              </a:spcAft>
              <a:buNone/>
            </a:pPr>
            <a:r>
              <a:rPr lang="en-US"/>
              <a:t>[A tornado is a column of air that rotates rapidly and violently, and reaches from a thunderstorm to the ground.]</a:t>
            </a:r>
            <a:endParaRPr/>
          </a:p>
        </p:txBody>
      </p:sp>
      <p:sp>
        <p:nvSpPr>
          <p:cNvPr id="808" name="Google Shape;808;gdf87bf35db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temperature is the degree of hotness or coldness in the air that can be measured by a thermometer. The weather is affected by Air temperature. If it is below 32 it snows but above 32 we get rain!</a:t>
            </a:r>
            <a:endParaRPr/>
          </a:p>
        </p:txBody>
      </p:sp>
      <p:sp>
        <p:nvSpPr>
          <p:cNvPr id="176" name="Google Shape;17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hurricanes.</a:t>
            </a:r>
            <a:endParaRPr/>
          </a:p>
        </p:txBody>
      </p:sp>
      <p:sp>
        <p:nvSpPr>
          <p:cNvPr id="816" name="Google Shape;816;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Hurricane also called a tropical cyclone, is a rotating storm with winds consistently reach 74 miles per hour.</a:t>
            </a:r>
            <a:endParaRPr sz="1200" b="1" u="sng"/>
          </a:p>
          <a:p>
            <a:pPr marL="0" lvl="0" indent="0" algn="l" rtl="0">
              <a:spcBef>
                <a:spcPts val="0"/>
              </a:spcBef>
              <a:spcAft>
                <a:spcPts val="0"/>
              </a:spcAft>
              <a:buNone/>
            </a:pPr>
            <a:endParaRPr/>
          </a:p>
        </p:txBody>
      </p:sp>
      <p:sp>
        <p:nvSpPr>
          <p:cNvPr id="824" name="Google Shape;824;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df87bf35db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df87bf35db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33" name="Google Shape;833;gdf87bf35db_0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df87bf35db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df87bf35db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hurricane?</a:t>
            </a:r>
            <a:endParaRPr/>
          </a:p>
          <a:p>
            <a:pPr marL="0" lvl="0" indent="0" algn="l" rtl="0">
              <a:spcBef>
                <a:spcPts val="0"/>
              </a:spcBef>
              <a:spcAft>
                <a:spcPts val="0"/>
              </a:spcAft>
              <a:buNone/>
            </a:pPr>
            <a:endParaRPr/>
          </a:p>
          <a:p>
            <a:pPr marL="0" lvl="0" indent="0" algn="l" rtl="0">
              <a:spcBef>
                <a:spcPts val="0"/>
              </a:spcBef>
              <a:spcAft>
                <a:spcPts val="0"/>
              </a:spcAft>
              <a:buNone/>
            </a:pPr>
            <a:r>
              <a:rPr lang="en-US"/>
              <a:t>[Hurricane also called a tropical cyclone, is a rotating storm with winds consistently reach 74 miles per hour.</a:t>
            </a:r>
            <a:r>
              <a:rPr lang="en-US" b="1" u="sng"/>
              <a:t>]</a:t>
            </a:r>
            <a:endParaRPr/>
          </a:p>
        </p:txBody>
      </p:sp>
      <p:sp>
        <p:nvSpPr>
          <p:cNvPr id="839" name="Google Shape;839;gdf87bf35db_0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847" name="Google Shape;847;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Extremely high winds (over 74 miles per hour), flooding, and property damage are some of the characteristics we see of hurricanes.</a:t>
            </a:r>
            <a:endParaRPr/>
          </a:p>
        </p:txBody>
      </p:sp>
      <p:sp>
        <p:nvSpPr>
          <p:cNvPr id="854" name="Google Shape;854;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50505"/>
                </a:solidFill>
              </a:rPr>
              <a:t>We us</a:t>
            </a:r>
            <a:r>
              <a:rPr lang="en-US" i="0"/>
              <a:t>e the </a:t>
            </a:r>
            <a:r>
              <a:rPr lang="en-US" i="0" u="none" strike="noStrike"/>
              <a:t>Saffir-Simpson Hurricane Wind Scale </a:t>
            </a:r>
            <a:r>
              <a:rPr lang="en-US" i="0"/>
              <a:t>to rate storms</a:t>
            </a:r>
            <a:r>
              <a:rPr lang="en-US" i="0">
                <a:solidFill>
                  <a:srgbClr val="050505"/>
                </a:solidFill>
              </a:rPr>
              <a:t> using a scale of 1-5. Ratings are based on a hurricane's maximum sustained winds</a:t>
            </a:r>
            <a:r>
              <a:rPr lang="en-US">
                <a:solidFill>
                  <a:srgbClr val="050505"/>
                </a:solidFill>
              </a:rPr>
              <a:t>. Y</a:t>
            </a:r>
            <a:r>
              <a:rPr lang="en-US" i="0">
                <a:solidFill>
                  <a:srgbClr val="050505"/>
                </a:solidFill>
              </a:rPr>
              <a:t>ou may hear a hurricane being rated a “Category 4.” </a:t>
            </a:r>
            <a:r>
              <a:rPr lang="en-US">
                <a:solidFill>
                  <a:srgbClr val="050505"/>
                </a:solidFill>
              </a:rPr>
              <a:t>T</a:t>
            </a:r>
            <a:r>
              <a:rPr lang="en-US" i="0">
                <a:solidFill>
                  <a:srgbClr val="050505"/>
                </a:solidFill>
              </a:rPr>
              <a:t>he scale is also called categories.</a:t>
            </a:r>
            <a:endParaRPr/>
          </a:p>
        </p:txBody>
      </p:sp>
      <p:sp>
        <p:nvSpPr>
          <p:cNvPr id="864" name="Google Shape;864;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50505"/>
                </a:solidFill>
              </a:rPr>
              <a:t>Hurricanes can be very large-reaching up to nine miles into the earth</a:t>
            </a:r>
            <a:r>
              <a:rPr lang="en-US">
                <a:solidFill>
                  <a:srgbClr val="050505"/>
                </a:solidFill>
              </a:rPr>
              <a:t>’</a:t>
            </a:r>
            <a:r>
              <a:rPr lang="en-US" i="0">
                <a:solidFill>
                  <a:srgbClr val="050505"/>
                </a:solidFill>
              </a:rPr>
              <a:t>s atmosphere.</a:t>
            </a:r>
            <a:endParaRPr/>
          </a:p>
        </p:txBody>
      </p:sp>
      <p:sp>
        <p:nvSpPr>
          <p:cNvPr id="872" name="Google Shape;872;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00000"/>
                </a:solidFill>
              </a:rPr>
              <a:t>Hurricanes have centers of calm low-pressure weather called the “eye.”</a:t>
            </a:r>
            <a:endParaRPr/>
          </a:p>
        </p:txBody>
      </p:sp>
      <p:sp>
        <p:nvSpPr>
          <p:cNvPr id="879" name="Google Shape;87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000000"/>
                </a:solidFill>
              </a:rPr>
              <a:t>The eye wall is the thick wall of clouds that surrounds the eye. Here winds can reach over 150 mph and it is the most dangerous part of the hurrican</a:t>
            </a:r>
            <a:r>
              <a:rPr lang="en-US">
                <a:solidFill>
                  <a:srgbClr val="000000"/>
                </a:solidFill>
              </a:rPr>
              <a:t>e.</a:t>
            </a:r>
            <a:endParaRPr/>
          </a:p>
        </p:txBody>
      </p:sp>
      <p:sp>
        <p:nvSpPr>
          <p:cNvPr id="888" name="Google Shape;888;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3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3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71.jpg"/><Relationship Id="rId4" Type="http://schemas.openxmlformats.org/officeDocument/2006/relationships/image" Target="../media/image70.jpg"/></Relationships>
</file>

<file path=ppt/slides/_rels/slide10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0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0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72.jpg"/><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7.png"/></Relationships>
</file>

<file path=ppt/slides/_rels/slide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73.jpg"/><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61.jpg"/></Relationships>
</file>

<file path=ppt/slides/_rels/slide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8.png"/></Relationships>
</file>

<file path=ppt/slides/_rels/slide1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72.jpg"/></Relationships>
</file>

<file path=ppt/slides/_rels/slide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7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4.png"/></Relationships>
</file>

<file path=ppt/slides/_rels/slide1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1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23.png"/></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hyperlink" Target="https://www.explorelearning.com/index.cfm?method=cResource.dspView&amp;ResourceID=430"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notesSlide" Target="../notesSlides/notesSlide135.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7.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youtube.com/watch?v=J59OKObF6pg&amp;ab_channel=News19WLT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45.gif"/><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48.jp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2.jpg"/><Relationship Id="rId4" Type="http://schemas.openxmlformats.org/officeDocument/2006/relationships/image" Target="../media/image49.jp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14.jp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62.jpg"/><Relationship Id="rId4" Type="http://schemas.openxmlformats.org/officeDocument/2006/relationships/image" Target="../media/image61.jpg"/></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70.jpg"/></Relationships>
</file>

<file path=ppt/slides/_rels/slide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7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d33ee41774_0_0"/>
          <p:cNvGrpSpPr/>
          <p:nvPr/>
        </p:nvGrpSpPr>
        <p:grpSpPr>
          <a:xfrm>
            <a:off x="1420794" y="297180"/>
            <a:ext cx="5949213" cy="6263098"/>
            <a:chOff x="730422" y="0"/>
            <a:chExt cx="5949213" cy="6263098"/>
          </a:xfrm>
        </p:grpSpPr>
        <p:sp>
          <p:nvSpPr>
            <p:cNvPr id="90" name="Google Shape;90;gd33ee41774_0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d33ee41774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d33ee41774_0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d33ee41774_0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d33ee41774_0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d33ee41774_0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33ee41774_0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d33ee41774_0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d33ee41774_0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d33ee41774_0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d33ee41774_0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d33ee41774_0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d33ee41774_0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d33ee41774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d33ee41774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d33ee41774_0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d33ee41774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d33ee41774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d33ee41774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d33ee41774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d33ee41774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d33ee41774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914400" y="42477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Wind patterns</a:t>
            </a:r>
            <a:r>
              <a:rPr lang="en-US" sz="3600"/>
              <a:t>: determine where hot and cold air blow</a:t>
            </a:r>
            <a:endParaRPr/>
          </a:p>
        </p:txBody>
      </p:sp>
      <p:pic>
        <p:nvPicPr>
          <p:cNvPr id="187" name="Google Shape;187;p10" descr="weathermap.jpg"/>
          <p:cNvPicPr preferRelativeResize="0">
            <a:picLocks noGrp="1"/>
          </p:cNvPicPr>
          <p:nvPr>
            <p:ph type="body" idx="1"/>
          </p:nvPr>
        </p:nvPicPr>
        <p:blipFill rotWithShape="1">
          <a:blip r:embed="rId3">
            <a:alphaModFix/>
          </a:blip>
          <a:srcRect l="-12504" r="-12504"/>
          <a:stretch/>
        </p:blipFill>
        <p:spPr>
          <a:xfrm>
            <a:off x="457200" y="2053995"/>
            <a:ext cx="8229600" cy="4525963"/>
          </a:xfrm>
          <a:prstGeom prst="rect">
            <a:avLst/>
          </a:prstGeom>
          <a:noFill/>
          <a:ln w="9525" cap="flat" cmpd="sng">
            <a:solidFill>
              <a:schemeClr val="lt1"/>
            </a:solidFill>
            <a:prstDash val="solid"/>
            <a:round/>
            <a:headEnd type="none" w="sm" len="sm"/>
            <a:tailEnd type="none" w="sm" len="sm"/>
          </a:ln>
        </p:spPr>
      </p:pic>
      <p:sp>
        <p:nvSpPr>
          <p:cNvPr id="188" name="Google Shape;188;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8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0" name="Google Shape;900;p83" descr="The Market Is in the Eye of the Hurricane. 5 Things to Know Today. |  Barron's"/>
          <p:cNvPicPr preferRelativeResize="0"/>
          <p:nvPr/>
        </p:nvPicPr>
        <p:blipFill rotWithShape="1">
          <a:blip r:embed="rId4">
            <a:alphaModFix/>
          </a:blip>
          <a:srcRect/>
          <a:stretch/>
        </p:blipFill>
        <p:spPr>
          <a:xfrm>
            <a:off x="3912243" y="1234262"/>
            <a:ext cx="4711073" cy="3135005"/>
          </a:xfrm>
          <a:prstGeom prst="rect">
            <a:avLst/>
          </a:prstGeom>
          <a:noFill/>
          <a:ln>
            <a:noFill/>
          </a:ln>
        </p:spPr>
      </p:pic>
      <p:cxnSp>
        <p:nvCxnSpPr>
          <p:cNvPr id="901" name="Google Shape;901;p83"/>
          <p:cNvCxnSpPr/>
          <p:nvPr/>
        </p:nvCxnSpPr>
        <p:spPr>
          <a:xfrm>
            <a:off x="2803365" y="1618983"/>
            <a:ext cx="3261769" cy="29084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02" name="Google Shape;902;p83"/>
          <p:cNvSpPr txBox="1"/>
          <p:nvPr/>
        </p:nvSpPr>
        <p:spPr>
          <a:xfrm>
            <a:off x="861116" y="849542"/>
            <a:ext cx="395395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Rain bands</a:t>
            </a:r>
            <a:endParaRPr/>
          </a:p>
        </p:txBody>
      </p:sp>
      <p:pic>
        <p:nvPicPr>
          <p:cNvPr id="903" name="Google Shape;903;p83" descr="Hurricanes: Structure | North Carolina Climate Office"/>
          <p:cNvPicPr preferRelativeResize="0"/>
          <p:nvPr/>
        </p:nvPicPr>
        <p:blipFill rotWithShape="1">
          <a:blip r:embed="rId5">
            <a:alphaModFix/>
          </a:blip>
          <a:srcRect/>
          <a:stretch/>
        </p:blipFill>
        <p:spPr>
          <a:xfrm>
            <a:off x="358639" y="3591045"/>
            <a:ext cx="5257438" cy="288728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84" descr="Climate Change Is Making Hurricanes Stronger, Researchers Find - The New  York Times"/>
          <p:cNvPicPr preferRelativeResize="0"/>
          <p:nvPr/>
        </p:nvPicPr>
        <p:blipFill rotWithShape="1">
          <a:blip r:embed="rId3">
            <a:alphaModFix/>
          </a:blip>
          <a:srcRect/>
          <a:stretch/>
        </p:blipFill>
        <p:spPr>
          <a:xfrm>
            <a:off x="2335762" y="1618983"/>
            <a:ext cx="4656653" cy="4658810"/>
          </a:xfrm>
          <a:prstGeom prst="rect">
            <a:avLst/>
          </a:prstGeom>
          <a:noFill/>
          <a:ln>
            <a:noFill/>
          </a:ln>
        </p:spPr>
      </p:pic>
      <p:sp>
        <p:nvSpPr>
          <p:cNvPr id="910" name="Google Shape;910;p8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4"/>
          <p:cNvSpPr txBox="1"/>
          <p:nvPr/>
        </p:nvSpPr>
        <p:spPr>
          <a:xfrm>
            <a:off x="4415851" y="2659559"/>
            <a:ext cx="25765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Diameter</a:t>
            </a:r>
            <a:endParaRPr/>
          </a:p>
        </p:txBody>
      </p:sp>
      <p:cxnSp>
        <p:nvCxnSpPr>
          <p:cNvPr id="912" name="Google Shape;912;p84"/>
          <p:cNvCxnSpPr/>
          <p:nvPr/>
        </p:nvCxnSpPr>
        <p:spPr>
          <a:xfrm>
            <a:off x="3565003" y="2848793"/>
            <a:ext cx="3113589" cy="1746356"/>
          </a:xfrm>
          <a:prstGeom prst="straightConnector1">
            <a:avLst/>
          </a:prstGeom>
          <a:noFill/>
          <a:ln w="5715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8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86"/>
          <p:cNvSpPr txBox="1"/>
          <p:nvPr/>
        </p:nvSpPr>
        <p:spPr>
          <a:xfrm>
            <a:off x="725712" y="579830"/>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Hurricane also called a ______ ______, is a rotating storm with winds consistently reach _____ miles per hour.</a:t>
            </a:r>
            <a:endParaRPr sz="3200" b="1" u="sng">
              <a:solidFill>
                <a:schemeClr val="dk1"/>
              </a:solidFill>
              <a:latin typeface="Calibri"/>
              <a:ea typeface="Calibri"/>
              <a:cs typeface="Calibri"/>
              <a:sym typeface="Calibri"/>
            </a:endParaRPr>
          </a:p>
        </p:txBody>
      </p:sp>
      <p:pic>
        <p:nvPicPr>
          <p:cNvPr id="925" name="Google Shape;925;p86"/>
          <p:cNvPicPr preferRelativeResize="0"/>
          <p:nvPr/>
        </p:nvPicPr>
        <p:blipFill rotWithShape="1">
          <a:blip r:embed="rId3">
            <a:alphaModFix/>
          </a:blip>
          <a:srcRect/>
          <a:stretch/>
        </p:blipFill>
        <p:spPr>
          <a:xfrm>
            <a:off x="849542" y="2444866"/>
            <a:ext cx="7460160" cy="4196340"/>
          </a:xfrm>
          <a:prstGeom prst="rect">
            <a:avLst/>
          </a:prstGeom>
          <a:noFill/>
          <a:ln>
            <a:noFill/>
          </a:ln>
        </p:spPr>
      </p:pic>
      <p:sp>
        <p:nvSpPr>
          <p:cNvPr id="926" name="Google Shape;926;p86" descr="Questions"/>
          <p:cNvSpPr/>
          <p:nvPr/>
        </p:nvSpPr>
        <p:spPr>
          <a:xfrm>
            <a:off x="92365" y="100334"/>
            <a:ext cx="757177" cy="66361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5"/>
                                        </p:tgtEl>
                                        <p:attrNameLst>
                                          <p:attrName>style.visibility</p:attrName>
                                        </p:attrNameLst>
                                      </p:cBhvr>
                                      <p:to>
                                        <p:strVal val="visible"/>
                                      </p:to>
                                    </p:set>
                                    <p:animEffect transition="in" filter="fade">
                                      <p:cBhvr>
                                        <p:cTn id="7" dur="5000"/>
                                        <p:tgtEl>
                                          <p:spTgt spid="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87"/>
          <p:cNvSpPr txBox="1"/>
          <p:nvPr/>
        </p:nvSpPr>
        <p:spPr>
          <a:xfrm>
            <a:off x="725712" y="579830"/>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Hurricane also called a </a:t>
            </a:r>
            <a:r>
              <a:rPr lang="en-US" sz="3200" u="sng">
                <a:solidFill>
                  <a:srgbClr val="FF0000"/>
                </a:solidFill>
                <a:latin typeface="Calibri"/>
                <a:ea typeface="Calibri"/>
                <a:cs typeface="Calibri"/>
                <a:sym typeface="Calibri"/>
              </a:rPr>
              <a:t>tropical cyclone</a:t>
            </a:r>
            <a:r>
              <a:rPr lang="en-US" sz="3200">
                <a:solidFill>
                  <a:schemeClr val="dk1"/>
                </a:solidFill>
                <a:latin typeface="Calibri"/>
                <a:ea typeface="Calibri"/>
                <a:cs typeface="Calibri"/>
                <a:sym typeface="Calibri"/>
              </a:rPr>
              <a:t>, is a rotating storm with winds consistently reach </a:t>
            </a:r>
            <a:r>
              <a:rPr lang="en-US" sz="3200" u="sng">
                <a:solidFill>
                  <a:srgbClr val="FF0000"/>
                </a:solidFill>
                <a:latin typeface="Calibri"/>
                <a:ea typeface="Calibri"/>
                <a:cs typeface="Calibri"/>
                <a:sym typeface="Calibri"/>
              </a:rPr>
              <a:t>74</a:t>
            </a:r>
            <a:r>
              <a:rPr lang="en-US" sz="3200">
                <a:solidFill>
                  <a:schemeClr val="dk1"/>
                </a:solidFill>
                <a:latin typeface="Calibri"/>
                <a:ea typeface="Calibri"/>
                <a:cs typeface="Calibri"/>
                <a:sym typeface="Calibri"/>
              </a:rPr>
              <a:t> miles per hour.</a:t>
            </a:r>
            <a:endParaRPr sz="3200" b="1" u="sng">
              <a:solidFill>
                <a:schemeClr val="dk1"/>
              </a:solidFill>
              <a:latin typeface="Calibri"/>
              <a:ea typeface="Calibri"/>
              <a:cs typeface="Calibri"/>
              <a:sym typeface="Calibri"/>
            </a:endParaRPr>
          </a:p>
        </p:txBody>
      </p:sp>
      <p:pic>
        <p:nvPicPr>
          <p:cNvPr id="933" name="Google Shape;933;p87"/>
          <p:cNvPicPr preferRelativeResize="0"/>
          <p:nvPr/>
        </p:nvPicPr>
        <p:blipFill rotWithShape="1">
          <a:blip r:embed="rId3">
            <a:alphaModFix/>
          </a:blip>
          <a:srcRect/>
          <a:stretch/>
        </p:blipFill>
        <p:spPr>
          <a:xfrm>
            <a:off x="849542" y="2444866"/>
            <a:ext cx="7460160" cy="4196340"/>
          </a:xfrm>
          <a:prstGeom prst="rect">
            <a:avLst/>
          </a:prstGeom>
          <a:noFill/>
          <a:ln>
            <a:noFill/>
          </a:ln>
        </p:spPr>
      </p:pic>
      <p:sp>
        <p:nvSpPr>
          <p:cNvPr id="934" name="Google Shape;934;p87" descr="Questions"/>
          <p:cNvSpPr/>
          <p:nvPr/>
        </p:nvSpPr>
        <p:spPr>
          <a:xfrm>
            <a:off x="92365" y="100334"/>
            <a:ext cx="757177" cy="66361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3"/>
                                        </p:tgtEl>
                                        <p:attrNameLst>
                                          <p:attrName>style.visibility</p:attrName>
                                        </p:attrNameLst>
                                      </p:cBhvr>
                                      <p:to>
                                        <p:strVal val="visible"/>
                                      </p:to>
                                    </p:set>
                                    <p:animEffect transition="in" filter="fade">
                                      <p:cBhvr>
                                        <p:cTn id="7" dur="50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88" descr="Questions"/>
          <p:cNvSpPr/>
          <p:nvPr/>
        </p:nvSpPr>
        <p:spPr>
          <a:xfrm>
            <a:off x="0" y="109959"/>
            <a:ext cx="734028" cy="76971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8"/>
          <p:cNvSpPr txBox="1"/>
          <p:nvPr/>
        </p:nvSpPr>
        <p:spPr>
          <a:xfrm>
            <a:off x="1626242" y="494817"/>
            <a:ext cx="6128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a:solidFill>
                  <a:schemeClr val="dk1"/>
                </a:solidFill>
                <a:latin typeface="Calibri"/>
                <a:ea typeface="Calibri"/>
                <a:cs typeface="Calibri"/>
                <a:sym typeface="Calibri"/>
              </a:rPr>
              <a:t>What is the Saffir-Simpson Scale used for?</a:t>
            </a:r>
            <a:endParaRPr/>
          </a:p>
        </p:txBody>
      </p:sp>
      <p:pic>
        <p:nvPicPr>
          <p:cNvPr id="942" name="Google Shape;942;p88"/>
          <p:cNvPicPr preferRelativeResize="0"/>
          <p:nvPr/>
        </p:nvPicPr>
        <p:blipFill rotWithShape="1">
          <a:blip r:embed="rId4">
            <a:alphaModFix/>
          </a:blip>
          <a:srcRect t="10523"/>
          <a:stretch/>
        </p:blipFill>
        <p:spPr>
          <a:xfrm>
            <a:off x="278969" y="2328860"/>
            <a:ext cx="8586062" cy="320618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89" descr="The Market Is in the Eye of the Hurricane. 5 Things to Know Today. |  Barron's"/>
          <p:cNvPicPr preferRelativeResize="0"/>
          <p:nvPr/>
        </p:nvPicPr>
        <p:blipFill rotWithShape="1">
          <a:blip r:embed="rId3">
            <a:alphaModFix/>
          </a:blip>
          <a:srcRect/>
          <a:stretch/>
        </p:blipFill>
        <p:spPr>
          <a:xfrm>
            <a:off x="2000673" y="1898249"/>
            <a:ext cx="5384151" cy="3582908"/>
          </a:xfrm>
          <a:prstGeom prst="rect">
            <a:avLst/>
          </a:prstGeom>
          <a:noFill/>
          <a:ln>
            <a:noFill/>
          </a:ln>
        </p:spPr>
      </p:pic>
      <p:cxnSp>
        <p:nvCxnSpPr>
          <p:cNvPr id="949" name="Google Shape;949;p89"/>
          <p:cNvCxnSpPr/>
          <p:nvPr/>
        </p:nvCxnSpPr>
        <p:spPr>
          <a:xfrm>
            <a:off x="1909313" y="1655180"/>
            <a:ext cx="3055716" cy="177382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50" name="Google Shape;950;p89"/>
          <p:cNvSpPr txBox="1"/>
          <p:nvPr/>
        </p:nvSpPr>
        <p:spPr>
          <a:xfrm>
            <a:off x="873925" y="367800"/>
            <a:ext cx="79704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do we call the call center of a storm? Is it high or low pressure?</a:t>
            </a:r>
            <a:endParaRPr/>
          </a:p>
        </p:txBody>
      </p:sp>
      <p:sp>
        <p:nvSpPr>
          <p:cNvPr id="951" name="Google Shape;951;p89" descr="Questions"/>
          <p:cNvSpPr/>
          <p:nvPr/>
        </p:nvSpPr>
        <p:spPr>
          <a:xfrm>
            <a:off x="0" y="109959"/>
            <a:ext cx="734028" cy="76971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90" descr="The Market Is in the Eye of the Hurricane. 5 Things to Know Today. |  Barron's"/>
          <p:cNvPicPr preferRelativeResize="0"/>
          <p:nvPr/>
        </p:nvPicPr>
        <p:blipFill rotWithShape="1">
          <a:blip r:embed="rId3">
            <a:alphaModFix/>
          </a:blip>
          <a:srcRect/>
          <a:stretch/>
        </p:blipFill>
        <p:spPr>
          <a:xfrm>
            <a:off x="1879924" y="2882097"/>
            <a:ext cx="5384151" cy="3582908"/>
          </a:xfrm>
          <a:prstGeom prst="rect">
            <a:avLst/>
          </a:prstGeom>
          <a:noFill/>
          <a:ln>
            <a:noFill/>
          </a:ln>
        </p:spPr>
      </p:pic>
      <p:cxnSp>
        <p:nvCxnSpPr>
          <p:cNvPr id="958" name="Google Shape;958;p90"/>
          <p:cNvCxnSpPr/>
          <p:nvPr/>
        </p:nvCxnSpPr>
        <p:spPr>
          <a:xfrm>
            <a:off x="2066169" y="2420555"/>
            <a:ext cx="3055716" cy="177382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59" name="Google Shape;959;p90"/>
          <p:cNvSpPr txBox="1"/>
          <p:nvPr/>
        </p:nvSpPr>
        <p:spPr>
          <a:xfrm>
            <a:off x="893550" y="403200"/>
            <a:ext cx="79248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do we call this most dangerous part of the hurricane? Why is it the most dangerous part of a hurricane?</a:t>
            </a:r>
            <a:endParaRPr/>
          </a:p>
        </p:txBody>
      </p:sp>
      <p:sp>
        <p:nvSpPr>
          <p:cNvPr id="960" name="Google Shape;960;p90" descr="Questions"/>
          <p:cNvSpPr/>
          <p:nvPr/>
        </p:nvSpPr>
        <p:spPr>
          <a:xfrm>
            <a:off x="0" y="109959"/>
            <a:ext cx="734028" cy="76971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91" descr="Climate Change Is Making Hurricanes Stronger, Researchers Find - The New  York Times"/>
          <p:cNvPicPr preferRelativeResize="0"/>
          <p:nvPr/>
        </p:nvPicPr>
        <p:blipFill rotWithShape="1">
          <a:blip r:embed="rId3">
            <a:alphaModFix/>
          </a:blip>
          <a:srcRect/>
          <a:stretch/>
        </p:blipFill>
        <p:spPr>
          <a:xfrm>
            <a:off x="2335762" y="1618983"/>
            <a:ext cx="4656653" cy="4658810"/>
          </a:xfrm>
          <a:prstGeom prst="rect">
            <a:avLst/>
          </a:prstGeom>
          <a:noFill/>
          <a:ln>
            <a:noFill/>
          </a:ln>
        </p:spPr>
      </p:pic>
      <p:sp>
        <p:nvSpPr>
          <p:cNvPr id="967" name="Google Shape;967;p9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8" name="Google Shape;968;p91"/>
          <p:cNvCxnSpPr/>
          <p:nvPr/>
        </p:nvCxnSpPr>
        <p:spPr>
          <a:xfrm>
            <a:off x="3565003" y="2848793"/>
            <a:ext cx="3113589" cy="1746356"/>
          </a:xfrm>
          <a:prstGeom prst="straightConnector1">
            <a:avLst/>
          </a:prstGeom>
          <a:noFill/>
          <a:ln w="57150" cap="flat" cmpd="sng">
            <a:solidFill>
              <a:srgbClr val="FF0000"/>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969" name="Google Shape;969;p91"/>
          <p:cNvSpPr txBox="1"/>
          <p:nvPr/>
        </p:nvSpPr>
        <p:spPr>
          <a:xfrm>
            <a:off x="913175" y="416225"/>
            <a:ext cx="7970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How do we measure the size of a hurricane?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9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6" name="Google Shape;976;p9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1"/>
          <p:cNvSpPr txBox="1">
            <a:spLocks noGrp="1"/>
          </p:cNvSpPr>
          <p:nvPr>
            <p:ph type="title"/>
          </p:nvPr>
        </p:nvSpPr>
        <p:spPr>
          <a:xfrm>
            <a:off x="338850" y="240649"/>
            <a:ext cx="8942400" cy="1602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3800" b="1" u="sng"/>
              <a:t>Weather Map:</a:t>
            </a:r>
            <a:r>
              <a:rPr lang="en-US" sz="3800"/>
              <a:t> shows current weather conditions for a wide geographic area</a:t>
            </a:r>
            <a:endParaRPr sz="4200"/>
          </a:p>
        </p:txBody>
      </p:sp>
      <p:pic>
        <p:nvPicPr>
          <p:cNvPr id="195" name="Google Shape;195;p11"/>
          <p:cNvPicPr preferRelativeResize="0"/>
          <p:nvPr/>
        </p:nvPicPr>
        <p:blipFill rotWithShape="1">
          <a:blip r:embed="rId3">
            <a:alphaModFix/>
          </a:blip>
          <a:srcRect/>
          <a:stretch/>
        </p:blipFill>
        <p:spPr>
          <a:xfrm>
            <a:off x="1705962" y="2363923"/>
            <a:ext cx="5732075" cy="4299056"/>
          </a:xfrm>
          <a:prstGeom prst="rect">
            <a:avLst/>
          </a:prstGeom>
          <a:noFill/>
          <a:ln>
            <a:noFill/>
          </a:ln>
        </p:spPr>
      </p:pic>
      <p:sp>
        <p:nvSpPr>
          <p:cNvPr id="196" name="Google Shape;196;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93"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3" name="Google Shape;983;p93"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984" name="Google Shape;984;p93" descr="Hurricane Michael - October 2018"/>
          <p:cNvPicPr preferRelativeResize="0"/>
          <p:nvPr/>
        </p:nvPicPr>
        <p:blipFill rotWithShape="1">
          <a:blip r:embed="rId5">
            <a:alphaModFix/>
          </a:blip>
          <a:srcRect/>
          <a:stretch/>
        </p:blipFill>
        <p:spPr>
          <a:xfrm>
            <a:off x="2360271" y="810882"/>
            <a:ext cx="4423458" cy="442345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94"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1" name="Google Shape;991;p94"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992" name="Google Shape;992;p94" descr="Hurricane outlook may change for the worse as El Niño fades - FreightWaves"/>
          <p:cNvPicPr preferRelativeResize="0"/>
          <p:nvPr/>
        </p:nvPicPr>
        <p:blipFill rotWithShape="1">
          <a:blip r:embed="rId5">
            <a:alphaModFix/>
          </a:blip>
          <a:srcRect/>
          <a:stretch/>
        </p:blipFill>
        <p:spPr>
          <a:xfrm>
            <a:off x="1840224" y="1909844"/>
            <a:ext cx="4954266" cy="278366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95"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9" name="Google Shape;999;p95"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1000" name="Google Shape;1000;p95" descr="Do Changes in Our Climate Mean More Hurricanes? | National Geographic  Society"/>
          <p:cNvPicPr preferRelativeResize="0"/>
          <p:nvPr/>
        </p:nvPicPr>
        <p:blipFill rotWithShape="1">
          <a:blip r:embed="rId5">
            <a:alphaModFix/>
          </a:blip>
          <a:srcRect/>
          <a:stretch/>
        </p:blipFill>
        <p:spPr>
          <a:xfrm>
            <a:off x="2013996" y="1596539"/>
            <a:ext cx="4654772" cy="309753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9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7" name="Google Shape;1007;p96"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97"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4" name="Google Shape;1014;p97" descr="Tornado - Wikipedia"/>
          <p:cNvPicPr preferRelativeResize="0"/>
          <p:nvPr/>
        </p:nvPicPr>
        <p:blipFill rotWithShape="1">
          <a:blip r:embed="rId4">
            <a:alphaModFix/>
          </a:blip>
          <a:srcRect/>
          <a:stretch/>
        </p:blipFill>
        <p:spPr>
          <a:xfrm>
            <a:off x="1863523" y="1366561"/>
            <a:ext cx="5006835" cy="3750293"/>
          </a:xfrm>
          <a:prstGeom prst="rect">
            <a:avLst/>
          </a:prstGeom>
          <a:noFill/>
          <a:ln>
            <a:noFill/>
          </a:ln>
        </p:spPr>
      </p:pic>
      <p:pic>
        <p:nvPicPr>
          <p:cNvPr id="1015" name="Google Shape;1015;p97" descr="Comment Dislike"/>
          <p:cNvPicPr preferRelativeResize="0"/>
          <p:nvPr/>
        </p:nvPicPr>
        <p:blipFill rotWithShape="1">
          <a:blip r:embed="rId5">
            <a:alphaModFix/>
          </a:blip>
          <a:srcRect/>
          <a:stretch/>
        </p:blipFill>
        <p:spPr>
          <a:xfrm>
            <a:off x="648184" y="45086"/>
            <a:ext cx="725944" cy="725944"/>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98"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2" name="Google Shape;1022;p98" descr="Comment Dislike"/>
          <p:cNvPicPr preferRelativeResize="0"/>
          <p:nvPr/>
        </p:nvPicPr>
        <p:blipFill rotWithShape="1">
          <a:blip r:embed="rId4">
            <a:alphaModFix/>
          </a:blip>
          <a:srcRect/>
          <a:stretch/>
        </p:blipFill>
        <p:spPr>
          <a:xfrm>
            <a:off x="648184" y="45086"/>
            <a:ext cx="725944" cy="725944"/>
          </a:xfrm>
          <a:prstGeom prst="rect">
            <a:avLst/>
          </a:prstGeom>
          <a:noFill/>
          <a:ln>
            <a:noFill/>
          </a:ln>
        </p:spPr>
      </p:pic>
      <p:pic>
        <p:nvPicPr>
          <p:cNvPr id="1023" name="Google Shape;1023;p98" descr="California lightning tips: What to do - and not do - during a thunderstorm"/>
          <p:cNvPicPr preferRelativeResize="0"/>
          <p:nvPr/>
        </p:nvPicPr>
        <p:blipFill rotWithShape="1">
          <a:blip r:embed="rId5">
            <a:alphaModFix/>
          </a:blip>
          <a:srcRect/>
          <a:stretch/>
        </p:blipFill>
        <p:spPr>
          <a:xfrm>
            <a:off x="1254718" y="1641675"/>
            <a:ext cx="5928331" cy="3289139"/>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9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00" descr="Questions"/>
          <p:cNvSpPr/>
          <p:nvPr/>
        </p:nvSpPr>
        <p:spPr>
          <a:xfrm>
            <a:off x="0" y="109959"/>
            <a:ext cx="734028" cy="76971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00"/>
          <p:cNvSpPr txBox="1"/>
          <p:nvPr/>
        </p:nvSpPr>
        <p:spPr>
          <a:xfrm>
            <a:off x="1446835" y="590309"/>
            <a:ext cx="61924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Is this an example of a hurricane?</a:t>
            </a:r>
            <a:endParaRPr/>
          </a:p>
        </p:txBody>
      </p:sp>
      <p:pic>
        <p:nvPicPr>
          <p:cNvPr id="1037" name="Google Shape;1037;p100" descr="Hurricane outlook may change for the worse as El Niño fades - FreightWaves"/>
          <p:cNvPicPr preferRelativeResize="0"/>
          <p:nvPr/>
        </p:nvPicPr>
        <p:blipFill rotWithShape="1">
          <a:blip r:embed="rId4">
            <a:alphaModFix/>
          </a:blip>
          <a:srcRect/>
          <a:stretch/>
        </p:blipFill>
        <p:spPr>
          <a:xfrm>
            <a:off x="1840224" y="1909844"/>
            <a:ext cx="4954266" cy="2783668"/>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01" descr="Questions"/>
          <p:cNvSpPr/>
          <p:nvPr/>
        </p:nvSpPr>
        <p:spPr>
          <a:xfrm>
            <a:off x="0" y="109959"/>
            <a:ext cx="734028" cy="76971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01"/>
          <p:cNvSpPr txBox="1"/>
          <p:nvPr/>
        </p:nvSpPr>
        <p:spPr>
          <a:xfrm>
            <a:off x="959726" y="485600"/>
            <a:ext cx="79239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Which one of these is not a hurricane?</a:t>
            </a:r>
            <a:endParaRPr/>
          </a:p>
        </p:txBody>
      </p:sp>
      <p:pic>
        <p:nvPicPr>
          <p:cNvPr id="1045" name="Google Shape;1045;p101" descr="Hurricane Michael - October 2018"/>
          <p:cNvPicPr preferRelativeResize="0"/>
          <p:nvPr/>
        </p:nvPicPr>
        <p:blipFill rotWithShape="1">
          <a:blip r:embed="rId4">
            <a:alphaModFix/>
          </a:blip>
          <a:srcRect/>
          <a:stretch/>
        </p:blipFill>
        <p:spPr>
          <a:xfrm>
            <a:off x="959734" y="2118821"/>
            <a:ext cx="3043488" cy="3043488"/>
          </a:xfrm>
          <a:prstGeom prst="rect">
            <a:avLst/>
          </a:prstGeom>
          <a:noFill/>
          <a:ln>
            <a:noFill/>
          </a:ln>
        </p:spPr>
      </p:pic>
      <p:pic>
        <p:nvPicPr>
          <p:cNvPr id="1046" name="Google Shape;1046;p101" descr="California lightning tips: What to do - and not do - during a thunderstorm"/>
          <p:cNvPicPr preferRelativeResize="0"/>
          <p:nvPr/>
        </p:nvPicPr>
        <p:blipFill rotWithShape="1">
          <a:blip r:embed="rId5">
            <a:alphaModFix/>
          </a:blip>
          <a:srcRect/>
          <a:stretch/>
        </p:blipFill>
        <p:spPr>
          <a:xfrm>
            <a:off x="4178733" y="2529396"/>
            <a:ext cx="4005533" cy="2222338"/>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02" descr="Questions"/>
          <p:cNvSpPr/>
          <p:nvPr/>
        </p:nvSpPr>
        <p:spPr>
          <a:xfrm>
            <a:off x="0" y="109959"/>
            <a:ext cx="734028" cy="76971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02"/>
          <p:cNvSpPr txBox="1"/>
          <p:nvPr/>
        </p:nvSpPr>
        <p:spPr>
          <a:xfrm>
            <a:off x="821575" y="603400"/>
            <a:ext cx="7905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Which one of these is not a hurricane?</a:t>
            </a:r>
            <a:endParaRPr/>
          </a:p>
        </p:txBody>
      </p:sp>
      <p:pic>
        <p:nvPicPr>
          <p:cNvPr id="1054" name="Google Shape;1054;p102" descr="Hurricane Michael - October 2018"/>
          <p:cNvPicPr preferRelativeResize="0"/>
          <p:nvPr/>
        </p:nvPicPr>
        <p:blipFill rotWithShape="1">
          <a:blip r:embed="rId4">
            <a:alphaModFix/>
          </a:blip>
          <a:srcRect/>
          <a:stretch/>
        </p:blipFill>
        <p:spPr>
          <a:xfrm>
            <a:off x="959734" y="2118821"/>
            <a:ext cx="3043488" cy="3043488"/>
          </a:xfrm>
          <a:prstGeom prst="rect">
            <a:avLst/>
          </a:prstGeom>
          <a:noFill/>
          <a:ln>
            <a:noFill/>
          </a:ln>
        </p:spPr>
      </p:pic>
      <p:pic>
        <p:nvPicPr>
          <p:cNvPr id="1055" name="Google Shape;1055;p102" descr="California lightning tips: What to do - and not do - during a thunderstorm"/>
          <p:cNvPicPr preferRelativeResize="0"/>
          <p:nvPr/>
        </p:nvPicPr>
        <p:blipFill rotWithShape="1">
          <a:blip r:embed="rId5">
            <a:alphaModFix/>
          </a:blip>
          <a:srcRect/>
          <a:stretch/>
        </p:blipFill>
        <p:spPr>
          <a:xfrm>
            <a:off x="4178733" y="2529396"/>
            <a:ext cx="4005533" cy="2222338"/>
          </a:xfrm>
          <a:prstGeom prst="rect">
            <a:avLst/>
          </a:prstGeom>
          <a:noFill/>
          <a:ln w="57150" cap="flat" cmpd="sng">
            <a:solidFill>
              <a:srgbClr val="FF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05"/>
          <p:cNvSpPr txBox="1">
            <a:spLocks noGrp="1"/>
          </p:cNvSpPr>
          <p:nvPr>
            <p:ph type="title"/>
          </p:nvPr>
        </p:nvSpPr>
        <p:spPr>
          <a:xfrm>
            <a:off x="318450" y="195024"/>
            <a:ext cx="8942400" cy="1412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is a pressure system?</a:t>
            </a:r>
            <a:endParaRPr/>
          </a:p>
        </p:txBody>
      </p:sp>
      <p:pic>
        <p:nvPicPr>
          <p:cNvPr id="1062" name="Google Shape;1062;p105"/>
          <p:cNvPicPr preferRelativeResize="0"/>
          <p:nvPr/>
        </p:nvPicPr>
        <p:blipFill rotWithShape="1">
          <a:blip r:embed="rId3">
            <a:alphaModFix/>
          </a:blip>
          <a:srcRect/>
          <a:stretch/>
        </p:blipFill>
        <p:spPr>
          <a:xfrm>
            <a:off x="1808975" y="1784519"/>
            <a:ext cx="5732075" cy="4299056"/>
          </a:xfrm>
          <a:prstGeom prst="rect">
            <a:avLst/>
          </a:prstGeom>
          <a:noFill/>
          <a:ln>
            <a:noFill/>
          </a:ln>
        </p:spPr>
      </p:pic>
      <p:sp>
        <p:nvSpPr>
          <p:cNvPr id="1063" name="Google Shape;1063;p10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06"/>
          <p:cNvSpPr txBox="1">
            <a:spLocks noGrp="1"/>
          </p:cNvSpPr>
          <p:nvPr>
            <p:ph type="title"/>
          </p:nvPr>
        </p:nvSpPr>
        <p:spPr>
          <a:xfrm>
            <a:off x="914400"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kind of weather can we predict there will be if there is low air pressure?</a:t>
            </a:r>
            <a:endParaRPr/>
          </a:p>
        </p:txBody>
      </p:sp>
      <p:pic>
        <p:nvPicPr>
          <p:cNvPr id="1070" name="Google Shape;1070;p106" descr="badweather.jpg"/>
          <p:cNvPicPr preferRelativeResize="0">
            <a:picLocks noGrp="1"/>
          </p:cNvPicPr>
          <p:nvPr>
            <p:ph type="body" idx="1"/>
          </p:nvPr>
        </p:nvPicPr>
        <p:blipFill rotWithShape="1">
          <a:blip r:embed="rId3">
            <a:alphaModFix/>
          </a:blip>
          <a:srcRect l="-338" r="6"/>
          <a:stretch/>
        </p:blipFill>
        <p:spPr>
          <a:xfrm>
            <a:off x="1867495" y="1523104"/>
            <a:ext cx="5409000" cy="4995600"/>
          </a:xfrm>
          <a:prstGeom prst="rect">
            <a:avLst/>
          </a:prstGeom>
          <a:noFill/>
          <a:ln>
            <a:noFill/>
          </a:ln>
        </p:spPr>
      </p:pic>
      <p:sp>
        <p:nvSpPr>
          <p:cNvPr id="1071" name="Google Shape;1071;p10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07"/>
          <p:cNvSpPr txBox="1">
            <a:spLocks noGrp="1"/>
          </p:cNvSpPr>
          <p:nvPr>
            <p:ph type="title"/>
          </p:nvPr>
        </p:nvSpPr>
        <p:spPr>
          <a:xfrm>
            <a:off x="718458" y="34764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60"/>
              <a:buFont typeface="Calibri"/>
              <a:buNone/>
            </a:pPr>
            <a:r>
              <a:rPr lang="en-US" sz="3459"/>
              <a:t>Based on your observations of the current weather outside, what type of pressure system do you think we are experiencing? </a:t>
            </a:r>
            <a:endParaRPr sz="3459"/>
          </a:p>
        </p:txBody>
      </p:sp>
      <p:pic>
        <p:nvPicPr>
          <p:cNvPr id="1078" name="Google Shape;1078;p107" descr="goodweather.jpg"/>
          <p:cNvPicPr preferRelativeResize="0">
            <a:picLocks noGrp="1"/>
          </p:cNvPicPr>
          <p:nvPr>
            <p:ph type="body" idx="1"/>
          </p:nvPr>
        </p:nvPicPr>
        <p:blipFill rotWithShape="1">
          <a:blip r:embed="rId3">
            <a:alphaModFix/>
          </a:blip>
          <a:srcRect l="-10572" r="-10572"/>
          <a:stretch/>
        </p:blipFill>
        <p:spPr>
          <a:xfrm>
            <a:off x="99776" y="2528150"/>
            <a:ext cx="4335900" cy="2384700"/>
          </a:xfrm>
          <a:prstGeom prst="rect">
            <a:avLst/>
          </a:prstGeom>
          <a:noFill/>
          <a:ln w="9525" cap="flat" cmpd="sng">
            <a:solidFill>
              <a:schemeClr val="lt1"/>
            </a:solidFill>
            <a:prstDash val="solid"/>
            <a:round/>
            <a:headEnd type="none" w="sm" len="sm"/>
            <a:tailEnd type="none" w="sm" len="sm"/>
          </a:ln>
        </p:spPr>
      </p:pic>
      <p:sp>
        <p:nvSpPr>
          <p:cNvPr id="1079" name="Google Shape;1079;p10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0" name="Google Shape;1080;p107"/>
          <p:cNvPicPr preferRelativeResize="0"/>
          <p:nvPr/>
        </p:nvPicPr>
        <p:blipFill>
          <a:blip r:embed="rId5">
            <a:alphaModFix/>
          </a:blip>
          <a:stretch>
            <a:fillRect/>
          </a:stretch>
        </p:blipFill>
        <p:spPr>
          <a:xfrm>
            <a:off x="4572001" y="1961161"/>
            <a:ext cx="4403525" cy="2935683"/>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08"/>
          <p:cNvSpPr txBox="1"/>
          <p:nvPr/>
        </p:nvSpPr>
        <p:spPr>
          <a:xfrm>
            <a:off x="424771" y="884265"/>
            <a:ext cx="847616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What are some characteristics of thunderstorm?</a:t>
            </a:r>
            <a:endParaRPr/>
          </a:p>
        </p:txBody>
      </p:sp>
      <p:pic>
        <p:nvPicPr>
          <p:cNvPr id="1087" name="Google Shape;1087;p108" descr="Why are there more thunderstorms during the summer? | HowStuffWorks"/>
          <p:cNvPicPr preferRelativeResize="0"/>
          <p:nvPr/>
        </p:nvPicPr>
        <p:blipFill rotWithShape="1">
          <a:blip r:embed="rId3">
            <a:alphaModFix/>
          </a:blip>
          <a:srcRect/>
          <a:stretch/>
        </p:blipFill>
        <p:spPr>
          <a:xfrm>
            <a:off x="1849483" y="2072133"/>
            <a:ext cx="5445027" cy="3623418"/>
          </a:xfrm>
          <a:prstGeom prst="rect">
            <a:avLst/>
          </a:prstGeom>
          <a:noFill/>
          <a:ln>
            <a:noFill/>
          </a:ln>
        </p:spPr>
      </p:pic>
      <p:sp>
        <p:nvSpPr>
          <p:cNvPr id="1088" name="Google Shape;1088;p108" descr="Questions"/>
          <p:cNvSpPr/>
          <p:nvPr/>
        </p:nvSpPr>
        <p:spPr>
          <a:xfrm>
            <a:off x="40395" y="0"/>
            <a:ext cx="862430" cy="85944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09" descr="Questions"/>
          <p:cNvSpPr/>
          <p:nvPr/>
        </p:nvSpPr>
        <p:spPr>
          <a:xfrm>
            <a:off x="0" y="0"/>
            <a:ext cx="641431" cy="65975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5" name="Google Shape;1095;p109" descr="Here are the active weather warnings, watches for each Southeast Michigan  county"/>
          <p:cNvPicPr preferRelativeResize="0"/>
          <p:nvPr/>
        </p:nvPicPr>
        <p:blipFill rotWithShape="1">
          <a:blip r:embed="rId4">
            <a:alphaModFix/>
          </a:blip>
          <a:srcRect/>
          <a:stretch/>
        </p:blipFill>
        <p:spPr>
          <a:xfrm>
            <a:off x="1723483" y="2362681"/>
            <a:ext cx="5867437" cy="3285764"/>
          </a:xfrm>
          <a:prstGeom prst="rect">
            <a:avLst/>
          </a:prstGeom>
          <a:noFill/>
          <a:ln>
            <a:noFill/>
          </a:ln>
        </p:spPr>
      </p:pic>
      <p:sp>
        <p:nvSpPr>
          <p:cNvPr id="1096" name="Google Shape;1096;p109"/>
          <p:cNvSpPr txBox="1"/>
          <p:nvPr/>
        </p:nvSpPr>
        <p:spPr>
          <a:xfrm>
            <a:off x="405916" y="732501"/>
            <a:ext cx="85026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dk1"/>
                </a:solidFill>
                <a:latin typeface="Calibri"/>
                <a:ea typeface="Calibri"/>
                <a:cs typeface="Calibri"/>
                <a:sym typeface="Calibri"/>
              </a:rPr>
              <a:t>What is the difference between a </a:t>
            </a:r>
            <a:r>
              <a:rPr lang="en-US" sz="2800" b="0">
                <a:solidFill>
                  <a:schemeClr val="dk1"/>
                </a:solidFill>
                <a:highlight>
                  <a:srgbClr val="FF0000"/>
                </a:highlight>
                <a:latin typeface="Calibri"/>
                <a:ea typeface="Calibri"/>
                <a:cs typeface="Calibri"/>
                <a:sym typeface="Calibri"/>
              </a:rPr>
              <a:t>thunderstorm warning </a:t>
            </a:r>
            <a:r>
              <a:rPr lang="en-US" sz="2800" b="0">
                <a:solidFill>
                  <a:schemeClr val="dk1"/>
                </a:solidFill>
                <a:latin typeface="Calibri"/>
                <a:ea typeface="Calibri"/>
                <a:cs typeface="Calibri"/>
                <a:sym typeface="Calibri"/>
              </a:rPr>
              <a:t>and a </a:t>
            </a:r>
            <a:r>
              <a:rPr lang="en-US" sz="2800" b="0">
                <a:solidFill>
                  <a:schemeClr val="dk1"/>
                </a:solidFill>
                <a:highlight>
                  <a:srgbClr val="FFFF00"/>
                </a:highlight>
                <a:latin typeface="Calibri"/>
                <a:ea typeface="Calibri"/>
                <a:cs typeface="Calibri"/>
                <a:sym typeface="Calibri"/>
              </a:rPr>
              <a:t>thunderstorm watch</a:t>
            </a:r>
            <a:r>
              <a:rPr lang="en-US" sz="2800" b="0">
                <a:solidFill>
                  <a:schemeClr val="dk1"/>
                </a:solidFill>
                <a:latin typeface="Calibri"/>
                <a:ea typeface="Calibri"/>
                <a:cs typeface="Calibri"/>
                <a:sym typeface="Calibri"/>
              </a:rPr>
              <a:t>?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10"/>
          <p:cNvSpPr txBox="1"/>
          <p:nvPr/>
        </p:nvSpPr>
        <p:spPr>
          <a:xfrm>
            <a:off x="2409754" y="859450"/>
            <a:ext cx="4324500" cy="67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chemeClr val="dk1"/>
                </a:solidFill>
                <a:latin typeface="Calibri"/>
                <a:ea typeface="Calibri"/>
                <a:cs typeface="Calibri"/>
                <a:sym typeface="Calibri"/>
              </a:rPr>
              <a:t>What is a tornado?</a:t>
            </a:r>
            <a:endParaRPr sz="2000"/>
          </a:p>
        </p:txBody>
      </p:sp>
      <p:pic>
        <p:nvPicPr>
          <p:cNvPr id="1103" name="Google Shape;1103;p110" descr="Study: Tornado Alley Shifting East"/>
          <p:cNvPicPr preferRelativeResize="0"/>
          <p:nvPr/>
        </p:nvPicPr>
        <p:blipFill rotWithShape="1">
          <a:blip r:embed="rId3">
            <a:alphaModFix/>
          </a:blip>
          <a:srcRect/>
          <a:stretch/>
        </p:blipFill>
        <p:spPr>
          <a:xfrm>
            <a:off x="86027" y="2768319"/>
            <a:ext cx="3795803" cy="1668362"/>
          </a:xfrm>
          <a:prstGeom prst="rect">
            <a:avLst/>
          </a:prstGeom>
          <a:noFill/>
          <a:ln>
            <a:noFill/>
          </a:ln>
        </p:spPr>
      </p:pic>
      <p:sp>
        <p:nvSpPr>
          <p:cNvPr id="1104" name="Google Shape;1104;p110" descr="Questions"/>
          <p:cNvSpPr/>
          <p:nvPr/>
        </p:nvSpPr>
        <p:spPr>
          <a:xfrm>
            <a:off x="40395" y="0"/>
            <a:ext cx="862430" cy="85944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5" name="Google Shape;1105;p110" descr="Tornado - Wikipedia"/>
          <p:cNvPicPr preferRelativeResize="0"/>
          <p:nvPr/>
        </p:nvPicPr>
        <p:blipFill rotWithShape="1">
          <a:blip r:embed="rId5">
            <a:alphaModFix/>
          </a:blip>
          <a:srcRect/>
          <a:stretch/>
        </p:blipFill>
        <p:spPr>
          <a:xfrm>
            <a:off x="4051138" y="2317710"/>
            <a:ext cx="5006835" cy="3750293"/>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11"/>
          <p:cNvSpPr txBox="1"/>
          <p:nvPr/>
        </p:nvSpPr>
        <p:spPr>
          <a:xfrm>
            <a:off x="849557" y="473200"/>
            <a:ext cx="81369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is the difference between a hurricane and thunderstorm? How are they similar?</a:t>
            </a:r>
            <a:endParaRPr/>
          </a:p>
        </p:txBody>
      </p:sp>
      <p:pic>
        <p:nvPicPr>
          <p:cNvPr id="1112" name="Google Shape;1112;p111"/>
          <p:cNvPicPr preferRelativeResize="0"/>
          <p:nvPr/>
        </p:nvPicPr>
        <p:blipFill rotWithShape="1">
          <a:blip r:embed="rId3">
            <a:alphaModFix/>
          </a:blip>
          <a:srcRect/>
          <a:stretch/>
        </p:blipFill>
        <p:spPr>
          <a:xfrm>
            <a:off x="849542" y="2444866"/>
            <a:ext cx="7460160" cy="4196340"/>
          </a:xfrm>
          <a:prstGeom prst="rect">
            <a:avLst/>
          </a:prstGeom>
          <a:noFill/>
          <a:ln>
            <a:noFill/>
          </a:ln>
        </p:spPr>
      </p:pic>
      <p:sp>
        <p:nvSpPr>
          <p:cNvPr id="1113" name="Google Shape;1113;p111" descr="Questions"/>
          <p:cNvSpPr/>
          <p:nvPr/>
        </p:nvSpPr>
        <p:spPr>
          <a:xfrm>
            <a:off x="92365" y="100334"/>
            <a:ext cx="757177" cy="66361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5000"/>
                                        <p:tgtEl>
                                          <p:spTgt spid="1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112" descr="The Market Is in the Eye of the Hurricane. 5 Things to Know Today. |  Barron's"/>
          <p:cNvPicPr preferRelativeResize="0"/>
          <p:nvPr/>
        </p:nvPicPr>
        <p:blipFill rotWithShape="1">
          <a:blip r:embed="rId3">
            <a:alphaModFix/>
          </a:blip>
          <a:srcRect/>
          <a:stretch/>
        </p:blipFill>
        <p:spPr>
          <a:xfrm>
            <a:off x="2000673" y="1898249"/>
            <a:ext cx="5384151" cy="3582908"/>
          </a:xfrm>
          <a:prstGeom prst="rect">
            <a:avLst/>
          </a:prstGeom>
          <a:noFill/>
          <a:ln>
            <a:noFill/>
          </a:ln>
        </p:spPr>
      </p:pic>
      <p:cxnSp>
        <p:nvCxnSpPr>
          <p:cNvPr id="1120" name="Google Shape;1120;p112"/>
          <p:cNvCxnSpPr/>
          <p:nvPr/>
        </p:nvCxnSpPr>
        <p:spPr>
          <a:xfrm>
            <a:off x="1909313" y="1655180"/>
            <a:ext cx="3055716" cy="177382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121" name="Google Shape;1121;p112"/>
          <p:cNvSpPr txBox="1"/>
          <p:nvPr/>
        </p:nvSpPr>
        <p:spPr>
          <a:xfrm>
            <a:off x="934451" y="367800"/>
            <a:ext cx="7883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do we call the call center of a storm? Is it high or low pressure?</a:t>
            </a:r>
            <a:endParaRPr/>
          </a:p>
        </p:txBody>
      </p:sp>
      <p:sp>
        <p:nvSpPr>
          <p:cNvPr id="1122" name="Google Shape;1122;p112" descr="Questions"/>
          <p:cNvSpPr/>
          <p:nvPr/>
        </p:nvSpPr>
        <p:spPr>
          <a:xfrm>
            <a:off x="0" y="109959"/>
            <a:ext cx="734028" cy="76971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113" descr="The Market Is in the Eye of the Hurricane. 5 Things to Know Today. |  Barron's"/>
          <p:cNvPicPr preferRelativeResize="0"/>
          <p:nvPr/>
        </p:nvPicPr>
        <p:blipFill rotWithShape="1">
          <a:blip r:embed="rId3">
            <a:alphaModFix/>
          </a:blip>
          <a:srcRect/>
          <a:stretch/>
        </p:blipFill>
        <p:spPr>
          <a:xfrm>
            <a:off x="1879924" y="2882097"/>
            <a:ext cx="5384151" cy="3582908"/>
          </a:xfrm>
          <a:prstGeom prst="rect">
            <a:avLst/>
          </a:prstGeom>
          <a:noFill/>
          <a:ln>
            <a:noFill/>
          </a:ln>
        </p:spPr>
      </p:pic>
      <p:cxnSp>
        <p:nvCxnSpPr>
          <p:cNvPr id="1129" name="Google Shape;1129;p113"/>
          <p:cNvCxnSpPr/>
          <p:nvPr/>
        </p:nvCxnSpPr>
        <p:spPr>
          <a:xfrm>
            <a:off x="2066169" y="2420555"/>
            <a:ext cx="3055716" cy="177382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1130" name="Google Shape;1130;p113"/>
          <p:cNvSpPr txBox="1"/>
          <p:nvPr/>
        </p:nvSpPr>
        <p:spPr>
          <a:xfrm>
            <a:off x="893550" y="494825"/>
            <a:ext cx="78201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do we call this most dangerous part of the hurricane? Why is it the most dangerous part of a hurricane?</a:t>
            </a:r>
            <a:endParaRPr/>
          </a:p>
        </p:txBody>
      </p:sp>
      <p:sp>
        <p:nvSpPr>
          <p:cNvPr id="1131" name="Google Shape;1131;p113" descr="Questions"/>
          <p:cNvSpPr/>
          <p:nvPr/>
        </p:nvSpPr>
        <p:spPr>
          <a:xfrm>
            <a:off x="0" y="109959"/>
            <a:ext cx="734028" cy="76971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1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138" name="Google Shape;1138;p11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3" descr="FIFTH GRADERS: Latitude, Longitude &amp; Time"/>
          <p:cNvPicPr preferRelativeResize="0"/>
          <p:nvPr/>
        </p:nvPicPr>
        <p:blipFill rotWithShape="1">
          <a:blip r:embed="rId3">
            <a:alphaModFix/>
          </a:blip>
          <a:srcRect l="7023" r="50000"/>
          <a:stretch/>
        </p:blipFill>
        <p:spPr>
          <a:xfrm>
            <a:off x="1948586" y="1886857"/>
            <a:ext cx="5246828" cy="4807896"/>
          </a:xfrm>
          <a:prstGeom prst="rect">
            <a:avLst/>
          </a:prstGeom>
          <a:noFill/>
          <a:ln>
            <a:noFill/>
          </a:ln>
        </p:spPr>
      </p:pic>
      <p:sp>
        <p:nvSpPr>
          <p:cNvPr id="210" name="Google Shape;210;p13"/>
          <p:cNvSpPr txBox="1">
            <a:spLocks noGrp="1"/>
          </p:cNvSpPr>
          <p:nvPr>
            <p:ph type="title"/>
          </p:nvPr>
        </p:nvSpPr>
        <p:spPr>
          <a:xfrm>
            <a:off x="849542" y="59894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lines of latitude and the equator?</a:t>
            </a:r>
            <a:endParaRPr/>
          </a:p>
        </p:txBody>
      </p:sp>
      <p:sp>
        <p:nvSpPr>
          <p:cNvPr id="211" name="Google Shape;211;p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15"/>
          <p:cNvSpPr txBox="1">
            <a:spLocks noGrp="1"/>
          </p:cNvSpPr>
          <p:nvPr>
            <p:ph type="title"/>
          </p:nvPr>
        </p:nvSpPr>
        <p:spPr>
          <a:xfrm>
            <a:off x="292277" y="240645"/>
            <a:ext cx="8942400" cy="2123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b="1" u="sng"/>
              <a:t>Pressure System:</a:t>
            </a:r>
            <a:r>
              <a:rPr lang="en-US" sz="4000"/>
              <a:t> the level of pressure exerted on the earth, it can be a high or low pressure system</a:t>
            </a:r>
            <a:endParaRPr/>
          </a:p>
        </p:txBody>
      </p:sp>
      <p:pic>
        <p:nvPicPr>
          <p:cNvPr id="1145" name="Google Shape;1145;p115"/>
          <p:cNvPicPr preferRelativeResize="0"/>
          <p:nvPr/>
        </p:nvPicPr>
        <p:blipFill rotWithShape="1">
          <a:blip r:embed="rId3">
            <a:alphaModFix/>
          </a:blip>
          <a:srcRect/>
          <a:stretch/>
        </p:blipFill>
        <p:spPr>
          <a:xfrm>
            <a:off x="1705962" y="2363923"/>
            <a:ext cx="5732075" cy="4299056"/>
          </a:xfrm>
          <a:prstGeom prst="rect">
            <a:avLst/>
          </a:prstGeom>
          <a:noFill/>
          <a:ln>
            <a:noFill/>
          </a:ln>
        </p:spPr>
      </p:pic>
      <p:sp>
        <p:nvSpPr>
          <p:cNvPr id="1146" name="Google Shape;1146;p115" descr="Rewind"/>
          <p:cNvSpPr/>
          <p:nvPr/>
        </p:nvSpPr>
        <p:spPr>
          <a:xfrm>
            <a:off x="122795" y="0"/>
            <a:ext cx="687433" cy="69863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16"/>
          <p:cNvSpPr txBox="1"/>
          <p:nvPr/>
        </p:nvSpPr>
        <p:spPr>
          <a:xfrm>
            <a:off x="424771" y="543965"/>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Tornado:</a:t>
            </a:r>
            <a:r>
              <a:rPr lang="en-US" sz="3200">
                <a:solidFill>
                  <a:schemeClr val="dk1"/>
                </a:solidFill>
                <a:latin typeface="Calibri"/>
                <a:ea typeface="Calibri"/>
                <a:cs typeface="Calibri"/>
                <a:sym typeface="Calibri"/>
              </a:rPr>
              <a:t> a </a:t>
            </a:r>
            <a:r>
              <a:rPr lang="en-US" sz="3200" b="0" i="0">
                <a:solidFill>
                  <a:schemeClr val="dk1"/>
                </a:solidFill>
                <a:latin typeface="Roboto"/>
                <a:ea typeface="Roboto"/>
                <a:cs typeface="Roboto"/>
                <a:sym typeface="Roboto"/>
              </a:rPr>
              <a:t>column of air that rotates rapidly and violently and reaches from a thunderstorm to the ground</a:t>
            </a:r>
            <a:endParaRPr sz="3200" b="1" u="sng">
              <a:solidFill>
                <a:schemeClr val="dk1"/>
              </a:solidFill>
              <a:latin typeface="Calibri"/>
              <a:ea typeface="Calibri"/>
              <a:cs typeface="Calibri"/>
              <a:sym typeface="Calibri"/>
            </a:endParaRPr>
          </a:p>
        </p:txBody>
      </p:sp>
      <p:pic>
        <p:nvPicPr>
          <p:cNvPr id="1153" name="Google Shape;1153;p116" descr="Study: Tornado Alley Shifting East"/>
          <p:cNvPicPr preferRelativeResize="0"/>
          <p:nvPr/>
        </p:nvPicPr>
        <p:blipFill rotWithShape="1">
          <a:blip r:embed="rId3">
            <a:alphaModFix/>
          </a:blip>
          <a:srcRect/>
          <a:stretch/>
        </p:blipFill>
        <p:spPr>
          <a:xfrm>
            <a:off x="1757859" y="2719388"/>
            <a:ext cx="5215708" cy="2292450"/>
          </a:xfrm>
          <a:prstGeom prst="rect">
            <a:avLst/>
          </a:prstGeom>
          <a:noFill/>
          <a:ln>
            <a:noFill/>
          </a:ln>
        </p:spPr>
      </p:pic>
      <p:sp>
        <p:nvSpPr>
          <p:cNvPr id="1154" name="Google Shape;1154;p116" descr="Rewind"/>
          <p:cNvSpPr/>
          <p:nvPr/>
        </p:nvSpPr>
        <p:spPr>
          <a:xfrm>
            <a:off x="122795" y="0"/>
            <a:ext cx="687433" cy="69863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17"/>
          <p:cNvSpPr txBox="1"/>
          <p:nvPr/>
        </p:nvSpPr>
        <p:spPr>
          <a:xfrm>
            <a:off x="503496" y="698615"/>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Thunderstorms:</a:t>
            </a:r>
            <a:r>
              <a:rPr lang="en-US" sz="3200">
                <a:solidFill>
                  <a:schemeClr val="dk1"/>
                </a:solidFill>
                <a:latin typeface="Calibri"/>
                <a:ea typeface="Calibri"/>
                <a:cs typeface="Calibri"/>
                <a:sym typeface="Calibri"/>
              </a:rPr>
              <a:t> storm with rain, thunder, and lightening, there may also be heavy wind, tornadoes, or hail</a:t>
            </a:r>
            <a:endParaRPr sz="3200" b="1" u="sng">
              <a:solidFill>
                <a:schemeClr val="dk1"/>
              </a:solidFill>
              <a:latin typeface="Calibri"/>
              <a:ea typeface="Calibri"/>
              <a:cs typeface="Calibri"/>
              <a:sym typeface="Calibri"/>
            </a:endParaRPr>
          </a:p>
        </p:txBody>
      </p:sp>
      <p:pic>
        <p:nvPicPr>
          <p:cNvPr id="1161" name="Google Shape;1161;p117" descr="Why are there more thunderstorms during the summer? | HowStuffWorks"/>
          <p:cNvPicPr preferRelativeResize="0"/>
          <p:nvPr/>
        </p:nvPicPr>
        <p:blipFill rotWithShape="1">
          <a:blip r:embed="rId3">
            <a:alphaModFix/>
          </a:blip>
          <a:srcRect/>
          <a:stretch/>
        </p:blipFill>
        <p:spPr>
          <a:xfrm>
            <a:off x="1849486" y="2592367"/>
            <a:ext cx="5445027" cy="3623418"/>
          </a:xfrm>
          <a:prstGeom prst="rect">
            <a:avLst/>
          </a:prstGeom>
          <a:noFill/>
          <a:ln>
            <a:noFill/>
          </a:ln>
        </p:spPr>
      </p:pic>
      <p:sp>
        <p:nvSpPr>
          <p:cNvPr id="1162" name="Google Shape;1162;p117" descr="Rewind"/>
          <p:cNvSpPr/>
          <p:nvPr/>
        </p:nvSpPr>
        <p:spPr>
          <a:xfrm>
            <a:off x="122795" y="0"/>
            <a:ext cx="687433" cy="69863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18"/>
          <p:cNvSpPr txBox="1"/>
          <p:nvPr/>
        </p:nvSpPr>
        <p:spPr>
          <a:xfrm>
            <a:off x="725712" y="422780"/>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Hurricane: </a:t>
            </a:r>
            <a:r>
              <a:rPr lang="en-US" sz="3200">
                <a:solidFill>
                  <a:schemeClr val="dk1"/>
                </a:solidFill>
                <a:latin typeface="Calibri"/>
                <a:ea typeface="Calibri"/>
                <a:cs typeface="Calibri"/>
                <a:sym typeface="Calibri"/>
              </a:rPr>
              <a:t>also called a tropical cyclone, is a rotating storm with winds consistently reach 74 miles per hour</a:t>
            </a:r>
            <a:endParaRPr sz="3200" b="1" u="sng">
              <a:solidFill>
                <a:schemeClr val="dk1"/>
              </a:solidFill>
              <a:latin typeface="Calibri"/>
              <a:ea typeface="Calibri"/>
              <a:cs typeface="Calibri"/>
              <a:sym typeface="Calibri"/>
            </a:endParaRPr>
          </a:p>
        </p:txBody>
      </p:sp>
      <p:pic>
        <p:nvPicPr>
          <p:cNvPr id="1169" name="Google Shape;1169;p118"/>
          <p:cNvPicPr preferRelativeResize="0"/>
          <p:nvPr/>
        </p:nvPicPr>
        <p:blipFill rotWithShape="1">
          <a:blip r:embed="rId3">
            <a:alphaModFix/>
          </a:blip>
          <a:srcRect/>
          <a:stretch/>
        </p:blipFill>
        <p:spPr>
          <a:xfrm>
            <a:off x="849542" y="2444866"/>
            <a:ext cx="7460160" cy="4196340"/>
          </a:xfrm>
          <a:prstGeom prst="rect">
            <a:avLst/>
          </a:prstGeom>
          <a:noFill/>
          <a:ln>
            <a:noFill/>
          </a:ln>
        </p:spPr>
      </p:pic>
      <p:sp>
        <p:nvSpPr>
          <p:cNvPr id="1170" name="Google Shape;1170;p118" descr="Rewind"/>
          <p:cNvSpPr/>
          <p:nvPr/>
        </p:nvSpPr>
        <p:spPr>
          <a:xfrm>
            <a:off x="122795" y="0"/>
            <a:ext cx="687433" cy="69863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9"/>
                                        </p:tgtEl>
                                        <p:attrNameLst>
                                          <p:attrName>style.visibility</p:attrName>
                                        </p:attrNameLst>
                                      </p:cBhvr>
                                      <p:to>
                                        <p:strVal val="visible"/>
                                      </p:to>
                                    </p:set>
                                    <p:animEffect transition="in" filter="fade">
                                      <p:cBhvr>
                                        <p:cTn id="7" dur="50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19"/>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177" name="Google Shape;1177;p119"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8" name="Google Shape;1178;p119"/>
          <p:cNvPicPr preferRelativeResize="0"/>
          <p:nvPr/>
        </p:nvPicPr>
        <p:blipFill rotWithShape="1">
          <a:blip r:embed="rId4">
            <a:alphaModFix/>
          </a:blip>
          <a:srcRect l="16007" t="21708" r="26190" b="15307"/>
          <a:stretch/>
        </p:blipFill>
        <p:spPr>
          <a:xfrm>
            <a:off x="3568281" y="2220685"/>
            <a:ext cx="5285434" cy="3599543"/>
          </a:xfrm>
          <a:prstGeom prst="rect">
            <a:avLst/>
          </a:prstGeom>
          <a:noFill/>
          <a:ln>
            <a:noFill/>
          </a:ln>
        </p:spPr>
      </p:pic>
      <p:pic>
        <p:nvPicPr>
          <p:cNvPr id="1179" name="Google Shape;1179;p119" descr="Cursor"/>
          <p:cNvPicPr preferRelativeResize="0"/>
          <p:nvPr/>
        </p:nvPicPr>
        <p:blipFill rotWithShape="1">
          <a:blip r:embed="rId5">
            <a:alphaModFix/>
          </a:blip>
          <a:srcRect/>
          <a:stretch/>
        </p:blipFill>
        <p:spPr>
          <a:xfrm rot="5400000">
            <a:off x="1584719" y="1517151"/>
            <a:ext cx="914400" cy="914400"/>
          </a:xfrm>
          <a:prstGeom prst="rect">
            <a:avLst/>
          </a:prstGeom>
          <a:noFill/>
          <a:ln>
            <a:noFill/>
          </a:ln>
        </p:spPr>
      </p:pic>
      <p:sp>
        <p:nvSpPr>
          <p:cNvPr id="1180" name="Google Shape;1180;p119"/>
          <p:cNvSpPr txBox="1"/>
          <p:nvPr/>
        </p:nvSpPr>
        <p:spPr>
          <a:xfrm>
            <a:off x="210996" y="2321169"/>
            <a:ext cx="3080700" cy="2882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Click on the simulation above to create your own weather map.</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When creating your weather map, what are things you notice? What do you see when you show the grid? How can you telling something about the weather from your map? </a:t>
            </a:r>
            <a:endParaRPr/>
          </a:p>
        </p:txBody>
      </p:sp>
      <p:sp>
        <p:nvSpPr>
          <p:cNvPr id="1181" name="Google Shape;1181;p119"/>
          <p:cNvSpPr txBox="1"/>
          <p:nvPr/>
        </p:nvSpPr>
        <p:spPr>
          <a:xfrm>
            <a:off x="1751418" y="928035"/>
            <a:ext cx="58039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Weather Maps Gizmo</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(Explore Learning)</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2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20"/>
          <p:cNvSpPr txBox="1"/>
          <p:nvPr/>
        </p:nvSpPr>
        <p:spPr>
          <a:xfrm>
            <a:off x="559846" y="16631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How are pressure systems, hurricanes, thunderstorms, and tornadoes related? How are they different?</a:t>
            </a:r>
            <a:endParaRPr/>
          </a:p>
        </p:txBody>
      </p:sp>
      <p:pic>
        <p:nvPicPr>
          <p:cNvPr id="1189" name="Google Shape;1189;p120"/>
          <p:cNvPicPr preferRelativeResize="0"/>
          <p:nvPr/>
        </p:nvPicPr>
        <p:blipFill rotWithShape="1">
          <a:blip r:embed="rId4">
            <a:alphaModFix/>
          </a:blip>
          <a:srcRect/>
          <a:stretch/>
        </p:blipFill>
        <p:spPr>
          <a:xfrm>
            <a:off x="345712" y="1573254"/>
            <a:ext cx="2395961" cy="2545258"/>
          </a:xfrm>
          <a:prstGeom prst="rect">
            <a:avLst/>
          </a:prstGeom>
          <a:noFill/>
          <a:ln>
            <a:noFill/>
          </a:ln>
        </p:spPr>
      </p:pic>
      <p:pic>
        <p:nvPicPr>
          <p:cNvPr id="1190" name="Google Shape;1190;p120" descr="Why are there more thunderstorms during the summer? | HowStuffWorks"/>
          <p:cNvPicPr preferRelativeResize="0"/>
          <p:nvPr/>
        </p:nvPicPr>
        <p:blipFill rotWithShape="1">
          <a:blip r:embed="rId5">
            <a:alphaModFix/>
          </a:blip>
          <a:srcRect/>
          <a:stretch/>
        </p:blipFill>
        <p:spPr>
          <a:xfrm>
            <a:off x="345712" y="4408639"/>
            <a:ext cx="3390779" cy="2256409"/>
          </a:xfrm>
          <a:prstGeom prst="rect">
            <a:avLst/>
          </a:prstGeom>
          <a:noFill/>
          <a:ln>
            <a:noFill/>
          </a:ln>
        </p:spPr>
      </p:pic>
      <p:pic>
        <p:nvPicPr>
          <p:cNvPr id="1191" name="Google Shape;1191;p120" descr="Study: Tornado Alley Shifting East"/>
          <p:cNvPicPr preferRelativeResize="0"/>
          <p:nvPr/>
        </p:nvPicPr>
        <p:blipFill rotWithShape="1">
          <a:blip r:embed="rId6">
            <a:alphaModFix/>
          </a:blip>
          <a:srcRect/>
          <a:stretch/>
        </p:blipFill>
        <p:spPr>
          <a:xfrm>
            <a:off x="3188657" y="1752874"/>
            <a:ext cx="5133708" cy="2256409"/>
          </a:xfrm>
          <a:prstGeom prst="rect">
            <a:avLst/>
          </a:prstGeom>
          <a:noFill/>
          <a:ln>
            <a:noFill/>
          </a:ln>
        </p:spPr>
      </p:pic>
      <p:pic>
        <p:nvPicPr>
          <p:cNvPr id="1192" name="Google Shape;1192;p120" descr="Hurricane outlook may change for the worse as El Niño fades - FreightWaves"/>
          <p:cNvPicPr preferRelativeResize="0"/>
          <p:nvPr/>
        </p:nvPicPr>
        <p:blipFill rotWithShape="1">
          <a:blip r:embed="rId7">
            <a:alphaModFix/>
          </a:blip>
          <a:srcRect/>
          <a:stretch/>
        </p:blipFill>
        <p:spPr>
          <a:xfrm>
            <a:off x="4153180" y="4479425"/>
            <a:ext cx="3763903" cy="211483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pic>
        <p:nvPicPr>
          <p:cNvPr id="1198" name="Google Shape;1198;p12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4"/>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weather? How does the weather impact you? </a:t>
            </a:r>
            <a:endParaRPr/>
          </a:p>
        </p:txBody>
      </p:sp>
      <p:pic>
        <p:nvPicPr>
          <p:cNvPr id="218" name="Google Shape;218;p14" descr="climate.jpg"/>
          <p:cNvPicPr preferRelativeResize="0">
            <a:picLocks noGrp="1"/>
          </p:cNvPicPr>
          <p:nvPr>
            <p:ph type="body" idx="1"/>
          </p:nvPr>
        </p:nvPicPr>
        <p:blipFill rotWithShape="1">
          <a:blip r:embed="rId3">
            <a:alphaModFix/>
          </a:blip>
          <a:srcRect l="-25573" r="-2557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19" name="Google Shape;219;p1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are two things that we know of so far that can affect weather?</a:t>
            </a:r>
            <a:endParaRPr/>
          </a:p>
        </p:txBody>
      </p:sp>
      <p:pic>
        <p:nvPicPr>
          <p:cNvPr id="227" name="Google Shape;227;p15" descr="thermometer.jpg"/>
          <p:cNvPicPr preferRelativeResize="0">
            <a:picLocks noGrp="1"/>
          </p:cNvPicPr>
          <p:nvPr>
            <p:ph type="body" idx="1"/>
          </p:nvPr>
        </p:nvPicPr>
        <p:blipFill rotWithShape="1">
          <a:blip r:embed="rId4">
            <a:alphaModFix/>
          </a:blip>
          <a:srcRect l="19656" r="19656"/>
          <a:stretch/>
        </p:blipFill>
        <p:spPr>
          <a:xfrm>
            <a:off x="239486" y="4111171"/>
            <a:ext cx="4158344" cy="2608943"/>
          </a:xfrm>
          <a:prstGeom prst="rect">
            <a:avLst/>
          </a:prstGeom>
          <a:noFill/>
          <a:ln w="9525" cap="flat" cmpd="sng">
            <a:solidFill>
              <a:schemeClr val="lt1"/>
            </a:solidFill>
            <a:prstDash val="solid"/>
            <a:round/>
            <a:headEnd type="none" w="sm" len="sm"/>
            <a:tailEnd type="none" w="sm" len="sm"/>
          </a:ln>
        </p:spPr>
      </p:pic>
      <p:pic>
        <p:nvPicPr>
          <p:cNvPr id="228" name="Google Shape;228;p15" descr="weathermap.jpg"/>
          <p:cNvPicPr preferRelativeResize="0"/>
          <p:nvPr/>
        </p:nvPicPr>
        <p:blipFill rotWithShape="1">
          <a:blip r:embed="rId5">
            <a:alphaModFix/>
          </a:blip>
          <a:srcRect l="-12504" r="-12504"/>
          <a:stretch/>
        </p:blipFill>
        <p:spPr>
          <a:xfrm>
            <a:off x="4397830" y="2636725"/>
            <a:ext cx="5072743" cy="27502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a:spLocks noGrp="1"/>
          </p:cNvSpPr>
          <p:nvPr>
            <p:ph type="title"/>
          </p:nvPr>
        </p:nvSpPr>
        <p:spPr>
          <a:xfrm>
            <a:off x="100740" y="-5"/>
            <a:ext cx="8942400" cy="2123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does a weather map show us?</a:t>
            </a:r>
            <a:endParaRPr/>
          </a:p>
        </p:txBody>
      </p:sp>
      <p:pic>
        <p:nvPicPr>
          <p:cNvPr id="235" name="Google Shape;235;p16"/>
          <p:cNvPicPr preferRelativeResize="0"/>
          <p:nvPr/>
        </p:nvPicPr>
        <p:blipFill rotWithShape="1">
          <a:blip r:embed="rId3">
            <a:alphaModFix/>
          </a:blip>
          <a:srcRect/>
          <a:stretch/>
        </p:blipFill>
        <p:spPr>
          <a:xfrm>
            <a:off x="1705962" y="1977498"/>
            <a:ext cx="5732075" cy="4299056"/>
          </a:xfrm>
          <a:prstGeom prst="rect">
            <a:avLst/>
          </a:prstGeom>
          <a:noFill/>
          <a:ln>
            <a:noFill/>
          </a:ln>
        </p:spPr>
      </p:pic>
      <p:sp>
        <p:nvSpPr>
          <p:cNvPr id="236" name="Google Shape;236;p1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7"/>
          <p:cNvSpPr txBox="1"/>
          <p:nvPr/>
        </p:nvSpPr>
        <p:spPr>
          <a:xfrm>
            <a:off x="1169958" y="901725"/>
            <a:ext cx="624235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Pressure Systems</a:t>
            </a:r>
            <a:endParaRPr/>
          </a:p>
        </p:txBody>
      </p:sp>
      <p:sp>
        <p:nvSpPr>
          <p:cNvPr id="243" name="Google Shape;243;p1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1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8"/>
          <p:cNvSpPr txBox="1">
            <a:spLocks noGrp="1"/>
          </p:cNvSpPr>
          <p:nvPr>
            <p:ph type="title"/>
          </p:nvPr>
        </p:nvSpPr>
        <p:spPr>
          <a:xfrm>
            <a:off x="318452" y="320070"/>
            <a:ext cx="8942400" cy="2123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3200" b="1" u="sng" dirty="0"/>
              <a:t>Pressure System:</a:t>
            </a:r>
            <a:r>
              <a:rPr lang="en-US" sz="3200" dirty="0"/>
              <a:t> the level of pressure exerted on the earth, it can be a high or low pressure system</a:t>
            </a:r>
            <a:endParaRPr sz="3200" dirty="0"/>
          </a:p>
        </p:txBody>
      </p:sp>
      <p:pic>
        <p:nvPicPr>
          <p:cNvPr id="251" name="Google Shape;251;p18"/>
          <p:cNvPicPr preferRelativeResize="0"/>
          <p:nvPr/>
        </p:nvPicPr>
        <p:blipFill rotWithShape="1">
          <a:blip r:embed="rId3">
            <a:alphaModFix/>
          </a:blip>
          <a:srcRect/>
          <a:stretch/>
        </p:blipFill>
        <p:spPr>
          <a:xfrm>
            <a:off x="1705962" y="2363923"/>
            <a:ext cx="5732075" cy="4299056"/>
          </a:xfrm>
          <a:prstGeom prst="rect">
            <a:avLst/>
          </a:prstGeom>
          <a:noFill/>
          <a:ln>
            <a:noFill/>
          </a:ln>
        </p:spPr>
      </p:pic>
      <p:sp>
        <p:nvSpPr>
          <p:cNvPr id="252" name="Google Shape;252;p1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18"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df87bf35db_0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gdf87bf35db_0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Pressure Systems</a:t>
            </a:r>
            <a:endParaRPr/>
          </a:p>
        </p:txBody>
      </p:sp>
      <p:pic>
        <p:nvPicPr>
          <p:cNvPr id="118" name="Google Shape;118;p2"/>
          <p:cNvPicPr preferRelativeResize="0"/>
          <p:nvPr/>
        </p:nvPicPr>
        <p:blipFill rotWithShape="1">
          <a:blip r:embed="rId3">
            <a:alphaModFix/>
          </a:blip>
          <a:srcRect/>
          <a:stretch/>
        </p:blipFill>
        <p:spPr>
          <a:xfrm>
            <a:off x="1140176" y="1591732"/>
            <a:ext cx="6513689" cy="4885267"/>
          </a:xfrm>
          <a:prstGeom prst="rect">
            <a:avLst/>
          </a:prstGeom>
          <a:noFill/>
          <a:ln>
            <a:noFill/>
          </a:ln>
        </p:spPr>
      </p:pic>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df87bf35db_0_6"/>
          <p:cNvSpPr txBox="1">
            <a:spLocks noGrp="1"/>
          </p:cNvSpPr>
          <p:nvPr>
            <p:ph type="title"/>
          </p:nvPr>
        </p:nvSpPr>
        <p:spPr>
          <a:xfrm>
            <a:off x="705592" y="46806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4000"/>
              <a:t>What is a pressure system?</a:t>
            </a:r>
            <a:endParaRPr sz="4800"/>
          </a:p>
        </p:txBody>
      </p:sp>
      <p:sp>
        <p:nvSpPr>
          <p:cNvPr id="267" name="Google Shape;267;gdf87bf35db_0_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gdf87bf35db_0_6"/>
          <p:cNvPicPr preferRelativeResize="0"/>
          <p:nvPr/>
        </p:nvPicPr>
        <p:blipFill rotWithShape="1">
          <a:blip r:embed="rId4">
            <a:alphaModFix/>
          </a:blip>
          <a:srcRect/>
          <a:stretch/>
        </p:blipFill>
        <p:spPr>
          <a:xfrm>
            <a:off x="1705974" y="2193773"/>
            <a:ext cx="5732075" cy="42990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75" name="Google Shape;275;p19"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0"/>
          <p:cNvPicPr preferRelativeResize="0"/>
          <p:nvPr/>
        </p:nvPicPr>
        <p:blipFill rotWithShape="1">
          <a:blip r:embed="rId3">
            <a:alphaModFix/>
          </a:blip>
          <a:srcRect/>
          <a:stretch/>
        </p:blipFill>
        <p:spPr>
          <a:xfrm>
            <a:off x="1055033" y="661775"/>
            <a:ext cx="7019583" cy="4917614"/>
          </a:xfrm>
          <a:prstGeom prst="rect">
            <a:avLst/>
          </a:prstGeom>
          <a:noFill/>
          <a:ln>
            <a:noFill/>
          </a:ln>
        </p:spPr>
      </p:pic>
      <p:sp>
        <p:nvSpPr>
          <p:cNvPr id="282" name="Google Shape;282;p20"/>
          <p:cNvSpPr/>
          <p:nvPr/>
        </p:nvSpPr>
        <p:spPr>
          <a:xfrm rot="4412660">
            <a:off x="5563629" y="4200762"/>
            <a:ext cx="2285891"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20"/>
          <p:cNvSpPr txBox="1"/>
          <p:nvPr/>
        </p:nvSpPr>
        <p:spPr>
          <a:xfrm>
            <a:off x="5802105" y="5579388"/>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H</a:t>
            </a:r>
            <a:r>
              <a:rPr lang="en-US" sz="3600">
                <a:solidFill>
                  <a:srgbClr val="C00000"/>
                </a:solidFill>
                <a:latin typeface="Calibri"/>
                <a:ea typeface="Calibri"/>
                <a:cs typeface="Calibri"/>
                <a:sym typeface="Calibri"/>
              </a:rPr>
              <a:t> = high pressure</a:t>
            </a:r>
            <a:endParaRPr/>
          </a:p>
        </p:txBody>
      </p:sp>
      <p:sp>
        <p:nvSpPr>
          <p:cNvPr id="284" name="Google Shape;284;p20"/>
          <p:cNvSpPr/>
          <p:nvPr/>
        </p:nvSpPr>
        <p:spPr>
          <a:xfrm rot="7460239">
            <a:off x="1338253" y="4351714"/>
            <a:ext cx="2202163"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20"/>
          <p:cNvSpPr txBox="1"/>
          <p:nvPr/>
        </p:nvSpPr>
        <p:spPr>
          <a:xfrm>
            <a:off x="271936" y="5579389"/>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L</a:t>
            </a:r>
            <a:r>
              <a:rPr lang="en-US" sz="3600">
                <a:solidFill>
                  <a:srgbClr val="C00000"/>
                </a:solidFill>
                <a:latin typeface="Calibri"/>
                <a:ea typeface="Calibri"/>
                <a:cs typeface="Calibri"/>
                <a:sym typeface="Calibri"/>
              </a:rPr>
              <a:t> = low pressure</a:t>
            </a:r>
            <a:endParaRPr/>
          </a:p>
        </p:txBody>
      </p:sp>
      <p:sp>
        <p:nvSpPr>
          <p:cNvPr id="286" name="Google Shape;286;p2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1"/>
          <p:cNvSpPr txBox="1">
            <a:spLocks noGrp="1"/>
          </p:cNvSpPr>
          <p:nvPr>
            <p:ph type="title"/>
          </p:nvPr>
        </p:nvSpPr>
        <p:spPr>
          <a:xfrm>
            <a:off x="457199" y="11623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Low pressure</a:t>
            </a:r>
            <a:endParaRPr/>
          </a:p>
        </p:txBody>
      </p:sp>
      <p:pic>
        <p:nvPicPr>
          <p:cNvPr id="293" name="Google Shape;293;p21" descr="badweather.jpg"/>
          <p:cNvPicPr preferRelativeResize="0">
            <a:picLocks noGrp="1"/>
          </p:cNvPicPr>
          <p:nvPr>
            <p:ph type="body" idx="1"/>
          </p:nvPr>
        </p:nvPicPr>
        <p:blipFill rotWithShape="1">
          <a:blip r:embed="rId3">
            <a:alphaModFix/>
          </a:blip>
          <a:srcRect l="-338" r="6"/>
          <a:stretch/>
        </p:blipFill>
        <p:spPr>
          <a:xfrm>
            <a:off x="1867545" y="1259237"/>
            <a:ext cx="5408909" cy="5390993"/>
          </a:xfrm>
          <a:prstGeom prst="rect">
            <a:avLst/>
          </a:prstGeom>
          <a:noFill/>
          <a:ln w="9525" cap="flat" cmpd="sng">
            <a:solidFill>
              <a:schemeClr val="lt1"/>
            </a:solidFill>
            <a:prstDash val="solid"/>
            <a:round/>
            <a:headEnd type="none" w="sm" len="sm"/>
            <a:tailEnd type="none" w="sm" len="sm"/>
          </a:ln>
        </p:spPr>
      </p:pic>
      <p:sp>
        <p:nvSpPr>
          <p:cNvPr id="294" name="Google Shape;294;p2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2"/>
          <p:cNvSpPr txBox="1">
            <a:spLocks noGrp="1"/>
          </p:cNvSpPr>
          <p:nvPr>
            <p:ph type="title"/>
          </p:nvPr>
        </p:nvSpPr>
        <p:spPr>
          <a:xfrm>
            <a:off x="457200" y="33663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High pressure</a:t>
            </a:r>
            <a:endParaRPr/>
          </a:p>
        </p:txBody>
      </p:sp>
      <p:pic>
        <p:nvPicPr>
          <p:cNvPr id="301" name="Google Shape;301;p22" descr="goodweather.jpg"/>
          <p:cNvPicPr preferRelativeResize="0">
            <a:picLocks noGrp="1"/>
          </p:cNvPicPr>
          <p:nvPr>
            <p:ph type="body" idx="1"/>
          </p:nvPr>
        </p:nvPicPr>
        <p:blipFill rotWithShape="1">
          <a:blip r:embed="rId3">
            <a:alphaModFix/>
          </a:blip>
          <a:srcRect l="-10572" r="-10572"/>
          <a:stretch/>
        </p:blipFill>
        <p:spPr>
          <a:xfrm>
            <a:off x="52519" y="1615699"/>
            <a:ext cx="9038962" cy="4971081"/>
          </a:xfrm>
          <a:prstGeom prst="rect">
            <a:avLst/>
          </a:prstGeom>
          <a:noFill/>
          <a:ln w="9525" cap="flat" cmpd="sng">
            <a:solidFill>
              <a:schemeClr val="lt1"/>
            </a:solidFill>
            <a:prstDash val="solid"/>
            <a:round/>
            <a:headEnd type="none" w="sm" len="sm"/>
            <a:tailEnd type="none" w="sm" len="sm"/>
          </a:ln>
        </p:spPr>
      </p:pic>
      <p:sp>
        <p:nvSpPr>
          <p:cNvPr id="302" name="Google Shape;302;p2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3"/>
          <p:cNvPicPr preferRelativeResize="0"/>
          <p:nvPr/>
        </p:nvPicPr>
        <p:blipFill rotWithShape="1">
          <a:blip r:embed="rId3">
            <a:alphaModFix/>
          </a:blip>
          <a:srcRect/>
          <a:stretch/>
        </p:blipFill>
        <p:spPr>
          <a:xfrm>
            <a:off x="1055033" y="849541"/>
            <a:ext cx="7019583" cy="4729848"/>
          </a:xfrm>
          <a:prstGeom prst="rect">
            <a:avLst/>
          </a:prstGeom>
          <a:noFill/>
          <a:ln>
            <a:noFill/>
          </a:ln>
        </p:spPr>
      </p:pic>
      <p:sp>
        <p:nvSpPr>
          <p:cNvPr id="309" name="Google Shape;309;p23"/>
          <p:cNvSpPr/>
          <p:nvPr/>
        </p:nvSpPr>
        <p:spPr>
          <a:xfrm rot="4412660">
            <a:off x="5636128" y="4254943"/>
            <a:ext cx="2172899"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23"/>
          <p:cNvSpPr txBox="1"/>
          <p:nvPr/>
        </p:nvSpPr>
        <p:spPr>
          <a:xfrm>
            <a:off x="5802105" y="5579388"/>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H</a:t>
            </a:r>
            <a:r>
              <a:rPr lang="en-US" sz="3600">
                <a:solidFill>
                  <a:srgbClr val="C00000"/>
                </a:solidFill>
                <a:latin typeface="Calibri"/>
                <a:ea typeface="Calibri"/>
                <a:cs typeface="Calibri"/>
                <a:sym typeface="Calibri"/>
              </a:rPr>
              <a:t> = high pressure</a:t>
            </a:r>
            <a:endParaRPr/>
          </a:p>
        </p:txBody>
      </p:sp>
      <p:sp>
        <p:nvSpPr>
          <p:cNvPr id="311" name="Google Shape;311;p23"/>
          <p:cNvSpPr/>
          <p:nvPr/>
        </p:nvSpPr>
        <p:spPr>
          <a:xfrm rot="7460239">
            <a:off x="1366418" y="4405062"/>
            <a:ext cx="2072948"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23"/>
          <p:cNvSpPr txBox="1"/>
          <p:nvPr/>
        </p:nvSpPr>
        <p:spPr>
          <a:xfrm>
            <a:off x="271936" y="5579389"/>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L</a:t>
            </a:r>
            <a:r>
              <a:rPr lang="en-US" sz="3600">
                <a:solidFill>
                  <a:srgbClr val="C00000"/>
                </a:solidFill>
                <a:latin typeface="Calibri"/>
                <a:ea typeface="Calibri"/>
                <a:cs typeface="Calibri"/>
                <a:sym typeface="Calibri"/>
              </a:rPr>
              <a:t> = low pressure</a:t>
            </a:r>
            <a:endParaRPr/>
          </a:p>
        </p:txBody>
      </p:sp>
      <p:sp>
        <p:nvSpPr>
          <p:cNvPr id="313" name="Google Shape;313;p2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a:spLocks noGrp="1"/>
          </p:cNvSpPr>
          <p:nvPr>
            <p:ph type="title"/>
          </p:nvPr>
        </p:nvSpPr>
        <p:spPr>
          <a:xfrm>
            <a:off x="318450" y="195025"/>
            <a:ext cx="8942400" cy="1307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is a pressure system?</a:t>
            </a:r>
            <a:endParaRPr/>
          </a:p>
        </p:txBody>
      </p:sp>
      <p:pic>
        <p:nvPicPr>
          <p:cNvPr id="326" name="Google Shape;326;p25"/>
          <p:cNvPicPr preferRelativeResize="0"/>
          <p:nvPr/>
        </p:nvPicPr>
        <p:blipFill rotWithShape="1">
          <a:blip r:embed="rId3">
            <a:alphaModFix/>
          </a:blip>
          <a:srcRect/>
          <a:stretch/>
        </p:blipFill>
        <p:spPr>
          <a:xfrm>
            <a:off x="1822075" y="1928494"/>
            <a:ext cx="5732075" cy="4299056"/>
          </a:xfrm>
          <a:prstGeom prst="rect">
            <a:avLst/>
          </a:prstGeom>
          <a:noFill/>
          <a:ln>
            <a:noFill/>
          </a:ln>
        </p:spPr>
      </p:pic>
      <p:sp>
        <p:nvSpPr>
          <p:cNvPr id="327" name="Google Shape;327;p2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6"/>
          <p:cNvSpPr txBox="1">
            <a:spLocks noGrp="1"/>
          </p:cNvSpPr>
          <p:nvPr>
            <p:ph type="title"/>
          </p:nvPr>
        </p:nvSpPr>
        <p:spPr>
          <a:xfrm>
            <a:off x="318452" y="195021"/>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do the H and L stand for on a weather map?</a:t>
            </a:r>
            <a:endParaRPr/>
          </a:p>
        </p:txBody>
      </p:sp>
      <p:pic>
        <p:nvPicPr>
          <p:cNvPr id="334" name="Google Shape;334;p26"/>
          <p:cNvPicPr preferRelativeResize="0"/>
          <p:nvPr/>
        </p:nvPicPr>
        <p:blipFill rotWithShape="1">
          <a:blip r:embed="rId3">
            <a:alphaModFix/>
          </a:blip>
          <a:srcRect/>
          <a:stretch/>
        </p:blipFill>
        <p:spPr>
          <a:xfrm>
            <a:off x="1822075" y="1928494"/>
            <a:ext cx="5732075" cy="4299056"/>
          </a:xfrm>
          <a:prstGeom prst="rect">
            <a:avLst/>
          </a:prstGeom>
          <a:noFill/>
          <a:ln>
            <a:noFill/>
          </a:ln>
        </p:spPr>
      </p:pic>
      <p:sp>
        <p:nvSpPr>
          <p:cNvPr id="335" name="Google Shape;335;p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7"/>
          <p:cNvSpPr txBox="1">
            <a:spLocks noGrp="1"/>
          </p:cNvSpPr>
          <p:nvPr>
            <p:ph type="title"/>
          </p:nvPr>
        </p:nvSpPr>
        <p:spPr>
          <a:xfrm>
            <a:off x="914400"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kind of weather can we predict there will be if there is low air pressure?</a:t>
            </a:r>
            <a:endParaRPr/>
          </a:p>
        </p:txBody>
      </p:sp>
      <p:pic>
        <p:nvPicPr>
          <p:cNvPr id="342" name="Google Shape;342;p27" descr="badweather.jpg"/>
          <p:cNvPicPr preferRelativeResize="0">
            <a:picLocks noGrp="1"/>
          </p:cNvPicPr>
          <p:nvPr>
            <p:ph type="body" idx="1"/>
          </p:nvPr>
        </p:nvPicPr>
        <p:blipFill rotWithShape="1">
          <a:blip r:embed="rId3">
            <a:alphaModFix/>
          </a:blip>
          <a:srcRect l="-338" r="6"/>
          <a:stretch/>
        </p:blipFill>
        <p:spPr>
          <a:xfrm>
            <a:off x="1867545" y="1654629"/>
            <a:ext cx="5408909" cy="4995601"/>
          </a:xfrm>
          <a:prstGeom prst="rect">
            <a:avLst/>
          </a:prstGeom>
          <a:noFill/>
          <a:ln>
            <a:noFill/>
          </a:ln>
        </p:spPr>
      </p:pic>
      <p:sp>
        <p:nvSpPr>
          <p:cNvPr id="343" name="Google Shape;343;p2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txBox="1"/>
          <p:nvPr/>
        </p:nvSpPr>
        <p:spPr>
          <a:xfrm>
            <a:off x="559846" y="16631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How are pressure systems, hurricanes, thunderstorms, and tornadoes related? How are they different?</a:t>
            </a:r>
            <a:endParaRPr/>
          </a:p>
        </p:txBody>
      </p:sp>
      <p:pic>
        <p:nvPicPr>
          <p:cNvPr id="128" name="Google Shape;128;p3"/>
          <p:cNvPicPr preferRelativeResize="0"/>
          <p:nvPr/>
        </p:nvPicPr>
        <p:blipFill rotWithShape="1">
          <a:blip r:embed="rId4">
            <a:alphaModFix/>
          </a:blip>
          <a:srcRect/>
          <a:stretch/>
        </p:blipFill>
        <p:spPr>
          <a:xfrm>
            <a:off x="345712" y="1573254"/>
            <a:ext cx="2395961" cy="2545258"/>
          </a:xfrm>
          <a:prstGeom prst="rect">
            <a:avLst/>
          </a:prstGeom>
          <a:noFill/>
          <a:ln>
            <a:noFill/>
          </a:ln>
        </p:spPr>
      </p:pic>
      <p:pic>
        <p:nvPicPr>
          <p:cNvPr id="129" name="Google Shape;129;p3" descr="Why are there more thunderstorms during the summer? | HowStuffWorks"/>
          <p:cNvPicPr preferRelativeResize="0"/>
          <p:nvPr/>
        </p:nvPicPr>
        <p:blipFill rotWithShape="1">
          <a:blip r:embed="rId5">
            <a:alphaModFix/>
          </a:blip>
          <a:srcRect/>
          <a:stretch/>
        </p:blipFill>
        <p:spPr>
          <a:xfrm>
            <a:off x="345712" y="4408639"/>
            <a:ext cx="3390779" cy="2256409"/>
          </a:xfrm>
          <a:prstGeom prst="rect">
            <a:avLst/>
          </a:prstGeom>
          <a:noFill/>
          <a:ln>
            <a:noFill/>
          </a:ln>
        </p:spPr>
      </p:pic>
      <p:pic>
        <p:nvPicPr>
          <p:cNvPr id="130" name="Google Shape;130;p3" descr="Study: Tornado Alley Shifting East"/>
          <p:cNvPicPr preferRelativeResize="0"/>
          <p:nvPr/>
        </p:nvPicPr>
        <p:blipFill rotWithShape="1">
          <a:blip r:embed="rId6">
            <a:alphaModFix/>
          </a:blip>
          <a:srcRect/>
          <a:stretch/>
        </p:blipFill>
        <p:spPr>
          <a:xfrm>
            <a:off x="3188657" y="1752874"/>
            <a:ext cx="5133708" cy="2256409"/>
          </a:xfrm>
          <a:prstGeom prst="rect">
            <a:avLst/>
          </a:prstGeom>
          <a:noFill/>
          <a:ln>
            <a:noFill/>
          </a:ln>
        </p:spPr>
      </p:pic>
      <p:pic>
        <p:nvPicPr>
          <p:cNvPr id="131" name="Google Shape;131;p3" descr="Hurricane outlook may change for the worse as El Niño fades - FreightWaves"/>
          <p:cNvPicPr preferRelativeResize="0"/>
          <p:nvPr/>
        </p:nvPicPr>
        <p:blipFill rotWithShape="1">
          <a:blip r:embed="rId7">
            <a:alphaModFix/>
          </a:blip>
          <a:srcRect/>
          <a:stretch/>
        </p:blipFill>
        <p:spPr>
          <a:xfrm>
            <a:off x="4153180" y="4479425"/>
            <a:ext cx="3763903" cy="21148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8"/>
          <p:cNvSpPr txBox="1">
            <a:spLocks noGrp="1"/>
          </p:cNvSpPr>
          <p:nvPr>
            <p:ph type="title"/>
          </p:nvPr>
        </p:nvSpPr>
        <p:spPr>
          <a:xfrm>
            <a:off x="718458" y="3476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kind of weather can we predict if there is high air pressure?</a:t>
            </a:r>
            <a:endParaRPr/>
          </a:p>
        </p:txBody>
      </p:sp>
      <p:pic>
        <p:nvPicPr>
          <p:cNvPr id="350" name="Google Shape;350;p28" descr="goodweather.jpg"/>
          <p:cNvPicPr preferRelativeResize="0">
            <a:picLocks noGrp="1"/>
          </p:cNvPicPr>
          <p:nvPr>
            <p:ph type="body" idx="1"/>
          </p:nvPr>
        </p:nvPicPr>
        <p:blipFill rotWithShape="1">
          <a:blip r:embed="rId3">
            <a:alphaModFix/>
          </a:blip>
          <a:srcRect l="-10572" r="-10572"/>
          <a:stretch/>
        </p:blipFill>
        <p:spPr>
          <a:xfrm>
            <a:off x="52519" y="1615699"/>
            <a:ext cx="9038962" cy="4971081"/>
          </a:xfrm>
          <a:prstGeom prst="rect">
            <a:avLst/>
          </a:prstGeom>
          <a:noFill/>
          <a:ln w="9525" cap="flat" cmpd="sng">
            <a:solidFill>
              <a:schemeClr val="lt1"/>
            </a:solidFill>
            <a:prstDash val="solid"/>
            <a:round/>
            <a:headEnd type="none" w="sm" len="sm"/>
            <a:tailEnd type="none" w="sm" len="sm"/>
          </a:ln>
        </p:spPr>
      </p:pic>
      <p:sp>
        <p:nvSpPr>
          <p:cNvPr id="351" name="Google Shape;351;p2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8" name="Google Shape;358;p2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30" descr="How to Read a Weather Map | NOAA SciJinks – All About Weather"/>
          <p:cNvPicPr preferRelativeResize="0"/>
          <p:nvPr/>
        </p:nvPicPr>
        <p:blipFill rotWithShape="1">
          <a:blip r:embed="rId3">
            <a:alphaModFix/>
          </a:blip>
          <a:srcRect/>
          <a:stretch/>
        </p:blipFill>
        <p:spPr>
          <a:xfrm>
            <a:off x="255587" y="1303025"/>
            <a:ext cx="8632824" cy="5014685"/>
          </a:xfrm>
          <a:prstGeom prst="rect">
            <a:avLst/>
          </a:prstGeom>
          <a:noFill/>
          <a:ln>
            <a:noFill/>
          </a:ln>
        </p:spPr>
      </p:pic>
      <p:sp>
        <p:nvSpPr>
          <p:cNvPr id="365" name="Google Shape;365;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p3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3" name="Google Shape;373;p3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74" name="Google Shape;374;p31" descr="Sunny Day - positive background music (royalty free) - YouTube"/>
          <p:cNvPicPr preferRelativeResize="0"/>
          <p:nvPr/>
        </p:nvPicPr>
        <p:blipFill rotWithShape="1">
          <a:blip r:embed="rId5">
            <a:alphaModFix/>
          </a:blip>
          <a:srcRect/>
          <a:stretch/>
        </p:blipFill>
        <p:spPr>
          <a:xfrm>
            <a:off x="180130" y="2281578"/>
            <a:ext cx="4750685" cy="2660384"/>
          </a:xfrm>
          <a:prstGeom prst="rect">
            <a:avLst/>
          </a:prstGeom>
          <a:noFill/>
          <a:ln>
            <a:noFill/>
          </a:ln>
        </p:spPr>
      </p:pic>
      <p:pic>
        <p:nvPicPr>
          <p:cNvPr id="375" name="Google Shape;375;p31" descr="NWS JetStream - Origin of Wind"/>
          <p:cNvPicPr preferRelativeResize="0"/>
          <p:nvPr/>
        </p:nvPicPr>
        <p:blipFill rotWithShape="1">
          <a:blip r:embed="rId6">
            <a:alphaModFix/>
          </a:blip>
          <a:srcRect/>
          <a:stretch/>
        </p:blipFill>
        <p:spPr>
          <a:xfrm>
            <a:off x="5153749" y="1043328"/>
            <a:ext cx="3687832" cy="2476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2" name="Google Shape;382;p3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83" name="Google Shape;383;p32" descr="NWS JetStream - Origin of Wind"/>
          <p:cNvPicPr preferRelativeResize="0"/>
          <p:nvPr/>
        </p:nvPicPr>
        <p:blipFill rotWithShape="1">
          <a:blip r:embed="rId5">
            <a:alphaModFix/>
          </a:blip>
          <a:srcRect/>
          <a:stretch/>
        </p:blipFill>
        <p:spPr>
          <a:xfrm>
            <a:off x="5153749" y="1043328"/>
            <a:ext cx="3687832" cy="2476500"/>
          </a:xfrm>
          <a:prstGeom prst="rect">
            <a:avLst/>
          </a:prstGeom>
          <a:noFill/>
          <a:ln>
            <a:noFill/>
          </a:ln>
        </p:spPr>
      </p:pic>
      <p:pic>
        <p:nvPicPr>
          <p:cNvPr id="384" name="Google Shape;384;p32" descr="Climate change will drive stronger, smaller storms in U.S."/>
          <p:cNvPicPr preferRelativeResize="0"/>
          <p:nvPr/>
        </p:nvPicPr>
        <p:blipFill rotWithShape="1">
          <a:blip r:embed="rId6">
            <a:alphaModFix/>
          </a:blip>
          <a:srcRect/>
          <a:stretch/>
        </p:blipFill>
        <p:spPr>
          <a:xfrm>
            <a:off x="449665" y="1955580"/>
            <a:ext cx="4192683" cy="27900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4"/>
          <p:cNvSpPr txBox="1">
            <a:spLocks noGrp="1"/>
          </p:cNvSpPr>
          <p:nvPr>
            <p:ph type="title"/>
          </p:nvPr>
        </p:nvSpPr>
        <p:spPr>
          <a:xfrm>
            <a:off x="457200" y="53998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can weather maps show us about pressure systems? Why might this be important to you?</a:t>
            </a:r>
            <a:endParaRPr/>
          </a:p>
        </p:txBody>
      </p:sp>
      <p:pic>
        <p:nvPicPr>
          <p:cNvPr id="398" name="Google Shape;398;p34" descr="How to Read a Weather Map | NOAA SciJinks – All About Weather"/>
          <p:cNvPicPr preferRelativeResize="0"/>
          <p:nvPr/>
        </p:nvPicPr>
        <p:blipFill rotWithShape="1">
          <a:blip r:embed="rId4">
            <a:alphaModFix/>
          </a:blip>
          <a:srcRect/>
          <a:stretch/>
        </p:blipFill>
        <p:spPr>
          <a:xfrm>
            <a:off x="811552" y="2129551"/>
            <a:ext cx="7520901" cy="43687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5"/>
          <p:cNvSpPr txBox="1">
            <a:spLocks noGrp="1"/>
          </p:cNvSpPr>
          <p:nvPr>
            <p:ph type="title"/>
          </p:nvPr>
        </p:nvSpPr>
        <p:spPr>
          <a:xfrm>
            <a:off x="667657" y="6821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of these is an example of weather you may see during a high pressure system?</a:t>
            </a:r>
            <a:endParaRPr/>
          </a:p>
        </p:txBody>
      </p:sp>
      <p:sp>
        <p:nvSpPr>
          <p:cNvPr id="405" name="Google Shape;405;p3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35" descr="Climate change will drive stronger, smaller storms in U.S."/>
          <p:cNvPicPr preferRelativeResize="0"/>
          <p:nvPr/>
        </p:nvPicPr>
        <p:blipFill rotWithShape="1">
          <a:blip r:embed="rId4">
            <a:alphaModFix/>
          </a:blip>
          <a:srcRect/>
          <a:stretch/>
        </p:blipFill>
        <p:spPr>
          <a:xfrm>
            <a:off x="733982" y="3244115"/>
            <a:ext cx="3530322" cy="2349269"/>
          </a:xfrm>
          <a:prstGeom prst="rect">
            <a:avLst/>
          </a:prstGeom>
          <a:noFill/>
          <a:ln>
            <a:noFill/>
          </a:ln>
        </p:spPr>
      </p:pic>
      <p:pic>
        <p:nvPicPr>
          <p:cNvPr id="407" name="Google Shape;407;p35" descr="Sunny Day - positive background music (royalty free) - YouTube"/>
          <p:cNvPicPr preferRelativeResize="0"/>
          <p:nvPr/>
        </p:nvPicPr>
        <p:blipFill rotWithShape="1">
          <a:blip r:embed="rId5">
            <a:alphaModFix/>
          </a:blip>
          <a:srcRect/>
          <a:stretch/>
        </p:blipFill>
        <p:spPr>
          <a:xfrm>
            <a:off x="5301012" y="3464501"/>
            <a:ext cx="3408032" cy="19084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6"/>
          <p:cNvSpPr txBox="1">
            <a:spLocks noGrp="1"/>
          </p:cNvSpPr>
          <p:nvPr>
            <p:ph type="title"/>
          </p:nvPr>
        </p:nvSpPr>
        <p:spPr>
          <a:xfrm>
            <a:off x="667657" y="6821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of these is an example of weather you may see during a high pressure system?</a:t>
            </a:r>
            <a:endParaRPr/>
          </a:p>
        </p:txBody>
      </p:sp>
      <p:sp>
        <p:nvSpPr>
          <p:cNvPr id="414" name="Google Shape;414;p3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5" name="Google Shape;415;p36" descr="Climate change will drive stronger, smaller storms in U.S."/>
          <p:cNvPicPr preferRelativeResize="0"/>
          <p:nvPr/>
        </p:nvPicPr>
        <p:blipFill rotWithShape="1">
          <a:blip r:embed="rId4">
            <a:alphaModFix/>
          </a:blip>
          <a:srcRect/>
          <a:stretch/>
        </p:blipFill>
        <p:spPr>
          <a:xfrm>
            <a:off x="733982" y="3244115"/>
            <a:ext cx="3530322" cy="2349269"/>
          </a:xfrm>
          <a:prstGeom prst="rect">
            <a:avLst/>
          </a:prstGeom>
          <a:noFill/>
          <a:ln>
            <a:noFill/>
          </a:ln>
        </p:spPr>
      </p:pic>
      <p:pic>
        <p:nvPicPr>
          <p:cNvPr id="416" name="Google Shape;416;p36" descr="Sunny Day - positive background music (royalty free) - YouTube"/>
          <p:cNvPicPr preferRelativeResize="0"/>
          <p:nvPr/>
        </p:nvPicPr>
        <p:blipFill rotWithShape="1">
          <a:blip r:embed="rId5">
            <a:alphaModFix/>
          </a:blip>
          <a:srcRect/>
          <a:stretch/>
        </p:blipFill>
        <p:spPr>
          <a:xfrm>
            <a:off x="5301012" y="3464501"/>
            <a:ext cx="3408032" cy="1908498"/>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 name="Google Shape;423;p3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p:nvPr/>
        </p:nvSpPr>
        <p:spPr>
          <a:xfrm>
            <a:off x="2301072" y="693336"/>
            <a:ext cx="470590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38" name="Google Shape;138;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txBox="1"/>
          <p:nvPr/>
        </p:nvSpPr>
        <p:spPr>
          <a:xfrm>
            <a:off x="1068600" y="3089300"/>
            <a:ext cx="70068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Calibri"/>
                <a:ea typeface="Calibri"/>
                <a:cs typeface="Calibri"/>
                <a:sym typeface="Calibri"/>
              </a:rPr>
              <a:t>Materials: Plate with curved edge, water, food coloring, tea light candle, match or lighter, drinking glass</a:t>
            </a:r>
            <a:endParaRPr sz="1800" i="1">
              <a:latin typeface="Calibri"/>
              <a:ea typeface="Calibri"/>
              <a:cs typeface="Calibri"/>
              <a:sym typeface="Calibri"/>
            </a:endParaRPr>
          </a:p>
          <a:p>
            <a:pPr marL="0" lvl="0" indent="0" algn="l" rtl="0">
              <a:spcBef>
                <a:spcPts val="0"/>
              </a:spcBef>
              <a:spcAft>
                <a:spcPts val="0"/>
              </a:spcAft>
              <a:buNone/>
            </a:pPr>
            <a:endParaRPr sz="1800" i="1">
              <a:latin typeface="Calibri"/>
              <a:ea typeface="Calibri"/>
              <a:cs typeface="Calibri"/>
              <a:sym typeface="Calibri"/>
            </a:endParaRPr>
          </a:p>
          <a:p>
            <a:pPr marL="0" lvl="0" indent="0" algn="l" rtl="0">
              <a:spcBef>
                <a:spcPts val="0"/>
              </a:spcBef>
              <a:spcAft>
                <a:spcPts val="0"/>
              </a:spcAft>
              <a:buNone/>
            </a:pPr>
            <a:r>
              <a:rPr lang="en-US" sz="1800" i="1">
                <a:latin typeface="Calibri"/>
                <a:ea typeface="Calibri"/>
                <a:cs typeface="Calibri"/>
                <a:sym typeface="Calibri"/>
              </a:rPr>
              <a:t>Set up the demonstration for students. Tell them what you are going to do and have them predict the outcome. Perform the demonstration and have students talk about their observations. Then have students try to explain what was happening inside the glass that allowed water to rise into the glass. Be sure to draw connections between high and low pressure in terms of weather.</a:t>
            </a:r>
            <a:endParaRPr sz="1800" i="1">
              <a:latin typeface="Calibri"/>
              <a:ea typeface="Calibri"/>
              <a:cs typeface="Calibri"/>
              <a:sym typeface="Calibri"/>
            </a:endParaRPr>
          </a:p>
        </p:txBody>
      </p:sp>
      <p:sp>
        <p:nvSpPr>
          <p:cNvPr id="140" name="Google Shape;140;p4"/>
          <p:cNvSpPr txBox="1"/>
          <p:nvPr/>
        </p:nvSpPr>
        <p:spPr>
          <a:xfrm>
            <a:off x="1700850" y="1755400"/>
            <a:ext cx="5742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u="sng">
                <a:solidFill>
                  <a:schemeClr val="hlink"/>
                </a:solidFill>
                <a:latin typeface="Calibri"/>
                <a:ea typeface="Calibri"/>
                <a:cs typeface="Calibri"/>
                <a:sym typeface="Calibri"/>
                <a:hlinkClick r:id="rId4"/>
              </a:rPr>
              <a:t>Create High and Low Pressure Systems at Home</a:t>
            </a:r>
            <a:endParaRPr sz="30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gdad671df42_0_2"/>
          <p:cNvPicPr preferRelativeResize="0"/>
          <p:nvPr/>
        </p:nvPicPr>
        <p:blipFill rotWithShape="1">
          <a:blip r:embed="rId3">
            <a:alphaModFix/>
          </a:blip>
          <a:srcRect/>
          <a:stretch/>
        </p:blipFill>
        <p:spPr>
          <a:xfrm>
            <a:off x="0" y="906463"/>
            <a:ext cx="9144000" cy="5653087"/>
          </a:xfrm>
          <a:prstGeom prst="rect">
            <a:avLst/>
          </a:prstGeom>
          <a:noFill/>
          <a:ln>
            <a:noFill/>
          </a:ln>
        </p:spPr>
      </p:pic>
      <p:sp>
        <p:nvSpPr>
          <p:cNvPr id="430" name="Google Shape;430;gdad671df42_0_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1" name="Google Shape;431;gdad671df42_0_2"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gdad671df42_0_8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9" name="Google Shape;439;gdad671df42_0_8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026" name="Picture 2" descr="Scout Globe » Shop Children&amp;#39;s Globes » Ultimate Globes">
            <a:extLst>
              <a:ext uri="{FF2B5EF4-FFF2-40B4-BE49-F238E27FC236}">
                <a16:creationId xmlns:a16="http://schemas.microsoft.com/office/drawing/2014/main" id="{E89D1DB0-B3C1-4DCE-A444-DA72CCF86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047" y="613881"/>
            <a:ext cx="5894798" cy="5894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dad671df42_0_166"/>
          <p:cNvSpPr txBox="1">
            <a:spLocks noGrp="1"/>
          </p:cNvSpPr>
          <p:nvPr>
            <p:ph type="title"/>
          </p:nvPr>
        </p:nvSpPr>
        <p:spPr>
          <a:xfrm>
            <a:off x="667657" y="4566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Does this map show a pressure system? How can you tell? </a:t>
            </a:r>
            <a:endParaRPr/>
          </a:p>
        </p:txBody>
      </p:sp>
      <p:sp>
        <p:nvSpPr>
          <p:cNvPr id="452" name="Google Shape;452;gdad671df42_0_16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gdad671df42_0_166" descr="US Road Map: Interstate Highways in the United States - GIS Geography"/>
          <p:cNvPicPr preferRelativeResize="0"/>
          <p:nvPr/>
        </p:nvPicPr>
        <p:blipFill rotWithShape="1">
          <a:blip r:embed="rId4">
            <a:alphaModFix/>
          </a:blip>
          <a:srcRect/>
          <a:stretch/>
        </p:blipFill>
        <p:spPr>
          <a:xfrm>
            <a:off x="596550" y="1825174"/>
            <a:ext cx="7950908" cy="48121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0"/>
          <p:cNvSpPr txBox="1">
            <a:spLocks noGrp="1"/>
          </p:cNvSpPr>
          <p:nvPr>
            <p:ph type="ctrTitle"/>
          </p:nvPr>
        </p:nvSpPr>
        <p:spPr>
          <a:xfrm>
            <a:off x="1134720" y="427701"/>
            <a:ext cx="6830367"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Types of low pressure systems</a:t>
            </a:r>
            <a:endParaRPr/>
          </a:p>
        </p:txBody>
      </p:sp>
      <p:sp>
        <p:nvSpPr>
          <p:cNvPr id="460" name="Google Shape;460;p4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1" name="Google Shape;461;p40" descr="Tropical Storm Eta Crossing Cuba; Storm Surge, Hurricane Watches Issued for  Florida | The Weather Channel - Articles from The Weather Channel |  weather.com"/>
          <p:cNvPicPr preferRelativeResize="0"/>
          <p:nvPr/>
        </p:nvPicPr>
        <p:blipFill rotWithShape="1">
          <a:blip r:embed="rId4">
            <a:alphaModFix/>
          </a:blip>
          <a:srcRect/>
          <a:stretch/>
        </p:blipFill>
        <p:spPr>
          <a:xfrm>
            <a:off x="4891283" y="2040472"/>
            <a:ext cx="3569809" cy="1999093"/>
          </a:xfrm>
          <a:prstGeom prst="rect">
            <a:avLst/>
          </a:prstGeom>
          <a:noFill/>
          <a:ln>
            <a:noFill/>
          </a:ln>
        </p:spPr>
      </p:pic>
      <p:pic>
        <p:nvPicPr>
          <p:cNvPr id="462" name="Google Shape;462;p40" descr="Storms, dramatic skies inspire local photographer - The Monitor"/>
          <p:cNvPicPr preferRelativeResize="0"/>
          <p:nvPr/>
        </p:nvPicPr>
        <p:blipFill rotWithShape="1">
          <a:blip r:embed="rId5">
            <a:alphaModFix/>
          </a:blip>
          <a:srcRect/>
          <a:stretch/>
        </p:blipFill>
        <p:spPr>
          <a:xfrm>
            <a:off x="957924" y="2040472"/>
            <a:ext cx="3178037" cy="2114839"/>
          </a:xfrm>
          <a:prstGeom prst="rect">
            <a:avLst/>
          </a:prstGeom>
          <a:noFill/>
          <a:ln>
            <a:noFill/>
          </a:ln>
        </p:spPr>
      </p:pic>
      <p:pic>
        <p:nvPicPr>
          <p:cNvPr id="463" name="Google Shape;463;p40" descr="Tornadoes: Spinning Thunderstorms | AMNH"/>
          <p:cNvPicPr preferRelativeResize="0"/>
          <p:nvPr/>
        </p:nvPicPr>
        <p:blipFill rotWithShape="1">
          <a:blip r:embed="rId6">
            <a:alphaModFix/>
          </a:blip>
          <a:srcRect/>
          <a:stretch/>
        </p:blipFill>
        <p:spPr>
          <a:xfrm>
            <a:off x="2154941" y="4298057"/>
            <a:ext cx="3262011" cy="217072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1"/>
          <p:cNvSpPr txBox="1"/>
          <p:nvPr/>
        </p:nvSpPr>
        <p:spPr>
          <a:xfrm>
            <a:off x="1805408" y="914975"/>
            <a:ext cx="55332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Thunderstorms</a:t>
            </a:r>
            <a:endParaRPr/>
          </a:p>
        </p:txBody>
      </p:sp>
      <p:sp>
        <p:nvSpPr>
          <p:cNvPr id="470" name="Google Shape;470;p4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1" name="Google Shape;471;p4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42"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479" name="Google Shape;479;p42"/>
          <p:cNvSpPr txBox="1"/>
          <p:nvPr/>
        </p:nvSpPr>
        <p:spPr>
          <a:xfrm>
            <a:off x="503546" y="842128"/>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Thunderstorms:</a:t>
            </a:r>
            <a:r>
              <a:rPr lang="en-US" sz="3200">
                <a:solidFill>
                  <a:schemeClr val="dk1"/>
                </a:solidFill>
                <a:latin typeface="Calibri"/>
                <a:ea typeface="Calibri"/>
                <a:cs typeface="Calibri"/>
                <a:sym typeface="Calibri"/>
              </a:rPr>
              <a:t> storms with rain, thunder, and lightning; there may also be heavy wind, tornadoes, or hail</a:t>
            </a:r>
            <a:endParaRPr sz="3200" b="1" u="sng">
              <a:solidFill>
                <a:schemeClr val="dk1"/>
              </a:solidFill>
              <a:latin typeface="Calibri"/>
              <a:ea typeface="Calibri"/>
              <a:cs typeface="Calibri"/>
              <a:sym typeface="Calibri"/>
            </a:endParaRPr>
          </a:p>
        </p:txBody>
      </p:sp>
      <p:pic>
        <p:nvPicPr>
          <p:cNvPr id="480" name="Google Shape;480;p42" descr="Why are there more thunderstorms during the summer? | HowStuffWorks"/>
          <p:cNvPicPr preferRelativeResize="0"/>
          <p:nvPr/>
        </p:nvPicPr>
        <p:blipFill rotWithShape="1">
          <a:blip r:embed="rId5">
            <a:alphaModFix/>
          </a:blip>
          <a:srcRect/>
          <a:stretch/>
        </p:blipFill>
        <p:spPr>
          <a:xfrm>
            <a:off x="1849486" y="2592367"/>
            <a:ext cx="5445027" cy="362341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df87bf35db_0_1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df87bf35db_0_20"/>
          <p:cNvSpPr txBox="1">
            <a:spLocks noGrp="1"/>
          </p:cNvSpPr>
          <p:nvPr>
            <p:ph type="title"/>
          </p:nvPr>
        </p:nvSpPr>
        <p:spPr>
          <a:xfrm>
            <a:off x="667657" y="45667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are thunderstorms?</a:t>
            </a:r>
            <a:endParaRPr/>
          </a:p>
        </p:txBody>
      </p:sp>
      <p:sp>
        <p:nvSpPr>
          <p:cNvPr id="493" name="Google Shape;493;gdf87bf35db_0_2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4" name="Google Shape;494;gdf87bf35db_0_20" descr="Why are there more thunderstorms during the summer? | HowStuffWorks"/>
          <p:cNvPicPr preferRelativeResize="0"/>
          <p:nvPr/>
        </p:nvPicPr>
        <p:blipFill rotWithShape="1">
          <a:blip r:embed="rId4">
            <a:alphaModFix/>
          </a:blip>
          <a:srcRect/>
          <a:stretch/>
        </p:blipFill>
        <p:spPr>
          <a:xfrm>
            <a:off x="1849486" y="2369892"/>
            <a:ext cx="5445027" cy="362341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4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501" name="Google Shape;501;p4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44" descr="Why are there more thunderstorms during the summer? | HowStuffWorks"/>
          <p:cNvPicPr preferRelativeResize="0"/>
          <p:nvPr/>
        </p:nvPicPr>
        <p:blipFill rotWithShape="1">
          <a:blip r:embed="rId4">
            <a:alphaModFix/>
          </a:blip>
          <a:srcRect/>
          <a:stretch/>
        </p:blipFill>
        <p:spPr>
          <a:xfrm>
            <a:off x="362192" y="1027432"/>
            <a:ext cx="4209808" cy="2801436"/>
          </a:xfrm>
          <a:prstGeom prst="rect">
            <a:avLst/>
          </a:prstGeom>
          <a:noFill/>
          <a:ln>
            <a:noFill/>
          </a:ln>
        </p:spPr>
      </p:pic>
      <p:pic>
        <p:nvPicPr>
          <p:cNvPr id="509" name="Google Shape;509;p44" descr="Summer calendar printable with bucketlist | House Mix"/>
          <p:cNvPicPr preferRelativeResize="0"/>
          <p:nvPr/>
        </p:nvPicPr>
        <p:blipFill rotWithShape="1">
          <a:blip r:embed="rId5">
            <a:alphaModFix/>
          </a:blip>
          <a:srcRect/>
          <a:stretch/>
        </p:blipFill>
        <p:spPr>
          <a:xfrm>
            <a:off x="3131391" y="3828868"/>
            <a:ext cx="5390038" cy="2746516"/>
          </a:xfrm>
          <a:prstGeom prst="rect">
            <a:avLst/>
          </a:prstGeom>
          <a:noFill/>
          <a:ln>
            <a:noFill/>
          </a:ln>
        </p:spPr>
      </p:pic>
      <p:sp>
        <p:nvSpPr>
          <p:cNvPr id="510" name="Google Shape;510;p44"/>
          <p:cNvSpPr txBox="1"/>
          <p:nvPr/>
        </p:nvSpPr>
        <p:spPr>
          <a:xfrm>
            <a:off x="2945757" y="381101"/>
            <a:ext cx="4572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a:solidFill>
                  <a:srgbClr val="000000"/>
                </a:solidFill>
                <a:latin typeface="Lato"/>
                <a:ea typeface="Lato"/>
                <a:cs typeface="Lato"/>
                <a:sym typeface="Lato"/>
              </a:rPr>
              <a:t>Spring and Summer</a:t>
            </a:r>
            <a:endParaRPr sz="32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5"/>
          <p:cNvSpPr txBox="1"/>
          <p:nvPr/>
        </p:nvSpPr>
        <p:spPr>
          <a:xfrm>
            <a:off x="1035934" y="557154"/>
            <a:ext cx="620981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a:solidFill>
                  <a:srgbClr val="000000"/>
                </a:solidFill>
                <a:highlight>
                  <a:srgbClr val="FFFF00"/>
                </a:highlight>
                <a:latin typeface="Lato"/>
                <a:ea typeface="Lato"/>
                <a:cs typeface="Lato"/>
                <a:sym typeface="Lato"/>
              </a:rPr>
              <a:t> </a:t>
            </a:r>
            <a:r>
              <a:rPr lang="en-US" sz="3200" b="1" i="0">
                <a:solidFill>
                  <a:srgbClr val="000000"/>
                </a:solidFill>
                <a:highlight>
                  <a:srgbClr val="FFFF00"/>
                </a:highlight>
                <a:latin typeface="Lato"/>
                <a:ea typeface="Lato"/>
                <a:cs typeface="Lato"/>
                <a:sym typeface="Lato"/>
              </a:rPr>
              <a:t>Severe Thunderstorm WATCH</a:t>
            </a:r>
            <a:endParaRPr sz="3200">
              <a:solidFill>
                <a:schemeClr val="dk1"/>
              </a:solidFill>
              <a:highlight>
                <a:srgbClr val="FFFF00"/>
              </a:highlight>
              <a:latin typeface="Calibri"/>
              <a:ea typeface="Calibri"/>
              <a:cs typeface="Calibri"/>
              <a:sym typeface="Calibri"/>
            </a:endParaRPr>
          </a:p>
        </p:txBody>
      </p:sp>
      <p:pic>
        <p:nvPicPr>
          <p:cNvPr id="518" name="Google Shape;518;p45" descr="Lightning strike"/>
          <p:cNvPicPr preferRelativeResize="0"/>
          <p:nvPr/>
        </p:nvPicPr>
        <p:blipFill rotWithShape="1">
          <a:blip r:embed="rId4">
            <a:alphaModFix/>
          </a:blip>
          <a:srcRect/>
          <a:stretch/>
        </p:blipFill>
        <p:spPr>
          <a:xfrm>
            <a:off x="745370" y="1141929"/>
            <a:ext cx="3981691" cy="3981691"/>
          </a:xfrm>
          <a:prstGeom prst="rect">
            <a:avLst/>
          </a:prstGeom>
          <a:noFill/>
          <a:ln>
            <a:noFill/>
          </a:ln>
        </p:spPr>
      </p:pic>
      <p:pic>
        <p:nvPicPr>
          <p:cNvPr id="519" name="Google Shape;519;p45" descr="Severe Thunderstorm in Jackson Hole | Mountain Weather"/>
          <p:cNvPicPr preferRelativeResize="0"/>
          <p:nvPr/>
        </p:nvPicPr>
        <p:blipFill rotWithShape="1">
          <a:blip r:embed="rId5">
            <a:alphaModFix/>
          </a:blip>
          <a:srcRect/>
          <a:stretch/>
        </p:blipFill>
        <p:spPr>
          <a:xfrm>
            <a:off x="4908089" y="2279564"/>
            <a:ext cx="3629752" cy="28440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6"/>
          <p:cNvSpPr txBox="1"/>
          <p:nvPr/>
        </p:nvSpPr>
        <p:spPr>
          <a:xfrm>
            <a:off x="966486" y="1024887"/>
            <a:ext cx="66033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a:solidFill>
                  <a:srgbClr val="000000"/>
                </a:solidFill>
                <a:highlight>
                  <a:srgbClr val="FF0000"/>
                </a:highlight>
                <a:latin typeface="Lato"/>
                <a:ea typeface="Lato"/>
                <a:cs typeface="Lato"/>
                <a:sym typeface="Lato"/>
              </a:rPr>
              <a:t> </a:t>
            </a:r>
            <a:r>
              <a:rPr lang="en-US" sz="3200" b="1" i="0">
                <a:solidFill>
                  <a:srgbClr val="000000"/>
                </a:solidFill>
                <a:highlight>
                  <a:srgbClr val="FF0000"/>
                </a:highlight>
                <a:latin typeface="Lato"/>
                <a:ea typeface="Lato"/>
                <a:cs typeface="Lato"/>
                <a:sym typeface="Lato"/>
              </a:rPr>
              <a:t>Severe Thunderstorm WARNING</a:t>
            </a:r>
            <a:endParaRPr sz="3200">
              <a:solidFill>
                <a:schemeClr val="dk1"/>
              </a:solidFill>
              <a:highlight>
                <a:srgbClr val="FF0000"/>
              </a:highlight>
              <a:latin typeface="Calibri"/>
              <a:ea typeface="Calibri"/>
              <a:cs typeface="Calibri"/>
              <a:sym typeface="Calibri"/>
            </a:endParaRPr>
          </a:p>
        </p:txBody>
      </p:sp>
      <p:pic>
        <p:nvPicPr>
          <p:cNvPr id="527" name="Google Shape;527;p46" descr="Here are the active weather warnings, watches for each Southeast Michigan  county"/>
          <p:cNvPicPr preferRelativeResize="0"/>
          <p:nvPr/>
        </p:nvPicPr>
        <p:blipFill rotWithShape="1">
          <a:blip r:embed="rId4">
            <a:alphaModFix/>
          </a:blip>
          <a:srcRect/>
          <a:stretch/>
        </p:blipFill>
        <p:spPr>
          <a:xfrm>
            <a:off x="797509" y="1726074"/>
            <a:ext cx="3774492" cy="2113715"/>
          </a:xfrm>
          <a:prstGeom prst="rect">
            <a:avLst/>
          </a:prstGeom>
          <a:noFill/>
          <a:ln>
            <a:noFill/>
          </a:ln>
        </p:spPr>
      </p:pic>
      <p:pic>
        <p:nvPicPr>
          <p:cNvPr id="528" name="Google Shape;528;p46" descr="Violent Thunderstorm on Miami Beach and the Aftermath - June 5, 2009 -  YouTube"/>
          <p:cNvPicPr preferRelativeResize="0"/>
          <p:nvPr/>
        </p:nvPicPr>
        <p:blipFill rotWithShape="1">
          <a:blip r:embed="rId5">
            <a:alphaModFix/>
          </a:blip>
          <a:srcRect/>
          <a:stretch/>
        </p:blipFill>
        <p:spPr>
          <a:xfrm>
            <a:off x="4572000" y="3429000"/>
            <a:ext cx="3700463" cy="27717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8"/>
          <p:cNvSpPr txBox="1"/>
          <p:nvPr/>
        </p:nvSpPr>
        <p:spPr>
          <a:xfrm>
            <a:off x="333896" y="924065"/>
            <a:ext cx="84762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are some characteristics of a thunderstorm?</a:t>
            </a:r>
            <a:endParaRPr/>
          </a:p>
        </p:txBody>
      </p:sp>
      <p:pic>
        <p:nvPicPr>
          <p:cNvPr id="541" name="Google Shape;541;p48" descr="Why are there more thunderstorms during the summer? | HowStuffWorks"/>
          <p:cNvPicPr preferRelativeResize="0"/>
          <p:nvPr/>
        </p:nvPicPr>
        <p:blipFill rotWithShape="1">
          <a:blip r:embed="rId3">
            <a:alphaModFix/>
          </a:blip>
          <a:srcRect/>
          <a:stretch/>
        </p:blipFill>
        <p:spPr>
          <a:xfrm>
            <a:off x="1849483" y="2043533"/>
            <a:ext cx="5445027" cy="3623418"/>
          </a:xfrm>
          <a:prstGeom prst="rect">
            <a:avLst/>
          </a:prstGeom>
          <a:noFill/>
          <a:ln>
            <a:noFill/>
          </a:ln>
        </p:spPr>
      </p:pic>
      <p:sp>
        <p:nvSpPr>
          <p:cNvPr id="542" name="Google Shape;542;p48" descr="Questions"/>
          <p:cNvSpPr/>
          <p:nvPr/>
        </p:nvSpPr>
        <p:spPr>
          <a:xfrm>
            <a:off x="40395" y="0"/>
            <a:ext cx="862430" cy="85944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9" descr="Questions"/>
          <p:cNvSpPr/>
          <p:nvPr/>
        </p:nvSpPr>
        <p:spPr>
          <a:xfrm>
            <a:off x="0" y="0"/>
            <a:ext cx="641431" cy="65975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9" name="Google Shape;549;p49" descr="Here are the active weather warnings, watches for each Southeast Michigan  county"/>
          <p:cNvPicPr preferRelativeResize="0"/>
          <p:nvPr/>
        </p:nvPicPr>
        <p:blipFill rotWithShape="1">
          <a:blip r:embed="rId4">
            <a:alphaModFix/>
          </a:blip>
          <a:srcRect/>
          <a:stretch/>
        </p:blipFill>
        <p:spPr>
          <a:xfrm>
            <a:off x="1638283" y="2336156"/>
            <a:ext cx="5867438" cy="3285764"/>
          </a:xfrm>
          <a:prstGeom prst="rect">
            <a:avLst/>
          </a:prstGeom>
          <a:noFill/>
          <a:ln>
            <a:noFill/>
          </a:ln>
        </p:spPr>
      </p:pic>
      <p:sp>
        <p:nvSpPr>
          <p:cNvPr id="550" name="Google Shape;550;p49"/>
          <p:cNvSpPr txBox="1"/>
          <p:nvPr/>
        </p:nvSpPr>
        <p:spPr>
          <a:xfrm>
            <a:off x="320691" y="732501"/>
            <a:ext cx="85026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dk1"/>
                </a:solidFill>
                <a:latin typeface="Calibri"/>
                <a:ea typeface="Calibri"/>
                <a:cs typeface="Calibri"/>
                <a:sym typeface="Calibri"/>
              </a:rPr>
              <a:t>What is the difference between a </a:t>
            </a:r>
            <a:r>
              <a:rPr lang="en-US" sz="2800" b="0">
                <a:solidFill>
                  <a:schemeClr val="dk1"/>
                </a:solidFill>
                <a:highlight>
                  <a:srgbClr val="FF0000"/>
                </a:highlight>
                <a:latin typeface="Calibri"/>
                <a:ea typeface="Calibri"/>
                <a:cs typeface="Calibri"/>
                <a:sym typeface="Calibri"/>
              </a:rPr>
              <a:t>thunderstorm warning </a:t>
            </a:r>
            <a:r>
              <a:rPr lang="en-US" sz="2800" b="0">
                <a:solidFill>
                  <a:schemeClr val="dk1"/>
                </a:solidFill>
                <a:latin typeface="Calibri"/>
                <a:ea typeface="Calibri"/>
                <a:cs typeface="Calibri"/>
                <a:sym typeface="Calibri"/>
              </a:rPr>
              <a:t>and a </a:t>
            </a:r>
            <a:r>
              <a:rPr lang="en-US" sz="2800" b="0">
                <a:solidFill>
                  <a:schemeClr val="dk1"/>
                </a:solidFill>
                <a:highlight>
                  <a:srgbClr val="FFFF00"/>
                </a:highlight>
                <a:latin typeface="Calibri"/>
                <a:ea typeface="Calibri"/>
                <a:cs typeface="Calibri"/>
                <a:sym typeface="Calibri"/>
              </a:rPr>
              <a:t>thunderstorm watch</a:t>
            </a:r>
            <a:r>
              <a:rPr lang="en-US" sz="2800" b="0">
                <a:solidFill>
                  <a:schemeClr val="dk1"/>
                </a:solidFill>
                <a:latin typeface="Calibri"/>
                <a:ea typeface="Calibri"/>
                <a:cs typeface="Calibri"/>
                <a:sym typeface="Calibri"/>
              </a:rPr>
              <a: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7" name="Google Shape;557;p5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1"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4" name="Google Shape;564;p51"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565" name="Google Shape;565;p51" descr="Reports: Severe storms threaten tornadoes, damaging winds across midwestern  US"/>
          <p:cNvPicPr preferRelativeResize="0"/>
          <p:nvPr/>
        </p:nvPicPr>
        <p:blipFill rotWithShape="1">
          <a:blip r:embed="rId5">
            <a:alphaModFix/>
          </a:blip>
          <a:srcRect/>
          <a:stretch/>
        </p:blipFill>
        <p:spPr>
          <a:xfrm>
            <a:off x="1988584" y="1638649"/>
            <a:ext cx="5166831" cy="382068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2"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52"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573" name="Google Shape;573;p52" descr="California lightning tips: What to do - and not do - during a thunderstorm"/>
          <p:cNvPicPr preferRelativeResize="0"/>
          <p:nvPr/>
        </p:nvPicPr>
        <p:blipFill rotWithShape="1">
          <a:blip r:embed="rId5">
            <a:alphaModFix/>
          </a:blip>
          <a:srcRect/>
          <a:stretch/>
        </p:blipFill>
        <p:spPr>
          <a:xfrm>
            <a:off x="1042050" y="1452512"/>
            <a:ext cx="7124826" cy="395297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3"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53"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581" name="Google Shape;581;p53" descr="South Dakota Thunderstorm with 80mph+ wind gusts [Nature at it's worst] -  YouTube"/>
          <p:cNvPicPr preferRelativeResize="0"/>
          <p:nvPr/>
        </p:nvPicPr>
        <p:blipFill rotWithShape="1">
          <a:blip r:embed="rId5">
            <a:alphaModFix/>
          </a:blip>
          <a:srcRect/>
          <a:stretch/>
        </p:blipFill>
        <p:spPr>
          <a:xfrm>
            <a:off x="191705" y="1157468"/>
            <a:ext cx="4795227" cy="2685327"/>
          </a:xfrm>
          <a:prstGeom prst="rect">
            <a:avLst/>
          </a:prstGeom>
          <a:noFill/>
          <a:ln>
            <a:noFill/>
          </a:ln>
        </p:spPr>
      </p:pic>
      <p:pic>
        <p:nvPicPr>
          <p:cNvPr id="582" name="Google Shape;582;p53" descr="Hurricane Categories: What Categories 1, 2, 3, 4, 5, 6 Mean | Time"/>
          <p:cNvPicPr preferRelativeResize="0"/>
          <p:nvPr/>
        </p:nvPicPr>
        <p:blipFill rotWithShape="1">
          <a:blip r:embed="rId6">
            <a:alphaModFix/>
          </a:blip>
          <a:srcRect/>
          <a:stretch/>
        </p:blipFill>
        <p:spPr>
          <a:xfrm>
            <a:off x="3442485" y="2800531"/>
            <a:ext cx="4975399" cy="33109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descr="FIFTH GRADERS: Latitude, Longitude &amp; Time"/>
          <p:cNvPicPr preferRelativeResize="0"/>
          <p:nvPr/>
        </p:nvPicPr>
        <p:blipFill rotWithShape="1">
          <a:blip r:embed="rId3">
            <a:alphaModFix/>
          </a:blip>
          <a:srcRect l="7023" r="50000"/>
          <a:stretch/>
        </p:blipFill>
        <p:spPr>
          <a:xfrm>
            <a:off x="1948586" y="1886857"/>
            <a:ext cx="5246828" cy="4807896"/>
          </a:xfrm>
          <a:prstGeom prst="rect">
            <a:avLst/>
          </a:prstGeom>
          <a:noFill/>
          <a:ln>
            <a:noFill/>
          </a:ln>
        </p:spPr>
      </p:pic>
      <p:sp>
        <p:nvSpPr>
          <p:cNvPr id="153" name="Google Shape;153;p6"/>
          <p:cNvSpPr txBox="1">
            <a:spLocks noGrp="1"/>
          </p:cNvSpPr>
          <p:nvPr>
            <p:ph type="title"/>
          </p:nvPr>
        </p:nvSpPr>
        <p:spPr>
          <a:xfrm>
            <a:off x="689428"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4000" b="1" u="sng"/>
              <a:t>Latitude</a:t>
            </a:r>
            <a:r>
              <a:rPr lang="en-US" sz="3600" b="1"/>
              <a:t>:</a:t>
            </a:r>
            <a:r>
              <a:rPr lang="en-US" sz="3600"/>
              <a:t> the distance north or south of the equator</a:t>
            </a:r>
            <a:endParaRPr/>
          </a:p>
        </p:txBody>
      </p:sp>
      <p:sp>
        <p:nvSpPr>
          <p:cNvPr id="154" name="Google Shape;154;p6"/>
          <p:cNvSpPr/>
          <p:nvPr/>
        </p:nvSpPr>
        <p:spPr>
          <a:xfrm>
            <a:off x="2851646" y="1843075"/>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4"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9" name="Google Shape;589;p54"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590" name="Google Shape;590;p54" descr="Hail pounds parts of Collin County as severe storms roll through  Dallas-Fort Worth"/>
          <p:cNvPicPr preferRelativeResize="0"/>
          <p:nvPr/>
        </p:nvPicPr>
        <p:blipFill rotWithShape="1">
          <a:blip r:embed="rId5">
            <a:alphaModFix/>
          </a:blip>
          <a:srcRect/>
          <a:stretch/>
        </p:blipFill>
        <p:spPr>
          <a:xfrm>
            <a:off x="372247" y="810882"/>
            <a:ext cx="4434197" cy="2950757"/>
          </a:xfrm>
          <a:prstGeom prst="rect">
            <a:avLst/>
          </a:prstGeom>
          <a:noFill/>
          <a:ln>
            <a:noFill/>
          </a:ln>
        </p:spPr>
      </p:pic>
      <p:pic>
        <p:nvPicPr>
          <p:cNvPr id="591" name="Google Shape;591;p54" descr="It's hail season. Are you prepared?"/>
          <p:cNvPicPr preferRelativeResize="0"/>
          <p:nvPr/>
        </p:nvPicPr>
        <p:blipFill rotWithShape="1">
          <a:blip r:embed="rId6">
            <a:alphaModFix/>
          </a:blip>
          <a:srcRect/>
          <a:stretch/>
        </p:blipFill>
        <p:spPr>
          <a:xfrm>
            <a:off x="3252607" y="3789772"/>
            <a:ext cx="5593766" cy="295075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6" descr="Questions"/>
          <p:cNvSpPr/>
          <p:nvPr/>
        </p:nvSpPr>
        <p:spPr>
          <a:xfrm>
            <a:off x="0" y="109959"/>
            <a:ext cx="734028" cy="76971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4" name="Google Shape;604;p56" descr="California lightning tips: What to do - and not do - during a thunderstorm"/>
          <p:cNvPicPr preferRelativeResize="0"/>
          <p:nvPr/>
        </p:nvPicPr>
        <p:blipFill rotWithShape="1">
          <a:blip r:embed="rId4">
            <a:alphaModFix/>
          </a:blip>
          <a:srcRect/>
          <a:stretch/>
        </p:blipFill>
        <p:spPr>
          <a:xfrm>
            <a:off x="97250" y="1109241"/>
            <a:ext cx="4084413" cy="2266102"/>
          </a:xfrm>
          <a:prstGeom prst="rect">
            <a:avLst/>
          </a:prstGeom>
          <a:noFill/>
          <a:ln>
            <a:noFill/>
          </a:ln>
        </p:spPr>
      </p:pic>
      <p:pic>
        <p:nvPicPr>
          <p:cNvPr id="605" name="Google Shape;605;p56" descr="Hail pounds parts of Collin County as severe storms roll through  Dallas-Fort Worth"/>
          <p:cNvPicPr preferRelativeResize="0"/>
          <p:nvPr/>
        </p:nvPicPr>
        <p:blipFill rotWithShape="1">
          <a:blip r:embed="rId5">
            <a:alphaModFix/>
          </a:blip>
          <a:srcRect/>
          <a:stretch/>
        </p:blipFill>
        <p:spPr>
          <a:xfrm>
            <a:off x="4414511" y="3808860"/>
            <a:ext cx="4434197" cy="2950757"/>
          </a:xfrm>
          <a:prstGeom prst="rect">
            <a:avLst/>
          </a:prstGeom>
          <a:noFill/>
          <a:ln>
            <a:noFill/>
          </a:ln>
        </p:spPr>
      </p:pic>
      <p:pic>
        <p:nvPicPr>
          <p:cNvPr id="606" name="Google Shape;606;p56" descr="Hurricane Categories: What Categories 1, 2, 3, 4, 5, 6 Mean | Time"/>
          <p:cNvPicPr preferRelativeResize="0"/>
          <p:nvPr/>
        </p:nvPicPr>
        <p:blipFill rotWithShape="1">
          <a:blip r:embed="rId6">
            <a:alphaModFix/>
          </a:blip>
          <a:srcRect/>
          <a:stretch/>
        </p:blipFill>
        <p:spPr>
          <a:xfrm>
            <a:off x="156172" y="3964453"/>
            <a:ext cx="3966567" cy="2639570"/>
          </a:xfrm>
          <a:prstGeom prst="rect">
            <a:avLst/>
          </a:prstGeom>
          <a:noFill/>
          <a:ln>
            <a:noFill/>
          </a:ln>
        </p:spPr>
      </p:pic>
      <p:sp>
        <p:nvSpPr>
          <p:cNvPr id="607" name="Google Shape;607;p56"/>
          <p:cNvSpPr txBox="1"/>
          <p:nvPr/>
        </p:nvSpPr>
        <p:spPr>
          <a:xfrm>
            <a:off x="4236334" y="349279"/>
            <a:ext cx="4907666"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What are some of the characteristics of thunderstorms you see in these examples?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gd33ee41774_0_102"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4" name="Google Shape;614;gd33ee41774_0_102"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7" descr="Artificial Intelligence"/>
          <p:cNvSpPr/>
          <p:nvPr/>
        </p:nvSpPr>
        <p:spPr>
          <a:xfrm>
            <a:off x="3" y="5"/>
            <a:ext cx="672300" cy="685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57" descr="Comment Dislike"/>
          <p:cNvPicPr preferRelativeResize="0"/>
          <p:nvPr/>
        </p:nvPicPr>
        <p:blipFill rotWithShape="1">
          <a:blip r:embed="rId4">
            <a:alphaModFix/>
          </a:blip>
          <a:srcRect/>
          <a:stretch/>
        </p:blipFill>
        <p:spPr>
          <a:xfrm>
            <a:off x="590650" y="102051"/>
            <a:ext cx="672300" cy="672300"/>
          </a:xfrm>
          <a:prstGeom prst="rect">
            <a:avLst/>
          </a:prstGeom>
          <a:noFill/>
          <a:ln>
            <a:noFill/>
          </a:ln>
        </p:spPr>
      </p:pic>
      <p:pic>
        <p:nvPicPr>
          <p:cNvPr id="622" name="Google Shape;622;p57"/>
          <p:cNvPicPr preferRelativeResize="0"/>
          <p:nvPr/>
        </p:nvPicPr>
        <p:blipFill>
          <a:blip r:embed="rId5">
            <a:alphaModFix/>
          </a:blip>
          <a:stretch>
            <a:fillRect/>
          </a:stretch>
        </p:blipFill>
        <p:spPr>
          <a:xfrm>
            <a:off x="762000" y="1069626"/>
            <a:ext cx="7620000" cy="50768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d33ee41774_0_109" descr="Artificial Intelligence"/>
          <p:cNvSpPr/>
          <p:nvPr/>
        </p:nvSpPr>
        <p:spPr>
          <a:xfrm>
            <a:off x="3" y="5"/>
            <a:ext cx="672300" cy="685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gd33ee41774_0_109" descr="Comment Dislike"/>
          <p:cNvPicPr preferRelativeResize="0"/>
          <p:nvPr/>
        </p:nvPicPr>
        <p:blipFill rotWithShape="1">
          <a:blip r:embed="rId4">
            <a:alphaModFix/>
          </a:blip>
          <a:srcRect/>
          <a:stretch/>
        </p:blipFill>
        <p:spPr>
          <a:xfrm>
            <a:off x="590650" y="102051"/>
            <a:ext cx="672300" cy="672300"/>
          </a:xfrm>
          <a:prstGeom prst="rect">
            <a:avLst/>
          </a:prstGeom>
          <a:noFill/>
          <a:ln>
            <a:noFill/>
          </a:ln>
        </p:spPr>
      </p:pic>
      <p:pic>
        <p:nvPicPr>
          <p:cNvPr id="630" name="Google Shape;630;gd33ee41774_0_109"/>
          <p:cNvPicPr preferRelativeResize="0"/>
          <p:nvPr/>
        </p:nvPicPr>
        <p:blipFill>
          <a:blip r:embed="rId5">
            <a:alphaModFix/>
          </a:blip>
          <a:stretch>
            <a:fillRect/>
          </a:stretch>
        </p:blipFill>
        <p:spPr>
          <a:xfrm>
            <a:off x="872213" y="1334974"/>
            <a:ext cx="7399575" cy="48282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d33ee41774_0_11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d33ee41774_0_122" descr="Questions"/>
          <p:cNvSpPr/>
          <p:nvPr/>
        </p:nvSpPr>
        <p:spPr>
          <a:xfrm>
            <a:off x="0" y="-1"/>
            <a:ext cx="850500" cy="8601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3" name="Google Shape;643;gd33ee41774_0_122"/>
          <p:cNvPicPr preferRelativeResize="0"/>
          <p:nvPr/>
        </p:nvPicPr>
        <p:blipFill>
          <a:blip r:embed="rId4">
            <a:alphaModFix/>
          </a:blip>
          <a:stretch>
            <a:fillRect/>
          </a:stretch>
        </p:blipFill>
        <p:spPr>
          <a:xfrm>
            <a:off x="152400" y="1869749"/>
            <a:ext cx="8839201" cy="4701702"/>
          </a:xfrm>
          <a:prstGeom prst="rect">
            <a:avLst/>
          </a:prstGeom>
          <a:noFill/>
          <a:ln>
            <a:noFill/>
          </a:ln>
        </p:spPr>
      </p:pic>
      <p:sp>
        <p:nvSpPr>
          <p:cNvPr id="644" name="Google Shape;644;gd33ee41774_0_122"/>
          <p:cNvSpPr txBox="1"/>
          <p:nvPr/>
        </p:nvSpPr>
        <p:spPr>
          <a:xfrm>
            <a:off x="952450" y="285625"/>
            <a:ext cx="76815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Why would this not be an example of a thunderstorm? What would we need to see for it to be considered a thunderstorm?</a:t>
            </a:r>
            <a:endParaRPr sz="300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df87bf35db_0_29"/>
          <p:cNvSpPr txBox="1">
            <a:spLocks noGrp="1"/>
          </p:cNvSpPr>
          <p:nvPr>
            <p:ph type="title"/>
          </p:nvPr>
        </p:nvSpPr>
        <p:spPr>
          <a:xfrm>
            <a:off x="667657" y="45667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are thunderstorms?</a:t>
            </a:r>
            <a:endParaRPr/>
          </a:p>
        </p:txBody>
      </p:sp>
      <p:sp>
        <p:nvSpPr>
          <p:cNvPr id="651" name="Google Shape;651;gdf87bf35db_0_2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2" name="Google Shape;652;gdf87bf35db_0_29" descr="Why are there more thunderstorms during the summer? | HowStuffWorks"/>
          <p:cNvPicPr preferRelativeResize="0"/>
          <p:nvPr/>
        </p:nvPicPr>
        <p:blipFill rotWithShape="1">
          <a:blip r:embed="rId4">
            <a:alphaModFix/>
          </a:blip>
          <a:srcRect/>
          <a:stretch/>
        </p:blipFill>
        <p:spPr>
          <a:xfrm>
            <a:off x="1849486" y="2369892"/>
            <a:ext cx="5445027" cy="362341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9"/>
          <p:cNvSpPr txBox="1"/>
          <p:nvPr/>
        </p:nvSpPr>
        <p:spPr>
          <a:xfrm>
            <a:off x="3038246" y="925474"/>
            <a:ext cx="3326789"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Tornado</a:t>
            </a:r>
            <a:endParaRPr/>
          </a:p>
        </p:txBody>
      </p:sp>
      <p:sp>
        <p:nvSpPr>
          <p:cNvPr id="659" name="Google Shape;659;p5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0" name="Google Shape;660;p5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7"/>
          <p:cNvSpPr txBox="1">
            <a:spLocks noGrp="1"/>
          </p:cNvSpPr>
          <p:nvPr>
            <p:ph type="title"/>
          </p:nvPr>
        </p:nvSpPr>
        <p:spPr>
          <a:xfrm>
            <a:off x="914400" y="6032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b="1" u="sng"/>
              <a:t>Equator</a:t>
            </a:r>
            <a:r>
              <a:rPr lang="en-US" sz="3200"/>
              <a:t>: a latitude line that is equal distance from the north and south pole</a:t>
            </a:r>
            <a:endParaRPr/>
          </a:p>
        </p:txBody>
      </p:sp>
      <p:sp>
        <p:nvSpPr>
          <p:cNvPr id="162" name="Google Shape;162;p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7" descr="FIFTH GRADERS: Latitude, Longitude &amp; Time"/>
          <p:cNvPicPr preferRelativeResize="0"/>
          <p:nvPr/>
        </p:nvPicPr>
        <p:blipFill rotWithShape="1">
          <a:blip r:embed="rId4">
            <a:alphaModFix/>
          </a:blip>
          <a:srcRect l="7023" r="50000"/>
          <a:stretch/>
        </p:blipFill>
        <p:spPr>
          <a:xfrm>
            <a:off x="1948586" y="1886857"/>
            <a:ext cx="5246828" cy="4807896"/>
          </a:xfrm>
          <a:prstGeom prst="rect">
            <a:avLst/>
          </a:prstGeom>
          <a:noFill/>
          <a:ln>
            <a:noFill/>
          </a:ln>
        </p:spPr>
      </p:pic>
      <p:sp>
        <p:nvSpPr>
          <p:cNvPr id="164" name="Google Shape;164;p7"/>
          <p:cNvSpPr/>
          <p:nvPr/>
        </p:nvSpPr>
        <p:spPr>
          <a:xfrm>
            <a:off x="3475760" y="5787660"/>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7" name="Google Shape;667;p60"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668" name="Google Shape;668;p60"/>
          <p:cNvSpPr txBox="1"/>
          <p:nvPr/>
        </p:nvSpPr>
        <p:spPr>
          <a:xfrm>
            <a:off x="424771" y="884265"/>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Tornado:</a:t>
            </a:r>
            <a:r>
              <a:rPr lang="en-US" sz="3200">
                <a:solidFill>
                  <a:schemeClr val="dk1"/>
                </a:solidFill>
                <a:latin typeface="Calibri"/>
                <a:ea typeface="Calibri"/>
                <a:cs typeface="Calibri"/>
                <a:sym typeface="Calibri"/>
              </a:rPr>
              <a:t> a </a:t>
            </a:r>
            <a:r>
              <a:rPr lang="en-US" sz="3200" i="0">
                <a:solidFill>
                  <a:schemeClr val="dk1"/>
                </a:solidFill>
                <a:latin typeface="Calibri"/>
                <a:ea typeface="Calibri"/>
                <a:cs typeface="Calibri"/>
                <a:sym typeface="Calibri"/>
              </a:rPr>
              <a:t>column of air that rotates rapidly and violently and reaches from a thunderstorm to the ground</a:t>
            </a:r>
            <a:endParaRPr sz="3200" b="1" u="sng">
              <a:solidFill>
                <a:schemeClr val="dk1"/>
              </a:solidFill>
              <a:latin typeface="Calibri"/>
              <a:ea typeface="Calibri"/>
              <a:cs typeface="Calibri"/>
              <a:sym typeface="Calibri"/>
            </a:endParaRPr>
          </a:p>
        </p:txBody>
      </p:sp>
      <p:pic>
        <p:nvPicPr>
          <p:cNvPr id="669" name="Google Shape;669;p60" descr="Study: Tornado Alley Shifting East"/>
          <p:cNvPicPr preferRelativeResize="0"/>
          <p:nvPr/>
        </p:nvPicPr>
        <p:blipFill rotWithShape="1">
          <a:blip r:embed="rId5">
            <a:alphaModFix/>
          </a:blip>
          <a:srcRect/>
          <a:stretch/>
        </p:blipFill>
        <p:spPr>
          <a:xfrm>
            <a:off x="1757859" y="2719388"/>
            <a:ext cx="5215708" cy="22924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df87bf35db_0_3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df87bf35db_0_41"/>
          <p:cNvSpPr txBox="1">
            <a:spLocks noGrp="1"/>
          </p:cNvSpPr>
          <p:nvPr>
            <p:ph type="title"/>
          </p:nvPr>
        </p:nvSpPr>
        <p:spPr>
          <a:xfrm>
            <a:off x="667657" y="45667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 tornado?</a:t>
            </a:r>
            <a:endParaRPr/>
          </a:p>
        </p:txBody>
      </p:sp>
      <p:sp>
        <p:nvSpPr>
          <p:cNvPr id="682" name="Google Shape;682;gdf87bf35db_0_4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3" name="Google Shape;683;gdf87bf35db_0_41" descr="Study: Tornado Alley Shifting East"/>
          <p:cNvPicPr preferRelativeResize="0"/>
          <p:nvPr/>
        </p:nvPicPr>
        <p:blipFill rotWithShape="1">
          <a:blip r:embed="rId4">
            <a:alphaModFix/>
          </a:blip>
          <a:srcRect/>
          <a:stretch/>
        </p:blipFill>
        <p:spPr>
          <a:xfrm>
            <a:off x="1964146" y="2444538"/>
            <a:ext cx="5215708" cy="22924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61"/>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90" name="Google Shape;690;p61"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2"/>
          <p:cNvSpPr txBox="1"/>
          <p:nvPr/>
        </p:nvSpPr>
        <p:spPr>
          <a:xfrm>
            <a:off x="2286000" y="397950"/>
            <a:ext cx="4572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i="0">
                <a:solidFill>
                  <a:srgbClr val="000000"/>
                </a:solidFill>
                <a:latin typeface="Calibri"/>
                <a:ea typeface="Calibri"/>
                <a:cs typeface="Calibri"/>
                <a:sym typeface="Calibri"/>
              </a:rPr>
              <a:t>Enhanced Fujita Scale</a:t>
            </a:r>
            <a:endParaRPr sz="3200">
              <a:solidFill>
                <a:schemeClr val="dk1"/>
              </a:solidFill>
              <a:latin typeface="Calibri"/>
              <a:ea typeface="Calibri"/>
              <a:cs typeface="Calibri"/>
              <a:sym typeface="Calibri"/>
            </a:endParaRPr>
          </a:p>
        </p:txBody>
      </p:sp>
      <p:pic>
        <p:nvPicPr>
          <p:cNvPr id="698" name="Google Shape;698;p62"/>
          <p:cNvPicPr preferRelativeResize="0"/>
          <p:nvPr/>
        </p:nvPicPr>
        <p:blipFill rotWithShape="1">
          <a:blip r:embed="rId4">
            <a:alphaModFix/>
          </a:blip>
          <a:srcRect/>
          <a:stretch/>
        </p:blipFill>
        <p:spPr>
          <a:xfrm>
            <a:off x="2533650" y="1604975"/>
            <a:ext cx="4076700" cy="36480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5" name="Google Shape;705;p63" descr="Study: Tornado Alley Shifting East"/>
          <p:cNvPicPr preferRelativeResize="0"/>
          <p:nvPr/>
        </p:nvPicPr>
        <p:blipFill rotWithShape="1">
          <a:blip r:embed="rId4">
            <a:alphaModFix/>
          </a:blip>
          <a:srcRect/>
          <a:stretch/>
        </p:blipFill>
        <p:spPr>
          <a:xfrm>
            <a:off x="4133543" y="2083444"/>
            <a:ext cx="4529507" cy="1990845"/>
          </a:xfrm>
          <a:prstGeom prst="rect">
            <a:avLst/>
          </a:prstGeom>
          <a:noFill/>
          <a:ln>
            <a:noFill/>
          </a:ln>
        </p:spPr>
      </p:pic>
      <p:pic>
        <p:nvPicPr>
          <p:cNvPr id="706" name="Google Shape;706;p63" descr="How water droplets can make wild colors without dye - Futurity"/>
          <p:cNvPicPr preferRelativeResize="0"/>
          <p:nvPr/>
        </p:nvPicPr>
        <p:blipFill rotWithShape="1">
          <a:blip r:embed="rId5">
            <a:alphaModFix/>
          </a:blip>
          <a:srcRect/>
          <a:stretch/>
        </p:blipFill>
        <p:spPr>
          <a:xfrm>
            <a:off x="726855" y="1126241"/>
            <a:ext cx="2828925" cy="1619250"/>
          </a:xfrm>
          <a:prstGeom prst="rect">
            <a:avLst/>
          </a:prstGeom>
          <a:noFill/>
          <a:ln>
            <a:noFill/>
          </a:ln>
        </p:spPr>
      </p:pic>
      <p:pic>
        <p:nvPicPr>
          <p:cNvPr id="707" name="Google Shape;707;p63" descr="Drought, Wind Create Dust Storms in the High Plains - AgWeb"/>
          <p:cNvPicPr preferRelativeResize="0"/>
          <p:nvPr/>
        </p:nvPicPr>
        <p:blipFill rotWithShape="1">
          <a:blip r:embed="rId6">
            <a:alphaModFix/>
          </a:blip>
          <a:srcRect/>
          <a:stretch/>
        </p:blipFill>
        <p:spPr>
          <a:xfrm>
            <a:off x="881468" y="3429000"/>
            <a:ext cx="2840578" cy="212769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5"/>
          <p:cNvSpPr txBox="1"/>
          <p:nvPr/>
        </p:nvSpPr>
        <p:spPr>
          <a:xfrm>
            <a:off x="424771" y="884265"/>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Tornado:</a:t>
            </a:r>
            <a:r>
              <a:rPr lang="en-US" sz="3200">
                <a:solidFill>
                  <a:schemeClr val="dk1"/>
                </a:solidFill>
                <a:latin typeface="Calibri"/>
                <a:ea typeface="Calibri"/>
                <a:cs typeface="Calibri"/>
                <a:sym typeface="Calibri"/>
              </a:rPr>
              <a:t> a </a:t>
            </a:r>
            <a:r>
              <a:rPr lang="en-US" sz="3200" i="0">
                <a:solidFill>
                  <a:schemeClr val="dk1"/>
                </a:solidFill>
                <a:latin typeface="Calibri"/>
                <a:ea typeface="Calibri"/>
                <a:cs typeface="Calibri"/>
                <a:sym typeface="Calibri"/>
              </a:rPr>
              <a:t>______ of air that rotates rapidly and violently and reaches from a _______ to the ground</a:t>
            </a:r>
            <a:endParaRPr sz="3200" b="1" u="sng">
              <a:solidFill>
                <a:schemeClr val="dk1"/>
              </a:solidFill>
              <a:latin typeface="Calibri"/>
              <a:ea typeface="Calibri"/>
              <a:cs typeface="Calibri"/>
              <a:sym typeface="Calibri"/>
            </a:endParaRPr>
          </a:p>
        </p:txBody>
      </p:sp>
      <p:pic>
        <p:nvPicPr>
          <p:cNvPr id="720" name="Google Shape;720;p65" descr="Study: Tornado Alley Shifting East"/>
          <p:cNvPicPr preferRelativeResize="0"/>
          <p:nvPr/>
        </p:nvPicPr>
        <p:blipFill rotWithShape="1">
          <a:blip r:embed="rId3">
            <a:alphaModFix/>
          </a:blip>
          <a:srcRect/>
          <a:stretch/>
        </p:blipFill>
        <p:spPr>
          <a:xfrm>
            <a:off x="1757859" y="2719388"/>
            <a:ext cx="5215708" cy="2292450"/>
          </a:xfrm>
          <a:prstGeom prst="rect">
            <a:avLst/>
          </a:prstGeom>
          <a:noFill/>
          <a:ln>
            <a:noFill/>
          </a:ln>
        </p:spPr>
      </p:pic>
      <p:sp>
        <p:nvSpPr>
          <p:cNvPr id="721" name="Google Shape;721;p65" descr="Questions"/>
          <p:cNvSpPr/>
          <p:nvPr/>
        </p:nvSpPr>
        <p:spPr>
          <a:xfrm>
            <a:off x="40395" y="0"/>
            <a:ext cx="862430" cy="85944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6"/>
          <p:cNvSpPr txBox="1"/>
          <p:nvPr/>
        </p:nvSpPr>
        <p:spPr>
          <a:xfrm>
            <a:off x="424771" y="884265"/>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Tornado:</a:t>
            </a:r>
            <a:r>
              <a:rPr lang="en-US" sz="3200">
                <a:solidFill>
                  <a:schemeClr val="dk1"/>
                </a:solidFill>
                <a:latin typeface="Calibri"/>
                <a:ea typeface="Calibri"/>
                <a:cs typeface="Calibri"/>
                <a:sym typeface="Calibri"/>
              </a:rPr>
              <a:t> a </a:t>
            </a:r>
            <a:r>
              <a:rPr lang="en-US" sz="3200" i="0">
                <a:solidFill>
                  <a:srgbClr val="FF0000"/>
                </a:solidFill>
                <a:latin typeface="Calibri"/>
                <a:ea typeface="Calibri"/>
                <a:cs typeface="Calibri"/>
                <a:sym typeface="Calibri"/>
              </a:rPr>
              <a:t>column</a:t>
            </a:r>
            <a:r>
              <a:rPr lang="en-US" sz="3200" i="0">
                <a:solidFill>
                  <a:schemeClr val="dk1"/>
                </a:solidFill>
                <a:latin typeface="Calibri"/>
                <a:ea typeface="Calibri"/>
                <a:cs typeface="Calibri"/>
                <a:sym typeface="Calibri"/>
              </a:rPr>
              <a:t> of air that rotates rapidly and violently and reaches from a </a:t>
            </a:r>
            <a:r>
              <a:rPr lang="en-US" sz="3200" i="0">
                <a:solidFill>
                  <a:srgbClr val="FF0000"/>
                </a:solidFill>
                <a:latin typeface="Calibri"/>
                <a:ea typeface="Calibri"/>
                <a:cs typeface="Calibri"/>
                <a:sym typeface="Calibri"/>
              </a:rPr>
              <a:t>thunderstorm </a:t>
            </a:r>
            <a:r>
              <a:rPr lang="en-US" sz="3200" i="0">
                <a:solidFill>
                  <a:schemeClr val="dk1"/>
                </a:solidFill>
                <a:latin typeface="Calibri"/>
                <a:ea typeface="Calibri"/>
                <a:cs typeface="Calibri"/>
                <a:sym typeface="Calibri"/>
              </a:rPr>
              <a:t>to the ground</a:t>
            </a:r>
            <a:endParaRPr sz="3200" b="1" u="sng">
              <a:solidFill>
                <a:schemeClr val="dk1"/>
              </a:solidFill>
              <a:latin typeface="Calibri"/>
              <a:ea typeface="Calibri"/>
              <a:cs typeface="Calibri"/>
              <a:sym typeface="Calibri"/>
            </a:endParaRPr>
          </a:p>
        </p:txBody>
      </p:sp>
      <p:pic>
        <p:nvPicPr>
          <p:cNvPr id="728" name="Google Shape;728;p66" descr="Study: Tornado Alley Shifting East"/>
          <p:cNvPicPr preferRelativeResize="0"/>
          <p:nvPr/>
        </p:nvPicPr>
        <p:blipFill rotWithShape="1">
          <a:blip r:embed="rId3">
            <a:alphaModFix/>
          </a:blip>
          <a:srcRect/>
          <a:stretch/>
        </p:blipFill>
        <p:spPr>
          <a:xfrm>
            <a:off x="1757859" y="2719388"/>
            <a:ext cx="5215708" cy="2292450"/>
          </a:xfrm>
          <a:prstGeom prst="rect">
            <a:avLst/>
          </a:prstGeom>
          <a:noFill/>
          <a:ln>
            <a:noFill/>
          </a:ln>
        </p:spPr>
      </p:pic>
      <p:sp>
        <p:nvSpPr>
          <p:cNvPr id="729" name="Google Shape;729;p66" descr="Questions"/>
          <p:cNvSpPr/>
          <p:nvPr/>
        </p:nvSpPr>
        <p:spPr>
          <a:xfrm>
            <a:off x="40395" y="0"/>
            <a:ext cx="862430" cy="85944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67" descr="Questions"/>
          <p:cNvSpPr/>
          <p:nvPr/>
        </p:nvSpPr>
        <p:spPr>
          <a:xfrm>
            <a:off x="0" y="109959"/>
            <a:ext cx="734028" cy="76971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6" name="Google Shape;736;p67"/>
          <p:cNvPicPr preferRelativeResize="0"/>
          <p:nvPr/>
        </p:nvPicPr>
        <p:blipFill rotWithShape="1">
          <a:blip r:embed="rId4">
            <a:alphaModFix/>
          </a:blip>
          <a:srcRect/>
          <a:stretch/>
        </p:blipFill>
        <p:spPr>
          <a:xfrm>
            <a:off x="2533653" y="2218420"/>
            <a:ext cx="4076700" cy="3648075"/>
          </a:xfrm>
          <a:prstGeom prst="rect">
            <a:avLst/>
          </a:prstGeom>
          <a:noFill/>
          <a:ln>
            <a:noFill/>
          </a:ln>
        </p:spPr>
      </p:pic>
      <p:sp>
        <p:nvSpPr>
          <p:cNvPr id="737" name="Google Shape;737;p67"/>
          <p:cNvSpPr txBox="1"/>
          <p:nvPr/>
        </p:nvSpPr>
        <p:spPr>
          <a:xfrm>
            <a:off x="1004800" y="341625"/>
            <a:ext cx="78135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used to rate tornado strength?</a:t>
            </a:r>
            <a:endParaRPr sz="4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8"/>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Weather: </a:t>
            </a:r>
            <a:r>
              <a:rPr lang="en-US" sz="3600"/>
              <a:t>conditions of the atmosphere at  a certain time and place</a:t>
            </a:r>
            <a:endParaRPr/>
          </a:p>
        </p:txBody>
      </p:sp>
      <p:pic>
        <p:nvPicPr>
          <p:cNvPr id="171" name="Google Shape;171;p8" descr="climate.jpg"/>
          <p:cNvPicPr preferRelativeResize="0">
            <a:picLocks noGrp="1"/>
          </p:cNvPicPr>
          <p:nvPr>
            <p:ph type="body" idx="1"/>
          </p:nvPr>
        </p:nvPicPr>
        <p:blipFill rotWithShape="1">
          <a:blip r:embed="rId3">
            <a:alphaModFix/>
          </a:blip>
          <a:srcRect l="-25573" r="-2557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72" name="Google Shape;172;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6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9"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p69"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752" name="Google Shape;752;p69" descr="How to recognize a 'radar-confirmed tornado' | AccuWeather"/>
          <p:cNvPicPr preferRelativeResize="0"/>
          <p:nvPr/>
        </p:nvPicPr>
        <p:blipFill rotWithShape="1">
          <a:blip r:embed="rId5">
            <a:alphaModFix/>
          </a:blip>
          <a:srcRect/>
          <a:stretch/>
        </p:blipFill>
        <p:spPr>
          <a:xfrm>
            <a:off x="1200150" y="1166813"/>
            <a:ext cx="6743700" cy="45243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0" descr="Artificial Intelligence"/>
          <p:cNvSpPr/>
          <p:nvPr/>
        </p:nvSpPr>
        <p:spPr>
          <a:xfrm>
            <a:off x="0" y="0"/>
            <a:ext cx="744252" cy="7259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9" name="Google Shape;759;p70" descr="Comment Like"/>
          <p:cNvPicPr preferRelativeResize="0"/>
          <p:nvPr/>
        </p:nvPicPr>
        <p:blipFill rotWithShape="1">
          <a:blip r:embed="rId4">
            <a:alphaModFix/>
          </a:blip>
          <a:srcRect/>
          <a:stretch/>
        </p:blipFill>
        <p:spPr>
          <a:xfrm>
            <a:off x="636609" y="0"/>
            <a:ext cx="810882" cy="810882"/>
          </a:xfrm>
          <a:prstGeom prst="rect">
            <a:avLst/>
          </a:prstGeom>
          <a:noFill/>
          <a:ln>
            <a:noFill/>
          </a:ln>
        </p:spPr>
      </p:pic>
      <p:pic>
        <p:nvPicPr>
          <p:cNvPr id="760" name="Google Shape;760;p70" descr="Tornado - Wikipedia"/>
          <p:cNvPicPr preferRelativeResize="0"/>
          <p:nvPr/>
        </p:nvPicPr>
        <p:blipFill rotWithShape="1">
          <a:blip r:embed="rId5">
            <a:alphaModFix/>
          </a:blip>
          <a:srcRect/>
          <a:stretch/>
        </p:blipFill>
        <p:spPr>
          <a:xfrm>
            <a:off x="1956121" y="1366561"/>
            <a:ext cx="5006835" cy="375029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2" descr="Questions"/>
          <p:cNvSpPr/>
          <p:nvPr/>
        </p:nvSpPr>
        <p:spPr>
          <a:xfrm>
            <a:off x="0" y="109959"/>
            <a:ext cx="734028" cy="76971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p72" descr="Tornado - Wikipedia"/>
          <p:cNvPicPr preferRelativeResize="0"/>
          <p:nvPr/>
        </p:nvPicPr>
        <p:blipFill rotWithShape="1">
          <a:blip r:embed="rId4">
            <a:alphaModFix/>
          </a:blip>
          <a:srcRect/>
          <a:stretch/>
        </p:blipFill>
        <p:spPr>
          <a:xfrm>
            <a:off x="367014" y="2534856"/>
            <a:ext cx="4266100" cy="3195457"/>
          </a:xfrm>
          <a:prstGeom prst="rect">
            <a:avLst/>
          </a:prstGeom>
          <a:noFill/>
          <a:ln>
            <a:noFill/>
          </a:ln>
        </p:spPr>
      </p:pic>
      <p:pic>
        <p:nvPicPr>
          <p:cNvPr id="774" name="Google Shape;774;p72" descr="A tornado outbreak killed 64 people in Pennsylvania 35 years ago. We still  know terrifyingly little"/>
          <p:cNvPicPr preferRelativeResize="0"/>
          <p:nvPr/>
        </p:nvPicPr>
        <p:blipFill rotWithShape="1">
          <a:blip r:embed="rId5">
            <a:alphaModFix/>
          </a:blip>
          <a:srcRect/>
          <a:stretch/>
        </p:blipFill>
        <p:spPr>
          <a:xfrm>
            <a:off x="4719512" y="2782551"/>
            <a:ext cx="4057474" cy="2700065"/>
          </a:xfrm>
          <a:prstGeom prst="rect">
            <a:avLst/>
          </a:prstGeom>
          <a:noFill/>
          <a:ln>
            <a:noFill/>
          </a:ln>
        </p:spPr>
      </p:pic>
      <p:sp>
        <p:nvSpPr>
          <p:cNvPr id="775" name="Google Shape;775;p72"/>
          <p:cNvSpPr txBox="1"/>
          <p:nvPr/>
        </p:nvSpPr>
        <p:spPr>
          <a:xfrm>
            <a:off x="1044050" y="485600"/>
            <a:ext cx="76434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are some characteristics of these examples of tornadoes?</a:t>
            </a:r>
            <a:endParaRPr sz="35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7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2" name="Google Shape;782;p7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d33ee41774_0_132" descr="Artificial Intelligence"/>
          <p:cNvSpPr/>
          <p:nvPr/>
        </p:nvSpPr>
        <p:spPr>
          <a:xfrm>
            <a:off x="82925" y="0"/>
            <a:ext cx="855900" cy="848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9" name="Google Shape;789;gd33ee41774_0_132" descr="Comment Dislike"/>
          <p:cNvPicPr preferRelativeResize="0"/>
          <p:nvPr/>
        </p:nvPicPr>
        <p:blipFill rotWithShape="1">
          <a:blip r:embed="rId4">
            <a:alphaModFix/>
          </a:blip>
          <a:srcRect/>
          <a:stretch/>
        </p:blipFill>
        <p:spPr>
          <a:xfrm>
            <a:off x="775550" y="72459"/>
            <a:ext cx="855900" cy="855900"/>
          </a:xfrm>
          <a:prstGeom prst="rect">
            <a:avLst/>
          </a:prstGeom>
          <a:noFill/>
          <a:ln>
            <a:noFill/>
          </a:ln>
        </p:spPr>
      </p:pic>
      <p:pic>
        <p:nvPicPr>
          <p:cNvPr id="790" name="Google Shape;790;gd33ee41774_0_132"/>
          <p:cNvPicPr preferRelativeResize="0"/>
          <p:nvPr/>
        </p:nvPicPr>
        <p:blipFill>
          <a:blip r:embed="rId5">
            <a:alphaModFix/>
          </a:blip>
          <a:stretch>
            <a:fillRect/>
          </a:stretch>
        </p:blipFill>
        <p:spPr>
          <a:xfrm>
            <a:off x="152400" y="1080758"/>
            <a:ext cx="8839200" cy="494111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d33ee41774_0_13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d33ee41774_0_144" descr="Questions"/>
          <p:cNvSpPr/>
          <p:nvPr/>
        </p:nvSpPr>
        <p:spPr>
          <a:xfrm>
            <a:off x="0" y="109959"/>
            <a:ext cx="734100" cy="769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gd33ee41774_0_144"/>
          <p:cNvSpPr txBox="1"/>
          <p:nvPr/>
        </p:nvSpPr>
        <p:spPr>
          <a:xfrm>
            <a:off x="913175" y="380900"/>
            <a:ext cx="7970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Is this an example of a tornado? How can you tell?</a:t>
            </a:r>
            <a:endParaRPr sz="4000"/>
          </a:p>
        </p:txBody>
      </p:sp>
      <p:pic>
        <p:nvPicPr>
          <p:cNvPr id="804" name="Google Shape;804;gd33ee41774_0_144"/>
          <p:cNvPicPr preferRelativeResize="0"/>
          <p:nvPr/>
        </p:nvPicPr>
        <p:blipFill>
          <a:blip r:embed="rId4">
            <a:alphaModFix/>
          </a:blip>
          <a:stretch>
            <a:fillRect/>
          </a:stretch>
        </p:blipFill>
        <p:spPr>
          <a:xfrm>
            <a:off x="152400" y="1820009"/>
            <a:ext cx="8839201" cy="470170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df87bf35db_0_50"/>
          <p:cNvSpPr txBox="1">
            <a:spLocks noGrp="1"/>
          </p:cNvSpPr>
          <p:nvPr>
            <p:ph type="title"/>
          </p:nvPr>
        </p:nvSpPr>
        <p:spPr>
          <a:xfrm>
            <a:off x="667657" y="45667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 tornado?</a:t>
            </a:r>
            <a:endParaRPr/>
          </a:p>
        </p:txBody>
      </p:sp>
      <p:sp>
        <p:nvSpPr>
          <p:cNvPr id="811" name="Google Shape;811;gdf87bf35db_0_5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2" name="Google Shape;812;gdf87bf35db_0_50" descr="Study: Tornado Alley Shifting East"/>
          <p:cNvPicPr preferRelativeResize="0"/>
          <p:nvPr/>
        </p:nvPicPr>
        <p:blipFill rotWithShape="1">
          <a:blip r:embed="rId4">
            <a:alphaModFix/>
          </a:blip>
          <a:srcRect/>
          <a:stretch/>
        </p:blipFill>
        <p:spPr>
          <a:xfrm>
            <a:off x="1964146" y="2444538"/>
            <a:ext cx="5215708" cy="2292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849542" y="74408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Air temperature</a:t>
            </a:r>
            <a:r>
              <a:rPr lang="en-US" sz="3600"/>
              <a:t>: The degree of hotness or coldness in the air that can be measured by a thermometer </a:t>
            </a:r>
            <a:endParaRPr/>
          </a:p>
        </p:txBody>
      </p:sp>
      <p:pic>
        <p:nvPicPr>
          <p:cNvPr id="179" name="Google Shape;179;p9" descr="thermometer.jpg"/>
          <p:cNvPicPr preferRelativeResize="0">
            <a:picLocks noGrp="1"/>
          </p:cNvPicPr>
          <p:nvPr>
            <p:ph type="body" idx="1"/>
          </p:nvPr>
        </p:nvPicPr>
        <p:blipFill rotWithShape="1">
          <a:blip r:embed="rId3">
            <a:alphaModFix/>
          </a:blip>
          <a:srcRect l="19656" r="19656"/>
          <a:stretch/>
        </p:blipFill>
        <p:spPr>
          <a:xfrm>
            <a:off x="457200" y="2332037"/>
            <a:ext cx="8229600" cy="4525963"/>
          </a:xfrm>
          <a:prstGeom prst="rect">
            <a:avLst/>
          </a:prstGeom>
          <a:noFill/>
          <a:ln w="9525" cap="flat" cmpd="sng">
            <a:solidFill>
              <a:schemeClr val="lt1"/>
            </a:solidFill>
            <a:prstDash val="solid"/>
            <a:round/>
            <a:headEnd type="none" w="sm" len="sm"/>
            <a:tailEnd type="none" w="sm" len="sm"/>
          </a:ln>
        </p:spPr>
      </p:pic>
      <p:sp>
        <p:nvSpPr>
          <p:cNvPr id="180" name="Google Shape;180;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75"/>
          <p:cNvSpPr txBox="1"/>
          <p:nvPr/>
        </p:nvSpPr>
        <p:spPr>
          <a:xfrm>
            <a:off x="2501047" y="912199"/>
            <a:ext cx="396922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Hurricanes</a:t>
            </a:r>
            <a:endParaRPr/>
          </a:p>
        </p:txBody>
      </p:sp>
      <p:sp>
        <p:nvSpPr>
          <p:cNvPr id="819" name="Google Shape;819;p7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0" name="Google Shape;820;p7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7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7" name="Google Shape;827;p76"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828" name="Google Shape;828;p76"/>
          <p:cNvSpPr txBox="1"/>
          <p:nvPr/>
        </p:nvSpPr>
        <p:spPr>
          <a:xfrm>
            <a:off x="725712" y="579830"/>
            <a:ext cx="81369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Hurricane: </a:t>
            </a:r>
            <a:r>
              <a:rPr lang="en-US" sz="3200">
                <a:solidFill>
                  <a:schemeClr val="dk1"/>
                </a:solidFill>
                <a:latin typeface="Calibri"/>
                <a:ea typeface="Calibri"/>
                <a:cs typeface="Calibri"/>
                <a:sym typeface="Calibri"/>
              </a:rPr>
              <a:t>also called a tropical cyclone, is a rotating storm with winds consistently reach 74 miles per hour</a:t>
            </a:r>
            <a:endParaRPr sz="3200" b="1" u="sng">
              <a:solidFill>
                <a:schemeClr val="dk1"/>
              </a:solidFill>
              <a:latin typeface="Calibri"/>
              <a:ea typeface="Calibri"/>
              <a:cs typeface="Calibri"/>
              <a:sym typeface="Calibri"/>
            </a:endParaRPr>
          </a:p>
        </p:txBody>
      </p:sp>
      <p:pic>
        <p:nvPicPr>
          <p:cNvPr id="829" name="Google Shape;829;p76"/>
          <p:cNvPicPr preferRelativeResize="0"/>
          <p:nvPr/>
        </p:nvPicPr>
        <p:blipFill rotWithShape="1">
          <a:blip r:embed="rId5">
            <a:alphaModFix/>
          </a:blip>
          <a:srcRect/>
          <a:stretch/>
        </p:blipFill>
        <p:spPr>
          <a:xfrm>
            <a:off x="849542" y="2444866"/>
            <a:ext cx="7460160" cy="41963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fade">
                                      <p:cBhvr>
                                        <p:cTn id="7" dur="50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df87bf35db_0_5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df87bf35db_0_62"/>
          <p:cNvSpPr txBox="1">
            <a:spLocks noGrp="1"/>
          </p:cNvSpPr>
          <p:nvPr>
            <p:ph type="title"/>
          </p:nvPr>
        </p:nvSpPr>
        <p:spPr>
          <a:xfrm>
            <a:off x="667657" y="45667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 hurricane?</a:t>
            </a:r>
            <a:endParaRPr/>
          </a:p>
        </p:txBody>
      </p:sp>
      <p:sp>
        <p:nvSpPr>
          <p:cNvPr id="842" name="Google Shape;842;gdf87bf35db_0_6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3" name="Google Shape;843;gdf87bf35db_0_62"/>
          <p:cNvPicPr preferRelativeResize="0"/>
          <p:nvPr/>
        </p:nvPicPr>
        <p:blipFill rotWithShape="1">
          <a:blip r:embed="rId4">
            <a:alphaModFix/>
          </a:blip>
          <a:srcRect/>
          <a:stretch/>
        </p:blipFill>
        <p:spPr>
          <a:xfrm>
            <a:off x="841917" y="2052241"/>
            <a:ext cx="7460160" cy="419634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7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50" name="Google Shape;850;p77"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7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7" name="Google Shape;857;p78" descr="Eta strikes Florida Keys; expected to become hurricane"/>
          <p:cNvPicPr preferRelativeResize="0"/>
          <p:nvPr/>
        </p:nvPicPr>
        <p:blipFill rotWithShape="1">
          <a:blip r:embed="rId4">
            <a:alphaModFix/>
          </a:blip>
          <a:srcRect/>
          <a:stretch/>
        </p:blipFill>
        <p:spPr>
          <a:xfrm>
            <a:off x="317167" y="959191"/>
            <a:ext cx="3940478" cy="2622209"/>
          </a:xfrm>
          <a:prstGeom prst="rect">
            <a:avLst/>
          </a:prstGeom>
          <a:noFill/>
          <a:ln>
            <a:noFill/>
          </a:ln>
        </p:spPr>
      </p:pic>
      <p:pic>
        <p:nvPicPr>
          <p:cNvPr id="858" name="Google Shape;858;p78" descr="Hurricane season: Record number of named Atlantic storms - BBC News"/>
          <p:cNvPicPr preferRelativeResize="0"/>
          <p:nvPr/>
        </p:nvPicPr>
        <p:blipFill rotWithShape="1">
          <a:blip r:embed="rId5">
            <a:alphaModFix/>
          </a:blip>
          <a:srcRect/>
          <a:stretch/>
        </p:blipFill>
        <p:spPr>
          <a:xfrm>
            <a:off x="2389948" y="3940003"/>
            <a:ext cx="4682516" cy="2622209"/>
          </a:xfrm>
          <a:prstGeom prst="rect">
            <a:avLst/>
          </a:prstGeom>
          <a:noFill/>
          <a:ln>
            <a:noFill/>
          </a:ln>
        </p:spPr>
      </p:pic>
      <p:sp>
        <p:nvSpPr>
          <p:cNvPr id="859" name="Google Shape;859;p78" descr="Hurricane Dorian: Path of destruction - BBC News"/>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0" name="Google Shape;860;p78" descr="Hurricane Michael's destruction, by the numbers | PBS NewsHour"/>
          <p:cNvPicPr preferRelativeResize="0"/>
          <p:nvPr/>
        </p:nvPicPr>
        <p:blipFill rotWithShape="1">
          <a:blip r:embed="rId6">
            <a:alphaModFix/>
          </a:blip>
          <a:srcRect/>
          <a:stretch/>
        </p:blipFill>
        <p:spPr>
          <a:xfrm>
            <a:off x="5048311" y="1020292"/>
            <a:ext cx="3929062" cy="261461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7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9"/>
          <p:cNvSpPr txBox="1"/>
          <p:nvPr/>
        </p:nvSpPr>
        <p:spPr>
          <a:xfrm>
            <a:off x="1297500" y="264550"/>
            <a:ext cx="6549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a:solidFill>
                  <a:schemeClr val="dk1"/>
                </a:solidFill>
                <a:latin typeface="Source Sans Pro"/>
                <a:ea typeface="Source Sans Pro"/>
                <a:cs typeface="Source Sans Pro"/>
                <a:sym typeface="Source Sans Pro"/>
              </a:rPr>
              <a:t>Saffir-Simpson Hurricane Wind Scale</a:t>
            </a:r>
            <a:endParaRPr sz="3200">
              <a:solidFill>
                <a:schemeClr val="dk1"/>
              </a:solidFill>
              <a:latin typeface="Calibri"/>
              <a:ea typeface="Calibri"/>
              <a:cs typeface="Calibri"/>
              <a:sym typeface="Calibri"/>
            </a:endParaRPr>
          </a:p>
        </p:txBody>
      </p:sp>
      <p:pic>
        <p:nvPicPr>
          <p:cNvPr id="868" name="Google Shape;868;p79"/>
          <p:cNvPicPr preferRelativeResize="0"/>
          <p:nvPr/>
        </p:nvPicPr>
        <p:blipFill rotWithShape="1">
          <a:blip r:embed="rId4">
            <a:alphaModFix/>
          </a:blip>
          <a:srcRect/>
          <a:stretch/>
        </p:blipFill>
        <p:spPr>
          <a:xfrm>
            <a:off x="0" y="1890224"/>
            <a:ext cx="9144000" cy="381609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8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5" name="Google Shape;875;p80" descr="Climate Change Is Making Hurricanes Stronger, Researchers Find - The New  York Times"/>
          <p:cNvPicPr preferRelativeResize="0"/>
          <p:nvPr/>
        </p:nvPicPr>
        <p:blipFill rotWithShape="1">
          <a:blip r:embed="rId4">
            <a:alphaModFix/>
          </a:blip>
          <a:srcRect/>
          <a:stretch/>
        </p:blipFill>
        <p:spPr>
          <a:xfrm>
            <a:off x="2243673" y="1260168"/>
            <a:ext cx="4656653" cy="465881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8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2" name="Google Shape;882;p81" descr="The Market Is in the Eye of the Hurricane. 5 Things to Know Today. |  Barron's"/>
          <p:cNvPicPr preferRelativeResize="0"/>
          <p:nvPr/>
        </p:nvPicPr>
        <p:blipFill rotWithShape="1">
          <a:blip r:embed="rId4">
            <a:alphaModFix/>
          </a:blip>
          <a:srcRect/>
          <a:stretch/>
        </p:blipFill>
        <p:spPr>
          <a:xfrm>
            <a:off x="2000673" y="1898249"/>
            <a:ext cx="5384151" cy="3582908"/>
          </a:xfrm>
          <a:prstGeom prst="rect">
            <a:avLst/>
          </a:prstGeom>
          <a:noFill/>
          <a:ln>
            <a:noFill/>
          </a:ln>
        </p:spPr>
      </p:pic>
      <p:cxnSp>
        <p:nvCxnSpPr>
          <p:cNvPr id="883" name="Google Shape;883;p81"/>
          <p:cNvCxnSpPr/>
          <p:nvPr/>
        </p:nvCxnSpPr>
        <p:spPr>
          <a:xfrm>
            <a:off x="1794076" y="1655180"/>
            <a:ext cx="3055716" cy="177382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884" name="Google Shape;884;p81"/>
          <p:cNvSpPr txBox="1"/>
          <p:nvPr/>
        </p:nvSpPr>
        <p:spPr>
          <a:xfrm>
            <a:off x="861117" y="1148925"/>
            <a:ext cx="168411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Eye</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8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1" name="Google Shape;891;p82" descr="The Market Is in the Eye of the Hurricane. 5 Things to Know Today. |  Barron's"/>
          <p:cNvPicPr preferRelativeResize="0"/>
          <p:nvPr/>
        </p:nvPicPr>
        <p:blipFill rotWithShape="1">
          <a:blip r:embed="rId4">
            <a:alphaModFix/>
          </a:blip>
          <a:srcRect/>
          <a:stretch/>
        </p:blipFill>
        <p:spPr>
          <a:xfrm>
            <a:off x="2000673" y="1898249"/>
            <a:ext cx="5384151" cy="3582908"/>
          </a:xfrm>
          <a:prstGeom prst="rect">
            <a:avLst/>
          </a:prstGeom>
          <a:noFill/>
          <a:ln>
            <a:noFill/>
          </a:ln>
        </p:spPr>
      </p:pic>
      <p:cxnSp>
        <p:nvCxnSpPr>
          <p:cNvPr id="892" name="Google Shape;892;p82"/>
          <p:cNvCxnSpPr/>
          <p:nvPr/>
        </p:nvCxnSpPr>
        <p:spPr>
          <a:xfrm>
            <a:off x="2355536" y="1533645"/>
            <a:ext cx="3055716" cy="177382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893" name="Google Shape;893;p82"/>
          <p:cNvSpPr txBox="1"/>
          <p:nvPr/>
        </p:nvSpPr>
        <p:spPr>
          <a:xfrm>
            <a:off x="861117" y="849542"/>
            <a:ext cx="257656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Eye wall</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4692</Words>
  <Application>Microsoft Office PowerPoint</Application>
  <PresentationFormat>On-screen Show (4:3)</PresentationFormat>
  <Paragraphs>490</Paragraphs>
  <Slides>137</Slides>
  <Notes>137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137</vt:i4>
      </vt:variant>
    </vt:vector>
  </HeadingPairs>
  <TitlesOfParts>
    <vt:vector size="143" baseType="lpstr">
      <vt:lpstr>Roboto</vt:lpstr>
      <vt:lpstr>Calibri</vt:lpstr>
      <vt:lpstr>Arial</vt:lpstr>
      <vt:lpstr>Source Sans Pro</vt:lpstr>
      <vt:lpstr>Lato</vt:lpstr>
      <vt:lpstr>Office Theme</vt:lpstr>
      <vt:lpstr>PowerPoint Presentation</vt:lpstr>
      <vt:lpstr>Pressure Systems</vt:lpstr>
      <vt:lpstr>PowerPoint Presentation</vt:lpstr>
      <vt:lpstr>PowerPoint Presentation</vt:lpstr>
      <vt:lpstr>PowerPoint Presentation</vt:lpstr>
      <vt:lpstr>Latitude: the distance north or south of the equator</vt:lpstr>
      <vt:lpstr>Equator: a latitude line that is equal distance from the north and south pole</vt:lpstr>
      <vt:lpstr>Weather: conditions of the atmosphere at  a certain time and place</vt:lpstr>
      <vt:lpstr>Air temperature: The degree of hotness or coldness in the air that can be measured by a thermometer </vt:lpstr>
      <vt:lpstr>Wind patterns: determine where hot and cold air blow</vt:lpstr>
      <vt:lpstr>Weather Map: shows current weather conditions for a wide geographic area</vt:lpstr>
      <vt:lpstr>PowerPoint Presentation</vt:lpstr>
      <vt:lpstr>What is the difference between lines of latitude and the equator?</vt:lpstr>
      <vt:lpstr>What is weather? How does the weather impact you? </vt:lpstr>
      <vt:lpstr>What are two things that we know of so far that can affect weather?</vt:lpstr>
      <vt:lpstr>What does a weather map show us?</vt:lpstr>
      <vt:lpstr>PowerPoint Presentation</vt:lpstr>
      <vt:lpstr>Pressure System: the level of pressure exerted on the earth, it can be a high or low pressure system</vt:lpstr>
      <vt:lpstr>PowerPoint Presentation</vt:lpstr>
      <vt:lpstr>What is a pressure system?</vt:lpstr>
      <vt:lpstr>PowerPoint Presentation</vt:lpstr>
      <vt:lpstr>PowerPoint Presentation</vt:lpstr>
      <vt:lpstr>Low pressure</vt:lpstr>
      <vt:lpstr>High pressure</vt:lpstr>
      <vt:lpstr>PowerPoint Presentation</vt:lpstr>
      <vt:lpstr>PowerPoint Presentation</vt:lpstr>
      <vt:lpstr>What is a pressure system?</vt:lpstr>
      <vt:lpstr>What do the H and L stand for on a weather map?</vt:lpstr>
      <vt:lpstr>What kind of weather can we predict there will be if there is low air pressure?</vt:lpstr>
      <vt:lpstr>What kind of weather can we predict if there is high air pressure?</vt:lpstr>
      <vt:lpstr>PowerPoint Presentation</vt:lpstr>
      <vt:lpstr>PowerPoint Presentation</vt:lpstr>
      <vt:lpstr>PowerPoint Presentation</vt:lpstr>
      <vt:lpstr>PowerPoint Presentation</vt:lpstr>
      <vt:lpstr>PowerPoint Presentation</vt:lpstr>
      <vt:lpstr>What can weather maps show us about pressure systems? Why might this be important to you?</vt:lpstr>
      <vt:lpstr>Which of these is an example of weather you may see during a high pressure system?</vt:lpstr>
      <vt:lpstr>Which of these is an example of weather you may see during a high pressure system?</vt:lpstr>
      <vt:lpstr>PowerPoint Presentation</vt:lpstr>
      <vt:lpstr>PowerPoint Presentation</vt:lpstr>
      <vt:lpstr>PowerPoint Presentation</vt:lpstr>
      <vt:lpstr>PowerPoint Presentation</vt:lpstr>
      <vt:lpstr>Does this map show a pressure system? How can you tell? </vt:lpstr>
      <vt:lpstr>Types of low pressure systems</vt:lpstr>
      <vt:lpstr>PowerPoint Presentation</vt:lpstr>
      <vt:lpstr>PowerPoint Presentation</vt:lpstr>
      <vt:lpstr>PowerPoint Presentation</vt:lpstr>
      <vt:lpstr>What are thunderstorms?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thunderstorms?</vt:lpstr>
      <vt:lpstr>PowerPoint Presentation</vt:lpstr>
      <vt:lpstr>PowerPoint Presentation</vt:lpstr>
      <vt:lpstr>PowerPoint Presentation</vt:lpstr>
      <vt:lpstr>What is a tornado?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tornado?</vt:lpstr>
      <vt:lpstr>PowerPoint Presentation</vt:lpstr>
      <vt:lpstr>PowerPoint Presentation</vt:lpstr>
      <vt:lpstr>PowerPoint Presentation</vt:lpstr>
      <vt:lpstr>What is a hurricane?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pressure system?</vt:lpstr>
      <vt:lpstr>What kind of weather can we predict there will be if there is low air pressure?</vt:lpstr>
      <vt:lpstr>Based on your observations of the current weather outside, what type of pressure system do you think we are experiencing?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Pressure System: the level of pressure exerted on the earth, it can be a high or low pressure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2</cp:revision>
  <dcterms:created xsi:type="dcterms:W3CDTF">2017-05-18T17:33:18Z</dcterms:created>
  <dcterms:modified xsi:type="dcterms:W3CDTF">2021-08-03T16:44:42Z</dcterms:modified>
</cp:coreProperties>
</file>