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0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76" r:id="rId9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hgPqPpWDpPlYrBqfccZNKNK+/V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0fc6a52a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e0fc6a52a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ge0fc6a52a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producer?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[Producers use energy to make their own food.]</a:t>
            </a:r>
            <a:endParaRPr/>
          </a:p>
        </p:txBody>
      </p:sp>
      <p:sp>
        <p:nvSpPr>
          <p:cNvPr id="251" name="Google Shape;25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10d08bbc8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e10d08bbc8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consumer?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[Consumers eat other organisms.]</a:t>
            </a:r>
            <a:endParaRPr/>
          </a:p>
        </p:txBody>
      </p:sp>
      <p:sp>
        <p:nvSpPr>
          <p:cNvPr id="259" name="Google Shape;259;ge10d08bbc8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0fc6a52a1_0_9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e0fc6a52a1_0_9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Feedback: This cup stacking activity can be a great activity for getting students to think about the </a:t>
            </a:r>
            <a:r>
              <a:rPr lang="en-US" b="1"/>
              <a:t>order</a:t>
            </a:r>
            <a:r>
              <a:rPr lang="en-US"/>
              <a:t> of consumers within an ecosystem. If you already used the activity for food chains, you might consider simply referring back to it and explicitly using new terms to extend student understanding. </a:t>
            </a:r>
            <a:endParaRPr/>
          </a:p>
        </p:txBody>
      </p:sp>
      <p:sp>
        <p:nvSpPr>
          <p:cNvPr id="267" name="Google Shape;267;ge0fc6a52a1_0_9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0fc6a52a1_0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e0fc6a52a1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primary consumer.</a:t>
            </a:r>
            <a:endParaRPr/>
          </a:p>
        </p:txBody>
      </p:sp>
      <p:sp>
        <p:nvSpPr>
          <p:cNvPr id="276" name="Google Shape;276;ge0fc6a52a1_0_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Primary consumers, also known as first-order consumers, are animals that eat plants and are eaten by other organisms.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use clear and concise language when introducing new terms.</a:t>
            </a:r>
            <a:endParaRPr/>
          </a:p>
          <a:p>
            <a:pPr marL="0" lvl="0" indent="0" algn="l" rtl="0">
              <a:lnSpc>
                <a:spcPct val="100000"/>
              </a:lnSpc>
              <a:spcBef>
                <a:spcPts val="0"/>
              </a:spcBef>
              <a:spcAft>
                <a:spcPts val="0"/>
              </a:spcAft>
              <a:buSzPts val="1400"/>
              <a:buNone/>
            </a:pPr>
            <a:endParaRPr/>
          </a:p>
        </p:txBody>
      </p:sp>
      <p:sp>
        <p:nvSpPr>
          <p:cNvPr id="284" name="Google Shape;28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10d08bbc8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e10d08bbc8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93" name="Google Shape;293;ge10d08bbc8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10d08bbc8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e10d08bbc8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primary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[Primary consumers, also known as first-order consumers, are animals that eat plants and are eaten by other organisms.]</a:t>
            </a:r>
            <a:endParaRPr/>
          </a:p>
        </p:txBody>
      </p:sp>
      <p:sp>
        <p:nvSpPr>
          <p:cNvPr id="299" name="Google Shape;299;ge10d08bbc8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That’s the basic definition, but there’s a little more you should know. </a:t>
            </a:r>
            <a:endParaRPr sz="1200"/>
          </a:p>
          <a:p>
            <a:pPr marL="0" lvl="0" indent="0" algn="l" rtl="0">
              <a:lnSpc>
                <a:spcPct val="100000"/>
              </a:lnSpc>
              <a:spcBef>
                <a:spcPts val="0"/>
              </a:spcBef>
              <a:spcAft>
                <a:spcPts val="0"/>
              </a:spcAft>
              <a:buSzPts val="1400"/>
              <a:buNone/>
            </a:pPr>
            <a:endParaRPr/>
          </a:p>
        </p:txBody>
      </p:sp>
      <p:sp>
        <p:nvSpPr>
          <p:cNvPr id="307" name="Google Shape;3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think about three specific ways to categorize consumers: first-order (primary), second-order (secondary), and third-order (tertiary)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Visuals can help students make connections to new content. </a:t>
            </a:r>
            <a:endParaRPr/>
          </a:p>
        </p:txBody>
      </p:sp>
      <p:sp>
        <p:nvSpPr>
          <p:cNvPr id="313" name="Google Shape;31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0d08bbc8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e10d08bbc8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pyramid shows that moving up through the levels of consumers, the amount of energy available for consumption decreases, as does the population of consumers. </a:t>
            </a:r>
            <a:endParaRPr/>
          </a:p>
        </p:txBody>
      </p:sp>
      <p:sp>
        <p:nvSpPr>
          <p:cNvPr id="329" name="Google Shape;329;ge10d08bbc8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learn about primary, secondary, and tertiary consumers. You may also see these categories labelled as “first-order, second-order, and third-order consumers”.</a:t>
            </a:r>
            <a:endParaRPr/>
          </a:p>
        </p:txBody>
      </p:sp>
      <p:sp>
        <p:nvSpPr>
          <p:cNvPr id="192" name="Google Shape;1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10d08bbc8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e10d08bbc8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more producers than primary consumers.</a:t>
            </a:r>
            <a:endParaRPr/>
          </a:p>
        </p:txBody>
      </p:sp>
      <p:sp>
        <p:nvSpPr>
          <p:cNvPr id="348" name="Google Shape;348;ge10d08bbc8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e10d08bbc8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e10d08bbc8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62" name="Google Shape;362;ge10d08bbc8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e10d08bbc8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e10d08bbc8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the pyramid tell us about the population size and energy availability for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pyramid shows that moving up through the levels of consumers, the amount of energy available for consumption decreases, as does the population of consumers.]</a:t>
            </a:r>
            <a:endParaRPr/>
          </a:p>
        </p:txBody>
      </p:sp>
      <p:sp>
        <p:nvSpPr>
          <p:cNvPr id="368" name="Google Shape;368;ge10d08bbc8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e0fc6a52a1_0_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e0fc6a52a1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examples of </a:t>
            </a:r>
            <a:r>
              <a:rPr lang="en-US" b="1"/>
              <a:t>primary consumers</a:t>
            </a:r>
            <a:r>
              <a:rPr lang="en-US"/>
              <a:t>.</a:t>
            </a:r>
            <a:endParaRPr/>
          </a:p>
        </p:txBody>
      </p:sp>
      <p:sp>
        <p:nvSpPr>
          <p:cNvPr id="384" name="Google Shape;384;ge0fc6a52a1_0_4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elephant is a primary consumer because it only eats plants.</a:t>
            </a:r>
            <a:endParaRPr/>
          </a:p>
          <a:p>
            <a:pPr marL="0" lvl="0" indent="0" algn="l" rtl="0">
              <a:lnSpc>
                <a:spcPct val="100000"/>
              </a:lnSpc>
              <a:spcBef>
                <a:spcPts val="0"/>
              </a:spcBef>
              <a:spcAft>
                <a:spcPts val="0"/>
              </a:spcAft>
              <a:buSzPts val="1400"/>
              <a:buNone/>
            </a:pPr>
            <a:endParaRPr/>
          </a:p>
        </p:txBody>
      </p:sp>
      <p:sp>
        <p:nvSpPr>
          <p:cNvPr id="391" name="Google Shape;39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e10d08bbc8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e10d08bbc8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rabbit is an example of a primary consumer</a:t>
            </a:r>
            <a:endParaRPr/>
          </a:p>
          <a:p>
            <a:pPr marL="0" lvl="0" indent="0" algn="l" rtl="0">
              <a:lnSpc>
                <a:spcPct val="100000"/>
              </a:lnSpc>
              <a:spcBef>
                <a:spcPts val="0"/>
              </a:spcBef>
              <a:spcAft>
                <a:spcPts val="0"/>
              </a:spcAft>
              <a:buSzPts val="1400"/>
              <a:buNone/>
            </a:pPr>
            <a:endParaRPr/>
          </a:p>
        </p:txBody>
      </p:sp>
      <p:sp>
        <p:nvSpPr>
          <p:cNvPr id="400" name="Google Shape;400;ge10d08bbc8_0_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0fc6a52a1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e0fc6a52a1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non-examples of </a:t>
            </a:r>
            <a:r>
              <a:rPr lang="en-US" b="1"/>
              <a:t>primary consumers</a:t>
            </a:r>
            <a:r>
              <a:rPr lang="en-US"/>
              <a:t>.</a:t>
            </a:r>
            <a:endParaRPr/>
          </a:p>
        </p:txBody>
      </p:sp>
      <p:sp>
        <p:nvSpPr>
          <p:cNvPr id="408" name="Google Shape;408;ge0fc6a52a1_0_4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tiger is not a primary consumer because it eats meat (other consumers), not producers.</a:t>
            </a:r>
            <a:endParaRPr sz="1200"/>
          </a:p>
          <a:p>
            <a:pPr marL="0" lvl="0" indent="0" algn="l" rtl="0">
              <a:lnSpc>
                <a:spcPct val="100000"/>
              </a:lnSpc>
              <a:spcBef>
                <a:spcPts val="0"/>
              </a:spcBef>
              <a:spcAft>
                <a:spcPts val="0"/>
              </a:spcAft>
              <a:buSzPts val="1400"/>
              <a:buNone/>
            </a:pPr>
            <a:endParaRPr/>
          </a:p>
        </p:txBody>
      </p:sp>
      <p:sp>
        <p:nvSpPr>
          <p:cNvPr id="415" name="Google Shape;41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e10d08bbc8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e10d08bbc8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Dolphins are not primary consumers because they eat other consumers (fish).</a:t>
            </a:r>
            <a:endParaRPr sz="1200"/>
          </a:p>
          <a:p>
            <a:pPr marL="0" lvl="0" indent="0" algn="l" rtl="0">
              <a:lnSpc>
                <a:spcPct val="100000"/>
              </a:lnSpc>
              <a:spcBef>
                <a:spcPts val="0"/>
              </a:spcBef>
              <a:spcAft>
                <a:spcPts val="0"/>
              </a:spcAft>
              <a:buSzPts val="1400"/>
              <a:buNone/>
            </a:pPr>
            <a:endParaRPr/>
          </a:p>
        </p:txBody>
      </p:sp>
      <p:sp>
        <p:nvSpPr>
          <p:cNvPr id="423" name="Google Shape;423;ge10d08bbc8_0_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10d08bbc8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e10d08bbc8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31" name="Google Shape;431;ge10d08bbc8_0_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10d08bbc8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e10d08bbc8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Our “big question” is: </a:t>
            </a:r>
            <a:r>
              <a:rPr lang="en-US" b="1"/>
              <a:t>How are consumers important to our world?</a:t>
            </a:r>
            <a:endParaRPr/>
          </a:p>
          <a:p>
            <a:pPr marL="0" lvl="0" indent="0" algn="l" rtl="0">
              <a:spcBef>
                <a:spcPts val="0"/>
              </a:spcBef>
              <a:spcAft>
                <a:spcPts val="0"/>
              </a:spcAft>
              <a:buClr>
                <a:schemeClr val="dk1"/>
              </a:buClr>
              <a:buFont typeface="Arial"/>
              <a:buNone/>
            </a:pPr>
            <a:r>
              <a:rPr lang="en-US"/>
              <a:t>[Pause and illicit predictions from students.]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 love all these thoughtful scientific hypotheses!  Be sure to keep this question and your predictions in mind as we move through these next few lessons, and we’ll continue to revisit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rgbClr val="000000"/>
              </a:buClr>
              <a:buSzPts val="1400"/>
              <a:buFont typeface="Arial"/>
              <a:buNone/>
            </a:pPr>
            <a:r>
              <a:rPr lang="en-US"/>
              <a:t>Feedback: Asking students to make predictions about how scientists determine how consumers are important to our world is a great way to activate and elicit student ideas and prior knowledge. This type of activity is evidence of the teacher planning for students’ engagement with science ideas. Further, this type of activity helps to build students’ epistemic knowledge of how and why scientists engage in specific practices. Making connections to science practices is an important way to help students understand their own role and potential within the field of science.</a:t>
            </a:r>
            <a:endParaRPr/>
          </a:p>
        </p:txBody>
      </p:sp>
      <p:sp>
        <p:nvSpPr>
          <p:cNvPr id="201" name="Google Shape;201;ge10d08bbc8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10d08bbc8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e10d08bbc8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another example of a primary consumer?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t>
            </a:r>
            <a:r>
              <a:rPr lang="en-US" sz="1100"/>
              <a:t>Selecting a variety of examples to work through with your students enables you to make sure to go over some types that might trip them up when they try it on their own.</a:t>
            </a:r>
            <a:endParaRPr/>
          </a:p>
        </p:txBody>
      </p:sp>
      <p:sp>
        <p:nvSpPr>
          <p:cNvPr id="437" name="Google Shape;437;ge10d08bbc8_0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e10d08bbc8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e10d08bbc8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break down the term “primary” into different word parts to help us remember the meaning. Let’s take a look!</a:t>
            </a:r>
            <a:endParaRPr/>
          </a:p>
        </p:txBody>
      </p:sp>
      <p:sp>
        <p:nvSpPr>
          <p:cNvPr id="445" name="Google Shape;445;ge10d08bbc8_0_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e10d08bbc8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e10d08bbc8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Primary can be broken down into two parts.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An important part of successfully using morphological word parts is defining each part for the students. Be sure and try to incorporate these smaller definitions in the future.</a:t>
            </a:r>
            <a:endParaRPr/>
          </a:p>
        </p:txBody>
      </p:sp>
      <p:sp>
        <p:nvSpPr>
          <p:cNvPr id="452" name="Google Shape;452;ge10d08bbc8_0_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e10d08bbc8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e10d08bbc8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root word “prim” means first.</a:t>
            </a:r>
            <a:endParaRPr/>
          </a:p>
        </p:txBody>
      </p:sp>
      <p:sp>
        <p:nvSpPr>
          <p:cNvPr id="464" name="Google Shape;464;ge10d08bbc8_0_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e10d08bbc8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e10d08bbc8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suffix “-ary” turns the word into a descriptor. So the term “primary” describes consumers as the first in order when we refer to “primary consumers”.</a:t>
            </a:r>
            <a:endParaRPr/>
          </a:p>
        </p:txBody>
      </p:sp>
      <p:sp>
        <p:nvSpPr>
          <p:cNvPr id="475" name="Google Shape;475;ge10d08bbc8_0_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10d08bbc8_0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e10d08bbc8_0_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86" name="Google Shape;486;ge10d08bbc8_0_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e10d08bbc8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e10d08bbc8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primary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[Primary can be broken down into two parts.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root word “prim” means first.</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100"/>
              <a:buNone/>
            </a:pPr>
            <a:r>
              <a:rPr lang="en-US"/>
              <a:t>The suffix “-ary” turns the word into a descriptor. So the term “primary” describes consumers as the first in order when we refer to “primary consumers”.]</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sz="1100"/>
              <a:t>Feedback: Reuniting the word parts is a crucial step in helping students understand the whole picture when reviewing morphological word parts.</a:t>
            </a:r>
            <a:endParaRPr/>
          </a:p>
        </p:txBody>
      </p:sp>
      <p:sp>
        <p:nvSpPr>
          <p:cNvPr id="492" name="Google Shape;492;ge10d08bbc8_0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e10d08bbc8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e10d08bbc8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Consumers do which of the following?</a:t>
            </a:r>
            <a:endParaRPr/>
          </a:p>
        </p:txBody>
      </p:sp>
      <p:sp>
        <p:nvSpPr>
          <p:cNvPr id="504" name="Google Shape;504;ge10d08bbc8_0_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e10d08bbc8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e10d08bbc8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Consumers do which of the following?</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[Eat other organisms]</a:t>
            </a:r>
            <a:endParaRPr/>
          </a:p>
        </p:txBody>
      </p:sp>
      <p:sp>
        <p:nvSpPr>
          <p:cNvPr id="513" name="Google Shape;513;ge10d08bbc8_0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e10d08bbc8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e10d08bbc8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primary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[Primary consumers, also known as first-order consumers, are animals that eat plants and are eaten by other organisms.]</a:t>
            </a:r>
            <a:endParaRPr/>
          </a:p>
        </p:txBody>
      </p:sp>
      <p:sp>
        <p:nvSpPr>
          <p:cNvPr id="522" name="Google Shape;522;ge10d08bbc8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0fc6a52a1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e0fc6a52a1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09" name="Google Shape;209;ge0fc6a52a1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10d08bbc8_0_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e10d08bbc8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As the population decreases, what else decreases?</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[As the population among consumers decreases, so does the amount of energy available for consumption.]</a:t>
            </a:r>
            <a:endParaRPr/>
          </a:p>
        </p:txBody>
      </p:sp>
      <p:sp>
        <p:nvSpPr>
          <p:cNvPr id="530" name="Google Shape;530;ge10d08bbc8_0_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10d08bbc8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e10d08bbc8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Which picture shows a </a:t>
            </a:r>
            <a:r>
              <a:rPr lang="en-US" b="1"/>
              <a:t>primary consumer</a:t>
            </a:r>
            <a:r>
              <a:rPr lang="en-US"/>
              <a:t>?</a:t>
            </a:r>
            <a:endParaRPr/>
          </a:p>
        </p:txBody>
      </p:sp>
      <p:sp>
        <p:nvSpPr>
          <p:cNvPr id="538" name="Google Shape;538;ge10d08bbc8_0_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e10d08bbc8_0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e10d08bbc8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Which picture shows a </a:t>
            </a:r>
            <a:r>
              <a:rPr lang="en-US" b="1"/>
              <a:t>primary consumer</a:t>
            </a:r>
            <a:r>
              <a:rPr lang="en-US"/>
              <a:t>?</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[The ant is a primary consumer because it eats plants, which are producers, and is consumed by other organisms.]</a:t>
            </a:r>
            <a:endParaRPr/>
          </a:p>
        </p:txBody>
      </p:sp>
      <p:sp>
        <p:nvSpPr>
          <p:cNvPr id="548" name="Google Shape;548;ge10d08bbc8_0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e10d08bbc8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e10d08bbc8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secondary consumers.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Explicit cues can help students to prepare for what is coming next. </a:t>
            </a:r>
            <a:endParaRPr/>
          </a:p>
        </p:txBody>
      </p:sp>
      <p:sp>
        <p:nvSpPr>
          <p:cNvPr id="558" name="Google Shape;558;ge10d08bbc8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10d08bbc8_0_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10d08bbc8_0_3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Secondary consumers, also known as second-order consumers, are animals that eat primary consumers.</a:t>
            </a:r>
            <a:endParaRPr/>
          </a:p>
        </p:txBody>
      </p:sp>
      <p:sp>
        <p:nvSpPr>
          <p:cNvPr id="566" name="Google Shape;566;ge10d08bbc8_0_3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e10d08bbc8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e10d08bbc8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76" name="Google Shape;576;ge10d08bbc8_0_3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10d08bbc8_0_3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e10d08bbc8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secondary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[Secondary consumers, also known as second-order consumer, are animals that eat primary consumers.]</a:t>
            </a:r>
            <a:endParaRPr/>
          </a:p>
        </p:txBody>
      </p:sp>
      <p:sp>
        <p:nvSpPr>
          <p:cNvPr id="582" name="Google Shape;582;ge10d08bbc8_0_3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10d08bbc8_0_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e10d08bbc8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That’s the basic definition, but there’s a little more you should know. </a:t>
            </a:r>
            <a:endParaRPr sz="1200"/>
          </a:p>
          <a:p>
            <a:pPr marL="0" lvl="0" indent="0" algn="l" rtl="0">
              <a:lnSpc>
                <a:spcPct val="100000"/>
              </a:lnSpc>
              <a:spcBef>
                <a:spcPts val="0"/>
              </a:spcBef>
              <a:spcAft>
                <a:spcPts val="0"/>
              </a:spcAft>
              <a:buSzPts val="1400"/>
              <a:buNone/>
            </a:pPr>
            <a:endParaRPr/>
          </a:p>
        </p:txBody>
      </p:sp>
      <p:sp>
        <p:nvSpPr>
          <p:cNvPr id="591" name="Google Shape;591;ge10d08bbc8_0_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e10d08bbc8_0_3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e10d08bbc8_0_3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you can see in this pyramid, secondary consumers are less in quantity and have less energy available to them than primary consumers and producers. </a:t>
            </a:r>
            <a:endParaRPr/>
          </a:p>
        </p:txBody>
      </p:sp>
      <p:sp>
        <p:nvSpPr>
          <p:cNvPr id="597" name="Google Shape;597;ge10d08bbc8_0_3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e10d08bbc8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e10d08bbc8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13" name="Google Shape;613;ge10d08bbc8_0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Producers use energy to make their own food. </a:t>
            </a:r>
            <a:endParaRPr sz="1200"/>
          </a:p>
          <a:p>
            <a:pPr marL="0" lvl="0" indent="0" algn="l" rtl="0">
              <a:lnSpc>
                <a:spcPct val="100000"/>
              </a:lnSpc>
              <a:spcBef>
                <a:spcPts val="0"/>
              </a:spcBef>
              <a:spcAft>
                <a:spcPts val="0"/>
              </a:spcAft>
              <a:buSzPts val="1400"/>
              <a:buNone/>
            </a:pPr>
            <a:endParaRPr/>
          </a:p>
        </p:txBody>
      </p:sp>
      <p:sp>
        <p:nvSpPr>
          <p:cNvPr id="215" name="Google Shape;2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e10d08bbc8_0_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e10d08bbc8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Secondary consumers are more in quantity and have more energy available to them than primary consumers. </a:t>
            </a:r>
            <a:endParaRPr/>
          </a:p>
        </p:txBody>
      </p:sp>
      <p:sp>
        <p:nvSpPr>
          <p:cNvPr id="619" name="Google Shape;619;ge10d08bbc8_0_3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e10d08bbc8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e10d08bbc8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Secondary consumers are more in quantity and have more energy available to them than primary consumers.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 Secondary consumers are less in quantity and have less energy available to them than primary consumers and producers.]</a:t>
            </a:r>
            <a:endParaRPr/>
          </a:p>
        </p:txBody>
      </p:sp>
      <p:sp>
        <p:nvSpPr>
          <p:cNvPr id="628" name="Google Shape;628;ge10d08bbc8_0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e10d08bbc8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e10d08bbc8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examples of </a:t>
            </a:r>
            <a:r>
              <a:rPr lang="en-US" b="1"/>
              <a:t>secondary consumers</a:t>
            </a:r>
            <a:r>
              <a:rPr lang="en-US"/>
              <a:t>.</a:t>
            </a:r>
            <a:endParaRPr b="0"/>
          </a:p>
        </p:txBody>
      </p:sp>
      <p:sp>
        <p:nvSpPr>
          <p:cNvPr id="637" name="Google Shape;637;ge10d08bbc8_0_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e10d08bbc8_0_4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e10d08bbc8_0_4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Weasels eat medium-sized prey, like rabbits that only eat plants, so they are secondary consumers. </a:t>
            </a:r>
            <a:endParaRPr/>
          </a:p>
          <a:p>
            <a:pPr marL="0" lvl="0" indent="0" algn="l" rtl="0">
              <a:lnSpc>
                <a:spcPct val="100000"/>
              </a:lnSpc>
              <a:spcBef>
                <a:spcPts val="0"/>
              </a:spcBef>
              <a:spcAft>
                <a:spcPts val="0"/>
              </a:spcAft>
              <a:buSzPts val="1400"/>
              <a:buNone/>
            </a:pPr>
            <a:endParaRPr/>
          </a:p>
        </p:txBody>
      </p:sp>
      <p:sp>
        <p:nvSpPr>
          <p:cNvPr id="644" name="Google Shape;644;ge10d08bbc8_0_4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e10d08bbc8_0_4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e10d08bbc8_0_4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Anteaters eat ants, which only eat plants, so they are secondary consumers. </a:t>
            </a:r>
            <a:endParaRPr/>
          </a:p>
          <a:p>
            <a:pPr marL="0" lvl="0" indent="0" algn="l" rtl="0">
              <a:lnSpc>
                <a:spcPct val="100000"/>
              </a:lnSpc>
              <a:spcBef>
                <a:spcPts val="0"/>
              </a:spcBef>
              <a:spcAft>
                <a:spcPts val="0"/>
              </a:spcAft>
              <a:buSzPts val="1400"/>
              <a:buNone/>
            </a:pPr>
            <a:endParaRPr/>
          </a:p>
        </p:txBody>
      </p:sp>
      <p:sp>
        <p:nvSpPr>
          <p:cNvPr id="652" name="Google Shape;652;ge10d08bbc8_0_4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10d08bbc8_0_4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e10d08bbc8_0_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non-examples of </a:t>
            </a:r>
            <a:r>
              <a:rPr lang="en-US" b="1"/>
              <a:t>secondary consumers</a:t>
            </a:r>
            <a:r>
              <a:rPr lang="en-US"/>
              <a:t>.</a:t>
            </a:r>
            <a:endParaRPr b="0"/>
          </a:p>
        </p:txBody>
      </p:sp>
      <p:sp>
        <p:nvSpPr>
          <p:cNvPr id="660" name="Google Shape;660;ge10d08bbc8_0_4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e10d08bbc8_0_4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e10d08bbc8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plant is not a secondary consumer because it is actually a producer. </a:t>
            </a:r>
            <a:endParaRPr sz="1200"/>
          </a:p>
          <a:p>
            <a:pPr marL="0" lvl="0" indent="0" algn="l" rtl="0">
              <a:lnSpc>
                <a:spcPct val="100000"/>
              </a:lnSpc>
              <a:spcBef>
                <a:spcPts val="0"/>
              </a:spcBef>
              <a:spcAft>
                <a:spcPts val="0"/>
              </a:spcAft>
              <a:buSzPts val="1400"/>
              <a:buNone/>
            </a:pPr>
            <a:endParaRPr/>
          </a:p>
        </p:txBody>
      </p:sp>
      <p:sp>
        <p:nvSpPr>
          <p:cNvPr id="667" name="Google Shape;667;ge10d08bbc8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e10d08bbc8_0_4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e10d08bbc8_0_4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elephant is not a secondary consumer. Remember it is a primary consumer because it only eats producers. </a:t>
            </a:r>
            <a:endParaRPr sz="1200"/>
          </a:p>
          <a:p>
            <a:pPr marL="0" lvl="0" indent="0" algn="l" rtl="0">
              <a:lnSpc>
                <a:spcPct val="100000"/>
              </a:lnSpc>
              <a:spcBef>
                <a:spcPts val="0"/>
              </a:spcBef>
              <a:spcAft>
                <a:spcPts val="0"/>
              </a:spcAft>
              <a:buSzPts val="1400"/>
              <a:buNone/>
            </a:pPr>
            <a:endParaRPr/>
          </a:p>
        </p:txBody>
      </p:sp>
      <p:sp>
        <p:nvSpPr>
          <p:cNvPr id="675" name="Google Shape;675;ge10d08bbc8_0_4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e10d08bbc8_0_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e10d08bbc8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83" name="Google Shape;683;ge10d08bbc8_0_4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e10d08bbc8_0_4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e10d08bbc8_0_4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another example of a secondary consumer?</a:t>
            </a:r>
            <a:endParaRPr/>
          </a:p>
        </p:txBody>
      </p:sp>
      <p:sp>
        <p:nvSpPr>
          <p:cNvPr id="689" name="Google Shape;689;ge10d08bbc8_0_4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10d08bbc8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e10d08bbc8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Consumers eat other organisms. </a:t>
            </a:r>
            <a:endParaRPr sz="1200"/>
          </a:p>
          <a:p>
            <a:pPr marL="0" lvl="0" indent="0" algn="l" rtl="0">
              <a:lnSpc>
                <a:spcPct val="100000"/>
              </a:lnSpc>
              <a:spcBef>
                <a:spcPts val="0"/>
              </a:spcBef>
              <a:spcAft>
                <a:spcPts val="0"/>
              </a:spcAft>
              <a:buSzPts val="1400"/>
              <a:buNone/>
            </a:pPr>
            <a:endParaRPr/>
          </a:p>
        </p:txBody>
      </p:sp>
      <p:sp>
        <p:nvSpPr>
          <p:cNvPr id="223" name="Google Shape;223;ge10d08bbc8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e10d08bbc8_0_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e10d08bbc8_0_4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Feedback: You may choose to break the term “secondary” down in the same manner as primary, though you might also decide this is not necessary for the term.</a:t>
            </a:r>
            <a:endParaRPr sz="1200"/>
          </a:p>
          <a:p>
            <a:pPr marL="0" lvl="0" indent="0" algn="l" rtl="0">
              <a:lnSpc>
                <a:spcPct val="100000"/>
              </a:lnSpc>
              <a:spcBef>
                <a:spcPts val="0"/>
              </a:spcBef>
              <a:spcAft>
                <a:spcPts val="0"/>
              </a:spcAft>
              <a:buSzPts val="1400"/>
              <a:buNone/>
            </a:pPr>
            <a:endParaRPr/>
          </a:p>
        </p:txBody>
      </p:sp>
      <p:sp>
        <p:nvSpPr>
          <p:cNvPr id="697" name="Google Shape;697;ge10d08bbc8_0_4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e10d08bbc8_0_4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e10d08bbc8_0_4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04" name="Google Shape;704;ge10d08bbc8_0_4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10d08bbc8_0_4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e10d08bbc8_0_4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secondary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[Secondary consumers, also known as second-order consumer, are animals that eat primary consumers.]</a:t>
            </a:r>
            <a:endParaRPr/>
          </a:p>
        </p:txBody>
      </p:sp>
      <p:sp>
        <p:nvSpPr>
          <p:cNvPr id="710" name="Google Shape;710;ge10d08bbc8_0_4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e10d08bbc8_0_4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ge10d08bbc8_0_4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primary and secondary consumers the same? How are they different?</a:t>
            </a:r>
            <a:endParaRPr/>
          </a:p>
        </p:txBody>
      </p:sp>
      <p:sp>
        <p:nvSpPr>
          <p:cNvPr id="719" name="Google Shape;719;ge10d08bbc8_0_4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e10d08bbc8_0_4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e10d08bbc8_0_4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tertiary consumers. </a:t>
            </a:r>
            <a:endParaRPr/>
          </a:p>
        </p:txBody>
      </p:sp>
      <p:sp>
        <p:nvSpPr>
          <p:cNvPr id="731" name="Google Shape;731;ge10d08bbc8_0_4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e10d08bbc8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e10d08bbc8_0_4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Tertiary consumers, also known as third-order consumers, are animals that eat secondary consumers.</a:t>
            </a:r>
            <a:endParaRPr/>
          </a:p>
        </p:txBody>
      </p:sp>
      <p:sp>
        <p:nvSpPr>
          <p:cNvPr id="739" name="Google Shape;739;ge10d08bbc8_0_4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10d08bbc8_0_5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e10d08bbc8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50" name="Google Shape;750;ge10d08bbc8_0_5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e10d08bbc8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e10d08bbc8_0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tertiary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[Tertiary consumers, also known as third-order consumers, are animals that eat secondary consumers.]</a:t>
            </a:r>
            <a:endParaRPr/>
          </a:p>
        </p:txBody>
      </p:sp>
      <p:sp>
        <p:nvSpPr>
          <p:cNvPr id="756" name="Google Shape;756;ge10d08bbc8_0_5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e10d08bbc8_0_5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e10d08bbc8_0_5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That’s the basic definition, but there’s a little more you should know. </a:t>
            </a:r>
            <a:endParaRPr sz="1200"/>
          </a:p>
          <a:p>
            <a:pPr marL="0" lvl="0" indent="0" algn="l" rtl="0">
              <a:lnSpc>
                <a:spcPct val="100000"/>
              </a:lnSpc>
              <a:spcBef>
                <a:spcPts val="0"/>
              </a:spcBef>
              <a:spcAft>
                <a:spcPts val="0"/>
              </a:spcAft>
              <a:buSzPts val="1400"/>
              <a:buNone/>
            </a:pPr>
            <a:endParaRPr/>
          </a:p>
        </p:txBody>
      </p:sp>
      <p:sp>
        <p:nvSpPr>
          <p:cNvPr id="766" name="Google Shape;766;ge10d08bbc8_0_5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e10d08bbc8_0_5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e10d08bbc8_0_5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Tertiary consumers account for less organisms and less available energy than secondary consumers.</a:t>
            </a:r>
            <a:endParaRPr/>
          </a:p>
        </p:txBody>
      </p:sp>
      <p:sp>
        <p:nvSpPr>
          <p:cNvPr id="772" name="Google Shape;772;ge10d08bbc8_0_5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Bears are consumers because they eat other organisms (fish).</a:t>
            </a:r>
            <a:endParaRPr/>
          </a:p>
        </p:txBody>
      </p:sp>
      <p:sp>
        <p:nvSpPr>
          <p:cNvPr id="231" name="Google Shape;23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e10d08bbc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e10d08bbc8_0_5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examples of </a:t>
            </a:r>
            <a:r>
              <a:rPr lang="en-US" b="1"/>
              <a:t>tertiary consumers</a:t>
            </a:r>
            <a:r>
              <a:rPr lang="en-US"/>
              <a:t>.</a:t>
            </a:r>
            <a:endParaRPr b="0"/>
          </a:p>
        </p:txBody>
      </p:sp>
      <p:sp>
        <p:nvSpPr>
          <p:cNvPr id="788" name="Google Shape;788;ge10d08bbc8_0_5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e10d08bbc8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e10d08bbc8_0_5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Dolphins are tertiary consumers. They eat secondary consumers like fish. </a:t>
            </a:r>
            <a:endParaRPr/>
          </a:p>
          <a:p>
            <a:pPr marL="0" lvl="0" indent="0" algn="l" rtl="0">
              <a:lnSpc>
                <a:spcPct val="100000"/>
              </a:lnSpc>
              <a:spcBef>
                <a:spcPts val="0"/>
              </a:spcBef>
              <a:spcAft>
                <a:spcPts val="0"/>
              </a:spcAft>
              <a:buSzPts val="1400"/>
              <a:buNone/>
            </a:pPr>
            <a:endParaRPr/>
          </a:p>
        </p:txBody>
      </p:sp>
      <p:sp>
        <p:nvSpPr>
          <p:cNvPr id="795" name="Google Shape;795;ge10d08bbc8_0_5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10d08bbc8_0_5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e10d08bbc8_0_5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Bears can be tertiary consumers. </a:t>
            </a:r>
            <a:endParaRPr/>
          </a:p>
          <a:p>
            <a:pPr marL="0" lvl="0" indent="0" algn="l" rtl="0">
              <a:lnSpc>
                <a:spcPct val="100000"/>
              </a:lnSpc>
              <a:spcBef>
                <a:spcPts val="0"/>
              </a:spcBef>
              <a:spcAft>
                <a:spcPts val="0"/>
              </a:spcAft>
              <a:buSzPts val="1400"/>
              <a:buNone/>
            </a:pPr>
            <a:endParaRPr/>
          </a:p>
        </p:txBody>
      </p:sp>
      <p:sp>
        <p:nvSpPr>
          <p:cNvPr id="803" name="Google Shape;803;ge10d08bbc8_0_5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e10d08bbc8_0_5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ge10d08bbc8_0_5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non-examples of </a:t>
            </a:r>
            <a:r>
              <a:rPr lang="en-US" b="1"/>
              <a:t>tertiary consumers</a:t>
            </a:r>
            <a:r>
              <a:rPr lang="en-US"/>
              <a:t>.</a:t>
            </a:r>
            <a:endParaRPr b="0"/>
          </a:p>
        </p:txBody>
      </p:sp>
      <p:sp>
        <p:nvSpPr>
          <p:cNvPr id="811" name="Google Shape;811;ge10d08bbc8_0_5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e10d08bbc8_0_5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e10d08bbc8_0_5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plant is a producer so it is not a consumer. </a:t>
            </a:r>
            <a:endParaRPr sz="1200"/>
          </a:p>
          <a:p>
            <a:pPr marL="0" lvl="0" indent="0" algn="l" rtl="0">
              <a:lnSpc>
                <a:spcPct val="100000"/>
              </a:lnSpc>
              <a:spcBef>
                <a:spcPts val="0"/>
              </a:spcBef>
              <a:spcAft>
                <a:spcPts val="0"/>
              </a:spcAft>
              <a:buSzPts val="1400"/>
              <a:buNone/>
            </a:pPr>
            <a:endParaRPr/>
          </a:p>
        </p:txBody>
      </p:sp>
      <p:sp>
        <p:nvSpPr>
          <p:cNvPr id="818" name="Google Shape;818;ge10d08bbc8_0_5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e10d08bbc8_0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e10d08bbc8_0_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moose eats plants so it is a </a:t>
            </a:r>
            <a:r>
              <a:rPr lang="en-US" b="1"/>
              <a:t>primary</a:t>
            </a:r>
            <a:r>
              <a:rPr lang="en-US"/>
              <a:t> consumer. </a:t>
            </a:r>
            <a:endParaRPr sz="1200"/>
          </a:p>
          <a:p>
            <a:pPr marL="0" lvl="0" indent="0" algn="l" rtl="0">
              <a:lnSpc>
                <a:spcPct val="100000"/>
              </a:lnSpc>
              <a:spcBef>
                <a:spcPts val="0"/>
              </a:spcBef>
              <a:spcAft>
                <a:spcPts val="0"/>
              </a:spcAft>
              <a:buSzPts val="1400"/>
              <a:buNone/>
            </a:pPr>
            <a:endParaRPr/>
          </a:p>
        </p:txBody>
      </p:sp>
      <p:sp>
        <p:nvSpPr>
          <p:cNvPr id="826" name="Google Shape;826;ge10d08bbc8_0_5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e10d08bbc8_0_5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e10d08bbc8_0_5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34" name="Google Shape;834;ge10d08bbc8_0_5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10d08bbc8_0_6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e10d08bbc8_0_6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another example of a tertiary consumer?</a:t>
            </a:r>
            <a:endParaRPr/>
          </a:p>
        </p:txBody>
      </p:sp>
      <p:sp>
        <p:nvSpPr>
          <p:cNvPr id="840" name="Google Shape;840;ge10d08bbc8_0_6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e10d08bbc8_0_5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e10d08bbc8_0_5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You may choose to break the term “tertiary” down in the same manner as primary, though you might also decide this is not necessary for the term. </a:t>
            </a:r>
            <a:endParaRPr b="0"/>
          </a:p>
        </p:txBody>
      </p:sp>
      <p:sp>
        <p:nvSpPr>
          <p:cNvPr id="848" name="Google Shape;848;ge10d08bbc8_0_5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e10d08bbc8_0_6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e10d08bbc8_0_6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55" name="Google Shape;855;ge10d08bbc8_0_6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Most plants are producers because they use energy to make their own food and do not eat other organisms. </a:t>
            </a:r>
            <a:endParaRPr/>
          </a:p>
          <a:p>
            <a:pPr marL="0" lvl="0" indent="0" algn="l" rtl="0">
              <a:lnSpc>
                <a:spcPct val="100000"/>
              </a:lnSpc>
              <a:spcBef>
                <a:spcPts val="0"/>
              </a:spcBef>
              <a:spcAft>
                <a:spcPts val="0"/>
              </a:spcAft>
              <a:buSzPts val="1400"/>
              <a:buNone/>
            </a:pPr>
            <a:endParaRPr/>
          </a:p>
        </p:txBody>
      </p:sp>
      <p:sp>
        <p:nvSpPr>
          <p:cNvPr id="238" name="Google Shape;23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e10d08bbc8_0_6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e10d08bbc8_0_6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tertiary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[Tertiary consumers, also known as third-order consumers, are animals that eat secondary consumers.]</a:t>
            </a:r>
            <a:endParaRPr/>
          </a:p>
        </p:txBody>
      </p:sp>
      <p:sp>
        <p:nvSpPr>
          <p:cNvPr id="861" name="Google Shape;861;ge10d08bbc8_0_6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e10d08bbc8_0_6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ge10d08bbc8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 following is true about secondary and tertiary consumers?</a:t>
            </a:r>
            <a:endParaRPr/>
          </a:p>
        </p:txBody>
      </p:sp>
      <p:sp>
        <p:nvSpPr>
          <p:cNvPr id="871" name="Google Shape;871;ge10d08bbc8_0_6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e10d08bbc8_0_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ge10d08bbc8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 following is true about secondary and tertiary consumers?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[Tertiary consumers eat secondary consumers; secondary consumers eat primary consumers]</a:t>
            </a:r>
            <a:endParaRPr/>
          </a:p>
        </p:txBody>
      </p:sp>
      <p:sp>
        <p:nvSpPr>
          <p:cNvPr id="880" name="Google Shape;880;ge10d08bbc8_0_6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e10d08bbc8_0_6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e10d08bbc8_0_6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group has the </a:t>
            </a:r>
            <a:r>
              <a:rPr lang="en-US" b="1"/>
              <a:t>smallest</a:t>
            </a:r>
            <a:r>
              <a:rPr lang="en-US"/>
              <a:t> population and </a:t>
            </a:r>
            <a:r>
              <a:rPr lang="en-US" b="1"/>
              <a:t>least</a:t>
            </a:r>
            <a:r>
              <a:rPr lang="en-US"/>
              <a:t> energy available?</a:t>
            </a:r>
            <a:endParaRPr/>
          </a:p>
        </p:txBody>
      </p:sp>
      <p:sp>
        <p:nvSpPr>
          <p:cNvPr id="889" name="Google Shape;889;ge10d08bbc8_0_6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e10d08bbc8_0_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ge10d08bbc8_0_6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group has the </a:t>
            </a:r>
            <a:r>
              <a:rPr lang="en-US" b="1"/>
              <a:t>smallest</a:t>
            </a:r>
            <a:r>
              <a:rPr lang="en-US"/>
              <a:t> population and </a:t>
            </a:r>
            <a:r>
              <a:rPr lang="en-US" b="1"/>
              <a:t>least</a:t>
            </a:r>
            <a:r>
              <a:rPr lang="en-US"/>
              <a:t> energy available?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[Tertiary consumers]</a:t>
            </a:r>
            <a:endParaRPr/>
          </a:p>
        </p:txBody>
      </p:sp>
      <p:sp>
        <p:nvSpPr>
          <p:cNvPr id="906" name="Google Shape;906;ge10d08bbc8_0_6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e10d08bbc8_0_6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e10d08bbc8_0_6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Identify the </a:t>
            </a:r>
            <a:r>
              <a:rPr lang="en-US" b="1"/>
              <a:t>primary consumers</a:t>
            </a:r>
            <a:r>
              <a:rPr lang="en-US"/>
              <a:t> in this food web.</a:t>
            </a:r>
            <a:endParaRPr/>
          </a:p>
        </p:txBody>
      </p:sp>
      <p:sp>
        <p:nvSpPr>
          <p:cNvPr id="923" name="Google Shape;923;ge10d08bbc8_0_6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e10d08bbc8_0_6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ge10d08bbc8_0_6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Identify the </a:t>
            </a:r>
            <a:r>
              <a:rPr lang="en-US" b="1"/>
              <a:t>primary consumers</a:t>
            </a:r>
            <a:r>
              <a:rPr lang="en-US"/>
              <a:t> in this food web.</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grasshopper, rabbit, and deer are all primary consumers because they exclusively eat plants.]</a:t>
            </a:r>
            <a:endParaRPr/>
          </a:p>
        </p:txBody>
      </p:sp>
      <p:sp>
        <p:nvSpPr>
          <p:cNvPr id="931" name="Google Shape;931;ge10d08bbc8_0_6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e10d08bbc8_0_7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ge10d08bbc8_0_7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circled organism is what type of consumer?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[Tertiary]</a:t>
            </a:r>
            <a:endParaRPr/>
          </a:p>
        </p:txBody>
      </p:sp>
      <p:sp>
        <p:nvSpPr>
          <p:cNvPr id="942" name="Google Shape;942;ge10d08bbc8_0_7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e0fc6a52a1_0_6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ge0fc6a52a1_0_6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51" name="Google Shape;951;ge0fc6a52a1_0_6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e10d08bbc8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e10d08bbc8_0_7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Primary consumers, also known as first-order consumers, are animals that eat plants and are eaten by other organisms.</a:t>
            </a:r>
            <a:endParaRPr/>
          </a:p>
        </p:txBody>
      </p:sp>
      <p:sp>
        <p:nvSpPr>
          <p:cNvPr id="958" name="Google Shape;958;ge10d08bbc8_0_7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0fc6a52a1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e0fc6a52a1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45" name="Google Shape;245;ge0fc6a52a1_0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e10d08bbc8_0_7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e10d08bbc8_0_7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Secondary consumers, also known as second-order consumers, are animals that eat primary consumers.</a:t>
            </a:r>
            <a:endParaRPr/>
          </a:p>
        </p:txBody>
      </p:sp>
      <p:sp>
        <p:nvSpPr>
          <p:cNvPr id="966" name="Google Shape;966;ge10d08bbc8_0_7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e10d08bbc8_0_7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e10d08bbc8_0_7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Tertiary consumers, also known as third-order consumers, are animals that eat secondary consumers.</a:t>
            </a:r>
            <a:endParaRPr/>
          </a:p>
        </p:txBody>
      </p:sp>
      <p:sp>
        <p:nvSpPr>
          <p:cNvPr id="975" name="Google Shape;975;ge10d08bbc8_0_7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e10d08bbc8_0_7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ge10d08bbc8_0_7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the names on the Virginia SOLs.</a:t>
            </a:r>
            <a:endParaRPr/>
          </a:p>
        </p:txBody>
      </p:sp>
      <p:sp>
        <p:nvSpPr>
          <p:cNvPr id="985" name="Google Shape;985;ge10d08bbc8_0_7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e10d08bbc8_0_7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e10d08bbc8_0_7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pyramid shows that moving up through the levels of consumers, the amount of energy available for consumption decreases, as does the population of consumers. </a:t>
            </a:r>
            <a:endParaRPr/>
          </a:p>
        </p:txBody>
      </p:sp>
      <p:sp>
        <p:nvSpPr>
          <p:cNvPr id="1001" name="Google Shape;1001;ge10d08bbc8_0_7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e0fc6a52a1_0_8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ge0fc6a52a1_0_8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food chain and ecosystem simulation can be used as a reinforcement activity for the concept of consumer levels.</a:t>
            </a:r>
            <a:endParaRPr/>
          </a:p>
        </p:txBody>
      </p:sp>
      <p:sp>
        <p:nvSpPr>
          <p:cNvPr id="1020" name="Google Shape;1020;ge0fc6a52a1_0_8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e10d08bbc8_0_7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ge10d08bbc8_0_7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are consumers important to our world?</a:t>
            </a:r>
            <a:endParaRPr/>
          </a:p>
          <a:p>
            <a:pPr marL="0" lvl="0" indent="0" algn="l" rtl="0">
              <a:spcBef>
                <a:spcPts val="0"/>
              </a:spcBef>
              <a:spcAft>
                <a:spcPts val="0"/>
              </a:spcAft>
              <a:buNone/>
            </a:pPr>
            <a:r>
              <a:rPr lang="en-US"/>
              <a:t>[Pause and illicit predictions from students.]</a:t>
            </a:r>
            <a:endParaRPr/>
          </a:p>
          <a:p>
            <a:pPr marL="0" lvl="0" indent="0" algn="l" rtl="0">
              <a:spcBef>
                <a:spcPts val="0"/>
              </a:spcBef>
              <a:spcAft>
                <a:spcPts val="0"/>
              </a:spcAft>
              <a:buNone/>
            </a:pPr>
            <a:endParaRPr/>
          </a:p>
          <a:p>
            <a:pPr marL="0" lvl="0" indent="0" algn="l" rtl="0">
              <a:spcBef>
                <a:spcPts val="0"/>
              </a:spcBef>
              <a:spcAft>
                <a:spcPts val="0"/>
              </a:spcAft>
              <a:buNone/>
            </a:pPr>
            <a:r>
              <a:rPr lang="en-US"/>
              <a:t>I love all these thoughtful scientific hypotheses!  Be sure to keep this question and your predictions in mind as we move through these next few lessons, and we’ll continue to revisit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1031" name="Google Shape;1031;ge10d08bbc8_0_7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039" name="Google Shape;1039;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e0fc6a52a1_0_8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e0fc6a52a1_0_8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e0fc6a52a1_0_8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e0fc6a52a1_0_902"/>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e0fc6a52a1_0_90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e0fc6a52a1_0_90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e0fc6a52a1_0_90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e0fc6a52a1_0_9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e0fc6a52a1_0_9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e0fc6a52a1_0_90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e0fc6a52a1_0_90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e0fc6a52a1_0_90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e0fc6a52a1_0_90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e0fc6a52a1_0_91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e0fc6a52a1_0_91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e0fc6a52a1_0_9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e0fc6a52a1_0_9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e0fc6a52a1_0_9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e0fc6a52a1_0_9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e0fc6a52a1_0_92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e0fc6a52a1_0_920"/>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e0fc6a52a1_0_9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e0fc6a52a1_0_9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e0fc6a52a1_0_9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e0fc6a52a1_0_9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e0fc6a52a1_0_92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e0fc6a52a1_0_92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e0fc6a52a1_0_92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e0fc6a52a1_0_92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e0fc6a52a1_0_9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e0fc6a52a1_0_9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e0fc6a52a1_0_9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e0fc6a52a1_0_9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e0fc6a52a1_0_9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e0fc6a52a1_0_9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e0fc6a52a1_0_9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e0fc6a52a1_0_941"/>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e0fc6a52a1_0_941"/>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e0fc6a52a1_0_941"/>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e0fc6a52a1_0_9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e0fc6a52a1_0_94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e0fc6a52a1_0_9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e0fc6a52a1_0_94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e0fc6a52a1_0_94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e0fc6a52a1_0_94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e0fc6a52a1_0_9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e0fc6a52a1_0_9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e0fc6a52a1_0_9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e0fc6a52a1_0_9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e0fc6a52a1_0_955"/>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e0fc6a52a1_0_9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e0fc6a52a1_0_9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e0fc6a52a1_0_9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e0fc6a52a1_0_961"/>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e0fc6a52a1_0_961"/>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e0fc6a52a1_0_96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e0fc6a52a1_0_96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e0fc6a52a1_0_9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e0fc6a52a1_0_8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e0fc6a52a1_0_89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e0fc6a52a1_0_8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e0fc6a52a1_0_8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e0fc6a52a1_0_8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earthmamasworld.com/learning-about-the-food-chai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36.png"/><Relationship Id="rId4" Type="http://schemas.openxmlformats.org/officeDocument/2006/relationships/image" Target="../media/image33.jp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6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8.jp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explorelearning.com/index.cfm?method=cResource.dspDetail&amp;ResourceID=38"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ge0fc6a52a1_0_0"/>
          <p:cNvGrpSpPr/>
          <p:nvPr/>
        </p:nvGrpSpPr>
        <p:grpSpPr>
          <a:xfrm>
            <a:off x="1505008" y="297180"/>
            <a:ext cx="5828913" cy="6263098"/>
            <a:chOff x="814636" y="0"/>
            <a:chExt cx="5828913" cy="6263098"/>
          </a:xfrm>
        </p:grpSpPr>
        <p:sp>
          <p:nvSpPr>
            <p:cNvPr id="165" name="Google Shape;165;ge0fc6a52a1_0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e0fc6a52a1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ge0fc6a52a1_0_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e0fc6a52a1_0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e0fc6a52a1_0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ge0fc6a52a1_0_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e0fc6a52a1_0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e0fc6a52a1_0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ge0fc6a52a1_0_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e0fc6a52a1_0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e0fc6a52a1_0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76" name="Google Shape;176;ge0fc6a52a1_0_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e0fc6a52a1_0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e0fc6a52a1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79" name="Google Shape;179;ge0fc6a52a1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e0fc6a52a1_0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e0fc6a52a1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ge0fc6a52a1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ge0fc6a52a1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84" name="Google Shape;184;ge0fc6a52a1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85" name="Google Shape;185;ge0fc6a52a1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86" name="Google Shape;186;ge0fc6a52a1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7" name="Google Shape;187;ge0fc6a52a1_0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ge0fc6a52a1_0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8"/>
          <p:cNvSpPr txBox="1"/>
          <p:nvPr/>
        </p:nvSpPr>
        <p:spPr>
          <a:xfrm>
            <a:off x="702601"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000000"/>
                </a:solidFill>
                <a:latin typeface="Calibri"/>
                <a:ea typeface="Calibri"/>
                <a:cs typeface="Calibri"/>
                <a:sym typeface="Calibri"/>
              </a:rPr>
              <a:t>What is a </a:t>
            </a:r>
            <a:r>
              <a:rPr lang="en-US" sz="3500">
                <a:latin typeface="Calibri"/>
                <a:ea typeface="Calibri"/>
                <a:cs typeface="Calibri"/>
                <a:sym typeface="Calibri"/>
              </a:rPr>
              <a:t>producer</a:t>
            </a:r>
            <a:r>
              <a:rPr lang="en-US" sz="3500">
                <a:solidFill>
                  <a:srgbClr val="000000"/>
                </a:solidFill>
                <a:latin typeface="Calibri"/>
                <a:ea typeface="Calibri"/>
                <a:cs typeface="Calibri"/>
                <a:sym typeface="Calibri"/>
              </a:rPr>
              <a:t>?</a:t>
            </a:r>
            <a:endParaRPr sz="3500"/>
          </a:p>
        </p:txBody>
      </p:sp>
      <p:pic>
        <p:nvPicPr>
          <p:cNvPr id="255" name="Google Shape;255;p8" descr="dreamstime_xl_7923161.jpg"/>
          <p:cNvPicPr preferRelativeResize="0"/>
          <p:nvPr/>
        </p:nvPicPr>
        <p:blipFill rotWithShape="1">
          <a:blip r:embed="rId4">
            <a:alphaModFix/>
          </a:blip>
          <a:srcRect/>
          <a:stretch/>
        </p:blipFill>
        <p:spPr>
          <a:xfrm>
            <a:off x="1190621" y="1956023"/>
            <a:ext cx="6762748" cy="44922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e10d08bbc8_0_2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e10d08bbc8_0_28"/>
          <p:cNvSpPr txBox="1"/>
          <p:nvPr/>
        </p:nvSpPr>
        <p:spPr>
          <a:xfrm>
            <a:off x="835476"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rgbClr val="000000"/>
                </a:solidFill>
                <a:latin typeface="Calibri"/>
                <a:ea typeface="Calibri"/>
                <a:cs typeface="Calibri"/>
                <a:sym typeface="Calibri"/>
              </a:rPr>
              <a:t>What is a consumer?</a:t>
            </a:r>
            <a:endParaRPr sz="3500"/>
          </a:p>
        </p:txBody>
      </p:sp>
      <p:pic>
        <p:nvPicPr>
          <p:cNvPr id="263" name="Google Shape;263;ge10d08bbc8_0_28" descr="dreamstime_xl_4788633.jpg"/>
          <p:cNvPicPr preferRelativeResize="0"/>
          <p:nvPr/>
        </p:nvPicPr>
        <p:blipFill rotWithShape="1">
          <a:blip r:embed="rId4">
            <a:alphaModFix/>
          </a:blip>
          <a:srcRect/>
          <a:stretch/>
        </p:blipFill>
        <p:spPr>
          <a:xfrm>
            <a:off x="1116755" y="1492750"/>
            <a:ext cx="6910502" cy="4607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e0fc6a52a1_0_972"/>
          <p:cNvSpPr txBox="1"/>
          <p:nvPr/>
        </p:nvSpPr>
        <p:spPr>
          <a:xfrm>
            <a:off x="2301072" y="481461"/>
            <a:ext cx="4542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270" name="Google Shape;270;ge0fc6a52a1_0_972"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e0fc6a52a1_0_972"/>
          <p:cNvSpPr txBox="1"/>
          <p:nvPr/>
        </p:nvSpPr>
        <p:spPr>
          <a:xfrm>
            <a:off x="297525" y="1435750"/>
            <a:ext cx="8549100" cy="195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Food Chain Cup Stacking</a:t>
            </a:r>
            <a:endParaRPr sz="2800">
              <a:latin typeface="Calibri"/>
              <a:ea typeface="Calibri"/>
              <a:cs typeface="Calibri"/>
              <a:sym typeface="Calibri"/>
            </a:endParaRPr>
          </a:p>
          <a:p>
            <a:pPr marL="0" lvl="0" indent="0" algn="ctr" rtl="0">
              <a:spcBef>
                <a:spcPts val="0"/>
              </a:spcBef>
              <a:spcAft>
                <a:spcPts val="0"/>
              </a:spcAft>
              <a:buNone/>
            </a:pPr>
            <a:endParaRPr sz="1500">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One creative way to demonstrate food chain energy transfer is to use cups in illustrating a series of consumers in an ecosystem. You can model by stacking consumers on top of lower level consumers and producers or challenge the students in groups to stack their cups correctly as fast as possible. More details and other ideas are linked above!</a:t>
            </a:r>
            <a:endParaRPr sz="1800">
              <a:latin typeface="Calibri"/>
              <a:ea typeface="Calibri"/>
              <a:cs typeface="Calibri"/>
              <a:sym typeface="Calibri"/>
            </a:endParaRPr>
          </a:p>
        </p:txBody>
      </p:sp>
      <p:pic>
        <p:nvPicPr>
          <p:cNvPr id="272" name="Google Shape;272;ge0fc6a52a1_0_972"/>
          <p:cNvPicPr preferRelativeResize="0"/>
          <p:nvPr/>
        </p:nvPicPr>
        <p:blipFill>
          <a:blip r:embed="rId5">
            <a:alphaModFix/>
          </a:blip>
          <a:stretch>
            <a:fillRect/>
          </a:stretch>
        </p:blipFill>
        <p:spPr>
          <a:xfrm>
            <a:off x="1834384" y="3665424"/>
            <a:ext cx="5475249" cy="2760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e0fc6a52a1_0_366"/>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Primary Consumer</a:t>
            </a:r>
            <a:endParaRPr sz="1400" b="0" i="0" u="none" strike="noStrike" cap="none">
              <a:solidFill>
                <a:srgbClr val="000000"/>
              </a:solidFill>
              <a:latin typeface="Arial"/>
              <a:ea typeface="Arial"/>
              <a:cs typeface="Arial"/>
              <a:sym typeface="Arial"/>
            </a:endParaRPr>
          </a:p>
        </p:txBody>
      </p:sp>
      <p:sp>
        <p:nvSpPr>
          <p:cNvPr id="279" name="Google Shape;279;ge0fc6a52a1_0_366"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0" name="Google Shape;280;ge0fc6a52a1_0_366" descr="Blog"/>
          <p:cNvPicPr preferRelativeResize="0"/>
          <p:nvPr/>
        </p:nvPicPr>
        <p:blipFill rotWithShape="1">
          <a:blip r:embed="rId4">
            <a:alphaModFix/>
          </a:blip>
          <a:srcRect/>
          <a:stretch/>
        </p:blipFill>
        <p:spPr>
          <a:xfrm>
            <a:off x="4572000" y="2714712"/>
            <a:ext cx="2601875" cy="2601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2"/>
          <p:cNvSpPr txBox="1"/>
          <p:nvPr/>
        </p:nvSpPr>
        <p:spPr>
          <a:xfrm>
            <a:off x="960900" y="309925"/>
            <a:ext cx="7873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u="sng">
                <a:solidFill>
                  <a:schemeClr val="dk1"/>
                </a:solidFill>
                <a:latin typeface="Calibri"/>
                <a:ea typeface="Calibri"/>
                <a:cs typeface="Calibri"/>
                <a:sym typeface="Calibri"/>
              </a:rPr>
              <a:t>Primary Consumers</a:t>
            </a:r>
            <a:r>
              <a:rPr lang="en-US" sz="3500" b="1" i="0" u="sng" strike="noStrike" cap="none">
                <a:solidFill>
                  <a:schemeClr val="dk1"/>
                </a:solidFill>
                <a:latin typeface="Calibri"/>
                <a:ea typeface="Calibri"/>
                <a:cs typeface="Calibri"/>
                <a:sym typeface="Calibri"/>
              </a:rPr>
              <a:t>:</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“first-order consumers”; animals that eat plants and are eaten by other organisms</a:t>
            </a:r>
            <a:endParaRPr sz="3500" b="0" i="0" u="none" strike="noStrike" cap="none">
              <a:solidFill>
                <a:schemeClr val="dk1"/>
              </a:solidFill>
              <a:latin typeface="Calibri"/>
              <a:ea typeface="Calibri"/>
              <a:cs typeface="Calibri"/>
              <a:sym typeface="Calibri"/>
            </a:endParaRPr>
          </a:p>
        </p:txBody>
      </p:sp>
      <p:sp>
        <p:nvSpPr>
          <p:cNvPr id="287" name="Google Shape;287;p12" descr="Artificial Intelligence"/>
          <p:cNvSpPr/>
          <p:nvPr/>
        </p:nvSpPr>
        <p:spPr>
          <a:xfrm>
            <a:off x="0" y="0"/>
            <a:ext cx="921900" cy="880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12" descr="Blog"/>
          <p:cNvPicPr preferRelativeResize="0"/>
          <p:nvPr/>
        </p:nvPicPr>
        <p:blipFill rotWithShape="1">
          <a:blip r:embed="rId4">
            <a:alphaModFix/>
          </a:blip>
          <a:srcRect/>
          <a:stretch/>
        </p:blipFill>
        <p:spPr>
          <a:xfrm>
            <a:off x="856161" y="36237"/>
            <a:ext cx="693864" cy="808518"/>
          </a:xfrm>
          <a:prstGeom prst="rect">
            <a:avLst/>
          </a:prstGeom>
          <a:noFill/>
          <a:ln>
            <a:noFill/>
          </a:ln>
        </p:spPr>
      </p:pic>
      <p:pic>
        <p:nvPicPr>
          <p:cNvPr id="289" name="Google Shape;289;p12" descr="dreamstime_xl_8863484.jpg"/>
          <p:cNvPicPr preferRelativeResize="0"/>
          <p:nvPr/>
        </p:nvPicPr>
        <p:blipFill rotWithShape="1">
          <a:blip r:embed="rId5">
            <a:alphaModFix/>
          </a:blip>
          <a:srcRect/>
          <a:stretch/>
        </p:blipFill>
        <p:spPr>
          <a:xfrm>
            <a:off x="2468001" y="2221376"/>
            <a:ext cx="4208002" cy="42080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e10d08bbc8_0_4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e10d08bbc8_0_47"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e10d08bbc8_0_47"/>
          <p:cNvSpPr txBox="1"/>
          <p:nvPr/>
        </p:nvSpPr>
        <p:spPr>
          <a:xfrm>
            <a:off x="702601"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are primary consumers?</a:t>
            </a:r>
            <a:endParaRPr sz="3500"/>
          </a:p>
        </p:txBody>
      </p:sp>
      <p:pic>
        <p:nvPicPr>
          <p:cNvPr id="303" name="Google Shape;303;ge10d08bbc8_0_47" descr="dreamstime_xl_8863484.jpg"/>
          <p:cNvPicPr preferRelativeResize="0"/>
          <p:nvPr/>
        </p:nvPicPr>
        <p:blipFill rotWithShape="1">
          <a:blip r:embed="rId4">
            <a:alphaModFix/>
          </a:blip>
          <a:srcRect/>
          <a:stretch/>
        </p:blipFill>
        <p:spPr>
          <a:xfrm>
            <a:off x="2468001" y="1865276"/>
            <a:ext cx="4208002" cy="42080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13"/>
          <p:cNvPicPr preferRelativeResize="0"/>
          <p:nvPr/>
        </p:nvPicPr>
        <p:blipFill rotWithShape="1">
          <a:blip r:embed="rId3">
            <a:alphaModFix/>
          </a:blip>
          <a:srcRect/>
          <a:stretch/>
        </p:blipFill>
        <p:spPr>
          <a:xfrm>
            <a:off x="384725" y="411225"/>
            <a:ext cx="8374548" cy="6035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4"/>
          <p:cNvSpPr txBox="1"/>
          <p:nvPr/>
        </p:nvSpPr>
        <p:spPr>
          <a:xfrm>
            <a:off x="735288" y="171788"/>
            <a:ext cx="8229600" cy="1143000"/>
          </a:xfrm>
          <a:prstGeom prst="rect">
            <a:avLst/>
          </a:prstGeom>
          <a:noFill/>
          <a:ln>
            <a:noFill/>
          </a:ln>
        </p:spPr>
        <p:txBody>
          <a:bodyPr spcFirstLastPara="1" wrap="square" lIns="91425" tIns="45700" rIns="91425" bIns="45700" anchor="ctr" anchorCtr="0">
            <a:normAutofit fontScale="92500"/>
          </a:bodyPr>
          <a:lstStyle/>
          <a:p>
            <a:pPr marL="0" lvl="0" indent="0" algn="ctr" rtl="0">
              <a:lnSpc>
                <a:spcPct val="90000"/>
              </a:lnSpc>
              <a:spcBef>
                <a:spcPts val="0"/>
              </a:spcBef>
              <a:spcAft>
                <a:spcPts val="0"/>
              </a:spcAft>
              <a:buNone/>
            </a:pPr>
            <a:r>
              <a:rPr lang="en-US" sz="4400">
                <a:solidFill>
                  <a:srgbClr val="000000"/>
                </a:solidFill>
                <a:latin typeface="Calibri"/>
                <a:ea typeface="Calibri"/>
                <a:cs typeface="Calibri"/>
                <a:sym typeface="Calibri"/>
              </a:rPr>
              <a:t>Consumers can be further categorized </a:t>
            </a:r>
            <a:endParaRPr sz="4400">
              <a:solidFill>
                <a:srgbClr val="000000"/>
              </a:solidFill>
              <a:latin typeface="Calibri"/>
              <a:ea typeface="Calibri"/>
              <a:cs typeface="Calibri"/>
              <a:sym typeface="Calibri"/>
            </a:endParaRPr>
          </a:p>
        </p:txBody>
      </p:sp>
      <p:grpSp>
        <p:nvGrpSpPr>
          <p:cNvPr id="317" name="Google Shape;317;p14"/>
          <p:cNvGrpSpPr/>
          <p:nvPr/>
        </p:nvGrpSpPr>
        <p:grpSpPr>
          <a:xfrm>
            <a:off x="187209" y="1219201"/>
            <a:ext cx="8769600" cy="5638800"/>
            <a:chOff x="0" y="0"/>
            <a:chExt cx="8769600" cy="5638800"/>
          </a:xfrm>
        </p:grpSpPr>
        <p:sp>
          <p:nvSpPr>
            <p:cNvPr id="318" name="Google Shape;318;p14"/>
            <p:cNvSpPr/>
            <p:nvPr/>
          </p:nvSpPr>
          <p:spPr>
            <a:xfrm>
              <a:off x="3288624" y="0"/>
              <a:ext cx="2192400" cy="1409700"/>
            </a:xfrm>
            <a:prstGeom prst="trapezoid">
              <a:avLst>
                <a:gd name="adj" fmla="val 77762"/>
              </a:avLst>
            </a:prstGeom>
            <a:solidFill>
              <a:srgbClr val="ED7D31"/>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txBox="1"/>
            <p:nvPr/>
          </p:nvSpPr>
          <p:spPr>
            <a:xfrm>
              <a:off x="3288624" y="0"/>
              <a:ext cx="2192400" cy="14097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Tertiary </a:t>
              </a: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Consumers</a:t>
              </a:r>
              <a:endParaRPr/>
            </a:p>
          </p:txBody>
        </p:sp>
        <p:sp>
          <p:nvSpPr>
            <p:cNvPr id="320" name="Google Shape;320;p14"/>
            <p:cNvSpPr/>
            <p:nvPr/>
          </p:nvSpPr>
          <p:spPr>
            <a:xfrm>
              <a:off x="2192416" y="1409700"/>
              <a:ext cx="4384800" cy="1409700"/>
            </a:xfrm>
            <a:prstGeom prst="trapezoid">
              <a:avLst>
                <a:gd name="adj" fmla="val 77762"/>
              </a:avLst>
            </a:prstGeom>
            <a:solidFill>
              <a:srgbClr val="A5A5A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txBox="1"/>
            <p:nvPr/>
          </p:nvSpPr>
          <p:spPr>
            <a:xfrm>
              <a:off x="2959762" y="1409700"/>
              <a:ext cx="2850000" cy="14097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Secondary Consumers</a:t>
              </a:r>
              <a:endParaRPr/>
            </a:p>
          </p:txBody>
        </p:sp>
        <p:sp>
          <p:nvSpPr>
            <p:cNvPr id="322" name="Google Shape;322;p14"/>
            <p:cNvSpPr/>
            <p:nvPr/>
          </p:nvSpPr>
          <p:spPr>
            <a:xfrm>
              <a:off x="1096208" y="2819400"/>
              <a:ext cx="6577200" cy="1409700"/>
            </a:xfrm>
            <a:prstGeom prst="trapezoid">
              <a:avLst>
                <a:gd name="adj" fmla="val 77762"/>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txBox="1"/>
            <p:nvPr/>
          </p:nvSpPr>
          <p:spPr>
            <a:xfrm>
              <a:off x="2247226" y="2819400"/>
              <a:ext cx="4275300" cy="14097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0">
                  <a:solidFill>
                    <a:srgbClr val="FFFFFF"/>
                  </a:solidFill>
                  <a:latin typeface="Calibri"/>
                  <a:ea typeface="Calibri"/>
                  <a:cs typeface="Calibri"/>
                  <a:sym typeface="Calibri"/>
                </a:rPr>
                <a:t>Primary Consumers</a:t>
              </a:r>
              <a:endParaRPr/>
            </a:p>
          </p:txBody>
        </p:sp>
        <p:sp>
          <p:nvSpPr>
            <p:cNvPr id="324" name="Google Shape;324;p14"/>
            <p:cNvSpPr/>
            <p:nvPr/>
          </p:nvSpPr>
          <p:spPr>
            <a:xfrm>
              <a:off x="0" y="4229100"/>
              <a:ext cx="8769600" cy="1409700"/>
            </a:xfrm>
            <a:prstGeom prst="trapezoid">
              <a:avLst>
                <a:gd name="adj" fmla="val 7776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txBox="1"/>
            <p:nvPr/>
          </p:nvSpPr>
          <p:spPr>
            <a:xfrm>
              <a:off x="1534691" y="4229100"/>
              <a:ext cx="5700300" cy="140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e10d08bbc8_0_6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2" name="Google Shape;332;ge10d08bbc8_0_65"/>
          <p:cNvGrpSpPr/>
          <p:nvPr/>
        </p:nvGrpSpPr>
        <p:grpSpPr>
          <a:xfrm>
            <a:off x="187209" y="1219201"/>
            <a:ext cx="8769600" cy="5638800"/>
            <a:chOff x="0" y="0"/>
            <a:chExt cx="8769600" cy="5638800"/>
          </a:xfrm>
        </p:grpSpPr>
        <p:sp>
          <p:nvSpPr>
            <p:cNvPr id="333" name="Google Shape;333;ge10d08bbc8_0_65"/>
            <p:cNvSpPr/>
            <p:nvPr/>
          </p:nvSpPr>
          <p:spPr>
            <a:xfrm>
              <a:off x="3288624" y="0"/>
              <a:ext cx="2192400" cy="1409700"/>
            </a:xfrm>
            <a:prstGeom prst="trapezoid">
              <a:avLst>
                <a:gd name="adj" fmla="val 77762"/>
              </a:avLst>
            </a:prstGeom>
            <a:solidFill>
              <a:srgbClr val="ED7D31"/>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e10d08bbc8_0_65"/>
            <p:cNvSpPr txBox="1"/>
            <p:nvPr/>
          </p:nvSpPr>
          <p:spPr>
            <a:xfrm>
              <a:off x="3288624" y="0"/>
              <a:ext cx="2192400" cy="14097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Tertiary </a:t>
              </a: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Consumers</a:t>
              </a:r>
              <a:endParaRPr/>
            </a:p>
          </p:txBody>
        </p:sp>
        <p:sp>
          <p:nvSpPr>
            <p:cNvPr id="335" name="Google Shape;335;ge10d08bbc8_0_65"/>
            <p:cNvSpPr/>
            <p:nvPr/>
          </p:nvSpPr>
          <p:spPr>
            <a:xfrm>
              <a:off x="2192416" y="1409700"/>
              <a:ext cx="4384800" cy="1409700"/>
            </a:xfrm>
            <a:prstGeom prst="trapezoid">
              <a:avLst>
                <a:gd name="adj" fmla="val 77762"/>
              </a:avLst>
            </a:prstGeom>
            <a:solidFill>
              <a:srgbClr val="A5A5A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e10d08bbc8_0_65"/>
            <p:cNvSpPr txBox="1"/>
            <p:nvPr/>
          </p:nvSpPr>
          <p:spPr>
            <a:xfrm>
              <a:off x="2959762" y="1409700"/>
              <a:ext cx="2850000" cy="14097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Secondary Consumers</a:t>
              </a:r>
              <a:endParaRPr/>
            </a:p>
          </p:txBody>
        </p:sp>
        <p:sp>
          <p:nvSpPr>
            <p:cNvPr id="337" name="Google Shape;337;ge10d08bbc8_0_65"/>
            <p:cNvSpPr/>
            <p:nvPr/>
          </p:nvSpPr>
          <p:spPr>
            <a:xfrm>
              <a:off x="1096208" y="2819400"/>
              <a:ext cx="6577200" cy="1409700"/>
            </a:xfrm>
            <a:prstGeom prst="trapezoid">
              <a:avLst>
                <a:gd name="adj" fmla="val 77762"/>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e10d08bbc8_0_65"/>
            <p:cNvSpPr txBox="1"/>
            <p:nvPr/>
          </p:nvSpPr>
          <p:spPr>
            <a:xfrm>
              <a:off x="2247226" y="2819400"/>
              <a:ext cx="4275300" cy="14097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0">
                  <a:solidFill>
                    <a:srgbClr val="FFFFFF"/>
                  </a:solidFill>
                  <a:latin typeface="Calibri"/>
                  <a:ea typeface="Calibri"/>
                  <a:cs typeface="Calibri"/>
                  <a:sym typeface="Calibri"/>
                </a:rPr>
                <a:t>Primary Consumers</a:t>
              </a:r>
              <a:endParaRPr/>
            </a:p>
          </p:txBody>
        </p:sp>
        <p:sp>
          <p:nvSpPr>
            <p:cNvPr id="339" name="Google Shape;339;ge10d08bbc8_0_65"/>
            <p:cNvSpPr/>
            <p:nvPr/>
          </p:nvSpPr>
          <p:spPr>
            <a:xfrm>
              <a:off x="0" y="4229100"/>
              <a:ext cx="8769600" cy="1409700"/>
            </a:xfrm>
            <a:prstGeom prst="trapezoid">
              <a:avLst>
                <a:gd name="adj" fmla="val 7776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ge10d08bbc8_0_65"/>
            <p:cNvSpPr txBox="1"/>
            <p:nvPr/>
          </p:nvSpPr>
          <p:spPr>
            <a:xfrm>
              <a:off x="1534691" y="4229100"/>
              <a:ext cx="5700300" cy="140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
        <p:nvSpPr>
          <p:cNvPr id="341" name="Google Shape;341;ge10d08bbc8_0_65"/>
          <p:cNvSpPr txBox="1"/>
          <p:nvPr/>
        </p:nvSpPr>
        <p:spPr>
          <a:xfrm rot="-3067636">
            <a:off x="-84193" y="2942271"/>
            <a:ext cx="4400148" cy="65434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800"/>
              <a:buFont typeface="Calibri"/>
              <a:buNone/>
            </a:pPr>
            <a:r>
              <a:rPr lang="en-US" sz="2800" b="1">
                <a:solidFill>
                  <a:srgbClr val="000000"/>
                </a:solidFill>
                <a:latin typeface="Calibri"/>
                <a:ea typeface="Calibri"/>
                <a:cs typeface="Calibri"/>
                <a:sym typeface="Calibri"/>
              </a:rPr>
              <a:t>Decreasing</a:t>
            </a:r>
            <a:r>
              <a:rPr lang="en-US" sz="2800">
                <a:solidFill>
                  <a:srgbClr val="000000"/>
                </a:solidFill>
                <a:latin typeface="Calibri"/>
                <a:ea typeface="Calibri"/>
                <a:cs typeface="Calibri"/>
                <a:sym typeface="Calibri"/>
              </a:rPr>
              <a:t> population size</a:t>
            </a:r>
            <a:endParaRPr/>
          </a:p>
        </p:txBody>
      </p:sp>
      <p:cxnSp>
        <p:nvCxnSpPr>
          <p:cNvPr id="342" name="Google Shape;342;ge10d08bbc8_0_65"/>
          <p:cNvCxnSpPr/>
          <p:nvPr/>
        </p:nvCxnSpPr>
        <p:spPr>
          <a:xfrm rot="10800000" flipH="1">
            <a:off x="1109200" y="1752902"/>
            <a:ext cx="2818800" cy="3561600"/>
          </a:xfrm>
          <a:prstGeom prst="straightConnector1">
            <a:avLst/>
          </a:prstGeom>
          <a:noFill/>
          <a:ln w="57150" cap="flat" cmpd="sng">
            <a:solidFill>
              <a:srgbClr val="FF6600"/>
            </a:solidFill>
            <a:prstDash val="solid"/>
            <a:miter lim="800000"/>
            <a:headEnd type="none" w="sm" len="sm"/>
            <a:tailEnd type="stealth" w="med" len="med"/>
          </a:ln>
        </p:spPr>
      </p:cxnSp>
      <p:cxnSp>
        <p:nvCxnSpPr>
          <p:cNvPr id="343" name="Google Shape;343;ge10d08bbc8_0_65"/>
          <p:cNvCxnSpPr/>
          <p:nvPr/>
        </p:nvCxnSpPr>
        <p:spPr>
          <a:xfrm rot="10800000">
            <a:off x="5436225" y="1867401"/>
            <a:ext cx="2688600" cy="3523500"/>
          </a:xfrm>
          <a:prstGeom prst="straightConnector1">
            <a:avLst/>
          </a:prstGeom>
          <a:noFill/>
          <a:ln w="57150" cap="flat" cmpd="sng">
            <a:solidFill>
              <a:srgbClr val="FF6600"/>
            </a:solidFill>
            <a:prstDash val="solid"/>
            <a:miter lim="800000"/>
            <a:headEnd type="none" w="sm" len="sm"/>
            <a:tailEnd type="stealth" w="med" len="med"/>
          </a:ln>
        </p:spPr>
      </p:cxnSp>
      <p:sp>
        <p:nvSpPr>
          <p:cNvPr id="344" name="Google Shape;344;ge10d08bbc8_0_65"/>
          <p:cNvSpPr txBox="1"/>
          <p:nvPr/>
        </p:nvSpPr>
        <p:spPr>
          <a:xfrm rot="3103114">
            <a:off x="4779434" y="2942121"/>
            <a:ext cx="4803198" cy="65467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800"/>
              <a:buFont typeface="Calibri"/>
              <a:buNone/>
            </a:pPr>
            <a:r>
              <a:rPr lang="en-US" sz="2800" b="1">
                <a:solidFill>
                  <a:srgbClr val="000000"/>
                </a:solidFill>
                <a:latin typeface="Calibri"/>
                <a:ea typeface="Calibri"/>
                <a:cs typeface="Calibri"/>
                <a:sym typeface="Calibri"/>
              </a:rPr>
              <a:t>Decreasing</a:t>
            </a:r>
            <a:r>
              <a:rPr lang="en-US" sz="2800">
                <a:solidFill>
                  <a:srgbClr val="000000"/>
                </a:solidFill>
                <a:latin typeface="Calibri"/>
                <a:ea typeface="Calibri"/>
                <a:cs typeface="Calibri"/>
                <a:sym typeface="Calibri"/>
              </a:rPr>
              <a:t> energy availability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p:nvPr/>
        </p:nvSpPr>
        <p:spPr>
          <a:xfrm>
            <a:off x="1086700" y="211019"/>
            <a:ext cx="7772400" cy="1987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None/>
            </a:pPr>
            <a:r>
              <a:rPr lang="en-US" sz="5400" dirty="0">
                <a:solidFill>
                  <a:srgbClr val="000000"/>
                </a:solidFill>
                <a:latin typeface="Calibri"/>
                <a:ea typeface="Calibri"/>
                <a:cs typeface="Calibri"/>
                <a:sym typeface="Calibri"/>
              </a:rPr>
              <a:t>Primary, Secondary, and Tertiary Consumers</a:t>
            </a:r>
            <a:endParaRPr sz="5400" dirty="0">
              <a:solidFill>
                <a:srgbClr val="000000"/>
              </a:solidFill>
              <a:latin typeface="Calibri"/>
              <a:ea typeface="Calibri"/>
              <a:cs typeface="Calibri"/>
              <a:sym typeface="Calibri"/>
            </a:endParaRPr>
          </a:p>
        </p:txBody>
      </p:sp>
      <p:pic>
        <p:nvPicPr>
          <p:cNvPr id="195" name="Google Shape;195;p2"/>
          <p:cNvPicPr preferRelativeResize="0"/>
          <p:nvPr/>
        </p:nvPicPr>
        <p:blipFill>
          <a:blip r:embed="rId3">
            <a:alphaModFix/>
          </a:blip>
          <a:stretch>
            <a:fillRect/>
          </a:stretch>
        </p:blipFill>
        <p:spPr>
          <a:xfrm>
            <a:off x="1666835" y="2289234"/>
            <a:ext cx="5810330" cy="4357747"/>
          </a:xfrm>
          <a:prstGeom prst="rect">
            <a:avLst/>
          </a:prstGeom>
          <a:noFill/>
          <a:ln>
            <a:noFill/>
          </a:ln>
        </p:spPr>
      </p:pic>
      <p:sp>
        <p:nvSpPr>
          <p:cNvPr id="196" name="Google Shape;196;p2"/>
          <p:cNvSpPr/>
          <p:nvPr/>
        </p:nvSpPr>
        <p:spPr>
          <a:xfrm>
            <a:off x="227772" y="211025"/>
            <a:ext cx="1065744"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7" name="Google Shape;197;p2"/>
          <p:cNvSpPr txBox="1"/>
          <p:nvPr/>
        </p:nvSpPr>
        <p:spPr>
          <a:xfrm>
            <a:off x="489020" y="367993"/>
            <a:ext cx="938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e10d08bbc8_0_8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1" name="Google Shape;351;ge10d08bbc8_0_84"/>
          <p:cNvGrpSpPr/>
          <p:nvPr/>
        </p:nvGrpSpPr>
        <p:grpSpPr>
          <a:xfrm>
            <a:off x="187209" y="1219201"/>
            <a:ext cx="8769600" cy="5638800"/>
            <a:chOff x="0" y="0"/>
            <a:chExt cx="8769600" cy="5638800"/>
          </a:xfrm>
        </p:grpSpPr>
        <p:sp>
          <p:nvSpPr>
            <p:cNvPr id="352" name="Google Shape;352;ge10d08bbc8_0_84"/>
            <p:cNvSpPr/>
            <p:nvPr/>
          </p:nvSpPr>
          <p:spPr>
            <a:xfrm>
              <a:off x="3288624" y="0"/>
              <a:ext cx="2192400" cy="1409700"/>
            </a:xfrm>
            <a:prstGeom prst="trapezoid">
              <a:avLst>
                <a:gd name="adj" fmla="val 77762"/>
              </a:avLst>
            </a:prstGeom>
            <a:solidFill>
              <a:srgbClr val="ED7D31"/>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e10d08bbc8_0_84"/>
            <p:cNvSpPr/>
            <p:nvPr/>
          </p:nvSpPr>
          <p:spPr>
            <a:xfrm>
              <a:off x="2192416" y="1409700"/>
              <a:ext cx="4384800" cy="1409700"/>
            </a:xfrm>
            <a:prstGeom prst="trapezoid">
              <a:avLst>
                <a:gd name="adj" fmla="val 77762"/>
              </a:avLst>
            </a:prstGeom>
            <a:solidFill>
              <a:srgbClr val="A5A5A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e10d08bbc8_0_84"/>
            <p:cNvSpPr/>
            <p:nvPr/>
          </p:nvSpPr>
          <p:spPr>
            <a:xfrm>
              <a:off x="1096208" y="2819400"/>
              <a:ext cx="6577200" cy="1409700"/>
            </a:xfrm>
            <a:prstGeom prst="trapezoid">
              <a:avLst>
                <a:gd name="adj" fmla="val 77762"/>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ge10d08bbc8_0_84"/>
            <p:cNvSpPr txBox="1"/>
            <p:nvPr/>
          </p:nvSpPr>
          <p:spPr>
            <a:xfrm>
              <a:off x="2247226" y="2819400"/>
              <a:ext cx="4275300" cy="14097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0">
                  <a:solidFill>
                    <a:srgbClr val="FFFFFF"/>
                  </a:solidFill>
                  <a:latin typeface="Calibri"/>
                  <a:ea typeface="Calibri"/>
                  <a:cs typeface="Calibri"/>
                  <a:sym typeface="Calibri"/>
                </a:rPr>
                <a:t>Primary Consumers</a:t>
              </a:r>
              <a:endParaRPr/>
            </a:p>
          </p:txBody>
        </p:sp>
        <p:sp>
          <p:nvSpPr>
            <p:cNvPr id="356" name="Google Shape;356;ge10d08bbc8_0_84"/>
            <p:cNvSpPr/>
            <p:nvPr/>
          </p:nvSpPr>
          <p:spPr>
            <a:xfrm>
              <a:off x="0" y="4229100"/>
              <a:ext cx="8769600" cy="1409700"/>
            </a:xfrm>
            <a:prstGeom prst="trapezoid">
              <a:avLst>
                <a:gd name="adj" fmla="val 7776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e10d08bbc8_0_84"/>
            <p:cNvSpPr txBox="1"/>
            <p:nvPr/>
          </p:nvSpPr>
          <p:spPr>
            <a:xfrm>
              <a:off x="1534691" y="4229100"/>
              <a:ext cx="5700300" cy="140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
        <p:nvSpPr>
          <p:cNvPr id="358" name="Google Shape;358;ge10d08bbc8_0_84"/>
          <p:cNvSpPr/>
          <p:nvPr/>
        </p:nvSpPr>
        <p:spPr>
          <a:xfrm>
            <a:off x="1409700" y="4014400"/>
            <a:ext cx="6324600" cy="15114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e10d08bbc8_0_10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e10d08bbc8_0_10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e10d08bbc8_0_108"/>
          <p:cNvSpPr txBox="1"/>
          <p:nvPr/>
        </p:nvSpPr>
        <p:spPr>
          <a:xfrm>
            <a:off x="491700" y="172500"/>
            <a:ext cx="8652300" cy="1046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100">
                <a:latin typeface="Calibri"/>
                <a:ea typeface="Calibri"/>
                <a:cs typeface="Calibri"/>
                <a:sym typeface="Calibri"/>
              </a:rPr>
              <a:t>What does the pyramid tell us about the population size and energy availability for consumers?</a:t>
            </a:r>
            <a:endParaRPr sz="3100"/>
          </a:p>
        </p:txBody>
      </p:sp>
      <p:grpSp>
        <p:nvGrpSpPr>
          <p:cNvPr id="372" name="Google Shape;372;ge10d08bbc8_0_108"/>
          <p:cNvGrpSpPr/>
          <p:nvPr/>
        </p:nvGrpSpPr>
        <p:grpSpPr>
          <a:xfrm>
            <a:off x="187209" y="1219201"/>
            <a:ext cx="8769600" cy="5638800"/>
            <a:chOff x="0" y="0"/>
            <a:chExt cx="8769600" cy="5638800"/>
          </a:xfrm>
        </p:grpSpPr>
        <p:sp>
          <p:nvSpPr>
            <p:cNvPr id="373" name="Google Shape;373;ge10d08bbc8_0_108"/>
            <p:cNvSpPr/>
            <p:nvPr/>
          </p:nvSpPr>
          <p:spPr>
            <a:xfrm>
              <a:off x="3288624" y="0"/>
              <a:ext cx="2192400" cy="1409700"/>
            </a:xfrm>
            <a:prstGeom prst="trapezoid">
              <a:avLst>
                <a:gd name="adj" fmla="val 77762"/>
              </a:avLst>
            </a:prstGeom>
            <a:solidFill>
              <a:srgbClr val="ED7D31"/>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e10d08bbc8_0_108"/>
            <p:cNvSpPr txBox="1"/>
            <p:nvPr/>
          </p:nvSpPr>
          <p:spPr>
            <a:xfrm>
              <a:off x="3288624" y="0"/>
              <a:ext cx="2192400" cy="14097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Tertiary </a:t>
              </a: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Consumers</a:t>
              </a:r>
              <a:endParaRPr/>
            </a:p>
          </p:txBody>
        </p:sp>
        <p:sp>
          <p:nvSpPr>
            <p:cNvPr id="375" name="Google Shape;375;ge10d08bbc8_0_108"/>
            <p:cNvSpPr/>
            <p:nvPr/>
          </p:nvSpPr>
          <p:spPr>
            <a:xfrm>
              <a:off x="2192416" y="1409700"/>
              <a:ext cx="4384800" cy="1409700"/>
            </a:xfrm>
            <a:prstGeom prst="trapezoid">
              <a:avLst>
                <a:gd name="adj" fmla="val 77762"/>
              </a:avLst>
            </a:prstGeom>
            <a:solidFill>
              <a:srgbClr val="A5A5A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e10d08bbc8_0_108"/>
            <p:cNvSpPr txBox="1"/>
            <p:nvPr/>
          </p:nvSpPr>
          <p:spPr>
            <a:xfrm>
              <a:off x="2959762" y="1409700"/>
              <a:ext cx="2850000" cy="14097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Secondary Consumers</a:t>
              </a:r>
              <a:endParaRPr/>
            </a:p>
          </p:txBody>
        </p:sp>
        <p:sp>
          <p:nvSpPr>
            <p:cNvPr id="377" name="Google Shape;377;ge10d08bbc8_0_108"/>
            <p:cNvSpPr/>
            <p:nvPr/>
          </p:nvSpPr>
          <p:spPr>
            <a:xfrm>
              <a:off x="1096208" y="2819400"/>
              <a:ext cx="6577200" cy="1409700"/>
            </a:xfrm>
            <a:prstGeom prst="trapezoid">
              <a:avLst>
                <a:gd name="adj" fmla="val 77762"/>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e10d08bbc8_0_108"/>
            <p:cNvSpPr txBox="1"/>
            <p:nvPr/>
          </p:nvSpPr>
          <p:spPr>
            <a:xfrm>
              <a:off x="2247226" y="2819400"/>
              <a:ext cx="4275300" cy="14097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0">
                  <a:solidFill>
                    <a:srgbClr val="FFFFFF"/>
                  </a:solidFill>
                  <a:latin typeface="Calibri"/>
                  <a:ea typeface="Calibri"/>
                  <a:cs typeface="Calibri"/>
                  <a:sym typeface="Calibri"/>
                </a:rPr>
                <a:t>Primary Consumers</a:t>
              </a:r>
              <a:endParaRPr/>
            </a:p>
          </p:txBody>
        </p:sp>
        <p:sp>
          <p:nvSpPr>
            <p:cNvPr id="379" name="Google Shape;379;ge10d08bbc8_0_108"/>
            <p:cNvSpPr/>
            <p:nvPr/>
          </p:nvSpPr>
          <p:spPr>
            <a:xfrm>
              <a:off x="0" y="4229100"/>
              <a:ext cx="8769600" cy="1409700"/>
            </a:xfrm>
            <a:prstGeom prst="trapezoid">
              <a:avLst>
                <a:gd name="adj" fmla="val 7776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ge10d08bbc8_0_108"/>
            <p:cNvSpPr txBox="1"/>
            <p:nvPr/>
          </p:nvSpPr>
          <p:spPr>
            <a:xfrm>
              <a:off x="1534691" y="4229100"/>
              <a:ext cx="5700300" cy="140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e0fc6a52a1_0_451" descr="Artificial Intelligence"/>
          <p:cNvSpPr/>
          <p:nvPr/>
        </p:nvSpPr>
        <p:spPr>
          <a:xfrm>
            <a:off x="1448655" y="1248650"/>
            <a:ext cx="4364059"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7" name="Google Shape;387;ge0fc6a52a1_0_451" descr="Comment Like"/>
          <p:cNvPicPr preferRelativeResize="0"/>
          <p:nvPr/>
        </p:nvPicPr>
        <p:blipFill rotWithShape="1">
          <a:blip r:embed="rId4">
            <a:alphaModFix/>
          </a:blip>
          <a:srcRect/>
          <a:stretch/>
        </p:blipFill>
        <p:spPr>
          <a:xfrm>
            <a:off x="4910313" y="2112840"/>
            <a:ext cx="3133385" cy="31333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0"/>
          <p:cNvSpPr txBox="1"/>
          <p:nvPr/>
        </p:nvSpPr>
        <p:spPr>
          <a:xfrm>
            <a:off x="5539286" y="4721025"/>
            <a:ext cx="1129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Elephant</a:t>
            </a:r>
            <a:endParaRPr/>
          </a:p>
        </p:txBody>
      </p:sp>
      <p:pic>
        <p:nvPicPr>
          <p:cNvPr id="394" name="Google Shape;394;p20" descr="dreamstime_xl_15924979 (1).jpg"/>
          <p:cNvPicPr preferRelativeResize="0"/>
          <p:nvPr/>
        </p:nvPicPr>
        <p:blipFill rotWithShape="1">
          <a:blip r:embed="rId3">
            <a:alphaModFix/>
          </a:blip>
          <a:srcRect/>
          <a:stretch/>
        </p:blipFill>
        <p:spPr>
          <a:xfrm>
            <a:off x="989450" y="1092573"/>
            <a:ext cx="7165099" cy="5045352"/>
          </a:xfrm>
          <a:prstGeom prst="rect">
            <a:avLst/>
          </a:prstGeom>
          <a:noFill/>
          <a:ln>
            <a:noFill/>
          </a:ln>
        </p:spPr>
      </p:pic>
      <p:sp>
        <p:nvSpPr>
          <p:cNvPr id="395" name="Google Shape;395;p2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 name="Google Shape;396;p2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e10d08bbc8_0_15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3" name="Google Shape;403;ge10d08bbc8_0_15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04" name="Google Shape;404;ge10d08bbc8_0_156"/>
          <p:cNvPicPr preferRelativeResize="0"/>
          <p:nvPr/>
        </p:nvPicPr>
        <p:blipFill>
          <a:blip r:embed="rId5">
            <a:alphaModFix/>
          </a:blip>
          <a:stretch>
            <a:fillRect/>
          </a:stretch>
        </p:blipFill>
        <p:spPr>
          <a:xfrm>
            <a:off x="2222913" y="520050"/>
            <a:ext cx="4698171" cy="58179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e0fc6a52a1_0_459" descr="Artificial Intelligence"/>
          <p:cNvSpPr/>
          <p:nvPr/>
        </p:nvSpPr>
        <p:spPr>
          <a:xfrm>
            <a:off x="1232898" y="1471346"/>
            <a:ext cx="4389179"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ge0fc6a52a1_0_459" descr="Comment Dislike"/>
          <p:cNvPicPr preferRelativeResize="0"/>
          <p:nvPr/>
        </p:nvPicPr>
        <p:blipFill rotWithShape="1">
          <a:blip r:embed="rId4">
            <a:alphaModFix/>
          </a:blip>
          <a:srcRect/>
          <a:stretch/>
        </p:blipFill>
        <p:spPr>
          <a:xfrm>
            <a:off x="4719500" y="2013087"/>
            <a:ext cx="3347724" cy="33477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21" descr="dreamstime_xl_6775284.jpg"/>
          <p:cNvPicPr preferRelativeResize="0"/>
          <p:nvPr/>
        </p:nvPicPr>
        <p:blipFill rotWithShape="1">
          <a:blip r:embed="rId3">
            <a:alphaModFix/>
          </a:blip>
          <a:srcRect/>
          <a:stretch/>
        </p:blipFill>
        <p:spPr>
          <a:xfrm>
            <a:off x="1765301" y="1078270"/>
            <a:ext cx="5613399" cy="4701448"/>
          </a:xfrm>
          <a:prstGeom prst="rect">
            <a:avLst/>
          </a:prstGeom>
          <a:noFill/>
          <a:ln>
            <a:noFill/>
          </a:ln>
        </p:spPr>
      </p:pic>
      <p:sp>
        <p:nvSpPr>
          <p:cNvPr id="418" name="Google Shape;418;p2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21"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e10d08bbc8_0_17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 name="Google Shape;426;ge10d08bbc8_0_173"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427" name="Google Shape;427;ge10d08bbc8_0_173"/>
          <p:cNvPicPr preferRelativeResize="0"/>
          <p:nvPr/>
        </p:nvPicPr>
        <p:blipFill>
          <a:blip r:embed="rId5">
            <a:alphaModFix/>
          </a:blip>
          <a:stretch>
            <a:fillRect/>
          </a:stretch>
        </p:blipFill>
        <p:spPr>
          <a:xfrm>
            <a:off x="152400" y="1108712"/>
            <a:ext cx="8839200" cy="464058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e10d08bbc8_0_13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e10d08bbc8_0_4" descr="Lightbulb and gear"/>
          <p:cNvSpPr/>
          <p:nvPr/>
        </p:nvSpPr>
        <p:spPr>
          <a:xfrm>
            <a:off x="0" y="83350"/>
            <a:ext cx="8121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e10d08bbc8_0_4"/>
          <p:cNvSpPr txBox="1"/>
          <p:nvPr/>
        </p:nvSpPr>
        <p:spPr>
          <a:xfrm>
            <a:off x="530100" y="287750"/>
            <a:ext cx="8613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rgbClr val="000000"/>
                </a:solidFill>
                <a:latin typeface="Calibri"/>
                <a:ea typeface="Calibri"/>
                <a:cs typeface="Calibri"/>
                <a:sym typeface="Calibri"/>
              </a:rPr>
              <a:t>Big Question: </a:t>
            </a:r>
            <a:r>
              <a:rPr lang="en-US" sz="3000">
                <a:solidFill>
                  <a:srgbClr val="000000"/>
                </a:solidFill>
                <a:latin typeface="Calibri"/>
                <a:ea typeface="Calibri"/>
                <a:cs typeface="Calibri"/>
                <a:sym typeface="Calibri"/>
              </a:rPr>
              <a:t>How are consumers important to our world?</a:t>
            </a:r>
            <a:endParaRPr sz="3000">
              <a:solidFill>
                <a:srgbClr val="000000"/>
              </a:solidFill>
              <a:latin typeface="Calibri"/>
              <a:ea typeface="Calibri"/>
              <a:cs typeface="Calibri"/>
              <a:sym typeface="Calibri"/>
            </a:endParaRPr>
          </a:p>
        </p:txBody>
      </p:sp>
      <p:pic>
        <p:nvPicPr>
          <p:cNvPr id="205" name="Google Shape;205;ge10d08bbc8_0_4"/>
          <p:cNvPicPr preferRelativeResize="0"/>
          <p:nvPr/>
        </p:nvPicPr>
        <p:blipFill>
          <a:blip r:embed="rId4">
            <a:alphaModFix/>
          </a:blip>
          <a:stretch>
            <a:fillRect/>
          </a:stretch>
        </p:blipFill>
        <p:spPr>
          <a:xfrm>
            <a:off x="869025" y="1303538"/>
            <a:ext cx="7405949" cy="55544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e10d08bbc8_0_14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e10d08bbc8_0_140"/>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is another example of a primary consumer?</a:t>
            </a:r>
            <a:endParaRPr sz="3500"/>
          </a:p>
        </p:txBody>
      </p:sp>
      <p:pic>
        <p:nvPicPr>
          <p:cNvPr id="441" name="Google Shape;441;ge10d08bbc8_0_140"/>
          <p:cNvPicPr preferRelativeResize="0"/>
          <p:nvPr/>
        </p:nvPicPr>
        <p:blipFill>
          <a:blip r:embed="rId4">
            <a:alphaModFix/>
          </a:blip>
          <a:stretch>
            <a:fillRect/>
          </a:stretch>
        </p:blipFill>
        <p:spPr>
          <a:xfrm>
            <a:off x="1233363" y="1761850"/>
            <a:ext cx="6677276" cy="4385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e10d08bbc8_0_181" descr="Artificial Intelligence"/>
          <p:cNvSpPr/>
          <p:nvPr/>
        </p:nvSpPr>
        <p:spPr>
          <a:xfrm>
            <a:off x="1188515" y="1482900"/>
            <a:ext cx="40383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8" name="Google Shape;448;ge10d08bbc8_0_181" descr="Labor"/>
          <p:cNvPicPr preferRelativeResize="0"/>
          <p:nvPr/>
        </p:nvPicPr>
        <p:blipFill rotWithShape="1">
          <a:blip r:embed="rId4">
            <a:alphaModFix/>
          </a:blip>
          <a:srcRect/>
          <a:stretch/>
        </p:blipFill>
        <p:spPr>
          <a:xfrm>
            <a:off x="4552463" y="1727417"/>
            <a:ext cx="3403016" cy="34030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e10d08bbc8_0_190"/>
          <p:cNvSpPr txBox="1"/>
          <p:nvPr/>
        </p:nvSpPr>
        <p:spPr>
          <a:xfrm>
            <a:off x="1972038" y="1192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Primary</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Prim</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-ary</a:t>
            </a:r>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sp>
        <p:nvSpPr>
          <p:cNvPr id="455" name="Google Shape;455;ge10d08bbc8_0_190"/>
          <p:cNvSpPr txBox="1"/>
          <p:nvPr/>
        </p:nvSpPr>
        <p:spPr>
          <a:xfrm>
            <a:off x="3091553" y="4064522"/>
            <a:ext cx="1587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(root word)</a:t>
            </a:r>
            <a:endParaRPr/>
          </a:p>
        </p:txBody>
      </p:sp>
      <p:sp>
        <p:nvSpPr>
          <p:cNvPr id="456" name="Google Shape;456;ge10d08bbc8_0_190"/>
          <p:cNvSpPr txBox="1"/>
          <p:nvPr/>
        </p:nvSpPr>
        <p:spPr>
          <a:xfrm>
            <a:off x="5295751" y="4064525"/>
            <a:ext cx="841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a:t>
            </a:r>
            <a:r>
              <a:rPr lang="en-US" sz="1800">
                <a:latin typeface="Calibri"/>
                <a:ea typeface="Calibri"/>
                <a:cs typeface="Calibri"/>
                <a:sym typeface="Calibri"/>
              </a:rPr>
              <a:t>suffix</a:t>
            </a:r>
            <a:r>
              <a:rPr lang="en-US" sz="1800">
                <a:solidFill>
                  <a:srgbClr val="000000"/>
                </a:solidFill>
                <a:latin typeface="Calibri"/>
                <a:ea typeface="Calibri"/>
                <a:cs typeface="Calibri"/>
                <a:sym typeface="Calibri"/>
              </a:rPr>
              <a:t>)</a:t>
            </a:r>
            <a:endParaRPr/>
          </a:p>
        </p:txBody>
      </p:sp>
      <p:cxnSp>
        <p:nvCxnSpPr>
          <p:cNvPr id="457" name="Google Shape;457;ge10d08bbc8_0_190"/>
          <p:cNvCxnSpPr/>
          <p:nvPr/>
        </p:nvCxnSpPr>
        <p:spPr>
          <a:xfrm flipH="1">
            <a:off x="3873250" y="2155425"/>
            <a:ext cx="468300" cy="1148700"/>
          </a:xfrm>
          <a:prstGeom prst="straightConnector1">
            <a:avLst/>
          </a:prstGeom>
          <a:noFill/>
          <a:ln w="9525" cap="flat" cmpd="sng">
            <a:solidFill>
              <a:srgbClr val="FF0000"/>
            </a:solidFill>
            <a:prstDash val="solid"/>
            <a:round/>
            <a:headEnd type="none" w="med" len="med"/>
            <a:tailEnd type="triangle" w="med" len="med"/>
          </a:ln>
        </p:spPr>
      </p:cxnSp>
      <p:cxnSp>
        <p:nvCxnSpPr>
          <p:cNvPr id="458" name="Google Shape;458;ge10d08bbc8_0_190"/>
          <p:cNvCxnSpPr/>
          <p:nvPr/>
        </p:nvCxnSpPr>
        <p:spPr>
          <a:xfrm>
            <a:off x="5222500" y="2099650"/>
            <a:ext cx="457200" cy="1226700"/>
          </a:xfrm>
          <a:prstGeom prst="straightConnector1">
            <a:avLst/>
          </a:prstGeom>
          <a:noFill/>
          <a:ln w="9525" cap="flat" cmpd="sng">
            <a:solidFill>
              <a:srgbClr val="FF0000"/>
            </a:solidFill>
            <a:prstDash val="solid"/>
            <a:round/>
            <a:headEnd type="none" w="med" len="med"/>
            <a:tailEnd type="triangle" w="med" len="med"/>
          </a:ln>
        </p:spPr>
      </p:cxnSp>
      <p:sp>
        <p:nvSpPr>
          <p:cNvPr id="459" name="Google Shape;459;ge10d08bbc8_0_190" descr="Artificial Intelligence"/>
          <p:cNvSpPr/>
          <p:nvPr/>
        </p:nvSpPr>
        <p:spPr>
          <a:xfrm>
            <a:off x="0" y="0"/>
            <a:ext cx="947400" cy="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ge10d08bbc8_0_190" descr="Labor"/>
          <p:cNvPicPr preferRelativeResize="0"/>
          <p:nvPr/>
        </p:nvPicPr>
        <p:blipFill rotWithShape="1">
          <a:blip r:embed="rId4">
            <a:alphaModFix/>
          </a:blip>
          <a:srcRect/>
          <a:stretch/>
        </p:blipFill>
        <p:spPr>
          <a:xfrm>
            <a:off x="789217" y="56047"/>
            <a:ext cx="798383" cy="7800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e10d08bbc8_0_203"/>
          <p:cNvSpPr txBox="1"/>
          <p:nvPr/>
        </p:nvSpPr>
        <p:spPr>
          <a:xfrm>
            <a:off x="1972038" y="429077"/>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Primary</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Prim</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-ary</a:t>
            </a:r>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cxnSp>
        <p:nvCxnSpPr>
          <p:cNvPr id="467" name="Google Shape;467;ge10d08bbc8_0_203"/>
          <p:cNvCxnSpPr/>
          <p:nvPr/>
        </p:nvCxnSpPr>
        <p:spPr>
          <a:xfrm flipH="1">
            <a:off x="3873250" y="1391850"/>
            <a:ext cx="468300" cy="1148700"/>
          </a:xfrm>
          <a:prstGeom prst="straightConnector1">
            <a:avLst/>
          </a:prstGeom>
          <a:noFill/>
          <a:ln w="9525" cap="flat" cmpd="sng">
            <a:solidFill>
              <a:srgbClr val="FF0000"/>
            </a:solidFill>
            <a:prstDash val="solid"/>
            <a:round/>
            <a:headEnd type="none" w="med" len="med"/>
            <a:tailEnd type="triangle" w="med" len="med"/>
          </a:ln>
        </p:spPr>
      </p:cxnSp>
      <p:cxnSp>
        <p:nvCxnSpPr>
          <p:cNvPr id="468" name="Google Shape;468;ge10d08bbc8_0_203"/>
          <p:cNvCxnSpPr/>
          <p:nvPr/>
        </p:nvCxnSpPr>
        <p:spPr>
          <a:xfrm>
            <a:off x="3878800" y="3340500"/>
            <a:ext cx="457200" cy="1226700"/>
          </a:xfrm>
          <a:prstGeom prst="straightConnector1">
            <a:avLst/>
          </a:prstGeom>
          <a:noFill/>
          <a:ln w="9525" cap="flat" cmpd="sng">
            <a:solidFill>
              <a:srgbClr val="FF0000"/>
            </a:solidFill>
            <a:prstDash val="solid"/>
            <a:round/>
            <a:headEnd type="none" w="med" len="med"/>
            <a:tailEnd type="triangle" w="med" len="med"/>
          </a:ln>
        </p:spPr>
      </p:cxnSp>
      <p:sp>
        <p:nvSpPr>
          <p:cNvPr id="469" name="Google Shape;469;ge10d08bbc8_0_203" descr="Artificial Intelligence"/>
          <p:cNvSpPr/>
          <p:nvPr/>
        </p:nvSpPr>
        <p:spPr>
          <a:xfrm>
            <a:off x="0" y="0"/>
            <a:ext cx="947400" cy="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0" name="Google Shape;470;ge10d08bbc8_0_203" descr="Labor"/>
          <p:cNvPicPr preferRelativeResize="0"/>
          <p:nvPr/>
        </p:nvPicPr>
        <p:blipFill rotWithShape="1">
          <a:blip r:embed="rId4">
            <a:alphaModFix/>
          </a:blip>
          <a:srcRect/>
          <a:stretch/>
        </p:blipFill>
        <p:spPr>
          <a:xfrm>
            <a:off x="789217" y="56047"/>
            <a:ext cx="798383" cy="780026"/>
          </a:xfrm>
          <a:prstGeom prst="rect">
            <a:avLst/>
          </a:prstGeom>
          <a:noFill/>
          <a:ln>
            <a:noFill/>
          </a:ln>
        </p:spPr>
      </p:pic>
      <p:sp>
        <p:nvSpPr>
          <p:cNvPr id="471" name="Google Shape;471;ge10d08bbc8_0_203"/>
          <p:cNvSpPr txBox="1"/>
          <p:nvPr/>
        </p:nvSpPr>
        <p:spPr>
          <a:xfrm>
            <a:off x="3755525" y="4676400"/>
            <a:ext cx="1126200" cy="80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000">
                <a:latin typeface="Calibri"/>
                <a:ea typeface="Calibri"/>
                <a:cs typeface="Calibri"/>
                <a:sym typeface="Calibri"/>
              </a:rPr>
              <a:t>First</a:t>
            </a:r>
            <a:endParaRPr sz="40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e10d08bbc8_0_215"/>
          <p:cNvSpPr txBox="1"/>
          <p:nvPr/>
        </p:nvSpPr>
        <p:spPr>
          <a:xfrm>
            <a:off x="1972038" y="429077"/>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Primary</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Prim</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-ary</a:t>
            </a:r>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cxnSp>
        <p:nvCxnSpPr>
          <p:cNvPr id="478" name="Google Shape;478;ge10d08bbc8_0_215"/>
          <p:cNvCxnSpPr/>
          <p:nvPr/>
        </p:nvCxnSpPr>
        <p:spPr>
          <a:xfrm flipH="1">
            <a:off x="5285900" y="3415375"/>
            <a:ext cx="468300" cy="1148700"/>
          </a:xfrm>
          <a:prstGeom prst="straightConnector1">
            <a:avLst/>
          </a:prstGeom>
          <a:noFill/>
          <a:ln w="9525" cap="flat" cmpd="sng">
            <a:solidFill>
              <a:srgbClr val="FF0000"/>
            </a:solidFill>
            <a:prstDash val="solid"/>
            <a:round/>
            <a:headEnd type="none" w="med" len="med"/>
            <a:tailEnd type="triangle" w="med" len="med"/>
          </a:ln>
        </p:spPr>
      </p:cxnSp>
      <p:cxnSp>
        <p:nvCxnSpPr>
          <p:cNvPr id="479" name="Google Shape;479;ge10d08bbc8_0_215"/>
          <p:cNvCxnSpPr/>
          <p:nvPr/>
        </p:nvCxnSpPr>
        <p:spPr>
          <a:xfrm>
            <a:off x="5291450" y="1352850"/>
            <a:ext cx="457200" cy="1226700"/>
          </a:xfrm>
          <a:prstGeom prst="straightConnector1">
            <a:avLst/>
          </a:prstGeom>
          <a:noFill/>
          <a:ln w="9525" cap="flat" cmpd="sng">
            <a:solidFill>
              <a:srgbClr val="FF0000"/>
            </a:solidFill>
            <a:prstDash val="solid"/>
            <a:round/>
            <a:headEnd type="none" w="med" len="med"/>
            <a:tailEnd type="triangle" w="med" len="med"/>
          </a:ln>
        </p:spPr>
      </p:cxnSp>
      <p:sp>
        <p:nvSpPr>
          <p:cNvPr id="480" name="Google Shape;480;ge10d08bbc8_0_215" descr="Artificial Intelligence"/>
          <p:cNvSpPr/>
          <p:nvPr/>
        </p:nvSpPr>
        <p:spPr>
          <a:xfrm>
            <a:off x="0" y="0"/>
            <a:ext cx="947400" cy="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1" name="Google Shape;481;ge10d08bbc8_0_215" descr="Labor"/>
          <p:cNvPicPr preferRelativeResize="0"/>
          <p:nvPr/>
        </p:nvPicPr>
        <p:blipFill rotWithShape="1">
          <a:blip r:embed="rId4">
            <a:alphaModFix/>
          </a:blip>
          <a:srcRect/>
          <a:stretch/>
        </p:blipFill>
        <p:spPr>
          <a:xfrm>
            <a:off x="789217" y="56047"/>
            <a:ext cx="798383" cy="780026"/>
          </a:xfrm>
          <a:prstGeom prst="rect">
            <a:avLst/>
          </a:prstGeom>
          <a:noFill/>
          <a:ln>
            <a:noFill/>
          </a:ln>
        </p:spPr>
      </p:pic>
      <p:sp>
        <p:nvSpPr>
          <p:cNvPr id="482" name="Google Shape;482;ge10d08bbc8_0_215"/>
          <p:cNvSpPr txBox="1"/>
          <p:nvPr/>
        </p:nvSpPr>
        <p:spPr>
          <a:xfrm>
            <a:off x="3221700" y="4676400"/>
            <a:ext cx="4906200" cy="80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000">
                <a:latin typeface="Calibri"/>
                <a:ea typeface="Calibri"/>
                <a:cs typeface="Calibri"/>
                <a:sym typeface="Calibri"/>
              </a:rPr>
              <a:t>Describing something</a:t>
            </a:r>
            <a:endParaRPr sz="40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e10d08bbc8_0_22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e10d08bbc8_0_23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e10d08bbc8_0_230"/>
          <p:cNvSpPr txBox="1"/>
          <p:nvPr/>
        </p:nvSpPr>
        <p:spPr>
          <a:xfrm>
            <a:off x="797300" y="172500"/>
            <a:ext cx="78267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How can we use the word parts of primary to help us remember the definition of the term?</a:t>
            </a:r>
            <a:endParaRPr sz="3500"/>
          </a:p>
        </p:txBody>
      </p:sp>
      <p:sp>
        <p:nvSpPr>
          <p:cNvPr id="496" name="Google Shape;496;ge10d08bbc8_0_230"/>
          <p:cNvSpPr txBox="1"/>
          <p:nvPr/>
        </p:nvSpPr>
        <p:spPr>
          <a:xfrm>
            <a:off x="1972038" y="2223502"/>
            <a:ext cx="51999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latin typeface="Calibri"/>
                <a:ea typeface="Calibri"/>
                <a:cs typeface="Calibri"/>
                <a:sym typeface="Calibri"/>
              </a:rPr>
              <a:t>Primary</a:t>
            </a:r>
            <a:endParaRPr/>
          </a:p>
          <a:p>
            <a:pPr marL="0" marR="0" lvl="0" indent="0" algn="l" rtl="0">
              <a:spcBef>
                <a:spcPts val="0"/>
              </a:spcBef>
              <a:spcAft>
                <a:spcPts val="0"/>
              </a:spcAft>
              <a:buNone/>
            </a:pPr>
            <a:endParaRPr sz="6400" b="1">
              <a:solidFill>
                <a:srgbClr val="000000"/>
              </a:solidFill>
              <a:latin typeface="Calibri"/>
              <a:ea typeface="Calibri"/>
              <a:cs typeface="Calibri"/>
              <a:sym typeface="Calibri"/>
            </a:endParaRPr>
          </a:p>
          <a:p>
            <a:pPr marL="0" marR="0" lvl="0" indent="0" algn="l" rtl="0">
              <a:spcBef>
                <a:spcPts val="0"/>
              </a:spcBef>
              <a:spcAft>
                <a:spcPts val="0"/>
              </a:spcAft>
              <a:buNone/>
            </a:pP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Prim</a:t>
            </a:r>
            <a:r>
              <a:rPr lang="en-US" sz="6400" b="1">
                <a:solidFill>
                  <a:srgbClr val="000000"/>
                </a:solidFill>
                <a:latin typeface="Calibri"/>
                <a:ea typeface="Calibri"/>
                <a:cs typeface="Calibri"/>
                <a:sym typeface="Calibri"/>
              </a:rPr>
              <a:t>   </a:t>
            </a:r>
            <a:r>
              <a:rPr lang="en-US" sz="6400" b="1">
                <a:latin typeface="Calibri"/>
                <a:ea typeface="Calibri"/>
                <a:cs typeface="Calibri"/>
                <a:sym typeface="Calibri"/>
              </a:rPr>
              <a:t>-ary</a:t>
            </a:r>
            <a:endParaRPr/>
          </a:p>
          <a:p>
            <a:pPr marL="0" marR="0" lvl="0" indent="0" algn="l" rtl="0">
              <a:spcBef>
                <a:spcPts val="0"/>
              </a:spcBef>
              <a:spcAft>
                <a:spcPts val="0"/>
              </a:spcAft>
              <a:buNone/>
            </a:pPr>
            <a:endParaRPr sz="6400">
              <a:solidFill>
                <a:srgbClr val="000000"/>
              </a:solidFill>
              <a:latin typeface="Calibri"/>
              <a:ea typeface="Calibri"/>
              <a:cs typeface="Calibri"/>
              <a:sym typeface="Calibri"/>
            </a:endParaRPr>
          </a:p>
        </p:txBody>
      </p:sp>
      <p:sp>
        <p:nvSpPr>
          <p:cNvPr id="497" name="Google Shape;497;ge10d08bbc8_0_230"/>
          <p:cNvSpPr txBox="1"/>
          <p:nvPr/>
        </p:nvSpPr>
        <p:spPr>
          <a:xfrm>
            <a:off x="3091553" y="5095372"/>
            <a:ext cx="1587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(root word)</a:t>
            </a:r>
            <a:endParaRPr/>
          </a:p>
        </p:txBody>
      </p:sp>
      <p:sp>
        <p:nvSpPr>
          <p:cNvPr id="498" name="Google Shape;498;ge10d08bbc8_0_230"/>
          <p:cNvSpPr txBox="1"/>
          <p:nvPr/>
        </p:nvSpPr>
        <p:spPr>
          <a:xfrm>
            <a:off x="5295751" y="5095375"/>
            <a:ext cx="841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a:t>
            </a:r>
            <a:r>
              <a:rPr lang="en-US" sz="1800">
                <a:latin typeface="Calibri"/>
                <a:ea typeface="Calibri"/>
                <a:cs typeface="Calibri"/>
                <a:sym typeface="Calibri"/>
              </a:rPr>
              <a:t>suffix</a:t>
            </a:r>
            <a:r>
              <a:rPr lang="en-US" sz="1800">
                <a:solidFill>
                  <a:srgbClr val="000000"/>
                </a:solidFill>
                <a:latin typeface="Calibri"/>
                <a:ea typeface="Calibri"/>
                <a:cs typeface="Calibri"/>
                <a:sym typeface="Calibri"/>
              </a:rPr>
              <a:t>)</a:t>
            </a:r>
            <a:endParaRPr/>
          </a:p>
        </p:txBody>
      </p:sp>
      <p:cxnSp>
        <p:nvCxnSpPr>
          <p:cNvPr id="499" name="Google Shape;499;ge10d08bbc8_0_230"/>
          <p:cNvCxnSpPr/>
          <p:nvPr/>
        </p:nvCxnSpPr>
        <p:spPr>
          <a:xfrm flipH="1">
            <a:off x="3873250" y="3186275"/>
            <a:ext cx="468300" cy="1148700"/>
          </a:xfrm>
          <a:prstGeom prst="straightConnector1">
            <a:avLst/>
          </a:prstGeom>
          <a:noFill/>
          <a:ln w="9525" cap="flat" cmpd="sng">
            <a:solidFill>
              <a:srgbClr val="FF0000"/>
            </a:solidFill>
            <a:prstDash val="solid"/>
            <a:round/>
            <a:headEnd type="none" w="med" len="med"/>
            <a:tailEnd type="triangle" w="med" len="med"/>
          </a:ln>
        </p:spPr>
      </p:cxnSp>
      <p:cxnSp>
        <p:nvCxnSpPr>
          <p:cNvPr id="500" name="Google Shape;500;ge10d08bbc8_0_230"/>
          <p:cNvCxnSpPr/>
          <p:nvPr/>
        </p:nvCxnSpPr>
        <p:spPr>
          <a:xfrm>
            <a:off x="5222500" y="3130500"/>
            <a:ext cx="457200" cy="12267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e10d08bbc8_0_24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e10d08bbc8_0_242"/>
          <p:cNvSpPr txBox="1"/>
          <p:nvPr/>
        </p:nvSpPr>
        <p:spPr>
          <a:xfrm>
            <a:off x="797300" y="172500"/>
            <a:ext cx="78267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Consumers do which of the following?</a:t>
            </a:r>
            <a:endParaRPr sz="3500"/>
          </a:p>
        </p:txBody>
      </p:sp>
      <p:sp>
        <p:nvSpPr>
          <p:cNvPr id="508" name="Google Shape;508;ge10d08bbc8_0_242"/>
          <p:cNvSpPr txBox="1"/>
          <p:nvPr/>
        </p:nvSpPr>
        <p:spPr>
          <a:xfrm>
            <a:off x="587300" y="1294750"/>
            <a:ext cx="4906200" cy="27705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Eat only plants</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Eat other organisms</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Make their own food</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Are at the bottom of the energy pyramid</a:t>
            </a:r>
            <a:endParaRPr sz="3000">
              <a:latin typeface="Calibri"/>
              <a:ea typeface="Calibri"/>
              <a:cs typeface="Calibri"/>
              <a:sym typeface="Calibri"/>
            </a:endParaRPr>
          </a:p>
        </p:txBody>
      </p:sp>
      <p:pic>
        <p:nvPicPr>
          <p:cNvPr id="509" name="Google Shape;509;ge10d08bbc8_0_242" descr="dreamstime_xl_4788633.jpg"/>
          <p:cNvPicPr preferRelativeResize="0"/>
          <p:nvPr/>
        </p:nvPicPr>
        <p:blipFill rotWithShape="1">
          <a:blip r:embed="rId4">
            <a:alphaModFix/>
          </a:blip>
          <a:srcRect/>
          <a:stretch/>
        </p:blipFill>
        <p:spPr>
          <a:xfrm>
            <a:off x="4271625" y="3536475"/>
            <a:ext cx="4631497" cy="3087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e10d08bbc8_0_255"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ge10d08bbc8_0_255"/>
          <p:cNvSpPr txBox="1"/>
          <p:nvPr/>
        </p:nvSpPr>
        <p:spPr>
          <a:xfrm>
            <a:off x="797300" y="172500"/>
            <a:ext cx="78267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Consumers do which of the following?</a:t>
            </a:r>
            <a:endParaRPr sz="3500"/>
          </a:p>
        </p:txBody>
      </p:sp>
      <p:sp>
        <p:nvSpPr>
          <p:cNvPr id="517" name="Google Shape;517;ge10d08bbc8_0_255"/>
          <p:cNvSpPr txBox="1"/>
          <p:nvPr/>
        </p:nvSpPr>
        <p:spPr>
          <a:xfrm>
            <a:off x="587300" y="1294750"/>
            <a:ext cx="4906200" cy="27705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Eat only plants</a:t>
            </a:r>
            <a:endParaRPr sz="3000">
              <a:latin typeface="Calibri"/>
              <a:ea typeface="Calibri"/>
              <a:cs typeface="Calibri"/>
              <a:sym typeface="Calibri"/>
            </a:endParaRPr>
          </a:p>
          <a:p>
            <a:pPr marL="457200" lvl="0" indent="-419100" algn="l" rtl="0">
              <a:lnSpc>
                <a:spcPct val="115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Eat other organisms</a:t>
            </a:r>
            <a:endParaRPr sz="3000">
              <a:solidFill>
                <a:srgbClr val="FF0000"/>
              </a:solidFill>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Make their own food</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Are at the bottom of the energy pyramid</a:t>
            </a:r>
            <a:endParaRPr sz="3000">
              <a:latin typeface="Calibri"/>
              <a:ea typeface="Calibri"/>
              <a:cs typeface="Calibri"/>
              <a:sym typeface="Calibri"/>
            </a:endParaRPr>
          </a:p>
        </p:txBody>
      </p:sp>
      <p:pic>
        <p:nvPicPr>
          <p:cNvPr id="518" name="Google Shape;518;ge10d08bbc8_0_255" descr="dreamstime_xl_4788633.jpg"/>
          <p:cNvPicPr preferRelativeResize="0"/>
          <p:nvPr/>
        </p:nvPicPr>
        <p:blipFill rotWithShape="1">
          <a:blip r:embed="rId4">
            <a:alphaModFix/>
          </a:blip>
          <a:srcRect/>
          <a:stretch/>
        </p:blipFill>
        <p:spPr>
          <a:xfrm>
            <a:off x="4271625" y="3536475"/>
            <a:ext cx="4631497" cy="3087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e10d08bbc8_0_30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e10d08bbc8_0_300"/>
          <p:cNvSpPr txBox="1"/>
          <p:nvPr/>
        </p:nvSpPr>
        <p:spPr>
          <a:xfrm>
            <a:off x="702601"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are primary consumers?</a:t>
            </a:r>
            <a:endParaRPr sz="3500"/>
          </a:p>
        </p:txBody>
      </p:sp>
      <p:pic>
        <p:nvPicPr>
          <p:cNvPr id="526" name="Google Shape;526;ge10d08bbc8_0_300" descr="dreamstime_xl_8863484.jpg"/>
          <p:cNvPicPr preferRelativeResize="0"/>
          <p:nvPr/>
        </p:nvPicPr>
        <p:blipFill rotWithShape="1">
          <a:blip r:embed="rId4">
            <a:alphaModFix/>
          </a:blip>
          <a:srcRect/>
          <a:stretch/>
        </p:blipFill>
        <p:spPr>
          <a:xfrm>
            <a:off x="2468001" y="1759776"/>
            <a:ext cx="4208002" cy="4208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e0fc6a52a1_0_104"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e10d08bbc8_0_263"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ge10d08bbc8_0_263"/>
          <p:cNvSpPr txBox="1"/>
          <p:nvPr/>
        </p:nvSpPr>
        <p:spPr>
          <a:xfrm>
            <a:off x="182251" y="487097"/>
            <a:ext cx="8779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000000"/>
                </a:solidFill>
                <a:latin typeface="Calibri"/>
                <a:ea typeface="Calibri"/>
                <a:cs typeface="Calibri"/>
                <a:sym typeface="Calibri"/>
              </a:rPr>
              <a:t>As the population decreases, what else decreases?</a:t>
            </a:r>
            <a:endParaRPr/>
          </a:p>
        </p:txBody>
      </p:sp>
      <p:pic>
        <p:nvPicPr>
          <p:cNvPr id="534" name="Google Shape;534;ge10d08bbc8_0_263"/>
          <p:cNvPicPr preferRelativeResize="0"/>
          <p:nvPr/>
        </p:nvPicPr>
        <p:blipFill>
          <a:blip r:embed="rId4">
            <a:alphaModFix/>
          </a:blip>
          <a:stretch>
            <a:fillRect/>
          </a:stretch>
        </p:blipFill>
        <p:spPr>
          <a:xfrm>
            <a:off x="1158985" y="1983962"/>
            <a:ext cx="6826026" cy="4386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e10d08bbc8_0_273"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e10d08bbc8_0_273"/>
          <p:cNvSpPr txBox="1"/>
          <p:nvPr/>
        </p:nvSpPr>
        <p:spPr>
          <a:xfrm>
            <a:off x="685800" y="403300"/>
            <a:ext cx="81213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500">
                <a:solidFill>
                  <a:srgbClr val="000000"/>
                </a:solidFill>
                <a:latin typeface="Calibri"/>
                <a:ea typeface="Calibri"/>
                <a:cs typeface="Calibri"/>
                <a:sym typeface="Calibri"/>
              </a:rPr>
              <a:t>Which picture shows a </a:t>
            </a:r>
            <a:r>
              <a:rPr lang="en-US" sz="3500" b="1">
                <a:solidFill>
                  <a:srgbClr val="000000"/>
                </a:solidFill>
                <a:latin typeface="Calibri"/>
                <a:ea typeface="Calibri"/>
                <a:cs typeface="Calibri"/>
                <a:sym typeface="Calibri"/>
              </a:rPr>
              <a:t>primary</a:t>
            </a:r>
            <a:r>
              <a:rPr lang="en-US" sz="3500">
                <a:solidFill>
                  <a:srgbClr val="000000"/>
                </a:solidFill>
                <a:latin typeface="Calibri"/>
                <a:ea typeface="Calibri"/>
                <a:cs typeface="Calibri"/>
                <a:sym typeface="Calibri"/>
              </a:rPr>
              <a:t> </a:t>
            </a:r>
            <a:r>
              <a:rPr lang="en-US" sz="3500" b="1">
                <a:solidFill>
                  <a:srgbClr val="000000"/>
                </a:solidFill>
                <a:latin typeface="Calibri"/>
                <a:ea typeface="Calibri"/>
                <a:cs typeface="Calibri"/>
                <a:sym typeface="Calibri"/>
              </a:rPr>
              <a:t>consumer</a:t>
            </a:r>
            <a:r>
              <a:rPr lang="en-US" sz="3500">
                <a:solidFill>
                  <a:srgbClr val="000000"/>
                </a:solidFill>
                <a:latin typeface="Calibri"/>
                <a:ea typeface="Calibri"/>
                <a:cs typeface="Calibri"/>
                <a:sym typeface="Calibri"/>
              </a:rPr>
              <a:t>? </a:t>
            </a:r>
            <a:endParaRPr sz="3500">
              <a:solidFill>
                <a:srgbClr val="000000"/>
              </a:solidFill>
              <a:latin typeface="Calibri"/>
              <a:ea typeface="Calibri"/>
              <a:cs typeface="Calibri"/>
              <a:sym typeface="Calibri"/>
            </a:endParaRPr>
          </a:p>
        </p:txBody>
      </p:sp>
      <p:pic>
        <p:nvPicPr>
          <p:cNvPr id="542" name="Google Shape;542;ge10d08bbc8_0_273" descr="dreamstime_xl_1777069.jpg"/>
          <p:cNvPicPr preferRelativeResize="0"/>
          <p:nvPr/>
        </p:nvPicPr>
        <p:blipFill rotWithShape="1">
          <a:blip r:embed="rId4">
            <a:alphaModFix/>
          </a:blip>
          <a:srcRect/>
          <a:stretch/>
        </p:blipFill>
        <p:spPr>
          <a:xfrm>
            <a:off x="4415035" y="1803476"/>
            <a:ext cx="3606616" cy="2404063"/>
          </a:xfrm>
          <a:prstGeom prst="rect">
            <a:avLst/>
          </a:prstGeom>
          <a:noFill/>
          <a:ln>
            <a:noFill/>
          </a:ln>
        </p:spPr>
      </p:pic>
      <p:pic>
        <p:nvPicPr>
          <p:cNvPr id="543" name="Google Shape;543;ge10d08bbc8_0_273" descr="dreamstime_xl_58201623.jpg"/>
          <p:cNvPicPr preferRelativeResize="0"/>
          <p:nvPr/>
        </p:nvPicPr>
        <p:blipFill rotWithShape="1">
          <a:blip r:embed="rId5">
            <a:alphaModFix/>
          </a:blip>
          <a:srcRect/>
          <a:stretch/>
        </p:blipFill>
        <p:spPr>
          <a:xfrm>
            <a:off x="4415035" y="4335777"/>
            <a:ext cx="3606616" cy="2404063"/>
          </a:xfrm>
          <a:prstGeom prst="rect">
            <a:avLst/>
          </a:prstGeom>
          <a:noFill/>
          <a:ln>
            <a:noFill/>
          </a:ln>
        </p:spPr>
      </p:pic>
      <p:pic>
        <p:nvPicPr>
          <p:cNvPr id="544" name="Google Shape;544;ge10d08bbc8_0_273" descr="dreamstime_xl_4660403.jpg"/>
          <p:cNvPicPr preferRelativeResize="0"/>
          <p:nvPr/>
        </p:nvPicPr>
        <p:blipFill rotWithShape="1">
          <a:blip r:embed="rId6">
            <a:alphaModFix/>
          </a:blip>
          <a:srcRect/>
          <a:stretch/>
        </p:blipFill>
        <p:spPr>
          <a:xfrm>
            <a:off x="1288769" y="2086640"/>
            <a:ext cx="2583918" cy="38608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e10d08bbc8_0_284"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e10d08bbc8_0_284"/>
          <p:cNvSpPr txBox="1"/>
          <p:nvPr/>
        </p:nvSpPr>
        <p:spPr>
          <a:xfrm>
            <a:off x="685800" y="403300"/>
            <a:ext cx="81213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500">
                <a:solidFill>
                  <a:srgbClr val="000000"/>
                </a:solidFill>
                <a:latin typeface="Calibri"/>
                <a:ea typeface="Calibri"/>
                <a:cs typeface="Calibri"/>
                <a:sym typeface="Calibri"/>
              </a:rPr>
              <a:t>Which picture shows a </a:t>
            </a:r>
            <a:r>
              <a:rPr lang="en-US" sz="3500" b="1">
                <a:solidFill>
                  <a:srgbClr val="000000"/>
                </a:solidFill>
                <a:latin typeface="Calibri"/>
                <a:ea typeface="Calibri"/>
                <a:cs typeface="Calibri"/>
                <a:sym typeface="Calibri"/>
              </a:rPr>
              <a:t>primary</a:t>
            </a:r>
            <a:r>
              <a:rPr lang="en-US" sz="3500">
                <a:solidFill>
                  <a:srgbClr val="000000"/>
                </a:solidFill>
                <a:latin typeface="Calibri"/>
                <a:ea typeface="Calibri"/>
                <a:cs typeface="Calibri"/>
                <a:sym typeface="Calibri"/>
              </a:rPr>
              <a:t> </a:t>
            </a:r>
            <a:r>
              <a:rPr lang="en-US" sz="3500" b="1">
                <a:solidFill>
                  <a:srgbClr val="000000"/>
                </a:solidFill>
                <a:latin typeface="Calibri"/>
                <a:ea typeface="Calibri"/>
                <a:cs typeface="Calibri"/>
                <a:sym typeface="Calibri"/>
              </a:rPr>
              <a:t>consumer</a:t>
            </a:r>
            <a:r>
              <a:rPr lang="en-US" sz="3500">
                <a:solidFill>
                  <a:srgbClr val="000000"/>
                </a:solidFill>
                <a:latin typeface="Calibri"/>
                <a:ea typeface="Calibri"/>
                <a:cs typeface="Calibri"/>
                <a:sym typeface="Calibri"/>
              </a:rPr>
              <a:t>? </a:t>
            </a:r>
            <a:endParaRPr sz="3500">
              <a:solidFill>
                <a:srgbClr val="000000"/>
              </a:solidFill>
              <a:latin typeface="Calibri"/>
              <a:ea typeface="Calibri"/>
              <a:cs typeface="Calibri"/>
              <a:sym typeface="Calibri"/>
            </a:endParaRPr>
          </a:p>
        </p:txBody>
      </p:sp>
      <p:pic>
        <p:nvPicPr>
          <p:cNvPr id="552" name="Google Shape;552;ge10d08bbc8_0_284" descr="dreamstime_xl_1777069.jpg"/>
          <p:cNvPicPr preferRelativeResize="0"/>
          <p:nvPr/>
        </p:nvPicPr>
        <p:blipFill rotWithShape="1">
          <a:blip r:embed="rId4">
            <a:alphaModFix/>
          </a:blip>
          <a:srcRect/>
          <a:stretch/>
        </p:blipFill>
        <p:spPr>
          <a:xfrm>
            <a:off x="4415035" y="1803476"/>
            <a:ext cx="3606616" cy="2404063"/>
          </a:xfrm>
          <a:prstGeom prst="rect">
            <a:avLst/>
          </a:prstGeom>
          <a:noFill/>
          <a:ln>
            <a:noFill/>
          </a:ln>
        </p:spPr>
      </p:pic>
      <p:pic>
        <p:nvPicPr>
          <p:cNvPr id="553" name="Google Shape;553;ge10d08bbc8_0_284" descr="dreamstime_xl_58201623.jpg"/>
          <p:cNvPicPr preferRelativeResize="0"/>
          <p:nvPr/>
        </p:nvPicPr>
        <p:blipFill rotWithShape="1">
          <a:blip r:embed="rId5">
            <a:alphaModFix/>
          </a:blip>
          <a:srcRect/>
          <a:stretch/>
        </p:blipFill>
        <p:spPr>
          <a:xfrm>
            <a:off x="4415035" y="4335777"/>
            <a:ext cx="3606616" cy="2404063"/>
          </a:xfrm>
          <a:prstGeom prst="rect">
            <a:avLst/>
          </a:prstGeom>
          <a:noFill/>
          <a:ln>
            <a:noFill/>
          </a:ln>
        </p:spPr>
      </p:pic>
      <p:pic>
        <p:nvPicPr>
          <p:cNvPr id="554" name="Google Shape;554;ge10d08bbc8_0_284" descr="dreamstime_xl_4660403.jpg"/>
          <p:cNvPicPr preferRelativeResize="0"/>
          <p:nvPr/>
        </p:nvPicPr>
        <p:blipFill rotWithShape="1">
          <a:blip r:embed="rId6">
            <a:alphaModFix/>
          </a:blip>
          <a:srcRect/>
          <a:stretch/>
        </p:blipFill>
        <p:spPr>
          <a:xfrm>
            <a:off x="1288769" y="2086640"/>
            <a:ext cx="2583918" cy="3860801"/>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e10d08bbc8_0_316"/>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Secondary Consumer</a:t>
            </a:r>
            <a:endParaRPr sz="1400" b="0" i="0" u="none" strike="noStrike" cap="none">
              <a:solidFill>
                <a:srgbClr val="000000"/>
              </a:solidFill>
              <a:latin typeface="Arial"/>
              <a:ea typeface="Arial"/>
              <a:cs typeface="Arial"/>
              <a:sym typeface="Arial"/>
            </a:endParaRPr>
          </a:p>
        </p:txBody>
      </p:sp>
      <p:sp>
        <p:nvSpPr>
          <p:cNvPr id="561" name="Google Shape;561;ge10d08bbc8_0_316"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2" name="Google Shape;562;ge10d08bbc8_0_316"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e10d08bbc8_0_323"/>
          <p:cNvSpPr txBox="1"/>
          <p:nvPr/>
        </p:nvSpPr>
        <p:spPr>
          <a:xfrm>
            <a:off x="1038050" y="309925"/>
            <a:ext cx="7873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u="sng">
                <a:solidFill>
                  <a:schemeClr val="dk1"/>
                </a:solidFill>
                <a:latin typeface="Calibri"/>
                <a:ea typeface="Calibri"/>
                <a:cs typeface="Calibri"/>
                <a:sym typeface="Calibri"/>
              </a:rPr>
              <a:t>Secondary Consumers</a:t>
            </a:r>
            <a:r>
              <a:rPr lang="en-US" sz="3500" b="1" i="0" u="sng" strike="noStrike" cap="none">
                <a:solidFill>
                  <a:schemeClr val="dk1"/>
                </a:solidFill>
                <a:latin typeface="Calibri"/>
                <a:ea typeface="Calibri"/>
                <a:cs typeface="Calibri"/>
                <a:sym typeface="Calibri"/>
              </a:rPr>
              <a:t>:</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“second-order consumers”; animals that eat primary consumers</a:t>
            </a:r>
            <a:endParaRPr sz="3500" b="0" i="0" u="none" strike="noStrike" cap="none">
              <a:solidFill>
                <a:schemeClr val="dk1"/>
              </a:solidFill>
              <a:latin typeface="Calibri"/>
              <a:ea typeface="Calibri"/>
              <a:cs typeface="Calibri"/>
              <a:sym typeface="Calibri"/>
            </a:endParaRPr>
          </a:p>
        </p:txBody>
      </p:sp>
      <p:sp>
        <p:nvSpPr>
          <p:cNvPr id="569" name="Google Shape;569;ge10d08bbc8_0_323" descr="Artificial Intelligence"/>
          <p:cNvSpPr/>
          <p:nvPr/>
        </p:nvSpPr>
        <p:spPr>
          <a:xfrm>
            <a:off x="0" y="0"/>
            <a:ext cx="921900" cy="880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0" name="Google Shape;570;ge10d08bbc8_0_323" descr="Blog"/>
          <p:cNvPicPr preferRelativeResize="0"/>
          <p:nvPr/>
        </p:nvPicPr>
        <p:blipFill rotWithShape="1">
          <a:blip r:embed="rId4">
            <a:alphaModFix/>
          </a:blip>
          <a:srcRect/>
          <a:stretch/>
        </p:blipFill>
        <p:spPr>
          <a:xfrm>
            <a:off x="856161" y="36237"/>
            <a:ext cx="693864" cy="808518"/>
          </a:xfrm>
          <a:prstGeom prst="rect">
            <a:avLst/>
          </a:prstGeom>
          <a:noFill/>
          <a:ln>
            <a:noFill/>
          </a:ln>
        </p:spPr>
      </p:pic>
      <p:pic>
        <p:nvPicPr>
          <p:cNvPr id="571" name="Google Shape;571;ge10d08bbc8_0_323" descr="dreamstime_xl_17636705.jpg"/>
          <p:cNvPicPr preferRelativeResize="0"/>
          <p:nvPr/>
        </p:nvPicPr>
        <p:blipFill rotWithShape="1">
          <a:blip r:embed="rId5">
            <a:alphaModFix/>
          </a:blip>
          <a:srcRect/>
          <a:stretch/>
        </p:blipFill>
        <p:spPr>
          <a:xfrm>
            <a:off x="1914957" y="2520101"/>
            <a:ext cx="5314091" cy="3542730"/>
          </a:xfrm>
          <a:prstGeom prst="rect">
            <a:avLst/>
          </a:prstGeom>
          <a:noFill/>
          <a:ln>
            <a:noFill/>
          </a:ln>
        </p:spPr>
      </p:pic>
      <p:sp>
        <p:nvSpPr>
          <p:cNvPr id="572" name="Google Shape;572;ge10d08bbc8_0_323"/>
          <p:cNvSpPr/>
          <p:nvPr/>
        </p:nvSpPr>
        <p:spPr>
          <a:xfrm>
            <a:off x="1914956" y="2520100"/>
            <a:ext cx="10287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e10d08bbc8_0_33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e10d08bbc8_0_33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ge10d08bbc8_0_336"/>
          <p:cNvSpPr txBox="1"/>
          <p:nvPr/>
        </p:nvSpPr>
        <p:spPr>
          <a:xfrm>
            <a:off x="702601"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are secondary consumers?</a:t>
            </a:r>
            <a:endParaRPr sz="3500"/>
          </a:p>
        </p:txBody>
      </p:sp>
      <p:pic>
        <p:nvPicPr>
          <p:cNvPr id="586" name="Google Shape;586;ge10d08bbc8_0_336" descr="dreamstime_xl_17636705.jpg"/>
          <p:cNvPicPr preferRelativeResize="0"/>
          <p:nvPr/>
        </p:nvPicPr>
        <p:blipFill rotWithShape="1">
          <a:blip r:embed="rId4">
            <a:alphaModFix/>
          </a:blip>
          <a:srcRect/>
          <a:stretch/>
        </p:blipFill>
        <p:spPr>
          <a:xfrm>
            <a:off x="2035257" y="2098538"/>
            <a:ext cx="5314091" cy="3542730"/>
          </a:xfrm>
          <a:prstGeom prst="rect">
            <a:avLst/>
          </a:prstGeom>
          <a:noFill/>
          <a:ln>
            <a:noFill/>
          </a:ln>
        </p:spPr>
      </p:pic>
      <p:sp>
        <p:nvSpPr>
          <p:cNvPr id="587" name="Google Shape;587;ge10d08bbc8_0_336"/>
          <p:cNvSpPr/>
          <p:nvPr/>
        </p:nvSpPr>
        <p:spPr>
          <a:xfrm>
            <a:off x="2035256" y="2098538"/>
            <a:ext cx="10287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ge10d08bbc8_0_345"/>
          <p:cNvPicPr preferRelativeResize="0"/>
          <p:nvPr/>
        </p:nvPicPr>
        <p:blipFill rotWithShape="1">
          <a:blip r:embed="rId3">
            <a:alphaModFix/>
          </a:blip>
          <a:srcRect/>
          <a:stretch/>
        </p:blipFill>
        <p:spPr>
          <a:xfrm>
            <a:off x="384725" y="411225"/>
            <a:ext cx="8374548" cy="6035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e10d08bbc8_0_35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0" name="Google Shape;600;ge10d08bbc8_0_350"/>
          <p:cNvGrpSpPr/>
          <p:nvPr/>
        </p:nvGrpSpPr>
        <p:grpSpPr>
          <a:xfrm>
            <a:off x="187209" y="1219201"/>
            <a:ext cx="8769600" cy="5638800"/>
            <a:chOff x="0" y="0"/>
            <a:chExt cx="8769600" cy="5638800"/>
          </a:xfrm>
        </p:grpSpPr>
        <p:sp>
          <p:nvSpPr>
            <p:cNvPr id="601" name="Google Shape;601;ge10d08bbc8_0_350"/>
            <p:cNvSpPr/>
            <p:nvPr/>
          </p:nvSpPr>
          <p:spPr>
            <a:xfrm>
              <a:off x="3288624" y="0"/>
              <a:ext cx="2192400" cy="1409700"/>
            </a:xfrm>
            <a:prstGeom prst="trapezoid">
              <a:avLst>
                <a:gd name="adj" fmla="val 77762"/>
              </a:avLst>
            </a:prstGeom>
            <a:solidFill>
              <a:srgbClr val="ED7D31"/>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e10d08bbc8_0_350"/>
            <p:cNvSpPr txBox="1"/>
            <p:nvPr/>
          </p:nvSpPr>
          <p:spPr>
            <a:xfrm>
              <a:off x="3288624" y="0"/>
              <a:ext cx="2192400" cy="14097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Tertiary </a:t>
              </a: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Consumers</a:t>
              </a:r>
              <a:endParaRPr/>
            </a:p>
          </p:txBody>
        </p:sp>
        <p:sp>
          <p:nvSpPr>
            <p:cNvPr id="603" name="Google Shape;603;ge10d08bbc8_0_350"/>
            <p:cNvSpPr/>
            <p:nvPr/>
          </p:nvSpPr>
          <p:spPr>
            <a:xfrm>
              <a:off x="2192416" y="1409700"/>
              <a:ext cx="4384800" cy="1409700"/>
            </a:xfrm>
            <a:prstGeom prst="trapezoid">
              <a:avLst>
                <a:gd name="adj" fmla="val 77762"/>
              </a:avLst>
            </a:prstGeom>
            <a:solidFill>
              <a:srgbClr val="A5A5A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e10d08bbc8_0_350"/>
            <p:cNvSpPr txBox="1"/>
            <p:nvPr/>
          </p:nvSpPr>
          <p:spPr>
            <a:xfrm>
              <a:off x="2959762" y="1409700"/>
              <a:ext cx="2850000" cy="14097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Secondary Consumers</a:t>
              </a:r>
              <a:endParaRPr/>
            </a:p>
          </p:txBody>
        </p:sp>
        <p:sp>
          <p:nvSpPr>
            <p:cNvPr id="605" name="Google Shape;605;ge10d08bbc8_0_350"/>
            <p:cNvSpPr/>
            <p:nvPr/>
          </p:nvSpPr>
          <p:spPr>
            <a:xfrm>
              <a:off x="1096208" y="2819400"/>
              <a:ext cx="6577200" cy="1409700"/>
            </a:xfrm>
            <a:prstGeom prst="trapezoid">
              <a:avLst>
                <a:gd name="adj" fmla="val 77762"/>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ge10d08bbc8_0_350"/>
            <p:cNvSpPr txBox="1"/>
            <p:nvPr/>
          </p:nvSpPr>
          <p:spPr>
            <a:xfrm>
              <a:off x="2247226" y="2819400"/>
              <a:ext cx="4275300" cy="14097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0">
                  <a:solidFill>
                    <a:srgbClr val="FFFFFF"/>
                  </a:solidFill>
                  <a:latin typeface="Calibri"/>
                  <a:ea typeface="Calibri"/>
                  <a:cs typeface="Calibri"/>
                  <a:sym typeface="Calibri"/>
                </a:rPr>
                <a:t>Primary Consumers</a:t>
              </a:r>
              <a:endParaRPr/>
            </a:p>
          </p:txBody>
        </p:sp>
        <p:sp>
          <p:nvSpPr>
            <p:cNvPr id="607" name="Google Shape;607;ge10d08bbc8_0_350"/>
            <p:cNvSpPr/>
            <p:nvPr/>
          </p:nvSpPr>
          <p:spPr>
            <a:xfrm>
              <a:off x="0" y="4229100"/>
              <a:ext cx="8769600" cy="1409700"/>
            </a:xfrm>
            <a:prstGeom prst="trapezoid">
              <a:avLst>
                <a:gd name="adj" fmla="val 7776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ge10d08bbc8_0_350"/>
            <p:cNvSpPr txBox="1"/>
            <p:nvPr/>
          </p:nvSpPr>
          <p:spPr>
            <a:xfrm>
              <a:off x="1534691" y="4229100"/>
              <a:ext cx="5700300" cy="140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
        <p:nvSpPr>
          <p:cNvPr id="609" name="Google Shape;609;ge10d08bbc8_0_350"/>
          <p:cNvSpPr/>
          <p:nvPr/>
        </p:nvSpPr>
        <p:spPr>
          <a:xfrm>
            <a:off x="2698800" y="2813100"/>
            <a:ext cx="37464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e10d08bbc8_0_36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p:cNvSpPr txBox="1"/>
          <p:nvPr/>
        </p:nvSpPr>
        <p:spPr>
          <a:xfrm>
            <a:off x="849603" y="433450"/>
            <a:ext cx="8061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Producers:</a:t>
            </a:r>
            <a:r>
              <a:rPr lang="en-US" sz="4000">
                <a:solidFill>
                  <a:schemeClr val="dk1"/>
                </a:solidFill>
                <a:latin typeface="Calibri"/>
                <a:ea typeface="Calibri"/>
                <a:cs typeface="Calibri"/>
                <a:sym typeface="Calibri"/>
              </a:rPr>
              <a:t> use energy to make their own food</a:t>
            </a:r>
            <a:endParaRPr sz="4000" b="0" i="0" u="none" strike="noStrike" cap="none">
              <a:solidFill>
                <a:schemeClr val="dk1"/>
              </a:solidFill>
              <a:latin typeface="Calibri"/>
              <a:ea typeface="Calibri"/>
              <a:cs typeface="Calibri"/>
              <a:sym typeface="Calibri"/>
            </a:endParaRPr>
          </a:p>
        </p:txBody>
      </p:sp>
      <p:sp>
        <p:nvSpPr>
          <p:cNvPr id="218" name="Google Shape;218;p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19" name="Google Shape;219;p4" descr="dreamstime_xl_7923161.jpg"/>
          <p:cNvPicPr preferRelativeResize="0"/>
          <p:nvPr/>
        </p:nvPicPr>
        <p:blipFill rotWithShape="1">
          <a:blip r:embed="rId4">
            <a:alphaModFix/>
          </a:blip>
          <a:srcRect/>
          <a:stretch/>
        </p:blipFill>
        <p:spPr>
          <a:xfrm>
            <a:off x="1190621" y="1956023"/>
            <a:ext cx="6762748" cy="44922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e10d08bbc8_0_373"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ge10d08bbc8_0_373"/>
          <p:cNvSpPr txBox="1"/>
          <p:nvPr/>
        </p:nvSpPr>
        <p:spPr>
          <a:xfrm>
            <a:off x="702601" y="312000"/>
            <a:ext cx="79794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True/False: Secondary consumers are more in quantity and have more energy available to them than primary consumers.</a:t>
            </a:r>
            <a:endParaRPr sz="3500"/>
          </a:p>
        </p:txBody>
      </p:sp>
      <p:pic>
        <p:nvPicPr>
          <p:cNvPr id="623" name="Google Shape;623;ge10d08bbc8_0_373" descr="dreamstime_xl_17636705.jpg"/>
          <p:cNvPicPr preferRelativeResize="0"/>
          <p:nvPr/>
        </p:nvPicPr>
        <p:blipFill rotWithShape="1">
          <a:blip r:embed="rId4">
            <a:alphaModFix/>
          </a:blip>
          <a:srcRect/>
          <a:stretch/>
        </p:blipFill>
        <p:spPr>
          <a:xfrm>
            <a:off x="2035257" y="2098538"/>
            <a:ext cx="5314091" cy="3542730"/>
          </a:xfrm>
          <a:prstGeom prst="rect">
            <a:avLst/>
          </a:prstGeom>
          <a:noFill/>
          <a:ln>
            <a:noFill/>
          </a:ln>
        </p:spPr>
      </p:pic>
      <p:sp>
        <p:nvSpPr>
          <p:cNvPr id="624" name="Google Shape;624;ge10d08bbc8_0_373"/>
          <p:cNvSpPr/>
          <p:nvPr/>
        </p:nvSpPr>
        <p:spPr>
          <a:xfrm>
            <a:off x="2035256" y="2098538"/>
            <a:ext cx="10287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e10d08bbc8_0_381"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e10d08bbc8_0_381"/>
          <p:cNvSpPr txBox="1"/>
          <p:nvPr/>
        </p:nvSpPr>
        <p:spPr>
          <a:xfrm>
            <a:off x="702601" y="312000"/>
            <a:ext cx="7979400" cy="1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True/</a:t>
            </a:r>
            <a:r>
              <a:rPr lang="en-US" sz="3500">
                <a:solidFill>
                  <a:srgbClr val="FF0000"/>
                </a:solidFill>
                <a:latin typeface="Calibri"/>
                <a:ea typeface="Calibri"/>
                <a:cs typeface="Calibri"/>
                <a:sym typeface="Calibri"/>
              </a:rPr>
              <a:t>False</a:t>
            </a:r>
            <a:r>
              <a:rPr lang="en-US" sz="3500">
                <a:latin typeface="Calibri"/>
                <a:ea typeface="Calibri"/>
                <a:cs typeface="Calibri"/>
                <a:sym typeface="Calibri"/>
              </a:rPr>
              <a:t>: Secondary consumers are more in quantity and have more energy available to them than primary consumers.</a:t>
            </a:r>
            <a:endParaRPr sz="3500"/>
          </a:p>
        </p:txBody>
      </p:sp>
      <p:pic>
        <p:nvPicPr>
          <p:cNvPr id="632" name="Google Shape;632;ge10d08bbc8_0_381" descr="dreamstime_xl_17636705.jpg"/>
          <p:cNvPicPr preferRelativeResize="0"/>
          <p:nvPr/>
        </p:nvPicPr>
        <p:blipFill rotWithShape="1">
          <a:blip r:embed="rId4">
            <a:alphaModFix/>
          </a:blip>
          <a:srcRect/>
          <a:stretch/>
        </p:blipFill>
        <p:spPr>
          <a:xfrm>
            <a:off x="2035257" y="2098538"/>
            <a:ext cx="5314091" cy="3542730"/>
          </a:xfrm>
          <a:prstGeom prst="rect">
            <a:avLst/>
          </a:prstGeom>
          <a:noFill/>
          <a:ln>
            <a:noFill/>
          </a:ln>
        </p:spPr>
      </p:pic>
      <p:sp>
        <p:nvSpPr>
          <p:cNvPr id="633" name="Google Shape;633;ge10d08bbc8_0_381"/>
          <p:cNvSpPr/>
          <p:nvPr/>
        </p:nvSpPr>
        <p:spPr>
          <a:xfrm>
            <a:off x="2035256" y="2098538"/>
            <a:ext cx="10287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e10d08bbc8_0_389" descr="Artificial Intelligence"/>
          <p:cNvSpPr/>
          <p:nvPr/>
        </p:nvSpPr>
        <p:spPr>
          <a:xfrm>
            <a:off x="1100315" y="1430213"/>
            <a:ext cx="4712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0" name="Google Shape;640;ge10d08bbc8_0_389" descr="Comment Like"/>
          <p:cNvPicPr preferRelativeResize="0"/>
          <p:nvPr/>
        </p:nvPicPr>
        <p:blipFill rotWithShape="1">
          <a:blip r:embed="rId4">
            <a:alphaModFix/>
          </a:blip>
          <a:srcRect/>
          <a:stretch/>
        </p:blipFill>
        <p:spPr>
          <a:xfrm>
            <a:off x="4910313" y="2294403"/>
            <a:ext cx="3133385" cy="31333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e10d08bbc8_0_40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7" name="Google Shape;647;ge10d08bbc8_0_40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648" name="Google Shape;648;ge10d08bbc8_0_402" descr="dreamstime_xl_3013348.jpg"/>
          <p:cNvPicPr preferRelativeResize="0"/>
          <p:nvPr/>
        </p:nvPicPr>
        <p:blipFill rotWithShape="1">
          <a:blip r:embed="rId5">
            <a:alphaModFix/>
          </a:blip>
          <a:srcRect/>
          <a:stretch/>
        </p:blipFill>
        <p:spPr>
          <a:xfrm>
            <a:off x="1155200" y="1080950"/>
            <a:ext cx="6833597" cy="487435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e10d08bbc8_0_41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5" name="Google Shape;655;ge10d08bbc8_0_41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656" name="Google Shape;656;ge10d08bbc8_0_411" descr="dreamstime_xl_50058.jpg"/>
          <p:cNvPicPr preferRelativeResize="0"/>
          <p:nvPr/>
        </p:nvPicPr>
        <p:blipFill rotWithShape="1">
          <a:blip r:embed="rId5">
            <a:alphaModFix/>
          </a:blip>
          <a:srcRect/>
          <a:stretch/>
        </p:blipFill>
        <p:spPr>
          <a:xfrm>
            <a:off x="2609840" y="552936"/>
            <a:ext cx="3924324" cy="575212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e10d08bbc8_0_419" descr="Artificial Intelligence"/>
          <p:cNvSpPr/>
          <p:nvPr/>
        </p:nvSpPr>
        <p:spPr>
          <a:xfrm>
            <a:off x="1469203" y="1430213"/>
            <a:ext cx="4343511"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3" name="Google Shape;663;ge10d08bbc8_0_419" descr="Comment Like"/>
          <p:cNvPicPr preferRelativeResize="0"/>
          <p:nvPr/>
        </p:nvPicPr>
        <p:blipFill rotWithShape="1">
          <a:blip r:embed="rId4">
            <a:alphaModFix/>
          </a:blip>
          <a:srcRect/>
          <a:stretch/>
        </p:blipFill>
        <p:spPr>
          <a:xfrm>
            <a:off x="4910313" y="2294403"/>
            <a:ext cx="3133385" cy="31333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e10d08bbc8_0_42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0" name="Google Shape;670;ge10d08bbc8_0_425"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671" name="Google Shape;671;ge10d08bbc8_0_425" descr="dreamstime_xs_47199531.jpg"/>
          <p:cNvPicPr preferRelativeResize="0"/>
          <p:nvPr/>
        </p:nvPicPr>
        <p:blipFill rotWithShape="1">
          <a:blip r:embed="rId5">
            <a:alphaModFix/>
          </a:blip>
          <a:srcRect/>
          <a:stretch/>
        </p:blipFill>
        <p:spPr>
          <a:xfrm>
            <a:off x="1524000" y="1282691"/>
            <a:ext cx="6096000" cy="42926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e10d08bbc8_0_43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8" name="Google Shape;678;ge10d08bbc8_0_433"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679" name="Google Shape;679;ge10d08bbc8_0_433" descr="dreamstime_xl_15924979 (1).jpg"/>
          <p:cNvPicPr preferRelativeResize="0"/>
          <p:nvPr/>
        </p:nvPicPr>
        <p:blipFill rotWithShape="1">
          <a:blip r:embed="rId5">
            <a:alphaModFix/>
          </a:blip>
          <a:srcRect/>
          <a:stretch/>
        </p:blipFill>
        <p:spPr>
          <a:xfrm>
            <a:off x="989450" y="1092573"/>
            <a:ext cx="7165099" cy="504535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e10d08bbc8_0_45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e10d08bbc8_0_45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ge10d08bbc8_0_456"/>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is another example of a secondary consumer?</a:t>
            </a:r>
            <a:endParaRPr sz="3500"/>
          </a:p>
        </p:txBody>
      </p:sp>
      <p:pic>
        <p:nvPicPr>
          <p:cNvPr id="693" name="Google Shape;693;ge10d08bbc8_0_456"/>
          <p:cNvPicPr preferRelativeResize="0"/>
          <p:nvPr/>
        </p:nvPicPr>
        <p:blipFill>
          <a:blip r:embed="rId4">
            <a:alphaModFix/>
          </a:blip>
          <a:stretch>
            <a:fillRect/>
          </a:stretch>
        </p:blipFill>
        <p:spPr>
          <a:xfrm>
            <a:off x="1233363" y="1761850"/>
            <a:ext cx="6677276" cy="4385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e10d08bbc8_0_16"/>
          <p:cNvSpPr txBox="1"/>
          <p:nvPr/>
        </p:nvSpPr>
        <p:spPr>
          <a:xfrm>
            <a:off x="849603" y="433450"/>
            <a:ext cx="8061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Consumers:</a:t>
            </a:r>
            <a:r>
              <a:rPr lang="en-US" sz="4000">
                <a:solidFill>
                  <a:schemeClr val="dk1"/>
                </a:solidFill>
                <a:latin typeface="Calibri"/>
                <a:ea typeface="Calibri"/>
                <a:cs typeface="Calibri"/>
                <a:sym typeface="Calibri"/>
              </a:rPr>
              <a:t> eat other organisms</a:t>
            </a:r>
            <a:endParaRPr sz="4000" b="0" i="0" u="none" strike="noStrike" cap="none">
              <a:solidFill>
                <a:schemeClr val="dk1"/>
              </a:solidFill>
              <a:latin typeface="Calibri"/>
              <a:ea typeface="Calibri"/>
              <a:cs typeface="Calibri"/>
              <a:sym typeface="Calibri"/>
            </a:endParaRPr>
          </a:p>
        </p:txBody>
      </p:sp>
      <p:sp>
        <p:nvSpPr>
          <p:cNvPr id="226" name="Google Shape;226;ge10d08bbc8_0_1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27" name="Google Shape;227;ge10d08bbc8_0_16" descr="dreamstime_xl_4788633.jpg"/>
          <p:cNvPicPr preferRelativeResize="0"/>
          <p:nvPr/>
        </p:nvPicPr>
        <p:blipFill rotWithShape="1">
          <a:blip r:embed="rId4">
            <a:alphaModFix/>
          </a:blip>
          <a:srcRect/>
          <a:stretch/>
        </p:blipFill>
        <p:spPr>
          <a:xfrm>
            <a:off x="1424466" y="1797446"/>
            <a:ext cx="6295076" cy="419672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e10d08bbc8_0_442" descr="Artificial Intelligence"/>
          <p:cNvSpPr/>
          <p:nvPr/>
        </p:nvSpPr>
        <p:spPr>
          <a:xfrm>
            <a:off x="1188515" y="1482900"/>
            <a:ext cx="40383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0" name="Google Shape;700;ge10d08bbc8_0_442" descr="Labor"/>
          <p:cNvPicPr preferRelativeResize="0"/>
          <p:nvPr/>
        </p:nvPicPr>
        <p:blipFill rotWithShape="1">
          <a:blip r:embed="rId4">
            <a:alphaModFix/>
          </a:blip>
          <a:srcRect/>
          <a:stretch/>
        </p:blipFill>
        <p:spPr>
          <a:xfrm>
            <a:off x="4552463" y="1727417"/>
            <a:ext cx="3403016" cy="340301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e10d08bbc8_0_46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e10d08bbc8_0_46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e10d08bbc8_0_468"/>
          <p:cNvSpPr txBox="1"/>
          <p:nvPr/>
        </p:nvSpPr>
        <p:spPr>
          <a:xfrm>
            <a:off x="702601"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are secondary consumers?</a:t>
            </a:r>
            <a:endParaRPr sz="3500"/>
          </a:p>
        </p:txBody>
      </p:sp>
      <p:pic>
        <p:nvPicPr>
          <p:cNvPr id="714" name="Google Shape;714;ge10d08bbc8_0_468" descr="dreamstime_xl_17636705.jpg"/>
          <p:cNvPicPr preferRelativeResize="0"/>
          <p:nvPr/>
        </p:nvPicPr>
        <p:blipFill rotWithShape="1">
          <a:blip r:embed="rId4">
            <a:alphaModFix/>
          </a:blip>
          <a:srcRect/>
          <a:stretch/>
        </p:blipFill>
        <p:spPr>
          <a:xfrm>
            <a:off x="2035257" y="2098538"/>
            <a:ext cx="5314091" cy="3542730"/>
          </a:xfrm>
          <a:prstGeom prst="rect">
            <a:avLst/>
          </a:prstGeom>
          <a:noFill/>
          <a:ln>
            <a:noFill/>
          </a:ln>
        </p:spPr>
      </p:pic>
      <p:sp>
        <p:nvSpPr>
          <p:cNvPr id="715" name="Google Shape;715;ge10d08bbc8_0_468"/>
          <p:cNvSpPr/>
          <p:nvPr/>
        </p:nvSpPr>
        <p:spPr>
          <a:xfrm>
            <a:off x="2035256" y="2098538"/>
            <a:ext cx="10287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e10d08bbc8_0_47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ge10d08bbc8_0_476"/>
          <p:cNvSpPr txBox="1"/>
          <p:nvPr/>
        </p:nvSpPr>
        <p:spPr>
          <a:xfrm>
            <a:off x="560100" y="273650"/>
            <a:ext cx="82644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How are primary and secondary consumers the same? How are they different?</a:t>
            </a:r>
            <a:endParaRPr sz="3500"/>
          </a:p>
        </p:txBody>
      </p:sp>
      <p:pic>
        <p:nvPicPr>
          <p:cNvPr id="723" name="Google Shape;723;ge10d08bbc8_0_476" descr="dreamstime_xl_17636705.jpg"/>
          <p:cNvPicPr preferRelativeResize="0"/>
          <p:nvPr/>
        </p:nvPicPr>
        <p:blipFill rotWithShape="1">
          <a:blip r:embed="rId4">
            <a:alphaModFix/>
          </a:blip>
          <a:srcRect/>
          <a:stretch/>
        </p:blipFill>
        <p:spPr>
          <a:xfrm>
            <a:off x="320351" y="2907401"/>
            <a:ext cx="3976197" cy="2517923"/>
          </a:xfrm>
          <a:prstGeom prst="rect">
            <a:avLst/>
          </a:prstGeom>
          <a:noFill/>
          <a:ln>
            <a:noFill/>
          </a:ln>
        </p:spPr>
      </p:pic>
      <p:sp>
        <p:nvSpPr>
          <p:cNvPr id="724" name="Google Shape;724;ge10d08bbc8_0_476"/>
          <p:cNvSpPr/>
          <p:nvPr/>
        </p:nvSpPr>
        <p:spPr>
          <a:xfrm>
            <a:off x="320350" y="2907400"/>
            <a:ext cx="769500" cy="8754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725" name="Google Shape;725;ge10d08bbc8_0_476"/>
          <p:cNvPicPr preferRelativeResize="0"/>
          <p:nvPr/>
        </p:nvPicPr>
        <p:blipFill>
          <a:blip r:embed="rId5">
            <a:alphaModFix/>
          </a:blip>
          <a:stretch>
            <a:fillRect/>
          </a:stretch>
        </p:blipFill>
        <p:spPr>
          <a:xfrm>
            <a:off x="152400" y="1595750"/>
            <a:ext cx="4312100" cy="5141225"/>
          </a:xfrm>
          <a:prstGeom prst="rect">
            <a:avLst/>
          </a:prstGeom>
          <a:noFill/>
          <a:ln>
            <a:noFill/>
          </a:ln>
        </p:spPr>
      </p:pic>
      <p:pic>
        <p:nvPicPr>
          <p:cNvPr id="726" name="Google Shape;726;ge10d08bbc8_0_476"/>
          <p:cNvPicPr preferRelativeResize="0"/>
          <p:nvPr/>
        </p:nvPicPr>
        <p:blipFill>
          <a:blip r:embed="rId5">
            <a:alphaModFix/>
          </a:blip>
          <a:stretch>
            <a:fillRect/>
          </a:stretch>
        </p:blipFill>
        <p:spPr>
          <a:xfrm>
            <a:off x="4556825" y="1595750"/>
            <a:ext cx="4403475" cy="5141225"/>
          </a:xfrm>
          <a:prstGeom prst="rect">
            <a:avLst/>
          </a:prstGeom>
          <a:noFill/>
          <a:ln>
            <a:noFill/>
          </a:ln>
        </p:spPr>
      </p:pic>
      <p:pic>
        <p:nvPicPr>
          <p:cNvPr id="727" name="Google Shape;727;ge10d08bbc8_0_476" descr="dreamstime_xl_8863484.jpg"/>
          <p:cNvPicPr preferRelativeResize="0"/>
          <p:nvPr/>
        </p:nvPicPr>
        <p:blipFill rotWithShape="1">
          <a:blip r:embed="rId6">
            <a:alphaModFix/>
          </a:blip>
          <a:srcRect/>
          <a:stretch/>
        </p:blipFill>
        <p:spPr>
          <a:xfrm>
            <a:off x="4997576" y="2405375"/>
            <a:ext cx="3521972" cy="35219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e10d08bbc8_0_489"/>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Tertiary Consumer</a:t>
            </a:r>
            <a:endParaRPr sz="1400" b="0" i="0" u="none" strike="noStrike" cap="none">
              <a:solidFill>
                <a:srgbClr val="000000"/>
              </a:solidFill>
              <a:latin typeface="Arial"/>
              <a:ea typeface="Arial"/>
              <a:cs typeface="Arial"/>
              <a:sym typeface="Arial"/>
            </a:endParaRPr>
          </a:p>
        </p:txBody>
      </p:sp>
      <p:sp>
        <p:nvSpPr>
          <p:cNvPr id="734" name="Google Shape;734;ge10d08bbc8_0_489"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5" name="Google Shape;735;ge10d08bbc8_0_489"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e10d08bbc8_0_496"/>
          <p:cNvSpPr txBox="1"/>
          <p:nvPr/>
        </p:nvSpPr>
        <p:spPr>
          <a:xfrm>
            <a:off x="960900" y="309925"/>
            <a:ext cx="7873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u="sng">
                <a:solidFill>
                  <a:schemeClr val="dk1"/>
                </a:solidFill>
                <a:latin typeface="Calibri"/>
                <a:ea typeface="Calibri"/>
                <a:cs typeface="Calibri"/>
                <a:sym typeface="Calibri"/>
              </a:rPr>
              <a:t>Tertiary Consumers</a:t>
            </a:r>
            <a:r>
              <a:rPr lang="en-US" sz="3500" b="1" i="0" u="sng" strike="noStrike" cap="none">
                <a:solidFill>
                  <a:schemeClr val="dk1"/>
                </a:solidFill>
                <a:latin typeface="Calibri"/>
                <a:ea typeface="Calibri"/>
                <a:cs typeface="Calibri"/>
                <a:sym typeface="Calibri"/>
              </a:rPr>
              <a:t>:</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“third-order consumers”; animals that eat secondary consumers</a:t>
            </a:r>
            <a:endParaRPr sz="3500" b="0" i="0" u="none" strike="noStrike" cap="none">
              <a:solidFill>
                <a:schemeClr val="dk1"/>
              </a:solidFill>
              <a:latin typeface="Calibri"/>
              <a:ea typeface="Calibri"/>
              <a:cs typeface="Calibri"/>
              <a:sym typeface="Calibri"/>
            </a:endParaRPr>
          </a:p>
        </p:txBody>
      </p:sp>
      <p:sp>
        <p:nvSpPr>
          <p:cNvPr id="742" name="Google Shape;742;ge10d08bbc8_0_496" descr="Artificial Intelligence"/>
          <p:cNvSpPr/>
          <p:nvPr/>
        </p:nvSpPr>
        <p:spPr>
          <a:xfrm>
            <a:off x="0" y="0"/>
            <a:ext cx="921900" cy="880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3" name="Google Shape;743;ge10d08bbc8_0_496" descr="Blog"/>
          <p:cNvPicPr preferRelativeResize="0"/>
          <p:nvPr/>
        </p:nvPicPr>
        <p:blipFill rotWithShape="1">
          <a:blip r:embed="rId4">
            <a:alphaModFix/>
          </a:blip>
          <a:srcRect/>
          <a:stretch/>
        </p:blipFill>
        <p:spPr>
          <a:xfrm>
            <a:off x="856161" y="36237"/>
            <a:ext cx="693864" cy="808518"/>
          </a:xfrm>
          <a:prstGeom prst="rect">
            <a:avLst/>
          </a:prstGeom>
          <a:noFill/>
          <a:ln>
            <a:noFill/>
          </a:ln>
        </p:spPr>
      </p:pic>
      <p:pic>
        <p:nvPicPr>
          <p:cNvPr id="744" name="Google Shape;744;ge10d08bbc8_0_496" descr="dreamstime_xl_22828471.jpg"/>
          <p:cNvPicPr preferRelativeResize="0"/>
          <p:nvPr/>
        </p:nvPicPr>
        <p:blipFill rotWithShape="1">
          <a:blip r:embed="rId5">
            <a:alphaModFix/>
          </a:blip>
          <a:srcRect/>
          <a:stretch/>
        </p:blipFill>
        <p:spPr>
          <a:xfrm>
            <a:off x="1551013" y="2367426"/>
            <a:ext cx="6041986" cy="4027428"/>
          </a:xfrm>
          <a:prstGeom prst="rect">
            <a:avLst/>
          </a:prstGeom>
          <a:noFill/>
          <a:ln>
            <a:noFill/>
          </a:ln>
        </p:spPr>
      </p:pic>
      <p:pic>
        <p:nvPicPr>
          <p:cNvPr id="745" name="Google Shape;745;ge10d08bbc8_0_496" descr="dreamstime_xl_7821609.jpg"/>
          <p:cNvPicPr preferRelativeResize="0"/>
          <p:nvPr/>
        </p:nvPicPr>
        <p:blipFill rotWithShape="1">
          <a:blip r:embed="rId6">
            <a:alphaModFix/>
          </a:blip>
          <a:srcRect/>
          <a:stretch/>
        </p:blipFill>
        <p:spPr>
          <a:xfrm>
            <a:off x="5525667" y="3021861"/>
            <a:ext cx="1460500" cy="970285"/>
          </a:xfrm>
          <a:prstGeom prst="rect">
            <a:avLst/>
          </a:prstGeom>
          <a:noFill/>
          <a:ln>
            <a:noFill/>
          </a:ln>
        </p:spPr>
      </p:pic>
      <p:sp>
        <p:nvSpPr>
          <p:cNvPr id="746" name="Google Shape;746;ge10d08bbc8_0_496"/>
          <p:cNvSpPr/>
          <p:nvPr/>
        </p:nvSpPr>
        <p:spPr>
          <a:xfrm>
            <a:off x="5328199" y="2942664"/>
            <a:ext cx="1880700" cy="11655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e10d08bbc8_0_50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e10d08bbc8_0_51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ge10d08bbc8_0_510"/>
          <p:cNvSpPr txBox="1"/>
          <p:nvPr/>
        </p:nvSpPr>
        <p:spPr>
          <a:xfrm>
            <a:off x="702601"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are tertiary consumers?</a:t>
            </a:r>
            <a:endParaRPr sz="3500"/>
          </a:p>
        </p:txBody>
      </p:sp>
      <p:pic>
        <p:nvPicPr>
          <p:cNvPr id="760" name="Google Shape;760;ge10d08bbc8_0_510" descr="dreamstime_xl_22828471.jpg"/>
          <p:cNvPicPr preferRelativeResize="0"/>
          <p:nvPr/>
        </p:nvPicPr>
        <p:blipFill rotWithShape="1">
          <a:blip r:embed="rId4">
            <a:alphaModFix/>
          </a:blip>
          <a:srcRect/>
          <a:stretch/>
        </p:blipFill>
        <p:spPr>
          <a:xfrm>
            <a:off x="1551013" y="1904451"/>
            <a:ext cx="6041986" cy="4027428"/>
          </a:xfrm>
          <a:prstGeom prst="rect">
            <a:avLst/>
          </a:prstGeom>
          <a:noFill/>
          <a:ln>
            <a:noFill/>
          </a:ln>
        </p:spPr>
      </p:pic>
      <p:pic>
        <p:nvPicPr>
          <p:cNvPr id="761" name="Google Shape;761;ge10d08bbc8_0_510" descr="dreamstime_xl_7821609.jpg"/>
          <p:cNvPicPr preferRelativeResize="0"/>
          <p:nvPr/>
        </p:nvPicPr>
        <p:blipFill rotWithShape="1">
          <a:blip r:embed="rId5">
            <a:alphaModFix/>
          </a:blip>
          <a:srcRect/>
          <a:stretch/>
        </p:blipFill>
        <p:spPr>
          <a:xfrm>
            <a:off x="5525667" y="2558886"/>
            <a:ext cx="1460500" cy="970285"/>
          </a:xfrm>
          <a:prstGeom prst="rect">
            <a:avLst/>
          </a:prstGeom>
          <a:noFill/>
          <a:ln>
            <a:noFill/>
          </a:ln>
        </p:spPr>
      </p:pic>
      <p:sp>
        <p:nvSpPr>
          <p:cNvPr id="762" name="Google Shape;762;ge10d08bbc8_0_510"/>
          <p:cNvSpPr/>
          <p:nvPr/>
        </p:nvSpPr>
        <p:spPr>
          <a:xfrm>
            <a:off x="5328199" y="2479689"/>
            <a:ext cx="1880700" cy="11655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ge10d08bbc8_0_524"/>
          <p:cNvPicPr preferRelativeResize="0"/>
          <p:nvPr/>
        </p:nvPicPr>
        <p:blipFill rotWithShape="1">
          <a:blip r:embed="rId3">
            <a:alphaModFix/>
          </a:blip>
          <a:srcRect/>
          <a:stretch/>
        </p:blipFill>
        <p:spPr>
          <a:xfrm>
            <a:off x="384725" y="411225"/>
            <a:ext cx="8374548" cy="60355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e10d08bbc8_0_52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5" name="Google Shape;775;ge10d08bbc8_0_529"/>
          <p:cNvGrpSpPr/>
          <p:nvPr/>
        </p:nvGrpSpPr>
        <p:grpSpPr>
          <a:xfrm>
            <a:off x="187209" y="1219201"/>
            <a:ext cx="8769600" cy="5638800"/>
            <a:chOff x="0" y="0"/>
            <a:chExt cx="8769600" cy="5638800"/>
          </a:xfrm>
        </p:grpSpPr>
        <p:sp>
          <p:nvSpPr>
            <p:cNvPr id="776" name="Google Shape;776;ge10d08bbc8_0_529"/>
            <p:cNvSpPr/>
            <p:nvPr/>
          </p:nvSpPr>
          <p:spPr>
            <a:xfrm>
              <a:off x="3288624" y="0"/>
              <a:ext cx="2192400" cy="1409700"/>
            </a:xfrm>
            <a:prstGeom prst="trapezoid">
              <a:avLst>
                <a:gd name="adj" fmla="val 77762"/>
              </a:avLst>
            </a:prstGeom>
            <a:solidFill>
              <a:srgbClr val="ED7D31"/>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ge10d08bbc8_0_529"/>
            <p:cNvSpPr txBox="1"/>
            <p:nvPr/>
          </p:nvSpPr>
          <p:spPr>
            <a:xfrm>
              <a:off x="3288624" y="0"/>
              <a:ext cx="2192400" cy="14097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Tertiary </a:t>
              </a: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Consumers</a:t>
              </a:r>
              <a:endParaRPr/>
            </a:p>
          </p:txBody>
        </p:sp>
        <p:sp>
          <p:nvSpPr>
            <p:cNvPr id="778" name="Google Shape;778;ge10d08bbc8_0_529"/>
            <p:cNvSpPr/>
            <p:nvPr/>
          </p:nvSpPr>
          <p:spPr>
            <a:xfrm>
              <a:off x="2192416" y="1409700"/>
              <a:ext cx="4384800" cy="1409700"/>
            </a:xfrm>
            <a:prstGeom prst="trapezoid">
              <a:avLst>
                <a:gd name="adj" fmla="val 77762"/>
              </a:avLst>
            </a:prstGeom>
            <a:solidFill>
              <a:srgbClr val="A5A5A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ge10d08bbc8_0_529"/>
            <p:cNvSpPr txBox="1"/>
            <p:nvPr/>
          </p:nvSpPr>
          <p:spPr>
            <a:xfrm>
              <a:off x="2959762" y="1409700"/>
              <a:ext cx="2850000" cy="14097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Secondary Consumers</a:t>
              </a:r>
              <a:endParaRPr/>
            </a:p>
          </p:txBody>
        </p:sp>
        <p:sp>
          <p:nvSpPr>
            <p:cNvPr id="780" name="Google Shape;780;ge10d08bbc8_0_529"/>
            <p:cNvSpPr/>
            <p:nvPr/>
          </p:nvSpPr>
          <p:spPr>
            <a:xfrm>
              <a:off x="1096208" y="2819400"/>
              <a:ext cx="6577200" cy="1409700"/>
            </a:xfrm>
            <a:prstGeom prst="trapezoid">
              <a:avLst>
                <a:gd name="adj" fmla="val 77762"/>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e10d08bbc8_0_529"/>
            <p:cNvSpPr txBox="1"/>
            <p:nvPr/>
          </p:nvSpPr>
          <p:spPr>
            <a:xfrm>
              <a:off x="2247226" y="2819400"/>
              <a:ext cx="4275300" cy="14097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0">
                  <a:solidFill>
                    <a:srgbClr val="FFFFFF"/>
                  </a:solidFill>
                  <a:latin typeface="Calibri"/>
                  <a:ea typeface="Calibri"/>
                  <a:cs typeface="Calibri"/>
                  <a:sym typeface="Calibri"/>
                </a:rPr>
                <a:t>Primary Consumers</a:t>
              </a:r>
              <a:endParaRPr/>
            </a:p>
          </p:txBody>
        </p:sp>
        <p:sp>
          <p:nvSpPr>
            <p:cNvPr id="782" name="Google Shape;782;ge10d08bbc8_0_529"/>
            <p:cNvSpPr/>
            <p:nvPr/>
          </p:nvSpPr>
          <p:spPr>
            <a:xfrm>
              <a:off x="0" y="4229100"/>
              <a:ext cx="8769600" cy="1409700"/>
            </a:xfrm>
            <a:prstGeom prst="trapezoid">
              <a:avLst>
                <a:gd name="adj" fmla="val 7776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e10d08bbc8_0_529"/>
            <p:cNvSpPr txBox="1"/>
            <p:nvPr/>
          </p:nvSpPr>
          <p:spPr>
            <a:xfrm>
              <a:off x="1534691" y="4229100"/>
              <a:ext cx="5700300" cy="140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
        <p:nvSpPr>
          <p:cNvPr id="784" name="Google Shape;784;ge10d08bbc8_0_529"/>
          <p:cNvSpPr/>
          <p:nvPr/>
        </p:nvSpPr>
        <p:spPr>
          <a:xfrm>
            <a:off x="3765600" y="1405263"/>
            <a:ext cx="16128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34" name="Google Shape;234;p5" descr="dreamstime_xl_62620503.jpg"/>
          <p:cNvPicPr preferRelativeResize="0"/>
          <p:nvPr/>
        </p:nvPicPr>
        <p:blipFill rotWithShape="1">
          <a:blip r:embed="rId4">
            <a:alphaModFix/>
          </a:blip>
          <a:srcRect/>
          <a:stretch/>
        </p:blipFill>
        <p:spPr>
          <a:xfrm>
            <a:off x="1145730" y="1251520"/>
            <a:ext cx="6852552" cy="45676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e10d08bbc8_0_545" descr="Artificial Intelligence"/>
          <p:cNvSpPr/>
          <p:nvPr/>
        </p:nvSpPr>
        <p:spPr>
          <a:xfrm>
            <a:off x="1818525" y="1430213"/>
            <a:ext cx="3994189"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1" name="Google Shape;791;ge10d08bbc8_0_545" descr="Comment Like"/>
          <p:cNvPicPr preferRelativeResize="0"/>
          <p:nvPr/>
        </p:nvPicPr>
        <p:blipFill rotWithShape="1">
          <a:blip r:embed="rId4">
            <a:alphaModFix/>
          </a:blip>
          <a:srcRect/>
          <a:stretch/>
        </p:blipFill>
        <p:spPr>
          <a:xfrm>
            <a:off x="4910313" y="2294403"/>
            <a:ext cx="3133385" cy="313338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e10d08bbc8_0_55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8" name="Google Shape;798;ge10d08bbc8_0_55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799" name="Google Shape;799;ge10d08bbc8_0_558"/>
          <p:cNvPicPr preferRelativeResize="0"/>
          <p:nvPr/>
        </p:nvPicPr>
        <p:blipFill>
          <a:blip r:embed="rId5">
            <a:alphaModFix/>
          </a:blip>
          <a:stretch>
            <a:fillRect/>
          </a:stretch>
        </p:blipFill>
        <p:spPr>
          <a:xfrm>
            <a:off x="152400" y="1108712"/>
            <a:ext cx="8839200" cy="464058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e10d08bbc8_0_55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6" name="Google Shape;806;ge10d08bbc8_0_55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807" name="Google Shape;807;ge10d08bbc8_0_551" descr="dreamstime_xl_62620503.jpg"/>
          <p:cNvPicPr preferRelativeResize="0"/>
          <p:nvPr/>
        </p:nvPicPr>
        <p:blipFill rotWithShape="1">
          <a:blip r:embed="rId5">
            <a:alphaModFix/>
          </a:blip>
          <a:srcRect/>
          <a:stretch/>
        </p:blipFill>
        <p:spPr>
          <a:xfrm>
            <a:off x="1221217" y="1195463"/>
            <a:ext cx="6701575" cy="44670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e10d08bbc8_0_565" descr="Artificial Intelligence"/>
          <p:cNvSpPr/>
          <p:nvPr/>
        </p:nvSpPr>
        <p:spPr>
          <a:xfrm>
            <a:off x="1541124" y="1427643"/>
            <a:ext cx="4271578"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4" name="Google Shape;814;ge10d08bbc8_0_565" descr="Comment Like"/>
          <p:cNvPicPr preferRelativeResize="0"/>
          <p:nvPr/>
        </p:nvPicPr>
        <p:blipFill rotWithShape="1">
          <a:blip r:embed="rId4">
            <a:alphaModFix/>
          </a:blip>
          <a:srcRect/>
          <a:stretch/>
        </p:blipFill>
        <p:spPr>
          <a:xfrm>
            <a:off x="4910313" y="2294403"/>
            <a:ext cx="3133385" cy="313338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e10d08bbc8_0_57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1" name="Google Shape;821;ge10d08bbc8_0_571"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822" name="Google Shape;822;ge10d08bbc8_0_571" descr="dreamstime_xl_23964665.jpg"/>
          <p:cNvPicPr preferRelativeResize="0"/>
          <p:nvPr/>
        </p:nvPicPr>
        <p:blipFill rotWithShape="1">
          <a:blip r:embed="rId5">
            <a:alphaModFix/>
          </a:blip>
          <a:srcRect/>
          <a:stretch/>
        </p:blipFill>
        <p:spPr>
          <a:xfrm>
            <a:off x="753401" y="1183612"/>
            <a:ext cx="7637203" cy="44907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ge10d08bbc8_0_57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9" name="Google Shape;829;ge10d08bbc8_0_578"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830" name="Google Shape;830;ge10d08bbc8_0_578" descr="dreamstime_xl_425134.jpg"/>
          <p:cNvPicPr preferRelativeResize="0"/>
          <p:nvPr/>
        </p:nvPicPr>
        <p:blipFill rotWithShape="1">
          <a:blip r:embed="rId5">
            <a:alphaModFix/>
          </a:blip>
          <a:srcRect/>
          <a:stretch/>
        </p:blipFill>
        <p:spPr>
          <a:xfrm>
            <a:off x="1248134" y="1265259"/>
            <a:ext cx="6647726" cy="43274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e10d08bbc8_0_59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e10d08bbc8_0_615"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e10d08bbc8_0_615"/>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is another example of a tertiary consumer?</a:t>
            </a:r>
            <a:endParaRPr sz="3500"/>
          </a:p>
        </p:txBody>
      </p:sp>
      <p:pic>
        <p:nvPicPr>
          <p:cNvPr id="844" name="Google Shape;844;ge10d08bbc8_0_615"/>
          <p:cNvPicPr preferRelativeResize="0"/>
          <p:nvPr/>
        </p:nvPicPr>
        <p:blipFill>
          <a:blip r:embed="rId4">
            <a:alphaModFix/>
          </a:blip>
          <a:stretch>
            <a:fillRect/>
          </a:stretch>
        </p:blipFill>
        <p:spPr>
          <a:xfrm>
            <a:off x="1233363" y="1761850"/>
            <a:ext cx="6677276" cy="43852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e10d08bbc8_0_590" descr="Artificial Intelligence"/>
          <p:cNvSpPr/>
          <p:nvPr/>
        </p:nvSpPr>
        <p:spPr>
          <a:xfrm>
            <a:off x="1188515" y="1482900"/>
            <a:ext cx="40383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1" name="Google Shape;851;ge10d08bbc8_0_590" descr="Labor"/>
          <p:cNvPicPr preferRelativeResize="0"/>
          <p:nvPr/>
        </p:nvPicPr>
        <p:blipFill rotWithShape="1">
          <a:blip r:embed="rId4">
            <a:alphaModFix/>
          </a:blip>
          <a:srcRect/>
          <a:stretch/>
        </p:blipFill>
        <p:spPr>
          <a:xfrm>
            <a:off x="4552463" y="1727417"/>
            <a:ext cx="3403016" cy="340301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e10d08bbc8_0_61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41" name="Google Shape;241;p6" descr="dreamstime_xs_47199531.jpg"/>
          <p:cNvPicPr preferRelativeResize="0"/>
          <p:nvPr/>
        </p:nvPicPr>
        <p:blipFill rotWithShape="1">
          <a:blip r:embed="rId4">
            <a:alphaModFix/>
          </a:blip>
          <a:srcRect/>
          <a:stretch/>
        </p:blipFill>
        <p:spPr>
          <a:xfrm>
            <a:off x="1024512" y="930974"/>
            <a:ext cx="7094975" cy="49960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e10d08bbc8_0_62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ge10d08bbc8_0_622"/>
          <p:cNvSpPr txBox="1"/>
          <p:nvPr/>
        </p:nvSpPr>
        <p:spPr>
          <a:xfrm>
            <a:off x="702601" y="484525"/>
            <a:ext cx="79794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What are tertiary consumers?</a:t>
            </a:r>
            <a:endParaRPr sz="3500"/>
          </a:p>
        </p:txBody>
      </p:sp>
      <p:pic>
        <p:nvPicPr>
          <p:cNvPr id="865" name="Google Shape;865;ge10d08bbc8_0_622" descr="dreamstime_xl_22828471.jpg"/>
          <p:cNvPicPr preferRelativeResize="0"/>
          <p:nvPr/>
        </p:nvPicPr>
        <p:blipFill rotWithShape="1">
          <a:blip r:embed="rId4">
            <a:alphaModFix/>
          </a:blip>
          <a:srcRect/>
          <a:stretch/>
        </p:blipFill>
        <p:spPr>
          <a:xfrm>
            <a:off x="1551013" y="1904451"/>
            <a:ext cx="6041986" cy="4027428"/>
          </a:xfrm>
          <a:prstGeom prst="rect">
            <a:avLst/>
          </a:prstGeom>
          <a:noFill/>
          <a:ln>
            <a:noFill/>
          </a:ln>
        </p:spPr>
      </p:pic>
      <p:pic>
        <p:nvPicPr>
          <p:cNvPr id="866" name="Google Shape;866;ge10d08bbc8_0_622" descr="dreamstime_xl_7821609.jpg"/>
          <p:cNvPicPr preferRelativeResize="0"/>
          <p:nvPr/>
        </p:nvPicPr>
        <p:blipFill rotWithShape="1">
          <a:blip r:embed="rId5">
            <a:alphaModFix/>
          </a:blip>
          <a:srcRect/>
          <a:stretch/>
        </p:blipFill>
        <p:spPr>
          <a:xfrm>
            <a:off x="5525667" y="2558886"/>
            <a:ext cx="1460500" cy="970285"/>
          </a:xfrm>
          <a:prstGeom prst="rect">
            <a:avLst/>
          </a:prstGeom>
          <a:noFill/>
          <a:ln>
            <a:noFill/>
          </a:ln>
        </p:spPr>
      </p:pic>
      <p:sp>
        <p:nvSpPr>
          <p:cNvPr id="867" name="Google Shape;867;ge10d08bbc8_0_622"/>
          <p:cNvSpPr/>
          <p:nvPr/>
        </p:nvSpPr>
        <p:spPr>
          <a:xfrm>
            <a:off x="5328199" y="2479689"/>
            <a:ext cx="1880700" cy="11655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e10d08bbc8_0_603"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ge10d08bbc8_0_603"/>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Which of the following is true about secondary and tertiary consumers?</a:t>
            </a:r>
            <a:endParaRPr sz="3500"/>
          </a:p>
        </p:txBody>
      </p:sp>
      <p:sp>
        <p:nvSpPr>
          <p:cNvPr id="875" name="Google Shape;875;ge10d08bbc8_0_603"/>
          <p:cNvSpPr txBox="1"/>
          <p:nvPr/>
        </p:nvSpPr>
        <p:spPr>
          <a:xfrm>
            <a:off x="188400" y="1482200"/>
            <a:ext cx="5883900" cy="4756200"/>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SzPts val="2700"/>
              <a:buFont typeface="Calibri"/>
              <a:buAutoNum type="alphaUcPeriod"/>
            </a:pPr>
            <a:r>
              <a:rPr lang="en-US" sz="2700">
                <a:latin typeface="Calibri"/>
                <a:ea typeface="Calibri"/>
                <a:cs typeface="Calibri"/>
                <a:sym typeface="Calibri"/>
              </a:rPr>
              <a:t>Tertiary consumers only eat producers, whereas secondary consumers eat primary consumers.</a:t>
            </a:r>
            <a:endParaRPr sz="2700">
              <a:latin typeface="Calibri"/>
              <a:ea typeface="Calibri"/>
              <a:cs typeface="Calibri"/>
              <a:sym typeface="Calibri"/>
            </a:endParaRPr>
          </a:p>
          <a:p>
            <a:pPr marL="457200" lvl="0" indent="-400050" algn="l" rtl="0">
              <a:spcBef>
                <a:spcPts val="0"/>
              </a:spcBef>
              <a:spcAft>
                <a:spcPts val="0"/>
              </a:spcAft>
              <a:buSzPts val="2700"/>
              <a:buFont typeface="Calibri"/>
              <a:buAutoNum type="alphaUcPeriod"/>
            </a:pPr>
            <a:r>
              <a:rPr lang="en-US" sz="2700">
                <a:latin typeface="Calibri"/>
                <a:ea typeface="Calibri"/>
                <a:cs typeface="Calibri"/>
                <a:sym typeface="Calibri"/>
              </a:rPr>
              <a:t>Secondary consumers are at the top of the energy pyramid</a:t>
            </a:r>
            <a:endParaRPr sz="2700">
              <a:latin typeface="Calibri"/>
              <a:ea typeface="Calibri"/>
              <a:cs typeface="Calibri"/>
              <a:sym typeface="Calibri"/>
            </a:endParaRPr>
          </a:p>
          <a:p>
            <a:pPr marL="457200" lvl="0" indent="-400050" algn="l" rtl="0">
              <a:spcBef>
                <a:spcPts val="0"/>
              </a:spcBef>
              <a:spcAft>
                <a:spcPts val="0"/>
              </a:spcAft>
              <a:buSzPts val="2700"/>
              <a:buFont typeface="Calibri"/>
              <a:buAutoNum type="alphaUcPeriod"/>
            </a:pPr>
            <a:r>
              <a:rPr lang="en-US" sz="2700">
                <a:latin typeface="Calibri"/>
                <a:ea typeface="Calibri"/>
                <a:cs typeface="Calibri"/>
                <a:sym typeface="Calibri"/>
              </a:rPr>
              <a:t>Tertiary consumers eat secondary consumers; secondary consumers eat primary consumers</a:t>
            </a:r>
            <a:endParaRPr sz="2700">
              <a:latin typeface="Calibri"/>
              <a:ea typeface="Calibri"/>
              <a:cs typeface="Calibri"/>
              <a:sym typeface="Calibri"/>
            </a:endParaRPr>
          </a:p>
          <a:p>
            <a:pPr marL="457200" lvl="0" indent="-400050" algn="l" rtl="0">
              <a:spcBef>
                <a:spcPts val="0"/>
              </a:spcBef>
              <a:spcAft>
                <a:spcPts val="0"/>
              </a:spcAft>
              <a:buSzPts val="2700"/>
              <a:buFont typeface="Calibri"/>
              <a:buAutoNum type="alphaUcPeriod"/>
            </a:pPr>
            <a:r>
              <a:rPr lang="en-US" sz="2700">
                <a:latin typeface="Calibri"/>
                <a:ea typeface="Calibri"/>
                <a:cs typeface="Calibri"/>
                <a:sym typeface="Calibri"/>
              </a:rPr>
              <a:t>Both secondary and tertiary consumers are lower on the energy pyramid than primary consumers</a:t>
            </a:r>
            <a:endParaRPr sz="2700">
              <a:latin typeface="Calibri"/>
              <a:ea typeface="Calibri"/>
              <a:cs typeface="Calibri"/>
              <a:sym typeface="Calibri"/>
            </a:endParaRPr>
          </a:p>
        </p:txBody>
      </p:sp>
      <p:pic>
        <p:nvPicPr>
          <p:cNvPr id="876" name="Google Shape;876;ge10d08bbc8_0_603"/>
          <p:cNvPicPr preferRelativeResize="0"/>
          <p:nvPr/>
        </p:nvPicPr>
        <p:blipFill>
          <a:blip r:embed="rId4">
            <a:alphaModFix/>
          </a:blip>
          <a:stretch>
            <a:fillRect/>
          </a:stretch>
        </p:blipFill>
        <p:spPr>
          <a:xfrm>
            <a:off x="5937796" y="4202225"/>
            <a:ext cx="3101949" cy="232645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e10d08bbc8_0_633"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ge10d08bbc8_0_633"/>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Which of the following is true about secondary and tertiary consumers?</a:t>
            </a:r>
            <a:endParaRPr sz="3500"/>
          </a:p>
        </p:txBody>
      </p:sp>
      <p:sp>
        <p:nvSpPr>
          <p:cNvPr id="884" name="Google Shape;884;ge10d08bbc8_0_633"/>
          <p:cNvSpPr txBox="1"/>
          <p:nvPr/>
        </p:nvSpPr>
        <p:spPr>
          <a:xfrm>
            <a:off x="188400" y="1482200"/>
            <a:ext cx="5883900" cy="4756200"/>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SzPts val="2700"/>
              <a:buFont typeface="Calibri"/>
              <a:buAutoNum type="alphaUcPeriod"/>
            </a:pPr>
            <a:r>
              <a:rPr lang="en-US" sz="2700">
                <a:latin typeface="Calibri"/>
                <a:ea typeface="Calibri"/>
                <a:cs typeface="Calibri"/>
                <a:sym typeface="Calibri"/>
              </a:rPr>
              <a:t>Tertiary consumers only eat producers, whereas secondary consumers eat primary consumers.</a:t>
            </a:r>
            <a:endParaRPr sz="2700">
              <a:latin typeface="Calibri"/>
              <a:ea typeface="Calibri"/>
              <a:cs typeface="Calibri"/>
              <a:sym typeface="Calibri"/>
            </a:endParaRPr>
          </a:p>
          <a:p>
            <a:pPr marL="457200" lvl="0" indent="-400050" algn="l" rtl="0">
              <a:spcBef>
                <a:spcPts val="0"/>
              </a:spcBef>
              <a:spcAft>
                <a:spcPts val="0"/>
              </a:spcAft>
              <a:buSzPts val="2700"/>
              <a:buFont typeface="Calibri"/>
              <a:buAutoNum type="alphaUcPeriod"/>
            </a:pPr>
            <a:r>
              <a:rPr lang="en-US" sz="2700">
                <a:latin typeface="Calibri"/>
                <a:ea typeface="Calibri"/>
                <a:cs typeface="Calibri"/>
                <a:sym typeface="Calibri"/>
              </a:rPr>
              <a:t>Secondary consumers are at the top of the energy pyramid</a:t>
            </a:r>
            <a:endParaRPr sz="2700">
              <a:latin typeface="Calibri"/>
              <a:ea typeface="Calibri"/>
              <a:cs typeface="Calibri"/>
              <a:sym typeface="Calibri"/>
            </a:endParaRPr>
          </a:p>
          <a:p>
            <a:pPr marL="457200" lvl="0" indent="-400050" algn="l" rtl="0">
              <a:spcBef>
                <a:spcPts val="0"/>
              </a:spcBef>
              <a:spcAft>
                <a:spcPts val="0"/>
              </a:spcAft>
              <a:buClr>
                <a:srgbClr val="FF0000"/>
              </a:buClr>
              <a:buSzPts val="2700"/>
              <a:buFont typeface="Calibri"/>
              <a:buAutoNum type="alphaUcPeriod"/>
            </a:pPr>
            <a:r>
              <a:rPr lang="en-US" sz="2700">
                <a:solidFill>
                  <a:srgbClr val="FF0000"/>
                </a:solidFill>
                <a:latin typeface="Calibri"/>
                <a:ea typeface="Calibri"/>
                <a:cs typeface="Calibri"/>
                <a:sym typeface="Calibri"/>
              </a:rPr>
              <a:t>Tertiary consumers eat secondary consumers; secondary consumers eat primary consumers</a:t>
            </a:r>
            <a:endParaRPr sz="2700">
              <a:solidFill>
                <a:srgbClr val="FF0000"/>
              </a:solidFill>
              <a:latin typeface="Calibri"/>
              <a:ea typeface="Calibri"/>
              <a:cs typeface="Calibri"/>
              <a:sym typeface="Calibri"/>
            </a:endParaRPr>
          </a:p>
          <a:p>
            <a:pPr marL="457200" lvl="0" indent="-400050" algn="l" rtl="0">
              <a:spcBef>
                <a:spcPts val="0"/>
              </a:spcBef>
              <a:spcAft>
                <a:spcPts val="0"/>
              </a:spcAft>
              <a:buSzPts val="2700"/>
              <a:buFont typeface="Calibri"/>
              <a:buAutoNum type="alphaUcPeriod"/>
            </a:pPr>
            <a:r>
              <a:rPr lang="en-US" sz="2700">
                <a:solidFill>
                  <a:srgbClr val="FF0000"/>
                </a:solidFill>
                <a:latin typeface="Calibri"/>
                <a:ea typeface="Calibri"/>
                <a:cs typeface="Calibri"/>
                <a:sym typeface="Calibri"/>
              </a:rPr>
              <a:t>Both secondary and tertiary </a:t>
            </a:r>
            <a:r>
              <a:rPr lang="en-US" sz="2700">
                <a:latin typeface="Calibri"/>
                <a:ea typeface="Calibri"/>
                <a:cs typeface="Calibri"/>
                <a:sym typeface="Calibri"/>
              </a:rPr>
              <a:t>consumers are lower on the energy pyramid than primary consumers</a:t>
            </a:r>
            <a:endParaRPr sz="2700">
              <a:latin typeface="Calibri"/>
              <a:ea typeface="Calibri"/>
              <a:cs typeface="Calibri"/>
              <a:sym typeface="Calibri"/>
            </a:endParaRPr>
          </a:p>
        </p:txBody>
      </p:sp>
      <p:pic>
        <p:nvPicPr>
          <p:cNvPr id="885" name="Google Shape;885;ge10d08bbc8_0_633"/>
          <p:cNvPicPr preferRelativeResize="0"/>
          <p:nvPr/>
        </p:nvPicPr>
        <p:blipFill>
          <a:blip r:embed="rId4">
            <a:alphaModFix/>
          </a:blip>
          <a:stretch>
            <a:fillRect/>
          </a:stretch>
        </p:blipFill>
        <p:spPr>
          <a:xfrm>
            <a:off x="5937796" y="4202225"/>
            <a:ext cx="3101949" cy="232645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e10d08bbc8_0_641"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e10d08bbc8_0_641"/>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Which group has the </a:t>
            </a:r>
            <a:r>
              <a:rPr lang="en-US" sz="3500" b="1">
                <a:latin typeface="Calibri"/>
                <a:ea typeface="Calibri"/>
                <a:cs typeface="Calibri"/>
                <a:sym typeface="Calibri"/>
              </a:rPr>
              <a:t>smallest</a:t>
            </a:r>
            <a:r>
              <a:rPr lang="en-US" sz="3500">
                <a:latin typeface="Calibri"/>
                <a:ea typeface="Calibri"/>
                <a:cs typeface="Calibri"/>
                <a:sym typeface="Calibri"/>
              </a:rPr>
              <a:t> population and </a:t>
            </a:r>
            <a:r>
              <a:rPr lang="en-US" sz="3500" b="1">
                <a:latin typeface="Calibri"/>
                <a:ea typeface="Calibri"/>
                <a:cs typeface="Calibri"/>
                <a:sym typeface="Calibri"/>
              </a:rPr>
              <a:t>least</a:t>
            </a:r>
            <a:r>
              <a:rPr lang="en-US" sz="3500">
                <a:latin typeface="Calibri"/>
                <a:ea typeface="Calibri"/>
                <a:cs typeface="Calibri"/>
                <a:sym typeface="Calibri"/>
              </a:rPr>
              <a:t> energy available?</a:t>
            </a:r>
            <a:endParaRPr sz="3500"/>
          </a:p>
        </p:txBody>
      </p:sp>
      <p:sp>
        <p:nvSpPr>
          <p:cNvPr id="893" name="Google Shape;893;ge10d08bbc8_0_641"/>
          <p:cNvSpPr txBox="1"/>
          <p:nvPr/>
        </p:nvSpPr>
        <p:spPr>
          <a:xfrm>
            <a:off x="188400" y="1771575"/>
            <a:ext cx="5883900" cy="22395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Primary consumers</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Producers</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Secondary consumers</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Tertiary consumers</a:t>
            </a:r>
            <a:endParaRPr sz="3000">
              <a:latin typeface="Calibri"/>
              <a:ea typeface="Calibri"/>
              <a:cs typeface="Calibri"/>
              <a:sym typeface="Calibri"/>
            </a:endParaRPr>
          </a:p>
        </p:txBody>
      </p:sp>
      <p:grpSp>
        <p:nvGrpSpPr>
          <p:cNvPr id="894" name="Google Shape;894;ge10d08bbc8_0_641"/>
          <p:cNvGrpSpPr/>
          <p:nvPr/>
        </p:nvGrpSpPr>
        <p:grpSpPr>
          <a:xfrm>
            <a:off x="5018050" y="2742277"/>
            <a:ext cx="3867600" cy="3873524"/>
            <a:chOff x="0" y="0"/>
            <a:chExt cx="3867600" cy="3873524"/>
          </a:xfrm>
        </p:grpSpPr>
        <p:sp>
          <p:nvSpPr>
            <p:cNvPr id="895" name="Google Shape;895;ge10d08bbc8_0_641"/>
            <p:cNvSpPr/>
            <p:nvPr/>
          </p:nvSpPr>
          <p:spPr>
            <a:xfrm>
              <a:off x="1450299" y="0"/>
              <a:ext cx="966900" cy="968400"/>
            </a:xfrm>
            <a:prstGeom prst="trapezoid">
              <a:avLst>
                <a:gd name="adj" fmla="val 50000"/>
              </a:avLst>
            </a:prstGeom>
            <a:solidFill>
              <a:srgbClr val="C0504D"/>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ge10d08bbc8_0_641"/>
            <p:cNvSpPr txBox="1"/>
            <p:nvPr/>
          </p:nvSpPr>
          <p:spPr>
            <a:xfrm>
              <a:off x="1450299" y="0"/>
              <a:ext cx="966900" cy="9684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b="1">
                  <a:solidFill>
                    <a:srgbClr val="FFFFFF"/>
                  </a:solidFill>
                  <a:latin typeface="Calibri"/>
                  <a:ea typeface="Calibri"/>
                  <a:cs typeface="Calibri"/>
                  <a:sym typeface="Calibri"/>
                </a:rPr>
              </a:br>
              <a:br>
                <a:rPr lang="en-US" sz="2000" b="1">
                  <a:solidFill>
                    <a:srgbClr val="FFFFFF"/>
                  </a:solidFill>
                  <a:latin typeface="Calibri"/>
                  <a:ea typeface="Calibri"/>
                  <a:cs typeface="Calibri"/>
                  <a:sym typeface="Calibri"/>
                </a:rPr>
              </a:br>
              <a:endParaRPr sz="2000" b="1">
                <a:solidFill>
                  <a:srgbClr val="FFFFFF"/>
                </a:solidFill>
                <a:latin typeface="Calibri"/>
                <a:ea typeface="Calibri"/>
                <a:cs typeface="Calibri"/>
                <a:sym typeface="Calibri"/>
              </a:endParaRPr>
            </a:p>
          </p:txBody>
        </p:sp>
        <p:sp>
          <p:nvSpPr>
            <p:cNvPr id="897" name="Google Shape;897;ge10d08bbc8_0_641"/>
            <p:cNvSpPr/>
            <p:nvPr/>
          </p:nvSpPr>
          <p:spPr>
            <a:xfrm>
              <a:off x="966866" y="968374"/>
              <a:ext cx="1933800" cy="968400"/>
            </a:xfrm>
            <a:prstGeom prst="trapezoid">
              <a:avLst>
                <a:gd name="adj" fmla="val 49922"/>
              </a:avLst>
            </a:prstGeom>
            <a:solidFill>
              <a:srgbClr val="9BBB59"/>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ge10d08bbc8_0_641"/>
            <p:cNvSpPr txBox="1"/>
            <p:nvPr/>
          </p:nvSpPr>
          <p:spPr>
            <a:xfrm>
              <a:off x="1305269" y="968374"/>
              <a:ext cx="1257000" cy="9684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Calibri"/>
                <a:buNone/>
              </a:pPr>
              <a:endParaRPr sz="2400">
                <a:solidFill>
                  <a:srgbClr val="FFFFFF"/>
                </a:solidFill>
                <a:latin typeface="Calibri"/>
                <a:ea typeface="Calibri"/>
                <a:cs typeface="Calibri"/>
                <a:sym typeface="Calibri"/>
              </a:endParaRPr>
            </a:p>
          </p:txBody>
        </p:sp>
        <p:sp>
          <p:nvSpPr>
            <p:cNvPr id="899" name="Google Shape;899;ge10d08bbc8_0_641"/>
            <p:cNvSpPr/>
            <p:nvPr/>
          </p:nvSpPr>
          <p:spPr>
            <a:xfrm>
              <a:off x="483433" y="1936749"/>
              <a:ext cx="2900700" cy="968400"/>
            </a:xfrm>
            <a:prstGeom prst="trapezoid">
              <a:avLst>
                <a:gd name="adj" fmla="val 49922"/>
              </a:avLst>
            </a:prstGeom>
            <a:solidFill>
              <a:srgbClr val="8064A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ge10d08bbc8_0_641"/>
            <p:cNvSpPr txBox="1"/>
            <p:nvPr/>
          </p:nvSpPr>
          <p:spPr>
            <a:xfrm>
              <a:off x="991038" y="1936749"/>
              <a:ext cx="1885500" cy="9684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000000"/>
                </a:buClr>
                <a:buSzPts val="3200"/>
                <a:buFont typeface="Calibri"/>
                <a:buNone/>
              </a:pPr>
              <a:endParaRPr sz="3200" b="0">
                <a:solidFill>
                  <a:srgbClr val="FFFFFF"/>
                </a:solidFill>
                <a:latin typeface="Calibri"/>
                <a:ea typeface="Calibri"/>
                <a:cs typeface="Calibri"/>
                <a:sym typeface="Calibri"/>
              </a:endParaRPr>
            </a:p>
          </p:txBody>
        </p:sp>
        <p:sp>
          <p:nvSpPr>
            <p:cNvPr id="901" name="Google Shape;901;ge10d08bbc8_0_641"/>
            <p:cNvSpPr/>
            <p:nvPr/>
          </p:nvSpPr>
          <p:spPr>
            <a:xfrm>
              <a:off x="0" y="2905124"/>
              <a:ext cx="3867600" cy="968400"/>
            </a:xfrm>
            <a:prstGeom prst="trapezoid">
              <a:avLst>
                <a:gd name="adj" fmla="val 4992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ge10d08bbc8_0_641"/>
            <p:cNvSpPr txBox="1"/>
            <p:nvPr/>
          </p:nvSpPr>
          <p:spPr>
            <a:xfrm>
              <a:off x="676806" y="2905124"/>
              <a:ext cx="2514000" cy="968400"/>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rgbClr val="000000"/>
                </a:buClr>
                <a:buSzPts val="6500"/>
                <a:buFont typeface="Calibri"/>
                <a:buNone/>
              </a:pPr>
              <a:endParaRPr sz="6500">
                <a:solidFill>
                  <a:srgbClr val="FFFFFF"/>
                </a:solidFill>
                <a:latin typeface="Calibri"/>
                <a:ea typeface="Calibri"/>
                <a:cs typeface="Calibri"/>
                <a:sym typeface="Calibri"/>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e10d08bbc8_0_65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e10d08bbc8_0_658"/>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Which group has the </a:t>
            </a:r>
            <a:r>
              <a:rPr lang="en-US" sz="3500" b="1">
                <a:latin typeface="Calibri"/>
                <a:ea typeface="Calibri"/>
                <a:cs typeface="Calibri"/>
                <a:sym typeface="Calibri"/>
              </a:rPr>
              <a:t>smallest</a:t>
            </a:r>
            <a:r>
              <a:rPr lang="en-US" sz="3500">
                <a:latin typeface="Calibri"/>
                <a:ea typeface="Calibri"/>
                <a:cs typeface="Calibri"/>
                <a:sym typeface="Calibri"/>
              </a:rPr>
              <a:t> population and </a:t>
            </a:r>
            <a:r>
              <a:rPr lang="en-US" sz="3500" b="1">
                <a:latin typeface="Calibri"/>
                <a:ea typeface="Calibri"/>
                <a:cs typeface="Calibri"/>
                <a:sym typeface="Calibri"/>
              </a:rPr>
              <a:t>least</a:t>
            </a:r>
            <a:r>
              <a:rPr lang="en-US" sz="3500">
                <a:latin typeface="Calibri"/>
                <a:ea typeface="Calibri"/>
                <a:cs typeface="Calibri"/>
                <a:sym typeface="Calibri"/>
              </a:rPr>
              <a:t> energy available?</a:t>
            </a:r>
            <a:endParaRPr sz="3500"/>
          </a:p>
        </p:txBody>
      </p:sp>
      <p:sp>
        <p:nvSpPr>
          <p:cNvPr id="910" name="Google Shape;910;ge10d08bbc8_0_658"/>
          <p:cNvSpPr txBox="1"/>
          <p:nvPr/>
        </p:nvSpPr>
        <p:spPr>
          <a:xfrm>
            <a:off x="188400" y="1771575"/>
            <a:ext cx="5883900" cy="22395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Primary consumers</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Producers</a:t>
            </a:r>
            <a:endParaRPr sz="3000">
              <a:latin typeface="Calibri"/>
              <a:ea typeface="Calibri"/>
              <a:cs typeface="Calibri"/>
              <a:sym typeface="Calibri"/>
            </a:endParaRPr>
          </a:p>
          <a:p>
            <a:pPr marL="457200" lvl="0" indent="-419100" algn="l" rtl="0">
              <a:lnSpc>
                <a:spcPct val="115000"/>
              </a:lnSpc>
              <a:spcBef>
                <a:spcPts val="0"/>
              </a:spcBef>
              <a:spcAft>
                <a:spcPts val="0"/>
              </a:spcAft>
              <a:buSzPts val="3000"/>
              <a:buFont typeface="Calibri"/>
              <a:buAutoNum type="alphaUcPeriod"/>
            </a:pPr>
            <a:r>
              <a:rPr lang="en-US" sz="3000">
                <a:latin typeface="Calibri"/>
                <a:ea typeface="Calibri"/>
                <a:cs typeface="Calibri"/>
                <a:sym typeface="Calibri"/>
              </a:rPr>
              <a:t>Secondary consumers</a:t>
            </a:r>
            <a:endParaRPr sz="3000">
              <a:latin typeface="Calibri"/>
              <a:ea typeface="Calibri"/>
              <a:cs typeface="Calibri"/>
              <a:sym typeface="Calibri"/>
            </a:endParaRPr>
          </a:p>
          <a:p>
            <a:pPr marL="457200" lvl="0" indent="-419100" algn="l" rtl="0">
              <a:lnSpc>
                <a:spcPct val="115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Tertiary consumers</a:t>
            </a:r>
            <a:endParaRPr sz="3000">
              <a:solidFill>
                <a:srgbClr val="FF0000"/>
              </a:solidFill>
              <a:latin typeface="Calibri"/>
              <a:ea typeface="Calibri"/>
              <a:cs typeface="Calibri"/>
              <a:sym typeface="Calibri"/>
            </a:endParaRPr>
          </a:p>
        </p:txBody>
      </p:sp>
      <p:grpSp>
        <p:nvGrpSpPr>
          <p:cNvPr id="911" name="Google Shape;911;ge10d08bbc8_0_658"/>
          <p:cNvGrpSpPr/>
          <p:nvPr/>
        </p:nvGrpSpPr>
        <p:grpSpPr>
          <a:xfrm>
            <a:off x="5018050" y="2742277"/>
            <a:ext cx="3867600" cy="3873524"/>
            <a:chOff x="0" y="0"/>
            <a:chExt cx="3867600" cy="3873524"/>
          </a:xfrm>
        </p:grpSpPr>
        <p:sp>
          <p:nvSpPr>
            <p:cNvPr id="912" name="Google Shape;912;ge10d08bbc8_0_658"/>
            <p:cNvSpPr/>
            <p:nvPr/>
          </p:nvSpPr>
          <p:spPr>
            <a:xfrm>
              <a:off x="1450299" y="0"/>
              <a:ext cx="966900" cy="968400"/>
            </a:xfrm>
            <a:prstGeom prst="trapezoid">
              <a:avLst>
                <a:gd name="adj" fmla="val 50000"/>
              </a:avLst>
            </a:prstGeom>
            <a:solidFill>
              <a:srgbClr val="C0504D"/>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ge10d08bbc8_0_658"/>
            <p:cNvSpPr txBox="1"/>
            <p:nvPr/>
          </p:nvSpPr>
          <p:spPr>
            <a:xfrm>
              <a:off x="1450299" y="0"/>
              <a:ext cx="966900" cy="9684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b="1">
                  <a:solidFill>
                    <a:srgbClr val="FFFFFF"/>
                  </a:solidFill>
                  <a:latin typeface="Calibri"/>
                  <a:ea typeface="Calibri"/>
                  <a:cs typeface="Calibri"/>
                  <a:sym typeface="Calibri"/>
                </a:rPr>
              </a:br>
              <a:br>
                <a:rPr lang="en-US" sz="2000" b="1">
                  <a:solidFill>
                    <a:srgbClr val="FFFFFF"/>
                  </a:solidFill>
                  <a:latin typeface="Calibri"/>
                  <a:ea typeface="Calibri"/>
                  <a:cs typeface="Calibri"/>
                  <a:sym typeface="Calibri"/>
                </a:rPr>
              </a:br>
              <a:endParaRPr sz="2000" b="1">
                <a:solidFill>
                  <a:srgbClr val="FFFFFF"/>
                </a:solidFill>
                <a:latin typeface="Calibri"/>
                <a:ea typeface="Calibri"/>
                <a:cs typeface="Calibri"/>
                <a:sym typeface="Calibri"/>
              </a:endParaRPr>
            </a:p>
          </p:txBody>
        </p:sp>
        <p:sp>
          <p:nvSpPr>
            <p:cNvPr id="914" name="Google Shape;914;ge10d08bbc8_0_658"/>
            <p:cNvSpPr/>
            <p:nvPr/>
          </p:nvSpPr>
          <p:spPr>
            <a:xfrm>
              <a:off x="966866" y="968374"/>
              <a:ext cx="1933800" cy="968400"/>
            </a:xfrm>
            <a:prstGeom prst="trapezoid">
              <a:avLst>
                <a:gd name="adj" fmla="val 49922"/>
              </a:avLst>
            </a:prstGeom>
            <a:solidFill>
              <a:srgbClr val="9BBB59"/>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ge10d08bbc8_0_658"/>
            <p:cNvSpPr txBox="1"/>
            <p:nvPr/>
          </p:nvSpPr>
          <p:spPr>
            <a:xfrm>
              <a:off x="1305269" y="968374"/>
              <a:ext cx="1257000" cy="9684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Calibri"/>
                <a:buNone/>
              </a:pPr>
              <a:endParaRPr sz="2400">
                <a:solidFill>
                  <a:srgbClr val="FFFFFF"/>
                </a:solidFill>
                <a:latin typeface="Calibri"/>
                <a:ea typeface="Calibri"/>
                <a:cs typeface="Calibri"/>
                <a:sym typeface="Calibri"/>
              </a:endParaRPr>
            </a:p>
          </p:txBody>
        </p:sp>
        <p:sp>
          <p:nvSpPr>
            <p:cNvPr id="916" name="Google Shape;916;ge10d08bbc8_0_658"/>
            <p:cNvSpPr/>
            <p:nvPr/>
          </p:nvSpPr>
          <p:spPr>
            <a:xfrm>
              <a:off x="483433" y="1936749"/>
              <a:ext cx="2900700" cy="968400"/>
            </a:xfrm>
            <a:prstGeom prst="trapezoid">
              <a:avLst>
                <a:gd name="adj" fmla="val 49922"/>
              </a:avLst>
            </a:prstGeom>
            <a:solidFill>
              <a:srgbClr val="8064A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ge10d08bbc8_0_658"/>
            <p:cNvSpPr txBox="1"/>
            <p:nvPr/>
          </p:nvSpPr>
          <p:spPr>
            <a:xfrm>
              <a:off x="991038" y="1936749"/>
              <a:ext cx="1885500" cy="9684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000000"/>
                </a:buClr>
                <a:buSzPts val="3200"/>
                <a:buFont typeface="Calibri"/>
                <a:buNone/>
              </a:pPr>
              <a:endParaRPr sz="3200" b="0">
                <a:solidFill>
                  <a:srgbClr val="FFFFFF"/>
                </a:solidFill>
                <a:latin typeface="Calibri"/>
                <a:ea typeface="Calibri"/>
                <a:cs typeface="Calibri"/>
                <a:sym typeface="Calibri"/>
              </a:endParaRPr>
            </a:p>
          </p:txBody>
        </p:sp>
        <p:sp>
          <p:nvSpPr>
            <p:cNvPr id="918" name="Google Shape;918;ge10d08bbc8_0_658"/>
            <p:cNvSpPr/>
            <p:nvPr/>
          </p:nvSpPr>
          <p:spPr>
            <a:xfrm>
              <a:off x="0" y="2905124"/>
              <a:ext cx="3867600" cy="968400"/>
            </a:xfrm>
            <a:prstGeom prst="trapezoid">
              <a:avLst>
                <a:gd name="adj" fmla="val 4992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ge10d08bbc8_0_658"/>
            <p:cNvSpPr txBox="1"/>
            <p:nvPr/>
          </p:nvSpPr>
          <p:spPr>
            <a:xfrm>
              <a:off x="676806" y="2905124"/>
              <a:ext cx="2514000" cy="968400"/>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rgbClr val="000000"/>
                </a:buClr>
                <a:buSzPts val="6500"/>
                <a:buFont typeface="Calibri"/>
                <a:buNone/>
              </a:pPr>
              <a:endParaRPr sz="6500">
                <a:solidFill>
                  <a:srgbClr val="FFFFFF"/>
                </a:solidFill>
                <a:latin typeface="Calibri"/>
                <a:ea typeface="Calibri"/>
                <a:cs typeface="Calibri"/>
                <a:sym typeface="Calibri"/>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e10d08bbc8_0_674"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e10d08bbc8_0_674"/>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Identify the </a:t>
            </a:r>
            <a:r>
              <a:rPr lang="en-US" sz="3500" b="1">
                <a:latin typeface="Calibri"/>
                <a:ea typeface="Calibri"/>
                <a:cs typeface="Calibri"/>
                <a:sym typeface="Calibri"/>
              </a:rPr>
              <a:t>primary consumers</a:t>
            </a:r>
            <a:r>
              <a:rPr lang="en-US" sz="3500">
                <a:latin typeface="Calibri"/>
                <a:ea typeface="Calibri"/>
                <a:cs typeface="Calibri"/>
                <a:sym typeface="Calibri"/>
              </a:rPr>
              <a:t> in this food web. </a:t>
            </a:r>
            <a:endParaRPr sz="3500"/>
          </a:p>
        </p:txBody>
      </p:sp>
      <p:pic>
        <p:nvPicPr>
          <p:cNvPr id="927" name="Google Shape;927;ge10d08bbc8_0_674" descr="Screen Shot 2017-06-12 at 2.28.30 PM.png"/>
          <p:cNvPicPr preferRelativeResize="0"/>
          <p:nvPr/>
        </p:nvPicPr>
        <p:blipFill rotWithShape="1">
          <a:blip r:embed="rId4">
            <a:alphaModFix/>
          </a:blip>
          <a:srcRect/>
          <a:stretch/>
        </p:blipFill>
        <p:spPr>
          <a:xfrm>
            <a:off x="1819162" y="1797029"/>
            <a:ext cx="5782982" cy="435261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e10d08bbc8_0_691"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e10d08bbc8_0_691"/>
          <p:cNvSpPr txBox="1"/>
          <p:nvPr/>
        </p:nvSpPr>
        <p:spPr>
          <a:xfrm>
            <a:off x="797300" y="1725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Identify the </a:t>
            </a:r>
            <a:r>
              <a:rPr lang="en-US" sz="3500" b="1">
                <a:latin typeface="Calibri"/>
                <a:ea typeface="Calibri"/>
                <a:cs typeface="Calibri"/>
                <a:sym typeface="Calibri"/>
              </a:rPr>
              <a:t>primary consumers</a:t>
            </a:r>
            <a:r>
              <a:rPr lang="en-US" sz="3500">
                <a:latin typeface="Calibri"/>
                <a:ea typeface="Calibri"/>
                <a:cs typeface="Calibri"/>
                <a:sym typeface="Calibri"/>
              </a:rPr>
              <a:t> in this food web. </a:t>
            </a:r>
            <a:endParaRPr sz="3500"/>
          </a:p>
        </p:txBody>
      </p:sp>
      <p:pic>
        <p:nvPicPr>
          <p:cNvPr id="935" name="Google Shape;935;ge10d08bbc8_0_691" descr="Screen Shot 2017-06-12 at 2.28.30 PM.png"/>
          <p:cNvPicPr preferRelativeResize="0"/>
          <p:nvPr/>
        </p:nvPicPr>
        <p:blipFill rotWithShape="1">
          <a:blip r:embed="rId4">
            <a:alphaModFix/>
          </a:blip>
          <a:srcRect/>
          <a:stretch/>
        </p:blipFill>
        <p:spPr>
          <a:xfrm>
            <a:off x="1819162" y="1844054"/>
            <a:ext cx="5782982" cy="4352616"/>
          </a:xfrm>
          <a:prstGeom prst="rect">
            <a:avLst/>
          </a:prstGeom>
          <a:noFill/>
          <a:ln>
            <a:noFill/>
          </a:ln>
        </p:spPr>
      </p:pic>
      <p:sp>
        <p:nvSpPr>
          <p:cNvPr id="936" name="Google Shape;936;ge10d08bbc8_0_691"/>
          <p:cNvSpPr/>
          <p:nvPr/>
        </p:nvSpPr>
        <p:spPr>
          <a:xfrm>
            <a:off x="2329378" y="4395770"/>
            <a:ext cx="1425300" cy="553800"/>
          </a:xfrm>
          <a:prstGeom prst="ellipse">
            <a:avLst/>
          </a:prstGeom>
          <a:noFill/>
          <a:ln w="76200" cap="flat" cmpd="sng">
            <a:solidFill>
              <a:srgbClr val="008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37" name="Google Shape;937;ge10d08bbc8_0_691"/>
          <p:cNvSpPr/>
          <p:nvPr/>
        </p:nvSpPr>
        <p:spPr>
          <a:xfrm>
            <a:off x="4753158" y="3826663"/>
            <a:ext cx="837600" cy="569100"/>
          </a:xfrm>
          <a:prstGeom prst="ellipse">
            <a:avLst/>
          </a:prstGeom>
          <a:noFill/>
          <a:ln w="76200" cap="flat" cmpd="sng">
            <a:solidFill>
              <a:srgbClr val="008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38" name="Google Shape;938;ge10d08bbc8_0_691"/>
          <p:cNvSpPr/>
          <p:nvPr/>
        </p:nvSpPr>
        <p:spPr>
          <a:xfrm>
            <a:off x="6348708" y="3377701"/>
            <a:ext cx="837600" cy="569100"/>
          </a:xfrm>
          <a:prstGeom prst="ellipse">
            <a:avLst/>
          </a:prstGeom>
          <a:noFill/>
          <a:ln w="76200" cap="flat" cmpd="sng">
            <a:solidFill>
              <a:srgbClr val="008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e10d08bbc8_0_70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ge10d08bbc8_0_702"/>
          <p:cNvSpPr txBox="1"/>
          <p:nvPr/>
        </p:nvSpPr>
        <p:spPr>
          <a:xfrm>
            <a:off x="797300" y="191800"/>
            <a:ext cx="78267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latin typeface="Calibri"/>
                <a:ea typeface="Calibri"/>
                <a:cs typeface="Calibri"/>
                <a:sym typeface="Calibri"/>
              </a:rPr>
              <a:t>The circled organism is what type of consumer?</a:t>
            </a:r>
            <a:endParaRPr sz="3500"/>
          </a:p>
        </p:txBody>
      </p:sp>
      <p:pic>
        <p:nvPicPr>
          <p:cNvPr id="946" name="Google Shape;946;ge10d08bbc8_0_702" descr="Food_Web_Two.jpg"/>
          <p:cNvPicPr preferRelativeResize="0"/>
          <p:nvPr/>
        </p:nvPicPr>
        <p:blipFill rotWithShape="1">
          <a:blip r:embed="rId4">
            <a:alphaModFix/>
          </a:blip>
          <a:srcRect/>
          <a:stretch/>
        </p:blipFill>
        <p:spPr>
          <a:xfrm>
            <a:off x="1793923" y="1962884"/>
            <a:ext cx="5833467" cy="3923629"/>
          </a:xfrm>
          <a:prstGeom prst="rect">
            <a:avLst/>
          </a:prstGeom>
          <a:noFill/>
          <a:ln>
            <a:noFill/>
          </a:ln>
        </p:spPr>
      </p:pic>
      <p:sp>
        <p:nvSpPr>
          <p:cNvPr id="947" name="Google Shape;947;ge10d08bbc8_0_702"/>
          <p:cNvSpPr/>
          <p:nvPr/>
        </p:nvSpPr>
        <p:spPr>
          <a:xfrm>
            <a:off x="4029123" y="1833511"/>
            <a:ext cx="2201700" cy="1308900"/>
          </a:xfrm>
          <a:prstGeom prst="ellipse">
            <a:avLst/>
          </a:prstGeom>
          <a:noFill/>
          <a:ln w="762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ge0fc6a52a1_0_611"/>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954" name="Google Shape;954;ge0fc6a52a1_0_611" descr="Rewind"/>
          <p:cNvSpPr/>
          <p:nvPr/>
        </p:nvSpPr>
        <p:spPr>
          <a:xfrm>
            <a:off x="2141025" y="1500550"/>
            <a:ext cx="48507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e10d08bbc8_0_721"/>
          <p:cNvSpPr txBox="1"/>
          <p:nvPr/>
        </p:nvSpPr>
        <p:spPr>
          <a:xfrm>
            <a:off x="960900" y="309925"/>
            <a:ext cx="7873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u="sng">
                <a:solidFill>
                  <a:schemeClr val="dk1"/>
                </a:solidFill>
                <a:latin typeface="Calibri"/>
                <a:ea typeface="Calibri"/>
                <a:cs typeface="Calibri"/>
                <a:sym typeface="Calibri"/>
              </a:rPr>
              <a:t>Primary Consumers</a:t>
            </a:r>
            <a:r>
              <a:rPr lang="en-US" sz="3500" b="1" i="0" u="sng" strike="noStrike" cap="none">
                <a:solidFill>
                  <a:schemeClr val="dk1"/>
                </a:solidFill>
                <a:latin typeface="Calibri"/>
                <a:ea typeface="Calibri"/>
                <a:cs typeface="Calibri"/>
                <a:sym typeface="Calibri"/>
              </a:rPr>
              <a:t>:</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“first-order consumers”; animals that eat plants and are eaten by other organisms</a:t>
            </a:r>
            <a:endParaRPr sz="3500" b="0" i="0" u="none" strike="noStrike" cap="none">
              <a:solidFill>
                <a:schemeClr val="dk1"/>
              </a:solidFill>
              <a:latin typeface="Calibri"/>
              <a:ea typeface="Calibri"/>
              <a:cs typeface="Calibri"/>
              <a:sym typeface="Calibri"/>
            </a:endParaRPr>
          </a:p>
        </p:txBody>
      </p:sp>
      <p:pic>
        <p:nvPicPr>
          <p:cNvPr id="961" name="Google Shape;961;ge10d08bbc8_0_721" descr="dreamstime_xl_8863484.jpg"/>
          <p:cNvPicPr preferRelativeResize="0"/>
          <p:nvPr/>
        </p:nvPicPr>
        <p:blipFill rotWithShape="1">
          <a:blip r:embed="rId3">
            <a:alphaModFix/>
          </a:blip>
          <a:srcRect/>
          <a:stretch/>
        </p:blipFill>
        <p:spPr>
          <a:xfrm>
            <a:off x="2468001" y="2221376"/>
            <a:ext cx="4208002" cy="4208002"/>
          </a:xfrm>
          <a:prstGeom prst="rect">
            <a:avLst/>
          </a:prstGeom>
          <a:noFill/>
          <a:ln>
            <a:noFill/>
          </a:ln>
        </p:spPr>
      </p:pic>
      <p:sp>
        <p:nvSpPr>
          <p:cNvPr id="962" name="Google Shape;962;ge10d08bbc8_0_721" descr="Rewind"/>
          <p:cNvSpPr/>
          <p:nvPr/>
        </p:nvSpPr>
        <p:spPr>
          <a:xfrm>
            <a:off x="0" y="0"/>
            <a:ext cx="1001700" cy="9459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e0fc6a52a1_0_18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ge10d08bbc8_0_747"/>
          <p:cNvSpPr txBox="1"/>
          <p:nvPr/>
        </p:nvSpPr>
        <p:spPr>
          <a:xfrm>
            <a:off x="1038050" y="309925"/>
            <a:ext cx="7873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u="sng">
                <a:solidFill>
                  <a:schemeClr val="dk1"/>
                </a:solidFill>
                <a:latin typeface="Calibri"/>
                <a:ea typeface="Calibri"/>
                <a:cs typeface="Calibri"/>
                <a:sym typeface="Calibri"/>
              </a:rPr>
              <a:t>Secondary Consumers</a:t>
            </a:r>
            <a:r>
              <a:rPr lang="en-US" sz="3500" b="1" i="0" u="sng" strike="noStrike" cap="none">
                <a:solidFill>
                  <a:schemeClr val="dk1"/>
                </a:solidFill>
                <a:latin typeface="Calibri"/>
                <a:ea typeface="Calibri"/>
                <a:cs typeface="Calibri"/>
                <a:sym typeface="Calibri"/>
              </a:rPr>
              <a:t>:</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“second-order consumers”; animals that eat primary consumers</a:t>
            </a:r>
            <a:endParaRPr sz="3500" b="0" i="0" u="none" strike="noStrike" cap="none">
              <a:solidFill>
                <a:schemeClr val="dk1"/>
              </a:solidFill>
              <a:latin typeface="Calibri"/>
              <a:ea typeface="Calibri"/>
              <a:cs typeface="Calibri"/>
              <a:sym typeface="Calibri"/>
            </a:endParaRPr>
          </a:p>
        </p:txBody>
      </p:sp>
      <p:pic>
        <p:nvPicPr>
          <p:cNvPr id="969" name="Google Shape;969;ge10d08bbc8_0_747" descr="dreamstime_xl_17636705.jpg"/>
          <p:cNvPicPr preferRelativeResize="0"/>
          <p:nvPr/>
        </p:nvPicPr>
        <p:blipFill rotWithShape="1">
          <a:blip r:embed="rId3">
            <a:alphaModFix/>
          </a:blip>
          <a:srcRect/>
          <a:stretch/>
        </p:blipFill>
        <p:spPr>
          <a:xfrm>
            <a:off x="1914957" y="2520101"/>
            <a:ext cx="5314091" cy="3542730"/>
          </a:xfrm>
          <a:prstGeom prst="rect">
            <a:avLst/>
          </a:prstGeom>
          <a:noFill/>
          <a:ln>
            <a:noFill/>
          </a:ln>
        </p:spPr>
      </p:pic>
      <p:sp>
        <p:nvSpPr>
          <p:cNvPr id="970" name="Google Shape;970;ge10d08bbc8_0_747"/>
          <p:cNvSpPr/>
          <p:nvPr/>
        </p:nvSpPr>
        <p:spPr>
          <a:xfrm>
            <a:off x="1914956" y="2520100"/>
            <a:ext cx="1028700" cy="12318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1" name="Google Shape;971;ge10d08bbc8_0_747" descr="Rewind"/>
          <p:cNvSpPr/>
          <p:nvPr/>
        </p:nvSpPr>
        <p:spPr>
          <a:xfrm>
            <a:off x="0" y="0"/>
            <a:ext cx="1001700" cy="9459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ge10d08bbc8_0_756"/>
          <p:cNvSpPr txBox="1"/>
          <p:nvPr/>
        </p:nvSpPr>
        <p:spPr>
          <a:xfrm>
            <a:off x="960900" y="309925"/>
            <a:ext cx="7873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u="sng">
                <a:solidFill>
                  <a:schemeClr val="dk1"/>
                </a:solidFill>
                <a:latin typeface="Calibri"/>
                <a:ea typeface="Calibri"/>
                <a:cs typeface="Calibri"/>
                <a:sym typeface="Calibri"/>
              </a:rPr>
              <a:t>Tertiary Consumers</a:t>
            </a:r>
            <a:r>
              <a:rPr lang="en-US" sz="3500" b="1" i="0" u="sng" strike="noStrike" cap="none">
                <a:solidFill>
                  <a:schemeClr val="dk1"/>
                </a:solidFill>
                <a:latin typeface="Calibri"/>
                <a:ea typeface="Calibri"/>
                <a:cs typeface="Calibri"/>
                <a:sym typeface="Calibri"/>
              </a:rPr>
              <a:t>:</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“third-order consumers”; animals that eat secondary consumers</a:t>
            </a:r>
            <a:endParaRPr sz="3500" b="0" i="0" u="none" strike="noStrike" cap="none">
              <a:solidFill>
                <a:schemeClr val="dk1"/>
              </a:solidFill>
              <a:latin typeface="Calibri"/>
              <a:ea typeface="Calibri"/>
              <a:cs typeface="Calibri"/>
              <a:sym typeface="Calibri"/>
            </a:endParaRPr>
          </a:p>
        </p:txBody>
      </p:sp>
      <p:pic>
        <p:nvPicPr>
          <p:cNvPr id="978" name="Google Shape;978;ge10d08bbc8_0_756" descr="dreamstime_xl_22828471.jpg"/>
          <p:cNvPicPr preferRelativeResize="0"/>
          <p:nvPr/>
        </p:nvPicPr>
        <p:blipFill rotWithShape="1">
          <a:blip r:embed="rId3">
            <a:alphaModFix/>
          </a:blip>
          <a:srcRect/>
          <a:stretch/>
        </p:blipFill>
        <p:spPr>
          <a:xfrm>
            <a:off x="1551013" y="2367426"/>
            <a:ext cx="6041986" cy="4027428"/>
          </a:xfrm>
          <a:prstGeom prst="rect">
            <a:avLst/>
          </a:prstGeom>
          <a:noFill/>
          <a:ln>
            <a:noFill/>
          </a:ln>
        </p:spPr>
      </p:pic>
      <p:pic>
        <p:nvPicPr>
          <p:cNvPr id="979" name="Google Shape;979;ge10d08bbc8_0_756" descr="dreamstime_xl_7821609.jpg"/>
          <p:cNvPicPr preferRelativeResize="0"/>
          <p:nvPr/>
        </p:nvPicPr>
        <p:blipFill rotWithShape="1">
          <a:blip r:embed="rId4">
            <a:alphaModFix/>
          </a:blip>
          <a:srcRect/>
          <a:stretch/>
        </p:blipFill>
        <p:spPr>
          <a:xfrm>
            <a:off x="5525667" y="3021861"/>
            <a:ext cx="1460500" cy="970285"/>
          </a:xfrm>
          <a:prstGeom prst="rect">
            <a:avLst/>
          </a:prstGeom>
          <a:noFill/>
          <a:ln>
            <a:noFill/>
          </a:ln>
        </p:spPr>
      </p:pic>
      <p:sp>
        <p:nvSpPr>
          <p:cNvPr id="980" name="Google Shape;980;ge10d08bbc8_0_756"/>
          <p:cNvSpPr/>
          <p:nvPr/>
        </p:nvSpPr>
        <p:spPr>
          <a:xfrm>
            <a:off x="5328199" y="2942664"/>
            <a:ext cx="1880700" cy="1165500"/>
          </a:xfrm>
          <a:prstGeom prst="ellipse">
            <a:avLst/>
          </a:prstGeom>
          <a:noFill/>
          <a:ln w="5715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1" name="Google Shape;981;ge10d08bbc8_0_756" descr="Rewind"/>
          <p:cNvSpPr/>
          <p:nvPr/>
        </p:nvSpPr>
        <p:spPr>
          <a:xfrm>
            <a:off x="0" y="0"/>
            <a:ext cx="1001700" cy="9459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e10d08bbc8_0_729" descr="Rewind"/>
          <p:cNvSpPr/>
          <p:nvPr/>
        </p:nvSpPr>
        <p:spPr>
          <a:xfrm>
            <a:off x="0" y="0"/>
            <a:ext cx="1001700" cy="945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 name="Google Shape;988;ge10d08bbc8_0_729"/>
          <p:cNvGrpSpPr/>
          <p:nvPr/>
        </p:nvGrpSpPr>
        <p:grpSpPr>
          <a:xfrm>
            <a:off x="187209" y="241276"/>
            <a:ext cx="8769600" cy="6616725"/>
            <a:chOff x="0" y="0"/>
            <a:chExt cx="8769600" cy="6616725"/>
          </a:xfrm>
        </p:grpSpPr>
        <p:sp>
          <p:nvSpPr>
            <p:cNvPr id="989" name="Google Shape;989;ge10d08bbc8_0_729"/>
            <p:cNvSpPr/>
            <p:nvPr/>
          </p:nvSpPr>
          <p:spPr>
            <a:xfrm>
              <a:off x="3288624" y="0"/>
              <a:ext cx="2192400" cy="1654200"/>
            </a:xfrm>
            <a:prstGeom prst="trapezoid">
              <a:avLst>
                <a:gd name="adj" fmla="val 66269"/>
              </a:avLst>
            </a:prstGeom>
            <a:solidFill>
              <a:srgbClr val="C0504D"/>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ge10d08bbc8_0_729"/>
            <p:cNvSpPr txBox="1"/>
            <p:nvPr/>
          </p:nvSpPr>
          <p:spPr>
            <a:xfrm>
              <a:off x="3288624" y="0"/>
              <a:ext cx="2192400" cy="16542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000000"/>
                </a:buClr>
                <a:buSzPts val="2000"/>
                <a:buFont typeface="Calibri"/>
                <a:buNone/>
              </a:pPr>
              <a:endParaRPr sz="2000">
                <a:solidFill>
                  <a:srgbClr val="FFFFFF"/>
                </a:solidFill>
                <a:latin typeface="Calibri"/>
                <a:ea typeface="Calibri"/>
                <a:cs typeface="Calibri"/>
                <a:sym typeface="Calibri"/>
              </a:endParaRPr>
            </a:p>
            <a:p>
              <a:pPr marL="0" marR="0" lvl="0" indent="0" algn="ctr" rtl="0">
                <a:lnSpc>
                  <a:spcPct val="90000"/>
                </a:lnSpc>
                <a:spcBef>
                  <a:spcPts val="700"/>
                </a:spcBef>
                <a:spcAft>
                  <a:spcPts val="0"/>
                </a:spcAft>
                <a:buClr>
                  <a:srgbClr val="000000"/>
                </a:buClr>
                <a:buSzPts val="2000"/>
                <a:buFont typeface="Calibri"/>
                <a:buNone/>
              </a:pPr>
              <a:endParaRPr sz="2000">
                <a:solidFill>
                  <a:srgbClr val="FFFFFF"/>
                </a:solidFill>
                <a:latin typeface="Calibri"/>
                <a:ea typeface="Calibri"/>
                <a:cs typeface="Calibri"/>
                <a:sym typeface="Calibri"/>
              </a:endParaRPr>
            </a:p>
            <a:p>
              <a:pPr marL="0" marR="0" lvl="0" indent="0" algn="ctr" rtl="0">
                <a:lnSpc>
                  <a:spcPct val="90000"/>
                </a:lnSpc>
                <a:spcBef>
                  <a:spcPts val="700"/>
                </a:spcBef>
                <a:spcAft>
                  <a:spcPts val="0"/>
                </a:spcAft>
                <a:buClr>
                  <a:srgbClr val="FFFFFF"/>
                </a:buClr>
                <a:buSzPts val="2000"/>
                <a:buFont typeface="Calibri"/>
                <a:buNone/>
              </a:pPr>
              <a:r>
                <a:rPr lang="en-US" sz="2000" b="1">
                  <a:solidFill>
                    <a:srgbClr val="FFFFFF"/>
                  </a:solidFill>
                  <a:latin typeface="Calibri"/>
                  <a:ea typeface="Calibri"/>
                  <a:cs typeface="Calibri"/>
                  <a:sym typeface="Calibri"/>
                </a:rPr>
                <a:t>Third-order</a:t>
              </a:r>
              <a:br>
                <a:rPr lang="en-US" sz="2000" b="1">
                  <a:solidFill>
                    <a:srgbClr val="FFFFFF"/>
                  </a:solidFill>
                  <a:latin typeface="Calibri"/>
                  <a:ea typeface="Calibri"/>
                  <a:cs typeface="Calibri"/>
                  <a:sym typeface="Calibri"/>
                </a:rPr>
              </a:br>
              <a:r>
                <a:rPr lang="en-US" sz="2000" b="1">
                  <a:solidFill>
                    <a:srgbClr val="FFFFFF"/>
                  </a:solidFill>
                  <a:latin typeface="Calibri"/>
                  <a:ea typeface="Calibri"/>
                  <a:cs typeface="Calibri"/>
                  <a:sym typeface="Calibri"/>
                </a:rPr>
                <a:t>Consumers</a:t>
              </a:r>
              <a:endParaRPr/>
            </a:p>
          </p:txBody>
        </p:sp>
        <p:sp>
          <p:nvSpPr>
            <p:cNvPr id="991" name="Google Shape;991;ge10d08bbc8_0_729"/>
            <p:cNvSpPr/>
            <p:nvPr/>
          </p:nvSpPr>
          <p:spPr>
            <a:xfrm>
              <a:off x="2192416" y="1654175"/>
              <a:ext cx="4384800" cy="1654200"/>
            </a:xfrm>
            <a:prstGeom prst="trapezoid">
              <a:avLst>
                <a:gd name="adj" fmla="val 66269"/>
              </a:avLst>
            </a:prstGeom>
            <a:solidFill>
              <a:srgbClr val="9BBB59"/>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ge10d08bbc8_0_729"/>
            <p:cNvSpPr txBox="1"/>
            <p:nvPr/>
          </p:nvSpPr>
          <p:spPr>
            <a:xfrm>
              <a:off x="2959762" y="1654175"/>
              <a:ext cx="2850000" cy="16542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b="1">
                  <a:solidFill>
                    <a:srgbClr val="FFFFFF"/>
                  </a:solidFill>
                  <a:latin typeface="Calibri"/>
                  <a:ea typeface="Calibri"/>
                  <a:cs typeface="Calibri"/>
                  <a:sym typeface="Calibri"/>
                </a:rPr>
                <a:t>Second-order consumers</a:t>
              </a:r>
              <a:endParaRPr/>
            </a:p>
          </p:txBody>
        </p:sp>
        <p:sp>
          <p:nvSpPr>
            <p:cNvPr id="993" name="Google Shape;993;ge10d08bbc8_0_729"/>
            <p:cNvSpPr/>
            <p:nvPr/>
          </p:nvSpPr>
          <p:spPr>
            <a:xfrm>
              <a:off x="1096208" y="3308350"/>
              <a:ext cx="6577200" cy="1654200"/>
            </a:xfrm>
            <a:prstGeom prst="trapezoid">
              <a:avLst>
                <a:gd name="adj" fmla="val 66269"/>
              </a:avLst>
            </a:prstGeom>
            <a:solidFill>
              <a:srgbClr val="8064A2"/>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ge10d08bbc8_0_729"/>
            <p:cNvSpPr txBox="1"/>
            <p:nvPr/>
          </p:nvSpPr>
          <p:spPr>
            <a:xfrm>
              <a:off x="2247226" y="3308350"/>
              <a:ext cx="4275300" cy="16542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First-order consumers</a:t>
              </a:r>
              <a:endParaRPr/>
            </a:p>
          </p:txBody>
        </p:sp>
        <p:sp>
          <p:nvSpPr>
            <p:cNvPr id="995" name="Google Shape;995;ge10d08bbc8_0_729"/>
            <p:cNvSpPr/>
            <p:nvPr/>
          </p:nvSpPr>
          <p:spPr>
            <a:xfrm>
              <a:off x="0" y="4962525"/>
              <a:ext cx="8769600" cy="1654200"/>
            </a:xfrm>
            <a:prstGeom prst="trapezoid">
              <a:avLst>
                <a:gd name="adj" fmla="val 66269"/>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ge10d08bbc8_0_729"/>
            <p:cNvSpPr txBox="1"/>
            <p:nvPr/>
          </p:nvSpPr>
          <p:spPr>
            <a:xfrm>
              <a:off x="1534691" y="4962525"/>
              <a:ext cx="5700300" cy="1654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
        <p:nvSpPr>
          <p:cNvPr id="997" name="Google Shape;997;ge10d08bbc8_0_729"/>
          <p:cNvSpPr txBox="1"/>
          <p:nvPr/>
        </p:nvSpPr>
        <p:spPr>
          <a:xfrm>
            <a:off x="6811641" y="1495811"/>
            <a:ext cx="16119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Calibri"/>
                <a:ea typeface="Calibri"/>
                <a:cs typeface="Calibri"/>
                <a:sym typeface="Calibri"/>
              </a:rPr>
              <a:t>Alternative names used on </a:t>
            </a:r>
            <a:endParaRPr/>
          </a:p>
          <a:p>
            <a:pPr marL="0" marR="0" lvl="0" indent="0" algn="ctr" rtl="0">
              <a:spcBef>
                <a:spcPts val="0"/>
              </a:spcBef>
              <a:spcAft>
                <a:spcPts val="0"/>
              </a:spcAft>
              <a:buNone/>
            </a:pPr>
            <a:r>
              <a:rPr lang="en-US" sz="2400" b="1">
                <a:solidFill>
                  <a:srgbClr val="000000"/>
                </a:solidFill>
                <a:latin typeface="Calibri"/>
                <a:ea typeface="Calibri"/>
                <a:cs typeface="Calibri"/>
                <a:sym typeface="Calibri"/>
              </a:rPr>
              <a:t>Virginia</a:t>
            </a:r>
            <a:endParaRPr/>
          </a:p>
          <a:p>
            <a:pPr marL="0" marR="0" lvl="0" indent="0" algn="ctr" rtl="0">
              <a:spcBef>
                <a:spcPts val="0"/>
              </a:spcBef>
              <a:spcAft>
                <a:spcPts val="0"/>
              </a:spcAft>
              <a:buNone/>
            </a:pPr>
            <a:r>
              <a:rPr lang="en-US" sz="2400" b="1">
                <a:solidFill>
                  <a:srgbClr val="000000"/>
                </a:solidFill>
                <a:latin typeface="Calibri"/>
                <a:ea typeface="Calibri"/>
                <a:cs typeface="Calibri"/>
                <a:sym typeface="Calibri"/>
              </a:rPr>
              <a:t>SOLs</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grpSp>
        <p:nvGrpSpPr>
          <p:cNvPr id="1003" name="Google Shape;1003;ge10d08bbc8_0_770"/>
          <p:cNvGrpSpPr/>
          <p:nvPr/>
        </p:nvGrpSpPr>
        <p:grpSpPr>
          <a:xfrm>
            <a:off x="187209" y="1219201"/>
            <a:ext cx="8769600" cy="5638800"/>
            <a:chOff x="0" y="0"/>
            <a:chExt cx="8769600" cy="5638800"/>
          </a:xfrm>
        </p:grpSpPr>
        <p:sp>
          <p:nvSpPr>
            <p:cNvPr id="1004" name="Google Shape;1004;ge10d08bbc8_0_770"/>
            <p:cNvSpPr/>
            <p:nvPr/>
          </p:nvSpPr>
          <p:spPr>
            <a:xfrm>
              <a:off x="3288624" y="0"/>
              <a:ext cx="2192400" cy="1409700"/>
            </a:xfrm>
            <a:prstGeom prst="trapezoid">
              <a:avLst>
                <a:gd name="adj" fmla="val 77762"/>
              </a:avLst>
            </a:prstGeom>
            <a:solidFill>
              <a:srgbClr val="ED7D31"/>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ge10d08bbc8_0_770"/>
            <p:cNvSpPr txBox="1"/>
            <p:nvPr/>
          </p:nvSpPr>
          <p:spPr>
            <a:xfrm>
              <a:off x="3288624" y="0"/>
              <a:ext cx="2192400" cy="14097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FFFFFF"/>
                </a:buClr>
                <a:buSzPts val="2000"/>
                <a:buFont typeface="Calibri"/>
                <a:buNone/>
              </a:pP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Tertiary </a:t>
              </a:r>
              <a:br>
                <a:rPr lang="en-US" sz="2000">
                  <a:solidFill>
                    <a:srgbClr val="FFFFFF"/>
                  </a:solidFill>
                  <a:latin typeface="Calibri"/>
                  <a:ea typeface="Calibri"/>
                  <a:cs typeface="Calibri"/>
                  <a:sym typeface="Calibri"/>
                </a:rPr>
              </a:br>
              <a:r>
                <a:rPr lang="en-US" sz="2000">
                  <a:solidFill>
                    <a:srgbClr val="FFFFFF"/>
                  </a:solidFill>
                  <a:latin typeface="Calibri"/>
                  <a:ea typeface="Calibri"/>
                  <a:cs typeface="Calibri"/>
                  <a:sym typeface="Calibri"/>
                </a:rPr>
                <a:t>Consumers</a:t>
              </a:r>
              <a:endParaRPr/>
            </a:p>
          </p:txBody>
        </p:sp>
        <p:sp>
          <p:nvSpPr>
            <p:cNvPr id="1006" name="Google Shape;1006;ge10d08bbc8_0_770"/>
            <p:cNvSpPr/>
            <p:nvPr/>
          </p:nvSpPr>
          <p:spPr>
            <a:xfrm>
              <a:off x="2192416" y="1409700"/>
              <a:ext cx="4384800" cy="1409700"/>
            </a:xfrm>
            <a:prstGeom prst="trapezoid">
              <a:avLst>
                <a:gd name="adj" fmla="val 77762"/>
              </a:avLst>
            </a:prstGeom>
            <a:solidFill>
              <a:srgbClr val="A5A5A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ge10d08bbc8_0_770"/>
            <p:cNvSpPr txBox="1"/>
            <p:nvPr/>
          </p:nvSpPr>
          <p:spPr>
            <a:xfrm>
              <a:off x="2959762" y="1409700"/>
              <a:ext cx="2850000" cy="14097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Secondary Consumers</a:t>
              </a:r>
              <a:endParaRPr/>
            </a:p>
          </p:txBody>
        </p:sp>
        <p:sp>
          <p:nvSpPr>
            <p:cNvPr id="1008" name="Google Shape;1008;ge10d08bbc8_0_770"/>
            <p:cNvSpPr/>
            <p:nvPr/>
          </p:nvSpPr>
          <p:spPr>
            <a:xfrm>
              <a:off x="1096208" y="2819400"/>
              <a:ext cx="6577200" cy="1409700"/>
            </a:xfrm>
            <a:prstGeom prst="trapezoid">
              <a:avLst>
                <a:gd name="adj" fmla="val 77762"/>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ge10d08bbc8_0_770"/>
            <p:cNvSpPr txBox="1"/>
            <p:nvPr/>
          </p:nvSpPr>
          <p:spPr>
            <a:xfrm>
              <a:off x="2247226" y="2819400"/>
              <a:ext cx="4275300" cy="1409700"/>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en-US" sz="3200" b="0">
                  <a:solidFill>
                    <a:srgbClr val="FFFFFF"/>
                  </a:solidFill>
                  <a:latin typeface="Calibri"/>
                  <a:ea typeface="Calibri"/>
                  <a:cs typeface="Calibri"/>
                  <a:sym typeface="Calibri"/>
                </a:rPr>
                <a:t>Primary Consumers</a:t>
              </a:r>
              <a:endParaRPr/>
            </a:p>
          </p:txBody>
        </p:sp>
        <p:sp>
          <p:nvSpPr>
            <p:cNvPr id="1010" name="Google Shape;1010;ge10d08bbc8_0_770"/>
            <p:cNvSpPr/>
            <p:nvPr/>
          </p:nvSpPr>
          <p:spPr>
            <a:xfrm>
              <a:off x="0" y="4229100"/>
              <a:ext cx="8769600" cy="1409700"/>
            </a:xfrm>
            <a:prstGeom prst="trapezoid">
              <a:avLst>
                <a:gd name="adj" fmla="val 77762"/>
              </a:avLst>
            </a:prstGeom>
            <a:solidFill>
              <a:srgbClr val="599BD5"/>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ge10d08bbc8_0_770"/>
            <p:cNvSpPr txBox="1"/>
            <p:nvPr/>
          </p:nvSpPr>
          <p:spPr>
            <a:xfrm>
              <a:off x="1534691" y="4229100"/>
              <a:ext cx="5700300" cy="14097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Producers</a:t>
              </a:r>
              <a:endParaRPr sz="6500">
                <a:solidFill>
                  <a:srgbClr val="FFFFFF"/>
                </a:solidFill>
                <a:latin typeface="Calibri"/>
                <a:ea typeface="Calibri"/>
                <a:cs typeface="Calibri"/>
                <a:sym typeface="Calibri"/>
              </a:endParaRPr>
            </a:p>
          </p:txBody>
        </p:sp>
      </p:grpSp>
      <p:sp>
        <p:nvSpPr>
          <p:cNvPr id="1012" name="Google Shape;1012;ge10d08bbc8_0_770"/>
          <p:cNvSpPr txBox="1"/>
          <p:nvPr/>
        </p:nvSpPr>
        <p:spPr>
          <a:xfrm rot="-3067636">
            <a:off x="-84193" y="2942271"/>
            <a:ext cx="4400148" cy="65434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800"/>
              <a:buFont typeface="Calibri"/>
              <a:buNone/>
            </a:pPr>
            <a:r>
              <a:rPr lang="en-US" sz="2800" b="1">
                <a:solidFill>
                  <a:srgbClr val="000000"/>
                </a:solidFill>
                <a:latin typeface="Calibri"/>
                <a:ea typeface="Calibri"/>
                <a:cs typeface="Calibri"/>
                <a:sym typeface="Calibri"/>
              </a:rPr>
              <a:t>Decreasing</a:t>
            </a:r>
            <a:r>
              <a:rPr lang="en-US" sz="2800">
                <a:solidFill>
                  <a:srgbClr val="000000"/>
                </a:solidFill>
                <a:latin typeface="Calibri"/>
                <a:ea typeface="Calibri"/>
                <a:cs typeface="Calibri"/>
                <a:sym typeface="Calibri"/>
              </a:rPr>
              <a:t> population size</a:t>
            </a:r>
            <a:endParaRPr/>
          </a:p>
        </p:txBody>
      </p:sp>
      <p:cxnSp>
        <p:nvCxnSpPr>
          <p:cNvPr id="1013" name="Google Shape;1013;ge10d08bbc8_0_770"/>
          <p:cNvCxnSpPr/>
          <p:nvPr/>
        </p:nvCxnSpPr>
        <p:spPr>
          <a:xfrm rot="10800000" flipH="1">
            <a:off x="1109200" y="1752902"/>
            <a:ext cx="2818800" cy="3561600"/>
          </a:xfrm>
          <a:prstGeom prst="straightConnector1">
            <a:avLst/>
          </a:prstGeom>
          <a:noFill/>
          <a:ln w="57150" cap="flat" cmpd="sng">
            <a:solidFill>
              <a:srgbClr val="FF6600"/>
            </a:solidFill>
            <a:prstDash val="solid"/>
            <a:miter lim="800000"/>
            <a:headEnd type="none" w="sm" len="sm"/>
            <a:tailEnd type="stealth" w="med" len="med"/>
          </a:ln>
        </p:spPr>
      </p:cxnSp>
      <p:cxnSp>
        <p:nvCxnSpPr>
          <p:cNvPr id="1014" name="Google Shape;1014;ge10d08bbc8_0_770"/>
          <p:cNvCxnSpPr/>
          <p:nvPr/>
        </p:nvCxnSpPr>
        <p:spPr>
          <a:xfrm rot="10800000">
            <a:off x="5436225" y="1867401"/>
            <a:ext cx="2688600" cy="3523500"/>
          </a:xfrm>
          <a:prstGeom prst="straightConnector1">
            <a:avLst/>
          </a:prstGeom>
          <a:noFill/>
          <a:ln w="57150" cap="flat" cmpd="sng">
            <a:solidFill>
              <a:srgbClr val="FF6600"/>
            </a:solidFill>
            <a:prstDash val="solid"/>
            <a:miter lim="800000"/>
            <a:headEnd type="none" w="sm" len="sm"/>
            <a:tailEnd type="stealth" w="med" len="med"/>
          </a:ln>
        </p:spPr>
      </p:cxnSp>
      <p:sp>
        <p:nvSpPr>
          <p:cNvPr id="1015" name="Google Shape;1015;ge10d08bbc8_0_770"/>
          <p:cNvSpPr txBox="1"/>
          <p:nvPr/>
        </p:nvSpPr>
        <p:spPr>
          <a:xfrm rot="3103114">
            <a:off x="4779434" y="2942121"/>
            <a:ext cx="4803198" cy="65467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800"/>
              <a:buFont typeface="Calibri"/>
              <a:buNone/>
            </a:pPr>
            <a:r>
              <a:rPr lang="en-US" sz="2800" b="1">
                <a:solidFill>
                  <a:srgbClr val="000000"/>
                </a:solidFill>
                <a:latin typeface="Calibri"/>
                <a:ea typeface="Calibri"/>
                <a:cs typeface="Calibri"/>
                <a:sym typeface="Calibri"/>
              </a:rPr>
              <a:t>Decreasing</a:t>
            </a:r>
            <a:r>
              <a:rPr lang="en-US" sz="2800">
                <a:solidFill>
                  <a:srgbClr val="000000"/>
                </a:solidFill>
                <a:latin typeface="Calibri"/>
                <a:ea typeface="Calibri"/>
                <a:cs typeface="Calibri"/>
                <a:sym typeface="Calibri"/>
              </a:rPr>
              <a:t> energy availability</a:t>
            </a:r>
            <a:endParaRPr/>
          </a:p>
        </p:txBody>
      </p:sp>
      <p:sp>
        <p:nvSpPr>
          <p:cNvPr id="1016" name="Google Shape;1016;ge10d08bbc8_0_770" descr="Rewind"/>
          <p:cNvSpPr/>
          <p:nvPr/>
        </p:nvSpPr>
        <p:spPr>
          <a:xfrm>
            <a:off x="0" y="0"/>
            <a:ext cx="1001700" cy="945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ge0fc6a52a1_0_882"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ge0fc6a52a1_0_882"/>
          <p:cNvSpPr txBox="1"/>
          <p:nvPr/>
        </p:nvSpPr>
        <p:spPr>
          <a:xfrm>
            <a:off x="833999" y="187660"/>
            <a:ext cx="74760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024" name="Google Shape;1024;ge0fc6a52a1_0_882"/>
          <p:cNvSpPr txBox="1"/>
          <p:nvPr/>
        </p:nvSpPr>
        <p:spPr>
          <a:xfrm>
            <a:off x="767846" y="976584"/>
            <a:ext cx="7608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Food Chain and Ecosystem Simulation</a:t>
            </a:r>
            <a:endParaRPr sz="3600">
              <a:solidFill>
                <a:srgbClr val="000000"/>
              </a:solidFill>
              <a:latin typeface="Calibri"/>
              <a:ea typeface="Calibri"/>
              <a:cs typeface="Calibri"/>
              <a:sym typeface="Calibri"/>
            </a:endParaRPr>
          </a:p>
          <a:p>
            <a:pPr marL="0" marR="0" lvl="0" indent="0" algn="ctr" rtl="0">
              <a:spcBef>
                <a:spcPts val="0"/>
              </a:spcBef>
              <a:spcAft>
                <a:spcPts val="0"/>
              </a:spcAft>
              <a:buNone/>
            </a:pPr>
            <a:r>
              <a:rPr lang="en-US" sz="3600">
                <a:solidFill>
                  <a:srgbClr val="000000"/>
                </a:solidFill>
                <a:latin typeface="Calibri"/>
                <a:ea typeface="Calibri"/>
                <a:cs typeface="Calibri"/>
                <a:sym typeface="Calibri"/>
              </a:rPr>
              <a:t>(Gizmos)</a:t>
            </a:r>
            <a:endParaRPr/>
          </a:p>
        </p:txBody>
      </p:sp>
      <p:pic>
        <p:nvPicPr>
          <p:cNvPr id="1025" name="Google Shape;1025;ge0fc6a52a1_0_882" descr="Cursor"/>
          <p:cNvPicPr preferRelativeResize="0"/>
          <p:nvPr/>
        </p:nvPicPr>
        <p:blipFill rotWithShape="1">
          <a:blip r:embed="rId5">
            <a:alphaModFix/>
          </a:blip>
          <a:srcRect/>
          <a:stretch/>
        </p:blipFill>
        <p:spPr>
          <a:xfrm rot="5400000">
            <a:off x="2516995" y="1504041"/>
            <a:ext cx="914400" cy="914400"/>
          </a:xfrm>
          <a:prstGeom prst="rect">
            <a:avLst/>
          </a:prstGeom>
          <a:noFill/>
          <a:ln>
            <a:noFill/>
          </a:ln>
        </p:spPr>
      </p:pic>
      <p:sp>
        <p:nvSpPr>
          <p:cNvPr id="1026" name="Google Shape;1026;ge0fc6a52a1_0_882"/>
          <p:cNvSpPr txBox="1"/>
          <p:nvPr/>
        </p:nvSpPr>
        <p:spPr>
          <a:xfrm>
            <a:off x="259550" y="2418450"/>
            <a:ext cx="2957100" cy="178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i="1">
                <a:solidFill>
                  <a:srgbClr val="000000"/>
                </a:solidFill>
                <a:latin typeface="Calibri"/>
                <a:ea typeface="Calibri"/>
                <a:cs typeface="Calibri"/>
                <a:sym typeface="Calibri"/>
              </a:rPr>
              <a:t>Click the link above for a simulation to deepen your understanding of food webs, food chains, and ecosystems.</a:t>
            </a:r>
            <a:endParaRPr sz="2200"/>
          </a:p>
        </p:txBody>
      </p:sp>
      <p:pic>
        <p:nvPicPr>
          <p:cNvPr id="1027" name="Google Shape;1027;ge0fc6a52a1_0_882"/>
          <p:cNvPicPr preferRelativeResize="0"/>
          <p:nvPr/>
        </p:nvPicPr>
        <p:blipFill rotWithShape="1">
          <a:blip r:embed="rId6">
            <a:alphaModFix/>
          </a:blip>
          <a:srcRect/>
          <a:stretch/>
        </p:blipFill>
        <p:spPr>
          <a:xfrm>
            <a:off x="3216596" y="2534204"/>
            <a:ext cx="5706418" cy="390670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e10d08bbc8_0_714" descr="Lightbulb and gear"/>
          <p:cNvSpPr/>
          <p:nvPr/>
        </p:nvSpPr>
        <p:spPr>
          <a:xfrm>
            <a:off x="0" y="83350"/>
            <a:ext cx="8121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ge10d08bbc8_0_714"/>
          <p:cNvSpPr txBox="1"/>
          <p:nvPr/>
        </p:nvSpPr>
        <p:spPr>
          <a:xfrm>
            <a:off x="530100" y="287750"/>
            <a:ext cx="8613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rgbClr val="000000"/>
                </a:solidFill>
                <a:latin typeface="Calibri"/>
                <a:ea typeface="Calibri"/>
                <a:cs typeface="Calibri"/>
                <a:sym typeface="Calibri"/>
              </a:rPr>
              <a:t>Big Question: </a:t>
            </a:r>
            <a:r>
              <a:rPr lang="en-US" sz="3000">
                <a:solidFill>
                  <a:srgbClr val="000000"/>
                </a:solidFill>
                <a:latin typeface="Calibri"/>
                <a:ea typeface="Calibri"/>
                <a:cs typeface="Calibri"/>
                <a:sym typeface="Calibri"/>
              </a:rPr>
              <a:t>How are consumers important to our world?</a:t>
            </a:r>
            <a:endParaRPr sz="3000">
              <a:solidFill>
                <a:srgbClr val="000000"/>
              </a:solidFill>
              <a:latin typeface="Calibri"/>
              <a:ea typeface="Calibri"/>
              <a:cs typeface="Calibri"/>
              <a:sym typeface="Calibri"/>
            </a:endParaRPr>
          </a:p>
        </p:txBody>
      </p:sp>
      <p:pic>
        <p:nvPicPr>
          <p:cNvPr id="1035" name="Google Shape;1035;ge10d08bbc8_0_714"/>
          <p:cNvPicPr preferRelativeResize="0"/>
          <p:nvPr/>
        </p:nvPicPr>
        <p:blipFill>
          <a:blip r:embed="rId4">
            <a:alphaModFix/>
          </a:blip>
          <a:stretch>
            <a:fillRect/>
          </a:stretch>
        </p:blipFill>
        <p:spPr>
          <a:xfrm>
            <a:off x="869025" y="1303538"/>
            <a:ext cx="7405949" cy="555446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5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2995</Words>
  <Application>Microsoft Office PowerPoint</Application>
  <PresentationFormat>On-screen Show (4:3)</PresentationFormat>
  <Paragraphs>406</Paragraphs>
  <Slides>97</Slides>
  <Notes>97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97</vt:i4>
      </vt:variant>
    </vt:vector>
  </HeadingPairs>
  <TitlesOfParts>
    <vt:vector size="101" baseType="lpstr">
      <vt:lpstr>Arial</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Mathews</dc:creator>
  <cp:lastModifiedBy>Kunemund, Rachel (rk8vm)</cp:lastModifiedBy>
  <cp:revision>1</cp:revision>
  <dcterms:created xsi:type="dcterms:W3CDTF">2016-08-28T21:22:49Z</dcterms:created>
  <dcterms:modified xsi:type="dcterms:W3CDTF">2021-08-03T19:26:09Z</dcterms:modified>
</cp:coreProperties>
</file>