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166" roundtripDataSignature="AMtx7mgss+06hkSjjRNhdHEjfJ0VGnQ+c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slide" Target="slides/slide145.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4.xml"/><Relationship Id="rId4" Type="http://schemas.openxmlformats.org/officeDocument/2006/relationships/slideMaster" Target="slideMasters/slideMaster1.xml"/><Relationship Id="rId148" Type="http://schemas.openxmlformats.org/officeDocument/2006/relationships/slide" Target="slides/slide143.xml"/><Relationship Id="rId9" Type="http://schemas.openxmlformats.org/officeDocument/2006/relationships/slide" Target="slides/slide4.xml"/><Relationship Id="rId143" Type="http://schemas.openxmlformats.org/officeDocument/2006/relationships/slide" Target="slides/slide138.xml"/><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5" Type="http://schemas.openxmlformats.org/officeDocument/2006/relationships/notesMaster" Target="notesMasters/notesMaster1.xml"/><Relationship Id="rId147" Type="http://schemas.openxmlformats.org/officeDocument/2006/relationships/slide" Target="slides/slide142.xml"/><Relationship Id="rId6" Type="http://schemas.openxmlformats.org/officeDocument/2006/relationships/slide" Target="slides/slide1.xml"/><Relationship Id="rId146" Type="http://schemas.openxmlformats.org/officeDocument/2006/relationships/slide" Target="slides/slide141.xml"/><Relationship Id="rId7" Type="http://schemas.openxmlformats.org/officeDocument/2006/relationships/slide" Target="slides/slide2.xml"/><Relationship Id="rId145" Type="http://schemas.openxmlformats.org/officeDocument/2006/relationships/slide" Target="slides/slide140.xml"/><Relationship Id="rId8" Type="http://schemas.openxmlformats.org/officeDocument/2006/relationships/slide" Target="slides/slide3.xml"/><Relationship Id="rId144" Type="http://schemas.openxmlformats.org/officeDocument/2006/relationships/slide" Target="slides/slide139.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165" Type="http://schemas.openxmlformats.org/officeDocument/2006/relationships/slide" Target="slides/slide160.xml"/><Relationship Id="rId69" Type="http://schemas.openxmlformats.org/officeDocument/2006/relationships/slide" Target="slides/slide64.xml"/><Relationship Id="rId164" Type="http://schemas.openxmlformats.org/officeDocument/2006/relationships/slide" Target="slides/slide159.xml"/><Relationship Id="rId163" Type="http://schemas.openxmlformats.org/officeDocument/2006/relationships/slide" Target="slides/slide158.xml"/><Relationship Id="rId162" Type="http://schemas.openxmlformats.org/officeDocument/2006/relationships/slide" Target="slides/slide157.xml"/><Relationship Id="rId166" Type="http://customschemas.google.com/relationships/presentationmetadata" Target="metadata"/><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161" Type="http://schemas.openxmlformats.org/officeDocument/2006/relationships/slide" Target="slides/slide156.xml"/><Relationship Id="rId54" Type="http://schemas.openxmlformats.org/officeDocument/2006/relationships/slide" Target="slides/slide49.xml"/><Relationship Id="rId160" Type="http://schemas.openxmlformats.org/officeDocument/2006/relationships/slide" Target="slides/slide155.xml"/><Relationship Id="rId57" Type="http://schemas.openxmlformats.org/officeDocument/2006/relationships/slide" Target="slides/slide52.xml"/><Relationship Id="rId56" Type="http://schemas.openxmlformats.org/officeDocument/2006/relationships/slide" Target="slides/slide51.xml"/><Relationship Id="rId159" Type="http://schemas.openxmlformats.org/officeDocument/2006/relationships/slide" Target="slides/slide154.xml"/><Relationship Id="rId59" Type="http://schemas.openxmlformats.org/officeDocument/2006/relationships/slide" Target="slides/slide54.xml"/><Relationship Id="rId154" Type="http://schemas.openxmlformats.org/officeDocument/2006/relationships/slide" Target="slides/slide149.xml"/><Relationship Id="rId58" Type="http://schemas.openxmlformats.org/officeDocument/2006/relationships/slide" Target="slides/slide53.xml"/><Relationship Id="rId153" Type="http://schemas.openxmlformats.org/officeDocument/2006/relationships/slide" Target="slides/slide148.xml"/><Relationship Id="rId152" Type="http://schemas.openxmlformats.org/officeDocument/2006/relationships/slide" Target="slides/slide147.xml"/><Relationship Id="rId151" Type="http://schemas.openxmlformats.org/officeDocument/2006/relationships/slide" Target="slides/slide146.xml"/><Relationship Id="rId158" Type="http://schemas.openxmlformats.org/officeDocument/2006/relationships/slide" Target="slides/slide153.xml"/><Relationship Id="rId157" Type="http://schemas.openxmlformats.org/officeDocument/2006/relationships/slide" Target="slides/slide152.xml"/><Relationship Id="rId156" Type="http://schemas.openxmlformats.org/officeDocument/2006/relationships/slide" Target="slides/slide151.xml"/><Relationship Id="rId155" Type="http://schemas.openxmlformats.org/officeDocument/2006/relationships/slide" Target="slides/slide1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Calibri"/>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lang="en-US"/>
              <a:t>Now let’s pause for a moment to check your understanding.</a:t>
            </a:r>
            <a:endParaRPr b="0"/>
          </a:p>
        </p:txBody>
      </p:sp>
      <p:sp>
        <p:nvSpPr>
          <p:cNvPr id="184" name="Google Shape;184;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e27a560ffe_0_9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3" name="Google Shape;973;ge27a560ffe_0_9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a:t>
            </a:r>
            <a:r>
              <a:rPr b="0" lang="en-US">
                <a:solidFill>
                  <a:srgbClr val="0C0C0C"/>
                </a:solidFill>
              </a:rPr>
              <a:t>ood webs </a:t>
            </a:r>
            <a:r>
              <a:rPr b="0" lang="en-US"/>
              <a:t>show the feeding relationship among organisms in an ecosystem</a:t>
            </a:r>
            <a:r>
              <a:rPr lang="en-US"/>
              <a:t>.</a:t>
            </a:r>
            <a:endParaRPr/>
          </a:p>
        </p:txBody>
      </p:sp>
      <p:sp>
        <p:nvSpPr>
          <p:cNvPr id="974" name="Google Shape;974;ge27a560ffe_0_9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e27a560ffe_0_9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1" name="Google Shape;981;ge27a560ffe_0_9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 ecosystem is a community of organisms that interact with each other and their environment. </a:t>
            </a:r>
            <a:endParaRPr/>
          </a:p>
        </p:txBody>
      </p:sp>
      <p:sp>
        <p:nvSpPr>
          <p:cNvPr id="982" name="Google Shape;982;ge27a560ffe_0_9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e27a560ffe_0_9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9" name="Google Shape;989;ge27a560ffe_0_9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biotic factors that interact with each other in an ecosystem… </a:t>
            </a:r>
            <a:endParaRPr/>
          </a:p>
        </p:txBody>
      </p:sp>
      <p:sp>
        <p:nvSpPr>
          <p:cNvPr id="990" name="Google Shape;990;ge27a560ffe_0_9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e27a560ffe_0_9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9" name="Google Shape;999;ge27a560ffe_0_9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While abiotic factors are the non-living things in an ecosystem’s environment that organisms interact with.</a:t>
            </a:r>
            <a:endParaRPr/>
          </a:p>
        </p:txBody>
      </p:sp>
      <p:sp>
        <p:nvSpPr>
          <p:cNvPr id="1000" name="Google Shape;1000;ge27a560ffe_0_9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e27a560ffe_0_9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9" name="Google Shape;1009;ge27a560ffe_0_9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en-US"/>
              <a:t>Producers are organisms that use energy to make their own food.</a:t>
            </a:r>
            <a:endParaRPr/>
          </a:p>
          <a:p>
            <a:pPr indent="0" lvl="0" marL="0" rtl="0" algn="l">
              <a:spcBef>
                <a:spcPts val="0"/>
              </a:spcBef>
              <a:spcAft>
                <a:spcPts val="0"/>
              </a:spcAft>
              <a:buNone/>
            </a:pPr>
            <a:r>
              <a:t/>
            </a:r>
            <a:endParaRPr/>
          </a:p>
        </p:txBody>
      </p:sp>
      <p:sp>
        <p:nvSpPr>
          <p:cNvPr id="1010" name="Google Shape;1010;ge27a560ffe_0_9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e27a560ffe_0_10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7" name="Google Shape;1017;ge27a560ffe_0_10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Consumers eat other organisms to get the energy they need. </a:t>
            </a:r>
            <a:endParaRPr/>
          </a:p>
        </p:txBody>
      </p:sp>
      <p:sp>
        <p:nvSpPr>
          <p:cNvPr id="1018" name="Google Shape;1018;ge27a560ffe_0_10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e27a560ffe_0_10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5" name="Google Shape;1025;ge27a560ffe_0_10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It’s also important to note that consumers may eat plants, animals, or both plants AND animals. These different types of consumers are called herbivores, carnivores, and omnivores - these are probably words you’ve heard of in elementary school science.</a:t>
            </a:r>
            <a:endParaRPr/>
          </a:p>
        </p:txBody>
      </p:sp>
      <p:sp>
        <p:nvSpPr>
          <p:cNvPr id="1026" name="Google Shape;1026;ge27a560ffe_0_10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e27a560ffe_0_9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3" name="Google Shape;1033;ge27a560ffe_0_9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lang="en-US"/>
              <a:t>Now let’s pause for a moment to check your understanding.</a:t>
            </a:r>
            <a:endParaRPr b="0"/>
          </a:p>
        </p:txBody>
      </p:sp>
      <p:sp>
        <p:nvSpPr>
          <p:cNvPr id="1034" name="Google Shape;1034;ge27a560ffe_0_9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e27a560ffe_0_9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9" name="Google Shape;1039;ge27a560ffe_0_9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What are food webs?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t>[</a:t>
            </a:r>
            <a:r>
              <a:rPr b="0" lang="en-US" sz="1200"/>
              <a:t>F</a:t>
            </a:r>
            <a:r>
              <a:rPr b="0" lang="en-US">
                <a:solidFill>
                  <a:srgbClr val="0C0C0C"/>
                </a:solidFill>
              </a:rPr>
              <a:t>ood webs </a:t>
            </a:r>
            <a:r>
              <a:rPr b="0" lang="en-US"/>
              <a:t>show the feeding relationship among organisms in an ecosystem.]</a:t>
            </a:r>
            <a:endParaRPr sz="1200"/>
          </a:p>
          <a:p>
            <a:pPr indent="0" lvl="0" marL="0" rtl="0" algn="l">
              <a:spcBef>
                <a:spcPts val="0"/>
              </a:spcBef>
              <a:spcAft>
                <a:spcPts val="0"/>
              </a:spcAft>
              <a:buNone/>
            </a:pPr>
            <a:r>
              <a:t/>
            </a:r>
            <a:endParaRPr/>
          </a:p>
        </p:txBody>
      </p:sp>
      <p:sp>
        <p:nvSpPr>
          <p:cNvPr id="1040" name="Google Shape;1040;ge27a560ffe_0_9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e27a560ffe_0_9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7" name="Google Shape;1047;ge27a560ffe_0_9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is an ecosystem?</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t>[</a:t>
            </a:r>
            <a:r>
              <a:rPr lang="en-US"/>
              <a:t>An ecosystem is a community of living and non-living things interacting with each other in an environment.]</a:t>
            </a:r>
            <a:endParaRPr sz="1200"/>
          </a:p>
          <a:p>
            <a:pPr indent="0" lvl="0" marL="0" rtl="0" algn="l">
              <a:spcBef>
                <a:spcPts val="0"/>
              </a:spcBef>
              <a:spcAft>
                <a:spcPts val="0"/>
              </a:spcAft>
              <a:buNone/>
            </a:pPr>
            <a:r>
              <a:t/>
            </a:r>
            <a:endParaRPr/>
          </a:p>
        </p:txBody>
      </p:sp>
      <p:sp>
        <p:nvSpPr>
          <p:cNvPr id="1048" name="Google Shape;1048;ge27a560ffe_0_9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What are food webs?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t>[</a:t>
            </a:r>
            <a:r>
              <a:rPr b="0" lang="en-US" sz="1200"/>
              <a:t>F</a:t>
            </a:r>
            <a:r>
              <a:rPr b="0" lang="en-US">
                <a:solidFill>
                  <a:srgbClr val="0C0C0C"/>
                </a:solidFill>
              </a:rPr>
              <a:t>ood webs </a:t>
            </a:r>
            <a:r>
              <a:rPr b="0" lang="en-US"/>
              <a:t>show the feeding relationship among organisms in an ecosystem.]</a:t>
            </a:r>
            <a:endParaRPr sz="1200"/>
          </a:p>
          <a:p>
            <a:pPr indent="0" lvl="0" marL="0" rtl="0" algn="l">
              <a:spcBef>
                <a:spcPts val="0"/>
              </a:spcBef>
              <a:spcAft>
                <a:spcPts val="0"/>
              </a:spcAft>
              <a:buNone/>
            </a:pPr>
            <a:r>
              <a:t/>
            </a:r>
            <a:endParaRPr/>
          </a:p>
        </p:txBody>
      </p:sp>
      <p:sp>
        <p:nvSpPr>
          <p:cNvPr id="190" name="Google Shape;190;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e27a560ffe_0_9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5" name="Google Shape;1055;ge27a560ffe_0_9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is the difference between biotic and abiotic factors in an ecosystem?</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t>[</a:t>
            </a:r>
            <a:r>
              <a:rPr lang="en-US"/>
              <a:t>Biotic factors are the living things, or organisms, that interact with each other in an ecosystem. Abiotic factors are the non-living things in an ecosystem’s environment that organisms interact with.]</a:t>
            </a:r>
            <a:endParaRPr sz="1200"/>
          </a:p>
          <a:p>
            <a:pPr indent="0" lvl="0" marL="0" rtl="0" algn="l">
              <a:spcBef>
                <a:spcPts val="0"/>
              </a:spcBef>
              <a:spcAft>
                <a:spcPts val="0"/>
              </a:spcAft>
              <a:buNone/>
            </a:pPr>
            <a:r>
              <a:t/>
            </a:r>
            <a:endParaRPr/>
          </a:p>
        </p:txBody>
      </p:sp>
      <p:sp>
        <p:nvSpPr>
          <p:cNvPr id="1056" name="Google Shape;1056;ge27a560ffe_0_9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e27a560ffe_0_9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3" name="Google Shape;1063;ge27a560ffe_0_9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are producers?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t>[</a:t>
            </a:r>
            <a:r>
              <a:rPr lang="en-US"/>
              <a:t>Producers are organisms that use energy to make their own food.]</a:t>
            </a:r>
            <a:endParaRPr/>
          </a:p>
        </p:txBody>
      </p:sp>
      <p:sp>
        <p:nvSpPr>
          <p:cNvPr id="1064" name="Google Shape;1064;ge27a560ffe_0_9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e27a560ffe_0_10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1" name="Google Shape;1071;ge27a560ffe_0_10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are consumers?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t>[</a:t>
            </a:r>
            <a:r>
              <a:rPr lang="en-US"/>
              <a:t>Consumers are organisms which eat other organisms for energy.]</a:t>
            </a:r>
            <a:endParaRPr/>
          </a:p>
        </p:txBody>
      </p:sp>
      <p:sp>
        <p:nvSpPr>
          <p:cNvPr id="1072" name="Google Shape;1072;ge27a560ffe_0_10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e27a560ffe_0_10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9" name="Google Shape;1079;ge27a560ffe_0_10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True/False: Consumers only eat other animals.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1080" name="Google Shape;1080;ge27a560ffe_0_10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ge27a560ffe_0_10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7" name="Google Shape;1087;ge27a560ffe_0_10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True/</a:t>
            </a:r>
            <a:r>
              <a:rPr lang="en-US">
                <a:solidFill>
                  <a:srgbClr val="FF0000"/>
                </a:solidFill>
              </a:rPr>
              <a:t>False</a:t>
            </a:r>
            <a:r>
              <a:rPr lang="en-US"/>
              <a:t>: Consumers only eat other animals.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[False - consumers eat other animals, plants, or both.]</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1088" name="Google Shape;1088;ge27a560ffe_0_10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5" name="Google Shape;1095;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Now, let’s define the term </a:t>
            </a:r>
            <a:r>
              <a:rPr b="1" lang="en-US"/>
              <a:t>decomposer</a:t>
            </a:r>
            <a:r>
              <a:rPr lang="en-US"/>
              <a:t>.</a:t>
            </a:r>
            <a:endParaRPr/>
          </a:p>
        </p:txBody>
      </p:sp>
      <p:sp>
        <p:nvSpPr>
          <p:cNvPr id="1096" name="Google Shape;1096;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3" name="Google Shape;1103;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en-US"/>
              <a:t>Decomposers break down the remains of other dead organisms.</a:t>
            </a:r>
            <a:endParaRPr/>
          </a:p>
          <a:p>
            <a:pPr indent="0" lvl="0" marL="0" rtl="0" algn="l">
              <a:spcBef>
                <a:spcPts val="0"/>
              </a:spcBef>
              <a:spcAft>
                <a:spcPts val="0"/>
              </a:spcAft>
              <a:buNone/>
            </a:pPr>
            <a:r>
              <a:t/>
            </a:r>
            <a:endParaRPr/>
          </a:p>
        </p:txBody>
      </p:sp>
      <p:sp>
        <p:nvSpPr>
          <p:cNvPr id="1104" name="Google Shape;1104;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e27a560ffe_0_10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2" name="Google Shape;1112;ge27a560ffe_0_10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lang="en-US"/>
              <a:t>Now let’s pause for a moment to check your understanding.</a:t>
            </a:r>
            <a:endParaRPr b="0"/>
          </a:p>
        </p:txBody>
      </p:sp>
      <p:sp>
        <p:nvSpPr>
          <p:cNvPr id="1113" name="Google Shape;1113;ge27a560ffe_0_10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e27a560ffe_0_10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8" name="Google Shape;1118;ge27a560ffe_0_10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are decomposers?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t>[</a:t>
            </a:r>
            <a:r>
              <a:rPr lang="en-US"/>
              <a:t>Decomposers are organisms that break down the remains of other dead organisms.]</a:t>
            </a:r>
            <a:endParaRPr/>
          </a:p>
        </p:txBody>
      </p:sp>
      <p:sp>
        <p:nvSpPr>
          <p:cNvPr id="1119" name="Google Shape;1119;ge27a560ffe_0_10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e27a560ffe_0_10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6" name="Google Shape;1126;ge27a560ffe_0_10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That is the basic definition, but there is a bit more you need to know.</a:t>
            </a:r>
            <a:endParaRPr/>
          </a:p>
        </p:txBody>
      </p:sp>
      <p:sp>
        <p:nvSpPr>
          <p:cNvPr id="1127" name="Google Shape;1127;ge27a560ffe_0_10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e27a560ffe_0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ge27a560ffe_0_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is an ecosystem?</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t>[</a:t>
            </a:r>
            <a:r>
              <a:rPr lang="en-US"/>
              <a:t>An ecosystem is a community of living and non-living things interacting with each other in an environment.]</a:t>
            </a:r>
            <a:endParaRPr/>
          </a:p>
        </p:txBody>
      </p:sp>
      <p:sp>
        <p:nvSpPr>
          <p:cNvPr id="198" name="Google Shape;198;ge27a560ffe_0_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3" name="Google Shape;1133;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Sometimes you may hear decomposers called “nature’s recyclers”. Why do you think that is? </a:t>
            </a:r>
            <a:br>
              <a:rPr lang="en-US"/>
            </a:br>
            <a:r>
              <a:rPr lang="en-US"/>
              <a:t>Just like we break down cardboard, plastic, and glass when we recycle, decomposwers break down organisms.</a:t>
            </a:r>
            <a:endParaRPr/>
          </a:p>
          <a:p>
            <a:pPr indent="0" lvl="0" marL="0" rtl="0" algn="l">
              <a:spcBef>
                <a:spcPts val="0"/>
              </a:spcBef>
              <a:spcAft>
                <a:spcPts val="0"/>
              </a:spcAft>
              <a:buNone/>
            </a:pPr>
            <a:r>
              <a:t/>
            </a:r>
            <a:endParaRPr/>
          </a:p>
        </p:txBody>
      </p:sp>
      <p:sp>
        <p:nvSpPr>
          <p:cNvPr id="1134" name="Google Shape;1134;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3" name="Google Shape;1143;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Let’s look at an example of </a:t>
            </a:r>
            <a:r>
              <a:rPr b="1" lang="en-US"/>
              <a:t>decomposers</a:t>
            </a:r>
            <a:r>
              <a:rPr lang="en-US"/>
              <a:t>.  </a:t>
            </a:r>
            <a:endParaRPr/>
          </a:p>
        </p:txBody>
      </p:sp>
      <p:sp>
        <p:nvSpPr>
          <p:cNvPr id="1144" name="Google Shape;1144;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0" name="Google Shape;1150;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Many </a:t>
            </a:r>
            <a:r>
              <a:rPr b="1" lang="en-US"/>
              <a:t>fungi</a:t>
            </a:r>
            <a:r>
              <a:rPr lang="en-US"/>
              <a:t> are decomposers. Fungi do not belong to the plant or animal kingdoms, but their cells have elements of both plant and animal cells.  </a:t>
            </a:r>
            <a:endParaRPr/>
          </a:p>
          <a:p>
            <a:pPr indent="0" lvl="0" marL="0" rtl="0" algn="l">
              <a:spcBef>
                <a:spcPts val="0"/>
              </a:spcBef>
              <a:spcAft>
                <a:spcPts val="0"/>
              </a:spcAft>
              <a:buNone/>
            </a:pPr>
            <a:r>
              <a:t/>
            </a:r>
            <a:endParaRPr/>
          </a:p>
        </p:txBody>
      </p:sp>
      <p:sp>
        <p:nvSpPr>
          <p:cNvPr id="1151" name="Google Shape;1151;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e27a560ffe_0_10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9" name="Google Shape;1159;ge27a560ffe_0_10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Worms are decomposers. </a:t>
            </a:r>
            <a:endParaRPr/>
          </a:p>
          <a:p>
            <a:pPr indent="0" lvl="0" marL="0" rtl="0" algn="l">
              <a:spcBef>
                <a:spcPts val="0"/>
              </a:spcBef>
              <a:spcAft>
                <a:spcPts val="0"/>
              </a:spcAft>
              <a:buNone/>
            </a:pPr>
            <a:r>
              <a:t/>
            </a:r>
            <a:endParaRPr/>
          </a:p>
        </p:txBody>
      </p:sp>
      <p:sp>
        <p:nvSpPr>
          <p:cNvPr id="1160" name="Google Shape;1160;ge27a560ffe_0_10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7" name="Google Shape;1167;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Next, let’s look at a non-example of </a:t>
            </a:r>
            <a:r>
              <a:rPr b="1" lang="en-US"/>
              <a:t>decomposers</a:t>
            </a:r>
            <a:r>
              <a:rPr lang="en-US"/>
              <a:t>.  </a:t>
            </a:r>
            <a:endParaRPr/>
          </a:p>
        </p:txBody>
      </p:sp>
      <p:sp>
        <p:nvSpPr>
          <p:cNvPr id="1168" name="Google Shape;1168;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4" name="Google Shape;1174;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Bears do not break down other organisms – they eat them. </a:t>
            </a:r>
            <a:endParaRPr/>
          </a:p>
        </p:txBody>
      </p:sp>
      <p:sp>
        <p:nvSpPr>
          <p:cNvPr id="1175" name="Google Shape;1175;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e27a560ffe_0_10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2" name="Google Shape;1182;ge27a560ffe_0_10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Trees are not decomposers - they are producers. </a:t>
            </a:r>
            <a:endParaRPr/>
          </a:p>
        </p:txBody>
      </p:sp>
      <p:sp>
        <p:nvSpPr>
          <p:cNvPr id="1183" name="Google Shape;1183;ge27a560ffe_0_10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e27a560ffe_0_1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0" name="Google Shape;1190;ge27a560ffe_0_11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lang="en-US"/>
              <a:t>Let’s check-in for understanding.</a:t>
            </a:r>
            <a:endParaRPr/>
          </a:p>
        </p:txBody>
      </p:sp>
      <p:sp>
        <p:nvSpPr>
          <p:cNvPr id="1191" name="Google Shape;1191;ge27a560ffe_0_11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e27a560ffe_0_11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6" name="Google Shape;1196;ge27a560ffe_0_11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is an example of a decomposer?</a:t>
            </a:r>
            <a:endParaRPr/>
          </a:p>
          <a:p>
            <a:pPr indent="0" lvl="0" marL="0" rtl="0" algn="l">
              <a:spcBef>
                <a:spcPts val="0"/>
              </a:spcBef>
              <a:spcAft>
                <a:spcPts val="0"/>
              </a:spcAft>
              <a:buNone/>
            </a:pPr>
            <a:r>
              <a:t/>
            </a:r>
            <a:endParaRPr b="0"/>
          </a:p>
        </p:txBody>
      </p:sp>
      <p:sp>
        <p:nvSpPr>
          <p:cNvPr id="1197" name="Google Shape;1197;ge27a560ffe_0_11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e27a560ffe_0_10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4" name="Google Shape;1204;ge27a560ffe_0_10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We can also break down the term decomposer into different word parts to help us remember the meaning. Let’s take a look!</a:t>
            </a:r>
            <a:endParaRPr/>
          </a:p>
          <a:p>
            <a:pPr indent="0" lvl="0" marL="0" rtl="0" algn="l">
              <a:spcBef>
                <a:spcPts val="0"/>
              </a:spcBef>
              <a:spcAft>
                <a:spcPts val="0"/>
              </a:spcAft>
              <a:buNone/>
            </a:pPr>
            <a:r>
              <a:t/>
            </a:r>
            <a:endParaRPr b="0"/>
          </a:p>
        </p:txBody>
      </p:sp>
      <p:sp>
        <p:nvSpPr>
          <p:cNvPr id="1205" name="Google Shape;1205;ge27a560ffe_0_10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e27a560ffe_0_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e27a560ffe_0_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is the difference between biotic and abiotic factors in an ecosystem?</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t>[</a:t>
            </a:r>
            <a:r>
              <a:rPr lang="en-US"/>
              <a:t>Biotic factors are the living things, or organisms, that interact with each other in an ecosystem. Abiotic factors are the non-living things in an ecosystem’s environment that organisms interact with.]</a:t>
            </a:r>
            <a:endParaRPr/>
          </a:p>
        </p:txBody>
      </p:sp>
      <p:sp>
        <p:nvSpPr>
          <p:cNvPr id="206" name="Google Shape;206;ge27a560ffe_0_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e27a560ffe_0_10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0" name="Google Shape;1210;ge27a560ffe_0_10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word decomposer can be broken into three parts - the prefix, de-, the root word, compose, and the suffix, -er.</a:t>
            </a:r>
            <a:endParaRPr/>
          </a:p>
          <a:p>
            <a:pPr indent="0" lvl="0" marL="0" rtl="0" algn="l">
              <a:spcBef>
                <a:spcPts val="0"/>
              </a:spcBef>
              <a:spcAft>
                <a:spcPts val="0"/>
              </a:spcAft>
              <a:buNone/>
            </a:pPr>
            <a:r>
              <a:t/>
            </a:r>
            <a:endParaRPr b="0"/>
          </a:p>
        </p:txBody>
      </p:sp>
      <p:sp>
        <p:nvSpPr>
          <p:cNvPr id="1211" name="Google Shape;1211;ge27a560ffe_0_10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e27a560ffe_0_11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6" name="Google Shape;1226;ge27a560ffe_0_11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prefix de- means “undo” or “reverse”.</a:t>
            </a:r>
            <a:endParaRPr/>
          </a:p>
          <a:p>
            <a:pPr indent="0" lvl="0" marL="0" rtl="0" algn="l">
              <a:spcBef>
                <a:spcPts val="0"/>
              </a:spcBef>
              <a:spcAft>
                <a:spcPts val="0"/>
              </a:spcAft>
              <a:buNone/>
            </a:pPr>
            <a:r>
              <a:t/>
            </a:r>
            <a:endParaRPr b="0"/>
          </a:p>
        </p:txBody>
      </p:sp>
      <p:sp>
        <p:nvSpPr>
          <p:cNvPr id="1227" name="Google Shape;1227;ge27a560ffe_0_11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e27a560ffe_0_11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9" name="Google Shape;1239;ge27a560ffe_0_11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root word compose means to make or form by combining things. </a:t>
            </a:r>
            <a:endParaRPr/>
          </a:p>
          <a:p>
            <a:pPr indent="0" lvl="0" marL="0" rtl="0" algn="l">
              <a:spcBef>
                <a:spcPts val="0"/>
              </a:spcBef>
              <a:spcAft>
                <a:spcPts val="0"/>
              </a:spcAft>
              <a:buNone/>
            </a:pPr>
            <a:r>
              <a:t/>
            </a:r>
            <a:endParaRPr b="0"/>
          </a:p>
        </p:txBody>
      </p:sp>
      <p:sp>
        <p:nvSpPr>
          <p:cNvPr id="1240" name="Google Shape;1240;ge27a560ffe_0_11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ge27a560ffe_0_12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2" name="Google Shape;1252;ge27a560ffe_0_12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So at this point, when we combine the prefix de- with the root word compose, we know that decompose means to undo combining things. Or in other words, to separate or break something down. </a:t>
            </a:r>
            <a:endParaRPr/>
          </a:p>
          <a:p>
            <a:pPr indent="0" lvl="0" marL="0" rtl="0" algn="l">
              <a:spcBef>
                <a:spcPts val="0"/>
              </a:spcBef>
              <a:spcAft>
                <a:spcPts val="0"/>
              </a:spcAft>
              <a:buNone/>
            </a:pPr>
            <a:r>
              <a:t/>
            </a:r>
            <a:endParaRPr b="0"/>
          </a:p>
        </p:txBody>
      </p:sp>
      <p:sp>
        <p:nvSpPr>
          <p:cNvPr id="1253" name="Google Shape;1253;ge27a560ffe_0_12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 name="Shape 1265"/>
        <p:cNvGrpSpPr/>
        <p:nvPr/>
      </p:nvGrpSpPr>
      <p:grpSpPr>
        <a:xfrm>
          <a:off x="0" y="0"/>
          <a:ext cx="0" cy="0"/>
          <a:chOff x="0" y="0"/>
          <a:chExt cx="0" cy="0"/>
        </a:xfrm>
      </p:grpSpPr>
      <p:sp>
        <p:nvSpPr>
          <p:cNvPr id="1266" name="Google Shape;1266;ge27a560ffe_0_12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7" name="Google Shape;1267;ge27a560ffe_0_12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Finally, the suffix -er turns a verb (to break down) into a noun (a person/thing that breaks things down).</a:t>
            </a:r>
            <a:endParaRPr/>
          </a:p>
          <a:p>
            <a:pPr indent="0" lvl="0" marL="0" rtl="0" algn="l">
              <a:spcBef>
                <a:spcPts val="0"/>
              </a:spcBef>
              <a:spcAft>
                <a:spcPts val="0"/>
              </a:spcAft>
              <a:buNone/>
            </a:pPr>
            <a:r>
              <a:t/>
            </a:r>
            <a:endParaRPr b="0"/>
          </a:p>
        </p:txBody>
      </p:sp>
      <p:sp>
        <p:nvSpPr>
          <p:cNvPr id="1268" name="Google Shape;1268;ge27a560ffe_0_12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ge27a560ffe_0_12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0" name="Google Shape;1280;ge27a560ffe_0_12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So, when we finally put all three parts together we see that decomposer refers to something that breaks things down. </a:t>
            </a:r>
            <a:endParaRPr/>
          </a:p>
          <a:p>
            <a:pPr indent="0" lvl="0" marL="0" rtl="0" algn="l">
              <a:spcBef>
                <a:spcPts val="0"/>
              </a:spcBef>
              <a:spcAft>
                <a:spcPts val="0"/>
              </a:spcAft>
              <a:buNone/>
            </a:pPr>
            <a:r>
              <a:t/>
            </a:r>
            <a:endParaRPr b="0"/>
          </a:p>
        </p:txBody>
      </p:sp>
      <p:sp>
        <p:nvSpPr>
          <p:cNvPr id="1281" name="Google Shape;1281;ge27a560ffe_0_12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e27a560ffe_0_1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4" name="Google Shape;1294;ge27a560ffe_0_11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When we use the term consumers in Life Science, we are referring to organisms that break down the remains of other dead organisms. </a:t>
            </a:r>
            <a:endParaRPr/>
          </a:p>
          <a:p>
            <a:pPr indent="0" lvl="0" marL="0" rtl="0" algn="l">
              <a:spcBef>
                <a:spcPts val="0"/>
              </a:spcBef>
              <a:spcAft>
                <a:spcPts val="0"/>
              </a:spcAft>
              <a:buNone/>
            </a:pPr>
            <a:r>
              <a:t/>
            </a:r>
            <a:endParaRPr b="0"/>
          </a:p>
        </p:txBody>
      </p:sp>
      <p:sp>
        <p:nvSpPr>
          <p:cNvPr id="1295" name="Google Shape;1295;ge27a560ffe_0_11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2" name="Google Shape;1302;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lang="en-US"/>
              <a:t>Let’s check-in for understanding.</a:t>
            </a:r>
            <a:endParaRPr/>
          </a:p>
        </p:txBody>
      </p:sp>
      <p:sp>
        <p:nvSpPr>
          <p:cNvPr id="1303" name="Google Shape;1303;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8" name="Google Shape;1308;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How can we use the word parts of decomposer to help us remember the definition of the term?</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a:t>
            </a:r>
            <a:r>
              <a:rPr lang="en-US"/>
              <a:t>The word decomposer can be broken into three parts - the prefix, de-, the root word, compose, and the suffix, -er.</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The prefix de- means “undo” or “reverse”.</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The root word compose means to make or form by combining things.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So at this point, when we combine the prefix de- with the root word compose, we know that decompose means to undo combining things. Or in other words, to separate or break something down.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Finally, the suffix -er turns a verb (to break down) into a noun (a person/thing that breaks things down).</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So, when we finally put all three parts together we see that decomposer refers to something that breaks things down.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When we use the term consumers in Life Science, we are referring to organisms that break down the remains of other dead organisms.]</a:t>
            </a:r>
            <a:endParaRPr/>
          </a:p>
        </p:txBody>
      </p:sp>
      <p:sp>
        <p:nvSpPr>
          <p:cNvPr id="1309" name="Google Shape;1309;p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e27a560ffe_0_12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5" name="Google Shape;1325;ge27a560ffe_0_12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are decomposers?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t>[</a:t>
            </a:r>
            <a:r>
              <a:rPr lang="en-US"/>
              <a:t>Decomposers are organisms that break down the remains of other dead organisms.]</a:t>
            </a:r>
            <a:endParaRPr/>
          </a:p>
        </p:txBody>
      </p:sp>
      <p:sp>
        <p:nvSpPr>
          <p:cNvPr id="1326" name="Google Shape;1326;ge27a560ffe_0_12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Now that we’ve reviewed, let’s define our new term, producer. </a:t>
            </a:r>
            <a:endParaRPr/>
          </a:p>
        </p:txBody>
      </p:sp>
      <p:sp>
        <p:nvSpPr>
          <p:cNvPr id="214" name="Google Shape;214;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3" name="Google Shape;1333;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n-US"/>
              <a:t>Which picture demonstrates a decomposer? </a:t>
            </a:r>
            <a:endParaRPr/>
          </a:p>
        </p:txBody>
      </p:sp>
      <p:sp>
        <p:nvSpPr>
          <p:cNvPr id="1334" name="Google Shape;1334;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3" name="Google Shape;1343;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Which picture demonstrates a decomposer?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a:r>
            <a:r>
              <a:rPr b="0" lang="en-US"/>
              <a:t>Don’t forget that fungi, which include mushrooms, are very common decomposers.</a:t>
            </a:r>
            <a:r>
              <a:rPr lang="en-US"/>
              <a:t>]</a:t>
            </a:r>
            <a:endParaRPr/>
          </a:p>
        </p:txBody>
      </p:sp>
      <p:sp>
        <p:nvSpPr>
          <p:cNvPr id="1344" name="Google Shape;1344;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ge27a560ffe_0_12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4" name="Google Shape;1354;ge27a560ffe_0_12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Producers use energy to ___________. </a:t>
            </a:r>
            <a:endParaRPr/>
          </a:p>
        </p:txBody>
      </p:sp>
      <p:sp>
        <p:nvSpPr>
          <p:cNvPr id="1355" name="Google Shape;1355;ge27a560ffe_0_12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3" name="Google Shape;1363;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1" lang="en-US"/>
              <a:t>B. Make their own food </a:t>
            </a:r>
            <a:r>
              <a:rPr lang="en-US"/>
              <a:t>– Many producers use energy from the sun in the process of photosynthesis. </a:t>
            </a:r>
            <a:endParaRPr/>
          </a:p>
        </p:txBody>
      </p:sp>
      <p:sp>
        <p:nvSpPr>
          <p:cNvPr id="1364" name="Google Shape;1364;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0" name="Shape 1370"/>
        <p:cNvGrpSpPr/>
        <p:nvPr/>
      </p:nvGrpSpPr>
      <p:grpSpPr>
        <a:xfrm>
          <a:off x="0" y="0"/>
          <a:ext cx="0" cy="0"/>
          <a:chOff x="0" y="0"/>
          <a:chExt cx="0" cy="0"/>
        </a:xfrm>
      </p:grpSpPr>
      <p:sp>
        <p:nvSpPr>
          <p:cNvPr id="1371" name="Google Shape;1371;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2" name="Google Shape;1372;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Describe each category that we have covered. </a:t>
            </a:r>
            <a:endParaRPr/>
          </a:p>
        </p:txBody>
      </p:sp>
      <p:sp>
        <p:nvSpPr>
          <p:cNvPr id="1373" name="Google Shape;1373;p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5" name="Google Shape;1395;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Producer – makes its own food </a:t>
            </a:r>
            <a:endParaRPr/>
          </a:p>
          <a:p>
            <a:pPr indent="0" lvl="0" marL="0" rtl="0" algn="l">
              <a:spcBef>
                <a:spcPts val="0"/>
              </a:spcBef>
              <a:spcAft>
                <a:spcPts val="0"/>
              </a:spcAft>
              <a:buNone/>
            </a:pPr>
            <a:r>
              <a:rPr lang="en-US"/>
              <a:t>Decomposer – breaks down other organisms (cellular level) </a:t>
            </a:r>
            <a:endParaRPr/>
          </a:p>
          <a:p>
            <a:pPr indent="0" lvl="0" marL="0" rtl="0" algn="l">
              <a:spcBef>
                <a:spcPts val="0"/>
              </a:spcBef>
              <a:spcAft>
                <a:spcPts val="0"/>
              </a:spcAft>
              <a:buNone/>
            </a:pPr>
            <a:r>
              <a:rPr lang="en-US"/>
              <a:t>Consumer – eats other organisms </a:t>
            </a:r>
            <a:endParaRPr/>
          </a:p>
        </p:txBody>
      </p:sp>
      <p:sp>
        <p:nvSpPr>
          <p:cNvPr id="1396" name="Google Shape;1396;p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6" name="Shape 1416"/>
        <p:cNvGrpSpPr/>
        <p:nvPr/>
      </p:nvGrpSpPr>
      <p:grpSpPr>
        <a:xfrm>
          <a:off x="0" y="0"/>
          <a:ext cx="0" cy="0"/>
          <a:chOff x="0" y="0"/>
          <a:chExt cx="0" cy="0"/>
        </a:xfrm>
      </p:grpSpPr>
      <p:sp>
        <p:nvSpPr>
          <p:cNvPr id="1417" name="Google Shape;1417;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8" name="Google Shape;1418;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Identify the producers in this food web.</a:t>
            </a:r>
            <a:endParaRPr/>
          </a:p>
        </p:txBody>
      </p:sp>
      <p:sp>
        <p:nvSpPr>
          <p:cNvPr id="1419" name="Google Shape;1419;p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6" name="Google Shape;1426;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The grass, shrub, and tree all make their own food. The food web shows that they do not consume any other organisms. </a:t>
            </a:r>
            <a:endParaRPr/>
          </a:p>
        </p:txBody>
      </p:sp>
      <p:sp>
        <p:nvSpPr>
          <p:cNvPr id="1427" name="Google Shape;1427;p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7" name="Google Shape;1437;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The circled organism is a ______________. </a:t>
            </a:r>
            <a:endParaRPr/>
          </a:p>
        </p:txBody>
      </p:sp>
      <p:sp>
        <p:nvSpPr>
          <p:cNvPr id="1438" name="Google Shape;1438;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4" name="Shape 1444"/>
        <p:cNvGrpSpPr/>
        <p:nvPr/>
      </p:nvGrpSpPr>
      <p:grpSpPr>
        <a:xfrm>
          <a:off x="0" y="0"/>
          <a:ext cx="0" cy="0"/>
          <a:chOff x="0" y="0"/>
          <a:chExt cx="0" cy="0"/>
        </a:xfrm>
      </p:grpSpPr>
      <p:sp>
        <p:nvSpPr>
          <p:cNvPr id="1445" name="Google Shape;1445;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6" name="Google Shape;1446;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The circled organism is a </a:t>
            </a:r>
            <a:r>
              <a:rPr lang="en-US">
                <a:solidFill>
                  <a:srgbClr val="FF0000"/>
                </a:solidFill>
              </a:rPr>
              <a:t>consumer</a:t>
            </a:r>
            <a:r>
              <a:rPr lang="en-US"/>
              <a:t>. </a:t>
            </a:r>
            <a:endParaRPr/>
          </a:p>
        </p:txBody>
      </p:sp>
      <p:sp>
        <p:nvSpPr>
          <p:cNvPr id="1447" name="Google Shape;1447;p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en-US"/>
              <a:t>Producers are organisms that use energy to make their own food.</a:t>
            </a:r>
            <a:endParaRPr/>
          </a:p>
          <a:p>
            <a:pPr indent="0" lvl="0" marL="0" rtl="0" algn="l">
              <a:spcBef>
                <a:spcPts val="0"/>
              </a:spcBef>
              <a:spcAft>
                <a:spcPts val="0"/>
              </a:spcAft>
              <a:buNone/>
            </a:pPr>
            <a:r>
              <a:t/>
            </a:r>
            <a:endParaRPr/>
          </a:p>
        </p:txBody>
      </p:sp>
      <p:sp>
        <p:nvSpPr>
          <p:cNvPr id="222" name="Google Shape;222;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3" name="Shape 1453"/>
        <p:cNvGrpSpPr/>
        <p:nvPr/>
      </p:nvGrpSpPr>
      <p:grpSpPr>
        <a:xfrm>
          <a:off x="0" y="0"/>
          <a:ext cx="0" cy="0"/>
          <a:chOff x="0" y="0"/>
          <a:chExt cx="0" cy="0"/>
        </a:xfrm>
      </p:grpSpPr>
      <p:sp>
        <p:nvSpPr>
          <p:cNvPr id="1454" name="Google Shape;1454;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5" name="Google Shape;1455;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“Nature’s recyclers” break down the remains of other organisms and are known as what? </a:t>
            </a:r>
            <a:endParaRPr/>
          </a:p>
        </p:txBody>
      </p:sp>
      <p:sp>
        <p:nvSpPr>
          <p:cNvPr id="1456" name="Google Shape;1456;p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2" name="Shape 1462"/>
        <p:cNvGrpSpPr/>
        <p:nvPr/>
      </p:nvGrpSpPr>
      <p:grpSpPr>
        <a:xfrm>
          <a:off x="0" y="0"/>
          <a:ext cx="0" cy="0"/>
          <a:chOff x="0" y="0"/>
          <a:chExt cx="0" cy="0"/>
        </a:xfrm>
      </p:grpSpPr>
      <p:sp>
        <p:nvSpPr>
          <p:cNvPr id="1463" name="Google Shape;1463;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4" name="Google Shape;1464;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“Nature’s recyclers” break down the remains of other organisms and are known as what? </a:t>
            </a:r>
            <a:endParaRPr/>
          </a:p>
          <a:p>
            <a:pPr indent="0" lvl="0" marL="0" rtl="0" algn="l">
              <a:spcBef>
                <a:spcPts val="0"/>
              </a:spcBef>
              <a:spcAft>
                <a:spcPts val="0"/>
              </a:spcAft>
              <a:buClr>
                <a:schemeClr val="dk1"/>
              </a:buClr>
              <a:buSzPts val="1200"/>
              <a:buFont typeface="Calibri"/>
              <a:buNone/>
            </a:pPr>
            <a:r>
              <a:t/>
            </a:r>
            <a:endParaRPr b="1"/>
          </a:p>
          <a:p>
            <a:pPr indent="0" lvl="0" marL="0" rtl="0" algn="l">
              <a:spcBef>
                <a:spcPts val="0"/>
              </a:spcBef>
              <a:spcAft>
                <a:spcPts val="0"/>
              </a:spcAft>
              <a:buClr>
                <a:schemeClr val="dk1"/>
              </a:buClr>
              <a:buSzPts val="1200"/>
              <a:buFont typeface="Calibri"/>
              <a:buNone/>
            </a:pPr>
            <a:r>
              <a:rPr b="1" lang="en-US"/>
              <a:t>[</a:t>
            </a:r>
            <a:r>
              <a:rPr b="1" lang="en-US"/>
              <a:t>D. Decomposers – they break down organisms on a cellular level.]</a:t>
            </a:r>
            <a:endParaRPr/>
          </a:p>
        </p:txBody>
      </p:sp>
      <p:sp>
        <p:nvSpPr>
          <p:cNvPr id="1465" name="Google Shape;1465;p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3" name="Google Shape;1473;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So remember!</a:t>
            </a:r>
            <a:endParaRPr/>
          </a:p>
          <a:p>
            <a:pPr indent="0" lvl="0" marL="0" rtl="0" algn="l">
              <a:spcBef>
                <a:spcPts val="0"/>
              </a:spcBef>
              <a:spcAft>
                <a:spcPts val="0"/>
              </a:spcAft>
              <a:buClr>
                <a:schemeClr val="dk1"/>
              </a:buClr>
              <a:buSzPts val="1200"/>
              <a:buFont typeface="Calibri"/>
              <a:buNone/>
            </a:pPr>
            <a:r>
              <a:t/>
            </a:r>
            <a:endParaRPr/>
          </a:p>
        </p:txBody>
      </p:sp>
      <p:sp>
        <p:nvSpPr>
          <p:cNvPr id="1474" name="Google Shape;1474;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ge27a560ffe_0_12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0" name="Google Shape;1480;ge27a560ffe_0_12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en-US"/>
              <a:t>Decomposers break down the remains of other dead organisms.</a:t>
            </a:r>
            <a:endParaRPr/>
          </a:p>
          <a:p>
            <a:pPr indent="0" lvl="0" marL="0" rtl="0" algn="l">
              <a:spcBef>
                <a:spcPts val="0"/>
              </a:spcBef>
              <a:spcAft>
                <a:spcPts val="0"/>
              </a:spcAft>
              <a:buNone/>
            </a:pPr>
            <a:r>
              <a:t/>
            </a:r>
            <a:endParaRPr/>
          </a:p>
        </p:txBody>
      </p:sp>
      <p:sp>
        <p:nvSpPr>
          <p:cNvPr id="1481" name="Google Shape;1481;ge27a560ffe_0_12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6" name="Shape 1486"/>
        <p:cNvGrpSpPr/>
        <p:nvPr/>
      </p:nvGrpSpPr>
      <p:grpSpPr>
        <a:xfrm>
          <a:off x="0" y="0"/>
          <a:ext cx="0" cy="0"/>
          <a:chOff x="0" y="0"/>
          <a:chExt cx="0" cy="0"/>
        </a:xfrm>
      </p:grpSpPr>
      <p:sp>
        <p:nvSpPr>
          <p:cNvPr id="1487" name="Google Shape;1487;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8" name="Google Shape;1488;p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1489" name="Google Shape;1489;p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6" name="Shape 1496"/>
        <p:cNvGrpSpPr/>
        <p:nvPr/>
      </p:nvGrpSpPr>
      <p:grpSpPr>
        <a:xfrm>
          <a:off x="0" y="0"/>
          <a:ext cx="0" cy="0"/>
          <a:chOff x="0" y="0"/>
          <a:chExt cx="0" cy="0"/>
        </a:xfrm>
      </p:grpSpPr>
      <p:sp>
        <p:nvSpPr>
          <p:cNvPr id="1497" name="Google Shape;1497;ge27a560ffe_0_12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8" name="Google Shape;1498;ge27a560ffe_0_12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9" name="Google Shape;1499;ge27a560ffe_0_12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ge27a560ffe_0_13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9" name="Google Shape;1509;ge27a560ffe_0_13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a:t>This simulation has students use knowledge of producers, consumers, and decomposers to build a food web.  </a:t>
            </a:r>
            <a:r>
              <a:rPr i="1" lang="en-US"/>
              <a:t>May be better to use this following the next lesson that covers this topic specifically, but could be a good extension activity for early finishers, or an inquiry activity that prefaces the introduction of these terms.</a:t>
            </a:r>
            <a:endParaRPr/>
          </a:p>
        </p:txBody>
      </p:sp>
      <p:sp>
        <p:nvSpPr>
          <p:cNvPr id="1510" name="Google Shape;1510;ge27a560ffe_0_13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ge27a560ffe_0_13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0" name="Google Shape;1520;ge27a560ffe_0_13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link takes students to a game (requires flash player) that reinforces their ability to differentiate between examples of producers, consumers, and decomposers. </a:t>
            </a:r>
            <a:endParaRPr/>
          </a:p>
        </p:txBody>
      </p:sp>
      <p:sp>
        <p:nvSpPr>
          <p:cNvPr id="1521" name="Google Shape;1521;ge27a560ffe_0_13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9" name="Shape 1529"/>
        <p:cNvGrpSpPr/>
        <p:nvPr/>
      </p:nvGrpSpPr>
      <p:grpSpPr>
        <a:xfrm>
          <a:off x="0" y="0"/>
          <a:ext cx="0" cy="0"/>
          <a:chOff x="0" y="0"/>
          <a:chExt cx="0" cy="0"/>
        </a:xfrm>
      </p:grpSpPr>
      <p:sp>
        <p:nvSpPr>
          <p:cNvPr id="1530" name="Google Shape;1530;ge27a560ffe_0_13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1" name="Google Shape;1531;ge27a560ffe_0_13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t>Explicit cue to revisit the big question at the end of the lesson:  </a:t>
            </a:r>
            <a:r>
              <a:rPr lang="en-US"/>
              <a:t>Okay everyone.  Now that we’ve learned the term, decomposers, let’s reflect once more on our big question.  Was there anything that we predicted earlier that was correct or incorrect? Do you have any new hypotheses to share? </a:t>
            </a:r>
            <a:endParaRPr/>
          </a:p>
          <a:p>
            <a:pPr indent="0" lvl="0" marL="0" rtl="0" algn="l">
              <a:spcBef>
                <a:spcPts val="0"/>
              </a:spcBef>
              <a:spcAft>
                <a:spcPts val="0"/>
              </a:spcAft>
              <a:buClr>
                <a:schemeClr val="dk1"/>
              </a:buClr>
              <a:buSzPts val="1200"/>
              <a:buFont typeface="Calibri"/>
              <a:buNone/>
            </a:pPr>
            <a:r>
              <a:t/>
            </a:r>
            <a:endParaRPr/>
          </a:p>
        </p:txBody>
      </p:sp>
      <p:sp>
        <p:nvSpPr>
          <p:cNvPr id="1532" name="Google Shape;1532;ge27a560ffe_0_13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7" name="Shape 1537"/>
        <p:cNvGrpSpPr/>
        <p:nvPr/>
      </p:nvGrpSpPr>
      <p:grpSpPr>
        <a:xfrm>
          <a:off x="0" y="0"/>
          <a:ext cx="0" cy="0"/>
          <a:chOff x="0" y="0"/>
          <a:chExt cx="0" cy="0"/>
        </a:xfrm>
      </p:grpSpPr>
      <p:sp>
        <p:nvSpPr>
          <p:cNvPr id="1538" name="Google Shape;1538;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9" name="Google Shape;1539;p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Thanks for watching, and please continue watching CAPs available from this website.  </a:t>
            </a:r>
            <a:endParaRPr/>
          </a:p>
        </p:txBody>
      </p:sp>
      <p:sp>
        <p:nvSpPr>
          <p:cNvPr id="1540" name="Google Shape;1540;p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e27a560ffe_0_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e27a560ffe_0_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lang="en-US"/>
              <a:t>Now let’s pause for a moment to check your understanding.</a:t>
            </a:r>
            <a:endParaRPr b="0"/>
          </a:p>
        </p:txBody>
      </p:sp>
      <p:sp>
        <p:nvSpPr>
          <p:cNvPr id="231" name="Google Shape;231;ge27a560ffe_0_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p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545" name="Google Shape;1545;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e27a560ffe_0_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e27a560ffe_0_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are producers?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t>[</a:t>
            </a:r>
            <a:r>
              <a:rPr lang="en-US"/>
              <a:t>Producers are organisms that use energy to make their own food.]</a:t>
            </a:r>
            <a:endParaRPr sz="1200"/>
          </a:p>
          <a:p>
            <a:pPr indent="0" lvl="0" marL="0" rtl="0" algn="l">
              <a:spcBef>
                <a:spcPts val="0"/>
              </a:spcBef>
              <a:spcAft>
                <a:spcPts val="0"/>
              </a:spcAft>
              <a:buNone/>
            </a:pPr>
            <a:r>
              <a:t/>
            </a:r>
            <a:endParaRPr/>
          </a:p>
        </p:txBody>
      </p:sp>
      <p:sp>
        <p:nvSpPr>
          <p:cNvPr id="237" name="Google Shape;237;ge27a560ffe_0_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That is the basic definition, but there is a bit more you need to know.</a:t>
            </a:r>
            <a:endParaRPr/>
          </a:p>
        </p:txBody>
      </p:sp>
      <p:sp>
        <p:nvSpPr>
          <p:cNvPr id="245" name="Google Shape;245;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e27a560ffe_0_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e27a560ffe_0_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Green plants make their own food using photosynthesis. </a:t>
            </a:r>
            <a:endParaRPr/>
          </a:p>
        </p:txBody>
      </p:sp>
      <p:sp>
        <p:nvSpPr>
          <p:cNvPr id="252" name="Google Shape;252;ge27a560ffe_0_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US"/>
              <a:t>Today we will learn about producers.</a:t>
            </a:r>
            <a:endParaRPr/>
          </a:p>
        </p:txBody>
      </p:sp>
      <p:sp>
        <p:nvSpPr>
          <p:cNvPr id="117" name="Google Shape;117;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 this makes them producers</a:t>
            </a:r>
            <a:endParaRPr/>
          </a:p>
        </p:txBody>
      </p:sp>
      <p:sp>
        <p:nvSpPr>
          <p:cNvPr id="260" name="Google Shape;260;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Now, let’s talk about some more specific examples of </a:t>
            </a:r>
            <a:r>
              <a:rPr b="1" lang="en-US"/>
              <a:t>producers</a:t>
            </a:r>
            <a:r>
              <a:rPr lang="en-US"/>
              <a:t>.  </a:t>
            </a:r>
            <a:endParaRPr/>
          </a:p>
        </p:txBody>
      </p:sp>
      <p:sp>
        <p:nvSpPr>
          <p:cNvPr id="268" name="Google Shape;268;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green plant uses photosynthesis to make its own food. </a:t>
            </a:r>
            <a:endParaRPr/>
          </a:p>
        </p:txBody>
      </p:sp>
      <p:sp>
        <p:nvSpPr>
          <p:cNvPr id="275" name="Google Shape;275;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trees in this forest also use photosynthesis to make their own food. It’s important to note that not all producers use photosynthesis, but many of them do. </a:t>
            </a:r>
            <a:endParaRPr/>
          </a:p>
        </p:txBody>
      </p:sp>
      <p:sp>
        <p:nvSpPr>
          <p:cNvPr id="283" name="Google Shape;283;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Next, let’s look at some non-examples of </a:t>
            </a:r>
            <a:r>
              <a:rPr b="1" lang="en-US"/>
              <a:t>producers</a:t>
            </a:r>
            <a:r>
              <a:rPr lang="en-US"/>
              <a:t>.  </a:t>
            </a:r>
            <a:endParaRPr/>
          </a:p>
        </p:txBody>
      </p:sp>
      <p:sp>
        <p:nvSpPr>
          <p:cNvPr id="291" name="Google Shape;291;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Moose cannot make their own food, they must consume food in the form of plants. </a:t>
            </a:r>
            <a:endParaRPr/>
          </a:p>
        </p:txBody>
      </p:sp>
      <p:sp>
        <p:nvSpPr>
          <p:cNvPr id="298" name="Google Shape;298;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e27a560ffe_0_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e27a560ffe_0_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Deer are not producers because they cannot make their own food.</a:t>
            </a:r>
            <a:endParaRPr/>
          </a:p>
        </p:txBody>
      </p:sp>
      <p:sp>
        <p:nvSpPr>
          <p:cNvPr id="306" name="Google Shape;306;ge27a560ffe_0_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lang="en-US"/>
              <a:t>Let’s check-in for understanding about producers.</a:t>
            </a:r>
            <a:endParaRPr/>
          </a:p>
        </p:txBody>
      </p:sp>
      <p:sp>
        <p:nvSpPr>
          <p:cNvPr id="314" name="Google Shape;314;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is an example of a producer?</a:t>
            </a:r>
            <a:endParaRPr/>
          </a:p>
          <a:p>
            <a:pPr indent="0" lvl="0" marL="0" rtl="0" algn="l">
              <a:spcBef>
                <a:spcPts val="0"/>
              </a:spcBef>
              <a:spcAft>
                <a:spcPts val="0"/>
              </a:spcAft>
              <a:buNone/>
            </a:pPr>
            <a:r>
              <a:t/>
            </a:r>
            <a:endParaRPr b="0"/>
          </a:p>
        </p:txBody>
      </p:sp>
      <p:sp>
        <p:nvSpPr>
          <p:cNvPr id="320" name="Google Shape;320;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e27a560ffe_0_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e27a560ffe_0_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We can also break down the term producer into different word parts to help us remember the meaning. Let’s take a look!</a:t>
            </a:r>
            <a:endParaRPr/>
          </a:p>
          <a:p>
            <a:pPr indent="0" lvl="0" marL="0" rtl="0" algn="l">
              <a:spcBef>
                <a:spcPts val="0"/>
              </a:spcBef>
              <a:spcAft>
                <a:spcPts val="0"/>
              </a:spcAft>
              <a:buNone/>
            </a:pPr>
            <a:r>
              <a:t/>
            </a:r>
            <a:endParaRPr b="0"/>
          </a:p>
        </p:txBody>
      </p:sp>
      <p:sp>
        <p:nvSpPr>
          <p:cNvPr id="328" name="Google Shape;328;ge27a560ffe_0_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Our “big question” is: </a:t>
            </a:r>
            <a:r>
              <a:rPr b="1" lang="en-US"/>
              <a:t>What relationships exist among producers, consumers, and decomposers?</a:t>
            </a:r>
            <a:endParaRPr b="0"/>
          </a:p>
          <a:p>
            <a:pPr indent="0" lvl="0" marL="0" rtl="0" algn="l">
              <a:spcBef>
                <a:spcPts val="0"/>
              </a:spcBef>
              <a:spcAft>
                <a:spcPts val="0"/>
              </a:spcAft>
              <a:buClr>
                <a:schemeClr val="dk1"/>
              </a:buClr>
              <a:buSzPts val="1200"/>
              <a:buFont typeface="Calibri"/>
              <a:buNone/>
            </a:pPr>
            <a:r>
              <a:rPr b="0" lang="en-US"/>
              <a:t>[Pause and illicit predictions from students.]</a:t>
            </a:r>
            <a:endParaRPr/>
          </a:p>
          <a:p>
            <a:pPr indent="0" lvl="0" marL="0" rtl="0" algn="l">
              <a:spcBef>
                <a:spcPts val="0"/>
              </a:spcBef>
              <a:spcAft>
                <a:spcPts val="0"/>
              </a:spcAft>
              <a:buClr>
                <a:schemeClr val="dk1"/>
              </a:buClr>
              <a:buSzPts val="1200"/>
              <a:buFont typeface="Calibri"/>
              <a:buNone/>
            </a:pPr>
            <a:r>
              <a:t/>
            </a:r>
            <a:endParaRPr b="0"/>
          </a:p>
          <a:p>
            <a:pPr indent="0" lvl="0" marL="0" rtl="0" algn="l">
              <a:spcBef>
                <a:spcPts val="0"/>
              </a:spcBef>
              <a:spcAft>
                <a:spcPts val="0"/>
              </a:spcAft>
              <a:buClr>
                <a:schemeClr val="dk1"/>
              </a:buClr>
              <a:buSzPts val="1200"/>
              <a:buFont typeface="Calibri"/>
              <a:buNone/>
            </a:pPr>
            <a:r>
              <a:rPr b="0" lang="en-US"/>
              <a:t>I love all these thoughtful scientific hypotheses! Be sure to keep this question and your predictions in mind as we move through these next few lessons, and we’ll continue to revisit it.</a:t>
            </a:r>
            <a:endParaRPr/>
          </a:p>
        </p:txBody>
      </p:sp>
      <p:sp>
        <p:nvSpPr>
          <p:cNvPr id="126" name="Google Shape;126;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e27a560ffe_0_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e27a560ffe_0_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word producer can be broken into two parts. The root word, </a:t>
            </a:r>
            <a:r>
              <a:rPr lang="en-US"/>
              <a:t>produce, and the suffix, -er.</a:t>
            </a:r>
            <a:endParaRPr/>
          </a:p>
          <a:p>
            <a:pPr indent="0" lvl="0" marL="0" rtl="0" algn="l">
              <a:spcBef>
                <a:spcPts val="0"/>
              </a:spcBef>
              <a:spcAft>
                <a:spcPts val="0"/>
              </a:spcAft>
              <a:buNone/>
            </a:pPr>
            <a:r>
              <a:t/>
            </a:r>
            <a:endParaRPr b="0"/>
          </a:p>
        </p:txBody>
      </p:sp>
      <p:sp>
        <p:nvSpPr>
          <p:cNvPr id="334" name="Google Shape;334;ge27a560ffe_0_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e27a560ffe_0_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e27a560ffe_0_1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root word, produce, means “to make”.</a:t>
            </a:r>
            <a:endParaRPr/>
          </a:p>
          <a:p>
            <a:pPr indent="0" lvl="0" marL="0" rtl="0" algn="l">
              <a:spcBef>
                <a:spcPts val="0"/>
              </a:spcBef>
              <a:spcAft>
                <a:spcPts val="0"/>
              </a:spcAft>
              <a:buNone/>
            </a:pPr>
            <a:r>
              <a:t/>
            </a:r>
            <a:endParaRPr b="0"/>
          </a:p>
        </p:txBody>
      </p:sp>
      <p:sp>
        <p:nvSpPr>
          <p:cNvPr id="347" name="Google Shape;347;ge27a560ffe_0_1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e27a560ffe_0_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e27a560ffe_0_1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suffix, -er, turns a </a:t>
            </a:r>
            <a:r>
              <a:rPr lang="en-US"/>
              <a:t>verb</a:t>
            </a:r>
            <a:r>
              <a:rPr lang="en-US"/>
              <a:t> such as “to make”, into a noun - maker. </a:t>
            </a:r>
            <a:endParaRPr/>
          </a:p>
          <a:p>
            <a:pPr indent="0" lvl="0" marL="0" rtl="0" algn="l">
              <a:spcBef>
                <a:spcPts val="0"/>
              </a:spcBef>
              <a:spcAft>
                <a:spcPts val="0"/>
              </a:spcAft>
              <a:buNone/>
            </a:pPr>
            <a:r>
              <a:t/>
            </a:r>
            <a:endParaRPr b="0"/>
          </a:p>
        </p:txBody>
      </p:sp>
      <p:sp>
        <p:nvSpPr>
          <p:cNvPr id="359" name="Google Shape;359;ge27a560ffe_0_1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e27a560ffe_0_1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e27a560ffe_0_1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So, when you add the suffix, -er to the root word produce, this means someone or something that makes things. </a:t>
            </a:r>
            <a:endParaRPr/>
          </a:p>
          <a:p>
            <a:pPr indent="0" lvl="0" marL="0" rtl="0" algn="l">
              <a:spcBef>
                <a:spcPts val="0"/>
              </a:spcBef>
              <a:spcAft>
                <a:spcPts val="0"/>
              </a:spcAft>
              <a:buNone/>
            </a:pPr>
            <a:r>
              <a:t/>
            </a:r>
            <a:endParaRPr b="0"/>
          </a:p>
        </p:txBody>
      </p:sp>
      <p:sp>
        <p:nvSpPr>
          <p:cNvPr id="371" name="Google Shape;371;ge27a560ffe_0_1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e27a560ffe_0_1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e27a560ffe_0_1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When we talk about producers in Life Science, we are referring to organisms that make their own food. </a:t>
            </a:r>
            <a:endParaRPr/>
          </a:p>
          <a:p>
            <a:pPr indent="0" lvl="0" marL="0" rtl="0" algn="l">
              <a:spcBef>
                <a:spcPts val="0"/>
              </a:spcBef>
              <a:spcAft>
                <a:spcPts val="0"/>
              </a:spcAft>
              <a:buNone/>
            </a:pPr>
            <a:r>
              <a:t/>
            </a:r>
            <a:endParaRPr b="0"/>
          </a:p>
        </p:txBody>
      </p:sp>
      <p:sp>
        <p:nvSpPr>
          <p:cNvPr id="383" name="Google Shape;383;ge27a560ffe_0_1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e27a560ffe_0_1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ge27a560ffe_0_1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lang="en-US"/>
              <a:t>Let’s check-in for understanding about producers.</a:t>
            </a:r>
            <a:endParaRPr/>
          </a:p>
        </p:txBody>
      </p:sp>
      <p:sp>
        <p:nvSpPr>
          <p:cNvPr id="391" name="Google Shape;391;ge27a560ffe_0_1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e27a560ffe_0_1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e27a560ffe_0_1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How can we use the word parts of producer to help us remember the definition of the term?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a:r>
            <a:r>
              <a:rPr lang="en-US"/>
              <a:t>The word producer can be broken into two parts. The root word, produce, and the suffix, -er.</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200"/>
              <a:buFont typeface="Calibri"/>
              <a:buNone/>
            </a:pPr>
            <a:r>
              <a:rPr lang="en-US"/>
              <a:t>The root word, produce, means “to make”.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200"/>
              <a:buFont typeface="Calibri"/>
              <a:buNone/>
            </a:pPr>
            <a:r>
              <a:rPr lang="en-US"/>
              <a:t>The suffix, -er, turns a verb such as “to make”, into a noun - maker. </a:t>
            </a:r>
            <a:endParaRPr/>
          </a:p>
          <a:p>
            <a:pPr indent="0" lvl="0" marL="0" rtl="0" algn="l">
              <a:spcBef>
                <a:spcPts val="0"/>
              </a:spcBef>
              <a:spcAft>
                <a:spcPts val="0"/>
              </a:spcAft>
              <a:buNone/>
            </a:pPr>
            <a:r>
              <a:t/>
            </a:r>
            <a:endParaRPr/>
          </a:p>
          <a:p>
            <a:pPr indent="0" lvl="0" marL="0" rtl="0" algn="l">
              <a:spcBef>
                <a:spcPts val="0"/>
              </a:spcBef>
              <a:spcAft>
                <a:spcPts val="0"/>
              </a:spcAft>
              <a:buSzPts val="1200"/>
              <a:buNone/>
            </a:pPr>
            <a:r>
              <a:rPr lang="en-US"/>
              <a:t>So, when you add the suffix, -er to the root word produce, this means someone or something that makes things.]</a:t>
            </a:r>
            <a:endParaRPr/>
          </a:p>
        </p:txBody>
      </p:sp>
      <p:sp>
        <p:nvSpPr>
          <p:cNvPr id="397" name="Google Shape;397;ge27a560ffe_0_1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e27a560ffe_0_1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e27a560ffe_0_1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are producers?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t>[</a:t>
            </a:r>
            <a:r>
              <a:rPr lang="en-US"/>
              <a:t>Producers are organisms that use energy to make their own food.]</a:t>
            </a:r>
            <a:endParaRPr sz="1200"/>
          </a:p>
          <a:p>
            <a:pPr indent="0" lvl="0" marL="0" rtl="0" algn="l">
              <a:spcBef>
                <a:spcPts val="0"/>
              </a:spcBef>
              <a:spcAft>
                <a:spcPts val="0"/>
              </a:spcAft>
              <a:buNone/>
            </a:pPr>
            <a:r>
              <a:t/>
            </a:r>
            <a:endParaRPr/>
          </a:p>
        </p:txBody>
      </p:sp>
      <p:sp>
        <p:nvSpPr>
          <p:cNvPr id="411" name="Google Shape;411;ge27a560ffe_0_1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e27a560ffe_0_1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e27a560ffe_0_1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List 3 examples of producers. </a:t>
            </a:r>
            <a:endParaRPr/>
          </a:p>
          <a:p>
            <a:pPr indent="0" lvl="0" marL="0" rtl="0" algn="l">
              <a:spcBef>
                <a:spcPts val="0"/>
              </a:spcBef>
              <a:spcAft>
                <a:spcPts val="0"/>
              </a:spcAft>
              <a:buNone/>
            </a:pPr>
            <a:r>
              <a:t/>
            </a:r>
            <a:endParaRPr b="0"/>
          </a:p>
        </p:txBody>
      </p:sp>
      <p:sp>
        <p:nvSpPr>
          <p:cNvPr id="419" name="Google Shape;419;ge27a560ffe_0_1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e27a560ffe_0_1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e27a560ffe_0_1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Why is a deer NOT an example of a producer?</a:t>
            </a:r>
            <a:endParaRPr/>
          </a:p>
          <a:p>
            <a:pPr indent="0" lvl="0" marL="0" rtl="0" algn="l">
              <a:spcBef>
                <a:spcPts val="0"/>
              </a:spcBef>
              <a:spcAft>
                <a:spcPts val="0"/>
              </a:spcAft>
              <a:buNone/>
            </a:pPr>
            <a:r>
              <a:t/>
            </a:r>
            <a:endParaRPr b="0"/>
          </a:p>
        </p:txBody>
      </p:sp>
      <p:sp>
        <p:nvSpPr>
          <p:cNvPr id="427" name="Google Shape;427;ge27a560ffe_0_1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Let’s do a quick demonstration that will help get our brains ready to think about producers, </a:t>
            </a:r>
            <a:r>
              <a:rPr lang="en-US"/>
              <a:t>consumers, and decomposers. </a:t>
            </a:r>
            <a:endParaRPr/>
          </a:p>
        </p:txBody>
      </p:sp>
      <p:sp>
        <p:nvSpPr>
          <p:cNvPr id="134" name="Google Shape;134;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e27a560ffe_0_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ge27a560ffe_0_1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 remember!</a:t>
            </a:r>
            <a:endParaRPr/>
          </a:p>
          <a:p>
            <a:pPr indent="0" lvl="0" marL="0" rtl="0" algn="l">
              <a:spcBef>
                <a:spcPts val="0"/>
              </a:spcBef>
              <a:spcAft>
                <a:spcPts val="0"/>
              </a:spcAft>
              <a:buNone/>
            </a:pPr>
            <a:r>
              <a:t/>
            </a:r>
            <a:endParaRPr/>
          </a:p>
        </p:txBody>
      </p:sp>
      <p:sp>
        <p:nvSpPr>
          <p:cNvPr id="435" name="Google Shape;435;ge27a560ffe_0_1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e27a560ffe_0_2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ge27a560ffe_0_2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en-US"/>
              <a:t>Producers are organisms that use energy to make their own food.</a:t>
            </a:r>
            <a:endParaRPr/>
          </a:p>
          <a:p>
            <a:pPr indent="0" lvl="0" marL="0" rtl="0" algn="l">
              <a:spcBef>
                <a:spcPts val="0"/>
              </a:spcBef>
              <a:spcAft>
                <a:spcPts val="0"/>
              </a:spcAft>
              <a:buNone/>
            </a:pPr>
            <a:r>
              <a:t/>
            </a:r>
            <a:endParaRPr/>
          </a:p>
        </p:txBody>
      </p:sp>
      <p:sp>
        <p:nvSpPr>
          <p:cNvPr id="442" name="Google Shape;442;ge27a560ffe_0_2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e27a560ffe_0_2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ge27a560ffe_0_2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ge27a560ffe_0_2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e27a560ffe_0_3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e27a560ffe_0_3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t>Explicit cue to revisit the big question at the end of the lesson:  </a:t>
            </a:r>
            <a:r>
              <a:rPr lang="en-US"/>
              <a:t>Okay everyone.  Now that we’ve learned the term, producers, let’s reflect once more on our big question.  Was there anything that we predicted earlier that was correct or incorrect? Do you have any new hypotheses to share? </a:t>
            </a:r>
            <a:endParaRPr/>
          </a:p>
          <a:p>
            <a:pPr indent="0" lvl="0" marL="0" rtl="0" algn="l">
              <a:spcBef>
                <a:spcPts val="0"/>
              </a:spcBef>
              <a:spcAft>
                <a:spcPts val="0"/>
              </a:spcAft>
              <a:buClr>
                <a:schemeClr val="dk1"/>
              </a:buClr>
              <a:buSzPts val="1200"/>
              <a:buFont typeface="Calibri"/>
              <a:buNone/>
            </a:pPr>
            <a:r>
              <a:t/>
            </a:r>
            <a:endParaRPr/>
          </a:p>
        </p:txBody>
      </p:sp>
      <p:sp>
        <p:nvSpPr>
          <p:cNvPr id="461" name="Google Shape;461;ge27a560ffe_0_3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e27a560ffe_0_3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e27a560ffe_0_3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Thanks for watching, and please continue watching CAPs available from this website!</a:t>
            </a:r>
            <a:endParaRPr/>
          </a:p>
        </p:txBody>
      </p:sp>
      <p:sp>
        <p:nvSpPr>
          <p:cNvPr id="469" name="Google Shape;469;ge27a560ffe_0_3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e27a560ffe_0_38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ge27a560ffe_0_3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e27a560ffe_0_4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ge27a560ffe_0_4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Calibri"/>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484" name="Google Shape;484;ge27a560ffe_0_4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e27a560ffe_0_4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ge27a560ffe_0_4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Today we will learn about consumers.</a:t>
            </a:r>
            <a:endParaRPr/>
          </a:p>
        </p:txBody>
      </p:sp>
      <p:sp>
        <p:nvSpPr>
          <p:cNvPr id="514" name="Google Shape;514;ge27a560ffe_0_4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e27a560ffe_0_5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ge27a560ffe_0_5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Our “big question” is: </a:t>
            </a:r>
            <a:r>
              <a:rPr b="1" lang="en-US"/>
              <a:t>What relationships exist among producers, consumers, and decomposers?</a:t>
            </a:r>
            <a:endParaRPr b="0"/>
          </a:p>
          <a:p>
            <a:pPr indent="0" lvl="0" marL="0" rtl="0" algn="l">
              <a:spcBef>
                <a:spcPts val="0"/>
              </a:spcBef>
              <a:spcAft>
                <a:spcPts val="0"/>
              </a:spcAft>
              <a:buClr>
                <a:schemeClr val="dk1"/>
              </a:buClr>
              <a:buSzPts val="1200"/>
              <a:buFont typeface="Calibri"/>
              <a:buNone/>
            </a:pPr>
            <a:r>
              <a:rPr b="0" lang="en-US"/>
              <a:t>[Pause and illicit predictions from students.]</a:t>
            </a:r>
            <a:endParaRPr/>
          </a:p>
          <a:p>
            <a:pPr indent="0" lvl="0" marL="0" rtl="0" algn="l">
              <a:spcBef>
                <a:spcPts val="0"/>
              </a:spcBef>
              <a:spcAft>
                <a:spcPts val="0"/>
              </a:spcAft>
              <a:buClr>
                <a:schemeClr val="dk1"/>
              </a:buClr>
              <a:buSzPts val="1200"/>
              <a:buFont typeface="Calibri"/>
              <a:buNone/>
            </a:pPr>
            <a:r>
              <a:t/>
            </a:r>
            <a:endParaRPr b="0"/>
          </a:p>
          <a:p>
            <a:pPr indent="0" lvl="0" marL="0" rtl="0" algn="l">
              <a:spcBef>
                <a:spcPts val="0"/>
              </a:spcBef>
              <a:spcAft>
                <a:spcPts val="0"/>
              </a:spcAft>
              <a:buClr>
                <a:schemeClr val="dk1"/>
              </a:buClr>
              <a:buSzPts val="1200"/>
              <a:buFont typeface="Calibri"/>
              <a:buNone/>
            </a:pPr>
            <a:r>
              <a:rPr b="0" lang="en-US"/>
              <a:t>I love all these thoughtful scientific hypotheses! Be sure to keep this question and your predictions in mind as we move through these next few lessons, and we’ll continue to revisit it.</a:t>
            </a:r>
            <a:endParaRPr/>
          </a:p>
        </p:txBody>
      </p:sp>
      <p:sp>
        <p:nvSpPr>
          <p:cNvPr id="523" name="Google Shape;523;ge27a560ffe_0_5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e27a560ffe_0_5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ge27a560ffe_0_5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Let’s do a quick demonstration that will help get our brains ready to think about consumers, and how they relate to our big question. </a:t>
            </a:r>
            <a:endParaRPr/>
          </a:p>
        </p:txBody>
      </p:sp>
      <p:sp>
        <p:nvSpPr>
          <p:cNvPr id="531" name="Google Shape;531;ge27a560ffe_0_5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Before we define the terms producer, consumer, and decomposer, let’s review some other words that you already learned, and make sure you are firm in your understanding. </a:t>
            </a:r>
            <a:endParaRPr/>
          </a:p>
        </p:txBody>
      </p:sp>
      <p:sp>
        <p:nvSpPr>
          <p:cNvPr id="142" name="Google Shape;142;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e27a560ffe_0_5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e27a560ffe_0_5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Before we define the terms producer, consumer, and decomposer, let’s review some other words that you already learned, and make sure you are firm in your understanding. </a:t>
            </a:r>
            <a:endParaRPr/>
          </a:p>
        </p:txBody>
      </p:sp>
      <p:sp>
        <p:nvSpPr>
          <p:cNvPr id="539" name="Google Shape;539;ge27a560ffe_0_5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e27a560ffe_0_5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ge27a560ffe_0_5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a:t>
            </a:r>
            <a:r>
              <a:rPr b="0" lang="en-US">
                <a:solidFill>
                  <a:srgbClr val="0C0C0C"/>
                </a:solidFill>
              </a:rPr>
              <a:t>ood webs </a:t>
            </a:r>
            <a:r>
              <a:rPr b="0" lang="en-US"/>
              <a:t>show the feeding relationship among organisms in an ecosystem</a:t>
            </a:r>
            <a:r>
              <a:rPr lang="en-US"/>
              <a:t>.</a:t>
            </a:r>
            <a:endParaRPr/>
          </a:p>
        </p:txBody>
      </p:sp>
      <p:sp>
        <p:nvSpPr>
          <p:cNvPr id="545" name="Google Shape;545;ge27a560ffe_0_5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e27a560ffe_0_5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ge27a560ffe_0_5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 ecosystem is a community of organisms that interact with each other and their environment. </a:t>
            </a:r>
            <a:endParaRPr/>
          </a:p>
        </p:txBody>
      </p:sp>
      <p:sp>
        <p:nvSpPr>
          <p:cNvPr id="553" name="Google Shape;553;ge27a560ffe_0_5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e27a560ffe_0_5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e27a560ffe_0_5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biotic factors that interact with each other in an ecosystem… </a:t>
            </a:r>
            <a:endParaRPr/>
          </a:p>
        </p:txBody>
      </p:sp>
      <p:sp>
        <p:nvSpPr>
          <p:cNvPr id="561" name="Google Shape;561;ge27a560ffe_0_5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e27a560ffe_0_5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ge27a560ffe_0_5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While abiotic factors are the non-living things in an ecosystem’s environment that organisms interact with.</a:t>
            </a:r>
            <a:endParaRPr/>
          </a:p>
        </p:txBody>
      </p:sp>
      <p:sp>
        <p:nvSpPr>
          <p:cNvPr id="571" name="Google Shape;571;ge27a560ffe_0_5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e27a560ffe_0_5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ge27a560ffe_0_5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en-US"/>
              <a:t>Producers are organisms that use energy to make their own food.</a:t>
            </a:r>
            <a:endParaRPr/>
          </a:p>
          <a:p>
            <a:pPr indent="0" lvl="0" marL="0" rtl="0" algn="l">
              <a:spcBef>
                <a:spcPts val="0"/>
              </a:spcBef>
              <a:spcAft>
                <a:spcPts val="0"/>
              </a:spcAft>
              <a:buNone/>
            </a:pPr>
            <a:r>
              <a:t/>
            </a:r>
            <a:endParaRPr/>
          </a:p>
        </p:txBody>
      </p:sp>
      <p:sp>
        <p:nvSpPr>
          <p:cNvPr id="581" name="Google Shape;581;ge27a560ffe_0_5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e27a560ffe_0_5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ge27a560ffe_0_5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lang="en-US"/>
              <a:t>Now let’s pause for a moment to check your understanding.</a:t>
            </a:r>
            <a:endParaRPr b="0"/>
          </a:p>
        </p:txBody>
      </p:sp>
      <p:sp>
        <p:nvSpPr>
          <p:cNvPr id="589" name="Google Shape;589;ge27a560ffe_0_5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e27a560ffe_0_5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ge27a560ffe_0_5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What are food webs?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t>[</a:t>
            </a:r>
            <a:r>
              <a:rPr b="0" lang="en-US" sz="1200"/>
              <a:t>F</a:t>
            </a:r>
            <a:r>
              <a:rPr b="0" lang="en-US">
                <a:solidFill>
                  <a:srgbClr val="0C0C0C"/>
                </a:solidFill>
              </a:rPr>
              <a:t>ood webs </a:t>
            </a:r>
            <a:r>
              <a:rPr b="0" lang="en-US"/>
              <a:t>show the feeding relationship among organisms in an ecosystem.]</a:t>
            </a:r>
            <a:endParaRPr sz="1200"/>
          </a:p>
          <a:p>
            <a:pPr indent="0" lvl="0" marL="0" rtl="0" algn="l">
              <a:spcBef>
                <a:spcPts val="0"/>
              </a:spcBef>
              <a:spcAft>
                <a:spcPts val="0"/>
              </a:spcAft>
              <a:buNone/>
            </a:pPr>
            <a:r>
              <a:t/>
            </a:r>
            <a:endParaRPr/>
          </a:p>
        </p:txBody>
      </p:sp>
      <p:sp>
        <p:nvSpPr>
          <p:cNvPr id="595" name="Google Shape;595;ge27a560ffe_0_5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e27a560ffe_0_5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ge27a560ffe_0_5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is an ecosystem?</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t>[</a:t>
            </a:r>
            <a:r>
              <a:rPr lang="en-US"/>
              <a:t>An ecosystem is a community of living and non-living things interacting with each other in an environment.]</a:t>
            </a:r>
            <a:endParaRPr sz="1200"/>
          </a:p>
          <a:p>
            <a:pPr indent="0" lvl="0" marL="0" rtl="0" algn="l">
              <a:spcBef>
                <a:spcPts val="0"/>
              </a:spcBef>
              <a:spcAft>
                <a:spcPts val="0"/>
              </a:spcAft>
              <a:buNone/>
            </a:pPr>
            <a:r>
              <a:t/>
            </a:r>
            <a:endParaRPr/>
          </a:p>
        </p:txBody>
      </p:sp>
      <p:sp>
        <p:nvSpPr>
          <p:cNvPr id="603" name="Google Shape;603;ge27a560ffe_0_5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e27a560ffe_0_5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ge27a560ffe_0_5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is the difference between biotic and abiotic factors in an ecosystem?</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t>[</a:t>
            </a:r>
            <a:r>
              <a:rPr lang="en-US"/>
              <a:t>Biotic factors are the living things, or organisms, that interact with each other in an ecosystem. Abiotic factors are the non-living things in an ecosystem’s environment that organisms interact with.]</a:t>
            </a:r>
            <a:endParaRPr sz="1200"/>
          </a:p>
          <a:p>
            <a:pPr indent="0" lvl="0" marL="0" rtl="0" algn="l">
              <a:spcBef>
                <a:spcPts val="0"/>
              </a:spcBef>
              <a:spcAft>
                <a:spcPts val="0"/>
              </a:spcAft>
              <a:buNone/>
            </a:pPr>
            <a:r>
              <a:t/>
            </a:r>
            <a:endParaRPr/>
          </a:p>
        </p:txBody>
      </p:sp>
      <p:sp>
        <p:nvSpPr>
          <p:cNvPr id="611" name="Google Shape;611;ge27a560ffe_0_5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a:t>
            </a:r>
            <a:r>
              <a:rPr b="0" lang="en-US">
                <a:solidFill>
                  <a:srgbClr val="0C0C0C"/>
                </a:solidFill>
              </a:rPr>
              <a:t>ood webs </a:t>
            </a:r>
            <a:r>
              <a:rPr b="0" lang="en-US"/>
              <a:t>show the feeding relationship among organisms in an ecosystem</a:t>
            </a:r>
            <a:r>
              <a:rPr lang="en-US"/>
              <a:t>.</a:t>
            </a:r>
            <a:endParaRPr/>
          </a:p>
        </p:txBody>
      </p:sp>
      <p:sp>
        <p:nvSpPr>
          <p:cNvPr id="148" name="Google Shape;148;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e27a560ffe_0_5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8" name="Google Shape;618;ge27a560ffe_0_5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are producers?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t>[</a:t>
            </a:r>
            <a:r>
              <a:rPr lang="en-US"/>
              <a:t>Producers are organisms that use energy to make their own food.]</a:t>
            </a:r>
            <a:endParaRPr/>
          </a:p>
        </p:txBody>
      </p:sp>
      <p:sp>
        <p:nvSpPr>
          <p:cNvPr id="619" name="Google Shape;619;ge27a560ffe_0_5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e27a560ffe_0_5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ge27a560ffe_0_5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Lastly, let’s define the term </a:t>
            </a:r>
            <a:r>
              <a:rPr b="1" lang="en-US"/>
              <a:t>consumer</a:t>
            </a:r>
            <a:r>
              <a:rPr lang="en-US"/>
              <a:t>.</a:t>
            </a:r>
            <a:endParaRPr/>
          </a:p>
        </p:txBody>
      </p:sp>
      <p:sp>
        <p:nvSpPr>
          <p:cNvPr id="627" name="Google Shape;627;ge27a560ffe_0_5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e27a560ffe_0_6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ge27a560ffe_0_6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Consumers eat other organisms to get the energy they need. </a:t>
            </a:r>
            <a:endParaRPr/>
          </a:p>
        </p:txBody>
      </p:sp>
      <p:sp>
        <p:nvSpPr>
          <p:cNvPr id="635" name="Google Shape;635;ge27a560ffe_0_6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e27a560ffe_0_6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ge27a560ffe_0_6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lang="en-US"/>
              <a:t>Now let’s pause for a moment to check your understanding.</a:t>
            </a:r>
            <a:endParaRPr b="0"/>
          </a:p>
        </p:txBody>
      </p:sp>
      <p:sp>
        <p:nvSpPr>
          <p:cNvPr id="644" name="Google Shape;644;ge27a560ffe_0_6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e27a560ffe_0_6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ge27a560ffe_0_6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are consumers?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t>[</a:t>
            </a:r>
            <a:r>
              <a:rPr lang="en-US"/>
              <a:t>Consumers are organisms which eat other organisms for energy.]</a:t>
            </a:r>
            <a:endParaRPr/>
          </a:p>
        </p:txBody>
      </p:sp>
      <p:sp>
        <p:nvSpPr>
          <p:cNvPr id="650" name="Google Shape;650;ge27a560ffe_0_6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e27a560ffe_0_6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ge27a560ffe_0_6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That is the basic definition, but there is a bit more you need to know.</a:t>
            </a:r>
            <a:endParaRPr/>
          </a:p>
        </p:txBody>
      </p:sp>
      <p:sp>
        <p:nvSpPr>
          <p:cNvPr id="658" name="Google Shape;658;ge27a560ffe_0_6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e27a560ffe_0_6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ge27a560ffe_0_6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It’s also important to note that consumers may eat plants, animals, or both plants AND animals. These different types of consumers are called herbivores, carnivores, and omnivores - these are probably words you’ve heard of in elementary school science.</a:t>
            </a:r>
            <a:endParaRPr/>
          </a:p>
        </p:txBody>
      </p:sp>
      <p:sp>
        <p:nvSpPr>
          <p:cNvPr id="665" name="Google Shape;665;ge27a560ffe_0_67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e27a560ffe_0_6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ge27a560ffe_0_6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Now, let’s look at some examples of </a:t>
            </a:r>
            <a:r>
              <a:rPr b="1" lang="en-US"/>
              <a:t>consumers</a:t>
            </a:r>
            <a:r>
              <a:rPr lang="en-US"/>
              <a:t>.  </a:t>
            </a:r>
            <a:endParaRPr/>
          </a:p>
        </p:txBody>
      </p:sp>
      <p:sp>
        <p:nvSpPr>
          <p:cNvPr id="673" name="Google Shape;673;ge27a560ffe_0_6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e27a560ffe_0_6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ge27a560ffe_0_6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Bears are consumers because they eat other organisms (including salmon and even berries from plants).  </a:t>
            </a:r>
            <a:endParaRPr/>
          </a:p>
        </p:txBody>
      </p:sp>
      <p:sp>
        <p:nvSpPr>
          <p:cNvPr id="680" name="Google Shape;680;ge27a560ffe_0_6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e27a560ffe_0_6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ge27a560ffe_0_6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Owls also consume other organisms – mostly rodents such as mice. </a:t>
            </a:r>
            <a:endParaRPr/>
          </a:p>
        </p:txBody>
      </p:sp>
      <p:sp>
        <p:nvSpPr>
          <p:cNvPr id="688" name="Google Shape;688;ge27a560ffe_0_6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e27a560ffe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ge27a560ffe_0_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 ecosystem is a community of organisms that interact with each other and their environment. </a:t>
            </a:r>
            <a:endParaRPr/>
          </a:p>
        </p:txBody>
      </p:sp>
      <p:sp>
        <p:nvSpPr>
          <p:cNvPr id="156" name="Google Shape;156;ge27a560ffe_0_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e27a560ffe_0_6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ge27a560ffe_0_6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People are consumers. </a:t>
            </a:r>
            <a:endParaRPr/>
          </a:p>
        </p:txBody>
      </p:sp>
      <p:sp>
        <p:nvSpPr>
          <p:cNvPr id="696" name="Google Shape;696;ge27a560ffe_0_6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e27a560ffe_0_6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ge27a560ffe_0_6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Next, let’s talk about some non-examples of </a:t>
            </a:r>
            <a:r>
              <a:rPr b="1" lang="en-US"/>
              <a:t>consumers</a:t>
            </a:r>
            <a:r>
              <a:rPr lang="en-US"/>
              <a:t>.  </a:t>
            </a:r>
            <a:endParaRPr/>
          </a:p>
        </p:txBody>
      </p:sp>
      <p:sp>
        <p:nvSpPr>
          <p:cNvPr id="704" name="Google Shape;704;ge27a560ffe_0_6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e27a560ffe_0_6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e27a560ffe_0_6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tree is a producer – it performs photosynthesis and uses energy from the sun to make its own food. </a:t>
            </a:r>
            <a:endParaRPr/>
          </a:p>
        </p:txBody>
      </p:sp>
      <p:sp>
        <p:nvSpPr>
          <p:cNvPr id="711" name="Google Shape;711;ge27a560ffe_0_6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e27a560ffe_0_6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ge27a560ffe_0_6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Flowers are not consumers, they are producers. </a:t>
            </a:r>
            <a:endParaRPr/>
          </a:p>
        </p:txBody>
      </p:sp>
      <p:sp>
        <p:nvSpPr>
          <p:cNvPr id="719" name="Google Shape;719;ge27a560ffe_0_6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e27a560ffe_0_6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ge27a560ffe_0_6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lang="en-US"/>
              <a:t>Let’s check-in for understanding.</a:t>
            </a:r>
            <a:endParaRPr/>
          </a:p>
        </p:txBody>
      </p:sp>
      <p:sp>
        <p:nvSpPr>
          <p:cNvPr id="727" name="Google Shape;727;ge27a560ffe_0_6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e27a560ffe_0_7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2" name="Google Shape;732;ge27a560ffe_0_7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is an example of a consumer?</a:t>
            </a:r>
            <a:endParaRPr/>
          </a:p>
          <a:p>
            <a:pPr indent="0" lvl="0" marL="0" rtl="0" algn="l">
              <a:spcBef>
                <a:spcPts val="0"/>
              </a:spcBef>
              <a:spcAft>
                <a:spcPts val="0"/>
              </a:spcAft>
              <a:buNone/>
            </a:pPr>
            <a:r>
              <a:t/>
            </a:r>
            <a:endParaRPr b="0"/>
          </a:p>
        </p:txBody>
      </p:sp>
      <p:sp>
        <p:nvSpPr>
          <p:cNvPr id="733" name="Google Shape;733;ge27a560ffe_0_7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e27a560ffe_0_7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ge27a560ffe_0_7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We can also break down the term consumer into different word parts to help us remember the meaning. Let’s take a look!</a:t>
            </a:r>
            <a:endParaRPr/>
          </a:p>
          <a:p>
            <a:pPr indent="0" lvl="0" marL="0" rtl="0" algn="l">
              <a:spcBef>
                <a:spcPts val="0"/>
              </a:spcBef>
              <a:spcAft>
                <a:spcPts val="0"/>
              </a:spcAft>
              <a:buNone/>
            </a:pPr>
            <a:r>
              <a:t/>
            </a:r>
            <a:endParaRPr b="0"/>
          </a:p>
        </p:txBody>
      </p:sp>
      <p:sp>
        <p:nvSpPr>
          <p:cNvPr id="741" name="Google Shape;741;ge27a560ffe_0_7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e27a560ffe_0_7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ge27a560ffe_0_7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word consumer can be broken into two parts. The root word, consume, and the suffix, -er.</a:t>
            </a:r>
            <a:endParaRPr/>
          </a:p>
          <a:p>
            <a:pPr indent="0" lvl="0" marL="0" rtl="0" algn="l">
              <a:spcBef>
                <a:spcPts val="0"/>
              </a:spcBef>
              <a:spcAft>
                <a:spcPts val="0"/>
              </a:spcAft>
              <a:buNone/>
            </a:pPr>
            <a:r>
              <a:t/>
            </a:r>
            <a:endParaRPr b="0"/>
          </a:p>
        </p:txBody>
      </p:sp>
      <p:sp>
        <p:nvSpPr>
          <p:cNvPr id="747" name="Google Shape;747;ge27a560ffe_0_7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e27a560ffe_0_7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ge27a560ffe_0_7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root word, consume, means “to eat, drink, or ingest”.</a:t>
            </a:r>
            <a:endParaRPr/>
          </a:p>
          <a:p>
            <a:pPr indent="0" lvl="0" marL="0" rtl="0" algn="l">
              <a:spcBef>
                <a:spcPts val="0"/>
              </a:spcBef>
              <a:spcAft>
                <a:spcPts val="0"/>
              </a:spcAft>
              <a:buNone/>
            </a:pPr>
            <a:r>
              <a:t/>
            </a:r>
            <a:endParaRPr b="0"/>
          </a:p>
        </p:txBody>
      </p:sp>
      <p:sp>
        <p:nvSpPr>
          <p:cNvPr id="760" name="Google Shape;760;ge27a560ffe_0_7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e27a560ffe_0_7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1" name="Google Shape;771;ge27a560ffe_0_7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suffix, -er, turns a verb such as “to eat”, into a noun - eater. </a:t>
            </a:r>
            <a:endParaRPr/>
          </a:p>
          <a:p>
            <a:pPr indent="0" lvl="0" marL="0" rtl="0" algn="l">
              <a:spcBef>
                <a:spcPts val="0"/>
              </a:spcBef>
              <a:spcAft>
                <a:spcPts val="0"/>
              </a:spcAft>
              <a:buNone/>
            </a:pPr>
            <a:r>
              <a:t/>
            </a:r>
            <a:endParaRPr b="0"/>
          </a:p>
        </p:txBody>
      </p:sp>
      <p:sp>
        <p:nvSpPr>
          <p:cNvPr id="772" name="Google Shape;772;ge27a560ffe_0_7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e27a560ffe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e27a560ffe_0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biotic factors that interact with each other in an ecosystem… </a:t>
            </a:r>
            <a:endParaRPr/>
          </a:p>
        </p:txBody>
      </p:sp>
      <p:sp>
        <p:nvSpPr>
          <p:cNvPr id="164" name="Google Shape;164;ge27a560ffe_0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e27a560ffe_0_7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ge27a560ffe_0_7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So, when you add the suffix, -er to the root word consume, this means someone or something that eats things. </a:t>
            </a:r>
            <a:endParaRPr/>
          </a:p>
          <a:p>
            <a:pPr indent="0" lvl="0" marL="0" rtl="0" algn="l">
              <a:spcBef>
                <a:spcPts val="0"/>
              </a:spcBef>
              <a:spcAft>
                <a:spcPts val="0"/>
              </a:spcAft>
              <a:buNone/>
            </a:pPr>
            <a:r>
              <a:t/>
            </a:r>
            <a:endParaRPr b="0"/>
          </a:p>
        </p:txBody>
      </p:sp>
      <p:sp>
        <p:nvSpPr>
          <p:cNvPr id="784" name="Google Shape;784;ge27a560ffe_0_7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e27a560ffe_0_7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ge27a560ffe_0_7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When we talk about consumers in Life Science, we are referring to organisms that eat other organisms. </a:t>
            </a:r>
            <a:endParaRPr/>
          </a:p>
          <a:p>
            <a:pPr indent="0" lvl="0" marL="0" rtl="0" algn="l">
              <a:spcBef>
                <a:spcPts val="0"/>
              </a:spcBef>
              <a:spcAft>
                <a:spcPts val="0"/>
              </a:spcAft>
              <a:buNone/>
            </a:pPr>
            <a:r>
              <a:t/>
            </a:r>
            <a:endParaRPr b="0"/>
          </a:p>
        </p:txBody>
      </p:sp>
      <p:sp>
        <p:nvSpPr>
          <p:cNvPr id="796" name="Google Shape;796;ge27a560ffe_0_7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e27a560ffe_0_7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3" name="Google Shape;803;ge27a560ffe_0_7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lang="en-US"/>
              <a:t>Now let’s pause for a moment to check your understanding.</a:t>
            </a:r>
            <a:endParaRPr b="0"/>
          </a:p>
        </p:txBody>
      </p:sp>
      <p:sp>
        <p:nvSpPr>
          <p:cNvPr id="804" name="Google Shape;804;ge27a560ffe_0_7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e27a560ffe_0_7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ge27a560ffe_0_7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How can we use the word parts of consumer to help us remember the definition of the term?</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t>[</a:t>
            </a:r>
            <a:r>
              <a:rPr lang="en-US"/>
              <a:t>The word consumer can be broken into two parts. The root word, consume, and the suffix, -er.</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The root word, consume, means “to eat, drink, or ingest”.</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The suffix, -er, turns a verb such as “to eat”, into a noun - eater.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So, when you add the suffix, -er to the root word consume, this means someone or something that eats things.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When we talk about consumers in Life Science, we are referring to organisms that eat other organisms.]</a:t>
            </a:r>
            <a:endParaRPr/>
          </a:p>
        </p:txBody>
      </p:sp>
      <p:sp>
        <p:nvSpPr>
          <p:cNvPr id="810" name="Google Shape;810;ge27a560ffe_0_7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e27a560ffe_0_7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ge27a560ffe_0_7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are consumers?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t>[</a:t>
            </a:r>
            <a:r>
              <a:rPr lang="en-US"/>
              <a:t>Consumers are organisms which eat other organisms for energy.]</a:t>
            </a:r>
            <a:endParaRPr/>
          </a:p>
        </p:txBody>
      </p:sp>
      <p:sp>
        <p:nvSpPr>
          <p:cNvPr id="824" name="Google Shape;824;ge27a560ffe_0_7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e27a560ffe_0_7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1" name="Google Shape;831;ge27a560ffe_0_7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True/False: Consumers only eat other animals.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832" name="Google Shape;832;ge27a560ffe_0_7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e27a560ffe_0_8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9" name="Google Shape;839;ge27a560ffe_0_8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True/</a:t>
            </a:r>
            <a:r>
              <a:rPr lang="en-US">
                <a:solidFill>
                  <a:srgbClr val="FF0000"/>
                </a:solidFill>
              </a:rPr>
              <a:t>False</a:t>
            </a:r>
            <a:r>
              <a:rPr lang="en-US"/>
              <a:t>: Consumers only eat other animals.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[False - consumers eat other animals, plants, or both.]</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840" name="Google Shape;840;ge27a560ffe_0_8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e27a560ffe_0_7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ge27a560ffe_0_7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List 3 examples of consumers. </a:t>
            </a:r>
            <a:endParaRPr/>
          </a:p>
          <a:p>
            <a:pPr indent="0" lvl="0" marL="0" rtl="0" algn="l">
              <a:spcBef>
                <a:spcPts val="0"/>
              </a:spcBef>
              <a:spcAft>
                <a:spcPts val="0"/>
              </a:spcAft>
              <a:buNone/>
            </a:pPr>
            <a:r>
              <a:t/>
            </a:r>
            <a:endParaRPr b="0"/>
          </a:p>
        </p:txBody>
      </p:sp>
      <p:sp>
        <p:nvSpPr>
          <p:cNvPr id="848" name="Google Shape;848;ge27a560ffe_0_7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e27a560ffe_0_8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5" name="Google Shape;855;ge27a560ffe_0_8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 remember!</a:t>
            </a:r>
            <a:endParaRPr/>
          </a:p>
          <a:p>
            <a:pPr indent="0" lvl="0" marL="0" rtl="0" algn="l">
              <a:spcBef>
                <a:spcPts val="0"/>
              </a:spcBef>
              <a:spcAft>
                <a:spcPts val="0"/>
              </a:spcAft>
              <a:buNone/>
            </a:pPr>
            <a:r>
              <a:t/>
            </a:r>
            <a:endParaRPr/>
          </a:p>
        </p:txBody>
      </p:sp>
      <p:sp>
        <p:nvSpPr>
          <p:cNvPr id="856" name="Google Shape;856;ge27a560ffe_0_8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e27a560ffe_0_8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2" name="Google Shape;862;ge27a560ffe_0_8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Consumers eat other organisms to get the energy they need. </a:t>
            </a:r>
            <a:endParaRPr/>
          </a:p>
        </p:txBody>
      </p:sp>
      <p:sp>
        <p:nvSpPr>
          <p:cNvPr id="863" name="Google Shape;863;ge27a560ffe_0_8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e27a560ffe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e27a560ffe_0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While abiotic factors are the non-living things in an ecosystem’s environment that organisms interact with.</a:t>
            </a:r>
            <a:endParaRPr/>
          </a:p>
        </p:txBody>
      </p:sp>
      <p:sp>
        <p:nvSpPr>
          <p:cNvPr id="174" name="Google Shape;174;ge27a560ffe_0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e27a560ffe_0_8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ge27a560ffe_0_8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It’s also important to note that consumers may eat plants, animals, or both plants AND animals. These different types of consumers are called herbivores, carnivores, and omnivores - these are probably words you’ve heard of in elementary school science.</a:t>
            </a:r>
            <a:endParaRPr/>
          </a:p>
        </p:txBody>
      </p:sp>
      <p:sp>
        <p:nvSpPr>
          <p:cNvPr id="871" name="Google Shape;871;ge27a560ffe_0_8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e27a560ffe_0_8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ge27a560ffe_0_8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9" name="Google Shape;879;ge27a560ffe_0_8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e27a560ffe_0_8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9" name="Google Shape;889;ge27a560ffe_0_8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t>Explicit cue to revisit the big question at the end of the lesson:  </a:t>
            </a:r>
            <a:r>
              <a:rPr lang="en-US"/>
              <a:t>Okay everyone.  Now that we’ve learned the term, consumers, let’s reflect once more on our big question.  Was there anything that we predicted earlier that was correct or incorrect? Do you have any new hypotheses to share? </a:t>
            </a:r>
            <a:endParaRPr/>
          </a:p>
          <a:p>
            <a:pPr indent="0" lvl="0" marL="0" rtl="0" algn="l">
              <a:spcBef>
                <a:spcPts val="0"/>
              </a:spcBef>
              <a:spcAft>
                <a:spcPts val="0"/>
              </a:spcAft>
              <a:buClr>
                <a:schemeClr val="dk1"/>
              </a:buClr>
              <a:buSzPts val="1200"/>
              <a:buFont typeface="Calibri"/>
              <a:buNone/>
            </a:pPr>
            <a:r>
              <a:t/>
            </a:r>
            <a:endParaRPr/>
          </a:p>
        </p:txBody>
      </p:sp>
      <p:sp>
        <p:nvSpPr>
          <p:cNvPr id="890" name="Google Shape;890;ge27a560ffe_0_8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e27a560ffe_0_8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ge27a560ffe_0_8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Thanks for watching, and please continue watching CAPs available from this website!</a:t>
            </a:r>
            <a:endParaRPr/>
          </a:p>
        </p:txBody>
      </p:sp>
      <p:sp>
        <p:nvSpPr>
          <p:cNvPr id="898" name="Google Shape;898;ge27a560ffe_0_8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e27a560ffe_0_8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3" name="Google Shape;903;ge27a560ffe_0_8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e27a560ffe_0_8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2" name="Google Shape;912;ge27a560ffe_0_8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Calibri"/>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913" name="Google Shape;913;ge27a560ffe_0_8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e27a560ffe_0_8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2" name="Google Shape;942;ge27a560ffe_0_8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Today we will learn about decomposers.</a:t>
            </a:r>
            <a:endParaRPr/>
          </a:p>
        </p:txBody>
      </p:sp>
      <p:sp>
        <p:nvSpPr>
          <p:cNvPr id="943" name="Google Shape;943;ge27a560ffe_0_8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e27a560ffe_0_9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1" name="Google Shape;951;ge27a560ffe_0_9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Our “big question” is: </a:t>
            </a:r>
            <a:r>
              <a:rPr b="1" lang="en-US"/>
              <a:t>What relationships exist among producers, consumers, and decomposers?</a:t>
            </a:r>
            <a:endParaRPr b="0"/>
          </a:p>
          <a:p>
            <a:pPr indent="0" lvl="0" marL="0" rtl="0" algn="l">
              <a:spcBef>
                <a:spcPts val="0"/>
              </a:spcBef>
              <a:spcAft>
                <a:spcPts val="0"/>
              </a:spcAft>
              <a:buClr>
                <a:schemeClr val="dk1"/>
              </a:buClr>
              <a:buSzPts val="1200"/>
              <a:buFont typeface="Calibri"/>
              <a:buNone/>
            </a:pPr>
            <a:r>
              <a:rPr b="0" lang="en-US"/>
              <a:t>[Pause and illicit predictions from students.]</a:t>
            </a:r>
            <a:endParaRPr/>
          </a:p>
          <a:p>
            <a:pPr indent="0" lvl="0" marL="0" rtl="0" algn="l">
              <a:spcBef>
                <a:spcPts val="0"/>
              </a:spcBef>
              <a:spcAft>
                <a:spcPts val="0"/>
              </a:spcAft>
              <a:buClr>
                <a:schemeClr val="dk1"/>
              </a:buClr>
              <a:buSzPts val="1200"/>
              <a:buFont typeface="Calibri"/>
              <a:buNone/>
            </a:pPr>
            <a:r>
              <a:t/>
            </a:r>
            <a:endParaRPr b="0"/>
          </a:p>
          <a:p>
            <a:pPr indent="0" lvl="0" marL="0" rtl="0" algn="l">
              <a:spcBef>
                <a:spcPts val="0"/>
              </a:spcBef>
              <a:spcAft>
                <a:spcPts val="0"/>
              </a:spcAft>
              <a:buClr>
                <a:schemeClr val="dk1"/>
              </a:buClr>
              <a:buSzPts val="1200"/>
              <a:buFont typeface="Calibri"/>
              <a:buNone/>
            </a:pPr>
            <a:r>
              <a:rPr b="0" lang="en-US"/>
              <a:t>I love all these thoughtful scientific hypotheses! Be sure to keep this question and your predictions in mind as we move through these next few lessons, and we’ll continue to revisit it.</a:t>
            </a:r>
            <a:endParaRPr/>
          </a:p>
        </p:txBody>
      </p:sp>
      <p:sp>
        <p:nvSpPr>
          <p:cNvPr id="952" name="Google Shape;952;ge27a560ffe_0_9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e27a560ffe_0_9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9" name="Google Shape;959;ge27a560ffe_0_9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Let’s do a quick demonstration that will help get our brains ready to think about consumers, and how they relate to our big question. </a:t>
            </a:r>
            <a:endParaRPr/>
          </a:p>
        </p:txBody>
      </p:sp>
      <p:sp>
        <p:nvSpPr>
          <p:cNvPr id="960" name="Google Shape;960;ge27a560ffe_0_9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e27a560ffe_0_9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7" name="Google Shape;967;ge27a560ffe_0_9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Before we define the terms producer, consumer, and decomposer, let’s review some other words that you already learned, and make sure you are firm in your understanding. </a:t>
            </a:r>
            <a:endParaRPr/>
          </a:p>
        </p:txBody>
      </p:sp>
      <p:sp>
        <p:nvSpPr>
          <p:cNvPr id="968" name="Google Shape;968;ge27a560ffe_0_9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6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6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6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70"/>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1"/>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71"/>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6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 name="Shape 25"/>
        <p:cNvGrpSpPr/>
        <p:nvPr/>
      </p:nvGrpSpPr>
      <p:grpSpPr>
        <a:xfrm>
          <a:off x="0" y="0"/>
          <a:ext cx="0" cy="0"/>
          <a:chOff x="0" y="0"/>
          <a:chExt cx="0" cy="0"/>
        </a:xfrm>
      </p:grpSpPr>
      <p:sp>
        <p:nvSpPr>
          <p:cNvPr id="26" name="Google Shape;26;p6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6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8" name="Google Shape;28;p6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9" name="Google Shape;29;p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 name="Shape 32"/>
        <p:cNvGrpSpPr/>
        <p:nvPr/>
      </p:nvGrpSpPr>
      <p:grpSpPr>
        <a:xfrm>
          <a:off x="0" y="0"/>
          <a:ext cx="0" cy="0"/>
          <a:chOff x="0" y="0"/>
          <a:chExt cx="0" cy="0"/>
        </a:xfrm>
      </p:grpSpPr>
      <p:sp>
        <p:nvSpPr>
          <p:cNvPr id="33" name="Google Shape;33;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5" name="Google Shape;35;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6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6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1" name="Google Shape;41;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6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6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6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6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6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6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6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6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69"/>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6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2.png"/><Relationship Id="rId11" Type="http://schemas.openxmlformats.org/officeDocument/2006/relationships/image" Target="../media/image7.png"/><Relationship Id="rId10" Type="http://schemas.openxmlformats.org/officeDocument/2006/relationships/image" Target="../media/image13.png"/><Relationship Id="rId12" Type="http://schemas.openxmlformats.org/officeDocument/2006/relationships/image" Target="../media/image3.png"/><Relationship Id="rId9"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15.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14.png"/><Relationship Id="rId4" Type="http://schemas.openxmlformats.org/officeDocument/2006/relationships/image" Target="../media/image1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14.png"/><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2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14.png"/><Relationship Id="rId4" Type="http://schemas.openxmlformats.org/officeDocument/2006/relationships/image" Target="../media/image33.png"/><Relationship Id="rId5" Type="http://schemas.openxmlformats.org/officeDocument/2006/relationships/image" Target="../media/image1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25.png"/><Relationship Id="rId4" Type="http://schemas.openxmlformats.org/officeDocument/2006/relationships/image" Target="../media/image4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45.png"/><Relationship Id="rId4" Type="http://schemas.openxmlformats.org/officeDocument/2006/relationships/image" Target="../media/image4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50.png"/><Relationship Id="rId4" Type="http://schemas.openxmlformats.org/officeDocument/2006/relationships/image" Target="../media/image4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6.png"/><Relationship Id="rId4" Type="http://schemas.openxmlformats.org/officeDocument/2006/relationships/image" Target="../media/image1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9.png"/><Relationship Id="rId4" Type="http://schemas.openxmlformats.org/officeDocument/2006/relationships/image" Target="../media/image2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19.png"/><Relationship Id="rId4" Type="http://schemas.openxmlformats.org/officeDocument/2006/relationships/image" Target="../media/image2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19.png"/><Relationship Id="rId4" Type="http://schemas.openxmlformats.org/officeDocument/2006/relationships/image" Target="../media/image4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9.png"/><Relationship Id="rId4" Type="http://schemas.openxmlformats.org/officeDocument/2006/relationships/image" Target="../media/image5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9.png"/><Relationship Id="rId4" Type="http://schemas.openxmlformats.org/officeDocument/2006/relationships/image" Target="../media/image5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23.png"/><Relationship Id="rId4" Type="http://schemas.openxmlformats.org/officeDocument/2006/relationships/image" Target="../media/image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23.png"/><Relationship Id="rId4" Type="http://schemas.openxmlformats.org/officeDocument/2006/relationships/image" Target="../media/image54.png"/><Relationship Id="rId5" Type="http://schemas.openxmlformats.org/officeDocument/2006/relationships/image" Target="../media/image2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9.png"/><Relationship Id="rId4" Type="http://schemas.openxmlformats.org/officeDocument/2006/relationships/image" Target="../media/image5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image" Target="../media/image70.jpg"/><Relationship Id="rId4" Type="http://schemas.openxmlformats.org/officeDocument/2006/relationships/image" Target="../media/image2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23.png"/><Relationship Id="rId4" Type="http://schemas.openxmlformats.org/officeDocument/2006/relationships/image" Target="../media/image1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57.jpg"/><Relationship Id="rId4" Type="http://schemas.openxmlformats.org/officeDocument/2006/relationships/image" Target="../media/image23.png"/><Relationship Id="rId5" Type="http://schemas.openxmlformats.org/officeDocument/2006/relationships/image" Target="../media/image1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23.png"/><Relationship Id="rId4" Type="http://schemas.openxmlformats.org/officeDocument/2006/relationships/image" Target="../media/image10.png"/><Relationship Id="rId5" Type="http://schemas.openxmlformats.org/officeDocument/2006/relationships/image" Target="../media/image56.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23.png"/><Relationship Id="rId4" Type="http://schemas.openxmlformats.org/officeDocument/2006/relationships/image" Target="../media/image1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59.jpg"/><Relationship Id="rId4" Type="http://schemas.openxmlformats.org/officeDocument/2006/relationships/image" Target="../media/image23.png"/><Relationship Id="rId5" Type="http://schemas.openxmlformats.org/officeDocument/2006/relationships/image" Target="../media/image13.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23.png"/><Relationship Id="rId4" Type="http://schemas.openxmlformats.org/officeDocument/2006/relationships/image" Target="../media/image13.png"/><Relationship Id="rId5" Type="http://schemas.openxmlformats.org/officeDocument/2006/relationships/image" Target="../media/image58.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 Id="rId3" Type="http://schemas.openxmlformats.org/officeDocument/2006/relationships/image" Target="../media/image19.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19.png"/><Relationship Id="rId4" Type="http://schemas.openxmlformats.org/officeDocument/2006/relationships/image" Target="../media/image34.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26.png"/><Relationship Id="rId6" Type="http://schemas.openxmlformats.org/officeDocument/2006/relationships/image" Target="../media/image6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26.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 Id="rId3" Type="http://schemas.openxmlformats.org/officeDocument/2006/relationships/image" Target="../media/image31.png"/><Relationship Id="rId4" Type="http://schemas.openxmlformats.org/officeDocument/2006/relationships/image" Target="../media/image6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 Id="rId3" Type="http://schemas.openxmlformats.org/officeDocument/2006/relationships/image" Target="../media/image31.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0.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26.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 Id="rId3" Type="http://schemas.openxmlformats.org/officeDocument/2006/relationships/image" Target="../media/image31.png"/><Relationship Id="rId4" Type="http://schemas.openxmlformats.org/officeDocument/2006/relationships/image" Target="../media/image61.png"/><Relationship Id="rId5" Type="http://schemas.openxmlformats.org/officeDocument/2006/relationships/image" Target="../media/image60.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image" Target="../media/image31.png"/><Relationship Id="rId4" Type="http://schemas.openxmlformats.org/officeDocument/2006/relationships/image" Target="../media/image54.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 Id="rId3" Type="http://schemas.openxmlformats.org/officeDocument/2006/relationships/image" Target="../media/image19.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 Id="rId3" Type="http://schemas.openxmlformats.org/officeDocument/2006/relationships/image" Target="../media/image19.png"/><Relationship Id="rId4" Type="http://schemas.openxmlformats.org/officeDocument/2006/relationships/image" Target="../media/image28.png"/><Relationship Id="rId5" Type="http://schemas.openxmlformats.org/officeDocument/2006/relationships/image" Target="../media/image26.png"/><Relationship Id="rId6" Type="http://schemas.openxmlformats.org/officeDocument/2006/relationships/image" Target="../media/image63.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19.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7.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image" Target="../media/image67.jpg"/><Relationship Id="rId4" Type="http://schemas.openxmlformats.org/officeDocument/2006/relationships/image" Target="../media/image64.jpg"/><Relationship Id="rId5" Type="http://schemas.openxmlformats.org/officeDocument/2006/relationships/image" Target="../media/image66.jpg"/><Relationship Id="rId6" Type="http://schemas.openxmlformats.org/officeDocument/2006/relationships/image" Target="../media/image19.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image" Target="../media/image67.jpg"/><Relationship Id="rId4" Type="http://schemas.openxmlformats.org/officeDocument/2006/relationships/image" Target="../media/image64.jpg"/><Relationship Id="rId5" Type="http://schemas.openxmlformats.org/officeDocument/2006/relationships/image" Target="../media/image66.jpg"/><Relationship Id="rId6" Type="http://schemas.openxmlformats.org/officeDocument/2006/relationships/image" Target="../media/image19.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 Id="rId3" Type="http://schemas.openxmlformats.org/officeDocument/2006/relationships/image" Target="../media/image19.png"/><Relationship Id="rId4" Type="http://schemas.openxmlformats.org/officeDocument/2006/relationships/image" Target="../media/image82.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image" Target="../media/image19.png"/><Relationship Id="rId4" Type="http://schemas.openxmlformats.org/officeDocument/2006/relationships/image" Target="../media/image82.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1.png"/><Relationship Id="rId6" Type="http://schemas.openxmlformats.org/officeDocument/2006/relationships/image" Target="../media/image19.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1.png"/><Relationship Id="rId6" Type="http://schemas.openxmlformats.org/officeDocument/2006/relationships/image" Target="../media/image19.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 Id="rId3" Type="http://schemas.openxmlformats.org/officeDocument/2006/relationships/image" Target="../media/image72.png"/><Relationship Id="rId4" Type="http://schemas.openxmlformats.org/officeDocument/2006/relationships/image" Target="../media/image19.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image" Target="../media/image72.png"/><Relationship Id="rId4" Type="http://schemas.openxmlformats.org/officeDocument/2006/relationships/image" Target="../media/image19.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image" Target="../media/image73.jpg"/><Relationship Id="rId4" Type="http://schemas.openxmlformats.org/officeDocument/2006/relationships/image" Target="../media/image19.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 Id="rId3" Type="http://schemas.openxmlformats.org/officeDocument/2006/relationships/image" Target="../media/image73.jp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1.png"/><Relationship Id="rId5" Type="http://schemas.openxmlformats.org/officeDocument/2006/relationships/image" Target="../media/image2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 Id="rId3" Type="http://schemas.openxmlformats.org/officeDocument/2006/relationships/image" Target="../media/image57.jpg"/><Relationship Id="rId4" Type="http://schemas.openxmlformats.org/officeDocument/2006/relationships/image" Target="../media/image19.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 Id="rId3" Type="http://schemas.openxmlformats.org/officeDocument/2006/relationships/image" Target="../media/image57.jpg"/><Relationship Id="rId4" Type="http://schemas.openxmlformats.org/officeDocument/2006/relationships/image" Target="../media/image19.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 Id="rId3" Type="http://schemas.openxmlformats.org/officeDocument/2006/relationships/image" Target="../media/image14.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3.xml"/><Relationship Id="rId3" Type="http://schemas.openxmlformats.org/officeDocument/2006/relationships/image" Target="../media/image54.png"/><Relationship Id="rId4" Type="http://schemas.openxmlformats.org/officeDocument/2006/relationships/image" Target="../media/image14.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 Id="rId3" Type="http://schemas.openxmlformats.org/officeDocument/2006/relationships/image" Target="../media/image78.png"/><Relationship Id="rId4" Type="http://schemas.openxmlformats.org/officeDocument/2006/relationships/image" Target="../media/image77.jp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 Id="rId3" Type="http://schemas.openxmlformats.org/officeDocument/2006/relationships/hyperlink" Target="https://www.pbslearningmedia.org/resource/tdc02.sci.life.oate.energyflow/energy-flow/" TargetMode="External"/><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7.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 Id="rId3" Type="http://schemas.openxmlformats.org/officeDocument/2006/relationships/hyperlink" Target="https://www.pbslearningmedia.org/resource/lsps07.sci.life.eco.oceanfoodweb/antarctic-food-web-game/" TargetMode="External"/><Relationship Id="rId4" Type="http://schemas.openxmlformats.org/officeDocument/2006/relationships/hyperlink" Target="https://www.pbslearningmedia.org/resource/lsps07.sci.life.eco.oceanfoodweb/antarctic-food-web-game/" TargetMode="External"/><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74.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 Id="rId3" Type="http://schemas.openxmlformats.org/officeDocument/2006/relationships/hyperlink" Target="https://www.sheppardsoftware.com/science/animals/games/producers-consumers/" TargetMode="External"/><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81.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1.png"/><Relationship Id="rId4" Type="http://schemas.openxmlformats.org/officeDocument/2006/relationships/image" Target="../media/image4.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 Id="rId3" Type="http://schemas.openxmlformats.org/officeDocument/2006/relationships/image" Target="../media/image8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 Id="rId3" Type="http://schemas.openxmlformats.org/officeDocument/2006/relationships/image" Target="../media/image76.jpg"/><Relationship Id="rId4" Type="http://schemas.openxmlformats.org/officeDocument/2006/relationships/image" Target="../media/image75.png"/><Relationship Id="rId5" Type="http://schemas.openxmlformats.org/officeDocument/2006/relationships/image" Target="../media/image7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0.jp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0.jp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7.jpg"/><Relationship Id="rId4" Type="http://schemas.openxmlformats.org/officeDocument/2006/relationships/image" Target="../media/image23.png"/><Relationship Id="rId5"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5.jpg"/><Relationship Id="rId4" Type="http://schemas.openxmlformats.org/officeDocument/2006/relationships/image" Target="../media/image23.png"/><Relationship Id="rId5"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6.jpg"/><Relationship Id="rId4" Type="http://schemas.openxmlformats.org/officeDocument/2006/relationships/image" Target="../media/image23.png"/><Relationship Id="rId5"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png"/><Relationship Id="rId4" Type="http://schemas.openxmlformats.org/officeDocument/2006/relationships/image" Target="../media/image13.png"/><Relationship Id="rId5"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9.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1.png"/><Relationship Id="rId4" Type="http://schemas.openxmlformats.org/officeDocument/2006/relationships/image" Target="../media/image37.png"/><Relationship Id="rId5"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1.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9.png"/><Relationship Id="rId4" Type="http://schemas.openxmlformats.org/officeDocument/2006/relationships/image" Target="../media/image28.png"/><Relationship Id="rId5"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9.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9.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9.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hyperlink" Target="https://www.weareteachers.com/food-webs/"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5.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s://www.pbslearningmedia.org/resource/tdc02.sci.life.oate.energyflow/energy-flow/" TargetMode="External"/><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9.jpg"/><Relationship Id="rId4" Type="http://schemas.openxmlformats.org/officeDocument/2006/relationships/image" Target="../media/image48.png"/><Relationship Id="rId5"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9.png"/><Relationship Id="rId4" Type="http://schemas.openxmlformats.org/officeDocument/2006/relationships/image" Target="../media/image12.png"/><Relationship Id="rId11" Type="http://schemas.openxmlformats.org/officeDocument/2006/relationships/image" Target="../media/image7.png"/><Relationship Id="rId10" Type="http://schemas.openxmlformats.org/officeDocument/2006/relationships/image" Target="../media/image13.png"/><Relationship Id="rId12" Type="http://schemas.openxmlformats.org/officeDocument/2006/relationships/image" Target="../media/image3.png"/><Relationship Id="rId9"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15.png"/><Relationship Id="rId8" Type="http://schemas.openxmlformats.org/officeDocument/2006/relationships/image" Target="../media/image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4.png"/><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4.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2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4.png"/><Relationship Id="rId4" Type="http://schemas.openxmlformats.org/officeDocument/2006/relationships/image" Target="../media/image33.png"/><Relationship Id="rId5" Type="http://schemas.openxmlformats.org/officeDocument/2006/relationships/image" Target="../media/image1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5.png"/><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6.png"/><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9.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9.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9.png"/><Relationship Id="rId4" Type="http://schemas.openxmlformats.org/officeDocument/2006/relationships/image" Target="../media/image2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23.png"/><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45.png"/><Relationship Id="rId4" Type="http://schemas.openxmlformats.org/officeDocument/2006/relationships/image" Target="../media/image23.png"/><Relationship Id="rId5" Type="http://schemas.openxmlformats.org/officeDocument/2006/relationships/image" Target="../media/image2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9.png"/><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23.png"/><Relationship Id="rId4" Type="http://schemas.openxmlformats.org/officeDocument/2006/relationships/image" Target="../media/image2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23.png"/><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23.png"/><Relationship Id="rId4" Type="http://schemas.openxmlformats.org/officeDocument/2006/relationships/image" Target="../media/image1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44.jpg"/><Relationship Id="rId4" Type="http://schemas.openxmlformats.org/officeDocument/2006/relationships/image" Target="../media/image23.png"/><Relationship Id="rId5" Type="http://schemas.openxmlformats.org/officeDocument/2006/relationships/image" Target="../media/image1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5.png"/><Relationship Id="rId4" Type="http://schemas.openxmlformats.org/officeDocument/2006/relationships/image" Target="../media/image23.pn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23.png"/><Relationship Id="rId4" Type="http://schemas.openxmlformats.org/officeDocument/2006/relationships/image" Target="../media/image10.png"/><Relationship Id="rId5" Type="http://schemas.openxmlformats.org/officeDocument/2006/relationships/image" Target="../media/image5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23.png"/><Relationship Id="rId4" Type="http://schemas.openxmlformats.org/officeDocument/2006/relationships/image" Target="../media/image1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53.jpg"/><Relationship Id="rId4" Type="http://schemas.openxmlformats.org/officeDocument/2006/relationships/image" Target="../media/image23.png"/><Relationship Id="rId5" Type="http://schemas.openxmlformats.org/officeDocument/2006/relationships/image" Target="../media/image1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23.png"/><Relationship Id="rId4" Type="http://schemas.openxmlformats.org/officeDocument/2006/relationships/image" Target="../media/image13.png"/><Relationship Id="rId5" Type="http://schemas.openxmlformats.org/officeDocument/2006/relationships/image" Target="../media/image5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9.png"/><Relationship Id="rId4" Type="http://schemas.openxmlformats.org/officeDocument/2006/relationships/image" Target="../media/image3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3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2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2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2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31.png"/><Relationship Id="rId4" Type="http://schemas.openxmlformats.org/officeDocument/2006/relationships/image" Target="../media/image37.png"/><Relationship Id="rId5" Type="http://schemas.openxmlformats.org/officeDocument/2006/relationships/image" Target="../media/image3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31.png"/><Relationship Id="rId4" Type="http://schemas.openxmlformats.org/officeDocument/2006/relationships/image" Target="../media/image4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9.png"/><Relationship Id="rId4" Type="http://schemas.openxmlformats.org/officeDocument/2006/relationships/image" Target="../media/image28.png"/><Relationship Id="rId5" Type="http://schemas.openxmlformats.org/officeDocument/2006/relationships/image" Target="../media/image2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9.png"/><Relationship Id="rId4" Type="http://schemas.openxmlformats.org/officeDocument/2006/relationships/image" Target="../media/image4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19.png"/><Relationship Id="rId4" Type="http://schemas.openxmlformats.org/officeDocument/2006/relationships/image" Target="../media/image5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9.png"/><Relationship Id="rId4" Type="http://schemas.openxmlformats.org/officeDocument/2006/relationships/image" Target="../media/image5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19.png"/><Relationship Id="rId4" Type="http://schemas.openxmlformats.org/officeDocument/2006/relationships/image" Target="../media/image3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4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45.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33.png"/><Relationship Id="rId5" Type="http://schemas.openxmlformats.org/officeDocument/2006/relationships/image" Target="../media/image1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50.png"/><Relationship Id="rId4" Type="http://schemas.openxmlformats.org/officeDocument/2006/relationships/image" Target="../media/image4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hyperlink" Target="https://www.pbslearningmedia.org/resource/tdc02.sci.life.oate.energyflow/energy-flow/" TargetMode="External"/><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1.png"/><Relationship Id="rId4" Type="http://schemas.openxmlformats.org/officeDocument/2006/relationships/image" Target="../media/image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46.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49.jpg"/><Relationship Id="rId4" Type="http://schemas.openxmlformats.org/officeDocument/2006/relationships/image" Target="../media/image48.png"/><Relationship Id="rId5" Type="http://schemas.openxmlformats.org/officeDocument/2006/relationships/image" Target="../media/image4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9.png"/><Relationship Id="rId4" Type="http://schemas.openxmlformats.org/officeDocument/2006/relationships/image" Target="../media/image12.png"/><Relationship Id="rId11" Type="http://schemas.openxmlformats.org/officeDocument/2006/relationships/image" Target="../media/image7.png"/><Relationship Id="rId10" Type="http://schemas.openxmlformats.org/officeDocument/2006/relationships/image" Target="../media/image13.png"/><Relationship Id="rId12" Type="http://schemas.openxmlformats.org/officeDocument/2006/relationships/image" Target="../media/image3.png"/><Relationship Id="rId9"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15.png"/><Relationship Id="rId8" Type="http://schemas.openxmlformats.org/officeDocument/2006/relationships/image" Target="../media/image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5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1.png"/><Relationship Id="rId4" Type="http://schemas.openxmlformats.org/officeDocument/2006/relationships/image" Target="../media/image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1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800" u="none" cap="none" strike="noStrike">
                <a:solidFill>
                  <a:schemeClr val="dk1"/>
                </a:solidFill>
                <a:latin typeface="Calibri"/>
                <a:ea typeface="Calibri"/>
                <a:cs typeface="Calibri"/>
                <a:sym typeface="Calibri"/>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800" u="none" cap="none" strike="noStrike">
                <a:solidFill>
                  <a:schemeClr val="dk1"/>
                </a:solidFill>
                <a:latin typeface="Calibri"/>
                <a:ea typeface="Calibri"/>
                <a:cs typeface="Calibri"/>
                <a:sym typeface="Calibri"/>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800" u="none" cap="none" strike="noStrike">
                <a:solidFill>
                  <a:schemeClr val="dk1"/>
                </a:solidFill>
                <a:latin typeface="Calibri"/>
                <a:ea typeface="Calibri"/>
                <a:cs typeface="Calibri"/>
                <a:sym typeface="Calibri"/>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Demo</a:t>
              </a:r>
              <a:endParaRPr b="0" i="0" sz="1800" u="none" cap="none" strike="noStrike">
                <a:solidFill>
                  <a:schemeClr val="dk1"/>
                </a:solidFill>
                <a:latin typeface="Calibri"/>
                <a:ea typeface="Calibri"/>
                <a:cs typeface="Calibri"/>
                <a:sym typeface="Calibri"/>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02" name="Google Shape;102;p1"/>
            <p:cNvSpPr/>
            <p:nvPr/>
          </p:nvSpPr>
          <p:spPr>
            <a:xfrm rot="10800000">
              <a:off x="1480984" y="3753659"/>
              <a:ext cx="5162565" cy="1571051"/>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03" name="Google Shape;103;p1"/>
            <p:cNvSpPr txBox="1"/>
            <p:nvPr/>
          </p:nvSpPr>
          <p:spPr>
            <a:xfrm>
              <a:off x="1873747" y="3753659"/>
              <a:ext cx="4769802" cy="1571051"/>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800" u="none" cap="none" strike="noStrike">
                <a:solidFill>
                  <a:schemeClr val="dk1"/>
                </a:solidFill>
                <a:latin typeface="Calibri"/>
                <a:ea typeface="Calibri"/>
                <a:cs typeface="Calibri"/>
                <a:sym typeface="Calibri"/>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800" u="none" cap="none" strike="noStrike">
                <a:solidFill>
                  <a:schemeClr val="dk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800" u="none" cap="none" strike="noStrike">
                <a:solidFill>
                  <a:schemeClr val="dk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dk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05" name="Google Shape;105;p1"/>
            <p:cNvSpPr/>
            <p:nvPr/>
          </p:nvSpPr>
          <p:spPr>
            <a:xfrm rot="10800000">
              <a:off x="1480984" y="5540398"/>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06" name="Google Shape;106;p1"/>
            <p:cNvSpPr txBox="1"/>
            <p:nvPr/>
          </p:nvSpPr>
          <p:spPr>
            <a:xfrm>
              <a:off x="1661623" y="5540398"/>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Extension Activity</a:t>
              </a:r>
              <a:endParaRPr b="0" i="0" sz="1800" u="none" cap="none" strike="noStrike">
                <a:solidFill>
                  <a:schemeClr val="dk1"/>
                </a:solidFill>
                <a:latin typeface="Calibri"/>
                <a:ea typeface="Calibri"/>
                <a:cs typeface="Calibri"/>
                <a:sym typeface="Calibri"/>
              </a:endParaRPr>
            </a:p>
          </p:txBody>
        </p:sp>
        <p:sp>
          <p:nvSpPr>
            <p:cNvPr id="107" name="Google Shape;107;p1"/>
            <p:cNvSpPr/>
            <p:nvPr/>
          </p:nvSpPr>
          <p:spPr>
            <a:xfrm>
              <a:off x="826125" y="5531381"/>
              <a:ext cx="722555" cy="722555"/>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pic>
        <p:nvPicPr>
          <p:cNvPr descr="Comment Like" id="108" name="Google Shape;108;p1"/>
          <p:cNvPicPr preferRelativeResize="0"/>
          <p:nvPr/>
        </p:nvPicPr>
        <p:blipFill rotWithShape="1">
          <a:blip r:embed="rId9">
            <a:alphaModFix/>
          </a:blip>
          <a:srcRect b="0" l="0" r="0" t="0"/>
          <a:stretch/>
        </p:blipFill>
        <p:spPr>
          <a:xfrm>
            <a:off x="5531643" y="4959793"/>
            <a:ext cx="347619"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5850764" y="4959793"/>
            <a:ext cx="347619"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646139" y="4638246"/>
            <a:ext cx="347619"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Calibri"/>
              <a:buNone/>
            </a:pPr>
            <a:r>
              <a:rPr b="1" i="0" lang="en-US" sz="1800" u="none" cap="none" strike="noStrike">
                <a:solidFill>
                  <a:schemeClr val="lt1"/>
                </a:solidFill>
                <a:latin typeface="Calibri"/>
                <a:ea typeface="Calibri"/>
                <a:cs typeface="Calibri"/>
                <a:sym typeface="Calibri"/>
              </a:rPr>
              <a:t>Intro</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descr="Questions" id="186" name="Google Shape;186;p8"/>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ge27a560ffe_0_923"/>
          <p:cNvSpPr txBox="1"/>
          <p:nvPr>
            <p:ph idx="1" type="subTitle"/>
          </p:nvPr>
        </p:nvSpPr>
        <p:spPr>
          <a:xfrm>
            <a:off x="943025" y="504825"/>
            <a:ext cx="76881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0C0C0C"/>
              </a:buClr>
              <a:buSzPts val="3200"/>
              <a:buNone/>
            </a:pPr>
            <a:r>
              <a:rPr b="1" lang="en-US" u="sng">
                <a:solidFill>
                  <a:srgbClr val="0C0C0C"/>
                </a:solidFill>
              </a:rPr>
              <a:t>Food Webs:</a:t>
            </a:r>
            <a:r>
              <a:rPr b="1" lang="en-US">
                <a:solidFill>
                  <a:srgbClr val="0C0C0C"/>
                </a:solidFill>
              </a:rPr>
              <a:t> </a:t>
            </a:r>
            <a:r>
              <a:rPr lang="en-US">
                <a:solidFill>
                  <a:schemeClr val="dk1"/>
                </a:solidFill>
              </a:rPr>
              <a:t>show the feeding relationship among organisms in an ecosystem</a:t>
            </a:r>
            <a:r>
              <a:rPr lang="en-US"/>
              <a:t> </a:t>
            </a:r>
            <a:endParaRPr b="1"/>
          </a:p>
        </p:txBody>
      </p:sp>
      <p:sp>
        <p:nvSpPr>
          <p:cNvPr descr="Rewind" id="977" name="Google Shape;977;ge27a560ffe_0_92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id="978" name="Google Shape;978;ge27a560ffe_0_923"/>
          <p:cNvPicPr preferRelativeResize="0"/>
          <p:nvPr/>
        </p:nvPicPr>
        <p:blipFill rotWithShape="1">
          <a:blip r:embed="rId4">
            <a:alphaModFix/>
          </a:blip>
          <a:srcRect b="0" l="0" r="0" t="0"/>
          <a:stretch/>
        </p:blipFill>
        <p:spPr>
          <a:xfrm>
            <a:off x="1586753" y="2158397"/>
            <a:ext cx="5970495" cy="3766793"/>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ge27a560ffe_0_930"/>
          <p:cNvSpPr txBox="1"/>
          <p:nvPr>
            <p:ph idx="1" type="subTitle"/>
          </p:nvPr>
        </p:nvSpPr>
        <p:spPr>
          <a:xfrm>
            <a:off x="943025" y="405800"/>
            <a:ext cx="76881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0C0C0C"/>
              </a:buClr>
              <a:buSzPts val="3200"/>
              <a:buNone/>
            </a:pPr>
            <a:r>
              <a:rPr b="1" lang="en-US" u="sng">
                <a:solidFill>
                  <a:srgbClr val="0C0C0C"/>
                </a:solidFill>
              </a:rPr>
              <a:t>Ecosystem:</a:t>
            </a:r>
            <a:r>
              <a:rPr b="1" lang="en-US">
                <a:solidFill>
                  <a:srgbClr val="0C0C0C"/>
                </a:solidFill>
              </a:rPr>
              <a:t> </a:t>
            </a:r>
            <a:r>
              <a:rPr lang="en-US">
                <a:solidFill>
                  <a:schemeClr val="dk1"/>
                </a:solidFill>
              </a:rPr>
              <a:t>a community of organisms that interact with each other and their environment</a:t>
            </a:r>
            <a:r>
              <a:rPr lang="en-US"/>
              <a:t> </a:t>
            </a:r>
            <a:endParaRPr b="1"/>
          </a:p>
        </p:txBody>
      </p:sp>
      <p:sp>
        <p:nvSpPr>
          <p:cNvPr descr="Rewind" id="985" name="Google Shape;985;ge27a560ffe_0_93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id="986" name="Google Shape;986;ge27a560ffe_0_930"/>
          <p:cNvPicPr preferRelativeResize="0"/>
          <p:nvPr/>
        </p:nvPicPr>
        <p:blipFill>
          <a:blip r:embed="rId4">
            <a:alphaModFix/>
          </a:blip>
          <a:stretch>
            <a:fillRect/>
          </a:stretch>
        </p:blipFill>
        <p:spPr>
          <a:xfrm>
            <a:off x="1715963" y="2158400"/>
            <a:ext cx="5712075" cy="427755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ge27a560ffe_0_937"/>
          <p:cNvSpPr txBox="1"/>
          <p:nvPr>
            <p:ph idx="1" type="subTitle"/>
          </p:nvPr>
        </p:nvSpPr>
        <p:spPr>
          <a:xfrm>
            <a:off x="943025" y="1082375"/>
            <a:ext cx="76881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0C0C0C"/>
              </a:buClr>
              <a:buSzPts val="3200"/>
              <a:buNone/>
            </a:pPr>
            <a:r>
              <a:rPr b="1" lang="en-US" u="sng">
                <a:solidFill>
                  <a:srgbClr val="0C0C0C"/>
                </a:solidFill>
              </a:rPr>
              <a:t>Ecosystem:</a:t>
            </a:r>
            <a:r>
              <a:rPr b="1" lang="en-US">
                <a:solidFill>
                  <a:srgbClr val="0C0C0C"/>
                </a:solidFill>
              </a:rPr>
              <a:t> </a:t>
            </a:r>
            <a:r>
              <a:rPr lang="en-US">
                <a:solidFill>
                  <a:schemeClr val="dk1"/>
                </a:solidFill>
              </a:rPr>
              <a:t>a community of </a:t>
            </a:r>
            <a:r>
              <a:rPr lang="en-US">
                <a:solidFill>
                  <a:srgbClr val="FF0000"/>
                </a:solidFill>
              </a:rPr>
              <a:t>organisms that interact with each other </a:t>
            </a:r>
            <a:r>
              <a:rPr lang="en-US">
                <a:solidFill>
                  <a:schemeClr val="dk1"/>
                </a:solidFill>
              </a:rPr>
              <a:t>and their environment</a:t>
            </a:r>
            <a:r>
              <a:rPr lang="en-US"/>
              <a:t> </a:t>
            </a:r>
            <a:endParaRPr b="1"/>
          </a:p>
        </p:txBody>
      </p:sp>
      <p:sp>
        <p:nvSpPr>
          <p:cNvPr descr="Rewind" id="993" name="Google Shape;993;ge27a560ffe_0_93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id="994" name="Google Shape;994;ge27a560ffe_0_937"/>
          <p:cNvPicPr preferRelativeResize="0"/>
          <p:nvPr/>
        </p:nvPicPr>
        <p:blipFill>
          <a:blip r:embed="rId4">
            <a:alphaModFix/>
          </a:blip>
          <a:stretch>
            <a:fillRect/>
          </a:stretch>
        </p:blipFill>
        <p:spPr>
          <a:xfrm>
            <a:off x="727950" y="2834975"/>
            <a:ext cx="7688101" cy="3832677"/>
          </a:xfrm>
          <a:prstGeom prst="rect">
            <a:avLst/>
          </a:prstGeom>
          <a:noFill/>
          <a:ln>
            <a:noFill/>
          </a:ln>
        </p:spPr>
      </p:pic>
      <p:sp>
        <p:nvSpPr>
          <p:cNvPr id="995" name="Google Shape;995;ge27a560ffe_0_937"/>
          <p:cNvSpPr txBox="1"/>
          <p:nvPr/>
        </p:nvSpPr>
        <p:spPr>
          <a:xfrm>
            <a:off x="2227800" y="203100"/>
            <a:ext cx="4688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Calibri"/>
                <a:ea typeface="Calibri"/>
                <a:cs typeface="Calibri"/>
                <a:sym typeface="Calibri"/>
              </a:rPr>
              <a:t>Biotic factors are the… </a:t>
            </a:r>
            <a:endParaRPr sz="3000">
              <a:latin typeface="Calibri"/>
              <a:ea typeface="Calibri"/>
              <a:cs typeface="Calibri"/>
              <a:sym typeface="Calibri"/>
            </a:endParaRPr>
          </a:p>
        </p:txBody>
      </p:sp>
      <p:pic>
        <p:nvPicPr>
          <p:cNvPr id="996" name="Google Shape;996;ge27a560ffe_0_937"/>
          <p:cNvPicPr preferRelativeResize="0"/>
          <p:nvPr/>
        </p:nvPicPr>
        <p:blipFill>
          <a:blip r:embed="rId5">
            <a:alphaModFix/>
          </a:blip>
          <a:stretch>
            <a:fillRect/>
          </a:stretch>
        </p:blipFill>
        <p:spPr>
          <a:xfrm>
            <a:off x="5903800" y="656888"/>
            <a:ext cx="575550" cy="719438"/>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ge27a560ffe_0_946"/>
          <p:cNvSpPr txBox="1"/>
          <p:nvPr>
            <p:ph idx="1" type="subTitle"/>
          </p:nvPr>
        </p:nvSpPr>
        <p:spPr>
          <a:xfrm>
            <a:off x="446850" y="1053250"/>
            <a:ext cx="82503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0C0C0C"/>
              </a:buClr>
              <a:buSzPts val="3200"/>
              <a:buNone/>
            </a:pPr>
            <a:r>
              <a:rPr b="1" lang="en-US" u="sng">
                <a:solidFill>
                  <a:srgbClr val="0C0C0C"/>
                </a:solidFill>
              </a:rPr>
              <a:t>Ecosystem:</a:t>
            </a:r>
            <a:r>
              <a:rPr b="1" lang="en-US">
                <a:solidFill>
                  <a:srgbClr val="0C0C0C"/>
                </a:solidFill>
              </a:rPr>
              <a:t> </a:t>
            </a:r>
            <a:r>
              <a:rPr lang="en-US">
                <a:solidFill>
                  <a:schemeClr val="dk1"/>
                </a:solidFill>
              </a:rPr>
              <a:t>a community of organisms that interact with each other</a:t>
            </a:r>
            <a:r>
              <a:rPr lang="en-US">
                <a:solidFill>
                  <a:srgbClr val="FF0000"/>
                </a:solidFill>
              </a:rPr>
              <a:t> </a:t>
            </a:r>
            <a:r>
              <a:rPr lang="en-US">
                <a:solidFill>
                  <a:schemeClr val="dk1"/>
                </a:solidFill>
              </a:rPr>
              <a:t>and their </a:t>
            </a:r>
            <a:r>
              <a:rPr lang="en-US">
                <a:solidFill>
                  <a:srgbClr val="FF0000"/>
                </a:solidFill>
              </a:rPr>
              <a:t>environment </a:t>
            </a:r>
            <a:endParaRPr b="1">
              <a:solidFill>
                <a:srgbClr val="FF0000"/>
              </a:solidFill>
            </a:endParaRPr>
          </a:p>
        </p:txBody>
      </p:sp>
      <p:sp>
        <p:nvSpPr>
          <p:cNvPr descr="Rewind" id="1003" name="Google Shape;1003;ge27a560ffe_0_94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004" name="Google Shape;1004;ge27a560ffe_0_946"/>
          <p:cNvSpPr txBox="1"/>
          <p:nvPr/>
        </p:nvSpPr>
        <p:spPr>
          <a:xfrm>
            <a:off x="2227800" y="203100"/>
            <a:ext cx="4688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Calibri"/>
                <a:ea typeface="Calibri"/>
                <a:cs typeface="Calibri"/>
                <a:sym typeface="Calibri"/>
              </a:rPr>
              <a:t>Abiotic factors are the… </a:t>
            </a:r>
            <a:endParaRPr sz="3000">
              <a:latin typeface="Calibri"/>
              <a:ea typeface="Calibri"/>
              <a:cs typeface="Calibri"/>
              <a:sym typeface="Calibri"/>
            </a:endParaRPr>
          </a:p>
        </p:txBody>
      </p:sp>
      <p:pic>
        <p:nvPicPr>
          <p:cNvPr id="1005" name="Google Shape;1005;ge27a560ffe_0_946"/>
          <p:cNvPicPr preferRelativeResize="0"/>
          <p:nvPr/>
        </p:nvPicPr>
        <p:blipFill>
          <a:blip r:embed="rId4">
            <a:alphaModFix/>
          </a:blip>
          <a:stretch>
            <a:fillRect/>
          </a:stretch>
        </p:blipFill>
        <p:spPr>
          <a:xfrm>
            <a:off x="973375" y="2600000"/>
            <a:ext cx="7197251" cy="4258000"/>
          </a:xfrm>
          <a:prstGeom prst="rect">
            <a:avLst/>
          </a:prstGeom>
          <a:noFill/>
          <a:ln>
            <a:noFill/>
          </a:ln>
        </p:spPr>
      </p:pic>
      <p:pic>
        <p:nvPicPr>
          <p:cNvPr id="1006" name="Google Shape;1006;ge27a560ffe_0_946"/>
          <p:cNvPicPr preferRelativeResize="0"/>
          <p:nvPr/>
        </p:nvPicPr>
        <p:blipFill>
          <a:blip r:embed="rId5">
            <a:alphaModFix/>
          </a:blip>
          <a:stretch>
            <a:fillRect/>
          </a:stretch>
        </p:blipFill>
        <p:spPr>
          <a:xfrm>
            <a:off x="6783625" y="431725"/>
            <a:ext cx="1913525" cy="15022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ge27a560ffe_0_955"/>
          <p:cNvSpPr txBox="1"/>
          <p:nvPr>
            <p:ph idx="1" type="subTitle"/>
          </p:nvPr>
        </p:nvSpPr>
        <p:spPr>
          <a:xfrm>
            <a:off x="1117750" y="332500"/>
            <a:ext cx="77463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dk1"/>
              </a:buClr>
              <a:buSzPts val="3200"/>
              <a:buNone/>
            </a:pPr>
            <a:r>
              <a:rPr b="1" lang="en-US" u="sng">
                <a:solidFill>
                  <a:schemeClr val="dk1"/>
                </a:solidFill>
              </a:rPr>
              <a:t>Producers</a:t>
            </a:r>
            <a:r>
              <a:rPr lang="en-US">
                <a:solidFill>
                  <a:schemeClr val="dk1"/>
                </a:solidFill>
              </a:rPr>
              <a:t>: organisms that use energy to </a:t>
            </a:r>
            <a:r>
              <a:rPr b="1" lang="en-US">
                <a:solidFill>
                  <a:schemeClr val="dk1"/>
                </a:solidFill>
              </a:rPr>
              <a:t>make their own food</a:t>
            </a:r>
            <a:endParaRPr/>
          </a:p>
        </p:txBody>
      </p:sp>
      <p:pic>
        <p:nvPicPr>
          <p:cNvPr id="1013" name="Google Shape;1013;ge27a560ffe_0_955"/>
          <p:cNvPicPr preferRelativeResize="0"/>
          <p:nvPr/>
        </p:nvPicPr>
        <p:blipFill>
          <a:blip r:embed="rId3">
            <a:alphaModFix/>
          </a:blip>
          <a:stretch>
            <a:fillRect/>
          </a:stretch>
        </p:blipFill>
        <p:spPr>
          <a:xfrm>
            <a:off x="1370400" y="1856975"/>
            <a:ext cx="6250799" cy="4194000"/>
          </a:xfrm>
          <a:prstGeom prst="rect">
            <a:avLst/>
          </a:prstGeom>
          <a:noFill/>
          <a:ln>
            <a:noFill/>
          </a:ln>
        </p:spPr>
      </p:pic>
      <p:sp>
        <p:nvSpPr>
          <p:cNvPr descr="Rewind" id="1014" name="Google Shape;1014;ge27a560ffe_0_955"/>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ge27a560ffe_0_1009"/>
          <p:cNvSpPr txBox="1"/>
          <p:nvPr>
            <p:ph idx="1" type="subTitle"/>
          </p:nvPr>
        </p:nvSpPr>
        <p:spPr>
          <a:xfrm>
            <a:off x="685800" y="378642"/>
            <a:ext cx="7772400" cy="930600"/>
          </a:xfrm>
          <a:prstGeom prst="rect">
            <a:avLst/>
          </a:prstGeom>
          <a:noFill/>
          <a:ln>
            <a:noFill/>
          </a:ln>
        </p:spPr>
        <p:txBody>
          <a:bodyPr anchorCtr="0" anchor="t" bIns="45700" lIns="91425" spcFirstLastPara="1" rIns="91425" wrap="square" tIns="45700">
            <a:normAutofit lnSpcReduction="20000"/>
          </a:bodyPr>
          <a:lstStyle/>
          <a:p>
            <a:pPr indent="0" lvl="0" marL="0" rtl="0" algn="ctr">
              <a:spcBef>
                <a:spcPts val="0"/>
              </a:spcBef>
              <a:spcAft>
                <a:spcPts val="0"/>
              </a:spcAft>
              <a:buClr>
                <a:schemeClr val="dk1"/>
              </a:buClr>
              <a:buSzPts val="3200"/>
              <a:buNone/>
            </a:pPr>
            <a:r>
              <a:rPr b="1" lang="en-US" u="sng">
                <a:solidFill>
                  <a:schemeClr val="dk1"/>
                </a:solidFill>
              </a:rPr>
              <a:t>Consumers</a:t>
            </a:r>
            <a:r>
              <a:rPr lang="en-US">
                <a:solidFill>
                  <a:schemeClr val="dk1"/>
                </a:solidFill>
              </a:rPr>
              <a:t>: organisms which eat other organisms for energy</a:t>
            </a:r>
            <a:endParaRPr/>
          </a:p>
        </p:txBody>
      </p:sp>
      <p:pic>
        <p:nvPicPr>
          <p:cNvPr id="1021" name="Google Shape;1021;ge27a560ffe_0_1009"/>
          <p:cNvPicPr preferRelativeResize="0"/>
          <p:nvPr/>
        </p:nvPicPr>
        <p:blipFill rotWithShape="1">
          <a:blip r:embed="rId3">
            <a:alphaModFix/>
          </a:blip>
          <a:srcRect b="0" l="0" r="0" t="0"/>
          <a:stretch/>
        </p:blipFill>
        <p:spPr>
          <a:xfrm>
            <a:off x="1892045" y="1786997"/>
            <a:ext cx="5359910" cy="4067224"/>
          </a:xfrm>
          <a:prstGeom prst="rect">
            <a:avLst/>
          </a:prstGeom>
          <a:noFill/>
          <a:ln>
            <a:noFill/>
          </a:ln>
        </p:spPr>
      </p:pic>
      <p:sp>
        <p:nvSpPr>
          <p:cNvPr descr="Rewind" id="1022" name="Google Shape;1022;ge27a560ffe_0_1009"/>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pic>
        <p:nvPicPr>
          <p:cNvPr id="1028" name="Google Shape;1028;ge27a560ffe_0_1016"/>
          <p:cNvPicPr preferRelativeResize="0"/>
          <p:nvPr/>
        </p:nvPicPr>
        <p:blipFill>
          <a:blip r:embed="rId3">
            <a:alphaModFix/>
          </a:blip>
          <a:stretch>
            <a:fillRect/>
          </a:stretch>
        </p:blipFill>
        <p:spPr>
          <a:xfrm>
            <a:off x="2018088" y="1750175"/>
            <a:ext cx="5107825" cy="5107825"/>
          </a:xfrm>
          <a:prstGeom prst="rect">
            <a:avLst/>
          </a:prstGeom>
          <a:noFill/>
          <a:ln>
            <a:noFill/>
          </a:ln>
        </p:spPr>
      </p:pic>
      <p:sp>
        <p:nvSpPr>
          <p:cNvPr id="1029" name="Google Shape;1029;ge27a560ffe_0_1016"/>
          <p:cNvSpPr txBox="1"/>
          <p:nvPr/>
        </p:nvSpPr>
        <p:spPr>
          <a:xfrm>
            <a:off x="913901" y="443325"/>
            <a:ext cx="78627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Consumers may eat plants, animals, or both plants </a:t>
            </a:r>
            <a:r>
              <a:rPr i="1" lang="en-US" sz="3600">
                <a:solidFill>
                  <a:schemeClr val="dk1"/>
                </a:solidFill>
                <a:latin typeface="Calibri"/>
                <a:ea typeface="Calibri"/>
                <a:cs typeface="Calibri"/>
                <a:sym typeface="Calibri"/>
              </a:rPr>
              <a:t>and</a:t>
            </a:r>
            <a:r>
              <a:rPr lang="en-US" sz="3600">
                <a:solidFill>
                  <a:schemeClr val="dk1"/>
                </a:solidFill>
                <a:latin typeface="Calibri"/>
                <a:ea typeface="Calibri"/>
                <a:cs typeface="Calibri"/>
                <a:sym typeface="Calibri"/>
              </a:rPr>
              <a:t> animals. </a:t>
            </a:r>
            <a:endParaRPr/>
          </a:p>
        </p:txBody>
      </p:sp>
      <p:sp>
        <p:nvSpPr>
          <p:cNvPr descr="Rewind" id="1030" name="Google Shape;1030;ge27a560ffe_0_1016"/>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descr="Questions" id="1036" name="Google Shape;1036;ge27a560ffe_0_962"/>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ge27a560ffe_0_967"/>
          <p:cNvSpPr txBox="1"/>
          <p:nvPr/>
        </p:nvSpPr>
        <p:spPr>
          <a:xfrm>
            <a:off x="2469135" y="443313"/>
            <a:ext cx="42057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600" u="none" cap="none" strike="noStrike">
                <a:solidFill>
                  <a:schemeClr val="dk1"/>
                </a:solidFill>
                <a:latin typeface="Calibri"/>
                <a:ea typeface="Calibri"/>
                <a:cs typeface="Calibri"/>
                <a:sym typeface="Calibri"/>
              </a:rPr>
              <a:t>What are food webs?</a:t>
            </a:r>
            <a:endParaRPr/>
          </a:p>
        </p:txBody>
      </p:sp>
      <p:pic>
        <p:nvPicPr>
          <p:cNvPr id="1043" name="Google Shape;1043;ge27a560ffe_0_967"/>
          <p:cNvPicPr preferRelativeResize="0"/>
          <p:nvPr/>
        </p:nvPicPr>
        <p:blipFill rotWithShape="1">
          <a:blip r:embed="rId3">
            <a:alphaModFix/>
          </a:blip>
          <a:srcRect b="0" l="0" r="0" t="0"/>
          <a:stretch/>
        </p:blipFill>
        <p:spPr>
          <a:xfrm>
            <a:off x="1586753" y="1807831"/>
            <a:ext cx="5970495" cy="3766793"/>
          </a:xfrm>
          <a:prstGeom prst="rect">
            <a:avLst/>
          </a:prstGeom>
          <a:noFill/>
          <a:ln cap="flat" cmpd="sng" w="9525">
            <a:solidFill>
              <a:schemeClr val="dk1"/>
            </a:solidFill>
            <a:prstDash val="solid"/>
            <a:round/>
            <a:headEnd len="sm" w="sm" type="none"/>
            <a:tailEnd len="sm" w="sm" type="none"/>
          </a:ln>
        </p:spPr>
      </p:pic>
      <p:sp>
        <p:nvSpPr>
          <p:cNvPr descr="Questions" id="1044" name="Google Shape;1044;ge27a560ffe_0_967"/>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ge27a560ffe_0_974"/>
          <p:cNvSpPr txBox="1"/>
          <p:nvPr/>
        </p:nvSpPr>
        <p:spPr>
          <a:xfrm>
            <a:off x="913901" y="443325"/>
            <a:ext cx="78627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What is an ecosystem?</a:t>
            </a:r>
            <a:endParaRPr/>
          </a:p>
        </p:txBody>
      </p:sp>
      <p:sp>
        <p:nvSpPr>
          <p:cNvPr descr="Questions" id="1051" name="Google Shape;1051;ge27a560ffe_0_97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052" name="Google Shape;1052;ge27a560ffe_0_974"/>
          <p:cNvPicPr preferRelativeResize="0"/>
          <p:nvPr/>
        </p:nvPicPr>
        <p:blipFill>
          <a:blip r:embed="rId4">
            <a:alphaModFix/>
          </a:blip>
          <a:stretch>
            <a:fillRect/>
          </a:stretch>
        </p:blipFill>
        <p:spPr>
          <a:xfrm>
            <a:off x="1715950" y="1765275"/>
            <a:ext cx="5712075" cy="4277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9"/>
          <p:cNvSpPr txBox="1"/>
          <p:nvPr/>
        </p:nvSpPr>
        <p:spPr>
          <a:xfrm>
            <a:off x="2469135" y="443313"/>
            <a:ext cx="42057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600" u="none" cap="none" strike="noStrike">
                <a:solidFill>
                  <a:schemeClr val="dk1"/>
                </a:solidFill>
                <a:latin typeface="Calibri"/>
                <a:ea typeface="Calibri"/>
                <a:cs typeface="Calibri"/>
                <a:sym typeface="Calibri"/>
              </a:rPr>
              <a:t>What are food webs?</a:t>
            </a:r>
            <a:endParaRPr/>
          </a:p>
        </p:txBody>
      </p:sp>
      <p:pic>
        <p:nvPicPr>
          <p:cNvPr id="193" name="Google Shape;193;p9"/>
          <p:cNvPicPr preferRelativeResize="0"/>
          <p:nvPr/>
        </p:nvPicPr>
        <p:blipFill rotWithShape="1">
          <a:blip r:embed="rId3">
            <a:alphaModFix/>
          </a:blip>
          <a:srcRect b="0" l="0" r="0" t="0"/>
          <a:stretch/>
        </p:blipFill>
        <p:spPr>
          <a:xfrm>
            <a:off x="1586753" y="1807831"/>
            <a:ext cx="5970495" cy="3766793"/>
          </a:xfrm>
          <a:prstGeom prst="rect">
            <a:avLst/>
          </a:prstGeom>
          <a:noFill/>
          <a:ln cap="flat" cmpd="sng" w="9525">
            <a:solidFill>
              <a:schemeClr val="dk1"/>
            </a:solidFill>
            <a:prstDash val="solid"/>
            <a:round/>
            <a:headEnd len="sm" w="sm" type="none"/>
            <a:tailEnd len="sm" w="sm" type="none"/>
          </a:ln>
        </p:spPr>
      </p:pic>
      <p:sp>
        <p:nvSpPr>
          <p:cNvPr descr="Questions" id="194" name="Google Shape;194;p9"/>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ge27a560ffe_0_981"/>
          <p:cNvSpPr txBox="1"/>
          <p:nvPr/>
        </p:nvSpPr>
        <p:spPr>
          <a:xfrm>
            <a:off x="913901" y="443325"/>
            <a:ext cx="78627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What is the difference between </a:t>
            </a:r>
            <a:r>
              <a:rPr i="1" lang="en-US" sz="3600" u="sng">
                <a:solidFill>
                  <a:schemeClr val="dk1"/>
                </a:solidFill>
                <a:latin typeface="Calibri"/>
                <a:ea typeface="Calibri"/>
                <a:cs typeface="Calibri"/>
                <a:sym typeface="Calibri"/>
              </a:rPr>
              <a:t>biotic</a:t>
            </a:r>
            <a:r>
              <a:rPr lang="en-US" sz="3600">
                <a:solidFill>
                  <a:schemeClr val="dk1"/>
                </a:solidFill>
                <a:latin typeface="Calibri"/>
                <a:ea typeface="Calibri"/>
                <a:cs typeface="Calibri"/>
                <a:sym typeface="Calibri"/>
              </a:rPr>
              <a:t> and </a:t>
            </a:r>
            <a:r>
              <a:rPr i="1" lang="en-US" sz="3600" u="sng">
                <a:solidFill>
                  <a:schemeClr val="dk1"/>
                </a:solidFill>
                <a:latin typeface="Calibri"/>
                <a:ea typeface="Calibri"/>
                <a:cs typeface="Calibri"/>
                <a:sym typeface="Calibri"/>
              </a:rPr>
              <a:t>abiotic</a:t>
            </a:r>
            <a:r>
              <a:rPr lang="en-US" sz="3600">
                <a:solidFill>
                  <a:schemeClr val="dk1"/>
                </a:solidFill>
                <a:latin typeface="Calibri"/>
                <a:ea typeface="Calibri"/>
                <a:cs typeface="Calibri"/>
                <a:sym typeface="Calibri"/>
              </a:rPr>
              <a:t> factors in an ecosystem?</a:t>
            </a:r>
            <a:endParaRPr/>
          </a:p>
        </p:txBody>
      </p:sp>
      <p:sp>
        <p:nvSpPr>
          <p:cNvPr descr="Questions" id="1059" name="Google Shape;1059;ge27a560ffe_0_98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060" name="Google Shape;1060;ge27a560ffe_0_981"/>
          <p:cNvPicPr preferRelativeResize="0"/>
          <p:nvPr/>
        </p:nvPicPr>
        <p:blipFill>
          <a:blip r:embed="rId4">
            <a:alphaModFix/>
          </a:blip>
          <a:stretch>
            <a:fillRect/>
          </a:stretch>
        </p:blipFill>
        <p:spPr>
          <a:xfrm>
            <a:off x="152400" y="1796325"/>
            <a:ext cx="8713675" cy="486977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ge27a560ffe_0_988"/>
          <p:cNvSpPr txBox="1"/>
          <p:nvPr/>
        </p:nvSpPr>
        <p:spPr>
          <a:xfrm>
            <a:off x="913901" y="443325"/>
            <a:ext cx="78627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What are producers?</a:t>
            </a:r>
            <a:endParaRPr/>
          </a:p>
        </p:txBody>
      </p:sp>
      <p:sp>
        <p:nvSpPr>
          <p:cNvPr descr="Questions" id="1067" name="Google Shape;1067;ge27a560ffe_0_98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068" name="Google Shape;1068;ge27a560ffe_0_988"/>
          <p:cNvPicPr preferRelativeResize="0"/>
          <p:nvPr/>
        </p:nvPicPr>
        <p:blipFill>
          <a:blip r:embed="rId4">
            <a:alphaModFix/>
          </a:blip>
          <a:stretch>
            <a:fillRect/>
          </a:stretch>
        </p:blipFill>
        <p:spPr>
          <a:xfrm>
            <a:off x="1370400" y="1856975"/>
            <a:ext cx="6250799" cy="41940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ge27a560ffe_0_1023"/>
          <p:cNvSpPr txBox="1"/>
          <p:nvPr/>
        </p:nvSpPr>
        <p:spPr>
          <a:xfrm>
            <a:off x="913901" y="443325"/>
            <a:ext cx="78627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What are consumers?</a:t>
            </a:r>
            <a:endParaRPr/>
          </a:p>
        </p:txBody>
      </p:sp>
      <p:sp>
        <p:nvSpPr>
          <p:cNvPr descr="Questions" id="1075" name="Google Shape;1075;ge27a560ffe_0_102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076" name="Google Shape;1076;ge27a560ffe_0_1023"/>
          <p:cNvPicPr preferRelativeResize="0"/>
          <p:nvPr/>
        </p:nvPicPr>
        <p:blipFill rotWithShape="1">
          <a:blip r:embed="rId4">
            <a:alphaModFix/>
          </a:blip>
          <a:srcRect b="0" l="0" r="0" t="0"/>
          <a:stretch/>
        </p:blipFill>
        <p:spPr>
          <a:xfrm>
            <a:off x="1892045" y="1786997"/>
            <a:ext cx="5359910" cy="4067224"/>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ge27a560ffe_0_1030"/>
          <p:cNvSpPr txBox="1"/>
          <p:nvPr/>
        </p:nvSpPr>
        <p:spPr>
          <a:xfrm>
            <a:off x="913901" y="443325"/>
            <a:ext cx="78627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True/False: Consumers only eat other animals. </a:t>
            </a:r>
            <a:endParaRPr/>
          </a:p>
        </p:txBody>
      </p:sp>
      <p:sp>
        <p:nvSpPr>
          <p:cNvPr descr="Questions" id="1083" name="Google Shape;1083;ge27a560ffe_0_103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084" name="Google Shape;1084;ge27a560ffe_0_1030"/>
          <p:cNvPicPr preferRelativeResize="0"/>
          <p:nvPr/>
        </p:nvPicPr>
        <p:blipFill>
          <a:blip r:embed="rId4">
            <a:alphaModFix/>
          </a:blip>
          <a:stretch>
            <a:fillRect/>
          </a:stretch>
        </p:blipFill>
        <p:spPr>
          <a:xfrm>
            <a:off x="2217200" y="1854550"/>
            <a:ext cx="4709600" cy="47096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ge27a560ffe_0_1037"/>
          <p:cNvSpPr txBox="1"/>
          <p:nvPr/>
        </p:nvSpPr>
        <p:spPr>
          <a:xfrm>
            <a:off x="913901" y="443325"/>
            <a:ext cx="78627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True/</a:t>
            </a:r>
            <a:r>
              <a:rPr lang="en-US" sz="3600">
                <a:solidFill>
                  <a:srgbClr val="FF0000"/>
                </a:solidFill>
                <a:latin typeface="Calibri"/>
                <a:ea typeface="Calibri"/>
                <a:cs typeface="Calibri"/>
                <a:sym typeface="Calibri"/>
              </a:rPr>
              <a:t>False</a:t>
            </a:r>
            <a:r>
              <a:rPr lang="en-US" sz="3600">
                <a:solidFill>
                  <a:schemeClr val="dk1"/>
                </a:solidFill>
                <a:latin typeface="Calibri"/>
                <a:ea typeface="Calibri"/>
                <a:cs typeface="Calibri"/>
                <a:sym typeface="Calibri"/>
              </a:rPr>
              <a:t>: Consumers only eat other animals. </a:t>
            </a:r>
            <a:endParaRPr/>
          </a:p>
        </p:txBody>
      </p:sp>
      <p:sp>
        <p:nvSpPr>
          <p:cNvPr descr="Questions" id="1091" name="Google Shape;1091;ge27a560ffe_0_1037"/>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092" name="Google Shape;1092;ge27a560ffe_0_1037"/>
          <p:cNvPicPr preferRelativeResize="0"/>
          <p:nvPr/>
        </p:nvPicPr>
        <p:blipFill>
          <a:blip r:embed="rId4">
            <a:alphaModFix/>
          </a:blip>
          <a:stretch>
            <a:fillRect/>
          </a:stretch>
        </p:blipFill>
        <p:spPr>
          <a:xfrm>
            <a:off x="2217200" y="1854550"/>
            <a:ext cx="4709600" cy="47096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23"/>
          <p:cNvSpPr txBox="1"/>
          <p:nvPr/>
        </p:nvSpPr>
        <p:spPr>
          <a:xfrm>
            <a:off x="2245499" y="1054445"/>
            <a:ext cx="4653002" cy="110795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6600"/>
              <a:buFont typeface="Calibri"/>
              <a:buNone/>
            </a:pPr>
            <a:r>
              <a:rPr b="1" lang="en-US" sz="6600">
                <a:solidFill>
                  <a:schemeClr val="dk1"/>
                </a:solidFill>
                <a:latin typeface="Calibri"/>
                <a:ea typeface="Calibri"/>
                <a:cs typeface="Calibri"/>
                <a:sym typeface="Calibri"/>
              </a:rPr>
              <a:t>Decomposer</a:t>
            </a:r>
            <a:endParaRPr b="1" sz="6600">
              <a:solidFill>
                <a:schemeClr val="dk1"/>
              </a:solidFill>
              <a:latin typeface="Calibri"/>
              <a:ea typeface="Calibri"/>
              <a:cs typeface="Calibri"/>
              <a:sym typeface="Calibri"/>
            </a:endParaRPr>
          </a:p>
        </p:txBody>
      </p:sp>
      <p:sp>
        <p:nvSpPr>
          <p:cNvPr descr="Artificial Intelligence" id="1099" name="Google Shape;1099;p23"/>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Blog" id="1100" name="Google Shape;1100;p23"/>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p24"/>
          <p:cNvSpPr txBox="1"/>
          <p:nvPr>
            <p:ph idx="1" type="subTitle"/>
          </p:nvPr>
        </p:nvSpPr>
        <p:spPr>
          <a:xfrm>
            <a:off x="870225" y="422600"/>
            <a:ext cx="79065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dk1"/>
              </a:buClr>
              <a:buSzPts val="3200"/>
              <a:buNone/>
            </a:pPr>
            <a:r>
              <a:rPr b="1" lang="en-US" u="sng">
                <a:solidFill>
                  <a:schemeClr val="dk1"/>
                </a:solidFill>
              </a:rPr>
              <a:t>Decomposers</a:t>
            </a:r>
            <a:r>
              <a:rPr b="1" lang="en-US">
                <a:solidFill>
                  <a:schemeClr val="dk1"/>
                </a:solidFill>
              </a:rPr>
              <a:t>: </a:t>
            </a:r>
            <a:r>
              <a:rPr lang="en-US">
                <a:solidFill>
                  <a:schemeClr val="dk1"/>
                </a:solidFill>
              </a:rPr>
              <a:t>organisms that</a:t>
            </a:r>
            <a:r>
              <a:rPr b="1" lang="en-US">
                <a:solidFill>
                  <a:schemeClr val="dk1"/>
                </a:solidFill>
              </a:rPr>
              <a:t> break down </a:t>
            </a:r>
            <a:r>
              <a:rPr lang="en-US">
                <a:solidFill>
                  <a:schemeClr val="dk1"/>
                </a:solidFill>
              </a:rPr>
              <a:t>the remains of other dead organisms </a:t>
            </a:r>
            <a:endParaRPr b="1">
              <a:solidFill>
                <a:schemeClr val="dk1"/>
              </a:solidFill>
            </a:endParaRPr>
          </a:p>
        </p:txBody>
      </p:sp>
      <p:sp>
        <p:nvSpPr>
          <p:cNvPr descr="Artificial Intelligence" id="1107" name="Google Shape;1107;p24"/>
          <p:cNvSpPr/>
          <p:nvPr/>
        </p:nvSpPr>
        <p:spPr>
          <a:xfrm>
            <a:off x="0"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rgbClr val="000000"/>
              </a:buClr>
              <a:buSzPts val="1400"/>
              <a:buFont typeface="Arial"/>
              <a:buNone/>
            </a:pPr>
            <a:r>
              <a:t/>
            </a:r>
            <a:endParaRPr sz="1400">
              <a:solidFill>
                <a:srgbClr val="000000"/>
              </a:solidFill>
              <a:latin typeface="Arial"/>
              <a:ea typeface="Arial"/>
              <a:cs typeface="Arial"/>
              <a:sym typeface="Arial"/>
            </a:endParaRPr>
          </a:p>
        </p:txBody>
      </p:sp>
      <p:pic>
        <p:nvPicPr>
          <p:cNvPr id="1108" name="Google Shape;1108;p24"/>
          <p:cNvPicPr preferRelativeResize="0"/>
          <p:nvPr/>
        </p:nvPicPr>
        <p:blipFill>
          <a:blip r:embed="rId4">
            <a:alphaModFix/>
          </a:blip>
          <a:stretch>
            <a:fillRect/>
          </a:stretch>
        </p:blipFill>
        <p:spPr>
          <a:xfrm>
            <a:off x="1235463" y="1872075"/>
            <a:ext cx="6673075" cy="4448725"/>
          </a:xfrm>
          <a:prstGeom prst="rect">
            <a:avLst/>
          </a:prstGeom>
          <a:noFill/>
          <a:ln>
            <a:noFill/>
          </a:ln>
        </p:spPr>
      </p:pic>
      <p:pic>
        <p:nvPicPr>
          <p:cNvPr descr="Blog" id="1109" name="Google Shape;1109;p24"/>
          <p:cNvPicPr preferRelativeResize="0"/>
          <p:nvPr/>
        </p:nvPicPr>
        <p:blipFill rotWithShape="1">
          <a:blip r:embed="rId5">
            <a:alphaModFix/>
          </a:blip>
          <a:srcRect b="0" l="0" r="0" t="0"/>
          <a:stretch/>
        </p:blipFill>
        <p:spPr>
          <a:xfrm>
            <a:off x="735230" y="135869"/>
            <a:ext cx="463492" cy="463492"/>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descr="Questions" id="1115" name="Google Shape;1115;ge27a560ffe_0_1044"/>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sp>
        <p:nvSpPr>
          <p:cNvPr id="1121" name="Google Shape;1121;ge27a560ffe_0_1049"/>
          <p:cNvSpPr txBox="1"/>
          <p:nvPr/>
        </p:nvSpPr>
        <p:spPr>
          <a:xfrm>
            <a:off x="913901" y="443325"/>
            <a:ext cx="78627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What are decomposers?</a:t>
            </a:r>
            <a:endParaRPr/>
          </a:p>
        </p:txBody>
      </p:sp>
      <p:sp>
        <p:nvSpPr>
          <p:cNvPr descr="Questions" id="1122" name="Google Shape;1122;ge27a560ffe_0_104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123" name="Google Shape;1123;ge27a560ffe_0_1049"/>
          <p:cNvPicPr preferRelativeResize="0"/>
          <p:nvPr/>
        </p:nvPicPr>
        <p:blipFill>
          <a:blip r:embed="rId4">
            <a:alphaModFix/>
          </a:blip>
          <a:stretch>
            <a:fillRect/>
          </a:stretch>
        </p:blipFill>
        <p:spPr>
          <a:xfrm>
            <a:off x="1235463" y="1872075"/>
            <a:ext cx="6673075" cy="444872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descr="Artificial Intelligence" id="1129" name="Google Shape;1129;ge27a560ffe_0_1057"/>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130" name="Google Shape;1130;ge27a560ffe_0_1057"/>
          <p:cNvPicPr preferRelativeResize="0"/>
          <p:nvPr/>
        </p:nvPicPr>
        <p:blipFill>
          <a:blip r:embed="rId4">
            <a:alphaModFix/>
          </a:blip>
          <a:stretch>
            <a:fillRect/>
          </a:stretch>
        </p:blipFill>
        <p:spPr>
          <a:xfrm>
            <a:off x="131886" y="807625"/>
            <a:ext cx="8880224" cy="5858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e27a560ffe_0_33"/>
          <p:cNvSpPr txBox="1"/>
          <p:nvPr/>
        </p:nvSpPr>
        <p:spPr>
          <a:xfrm>
            <a:off x="913901" y="443325"/>
            <a:ext cx="78627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What is an ecosystem?</a:t>
            </a:r>
            <a:endParaRPr/>
          </a:p>
        </p:txBody>
      </p:sp>
      <p:sp>
        <p:nvSpPr>
          <p:cNvPr descr="Questions" id="201" name="Google Shape;201;ge27a560ffe_0_3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202" name="Google Shape;202;ge27a560ffe_0_33"/>
          <p:cNvPicPr preferRelativeResize="0"/>
          <p:nvPr/>
        </p:nvPicPr>
        <p:blipFill>
          <a:blip r:embed="rId4">
            <a:alphaModFix/>
          </a:blip>
          <a:stretch>
            <a:fillRect/>
          </a:stretch>
        </p:blipFill>
        <p:spPr>
          <a:xfrm>
            <a:off x="1715950" y="1765275"/>
            <a:ext cx="5712075" cy="427755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25"/>
          <p:cNvSpPr txBox="1"/>
          <p:nvPr>
            <p:ph type="ctrTitle"/>
          </p:nvPr>
        </p:nvSpPr>
        <p:spPr>
          <a:xfrm>
            <a:off x="-1856153" y="399656"/>
            <a:ext cx="7772400" cy="147002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US"/>
              <a:t>Decomposers</a:t>
            </a:r>
            <a:endParaRPr/>
          </a:p>
        </p:txBody>
      </p:sp>
      <p:sp>
        <p:nvSpPr>
          <p:cNvPr id="1137" name="Google Shape;1137;p25"/>
          <p:cNvSpPr txBox="1"/>
          <p:nvPr>
            <p:ph idx="1" type="subTitle"/>
          </p:nvPr>
        </p:nvSpPr>
        <p:spPr>
          <a:xfrm>
            <a:off x="-1170353" y="1632169"/>
            <a:ext cx="64008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3200"/>
              <a:buNone/>
            </a:pPr>
            <a:r>
              <a:rPr lang="en-US"/>
              <a:t>“Nature’s recyclers”</a:t>
            </a:r>
            <a:endParaRPr/>
          </a:p>
        </p:txBody>
      </p:sp>
      <p:pic>
        <p:nvPicPr>
          <p:cNvPr descr="dreamstime_xl_45869256.jpg" id="1138" name="Google Shape;1138;p25"/>
          <p:cNvPicPr preferRelativeResize="0"/>
          <p:nvPr/>
        </p:nvPicPr>
        <p:blipFill rotWithShape="1">
          <a:blip r:embed="rId3">
            <a:alphaModFix/>
          </a:blip>
          <a:srcRect b="0" l="0" r="0" t="0"/>
          <a:stretch/>
        </p:blipFill>
        <p:spPr>
          <a:xfrm>
            <a:off x="4317274" y="128874"/>
            <a:ext cx="4569545" cy="3062680"/>
          </a:xfrm>
          <a:prstGeom prst="rect">
            <a:avLst/>
          </a:prstGeom>
          <a:noFill/>
          <a:ln>
            <a:noFill/>
          </a:ln>
        </p:spPr>
      </p:pic>
      <p:sp>
        <p:nvSpPr>
          <p:cNvPr id="1139" name="Google Shape;1139;p25"/>
          <p:cNvSpPr txBox="1"/>
          <p:nvPr/>
        </p:nvSpPr>
        <p:spPr>
          <a:xfrm>
            <a:off x="1734071" y="4035962"/>
            <a:ext cx="5166405" cy="116955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500">
                <a:solidFill>
                  <a:srgbClr val="FF0000"/>
                </a:solidFill>
                <a:latin typeface="Calibri"/>
                <a:ea typeface="Calibri"/>
                <a:cs typeface="Calibri"/>
                <a:sym typeface="Calibri"/>
              </a:rPr>
              <a:t>Why do you think they are </a:t>
            </a:r>
            <a:endParaRPr/>
          </a:p>
          <a:p>
            <a:pPr indent="0" lvl="0" marL="0" marR="0" rtl="0" algn="ctr">
              <a:spcBef>
                <a:spcPts val="0"/>
              </a:spcBef>
              <a:spcAft>
                <a:spcPts val="0"/>
              </a:spcAft>
              <a:buNone/>
            </a:pPr>
            <a:r>
              <a:rPr lang="en-US" sz="3500">
                <a:solidFill>
                  <a:srgbClr val="FF0000"/>
                </a:solidFill>
                <a:latin typeface="Calibri"/>
                <a:ea typeface="Calibri"/>
                <a:cs typeface="Calibri"/>
                <a:sym typeface="Calibri"/>
              </a:rPr>
              <a:t>called “nature’s recyclers”?</a:t>
            </a:r>
            <a:endParaRPr/>
          </a:p>
        </p:txBody>
      </p:sp>
      <p:sp>
        <p:nvSpPr>
          <p:cNvPr descr="Artificial Intelligence" id="1140" name="Google Shape;1140;p25"/>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descr="Artificial Intelligence" id="1146" name="Google Shape;1146;p26"/>
          <p:cNvSpPr/>
          <p:nvPr/>
        </p:nvSpPr>
        <p:spPr>
          <a:xfrm>
            <a:off x="899353" y="1172306"/>
            <a:ext cx="4349262" cy="3997569"/>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Comment Like" id="1147" name="Google Shape;1147;p26"/>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27"/>
          <p:cNvSpPr txBox="1"/>
          <p:nvPr/>
        </p:nvSpPr>
        <p:spPr>
          <a:xfrm>
            <a:off x="898769" y="4721025"/>
            <a:ext cx="7737230" cy="63094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500">
                <a:solidFill>
                  <a:schemeClr val="dk1"/>
                </a:solidFill>
                <a:latin typeface="Calibri"/>
                <a:ea typeface="Calibri"/>
                <a:cs typeface="Calibri"/>
                <a:sym typeface="Calibri"/>
              </a:rPr>
              <a:t>Many </a:t>
            </a:r>
            <a:r>
              <a:rPr b="1" lang="en-US" sz="3500">
                <a:solidFill>
                  <a:schemeClr val="dk1"/>
                </a:solidFill>
                <a:latin typeface="Calibri"/>
                <a:ea typeface="Calibri"/>
                <a:cs typeface="Calibri"/>
                <a:sym typeface="Calibri"/>
              </a:rPr>
              <a:t>fungi</a:t>
            </a:r>
            <a:r>
              <a:rPr lang="en-US" sz="3500">
                <a:solidFill>
                  <a:schemeClr val="dk1"/>
                </a:solidFill>
                <a:latin typeface="Calibri"/>
                <a:ea typeface="Calibri"/>
                <a:cs typeface="Calibri"/>
                <a:sym typeface="Calibri"/>
              </a:rPr>
              <a:t> are decomposers </a:t>
            </a:r>
            <a:endParaRPr/>
          </a:p>
        </p:txBody>
      </p:sp>
      <p:pic>
        <p:nvPicPr>
          <p:cNvPr descr="dreamstime_xl_3162740.jpg" id="1154" name="Google Shape;1154;p27"/>
          <p:cNvPicPr preferRelativeResize="0"/>
          <p:nvPr/>
        </p:nvPicPr>
        <p:blipFill rotWithShape="1">
          <a:blip r:embed="rId3">
            <a:alphaModFix/>
          </a:blip>
          <a:srcRect b="0" l="0" r="0" t="0"/>
          <a:stretch/>
        </p:blipFill>
        <p:spPr>
          <a:xfrm>
            <a:off x="2256443" y="1586325"/>
            <a:ext cx="4702050" cy="3134700"/>
          </a:xfrm>
          <a:prstGeom prst="rect">
            <a:avLst/>
          </a:prstGeom>
          <a:noFill/>
          <a:ln>
            <a:noFill/>
          </a:ln>
        </p:spPr>
      </p:pic>
      <p:sp>
        <p:nvSpPr>
          <p:cNvPr descr="Artificial Intelligence" id="1155" name="Google Shape;1155;p27"/>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Comment Like" id="1156" name="Google Shape;1156;p27"/>
          <p:cNvPicPr preferRelativeResize="0"/>
          <p:nvPr/>
        </p:nvPicPr>
        <p:blipFill rotWithShape="1">
          <a:blip r:embed="rId5">
            <a:alphaModFix/>
          </a:blip>
          <a:srcRect b="0" l="0" r="0" t="0"/>
          <a:stretch/>
        </p:blipFill>
        <p:spPr>
          <a:xfrm>
            <a:off x="735230" y="146272"/>
            <a:ext cx="571056" cy="571056"/>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descr="Artificial Intelligence" id="1162" name="Google Shape;1162;ge27a560ffe_0_106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Comment Like" id="1163" name="Google Shape;1163;ge27a560ffe_0_1063"/>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id="1164" name="Google Shape;1164;ge27a560ffe_0_1063"/>
          <p:cNvPicPr preferRelativeResize="0"/>
          <p:nvPr/>
        </p:nvPicPr>
        <p:blipFill>
          <a:blip r:embed="rId5">
            <a:alphaModFix/>
          </a:blip>
          <a:stretch>
            <a:fillRect/>
          </a:stretch>
        </p:blipFill>
        <p:spPr>
          <a:xfrm>
            <a:off x="1068825" y="1732225"/>
            <a:ext cx="7006350" cy="379817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sp>
        <p:nvSpPr>
          <p:cNvPr descr="Artificial Intelligence" id="1170" name="Google Shape;1170;p28"/>
          <p:cNvSpPr/>
          <p:nvPr/>
        </p:nvSpPr>
        <p:spPr>
          <a:xfrm>
            <a:off x="899353" y="1172306"/>
            <a:ext cx="4349262" cy="3997569"/>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Comment Dislike" id="1171" name="Google Shape;1171;p28"/>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pic>
        <p:nvPicPr>
          <p:cNvPr descr="dreamstime_xl_10844881.jpg" id="1177" name="Google Shape;1177;p29"/>
          <p:cNvPicPr preferRelativeResize="0"/>
          <p:nvPr/>
        </p:nvPicPr>
        <p:blipFill rotWithShape="1">
          <a:blip r:embed="rId3">
            <a:alphaModFix/>
          </a:blip>
          <a:srcRect b="0" l="0" r="0" t="0"/>
          <a:stretch/>
        </p:blipFill>
        <p:spPr>
          <a:xfrm>
            <a:off x="1226901" y="1362097"/>
            <a:ext cx="6690198" cy="4459501"/>
          </a:xfrm>
          <a:prstGeom prst="rect">
            <a:avLst/>
          </a:prstGeom>
          <a:noFill/>
          <a:ln>
            <a:noFill/>
          </a:ln>
        </p:spPr>
      </p:pic>
      <p:sp>
        <p:nvSpPr>
          <p:cNvPr descr="Artificial Intelligence" id="1178" name="Google Shape;1178;p29"/>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Comment Dislike" id="1179" name="Google Shape;1179;p29"/>
          <p:cNvPicPr preferRelativeResize="0"/>
          <p:nvPr/>
        </p:nvPicPr>
        <p:blipFill rotWithShape="1">
          <a:blip r:embed="rId5">
            <a:alphaModFix/>
          </a:blip>
          <a:srcRect b="0" l="0" r="0" t="0"/>
          <a:stretch/>
        </p:blipFill>
        <p:spPr>
          <a:xfrm>
            <a:off x="735230" y="159010"/>
            <a:ext cx="545579" cy="545579"/>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descr="Artificial Intelligence" id="1185" name="Google Shape;1185;ge27a560ffe_0_1072"/>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Comment Dislike" id="1186" name="Google Shape;1186;ge27a560ffe_0_1072"/>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1187" name="Google Shape;1187;ge27a560ffe_0_1072"/>
          <p:cNvPicPr preferRelativeResize="0"/>
          <p:nvPr/>
        </p:nvPicPr>
        <p:blipFill>
          <a:blip r:embed="rId5">
            <a:alphaModFix/>
          </a:blip>
          <a:stretch>
            <a:fillRect/>
          </a:stretch>
        </p:blipFill>
        <p:spPr>
          <a:xfrm>
            <a:off x="1065675" y="1091550"/>
            <a:ext cx="7012650" cy="491932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descr="Questions" id="1193" name="Google Shape;1193;ge27a560ffe_0_1139"/>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ge27a560ffe_0_1144"/>
          <p:cNvSpPr txBox="1"/>
          <p:nvPr/>
        </p:nvSpPr>
        <p:spPr>
          <a:xfrm>
            <a:off x="884775" y="456675"/>
            <a:ext cx="7979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What is an example of a decomposer?</a:t>
            </a:r>
            <a:endParaRPr/>
          </a:p>
        </p:txBody>
      </p:sp>
      <p:sp>
        <p:nvSpPr>
          <p:cNvPr descr="Questions" id="1200" name="Google Shape;1200;ge27a560ffe_0_114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201" name="Google Shape;1201;ge27a560ffe_0_1144"/>
          <p:cNvPicPr preferRelativeResize="0"/>
          <p:nvPr/>
        </p:nvPicPr>
        <p:blipFill>
          <a:blip r:embed="rId4">
            <a:alphaModFix/>
          </a:blip>
          <a:stretch>
            <a:fillRect/>
          </a:stretch>
        </p:blipFill>
        <p:spPr>
          <a:xfrm>
            <a:off x="1129025" y="1415725"/>
            <a:ext cx="6885950" cy="452232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pic>
        <p:nvPicPr>
          <p:cNvPr id="1207" name="Google Shape;1207;ge27a560ffe_0_1082"/>
          <p:cNvPicPr preferRelativeResize="0"/>
          <p:nvPr/>
        </p:nvPicPr>
        <p:blipFill>
          <a:blip r:embed="rId3">
            <a:alphaModFix/>
          </a:blip>
          <a:stretch>
            <a:fillRect/>
          </a:stretch>
        </p:blipFill>
        <p:spPr>
          <a:xfrm>
            <a:off x="905763" y="1418474"/>
            <a:ext cx="7332474" cy="4021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e27a560ffe_0_41"/>
          <p:cNvSpPr txBox="1"/>
          <p:nvPr/>
        </p:nvSpPr>
        <p:spPr>
          <a:xfrm>
            <a:off x="913901" y="443325"/>
            <a:ext cx="78627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What is the difference between </a:t>
            </a:r>
            <a:r>
              <a:rPr i="1" lang="en-US" sz="3600" u="sng">
                <a:solidFill>
                  <a:schemeClr val="dk1"/>
                </a:solidFill>
                <a:latin typeface="Calibri"/>
                <a:ea typeface="Calibri"/>
                <a:cs typeface="Calibri"/>
                <a:sym typeface="Calibri"/>
              </a:rPr>
              <a:t>biotic</a:t>
            </a:r>
            <a:r>
              <a:rPr lang="en-US" sz="3600">
                <a:solidFill>
                  <a:schemeClr val="dk1"/>
                </a:solidFill>
                <a:latin typeface="Calibri"/>
                <a:ea typeface="Calibri"/>
                <a:cs typeface="Calibri"/>
                <a:sym typeface="Calibri"/>
              </a:rPr>
              <a:t> and </a:t>
            </a:r>
            <a:r>
              <a:rPr i="1" lang="en-US" sz="3600" u="sng">
                <a:solidFill>
                  <a:schemeClr val="dk1"/>
                </a:solidFill>
                <a:latin typeface="Calibri"/>
                <a:ea typeface="Calibri"/>
                <a:cs typeface="Calibri"/>
                <a:sym typeface="Calibri"/>
              </a:rPr>
              <a:t>abiotic</a:t>
            </a:r>
            <a:r>
              <a:rPr lang="en-US" sz="3600">
                <a:solidFill>
                  <a:schemeClr val="dk1"/>
                </a:solidFill>
                <a:latin typeface="Calibri"/>
                <a:ea typeface="Calibri"/>
                <a:cs typeface="Calibri"/>
                <a:sym typeface="Calibri"/>
              </a:rPr>
              <a:t> factors in an ecosystem?</a:t>
            </a:r>
            <a:endParaRPr/>
          </a:p>
        </p:txBody>
      </p:sp>
      <p:sp>
        <p:nvSpPr>
          <p:cNvPr descr="Questions" id="209" name="Google Shape;209;ge27a560ffe_0_4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210" name="Google Shape;210;ge27a560ffe_0_41"/>
          <p:cNvPicPr preferRelativeResize="0"/>
          <p:nvPr/>
        </p:nvPicPr>
        <p:blipFill>
          <a:blip r:embed="rId4">
            <a:alphaModFix/>
          </a:blip>
          <a:stretch>
            <a:fillRect/>
          </a:stretch>
        </p:blipFill>
        <p:spPr>
          <a:xfrm>
            <a:off x="152400" y="1796325"/>
            <a:ext cx="8713675" cy="4869775"/>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pic>
        <p:nvPicPr>
          <p:cNvPr id="1213" name="Google Shape;1213;ge27a560ffe_0_1087"/>
          <p:cNvPicPr preferRelativeResize="0"/>
          <p:nvPr/>
        </p:nvPicPr>
        <p:blipFill>
          <a:blip r:embed="rId3">
            <a:alphaModFix/>
          </a:blip>
          <a:stretch>
            <a:fillRect/>
          </a:stretch>
        </p:blipFill>
        <p:spPr>
          <a:xfrm>
            <a:off x="65050" y="123275"/>
            <a:ext cx="1205450" cy="776850"/>
          </a:xfrm>
          <a:prstGeom prst="rect">
            <a:avLst/>
          </a:prstGeom>
          <a:noFill/>
          <a:ln>
            <a:noFill/>
          </a:ln>
        </p:spPr>
      </p:pic>
      <p:sp>
        <p:nvSpPr>
          <p:cNvPr id="1214" name="Google Shape;1214;ge27a560ffe_0_1087"/>
          <p:cNvSpPr txBox="1"/>
          <p:nvPr/>
        </p:nvSpPr>
        <p:spPr>
          <a:xfrm>
            <a:off x="1831200" y="608925"/>
            <a:ext cx="58242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Decomposer</a:t>
            </a:r>
            <a:endParaRPr b="1" sz="6400">
              <a:latin typeface="Calibri"/>
              <a:ea typeface="Calibri"/>
              <a:cs typeface="Calibri"/>
              <a:sym typeface="Calibri"/>
            </a:endParaRPr>
          </a:p>
        </p:txBody>
      </p:sp>
      <p:sp>
        <p:nvSpPr>
          <p:cNvPr id="1215" name="Google Shape;1215;ge27a560ffe_0_1087"/>
          <p:cNvSpPr txBox="1"/>
          <p:nvPr/>
        </p:nvSpPr>
        <p:spPr>
          <a:xfrm>
            <a:off x="850675" y="2639650"/>
            <a:ext cx="21918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De-</a:t>
            </a:r>
            <a:endParaRPr b="1" sz="6400">
              <a:latin typeface="Calibri"/>
              <a:ea typeface="Calibri"/>
              <a:cs typeface="Calibri"/>
              <a:sym typeface="Calibri"/>
            </a:endParaRPr>
          </a:p>
        </p:txBody>
      </p:sp>
      <p:sp>
        <p:nvSpPr>
          <p:cNvPr id="1216" name="Google Shape;1216;ge27a560ffe_0_1087"/>
          <p:cNvSpPr txBox="1"/>
          <p:nvPr/>
        </p:nvSpPr>
        <p:spPr>
          <a:xfrm>
            <a:off x="5980950" y="2639650"/>
            <a:ext cx="2605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-er</a:t>
            </a:r>
            <a:endParaRPr b="1" sz="6400">
              <a:latin typeface="Calibri"/>
              <a:ea typeface="Calibri"/>
              <a:cs typeface="Calibri"/>
              <a:sym typeface="Calibri"/>
            </a:endParaRPr>
          </a:p>
        </p:txBody>
      </p:sp>
      <p:sp>
        <p:nvSpPr>
          <p:cNvPr id="1217" name="Google Shape;1217;ge27a560ffe_0_1087"/>
          <p:cNvSpPr txBox="1"/>
          <p:nvPr/>
        </p:nvSpPr>
        <p:spPr>
          <a:xfrm>
            <a:off x="3938550" y="3710325"/>
            <a:ext cx="1266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libri"/>
                <a:ea typeface="Calibri"/>
                <a:cs typeface="Calibri"/>
                <a:sym typeface="Calibri"/>
              </a:rPr>
              <a:t>(root word)</a:t>
            </a:r>
            <a:endParaRPr sz="1800">
              <a:latin typeface="Calibri"/>
              <a:ea typeface="Calibri"/>
              <a:cs typeface="Calibri"/>
              <a:sym typeface="Calibri"/>
            </a:endParaRPr>
          </a:p>
        </p:txBody>
      </p:sp>
      <p:sp>
        <p:nvSpPr>
          <p:cNvPr id="1218" name="Google Shape;1218;ge27a560ffe_0_1087"/>
          <p:cNvSpPr txBox="1"/>
          <p:nvPr/>
        </p:nvSpPr>
        <p:spPr>
          <a:xfrm>
            <a:off x="6828450" y="3710325"/>
            <a:ext cx="910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libri"/>
                <a:ea typeface="Calibri"/>
                <a:cs typeface="Calibri"/>
                <a:sym typeface="Calibri"/>
              </a:rPr>
              <a:t>(suffix)</a:t>
            </a:r>
            <a:endParaRPr sz="1800">
              <a:latin typeface="Calibri"/>
              <a:ea typeface="Calibri"/>
              <a:cs typeface="Calibri"/>
              <a:sym typeface="Calibri"/>
            </a:endParaRPr>
          </a:p>
        </p:txBody>
      </p:sp>
      <p:pic>
        <p:nvPicPr>
          <p:cNvPr id="1219" name="Google Shape;1219;ge27a560ffe_0_1087"/>
          <p:cNvPicPr preferRelativeResize="0"/>
          <p:nvPr/>
        </p:nvPicPr>
        <p:blipFill>
          <a:blip r:embed="rId4">
            <a:alphaModFix/>
          </a:blip>
          <a:stretch>
            <a:fillRect/>
          </a:stretch>
        </p:blipFill>
        <p:spPr>
          <a:xfrm rot="769386">
            <a:off x="2302150" y="1523350"/>
            <a:ext cx="859911" cy="1486625"/>
          </a:xfrm>
          <a:prstGeom prst="rect">
            <a:avLst/>
          </a:prstGeom>
          <a:noFill/>
          <a:ln>
            <a:noFill/>
          </a:ln>
        </p:spPr>
      </p:pic>
      <p:pic>
        <p:nvPicPr>
          <p:cNvPr id="1220" name="Google Shape;1220;ge27a560ffe_0_1087"/>
          <p:cNvPicPr preferRelativeResize="0"/>
          <p:nvPr/>
        </p:nvPicPr>
        <p:blipFill>
          <a:blip r:embed="rId5">
            <a:alphaModFix/>
          </a:blip>
          <a:stretch>
            <a:fillRect/>
          </a:stretch>
        </p:blipFill>
        <p:spPr>
          <a:xfrm rot="-591496">
            <a:off x="6394175" y="1454475"/>
            <a:ext cx="790625" cy="1624375"/>
          </a:xfrm>
          <a:prstGeom prst="rect">
            <a:avLst/>
          </a:prstGeom>
          <a:noFill/>
          <a:ln>
            <a:noFill/>
          </a:ln>
        </p:spPr>
      </p:pic>
      <p:sp>
        <p:nvSpPr>
          <p:cNvPr id="1221" name="Google Shape;1221;ge27a560ffe_0_1087"/>
          <p:cNvSpPr txBox="1"/>
          <p:nvPr/>
        </p:nvSpPr>
        <p:spPr>
          <a:xfrm>
            <a:off x="2469750" y="2639650"/>
            <a:ext cx="4204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compose</a:t>
            </a:r>
            <a:endParaRPr b="1" sz="6400">
              <a:latin typeface="Calibri"/>
              <a:ea typeface="Calibri"/>
              <a:cs typeface="Calibri"/>
              <a:sym typeface="Calibri"/>
            </a:endParaRPr>
          </a:p>
        </p:txBody>
      </p:sp>
      <p:sp>
        <p:nvSpPr>
          <p:cNvPr id="1222" name="Google Shape;1222;ge27a560ffe_0_1087"/>
          <p:cNvSpPr txBox="1"/>
          <p:nvPr/>
        </p:nvSpPr>
        <p:spPr>
          <a:xfrm>
            <a:off x="1491325" y="3710325"/>
            <a:ext cx="910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libri"/>
                <a:ea typeface="Calibri"/>
                <a:cs typeface="Calibri"/>
                <a:sym typeface="Calibri"/>
              </a:rPr>
              <a:t>(prefix)</a:t>
            </a:r>
            <a:endParaRPr sz="1800">
              <a:latin typeface="Calibri"/>
              <a:ea typeface="Calibri"/>
              <a:cs typeface="Calibri"/>
              <a:sym typeface="Calibri"/>
            </a:endParaRPr>
          </a:p>
        </p:txBody>
      </p:sp>
      <p:pic>
        <p:nvPicPr>
          <p:cNvPr id="1223" name="Google Shape;1223;ge27a560ffe_0_1087"/>
          <p:cNvPicPr preferRelativeResize="0"/>
          <p:nvPr/>
        </p:nvPicPr>
        <p:blipFill>
          <a:blip r:embed="rId6">
            <a:alphaModFix/>
          </a:blip>
          <a:stretch>
            <a:fillRect/>
          </a:stretch>
        </p:blipFill>
        <p:spPr>
          <a:xfrm>
            <a:off x="4402375" y="1580575"/>
            <a:ext cx="339250" cy="1506275"/>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pic>
        <p:nvPicPr>
          <p:cNvPr id="1229" name="Google Shape;1229;ge27a560ffe_0_1154"/>
          <p:cNvPicPr preferRelativeResize="0"/>
          <p:nvPr/>
        </p:nvPicPr>
        <p:blipFill>
          <a:blip r:embed="rId3">
            <a:alphaModFix/>
          </a:blip>
          <a:stretch>
            <a:fillRect/>
          </a:stretch>
        </p:blipFill>
        <p:spPr>
          <a:xfrm>
            <a:off x="65050" y="123275"/>
            <a:ext cx="1205450" cy="776850"/>
          </a:xfrm>
          <a:prstGeom prst="rect">
            <a:avLst/>
          </a:prstGeom>
          <a:noFill/>
          <a:ln>
            <a:noFill/>
          </a:ln>
        </p:spPr>
      </p:pic>
      <p:sp>
        <p:nvSpPr>
          <p:cNvPr id="1230" name="Google Shape;1230;ge27a560ffe_0_1154"/>
          <p:cNvSpPr txBox="1"/>
          <p:nvPr/>
        </p:nvSpPr>
        <p:spPr>
          <a:xfrm>
            <a:off x="1831200" y="608925"/>
            <a:ext cx="58242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Decomposer</a:t>
            </a:r>
            <a:endParaRPr b="1" sz="6400">
              <a:latin typeface="Calibri"/>
              <a:ea typeface="Calibri"/>
              <a:cs typeface="Calibri"/>
              <a:sym typeface="Calibri"/>
            </a:endParaRPr>
          </a:p>
        </p:txBody>
      </p:sp>
      <p:sp>
        <p:nvSpPr>
          <p:cNvPr id="1231" name="Google Shape;1231;ge27a560ffe_0_1154"/>
          <p:cNvSpPr txBox="1"/>
          <p:nvPr/>
        </p:nvSpPr>
        <p:spPr>
          <a:xfrm>
            <a:off x="850675" y="2639650"/>
            <a:ext cx="21918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De-</a:t>
            </a:r>
            <a:endParaRPr b="1" sz="6400">
              <a:latin typeface="Calibri"/>
              <a:ea typeface="Calibri"/>
              <a:cs typeface="Calibri"/>
              <a:sym typeface="Calibri"/>
            </a:endParaRPr>
          </a:p>
        </p:txBody>
      </p:sp>
      <p:sp>
        <p:nvSpPr>
          <p:cNvPr id="1232" name="Google Shape;1232;ge27a560ffe_0_1154"/>
          <p:cNvSpPr txBox="1"/>
          <p:nvPr/>
        </p:nvSpPr>
        <p:spPr>
          <a:xfrm>
            <a:off x="5980950" y="2639650"/>
            <a:ext cx="2605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-er</a:t>
            </a:r>
            <a:endParaRPr b="1" sz="6400">
              <a:latin typeface="Calibri"/>
              <a:ea typeface="Calibri"/>
              <a:cs typeface="Calibri"/>
              <a:sym typeface="Calibri"/>
            </a:endParaRPr>
          </a:p>
        </p:txBody>
      </p:sp>
      <p:pic>
        <p:nvPicPr>
          <p:cNvPr id="1233" name="Google Shape;1233;ge27a560ffe_0_1154"/>
          <p:cNvPicPr preferRelativeResize="0"/>
          <p:nvPr/>
        </p:nvPicPr>
        <p:blipFill>
          <a:blip r:embed="rId4">
            <a:alphaModFix/>
          </a:blip>
          <a:stretch>
            <a:fillRect/>
          </a:stretch>
        </p:blipFill>
        <p:spPr>
          <a:xfrm rot="769386">
            <a:off x="2302150" y="1523350"/>
            <a:ext cx="859911" cy="1486625"/>
          </a:xfrm>
          <a:prstGeom prst="rect">
            <a:avLst/>
          </a:prstGeom>
          <a:noFill/>
          <a:ln>
            <a:noFill/>
          </a:ln>
        </p:spPr>
      </p:pic>
      <p:pic>
        <p:nvPicPr>
          <p:cNvPr id="1234" name="Google Shape;1234;ge27a560ffe_0_1154"/>
          <p:cNvPicPr preferRelativeResize="0"/>
          <p:nvPr/>
        </p:nvPicPr>
        <p:blipFill>
          <a:blip r:embed="rId5">
            <a:alphaModFix/>
          </a:blip>
          <a:stretch>
            <a:fillRect/>
          </a:stretch>
        </p:blipFill>
        <p:spPr>
          <a:xfrm rot="-591496">
            <a:off x="2191425" y="3557500"/>
            <a:ext cx="790625" cy="1624375"/>
          </a:xfrm>
          <a:prstGeom prst="rect">
            <a:avLst/>
          </a:prstGeom>
          <a:noFill/>
          <a:ln>
            <a:noFill/>
          </a:ln>
        </p:spPr>
      </p:pic>
      <p:sp>
        <p:nvSpPr>
          <p:cNvPr id="1235" name="Google Shape;1235;ge27a560ffe_0_1154"/>
          <p:cNvSpPr txBox="1"/>
          <p:nvPr/>
        </p:nvSpPr>
        <p:spPr>
          <a:xfrm>
            <a:off x="2469750" y="2639650"/>
            <a:ext cx="4204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compose</a:t>
            </a:r>
            <a:endParaRPr b="1" sz="6400">
              <a:latin typeface="Calibri"/>
              <a:ea typeface="Calibri"/>
              <a:cs typeface="Calibri"/>
              <a:sym typeface="Calibri"/>
            </a:endParaRPr>
          </a:p>
        </p:txBody>
      </p:sp>
      <p:sp>
        <p:nvSpPr>
          <p:cNvPr id="1236" name="Google Shape;1236;ge27a560ffe_0_1154"/>
          <p:cNvSpPr txBox="1"/>
          <p:nvPr/>
        </p:nvSpPr>
        <p:spPr>
          <a:xfrm>
            <a:off x="1656500" y="5020800"/>
            <a:ext cx="2824800" cy="738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3600">
                <a:latin typeface="Calibri"/>
                <a:ea typeface="Calibri"/>
                <a:cs typeface="Calibri"/>
                <a:sym typeface="Calibri"/>
              </a:rPr>
              <a:t>undo, reverse</a:t>
            </a:r>
            <a:endParaRPr sz="3600">
              <a:latin typeface="Calibri"/>
              <a:ea typeface="Calibri"/>
              <a:cs typeface="Calibri"/>
              <a:sym typeface="Calibri"/>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pic>
        <p:nvPicPr>
          <p:cNvPr id="1242" name="Google Shape;1242;ge27a560ffe_0_1170"/>
          <p:cNvPicPr preferRelativeResize="0"/>
          <p:nvPr/>
        </p:nvPicPr>
        <p:blipFill>
          <a:blip r:embed="rId3">
            <a:alphaModFix/>
          </a:blip>
          <a:stretch>
            <a:fillRect/>
          </a:stretch>
        </p:blipFill>
        <p:spPr>
          <a:xfrm>
            <a:off x="65050" y="123275"/>
            <a:ext cx="1205450" cy="776850"/>
          </a:xfrm>
          <a:prstGeom prst="rect">
            <a:avLst/>
          </a:prstGeom>
          <a:noFill/>
          <a:ln>
            <a:noFill/>
          </a:ln>
        </p:spPr>
      </p:pic>
      <p:sp>
        <p:nvSpPr>
          <p:cNvPr id="1243" name="Google Shape;1243;ge27a560ffe_0_1170"/>
          <p:cNvSpPr txBox="1"/>
          <p:nvPr/>
        </p:nvSpPr>
        <p:spPr>
          <a:xfrm>
            <a:off x="1831200" y="608925"/>
            <a:ext cx="58242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Decomposer</a:t>
            </a:r>
            <a:endParaRPr b="1" sz="6400">
              <a:latin typeface="Calibri"/>
              <a:ea typeface="Calibri"/>
              <a:cs typeface="Calibri"/>
              <a:sym typeface="Calibri"/>
            </a:endParaRPr>
          </a:p>
        </p:txBody>
      </p:sp>
      <p:sp>
        <p:nvSpPr>
          <p:cNvPr id="1244" name="Google Shape;1244;ge27a560ffe_0_1170"/>
          <p:cNvSpPr txBox="1"/>
          <p:nvPr/>
        </p:nvSpPr>
        <p:spPr>
          <a:xfrm>
            <a:off x="850675" y="2639650"/>
            <a:ext cx="21918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De-</a:t>
            </a:r>
            <a:endParaRPr b="1" sz="6400">
              <a:latin typeface="Calibri"/>
              <a:ea typeface="Calibri"/>
              <a:cs typeface="Calibri"/>
              <a:sym typeface="Calibri"/>
            </a:endParaRPr>
          </a:p>
        </p:txBody>
      </p:sp>
      <p:sp>
        <p:nvSpPr>
          <p:cNvPr id="1245" name="Google Shape;1245;ge27a560ffe_0_1170"/>
          <p:cNvSpPr txBox="1"/>
          <p:nvPr/>
        </p:nvSpPr>
        <p:spPr>
          <a:xfrm>
            <a:off x="5980950" y="2639650"/>
            <a:ext cx="2605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-er</a:t>
            </a:r>
            <a:endParaRPr b="1" sz="6400">
              <a:latin typeface="Calibri"/>
              <a:ea typeface="Calibri"/>
              <a:cs typeface="Calibri"/>
              <a:sym typeface="Calibri"/>
            </a:endParaRPr>
          </a:p>
        </p:txBody>
      </p:sp>
      <p:sp>
        <p:nvSpPr>
          <p:cNvPr id="1246" name="Google Shape;1246;ge27a560ffe_0_1170"/>
          <p:cNvSpPr txBox="1"/>
          <p:nvPr/>
        </p:nvSpPr>
        <p:spPr>
          <a:xfrm>
            <a:off x="2469750" y="2639650"/>
            <a:ext cx="4204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compose</a:t>
            </a:r>
            <a:endParaRPr b="1" sz="6400">
              <a:latin typeface="Calibri"/>
              <a:ea typeface="Calibri"/>
              <a:cs typeface="Calibri"/>
              <a:sym typeface="Calibri"/>
            </a:endParaRPr>
          </a:p>
        </p:txBody>
      </p:sp>
      <p:pic>
        <p:nvPicPr>
          <p:cNvPr id="1247" name="Google Shape;1247;ge27a560ffe_0_1170"/>
          <p:cNvPicPr preferRelativeResize="0"/>
          <p:nvPr/>
        </p:nvPicPr>
        <p:blipFill>
          <a:blip r:embed="rId4">
            <a:alphaModFix/>
          </a:blip>
          <a:stretch>
            <a:fillRect/>
          </a:stretch>
        </p:blipFill>
        <p:spPr>
          <a:xfrm>
            <a:off x="4402375" y="1580575"/>
            <a:ext cx="339250" cy="1506275"/>
          </a:xfrm>
          <a:prstGeom prst="rect">
            <a:avLst/>
          </a:prstGeom>
          <a:noFill/>
          <a:ln>
            <a:noFill/>
          </a:ln>
        </p:spPr>
      </p:pic>
      <p:pic>
        <p:nvPicPr>
          <p:cNvPr id="1248" name="Google Shape;1248;ge27a560ffe_0_1170"/>
          <p:cNvPicPr preferRelativeResize="0"/>
          <p:nvPr/>
        </p:nvPicPr>
        <p:blipFill>
          <a:blip r:embed="rId4">
            <a:alphaModFix/>
          </a:blip>
          <a:stretch>
            <a:fillRect/>
          </a:stretch>
        </p:blipFill>
        <p:spPr>
          <a:xfrm>
            <a:off x="4402375" y="3809350"/>
            <a:ext cx="339250" cy="1506275"/>
          </a:xfrm>
          <a:prstGeom prst="rect">
            <a:avLst/>
          </a:prstGeom>
          <a:noFill/>
          <a:ln>
            <a:noFill/>
          </a:ln>
        </p:spPr>
      </p:pic>
      <p:sp>
        <p:nvSpPr>
          <p:cNvPr id="1249" name="Google Shape;1249;ge27a560ffe_0_1170"/>
          <p:cNvSpPr txBox="1"/>
          <p:nvPr/>
        </p:nvSpPr>
        <p:spPr>
          <a:xfrm>
            <a:off x="1060350" y="5180950"/>
            <a:ext cx="7023300" cy="738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3600">
                <a:latin typeface="Calibri"/>
                <a:ea typeface="Calibri"/>
                <a:cs typeface="Calibri"/>
                <a:sym typeface="Calibri"/>
              </a:rPr>
              <a:t>to make or form by combining things</a:t>
            </a:r>
            <a:endParaRPr sz="3600">
              <a:latin typeface="Calibri"/>
              <a:ea typeface="Calibri"/>
              <a:cs typeface="Calibri"/>
              <a:sym typeface="Calibri"/>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pic>
        <p:nvPicPr>
          <p:cNvPr id="1255" name="Google Shape;1255;ge27a560ffe_0_1202"/>
          <p:cNvPicPr preferRelativeResize="0"/>
          <p:nvPr/>
        </p:nvPicPr>
        <p:blipFill>
          <a:blip r:embed="rId3">
            <a:alphaModFix/>
          </a:blip>
          <a:stretch>
            <a:fillRect/>
          </a:stretch>
        </p:blipFill>
        <p:spPr>
          <a:xfrm>
            <a:off x="65050" y="123275"/>
            <a:ext cx="1205450" cy="776850"/>
          </a:xfrm>
          <a:prstGeom prst="rect">
            <a:avLst/>
          </a:prstGeom>
          <a:noFill/>
          <a:ln>
            <a:noFill/>
          </a:ln>
        </p:spPr>
      </p:pic>
      <p:sp>
        <p:nvSpPr>
          <p:cNvPr id="1256" name="Google Shape;1256;ge27a560ffe_0_1202"/>
          <p:cNvSpPr txBox="1"/>
          <p:nvPr/>
        </p:nvSpPr>
        <p:spPr>
          <a:xfrm>
            <a:off x="1743850" y="2924025"/>
            <a:ext cx="58242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Decomposer</a:t>
            </a:r>
            <a:endParaRPr b="1" sz="6400">
              <a:latin typeface="Calibri"/>
              <a:ea typeface="Calibri"/>
              <a:cs typeface="Calibri"/>
              <a:sym typeface="Calibri"/>
            </a:endParaRPr>
          </a:p>
        </p:txBody>
      </p:sp>
      <p:sp>
        <p:nvSpPr>
          <p:cNvPr id="1257" name="Google Shape;1257;ge27a560ffe_0_1202"/>
          <p:cNvSpPr txBox="1"/>
          <p:nvPr/>
        </p:nvSpPr>
        <p:spPr>
          <a:xfrm>
            <a:off x="831738" y="819600"/>
            <a:ext cx="21918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De-</a:t>
            </a:r>
            <a:endParaRPr b="1" sz="6400">
              <a:latin typeface="Calibri"/>
              <a:ea typeface="Calibri"/>
              <a:cs typeface="Calibri"/>
              <a:sym typeface="Calibri"/>
            </a:endParaRPr>
          </a:p>
        </p:txBody>
      </p:sp>
      <p:sp>
        <p:nvSpPr>
          <p:cNvPr id="1258" name="Google Shape;1258;ge27a560ffe_0_1202"/>
          <p:cNvSpPr txBox="1"/>
          <p:nvPr/>
        </p:nvSpPr>
        <p:spPr>
          <a:xfrm>
            <a:off x="5962013" y="819600"/>
            <a:ext cx="2605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-er</a:t>
            </a:r>
            <a:endParaRPr b="1" sz="6400">
              <a:latin typeface="Calibri"/>
              <a:ea typeface="Calibri"/>
              <a:cs typeface="Calibri"/>
              <a:sym typeface="Calibri"/>
            </a:endParaRPr>
          </a:p>
        </p:txBody>
      </p:sp>
      <p:sp>
        <p:nvSpPr>
          <p:cNvPr id="1259" name="Google Shape;1259;ge27a560ffe_0_1202"/>
          <p:cNvSpPr txBox="1"/>
          <p:nvPr/>
        </p:nvSpPr>
        <p:spPr>
          <a:xfrm>
            <a:off x="2450813" y="819600"/>
            <a:ext cx="4204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compose</a:t>
            </a:r>
            <a:endParaRPr b="1" sz="6400">
              <a:latin typeface="Calibri"/>
              <a:ea typeface="Calibri"/>
              <a:cs typeface="Calibri"/>
              <a:sym typeface="Calibri"/>
            </a:endParaRPr>
          </a:p>
        </p:txBody>
      </p:sp>
      <p:pic>
        <p:nvPicPr>
          <p:cNvPr id="1260" name="Google Shape;1260;ge27a560ffe_0_1202"/>
          <p:cNvPicPr preferRelativeResize="0"/>
          <p:nvPr/>
        </p:nvPicPr>
        <p:blipFill>
          <a:blip r:embed="rId4">
            <a:alphaModFix/>
          </a:blip>
          <a:stretch>
            <a:fillRect/>
          </a:stretch>
        </p:blipFill>
        <p:spPr>
          <a:xfrm>
            <a:off x="2564250" y="1278725"/>
            <a:ext cx="459300" cy="488625"/>
          </a:xfrm>
          <a:prstGeom prst="rect">
            <a:avLst/>
          </a:prstGeom>
          <a:noFill/>
          <a:ln>
            <a:noFill/>
          </a:ln>
        </p:spPr>
      </p:pic>
      <p:pic>
        <p:nvPicPr>
          <p:cNvPr id="1261" name="Google Shape;1261;ge27a560ffe_0_1202"/>
          <p:cNvPicPr preferRelativeResize="0"/>
          <p:nvPr/>
        </p:nvPicPr>
        <p:blipFill>
          <a:blip r:embed="rId5">
            <a:alphaModFix/>
          </a:blip>
          <a:stretch>
            <a:fillRect/>
          </a:stretch>
        </p:blipFill>
        <p:spPr>
          <a:xfrm>
            <a:off x="967775" y="809900"/>
            <a:ext cx="5339700" cy="1426275"/>
          </a:xfrm>
          <a:prstGeom prst="rect">
            <a:avLst/>
          </a:prstGeom>
          <a:noFill/>
          <a:ln>
            <a:noFill/>
          </a:ln>
        </p:spPr>
      </p:pic>
      <p:pic>
        <p:nvPicPr>
          <p:cNvPr id="1262" name="Google Shape;1262;ge27a560ffe_0_1202"/>
          <p:cNvPicPr preferRelativeResize="0"/>
          <p:nvPr/>
        </p:nvPicPr>
        <p:blipFill>
          <a:blip r:embed="rId6">
            <a:alphaModFix/>
          </a:blip>
          <a:stretch>
            <a:fillRect/>
          </a:stretch>
        </p:blipFill>
        <p:spPr>
          <a:xfrm>
            <a:off x="3407975" y="2295025"/>
            <a:ext cx="459300" cy="954861"/>
          </a:xfrm>
          <a:prstGeom prst="rect">
            <a:avLst/>
          </a:prstGeom>
          <a:noFill/>
          <a:ln>
            <a:noFill/>
          </a:ln>
        </p:spPr>
      </p:pic>
      <p:pic>
        <p:nvPicPr>
          <p:cNvPr id="1263" name="Google Shape;1263;ge27a560ffe_0_1202"/>
          <p:cNvPicPr preferRelativeResize="0"/>
          <p:nvPr/>
        </p:nvPicPr>
        <p:blipFill>
          <a:blip r:embed="rId6">
            <a:alphaModFix/>
          </a:blip>
          <a:stretch>
            <a:fillRect/>
          </a:stretch>
        </p:blipFill>
        <p:spPr>
          <a:xfrm>
            <a:off x="4323425" y="4019975"/>
            <a:ext cx="459300" cy="954861"/>
          </a:xfrm>
          <a:prstGeom prst="rect">
            <a:avLst/>
          </a:prstGeom>
          <a:noFill/>
          <a:ln>
            <a:noFill/>
          </a:ln>
        </p:spPr>
      </p:pic>
      <p:sp>
        <p:nvSpPr>
          <p:cNvPr id="1264" name="Google Shape;1264;ge27a560ffe_0_1202"/>
          <p:cNvSpPr txBox="1"/>
          <p:nvPr/>
        </p:nvSpPr>
        <p:spPr>
          <a:xfrm>
            <a:off x="1060350" y="5028450"/>
            <a:ext cx="7023300" cy="12930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3600">
                <a:latin typeface="Calibri"/>
                <a:ea typeface="Calibri"/>
                <a:cs typeface="Calibri"/>
                <a:sym typeface="Calibri"/>
              </a:rPr>
              <a:t>To undo combining things; to separate or break something down</a:t>
            </a:r>
            <a:endParaRPr sz="3600">
              <a:latin typeface="Calibri"/>
              <a:ea typeface="Calibri"/>
              <a:cs typeface="Calibri"/>
              <a:sym typeface="Calibri"/>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pic>
        <p:nvPicPr>
          <p:cNvPr id="1270" name="Google Shape;1270;ge27a560ffe_0_1222"/>
          <p:cNvPicPr preferRelativeResize="0"/>
          <p:nvPr/>
        </p:nvPicPr>
        <p:blipFill>
          <a:blip r:embed="rId3">
            <a:alphaModFix/>
          </a:blip>
          <a:stretch>
            <a:fillRect/>
          </a:stretch>
        </p:blipFill>
        <p:spPr>
          <a:xfrm>
            <a:off x="65050" y="123275"/>
            <a:ext cx="1205450" cy="776850"/>
          </a:xfrm>
          <a:prstGeom prst="rect">
            <a:avLst/>
          </a:prstGeom>
          <a:noFill/>
          <a:ln>
            <a:noFill/>
          </a:ln>
        </p:spPr>
      </p:pic>
      <p:sp>
        <p:nvSpPr>
          <p:cNvPr id="1271" name="Google Shape;1271;ge27a560ffe_0_1222"/>
          <p:cNvSpPr txBox="1"/>
          <p:nvPr/>
        </p:nvSpPr>
        <p:spPr>
          <a:xfrm>
            <a:off x="1831200" y="608925"/>
            <a:ext cx="58242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Decomposer</a:t>
            </a:r>
            <a:endParaRPr b="1" sz="6400">
              <a:latin typeface="Calibri"/>
              <a:ea typeface="Calibri"/>
              <a:cs typeface="Calibri"/>
              <a:sym typeface="Calibri"/>
            </a:endParaRPr>
          </a:p>
        </p:txBody>
      </p:sp>
      <p:sp>
        <p:nvSpPr>
          <p:cNvPr id="1272" name="Google Shape;1272;ge27a560ffe_0_1222"/>
          <p:cNvSpPr txBox="1"/>
          <p:nvPr/>
        </p:nvSpPr>
        <p:spPr>
          <a:xfrm>
            <a:off x="850675" y="2639650"/>
            <a:ext cx="21918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De-</a:t>
            </a:r>
            <a:endParaRPr b="1" sz="6400">
              <a:latin typeface="Calibri"/>
              <a:ea typeface="Calibri"/>
              <a:cs typeface="Calibri"/>
              <a:sym typeface="Calibri"/>
            </a:endParaRPr>
          </a:p>
        </p:txBody>
      </p:sp>
      <p:sp>
        <p:nvSpPr>
          <p:cNvPr id="1273" name="Google Shape;1273;ge27a560ffe_0_1222"/>
          <p:cNvSpPr txBox="1"/>
          <p:nvPr/>
        </p:nvSpPr>
        <p:spPr>
          <a:xfrm>
            <a:off x="5980950" y="2639650"/>
            <a:ext cx="2605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-er</a:t>
            </a:r>
            <a:endParaRPr b="1" sz="6400">
              <a:latin typeface="Calibri"/>
              <a:ea typeface="Calibri"/>
              <a:cs typeface="Calibri"/>
              <a:sym typeface="Calibri"/>
            </a:endParaRPr>
          </a:p>
        </p:txBody>
      </p:sp>
      <p:pic>
        <p:nvPicPr>
          <p:cNvPr id="1274" name="Google Shape;1274;ge27a560ffe_0_1222"/>
          <p:cNvPicPr preferRelativeResize="0"/>
          <p:nvPr/>
        </p:nvPicPr>
        <p:blipFill>
          <a:blip r:embed="rId4">
            <a:alphaModFix/>
          </a:blip>
          <a:stretch>
            <a:fillRect/>
          </a:stretch>
        </p:blipFill>
        <p:spPr>
          <a:xfrm rot="769386">
            <a:off x="6415200" y="3505875"/>
            <a:ext cx="859911" cy="1486625"/>
          </a:xfrm>
          <a:prstGeom prst="rect">
            <a:avLst/>
          </a:prstGeom>
          <a:noFill/>
          <a:ln>
            <a:noFill/>
          </a:ln>
        </p:spPr>
      </p:pic>
      <p:pic>
        <p:nvPicPr>
          <p:cNvPr id="1275" name="Google Shape;1275;ge27a560ffe_0_1222"/>
          <p:cNvPicPr preferRelativeResize="0"/>
          <p:nvPr/>
        </p:nvPicPr>
        <p:blipFill>
          <a:blip r:embed="rId5">
            <a:alphaModFix/>
          </a:blip>
          <a:stretch>
            <a:fillRect/>
          </a:stretch>
        </p:blipFill>
        <p:spPr>
          <a:xfrm rot="-591496">
            <a:off x="6394175" y="1454475"/>
            <a:ext cx="790625" cy="1624375"/>
          </a:xfrm>
          <a:prstGeom prst="rect">
            <a:avLst/>
          </a:prstGeom>
          <a:noFill/>
          <a:ln>
            <a:noFill/>
          </a:ln>
        </p:spPr>
      </p:pic>
      <p:sp>
        <p:nvSpPr>
          <p:cNvPr id="1276" name="Google Shape;1276;ge27a560ffe_0_1222"/>
          <p:cNvSpPr txBox="1"/>
          <p:nvPr/>
        </p:nvSpPr>
        <p:spPr>
          <a:xfrm>
            <a:off x="2469750" y="2639650"/>
            <a:ext cx="4204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compose</a:t>
            </a:r>
            <a:endParaRPr b="1" sz="6400">
              <a:latin typeface="Calibri"/>
              <a:ea typeface="Calibri"/>
              <a:cs typeface="Calibri"/>
              <a:sym typeface="Calibri"/>
            </a:endParaRPr>
          </a:p>
        </p:txBody>
      </p:sp>
      <p:sp>
        <p:nvSpPr>
          <p:cNvPr id="1277" name="Google Shape;1277;ge27a560ffe_0_1222"/>
          <p:cNvSpPr txBox="1"/>
          <p:nvPr/>
        </p:nvSpPr>
        <p:spPr>
          <a:xfrm>
            <a:off x="78300" y="4997800"/>
            <a:ext cx="8987400" cy="12930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3600">
                <a:latin typeface="Calibri"/>
                <a:ea typeface="Calibri"/>
                <a:cs typeface="Calibri"/>
                <a:sym typeface="Calibri"/>
              </a:rPr>
              <a:t>Suffix that turns a verb (break down) into a noun (a person/thing that breaks things down)</a:t>
            </a:r>
            <a:endParaRPr sz="3600">
              <a:latin typeface="Calibri"/>
              <a:ea typeface="Calibri"/>
              <a:cs typeface="Calibri"/>
              <a:sym typeface="Calibri"/>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2" name="Shape 1282"/>
        <p:cNvGrpSpPr/>
        <p:nvPr/>
      </p:nvGrpSpPr>
      <p:grpSpPr>
        <a:xfrm>
          <a:off x="0" y="0"/>
          <a:ext cx="0" cy="0"/>
          <a:chOff x="0" y="0"/>
          <a:chExt cx="0" cy="0"/>
        </a:xfrm>
      </p:grpSpPr>
      <p:pic>
        <p:nvPicPr>
          <p:cNvPr id="1283" name="Google Shape;1283;ge27a560ffe_0_1238"/>
          <p:cNvPicPr preferRelativeResize="0"/>
          <p:nvPr/>
        </p:nvPicPr>
        <p:blipFill>
          <a:blip r:embed="rId3">
            <a:alphaModFix/>
          </a:blip>
          <a:stretch>
            <a:fillRect/>
          </a:stretch>
        </p:blipFill>
        <p:spPr>
          <a:xfrm>
            <a:off x="65050" y="123275"/>
            <a:ext cx="1205450" cy="776850"/>
          </a:xfrm>
          <a:prstGeom prst="rect">
            <a:avLst/>
          </a:prstGeom>
          <a:noFill/>
          <a:ln>
            <a:noFill/>
          </a:ln>
        </p:spPr>
      </p:pic>
      <p:sp>
        <p:nvSpPr>
          <p:cNvPr id="1284" name="Google Shape;1284;ge27a560ffe_0_1238"/>
          <p:cNvSpPr txBox="1"/>
          <p:nvPr/>
        </p:nvSpPr>
        <p:spPr>
          <a:xfrm>
            <a:off x="1743850" y="2924025"/>
            <a:ext cx="58242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Decomposer</a:t>
            </a:r>
            <a:endParaRPr b="1" sz="6400">
              <a:latin typeface="Calibri"/>
              <a:ea typeface="Calibri"/>
              <a:cs typeface="Calibri"/>
              <a:sym typeface="Calibri"/>
            </a:endParaRPr>
          </a:p>
        </p:txBody>
      </p:sp>
      <p:sp>
        <p:nvSpPr>
          <p:cNvPr id="1285" name="Google Shape;1285;ge27a560ffe_0_1238"/>
          <p:cNvSpPr txBox="1"/>
          <p:nvPr/>
        </p:nvSpPr>
        <p:spPr>
          <a:xfrm>
            <a:off x="831738" y="819600"/>
            <a:ext cx="21918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De-</a:t>
            </a:r>
            <a:endParaRPr b="1" sz="6400">
              <a:latin typeface="Calibri"/>
              <a:ea typeface="Calibri"/>
              <a:cs typeface="Calibri"/>
              <a:sym typeface="Calibri"/>
            </a:endParaRPr>
          </a:p>
        </p:txBody>
      </p:sp>
      <p:sp>
        <p:nvSpPr>
          <p:cNvPr id="1286" name="Google Shape;1286;ge27a560ffe_0_1238"/>
          <p:cNvSpPr txBox="1"/>
          <p:nvPr/>
        </p:nvSpPr>
        <p:spPr>
          <a:xfrm>
            <a:off x="5962013" y="819600"/>
            <a:ext cx="2605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-er</a:t>
            </a:r>
            <a:endParaRPr b="1" sz="6400">
              <a:latin typeface="Calibri"/>
              <a:ea typeface="Calibri"/>
              <a:cs typeface="Calibri"/>
              <a:sym typeface="Calibri"/>
            </a:endParaRPr>
          </a:p>
        </p:txBody>
      </p:sp>
      <p:sp>
        <p:nvSpPr>
          <p:cNvPr id="1287" name="Google Shape;1287;ge27a560ffe_0_1238"/>
          <p:cNvSpPr txBox="1"/>
          <p:nvPr/>
        </p:nvSpPr>
        <p:spPr>
          <a:xfrm>
            <a:off x="2450813" y="819600"/>
            <a:ext cx="4204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compose</a:t>
            </a:r>
            <a:endParaRPr b="1" sz="6400">
              <a:latin typeface="Calibri"/>
              <a:ea typeface="Calibri"/>
              <a:cs typeface="Calibri"/>
              <a:sym typeface="Calibri"/>
            </a:endParaRPr>
          </a:p>
        </p:txBody>
      </p:sp>
      <p:pic>
        <p:nvPicPr>
          <p:cNvPr id="1288" name="Google Shape;1288;ge27a560ffe_0_1238"/>
          <p:cNvPicPr preferRelativeResize="0"/>
          <p:nvPr/>
        </p:nvPicPr>
        <p:blipFill>
          <a:blip r:embed="rId4">
            <a:alphaModFix/>
          </a:blip>
          <a:stretch>
            <a:fillRect/>
          </a:stretch>
        </p:blipFill>
        <p:spPr>
          <a:xfrm>
            <a:off x="2564250" y="1278725"/>
            <a:ext cx="459300" cy="488625"/>
          </a:xfrm>
          <a:prstGeom prst="rect">
            <a:avLst/>
          </a:prstGeom>
          <a:noFill/>
          <a:ln>
            <a:noFill/>
          </a:ln>
        </p:spPr>
      </p:pic>
      <p:pic>
        <p:nvPicPr>
          <p:cNvPr id="1289" name="Google Shape;1289;ge27a560ffe_0_1238"/>
          <p:cNvPicPr preferRelativeResize="0"/>
          <p:nvPr/>
        </p:nvPicPr>
        <p:blipFill>
          <a:blip r:embed="rId5">
            <a:alphaModFix/>
          </a:blip>
          <a:stretch>
            <a:fillRect/>
          </a:stretch>
        </p:blipFill>
        <p:spPr>
          <a:xfrm>
            <a:off x="4323425" y="4019975"/>
            <a:ext cx="459300" cy="954861"/>
          </a:xfrm>
          <a:prstGeom prst="rect">
            <a:avLst/>
          </a:prstGeom>
          <a:noFill/>
          <a:ln>
            <a:noFill/>
          </a:ln>
        </p:spPr>
      </p:pic>
      <p:sp>
        <p:nvSpPr>
          <p:cNvPr id="1290" name="Google Shape;1290;ge27a560ffe_0_1238"/>
          <p:cNvSpPr txBox="1"/>
          <p:nvPr/>
        </p:nvSpPr>
        <p:spPr>
          <a:xfrm>
            <a:off x="1060350" y="5028450"/>
            <a:ext cx="7023300" cy="738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3600">
                <a:latin typeface="Calibri"/>
                <a:ea typeface="Calibri"/>
                <a:cs typeface="Calibri"/>
                <a:sym typeface="Calibri"/>
              </a:rPr>
              <a:t>Something that breaks things down</a:t>
            </a:r>
            <a:endParaRPr sz="3600">
              <a:latin typeface="Calibri"/>
              <a:ea typeface="Calibri"/>
              <a:cs typeface="Calibri"/>
              <a:sym typeface="Calibri"/>
            </a:endParaRPr>
          </a:p>
        </p:txBody>
      </p:sp>
      <p:pic>
        <p:nvPicPr>
          <p:cNvPr id="1291" name="Google Shape;1291;ge27a560ffe_0_1238"/>
          <p:cNvPicPr preferRelativeResize="0"/>
          <p:nvPr/>
        </p:nvPicPr>
        <p:blipFill>
          <a:blip r:embed="rId4">
            <a:alphaModFix/>
          </a:blip>
          <a:stretch>
            <a:fillRect/>
          </a:stretch>
        </p:blipFill>
        <p:spPr>
          <a:xfrm>
            <a:off x="6196025" y="1278725"/>
            <a:ext cx="459300" cy="488625"/>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pic>
        <p:nvPicPr>
          <p:cNvPr id="1297" name="Google Shape;1297;ge27a560ffe_0_1132"/>
          <p:cNvPicPr preferRelativeResize="0"/>
          <p:nvPr/>
        </p:nvPicPr>
        <p:blipFill>
          <a:blip r:embed="rId3">
            <a:alphaModFix/>
          </a:blip>
          <a:stretch>
            <a:fillRect/>
          </a:stretch>
        </p:blipFill>
        <p:spPr>
          <a:xfrm>
            <a:off x="65050" y="123275"/>
            <a:ext cx="1205450" cy="776850"/>
          </a:xfrm>
          <a:prstGeom prst="rect">
            <a:avLst/>
          </a:prstGeom>
          <a:noFill/>
          <a:ln>
            <a:noFill/>
          </a:ln>
        </p:spPr>
      </p:pic>
      <p:sp>
        <p:nvSpPr>
          <p:cNvPr id="1298" name="Google Shape;1298;ge27a560ffe_0_1132"/>
          <p:cNvSpPr txBox="1"/>
          <p:nvPr/>
        </p:nvSpPr>
        <p:spPr>
          <a:xfrm>
            <a:off x="579000" y="900125"/>
            <a:ext cx="82557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Calibri"/>
                <a:ea typeface="Calibri"/>
                <a:cs typeface="Calibri"/>
                <a:sym typeface="Calibri"/>
              </a:rPr>
              <a:t>So, when we use the term </a:t>
            </a:r>
            <a:r>
              <a:rPr b="1" lang="en-US" sz="3000">
                <a:solidFill>
                  <a:srgbClr val="FF0000"/>
                </a:solidFill>
                <a:latin typeface="Calibri"/>
                <a:ea typeface="Calibri"/>
                <a:cs typeface="Calibri"/>
                <a:sym typeface="Calibri"/>
              </a:rPr>
              <a:t>decomposers</a:t>
            </a:r>
            <a:r>
              <a:rPr lang="en-US" sz="3000">
                <a:latin typeface="Calibri"/>
                <a:ea typeface="Calibri"/>
                <a:cs typeface="Calibri"/>
                <a:sym typeface="Calibri"/>
              </a:rPr>
              <a:t>, we are referring to </a:t>
            </a:r>
            <a:r>
              <a:rPr b="1" lang="en-US" sz="3000">
                <a:latin typeface="Calibri"/>
                <a:ea typeface="Calibri"/>
                <a:cs typeface="Calibri"/>
                <a:sym typeface="Calibri"/>
              </a:rPr>
              <a:t>organisms that break down the remains of other dead organisms</a:t>
            </a:r>
            <a:r>
              <a:rPr lang="en-US" sz="3000">
                <a:latin typeface="Calibri"/>
                <a:ea typeface="Calibri"/>
                <a:cs typeface="Calibri"/>
                <a:sym typeface="Calibri"/>
              </a:rPr>
              <a:t>. </a:t>
            </a:r>
            <a:endParaRPr sz="3000">
              <a:latin typeface="Calibri"/>
              <a:ea typeface="Calibri"/>
              <a:cs typeface="Calibri"/>
              <a:sym typeface="Calibri"/>
            </a:endParaRPr>
          </a:p>
        </p:txBody>
      </p:sp>
      <p:pic>
        <p:nvPicPr>
          <p:cNvPr id="1299" name="Google Shape;1299;ge27a560ffe_0_1132"/>
          <p:cNvPicPr preferRelativeResize="0"/>
          <p:nvPr/>
        </p:nvPicPr>
        <p:blipFill>
          <a:blip r:embed="rId4">
            <a:alphaModFix/>
          </a:blip>
          <a:stretch>
            <a:fillRect/>
          </a:stretch>
        </p:blipFill>
        <p:spPr>
          <a:xfrm>
            <a:off x="1235463" y="2409275"/>
            <a:ext cx="6673075" cy="4448725"/>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
        <p:nvSpPr>
          <p:cNvPr descr="Questions" id="1305" name="Google Shape;1305;p30"/>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0" name="Shape 1310"/>
        <p:cNvGrpSpPr/>
        <p:nvPr/>
      </p:nvGrpSpPr>
      <p:grpSpPr>
        <a:xfrm>
          <a:off x="0" y="0"/>
          <a:ext cx="0" cy="0"/>
          <a:chOff x="0" y="0"/>
          <a:chExt cx="0" cy="0"/>
        </a:xfrm>
      </p:grpSpPr>
      <p:sp>
        <p:nvSpPr>
          <p:cNvPr id="1311" name="Google Shape;1311;p31"/>
          <p:cNvSpPr txBox="1"/>
          <p:nvPr>
            <p:ph type="title"/>
          </p:nvPr>
        </p:nvSpPr>
        <p:spPr>
          <a:xfrm>
            <a:off x="610375" y="274650"/>
            <a:ext cx="8229600" cy="1683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600"/>
              <a:buFont typeface="Calibri"/>
              <a:buNone/>
            </a:pPr>
            <a:r>
              <a:rPr lang="en-US" sz="3600"/>
              <a:t>How can we use the word parts of decomposer to help us remember the definition of the term?</a:t>
            </a:r>
            <a:endParaRPr/>
          </a:p>
        </p:txBody>
      </p:sp>
      <p:sp>
        <p:nvSpPr>
          <p:cNvPr descr="Questions" id="1312" name="Google Shape;1312;p31"/>
          <p:cNvSpPr/>
          <p:nvPr/>
        </p:nvSpPr>
        <p:spPr>
          <a:xfrm>
            <a:off x="0"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313" name="Google Shape;1313;p31"/>
          <p:cNvSpPr txBox="1"/>
          <p:nvPr/>
        </p:nvSpPr>
        <p:spPr>
          <a:xfrm>
            <a:off x="1684638" y="2492875"/>
            <a:ext cx="58242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Decomposer</a:t>
            </a:r>
            <a:endParaRPr b="1" sz="6400">
              <a:latin typeface="Calibri"/>
              <a:ea typeface="Calibri"/>
              <a:cs typeface="Calibri"/>
              <a:sym typeface="Calibri"/>
            </a:endParaRPr>
          </a:p>
        </p:txBody>
      </p:sp>
      <p:sp>
        <p:nvSpPr>
          <p:cNvPr id="1314" name="Google Shape;1314;p31"/>
          <p:cNvSpPr txBox="1"/>
          <p:nvPr/>
        </p:nvSpPr>
        <p:spPr>
          <a:xfrm>
            <a:off x="704113" y="4523600"/>
            <a:ext cx="21918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De-</a:t>
            </a:r>
            <a:endParaRPr b="1" sz="6400">
              <a:latin typeface="Calibri"/>
              <a:ea typeface="Calibri"/>
              <a:cs typeface="Calibri"/>
              <a:sym typeface="Calibri"/>
            </a:endParaRPr>
          </a:p>
        </p:txBody>
      </p:sp>
      <p:sp>
        <p:nvSpPr>
          <p:cNvPr id="1315" name="Google Shape;1315;p31"/>
          <p:cNvSpPr txBox="1"/>
          <p:nvPr/>
        </p:nvSpPr>
        <p:spPr>
          <a:xfrm>
            <a:off x="5834388" y="4523600"/>
            <a:ext cx="2605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-er</a:t>
            </a:r>
            <a:endParaRPr b="1" sz="6400">
              <a:latin typeface="Calibri"/>
              <a:ea typeface="Calibri"/>
              <a:cs typeface="Calibri"/>
              <a:sym typeface="Calibri"/>
            </a:endParaRPr>
          </a:p>
        </p:txBody>
      </p:sp>
      <p:sp>
        <p:nvSpPr>
          <p:cNvPr id="1316" name="Google Shape;1316;p31"/>
          <p:cNvSpPr txBox="1"/>
          <p:nvPr/>
        </p:nvSpPr>
        <p:spPr>
          <a:xfrm>
            <a:off x="3791988" y="5594275"/>
            <a:ext cx="1266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libri"/>
                <a:ea typeface="Calibri"/>
                <a:cs typeface="Calibri"/>
                <a:sym typeface="Calibri"/>
              </a:rPr>
              <a:t>(root word)</a:t>
            </a:r>
            <a:endParaRPr sz="1800">
              <a:latin typeface="Calibri"/>
              <a:ea typeface="Calibri"/>
              <a:cs typeface="Calibri"/>
              <a:sym typeface="Calibri"/>
            </a:endParaRPr>
          </a:p>
        </p:txBody>
      </p:sp>
      <p:sp>
        <p:nvSpPr>
          <p:cNvPr id="1317" name="Google Shape;1317;p31"/>
          <p:cNvSpPr txBox="1"/>
          <p:nvPr/>
        </p:nvSpPr>
        <p:spPr>
          <a:xfrm>
            <a:off x="6681888" y="5594275"/>
            <a:ext cx="910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libri"/>
                <a:ea typeface="Calibri"/>
                <a:cs typeface="Calibri"/>
                <a:sym typeface="Calibri"/>
              </a:rPr>
              <a:t>(suffix)</a:t>
            </a:r>
            <a:endParaRPr sz="1800">
              <a:latin typeface="Calibri"/>
              <a:ea typeface="Calibri"/>
              <a:cs typeface="Calibri"/>
              <a:sym typeface="Calibri"/>
            </a:endParaRPr>
          </a:p>
        </p:txBody>
      </p:sp>
      <p:pic>
        <p:nvPicPr>
          <p:cNvPr id="1318" name="Google Shape;1318;p31"/>
          <p:cNvPicPr preferRelativeResize="0"/>
          <p:nvPr/>
        </p:nvPicPr>
        <p:blipFill>
          <a:blip r:embed="rId4">
            <a:alphaModFix/>
          </a:blip>
          <a:stretch>
            <a:fillRect/>
          </a:stretch>
        </p:blipFill>
        <p:spPr>
          <a:xfrm rot="769386">
            <a:off x="2155587" y="3407300"/>
            <a:ext cx="859911" cy="1486625"/>
          </a:xfrm>
          <a:prstGeom prst="rect">
            <a:avLst/>
          </a:prstGeom>
          <a:noFill/>
          <a:ln>
            <a:noFill/>
          </a:ln>
        </p:spPr>
      </p:pic>
      <p:pic>
        <p:nvPicPr>
          <p:cNvPr id="1319" name="Google Shape;1319;p31"/>
          <p:cNvPicPr preferRelativeResize="0"/>
          <p:nvPr/>
        </p:nvPicPr>
        <p:blipFill>
          <a:blip r:embed="rId5">
            <a:alphaModFix/>
          </a:blip>
          <a:stretch>
            <a:fillRect/>
          </a:stretch>
        </p:blipFill>
        <p:spPr>
          <a:xfrm rot="-591496">
            <a:off x="6247613" y="3338425"/>
            <a:ext cx="790625" cy="1624375"/>
          </a:xfrm>
          <a:prstGeom prst="rect">
            <a:avLst/>
          </a:prstGeom>
          <a:noFill/>
          <a:ln>
            <a:noFill/>
          </a:ln>
        </p:spPr>
      </p:pic>
      <p:sp>
        <p:nvSpPr>
          <p:cNvPr id="1320" name="Google Shape;1320;p31"/>
          <p:cNvSpPr txBox="1"/>
          <p:nvPr/>
        </p:nvSpPr>
        <p:spPr>
          <a:xfrm>
            <a:off x="2323188" y="4523600"/>
            <a:ext cx="4204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compose</a:t>
            </a:r>
            <a:endParaRPr b="1" sz="6400">
              <a:latin typeface="Calibri"/>
              <a:ea typeface="Calibri"/>
              <a:cs typeface="Calibri"/>
              <a:sym typeface="Calibri"/>
            </a:endParaRPr>
          </a:p>
        </p:txBody>
      </p:sp>
      <p:sp>
        <p:nvSpPr>
          <p:cNvPr id="1321" name="Google Shape;1321;p31"/>
          <p:cNvSpPr txBox="1"/>
          <p:nvPr/>
        </p:nvSpPr>
        <p:spPr>
          <a:xfrm>
            <a:off x="1344763" y="5594275"/>
            <a:ext cx="910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libri"/>
                <a:ea typeface="Calibri"/>
                <a:cs typeface="Calibri"/>
                <a:sym typeface="Calibri"/>
              </a:rPr>
              <a:t>(prefix)</a:t>
            </a:r>
            <a:endParaRPr sz="1800">
              <a:latin typeface="Calibri"/>
              <a:ea typeface="Calibri"/>
              <a:cs typeface="Calibri"/>
              <a:sym typeface="Calibri"/>
            </a:endParaRPr>
          </a:p>
        </p:txBody>
      </p:sp>
      <p:pic>
        <p:nvPicPr>
          <p:cNvPr id="1322" name="Google Shape;1322;p31"/>
          <p:cNvPicPr preferRelativeResize="0"/>
          <p:nvPr/>
        </p:nvPicPr>
        <p:blipFill>
          <a:blip r:embed="rId6">
            <a:alphaModFix/>
          </a:blip>
          <a:stretch>
            <a:fillRect/>
          </a:stretch>
        </p:blipFill>
        <p:spPr>
          <a:xfrm>
            <a:off x="4255813" y="3464525"/>
            <a:ext cx="339250" cy="1506275"/>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ge27a560ffe_0_1274"/>
          <p:cNvSpPr txBox="1"/>
          <p:nvPr/>
        </p:nvSpPr>
        <p:spPr>
          <a:xfrm>
            <a:off x="913901" y="443325"/>
            <a:ext cx="78627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What are decomposers?</a:t>
            </a:r>
            <a:endParaRPr/>
          </a:p>
        </p:txBody>
      </p:sp>
      <p:sp>
        <p:nvSpPr>
          <p:cNvPr descr="Questions" id="1329" name="Google Shape;1329;ge27a560ffe_0_127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330" name="Google Shape;1330;ge27a560ffe_0_1274"/>
          <p:cNvPicPr preferRelativeResize="0"/>
          <p:nvPr/>
        </p:nvPicPr>
        <p:blipFill>
          <a:blip r:embed="rId4">
            <a:alphaModFix/>
          </a:blip>
          <a:stretch>
            <a:fillRect/>
          </a:stretch>
        </p:blipFill>
        <p:spPr>
          <a:xfrm>
            <a:off x="1235463" y="1872075"/>
            <a:ext cx="6673075" cy="4448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1"/>
          <p:cNvSpPr txBox="1"/>
          <p:nvPr/>
        </p:nvSpPr>
        <p:spPr>
          <a:xfrm>
            <a:off x="2523885" y="1154338"/>
            <a:ext cx="4096230"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6600"/>
              <a:buFont typeface="Calibri"/>
              <a:buNone/>
            </a:pPr>
            <a:r>
              <a:rPr b="1" lang="en-US" sz="6600">
                <a:solidFill>
                  <a:schemeClr val="dk1"/>
                </a:solidFill>
                <a:latin typeface="Calibri"/>
                <a:ea typeface="Calibri"/>
                <a:cs typeface="Calibri"/>
                <a:sym typeface="Calibri"/>
              </a:rPr>
              <a:t>Producer</a:t>
            </a:r>
            <a:endParaRPr b="1" sz="6600">
              <a:solidFill>
                <a:schemeClr val="dk1"/>
              </a:solidFill>
              <a:latin typeface="Calibri"/>
              <a:ea typeface="Calibri"/>
              <a:cs typeface="Calibri"/>
              <a:sym typeface="Calibri"/>
            </a:endParaRPr>
          </a:p>
        </p:txBody>
      </p:sp>
      <p:sp>
        <p:nvSpPr>
          <p:cNvPr descr="Artificial Intelligence" id="217" name="Google Shape;217;p11"/>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Blog" id="218" name="Google Shape;218;p11"/>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5" name="Shape 1335"/>
        <p:cNvGrpSpPr/>
        <p:nvPr/>
      </p:nvGrpSpPr>
      <p:grpSpPr>
        <a:xfrm>
          <a:off x="0" y="0"/>
          <a:ext cx="0" cy="0"/>
          <a:chOff x="0" y="0"/>
          <a:chExt cx="0" cy="0"/>
        </a:xfrm>
      </p:grpSpPr>
      <p:sp>
        <p:nvSpPr>
          <p:cNvPr id="1336" name="Google Shape;1336;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lang="en-US"/>
              <a:t>Which picture demonstrates a </a:t>
            </a:r>
            <a:r>
              <a:rPr b="1" lang="en-US"/>
              <a:t>decomposer</a:t>
            </a:r>
            <a:r>
              <a:rPr lang="en-US"/>
              <a:t>? </a:t>
            </a:r>
            <a:endParaRPr/>
          </a:p>
        </p:txBody>
      </p:sp>
      <p:pic>
        <p:nvPicPr>
          <p:cNvPr descr="dreamstime_xl_1777069.jpg" id="1337" name="Google Shape;1337;p33"/>
          <p:cNvPicPr preferRelativeResize="0"/>
          <p:nvPr/>
        </p:nvPicPr>
        <p:blipFill rotWithShape="1">
          <a:blip r:embed="rId3">
            <a:alphaModFix/>
          </a:blip>
          <a:srcRect b="0" l="0" r="0" t="0"/>
          <a:stretch/>
        </p:blipFill>
        <p:spPr>
          <a:xfrm>
            <a:off x="5080182" y="1770283"/>
            <a:ext cx="3606618" cy="2404065"/>
          </a:xfrm>
          <a:prstGeom prst="rect">
            <a:avLst/>
          </a:prstGeom>
          <a:noFill/>
          <a:ln>
            <a:noFill/>
          </a:ln>
        </p:spPr>
      </p:pic>
      <p:pic>
        <p:nvPicPr>
          <p:cNvPr descr="dreamstime_xl_58201623.jpg" id="1338" name="Google Shape;1338;p33"/>
          <p:cNvPicPr preferRelativeResize="0"/>
          <p:nvPr/>
        </p:nvPicPr>
        <p:blipFill rotWithShape="1">
          <a:blip r:embed="rId4">
            <a:alphaModFix/>
          </a:blip>
          <a:srcRect b="0" l="0" r="0" t="0"/>
          <a:stretch/>
        </p:blipFill>
        <p:spPr>
          <a:xfrm>
            <a:off x="2932889" y="4386501"/>
            <a:ext cx="3285455" cy="2189987"/>
          </a:xfrm>
          <a:prstGeom prst="rect">
            <a:avLst/>
          </a:prstGeom>
          <a:noFill/>
          <a:ln>
            <a:noFill/>
          </a:ln>
        </p:spPr>
      </p:pic>
      <p:pic>
        <p:nvPicPr>
          <p:cNvPr descr="dreamstime_xl_900803.jpg" id="1339" name="Google Shape;1339;p33"/>
          <p:cNvPicPr preferRelativeResize="0"/>
          <p:nvPr/>
        </p:nvPicPr>
        <p:blipFill rotWithShape="1">
          <a:blip r:embed="rId5">
            <a:alphaModFix/>
          </a:blip>
          <a:srcRect b="0" l="0" r="0" t="0"/>
          <a:stretch/>
        </p:blipFill>
        <p:spPr>
          <a:xfrm>
            <a:off x="457200" y="1770283"/>
            <a:ext cx="3606098" cy="2404065"/>
          </a:xfrm>
          <a:prstGeom prst="rect">
            <a:avLst/>
          </a:prstGeom>
          <a:noFill/>
          <a:ln>
            <a:noFill/>
          </a:ln>
        </p:spPr>
      </p:pic>
      <p:sp>
        <p:nvSpPr>
          <p:cNvPr descr="Questions" id="1340" name="Google Shape;1340;p33"/>
          <p:cNvSpPr/>
          <p:nvPr/>
        </p:nvSpPr>
        <p:spPr>
          <a:xfrm>
            <a:off x="0" y="0"/>
            <a:ext cx="735230" cy="73523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lang="en-US"/>
              <a:t>Which picture demonstrates a </a:t>
            </a:r>
            <a:r>
              <a:rPr b="1" lang="en-US"/>
              <a:t>decomposer</a:t>
            </a:r>
            <a:r>
              <a:rPr lang="en-US"/>
              <a:t>? </a:t>
            </a:r>
            <a:endParaRPr/>
          </a:p>
        </p:txBody>
      </p:sp>
      <p:pic>
        <p:nvPicPr>
          <p:cNvPr descr="dreamstime_xl_1777069.jpg" id="1347" name="Google Shape;1347;p34"/>
          <p:cNvPicPr preferRelativeResize="0"/>
          <p:nvPr/>
        </p:nvPicPr>
        <p:blipFill rotWithShape="1">
          <a:blip r:embed="rId3">
            <a:alphaModFix/>
          </a:blip>
          <a:srcRect b="0" l="0" r="0" t="0"/>
          <a:stretch/>
        </p:blipFill>
        <p:spPr>
          <a:xfrm>
            <a:off x="5080182" y="1770283"/>
            <a:ext cx="3606618" cy="2404065"/>
          </a:xfrm>
          <a:prstGeom prst="rect">
            <a:avLst/>
          </a:prstGeom>
          <a:noFill/>
          <a:ln>
            <a:noFill/>
          </a:ln>
        </p:spPr>
      </p:pic>
      <p:pic>
        <p:nvPicPr>
          <p:cNvPr descr="dreamstime_xl_58201623.jpg" id="1348" name="Google Shape;1348;p34"/>
          <p:cNvPicPr preferRelativeResize="0"/>
          <p:nvPr/>
        </p:nvPicPr>
        <p:blipFill rotWithShape="1">
          <a:blip r:embed="rId4">
            <a:alphaModFix/>
          </a:blip>
          <a:srcRect b="0" l="0" r="0" t="0"/>
          <a:stretch/>
        </p:blipFill>
        <p:spPr>
          <a:xfrm>
            <a:off x="2932889" y="4386501"/>
            <a:ext cx="3285455" cy="2189987"/>
          </a:xfrm>
          <a:prstGeom prst="rect">
            <a:avLst/>
          </a:prstGeom>
          <a:noFill/>
          <a:ln>
            <a:noFill/>
          </a:ln>
        </p:spPr>
      </p:pic>
      <p:pic>
        <p:nvPicPr>
          <p:cNvPr descr="dreamstime_xl_900803.jpg" id="1349" name="Google Shape;1349;p34"/>
          <p:cNvPicPr preferRelativeResize="0"/>
          <p:nvPr/>
        </p:nvPicPr>
        <p:blipFill rotWithShape="1">
          <a:blip r:embed="rId5">
            <a:alphaModFix/>
          </a:blip>
          <a:srcRect b="0" l="0" r="0" t="0"/>
          <a:stretch/>
        </p:blipFill>
        <p:spPr>
          <a:xfrm>
            <a:off x="457200" y="1770283"/>
            <a:ext cx="3606098" cy="2404065"/>
          </a:xfrm>
          <a:prstGeom prst="rect">
            <a:avLst/>
          </a:prstGeom>
          <a:noFill/>
          <a:ln>
            <a:noFill/>
          </a:ln>
        </p:spPr>
      </p:pic>
      <p:sp>
        <p:nvSpPr>
          <p:cNvPr id="1350" name="Google Shape;1350;p34"/>
          <p:cNvSpPr/>
          <p:nvPr/>
        </p:nvSpPr>
        <p:spPr>
          <a:xfrm>
            <a:off x="2592294" y="4174348"/>
            <a:ext cx="4041185" cy="2583335"/>
          </a:xfrm>
          <a:prstGeom prst="ellipse">
            <a:avLst/>
          </a:prstGeom>
          <a:noFill/>
          <a:ln cap="flat" cmpd="sng" w="76200">
            <a:solidFill>
              <a:srgbClr val="008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descr="Questions" id="1351" name="Google Shape;1351;p34"/>
          <p:cNvSpPr/>
          <p:nvPr/>
        </p:nvSpPr>
        <p:spPr>
          <a:xfrm>
            <a:off x="0" y="0"/>
            <a:ext cx="735230" cy="73523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ge27a560ffe_0_125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600"/>
              <a:buFont typeface="Calibri"/>
              <a:buNone/>
            </a:pPr>
            <a:r>
              <a:rPr lang="en-US" sz="3600"/>
              <a:t>Producers use energy to ______.</a:t>
            </a:r>
            <a:endParaRPr/>
          </a:p>
        </p:txBody>
      </p:sp>
      <p:sp>
        <p:nvSpPr>
          <p:cNvPr id="1358" name="Google Shape;1358;ge27a560ffe_0_1256"/>
          <p:cNvSpPr txBox="1"/>
          <p:nvPr>
            <p:ph idx="1" type="body"/>
          </p:nvPr>
        </p:nvSpPr>
        <p:spPr>
          <a:xfrm>
            <a:off x="457200" y="1959376"/>
            <a:ext cx="4038600" cy="4526100"/>
          </a:xfrm>
          <a:prstGeom prst="rect">
            <a:avLst/>
          </a:prstGeom>
          <a:noFill/>
          <a:ln>
            <a:noFill/>
          </a:ln>
        </p:spPr>
        <p:txBody>
          <a:bodyPr anchorCtr="0" anchor="t" bIns="45700" lIns="91425" spcFirstLastPara="1" rIns="91425" wrap="square" tIns="45700">
            <a:normAutofit/>
          </a:bodyPr>
          <a:lstStyle/>
          <a:p>
            <a:pPr indent="-514350" lvl="0" marL="514350" rtl="0" algn="l">
              <a:spcBef>
                <a:spcPts val="0"/>
              </a:spcBef>
              <a:spcAft>
                <a:spcPts val="0"/>
              </a:spcAft>
              <a:buClr>
                <a:schemeClr val="dk1"/>
              </a:buClr>
              <a:buSzPts val="2800"/>
              <a:buAutoNum type="alphaUcPeriod"/>
            </a:pPr>
            <a:r>
              <a:rPr lang="en-US"/>
              <a:t>Break down remains of other organisms</a:t>
            </a:r>
            <a:endParaRPr/>
          </a:p>
          <a:p>
            <a:pPr indent="-514350" lvl="0" marL="514350" rtl="0" algn="l">
              <a:spcBef>
                <a:spcPts val="560"/>
              </a:spcBef>
              <a:spcAft>
                <a:spcPts val="0"/>
              </a:spcAft>
              <a:buClr>
                <a:schemeClr val="dk1"/>
              </a:buClr>
              <a:buSzPts val="2800"/>
              <a:buAutoNum type="alphaUcPeriod"/>
            </a:pPr>
            <a:r>
              <a:rPr lang="en-US"/>
              <a:t>Make their own food</a:t>
            </a:r>
            <a:endParaRPr/>
          </a:p>
          <a:p>
            <a:pPr indent="-514350" lvl="0" marL="514350" rtl="0" algn="l">
              <a:spcBef>
                <a:spcPts val="560"/>
              </a:spcBef>
              <a:spcAft>
                <a:spcPts val="0"/>
              </a:spcAft>
              <a:buClr>
                <a:schemeClr val="dk1"/>
              </a:buClr>
              <a:buSzPts val="2800"/>
              <a:buAutoNum type="alphaUcPeriod"/>
            </a:pPr>
            <a:r>
              <a:rPr lang="en-US"/>
              <a:t>Kill other organisms</a:t>
            </a:r>
            <a:endParaRPr/>
          </a:p>
          <a:p>
            <a:pPr indent="-514350" lvl="0" marL="514350" rtl="0" algn="l">
              <a:spcBef>
                <a:spcPts val="560"/>
              </a:spcBef>
              <a:spcAft>
                <a:spcPts val="0"/>
              </a:spcAft>
              <a:buClr>
                <a:schemeClr val="dk1"/>
              </a:buClr>
              <a:buSzPts val="2800"/>
              <a:buAutoNum type="alphaUcPeriod"/>
            </a:pPr>
            <a:r>
              <a:rPr lang="en-US"/>
              <a:t>Escape potential predators</a:t>
            </a:r>
            <a:endParaRPr/>
          </a:p>
          <a:p>
            <a:pPr indent="-336550" lvl="0" marL="514350" rtl="0" algn="l">
              <a:spcBef>
                <a:spcPts val="560"/>
              </a:spcBef>
              <a:spcAft>
                <a:spcPts val="0"/>
              </a:spcAft>
              <a:buClr>
                <a:schemeClr val="dk1"/>
              </a:buClr>
              <a:buSzPts val="2800"/>
              <a:buNone/>
            </a:pPr>
            <a:r>
              <a:t/>
            </a:r>
            <a:endParaRPr/>
          </a:p>
          <a:p>
            <a:pPr indent="-336550" lvl="0" marL="514350" rtl="0" algn="l">
              <a:spcBef>
                <a:spcPts val="560"/>
              </a:spcBef>
              <a:spcAft>
                <a:spcPts val="0"/>
              </a:spcAft>
              <a:buClr>
                <a:schemeClr val="dk1"/>
              </a:buClr>
              <a:buSzPts val="2800"/>
              <a:buNone/>
            </a:pPr>
            <a:r>
              <a:t/>
            </a:r>
            <a:endParaRPr/>
          </a:p>
        </p:txBody>
      </p:sp>
      <p:sp>
        <p:nvSpPr>
          <p:cNvPr descr="Questions" id="1359" name="Google Shape;1359;ge27a560ffe_0_125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360" name="Google Shape;1360;ge27a560ffe_0_1256"/>
          <p:cNvPicPr preferRelativeResize="0"/>
          <p:nvPr/>
        </p:nvPicPr>
        <p:blipFill rotWithShape="1">
          <a:blip r:embed="rId4">
            <a:alphaModFix/>
          </a:blip>
          <a:srcRect b="0" l="0" r="0" t="0"/>
          <a:stretch/>
        </p:blipFill>
        <p:spPr>
          <a:xfrm>
            <a:off x="5545925" y="3030895"/>
            <a:ext cx="2590831" cy="3454441"/>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5" name="Shape 1365"/>
        <p:cNvGrpSpPr/>
        <p:nvPr/>
      </p:nvGrpSpPr>
      <p:grpSpPr>
        <a:xfrm>
          <a:off x="0" y="0"/>
          <a:ext cx="0" cy="0"/>
          <a:chOff x="0" y="0"/>
          <a:chExt cx="0" cy="0"/>
        </a:xfrm>
      </p:grpSpPr>
      <p:sp>
        <p:nvSpPr>
          <p:cNvPr id="1366" name="Google Shape;1366;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600"/>
              <a:buFont typeface="Calibri"/>
              <a:buNone/>
            </a:pPr>
            <a:r>
              <a:rPr b="1" lang="en-US" sz="3600"/>
              <a:t>Producers</a:t>
            </a:r>
            <a:r>
              <a:rPr lang="en-US" sz="3600"/>
              <a:t> use energy to ____.</a:t>
            </a:r>
            <a:endParaRPr/>
          </a:p>
        </p:txBody>
      </p:sp>
      <p:sp>
        <p:nvSpPr>
          <p:cNvPr id="1367" name="Google Shape;1367;p32"/>
          <p:cNvSpPr txBox="1"/>
          <p:nvPr>
            <p:ph idx="1" type="body"/>
          </p:nvPr>
        </p:nvSpPr>
        <p:spPr>
          <a:xfrm>
            <a:off x="457200" y="1959376"/>
            <a:ext cx="4038600" cy="4525963"/>
          </a:xfrm>
          <a:prstGeom prst="rect">
            <a:avLst/>
          </a:prstGeom>
          <a:noFill/>
          <a:ln>
            <a:noFill/>
          </a:ln>
        </p:spPr>
        <p:txBody>
          <a:bodyPr anchorCtr="0" anchor="t" bIns="45700" lIns="91425" spcFirstLastPara="1" rIns="91425" wrap="square" tIns="45700">
            <a:normAutofit/>
          </a:bodyPr>
          <a:lstStyle/>
          <a:p>
            <a:pPr indent="-514350" lvl="0" marL="514350" rtl="0" algn="l">
              <a:spcBef>
                <a:spcPts val="0"/>
              </a:spcBef>
              <a:spcAft>
                <a:spcPts val="0"/>
              </a:spcAft>
              <a:buClr>
                <a:schemeClr val="dk1"/>
              </a:buClr>
              <a:buSzPts val="2800"/>
              <a:buAutoNum type="alphaUcPeriod"/>
            </a:pPr>
            <a:r>
              <a:rPr lang="en-US"/>
              <a:t>Break down remains of other organisms</a:t>
            </a:r>
            <a:endParaRPr/>
          </a:p>
          <a:p>
            <a:pPr indent="-514350" lvl="0" marL="514350" rtl="0" algn="l">
              <a:spcBef>
                <a:spcPts val="560"/>
              </a:spcBef>
              <a:spcAft>
                <a:spcPts val="0"/>
              </a:spcAft>
              <a:buClr>
                <a:srgbClr val="FF0000"/>
              </a:buClr>
              <a:buSzPts val="2800"/>
              <a:buAutoNum type="alphaUcPeriod"/>
            </a:pPr>
            <a:r>
              <a:rPr lang="en-US">
                <a:solidFill>
                  <a:srgbClr val="FF0000"/>
                </a:solidFill>
              </a:rPr>
              <a:t>Make their own food</a:t>
            </a:r>
            <a:endParaRPr>
              <a:solidFill>
                <a:srgbClr val="FF0000"/>
              </a:solidFill>
            </a:endParaRPr>
          </a:p>
          <a:p>
            <a:pPr indent="-514350" lvl="0" marL="514350" rtl="0" algn="l">
              <a:spcBef>
                <a:spcPts val="560"/>
              </a:spcBef>
              <a:spcAft>
                <a:spcPts val="0"/>
              </a:spcAft>
              <a:buClr>
                <a:schemeClr val="dk1"/>
              </a:buClr>
              <a:buSzPts val="2800"/>
              <a:buAutoNum type="alphaUcPeriod"/>
            </a:pPr>
            <a:r>
              <a:rPr lang="en-US"/>
              <a:t>Kill other organisms</a:t>
            </a:r>
            <a:endParaRPr/>
          </a:p>
          <a:p>
            <a:pPr indent="-514350" lvl="0" marL="514350" rtl="0" algn="l">
              <a:spcBef>
                <a:spcPts val="560"/>
              </a:spcBef>
              <a:spcAft>
                <a:spcPts val="0"/>
              </a:spcAft>
              <a:buClr>
                <a:schemeClr val="dk1"/>
              </a:buClr>
              <a:buSzPts val="2800"/>
              <a:buAutoNum type="alphaUcPeriod"/>
            </a:pPr>
            <a:r>
              <a:rPr lang="en-US"/>
              <a:t>Escape potential predators</a:t>
            </a:r>
            <a:endParaRPr/>
          </a:p>
          <a:p>
            <a:pPr indent="-336550" lvl="0" marL="514350" rtl="0" algn="l">
              <a:spcBef>
                <a:spcPts val="560"/>
              </a:spcBef>
              <a:spcAft>
                <a:spcPts val="0"/>
              </a:spcAft>
              <a:buClr>
                <a:schemeClr val="dk1"/>
              </a:buClr>
              <a:buSzPts val="2800"/>
              <a:buNone/>
            </a:pPr>
            <a:r>
              <a:t/>
            </a:r>
            <a:endParaRPr/>
          </a:p>
          <a:p>
            <a:pPr indent="-336550" lvl="0" marL="514350" rtl="0" algn="l">
              <a:spcBef>
                <a:spcPts val="560"/>
              </a:spcBef>
              <a:spcAft>
                <a:spcPts val="0"/>
              </a:spcAft>
              <a:buClr>
                <a:schemeClr val="dk1"/>
              </a:buClr>
              <a:buSzPts val="2800"/>
              <a:buNone/>
            </a:pPr>
            <a:r>
              <a:t/>
            </a:r>
            <a:endParaRPr/>
          </a:p>
        </p:txBody>
      </p:sp>
      <p:sp>
        <p:nvSpPr>
          <p:cNvPr descr="Questions" id="1368" name="Google Shape;1368;p32"/>
          <p:cNvSpPr/>
          <p:nvPr/>
        </p:nvSpPr>
        <p:spPr>
          <a:xfrm>
            <a:off x="0"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369" name="Google Shape;1369;p32"/>
          <p:cNvPicPr preferRelativeResize="0"/>
          <p:nvPr/>
        </p:nvPicPr>
        <p:blipFill rotWithShape="1">
          <a:blip r:embed="rId4">
            <a:alphaModFix/>
          </a:blip>
          <a:srcRect b="0" l="0" r="0" t="0"/>
          <a:stretch/>
        </p:blipFill>
        <p:spPr>
          <a:xfrm>
            <a:off x="5545925" y="3030895"/>
            <a:ext cx="2590833" cy="3454444"/>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grpSp>
        <p:nvGrpSpPr>
          <p:cNvPr id="1375" name="Google Shape;1375;p44"/>
          <p:cNvGrpSpPr/>
          <p:nvPr/>
        </p:nvGrpSpPr>
        <p:grpSpPr>
          <a:xfrm>
            <a:off x="947904" y="793792"/>
            <a:ext cx="7730985" cy="5622748"/>
            <a:chOff x="366904" y="469553"/>
            <a:chExt cx="7730985" cy="5622748"/>
          </a:xfrm>
        </p:grpSpPr>
        <p:sp>
          <p:nvSpPr>
            <p:cNvPr id="1376" name="Google Shape;1376;p44"/>
            <p:cNvSpPr/>
            <p:nvPr/>
          </p:nvSpPr>
          <p:spPr>
            <a:xfrm rot="-5400000">
              <a:off x="-1956167" y="3429605"/>
              <a:ext cx="4984370" cy="33822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44"/>
            <p:cNvSpPr txBox="1"/>
            <p:nvPr/>
          </p:nvSpPr>
          <p:spPr>
            <a:xfrm rot="-5400000">
              <a:off x="-1956167" y="3429605"/>
              <a:ext cx="4984370" cy="338228"/>
            </a:xfrm>
            <a:prstGeom prst="rect">
              <a:avLst/>
            </a:prstGeom>
            <a:noFill/>
            <a:ln>
              <a:noFill/>
            </a:ln>
          </p:spPr>
          <p:txBody>
            <a:bodyPr anchorCtr="0" anchor="t" bIns="0" lIns="0" spcFirstLastPara="1" rIns="298275" wrap="square" tIns="0">
              <a:noAutofit/>
            </a:bodyPr>
            <a:lstStyle/>
            <a:p>
              <a:pPr indent="0" lvl="0" marL="0" marR="0" rtl="0" algn="r">
                <a:lnSpc>
                  <a:spcPct val="90000"/>
                </a:lnSpc>
                <a:spcBef>
                  <a:spcPts val="0"/>
                </a:spcBef>
                <a:spcAft>
                  <a:spcPts val="0"/>
                </a:spcAft>
                <a:buClr>
                  <a:schemeClr val="dk1"/>
                </a:buClr>
                <a:buSzPts val="2400"/>
                <a:buFont typeface="Calibri"/>
                <a:buNone/>
              </a:pPr>
              <a:r>
                <a:rPr b="1" lang="en-US" sz="2400">
                  <a:solidFill>
                    <a:schemeClr val="dk1"/>
                  </a:solidFill>
                  <a:latin typeface="Calibri"/>
                  <a:ea typeface="Calibri"/>
                  <a:cs typeface="Calibri"/>
                  <a:sym typeface="Calibri"/>
                </a:rPr>
                <a:t>PRODUCER </a:t>
              </a:r>
              <a:r>
                <a:rPr lang="en-US" sz="2400">
                  <a:solidFill>
                    <a:schemeClr val="dk1"/>
                  </a:solidFill>
                  <a:latin typeface="Calibri"/>
                  <a:ea typeface="Calibri"/>
                  <a:cs typeface="Calibri"/>
                  <a:sym typeface="Calibri"/>
                </a:rPr>
                <a:t>      D  </a:t>
              </a:r>
              <a:endParaRPr/>
            </a:p>
          </p:txBody>
        </p:sp>
        <p:sp>
          <p:nvSpPr>
            <p:cNvPr id="1378" name="Google Shape;1378;p44"/>
            <p:cNvSpPr/>
            <p:nvPr/>
          </p:nvSpPr>
          <p:spPr>
            <a:xfrm>
              <a:off x="705131" y="1106534"/>
              <a:ext cx="1684734" cy="4984370"/>
            </a:xfrm>
            <a:prstGeom prst="rect">
              <a:avLst/>
            </a:prstGeom>
            <a:gradFill>
              <a:gsLst>
                <a:gs pos="0">
                  <a:srgbClr val="0E478B"/>
                </a:gs>
                <a:gs pos="100000">
                  <a:srgbClr val="A7B5D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44"/>
            <p:cNvSpPr txBox="1"/>
            <p:nvPr/>
          </p:nvSpPr>
          <p:spPr>
            <a:xfrm>
              <a:off x="705131" y="1106534"/>
              <a:ext cx="1684734" cy="4984370"/>
            </a:xfrm>
            <a:prstGeom prst="rect">
              <a:avLst/>
            </a:prstGeom>
            <a:noFill/>
            <a:ln>
              <a:noFill/>
            </a:ln>
          </p:spPr>
          <p:txBody>
            <a:bodyPr anchorCtr="0" anchor="t" bIns="362700" lIns="362700" spcFirstLastPara="1" rIns="362700" wrap="square" tIns="298275">
              <a:noAutofit/>
            </a:bodyPr>
            <a:lstStyle/>
            <a:p>
              <a:pPr indent="-323850" lvl="1" marL="285750" marR="0" rtl="0" algn="l">
                <a:lnSpc>
                  <a:spcPct val="90000"/>
                </a:lnSpc>
                <a:spcBef>
                  <a:spcPts val="0"/>
                </a:spcBef>
                <a:spcAft>
                  <a:spcPts val="0"/>
                </a:spcAft>
                <a:buClr>
                  <a:schemeClr val="lt1"/>
                </a:buClr>
                <a:buSzPts val="5100"/>
                <a:buFont typeface="Calibri"/>
                <a:buChar char="•"/>
              </a:pPr>
              <a:r>
                <a:rPr b="0" i="0" lang="en-US" sz="5100" u="none" cap="none" strike="noStrike">
                  <a:solidFill>
                    <a:schemeClr val="lt1"/>
                  </a:solidFill>
                  <a:latin typeface="Calibri"/>
                  <a:ea typeface="Calibri"/>
                  <a:cs typeface="Calibri"/>
                  <a:sym typeface="Calibri"/>
                </a:rPr>
                <a:t> </a:t>
              </a:r>
              <a:endParaRPr/>
            </a:p>
          </p:txBody>
        </p:sp>
        <p:sp>
          <p:nvSpPr>
            <p:cNvPr id="1380" name="Google Shape;1380;p44"/>
            <p:cNvSpPr/>
            <p:nvPr/>
          </p:nvSpPr>
          <p:spPr>
            <a:xfrm>
              <a:off x="408083" y="469553"/>
              <a:ext cx="1554218" cy="1400771"/>
            </a:xfrm>
            <a:prstGeom prst="rect">
              <a:avLst/>
            </a:prstGeom>
            <a:blipFill rotWithShape="1">
              <a:blip r:embed="rId3">
                <a:alphaModFix/>
              </a:blip>
              <a:stretch>
                <a:fillRect b="0" l="0" r="0" t="0"/>
              </a:stretch>
            </a:blip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44"/>
            <p:cNvSpPr/>
            <p:nvPr/>
          </p:nvSpPr>
          <p:spPr>
            <a:xfrm rot="-5400000">
              <a:off x="929739" y="3431002"/>
              <a:ext cx="4984370" cy="33822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44"/>
            <p:cNvSpPr txBox="1"/>
            <p:nvPr/>
          </p:nvSpPr>
          <p:spPr>
            <a:xfrm rot="-5400000">
              <a:off x="929739" y="3431002"/>
              <a:ext cx="4984370" cy="338228"/>
            </a:xfrm>
            <a:prstGeom prst="rect">
              <a:avLst/>
            </a:prstGeom>
            <a:noFill/>
            <a:ln>
              <a:noFill/>
            </a:ln>
          </p:spPr>
          <p:txBody>
            <a:bodyPr anchorCtr="0" anchor="t" bIns="0" lIns="0" spcFirstLastPara="1" rIns="298275" wrap="square" tIns="0">
              <a:noAutofit/>
            </a:bodyPr>
            <a:lstStyle/>
            <a:p>
              <a:pPr indent="0" lvl="0" marL="0" marR="0" rtl="0" algn="r">
                <a:lnSpc>
                  <a:spcPct val="90000"/>
                </a:lnSpc>
                <a:spcBef>
                  <a:spcPts val="0"/>
                </a:spcBef>
                <a:spcAft>
                  <a:spcPts val="0"/>
                </a:spcAft>
                <a:buClr>
                  <a:schemeClr val="dk1"/>
                </a:buClr>
                <a:buSzPts val="2400"/>
                <a:buFont typeface="Calibri"/>
                <a:buNone/>
              </a:pPr>
              <a:r>
                <a:rPr b="1" lang="en-US" sz="2400">
                  <a:solidFill>
                    <a:schemeClr val="dk1"/>
                  </a:solidFill>
                  <a:latin typeface="Calibri"/>
                  <a:ea typeface="Calibri"/>
                  <a:cs typeface="Calibri"/>
                  <a:sym typeface="Calibri"/>
                </a:rPr>
                <a:t>DECOMPOSER </a:t>
              </a:r>
              <a:r>
                <a:rPr lang="en-US" sz="2400">
                  <a:solidFill>
                    <a:schemeClr val="dk1"/>
                  </a:solidFill>
                  <a:latin typeface="Calibri"/>
                  <a:ea typeface="Calibri"/>
                  <a:cs typeface="Calibri"/>
                  <a:sym typeface="Calibri"/>
                </a:rPr>
                <a:t>     F</a:t>
              </a:r>
              <a:endParaRPr/>
            </a:p>
          </p:txBody>
        </p:sp>
        <p:sp>
          <p:nvSpPr>
            <p:cNvPr id="1383" name="Google Shape;1383;p44"/>
            <p:cNvSpPr/>
            <p:nvPr/>
          </p:nvSpPr>
          <p:spPr>
            <a:xfrm>
              <a:off x="3591038" y="1107931"/>
              <a:ext cx="1684734" cy="4984370"/>
            </a:xfrm>
            <a:prstGeom prst="rect">
              <a:avLst/>
            </a:prstGeom>
            <a:gradFill>
              <a:gsLst>
                <a:gs pos="0">
                  <a:srgbClr val="0E478B"/>
                </a:gs>
                <a:gs pos="100000">
                  <a:srgbClr val="A7B5D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44"/>
            <p:cNvSpPr txBox="1"/>
            <p:nvPr/>
          </p:nvSpPr>
          <p:spPr>
            <a:xfrm>
              <a:off x="3591038" y="1107931"/>
              <a:ext cx="1684734" cy="4984370"/>
            </a:xfrm>
            <a:prstGeom prst="rect">
              <a:avLst/>
            </a:prstGeom>
            <a:noFill/>
            <a:ln>
              <a:noFill/>
            </a:ln>
          </p:spPr>
          <p:txBody>
            <a:bodyPr anchorCtr="0" anchor="t" bIns="462275" lIns="462275" spcFirstLastPara="1" rIns="462275" wrap="square" tIns="298275">
              <a:noAutofit/>
            </a:bodyPr>
            <a:lstStyle/>
            <a:p>
              <a:pPr indent="-323850" lvl="1" marL="285750" marR="0" rtl="0" algn="l">
                <a:lnSpc>
                  <a:spcPct val="90000"/>
                </a:lnSpc>
                <a:spcBef>
                  <a:spcPts val="0"/>
                </a:spcBef>
                <a:spcAft>
                  <a:spcPts val="0"/>
                </a:spcAft>
                <a:buClr>
                  <a:schemeClr val="lt1"/>
                </a:buClr>
                <a:buSzPts val="5100"/>
                <a:buFont typeface="Calibri"/>
                <a:buChar char="•"/>
              </a:pPr>
              <a:r>
                <a:rPr b="0" i="0" lang="en-US" sz="5100" u="none" cap="none" strike="noStrike">
                  <a:solidFill>
                    <a:schemeClr val="lt1"/>
                  </a:solidFill>
                  <a:latin typeface="Calibri"/>
                  <a:ea typeface="Calibri"/>
                  <a:cs typeface="Calibri"/>
                  <a:sym typeface="Calibri"/>
                </a:rPr>
                <a:t> </a:t>
              </a:r>
              <a:endParaRPr/>
            </a:p>
          </p:txBody>
        </p:sp>
        <p:sp>
          <p:nvSpPr>
            <p:cNvPr id="1385" name="Google Shape;1385;p44"/>
            <p:cNvSpPr/>
            <p:nvPr/>
          </p:nvSpPr>
          <p:spPr>
            <a:xfrm>
              <a:off x="3013358" y="488413"/>
              <a:ext cx="1566834" cy="1403565"/>
            </a:xfrm>
            <a:prstGeom prst="rect">
              <a:avLst/>
            </a:prstGeom>
            <a:blipFill rotWithShape="1">
              <a:blip r:embed="rId4">
                <a:alphaModFix/>
              </a:blip>
              <a:stretch>
                <a:fillRect b="0" l="0" r="0" t="0"/>
              </a:stretch>
            </a:blip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44"/>
            <p:cNvSpPr/>
            <p:nvPr/>
          </p:nvSpPr>
          <p:spPr>
            <a:xfrm rot="-5400000">
              <a:off x="3751856" y="3410370"/>
              <a:ext cx="4984370" cy="33822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44"/>
            <p:cNvSpPr txBox="1"/>
            <p:nvPr/>
          </p:nvSpPr>
          <p:spPr>
            <a:xfrm rot="-5400000">
              <a:off x="3751856" y="3410370"/>
              <a:ext cx="4984370" cy="338228"/>
            </a:xfrm>
            <a:prstGeom prst="rect">
              <a:avLst/>
            </a:prstGeom>
            <a:noFill/>
            <a:ln>
              <a:noFill/>
            </a:ln>
          </p:spPr>
          <p:txBody>
            <a:bodyPr anchorCtr="0" anchor="t" bIns="0" lIns="0" spcFirstLastPara="1" rIns="298275" wrap="square" tIns="0">
              <a:noAutofit/>
            </a:bodyPr>
            <a:lstStyle/>
            <a:p>
              <a:pPr indent="0" lvl="0" marL="0" marR="0" rtl="0" algn="r">
                <a:lnSpc>
                  <a:spcPct val="90000"/>
                </a:lnSpc>
                <a:spcBef>
                  <a:spcPts val="0"/>
                </a:spcBef>
                <a:spcAft>
                  <a:spcPts val="0"/>
                </a:spcAft>
                <a:buClr>
                  <a:schemeClr val="dk1"/>
                </a:buClr>
                <a:buSzPts val="2400"/>
                <a:buFont typeface="Calibri"/>
                <a:buNone/>
              </a:pPr>
              <a:r>
                <a:rPr b="1" lang="en-US" sz="2400">
                  <a:solidFill>
                    <a:schemeClr val="dk1"/>
                  </a:solidFill>
                  <a:latin typeface="Calibri"/>
                  <a:ea typeface="Calibri"/>
                  <a:cs typeface="Calibri"/>
                  <a:sym typeface="Calibri"/>
                </a:rPr>
                <a:t>CONSUMER</a:t>
              </a:r>
              <a:r>
                <a:rPr lang="en-US" sz="2400">
                  <a:solidFill>
                    <a:schemeClr val="dk1"/>
                  </a:solidFill>
                  <a:latin typeface="Calibri"/>
                  <a:ea typeface="Calibri"/>
                  <a:cs typeface="Calibri"/>
                  <a:sym typeface="Calibri"/>
                </a:rPr>
                <a:t>      G</a:t>
              </a:r>
              <a:endParaRPr/>
            </a:p>
          </p:txBody>
        </p:sp>
        <p:sp>
          <p:nvSpPr>
            <p:cNvPr id="1388" name="Google Shape;1388;p44"/>
            <p:cNvSpPr/>
            <p:nvPr/>
          </p:nvSpPr>
          <p:spPr>
            <a:xfrm>
              <a:off x="6413155" y="1087299"/>
              <a:ext cx="1684734" cy="4984370"/>
            </a:xfrm>
            <a:prstGeom prst="rect">
              <a:avLst/>
            </a:prstGeom>
            <a:gradFill>
              <a:gsLst>
                <a:gs pos="0">
                  <a:srgbClr val="0E478B"/>
                </a:gs>
                <a:gs pos="100000">
                  <a:srgbClr val="A7B5D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44"/>
            <p:cNvSpPr txBox="1"/>
            <p:nvPr/>
          </p:nvSpPr>
          <p:spPr>
            <a:xfrm>
              <a:off x="6413155" y="1087299"/>
              <a:ext cx="1684734" cy="4984370"/>
            </a:xfrm>
            <a:prstGeom prst="rect">
              <a:avLst/>
            </a:prstGeom>
            <a:noFill/>
            <a:ln>
              <a:noFill/>
            </a:ln>
          </p:spPr>
          <p:txBody>
            <a:bodyPr anchorCtr="0" anchor="t" bIns="462275" lIns="462275" spcFirstLastPara="1" rIns="462275" wrap="square" tIns="298275">
              <a:noAutofit/>
            </a:bodyPr>
            <a:lstStyle/>
            <a:p>
              <a:pPr indent="-323850" lvl="1" marL="285750" marR="0" rtl="0" algn="l">
                <a:lnSpc>
                  <a:spcPct val="90000"/>
                </a:lnSpc>
                <a:spcBef>
                  <a:spcPts val="0"/>
                </a:spcBef>
                <a:spcAft>
                  <a:spcPts val="0"/>
                </a:spcAft>
                <a:buClr>
                  <a:schemeClr val="lt1"/>
                </a:buClr>
                <a:buSzPts val="5100"/>
                <a:buFont typeface="Calibri"/>
                <a:buChar char="•"/>
              </a:pPr>
              <a:r>
                <a:rPr b="0" i="0" lang="en-US" sz="5100" u="none" cap="none" strike="noStrike">
                  <a:solidFill>
                    <a:schemeClr val="lt1"/>
                  </a:solidFill>
                  <a:latin typeface="Calibri"/>
                  <a:ea typeface="Calibri"/>
                  <a:cs typeface="Calibri"/>
                  <a:sym typeface="Calibri"/>
                </a:rPr>
                <a:t> </a:t>
              </a:r>
              <a:endParaRPr/>
            </a:p>
          </p:txBody>
        </p:sp>
        <p:sp>
          <p:nvSpPr>
            <p:cNvPr id="1390" name="Google Shape;1390;p44"/>
            <p:cNvSpPr/>
            <p:nvPr/>
          </p:nvSpPr>
          <p:spPr>
            <a:xfrm>
              <a:off x="5914505" y="541758"/>
              <a:ext cx="1439254" cy="1362301"/>
            </a:xfrm>
            <a:prstGeom prst="rect">
              <a:avLst/>
            </a:prstGeom>
            <a:blipFill rotWithShape="1">
              <a:blip r:embed="rId5">
                <a:alphaModFix/>
              </a:blip>
              <a:stretch>
                <a:fillRect b="0" l="0" r="0" t="0"/>
              </a:stretch>
            </a:blip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1" name="Google Shape;1391;p44"/>
          <p:cNvSpPr txBox="1"/>
          <p:nvPr/>
        </p:nvSpPr>
        <p:spPr>
          <a:xfrm>
            <a:off x="537088" y="219743"/>
            <a:ext cx="8686800" cy="1143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Describe each category that we have covered.</a:t>
            </a:r>
            <a:endParaRPr/>
          </a:p>
        </p:txBody>
      </p:sp>
      <p:sp>
        <p:nvSpPr>
          <p:cNvPr descr="Questions" id="1392" name="Google Shape;1392;p44"/>
          <p:cNvSpPr/>
          <p:nvPr/>
        </p:nvSpPr>
        <p:spPr>
          <a:xfrm>
            <a:off x="0" y="0"/>
            <a:ext cx="735230" cy="73523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grpSp>
        <p:nvGrpSpPr>
          <p:cNvPr id="1398" name="Google Shape;1398;p45"/>
          <p:cNvGrpSpPr/>
          <p:nvPr/>
        </p:nvGrpSpPr>
        <p:grpSpPr>
          <a:xfrm>
            <a:off x="576673" y="858715"/>
            <a:ext cx="8058158" cy="5502047"/>
            <a:chOff x="-4327" y="534476"/>
            <a:chExt cx="8058158" cy="5502047"/>
          </a:xfrm>
        </p:grpSpPr>
        <p:sp>
          <p:nvSpPr>
            <p:cNvPr id="1399" name="Google Shape;1399;p45"/>
            <p:cNvSpPr/>
            <p:nvPr/>
          </p:nvSpPr>
          <p:spPr>
            <a:xfrm rot="-5400000">
              <a:off x="-1952913" y="3350410"/>
              <a:ext cx="4984370" cy="35789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45"/>
            <p:cNvSpPr txBox="1"/>
            <p:nvPr/>
          </p:nvSpPr>
          <p:spPr>
            <a:xfrm rot="-5400000">
              <a:off x="-1952913" y="3350410"/>
              <a:ext cx="4984370" cy="357899"/>
            </a:xfrm>
            <a:prstGeom prst="rect">
              <a:avLst/>
            </a:prstGeom>
            <a:noFill/>
            <a:ln>
              <a:noFill/>
            </a:ln>
          </p:spPr>
          <p:txBody>
            <a:bodyPr anchorCtr="0" anchor="t" bIns="0" lIns="0" spcFirstLastPara="1" rIns="315625" wrap="square" tIns="0">
              <a:noAutofit/>
            </a:bodyPr>
            <a:lstStyle/>
            <a:p>
              <a:pPr indent="0" lvl="0" marL="0" marR="0" rtl="0" algn="r">
                <a:lnSpc>
                  <a:spcPct val="90000"/>
                </a:lnSpc>
                <a:spcBef>
                  <a:spcPts val="0"/>
                </a:spcBef>
                <a:spcAft>
                  <a:spcPts val="0"/>
                </a:spcAft>
                <a:buClr>
                  <a:schemeClr val="dk1"/>
                </a:buClr>
                <a:buSzPts val="2500"/>
                <a:buFont typeface="Calibri"/>
                <a:buNone/>
              </a:pPr>
              <a:r>
                <a:rPr b="1" lang="en-US" sz="2500">
                  <a:solidFill>
                    <a:schemeClr val="dk1"/>
                  </a:solidFill>
                  <a:latin typeface="Calibri"/>
                  <a:ea typeface="Calibri"/>
                  <a:cs typeface="Calibri"/>
                  <a:sym typeface="Calibri"/>
                </a:rPr>
                <a:t>PRODUCER </a:t>
              </a:r>
              <a:r>
                <a:rPr lang="en-US" sz="2500">
                  <a:solidFill>
                    <a:schemeClr val="dk1"/>
                  </a:solidFill>
                  <a:latin typeface="Calibri"/>
                  <a:ea typeface="Calibri"/>
                  <a:cs typeface="Calibri"/>
                  <a:sym typeface="Calibri"/>
                </a:rPr>
                <a:t>      D  </a:t>
              </a:r>
              <a:endParaRPr/>
            </a:p>
          </p:txBody>
        </p:sp>
        <p:sp>
          <p:nvSpPr>
            <p:cNvPr id="1401" name="Google Shape;1401;p45"/>
            <p:cNvSpPr/>
            <p:nvPr/>
          </p:nvSpPr>
          <p:spPr>
            <a:xfrm>
              <a:off x="718221" y="1037175"/>
              <a:ext cx="1782720" cy="4984370"/>
            </a:xfrm>
            <a:prstGeom prst="rect">
              <a:avLst/>
            </a:prstGeom>
            <a:gradFill>
              <a:gsLst>
                <a:gs pos="0">
                  <a:srgbClr val="0E478B"/>
                </a:gs>
                <a:gs pos="100000">
                  <a:srgbClr val="A7B5D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45"/>
            <p:cNvSpPr txBox="1"/>
            <p:nvPr/>
          </p:nvSpPr>
          <p:spPr>
            <a:xfrm>
              <a:off x="718221" y="1037175"/>
              <a:ext cx="1782720" cy="4984370"/>
            </a:xfrm>
            <a:prstGeom prst="rect">
              <a:avLst/>
            </a:prstGeom>
            <a:noFill/>
            <a:ln>
              <a:noFill/>
            </a:ln>
          </p:spPr>
          <p:txBody>
            <a:bodyPr anchorCtr="0" anchor="t" bIns="199125" lIns="199125" spcFirstLastPara="1" rIns="199125" wrap="square" tIns="315625">
              <a:noAutofit/>
            </a:bodyPr>
            <a:lstStyle/>
            <a:p>
              <a:pPr indent="-228600" lvl="1" marL="228600" marR="0" rtl="0" algn="l">
                <a:lnSpc>
                  <a:spcPct val="90000"/>
                </a:lnSpc>
                <a:spcBef>
                  <a:spcPts val="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 </a:t>
              </a:r>
              <a:endParaRPr/>
            </a:p>
            <a:p>
              <a:pPr indent="-228600" lvl="1" marL="228600" marR="0" rtl="0" algn="l">
                <a:lnSpc>
                  <a:spcPct val="90000"/>
                </a:lnSpc>
                <a:spcBef>
                  <a:spcPts val="33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Makes own food</a:t>
              </a:r>
              <a:endParaRPr/>
            </a:p>
          </p:txBody>
        </p:sp>
        <p:sp>
          <p:nvSpPr>
            <p:cNvPr id="1403" name="Google Shape;1403;p45"/>
            <p:cNvSpPr/>
            <p:nvPr/>
          </p:nvSpPr>
          <p:spPr>
            <a:xfrm>
              <a:off x="-4327" y="534476"/>
              <a:ext cx="1492284" cy="1137906"/>
            </a:xfrm>
            <a:prstGeom prst="rect">
              <a:avLst/>
            </a:prstGeom>
            <a:blipFill rotWithShape="1">
              <a:blip r:embed="rId3">
                <a:alphaModFix/>
              </a:blip>
              <a:stretch>
                <a:fillRect b="0" l="0" r="0" t="0"/>
              </a:stretch>
            </a:blip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45"/>
            <p:cNvSpPr/>
            <p:nvPr/>
          </p:nvSpPr>
          <p:spPr>
            <a:xfrm rot="-5400000">
              <a:off x="866793" y="3365388"/>
              <a:ext cx="4984370" cy="35789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45"/>
            <p:cNvSpPr txBox="1"/>
            <p:nvPr/>
          </p:nvSpPr>
          <p:spPr>
            <a:xfrm rot="-5400000">
              <a:off x="866793" y="3365388"/>
              <a:ext cx="4984370" cy="357899"/>
            </a:xfrm>
            <a:prstGeom prst="rect">
              <a:avLst/>
            </a:prstGeom>
            <a:noFill/>
            <a:ln>
              <a:noFill/>
            </a:ln>
          </p:spPr>
          <p:txBody>
            <a:bodyPr anchorCtr="0" anchor="t" bIns="0" lIns="0" spcFirstLastPara="1" rIns="315625" wrap="square" tIns="0">
              <a:noAutofit/>
            </a:bodyPr>
            <a:lstStyle/>
            <a:p>
              <a:pPr indent="0" lvl="0" marL="0" marR="0" rtl="0" algn="r">
                <a:lnSpc>
                  <a:spcPct val="90000"/>
                </a:lnSpc>
                <a:spcBef>
                  <a:spcPts val="0"/>
                </a:spcBef>
                <a:spcAft>
                  <a:spcPts val="0"/>
                </a:spcAft>
                <a:buClr>
                  <a:schemeClr val="dk1"/>
                </a:buClr>
                <a:buSzPts val="2500"/>
                <a:buFont typeface="Calibri"/>
                <a:buNone/>
              </a:pPr>
              <a:r>
                <a:rPr b="1" lang="en-US" sz="2500">
                  <a:solidFill>
                    <a:schemeClr val="dk1"/>
                  </a:solidFill>
                  <a:latin typeface="Calibri"/>
                  <a:ea typeface="Calibri"/>
                  <a:cs typeface="Calibri"/>
                  <a:sym typeface="Calibri"/>
                </a:rPr>
                <a:t>DECOMPOSER </a:t>
              </a:r>
              <a:r>
                <a:rPr lang="en-US" sz="2500">
                  <a:solidFill>
                    <a:schemeClr val="dk1"/>
                  </a:solidFill>
                  <a:latin typeface="Calibri"/>
                  <a:ea typeface="Calibri"/>
                  <a:cs typeface="Calibri"/>
                  <a:sym typeface="Calibri"/>
                </a:rPr>
                <a:t>     F</a:t>
              </a:r>
              <a:endParaRPr/>
            </a:p>
          </p:txBody>
        </p:sp>
        <p:sp>
          <p:nvSpPr>
            <p:cNvPr id="1406" name="Google Shape;1406;p45"/>
            <p:cNvSpPr/>
            <p:nvPr/>
          </p:nvSpPr>
          <p:spPr>
            <a:xfrm>
              <a:off x="3537927" y="1052153"/>
              <a:ext cx="1782720" cy="4984370"/>
            </a:xfrm>
            <a:prstGeom prst="rect">
              <a:avLst/>
            </a:prstGeom>
            <a:gradFill>
              <a:gsLst>
                <a:gs pos="0">
                  <a:srgbClr val="0E478B"/>
                </a:gs>
                <a:gs pos="100000">
                  <a:srgbClr val="A7B5D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45"/>
            <p:cNvSpPr txBox="1"/>
            <p:nvPr/>
          </p:nvSpPr>
          <p:spPr>
            <a:xfrm>
              <a:off x="3537927" y="1052153"/>
              <a:ext cx="1782720" cy="4984370"/>
            </a:xfrm>
            <a:prstGeom prst="rect">
              <a:avLst/>
            </a:prstGeom>
            <a:noFill/>
            <a:ln>
              <a:noFill/>
            </a:ln>
          </p:spPr>
          <p:txBody>
            <a:bodyPr anchorCtr="0" anchor="t" bIns="199125" lIns="199125" spcFirstLastPara="1" rIns="199125" wrap="square" tIns="315625">
              <a:noAutofit/>
            </a:bodyPr>
            <a:lstStyle/>
            <a:p>
              <a:pPr indent="-228600" lvl="1" marL="228600" marR="0" rtl="0" algn="l">
                <a:lnSpc>
                  <a:spcPct val="90000"/>
                </a:lnSpc>
                <a:spcBef>
                  <a:spcPts val="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 </a:t>
              </a:r>
              <a:endParaRPr/>
            </a:p>
            <a:p>
              <a:pPr indent="-228600" lvl="1" marL="228600" marR="0" rtl="0" algn="l">
                <a:lnSpc>
                  <a:spcPct val="90000"/>
                </a:lnSpc>
                <a:spcBef>
                  <a:spcPts val="33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Breaks down other organisms</a:t>
              </a:r>
              <a:endParaRPr/>
            </a:p>
          </p:txBody>
        </p:sp>
        <p:sp>
          <p:nvSpPr>
            <p:cNvPr id="1408" name="Google Shape;1408;p45"/>
            <p:cNvSpPr/>
            <p:nvPr/>
          </p:nvSpPr>
          <p:spPr>
            <a:xfrm>
              <a:off x="3091458" y="588111"/>
              <a:ext cx="1189866" cy="1167862"/>
            </a:xfrm>
            <a:prstGeom prst="rect">
              <a:avLst/>
            </a:prstGeom>
            <a:blipFill rotWithShape="1">
              <a:blip r:embed="rId4">
                <a:alphaModFix/>
              </a:blip>
              <a:stretch>
                <a:fillRect b="0" l="0" r="0" t="0"/>
              </a:stretch>
            </a:blip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45"/>
            <p:cNvSpPr/>
            <p:nvPr/>
          </p:nvSpPr>
          <p:spPr>
            <a:xfrm rot="-5400000">
              <a:off x="3599976" y="3262721"/>
              <a:ext cx="4984370" cy="35789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45"/>
            <p:cNvSpPr txBox="1"/>
            <p:nvPr/>
          </p:nvSpPr>
          <p:spPr>
            <a:xfrm rot="-5400000">
              <a:off x="3599976" y="3262721"/>
              <a:ext cx="4984370" cy="357899"/>
            </a:xfrm>
            <a:prstGeom prst="rect">
              <a:avLst/>
            </a:prstGeom>
            <a:noFill/>
            <a:ln>
              <a:noFill/>
            </a:ln>
          </p:spPr>
          <p:txBody>
            <a:bodyPr anchorCtr="0" anchor="t" bIns="0" lIns="0" spcFirstLastPara="1" rIns="315625" wrap="square" tIns="0">
              <a:noAutofit/>
            </a:bodyPr>
            <a:lstStyle/>
            <a:p>
              <a:pPr indent="0" lvl="0" marL="0" marR="0" rtl="0" algn="r">
                <a:lnSpc>
                  <a:spcPct val="90000"/>
                </a:lnSpc>
                <a:spcBef>
                  <a:spcPts val="0"/>
                </a:spcBef>
                <a:spcAft>
                  <a:spcPts val="0"/>
                </a:spcAft>
                <a:buClr>
                  <a:schemeClr val="dk1"/>
                </a:buClr>
                <a:buSzPts val="2500"/>
                <a:buFont typeface="Calibri"/>
                <a:buNone/>
              </a:pPr>
              <a:r>
                <a:rPr b="1" lang="en-US" sz="2500">
                  <a:solidFill>
                    <a:schemeClr val="dk1"/>
                  </a:solidFill>
                  <a:latin typeface="Calibri"/>
                  <a:ea typeface="Calibri"/>
                  <a:cs typeface="Calibri"/>
                  <a:sym typeface="Calibri"/>
                </a:rPr>
                <a:t>CONSUMER</a:t>
              </a:r>
              <a:r>
                <a:rPr lang="en-US" sz="2500">
                  <a:solidFill>
                    <a:schemeClr val="dk1"/>
                  </a:solidFill>
                  <a:latin typeface="Calibri"/>
                  <a:ea typeface="Calibri"/>
                  <a:cs typeface="Calibri"/>
                  <a:sym typeface="Calibri"/>
                </a:rPr>
                <a:t>      G</a:t>
              </a:r>
              <a:endParaRPr/>
            </a:p>
          </p:txBody>
        </p:sp>
        <p:sp>
          <p:nvSpPr>
            <p:cNvPr id="1411" name="Google Shape;1411;p45"/>
            <p:cNvSpPr/>
            <p:nvPr/>
          </p:nvSpPr>
          <p:spPr>
            <a:xfrm>
              <a:off x="6271111" y="949486"/>
              <a:ext cx="1782720" cy="4984370"/>
            </a:xfrm>
            <a:prstGeom prst="rect">
              <a:avLst/>
            </a:prstGeom>
            <a:gradFill>
              <a:gsLst>
                <a:gs pos="0">
                  <a:srgbClr val="0E478B"/>
                </a:gs>
                <a:gs pos="100000">
                  <a:srgbClr val="A7B5D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45"/>
            <p:cNvSpPr txBox="1"/>
            <p:nvPr/>
          </p:nvSpPr>
          <p:spPr>
            <a:xfrm>
              <a:off x="6271111" y="949486"/>
              <a:ext cx="1782720" cy="4984370"/>
            </a:xfrm>
            <a:prstGeom prst="rect">
              <a:avLst/>
            </a:prstGeom>
            <a:noFill/>
            <a:ln>
              <a:noFill/>
            </a:ln>
          </p:spPr>
          <p:txBody>
            <a:bodyPr anchorCtr="0" anchor="t" bIns="199125" lIns="199125" spcFirstLastPara="1" rIns="199125" wrap="square" tIns="315625">
              <a:noAutofit/>
            </a:bodyPr>
            <a:lstStyle/>
            <a:p>
              <a:pPr indent="-228600" lvl="1" marL="228600" marR="0" rtl="0" algn="l">
                <a:lnSpc>
                  <a:spcPct val="90000"/>
                </a:lnSpc>
                <a:spcBef>
                  <a:spcPts val="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 </a:t>
              </a:r>
              <a:endParaRPr/>
            </a:p>
            <a:p>
              <a:pPr indent="-228600" lvl="1" marL="228600" marR="0" rtl="0" algn="l">
                <a:lnSpc>
                  <a:spcPct val="90000"/>
                </a:lnSpc>
                <a:spcBef>
                  <a:spcPts val="33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Eats other organisms </a:t>
              </a:r>
              <a:endParaRPr/>
            </a:p>
          </p:txBody>
        </p:sp>
        <p:sp>
          <p:nvSpPr>
            <p:cNvPr id="1413" name="Google Shape;1413;p45"/>
            <p:cNvSpPr/>
            <p:nvPr/>
          </p:nvSpPr>
          <p:spPr>
            <a:xfrm>
              <a:off x="5869383" y="666112"/>
              <a:ext cx="1016822" cy="962528"/>
            </a:xfrm>
            <a:prstGeom prst="rect">
              <a:avLst/>
            </a:prstGeom>
            <a:blipFill rotWithShape="1">
              <a:blip r:embed="rId5">
                <a:alphaModFix/>
              </a:blip>
              <a:stretch>
                <a:fillRect b="0" l="0" r="0" t="0"/>
              </a:stretch>
            </a:blip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14" name="Google Shape;1414;p45"/>
          <p:cNvSpPr txBox="1"/>
          <p:nvPr/>
        </p:nvSpPr>
        <p:spPr>
          <a:xfrm>
            <a:off x="537088" y="219743"/>
            <a:ext cx="8686800" cy="1143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Describe each category that we have covered.</a:t>
            </a:r>
            <a:endParaRPr/>
          </a:p>
        </p:txBody>
      </p:sp>
      <p:sp>
        <p:nvSpPr>
          <p:cNvPr descr="Questions" id="1415" name="Google Shape;1415;p45"/>
          <p:cNvSpPr/>
          <p:nvPr/>
        </p:nvSpPr>
        <p:spPr>
          <a:xfrm>
            <a:off x="0" y="0"/>
            <a:ext cx="735230" cy="73523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0" name="Shape 1420"/>
        <p:cNvGrpSpPr/>
        <p:nvPr/>
      </p:nvGrpSpPr>
      <p:grpSpPr>
        <a:xfrm>
          <a:off x="0" y="0"/>
          <a:ext cx="0" cy="0"/>
          <a:chOff x="0" y="0"/>
          <a:chExt cx="0" cy="0"/>
        </a:xfrm>
      </p:grpSpPr>
      <p:sp>
        <p:nvSpPr>
          <p:cNvPr id="1421" name="Google Shape;1421;p46"/>
          <p:cNvSpPr txBox="1"/>
          <p:nvPr>
            <p:ph type="title"/>
          </p:nvPr>
        </p:nvSpPr>
        <p:spPr>
          <a:xfrm>
            <a:off x="457200" y="59467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600"/>
              <a:buFont typeface="Calibri"/>
              <a:buNone/>
            </a:pPr>
            <a:r>
              <a:rPr lang="en-US" sz="3600"/>
              <a:t>Identify the </a:t>
            </a:r>
            <a:r>
              <a:rPr b="1" lang="en-US" sz="3600"/>
              <a:t>producers</a:t>
            </a:r>
            <a:r>
              <a:rPr lang="en-US" sz="3600"/>
              <a:t> in this food web.</a:t>
            </a:r>
            <a:endParaRPr/>
          </a:p>
        </p:txBody>
      </p:sp>
      <p:pic>
        <p:nvPicPr>
          <p:cNvPr descr="Screen Shot 2017-06-12 at 2.28.30 PM.png" id="1422" name="Google Shape;1422;p46"/>
          <p:cNvPicPr preferRelativeResize="0"/>
          <p:nvPr/>
        </p:nvPicPr>
        <p:blipFill rotWithShape="1">
          <a:blip r:embed="rId3">
            <a:alphaModFix/>
          </a:blip>
          <a:srcRect b="0" l="0" r="0" t="0"/>
          <a:stretch/>
        </p:blipFill>
        <p:spPr>
          <a:xfrm>
            <a:off x="1680509" y="1582804"/>
            <a:ext cx="5782981" cy="4352616"/>
          </a:xfrm>
          <a:prstGeom prst="rect">
            <a:avLst/>
          </a:prstGeom>
          <a:noFill/>
          <a:ln>
            <a:noFill/>
          </a:ln>
        </p:spPr>
      </p:pic>
      <p:sp>
        <p:nvSpPr>
          <p:cNvPr descr="Questions" id="1423" name="Google Shape;1423;p46"/>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pic>
        <p:nvPicPr>
          <p:cNvPr descr="Screen Shot 2017-06-12 at 2.28.30 PM.png" id="1429" name="Google Shape;1429;p47"/>
          <p:cNvPicPr preferRelativeResize="0"/>
          <p:nvPr/>
        </p:nvPicPr>
        <p:blipFill rotWithShape="1">
          <a:blip r:embed="rId3">
            <a:alphaModFix/>
          </a:blip>
          <a:srcRect b="0" l="0" r="0" t="0"/>
          <a:stretch/>
        </p:blipFill>
        <p:spPr>
          <a:xfrm>
            <a:off x="1580861" y="1582804"/>
            <a:ext cx="5782981" cy="4352616"/>
          </a:xfrm>
          <a:prstGeom prst="rect">
            <a:avLst/>
          </a:prstGeom>
          <a:noFill/>
          <a:ln>
            <a:noFill/>
          </a:ln>
        </p:spPr>
      </p:pic>
      <p:sp>
        <p:nvSpPr>
          <p:cNvPr id="1430" name="Google Shape;1430;p47"/>
          <p:cNvSpPr/>
          <p:nvPr/>
        </p:nvSpPr>
        <p:spPr>
          <a:xfrm>
            <a:off x="4094026" y="5120280"/>
            <a:ext cx="1013373" cy="553910"/>
          </a:xfrm>
          <a:prstGeom prst="ellipse">
            <a:avLst/>
          </a:prstGeom>
          <a:noFill/>
          <a:ln cap="flat" cmpd="sng" w="76200">
            <a:solidFill>
              <a:srgbClr val="008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31" name="Google Shape;1431;p47"/>
          <p:cNvSpPr/>
          <p:nvPr/>
        </p:nvSpPr>
        <p:spPr>
          <a:xfrm>
            <a:off x="2513164" y="4945358"/>
            <a:ext cx="905281" cy="539691"/>
          </a:xfrm>
          <a:prstGeom prst="ellipse">
            <a:avLst/>
          </a:prstGeom>
          <a:noFill/>
          <a:ln cap="flat" cmpd="sng" w="76200">
            <a:solidFill>
              <a:srgbClr val="008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32" name="Google Shape;1432;p47"/>
          <p:cNvSpPr/>
          <p:nvPr/>
        </p:nvSpPr>
        <p:spPr>
          <a:xfrm>
            <a:off x="5539770" y="4740338"/>
            <a:ext cx="837722" cy="569082"/>
          </a:xfrm>
          <a:prstGeom prst="ellipse">
            <a:avLst/>
          </a:prstGeom>
          <a:noFill/>
          <a:ln cap="flat" cmpd="sng" w="76200">
            <a:solidFill>
              <a:srgbClr val="008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33" name="Google Shape;1433;p47"/>
          <p:cNvSpPr txBox="1"/>
          <p:nvPr/>
        </p:nvSpPr>
        <p:spPr>
          <a:xfrm>
            <a:off x="457200" y="59467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Identify the </a:t>
            </a:r>
            <a:r>
              <a:rPr b="1" lang="en-US" sz="3600">
                <a:solidFill>
                  <a:schemeClr val="dk1"/>
                </a:solidFill>
                <a:latin typeface="Calibri"/>
                <a:ea typeface="Calibri"/>
                <a:cs typeface="Calibri"/>
                <a:sym typeface="Calibri"/>
              </a:rPr>
              <a:t>producers</a:t>
            </a:r>
            <a:r>
              <a:rPr lang="en-US" sz="3600">
                <a:solidFill>
                  <a:schemeClr val="dk1"/>
                </a:solidFill>
                <a:latin typeface="Calibri"/>
                <a:ea typeface="Calibri"/>
                <a:cs typeface="Calibri"/>
                <a:sym typeface="Calibri"/>
              </a:rPr>
              <a:t> in this food web</a:t>
            </a:r>
            <a:endParaRPr sz="3600">
              <a:solidFill>
                <a:schemeClr val="dk1"/>
              </a:solidFill>
              <a:latin typeface="Calibri"/>
              <a:ea typeface="Calibri"/>
              <a:cs typeface="Calibri"/>
              <a:sym typeface="Calibri"/>
            </a:endParaRPr>
          </a:p>
        </p:txBody>
      </p:sp>
      <p:sp>
        <p:nvSpPr>
          <p:cNvPr descr="Questions" id="1434" name="Google Shape;1434;p47"/>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9" name="Shape 1439"/>
        <p:cNvGrpSpPr/>
        <p:nvPr/>
      </p:nvGrpSpPr>
      <p:grpSpPr>
        <a:xfrm>
          <a:off x="0" y="0"/>
          <a:ext cx="0" cy="0"/>
          <a:chOff x="0" y="0"/>
          <a:chExt cx="0" cy="0"/>
        </a:xfrm>
      </p:grpSpPr>
      <p:sp>
        <p:nvSpPr>
          <p:cNvPr id="1440" name="Google Shape;1440;p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600"/>
              <a:buFont typeface="Calibri"/>
              <a:buNone/>
            </a:pPr>
            <a:r>
              <a:rPr lang="en-US" sz="3600"/>
              <a:t>The circled organism is a ________.</a:t>
            </a:r>
            <a:endParaRPr/>
          </a:p>
        </p:txBody>
      </p:sp>
      <p:pic>
        <p:nvPicPr>
          <p:cNvPr descr="Food_Web_Two.jpg" id="1441" name="Google Shape;1441;p48"/>
          <p:cNvPicPr preferRelativeResize="0"/>
          <p:nvPr/>
        </p:nvPicPr>
        <p:blipFill rotWithShape="1">
          <a:blip r:embed="rId3">
            <a:alphaModFix/>
          </a:blip>
          <a:srcRect b="0" l="0" r="0" t="0"/>
          <a:stretch/>
        </p:blipFill>
        <p:spPr>
          <a:xfrm>
            <a:off x="1684610" y="2020758"/>
            <a:ext cx="5833467" cy="3923629"/>
          </a:xfrm>
          <a:prstGeom prst="rect">
            <a:avLst/>
          </a:prstGeom>
          <a:noFill/>
          <a:ln>
            <a:noFill/>
          </a:ln>
        </p:spPr>
      </p:pic>
      <p:sp>
        <p:nvSpPr>
          <p:cNvPr id="1442" name="Google Shape;1442;p48"/>
          <p:cNvSpPr/>
          <p:nvPr/>
        </p:nvSpPr>
        <p:spPr>
          <a:xfrm>
            <a:off x="1684610" y="2018385"/>
            <a:ext cx="2463462" cy="1561758"/>
          </a:xfrm>
          <a:prstGeom prst="ellipse">
            <a:avLst/>
          </a:prstGeom>
          <a:noFill/>
          <a:ln cap="flat" cmpd="sng" w="76200">
            <a:solidFill>
              <a:srgbClr val="366092"/>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descr="Questions" id="1443" name="Google Shape;1443;p48"/>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sp>
        <p:nvSpPr>
          <p:cNvPr id="1449" name="Google Shape;1449;p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600"/>
              <a:buFont typeface="Calibri"/>
              <a:buNone/>
            </a:pPr>
            <a:r>
              <a:rPr lang="en-US" sz="3600"/>
              <a:t>The circled organism is a </a:t>
            </a:r>
            <a:r>
              <a:rPr lang="en-US" sz="3600">
                <a:solidFill>
                  <a:srgbClr val="FF0000"/>
                </a:solidFill>
              </a:rPr>
              <a:t>consumer</a:t>
            </a:r>
            <a:r>
              <a:rPr lang="en-US" sz="3600"/>
              <a:t>.</a:t>
            </a:r>
            <a:endParaRPr/>
          </a:p>
        </p:txBody>
      </p:sp>
      <p:pic>
        <p:nvPicPr>
          <p:cNvPr descr="Food_Web_Two.jpg" id="1450" name="Google Shape;1450;p49"/>
          <p:cNvPicPr preferRelativeResize="0"/>
          <p:nvPr/>
        </p:nvPicPr>
        <p:blipFill rotWithShape="1">
          <a:blip r:embed="rId3">
            <a:alphaModFix/>
          </a:blip>
          <a:srcRect b="0" l="0" r="0" t="0"/>
          <a:stretch/>
        </p:blipFill>
        <p:spPr>
          <a:xfrm>
            <a:off x="1684610" y="2020758"/>
            <a:ext cx="5833467" cy="3923629"/>
          </a:xfrm>
          <a:prstGeom prst="rect">
            <a:avLst/>
          </a:prstGeom>
          <a:noFill/>
          <a:ln>
            <a:noFill/>
          </a:ln>
        </p:spPr>
      </p:pic>
      <p:sp>
        <p:nvSpPr>
          <p:cNvPr id="1451" name="Google Shape;1451;p49"/>
          <p:cNvSpPr/>
          <p:nvPr/>
        </p:nvSpPr>
        <p:spPr>
          <a:xfrm>
            <a:off x="1684610" y="2018385"/>
            <a:ext cx="2463462" cy="1561758"/>
          </a:xfrm>
          <a:prstGeom prst="ellipse">
            <a:avLst/>
          </a:prstGeom>
          <a:noFill/>
          <a:ln cap="flat" cmpd="sng" w="76200">
            <a:solidFill>
              <a:srgbClr val="366092"/>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descr="Questions" id="1452" name="Google Shape;1452;p49"/>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2"/>
          <p:cNvSpPr txBox="1"/>
          <p:nvPr>
            <p:ph idx="1" type="subTitle"/>
          </p:nvPr>
        </p:nvSpPr>
        <p:spPr>
          <a:xfrm>
            <a:off x="1117750" y="332500"/>
            <a:ext cx="77463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dk1"/>
              </a:buClr>
              <a:buSzPts val="3200"/>
              <a:buNone/>
            </a:pPr>
            <a:r>
              <a:rPr b="1" lang="en-US" u="sng">
                <a:solidFill>
                  <a:schemeClr val="dk1"/>
                </a:solidFill>
              </a:rPr>
              <a:t>Producers</a:t>
            </a:r>
            <a:r>
              <a:rPr lang="en-US">
                <a:solidFill>
                  <a:schemeClr val="dk1"/>
                </a:solidFill>
              </a:rPr>
              <a:t>: organisms that use energy to </a:t>
            </a:r>
            <a:r>
              <a:rPr b="1" lang="en-US">
                <a:solidFill>
                  <a:schemeClr val="dk1"/>
                </a:solidFill>
              </a:rPr>
              <a:t>make their own food</a:t>
            </a:r>
            <a:endParaRPr/>
          </a:p>
        </p:txBody>
      </p:sp>
      <p:sp>
        <p:nvSpPr>
          <p:cNvPr descr="Artificial Intelligence" id="225" name="Google Shape;225;p12"/>
          <p:cNvSpPr/>
          <p:nvPr/>
        </p:nvSpPr>
        <p:spPr>
          <a:xfrm>
            <a:off x="0"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Blog" id="226" name="Google Shape;226;p12"/>
          <p:cNvPicPr preferRelativeResize="0"/>
          <p:nvPr/>
        </p:nvPicPr>
        <p:blipFill rotWithShape="1">
          <a:blip r:embed="rId4">
            <a:alphaModFix/>
          </a:blip>
          <a:srcRect b="0" l="0" r="0" t="0"/>
          <a:stretch/>
        </p:blipFill>
        <p:spPr>
          <a:xfrm>
            <a:off x="735230" y="135869"/>
            <a:ext cx="463492" cy="463492"/>
          </a:xfrm>
          <a:prstGeom prst="rect">
            <a:avLst/>
          </a:prstGeom>
          <a:noFill/>
          <a:ln>
            <a:noFill/>
          </a:ln>
        </p:spPr>
      </p:pic>
      <p:pic>
        <p:nvPicPr>
          <p:cNvPr id="227" name="Google Shape;227;p12"/>
          <p:cNvPicPr preferRelativeResize="0"/>
          <p:nvPr/>
        </p:nvPicPr>
        <p:blipFill>
          <a:blip r:embed="rId5">
            <a:alphaModFix/>
          </a:blip>
          <a:stretch>
            <a:fillRect/>
          </a:stretch>
        </p:blipFill>
        <p:spPr>
          <a:xfrm>
            <a:off x="1370400" y="1856975"/>
            <a:ext cx="6250799" cy="419400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7" name="Shape 1457"/>
        <p:cNvGrpSpPr/>
        <p:nvPr/>
      </p:nvGrpSpPr>
      <p:grpSpPr>
        <a:xfrm>
          <a:off x="0" y="0"/>
          <a:ext cx="0" cy="0"/>
          <a:chOff x="0" y="0"/>
          <a:chExt cx="0" cy="0"/>
        </a:xfrm>
      </p:grpSpPr>
      <p:sp>
        <p:nvSpPr>
          <p:cNvPr id="1458" name="Google Shape;1458;p5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600"/>
              <a:buFont typeface="Calibri"/>
              <a:buNone/>
            </a:pPr>
            <a:r>
              <a:rPr lang="en-US" sz="3600"/>
              <a:t>“Nature’s recyclers” break down the remains of other organisms and are known as what?</a:t>
            </a:r>
            <a:endParaRPr/>
          </a:p>
        </p:txBody>
      </p:sp>
      <p:sp>
        <p:nvSpPr>
          <p:cNvPr id="1459" name="Google Shape;1459;p50"/>
          <p:cNvSpPr txBox="1"/>
          <p:nvPr>
            <p:ph idx="1" type="body"/>
          </p:nvPr>
        </p:nvSpPr>
        <p:spPr>
          <a:xfrm>
            <a:off x="457200" y="1959376"/>
            <a:ext cx="4038600" cy="4525963"/>
          </a:xfrm>
          <a:prstGeom prst="rect">
            <a:avLst/>
          </a:prstGeom>
          <a:noFill/>
          <a:ln>
            <a:noFill/>
          </a:ln>
        </p:spPr>
        <p:txBody>
          <a:bodyPr anchorCtr="0" anchor="t" bIns="45700" lIns="91425" spcFirstLastPara="1" rIns="91425" wrap="square" tIns="45700">
            <a:normAutofit/>
          </a:bodyPr>
          <a:lstStyle/>
          <a:p>
            <a:pPr indent="-514350" lvl="0" marL="514350" rtl="0" algn="l">
              <a:spcBef>
                <a:spcPts val="0"/>
              </a:spcBef>
              <a:spcAft>
                <a:spcPts val="0"/>
              </a:spcAft>
              <a:buClr>
                <a:schemeClr val="dk1"/>
              </a:buClr>
              <a:buSzPts val="2800"/>
              <a:buAutoNum type="alphaUcPeriod"/>
            </a:pPr>
            <a:r>
              <a:rPr lang="en-US"/>
              <a:t>Carnivores</a:t>
            </a:r>
            <a:endParaRPr/>
          </a:p>
          <a:p>
            <a:pPr indent="-514350" lvl="0" marL="514350" rtl="0" algn="l">
              <a:spcBef>
                <a:spcPts val="560"/>
              </a:spcBef>
              <a:spcAft>
                <a:spcPts val="0"/>
              </a:spcAft>
              <a:buClr>
                <a:schemeClr val="dk1"/>
              </a:buClr>
              <a:buSzPts val="2800"/>
              <a:buAutoNum type="alphaUcPeriod"/>
            </a:pPr>
            <a:r>
              <a:rPr lang="en-US"/>
              <a:t>Herbivores</a:t>
            </a:r>
            <a:endParaRPr/>
          </a:p>
          <a:p>
            <a:pPr indent="-514350" lvl="0" marL="514350" rtl="0" algn="l">
              <a:spcBef>
                <a:spcPts val="560"/>
              </a:spcBef>
              <a:spcAft>
                <a:spcPts val="0"/>
              </a:spcAft>
              <a:buClr>
                <a:schemeClr val="dk1"/>
              </a:buClr>
              <a:buSzPts val="2800"/>
              <a:buAutoNum type="alphaUcPeriod"/>
            </a:pPr>
            <a:r>
              <a:rPr lang="en-US"/>
              <a:t>Producers</a:t>
            </a:r>
            <a:endParaRPr/>
          </a:p>
          <a:p>
            <a:pPr indent="-514350" lvl="0" marL="514350" rtl="0" algn="l">
              <a:spcBef>
                <a:spcPts val="560"/>
              </a:spcBef>
              <a:spcAft>
                <a:spcPts val="0"/>
              </a:spcAft>
              <a:buClr>
                <a:schemeClr val="dk1"/>
              </a:buClr>
              <a:buSzPts val="2800"/>
              <a:buAutoNum type="alphaUcPeriod"/>
            </a:pPr>
            <a:r>
              <a:rPr lang="en-US"/>
              <a:t>Decomposers</a:t>
            </a:r>
            <a:endParaRPr/>
          </a:p>
          <a:p>
            <a:pPr indent="-514350" lvl="0" marL="514350" rtl="0" algn="l">
              <a:spcBef>
                <a:spcPts val="560"/>
              </a:spcBef>
              <a:spcAft>
                <a:spcPts val="0"/>
              </a:spcAft>
              <a:buClr>
                <a:schemeClr val="dk1"/>
              </a:buClr>
              <a:buSzPts val="2800"/>
              <a:buAutoNum type="alphaUcPeriod"/>
            </a:pPr>
            <a:r>
              <a:rPr lang="en-US"/>
              <a:t>Consumers </a:t>
            </a:r>
            <a:endParaRPr/>
          </a:p>
        </p:txBody>
      </p:sp>
      <p:pic>
        <p:nvPicPr>
          <p:cNvPr descr="dreamstime_xl_3162740.jpg" id="1460" name="Google Shape;1460;p50"/>
          <p:cNvPicPr preferRelativeResize="0"/>
          <p:nvPr/>
        </p:nvPicPr>
        <p:blipFill rotWithShape="1">
          <a:blip r:embed="rId3">
            <a:alphaModFix/>
          </a:blip>
          <a:srcRect b="0" l="0" r="0" t="0"/>
          <a:stretch/>
        </p:blipFill>
        <p:spPr>
          <a:xfrm>
            <a:off x="3984750" y="3217005"/>
            <a:ext cx="4702050" cy="3134700"/>
          </a:xfrm>
          <a:prstGeom prst="rect">
            <a:avLst/>
          </a:prstGeom>
          <a:noFill/>
          <a:ln>
            <a:noFill/>
          </a:ln>
        </p:spPr>
      </p:pic>
      <p:sp>
        <p:nvSpPr>
          <p:cNvPr descr="Questions" id="1461" name="Google Shape;1461;p5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sp>
        <p:nvSpPr>
          <p:cNvPr id="1467" name="Google Shape;1467;p5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600"/>
              <a:buFont typeface="Calibri"/>
              <a:buNone/>
            </a:pPr>
            <a:r>
              <a:rPr lang="en-US" sz="3600"/>
              <a:t>“Nature’s recyclers” break down the remains of other organisms and are known as what?</a:t>
            </a:r>
            <a:endParaRPr/>
          </a:p>
        </p:txBody>
      </p:sp>
      <p:sp>
        <p:nvSpPr>
          <p:cNvPr id="1468" name="Google Shape;1468;p51"/>
          <p:cNvSpPr txBox="1"/>
          <p:nvPr>
            <p:ph idx="1" type="body"/>
          </p:nvPr>
        </p:nvSpPr>
        <p:spPr>
          <a:xfrm>
            <a:off x="457200" y="1959376"/>
            <a:ext cx="4038600" cy="4525963"/>
          </a:xfrm>
          <a:prstGeom prst="rect">
            <a:avLst/>
          </a:prstGeom>
          <a:noFill/>
          <a:ln>
            <a:noFill/>
          </a:ln>
        </p:spPr>
        <p:txBody>
          <a:bodyPr anchorCtr="0" anchor="t" bIns="45700" lIns="91425" spcFirstLastPara="1" rIns="91425" wrap="square" tIns="45700">
            <a:normAutofit/>
          </a:bodyPr>
          <a:lstStyle/>
          <a:p>
            <a:pPr indent="-514350" lvl="0" marL="514350" rtl="0" algn="l">
              <a:spcBef>
                <a:spcPts val="0"/>
              </a:spcBef>
              <a:spcAft>
                <a:spcPts val="0"/>
              </a:spcAft>
              <a:buClr>
                <a:schemeClr val="dk1"/>
              </a:buClr>
              <a:buSzPts val="2800"/>
              <a:buAutoNum type="alphaUcPeriod"/>
            </a:pPr>
            <a:r>
              <a:rPr lang="en-US"/>
              <a:t>Carnivores</a:t>
            </a:r>
            <a:endParaRPr/>
          </a:p>
          <a:p>
            <a:pPr indent="-514350" lvl="0" marL="514350" rtl="0" algn="l">
              <a:spcBef>
                <a:spcPts val="560"/>
              </a:spcBef>
              <a:spcAft>
                <a:spcPts val="0"/>
              </a:spcAft>
              <a:buClr>
                <a:schemeClr val="dk1"/>
              </a:buClr>
              <a:buSzPts val="2800"/>
              <a:buAutoNum type="alphaUcPeriod"/>
            </a:pPr>
            <a:r>
              <a:rPr lang="en-US"/>
              <a:t>Herbivores</a:t>
            </a:r>
            <a:endParaRPr/>
          </a:p>
          <a:p>
            <a:pPr indent="-514350" lvl="0" marL="514350" rtl="0" algn="l">
              <a:spcBef>
                <a:spcPts val="560"/>
              </a:spcBef>
              <a:spcAft>
                <a:spcPts val="0"/>
              </a:spcAft>
              <a:buClr>
                <a:schemeClr val="dk1"/>
              </a:buClr>
              <a:buSzPts val="2800"/>
              <a:buAutoNum type="alphaUcPeriod"/>
            </a:pPr>
            <a:r>
              <a:rPr lang="en-US"/>
              <a:t>Producers</a:t>
            </a:r>
            <a:endParaRPr/>
          </a:p>
          <a:p>
            <a:pPr indent="-514350" lvl="0" marL="514350" rtl="0" algn="l">
              <a:spcBef>
                <a:spcPts val="560"/>
              </a:spcBef>
              <a:spcAft>
                <a:spcPts val="0"/>
              </a:spcAft>
              <a:buClr>
                <a:srgbClr val="FF0000"/>
              </a:buClr>
              <a:buSzPts val="2800"/>
              <a:buAutoNum type="alphaUcPeriod"/>
            </a:pPr>
            <a:r>
              <a:rPr lang="en-US">
                <a:solidFill>
                  <a:srgbClr val="FF0000"/>
                </a:solidFill>
              </a:rPr>
              <a:t>Decomposers</a:t>
            </a:r>
            <a:endParaRPr>
              <a:solidFill>
                <a:srgbClr val="FF0000"/>
              </a:solidFill>
            </a:endParaRPr>
          </a:p>
          <a:p>
            <a:pPr indent="-514350" lvl="0" marL="514350" rtl="0" algn="l">
              <a:spcBef>
                <a:spcPts val="560"/>
              </a:spcBef>
              <a:spcAft>
                <a:spcPts val="0"/>
              </a:spcAft>
              <a:buClr>
                <a:schemeClr val="dk1"/>
              </a:buClr>
              <a:buSzPts val="2800"/>
              <a:buAutoNum type="alphaUcPeriod"/>
            </a:pPr>
            <a:r>
              <a:rPr lang="en-US"/>
              <a:t>Consumers </a:t>
            </a:r>
            <a:endParaRPr/>
          </a:p>
        </p:txBody>
      </p:sp>
      <p:pic>
        <p:nvPicPr>
          <p:cNvPr descr="dreamstime_xl_3162740.jpg" id="1469" name="Google Shape;1469;p51"/>
          <p:cNvPicPr preferRelativeResize="0"/>
          <p:nvPr/>
        </p:nvPicPr>
        <p:blipFill rotWithShape="1">
          <a:blip r:embed="rId3">
            <a:alphaModFix/>
          </a:blip>
          <a:srcRect b="0" l="0" r="0" t="0"/>
          <a:stretch/>
        </p:blipFill>
        <p:spPr>
          <a:xfrm>
            <a:off x="3984750" y="3217005"/>
            <a:ext cx="4702050" cy="3134700"/>
          </a:xfrm>
          <a:prstGeom prst="rect">
            <a:avLst/>
          </a:prstGeom>
          <a:noFill/>
          <a:ln>
            <a:noFill/>
          </a:ln>
        </p:spPr>
      </p:pic>
      <p:sp>
        <p:nvSpPr>
          <p:cNvPr descr="Questions" id="1470" name="Google Shape;1470;p51"/>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5" name="Shape 1475"/>
        <p:cNvGrpSpPr/>
        <p:nvPr/>
      </p:nvGrpSpPr>
      <p:grpSpPr>
        <a:xfrm>
          <a:off x="0" y="0"/>
          <a:ext cx="0" cy="0"/>
          <a:chOff x="0" y="0"/>
          <a:chExt cx="0" cy="0"/>
        </a:xfrm>
      </p:grpSpPr>
      <p:sp>
        <p:nvSpPr>
          <p:cNvPr id="1476" name="Google Shape;1476;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5400"/>
              <a:buFont typeface="Calibri"/>
              <a:buNone/>
            </a:pPr>
            <a:r>
              <a:rPr lang="en-US" sz="5400">
                <a:solidFill>
                  <a:srgbClr val="FF0000"/>
                </a:solidFill>
                <a:latin typeface="Calibri"/>
                <a:ea typeface="Calibri"/>
                <a:cs typeface="Calibri"/>
                <a:sym typeface="Calibri"/>
              </a:rPr>
              <a:t>Remember!!!</a:t>
            </a:r>
            <a:endParaRPr sz="1800">
              <a:solidFill>
                <a:schemeClr val="dk1"/>
              </a:solidFill>
              <a:latin typeface="Calibri"/>
              <a:ea typeface="Calibri"/>
              <a:cs typeface="Calibri"/>
              <a:sym typeface="Calibri"/>
            </a:endParaRPr>
          </a:p>
        </p:txBody>
      </p:sp>
      <p:sp>
        <p:nvSpPr>
          <p:cNvPr descr="Rewind" id="1477" name="Google Shape;1477;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2" name="Shape 1482"/>
        <p:cNvGrpSpPr/>
        <p:nvPr/>
      </p:nvGrpSpPr>
      <p:grpSpPr>
        <a:xfrm>
          <a:off x="0" y="0"/>
          <a:ext cx="0" cy="0"/>
          <a:chOff x="0" y="0"/>
          <a:chExt cx="0" cy="0"/>
        </a:xfrm>
      </p:grpSpPr>
      <p:sp>
        <p:nvSpPr>
          <p:cNvPr id="1483" name="Google Shape;1483;ge27a560ffe_0_1283"/>
          <p:cNvSpPr txBox="1"/>
          <p:nvPr>
            <p:ph idx="1" type="subTitle"/>
          </p:nvPr>
        </p:nvSpPr>
        <p:spPr>
          <a:xfrm>
            <a:off x="870225" y="422600"/>
            <a:ext cx="79065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dk1"/>
              </a:buClr>
              <a:buSzPts val="3200"/>
              <a:buNone/>
            </a:pPr>
            <a:r>
              <a:rPr b="1" lang="en-US" u="sng">
                <a:solidFill>
                  <a:schemeClr val="dk1"/>
                </a:solidFill>
              </a:rPr>
              <a:t>Decomposers</a:t>
            </a:r>
            <a:r>
              <a:rPr b="1" lang="en-US">
                <a:solidFill>
                  <a:schemeClr val="dk1"/>
                </a:solidFill>
              </a:rPr>
              <a:t>: </a:t>
            </a:r>
            <a:r>
              <a:rPr lang="en-US">
                <a:solidFill>
                  <a:schemeClr val="dk1"/>
                </a:solidFill>
              </a:rPr>
              <a:t>organisms that</a:t>
            </a:r>
            <a:r>
              <a:rPr b="1" lang="en-US">
                <a:solidFill>
                  <a:schemeClr val="dk1"/>
                </a:solidFill>
              </a:rPr>
              <a:t> break down </a:t>
            </a:r>
            <a:r>
              <a:rPr lang="en-US">
                <a:solidFill>
                  <a:schemeClr val="dk1"/>
                </a:solidFill>
              </a:rPr>
              <a:t>the remains of other dead organisms </a:t>
            </a:r>
            <a:endParaRPr b="1">
              <a:solidFill>
                <a:schemeClr val="dk1"/>
              </a:solidFill>
            </a:endParaRPr>
          </a:p>
        </p:txBody>
      </p:sp>
      <p:pic>
        <p:nvPicPr>
          <p:cNvPr id="1484" name="Google Shape;1484;ge27a560ffe_0_1283"/>
          <p:cNvPicPr preferRelativeResize="0"/>
          <p:nvPr/>
        </p:nvPicPr>
        <p:blipFill>
          <a:blip r:embed="rId3">
            <a:alphaModFix/>
          </a:blip>
          <a:stretch>
            <a:fillRect/>
          </a:stretch>
        </p:blipFill>
        <p:spPr>
          <a:xfrm>
            <a:off x="1235463" y="1872075"/>
            <a:ext cx="6673075" cy="4448725"/>
          </a:xfrm>
          <a:prstGeom prst="rect">
            <a:avLst/>
          </a:prstGeom>
          <a:noFill/>
          <a:ln>
            <a:noFill/>
          </a:ln>
        </p:spPr>
      </p:pic>
      <p:sp>
        <p:nvSpPr>
          <p:cNvPr descr="Rewind" id="1485" name="Google Shape;1485;ge27a560ffe_0_1283"/>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p5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800"/>
              <a:buChar char="•"/>
            </a:pPr>
            <a:r>
              <a:rPr b="1" lang="en-US"/>
              <a:t>Activity</a:t>
            </a:r>
            <a:endParaRPr/>
          </a:p>
          <a:p>
            <a:pPr indent="-285750" lvl="1" marL="742950" rtl="0" algn="l">
              <a:spcBef>
                <a:spcPts val="480"/>
              </a:spcBef>
              <a:spcAft>
                <a:spcPts val="0"/>
              </a:spcAft>
              <a:buClr>
                <a:schemeClr val="dk1"/>
              </a:buClr>
              <a:buSzPts val="2400"/>
              <a:buChar char="–"/>
            </a:pPr>
            <a:r>
              <a:rPr lang="en-US"/>
              <a:t>Have students create their own food web, making sure to include/label consumers, producers, and decomposers.</a:t>
            </a:r>
            <a:endParaRPr/>
          </a:p>
        </p:txBody>
      </p:sp>
      <p:sp>
        <p:nvSpPr>
          <p:cNvPr id="1492" name="Google Shape;1492;p56"/>
          <p:cNvSpPr txBox="1"/>
          <p:nvPr>
            <p:ph idx="2" type="body"/>
          </p:nvPr>
        </p:nvSpPr>
        <p:spPr>
          <a:xfrm>
            <a:off x="411982" y="4438651"/>
            <a:ext cx="4038600" cy="18288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800"/>
              <a:buChar char="•"/>
            </a:pPr>
            <a:r>
              <a:rPr b="1" lang="en-US"/>
              <a:t>Materials</a:t>
            </a:r>
            <a:r>
              <a:rPr lang="en-US"/>
              <a:t>:</a:t>
            </a:r>
            <a:endParaRPr/>
          </a:p>
          <a:p>
            <a:pPr indent="-285750" lvl="1" marL="742950" rtl="0" algn="l">
              <a:spcBef>
                <a:spcPts val="480"/>
              </a:spcBef>
              <a:spcAft>
                <a:spcPts val="0"/>
              </a:spcAft>
              <a:buClr>
                <a:schemeClr val="dk1"/>
              </a:buClr>
              <a:buSzPts val="2400"/>
              <a:buChar char="–"/>
            </a:pPr>
            <a:r>
              <a:rPr lang="en-US"/>
              <a:t>Paper and pencil</a:t>
            </a:r>
            <a:endParaRPr/>
          </a:p>
          <a:p>
            <a:pPr indent="-285750" lvl="1" marL="742950" rtl="0" algn="l">
              <a:spcBef>
                <a:spcPts val="480"/>
              </a:spcBef>
              <a:spcAft>
                <a:spcPts val="0"/>
              </a:spcAft>
              <a:buClr>
                <a:schemeClr val="dk1"/>
              </a:buClr>
              <a:buSzPts val="2400"/>
              <a:buChar char="–"/>
            </a:pPr>
            <a:r>
              <a:rPr lang="en-US"/>
              <a:t>Colored pencils (optional)</a:t>
            </a:r>
            <a:endParaRPr/>
          </a:p>
        </p:txBody>
      </p:sp>
      <p:sp>
        <p:nvSpPr>
          <p:cNvPr descr="Laptop" id="1493" name="Google Shape;1493;p56"/>
          <p:cNvSpPr/>
          <p:nvPr/>
        </p:nvSpPr>
        <p:spPr>
          <a:xfrm>
            <a:off x="44367"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494" name="Google Shape;1494;p56"/>
          <p:cNvSpPr txBox="1"/>
          <p:nvPr/>
        </p:nvSpPr>
        <p:spPr>
          <a:xfrm>
            <a:off x="1768509" y="111160"/>
            <a:ext cx="560698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C000"/>
              </a:buClr>
              <a:buSzPts val="5600"/>
              <a:buFont typeface="Calibri"/>
              <a:buNone/>
            </a:pPr>
            <a:r>
              <a:rPr lang="en-US" sz="5600">
                <a:solidFill>
                  <a:srgbClr val="FFC000"/>
                </a:solidFill>
                <a:latin typeface="Calibri"/>
                <a:ea typeface="Calibri"/>
                <a:cs typeface="Calibri"/>
                <a:sym typeface="Calibri"/>
              </a:rPr>
              <a:t>Extension Activity</a:t>
            </a:r>
            <a:endParaRPr sz="1800">
              <a:solidFill>
                <a:schemeClr val="dk1"/>
              </a:solidFill>
              <a:latin typeface="Calibri"/>
              <a:ea typeface="Calibri"/>
              <a:cs typeface="Calibri"/>
              <a:sym typeface="Calibri"/>
            </a:endParaRPr>
          </a:p>
        </p:txBody>
      </p:sp>
      <p:pic>
        <p:nvPicPr>
          <p:cNvPr descr="food-web.jpg" id="1495" name="Google Shape;1495;p56"/>
          <p:cNvPicPr preferRelativeResize="0"/>
          <p:nvPr/>
        </p:nvPicPr>
        <p:blipFill rotWithShape="1">
          <a:blip r:embed="rId4">
            <a:alphaModFix/>
          </a:blip>
          <a:srcRect b="0" l="0" r="0" t="0"/>
          <a:stretch/>
        </p:blipFill>
        <p:spPr>
          <a:xfrm>
            <a:off x="4954029" y="1804986"/>
            <a:ext cx="3547861" cy="4009083"/>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0" name="Shape 1500"/>
        <p:cNvGrpSpPr/>
        <p:nvPr/>
      </p:nvGrpSpPr>
      <p:grpSpPr>
        <a:xfrm>
          <a:off x="0" y="0"/>
          <a:ext cx="0" cy="0"/>
          <a:chOff x="0" y="0"/>
          <a:chExt cx="0" cy="0"/>
        </a:xfrm>
      </p:grpSpPr>
      <p:sp>
        <p:nvSpPr>
          <p:cNvPr id="1501" name="Google Shape;1501;ge27a560ffe_0_1292"/>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1502" name="Google Shape;1502;ge27a560ffe_0_1292"/>
          <p:cNvSpPr txBox="1"/>
          <p:nvPr/>
        </p:nvSpPr>
        <p:spPr>
          <a:xfrm>
            <a:off x="2270926" y="900404"/>
            <a:ext cx="46020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u="sng">
                <a:solidFill>
                  <a:schemeClr val="hlink"/>
                </a:solidFill>
                <a:latin typeface="Calibri"/>
                <a:ea typeface="Calibri"/>
                <a:cs typeface="Calibri"/>
                <a:sym typeface="Calibri"/>
                <a:hlinkClick r:id="rId3"/>
              </a:rPr>
              <a:t>Energy Flow Interactive</a:t>
            </a:r>
            <a:endParaRPr sz="3600">
              <a:solidFill>
                <a:schemeClr val="dk1"/>
              </a:solidFill>
              <a:latin typeface="Calibri"/>
              <a:ea typeface="Calibri"/>
              <a:cs typeface="Calibri"/>
              <a:sym typeface="Calibri"/>
            </a:endParaRPr>
          </a:p>
          <a:p>
            <a:pPr indent="0" lvl="0" marL="0" marR="0" rtl="0" algn="ctr">
              <a:spcBef>
                <a:spcPts val="0"/>
              </a:spcBef>
              <a:spcAft>
                <a:spcPts val="0"/>
              </a:spcAft>
              <a:buNone/>
            </a:pPr>
            <a:r>
              <a:rPr lang="en-US" sz="3600">
                <a:solidFill>
                  <a:schemeClr val="dk1"/>
                </a:solidFill>
                <a:latin typeface="Calibri"/>
                <a:ea typeface="Calibri"/>
                <a:cs typeface="Calibri"/>
                <a:sym typeface="Calibri"/>
              </a:rPr>
              <a:t>(PBS Learning Media)</a:t>
            </a:r>
            <a:endParaRPr/>
          </a:p>
        </p:txBody>
      </p:sp>
      <p:pic>
        <p:nvPicPr>
          <p:cNvPr descr="Cursor" id="1503" name="Google Shape;1503;ge27a560ffe_0_1292"/>
          <p:cNvPicPr preferRelativeResize="0"/>
          <p:nvPr/>
        </p:nvPicPr>
        <p:blipFill rotWithShape="1">
          <a:blip r:embed="rId4">
            <a:alphaModFix/>
          </a:blip>
          <a:srcRect b="0" l="0" r="0" t="0"/>
          <a:stretch/>
        </p:blipFill>
        <p:spPr>
          <a:xfrm rot="5400000">
            <a:off x="1584719" y="1517151"/>
            <a:ext cx="914400" cy="914400"/>
          </a:xfrm>
          <a:prstGeom prst="rect">
            <a:avLst/>
          </a:prstGeom>
          <a:noFill/>
          <a:ln>
            <a:noFill/>
          </a:ln>
        </p:spPr>
      </p:pic>
      <p:sp>
        <p:nvSpPr>
          <p:cNvPr id="1504" name="Google Shape;1504;ge27a560ffe_0_1292"/>
          <p:cNvSpPr txBox="1"/>
          <p:nvPr/>
        </p:nvSpPr>
        <p:spPr>
          <a:xfrm>
            <a:off x="411982" y="2230734"/>
            <a:ext cx="2552400" cy="45114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SzPts val="1100"/>
              <a:buNone/>
            </a:pPr>
            <a:r>
              <a:rPr i="1" lang="en-US" sz="1800">
                <a:solidFill>
                  <a:schemeClr val="dk1"/>
                </a:solidFill>
                <a:latin typeface="Calibri"/>
                <a:ea typeface="Calibri"/>
                <a:cs typeface="Calibri"/>
                <a:sym typeface="Calibri"/>
              </a:rPr>
              <a:t>Click the link above to explore how energy flows between different types of organisms in an ecosystem.</a:t>
            </a:r>
            <a:endParaRPr i="1" sz="18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i="1" sz="18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i="1" lang="en-US" sz="1800">
                <a:solidFill>
                  <a:schemeClr val="dk1"/>
                </a:solidFill>
                <a:latin typeface="Calibri"/>
                <a:ea typeface="Calibri"/>
                <a:cs typeface="Calibri"/>
                <a:sym typeface="Calibri"/>
              </a:rPr>
              <a:t>In this simulation activity, you’ll learn why the amount of energy that plants get from the sun is not converted into the same amount of energy as it’s passed on to other organisms.</a:t>
            </a:r>
            <a:endParaRPr i="1" sz="1800">
              <a:solidFill>
                <a:schemeClr val="dk1"/>
              </a:solidFill>
              <a:latin typeface="Calibri"/>
              <a:ea typeface="Calibri"/>
              <a:cs typeface="Calibri"/>
              <a:sym typeface="Calibri"/>
            </a:endParaRPr>
          </a:p>
        </p:txBody>
      </p:sp>
      <p:sp>
        <p:nvSpPr>
          <p:cNvPr descr="Laptop" id="1505" name="Google Shape;1505;ge27a560ffe_0_1292"/>
          <p:cNvSpPr/>
          <p:nvPr/>
        </p:nvSpPr>
        <p:spPr>
          <a:xfrm>
            <a:off x="44367" y="0"/>
            <a:ext cx="735300" cy="7353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06" name="Google Shape;1506;ge27a560ffe_0_1292"/>
          <p:cNvPicPr preferRelativeResize="0"/>
          <p:nvPr/>
        </p:nvPicPr>
        <p:blipFill>
          <a:blip r:embed="rId6">
            <a:alphaModFix/>
          </a:blip>
          <a:stretch>
            <a:fillRect/>
          </a:stretch>
        </p:blipFill>
        <p:spPr>
          <a:xfrm>
            <a:off x="3116773" y="2253399"/>
            <a:ext cx="5772100" cy="4063250"/>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1" name="Shape 1511"/>
        <p:cNvGrpSpPr/>
        <p:nvPr/>
      </p:nvGrpSpPr>
      <p:grpSpPr>
        <a:xfrm>
          <a:off x="0" y="0"/>
          <a:ext cx="0" cy="0"/>
          <a:chOff x="0" y="0"/>
          <a:chExt cx="0" cy="0"/>
        </a:xfrm>
      </p:grpSpPr>
      <p:sp>
        <p:nvSpPr>
          <p:cNvPr id="1512" name="Google Shape;1512;ge27a560ffe_0_1302"/>
          <p:cNvSpPr txBox="1"/>
          <p:nvPr/>
        </p:nvSpPr>
        <p:spPr>
          <a:xfrm>
            <a:off x="779675" y="111150"/>
            <a:ext cx="8176800" cy="892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200">
                <a:solidFill>
                  <a:srgbClr val="FFC000"/>
                </a:solidFill>
                <a:latin typeface="Calibri"/>
                <a:ea typeface="Calibri"/>
                <a:cs typeface="Calibri"/>
                <a:sym typeface="Calibri"/>
              </a:rPr>
              <a:t>Reinforcement Game/</a:t>
            </a:r>
            <a:r>
              <a:rPr lang="en-US" sz="5200">
                <a:solidFill>
                  <a:srgbClr val="FFC000"/>
                </a:solidFill>
                <a:latin typeface="Calibri"/>
                <a:ea typeface="Calibri"/>
                <a:cs typeface="Calibri"/>
                <a:sym typeface="Calibri"/>
              </a:rPr>
              <a:t>Activity</a:t>
            </a:r>
            <a:endParaRPr sz="1000"/>
          </a:p>
        </p:txBody>
      </p:sp>
      <p:sp>
        <p:nvSpPr>
          <p:cNvPr id="1513" name="Google Shape;1513;ge27a560ffe_0_1302"/>
          <p:cNvSpPr txBox="1"/>
          <p:nvPr/>
        </p:nvSpPr>
        <p:spPr>
          <a:xfrm>
            <a:off x="1843200" y="900400"/>
            <a:ext cx="54576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u="sng">
                <a:solidFill>
                  <a:schemeClr val="hlink"/>
                </a:solidFill>
                <a:latin typeface="Calibri"/>
                <a:ea typeface="Calibri"/>
                <a:cs typeface="Calibri"/>
                <a:sym typeface="Calibri"/>
                <a:hlinkClick r:id="rId3"/>
              </a:rPr>
              <a:t>Antarctica</a:t>
            </a:r>
            <a:r>
              <a:rPr lang="en-US" sz="3600" u="sng">
                <a:solidFill>
                  <a:schemeClr val="hlink"/>
                </a:solidFill>
                <a:latin typeface="Calibri"/>
                <a:ea typeface="Calibri"/>
                <a:cs typeface="Calibri"/>
                <a:sym typeface="Calibri"/>
                <a:hlinkClick r:id="rId4"/>
              </a:rPr>
              <a:t> Food Web Game</a:t>
            </a:r>
            <a:endParaRPr sz="3600">
              <a:solidFill>
                <a:schemeClr val="dk1"/>
              </a:solidFill>
              <a:latin typeface="Calibri"/>
              <a:ea typeface="Calibri"/>
              <a:cs typeface="Calibri"/>
              <a:sym typeface="Calibri"/>
            </a:endParaRPr>
          </a:p>
          <a:p>
            <a:pPr indent="0" lvl="0" marL="0" marR="0" rtl="0" algn="ctr">
              <a:spcBef>
                <a:spcPts val="0"/>
              </a:spcBef>
              <a:spcAft>
                <a:spcPts val="0"/>
              </a:spcAft>
              <a:buNone/>
            </a:pPr>
            <a:r>
              <a:rPr lang="en-US" sz="3600">
                <a:solidFill>
                  <a:schemeClr val="dk1"/>
                </a:solidFill>
                <a:latin typeface="Calibri"/>
                <a:ea typeface="Calibri"/>
                <a:cs typeface="Calibri"/>
                <a:sym typeface="Calibri"/>
              </a:rPr>
              <a:t>(PBS Learning Media)</a:t>
            </a:r>
            <a:endParaRPr/>
          </a:p>
        </p:txBody>
      </p:sp>
      <p:pic>
        <p:nvPicPr>
          <p:cNvPr descr="Cursor" id="1514" name="Google Shape;1514;ge27a560ffe_0_1302"/>
          <p:cNvPicPr preferRelativeResize="0"/>
          <p:nvPr/>
        </p:nvPicPr>
        <p:blipFill rotWithShape="1">
          <a:blip r:embed="rId5">
            <a:alphaModFix/>
          </a:blip>
          <a:srcRect b="0" l="0" r="0" t="0"/>
          <a:stretch/>
        </p:blipFill>
        <p:spPr>
          <a:xfrm rot="5400000">
            <a:off x="1584719" y="1517151"/>
            <a:ext cx="914400" cy="914400"/>
          </a:xfrm>
          <a:prstGeom prst="rect">
            <a:avLst/>
          </a:prstGeom>
          <a:noFill/>
          <a:ln>
            <a:noFill/>
          </a:ln>
        </p:spPr>
      </p:pic>
      <p:sp>
        <p:nvSpPr>
          <p:cNvPr id="1515" name="Google Shape;1515;ge27a560ffe_0_1302"/>
          <p:cNvSpPr txBox="1"/>
          <p:nvPr/>
        </p:nvSpPr>
        <p:spPr>
          <a:xfrm>
            <a:off x="411982" y="2230734"/>
            <a:ext cx="2552400" cy="3237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SzPts val="1100"/>
              <a:buNone/>
            </a:pPr>
            <a:r>
              <a:rPr i="1" lang="en-US" sz="1800">
                <a:solidFill>
                  <a:schemeClr val="dk1"/>
                </a:solidFill>
                <a:latin typeface="Calibri"/>
                <a:ea typeface="Calibri"/>
                <a:cs typeface="Calibri"/>
                <a:sym typeface="Calibri"/>
              </a:rPr>
              <a:t>Click the link above to learn more about food chains, food webs, and the trophic levels of an Antarctic marine food web.</a:t>
            </a:r>
            <a:endParaRPr i="1" sz="18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i="1" lang="en-US" sz="1800">
                <a:solidFill>
                  <a:schemeClr val="dk1"/>
                </a:solidFill>
                <a:latin typeface="Calibri"/>
                <a:ea typeface="Calibri"/>
                <a:cs typeface="Calibri"/>
                <a:sym typeface="Calibri"/>
              </a:rPr>
              <a:t>The Food Web Game lets you test your knowledge and build your own Antarctic food web.</a:t>
            </a:r>
            <a:endParaRPr i="1" sz="1800">
              <a:solidFill>
                <a:schemeClr val="dk1"/>
              </a:solidFill>
              <a:latin typeface="Calibri"/>
              <a:ea typeface="Calibri"/>
              <a:cs typeface="Calibri"/>
              <a:sym typeface="Calibri"/>
            </a:endParaRPr>
          </a:p>
        </p:txBody>
      </p:sp>
      <p:sp>
        <p:nvSpPr>
          <p:cNvPr descr="Laptop" id="1516" name="Google Shape;1516;ge27a560ffe_0_1302"/>
          <p:cNvSpPr/>
          <p:nvPr/>
        </p:nvSpPr>
        <p:spPr>
          <a:xfrm>
            <a:off x="44367" y="0"/>
            <a:ext cx="735300" cy="73530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17" name="Google Shape;1517;ge27a560ffe_0_1302"/>
          <p:cNvPicPr preferRelativeResize="0"/>
          <p:nvPr/>
        </p:nvPicPr>
        <p:blipFill>
          <a:blip r:embed="rId7">
            <a:alphaModFix/>
          </a:blip>
          <a:stretch>
            <a:fillRect/>
          </a:stretch>
        </p:blipFill>
        <p:spPr>
          <a:xfrm>
            <a:off x="3040198" y="2230725"/>
            <a:ext cx="5838050" cy="3947175"/>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2" name="Shape 1522"/>
        <p:cNvGrpSpPr/>
        <p:nvPr/>
      </p:nvGrpSpPr>
      <p:grpSpPr>
        <a:xfrm>
          <a:off x="0" y="0"/>
          <a:ext cx="0" cy="0"/>
          <a:chOff x="0" y="0"/>
          <a:chExt cx="0" cy="0"/>
        </a:xfrm>
      </p:grpSpPr>
      <p:sp>
        <p:nvSpPr>
          <p:cNvPr id="1523" name="Google Shape;1523;ge27a560ffe_0_1314"/>
          <p:cNvSpPr txBox="1"/>
          <p:nvPr/>
        </p:nvSpPr>
        <p:spPr>
          <a:xfrm>
            <a:off x="779675" y="111150"/>
            <a:ext cx="8238300" cy="1754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5200">
                <a:solidFill>
                  <a:srgbClr val="FFC000"/>
                </a:solidFill>
                <a:latin typeface="Calibri"/>
                <a:ea typeface="Calibri"/>
                <a:cs typeface="Calibri"/>
                <a:sym typeface="Calibri"/>
              </a:rPr>
              <a:t>Reinforcement Game/Activity</a:t>
            </a:r>
            <a:endParaRPr sz="1000">
              <a:solidFill>
                <a:schemeClr val="dk1"/>
              </a:solidFill>
            </a:endParaRPr>
          </a:p>
          <a:p>
            <a:pPr indent="0" lvl="0" marL="0" marR="0" rtl="0" algn="l">
              <a:spcBef>
                <a:spcPts val="0"/>
              </a:spcBef>
              <a:spcAft>
                <a:spcPts val="0"/>
              </a:spcAft>
              <a:buNone/>
            </a:pPr>
            <a:r>
              <a:t/>
            </a:r>
            <a:endParaRPr sz="5600">
              <a:solidFill>
                <a:srgbClr val="FFC000"/>
              </a:solidFill>
              <a:latin typeface="Calibri"/>
              <a:ea typeface="Calibri"/>
              <a:cs typeface="Calibri"/>
              <a:sym typeface="Calibri"/>
            </a:endParaRPr>
          </a:p>
        </p:txBody>
      </p:sp>
      <p:sp>
        <p:nvSpPr>
          <p:cNvPr id="1524" name="Google Shape;1524;ge27a560ffe_0_1314"/>
          <p:cNvSpPr txBox="1"/>
          <p:nvPr/>
        </p:nvSpPr>
        <p:spPr>
          <a:xfrm>
            <a:off x="976675" y="1030125"/>
            <a:ext cx="77961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u="sng">
                <a:solidFill>
                  <a:schemeClr val="hlink"/>
                </a:solidFill>
                <a:hlinkClick r:id="rId3"/>
              </a:rPr>
              <a:t>Producers-Consumers-Decomposers Game</a:t>
            </a:r>
            <a:endParaRPr sz="3000"/>
          </a:p>
        </p:txBody>
      </p:sp>
      <p:pic>
        <p:nvPicPr>
          <p:cNvPr descr="Cursor" id="1525" name="Google Shape;1525;ge27a560ffe_0_1314"/>
          <p:cNvPicPr preferRelativeResize="0"/>
          <p:nvPr/>
        </p:nvPicPr>
        <p:blipFill rotWithShape="1">
          <a:blip r:embed="rId4">
            <a:alphaModFix/>
          </a:blip>
          <a:srcRect b="0" l="0" r="0" t="0"/>
          <a:stretch/>
        </p:blipFill>
        <p:spPr>
          <a:xfrm rot="5400000">
            <a:off x="1584719" y="1517151"/>
            <a:ext cx="914400" cy="914400"/>
          </a:xfrm>
          <a:prstGeom prst="rect">
            <a:avLst/>
          </a:prstGeom>
          <a:noFill/>
          <a:ln>
            <a:noFill/>
          </a:ln>
        </p:spPr>
      </p:pic>
      <p:sp>
        <p:nvSpPr>
          <p:cNvPr id="1526" name="Google Shape;1526;ge27a560ffe_0_1314"/>
          <p:cNvSpPr txBox="1"/>
          <p:nvPr/>
        </p:nvSpPr>
        <p:spPr>
          <a:xfrm>
            <a:off x="411982" y="2230734"/>
            <a:ext cx="2552400" cy="19626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SzPts val="1100"/>
              <a:buNone/>
            </a:pPr>
            <a:r>
              <a:rPr i="1" lang="en-US" sz="1800">
                <a:solidFill>
                  <a:schemeClr val="dk1"/>
                </a:solidFill>
                <a:latin typeface="Calibri"/>
                <a:ea typeface="Calibri"/>
                <a:cs typeface="Calibri"/>
                <a:sym typeface="Calibri"/>
              </a:rPr>
              <a:t>Click the link above to practice identifying examples of different producers, consumers, and decomposers – and watch them in action!</a:t>
            </a:r>
            <a:endParaRPr i="1" sz="1800">
              <a:solidFill>
                <a:schemeClr val="dk1"/>
              </a:solidFill>
              <a:latin typeface="Calibri"/>
              <a:ea typeface="Calibri"/>
              <a:cs typeface="Calibri"/>
              <a:sym typeface="Calibri"/>
            </a:endParaRPr>
          </a:p>
        </p:txBody>
      </p:sp>
      <p:sp>
        <p:nvSpPr>
          <p:cNvPr descr="Laptop" id="1527" name="Google Shape;1527;ge27a560ffe_0_1314"/>
          <p:cNvSpPr/>
          <p:nvPr/>
        </p:nvSpPr>
        <p:spPr>
          <a:xfrm>
            <a:off x="44367" y="0"/>
            <a:ext cx="735300" cy="7353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8" name="Google Shape;1528;ge27a560ffe_0_1314"/>
          <p:cNvPicPr preferRelativeResize="0"/>
          <p:nvPr/>
        </p:nvPicPr>
        <p:blipFill>
          <a:blip r:embed="rId6">
            <a:alphaModFix/>
          </a:blip>
          <a:stretch>
            <a:fillRect/>
          </a:stretch>
        </p:blipFill>
        <p:spPr>
          <a:xfrm>
            <a:off x="2964373" y="2431550"/>
            <a:ext cx="6027225" cy="3500474"/>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3" name="Shape 1533"/>
        <p:cNvGrpSpPr/>
        <p:nvPr/>
      </p:nvGrpSpPr>
      <p:grpSpPr>
        <a:xfrm>
          <a:off x="0" y="0"/>
          <a:ext cx="0" cy="0"/>
          <a:chOff x="0" y="0"/>
          <a:chExt cx="0" cy="0"/>
        </a:xfrm>
      </p:grpSpPr>
      <p:sp>
        <p:nvSpPr>
          <p:cNvPr descr="Lightbulb and gear" id="1534" name="Google Shape;1534;ge27a560ffe_0_1327"/>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535" name="Google Shape;1535;ge27a560ffe_0_1327"/>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000"/>
              <a:buFont typeface="Calibri"/>
              <a:buNone/>
            </a:pPr>
            <a:r>
              <a:rPr b="1" i="0" lang="en-US" sz="3000" u="none" cap="none" strike="noStrike">
                <a:solidFill>
                  <a:schemeClr val="dk1"/>
                </a:solidFill>
                <a:latin typeface="Calibri"/>
                <a:ea typeface="Calibri"/>
                <a:cs typeface="Calibri"/>
                <a:sym typeface="Calibri"/>
              </a:rPr>
              <a:t>Big Questions: </a:t>
            </a:r>
            <a:r>
              <a:rPr b="0" i="0" lang="en-US" sz="3000" u="none" cap="none" strike="noStrike">
                <a:solidFill>
                  <a:schemeClr val="dk1"/>
                </a:solidFill>
                <a:latin typeface="Calibri"/>
                <a:ea typeface="Calibri"/>
                <a:cs typeface="Calibri"/>
                <a:sym typeface="Calibri"/>
              </a:rPr>
              <a:t>W</a:t>
            </a:r>
            <a:r>
              <a:rPr lang="en-US" sz="3000">
                <a:solidFill>
                  <a:schemeClr val="dk1"/>
                </a:solidFill>
                <a:latin typeface="Calibri"/>
                <a:ea typeface="Calibri"/>
                <a:cs typeface="Calibri"/>
                <a:sym typeface="Calibri"/>
              </a:rPr>
              <a:t>hat relationships exist among producers, consumers, and decomposers?</a:t>
            </a:r>
            <a:endParaRPr b="0" i="0" sz="1800" u="none" cap="none" strike="noStrike">
              <a:solidFill>
                <a:schemeClr val="dk1"/>
              </a:solidFill>
              <a:latin typeface="Calibri"/>
              <a:ea typeface="Calibri"/>
              <a:cs typeface="Calibri"/>
              <a:sym typeface="Calibri"/>
            </a:endParaRPr>
          </a:p>
        </p:txBody>
      </p:sp>
      <p:pic>
        <p:nvPicPr>
          <p:cNvPr id="1536" name="Google Shape;1536;ge27a560ffe_0_1327"/>
          <p:cNvPicPr preferRelativeResize="0"/>
          <p:nvPr/>
        </p:nvPicPr>
        <p:blipFill>
          <a:blip r:embed="rId4">
            <a:alphaModFix/>
          </a:blip>
          <a:stretch>
            <a:fillRect/>
          </a:stretch>
        </p:blipFill>
        <p:spPr>
          <a:xfrm>
            <a:off x="2254700" y="1944424"/>
            <a:ext cx="4634600" cy="4634600"/>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1" name="Shape 1541"/>
        <p:cNvGrpSpPr/>
        <p:nvPr/>
      </p:nvGrpSpPr>
      <p:grpSpPr>
        <a:xfrm>
          <a:off x="0" y="0"/>
          <a:ext cx="0" cy="0"/>
          <a:chOff x="0" y="0"/>
          <a:chExt cx="0" cy="0"/>
        </a:xfrm>
      </p:grpSpPr>
      <p:pic>
        <p:nvPicPr>
          <p:cNvPr id="1542" name="Google Shape;1542;p58"/>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descr="Questions" id="233" name="Google Shape;233;ge27a560ffe_0_51"/>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6" name="Shape 1546"/>
        <p:cNvGrpSpPr/>
        <p:nvPr/>
      </p:nvGrpSpPr>
      <p:grpSpPr>
        <a:xfrm>
          <a:off x="0" y="0"/>
          <a:ext cx="0" cy="0"/>
          <a:chOff x="0" y="0"/>
          <a:chExt cx="0" cy="0"/>
        </a:xfrm>
      </p:grpSpPr>
      <p:pic>
        <p:nvPicPr>
          <p:cNvPr descr="IEP Translation – Communication from OSEP regarding the ..." id="1547" name="Google Shape;1547;p59"/>
          <p:cNvPicPr preferRelativeResize="0"/>
          <p:nvPr/>
        </p:nvPicPr>
        <p:blipFill rotWithShape="1">
          <a:blip r:embed="rId3">
            <a:alphaModFix/>
          </a:blip>
          <a:srcRect b="0" l="0" r="0" t="0"/>
          <a:stretch/>
        </p:blipFill>
        <p:spPr>
          <a:xfrm>
            <a:off x="1607949" y="905229"/>
            <a:ext cx="6411844" cy="904494"/>
          </a:xfrm>
          <a:prstGeom prst="rect">
            <a:avLst/>
          </a:prstGeom>
          <a:noFill/>
          <a:ln>
            <a:noFill/>
          </a:ln>
        </p:spPr>
      </p:pic>
      <p:pic>
        <p:nvPicPr>
          <p:cNvPr descr="United States Department of Education - Wikipedia" id="1548" name="Google Shape;1548;p59"/>
          <p:cNvPicPr preferRelativeResize="0"/>
          <p:nvPr/>
        </p:nvPicPr>
        <p:blipFill rotWithShape="1">
          <a:blip r:embed="rId4">
            <a:alphaModFix/>
          </a:blip>
          <a:srcRect b="0" l="0" r="0" t="0"/>
          <a:stretch/>
        </p:blipFill>
        <p:spPr>
          <a:xfrm>
            <a:off x="3737160" y="1949664"/>
            <a:ext cx="2153432" cy="2006936"/>
          </a:xfrm>
          <a:prstGeom prst="rect">
            <a:avLst/>
          </a:prstGeom>
          <a:noFill/>
          <a:ln>
            <a:noFill/>
          </a:ln>
        </p:spPr>
      </p:pic>
      <p:pic>
        <p:nvPicPr>
          <p:cNvPr id="1549" name="Google Shape;1549;p59"/>
          <p:cNvPicPr preferRelativeResize="0"/>
          <p:nvPr/>
        </p:nvPicPr>
        <p:blipFill rotWithShape="1">
          <a:blip r:embed="rId5">
            <a:alphaModFix/>
          </a:blip>
          <a:srcRect b="0" l="0" r="0" t="0"/>
          <a:stretch/>
        </p:blipFill>
        <p:spPr>
          <a:xfrm>
            <a:off x="571525" y="4236393"/>
            <a:ext cx="8001000" cy="1289764"/>
          </a:xfrm>
          <a:prstGeom prst="rect">
            <a:avLst/>
          </a:prstGeom>
          <a:noFill/>
          <a:ln>
            <a:noFill/>
          </a:ln>
        </p:spPr>
      </p:pic>
      <p:sp>
        <p:nvSpPr>
          <p:cNvPr id="1550" name="Google Shape;1550;p59"/>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3200"/>
              <a:buFont typeface="Calibri"/>
              <a:buNone/>
            </a:pPr>
            <a:r>
              <a:rPr lang="en-US" sz="3200">
                <a:solidFill>
                  <a:srgbClr val="000000"/>
                </a:solidFill>
                <a:latin typeface="Calibri"/>
                <a:ea typeface="Calibri"/>
                <a:cs typeface="Calibri"/>
                <a:sym typeface="Calibri"/>
              </a:rPr>
              <a:t>This Video Was Created With Resources From:</a:t>
            </a:r>
            <a:endParaRPr sz="1800">
              <a:solidFill>
                <a:schemeClr val="dk1"/>
              </a:solidFill>
              <a:latin typeface="Calibri"/>
              <a:ea typeface="Calibri"/>
              <a:cs typeface="Calibri"/>
              <a:sym typeface="Calibri"/>
            </a:endParaRPr>
          </a:p>
        </p:txBody>
      </p:sp>
      <p:sp>
        <p:nvSpPr>
          <p:cNvPr id="1551" name="Google Shape;1551;p59"/>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rgbClr val="000000"/>
              </a:buClr>
              <a:buSzPts val="1450"/>
              <a:buFont typeface="Arial"/>
              <a:buNone/>
            </a:pPr>
            <a:r>
              <a:rPr b="1" lang="en-US" sz="1450">
                <a:solidFill>
                  <a:srgbClr val="000000"/>
                </a:solidFill>
                <a:latin typeface="Calibri"/>
                <a:ea typeface="Calibri"/>
                <a:cs typeface="Calibri"/>
                <a:sym typeface="Calibri"/>
              </a:rPr>
              <a:t>Questions or Comments</a:t>
            </a:r>
            <a:endParaRPr sz="1500">
              <a:solidFill>
                <a:srgbClr val="000000"/>
              </a:solidFill>
              <a:latin typeface="Calibri"/>
              <a:ea typeface="Calibri"/>
              <a:cs typeface="Calibri"/>
              <a:sym typeface="Calibri"/>
            </a:endParaRPr>
          </a:p>
          <a:p>
            <a:pPr indent="0" lvl="0" marL="0" marR="0" rtl="0" algn="ctr">
              <a:spcBef>
                <a:spcPts val="0"/>
              </a:spcBef>
              <a:spcAft>
                <a:spcPts val="0"/>
              </a:spcAft>
              <a:buClr>
                <a:srgbClr val="000000"/>
              </a:buClr>
              <a:buSzPts val="1450"/>
              <a:buFont typeface="Arial"/>
              <a:buNone/>
            </a:pPr>
            <a:r>
              <a:t/>
            </a:r>
            <a:endParaRPr b="1" sz="1450">
              <a:solidFill>
                <a:srgbClr val="000000"/>
              </a:solidFill>
              <a:latin typeface="Calibri"/>
              <a:ea typeface="Calibri"/>
              <a:cs typeface="Calibri"/>
              <a:sym typeface="Calibri"/>
            </a:endParaRPr>
          </a:p>
          <a:p>
            <a:pPr indent="0" lvl="0" marL="0" marR="0" rtl="0" algn="ctr">
              <a:spcBef>
                <a:spcPts val="0"/>
              </a:spcBef>
              <a:spcAft>
                <a:spcPts val="0"/>
              </a:spcAft>
              <a:buClr>
                <a:srgbClr val="000000"/>
              </a:buClr>
              <a:buSzPts val="1450"/>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latin typeface="Calibri"/>
              <a:ea typeface="Calibri"/>
              <a:cs typeface="Calibri"/>
              <a:sym typeface="Calibri"/>
            </a:endParaRPr>
          </a:p>
          <a:p>
            <a:pPr indent="0" lvl="0" marL="0" marR="0" rtl="0" algn="ctr">
              <a:spcBef>
                <a:spcPts val="0"/>
              </a:spcBef>
              <a:spcAft>
                <a:spcPts val="0"/>
              </a:spcAft>
              <a:buClr>
                <a:srgbClr val="000000"/>
              </a:buClr>
              <a:buSzPts val="1450"/>
              <a:buFont typeface="Arial"/>
              <a:buNone/>
            </a:pPr>
            <a:r>
              <a:rPr lang="en-US" sz="1450">
                <a:solidFill>
                  <a:srgbClr val="000000"/>
                </a:solidFill>
                <a:latin typeface="Calibri"/>
                <a:ea typeface="Calibri"/>
                <a:cs typeface="Calibri"/>
                <a:sym typeface="Calibri"/>
              </a:rPr>
              <a:t>Rachel L Kunemund, Ph.D.	             rk8vm@virginia.edu</a:t>
            </a:r>
            <a:endParaRPr sz="15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ge27a560ffe_0_56"/>
          <p:cNvSpPr txBox="1"/>
          <p:nvPr/>
        </p:nvSpPr>
        <p:spPr>
          <a:xfrm>
            <a:off x="928451" y="443325"/>
            <a:ext cx="78774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What are producers?</a:t>
            </a:r>
            <a:endParaRPr/>
          </a:p>
        </p:txBody>
      </p:sp>
      <p:sp>
        <p:nvSpPr>
          <p:cNvPr descr="Questions" id="240" name="Google Shape;240;ge27a560ffe_0_5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241" name="Google Shape;241;ge27a560ffe_0_56"/>
          <p:cNvPicPr preferRelativeResize="0"/>
          <p:nvPr/>
        </p:nvPicPr>
        <p:blipFill>
          <a:blip r:embed="rId4">
            <a:alphaModFix/>
          </a:blip>
          <a:stretch>
            <a:fillRect/>
          </a:stretch>
        </p:blipFill>
        <p:spPr>
          <a:xfrm>
            <a:off x="1446600" y="1653125"/>
            <a:ext cx="6250799" cy="4194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descr="Artificial Intelligence" id="247" name="Google Shape;247;p13"/>
          <p:cNvSpPr/>
          <p:nvPr/>
        </p:nvSpPr>
        <p:spPr>
          <a:xfrm>
            <a:off x="0"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248" name="Google Shape;248;p13"/>
          <p:cNvPicPr preferRelativeResize="0"/>
          <p:nvPr/>
        </p:nvPicPr>
        <p:blipFill>
          <a:blip r:embed="rId4">
            <a:alphaModFix/>
          </a:blip>
          <a:stretch>
            <a:fillRect/>
          </a:stretch>
        </p:blipFill>
        <p:spPr>
          <a:xfrm>
            <a:off x="131886" y="807625"/>
            <a:ext cx="8880224" cy="5858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e27a560ffe_0_64"/>
          <p:cNvSpPr txBox="1"/>
          <p:nvPr>
            <p:ph type="ctrTitle"/>
          </p:nvPr>
        </p:nvSpPr>
        <p:spPr>
          <a:xfrm>
            <a:off x="685800" y="427701"/>
            <a:ext cx="7772400" cy="1470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8000"/>
              </a:buClr>
              <a:buSzPts val="4400"/>
              <a:buFont typeface="Calibri"/>
              <a:buNone/>
            </a:pPr>
            <a:r>
              <a:rPr b="1" lang="en-US">
                <a:solidFill>
                  <a:srgbClr val="008000"/>
                </a:solidFill>
              </a:rPr>
              <a:t>Green plants</a:t>
            </a:r>
            <a:r>
              <a:rPr lang="en-US"/>
              <a:t> make their own food using photosynthesis</a:t>
            </a:r>
            <a:endParaRPr/>
          </a:p>
        </p:txBody>
      </p:sp>
      <p:pic>
        <p:nvPicPr>
          <p:cNvPr descr="dreamstime_xl_7923161.jpg" id="255" name="Google Shape;255;ge27a560ffe_0_64"/>
          <p:cNvPicPr preferRelativeResize="0"/>
          <p:nvPr/>
        </p:nvPicPr>
        <p:blipFill rotWithShape="1">
          <a:blip r:embed="rId3">
            <a:alphaModFix/>
          </a:blip>
          <a:srcRect b="0" l="0" r="0" t="0"/>
          <a:stretch/>
        </p:blipFill>
        <p:spPr>
          <a:xfrm>
            <a:off x="2016360" y="2466905"/>
            <a:ext cx="5067086" cy="3365888"/>
          </a:xfrm>
          <a:prstGeom prst="rect">
            <a:avLst/>
          </a:prstGeom>
          <a:noFill/>
          <a:ln>
            <a:noFill/>
          </a:ln>
        </p:spPr>
      </p:pic>
      <p:sp>
        <p:nvSpPr>
          <p:cNvPr descr="Artificial Intelligence" id="256" name="Google Shape;256;ge27a560ffe_0_64"/>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
          <p:cNvSpPr txBox="1"/>
          <p:nvPr/>
        </p:nvSpPr>
        <p:spPr>
          <a:xfrm>
            <a:off x="1752600" y="257651"/>
            <a:ext cx="5486400" cy="172354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8800" u="none" cap="none" strike="noStrike">
                <a:solidFill>
                  <a:schemeClr val="dk1"/>
                </a:solidFill>
                <a:latin typeface="Calibri"/>
                <a:ea typeface="Calibri"/>
                <a:cs typeface="Calibri"/>
                <a:sym typeface="Calibri"/>
              </a:rPr>
              <a:t>Producers</a:t>
            </a:r>
            <a:endParaRPr/>
          </a:p>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20" name="Google Shape;120;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21" name="Google Shape;121;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Calibri"/>
              <a:buNone/>
            </a:pPr>
            <a:r>
              <a:rPr b="1" i="0" lang="en-US" sz="1800" u="none" cap="none" strike="noStrike">
                <a:solidFill>
                  <a:schemeClr val="lt1"/>
                </a:solidFill>
                <a:latin typeface="Calibri"/>
                <a:ea typeface="Calibri"/>
                <a:cs typeface="Calibri"/>
                <a:sym typeface="Calibri"/>
              </a:rPr>
              <a:t>Intro</a:t>
            </a:r>
            <a:endParaRPr b="0" i="0" sz="1800" u="none" cap="none" strike="noStrike">
              <a:solidFill>
                <a:schemeClr val="dk1"/>
              </a:solidFill>
              <a:latin typeface="Calibri"/>
              <a:ea typeface="Calibri"/>
              <a:cs typeface="Calibri"/>
              <a:sym typeface="Calibri"/>
            </a:endParaRPr>
          </a:p>
        </p:txBody>
      </p:sp>
      <p:pic>
        <p:nvPicPr>
          <p:cNvPr id="122" name="Google Shape;122;p2"/>
          <p:cNvPicPr preferRelativeResize="0"/>
          <p:nvPr/>
        </p:nvPicPr>
        <p:blipFill>
          <a:blip r:embed="rId3">
            <a:alphaModFix/>
          </a:blip>
          <a:stretch>
            <a:fillRect/>
          </a:stretch>
        </p:blipFill>
        <p:spPr>
          <a:xfrm>
            <a:off x="1370400" y="2148175"/>
            <a:ext cx="6250799" cy="4194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descr="dreamstime_xl_7923161.jpg" id="262" name="Google Shape;262;p14"/>
          <p:cNvPicPr preferRelativeResize="0"/>
          <p:nvPr/>
        </p:nvPicPr>
        <p:blipFill rotWithShape="1">
          <a:blip r:embed="rId3">
            <a:alphaModFix/>
          </a:blip>
          <a:srcRect b="0" l="0" r="0" t="0"/>
          <a:stretch/>
        </p:blipFill>
        <p:spPr>
          <a:xfrm>
            <a:off x="2016360" y="1118751"/>
            <a:ext cx="5067089" cy="3365890"/>
          </a:xfrm>
          <a:prstGeom prst="rect">
            <a:avLst/>
          </a:prstGeom>
          <a:noFill/>
          <a:ln>
            <a:noFill/>
          </a:ln>
        </p:spPr>
      </p:pic>
      <p:sp>
        <p:nvSpPr>
          <p:cNvPr id="263" name="Google Shape;263;p14"/>
          <p:cNvSpPr txBox="1"/>
          <p:nvPr/>
        </p:nvSpPr>
        <p:spPr>
          <a:xfrm>
            <a:off x="685800" y="4340294"/>
            <a:ext cx="7772400" cy="1169552"/>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008000"/>
              </a:buClr>
              <a:buSzPts val="4400"/>
              <a:buFont typeface="Calibri"/>
              <a:buNone/>
            </a:pPr>
            <a:r>
              <a:rPr b="1" lang="en-US" sz="4400">
                <a:solidFill>
                  <a:srgbClr val="008000"/>
                </a:solidFill>
                <a:latin typeface="Calibri"/>
                <a:ea typeface="Calibri"/>
                <a:cs typeface="Calibri"/>
                <a:sym typeface="Calibri"/>
              </a:rPr>
              <a:t>Green plants</a:t>
            </a:r>
            <a:r>
              <a:rPr lang="en-US" sz="4400">
                <a:solidFill>
                  <a:schemeClr val="dk1"/>
                </a:solidFill>
                <a:latin typeface="Calibri"/>
                <a:ea typeface="Calibri"/>
                <a:cs typeface="Calibri"/>
                <a:sym typeface="Calibri"/>
              </a:rPr>
              <a:t> are producers</a:t>
            </a:r>
            <a:endParaRPr/>
          </a:p>
        </p:txBody>
      </p:sp>
      <p:sp>
        <p:nvSpPr>
          <p:cNvPr descr="Artificial Intelligence" id="264" name="Google Shape;264;p14"/>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descr="Artificial Intelligence" id="270" name="Google Shape;270;p15"/>
          <p:cNvSpPr/>
          <p:nvPr/>
        </p:nvSpPr>
        <p:spPr>
          <a:xfrm>
            <a:off x="899353" y="1172306"/>
            <a:ext cx="4349262" cy="3997569"/>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Comment Like" id="271" name="Google Shape;271;p15"/>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descr="dreamstime_xl_23964665.jpg" id="277" name="Google Shape;277;p16"/>
          <p:cNvPicPr preferRelativeResize="0"/>
          <p:nvPr/>
        </p:nvPicPr>
        <p:blipFill rotWithShape="1">
          <a:blip r:embed="rId3">
            <a:alphaModFix/>
          </a:blip>
          <a:srcRect b="0" l="0" r="0" t="0"/>
          <a:stretch/>
        </p:blipFill>
        <p:spPr>
          <a:xfrm>
            <a:off x="1270094" y="1235452"/>
            <a:ext cx="6594019" cy="3877362"/>
          </a:xfrm>
          <a:prstGeom prst="rect">
            <a:avLst/>
          </a:prstGeom>
          <a:noFill/>
          <a:ln>
            <a:noFill/>
          </a:ln>
        </p:spPr>
      </p:pic>
      <p:sp>
        <p:nvSpPr>
          <p:cNvPr descr="Artificial Intelligence" id="278" name="Google Shape;278;p16"/>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Comment Like" id="279" name="Google Shape;279;p16"/>
          <p:cNvPicPr preferRelativeResize="0"/>
          <p:nvPr/>
        </p:nvPicPr>
        <p:blipFill rotWithShape="1">
          <a:blip r:embed="rId5">
            <a:alphaModFix/>
          </a:blip>
          <a:srcRect b="0" l="0" r="0" t="0"/>
          <a:stretch/>
        </p:blipFill>
        <p:spPr>
          <a:xfrm>
            <a:off x="735230" y="146272"/>
            <a:ext cx="571056" cy="57105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descr="dreamstime_xl_33556579.jpg" id="285" name="Google Shape;285;p17"/>
          <p:cNvPicPr preferRelativeResize="0"/>
          <p:nvPr/>
        </p:nvPicPr>
        <p:blipFill rotWithShape="1">
          <a:blip r:embed="rId3">
            <a:alphaModFix/>
          </a:blip>
          <a:srcRect b="0" l="0" r="0" t="0"/>
          <a:stretch/>
        </p:blipFill>
        <p:spPr>
          <a:xfrm>
            <a:off x="1513304" y="1235729"/>
            <a:ext cx="6134283" cy="4088932"/>
          </a:xfrm>
          <a:prstGeom prst="rect">
            <a:avLst/>
          </a:prstGeom>
          <a:noFill/>
          <a:ln>
            <a:noFill/>
          </a:ln>
        </p:spPr>
      </p:pic>
      <p:sp>
        <p:nvSpPr>
          <p:cNvPr descr="Artificial Intelligence" id="286" name="Google Shape;286;p17"/>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Comment Like" id="287" name="Google Shape;287;p17"/>
          <p:cNvPicPr preferRelativeResize="0"/>
          <p:nvPr/>
        </p:nvPicPr>
        <p:blipFill rotWithShape="1">
          <a:blip r:embed="rId5">
            <a:alphaModFix/>
          </a:blip>
          <a:srcRect b="0" l="0" r="0" t="0"/>
          <a:stretch/>
        </p:blipFill>
        <p:spPr>
          <a:xfrm>
            <a:off x="735230" y="146272"/>
            <a:ext cx="571056" cy="57105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descr="Artificial Intelligence" id="293" name="Google Shape;293;p18"/>
          <p:cNvSpPr/>
          <p:nvPr/>
        </p:nvSpPr>
        <p:spPr>
          <a:xfrm>
            <a:off x="899353" y="1172306"/>
            <a:ext cx="4349262" cy="3997569"/>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Comment Dislike" id="294" name="Google Shape;294;p18"/>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descr="dreamstime_xl_425134.jpg" id="300" name="Google Shape;300;p19"/>
          <p:cNvPicPr preferRelativeResize="0"/>
          <p:nvPr/>
        </p:nvPicPr>
        <p:blipFill rotWithShape="1">
          <a:blip r:embed="rId3">
            <a:alphaModFix/>
          </a:blip>
          <a:srcRect b="0" l="0" r="0" t="0"/>
          <a:stretch/>
        </p:blipFill>
        <p:spPr>
          <a:xfrm>
            <a:off x="1189521" y="1810695"/>
            <a:ext cx="6647726" cy="4327473"/>
          </a:xfrm>
          <a:prstGeom prst="rect">
            <a:avLst/>
          </a:prstGeom>
          <a:noFill/>
          <a:ln>
            <a:noFill/>
          </a:ln>
        </p:spPr>
      </p:pic>
      <p:sp>
        <p:nvSpPr>
          <p:cNvPr descr="Artificial Intelligence" id="301" name="Google Shape;301;p19"/>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Comment Dislike" id="302" name="Google Shape;302;p19"/>
          <p:cNvPicPr preferRelativeResize="0"/>
          <p:nvPr/>
        </p:nvPicPr>
        <p:blipFill rotWithShape="1">
          <a:blip r:embed="rId5">
            <a:alphaModFix/>
          </a:blip>
          <a:srcRect b="0" l="0" r="0" t="0"/>
          <a:stretch/>
        </p:blipFill>
        <p:spPr>
          <a:xfrm>
            <a:off x="735230" y="159010"/>
            <a:ext cx="545579" cy="54557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descr="Artificial Intelligence" id="308" name="Google Shape;308;ge27a560ffe_0_72"/>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Comment Dislike" id="309" name="Google Shape;309;ge27a560ffe_0_72"/>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310" name="Google Shape;310;ge27a560ffe_0_72"/>
          <p:cNvPicPr preferRelativeResize="0"/>
          <p:nvPr/>
        </p:nvPicPr>
        <p:blipFill>
          <a:blip r:embed="rId5">
            <a:alphaModFix/>
          </a:blip>
          <a:stretch>
            <a:fillRect/>
          </a:stretch>
        </p:blipFill>
        <p:spPr>
          <a:xfrm>
            <a:off x="2094538" y="1091550"/>
            <a:ext cx="4954925" cy="49688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descr="Questions" id="316" name="Google Shape;316;p20"/>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2"/>
          <p:cNvSpPr txBox="1"/>
          <p:nvPr/>
        </p:nvSpPr>
        <p:spPr>
          <a:xfrm>
            <a:off x="884775" y="456675"/>
            <a:ext cx="7979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What is an example of a producer?</a:t>
            </a:r>
            <a:endParaRPr/>
          </a:p>
        </p:txBody>
      </p:sp>
      <p:sp>
        <p:nvSpPr>
          <p:cNvPr descr="Questions" id="323" name="Google Shape;323;p22"/>
          <p:cNvSpPr/>
          <p:nvPr/>
        </p:nvSpPr>
        <p:spPr>
          <a:xfrm>
            <a:off x="0"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324" name="Google Shape;324;p22"/>
          <p:cNvPicPr preferRelativeResize="0"/>
          <p:nvPr/>
        </p:nvPicPr>
        <p:blipFill>
          <a:blip r:embed="rId4">
            <a:alphaModFix/>
          </a:blip>
          <a:stretch>
            <a:fillRect/>
          </a:stretch>
        </p:blipFill>
        <p:spPr>
          <a:xfrm>
            <a:off x="1129025" y="1415725"/>
            <a:ext cx="6885950" cy="4522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ge27a560ffe_0_81"/>
          <p:cNvPicPr preferRelativeResize="0"/>
          <p:nvPr/>
        </p:nvPicPr>
        <p:blipFill>
          <a:blip r:embed="rId3">
            <a:alphaModFix/>
          </a:blip>
          <a:stretch>
            <a:fillRect/>
          </a:stretch>
        </p:blipFill>
        <p:spPr>
          <a:xfrm>
            <a:off x="905763" y="1418474"/>
            <a:ext cx="7332474" cy="4021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descr="Lightbulb and gear" id="128" name="Google Shape;128;p5"/>
          <p:cNvSpPr/>
          <p:nvPr/>
        </p:nvSpPr>
        <p:spPr>
          <a:xfrm>
            <a:off x="0" y="83361"/>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29" name="Google Shape;129;p5"/>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000"/>
              <a:buFont typeface="Calibri"/>
              <a:buNone/>
            </a:pPr>
            <a:r>
              <a:rPr b="1" i="0" lang="en-US" sz="3000" u="none" cap="none" strike="noStrike">
                <a:solidFill>
                  <a:schemeClr val="dk1"/>
                </a:solidFill>
                <a:latin typeface="Calibri"/>
                <a:ea typeface="Calibri"/>
                <a:cs typeface="Calibri"/>
                <a:sym typeface="Calibri"/>
              </a:rPr>
              <a:t>Big Questions: </a:t>
            </a:r>
            <a:r>
              <a:rPr b="0" i="0" lang="en-US" sz="3000" u="none" cap="none" strike="noStrike">
                <a:solidFill>
                  <a:schemeClr val="dk1"/>
                </a:solidFill>
                <a:latin typeface="Calibri"/>
                <a:ea typeface="Calibri"/>
                <a:cs typeface="Calibri"/>
                <a:sym typeface="Calibri"/>
              </a:rPr>
              <a:t>W</a:t>
            </a:r>
            <a:r>
              <a:rPr lang="en-US" sz="3000">
                <a:solidFill>
                  <a:schemeClr val="dk1"/>
                </a:solidFill>
                <a:latin typeface="Calibri"/>
                <a:ea typeface="Calibri"/>
                <a:cs typeface="Calibri"/>
                <a:sym typeface="Calibri"/>
              </a:rPr>
              <a:t>hat relationships exist among producers, consumers, and decomposers?</a:t>
            </a:r>
            <a:endParaRPr b="0" i="0" sz="1800" u="none" cap="none" strike="noStrike">
              <a:solidFill>
                <a:schemeClr val="dk1"/>
              </a:solidFill>
              <a:latin typeface="Calibri"/>
              <a:ea typeface="Calibri"/>
              <a:cs typeface="Calibri"/>
              <a:sym typeface="Calibri"/>
            </a:endParaRPr>
          </a:p>
        </p:txBody>
      </p:sp>
      <p:pic>
        <p:nvPicPr>
          <p:cNvPr id="130" name="Google Shape;130;p5"/>
          <p:cNvPicPr preferRelativeResize="0"/>
          <p:nvPr/>
        </p:nvPicPr>
        <p:blipFill>
          <a:blip r:embed="rId4">
            <a:alphaModFix/>
          </a:blip>
          <a:stretch>
            <a:fillRect/>
          </a:stretch>
        </p:blipFill>
        <p:spPr>
          <a:xfrm>
            <a:off x="2254700" y="1944424"/>
            <a:ext cx="4634600" cy="4634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ge27a560ffe_0_89"/>
          <p:cNvPicPr preferRelativeResize="0"/>
          <p:nvPr/>
        </p:nvPicPr>
        <p:blipFill>
          <a:blip r:embed="rId3">
            <a:alphaModFix/>
          </a:blip>
          <a:stretch>
            <a:fillRect/>
          </a:stretch>
        </p:blipFill>
        <p:spPr>
          <a:xfrm>
            <a:off x="65050" y="123275"/>
            <a:ext cx="1205450" cy="776850"/>
          </a:xfrm>
          <a:prstGeom prst="rect">
            <a:avLst/>
          </a:prstGeom>
          <a:noFill/>
          <a:ln>
            <a:noFill/>
          </a:ln>
        </p:spPr>
      </p:pic>
      <p:sp>
        <p:nvSpPr>
          <p:cNvPr id="337" name="Google Shape;337;ge27a560ffe_0_89"/>
          <p:cNvSpPr txBox="1"/>
          <p:nvPr/>
        </p:nvSpPr>
        <p:spPr>
          <a:xfrm>
            <a:off x="1831200" y="608925"/>
            <a:ext cx="58242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Producer</a:t>
            </a:r>
            <a:endParaRPr b="1" sz="6400">
              <a:latin typeface="Calibri"/>
              <a:ea typeface="Calibri"/>
              <a:cs typeface="Calibri"/>
              <a:sym typeface="Calibri"/>
            </a:endParaRPr>
          </a:p>
        </p:txBody>
      </p:sp>
      <p:sp>
        <p:nvSpPr>
          <p:cNvPr id="338" name="Google Shape;338;ge27a560ffe_0_89"/>
          <p:cNvSpPr txBox="1"/>
          <p:nvPr/>
        </p:nvSpPr>
        <p:spPr>
          <a:xfrm>
            <a:off x="833350" y="2639650"/>
            <a:ext cx="4204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Produce</a:t>
            </a:r>
            <a:endParaRPr b="1" sz="6400">
              <a:latin typeface="Calibri"/>
              <a:ea typeface="Calibri"/>
              <a:cs typeface="Calibri"/>
              <a:sym typeface="Calibri"/>
            </a:endParaRPr>
          </a:p>
        </p:txBody>
      </p:sp>
      <p:sp>
        <p:nvSpPr>
          <p:cNvPr id="339" name="Google Shape;339;ge27a560ffe_0_89"/>
          <p:cNvSpPr txBox="1"/>
          <p:nvPr/>
        </p:nvSpPr>
        <p:spPr>
          <a:xfrm>
            <a:off x="5354850" y="2639650"/>
            <a:ext cx="2605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a:t>
            </a:r>
            <a:r>
              <a:rPr b="1" lang="en-US" sz="6400">
                <a:latin typeface="Calibri"/>
                <a:ea typeface="Calibri"/>
                <a:cs typeface="Calibri"/>
                <a:sym typeface="Calibri"/>
              </a:rPr>
              <a:t>er</a:t>
            </a:r>
            <a:endParaRPr b="1" sz="6400">
              <a:latin typeface="Calibri"/>
              <a:ea typeface="Calibri"/>
              <a:cs typeface="Calibri"/>
              <a:sym typeface="Calibri"/>
            </a:endParaRPr>
          </a:p>
        </p:txBody>
      </p:sp>
      <p:sp>
        <p:nvSpPr>
          <p:cNvPr id="340" name="Google Shape;340;ge27a560ffe_0_89"/>
          <p:cNvSpPr txBox="1"/>
          <p:nvPr/>
        </p:nvSpPr>
        <p:spPr>
          <a:xfrm>
            <a:off x="2302150" y="3710325"/>
            <a:ext cx="1266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libri"/>
                <a:ea typeface="Calibri"/>
                <a:cs typeface="Calibri"/>
                <a:sym typeface="Calibri"/>
              </a:rPr>
              <a:t>(root word)</a:t>
            </a:r>
            <a:endParaRPr sz="1800">
              <a:latin typeface="Calibri"/>
              <a:ea typeface="Calibri"/>
              <a:cs typeface="Calibri"/>
              <a:sym typeface="Calibri"/>
            </a:endParaRPr>
          </a:p>
        </p:txBody>
      </p:sp>
      <p:sp>
        <p:nvSpPr>
          <p:cNvPr id="341" name="Google Shape;341;ge27a560ffe_0_89"/>
          <p:cNvSpPr txBox="1"/>
          <p:nvPr/>
        </p:nvSpPr>
        <p:spPr>
          <a:xfrm>
            <a:off x="6202350" y="3710325"/>
            <a:ext cx="910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libri"/>
                <a:ea typeface="Calibri"/>
                <a:cs typeface="Calibri"/>
                <a:sym typeface="Calibri"/>
              </a:rPr>
              <a:t>(suffix)</a:t>
            </a:r>
            <a:endParaRPr sz="1800">
              <a:latin typeface="Calibri"/>
              <a:ea typeface="Calibri"/>
              <a:cs typeface="Calibri"/>
              <a:sym typeface="Calibri"/>
            </a:endParaRPr>
          </a:p>
        </p:txBody>
      </p:sp>
      <p:pic>
        <p:nvPicPr>
          <p:cNvPr id="342" name="Google Shape;342;ge27a560ffe_0_89"/>
          <p:cNvPicPr preferRelativeResize="0"/>
          <p:nvPr/>
        </p:nvPicPr>
        <p:blipFill>
          <a:blip r:embed="rId4">
            <a:alphaModFix/>
          </a:blip>
          <a:stretch>
            <a:fillRect/>
          </a:stretch>
        </p:blipFill>
        <p:spPr>
          <a:xfrm>
            <a:off x="3312025" y="1537900"/>
            <a:ext cx="859911" cy="1486625"/>
          </a:xfrm>
          <a:prstGeom prst="rect">
            <a:avLst/>
          </a:prstGeom>
          <a:noFill/>
          <a:ln>
            <a:noFill/>
          </a:ln>
        </p:spPr>
      </p:pic>
      <p:pic>
        <p:nvPicPr>
          <p:cNvPr id="343" name="Google Shape;343;ge27a560ffe_0_89"/>
          <p:cNvPicPr preferRelativeResize="0"/>
          <p:nvPr/>
        </p:nvPicPr>
        <p:blipFill>
          <a:blip r:embed="rId5">
            <a:alphaModFix/>
          </a:blip>
          <a:stretch>
            <a:fillRect/>
          </a:stretch>
        </p:blipFill>
        <p:spPr>
          <a:xfrm>
            <a:off x="5860125" y="1537900"/>
            <a:ext cx="790625" cy="16243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ge27a560ffe_0_102"/>
          <p:cNvPicPr preferRelativeResize="0"/>
          <p:nvPr/>
        </p:nvPicPr>
        <p:blipFill>
          <a:blip r:embed="rId3">
            <a:alphaModFix/>
          </a:blip>
          <a:stretch>
            <a:fillRect/>
          </a:stretch>
        </p:blipFill>
        <p:spPr>
          <a:xfrm>
            <a:off x="65050" y="123275"/>
            <a:ext cx="1205450" cy="776850"/>
          </a:xfrm>
          <a:prstGeom prst="rect">
            <a:avLst/>
          </a:prstGeom>
          <a:noFill/>
          <a:ln>
            <a:noFill/>
          </a:ln>
        </p:spPr>
      </p:pic>
      <p:sp>
        <p:nvSpPr>
          <p:cNvPr id="350" name="Google Shape;350;ge27a560ffe_0_102"/>
          <p:cNvSpPr txBox="1"/>
          <p:nvPr/>
        </p:nvSpPr>
        <p:spPr>
          <a:xfrm>
            <a:off x="1831200" y="608925"/>
            <a:ext cx="58242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Producer</a:t>
            </a:r>
            <a:endParaRPr b="1" sz="6400">
              <a:latin typeface="Calibri"/>
              <a:ea typeface="Calibri"/>
              <a:cs typeface="Calibri"/>
              <a:sym typeface="Calibri"/>
            </a:endParaRPr>
          </a:p>
        </p:txBody>
      </p:sp>
      <p:sp>
        <p:nvSpPr>
          <p:cNvPr id="351" name="Google Shape;351;ge27a560ffe_0_102"/>
          <p:cNvSpPr txBox="1"/>
          <p:nvPr/>
        </p:nvSpPr>
        <p:spPr>
          <a:xfrm>
            <a:off x="833350" y="2639650"/>
            <a:ext cx="4204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Produce</a:t>
            </a:r>
            <a:endParaRPr b="1" sz="6400">
              <a:latin typeface="Calibri"/>
              <a:ea typeface="Calibri"/>
              <a:cs typeface="Calibri"/>
              <a:sym typeface="Calibri"/>
            </a:endParaRPr>
          </a:p>
        </p:txBody>
      </p:sp>
      <p:sp>
        <p:nvSpPr>
          <p:cNvPr id="352" name="Google Shape;352;ge27a560ffe_0_102"/>
          <p:cNvSpPr txBox="1"/>
          <p:nvPr/>
        </p:nvSpPr>
        <p:spPr>
          <a:xfrm>
            <a:off x="5354850" y="2639650"/>
            <a:ext cx="2605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-er</a:t>
            </a:r>
            <a:endParaRPr b="1" sz="6400">
              <a:latin typeface="Calibri"/>
              <a:ea typeface="Calibri"/>
              <a:cs typeface="Calibri"/>
              <a:sym typeface="Calibri"/>
            </a:endParaRPr>
          </a:p>
        </p:txBody>
      </p:sp>
      <p:pic>
        <p:nvPicPr>
          <p:cNvPr id="353" name="Google Shape;353;ge27a560ffe_0_102"/>
          <p:cNvPicPr preferRelativeResize="0"/>
          <p:nvPr/>
        </p:nvPicPr>
        <p:blipFill>
          <a:blip r:embed="rId4">
            <a:alphaModFix/>
          </a:blip>
          <a:stretch>
            <a:fillRect/>
          </a:stretch>
        </p:blipFill>
        <p:spPr>
          <a:xfrm>
            <a:off x="3312025" y="1537900"/>
            <a:ext cx="859911" cy="1486625"/>
          </a:xfrm>
          <a:prstGeom prst="rect">
            <a:avLst/>
          </a:prstGeom>
          <a:noFill/>
          <a:ln>
            <a:noFill/>
          </a:ln>
        </p:spPr>
      </p:pic>
      <p:pic>
        <p:nvPicPr>
          <p:cNvPr id="354" name="Google Shape;354;ge27a560ffe_0_102"/>
          <p:cNvPicPr preferRelativeResize="0"/>
          <p:nvPr/>
        </p:nvPicPr>
        <p:blipFill>
          <a:blip r:embed="rId5">
            <a:alphaModFix/>
          </a:blip>
          <a:stretch>
            <a:fillRect/>
          </a:stretch>
        </p:blipFill>
        <p:spPr>
          <a:xfrm rot="-886835">
            <a:off x="3489674" y="3584075"/>
            <a:ext cx="723578" cy="1486625"/>
          </a:xfrm>
          <a:prstGeom prst="rect">
            <a:avLst/>
          </a:prstGeom>
          <a:noFill/>
          <a:ln>
            <a:noFill/>
          </a:ln>
        </p:spPr>
      </p:pic>
      <p:sp>
        <p:nvSpPr>
          <p:cNvPr id="355" name="Google Shape;355;ge27a560ffe_0_102"/>
          <p:cNvSpPr txBox="1"/>
          <p:nvPr/>
        </p:nvSpPr>
        <p:spPr>
          <a:xfrm>
            <a:off x="3343750" y="4904300"/>
            <a:ext cx="1694100" cy="738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3600">
                <a:latin typeface="Calibri"/>
                <a:ea typeface="Calibri"/>
                <a:cs typeface="Calibri"/>
                <a:sym typeface="Calibri"/>
              </a:rPr>
              <a:t>to make</a:t>
            </a:r>
            <a:endParaRPr sz="360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ge27a560ffe_0_115"/>
          <p:cNvPicPr preferRelativeResize="0"/>
          <p:nvPr/>
        </p:nvPicPr>
        <p:blipFill>
          <a:blip r:embed="rId3">
            <a:alphaModFix/>
          </a:blip>
          <a:stretch>
            <a:fillRect/>
          </a:stretch>
        </p:blipFill>
        <p:spPr>
          <a:xfrm>
            <a:off x="65050" y="123275"/>
            <a:ext cx="1205450" cy="776850"/>
          </a:xfrm>
          <a:prstGeom prst="rect">
            <a:avLst/>
          </a:prstGeom>
          <a:noFill/>
          <a:ln>
            <a:noFill/>
          </a:ln>
        </p:spPr>
      </p:pic>
      <p:sp>
        <p:nvSpPr>
          <p:cNvPr id="362" name="Google Shape;362;ge27a560ffe_0_115"/>
          <p:cNvSpPr txBox="1"/>
          <p:nvPr/>
        </p:nvSpPr>
        <p:spPr>
          <a:xfrm>
            <a:off x="1831200" y="608925"/>
            <a:ext cx="58242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Producer</a:t>
            </a:r>
            <a:endParaRPr b="1" sz="6400">
              <a:latin typeface="Calibri"/>
              <a:ea typeface="Calibri"/>
              <a:cs typeface="Calibri"/>
              <a:sym typeface="Calibri"/>
            </a:endParaRPr>
          </a:p>
        </p:txBody>
      </p:sp>
      <p:sp>
        <p:nvSpPr>
          <p:cNvPr id="363" name="Google Shape;363;ge27a560ffe_0_115"/>
          <p:cNvSpPr txBox="1"/>
          <p:nvPr/>
        </p:nvSpPr>
        <p:spPr>
          <a:xfrm>
            <a:off x="833350" y="2639650"/>
            <a:ext cx="4204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Produce</a:t>
            </a:r>
            <a:endParaRPr b="1" sz="6400">
              <a:latin typeface="Calibri"/>
              <a:ea typeface="Calibri"/>
              <a:cs typeface="Calibri"/>
              <a:sym typeface="Calibri"/>
            </a:endParaRPr>
          </a:p>
        </p:txBody>
      </p:sp>
      <p:sp>
        <p:nvSpPr>
          <p:cNvPr id="364" name="Google Shape;364;ge27a560ffe_0_115"/>
          <p:cNvSpPr txBox="1"/>
          <p:nvPr/>
        </p:nvSpPr>
        <p:spPr>
          <a:xfrm>
            <a:off x="5354850" y="2639650"/>
            <a:ext cx="2605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-er</a:t>
            </a:r>
            <a:endParaRPr b="1" sz="6400">
              <a:latin typeface="Calibri"/>
              <a:ea typeface="Calibri"/>
              <a:cs typeface="Calibri"/>
              <a:sym typeface="Calibri"/>
            </a:endParaRPr>
          </a:p>
        </p:txBody>
      </p:sp>
      <p:pic>
        <p:nvPicPr>
          <p:cNvPr id="365" name="Google Shape;365;ge27a560ffe_0_115"/>
          <p:cNvPicPr preferRelativeResize="0"/>
          <p:nvPr/>
        </p:nvPicPr>
        <p:blipFill>
          <a:blip r:embed="rId4">
            <a:alphaModFix/>
          </a:blip>
          <a:stretch>
            <a:fillRect/>
          </a:stretch>
        </p:blipFill>
        <p:spPr>
          <a:xfrm>
            <a:off x="5860125" y="3634625"/>
            <a:ext cx="859911" cy="1486625"/>
          </a:xfrm>
          <a:prstGeom prst="rect">
            <a:avLst/>
          </a:prstGeom>
          <a:noFill/>
          <a:ln>
            <a:noFill/>
          </a:ln>
        </p:spPr>
      </p:pic>
      <p:sp>
        <p:nvSpPr>
          <p:cNvPr id="366" name="Google Shape;366;ge27a560ffe_0_115"/>
          <p:cNvSpPr txBox="1"/>
          <p:nvPr/>
        </p:nvSpPr>
        <p:spPr>
          <a:xfrm>
            <a:off x="0" y="4991650"/>
            <a:ext cx="9144000" cy="6771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3200">
                <a:latin typeface="Calibri"/>
                <a:ea typeface="Calibri"/>
                <a:cs typeface="Calibri"/>
                <a:sym typeface="Calibri"/>
              </a:rPr>
              <a:t>Suffix that turns a verb (to make) into a noun (maker)</a:t>
            </a:r>
            <a:endParaRPr sz="3200">
              <a:latin typeface="Calibri"/>
              <a:ea typeface="Calibri"/>
              <a:cs typeface="Calibri"/>
              <a:sym typeface="Calibri"/>
            </a:endParaRPr>
          </a:p>
        </p:txBody>
      </p:sp>
      <p:pic>
        <p:nvPicPr>
          <p:cNvPr id="367" name="Google Shape;367;ge27a560ffe_0_115"/>
          <p:cNvPicPr preferRelativeResize="0"/>
          <p:nvPr/>
        </p:nvPicPr>
        <p:blipFill>
          <a:blip r:embed="rId5">
            <a:alphaModFix/>
          </a:blip>
          <a:stretch>
            <a:fillRect/>
          </a:stretch>
        </p:blipFill>
        <p:spPr>
          <a:xfrm>
            <a:off x="5860125" y="1537900"/>
            <a:ext cx="790625" cy="16243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ge27a560ffe_0_127"/>
          <p:cNvPicPr preferRelativeResize="0"/>
          <p:nvPr/>
        </p:nvPicPr>
        <p:blipFill>
          <a:blip r:embed="rId3">
            <a:alphaModFix/>
          </a:blip>
          <a:stretch>
            <a:fillRect/>
          </a:stretch>
        </p:blipFill>
        <p:spPr>
          <a:xfrm>
            <a:off x="65050" y="123275"/>
            <a:ext cx="1205450" cy="776850"/>
          </a:xfrm>
          <a:prstGeom prst="rect">
            <a:avLst/>
          </a:prstGeom>
          <a:noFill/>
          <a:ln>
            <a:noFill/>
          </a:ln>
        </p:spPr>
      </p:pic>
      <p:sp>
        <p:nvSpPr>
          <p:cNvPr id="374" name="Google Shape;374;ge27a560ffe_0_127"/>
          <p:cNvSpPr txBox="1"/>
          <p:nvPr/>
        </p:nvSpPr>
        <p:spPr>
          <a:xfrm>
            <a:off x="1816625" y="2844150"/>
            <a:ext cx="58242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Producer</a:t>
            </a:r>
            <a:endParaRPr b="1" sz="6400">
              <a:latin typeface="Calibri"/>
              <a:ea typeface="Calibri"/>
              <a:cs typeface="Calibri"/>
              <a:sym typeface="Calibri"/>
            </a:endParaRPr>
          </a:p>
        </p:txBody>
      </p:sp>
      <p:sp>
        <p:nvSpPr>
          <p:cNvPr id="375" name="Google Shape;375;ge27a560ffe_0_127"/>
          <p:cNvSpPr txBox="1"/>
          <p:nvPr/>
        </p:nvSpPr>
        <p:spPr>
          <a:xfrm>
            <a:off x="862475" y="994300"/>
            <a:ext cx="4204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Produce</a:t>
            </a:r>
            <a:endParaRPr b="1" sz="6400">
              <a:latin typeface="Calibri"/>
              <a:ea typeface="Calibri"/>
              <a:cs typeface="Calibri"/>
              <a:sym typeface="Calibri"/>
            </a:endParaRPr>
          </a:p>
        </p:txBody>
      </p:sp>
      <p:sp>
        <p:nvSpPr>
          <p:cNvPr id="376" name="Google Shape;376;ge27a560ffe_0_127"/>
          <p:cNvSpPr txBox="1"/>
          <p:nvPr/>
        </p:nvSpPr>
        <p:spPr>
          <a:xfrm>
            <a:off x="5369400" y="994300"/>
            <a:ext cx="2605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-er</a:t>
            </a:r>
            <a:endParaRPr b="1" sz="6400">
              <a:latin typeface="Calibri"/>
              <a:ea typeface="Calibri"/>
              <a:cs typeface="Calibri"/>
              <a:sym typeface="Calibri"/>
            </a:endParaRPr>
          </a:p>
        </p:txBody>
      </p:sp>
      <p:pic>
        <p:nvPicPr>
          <p:cNvPr id="377" name="Google Shape;377;ge27a560ffe_0_127"/>
          <p:cNvPicPr preferRelativeResize="0"/>
          <p:nvPr/>
        </p:nvPicPr>
        <p:blipFill>
          <a:blip r:embed="rId4">
            <a:alphaModFix/>
          </a:blip>
          <a:stretch>
            <a:fillRect/>
          </a:stretch>
        </p:blipFill>
        <p:spPr>
          <a:xfrm>
            <a:off x="4928250" y="1250088"/>
            <a:ext cx="631800" cy="658125"/>
          </a:xfrm>
          <a:prstGeom prst="rect">
            <a:avLst/>
          </a:prstGeom>
          <a:noFill/>
          <a:ln>
            <a:noFill/>
          </a:ln>
        </p:spPr>
      </p:pic>
      <p:pic>
        <p:nvPicPr>
          <p:cNvPr id="378" name="Google Shape;378;ge27a560ffe_0_127"/>
          <p:cNvPicPr preferRelativeResize="0"/>
          <p:nvPr/>
        </p:nvPicPr>
        <p:blipFill>
          <a:blip r:embed="rId5">
            <a:alphaModFix/>
          </a:blip>
          <a:stretch>
            <a:fillRect/>
          </a:stretch>
        </p:blipFill>
        <p:spPr>
          <a:xfrm>
            <a:off x="4315013" y="3904175"/>
            <a:ext cx="513975" cy="1055000"/>
          </a:xfrm>
          <a:prstGeom prst="rect">
            <a:avLst/>
          </a:prstGeom>
          <a:noFill/>
          <a:ln>
            <a:noFill/>
          </a:ln>
        </p:spPr>
      </p:pic>
      <p:sp>
        <p:nvSpPr>
          <p:cNvPr id="379" name="Google Shape;379;ge27a560ffe_0_127"/>
          <p:cNvSpPr txBox="1"/>
          <p:nvPr/>
        </p:nvSpPr>
        <p:spPr>
          <a:xfrm>
            <a:off x="917250" y="5049875"/>
            <a:ext cx="7309500" cy="7233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3500">
                <a:latin typeface="Calibri"/>
                <a:ea typeface="Calibri"/>
                <a:cs typeface="Calibri"/>
                <a:sym typeface="Calibri"/>
              </a:rPr>
              <a:t>Someone/something that makes things</a:t>
            </a:r>
            <a:endParaRPr sz="350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ge27a560ffe_0_142"/>
          <p:cNvPicPr preferRelativeResize="0"/>
          <p:nvPr/>
        </p:nvPicPr>
        <p:blipFill>
          <a:blip r:embed="rId3">
            <a:alphaModFix/>
          </a:blip>
          <a:stretch>
            <a:fillRect/>
          </a:stretch>
        </p:blipFill>
        <p:spPr>
          <a:xfrm>
            <a:off x="65050" y="123275"/>
            <a:ext cx="1205450" cy="776850"/>
          </a:xfrm>
          <a:prstGeom prst="rect">
            <a:avLst/>
          </a:prstGeom>
          <a:noFill/>
          <a:ln>
            <a:noFill/>
          </a:ln>
        </p:spPr>
      </p:pic>
      <p:sp>
        <p:nvSpPr>
          <p:cNvPr id="386" name="Google Shape;386;ge27a560ffe_0_142"/>
          <p:cNvSpPr txBox="1"/>
          <p:nvPr/>
        </p:nvSpPr>
        <p:spPr>
          <a:xfrm>
            <a:off x="579000" y="900125"/>
            <a:ext cx="82557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Calibri"/>
                <a:ea typeface="Calibri"/>
                <a:cs typeface="Calibri"/>
                <a:sym typeface="Calibri"/>
              </a:rPr>
              <a:t>So, when we use the term </a:t>
            </a:r>
            <a:r>
              <a:rPr b="1" lang="en-US" sz="3000">
                <a:solidFill>
                  <a:srgbClr val="FF0000"/>
                </a:solidFill>
                <a:latin typeface="Calibri"/>
                <a:ea typeface="Calibri"/>
                <a:cs typeface="Calibri"/>
                <a:sym typeface="Calibri"/>
              </a:rPr>
              <a:t>producers</a:t>
            </a:r>
            <a:r>
              <a:rPr lang="en-US" sz="3000">
                <a:latin typeface="Calibri"/>
                <a:ea typeface="Calibri"/>
                <a:cs typeface="Calibri"/>
                <a:sym typeface="Calibri"/>
              </a:rPr>
              <a:t>, we are talking about </a:t>
            </a:r>
            <a:r>
              <a:rPr b="1" lang="en-US" sz="3000">
                <a:latin typeface="Calibri"/>
                <a:ea typeface="Calibri"/>
                <a:cs typeface="Calibri"/>
                <a:sym typeface="Calibri"/>
              </a:rPr>
              <a:t>organisms that make their own food</a:t>
            </a:r>
            <a:r>
              <a:rPr lang="en-US" sz="3000">
                <a:latin typeface="Calibri"/>
                <a:ea typeface="Calibri"/>
                <a:cs typeface="Calibri"/>
                <a:sym typeface="Calibri"/>
              </a:rPr>
              <a:t>. </a:t>
            </a:r>
            <a:endParaRPr sz="3000">
              <a:latin typeface="Calibri"/>
              <a:ea typeface="Calibri"/>
              <a:cs typeface="Calibri"/>
              <a:sym typeface="Calibri"/>
            </a:endParaRPr>
          </a:p>
        </p:txBody>
      </p:sp>
      <p:pic>
        <p:nvPicPr>
          <p:cNvPr id="387" name="Google Shape;387;ge27a560ffe_0_142"/>
          <p:cNvPicPr preferRelativeResize="0"/>
          <p:nvPr/>
        </p:nvPicPr>
        <p:blipFill>
          <a:blip r:embed="rId4">
            <a:alphaModFix/>
          </a:blip>
          <a:stretch>
            <a:fillRect/>
          </a:stretch>
        </p:blipFill>
        <p:spPr>
          <a:xfrm>
            <a:off x="1446600" y="2235550"/>
            <a:ext cx="6250799" cy="4194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descr="Questions" id="393" name="Google Shape;393;ge27a560ffe_0_15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ge27a560ffe_0_159"/>
          <p:cNvSpPr txBox="1"/>
          <p:nvPr/>
        </p:nvSpPr>
        <p:spPr>
          <a:xfrm>
            <a:off x="797425" y="325625"/>
            <a:ext cx="7979100" cy="1754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How can we use the word parts of producer to help us remember the definition of the term?</a:t>
            </a:r>
            <a:endParaRPr/>
          </a:p>
        </p:txBody>
      </p:sp>
      <p:sp>
        <p:nvSpPr>
          <p:cNvPr descr="Questions" id="400" name="Google Shape;400;ge27a560ffe_0_15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01" name="Google Shape;401;ge27a560ffe_0_159"/>
          <p:cNvSpPr txBox="1"/>
          <p:nvPr/>
        </p:nvSpPr>
        <p:spPr>
          <a:xfrm>
            <a:off x="2006350" y="2385300"/>
            <a:ext cx="58242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Producer</a:t>
            </a:r>
            <a:endParaRPr b="1" sz="6400">
              <a:latin typeface="Calibri"/>
              <a:ea typeface="Calibri"/>
              <a:cs typeface="Calibri"/>
              <a:sym typeface="Calibri"/>
            </a:endParaRPr>
          </a:p>
        </p:txBody>
      </p:sp>
      <p:sp>
        <p:nvSpPr>
          <p:cNvPr id="402" name="Google Shape;402;ge27a560ffe_0_159"/>
          <p:cNvSpPr txBox="1"/>
          <p:nvPr/>
        </p:nvSpPr>
        <p:spPr>
          <a:xfrm>
            <a:off x="1008500" y="4416025"/>
            <a:ext cx="4204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Produce</a:t>
            </a:r>
            <a:endParaRPr b="1" sz="6400">
              <a:latin typeface="Calibri"/>
              <a:ea typeface="Calibri"/>
              <a:cs typeface="Calibri"/>
              <a:sym typeface="Calibri"/>
            </a:endParaRPr>
          </a:p>
        </p:txBody>
      </p:sp>
      <p:sp>
        <p:nvSpPr>
          <p:cNvPr id="403" name="Google Shape;403;ge27a560ffe_0_159"/>
          <p:cNvSpPr txBox="1"/>
          <p:nvPr/>
        </p:nvSpPr>
        <p:spPr>
          <a:xfrm>
            <a:off x="5530000" y="4416025"/>
            <a:ext cx="2605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-er</a:t>
            </a:r>
            <a:endParaRPr b="1" sz="6400">
              <a:latin typeface="Calibri"/>
              <a:ea typeface="Calibri"/>
              <a:cs typeface="Calibri"/>
              <a:sym typeface="Calibri"/>
            </a:endParaRPr>
          </a:p>
        </p:txBody>
      </p:sp>
      <p:sp>
        <p:nvSpPr>
          <p:cNvPr id="404" name="Google Shape;404;ge27a560ffe_0_159"/>
          <p:cNvSpPr txBox="1"/>
          <p:nvPr/>
        </p:nvSpPr>
        <p:spPr>
          <a:xfrm>
            <a:off x="2477300" y="5486700"/>
            <a:ext cx="1266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libri"/>
                <a:ea typeface="Calibri"/>
                <a:cs typeface="Calibri"/>
                <a:sym typeface="Calibri"/>
              </a:rPr>
              <a:t>(root word)</a:t>
            </a:r>
            <a:endParaRPr sz="1800">
              <a:latin typeface="Calibri"/>
              <a:ea typeface="Calibri"/>
              <a:cs typeface="Calibri"/>
              <a:sym typeface="Calibri"/>
            </a:endParaRPr>
          </a:p>
        </p:txBody>
      </p:sp>
      <p:sp>
        <p:nvSpPr>
          <p:cNvPr id="405" name="Google Shape;405;ge27a560ffe_0_159"/>
          <p:cNvSpPr txBox="1"/>
          <p:nvPr/>
        </p:nvSpPr>
        <p:spPr>
          <a:xfrm>
            <a:off x="6377500" y="5486700"/>
            <a:ext cx="910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libri"/>
                <a:ea typeface="Calibri"/>
                <a:cs typeface="Calibri"/>
                <a:sym typeface="Calibri"/>
              </a:rPr>
              <a:t>(suffix)</a:t>
            </a:r>
            <a:endParaRPr sz="1800">
              <a:latin typeface="Calibri"/>
              <a:ea typeface="Calibri"/>
              <a:cs typeface="Calibri"/>
              <a:sym typeface="Calibri"/>
            </a:endParaRPr>
          </a:p>
        </p:txBody>
      </p:sp>
      <p:pic>
        <p:nvPicPr>
          <p:cNvPr id="406" name="Google Shape;406;ge27a560ffe_0_159"/>
          <p:cNvPicPr preferRelativeResize="0"/>
          <p:nvPr/>
        </p:nvPicPr>
        <p:blipFill>
          <a:blip r:embed="rId4">
            <a:alphaModFix/>
          </a:blip>
          <a:stretch>
            <a:fillRect/>
          </a:stretch>
        </p:blipFill>
        <p:spPr>
          <a:xfrm>
            <a:off x="3487175" y="3314275"/>
            <a:ext cx="859911" cy="1486625"/>
          </a:xfrm>
          <a:prstGeom prst="rect">
            <a:avLst/>
          </a:prstGeom>
          <a:noFill/>
          <a:ln>
            <a:noFill/>
          </a:ln>
        </p:spPr>
      </p:pic>
      <p:pic>
        <p:nvPicPr>
          <p:cNvPr id="407" name="Google Shape;407;ge27a560ffe_0_159"/>
          <p:cNvPicPr preferRelativeResize="0"/>
          <p:nvPr/>
        </p:nvPicPr>
        <p:blipFill>
          <a:blip r:embed="rId5">
            <a:alphaModFix/>
          </a:blip>
          <a:stretch>
            <a:fillRect/>
          </a:stretch>
        </p:blipFill>
        <p:spPr>
          <a:xfrm>
            <a:off x="6035275" y="3314275"/>
            <a:ext cx="790625" cy="16243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e27a560ffe_0_173"/>
          <p:cNvSpPr txBox="1"/>
          <p:nvPr/>
        </p:nvSpPr>
        <p:spPr>
          <a:xfrm>
            <a:off x="928451" y="443325"/>
            <a:ext cx="78774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What are producers?</a:t>
            </a:r>
            <a:endParaRPr/>
          </a:p>
        </p:txBody>
      </p:sp>
      <p:sp>
        <p:nvSpPr>
          <p:cNvPr descr="Questions" id="414" name="Google Shape;414;ge27a560ffe_0_17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415" name="Google Shape;415;ge27a560ffe_0_173"/>
          <p:cNvPicPr preferRelativeResize="0"/>
          <p:nvPr/>
        </p:nvPicPr>
        <p:blipFill>
          <a:blip r:embed="rId4">
            <a:alphaModFix/>
          </a:blip>
          <a:stretch>
            <a:fillRect/>
          </a:stretch>
        </p:blipFill>
        <p:spPr>
          <a:xfrm>
            <a:off x="1446600" y="1653125"/>
            <a:ext cx="6250799" cy="4194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ge27a560ffe_0_180"/>
          <p:cNvSpPr txBox="1"/>
          <p:nvPr/>
        </p:nvSpPr>
        <p:spPr>
          <a:xfrm>
            <a:off x="884775" y="456675"/>
            <a:ext cx="7979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List 3 examples of producers.</a:t>
            </a:r>
            <a:endParaRPr/>
          </a:p>
        </p:txBody>
      </p:sp>
      <p:sp>
        <p:nvSpPr>
          <p:cNvPr descr="Questions" id="422" name="Google Shape;422;ge27a560ffe_0_1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423" name="Google Shape;423;ge27a560ffe_0_180"/>
          <p:cNvPicPr preferRelativeResize="0"/>
          <p:nvPr/>
        </p:nvPicPr>
        <p:blipFill>
          <a:blip r:embed="rId4">
            <a:alphaModFix/>
          </a:blip>
          <a:stretch>
            <a:fillRect/>
          </a:stretch>
        </p:blipFill>
        <p:spPr>
          <a:xfrm>
            <a:off x="1129025" y="1415725"/>
            <a:ext cx="6885950" cy="45223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ge27a560ffe_0_187"/>
          <p:cNvSpPr txBox="1"/>
          <p:nvPr/>
        </p:nvSpPr>
        <p:spPr>
          <a:xfrm>
            <a:off x="884775" y="456675"/>
            <a:ext cx="79791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Why is a deer NOT an example of a producer?</a:t>
            </a:r>
            <a:endParaRPr/>
          </a:p>
        </p:txBody>
      </p:sp>
      <p:sp>
        <p:nvSpPr>
          <p:cNvPr descr="Questions" id="430" name="Google Shape;430;ge27a560ffe_0_187"/>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431" name="Google Shape;431;ge27a560ffe_0_187"/>
          <p:cNvPicPr preferRelativeResize="0"/>
          <p:nvPr/>
        </p:nvPicPr>
        <p:blipFill>
          <a:blip r:embed="rId4">
            <a:alphaModFix/>
          </a:blip>
          <a:stretch>
            <a:fillRect/>
          </a:stretch>
        </p:blipFill>
        <p:spPr>
          <a:xfrm>
            <a:off x="2232863" y="1809675"/>
            <a:ext cx="4678275" cy="4691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0"/>
          <p:cNvSpPr txBox="1"/>
          <p:nvPr/>
        </p:nvSpPr>
        <p:spPr>
          <a:xfrm>
            <a:off x="2301072" y="693336"/>
            <a:ext cx="5128428" cy="9540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C000"/>
              </a:buClr>
              <a:buSzPts val="5600"/>
              <a:buFont typeface="Calibri"/>
              <a:buNone/>
            </a:pPr>
            <a:r>
              <a:rPr lang="en-US" sz="5600">
                <a:solidFill>
                  <a:srgbClr val="FFC000"/>
                </a:solidFill>
                <a:latin typeface="Calibri"/>
                <a:ea typeface="Calibri"/>
                <a:cs typeface="Calibri"/>
                <a:sym typeface="Calibri"/>
              </a:rPr>
              <a:t>Demonstration</a:t>
            </a:r>
            <a:endParaRPr sz="1800">
              <a:solidFill>
                <a:schemeClr val="dk1"/>
              </a:solidFill>
              <a:latin typeface="Calibri"/>
              <a:ea typeface="Calibri"/>
              <a:cs typeface="Calibri"/>
              <a:sym typeface="Calibri"/>
            </a:endParaRPr>
          </a:p>
        </p:txBody>
      </p:sp>
      <p:sp>
        <p:nvSpPr>
          <p:cNvPr descr="Classroom" id="137" name="Google Shape;137;p10"/>
          <p:cNvSpPr/>
          <p:nvPr/>
        </p:nvSpPr>
        <p:spPr>
          <a:xfrm>
            <a:off x="124754" y="87073"/>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38" name="Google Shape;138;p10"/>
          <p:cNvSpPr txBox="1"/>
          <p:nvPr/>
        </p:nvSpPr>
        <p:spPr>
          <a:xfrm>
            <a:off x="1057275" y="1990725"/>
            <a:ext cx="7467600" cy="397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val="tx"/>
                    </a:ext>
                  </a:extLst>
                </a:hlinkClick>
              </a:rPr>
              <a:t>Food Chains and Food Webs Review</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The link above includes several ideas for engaging students with the topics of food chains and food webs. As you review these topics with your class, prompt students to consider how energy moves through an ecosystem. </a:t>
            </a:r>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Questions to Consider:</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How can we categorize organisms at different levels within food chains and food webs? </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What do the organisms at the lowest level have in common?</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What is their food source? </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What do the organisms at the highest level have in common? </a:t>
            </a:r>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ge27a560ffe_0_195"/>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descr="Rewind" id="438" name="Google Shape;438;ge27a560ffe_0_195"/>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e27a560ffe_0_276"/>
          <p:cNvSpPr txBox="1"/>
          <p:nvPr>
            <p:ph idx="1" type="subTitle"/>
          </p:nvPr>
        </p:nvSpPr>
        <p:spPr>
          <a:xfrm>
            <a:off x="1117750" y="332500"/>
            <a:ext cx="77463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dk1"/>
              </a:buClr>
              <a:buSzPts val="3200"/>
              <a:buNone/>
            </a:pPr>
            <a:r>
              <a:rPr b="1" lang="en-US" u="sng">
                <a:solidFill>
                  <a:schemeClr val="dk1"/>
                </a:solidFill>
              </a:rPr>
              <a:t>Producers</a:t>
            </a:r>
            <a:r>
              <a:rPr lang="en-US">
                <a:solidFill>
                  <a:schemeClr val="dk1"/>
                </a:solidFill>
              </a:rPr>
              <a:t>: organisms that use energy to </a:t>
            </a:r>
            <a:r>
              <a:rPr b="1" lang="en-US">
                <a:solidFill>
                  <a:schemeClr val="dk1"/>
                </a:solidFill>
              </a:rPr>
              <a:t>make their own food</a:t>
            </a:r>
            <a:endParaRPr/>
          </a:p>
        </p:txBody>
      </p:sp>
      <p:pic>
        <p:nvPicPr>
          <p:cNvPr id="445" name="Google Shape;445;ge27a560ffe_0_276"/>
          <p:cNvPicPr preferRelativeResize="0"/>
          <p:nvPr/>
        </p:nvPicPr>
        <p:blipFill>
          <a:blip r:embed="rId3">
            <a:alphaModFix/>
          </a:blip>
          <a:stretch>
            <a:fillRect/>
          </a:stretch>
        </p:blipFill>
        <p:spPr>
          <a:xfrm>
            <a:off x="1370400" y="1856975"/>
            <a:ext cx="6250799" cy="4194000"/>
          </a:xfrm>
          <a:prstGeom prst="rect">
            <a:avLst/>
          </a:prstGeom>
          <a:noFill/>
          <a:ln>
            <a:noFill/>
          </a:ln>
        </p:spPr>
      </p:pic>
      <p:sp>
        <p:nvSpPr>
          <p:cNvPr descr="Rewind" id="446" name="Google Shape;446;ge27a560ffe_0_276"/>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ge27a560ffe_0_285"/>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453" name="Google Shape;453;ge27a560ffe_0_285"/>
          <p:cNvSpPr txBox="1"/>
          <p:nvPr/>
        </p:nvSpPr>
        <p:spPr>
          <a:xfrm>
            <a:off x="2270926" y="900404"/>
            <a:ext cx="46020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u="sng">
                <a:solidFill>
                  <a:schemeClr val="hlink"/>
                </a:solidFill>
                <a:latin typeface="Calibri"/>
                <a:ea typeface="Calibri"/>
                <a:cs typeface="Calibri"/>
                <a:sym typeface="Calibri"/>
                <a:hlinkClick r:id="rId3"/>
              </a:rPr>
              <a:t>Energy Flow Interactive</a:t>
            </a:r>
            <a:endParaRPr sz="3600">
              <a:solidFill>
                <a:schemeClr val="dk1"/>
              </a:solidFill>
              <a:latin typeface="Calibri"/>
              <a:ea typeface="Calibri"/>
              <a:cs typeface="Calibri"/>
              <a:sym typeface="Calibri"/>
            </a:endParaRPr>
          </a:p>
          <a:p>
            <a:pPr indent="0" lvl="0" marL="0" marR="0" rtl="0" algn="ctr">
              <a:spcBef>
                <a:spcPts val="0"/>
              </a:spcBef>
              <a:spcAft>
                <a:spcPts val="0"/>
              </a:spcAft>
              <a:buNone/>
            </a:pPr>
            <a:r>
              <a:rPr lang="en-US" sz="3600">
                <a:solidFill>
                  <a:schemeClr val="dk1"/>
                </a:solidFill>
                <a:latin typeface="Calibri"/>
                <a:ea typeface="Calibri"/>
                <a:cs typeface="Calibri"/>
                <a:sym typeface="Calibri"/>
              </a:rPr>
              <a:t>(PBS Learning Media)</a:t>
            </a:r>
            <a:endParaRPr/>
          </a:p>
        </p:txBody>
      </p:sp>
      <p:pic>
        <p:nvPicPr>
          <p:cNvPr descr="Cursor" id="454" name="Google Shape;454;ge27a560ffe_0_285"/>
          <p:cNvPicPr preferRelativeResize="0"/>
          <p:nvPr/>
        </p:nvPicPr>
        <p:blipFill rotWithShape="1">
          <a:blip r:embed="rId4">
            <a:alphaModFix/>
          </a:blip>
          <a:srcRect b="0" l="0" r="0" t="0"/>
          <a:stretch/>
        </p:blipFill>
        <p:spPr>
          <a:xfrm rot="5400000">
            <a:off x="1584719" y="1517151"/>
            <a:ext cx="914400" cy="914400"/>
          </a:xfrm>
          <a:prstGeom prst="rect">
            <a:avLst/>
          </a:prstGeom>
          <a:noFill/>
          <a:ln>
            <a:noFill/>
          </a:ln>
        </p:spPr>
      </p:pic>
      <p:sp>
        <p:nvSpPr>
          <p:cNvPr id="455" name="Google Shape;455;ge27a560ffe_0_285"/>
          <p:cNvSpPr txBox="1"/>
          <p:nvPr/>
        </p:nvSpPr>
        <p:spPr>
          <a:xfrm>
            <a:off x="411982" y="2230734"/>
            <a:ext cx="2552400" cy="45114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SzPts val="1100"/>
              <a:buNone/>
            </a:pPr>
            <a:r>
              <a:rPr i="1" lang="en-US" sz="1800">
                <a:solidFill>
                  <a:schemeClr val="dk1"/>
                </a:solidFill>
                <a:latin typeface="Calibri"/>
                <a:ea typeface="Calibri"/>
                <a:cs typeface="Calibri"/>
                <a:sym typeface="Calibri"/>
              </a:rPr>
              <a:t>Click the link above to explore how energy flows between different types of organisms in an ecosystem.</a:t>
            </a:r>
            <a:endParaRPr i="1" sz="1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i="1" sz="18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i="1" lang="en-US" sz="1800">
                <a:solidFill>
                  <a:schemeClr val="dk1"/>
                </a:solidFill>
                <a:latin typeface="Calibri"/>
                <a:ea typeface="Calibri"/>
                <a:cs typeface="Calibri"/>
                <a:sym typeface="Calibri"/>
              </a:rPr>
              <a:t>In this simulation activity, you’ll learn why the amount of energy that plants get from the sun is not converted into the same amount of energy as it’s passed on to other organisms.</a:t>
            </a:r>
            <a:endParaRPr i="1" sz="1800">
              <a:solidFill>
                <a:schemeClr val="dk1"/>
              </a:solidFill>
              <a:latin typeface="Calibri"/>
              <a:ea typeface="Calibri"/>
              <a:cs typeface="Calibri"/>
              <a:sym typeface="Calibri"/>
            </a:endParaRPr>
          </a:p>
        </p:txBody>
      </p:sp>
      <p:sp>
        <p:nvSpPr>
          <p:cNvPr descr="Laptop" id="456" name="Google Shape;456;ge27a560ffe_0_285"/>
          <p:cNvSpPr/>
          <p:nvPr/>
        </p:nvSpPr>
        <p:spPr>
          <a:xfrm>
            <a:off x="44367" y="0"/>
            <a:ext cx="735300" cy="7353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7" name="Google Shape;457;ge27a560ffe_0_285"/>
          <p:cNvPicPr preferRelativeResize="0"/>
          <p:nvPr/>
        </p:nvPicPr>
        <p:blipFill>
          <a:blip r:embed="rId6">
            <a:alphaModFix/>
          </a:blip>
          <a:stretch>
            <a:fillRect/>
          </a:stretch>
        </p:blipFill>
        <p:spPr>
          <a:xfrm>
            <a:off x="3116773" y="2253399"/>
            <a:ext cx="5772100" cy="40632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descr="Lightbulb and gear" id="463" name="Google Shape;463;ge27a560ffe_0_372"/>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64" name="Google Shape;464;ge27a560ffe_0_372"/>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000"/>
              <a:buFont typeface="Calibri"/>
              <a:buNone/>
            </a:pPr>
            <a:r>
              <a:rPr b="1" i="0" lang="en-US" sz="3000" u="none" cap="none" strike="noStrike">
                <a:solidFill>
                  <a:schemeClr val="dk1"/>
                </a:solidFill>
                <a:latin typeface="Calibri"/>
                <a:ea typeface="Calibri"/>
                <a:cs typeface="Calibri"/>
                <a:sym typeface="Calibri"/>
              </a:rPr>
              <a:t>Big Questions: </a:t>
            </a:r>
            <a:r>
              <a:rPr b="0" i="0" lang="en-US" sz="3000" u="none" cap="none" strike="noStrike">
                <a:solidFill>
                  <a:schemeClr val="dk1"/>
                </a:solidFill>
                <a:latin typeface="Calibri"/>
                <a:ea typeface="Calibri"/>
                <a:cs typeface="Calibri"/>
                <a:sym typeface="Calibri"/>
              </a:rPr>
              <a:t>W</a:t>
            </a:r>
            <a:r>
              <a:rPr lang="en-US" sz="3000">
                <a:solidFill>
                  <a:schemeClr val="dk1"/>
                </a:solidFill>
                <a:latin typeface="Calibri"/>
                <a:ea typeface="Calibri"/>
                <a:cs typeface="Calibri"/>
                <a:sym typeface="Calibri"/>
              </a:rPr>
              <a:t>hat relationships exist among producers, consumers, and decomposers?</a:t>
            </a:r>
            <a:endParaRPr b="0" i="0" sz="1800" u="none" cap="none" strike="noStrike">
              <a:solidFill>
                <a:schemeClr val="dk1"/>
              </a:solidFill>
              <a:latin typeface="Calibri"/>
              <a:ea typeface="Calibri"/>
              <a:cs typeface="Calibri"/>
              <a:sym typeface="Calibri"/>
            </a:endParaRPr>
          </a:p>
        </p:txBody>
      </p:sp>
      <p:pic>
        <p:nvPicPr>
          <p:cNvPr id="465" name="Google Shape;465;ge27a560ffe_0_372"/>
          <p:cNvPicPr preferRelativeResize="0"/>
          <p:nvPr/>
        </p:nvPicPr>
        <p:blipFill>
          <a:blip r:embed="rId4">
            <a:alphaModFix/>
          </a:blip>
          <a:stretch>
            <a:fillRect/>
          </a:stretch>
        </p:blipFill>
        <p:spPr>
          <a:xfrm>
            <a:off x="2254700" y="1944424"/>
            <a:ext cx="4634600" cy="4634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ge27a560ffe_0_380"/>
          <p:cNvPicPr preferRelativeResize="0"/>
          <p:nvPr/>
        </p:nvPicPr>
        <p:blipFill rotWithShape="1">
          <a:blip r:embed="rId3">
            <a:alphaModFix/>
          </a:blip>
          <a:srcRect b="0" l="0" r="0" t="0"/>
          <a:stretch/>
        </p:blipFill>
        <p:spPr>
          <a:xfrm>
            <a:off x="0" y="0"/>
            <a:ext cx="9143071" cy="68580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descr="IEP Translation – Communication from OSEP regarding the ..." id="476" name="Google Shape;476;ge27a560ffe_0_385"/>
          <p:cNvPicPr preferRelativeResize="0"/>
          <p:nvPr/>
        </p:nvPicPr>
        <p:blipFill rotWithShape="1">
          <a:blip r:embed="rId3">
            <a:alphaModFix/>
          </a:blip>
          <a:srcRect b="0" l="0" r="0" t="0"/>
          <a:stretch/>
        </p:blipFill>
        <p:spPr>
          <a:xfrm>
            <a:off x="1607949" y="905229"/>
            <a:ext cx="6411844" cy="904494"/>
          </a:xfrm>
          <a:prstGeom prst="rect">
            <a:avLst/>
          </a:prstGeom>
          <a:noFill/>
          <a:ln>
            <a:noFill/>
          </a:ln>
        </p:spPr>
      </p:pic>
      <p:pic>
        <p:nvPicPr>
          <p:cNvPr descr="United States Department of Education - Wikipedia" id="477" name="Google Shape;477;ge27a560ffe_0_385"/>
          <p:cNvPicPr preferRelativeResize="0"/>
          <p:nvPr/>
        </p:nvPicPr>
        <p:blipFill rotWithShape="1">
          <a:blip r:embed="rId4">
            <a:alphaModFix/>
          </a:blip>
          <a:srcRect b="0" l="0" r="0" t="0"/>
          <a:stretch/>
        </p:blipFill>
        <p:spPr>
          <a:xfrm>
            <a:off x="3737160" y="1949664"/>
            <a:ext cx="2153432" cy="2006936"/>
          </a:xfrm>
          <a:prstGeom prst="rect">
            <a:avLst/>
          </a:prstGeom>
          <a:noFill/>
          <a:ln>
            <a:noFill/>
          </a:ln>
        </p:spPr>
      </p:pic>
      <p:pic>
        <p:nvPicPr>
          <p:cNvPr id="478" name="Google Shape;478;ge27a560ffe_0_385"/>
          <p:cNvPicPr preferRelativeResize="0"/>
          <p:nvPr/>
        </p:nvPicPr>
        <p:blipFill rotWithShape="1">
          <a:blip r:embed="rId5">
            <a:alphaModFix/>
          </a:blip>
          <a:srcRect b="0" l="0" r="0" t="0"/>
          <a:stretch/>
        </p:blipFill>
        <p:spPr>
          <a:xfrm>
            <a:off x="571525" y="4236393"/>
            <a:ext cx="8001000" cy="1289764"/>
          </a:xfrm>
          <a:prstGeom prst="rect">
            <a:avLst/>
          </a:prstGeom>
          <a:noFill/>
          <a:ln>
            <a:noFill/>
          </a:ln>
        </p:spPr>
      </p:pic>
      <p:sp>
        <p:nvSpPr>
          <p:cNvPr id="479" name="Google Shape;479;ge27a560ffe_0_385"/>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480" name="Google Shape;480;ge27a560ffe_0_385"/>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Font typeface="Arial"/>
              <a:buNone/>
            </a:pPr>
            <a:r>
              <a:rPr b="1" lang="en-US" sz="1450">
                <a:solidFill>
                  <a:srgbClr val="000000"/>
                </a:solidFill>
                <a:latin typeface="Calibri"/>
                <a:ea typeface="Calibri"/>
                <a:cs typeface="Calibri"/>
                <a:sym typeface="Calibri"/>
              </a:rPr>
              <a:t>Questions or Comments</a:t>
            </a:r>
            <a:endParaRPr sz="1500">
              <a:solidFill>
                <a:srgbClr val="000000"/>
              </a:solidFill>
            </a:endParaRPr>
          </a:p>
          <a:p>
            <a:pPr indent="0" lvl="0" marL="0" rtl="0" algn="ctr">
              <a:spcBef>
                <a:spcPts val="0"/>
              </a:spcBef>
              <a:spcAft>
                <a:spcPts val="0"/>
              </a:spcAft>
              <a:buClr>
                <a:srgbClr val="000000"/>
              </a:buClr>
              <a:buFont typeface="Arial"/>
              <a:buNone/>
            </a:pPr>
            <a:r>
              <a:t/>
            </a:r>
            <a:endParaRPr b="1" sz="1450">
              <a:solidFill>
                <a:srgbClr val="000000"/>
              </a:solidFill>
              <a:latin typeface="Calibri"/>
              <a:ea typeface="Calibri"/>
              <a:cs typeface="Calibri"/>
              <a:sym typeface="Calibri"/>
            </a:endParaRPr>
          </a:p>
          <a:p>
            <a:pPr indent="0" lvl="0" marL="0" rtl="0" algn="ctr">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indent="0" lvl="0" marL="0" rtl="0" algn="ctr">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grpSp>
        <p:nvGrpSpPr>
          <p:cNvPr id="486" name="Google Shape;486;ge27a560ffe_0_468"/>
          <p:cNvGrpSpPr/>
          <p:nvPr/>
        </p:nvGrpSpPr>
        <p:grpSpPr>
          <a:xfrm>
            <a:off x="1505008" y="297180"/>
            <a:ext cx="5828913" cy="6263098"/>
            <a:chOff x="814636" y="0"/>
            <a:chExt cx="5828913" cy="6263098"/>
          </a:xfrm>
        </p:grpSpPr>
        <p:sp>
          <p:nvSpPr>
            <p:cNvPr id="487" name="Google Shape;487;ge27a560ffe_0_468"/>
            <p:cNvSpPr/>
            <p:nvPr/>
          </p:nvSpPr>
          <p:spPr>
            <a:xfrm rot="10800000">
              <a:off x="1480849" y="54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88" name="Google Shape;488;ge27a560ffe_0_468"/>
            <p:cNvSpPr txBox="1"/>
            <p:nvPr/>
          </p:nvSpPr>
          <p:spPr>
            <a:xfrm>
              <a:off x="1661623" y="68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800" u="none" cap="none" strike="noStrike">
                <a:solidFill>
                  <a:schemeClr val="dk1"/>
                </a:solidFill>
                <a:latin typeface="Calibri"/>
                <a:ea typeface="Calibri"/>
                <a:cs typeface="Calibri"/>
                <a:sym typeface="Calibri"/>
              </a:endParaRPr>
            </a:p>
          </p:txBody>
        </p:sp>
        <p:sp>
          <p:nvSpPr>
            <p:cNvPr id="489" name="Google Shape;489;ge27a560ffe_0_468"/>
            <p:cNvSpPr/>
            <p:nvPr/>
          </p:nvSpPr>
          <p:spPr>
            <a:xfrm>
              <a:off x="848401" y="0"/>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90" name="Google Shape;490;ge27a560ffe_0_468"/>
            <p:cNvSpPr/>
            <p:nvPr/>
          </p:nvSpPr>
          <p:spPr>
            <a:xfrm rot="10800000">
              <a:off x="1480849" y="938784"/>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91" name="Google Shape;491;ge27a560ffe_0_468"/>
            <p:cNvSpPr txBox="1"/>
            <p:nvPr/>
          </p:nvSpPr>
          <p:spPr>
            <a:xfrm>
              <a:off x="1661623" y="938929"/>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800" u="none" cap="none" strike="noStrike">
                <a:solidFill>
                  <a:schemeClr val="dk1"/>
                </a:solidFill>
                <a:latin typeface="Calibri"/>
                <a:ea typeface="Calibri"/>
                <a:cs typeface="Calibri"/>
                <a:sym typeface="Calibri"/>
              </a:endParaRPr>
            </a:p>
          </p:txBody>
        </p:sp>
        <p:sp>
          <p:nvSpPr>
            <p:cNvPr id="492" name="Google Shape;492;ge27a560ffe_0_468"/>
            <p:cNvSpPr/>
            <p:nvPr/>
          </p:nvSpPr>
          <p:spPr>
            <a:xfrm>
              <a:off x="824716" y="938929"/>
              <a:ext cx="722700" cy="7227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93" name="Google Shape;493;ge27a560ffe_0_468"/>
            <p:cNvSpPr/>
            <p:nvPr/>
          </p:nvSpPr>
          <p:spPr>
            <a:xfrm rot="10800000">
              <a:off x="1480849" y="1877027"/>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94" name="Google Shape;494;ge27a560ffe_0_468"/>
            <p:cNvSpPr txBox="1"/>
            <p:nvPr/>
          </p:nvSpPr>
          <p:spPr>
            <a:xfrm>
              <a:off x="1661623" y="1877172"/>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800" u="none" cap="none" strike="noStrike">
                <a:solidFill>
                  <a:schemeClr val="dk1"/>
                </a:solidFill>
                <a:latin typeface="Calibri"/>
                <a:ea typeface="Calibri"/>
                <a:cs typeface="Calibri"/>
                <a:sym typeface="Calibri"/>
              </a:endParaRPr>
            </a:p>
          </p:txBody>
        </p:sp>
        <p:sp>
          <p:nvSpPr>
            <p:cNvPr id="495" name="Google Shape;495;ge27a560ffe_0_468"/>
            <p:cNvSpPr/>
            <p:nvPr/>
          </p:nvSpPr>
          <p:spPr>
            <a:xfrm>
              <a:off x="814643" y="1875958"/>
              <a:ext cx="722700" cy="7227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96" name="Google Shape;496;ge27a560ffe_0_468"/>
            <p:cNvSpPr/>
            <p:nvPr/>
          </p:nvSpPr>
          <p:spPr>
            <a:xfrm rot="10800000">
              <a:off x="1480849" y="281527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97" name="Google Shape;497;ge27a560ffe_0_468"/>
            <p:cNvSpPr txBox="1"/>
            <p:nvPr/>
          </p:nvSpPr>
          <p:spPr>
            <a:xfrm>
              <a:off x="1661623" y="281541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Demo</a:t>
              </a:r>
              <a:endParaRPr b="0" i="0" sz="1800" u="none" cap="none" strike="noStrike">
                <a:solidFill>
                  <a:schemeClr val="dk1"/>
                </a:solidFill>
                <a:latin typeface="Calibri"/>
                <a:ea typeface="Calibri"/>
                <a:cs typeface="Calibri"/>
                <a:sym typeface="Calibri"/>
              </a:endParaRPr>
            </a:p>
          </p:txBody>
        </p:sp>
        <p:sp>
          <p:nvSpPr>
            <p:cNvPr id="498" name="Google Shape;498;ge27a560ffe_0_468"/>
            <p:cNvSpPr/>
            <p:nvPr/>
          </p:nvSpPr>
          <p:spPr>
            <a:xfrm>
              <a:off x="814636" y="2815415"/>
              <a:ext cx="722700" cy="72270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99" name="Google Shape;499;ge27a560ffe_0_468"/>
            <p:cNvSpPr/>
            <p:nvPr/>
          </p:nvSpPr>
          <p:spPr>
            <a:xfrm rot="10800000">
              <a:off x="1480849" y="3753610"/>
              <a:ext cx="5162700" cy="1571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500" name="Google Shape;500;ge27a560ffe_0_468"/>
            <p:cNvSpPr txBox="1"/>
            <p:nvPr/>
          </p:nvSpPr>
          <p:spPr>
            <a:xfrm>
              <a:off x="1873747" y="3753659"/>
              <a:ext cx="4769700" cy="1571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800" u="none" cap="none" strike="noStrike">
                <a:solidFill>
                  <a:schemeClr val="dk1"/>
                </a:solidFill>
                <a:latin typeface="Calibri"/>
                <a:ea typeface="Calibri"/>
                <a:cs typeface="Calibri"/>
                <a:sym typeface="Calibri"/>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800" u="none" cap="none" strike="noStrike">
                <a:solidFill>
                  <a:schemeClr val="dk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800" u="none" cap="none" strike="noStrike">
                <a:solidFill>
                  <a:schemeClr val="dk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dk1"/>
                </a:solidFill>
                <a:latin typeface="Calibri"/>
                <a:ea typeface="Calibri"/>
                <a:cs typeface="Calibri"/>
                <a:sym typeface="Calibri"/>
              </a:endParaRPr>
            </a:p>
          </p:txBody>
        </p:sp>
        <p:sp>
          <p:nvSpPr>
            <p:cNvPr id="501" name="Google Shape;501;ge27a560ffe_0_468"/>
            <p:cNvSpPr/>
            <p:nvPr/>
          </p:nvSpPr>
          <p:spPr>
            <a:xfrm>
              <a:off x="822078" y="4170465"/>
              <a:ext cx="722700" cy="722700"/>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502" name="Google Shape;502;ge27a560ffe_0_468"/>
            <p:cNvSpPr/>
            <p:nvPr/>
          </p:nvSpPr>
          <p:spPr>
            <a:xfrm rot="10800000">
              <a:off x="1480849" y="5540253"/>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503" name="Google Shape;503;ge27a560ffe_0_468"/>
            <p:cNvSpPr txBox="1"/>
            <p:nvPr/>
          </p:nvSpPr>
          <p:spPr>
            <a:xfrm>
              <a:off x="1661623" y="5540398"/>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Extension Activity</a:t>
              </a:r>
              <a:endParaRPr b="0" i="0" sz="1800" u="none" cap="none" strike="noStrike">
                <a:solidFill>
                  <a:schemeClr val="dk1"/>
                </a:solidFill>
                <a:latin typeface="Calibri"/>
                <a:ea typeface="Calibri"/>
                <a:cs typeface="Calibri"/>
                <a:sym typeface="Calibri"/>
              </a:endParaRPr>
            </a:p>
          </p:txBody>
        </p:sp>
        <p:sp>
          <p:nvSpPr>
            <p:cNvPr id="504" name="Google Shape;504;ge27a560ffe_0_468"/>
            <p:cNvSpPr/>
            <p:nvPr/>
          </p:nvSpPr>
          <p:spPr>
            <a:xfrm>
              <a:off x="826125" y="55313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pic>
        <p:nvPicPr>
          <p:cNvPr descr="Comment Like" id="505" name="Google Shape;505;ge27a560ffe_0_468"/>
          <p:cNvPicPr preferRelativeResize="0"/>
          <p:nvPr/>
        </p:nvPicPr>
        <p:blipFill rotWithShape="1">
          <a:blip r:embed="rId9">
            <a:alphaModFix/>
          </a:blip>
          <a:srcRect b="0" l="0" r="0" t="0"/>
          <a:stretch/>
        </p:blipFill>
        <p:spPr>
          <a:xfrm>
            <a:off x="5531643" y="4959793"/>
            <a:ext cx="347619" cy="347619"/>
          </a:xfrm>
          <a:prstGeom prst="rect">
            <a:avLst/>
          </a:prstGeom>
          <a:noFill/>
          <a:ln>
            <a:noFill/>
          </a:ln>
        </p:spPr>
      </p:pic>
      <p:pic>
        <p:nvPicPr>
          <p:cNvPr descr="Comment Dislike" id="506" name="Google Shape;506;ge27a560ffe_0_468"/>
          <p:cNvPicPr preferRelativeResize="0"/>
          <p:nvPr/>
        </p:nvPicPr>
        <p:blipFill rotWithShape="1">
          <a:blip r:embed="rId10">
            <a:alphaModFix/>
          </a:blip>
          <a:srcRect b="0" l="0" r="0" t="0"/>
          <a:stretch/>
        </p:blipFill>
        <p:spPr>
          <a:xfrm>
            <a:off x="5850764" y="4959793"/>
            <a:ext cx="347619" cy="347619"/>
          </a:xfrm>
          <a:prstGeom prst="rect">
            <a:avLst/>
          </a:prstGeom>
          <a:noFill/>
          <a:ln>
            <a:noFill/>
          </a:ln>
        </p:spPr>
      </p:pic>
      <p:pic>
        <p:nvPicPr>
          <p:cNvPr descr="Blog" id="507" name="Google Shape;507;ge27a560ffe_0_468"/>
          <p:cNvPicPr preferRelativeResize="0"/>
          <p:nvPr/>
        </p:nvPicPr>
        <p:blipFill rotWithShape="1">
          <a:blip r:embed="rId11">
            <a:alphaModFix/>
          </a:blip>
          <a:srcRect b="0" l="0" r="0" t="0"/>
          <a:stretch/>
        </p:blipFill>
        <p:spPr>
          <a:xfrm>
            <a:off x="5646139" y="4638246"/>
            <a:ext cx="347619" cy="347619"/>
          </a:xfrm>
          <a:prstGeom prst="rect">
            <a:avLst/>
          </a:prstGeom>
          <a:noFill/>
          <a:ln>
            <a:noFill/>
          </a:ln>
        </p:spPr>
      </p:pic>
      <p:pic>
        <p:nvPicPr>
          <p:cNvPr descr="Labor" id="508" name="Google Shape;508;ge27a560ffe_0_468"/>
          <p:cNvPicPr preferRelativeResize="0"/>
          <p:nvPr/>
        </p:nvPicPr>
        <p:blipFill rotWithShape="1">
          <a:blip r:embed="rId12">
            <a:alphaModFix/>
          </a:blip>
          <a:srcRect b="0" l="0" r="0" t="0"/>
          <a:stretch/>
        </p:blipFill>
        <p:spPr>
          <a:xfrm>
            <a:off x="5531643" y="5249239"/>
            <a:ext cx="302792" cy="302792"/>
          </a:xfrm>
          <a:prstGeom prst="rect">
            <a:avLst/>
          </a:prstGeom>
          <a:noFill/>
          <a:ln>
            <a:noFill/>
          </a:ln>
        </p:spPr>
      </p:pic>
      <p:sp>
        <p:nvSpPr>
          <p:cNvPr id="509" name="Google Shape;509;ge27a560ffe_0_468"/>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510" name="Google Shape;510;ge27a560ffe_0_468"/>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Calibri"/>
              <a:buNone/>
            </a:pPr>
            <a:r>
              <a:rPr b="1" i="0" lang="en-US" sz="1800" u="none" cap="none" strike="noStrike">
                <a:solidFill>
                  <a:schemeClr val="lt1"/>
                </a:solidFill>
                <a:latin typeface="Calibri"/>
                <a:ea typeface="Calibri"/>
                <a:cs typeface="Calibri"/>
                <a:sym typeface="Calibri"/>
              </a:rPr>
              <a:t>Intro</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e27a560ffe_0_497"/>
          <p:cNvSpPr txBox="1"/>
          <p:nvPr/>
        </p:nvSpPr>
        <p:spPr>
          <a:xfrm>
            <a:off x="1752600" y="257651"/>
            <a:ext cx="5486400" cy="1723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800">
                <a:solidFill>
                  <a:schemeClr val="dk1"/>
                </a:solidFill>
                <a:latin typeface="Calibri"/>
                <a:ea typeface="Calibri"/>
                <a:cs typeface="Calibri"/>
                <a:sym typeface="Calibri"/>
              </a:rPr>
              <a:t>Consumers</a:t>
            </a:r>
            <a:endParaRPr/>
          </a:p>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17" name="Google Shape;517;ge27a560ffe_0_497"/>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518" name="Google Shape;518;ge27a560ffe_0_497"/>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Calibri"/>
              <a:buNone/>
            </a:pPr>
            <a:r>
              <a:rPr b="1" i="0" lang="en-US" sz="1800" u="none" cap="none" strike="noStrike">
                <a:solidFill>
                  <a:schemeClr val="lt1"/>
                </a:solidFill>
                <a:latin typeface="Calibri"/>
                <a:ea typeface="Calibri"/>
                <a:cs typeface="Calibri"/>
                <a:sym typeface="Calibri"/>
              </a:rPr>
              <a:t>Intro</a:t>
            </a:r>
            <a:endParaRPr b="0" i="0" sz="1800" u="none" cap="none" strike="noStrike">
              <a:solidFill>
                <a:schemeClr val="dk1"/>
              </a:solidFill>
              <a:latin typeface="Calibri"/>
              <a:ea typeface="Calibri"/>
              <a:cs typeface="Calibri"/>
              <a:sym typeface="Calibri"/>
            </a:endParaRPr>
          </a:p>
        </p:txBody>
      </p:sp>
      <p:pic>
        <p:nvPicPr>
          <p:cNvPr id="519" name="Google Shape;519;ge27a560ffe_0_497"/>
          <p:cNvPicPr preferRelativeResize="0"/>
          <p:nvPr/>
        </p:nvPicPr>
        <p:blipFill rotWithShape="1">
          <a:blip r:embed="rId3">
            <a:alphaModFix/>
          </a:blip>
          <a:srcRect b="0" l="0" r="0" t="0"/>
          <a:stretch/>
        </p:blipFill>
        <p:spPr>
          <a:xfrm>
            <a:off x="1892045" y="1981447"/>
            <a:ext cx="5359910" cy="40672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descr="Lightbulb and gear" id="525" name="Google Shape;525;ge27a560ffe_0_505"/>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526" name="Google Shape;526;ge27a560ffe_0_505"/>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000"/>
              <a:buFont typeface="Calibri"/>
              <a:buNone/>
            </a:pPr>
            <a:r>
              <a:rPr b="1" i="0" lang="en-US" sz="3000" u="none" cap="none" strike="noStrike">
                <a:solidFill>
                  <a:schemeClr val="dk1"/>
                </a:solidFill>
                <a:latin typeface="Calibri"/>
                <a:ea typeface="Calibri"/>
                <a:cs typeface="Calibri"/>
                <a:sym typeface="Calibri"/>
              </a:rPr>
              <a:t>Big Questions: </a:t>
            </a:r>
            <a:r>
              <a:rPr b="0" i="0" lang="en-US" sz="3000" u="none" cap="none" strike="noStrike">
                <a:solidFill>
                  <a:schemeClr val="dk1"/>
                </a:solidFill>
                <a:latin typeface="Calibri"/>
                <a:ea typeface="Calibri"/>
                <a:cs typeface="Calibri"/>
                <a:sym typeface="Calibri"/>
              </a:rPr>
              <a:t>W</a:t>
            </a:r>
            <a:r>
              <a:rPr lang="en-US" sz="3000">
                <a:solidFill>
                  <a:schemeClr val="dk1"/>
                </a:solidFill>
                <a:latin typeface="Calibri"/>
                <a:ea typeface="Calibri"/>
                <a:cs typeface="Calibri"/>
                <a:sym typeface="Calibri"/>
              </a:rPr>
              <a:t>hat relationships exist among producers, consumers, and decomposers?</a:t>
            </a:r>
            <a:endParaRPr b="0" i="0" sz="1800" u="none" cap="none" strike="noStrike">
              <a:solidFill>
                <a:schemeClr val="dk1"/>
              </a:solidFill>
              <a:latin typeface="Calibri"/>
              <a:ea typeface="Calibri"/>
              <a:cs typeface="Calibri"/>
              <a:sym typeface="Calibri"/>
            </a:endParaRPr>
          </a:p>
        </p:txBody>
      </p:sp>
      <p:pic>
        <p:nvPicPr>
          <p:cNvPr id="527" name="Google Shape;527;ge27a560ffe_0_505"/>
          <p:cNvPicPr preferRelativeResize="0"/>
          <p:nvPr/>
        </p:nvPicPr>
        <p:blipFill>
          <a:blip r:embed="rId4">
            <a:alphaModFix/>
          </a:blip>
          <a:stretch>
            <a:fillRect/>
          </a:stretch>
        </p:blipFill>
        <p:spPr>
          <a:xfrm>
            <a:off x="2254700" y="1944424"/>
            <a:ext cx="4634600" cy="46346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ge27a560ffe_0_512"/>
          <p:cNvSpPr txBox="1"/>
          <p:nvPr/>
        </p:nvSpPr>
        <p:spPr>
          <a:xfrm>
            <a:off x="2301072" y="693336"/>
            <a:ext cx="51285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C000"/>
              </a:buClr>
              <a:buSzPts val="5600"/>
              <a:buFont typeface="Calibri"/>
              <a:buNone/>
            </a:pPr>
            <a:r>
              <a:rPr lang="en-US" sz="5600">
                <a:solidFill>
                  <a:srgbClr val="FFC000"/>
                </a:solidFill>
                <a:latin typeface="Calibri"/>
                <a:ea typeface="Calibri"/>
                <a:cs typeface="Calibri"/>
                <a:sym typeface="Calibri"/>
              </a:rPr>
              <a:t>Demonstration</a:t>
            </a:r>
            <a:endParaRPr sz="1800">
              <a:solidFill>
                <a:schemeClr val="dk1"/>
              </a:solidFill>
              <a:latin typeface="Calibri"/>
              <a:ea typeface="Calibri"/>
              <a:cs typeface="Calibri"/>
              <a:sym typeface="Calibri"/>
            </a:endParaRPr>
          </a:p>
        </p:txBody>
      </p:sp>
      <p:sp>
        <p:nvSpPr>
          <p:cNvPr descr="Classroom" id="534" name="Google Shape;534;ge27a560ffe_0_512"/>
          <p:cNvSpPr/>
          <p:nvPr/>
        </p:nvSpPr>
        <p:spPr>
          <a:xfrm>
            <a:off x="124754" y="87073"/>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35" name="Google Shape;535;ge27a560ffe_0_512"/>
          <p:cNvSpPr txBox="1"/>
          <p:nvPr/>
        </p:nvSpPr>
        <p:spPr>
          <a:xfrm>
            <a:off x="1057275" y="1990725"/>
            <a:ext cx="7467600" cy="23211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b="1" lang="en-US" sz="1600">
                <a:solidFill>
                  <a:schemeClr val="dk1"/>
                </a:solidFill>
                <a:latin typeface="Calibri"/>
                <a:ea typeface="Calibri"/>
                <a:cs typeface="Calibri"/>
                <a:sym typeface="Calibri"/>
              </a:rPr>
              <a:t>TEACHER DIRECTIONS</a:t>
            </a:r>
            <a:endParaRPr b="1" sz="16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i="1" lang="en-US" sz="1600">
                <a:solidFill>
                  <a:schemeClr val="dk1"/>
                </a:solidFill>
                <a:latin typeface="Calibri"/>
                <a:ea typeface="Calibri"/>
                <a:cs typeface="Calibri"/>
                <a:sym typeface="Calibri"/>
              </a:rPr>
              <a:t>If wanting to include some sort of demonstration (you may not feel it’s necessary for this term), you can consider capturing/sharing video footage of different consumers in nature (insects eating plants, deer eating leaves/grass, human eating an omnivorous meal).  If doing so, be sure to engage students in questioning/making predictions based upon observations – What were some of the differences you noticed among the consumers you saw? What do you think might happen if there were no deer eating these plants? How do you think birds get their energy to fly? (etc.)</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descr="Rewind" id="144" name="Google Shape;144;p6"/>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descr="Rewind" id="541" name="Google Shape;541;ge27a560ffe_0_519"/>
          <p:cNvSpPr/>
          <p:nvPr/>
        </p:nvSpPr>
        <p:spPr>
          <a:xfrm>
            <a:off x="1828800" y="914400"/>
            <a:ext cx="5486400" cy="4654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e27a560ffe_0_524"/>
          <p:cNvSpPr txBox="1"/>
          <p:nvPr>
            <p:ph idx="1" type="subTitle"/>
          </p:nvPr>
        </p:nvSpPr>
        <p:spPr>
          <a:xfrm>
            <a:off x="943025" y="504825"/>
            <a:ext cx="76881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0C0C0C"/>
              </a:buClr>
              <a:buSzPts val="3200"/>
              <a:buNone/>
            </a:pPr>
            <a:r>
              <a:rPr b="1" lang="en-US" u="sng">
                <a:solidFill>
                  <a:srgbClr val="0C0C0C"/>
                </a:solidFill>
              </a:rPr>
              <a:t>Food Webs:</a:t>
            </a:r>
            <a:r>
              <a:rPr b="1" lang="en-US">
                <a:solidFill>
                  <a:srgbClr val="0C0C0C"/>
                </a:solidFill>
              </a:rPr>
              <a:t> </a:t>
            </a:r>
            <a:r>
              <a:rPr lang="en-US">
                <a:solidFill>
                  <a:schemeClr val="dk1"/>
                </a:solidFill>
              </a:rPr>
              <a:t>show the feeding relationship among organisms in an ecosystem</a:t>
            </a:r>
            <a:r>
              <a:rPr lang="en-US"/>
              <a:t> </a:t>
            </a:r>
            <a:endParaRPr b="1"/>
          </a:p>
        </p:txBody>
      </p:sp>
      <p:sp>
        <p:nvSpPr>
          <p:cNvPr descr="Rewind" id="548" name="Google Shape;548;ge27a560ffe_0_52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id="549" name="Google Shape;549;ge27a560ffe_0_524"/>
          <p:cNvPicPr preferRelativeResize="0"/>
          <p:nvPr/>
        </p:nvPicPr>
        <p:blipFill rotWithShape="1">
          <a:blip r:embed="rId4">
            <a:alphaModFix/>
          </a:blip>
          <a:srcRect b="0" l="0" r="0" t="0"/>
          <a:stretch/>
        </p:blipFill>
        <p:spPr>
          <a:xfrm>
            <a:off x="1586753" y="2158397"/>
            <a:ext cx="5970495" cy="3766793"/>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ge27a560ffe_0_531"/>
          <p:cNvSpPr txBox="1"/>
          <p:nvPr>
            <p:ph idx="1" type="subTitle"/>
          </p:nvPr>
        </p:nvSpPr>
        <p:spPr>
          <a:xfrm>
            <a:off x="943025" y="405800"/>
            <a:ext cx="76881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0C0C0C"/>
              </a:buClr>
              <a:buSzPts val="3200"/>
              <a:buNone/>
            </a:pPr>
            <a:r>
              <a:rPr b="1" lang="en-US" u="sng">
                <a:solidFill>
                  <a:srgbClr val="0C0C0C"/>
                </a:solidFill>
              </a:rPr>
              <a:t>Ecosystem:</a:t>
            </a:r>
            <a:r>
              <a:rPr b="1" lang="en-US">
                <a:solidFill>
                  <a:srgbClr val="0C0C0C"/>
                </a:solidFill>
              </a:rPr>
              <a:t> </a:t>
            </a:r>
            <a:r>
              <a:rPr lang="en-US">
                <a:solidFill>
                  <a:schemeClr val="dk1"/>
                </a:solidFill>
              </a:rPr>
              <a:t>a community of organisms that interact with each other and their environment</a:t>
            </a:r>
            <a:r>
              <a:rPr lang="en-US"/>
              <a:t> </a:t>
            </a:r>
            <a:endParaRPr b="1"/>
          </a:p>
        </p:txBody>
      </p:sp>
      <p:sp>
        <p:nvSpPr>
          <p:cNvPr descr="Rewind" id="556" name="Google Shape;556;ge27a560ffe_0_53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id="557" name="Google Shape;557;ge27a560ffe_0_531"/>
          <p:cNvPicPr preferRelativeResize="0"/>
          <p:nvPr/>
        </p:nvPicPr>
        <p:blipFill>
          <a:blip r:embed="rId4">
            <a:alphaModFix/>
          </a:blip>
          <a:stretch>
            <a:fillRect/>
          </a:stretch>
        </p:blipFill>
        <p:spPr>
          <a:xfrm>
            <a:off x="1715963" y="2158400"/>
            <a:ext cx="5712075" cy="42775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ge27a560ffe_0_538"/>
          <p:cNvSpPr txBox="1"/>
          <p:nvPr>
            <p:ph idx="1" type="subTitle"/>
          </p:nvPr>
        </p:nvSpPr>
        <p:spPr>
          <a:xfrm>
            <a:off x="943025" y="1082375"/>
            <a:ext cx="76881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0C0C0C"/>
              </a:buClr>
              <a:buSzPts val="3200"/>
              <a:buNone/>
            </a:pPr>
            <a:r>
              <a:rPr b="1" lang="en-US" u="sng">
                <a:solidFill>
                  <a:srgbClr val="0C0C0C"/>
                </a:solidFill>
              </a:rPr>
              <a:t>Ecosystem:</a:t>
            </a:r>
            <a:r>
              <a:rPr b="1" lang="en-US">
                <a:solidFill>
                  <a:srgbClr val="0C0C0C"/>
                </a:solidFill>
              </a:rPr>
              <a:t> </a:t>
            </a:r>
            <a:r>
              <a:rPr lang="en-US">
                <a:solidFill>
                  <a:schemeClr val="dk1"/>
                </a:solidFill>
              </a:rPr>
              <a:t>a community of </a:t>
            </a:r>
            <a:r>
              <a:rPr lang="en-US">
                <a:solidFill>
                  <a:srgbClr val="FF0000"/>
                </a:solidFill>
              </a:rPr>
              <a:t>organisms that interact with each other </a:t>
            </a:r>
            <a:r>
              <a:rPr lang="en-US">
                <a:solidFill>
                  <a:schemeClr val="dk1"/>
                </a:solidFill>
              </a:rPr>
              <a:t>and their environment</a:t>
            </a:r>
            <a:r>
              <a:rPr lang="en-US"/>
              <a:t> </a:t>
            </a:r>
            <a:endParaRPr b="1"/>
          </a:p>
        </p:txBody>
      </p:sp>
      <p:sp>
        <p:nvSpPr>
          <p:cNvPr descr="Rewind" id="564" name="Google Shape;564;ge27a560ffe_0_53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id="565" name="Google Shape;565;ge27a560ffe_0_538"/>
          <p:cNvPicPr preferRelativeResize="0"/>
          <p:nvPr/>
        </p:nvPicPr>
        <p:blipFill>
          <a:blip r:embed="rId4">
            <a:alphaModFix/>
          </a:blip>
          <a:stretch>
            <a:fillRect/>
          </a:stretch>
        </p:blipFill>
        <p:spPr>
          <a:xfrm>
            <a:off x="727950" y="2834975"/>
            <a:ext cx="7688101" cy="3832677"/>
          </a:xfrm>
          <a:prstGeom prst="rect">
            <a:avLst/>
          </a:prstGeom>
          <a:noFill/>
          <a:ln>
            <a:noFill/>
          </a:ln>
        </p:spPr>
      </p:pic>
      <p:sp>
        <p:nvSpPr>
          <p:cNvPr id="566" name="Google Shape;566;ge27a560ffe_0_538"/>
          <p:cNvSpPr txBox="1"/>
          <p:nvPr/>
        </p:nvSpPr>
        <p:spPr>
          <a:xfrm>
            <a:off x="2227800" y="203100"/>
            <a:ext cx="4688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Calibri"/>
                <a:ea typeface="Calibri"/>
                <a:cs typeface="Calibri"/>
                <a:sym typeface="Calibri"/>
              </a:rPr>
              <a:t>Biotic factors are the… </a:t>
            </a:r>
            <a:endParaRPr sz="3000">
              <a:latin typeface="Calibri"/>
              <a:ea typeface="Calibri"/>
              <a:cs typeface="Calibri"/>
              <a:sym typeface="Calibri"/>
            </a:endParaRPr>
          </a:p>
        </p:txBody>
      </p:sp>
      <p:pic>
        <p:nvPicPr>
          <p:cNvPr id="567" name="Google Shape;567;ge27a560ffe_0_538"/>
          <p:cNvPicPr preferRelativeResize="0"/>
          <p:nvPr/>
        </p:nvPicPr>
        <p:blipFill>
          <a:blip r:embed="rId5">
            <a:alphaModFix/>
          </a:blip>
          <a:stretch>
            <a:fillRect/>
          </a:stretch>
        </p:blipFill>
        <p:spPr>
          <a:xfrm>
            <a:off x="5903800" y="656888"/>
            <a:ext cx="575550" cy="71943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ge27a560ffe_0_547"/>
          <p:cNvSpPr txBox="1"/>
          <p:nvPr>
            <p:ph idx="1" type="subTitle"/>
          </p:nvPr>
        </p:nvSpPr>
        <p:spPr>
          <a:xfrm>
            <a:off x="446850" y="1053250"/>
            <a:ext cx="82503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0C0C0C"/>
              </a:buClr>
              <a:buSzPts val="3200"/>
              <a:buNone/>
            </a:pPr>
            <a:r>
              <a:rPr b="1" lang="en-US" u="sng">
                <a:solidFill>
                  <a:srgbClr val="0C0C0C"/>
                </a:solidFill>
              </a:rPr>
              <a:t>Ecosystem:</a:t>
            </a:r>
            <a:r>
              <a:rPr b="1" lang="en-US">
                <a:solidFill>
                  <a:srgbClr val="0C0C0C"/>
                </a:solidFill>
              </a:rPr>
              <a:t> </a:t>
            </a:r>
            <a:r>
              <a:rPr lang="en-US">
                <a:solidFill>
                  <a:schemeClr val="dk1"/>
                </a:solidFill>
              </a:rPr>
              <a:t>a community of organisms that interact with each other</a:t>
            </a:r>
            <a:r>
              <a:rPr lang="en-US">
                <a:solidFill>
                  <a:srgbClr val="FF0000"/>
                </a:solidFill>
              </a:rPr>
              <a:t> </a:t>
            </a:r>
            <a:r>
              <a:rPr lang="en-US">
                <a:solidFill>
                  <a:schemeClr val="dk1"/>
                </a:solidFill>
              </a:rPr>
              <a:t>and their </a:t>
            </a:r>
            <a:r>
              <a:rPr lang="en-US">
                <a:solidFill>
                  <a:srgbClr val="FF0000"/>
                </a:solidFill>
              </a:rPr>
              <a:t>environment </a:t>
            </a:r>
            <a:endParaRPr b="1">
              <a:solidFill>
                <a:srgbClr val="FF0000"/>
              </a:solidFill>
            </a:endParaRPr>
          </a:p>
        </p:txBody>
      </p:sp>
      <p:sp>
        <p:nvSpPr>
          <p:cNvPr descr="Rewind" id="574" name="Google Shape;574;ge27a560ffe_0_54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575" name="Google Shape;575;ge27a560ffe_0_547"/>
          <p:cNvSpPr txBox="1"/>
          <p:nvPr/>
        </p:nvSpPr>
        <p:spPr>
          <a:xfrm>
            <a:off x="2227800" y="203100"/>
            <a:ext cx="4688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Calibri"/>
                <a:ea typeface="Calibri"/>
                <a:cs typeface="Calibri"/>
                <a:sym typeface="Calibri"/>
              </a:rPr>
              <a:t>Abiotic factors are the… </a:t>
            </a:r>
            <a:endParaRPr sz="3000">
              <a:latin typeface="Calibri"/>
              <a:ea typeface="Calibri"/>
              <a:cs typeface="Calibri"/>
              <a:sym typeface="Calibri"/>
            </a:endParaRPr>
          </a:p>
        </p:txBody>
      </p:sp>
      <p:pic>
        <p:nvPicPr>
          <p:cNvPr id="576" name="Google Shape;576;ge27a560ffe_0_547"/>
          <p:cNvPicPr preferRelativeResize="0"/>
          <p:nvPr/>
        </p:nvPicPr>
        <p:blipFill>
          <a:blip r:embed="rId4">
            <a:alphaModFix/>
          </a:blip>
          <a:stretch>
            <a:fillRect/>
          </a:stretch>
        </p:blipFill>
        <p:spPr>
          <a:xfrm>
            <a:off x="973375" y="2600000"/>
            <a:ext cx="7197251" cy="4258000"/>
          </a:xfrm>
          <a:prstGeom prst="rect">
            <a:avLst/>
          </a:prstGeom>
          <a:noFill/>
          <a:ln>
            <a:noFill/>
          </a:ln>
        </p:spPr>
      </p:pic>
      <p:pic>
        <p:nvPicPr>
          <p:cNvPr id="577" name="Google Shape;577;ge27a560ffe_0_547"/>
          <p:cNvPicPr preferRelativeResize="0"/>
          <p:nvPr/>
        </p:nvPicPr>
        <p:blipFill>
          <a:blip r:embed="rId5">
            <a:alphaModFix/>
          </a:blip>
          <a:stretch>
            <a:fillRect/>
          </a:stretch>
        </p:blipFill>
        <p:spPr>
          <a:xfrm>
            <a:off x="6783625" y="431725"/>
            <a:ext cx="1913525" cy="15022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ge27a560ffe_0_583"/>
          <p:cNvSpPr txBox="1"/>
          <p:nvPr>
            <p:ph idx="1" type="subTitle"/>
          </p:nvPr>
        </p:nvSpPr>
        <p:spPr>
          <a:xfrm>
            <a:off x="1117750" y="332500"/>
            <a:ext cx="77463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dk1"/>
              </a:buClr>
              <a:buSzPts val="3200"/>
              <a:buNone/>
            </a:pPr>
            <a:r>
              <a:rPr b="1" lang="en-US" u="sng">
                <a:solidFill>
                  <a:schemeClr val="dk1"/>
                </a:solidFill>
              </a:rPr>
              <a:t>Producers</a:t>
            </a:r>
            <a:r>
              <a:rPr lang="en-US">
                <a:solidFill>
                  <a:schemeClr val="dk1"/>
                </a:solidFill>
              </a:rPr>
              <a:t>: organisms that use energy to </a:t>
            </a:r>
            <a:r>
              <a:rPr b="1" lang="en-US">
                <a:solidFill>
                  <a:schemeClr val="dk1"/>
                </a:solidFill>
              </a:rPr>
              <a:t>make their own food</a:t>
            </a:r>
            <a:endParaRPr/>
          </a:p>
        </p:txBody>
      </p:sp>
      <p:pic>
        <p:nvPicPr>
          <p:cNvPr id="584" name="Google Shape;584;ge27a560ffe_0_583"/>
          <p:cNvPicPr preferRelativeResize="0"/>
          <p:nvPr/>
        </p:nvPicPr>
        <p:blipFill>
          <a:blip r:embed="rId3">
            <a:alphaModFix/>
          </a:blip>
          <a:stretch>
            <a:fillRect/>
          </a:stretch>
        </p:blipFill>
        <p:spPr>
          <a:xfrm>
            <a:off x="1370400" y="1856975"/>
            <a:ext cx="6250799" cy="4194000"/>
          </a:xfrm>
          <a:prstGeom prst="rect">
            <a:avLst/>
          </a:prstGeom>
          <a:noFill/>
          <a:ln>
            <a:noFill/>
          </a:ln>
        </p:spPr>
      </p:pic>
      <p:sp>
        <p:nvSpPr>
          <p:cNvPr descr="Rewind" id="585" name="Google Shape;585;ge27a560ffe_0_583"/>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descr="Questions" id="591" name="Google Shape;591;ge27a560ffe_0_556"/>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ge27a560ffe_0_561"/>
          <p:cNvSpPr txBox="1"/>
          <p:nvPr/>
        </p:nvSpPr>
        <p:spPr>
          <a:xfrm>
            <a:off x="2469135" y="443313"/>
            <a:ext cx="42057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600" u="none" cap="none" strike="noStrike">
                <a:solidFill>
                  <a:schemeClr val="dk1"/>
                </a:solidFill>
                <a:latin typeface="Calibri"/>
                <a:ea typeface="Calibri"/>
                <a:cs typeface="Calibri"/>
                <a:sym typeface="Calibri"/>
              </a:rPr>
              <a:t>What are food webs?</a:t>
            </a:r>
            <a:endParaRPr/>
          </a:p>
        </p:txBody>
      </p:sp>
      <p:pic>
        <p:nvPicPr>
          <p:cNvPr id="598" name="Google Shape;598;ge27a560ffe_0_561"/>
          <p:cNvPicPr preferRelativeResize="0"/>
          <p:nvPr/>
        </p:nvPicPr>
        <p:blipFill rotWithShape="1">
          <a:blip r:embed="rId3">
            <a:alphaModFix/>
          </a:blip>
          <a:srcRect b="0" l="0" r="0" t="0"/>
          <a:stretch/>
        </p:blipFill>
        <p:spPr>
          <a:xfrm>
            <a:off x="1586753" y="1807831"/>
            <a:ext cx="5970495" cy="3766793"/>
          </a:xfrm>
          <a:prstGeom prst="rect">
            <a:avLst/>
          </a:prstGeom>
          <a:noFill/>
          <a:ln cap="flat" cmpd="sng" w="9525">
            <a:solidFill>
              <a:schemeClr val="dk1"/>
            </a:solidFill>
            <a:prstDash val="solid"/>
            <a:round/>
            <a:headEnd len="sm" w="sm" type="none"/>
            <a:tailEnd len="sm" w="sm" type="none"/>
          </a:ln>
        </p:spPr>
      </p:pic>
      <p:sp>
        <p:nvSpPr>
          <p:cNvPr descr="Questions" id="599" name="Google Shape;599;ge27a560ffe_0_561"/>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ge27a560ffe_0_568"/>
          <p:cNvSpPr txBox="1"/>
          <p:nvPr/>
        </p:nvSpPr>
        <p:spPr>
          <a:xfrm>
            <a:off x="913901" y="443325"/>
            <a:ext cx="78627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What is an ecosystem?</a:t>
            </a:r>
            <a:endParaRPr/>
          </a:p>
        </p:txBody>
      </p:sp>
      <p:sp>
        <p:nvSpPr>
          <p:cNvPr descr="Questions" id="606" name="Google Shape;606;ge27a560ffe_0_56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607" name="Google Shape;607;ge27a560ffe_0_568"/>
          <p:cNvPicPr preferRelativeResize="0"/>
          <p:nvPr/>
        </p:nvPicPr>
        <p:blipFill>
          <a:blip r:embed="rId4">
            <a:alphaModFix/>
          </a:blip>
          <a:stretch>
            <a:fillRect/>
          </a:stretch>
        </p:blipFill>
        <p:spPr>
          <a:xfrm>
            <a:off x="1715950" y="1765275"/>
            <a:ext cx="5712075" cy="42775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ge27a560ffe_0_575"/>
          <p:cNvSpPr txBox="1"/>
          <p:nvPr/>
        </p:nvSpPr>
        <p:spPr>
          <a:xfrm>
            <a:off x="913901" y="443325"/>
            <a:ext cx="78627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What is the difference between </a:t>
            </a:r>
            <a:r>
              <a:rPr i="1" lang="en-US" sz="3600" u="sng">
                <a:solidFill>
                  <a:schemeClr val="dk1"/>
                </a:solidFill>
                <a:latin typeface="Calibri"/>
                <a:ea typeface="Calibri"/>
                <a:cs typeface="Calibri"/>
                <a:sym typeface="Calibri"/>
              </a:rPr>
              <a:t>biotic</a:t>
            </a:r>
            <a:r>
              <a:rPr lang="en-US" sz="3600">
                <a:solidFill>
                  <a:schemeClr val="dk1"/>
                </a:solidFill>
                <a:latin typeface="Calibri"/>
                <a:ea typeface="Calibri"/>
                <a:cs typeface="Calibri"/>
                <a:sym typeface="Calibri"/>
              </a:rPr>
              <a:t> and </a:t>
            </a:r>
            <a:r>
              <a:rPr i="1" lang="en-US" sz="3600" u="sng">
                <a:solidFill>
                  <a:schemeClr val="dk1"/>
                </a:solidFill>
                <a:latin typeface="Calibri"/>
                <a:ea typeface="Calibri"/>
                <a:cs typeface="Calibri"/>
                <a:sym typeface="Calibri"/>
              </a:rPr>
              <a:t>abiotic</a:t>
            </a:r>
            <a:r>
              <a:rPr lang="en-US" sz="3600">
                <a:solidFill>
                  <a:schemeClr val="dk1"/>
                </a:solidFill>
                <a:latin typeface="Calibri"/>
                <a:ea typeface="Calibri"/>
                <a:cs typeface="Calibri"/>
                <a:sym typeface="Calibri"/>
              </a:rPr>
              <a:t> factors in an ecosystem?</a:t>
            </a:r>
            <a:endParaRPr/>
          </a:p>
        </p:txBody>
      </p:sp>
      <p:sp>
        <p:nvSpPr>
          <p:cNvPr descr="Questions" id="614" name="Google Shape;614;ge27a560ffe_0_57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615" name="Google Shape;615;ge27a560ffe_0_575"/>
          <p:cNvPicPr preferRelativeResize="0"/>
          <p:nvPr/>
        </p:nvPicPr>
        <p:blipFill>
          <a:blip r:embed="rId4">
            <a:alphaModFix/>
          </a:blip>
          <a:stretch>
            <a:fillRect/>
          </a:stretch>
        </p:blipFill>
        <p:spPr>
          <a:xfrm>
            <a:off x="152400" y="1796325"/>
            <a:ext cx="8713675" cy="4869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7"/>
          <p:cNvSpPr txBox="1"/>
          <p:nvPr>
            <p:ph idx="1" type="subTitle"/>
          </p:nvPr>
        </p:nvSpPr>
        <p:spPr>
          <a:xfrm>
            <a:off x="943025" y="504825"/>
            <a:ext cx="76881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0C0C0C"/>
              </a:buClr>
              <a:buSzPts val="3200"/>
              <a:buNone/>
            </a:pPr>
            <a:r>
              <a:rPr b="1" lang="en-US" u="sng">
                <a:solidFill>
                  <a:srgbClr val="0C0C0C"/>
                </a:solidFill>
              </a:rPr>
              <a:t>Food Webs:</a:t>
            </a:r>
            <a:r>
              <a:rPr b="1" lang="en-US">
                <a:solidFill>
                  <a:srgbClr val="0C0C0C"/>
                </a:solidFill>
              </a:rPr>
              <a:t> </a:t>
            </a:r>
            <a:r>
              <a:rPr lang="en-US">
                <a:solidFill>
                  <a:schemeClr val="dk1"/>
                </a:solidFill>
              </a:rPr>
              <a:t>show the feeding relationship among organisms in an ecosystem</a:t>
            </a:r>
            <a:r>
              <a:rPr lang="en-US"/>
              <a:t> </a:t>
            </a:r>
            <a:endParaRPr b="1"/>
          </a:p>
        </p:txBody>
      </p:sp>
      <p:sp>
        <p:nvSpPr>
          <p:cNvPr descr="Rewind" id="151" name="Google Shape;151;p7"/>
          <p:cNvSpPr/>
          <p:nvPr/>
        </p:nvSpPr>
        <p:spPr>
          <a:xfrm>
            <a:off x="0" y="0"/>
            <a:ext cx="849542" cy="84954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id="152" name="Google Shape;152;p7"/>
          <p:cNvPicPr preferRelativeResize="0"/>
          <p:nvPr/>
        </p:nvPicPr>
        <p:blipFill rotWithShape="1">
          <a:blip r:embed="rId4">
            <a:alphaModFix/>
          </a:blip>
          <a:srcRect b="0" l="0" r="0" t="0"/>
          <a:stretch/>
        </p:blipFill>
        <p:spPr>
          <a:xfrm>
            <a:off x="1586753" y="2158397"/>
            <a:ext cx="5970495" cy="3766793"/>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ge27a560ffe_0_590"/>
          <p:cNvSpPr txBox="1"/>
          <p:nvPr/>
        </p:nvSpPr>
        <p:spPr>
          <a:xfrm>
            <a:off x="913901" y="443325"/>
            <a:ext cx="78627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What are producers?</a:t>
            </a:r>
            <a:endParaRPr/>
          </a:p>
        </p:txBody>
      </p:sp>
      <p:sp>
        <p:nvSpPr>
          <p:cNvPr descr="Questions" id="622" name="Google Shape;622;ge27a560ffe_0_59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623" name="Google Shape;623;ge27a560ffe_0_590"/>
          <p:cNvPicPr preferRelativeResize="0"/>
          <p:nvPr/>
        </p:nvPicPr>
        <p:blipFill>
          <a:blip r:embed="rId4">
            <a:alphaModFix/>
          </a:blip>
          <a:stretch>
            <a:fillRect/>
          </a:stretch>
        </p:blipFill>
        <p:spPr>
          <a:xfrm>
            <a:off x="1370400" y="1856975"/>
            <a:ext cx="6250799" cy="4194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ge27a560ffe_0_598"/>
          <p:cNvSpPr txBox="1"/>
          <p:nvPr/>
        </p:nvSpPr>
        <p:spPr>
          <a:xfrm>
            <a:off x="2245499" y="1054445"/>
            <a:ext cx="4653000" cy="1108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6600"/>
              <a:buFont typeface="Calibri"/>
              <a:buNone/>
            </a:pPr>
            <a:r>
              <a:rPr b="1" lang="en-US" sz="6600">
                <a:solidFill>
                  <a:schemeClr val="dk1"/>
                </a:solidFill>
                <a:latin typeface="Calibri"/>
                <a:ea typeface="Calibri"/>
                <a:cs typeface="Calibri"/>
                <a:sym typeface="Calibri"/>
              </a:rPr>
              <a:t>Consumer</a:t>
            </a:r>
            <a:endParaRPr b="1" sz="6600">
              <a:solidFill>
                <a:schemeClr val="dk1"/>
              </a:solidFill>
              <a:latin typeface="Calibri"/>
              <a:ea typeface="Calibri"/>
              <a:cs typeface="Calibri"/>
              <a:sym typeface="Calibri"/>
            </a:endParaRPr>
          </a:p>
        </p:txBody>
      </p:sp>
      <p:sp>
        <p:nvSpPr>
          <p:cNvPr descr="Artificial Intelligence" id="630" name="Google Shape;630;ge27a560ffe_0_598"/>
          <p:cNvSpPr/>
          <p:nvPr/>
        </p:nvSpPr>
        <p:spPr>
          <a:xfrm>
            <a:off x="1432781" y="2468252"/>
            <a:ext cx="3326700" cy="30948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Blog" id="631" name="Google Shape;631;ge27a560ffe_0_59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ge27a560ffe_0_605"/>
          <p:cNvSpPr txBox="1"/>
          <p:nvPr>
            <p:ph idx="1" type="subTitle"/>
          </p:nvPr>
        </p:nvSpPr>
        <p:spPr>
          <a:xfrm>
            <a:off x="685800" y="378642"/>
            <a:ext cx="7772400" cy="930600"/>
          </a:xfrm>
          <a:prstGeom prst="rect">
            <a:avLst/>
          </a:prstGeom>
          <a:noFill/>
          <a:ln>
            <a:noFill/>
          </a:ln>
        </p:spPr>
        <p:txBody>
          <a:bodyPr anchorCtr="0" anchor="t" bIns="45700" lIns="91425" spcFirstLastPara="1" rIns="91425" wrap="square" tIns="45700">
            <a:normAutofit lnSpcReduction="20000"/>
          </a:bodyPr>
          <a:lstStyle/>
          <a:p>
            <a:pPr indent="0" lvl="0" marL="0" rtl="0" algn="ctr">
              <a:spcBef>
                <a:spcPts val="0"/>
              </a:spcBef>
              <a:spcAft>
                <a:spcPts val="0"/>
              </a:spcAft>
              <a:buClr>
                <a:schemeClr val="dk1"/>
              </a:buClr>
              <a:buSzPts val="3200"/>
              <a:buNone/>
            </a:pPr>
            <a:r>
              <a:rPr b="1" lang="en-US" u="sng">
                <a:solidFill>
                  <a:schemeClr val="dk1"/>
                </a:solidFill>
              </a:rPr>
              <a:t>Consumers</a:t>
            </a:r>
            <a:r>
              <a:rPr lang="en-US">
                <a:solidFill>
                  <a:schemeClr val="dk1"/>
                </a:solidFill>
              </a:rPr>
              <a:t>: organisms which eat other organisms for energy</a:t>
            </a:r>
            <a:endParaRPr/>
          </a:p>
        </p:txBody>
      </p:sp>
      <p:pic>
        <p:nvPicPr>
          <p:cNvPr id="638" name="Google Shape;638;ge27a560ffe_0_605"/>
          <p:cNvPicPr preferRelativeResize="0"/>
          <p:nvPr/>
        </p:nvPicPr>
        <p:blipFill rotWithShape="1">
          <a:blip r:embed="rId3">
            <a:alphaModFix/>
          </a:blip>
          <a:srcRect b="0" l="0" r="0" t="0"/>
          <a:stretch/>
        </p:blipFill>
        <p:spPr>
          <a:xfrm>
            <a:off x="1892045" y="1786997"/>
            <a:ext cx="5359910" cy="4067224"/>
          </a:xfrm>
          <a:prstGeom prst="rect">
            <a:avLst/>
          </a:prstGeom>
          <a:noFill/>
          <a:ln>
            <a:noFill/>
          </a:ln>
        </p:spPr>
      </p:pic>
      <p:sp>
        <p:nvSpPr>
          <p:cNvPr descr="Artificial Intelligence" id="639" name="Google Shape;639;ge27a560ffe_0_605"/>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Blog" id="640" name="Google Shape;640;ge27a560ffe_0_605"/>
          <p:cNvPicPr preferRelativeResize="0"/>
          <p:nvPr/>
        </p:nvPicPr>
        <p:blipFill rotWithShape="1">
          <a:blip r:embed="rId5">
            <a:alphaModFix/>
          </a:blip>
          <a:srcRect b="0" l="0" r="0" t="0"/>
          <a:stretch/>
        </p:blipFill>
        <p:spPr>
          <a:xfrm>
            <a:off x="735230" y="135869"/>
            <a:ext cx="463492" cy="46349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descr="Questions" id="646" name="Google Shape;646;ge27a560ffe_0_660"/>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ge27a560ffe_0_665"/>
          <p:cNvSpPr txBox="1"/>
          <p:nvPr/>
        </p:nvSpPr>
        <p:spPr>
          <a:xfrm>
            <a:off x="913901" y="443325"/>
            <a:ext cx="78627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What are consumers?</a:t>
            </a:r>
            <a:endParaRPr/>
          </a:p>
        </p:txBody>
      </p:sp>
      <p:sp>
        <p:nvSpPr>
          <p:cNvPr descr="Questions" id="653" name="Google Shape;653;ge27a560ffe_0_66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654" name="Google Shape;654;ge27a560ffe_0_665"/>
          <p:cNvPicPr preferRelativeResize="0"/>
          <p:nvPr/>
        </p:nvPicPr>
        <p:blipFill rotWithShape="1">
          <a:blip r:embed="rId4">
            <a:alphaModFix/>
          </a:blip>
          <a:srcRect b="0" l="0" r="0" t="0"/>
          <a:stretch/>
        </p:blipFill>
        <p:spPr>
          <a:xfrm>
            <a:off x="1892045" y="1786997"/>
            <a:ext cx="5359910" cy="406722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descr="Artificial Intelligence" id="660" name="Google Shape;660;ge27a560ffe_0_67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661" name="Google Shape;661;ge27a560ffe_0_673"/>
          <p:cNvPicPr preferRelativeResize="0"/>
          <p:nvPr/>
        </p:nvPicPr>
        <p:blipFill>
          <a:blip r:embed="rId4">
            <a:alphaModFix/>
          </a:blip>
          <a:stretch>
            <a:fillRect/>
          </a:stretch>
        </p:blipFill>
        <p:spPr>
          <a:xfrm>
            <a:off x="131886" y="807625"/>
            <a:ext cx="8880224" cy="58584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descr="Artificial Intelligence" id="667" name="Google Shape;667;ge27a560ffe_0_67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668" name="Google Shape;668;ge27a560ffe_0_679"/>
          <p:cNvPicPr preferRelativeResize="0"/>
          <p:nvPr/>
        </p:nvPicPr>
        <p:blipFill>
          <a:blip r:embed="rId4">
            <a:alphaModFix/>
          </a:blip>
          <a:stretch>
            <a:fillRect/>
          </a:stretch>
        </p:blipFill>
        <p:spPr>
          <a:xfrm>
            <a:off x="2018088" y="1750175"/>
            <a:ext cx="5107825" cy="5107825"/>
          </a:xfrm>
          <a:prstGeom prst="rect">
            <a:avLst/>
          </a:prstGeom>
          <a:noFill/>
          <a:ln>
            <a:noFill/>
          </a:ln>
        </p:spPr>
      </p:pic>
      <p:sp>
        <p:nvSpPr>
          <p:cNvPr id="669" name="Google Shape;669;ge27a560ffe_0_679"/>
          <p:cNvSpPr txBox="1"/>
          <p:nvPr/>
        </p:nvSpPr>
        <p:spPr>
          <a:xfrm>
            <a:off x="913901" y="443325"/>
            <a:ext cx="78627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Consumers may eat plants, animals, or both plants </a:t>
            </a:r>
            <a:r>
              <a:rPr i="1" lang="en-US" sz="3600">
                <a:solidFill>
                  <a:schemeClr val="dk1"/>
                </a:solidFill>
                <a:latin typeface="Calibri"/>
                <a:ea typeface="Calibri"/>
                <a:cs typeface="Calibri"/>
                <a:sym typeface="Calibri"/>
              </a:rPr>
              <a:t>and</a:t>
            </a:r>
            <a:r>
              <a:rPr lang="en-US" sz="3600">
                <a:solidFill>
                  <a:schemeClr val="dk1"/>
                </a:solidFill>
                <a:latin typeface="Calibri"/>
                <a:ea typeface="Calibri"/>
                <a:cs typeface="Calibri"/>
                <a:sym typeface="Calibri"/>
              </a:rPr>
              <a:t> animals.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descr="Artificial Intelligence" id="675" name="Google Shape;675;ge27a560ffe_0_612"/>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Comment Like" id="676" name="Google Shape;676;ge27a560ffe_0_612"/>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descr="The Salmon Run - Natural World Safaris" id="682" name="Google Shape;682;ge27a560ffe_0_618"/>
          <p:cNvPicPr preferRelativeResize="0"/>
          <p:nvPr/>
        </p:nvPicPr>
        <p:blipFill rotWithShape="1">
          <a:blip r:embed="rId3">
            <a:alphaModFix/>
          </a:blip>
          <a:srcRect b="0" l="0" r="0" t="0"/>
          <a:stretch/>
        </p:blipFill>
        <p:spPr>
          <a:xfrm>
            <a:off x="446954" y="1360074"/>
            <a:ext cx="8250091" cy="4640676"/>
          </a:xfrm>
          <a:prstGeom prst="rect">
            <a:avLst/>
          </a:prstGeom>
          <a:noFill/>
          <a:ln>
            <a:noFill/>
          </a:ln>
        </p:spPr>
      </p:pic>
      <p:sp>
        <p:nvSpPr>
          <p:cNvPr descr="Artificial Intelligence" id="683" name="Google Shape;683;ge27a560ffe_0_618"/>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Comment Like" id="684" name="Google Shape;684;ge27a560ffe_0_618"/>
          <p:cNvPicPr preferRelativeResize="0"/>
          <p:nvPr/>
        </p:nvPicPr>
        <p:blipFill rotWithShape="1">
          <a:blip r:embed="rId5">
            <a:alphaModFix/>
          </a:blip>
          <a:srcRect b="0" l="0" r="0" t="0"/>
          <a:stretch/>
        </p:blipFill>
        <p:spPr>
          <a:xfrm>
            <a:off x="735230" y="146272"/>
            <a:ext cx="571056" cy="57105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pic>
        <p:nvPicPr>
          <p:cNvPr descr="Attracting Owls to Reduce Rodent Populations" id="690" name="Google Shape;690;ge27a560ffe_0_625"/>
          <p:cNvPicPr preferRelativeResize="0"/>
          <p:nvPr/>
        </p:nvPicPr>
        <p:blipFill rotWithShape="1">
          <a:blip r:embed="rId3">
            <a:alphaModFix/>
          </a:blip>
          <a:srcRect b="0" l="0" r="0" t="0"/>
          <a:stretch/>
        </p:blipFill>
        <p:spPr>
          <a:xfrm>
            <a:off x="1429230" y="1590595"/>
            <a:ext cx="6285540" cy="4714155"/>
          </a:xfrm>
          <a:prstGeom prst="rect">
            <a:avLst/>
          </a:prstGeom>
          <a:noFill/>
          <a:ln>
            <a:noFill/>
          </a:ln>
        </p:spPr>
      </p:pic>
      <p:sp>
        <p:nvSpPr>
          <p:cNvPr descr="Artificial Intelligence" id="691" name="Google Shape;691;ge27a560ffe_0_625"/>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Comment Like" id="692" name="Google Shape;692;ge27a560ffe_0_625"/>
          <p:cNvPicPr preferRelativeResize="0"/>
          <p:nvPr/>
        </p:nvPicPr>
        <p:blipFill rotWithShape="1">
          <a:blip r:embed="rId5">
            <a:alphaModFix/>
          </a:blip>
          <a:srcRect b="0" l="0" r="0" t="0"/>
          <a:stretch/>
        </p:blipFill>
        <p:spPr>
          <a:xfrm>
            <a:off x="735230" y="146272"/>
            <a:ext cx="571056" cy="57105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e27a560ffe_0_4"/>
          <p:cNvSpPr txBox="1"/>
          <p:nvPr>
            <p:ph idx="1" type="subTitle"/>
          </p:nvPr>
        </p:nvSpPr>
        <p:spPr>
          <a:xfrm>
            <a:off x="943025" y="405800"/>
            <a:ext cx="76881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0C0C0C"/>
              </a:buClr>
              <a:buSzPts val="3200"/>
              <a:buNone/>
            </a:pPr>
            <a:r>
              <a:rPr b="1" lang="en-US" u="sng">
                <a:solidFill>
                  <a:srgbClr val="0C0C0C"/>
                </a:solidFill>
              </a:rPr>
              <a:t>Ecosystem</a:t>
            </a:r>
            <a:r>
              <a:rPr b="1" lang="en-US" u="sng">
                <a:solidFill>
                  <a:srgbClr val="0C0C0C"/>
                </a:solidFill>
              </a:rPr>
              <a:t>:</a:t>
            </a:r>
            <a:r>
              <a:rPr b="1" lang="en-US">
                <a:solidFill>
                  <a:srgbClr val="0C0C0C"/>
                </a:solidFill>
              </a:rPr>
              <a:t> </a:t>
            </a:r>
            <a:r>
              <a:rPr lang="en-US">
                <a:solidFill>
                  <a:schemeClr val="dk1"/>
                </a:solidFill>
              </a:rPr>
              <a:t>a community of organisms that interact with each other and their environment</a:t>
            </a:r>
            <a:r>
              <a:rPr lang="en-US"/>
              <a:t> </a:t>
            </a:r>
            <a:endParaRPr b="1"/>
          </a:p>
        </p:txBody>
      </p:sp>
      <p:sp>
        <p:nvSpPr>
          <p:cNvPr descr="Rewind" id="159" name="Google Shape;159;ge27a560ffe_0_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id="160" name="Google Shape;160;ge27a560ffe_0_4"/>
          <p:cNvPicPr preferRelativeResize="0"/>
          <p:nvPr/>
        </p:nvPicPr>
        <p:blipFill>
          <a:blip r:embed="rId4">
            <a:alphaModFix/>
          </a:blip>
          <a:stretch>
            <a:fillRect/>
          </a:stretch>
        </p:blipFill>
        <p:spPr>
          <a:xfrm>
            <a:off x="1715963" y="2158400"/>
            <a:ext cx="5712075" cy="42775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descr="Artificial Intelligence" id="698" name="Google Shape;698;ge27a560ffe_0_687"/>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Comment Like" id="699" name="Google Shape;699;ge27a560ffe_0_687"/>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id="700" name="Google Shape;700;ge27a560ffe_0_687"/>
          <p:cNvPicPr preferRelativeResize="0"/>
          <p:nvPr/>
        </p:nvPicPr>
        <p:blipFill>
          <a:blip r:embed="rId5">
            <a:alphaModFix/>
          </a:blip>
          <a:stretch>
            <a:fillRect/>
          </a:stretch>
        </p:blipFill>
        <p:spPr>
          <a:xfrm>
            <a:off x="1351950" y="1077000"/>
            <a:ext cx="6440100" cy="48300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descr="Artificial Intelligence" id="706" name="Google Shape;706;ge27a560ffe_0_632"/>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Comment Dislike" id="707" name="Google Shape;707;ge27a560ffe_0_632"/>
          <p:cNvPicPr preferRelativeResize="0"/>
          <p:nvPr/>
        </p:nvPicPr>
        <p:blipFill rotWithShape="1">
          <a:blip r:embed="rId4">
            <a:alphaModFix/>
          </a:blip>
          <a:srcRect b="0" l="0" r="0" t="0"/>
          <a:stretch/>
        </p:blipFill>
        <p:spPr>
          <a:xfrm>
            <a:off x="4572000" y="1755137"/>
            <a:ext cx="3347724" cy="334772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pic>
        <p:nvPicPr>
          <p:cNvPr descr="dreamstime_xl_1875208.jpg" id="713" name="Google Shape;713;ge27a560ffe_0_638"/>
          <p:cNvPicPr preferRelativeResize="0"/>
          <p:nvPr/>
        </p:nvPicPr>
        <p:blipFill rotWithShape="1">
          <a:blip r:embed="rId3">
            <a:alphaModFix/>
          </a:blip>
          <a:srcRect b="0" l="0" r="0" t="0"/>
          <a:stretch/>
        </p:blipFill>
        <p:spPr>
          <a:xfrm>
            <a:off x="1197600" y="1497125"/>
            <a:ext cx="6748798" cy="4499202"/>
          </a:xfrm>
          <a:prstGeom prst="rect">
            <a:avLst/>
          </a:prstGeom>
          <a:noFill/>
          <a:ln>
            <a:noFill/>
          </a:ln>
        </p:spPr>
      </p:pic>
      <p:sp>
        <p:nvSpPr>
          <p:cNvPr descr="Artificial Intelligence" id="714" name="Google Shape;714;ge27a560ffe_0_638"/>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Comment Dislike" id="715" name="Google Shape;715;ge27a560ffe_0_638"/>
          <p:cNvPicPr preferRelativeResize="0"/>
          <p:nvPr/>
        </p:nvPicPr>
        <p:blipFill rotWithShape="1">
          <a:blip r:embed="rId5">
            <a:alphaModFix/>
          </a:blip>
          <a:srcRect b="0" l="0" r="0" t="0"/>
          <a:stretch/>
        </p:blipFill>
        <p:spPr>
          <a:xfrm>
            <a:off x="735230" y="159010"/>
            <a:ext cx="545579" cy="54557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descr="Artificial Intelligence" id="721" name="Google Shape;721;ge27a560ffe_0_64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Comment Dislike" id="722" name="Google Shape;722;ge27a560ffe_0_645"/>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723" name="Google Shape;723;ge27a560ffe_0_645"/>
          <p:cNvPicPr preferRelativeResize="0"/>
          <p:nvPr/>
        </p:nvPicPr>
        <p:blipFill>
          <a:blip r:embed="rId5">
            <a:alphaModFix/>
          </a:blip>
          <a:stretch>
            <a:fillRect/>
          </a:stretch>
        </p:blipFill>
        <p:spPr>
          <a:xfrm>
            <a:off x="1847013" y="858575"/>
            <a:ext cx="5449974" cy="54231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descr="Questions" id="729" name="Google Shape;729;ge27a560ffe_0_655"/>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ge27a560ffe_0_758"/>
          <p:cNvSpPr txBox="1"/>
          <p:nvPr/>
        </p:nvSpPr>
        <p:spPr>
          <a:xfrm>
            <a:off x="884775" y="456675"/>
            <a:ext cx="7979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What is an example of a consumer?</a:t>
            </a:r>
            <a:endParaRPr/>
          </a:p>
        </p:txBody>
      </p:sp>
      <p:sp>
        <p:nvSpPr>
          <p:cNvPr descr="Questions" id="736" name="Google Shape;736;ge27a560ffe_0_75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737" name="Google Shape;737;ge27a560ffe_0_758"/>
          <p:cNvPicPr preferRelativeResize="0"/>
          <p:nvPr/>
        </p:nvPicPr>
        <p:blipFill>
          <a:blip r:embed="rId4">
            <a:alphaModFix/>
          </a:blip>
          <a:stretch>
            <a:fillRect/>
          </a:stretch>
        </p:blipFill>
        <p:spPr>
          <a:xfrm>
            <a:off x="1129025" y="1415725"/>
            <a:ext cx="6885950" cy="45223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pic>
        <p:nvPicPr>
          <p:cNvPr id="743" name="Google Shape;743;ge27a560ffe_0_701"/>
          <p:cNvPicPr preferRelativeResize="0"/>
          <p:nvPr/>
        </p:nvPicPr>
        <p:blipFill>
          <a:blip r:embed="rId3">
            <a:alphaModFix/>
          </a:blip>
          <a:stretch>
            <a:fillRect/>
          </a:stretch>
        </p:blipFill>
        <p:spPr>
          <a:xfrm>
            <a:off x="905763" y="1418474"/>
            <a:ext cx="7332474" cy="40210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pic>
        <p:nvPicPr>
          <p:cNvPr id="749" name="Google Shape;749;ge27a560ffe_0_706"/>
          <p:cNvPicPr preferRelativeResize="0"/>
          <p:nvPr/>
        </p:nvPicPr>
        <p:blipFill>
          <a:blip r:embed="rId3">
            <a:alphaModFix/>
          </a:blip>
          <a:stretch>
            <a:fillRect/>
          </a:stretch>
        </p:blipFill>
        <p:spPr>
          <a:xfrm>
            <a:off x="65050" y="123275"/>
            <a:ext cx="1205450" cy="776850"/>
          </a:xfrm>
          <a:prstGeom prst="rect">
            <a:avLst/>
          </a:prstGeom>
          <a:noFill/>
          <a:ln>
            <a:noFill/>
          </a:ln>
        </p:spPr>
      </p:pic>
      <p:sp>
        <p:nvSpPr>
          <p:cNvPr id="750" name="Google Shape;750;ge27a560ffe_0_706"/>
          <p:cNvSpPr txBox="1"/>
          <p:nvPr/>
        </p:nvSpPr>
        <p:spPr>
          <a:xfrm>
            <a:off x="1831200" y="608925"/>
            <a:ext cx="58242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Consumer</a:t>
            </a:r>
            <a:endParaRPr b="1" sz="6400">
              <a:latin typeface="Calibri"/>
              <a:ea typeface="Calibri"/>
              <a:cs typeface="Calibri"/>
              <a:sym typeface="Calibri"/>
            </a:endParaRPr>
          </a:p>
        </p:txBody>
      </p:sp>
      <p:sp>
        <p:nvSpPr>
          <p:cNvPr id="751" name="Google Shape;751;ge27a560ffe_0_706"/>
          <p:cNvSpPr txBox="1"/>
          <p:nvPr/>
        </p:nvSpPr>
        <p:spPr>
          <a:xfrm>
            <a:off x="833350" y="2639650"/>
            <a:ext cx="4204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Consume</a:t>
            </a:r>
            <a:endParaRPr b="1" sz="6400">
              <a:latin typeface="Calibri"/>
              <a:ea typeface="Calibri"/>
              <a:cs typeface="Calibri"/>
              <a:sym typeface="Calibri"/>
            </a:endParaRPr>
          </a:p>
        </p:txBody>
      </p:sp>
      <p:sp>
        <p:nvSpPr>
          <p:cNvPr id="752" name="Google Shape;752;ge27a560ffe_0_706"/>
          <p:cNvSpPr txBox="1"/>
          <p:nvPr/>
        </p:nvSpPr>
        <p:spPr>
          <a:xfrm>
            <a:off x="5354850" y="2639650"/>
            <a:ext cx="2605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-er</a:t>
            </a:r>
            <a:endParaRPr b="1" sz="6400">
              <a:latin typeface="Calibri"/>
              <a:ea typeface="Calibri"/>
              <a:cs typeface="Calibri"/>
              <a:sym typeface="Calibri"/>
            </a:endParaRPr>
          </a:p>
        </p:txBody>
      </p:sp>
      <p:sp>
        <p:nvSpPr>
          <p:cNvPr id="753" name="Google Shape;753;ge27a560ffe_0_706"/>
          <p:cNvSpPr txBox="1"/>
          <p:nvPr/>
        </p:nvSpPr>
        <p:spPr>
          <a:xfrm>
            <a:off x="2302150" y="3710325"/>
            <a:ext cx="1266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libri"/>
                <a:ea typeface="Calibri"/>
                <a:cs typeface="Calibri"/>
                <a:sym typeface="Calibri"/>
              </a:rPr>
              <a:t>(root word)</a:t>
            </a:r>
            <a:endParaRPr sz="1800">
              <a:latin typeface="Calibri"/>
              <a:ea typeface="Calibri"/>
              <a:cs typeface="Calibri"/>
              <a:sym typeface="Calibri"/>
            </a:endParaRPr>
          </a:p>
        </p:txBody>
      </p:sp>
      <p:sp>
        <p:nvSpPr>
          <p:cNvPr id="754" name="Google Shape;754;ge27a560ffe_0_706"/>
          <p:cNvSpPr txBox="1"/>
          <p:nvPr/>
        </p:nvSpPr>
        <p:spPr>
          <a:xfrm>
            <a:off x="6202350" y="3710325"/>
            <a:ext cx="910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libri"/>
                <a:ea typeface="Calibri"/>
                <a:cs typeface="Calibri"/>
                <a:sym typeface="Calibri"/>
              </a:rPr>
              <a:t>(suffix)</a:t>
            </a:r>
            <a:endParaRPr sz="1800">
              <a:latin typeface="Calibri"/>
              <a:ea typeface="Calibri"/>
              <a:cs typeface="Calibri"/>
              <a:sym typeface="Calibri"/>
            </a:endParaRPr>
          </a:p>
        </p:txBody>
      </p:sp>
      <p:pic>
        <p:nvPicPr>
          <p:cNvPr id="755" name="Google Shape;755;ge27a560ffe_0_706"/>
          <p:cNvPicPr preferRelativeResize="0"/>
          <p:nvPr/>
        </p:nvPicPr>
        <p:blipFill>
          <a:blip r:embed="rId4">
            <a:alphaModFix/>
          </a:blip>
          <a:stretch>
            <a:fillRect/>
          </a:stretch>
        </p:blipFill>
        <p:spPr>
          <a:xfrm>
            <a:off x="3312025" y="1537900"/>
            <a:ext cx="859911" cy="1486625"/>
          </a:xfrm>
          <a:prstGeom prst="rect">
            <a:avLst/>
          </a:prstGeom>
          <a:noFill/>
          <a:ln>
            <a:noFill/>
          </a:ln>
        </p:spPr>
      </p:pic>
      <p:pic>
        <p:nvPicPr>
          <p:cNvPr id="756" name="Google Shape;756;ge27a560ffe_0_706"/>
          <p:cNvPicPr preferRelativeResize="0"/>
          <p:nvPr/>
        </p:nvPicPr>
        <p:blipFill>
          <a:blip r:embed="rId5">
            <a:alphaModFix/>
          </a:blip>
          <a:stretch>
            <a:fillRect/>
          </a:stretch>
        </p:blipFill>
        <p:spPr>
          <a:xfrm>
            <a:off x="5860125" y="1537900"/>
            <a:ext cx="790625" cy="16243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pic>
        <p:nvPicPr>
          <p:cNvPr id="762" name="Google Shape;762;ge27a560ffe_0_718"/>
          <p:cNvPicPr preferRelativeResize="0"/>
          <p:nvPr/>
        </p:nvPicPr>
        <p:blipFill>
          <a:blip r:embed="rId3">
            <a:alphaModFix/>
          </a:blip>
          <a:stretch>
            <a:fillRect/>
          </a:stretch>
        </p:blipFill>
        <p:spPr>
          <a:xfrm>
            <a:off x="65050" y="123275"/>
            <a:ext cx="1205450" cy="776850"/>
          </a:xfrm>
          <a:prstGeom prst="rect">
            <a:avLst/>
          </a:prstGeom>
          <a:noFill/>
          <a:ln>
            <a:noFill/>
          </a:ln>
        </p:spPr>
      </p:pic>
      <p:sp>
        <p:nvSpPr>
          <p:cNvPr id="763" name="Google Shape;763;ge27a560ffe_0_718"/>
          <p:cNvSpPr txBox="1"/>
          <p:nvPr/>
        </p:nvSpPr>
        <p:spPr>
          <a:xfrm>
            <a:off x="1831200" y="608925"/>
            <a:ext cx="58242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Consumer</a:t>
            </a:r>
            <a:endParaRPr b="1" sz="6400">
              <a:latin typeface="Calibri"/>
              <a:ea typeface="Calibri"/>
              <a:cs typeface="Calibri"/>
              <a:sym typeface="Calibri"/>
            </a:endParaRPr>
          </a:p>
        </p:txBody>
      </p:sp>
      <p:sp>
        <p:nvSpPr>
          <p:cNvPr id="764" name="Google Shape;764;ge27a560ffe_0_718"/>
          <p:cNvSpPr txBox="1"/>
          <p:nvPr/>
        </p:nvSpPr>
        <p:spPr>
          <a:xfrm>
            <a:off x="833350" y="2639650"/>
            <a:ext cx="4204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Consume</a:t>
            </a:r>
            <a:endParaRPr b="1" sz="6400">
              <a:latin typeface="Calibri"/>
              <a:ea typeface="Calibri"/>
              <a:cs typeface="Calibri"/>
              <a:sym typeface="Calibri"/>
            </a:endParaRPr>
          </a:p>
        </p:txBody>
      </p:sp>
      <p:sp>
        <p:nvSpPr>
          <p:cNvPr id="765" name="Google Shape;765;ge27a560ffe_0_718"/>
          <p:cNvSpPr txBox="1"/>
          <p:nvPr/>
        </p:nvSpPr>
        <p:spPr>
          <a:xfrm>
            <a:off x="5354850" y="2639650"/>
            <a:ext cx="2605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-er</a:t>
            </a:r>
            <a:endParaRPr b="1" sz="6400">
              <a:latin typeface="Calibri"/>
              <a:ea typeface="Calibri"/>
              <a:cs typeface="Calibri"/>
              <a:sym typeface="Calibri"/>
            </a:endParaRPr>
          </a:p>
        </p:txBody>
      </p:sp>
      <p:pic>
        <p:nvPicPr>
          <p:cNvPr id="766" name="Google Shape;766;ge27a560ffe_0_718"/>
          <p:cNvPicPr preferRelativeResize="0"/>
          <p:nvPr/>
        </p:nvPicPr>
        <p:blipFill>
          <a:blip r:embed="rId4">
            <a:alphaModFix/>
          </a:blip>
          <a:stretch>
            <a:fillRect/>
          </a:stretch>
        </p:blipFill>
        <p:spPr>
          <a:xfrm>
            <a:off x="3312025" y="1537900"/>
            <a:ext cx="859911" cy="1486625"/>
          </a:xfrm>
          <a:prstGeom prst="rect">
            <a:avLst/>
          </a:prstGeom>
          <a:noFill/>
          <a:ln>
            <a:noFill/>
          </a:ln>
        </p:spPr>
      </p:pic>
      <p:pic>
        <p:nvPicPr>
          <p:cNvPr id="767" name="Google Shape;767;ge27a560ffe_0_718"/>
          <p:cNvPicPr preferRelativeResize="0"/>
          <p:nvPr/>
        </p:nvPicPr>
        <p:blipFill>
          <a:blip r:embed="rId5">
            <a:alphaModFix/>
          </a:blip>
          <a:stretch>
            <a:fillRect/>
          </a:stretch>
        </p:blipFill>
        <p:spPr>
          <a:xfrm rot="-886835">
            <a:off x="3489674" y="3584075"/>
            <a:ext cx="723578" cy="1486625"/>
          </a:xfrm>
          <a:prstGeom prst="rect">
            <a:avLst/>
          </a:prstGeom>
          <a:noFill/>
          <a:ln>
            <a:noFill/>
          </a:ln>
        </p:spPr>
      </p:pic>
      <p:sp>
        <p:nvSpPr>
          <p:cNvPr id="768" name="Google Shape;768;ge27a560ffe_0_718"/>
          <p:cNvSpPr txBox="1"/>
          <p:nvPr/>
        </p:nvSpPr>
        <p:spPr>
          <a:xfrm>
            <a:off x="2137000" y="4904300"/>
            <a:ext cx="4280700" cy="738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3600">
                <a:latin typeface="Calibri"/>
                <a:ea typeface="Calibri"/>
                <a:cs typeface="Calibri"/>
                <a:sym typeface="Calibri"/>
              </a:rPr>
              <a:t>to eat, drink, or ingest</a:t>
            </a:r>
            <a:endParaRPr sz="3600">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pic>
        <p:nvPicPr>
          <p:cNvPr id="774" name="Google Shape;774;ge27a560ffe_0_729"/>
          <p:cNvPicPr preferRelativeResize="0"/>
          <p:nvPr/>
        </p:nvPicPr>
        <p:blipFill>
          <a:blip r:embed="rId3">
            <a:alphaModFix/>
          </a:blip>
          <a:stretch>
            <a:fillRect/>
          </a:stretch>
        </p:blipFill>
        <p:spPr>
          <a:xfrm>
            <a:off x="65050" y="123275"/>
            <a:ext cx="1205450" cy="776850"/>
          </a:xfrm>
          <a:prstGeom prst="rect">
            <a:avLst/>
          </a:prstGeom>
          <a:noFill/>
          <a:ln>
            <a:noFill/>
          </a:ln>
        </p:spPr>
      </p:pic>
      <p:sp>
        <p:nvSpPr>
          <p:cNvPr id="775" name="Google Shape;775;ge27a560ffe_0_729"/>
          <p:cNvSpPr txBox="1"/>
          <p:nvPr/>
        </p:nvSpPr>
        <p:spPr>
          <a:xfrm>
            <a:off x="1831200" y="608925"/>
            <a:ext cx="58242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Consumer</a:t>
            </a:r>
            <a:endParaRPr b="1" sz="6400">
              <a:latin typeface="Calibri"/>
              <a:ea typeface="Calibri"/>
              <a:cs typeface="Calibri"/>
              <a:sym typeface="Calibri"/>
            </a:endParaRPr>
          </a:p>
        </p:txBody>
      </p:sp>
      <p:sp>
        <p:nvSpPr>
          <p:cNvPr id="776" name="Google Shape;776;ge27a560ffe_0_729"/>
          <p:cNvSpPr txBox="1"/>
          <p:nvPr/>
        </p:nvSpPr>
        <p:spPr>
          <a:xfrm>
            <a:off x="833350" y="2639650"/>
            <a:ext cx="4204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Consume</a:t>
            </a:r>
            <a:endParaRPr b="1" sz="6400">
              <a:latin typeface="Calibri"/>
              <a:ea typeface="Calibri"/>
              <a:cs typeface="Calibri"/>
              <a:sym typeface="Calibri"/>
            </a:endParaRPr>
          </a:p>
        </p:txBody>
      </p:sp>
      <p:sp>
        <p:nvSpPr>
          <p:cNvPr id="777" name="Google Shape;777;ge27a560ffe_0_729"/>
          <p:cNvSpPr txBox="1"/>
          <p:nvPr/>
        </p:nvSpPr>
        <p:spPr>
          <a:xfrm>
            <a:off x="5354850" y="2639650"/>
            <a:ext cx="2605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-er</a:t>
            </a:r>
            <a:endParaRPr b="1" sz="6400">
              <a:latin typeface="Calibri"/>
              <a:ea typeface="Calibri"/>
              <a:cs typeface="Calibri"/>
              <a:sym typeface="Calibri"/>
            </a:endParaRPr>
          </a:p>
        </p:txBody>
      </p:sp>
      <p:pic>
        <p:nvPicPr>
          <p:cNvPr id="778" name="Google Shape;778;ge27a560ffe_0_729"/>
          <p:cNvPicPr preferRelativeResize="0"/>
          <p:nvPr/>
        </p:nvPicPr>
        <p:blipFill>
          <a:blip r:embed="rId4">
            <a:alphaModFix/>
          </a:blip>
          <a:stretch>
            <a:fillRect/>
          </a:stretch>
        </p:blipFill>
        <p:spPr>
          <a:xfrm>
            <a:off x="5860125" y="3634625"/>
            <a:ext cx="859911" cy="1486625"/>
          </a:xfrm>
          <a:prstGeom prst="rect">
            <a:avLst/>
          </a:prstGeom>
          <a:noFill/>
          <a:ln>
            <a:noFill/>
          </a:ln>
        </p:spPr>
      </p:pic>
      <p:sp>
        <p:nvSpPr>
          <p:cNvPr id="779" name="Google Shape;779;ge27a560ffe_0_729"/>
          <p:cNvSpPr txBox="1"/>
          <p:nvPr/>
        </p:nvSpPr>
        <p:spPr>
          <a:xfrm>
            <a:off x="316925" y="4991650"/>
            <a:ext cx="8532600" cy="6771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3200">
                <a:latin typeface="Calibri"/>
                <a:ea typeface="Calibri"/>
                <a:cs typeface="Calibri"/>
                <a:sym typeface="Calibri"/>
              </a:rPr>
              <a:t>Suffix that turns a verb (to eat) into a noun (eater)</a:t>
            </a:r>
            <a:endParaRPr sz="3200">
              <a:latin typeface="Calibri"/>
              <a:ea typeface="Calibri"/>
              <a:cs typeface="Calibri"/>
              <a:sym typeface="Calibri"/>
            </a:endParaRPr>
          </a:p>
        </p:txBody>
      </p:sp>
      <p:pic>
        <p:nvPicPr>
          <p:cNvPr id="780" name="Google Shape;780;ge27a560ffe_0_729"/>
          <p:cNvPicPr preferRelativeResize="0"/>
          <p:nvPr/>
        </p:nvPicPr>
        <p:blipFill>
          <a:blip r:embed="rId5">
            <a:alphaModFix/>
          </a:blip>
          <a:stretch>
            <a:fillRect/>
          </a:stretch>
        </p:blipFill>
        <p:spPr>
          <a:xfrm>
            <a:off x="5860125" y="1537900"/>
            <a:ext cx="790625" cy="1624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e27a560ffe_0_12"/>
          <p:cNvSpPr txBox="1"/>
          <p:nvPr>
            <p:ph idx="1" type="subTitle"/>
          </p:nvPr>
        </p:nvSpPr>
        <p:spPr>
          <a:xfrm>
            <a:off x="943025" y="1082375"/>
            <a:ext cx="76881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0C0C0C"/>
              </a:buClr>
              <a:buSzPts val="3200"/>
              <a:buNone/>
            </a:pPr>
            <a:r>
              <a:rPr b="1" lang="en-US" u="sng">
                <a:solidFill>
                  <a:srgbClr val="0C0C0C"/>
                </a:solidFill>
              </a:rPr>
              <a:t>Ecosystem:</a:t>
            </a:r>
            <a:r>
              <a:rPr b="1" lang="en-US">
                <a:solidFill>
                  <a:srgbClr val="0C0C0C"/>
                </a:solidFill>
              </a:rPr>
              <a:t> </a:t>
            </a:r>
            <a:r>
              <a:rPr lang="en-US">
                <a:solidFill>
                  <a:schemeClr val="dk1"/>
                </a:solidFill>
              </a:rPr>
              <a:t>a community of </a:t>
            </a:r>
            <a:r>
              <a:rPr lang="en-US">
                <a:solidFill>
                  <a:srgbClr val="FF0000"/>
                </a:solidFill>
              </a:rPr>
              <a:t>organisms that interact with each other </a:t>
            </a:r>
            <a:r>
              <a:rPr lang="en-US">
                <a:solidFill>
                  <a:schemeClr val="dk1"/>
                </a:solidFill>
              </a:rPr>
              <a:t>and their environment</a:t>
            </a:r>
            <a:r>
              <a:rPr lang="en-US"/>
              <a:t> </a:t>
            </a:r>
            <a:endParaRPr b="1"/>
          </a:p>
        </p:txBody>
      </p:sp>
      <p:sp>
        <p:nvSpPr>
          <p:cNvPr descr="Rewind" id="167" name="Google Shape;167;ge27a560ffe_0_1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id="168" name="Google Shape;168;ge27a560ffe_0_12"/>
          <p:cNvPicPr preferRelativeResize="0"/>
          <p:nvPr/>
        </p:nvPicPr>
        <p:blipFill>
          <a:blip r:embed="rId4">
            <a:alphaModFix/>
          </a:blip>
          <a:stretch>
            <a:fillRect/>
          </a:stretch>
        </p:blipFill>
        <p:spPr>
          <a:xfrm>
            <a:off x="727950" y="2834975"/>
            <a:ext cx="7688101" cy="3832677"/>
          </a:xfrm>
          <a:prstGeom prst="rect">
            <a:avLst/>
          </a:prstGeom>
          <a:noFill/>
          <a:ln>
            <a:noFill/>
          </a:ln>
        </p:spPr>
      </p:pic>
      <p:sp>
        <p:nvSpPr>
          <p:cNvPr id="169" name="Google Shape;169;ge27a560ffe_0_12"/>
          <p:cNvSpPr txBox="1"/>
          <p:nvPr/>
        </p:nvSpPr>
        <p:spPr>
          <a:xfrm>
            <a:off x="2227800" y="203100"/>
            <a:ext cx="4688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Calibri"/>
                <a:ea typeface="Calibri"/>
                <a:cs typeface="Calibri"/>
                <a:sym typeface="Calibri"/>
              </a:rPr>
              <a:t>Biotic factors are the… </a:t>
            </a:r>
            <a:endParaRPr sz="3000">
              <a:latin typeface="Calibri"/>
              <a:ea typeface="Calibri"/>
              <a:cs typeface="Calibri"/>
              <a:sym typeface="Calibri"/>
            </a:endParaRPr>
          </a:p>
        </p:txBody>
      </p:sp>
      <p:pic>
        <p:nvPicPr>
          <p:cNvPr id="170" name="Google Shape;170;ge27a560ffe_0_12"/>
          <p:cNvPicPr preferRelativeResize="0"/>
          <p:nvPr/>
        </p:nvPicPr>
        <p:blipFill>
          <a:blip r:embed="rId5">
            <a:alphaModFix/>
          </a:blip>
          <a:stretch>
            <a:fillRect/>
          </a:stretch>
        </p:blipFill>
        <p:spPr>
          <a:xfrm>
            <a:off x="5903800" y="656888"/>
            <a:ext cx="575550" cy="719438"/>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id="786" name="Google Shape;786;ge27a560ffe_0_740"/>
          <p:cNvPicPr preferRelativeResize="0"/>
          <p:nvPr/>
        </p:nvPicPr>
        <p:blipFill>
          <a:blip r:embed="rId3">
            <a:alphaModFix/>
          </a:blip>
          <a:stretch>
            <a:fillRect/>
          </a:stretch>
        </p:blipFill>
        <p:spPr>
          <a:xfrm>
            <a:off x="65050" y="123275"/>
            <a:ext cx="1205450" cy="776850"/>
          </a:xfrm>
          <a:prstGeom prst="rect">
            <a:avLst/>
          </a:prstGeom>
          <a:noFill/>
          <a:ln>
            <a:noFill/>
          </a:ln>
        </p:spPr>
      </p:pic>
      <p:sp>
        <p:nvSpPr>
          <p:cNvPr id="787" name="Google Shape;787;ge27a560ffe_0_740"/>
          <p:cNvSpPr txBox="1"/>
          <p:nvPr/>
        </p:nvSpPr>
        <p:spPr>
          <a:xfrm>
            <a:off x="1816625" y="2844150"/>
            <a:ext cx="58242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Consumer</a:t>
            </a:r>
            <a:endParaRPr b="1" sz="6400">
              <a:latin typeface="Calibri"/>
              <a:ea typeface="Calibri"/>
              <a:cs typeface="Calibri"/>
              <a:sym typeface="Calibri"/>
            </a:endParaRPr>
          </a:p>
        </p:txBody>
      </p:sp>
      <p:sp>
        <p:nvSpPr>
          <p:cNvPr id="788" name="Google Shape;788;ge27a560ffe_0_740"/>
          <p:cNvSpPr txBox="1"/>
          <p:nvPr/>
        </p:nvSpPr>
        <p:spPr>
          <a:xfrm>
            <a:off x="862475" y="994300"/>
            <a:ext cx="4204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Consume</a:t>
            </a:r>
            <a:endParaRPr b="1" sz="6400">
              <a:latin typeface="Calibri"/>
              <a:ea typeface="Calibri"/>
              <a:cs typeface="Calibri"/>
              <a:sym typeface="Calibri"/>
            </a:endParaRPr>
          </a:p>
        </p:txBody>
      </p:sp>
      <p:sp>
        <p:nvSpPr>
          <p:cNvPr id="789" name="Google Shape;789;ge27a560ffe_0_740"/>
          <p:cNvSpPr txBox="1"/>
          <p:nvPr/>
        </p:nvSpPr>
        <p:spPr>
          <a:xfrm>
            <a:off x="5369400" y="994300"/>
            <a:ext cx="2605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-er</a:t>
            </a:r>
            <a:endParaRPr b="1" sz="6400">
              <a:latin typeface="Calibri"/>
              <a:ea typeface="Calibri"/>
              <a:cs typeface="Calibri"/>
              <a:sym typeface="Calibri"/>
            </a:endParaRPr>
          </a:p>
        </p:txBody>
      </p:sp>
      <p:pic>
        <p:nvPicPr>
          <p:cNvPr id="790" name="Google Shape;790;ge27a560ffe_0_740"/>
          <p:cNvPicPr preferRelativeResize="0"/>
          <p:nvPr/>
        </p:nvPicPr>
        <p:blipFill>
          <a:blip r:embed="rId4">
            <a:alphaModFix/>
          </a:blip>
          <a:stretch>
            <a:fillRect/>
          </a:stretch>
        </p:blipFill>
        <p:spPr>
          <a:xfrm>
            <a:off x="4928250" y="1250088"/>
            <a:ext cx="631800" cy="658125"/>
          </a:xfrm>
          <a:prstGeom prst="rect">
            <a:avLst/>
          </a:prstGeom>
          <a:noFill/>
          <a:ln>
            <a:noFill/>
          </a:ln>
        </p:spPr>
      </p:pic>
      <p:pic>
        <p:nvPicPr>
          <p:cNvPr id="791" name="Google Shape;791;ge27a560ffe_0_740"/>
          <p:cNvPicPr preferRelativeResize="0"/>
          <p:nvPr/>
        </p:nvPicPr>
        <p:blipFill>
          <a:blip r:embed="rId5">
            <a:alphaModFix/>
          </a:blip>
          <a:stretch>
            <a:fillRect/>
          </a:stretch>
        </p:blipFill>
        <p:spPr>
          <a:xfrm>
            <a:off x="4315013" y="3904175"/>
            <a:ext cx="513975" cy="1055000"/>
          </a:xfrm>
          <a:prstGeom prst="rect">
            <a:avLst/>
          </a:prstGeom>
          <a:noFill/>
          <a:ln>
            <a:noFill/>
          </a:ln>
        </p:spPr>
      </p:pic>
      <p:sp>
        <p:nvSpPr>
          <p:cNvPr id="792" name="Google Shape;792;ge27a560ffe_0_740"/>
          <p:cNvSpPr txBox="1"/>
          <p:nvPr/>
        </p:nvSpPr>
        <p:spPr>
          <a:xfrm>
            <a:off x="1122900" y="5020775"/>
            <a:ext cx="6898200" cy="7233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3500">
                <a:latin typeface="Calibri"/>
                <a:ea typeface="Calibri"/>
                <a:cs typeface="Calibri"/>
                <a:sym typeface="Calibri"/>
              </a:rPr>
              <a:t>Someone/something that eats things</a:t>
            </a:r>
            <a:endParaRPr sz="3500">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pic>
        <p:nvPicPr>
          <p:cNvPr id="798" name="Google Shape;798;ge27a560ffe_0_751"/>
          <p:cNvPicPr preferRelativeResize="0"/>
          <p:nvPr/>
        </p:nvPicPr>
        <p:blipFill>
          <a:blip r:embed="rId3">
            <a:alphaModFix/>
          </a:blip>
          <a:stretch>
            <a:fillRect/>
          </a:stretch>
        </p:blipFill>
        <p:spPr>
          <a:xfrm>
            <a:off x="65050" y="123275"/>
            <a:ext cx="1205450" cy="776850"/>
          </a:xfrm>
          <a:prstGeom prst="rect">
            <a:avLst/>
          </a:prstGeom>
          <a:noFill/>
          <a:ln>
            <a:noFill/>
          </a:ln>
        </p:spPr>
      </p:pic>
      <p:sp>
        <p:nvSpPr>
          <p:cNvPr id="799" name="Google Shape;799;ge27a560ffe_0_751"/>
          <p:cNvSpPr txBox="1"/>
          <p:nvPr/>
        </p:nvSpPr>
        <p:spPr>
          <a:xfrm>
            <a:off x="579000" y="900125"/>
            <a:ext cx="82557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Calibri"/>
                <a:ea typeface="Calibri"/>
                <a:cs typeface="Calibri"/>
                <a:sym typeface="Calibri"/>
              </a:rPr>
              <a:t>So, when we use the term </a:t>
            </a:r>
            <a:r>
              <a:rPr b="1" lang="en-US" sz="3000">
                <a:solidFill>
                  <a:srgbClr val="FF0000"/>
                </a:solidFill>
                <a:latin typeface="Calibri"/>
                <a:ea typeface="Calibri"/>
                <a:cs typeface="Calibri"/>
                <a:sym typeface="Calibri"/>
              </a:rPr>
              <a:t>consumers</a:t>
            </a:r>
            <a:r>
              <a:rPr lang="en-US" sz="3000">
                <a:latin typeface="Calibri"/>
                <a:ea typeface="Calibri"/>
                <a:cs typeface="Calibri"/>
                <a:sym typeface="Calibri"/>
              </a:rPr>
              <a:t>, we are referring to </a:t>
            </a:r>
            <a:r>
              <a:rPr b="1" lang="en-US" sz="3000">
                <a:latin typeface="Calibri"/>
                <a:ea typeface="Calibri"/>
                <a:cs typeface="Calibri"/>
                <a:sym typeface="Calibri"/>
              </a:rPr>
              <a:t>organisms that eat other organisms</a:t>
            </a:r>
            <a:r>
              <a:rPr lang="en-US" sz="3000">
                <a:latin typeface="Calibri"/>
                <a:ea typeface="Calibri"/>
                <a:cs typeface="Calibri"/>
                <a:sym typeface="Calibri"/>
              </a:rPr>
              <a:t>. </a:t>
            </a:r>
            <a:endParaRPr sz="3000">
              <a:latin typeface="Calibri"/>
              <a:ea typeface="Calibri"/>
              <a:cs typeface="Calibri"/>
              <a:sym typeface="Calibri"/>
            </a:endParaRPr>
          </a:p>
        </p:txBody>
      </p:sp>
      <p:pic>
        <p:nvPicPr>
          <p:cNvPr id="800" name="Google Shape;800;ge27a560ffe_0_751"/>
          <p:cNvPicPr preferRelativeResize="0"/>
          <p:nvPr/>
        </p:nvPicPr>
        <p:blipFill rotWithShape="1">
          <a:blip r:embed="rId4">
            <a:alphaModFix/>
          </a:blip>
          <a:srcRect b="0" l="0" r="0" t="0"/>
          <a:stretch/>
        </p:blipFill>
        <p:spPr>
          <a:xfrm>
            <a:off x="1892045" y="2292447"/>
            <a:ext cx="5359910" cy="4067224"/>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descr="Questions" id="806" name="Google Shape;806;ge27a560ffe_0_765"/>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ge27a560ffe_0_770"/>
          <p:cNvSpPr txBox="1"/>
          <p:nvPr/>
        </p:nvSpPr>
        <p:spPr>
          <a:xfrm>
            <a:off x="913901" y="443325"/>
            <a:ext cx="7862700" cy="1754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How can we use the word parts of consumer to help us remember the definition of the term?</a:t>
            </a:r>
            <a:endParaRPr/>
          </a:p>
        </p:txBody>
      </p:sp>
      <p:sp>
        <p:nvSpPr>
          <p:cNvPr descr="Questions" id="813" name="Google Shape;813;ge27a560ffe_0_77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14" name="Google Shape;814;ge27a560ffe_0_770"/>
          <p:cNvSpPr txBox="1"/>
          <p:nvPr/>
        </p:nvSpPr>
        <p:spPr>
          <a:xfrm>
            <a:off x="2006350" y="2661950"/>
            <a:ext cx="58242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Consumer</a:t>
            </a:r>
            <a:endParaRPr b="1" sz="6400">
              <a:latin typeface="Calibri"/>
              <a:ea typeface="Calibri"/>
              <a:cs typeface="Calibri"/>
              <a:sym typeface="Calibri"/>
            </a:endParaRPr>
          </a:p>
        </p:txBody>
      </p:sp>
      <p:sp>
        <p:nvSpPr>
          <p:cNvPr id="815" name="Google Shape;815;ge27a560ffe_0_770"/>
          <p:cNvSpPr txBox="1"/>
          <p:nvPr/>
        </p:nvSpPr>
        <p:spPr>
          <a:xfrm>
            <a:off x="1008500" y="4692675"/>
            <a:ext cx="4204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Consume</a:t>
            </a:r>
            <a:endParaRPr b="1" sz="6400">
              <a:latin typeface="Calibri"/>
              <a:ea typeface="Calibri"/>
              <a:cs typeface="Calibri"/>
              <a:sym typeface="Calibri"/>
            </a:endParaRPr>
          </a:p>
        </p:txBody>
      </p:sp>
      <p:sp>
        <p:nvSpPr>
          <p:cNvPr id="816" name="Google Shape;816;ge27a560ffe_0_770"/>
          <p:cNvSpPr txBox="1"/>
          <p:nvPr/>
        </p:nvSpPr>
        <p:spPr>
          <a:xfrm>
            <a:off x="5530000" y="4692675"/>
            <a:ext cx="2605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400">
                <a:latin typeface="Calibri"/>
                <a:ea typeface="Calibri"/>
                <a:cs typeface="Calibri"/>
                <a:sym typeface="Calibri"/>
              </a:rPr>
              <a:t>-er</a:t>
            </a:r>
            <a:endParaRPr b="1" sz="6400">
              <a:latin typeface="Calibri"/>
              <a:ea typeface="Calibri"/>
              <a:cs typeface="Calibri"/>
              <a:sym typeface="Calibri"/>
            </a:endParaRPr>
          </a:p>
        </p:txBody>
      </p:sp>
      <p:sp>
        <p:nvSpPr>
          <p:cNvPr id="817" name="Google Shape;817;ge27a560ffe_0_770"/>
          <p:cNvSpPr txBox="1"/>
          <p:nvPr/>
        </p:nvSpPr>
        <p:spPr>
          <a:xfrm>
            <a:off x="2477300" y="5763350"/>
            <a:ext cx="1266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libri"/>
                <a:ea typeface="Calibri"/>
                <a:cs typeface="Calibri"/>
                <a:sym typeface="Calibri"/>
              </a:rPr>
              <a:t>(root word)</a:t>
            </a:r>
            <a:endParaRPr sz="1800">
              <a:latin typeface="Calibri"/>
              <a:ea typeface="Calibri"/>
              <a:cs typeface="Calibri"/>
              <a:sym typeface="Calibri"/>
            </a:endParaRPr>
          </a:p>
        </p:txBody>
      </p:sp>
      <p:sp>
        <p:nvSpPr>
          <p:cNvPr id="818" name="Google Shape;818;ge27a560ffe_0_770"/>
          <p:cNvSpPr txBox="1"/>
          <p:nvPr/>
        </p:nvSpPr>
        <p:spPr>
          <a:xfrm>
            <a:off x="6377500" y="5763350"/>
            <a:ext cx="910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libri"/>
                <a:ea typeface="Calibri"/>
                <a:cs typeface="Calibri"/>
                <a:sym typeface="Calibri"/>
              </a:rPr>
              <a:t>(suffix)</a:t>
            </a:r>
            <a:endParaRPr sz="1800">
              <a:latin typeface="Calibri"/>
              <a:ea typeface="Calibri"/>
              <a:cs typeface="Calibri"/>
              <a:sym typeface="Calibri"/>
            </a:endParaRPr>
          </a:p>
        </p:txBody>
      </p:sp>
      <p:pic>
        <p:nvPicPr>
          <p:cNvPr id="819" name="Google Shape;819;ge27a560ffe_0_770"/>
          <p:cNvPicPr preferRelativeResize="0"/>
          <p:nvPr/>
        </p:nvPicPr>
        <p:blipFill>
          <a:blip r:embed="rId4">
            <a:alphaModFix/>
          </a:blip>
          <a:stretch>
            <a:fillRect/>
          </a:stretch>
        </p:blipFill>
        <p:spPr>
          <a:xfrm>
            <a:off x="3487175" y="3590925"/>
            <a:ext cx="859911" cy="1486625"/>
          </a:xfrm>
          <a:prstGeom prst="rect">
            <a:avLst/>
          </a:prstGeom>
          <a:noFill/>
          <a:ln>
            <a:noFill/>
          </a:ln>
        </p:spPr>
      </p:pic>
      <p:pic>
        <p:nvPicPr>
          <p:cNvPr id="820" name="Google Shape;820;ge27a560ffe_0_770"/>
          <p:cNvPicPr preferRelativeResize="0"/>
          <p:nvPr/>
        </p:nvPicPr>
        <p:blipFill>
          <a:blip r:embed="rId5">
            <a:alphaModFix/>
          </a:blip>
          <a:stretch>
            <a:fillRect/>
          </a:stretch>
        </p:blipFill>
        <p:spPr>
          <a:xfrm>
            <a:off x="6035275" y="3590925"/>
            <a:ext cx="790625" cy="16243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ge27a560ffe_0_784"/>
          <p:cNvSpPr txBox="1"/>
          <p:nvPr/>
        </p:nvSpPr>
        <p:spPr>
          <a:xfrm>
            <a:off x="913901" y="443325"/>
            <a:ext cx="78627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What are consumers?</a:t>
            </a:r>
            <a:endParaRPr/>
          </a:p>
        </p:txBody>
      </p:sp>
      <p:sp>
        <p:nvSpPr>
          <p:cNvPr descr="Questions" id="827" name="Google Shape;827;ge27a560ffe_0_78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828" name="Google Shape;828;ge27a560ffe_0_784"/>
          <p:cNvPicPr preferRelativeResize="0"/>
          <p:nvPr/>
        </p:nvPicPr>
        <p:blipFill rotWithShape="1">
          <a:blip r:embed="rId4">
            <a:alphaModFix/>
          </a:blip>
          <a:srcRect b="0" l="0" r="0" t="0"/>
          <a:stretch/>
        </p:blipFill>
        <p:spPr>
          <a:xfrm>
            <a:off x="1892045" y="1786997"/>
            <a:ext cx="5359910" cy="4067224"/>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ge27a560ffe_0_798"/>
          <p:cNvSpPr txBox="1"/>
          <p:nvPr/>
        </p:nvSpPr>
        <p:spPr>
          <a:xfrm>
            <a:off x="913901" y="443325"/>
            <a:ext cx="78627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True/False: Consumers only eat other animals. </a:t>
            </a:r>
            <a:endParaRPr/>
          </a:p>
        </p:txBody>
      </p:sp>
      <p:sp>
        <p:nvSpPr>
          <p:cNvPr descr="Questions" id="835" name="Google Shape;835;ge27a560ffe_0_79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836" name="Google Shape;836;ge27a560ffe_0_798"/>
          <p:cNvPicPr preferRelativeResize="0"/>
          <p:nvPr/>
        </p:nvPicPr>
        <p:blipFill>
          <a:blip r:embed="rId4">
            <a:alphaModFix/>
          </a:blip>
          <a:stretch>
            <a:fillRect/>
          </a:stretch>
        </p:blipFill>
        <p:spPr>
          <a:xfrm>
            <a:off x="2217200" y="1854550"/>
            <a:ext cx="4709600" cy="47096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ge27a560ffe_0_806"/>
          <p:cNvSpPr txBox="1"/>
          <p:nvPr/>
        </p:nvSpPr>
        <p:spPr>
          <a:xfrm>
            <a:off x="913901" y="443325"/>
            <a:ext cx="78627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True/</a:t>
            </a:r>
            <a:r>
              <a:rPr lang="en-US" sz="3600">
                <a:solidFill>
                  <a:srgbClr val="FF0000"/>
                </a:solidFill>
                <a:latin typeface="Calibri"/>
                <a:ea typeface="Calibri"/>
                <a:cs typeface="Calibri"/>
                <a:sym typeface="Calibri"/>
              </a:rPr>
              <a:t>False</a:t>
            </a:r>
            <a:r>
              <a:rPr lang="en-US" sz="3600">
                <a:solidFill>
                  <a:schemeClr val="dk1"/>
                </a:solidFill>
                <a:latin typeface="Calibri"/>
                <a:ea typeface="Calibri"/>
                <a:cs typeface="Calibri"/>
                <a:sym typeface="Calibri"/>
              </a:rPr>
              <a:t>: Consumers only eat other animals. </a:t>
            </a:r>
            <a:endParaRPr/>
          </a:p>
        </p:txBody>
      </p:sp>
      <p:sp>
        <p:nvSpPr>
          <p:cNvPr descr="Questions" id="843" name="Google Shape;843;ge27a560ffe_0_80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844" name="Google Shape;844;ge27a560ffe_0_806"/>
          <p:cNvPicPr preferRelativeResize="0"/>
          <p:nvPr/>
        </p:nvPicPr>
        <p:blipFill>
          <a:blip r:embed="rId4">
            <a:alphaModFix/>
          </a:blip>
          <a:stretch>
            <a:fillRect/>
          </a:stretch>
        </p:blipFill>
        <p:spPr>
          <a:xfrm>
            <a:off x="2217200" y="1854550"/>
            <a:ext cx="4709600" cy="47096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ge27a560ffe_0_777"/>
          <p:cNvSpPr txBox="1"/>
          <p:nvPr/>
        </p:nvSpPr>
        <p:spPr>
          <a:xfrm>
            <a:off x="884775" y="456675"/>
            <a:ext cx="7979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List 3 examples of consumers. </a:t>
            </a:r>
            <a:endParaRPr/>
          </a:p>
        </p:txBody>
      </p:sp>
      <p:sp>
        <p:nvSpPr>
          <p:cNvPr descr="Questions" id="851" name="Google Shape;851;ge27a560ffe_0_777"/>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852" name="Google Shape;852;ge27a560ffe_0_777"/>
          <p:cNvPicPr preferRelativeResize="0"/>
          <p:nvPr/>
        </p:nvPicPr>
        <p:blipFill>
          <a:blip r:embed="rId4">
            <a:alphaModFix/>
          </a:blip>
          <a:stretch>
            <a:fillRect/>
          </a:stretch>
        </p:blipFill>
        <p:spPr>
          <a:xfrm>
            <a:off x="1129025" y="1415725"/>
            <a:ext cx="6885950" cy="45223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ge27a560ffe_0_813"/>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descr="Rewind" id="859" name="Google Shape;859;ge27a560ffe_0_813"/>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ge27a560ffe_0_849"/>
          <p:cNvSpPr txBox="1"/>
          <p:nvPr>
            <p:ph idx="1" type="subTitle"/>
          </p:nvPr>
        </p:nvSpPr>
        <p:spPr>
          <a:xfrm>
            <a:off x="685800" y="378642"/>
            <a:ext cx="7772400" cy="930600"/>
          </a:xfrm>
          <a:prstGeom prst="rect">
            <a:avLst/>
          </a:prstGeom>
          <a:noFill/>
          <a:ln>
            <a:noFill/>
          </a:ln>
        </p:spPr>
        <p:txBody>
          <a:bodyPr anchorCtr="0" anchor="t" bIns="45700" lIns="91425" spcFirstLastPara="1" rIns="91425" wrap="square" tIns="45700">
            <a:normAutofit lnSpcReduction="20000"/>
          </a:bodyPr>
          <a:lstStyle/>
          <a:p>
            <a:pPr indent="0" lvl="0" marL="0" rtl="0" algn="ctr">
              <a:spcBef>
                <a:spcPts val="0"/>
              </a:spcBef>
              <a:spcAft>
                <a:spcPts val="0"/>
              </a:spcAft>
              <a:buClr>
                <a:schemeClr val="dk1"/>
              </a:buClr>
              <a:buSzPts val="3200"/>
              <a:buNone/>
            </a:pPr>
            <a:r>
              <a:rPr b="1" lang="en-US" u="sng">
                <a:solidFill>
                  <a:schemeClr val="dk1"/>
                </a:solidFill>
              </a:rPr>
              <a:t>Consumers</a:t>
            </a:r>
            <a:r>
              <a:rPr lang="en-US">
                <a:solidFill>
                  <a:schemeClr val="dk1"/>
                </a:solidFill>
              </a:rPr>
              <a:t>: organisms which eat other organisms for energy</a:t>
            </a:r>
            <a:endParaRPr/>
          </a:p>
        </p:txBody>
      </p:sp>
      <p:pic>
        <p:nvPicPr>
          <p:cNvPr id="866" name="Google Shape;866;ge27a560ffe_0_849"/>
          <p:cNvPicPr preferRelativeResize="0"/>
          <p:nvPr/>
        </p:nvPicPr>
        <p:blipFill rotWithShape="1">
          <a:blip r:embed="rId3">
            <a:alphaModFix/>
          </a:blip>
          <a:srcRect b="0" l="0" r="0" t="0"/>
          <a:stretch/>
        </p:blipFill>
        <p:spPr>
          <a:xfrm>
            <a:off x="1892045" y="1786997"/>
            <a:ext cx="5359910" cy="4067224"/>
          </a:xfrm>
          <a:prstGeom prst="rect">
            <a:avLst/>
          </a:prstGeom>
          <a:noFill/>
          <a:ln>
            <a:noFill/>
          </a:ln>
        </p:spPr>
      </p:pic>
      <p:sp>
        <p:nvSpPr>
          <p:cNvPr descr="Rewind" id="867" name="Google Shape;867;ge27a560ffe_0_849"/>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e27a560ffe_0_22"/>
          <p:cNvSpPr txBox="1"/>
          <p:nvPr>
            <p:ph idx="1" type="subTitle"/>
          </p:nvPr>
        </p:nvSpPr>
        <p:spPr>
          <a:xfrm>
            <a:off x="446850" y="1053250"/>
            <a:ext cx="82503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0C0C0C"/>
              </a:buClr>
              <a:buSzPts val="3200"/>
              <a:buNone/>
            </a:pPr>
            <a:r>
              <a:rPr b="1" lang="en-US" u="sng">
                <a:solidFill>
                  <a:srgbClr val="0C0C0C"/>
                </a:solidFill>
              </a:rPr>
              <a:t>Ecosystem:</a:t>
            </a:r>
            <a:r>
              <a:rPr b="1" lang="en-US">
                <a:solidFill>
                  <a:srgbClr val="0C0C0C"/>
                </a:solidFill>
              </a:rPr>
              <a:t> </a:t>
            </a:r>
            <a:r>
              <a:rPr lang="en-US">
                <a:solidFill>
                  <a:schemeClr val="dk1"/>
                </a:solidFill>
              </a:rPr>
              <a:t>a community of organisms that interact with each other</a:t>
            </a:r>
            <a:r>
              <a:rPr lang="en-US">
                <a:solidFill>
                  <a:srgbClr val="FF0000"/>
                </a:solidFill>
              </a:rPr>
              <a:t> </a:t>
            </a:r>
            <a:r>
              <a:rPr lang="en-US">
                <a:solidFill>
                  <a:schemeClr val="dk1"/>
                </a:solidFill>
              </a:rPr>
              <a:t>and their </a:t>
            </a:r>
            <a:r>
              <a:rPr lang="en-US">
                <a:solidFill>
                  <a:srgbClr val="FF0000"/>
                </a:solidFill>
              </a:rPr>
              <a:t>environment </a:t>
            </a:r>
            <a:endParaRPr b="1">
              <a:solidFill>
                <a:srgbClr val="FF0000"/>
              </a:solidFill>
            </a:endParaRPr>
          </a:p>
        </p:txBody>
      </p:sp>
      <p:sp>
        <p:nvSpPr>
          <p:cNvPr descr="Rewind" id="177" name="Google Shape;177;ge27a560ffe_0_2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78" name="Google Shape;178;ge27a560ffe_0_22"/>
          <p:cNvSpPr txBox="1"/>
          <p:nvPr/>
        </p:nvSpPr>
        <p:spPr>
          <a:xfrm>
            <a:off x="2227800" y="203100"/>
            <a:ext cx="4688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Calibri"/>
                <a:ea typeface="Calibri"/>
                <a:cs typeface="Calibri"/>
                <a:sym typeface="Calibri"/>
              </a:rPr>
              <a:t>Ab</a:t>
            </a:r>
            <a:r>
              <a:rPr lang="en-US" sz="3000">
                <a:latin typeface="Calibri"/>
                <a:ea typeface="Calibri"/>
                <a:cs typeface="Calibri"/>
                <a:sym typeface="Calibri"/>
              </a:rPr>
              <a:t>iotic factors are the… </a:t>
            </a:r>
            <a:endParaRPr sz="3000">
              <a:latin typeface="Calibri"/>
              <a:ea typeface="Calibri"/>
              <a:cs typeface="Calibri"/>
              <a:sym typeface="Calibri"/>
            </a:endParaRPr>
          </a:p>
        </p:txBody>
      </p:sp>
      <p:pic>
        <p:nvPicPr>
          <p:cNvPr id="179" name="Google Shape;179;ge27a560ffe_0_22"/>
          <p:cNvPicPr preferRelativeResize="0"/>
          <p:nvPr/>
        </p:nvPicPr>
        <p:blipFill>
          <a:blip r:embed="rId4">
            <a:alphaModFix/>
          </a:blip>
          <a:stretch>
            <a:fillRect/>
          </a:stretch>
        </p:blipFill>
        <p:spPr>
          <a:xfrm>
            <a:off x="973375" y="2600000"/>
            <a:ext cx="7197251" cy="4258000"/>
          </a:xfrm>
          <a:prstGeom prst="rect">
            <a:avLst/>
          </a:prstGeom>
          <a:noFill/>
          <a:ln>
            <a:noFill/>
          </a:ln>
        </p:spPr>
      </p:pic>
      <p:pic>
        <p:nvPicPr>
          <p:cNvPr id="180" name="Google Shape;180;ge27a560ffe_0_22"/>
          <p:cNvPicPr preferRelativeResize="0"/>
          <p:nvPr/>
        </p:nvPicPr>
        <p:blipFill>
          <a:blip r:embed="rId5">
            <a:alphaModFix/>
          </a:blip>
          <a:stretch>
            <a:fillRect/>
          </a:stretch>
        </p:blipFill>
        <p:spPr>
          <a:xfrm>
            <a:off x="6783625" y="431725"/>
            <a:ext cx="1913525" cy="15022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pic>
        <p:nvPicPr>
          <p:cNvPr id="873" name="Google Shape;873;ge27a560ffe_0_856"/>
          <p:cNvPicPr preferRelativeResize="0"/>
          <p:nvPr/>
        </p:nvPicPr>
        <p:blipFill>
          <a:blip r:embed="rId3">
            <a:alphaModFix/>
          </a:blip>
          <a:stretch>
            <a:fillRect/>
          </a:stretch>
        </p:blipFill>
        <p:spPr>
          <a:xfrm>
            <a:off x="2018088" y="1750175"/>
            <a:ext cx="5107825" cy="5107825"/>
          </a:xfrm>
          <a:prstGeom prst="rect">
            <a:avLst/>
          </a:prstGeom>
          <a:noFill/>
          <a:ln>
            <a:noFill/>
          </a:ln>
        </p:spPr>
      </p:pic>
      <p:sp>
        <p:nvSpPr>
          <p:cNvPr id="874" name="Google Shape;874;ge27a560ffe_0_856"/>
          <p:cNvSpPr txBox="1"/>
          <p:nvPr/>
        </p:nvSpPr>
        <p:spPr>
          <a:xfrm>
            <a:off x="913901" y="443325"/>
            <a:ext cx="78627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Consumers may eat plants, animals, or both plants </a:t>
            </a:r>
            <a:r>
              <a:rPr i="1" lang="en-US" sz="3600">
                <a:solidFill>
                  <a:schemeClr val="dk1"/>
                </a:solidFill>
                <a:latin typeface="Calibri"/>
                <a:ea typeface="Calibri"/>
                <a:cs typeface="Calibri"/>
                <a:sym typeface="Calibri"/>
              </a:rPr>
              <a:t>and</a:t>
            </a:r>
            <a:r>
              <a:rPr lang="en-US" sz="3600">
                <a:solidFill>
                  <a:schemeClr val="dk1"/>
                </a:solidFill>
                <a:latin typeface="Calibri"/>
                <a:ea typeface="Calibri"/>
                <a:cs typeface="Calibri"/>
                <a:sym typeface="Calibri"/>
              </a:rPr>
              <a:t> animals. </a:t>
            </a:r>
            <a:endParaRPr/>
          </a:p>
        </p:txBody>
      </p:sp>
      <p:sp>
        <p:nvSpPr>
          <p:cNvPr descr="Rewind" id="875" name="Google Shape;875;ge27a560ffe_0_856"/>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ge27a560ffe_0_819"/>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882" name="Google Shape;882;ge27a560ffe_0_819"/>
          <p:cNvSpPr txBox="1"/>
          <p:nvPr/>
        </p:nvSpPr>
        <p:spPr>
          <a:xfrm>
            <a:off x="2270926" y="900404"/>
            <a:ext cx="46020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u="sng">
                <a:solidFill>
                  <a:schemeClr val="hlink"/>
                </a:solidFill>
                <a:latin typeface="Calibri"/>
                <a:ea typeface="Calibri"/>
                <a:cs typeface="Calibri"/>
                <a:sym typeface="Calibri"/>
                <a:hlinkClick r:id="rId3"/>
              </a:rPr>
              <a:t>Energy Flow Interactive</a:t>
            </a:r>
            <a:endParaRPr sz="3600">
              <a:solidFill>
                <a:schemeClr val="dk1"/>
              </a:solidFill>
              <a:latin typeface="Calibri"/>
              <a:ea typeface="Calibri"/>
              <a:cs typeface="Calibri"/>
              <a:sym typeface="Calibri"/>
            </a:endParaRPr>
          </a:p>
          <a:p>
            <a:pPr indent="0" lvl="0" marL="0" marR="0" rtl="0" algn="ctr">
              <a:spcBef>
                <a:spcPts val="0"/>
              </a:spcBef>
              <a:spcAft>
                <a:spcPts val="0"/>
              </a:spcAft>
              <a:buNone/>
            </a:pPr>
            <a:r>
              <a:rPr lang="en-US" sz="3600">
                <a:solidFill>
                  <a:schemeClr val="dk1"/>
                </a:solidFill>
                <a:latin typeface="Calibri"/>
                <a:ea typeface="Calibri"/>
                <a:cs typeface="Calibri"/>
                <a:sym typeface="Calibri"/>
              </a:rPr>
              <a:t>(PBS Learning Media)</a:t>
            </a:r>
            <a:endParaRPr/>
          </a:p>
        </p:txBody>
      </p:sp>
      <p:pic>
        <p:nvPicPr>
          <p:cNvPr descr="Cursor" id="883" name="Google Shape;883;ge27a560ffe_0_819"/>
          <p:cNvPicPr preferRelativeResize="0"/>
          <p:nvPr/>
        </p:nvPicPr>
        <p:blipFill rotWithShape="1">
          <a:blip r:embed="rId4">
            <a:alphaModFix/>
          </a:blip>
          <a:srcRect b="0" l="0" r="0" t="0"/>
          <a:stretch/>
        </p:blipFill>
        <p:spPr>
          <a:xfrm rot="5400000">
            <a:off x="1584719" y="1517151"/>
            <a:ext cx="914400" cy="914400"/>
          </a:xfrm>
          <a:prstGeom prst="rect">
            <a:avLst/>
          </a:prstGeom>
          <a:noFill/>
          <a:ln>
            <a:noFill/>
          </a:ln>
        </p:spPr>
      </p:pic>
      <p:sp>
        <p:nvSpPr>
          <p:cNvPr id="884" name="Google Shape;884;ge27a560ffe_0_819"/>
          <p:cNvSpPr txBox="1"/>
          <p:nvPr/>
        </p:nvSpPr>
        <p:spPr>
          <a:xfrm>
            <a:off x="411982" y="2230734"/>
            <a:ext cx="2552400" cy="45114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SzPts val="1100"/>
              <a:buNone/>
            </a:pPr>
            <a:r>
              <a:rPr i="1" lang="en-US" sz="1800">
                <a:solidFill>
                  <a:schemeClr val="dk1"/>
                </a:solidFill>
                <a:latin typeface="Calibri"/>
                <a:ea typeface="Calibri"/>
                <a:cs typeface="Calibri"/>
                <a:sym typeface="Calibri"/>
              </a:rPr>
              <a:t>Click the link above to explore how energy flows between different types of organisms in an ecosystem.</a:t>
            </a:r>
            <a:endParaRPr i="1" sz="18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i="1" sz="18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i="1" lang="en-US" sz="1800">
                <a:solidFill>
                  <a:schemeClr val="dk1"/>
                </a:solidFill>
                <a:latin typeface="Calibri"/>
                <a:ea typeface="Calibri"/>
                <a:cs typeface="Calibri"/>
                <a:sym typeface="Calibri"/>
              </a:rPr>
              <a:t>In this simulation activity, you’ll learn why the amount of energy that plants get from the sun is not converted into the same amount of energy as it’s passed on to other organisms.</a:t>
            </a:r>
            <a:endParaRPr i="1" sz="1800">
              <a:solidFill>
                <a:schemeClr val="dk1"/>
              </a:solidFill>
              <a:latin typeface="Calibri"/>
              <a:ea typeface="Calibri"/>
              <a:cs typeface="Calibri"/>
              <a:sym typeface="Calibri"/>
            </a:endParaRPr>
          </a:p>
        </p:txBody>
      </p:sp>
      <p:sp>
        <p:nvSpPr>
          <p:cNvPr descr="Laptop" id="885" name="Google Shape;885;ge27a560ffe_0_819"/>
          <p:cNvSpPr/>
          <p:nvPr/>
        </p:nvSpPr>
        <p:spPr>
          <a:xfrm>
            <a:off x="44367" y="0"/>
            <a:ext cx="735300" cy="7353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6" name="Google Shape;886;ge27a560ffe_0_819"/>
          <p:cNvPicPr preferRelativeResize="0"/>
          <p:nvPr/>
        </p:nvPicPr>
        <p:blipFill>
          <a:blip r:embed="rId6">
            <a:alphaModFix/>
          </a:blip>
          <a:stretch>
            <a:fillRect/>
          </a:stretch>
        </p:blipFill>
        <p:spPr>
          <a:xfrm>
            <a:off x="3116773" y="2253399"/>
            <a:ext cx="5772100" cy="406325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descr="Lightbulb and gear" id="892" name="Google Shape;892;ge27a560ffe_0_829"/>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893" name="Google Shape;893;ge27a560ffe_0_829"/>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000"/>
              <a:buFont typeface="Calibri"/>
              <a:buNone/>
            </a:pPr>
            <a:r>
              <a:rPr b="1" i="0" lang="en-US" sz="3000" u="none" cap="none" strike="noStrike">
                <a:solidFill>
                  <a:schemeClr val="dk1"/>
                </a:solidFill>
                <a:latin typeface="Calibri"/>
                <a:ea typeface="Calibri"/>
                <a:cs typeface="Calibri"/>
                <a:sym typeface="Calibri"/>
              </a:rPr>
              <a:t>Big Questions: </a:t>
            </a:r>
            <a:r>
              <a:rPr b="0" i="0" lang="en-US" sz="3000" u="none" cap="none" strike="noStrike">
                <a:solidFill>
                  <a:schemeClr val="dk1"/>
                </a:solidFill>
                <a:latin typeface="Calibri"/>
                <a:ea typeface="Calibri"/>
                <a:cs typeface="Calibri"/>
                <a:sym typeface="Calibri"/>
              </a:rPr>
              <a:t>W</a:t>
            </a:r>
            <a:r>
              <a:rPr lang="en-US" sz="3000">
                <a:solidFill>
                  <a:schemeClr val="dk1"/>
                </a:solidFill>
                <a:latin typeface="Calibri"/>
                <a:ea typeface="Calibri"/>
                <a:cs typeface="Calibri"/>
                <a:sym typeface="Calibri"/>
              </a:rPr>
              <a:t>hat relationships exist among producers, consumers, and decomposers?</a:t>
            </a:r>
            <a:endParaRPr b="0" i="0" sz="1800" u="none" cap="none" strike="noStrike">
              <a:solidFill>
                <a:schemeClr val="dk1"/>
              </a:solidFill>
              <a:latin typeface="Calibri"/>
              <a:ea typeface="Calibri"/>
              <a:cs typeface="Calibri"/>
              <a:sym typeface="Calibri"/>
            </a:endParaRPr>
          </a:p>
        </p:txBody>
      </p:sp>
      <p:pic>
        <p:nvPicPr>
          <p:cNvPr id="894" name="Google Shape;894;ge27a560ffe_0_829"/>
          <p:cNvPicPr preferRelativeResize="0"/>
          <p:nvPr/>
        </p:nvPicPr>
        <p:blipFill>
          <a:blip r:embed="rId4">
            <a:alphaModFix/>
          </a:blip>
          <a:stretch>
            <a:fillRect/>
          </a:stretch>
        </p:blipFill>
        <p:spPr>
          <a:xfrm>
            <a:off x="2254700" y="1944424"/>
            <a:ext cx="4634600" cy="46346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pic>
        <p:nvPicPr>
          <p:cNvPr id="900" name="Google Shape;900;ge27a560ffe_0_836"/>
          <p:cNvPicPr preferRelativeResize="0"/>
          <p:nvPr/>
        </p:nvPicPr>
        <p:blipFill rotWithShape="1">
          <a:blip r:embed="rId3">
            <a:alphaModFix/>
          </a:blip>
          <a:srcRect b="0" l="0" r="0" t="0"/>
          <a:stretch/>
        </p:blipFill>
        <p:spPr>
          <a:xfrm>
            <a:off x="0" y="0"/>
            <a:ext cx="9143071" cy="6858001"/>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pic>
        <p:nvPicPr>
          <p:cNvPr descr="IEP Translation – Communication from OSEP regarding the ..." id="905" name="Google Shape;905;ge27a560ffe_0_841"/>
          <p:cNvPicPr preferRelativeResize="0"/>
          <p:nvPr/>
        </p:nvPicPr>
        <p:blipFill rotWithShape="1">
          <a:blip r:embed="rId3">
            <a:alphaModFix/>
          </a:blip>
          <a:srcRect b="0" l="0" r="0" t="0"/>
          <a:stretch/>
        </p:blipFill>
        <p:spPr>
          <a:xfrm>
            <a:off x="1607949" y="905229"/>
            <a:ext cx="6411844" cy="904494"/>
          </a:xfrm>
          <a:prstGeom prst="rect">
            <a:avLst/>
          </a:prstGeom>
          <a:noFill/>
          <a:ln>
            <a:noFill/>
          </a:ln>
        </p:spPr>
      </p:pic>
      <p:pic>
        <p:nvPicPr>
          <p:cNvPr descr="United States Department of Education - Wikipedia" id="906" name="Google Shape;906;ge27a560ffe_0_841"/>
          <p:cNvPicPr preferRelativeResize="0"/>
          <p:nvPr/>
        </p:nvPicPr>
        <p:blipFill rotWithShape="1">
          <a:blip r:embed="rId4">
            <a:alphaModFix/>
          </a:blip>
          <a:srcRect b="0" l="0" r="0" t="0"/>
          <a:stretch/>
        </p:blipFill>
        <p:spPr>
          <a:xfrm>
            <a:off x="3737160" y="1949664"/>
            <a:ext cx="2153432" cy="2006936"/>
          </a:xfrm>
          <a:prstGeom prst="rect">
            <a:avLst/>
          </a:prstGeom>
          <a:noFill/>
          <a:ln>
            <a:noFill/>
          </a:ln>
        </p:spPr>
      </p:pic>
      <p:pic>
        <p:nvPicPr>
          <p:cNvPr id="907" name="Google Shape;907;ge27a560ffe_0_841"/>
          <p:cNvPicPr preferRelativeResize="0"/>
          <p:nvPr/>
        </p:nvPicPr>
        <p:blipFill rotWithShape="1">
          <a:blip r:embed="rId5">
            <a:alphaModFix/>
          </a:blip>
          <a:srcRect b="0" l="0" r="0" t="0"/>
          <a:stretch/>
        </p:blipFill>
        <p:spPr>
          <a:xfrm>
            <a:off x="571525" y="4236393"/>
            <a:ext cx="8001000" cy="1289764"/>
          </a:xfrm>
          <a:prstGeom prst="rect">
            <a:avLst/>
          </a:prstGeom>
          <a:noFill/>
          <a:ln>
            <a:noFill/>
          </a:ln>
        </p:spPr>
      </p:pic>
      <p:sp>
        <p:nvSpPr>
          <p:cNvPr id="908" name="Google Shape;908;ge27a560ffe_0_841"/>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909" name="Google Shape;909;ge27a560ffe_0_841"/>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Font typeface="Arial"/>
              <a:buNone/>
            </a:pPr>
            <a:r>
              <a:rPr b="1" lang="en-US" sz="1450">
                <a:solidFill>
                  <a:srgbClr val="000000"/>
                </a:solidFill>
                <a:latin typeface="Calibri"/>
                <a:ea typeface="Calibri"/>
                <a:cs typeface="Calibri"/>
                <a:sym typeface="Calibri"/>
              </a:rPr>
              <a:t>Questions or Comments</a:t>
            </a:r>
            <a:endParaRPr sz="1500">
              <a:solidFill>
                <a:srgbClr val="000000"/>
              </a:solidFill>
            </a:endParaRPr>
          </a:p>
          <a:p>
            <a:pPr indent="0" lvl="0" marL="0" rtl="0" algn="ctr">
              <a:spcBef>
                <a:spcPts val="0"/>
              </a:spcBef>
              <a:spcAft>
                <a:spcPts val="0"/>
              </a:spcAft>
              <a:buClr>
                <a:srgbClr val="000000"/>
              </a:buClr>
              <a:buFont typeface="Arial"/>
              <a:buNone/>
            </a:pPr>
            <a:r>
              <a:t/>
            </a:r>
            <a:endParaRPr b="1" sz="1450">
              <a:solidFill>
                <a:srgbClr val="000000"/>
              </a:solidFill>
              <a:latin typeface="Calibri"/>
              <a:ea typeface="Calibri"/>
              <a:cs typeface="Calibri"/>
              <a:sym typeface="Calibri"/>
            </a:endParaRPr>
          </a:p>
          <a:p>
            <a:pPr indent="0" lvl="0" marL="0" rtl="0" algn="ctr">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indent="0" lvl="0" marL="0" rtl="0" algn="ctr">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grpSp>
        <p:nvGrpSpPr>
          <p:cNvPr id="915" name="Google Shape;915;ge27a560ffe_0_867"/>
          <p:cNvGrpSpPr/>
          <p:nvPr/>
        </p:nvGrpSpPr>
        <p:grpSpPr>
          <a:xfrm>
            <a:off x="1505008" y="297180"/>
            <a:ext cx="5828913" cy="6263098"/>
            <a:chOff x="814636" y="0"/>
            <a:chExt cx="5828913" cy="6263098"/>
          </a:xfrm>
        </p:grpSpPr>
        <p:sp>
          <p:nvSpPr>
            <p:cNvPr id="916" name="Google Shape;916;ge27a560ffe_0_867"/>
            <p:cNvSpPr/>
            <p:nvPr/>
          </p:nvSpPr>
          <p:spPr>
            <a:xfrm rot="10800000">
              <a:off x="1480849" y="54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17" name="Google Shape;917;ge27a560ffe_0_867"/>
            <p:cNvSpPr txBox="1"/>
            <p:nvPr/>
          </p:nvSpPr>
          <p:spPr>
            <a:xfrm>
              <a:off x="1661623" y="68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800" u="none" cap="none" strike="noStrike">
                <a:solidFill>
                  <a:schemeClr val="dk1"/>
                </a:solidFill>
                <a:latin typeface="Calibri"/>
                <a:ea typeface="Calibri"/>
                <a:cs typeface="Calibri"/>
                <a:sym typeface="Calibri"/>
              </a:endParaRPr>
            </a:p>
          </p:txBody>
        </p:sp>
        <p:sp>
          <p:nvSpPr>
            <p:cNvPr id="918" name="Google Shape;918;ge27a560ffe_0_867"/>
            <p:cNvSpPr/>
            <p:nvPr/>
          </p:nvSpPr>
          <p:spPr>
            <a:xfrm>
              <a:off x="848401" y="0"/>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19" name="Google Shape;919;ge27a560ffe_0_867"/>
            <p:cNvSpPr/>
            <p:nvPr/>
          </p:nvSpPr>
          <p:spPr>
            <a:xfrm rot="10800000">
              <a:off x="1480849" y="938784"/>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20" name="Google Shape;920;ge27a560ffe_0_867"/>
            <p:cNvSpPr txBox="1"/>
            <p:nvPr/>
          </p:nvSpPr>
          <p:spPr>
            <a:xfrm>
              <a:off x="1661623" y="938929"/>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800" u="none" cap="none" strike="noStrike">
                <a:solidFill>
                  <a:schemeClr val="dk1"/>
                </a:solidFill>
                <a:latin typeface="Calibri"/>
                <a:ea typeface="Calibri"/>
                <a:cs typeface="Calibri"/>
                <a:sym typeface="Calibri"/>
              </a:endParaRPr>
            </a:p>
          </p:txBody>
        </p:sp>
        <p:sp>
          <p:nvSpPr>
            <p:cNvPr id="921" name="Google Shape;921;ge27a560ffe_0_867"/>
            <p:cNvSpPr/>
            <p:nvPr/>
          </p:nvSpPr>
          <p:spPr>
            <a:xfrm>
              <a:off x="824716" y="938929"/>
              <a:ext cx="722700" cy="7227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22" name="Google Shape;922;ge27a560ffe_0_867"/>
            <p:cNvSpPr/>
            <p:nvPr/>
          </p:nvSpPr>
          <p:spPr>
            <a:xfrm rot="10800000">
              <a:off x="1480849" y="1877027"/>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23" name="Google Shape;923;ge27a560ffe_0_867"/>
            <p:cNvSpPr txBox="1"/>
            <p:nvPr/>
          </p:nvSpPr>
          <p:spPr>
            <a:xfrm>
              <a:off x="1661623" y="1877172"/>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800" u="none" cap="none" strike="noStrike">
                <a:solidFill>
                  <a:schemeClr val="dk1"/>
                </a:solidFill>
                <a:latin typeface="Calibri"/>
                <a:ea typeface="Calibri"/>
                <a:cs typeface="Calibri"/>
                <a:sym typeface="Calibri"/>
              </a:endParaRPr>
            </a:p>
          </p:txBody>
        </p:sp>
        <p:sp>
          <p:nvSpPr>
            <p:cNvPr id="924" name="Google Shape;924;ge27a560ffe_0_867"/>
            <p:cNvSpPr/>
            <p:nvPr/>
          </p:nvSpPr>
          <p:spPr>
            <a:xfrm>
              <a:off x="814643" y="1875958"/>
              <a:ext cx="722700" cy="7227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25" name="Google Shape;925;ge27a560ffe_0_867"/>
            <p:cNvSpPr/>
            <p:nvPr/>
          </p:nvSpPr>
          <p:spPr>
            <a:xfrm rot="10800000">
              <a:off x="1480849" y="281527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26" name="Google Shape;926;ge27a560ffe_0_867"/>
            <p:cNvSpPr txBox="1"/>
            <p:nvPr/>
          </p:nvSpPr>
          <p:spPr>
            <a:xfrm>
              <a:off x="1661623" y="281541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Demo</a:t>
              </a:r>
              <a:endParaRPr b="0" i="0" sz="1800" u="none" cap="none" strike="noStrike">
                <a:solidFill>
                  <a:schemeClr val="dk1"/>
                </a:solidFill>
                <a:latin typeface="Calibri"/>
                <a:ea typeface="Calibri"/>
                <a:cs typeface="Calibri"/>
                <a:sym typeface="Calibri"/>
              </a:endParaRPr>
            </a:p>
          </p:txBody>
        </p:sp>
        <p:sp>
          <p:nvSpPr>
            <p:cNvPr id="927" name="Google Shape;927;ge27a560ffe_0_867"/>
            <p:cNvSpPr/>
            <p:nvPr/>
          </p:nvSpPr>
          <p:spPr>
            <a:xfrm>
              <a:off x="814636" y="2815415"/>
              <a:ext cx="722700" cy="72270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28" name="Google Shape;928;ge27a560ffe_0_867"/>
            <p:cNvSpPr/>
            <p:nvPr/>
          </p:nvSpPr>
          <p:spPr>
            <a:xfrm rot="10800000">
              <a:off x="1480849" y="3753610"/>
              <a:ext cx="5162700" cy="1571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29" name="Google Shape;929;ge27a560ffe_0_867"/>
            <p:cNvSpPr txBox="1"/>
            <p:nvPr/>
          </p:nvSpPr>
          <p:spPr>
            <a:xfrm>
              <a:off x="1873747" y="3753659"/>
              <a:ext cx="4769700" cy="1571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800" u="none" cap="none" strike="noStrike">
                <a:solidFill>
                  <a:schemeClr val="dk1"/>
                </a:solidFill>
                <a:latin typeface="Calibri"/>
                <a:ea typeface="Calibri"/>
                <a:cs typeface="Calibri"/>
                <a:sym typeface="Calibri"/>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800" u="none" cap="none" strike="noStrike">
                <a:solidFill>
                  <a:schemeClr val="dk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800" u="none" cap="none" strike="noStrike">
                <a:solidFill>
                  <a:schemeClr val="dk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dk1"/>
                </a:solidFill>
                <a:latin typeface="Calibri"/>
                <a:ea typeface="Calibri"/>
                <a:cs typeface="Calibri"/>
                <a:sym typeface="Calibri"/>
              </a:endParaRPr>
            </a:p>
          </p:txBody>
        </p:sp>
        <p:sp>
          <p:nvSpPr>
            <p:cNvPr id="930" name="Google Shape;930;ge27a560ffe_0_867"/>
            <p:cNvSpPr/>
            <p:nvPr/>
          </p:nvSpPr>
          <p:spPr>
            <a:xfrm>
              <a:off x="822078" y="4170465"/>
              <a:ext cx="722700" cy="722700"/>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31" name="Google Shape;931;ge27a560ffe_0_867"/>
            <p:cNvSpPr/>
            <p:nvPr/>
          </p:nvSpPr>
          <p:spPr>
            <a:xfrm rot="10800000">
              <a:off x="1480849" y="5540253"/>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32" name="Google Shape;932;ge27a560ffe_0_867"/>
            <p:cNvSpPr txBox="1"/>
            <p:nvPr/>
          </p:nvSpPr>
          <p:spPr>
            <a:xfrm>
              <a:off x="1661623" y="5540398"/>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Extension Activity</a:t>
              </a:r>
              <a:endParaRPr b="0" i="0" sz="1800" u="none" cap="none" strike="noStrike">
                <a:solidFill>
                  <a:schemeClr val="dk1"/>
                </a:solidFill>
                <a:latin typeface="Calibri"/>
                <a:ea typeface="Calibri"/>
                <a:cs typeface="Calibri"/>
                <a:sym typeface="Calibri"/>
              </a:endParaRPr>
            </a:p>
          </p:txBody>
        </p:sp>
        <p:sp>
          <p:nvSpPr>
            <p:cNvPr id="933" name="Google Shape;933;ge27a560ffe_0_867"/>
            <p:cNvSpPr/>
            <p:nvPr/>
          </p:nvSpPr>
          <p:spPr>
            <a:xfrm>
              <a:off x="826125" y="55313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pic>
        <p:nvPicPr>
          <p:cNvPr descr="Comment Like" id="934" name="Google Shape;934;ge27a560ffe_0_867"/>
          <p:cNvPicPr preferRelativeResize="0"/>
          <p:nvPr/>
        </p:nvPicPr>
        <p:blipFill rotWithShape="1">
          <a:blip r:embed="rId9">
            <a:alphaModFix/>
          </a:blip>
          <a:srcRect b="0" l="0" r="0" t="0"/>
          <a:stretch/>
        </p:blipFill>
        <p:spPr>
          <a:xfrm>
            <a:off x="5531643" y="4959793"/>
            <a:ext cx="347619" cy="347619"/>
          </a:xfrm>
          <a:prstGeom prst="rect">
            <a:avLst/>
          </a:prstGeom>
          <a:noFill/>
          <a:ln>
            <a:noFill/>
          </a:ln>
        </p:spPr>
      </p:pic>
      <p:pic>
        <p:nvPicPr>
          <p:cNvPr descr="Comment Dislike" id="935" name="Google Shape;935;ge27a560ffe_0_867"/>
          <p:cNvPicPr preferRelativeResize="0"/>
          <p:nvPr/>
        </p:nvPicPr>
        <p:blipFill rotWithShape="1">
          <a:blip r:embed="rId10">
            <a:alphaModFix/>
          </a:blip>
          <a:srcRect b="0" l="0" r="0" t="0"/>
          <a:stretch/>
        </p:blipFill>
        <p:spPr>
          <a:xfrm>
            <a:off x="5850764" y="4959793"/>
            <a:ext cx="347619" cy="347619"/>
          </a:xfrm>
          <a:prstGeom prst="rect">
            <a:avLst/>
          </a:prstGeom>
          <a:noFill/>
          <a:ln>
            <a:noFill/>
          </a:ln>
        </p:spPr>
      </p:pic>
      <p:pic>
        <p:nvPicPr>
          <p:cNvPr descr="Blog" id="936" name="Google Shape;936;ge27a560ffe_0_867"/>
          <p:cNvPicPr preferRelativeResize="0"/>
          <p:nvPr/>
        </p:nvPicPr>
        <p:blipFill rotWithShape="1">
          <a:blip r:embed="rId11">
            <a:alphaModFix/>
          </a:blip>
          <a:srcRect b="0" l="0" r="0" t="0"/>
          <a:stretch/>
        </p:blipFill>
        <p:spPr>
          <a:xfrm>
            <a:off x="5646139" y="4638246"/>
            <a:ext cx="347619" cy="347619"/>
          </a:xfrm>
          <a:prstGeom prst="rect">
            <a:avLst/>
          </a:prstGeom>
          <a:noFill/>
          <a:ln>
            <a:noFill/>
          </a:ln>
        </p:spPr>
      </p:pic>
      <p:pic>
        <p:nvPicPr>
          <p:cNvPr descr="Labor" id="937" name="Google Shape;937;ge27a560ffe_0_867"/>
          <p:cNvPicPr preferRelativeResize="0"/>
          <p:nvPr/>
        </p:nvPicPr>
        <p:blipFill rotWithShape="1">
          <a:blip r:embed="rId12">
            <a:alphaModFix/>
          </a:blip>
          <a:srcRect b="0" l="0" r="0" t="0"/>
          <a:stretch/>
        </p:blipFill>
        <p:spPr>
          <a:xfrm>
            <a:off x="5531643" y="5249239"/>
            <a:ext cx="302792" cy="302792"/>
          </a:xfrm>
          <a:prstGeom prst="rect">
            <a:avLst/>
          </a:prstGeom>
          <a:noFill/>
          <a:ln>
            <a:noFill/>
          </a:ln>
        </p:spPr>
      </p:pic>
      <p:sp>
        <p:nvSpPr>
          <p:cNvPr id="938" name="Google Shape;938;ge27a560ffe_0_867"/>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39" name="Google Shape;939;ge27a560ffe_0_867"/>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Calibri"/>
              <a:buNone/>
            </a:pPr>
            <a:r>
              <a:rPr b="1" i="0" lang="en-US" sz="1800" u="none" cap="none" strike="noStrike">
                <a:solidFill>
                  <a:schemeClr val="lt1"/>
                </a:solidFill>
                <a:latin typeface="Calibri"/>
                <a:ea typeface="Calibri"/>
                <a:cs typeface="Calibri"/>
                <a:sym typeface="Calibri"/>
              </a:rPr>
              <a:t>Intro</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ge27a560ffe_0_896"/>
          <p:cNvSpPr txBox="1"/>
          <p:nvPr/>
        </p:nvSpPr>
        <p:spPr>
          <a:xfrm>
            <a:off x="1339050" y="211025"/>
            <a:ext cx="7081500" cy="1723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800">
                <a:solidFill>
                  <a:schemeClr val="dk1"/>
                </a:solidFill>
                <a:latin typeface="Calibri"/>
                <a:ea typeface="Calibri"/>
                <a:cs typeface="Calibri"/>
                <a:sym typeface="Calibri"/>
              </a:rPr>
              <a:t>Decomposers</a:t>
            </a:r>
            <a:endParaRPr/>
          </a:p>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946" name="Google Shape;946;ge27a560ffe_0_896"/>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47" name="Google Shape;947;ge27a560ffe_0_896"/>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Calibri"/>
              <a:buNone/>
            </a:pPr>
            <a:r>
              <a:rPr b="1" i="0" lang="en-US" sz="1800" u="none" cap="none" strike="noStrike">
                <a:solidFill>
                  <a:schemeClr val="lt1"/>
                </a:solidFill>
                <a:latin typeface="Calibri"/>
                <a:ea typeface="Calibri"/>
                <a:cs typeface="Calibri"/>
                <a:sym typeface="Calibri"/>
              </a:rPr>
              <a:t>Intro</a:t>
            </a:r>
            <a:endParaRPr b="0" i="0" sz="1800" u="none" cap="none" strike="noStrike">
              <a:solidFill>
                <a:schemeClr val="dk1"/>
              </a:solidFill>
              <a:latin typeface="Calibri"/>
              <a:ea typeface="Calibri"/>
              <a:cs typeface="Calibri"/>
              <a:sym typeface="Calibri"/>
            </a:endParaRPr>
          </a:p>
        </p:txBody>
      </p:sp>
      <p:pic>
        <p:nvPicPr>
          <p:cNvPr id="948" name="Google Shape;948;ge27a560ffe_0_896"/>
          <p:cNvPicPr preferRelativeResize="0"/>
          <p:nvPr/>
        </p:nvPicPr>
        <p:blipFill>
          <a:blip r:embed="rId3">
            <a:alphaModFix/>
          </a:blip>
          <a:stretch>
            <a:fillRect/>
          </a:stretch>
        </p:blipFill>
        <p:spPr>
          <a:xfrm>
            <a:off x="1235463" y="1872075"/>
            <a:ext cx="6673075" cy="444872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descr="Lightbulb and gear" id="954" name="Google Shape;954;ge27a560ffe_0_904"/>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55" name="Google Shape;955;ge27a560ffe_0_904"/>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000"/>
              <a:buFont typeface="Calibri"/>
              <a:buNone/>
            </a:pPr>
            <a:r>
              <a:rPr b="1" i="0" lang="en-US" sz="3000" u="none" cap="none" strike="noStrike">
                <a:solidFill>
                  <a:schemeClr val="dk1"/>
                </a:solidFill>
                <a:latin typeface="Calibri"/>
                <a:ea typeface="Calibri"/>
                <a:cs typeface="Calibri"/>
                <a:sym typeface="Calibri"/>
              </a:rPr>
              <a:t>Big Questions: </a:t>
            </a:r>
            <a:r>
              <a:rPr b="0" i="0" lang="en-US" sz="3000" u="none" cap="none" strike="noStrike">
                <a:solidFill>
                  <a:schemeClr val="dk1"/>
                </a:solidFill>
                <a:latin typeface="Calibri"/>
                <a:ea typeface="Calibri"/>
                <a:cs typeface="Calibri"/>
                <a:sym typeface="Calibri"/>
              </a:rPr>
              <a:t>W</a:t>
            </a:r>
            <a:r>
              <a:rPr lang="en-US" sz="3000">
                <a:solidFill>
                  <a:schemeClr val="dk1"/>
                </a:solidFill>
                <a:latin typeface="Calibri"/>
                <a:ea typeface="Calibri"/>
                <a:cs typeface="Calibri"/>
                <a:sym typeface="Calibri"/>
              </a:rPr>
              <a:t>hat relationships exist among producers, consumers, and decomposers?</a:t>
            </a:r>
            <a:endParaRPr b="0" i="0" sz="1800" u="none" cap="none" strike="noStrike">
              <a:solidFill>
                <a:schemeClr val="dk1"/>
              </a:solidFill>
              <a:latin typeface="Calibri"/>
              <a:ea typeface="Calibri"/>
              <a:cs typeface="Calibri"/>
              <a:sym typeface="Calibri"/>
            </a:endParaRPr>
          </a:p>
        </p:txBody>
      </p:sp>
      <p:pic>
        <p:nvPicPr>
          <p:cNvPr id="956" name="Google Shape;956;ge27a560ffe_0_904"/>
          <p:cNvPicPr preferRelativeResize="0"/>
          <p:nvPr/>
        </p:nvPicPr>
        <p:blipFill>
          <a:blip r:embed="rId4">
            <a:alphaModFix/>
          </a:blip>
          <a:stretch>
            <a:fillRect/>
          </a:stretch>
        </p:blipFill>
        <p:spPr>
          <a:xfrm>
            <a:off x="2254700" y="1944424"/>
            <a:ext cx="4634600" cy="46346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ge27a560ffe_0_911"/>
          <p:cNvSpPr txBox="1"/>
          <p:nvPr/>
        </p:nvSpPr>
        <p:spPr>
          <a:xfrm>
            <a:off x="2301072" y="693336"/>
            <a:ext cx="51285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C000"/>
              </a:buClr>
              <a:buSzPts val="5600"/>
              <a:buFont typeface="Calibri"/>
              <a:buNone/>
            </a:pPr>
            <a:r>
              <a:rPr lang="en-US" sz="5600">
                <a:solidFill>
                  <a:srgbClr val="FFC000"/>
                </a:solidFill>
                <a:latin typeface="Calibri"/>
                <a:ea typeface="Calibri"/>
                <a:cs typeface="Calibri"/>
                <a:sym typeface="Calibri"/>
              </a:rPr>
              <a:t>Demonstration</a:t>
            </a:r>
            <a:endParaRPr sz="1800">
              <a:solidFill>
                <a:schemeClr val="dk1"/>
              </a:solidFill>
              <a:latin typeface="Calibri"/>
              <a:ea typeface="Calibri"/>
              <a:cs typeface="Calibri"/>
              <a:sym typeface="Calibri"/>
            </a:endParaRPr>
          </a:p>
        </p:txBody>
      </p:sp>
      <p:sp>
        <p:nvSpPr>
          <p:cNvPr descr="Classroom" id="963" name="Google Shape;963;ge27a560ffe_0_911"/>
          <p:cNvSpPr/>
          <p:nvPr/>
        </p:nvSpPr>
        <p:spPr>
          <a:xfrm>
            <a:off x="124754" y="87073"/>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64" name="Google Shape;964;ge27a560ffe_0_911"/>
          <p:cNvSpPr txBox="1"/>
          <p:nvPr/>
        </p:nvSpPr>
        <p:spPr>
          <a:xfrm>
            <a:off x="1057275" y="1990725"/>
            <a:ext cx="7467600" cy="23211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SzPts val="1100"/>
              <a:buNone/>
            </a:pPr>
            <a:r>
              <a:rPr b="1" lang="en-US" sz="1600">
                <a:solidFill>
                  <a:schemeClr val="dk1"/>
                </a:solidFill>
                <a:latin typeface="Calibri"/>
                <a:ea typeface="Calibri"/>
                <a:cs typeface="Calibri"/>
                <a:sym typeface="Calibri"/>
              </a:rPr>
              <a:t>TEACHER DIRECTIONS</a:t>
            </a:r>
            <a:endParaRPr b="1" sz="16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i="1" lang="en-US" sz="1600">
                <a:solidFill>
                  <a:schemeClr val="dk1"/>
                </a:solidFill>
                <a:latin typeface="Calibri"/>
                <a:ea typeface="Calibri"/>
                <a:cs typeface="Calibri"/>
                <a:sym typeface="Calibri"/>
              </a:rPr>
              <a:t>If wanting to include some sort of demonstration (you may not feel it’s necessary for this term), you can consider capturing/sharing video footage of different consumers in nature (insects eating plants, deer eating leaves/grass, human eating an omnivorous meal).  If doing so, be sure to engage students in questioning/making predictions based upon observations – What were some of the differences you noticed among the consumers you saw? What do you think might happen if there were no deer eating these plants? How do you think birds get their energy to fly? (etc.)</a:t>
            </a:r>
            <a:endParaRPr sz="1800">
              <a:solidFill>
                <a:schemeClr val="dk1"/>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descr="Rewind" id="970" name="Google Shape;970;ge27a560ffe_0_918"/>
          <p:cNvSpPr/>
          <p:nvPr/>
        </p:nvSpPr>
        <p:spPr>
          <a:xfrm>
            <a:off x="1828800" y="914400"/>
            <a:ext cx="5486400" cy="4654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2017-06-12T17:49:47Z</dcterms:created>
  <dc:creator>Michael Kennedy</dc:creator>
</cp:coreProperties>
</file>