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59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597"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598"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59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 id="473" r:id="rId219"/>
    <p:sldId id="474" r:id="rId220"/>
    <p:sldId id="475" r:id="rId221"/>
    <p:sldId id="476" r:id="rId222"/>
    <p:sldId id="477" r:id="rId223"/>
    <p:sldId id="478" r:id="rId224"/>
    <p:sldId id="479" r:id="rId225"/>
    <p:sldId id="480" r:id="rId226"/>
    <p:sldId id="481" r:id="rId227"/>
    <p:sldId id="482" r:id="rId228"/>
    <p:sldId id="483" r:id="rId229"/>
    <p:sldId id="484" r:id="rId230"/>
    <p:sldId id="485" r:id="rId231"/>
    <p:sldId id="486" r:id="rId232"/>
    <p:sldId id="487" r:id="rId233"/>
    <p:sldId id="488" r:id="rId234"/>
    <p:sldId id="489" r:id="rId235"/>
    <p:sldId id="490" r:id="rId236"/>
    <p:sldId id="491" r:id="rId237"/>
    <p:sldId id="492" r:id="rId238"/>
    <p:sldId id="493" r:id="rId239"/>
    <p:sldId id="494" r:id="rId240"/>
    <p:sldId id="495" r:id="rId241"/>
    <p:sldId id="496" r:id="rId242"/>
    <p:sldId id="497" r:id="rId243"/>
    <p:sldId id="498" r:id="rId244"/>
    <p:sldId id="499" r:id="rId245"/>
    <p:sldId id="500" r:id="rId246"/>
    <p:sldId id="501" r:id="rId247"/>
    <p:sldId id="502" r:id="rId248"/>
    <p:sldId id="503" r:id="rId249"/>
    <p:sldId id="504" r:id="rId250"/>
    <p:sldId id="505" r:id="rId251"/>
    <p:sldId id="506" r:id="rId252"/>
    <p:sldId id="507" r:id="rId253"/>
    <p:sldId id="508" r:id="rId254"/>
    <p:sldId id="509" r:id="rId255"/>
    <p:sldId id="510" r:id="rId256"/>
    <p:sldId id="600" r:id="rId25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2" roundtripDataSignature="AMtx7mhtQGlVoIyCFN+BAe/S78Wnbdo5E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972" autoAdjust="0"/>
  </p:normalViewPr>
  <p:slideViewPr>
    <p:cSldViewPr snapToGrid="0">
      <p:cViewPr varScale="1">
        <p:scale>
          <a:sx n="54" d="100"/>
          <a:sy n="54" d="100"/>
        </p:scale>
        <p:origin x="1640" y="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customschemas.google.com/relationships/presentationmetadata" Target="metadata"/><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presProps" Target="pres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theme" Target="theme/theme1.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tableStyles" Target="tableStyle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r>
              <a:rPr lang="en-US"/>
              <a:t>Feedback: Explicit cues used at the beginning of each step makes it easy for students to follow along and be prepared to engage in the next part of the lesson.</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medium is any material that waves can travel through. </a:t>
            </a:r>
            <a:endParaRPr/>
          </a:p>
        </p:txBody>
      </p:sp>
      <p:sp>
        <p:nvSpPr>
          <p:cNvPr id="190" name="Google Shape;190;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de8dac1a87_0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8" name="Google Shape;1008;gde8dac1a87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p:txBody>
      </p:sp>
      <p:sp>
        <p:nvSpPr>
          <p:cNvPr id="1009" name="Google Shape;1009;gde8dac1a87_0_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4" name="Google Shape;1024;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025" name="Google Shape;1025;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102</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9" name="Google Shape;1039;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040" name="Google Shape;1040;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9" name="Google Shape;1069;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 will learn about wavelength.</a:t>
            </a:r>
            <a:endParaRPr/>
          </a:p>
        </p:txBody>
      </p:sp>
      <p:sp>
        <p:nvSpPr>
          <p:cNvPr id="1070" name="Google Shape;1070;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de8dac1a87_0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8" name="Google Shape;1078;gde8dac1a87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What are the properties of waves </a:t>
            </a:r>
            <a:r>
              <a:rPr lang="en-US" sz="1200" b="1"/>
              <a:t>and how are they related</a:t>
            </a:r>
            <a:r>
              <a:rPr lang="en-US" b="1"/>
              <a:t>?</a:t>
            </a:r>
            <a:endParaRPr b="1"/>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Providing a specific goal for use is crucial to letting students know what's expected and why this lesson  is important.</a:t>
            </a:r>
            <a:endParaRPr/>
          </a:p>
        </p:txBody>
      </p:sp>
      <p:sp>
        <p:nvSpPr>
          <p:cNvPr id="1079" name="Google Shape;1079;gde8dac1a87_0_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4" name="Google Shape;1094;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do a quick demonstration that will help get our brains ready to think about wavelength, and how it relates to our big question.</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 is important to give some background information or a related natural phenomena related to the topic of the activity/demonstration. This helps students make connections.</a:t>
            </a:r>
            <a:endParaRPr/>
          </a:p>
        </p:txBody>
      </p:sp>
      <p:sp>
        <p:nvSpPr>
          <p:cNvPr id="1095" name="Google Shape;1095;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1103;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104" name="Google Shape;1104;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ball didn’t move left and right with the wave. Why did it just bob up and down?</a:t>
            </a:r>
            <a:endParaRPr/>
          </a:p>
          <a:p>
            <a:pPr marL="0" lvl="0" indent="0" algn="l" rtl="0">
              <a:spcBef>
                <a:spcPts val="0"/>
              </a:spcBef>
              <a:spcAft>
                <a:spcPts val="0"/>
              </a:spcAft>
              <a:buNone/>
            </a:pPr>
            <a:endParaRPr/>
          </a:p>
          <a:p>
            <a:pPr marL="0" lvl="0" indent="0" algn="l" rtl="0">
              <a:spcBef>
                <a:spcPts val="0"/>
              </a:spcBef>
              <a:spcAft>
                <a:spcPts val="0"/>
              </a:spcAft>
              <a:buNone/>
            </a:pPr>
            <a:r>
              <a:rPr lang="en-US"/>
              <a:t>[Matter can’t move through waves, only energy does.]</a:t>
            </a:r>
            <a:endParaRPr/>
          </a:p>
        </p:txBody>
      </p:sp>
      <p:sp>
        <p:nvSpPr>
          <p:cNvPr id="1110" name="Google Shape;1110;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7" name="Google Shape;1117;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wavelength?</a:t>
            </a:r>
            <a:endParaRPr/>
          </a:p>
          <a:p>
            <a:pPr marL="0" lvl="0" indent="0" algn="l" rtl="0">
              <a:spcBef>
                <a:spcPts val="0"/>
              </a:spcBef>
              <a:spcAft>
                <a:spcPts val="0"/>
              </a:spcAft>
              <a:buNone/>
            </a:pPr>
            <a:endParaRPr/>
          </a:p>
          <a:p>
            <a:pPr marL="0" lvl="0" indent="0" algn="l" rtl="0">
              <a:spcBef>
                <a:spcPts val="0"/>
              </a:spcBef>
              <a:spcAft>
                <a:spcPts val="0"/>
              </a:spcAft>
              <a:buNone/>
            </a:pPr>
            <a:r>
              <a:rPr lang="en-US"/>
              <a:t>[The distance between two wave peaks is called wavelength.]</a:t>
            </a:r>
            <a:endParaRPr/>
          </a:p>
        </p:txBody>
      </p:sp>
      <p:sp>
        <p:nvSpPr>
          <p:cNvPr id="1118" name="Google Shape;1118;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110</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shorter the wavelength the more ________ a wave has.</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While this check for understanding is important, keep in mind that you will go over the vocabulary term in more detail later. It is okay if students do not perfectly understand at this point. </a:t>
            </a:r>
            <a:endParaRPr/>
          </a:p>
        </p:txBody>
      </p:sp>
      <p:sp>
        <p:nvSpPr>
          <p:cNvPr id="1126" name="Google Shape;1126;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Vibration is the movement of particles that occurs in solids, liquids, or gases.</a:t>
            </a:r>
            <a:endParaRPr/>
          </a:p>
        </p:txBody>
      </p:sp>
      <p:sp>
        <p:nvSpPr>
          <p:cNvPr id="198" name="Google Shape;198;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dbfc4be162_4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3" name="Google Shape;1133;gdbfc4be162_4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shorter the wavelength the more </a:t>
            </a:r>
            <a:r>
              <a:rPr lang="en-US" u="sng">
                <a:solidFill>
                  <a:srgbClr val="FF0000"/>
                </a:solidFill>
              </a:rPr>
              <a:t>energy</a:t>
            </a:r>
            <a:r>
              <a:rPr lang="en-US"/>
              <a:t> a wave has.</a:t>
            </a:r>
            <a:endParaRPr/>
          </a:p>
        </p:txBody>
      </p:sp>
      <p:sp>
        <p:nvSpPr>
          <p:cNvPr id="1134" name="Google Shape;1134;gdbfc4be162_4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1" name="Google Shape;1141;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amplitude?</a:t>
            </a:r>
            <a:endParaRPr/>
          </a:p>
          <a:p>
            <a:pPr marL="0" lvl="0" indent="0" algn="l" rtl="0">
              <a:spcBef>
                <a:spcPts val="0"/>
              </a:spcBef>
              <a:spcAft>
                <a:spcPts val="0"/>
              </a:spcAft>
              <a:buNone/>
            </a:pPr>
            <a:endParaRPr/>
          </a:p>
          <a:p>
            <a:pPr marL="0" lvl="0" indent="0" algn="l" rtl="0">
              <a:spcBef>
                <a:spcPts val="0"/>
              </a:spcBef>
              <a:spcAft>
                <a:spcPts val="0"/>
              </a:spcAft>
              <a:buNone/>
            </a:pPr>
            <a:r>
              <a:rPr lang="en-US"/>
              <a:t>[Amplitude is how tall a wave is.]</a:t>
            </a:r>
            <a:endParaRPr/>
          </a:p>
        </p:txBody>
      </p:sp>
      <p:sp>
        <p:nvSpPr>
          <p:cNvPr id="1142" name="Google Shape;1142;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113</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9" name="Google Shape;1149;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do you measure amplitude?</a:t>
            </a:r>
            <a:endParaRPr/>
          </a:p>
          <a:p>
            <a:pPr marL="0" lvl="0" indent="0" algn="l" rtl="0">
              <a:spcBef>
                <a:spcPts val="0"/>
              </a:spcBef>
              <a:spcAft>
                <a:spcPts val="0"/>
              </a:spcAft>
              <a:buNone/>
            </a:pPr>
            <a:endParaRPr/>
          </a:p>
          <a:p>
            <a:pPr marL="0" lvl="0" indent="0" algn="l" rtl="0">
              <a:spcBef>
                <a:spcPts val="0"/>
              </a:spcBef>
              <a:spcAft>
                <a:spcPts val="0"/>
              </a:spcAft>
              <a:buNone/>
            </a:pPr>
            <a:r>
              <a:rPr lang="en-US"/>
              <a:t>[Measure from the wave’s peak to its resting point]</a:t>
            </a:r>
            <a:endParaRPr/>
          </a:p>
        </p:txBody>
      </p:sp>
      <p:sp>
        <p:nvSpPr>
          <p:cNvPr id="1150" name="Google Shape;1150;p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114</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7" name="Google Shape;1157;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Using relevant topics and content to activate prior knowledge sets the students up to make important connections to new content.</a:t>
            </a:r>
            <a:endParaRPr/>
          </a:p>
        </p:txBody>
      </p:sp>
      <p:sp>
        <p:nvSpPr>
          <p:cNvPr id="1158" name="Google Shape;1158;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3" name="Google Shape;1163;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medium is any material that waves can travel through. </a:t>
            </a:r>
            <a:endParaRPr/>
          </a:p>
        </p:txBody>
      </p:sp>
      <p:sp>
        <p:nvSpPr>
          <p:cNvPr id="1164" name="Google Shape;1164;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1" name="Google Shape;1171;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Vibration is the movement of particles that occurs in solids, liquids, or gases.</a:t>
            </a:r>
            <a:endParaRPr/>
          </a:p>
        </p:txBody>
      </p:sp>
      <p:sp>
        <p:nvSpPr>
          <p:cNvPr id="1172" name="Google Shape;1172;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117</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9" name="Google Shape;1179;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Sound waves are longitudinal waves that travel through mediums. </a:t>
            </a:r>
            <a:endParaRPr/>
          </a:p>
        </p:txBody>
      </p:sp>
      <p:sp>
        <p:nvSpPr>
          <p:cNvPr id="1180" name="Google Shape;1180;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118</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7" name="Google Shape;1187;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sound wave is made of 2 main parts. Compressions where particles are closely packed,</a:t>
            </a:r>
            <a:endParaRPr/>
          </a:p>
        </p:txBody>
      </p:sp>
      <p:sp>
        <p:nvSpPr>
          <p:cNvPr id="1188" name="Google Shape;1188;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119</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5" name="Google Shape;1195;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And rarefaction where particles are loosely packed. </a:t>
            </a:r>
            <a:endParaRPr/>
          </a:p>
        </p:txBody>
      </p:sp>
      <p:sp>
        <p:nvSpPr>
          <p:cNvPr id="1196" name="Google Shape;1196;p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120</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3" name="Google Shape;1203;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Amplitude is the maximum distance that a particle travels from rest.</a:t>
            </a:r>
            <a:endParaRPr/>
          </a:p>
        </p:txBody>
      </p:sp>
      <p:sp>
        <p:nvSpPr>
          <p:cNvPr id="1204" name="Google Shape;1204;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Sound waves are longitudinal waves that travel through mediums. </a:t>
            </a:r>
            <a:endParaRPr/>
          </a:p>
        </p:txBody>
      </p:sp>
      <p:sp>
        <p:nvSpPr>
          <p:cNvPr id="206" name="Google Shape;206;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5" name="Google Shape;1215;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Intensity is the amount of sound energy that passes through a square meter in 1 second</a:t>
            </a:r>
            <a:endParaRPr/>
          </a:p>
        </p:txBody>
      </p:sp>
      <p:sp>
        <p:nvSpPr>
          <p:cNvPr id="1216" name="Google Shape;1216;p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122</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3" name="Google Shape;1223;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224" name="Google Shape;1224;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123</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9" name="Google Shape;1229;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medium?</a:t>
            </a:r>
            <a:endParaRPr/>
          </a:p>
          <a:p>
            <a:pPr marL="0" lvl="0" indent="0" algn="l" rtl="0">
              <a:spcBef>
                <a:spcPts val="0"/>
              </a:spcBef>
              <a:spcAft>
                <a:spcPts val="0"/>
              </a:spcAft>
              <a:buNone/>
            </a:pPr>
            <a:endParaRPr/>
          </a:p>
          <a:p>
            <a:pPr marL="0" lvl="0" indent="0" algn="l" rtl="0">
              <a:spcBef>
                <a:spcPts val="0"/>
              </a:spcBef>
              <a:spcAft>
                <a:spcPts val="0"/>
              </a:spcAft>
              <a:buNone/>
            </a:pPr>
            <a:r>
              <a:rPr lang="en-US"/>
              <a:t>[A medium is any material that waves can travel through.]</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If you notice some students struggling to keep up when you activating prior knowledge, it is important to remember to make adjustments and scaffold your content to meet students current level of understanding.</a:t>
            </a:r>
            <a:endParaRPr/>
          </a:p>
        </p:txBody>
      </p:sp>
      <p:sp>
        <p:nvSpPr>
          <p:cNvPr id="1230" name="Google Shape;1230;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124</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dbfc4be162_5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7" name="Google Shape;1237;gdbfc4be162_5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Vibration is the ____________</a:t>
            </a:r>
            <a:r>
              <a:rPr lang="en-US" b="1"/>
              <a:t> </a:t>
            </a:r>
            <a:r>
              <a:rPr lang="en-US"/>
              <a:t>that occurs in solids, liquids, or gases.</a:t>
            </a:r>
            <a:endParaRPr/>
          </a:p>
        </p:txBody>
      </p:sp>
      <p:sp>
        <p:nvSpPr>
          <p:cNvPr id="1238" name="Google Shape;1238;gdbfc4be162_5_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125</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dbfc4be162_5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5" name="Google Shape;1245;gdbfc4be162_5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Vibration is the </a:t>
            </a:r>
            <a:r>
              <a:rPr lang="en-US" u="sng">
                <a:solidFill>
                  <a:srgbClr val="FF0000"/>
                </a:solidFill>
              </a:rPr>
              <a:t>movement of particles</a:t>
            </a:r>
            <a:r>
              <a:rPr lang="en-US"/>
              <a:t> that occurs in solids, liquids, or gases.</a:t>
            </a:r>
            <a:endParaRPr/>
          </a:p>
        </p:txBody>
      </p:sp>
      <p:sp>
        <p:nvSpPr>
          <p:cNvPr id="1246" name="Google Shape;1246;gdbfc4be162_5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126</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dbfc4be162_5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3" name="Google Shape;1253;gdbfc4be162_5_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sound waves?</a:t>
            </a:r>
            <a:endParaRPr/>
          </a:p>
          <a:p>
            <a:pPr marL="0" lvl="0" indent="0" algn="l" rtl="0">
              <a:spcBef>
                <a:spcPts val="0"/>
              </a:spcBef>
              <a:spcAft>
                <a:spcPts val="0"/>
              </a:spcAft>
              <a:buNone/>
            </a:pPr>
            <a:endParaRPr/>
          </a:p>
          <a:p>
            <a:pPr marL="0" lvl="0" indent="0" algn="l" rtl="0">
              <a:spcBef>
                <a:spcPts val="0"/>
              </a:spcBef>
              <a:spcAft>
                <a:spcPts val="0"/>
              </a:spcAft>
              <a:buNone/>
            </a:pPr>
            <a:r>
              <a:rPr lang="en-US"/>
              <a:t>[Sound waves are longitudinal waves that travel through mediums.]</a:t>
            </a:r>
            <a:endParaRPr/>
          </a:p>
        </p:txBody>
      </p:sp>
      <p:sp>
        <p:nvSpPr>
          <p:cNvPr id="1254" name="Google Shape;1254;gdbfc4be162_5_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127</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dbfc4be162_5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gdbfc4be162_5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compression and rarefaction?</a:t>
            </a:r>
            <a:endParaRPr/>
          </a:p>
          <a:p>
            <a:pPr marL="0" lvl="0" indent="0" algn="l" rtl="0">
              <a:spcBef>
                <a:spcPts val="0"/>
              </a:spcBef>
              <a:spcAft>
                <a:spcPts val="0"/>
              </a:spcAft>
              <a:buNone/>
            </a:pPr>
            <a:endParaRPr/>
          </a:p>
          <a:p>
            <a:pPr marL="0" lvl="0" indent="0" algn="l" rtl="0">
              <a:spcBef>
                <a:spcPts val="0"/>
              </a:spcBef>
              <a:spcAft>
                <a:spcPts val="0"/>
              </a:spcAft>
              <a:buNone/>
            </a:pPr>
            <a:r>
              <a:rPr lang="en-US"/>
              <a:t>[A sound wave is made of 2 main parts. Compressions are where particles are closely packed and rarefactions are where particles are loosely packed.]</a:t>
            </a:r>
            <a:endParaRPr/>
          </a:p>
        </p:txBody>
      </p:sp>
      <p:sp>
        <p:nvSpPr>
          <p:cNvPr id="1262" name="Google Shape;1262;gdbfc4be162_5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128</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dbfc4be162_5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2" name="Google Shape;1272;gdbfc4be162_5_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amplitude?</a:t>
            </a:r>
            <a:endParaRPr/>
          </a:p>
          <a:p>
            <a:pPr marL="0" lvl="0" indent="0" algn="l" rtl="0">
              <a:spcBef>
                <a:spcPts val="0"/>
              </a:spcBef>
              <a:spcAft>
                <a:spcPts val="0"/>
              </a:spcAft>
              <a:buNone/>
            </a:pPr>
            <a:endParaRPr/>
          </a:p>
          <a:p>
            <a:pPr marL="0" lvl="0" indent="0" algn="l" rtl="0">
              <a:spcBef>
                <a:spcPts val="0"/>
              </a:spcBef>
              <a:spcAft>
                <a:spcPts val="0"/>
              </a:spcAft>
              <a:buNone/>
            </a:pPr>
            <a:r>
              <a:rPr lang="en-US"/>
              <a:t>[Amplitude is the maximum distance that a particle travels from rest.]</a:t>
            </a:r>
            <a:endParaRPr/>
          </a:p>
        </p:txBody>
      </p:sp>
      <p:sp>
        <p:nvSpPr>
          <p:cNvPr id="1273" name="Google Shape;1273;gdbfc4be162_5_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129</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p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4" name="Google Shape;1284;p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intensity?</a:t>
            </a:r>
            <a:endParaRPr/>
          </a:p>
          <a:p>
            <a:pPr marL="0" lvl="0" indent="0" algn="l" rtl="0">
              <a:spcBef>
                <a:spcPts val="0"/>
              </a:spcBef>
              <a:spcAft>
                <a:spcPts val="0"/>
              </a:spcAft>
              <a:buNone/>
            </a:pPr>
            <a:endParaRPr/>
          </a:p>
          <a:p>
            <a:pPr marL="0" lvl="0" indent="0" algn="l" rtl="0">
              <a:spcBef>
                <a:spcPts val="0"/>
              </a:spcBef>
              <a:spcAft>
                <a:spcPts val="0"/>
              </a:spcAft>
              <a:buNone/>
            </a:pPr>
            <a:r>
              <a:rPr lang="en-US"/>
              <a:t>[Intensity is the amount of sound energy that passes through a square meter in 1 second.]</a:t>
            </a:r>
            <a:endParaRPr/>
          </a:p>
        </p:txBody>
      </p:sp>
      <p:sp>
        <p:nvSpPr>
          <p:cNvPr id="1285" name="Google Shape;1285;p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130</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2" name="Google Shape;1292;p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wavelength.</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Providing clear cues as to what was coming next in the lesson helps prepared students by letting them know what to expect.</a:t>
            </a:r>
            <a:endParaRPr/>
          </a:p>
        </p:txBody>
      </p:sp>
      <p:sp>
        <p:nvSpPr>
          <p:cNvPr id="1293" name="Google Shape;1293;p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131</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sound wave is made of 2 main parts. Compressions where particles are closely packed...</a:t>
            </a:r>
            <a:endParaRPr/>
          </a:p>
        </p:txBody>
      </p:sp>
      <p:sp>
        <p:nvSpPr>
          <p:cNvPr id="214" name="Google Shape;214;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p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0" name="Google Shape;1300;p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Wavelength is the distance between two like points on a wave. </a:t>
            </a:r>
            <a:endParaRPr/>
          </a:p>
          <a:p>
            <a:pPr marL="0" lvl="0" indent="0" algn="l" rtl="0">
              <a:spcBef>
                <a:spcPts val="0"/>
              </a:spcBef>
              <a:spcAft>
                <a:spcPts val="0"/>
              </a:spcAft>
              <a:buNone/>
            </a:pPr>
            <a:endParaRPr/>
          </a:p>
        </p:txBody>
      </p:sp>
      <p:sp>
        <p:nvSpPr>
          <p:cNvPr id="1301" name="Google Shape;1301;p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132</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gdbfc4be162_5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9" name="Google Shape;1309;gdbfc4be162_5_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310" name="Google Shape;1310;gdbfc4be162_5_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133</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dbfc4be162_5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5" name="Google Shape;1315;gdbfc4be162_5_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wavelength?</a:t>
            </a:r>
            <a:endParaRPr/>
          </a:p>
          <a:p>
            <a:pPr marL="0" lvl="0" indent="0" algn="l" rtl="0">
              <a:spcBef>
                <a:spcPts val="0"/>
              </a:spcBef>
              <a:spcAft>
                <a:spcPts val="0"/>
              </a:spcAft>
              <a:buNone/>
            </a:pPr>
            <a:endParaRPr/>
          </a:p>
          <a:p>
            <a:pPr marL="0" lvl="0" indent="0" algn="l" rtl="0">
              <a:spcBef>
                <a:spcPts val="0"/>
              </a:spcBef>
              <a:spcAft>
                <a:spcPts val="0"/>
              </a:spcAft>
              <a:buNone/>
            </a:pPr>
            <a:r>
              <a:rPr lang="en-US"/>
              <a:t>[Wavelength is the distance between two like points on a wave.]</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When introducing new vocabularies, it is crucial to require the students to give out their own interpretation. I would strongly encourage you to ask students to explain the concept in their own words.</a:t>
            </a:r>
            <a:endParaRPr/>
          </a:p>
        </p:txBody>
      </p:sp>
      <p:sp>
        <p:nvSpPr>
          <p:cNvPr id="1316" name="Google Shape;1316;gdbfc4be162_5_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134</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p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3" name="Google Shape;1323;p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a:t>
            </a:r>
            <a:endParaRPr/>
          </a:p>
        </p:txBody>
      </p:sp>
      <p:sp>
        <p:nvSpPr>
          <p:cNvPr id="1324" name="Google Shape;1324;p1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135</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p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0" name="Google Shape;1330;p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Wavelength could be the distance between 2 compressions (remember, compression is where particles are closest together).</a:t>
            </a:r>
            <a:endParaRPr/>
          </a:p>
        </p:txBody>
      </p:sp>
      <p:sp>
        <p:nvSpPr>
          <p:cNvPr id="1331" name="Google Shape;1331;p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136</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p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0" name="Google Shape;1340;p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Or between two rarefactions. (particles are farther apart).</a:t>
            </a:r>
            <a:endParaRPr/>
          </a:p>
        </p:txBody>
      </p:sp>
      <p:sp>
        <p:nvSpPr>
          <p:cNvPr id="1341" name="Google Shape;1341;p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137</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p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0" name="Google Shape;1350;p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Or any two like points. </a:t>
            </a:r>
            <a:endParaRPr/>
          </a:p>
        </p:txBody>
      </p:sp>
      <p:sp>
        <p:nvSpPr>
          <p:cNvPr id="1351" name="Google Shape;1351;p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138</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p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0" name="Google Shape;1360;p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Cues are very important when teaching vocabulary, it helps the students prepare for what's next by giving them a hint as to what is coming.</a:t>
            </a:r>
            <a:endParaRPr/>
          </a:p>
        </p:txBody>
      </p:sp>
      <p:sp>
        <p:nvSpPr>
          <p:cNvPr id="1361" name="Google Shape;1361;p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139</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p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6" name="Google Shape;1366;p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wavelength?</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[Wavelength is the distance between two like points on a wave.]</a:t>
            </a:r>
            <a:endParaRPr/>
          </a:p>
          <a:p>
            <a:pPr marL="0" lvl="0" indent="0" algn="l" rtl="0">
              <a:spcBef>
                <a:spcPts val="0"/>
              </a:spcBef>
              <a:spcAft>
                <a:spcPts val="0"/>
              </a:spcAft>
              <a:buNone/>
            </a:pPr>
            <a:endParaRPr/>
          </a:p>
        </p:txBody>
      </p:sp>
      <p:sp>
        <p:nvSpPr>
          <p:cNvPr id="1367" name="Google Shape;1367;p1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140</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p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4" name="Google Shape;1374;p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Are the circled sections of the wave an example of rarefaction or compression?</a:t>
            </a:r>
            <a:endParaRPr/>
          </a:p>
          <a:p>
            <a:pPr marL="0" lvl="0" indent="0" algn="l" rtl="0">
              <a:spcBef>
                <a:spcPts val="0"/>
              </a:spcBef>
              <a:spcAft>
                <a:spcPts val="0"/>
              </a:spcAft>
              <a:buNone/>
            </a:pPr>
            <a:endParaRPr/>
          </a:p>
          <a:p>
            <a:pPr marL="0" lvl="0" indent="0" algn="l" rtl="0">
              <a:spcBef>
                <a:spcPts val="0"/>
              </a:spcBef>
              <a:spcAft>
                <a:spcPts val="0"/>
              </a:spcAft>
              <a:buNone/>
            </a:pPr>
            <a:r>
              <a:rPr lang="en-US"/>
              <a:t>[Compression]</a:t>
            </a:r>
            <a:endParaRPr/>
          </a:p>
        </p:txBody>
      </p:sp>
      <p:sp>
        <p:nvSpPr>
          <p:cNvPr id="1375" name="Google Shape;1375;p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141</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...and rarefaction where particles are loosely packed. </a:t>
            </a:r>
            <a:endParaRPr/>
          </a:p>
        </p:txBody>
      </p:sp>
      <p:sp>
        <p:nvSpPr>
          <p:cNvPr id="222" name="Google Shape;222;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p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4" name="Google Shape;1384;p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wavelength</a:t>
            </a:r>
            <a:r>
              <a:rPr lang="en-US"/>
              <a:t>.  </a:t>
            </a:r>
            <a:endParaRPr/>
          </a:p>
        </p:txBody>
      </p:sp>
      <p:sp>
        <p:nvSpPr>
          <p:cNvPr id="1385" name="Google Shape;1385;p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142</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p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1" name="Google Shape;1391;p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an example of wavelength because it shows the distance between two like points on a wave. These points are farther apart so their wavelength would be larger than points that are closer together.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Remember to try and use phrasing and language that is clear and easy for students to understand when going over examples of term meaning.</a:t>
            </a:r>
            <a:endParaRPr/>
          </a:p>
        </p:txBody>
      </p:sp>
      <p:sp>
        <p:nvSpPr>
          <p:cNvPr id="1392" name="Google Shape;1392;p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143</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p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0" name="Google Shape;1400;p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the distance between two like points on the wave are shorter, so the wavelength is shorter than in the previous example </a:t>
            </a:r>
            <a:endParaRPr/>
          </a:p>
        </p:txBody>
      </p:sp>
      <p:sp>
        <p:nvSpPr>
          <p:cNvPr id="1401" name="Google Shape;1401;p1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144</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p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8" name="Google Shape;1408;p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talk about some non-examples of </a:t>
            </a:r>
            <a:r>
              <a:rPr lang="en-US" b="1"/>
              <a:t>wavelength</a:t>
            </a:r>
            <a:r>
              <a:rPr lang="en-US"/>
              <a:t>.  </a:t>
            </a:r>
            <a:endParaRPr/>
          </a:p>
        </p:txBody>
      </p:sp>
      <p:sp>
        <p:nvSpPr>
          <p:cNvPr id="1409" name="Google Shape;1409;p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145</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p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5" name="Google Shape;1415;p1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Remember amplitude is not the same thing as wavelength. Amplitude is measuring the maximum distance a particle travels from rest, but wavelength measures the distance between like points on a wave</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Using clear language as you introduce a non-example helps students to make sense of the difference.</a:t>
            </a:r>
            <a:endParaRPr/>
          </a:p>
        </p:txBody>
      </p:sp>
      <p:sp>
        <p:nvSpPr>
          <p:cNvPr id="1416" name="Google Shape;1416;p1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146</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3" name="Google Shape;1423;p1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424" name="Google Shape;1424;p1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147</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p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9" name="Google Shape;1429;p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the measure of the wave (shown by the arrows) an example of wavelength?</a:t>
            </a:r>
            <a:endParaRPr/>
          </a:p>
          <a:p>
            <a:pPr marL="0" lvl="0" indent="0" algn="l" rtl="0">
              <a:spcBef>
                <a:spcPts val="0"/>
              </a:spcBef>
              <a:spcAft>
                <a:spcPts val="0"/>
              </a:spcAft>
              <a:buNone/>
            </a:pPr>
            <a:endParaRPr/>
          </a:p>
          <a:p>
            <a:pPr marL="0" lvl="0" indent="0" algn="l" rtl="0">
              <a:spcBef>
                <a:spcPts val="0"/>
              </a:spcBef>
              <a:spcAft>
                <a:spcPts val="0"/>
              </a:spcAft>
              <a:buNone/>
            </a:pPr>
            <a:r>
              <a:rPr lang="en-US"/>
              <a:t>[No, it shows amplitude.]</a:t>
            </a:r>
            <a:endParaRPr/>
          </a:p>
        </p:txBody>
      </p:sp>
      <p:sp>
        <p:nvSpPr>
          <p:cNvPr id="1430" name="Google Shape;1430;p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148</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p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9" name="Google Shape;1439;p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the measure of the wave (shown by the arrows) an example of wavelength?</a:t>
            </a:r>
            <a:endParaRPr/>
          </a:p>
          <a:p>
            <a:pPr marL="0" lvl="0" indent="0" algn="l" rtl="0">
              <a:spcBef>
                <a:spcPts val="0"/>
              </a:spcBef>
              <a:spcAft>
                <a:spcPts val="0"/>
              </a:spcAft>
              <a:buNone/>
            </a:pPr>
            <a:endParaRPr/>
          </a:p>
          <a:p>
            <a:pPr marL="0" lvl="0" indent="0" algn="l" rtl="0">
              <a:spcBef>
                <a:spcPts val="0"/>
              </a:spcBef>
              <a:spcAft>
                <a:spcPts val="0"/>
              </a:spcAft>
              <a:buNone/>
            </a:pPr>
            <a:r>
              <a:rPr lang="en-US"/>
              <a:t>[Yes, it shows wavelength]</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Confirming students' understanding with lots of opportunities to respond when closing a lesson is super important before asking them to try it on their own.</a:t>
            </a:r>
            <a:endParaRPr/>
          </a:p>
        </p:txBody>
      </p:sp>
      <p:sp>
        <p:nvSpPr>
          <p:cNvPr id="1440" name="Google Shape;1440;p1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149</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p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9" name="Google Shape;1449;p1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wavelength?</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[Wavelength is the distance between two like points on a wave.]</a:t>
            </a:r>
            <a:endParaRPr/>
          </a:p>
          <a:p>
            <a:pPr marL="0" lvl="0" indent="0" algn="l" rtl="0">
              <a:spcBef>
                <a:spcPts val="0"/>
              </a:spcBef>
              <a:spcAft>
                <a:spcPts val="0"/>
              </a:spcAft>
              <a:buNone/>
            </a:pPr>
            <a:endParaRPr/>
          </a:p>
        </p:txBody>
      </p:sp>
      <p:sp>
        <p:nvSpPr>
          <p:cNvPr id="1450" name="Google Shape;1450;p1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150</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de8dac1a8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7" name="Google Shape;1457;gde8dac1a8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Are the circled sections of the wave an example of rarefaction or compression?</a:t>
            </a:r>
            <a:endParaRPr/>
          </a:p>
          <a:p>
            <a:pPr marL="0" lvl="0" indent="0" algn="l" rtl="0">
              <a:spcBef>
                <a:spcPts val="0"/>
              </a:spcBef>
              <a:spcAft>
                <a:spcPts val="0"/>
              </a:spcAft>
              <a:buNone/>
            </a:pPr>
            <a:endParaRPr/>
          </a:p>
          <a:p>
            <a:pPr marL="0" lvl="0" indent="0" algn="l" rtl="0">
              <a:spcBef>
                <a:spcPts val="0"/>
              </a:spcBef>
              <a:spcAft>
                <a:spcPts val="0"/>
              </a:spcAft>
              <a:buNone/>
            </a:pPr>
            <a:r>
              <a:rPr lang="en-US"/>
              <a:t>[Compression]</a:t>
            </a:r>
            <a:endParaRPr/>
          </a:p>
        </p:txBody>
      </p:sp>
      <p:sp>
        <p:nvSpPr>
          <p:cNvPr id="1458" name="Google Shape;1458;gde8dac1a8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151</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Remember to make adjustments to your lesson and content if you see some students not demonstrating understanding, this can help them make connections and prevent frustration.</a:t>
            </a:r>
            <a:endParaRPr/>
          </a:p>
        </p:txBody>
      </p:sp>
      <p:sp>
        <p:nvSpPr>
          <p:cNvPr id="230" name="Google Shape;230;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p1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7" name="Google Shape;1467;p1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1468" name="Google Shape;1468;p1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152</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p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4" name="Google Shape;1474;p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Wavelength is the distance between two like points on a wave. </a:t>
            </a:r>
            <a:endParaRPr/>
          </a:p>
          <a:p>
            <a:pPr marL="0" lvl="0" indent="0" algn="l" rtl="0">
              <a:spcBef>
                <a:spcPts val="0"/>
              </a:spcBef>
              <a:spcAft>
                <a:spcPts val="0"/>
              </a:spcAft>
              <a:buNone/>
            </a:pPr>
            <a:endParaRPr/>
          </a:p>
        </p:txBody>
      </p:sp>
      <p:sp>
        <p:nvSpPr>
          <p:cNvPr id="1475" name="Google Shape;1475;p1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153</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gde8dac1a87_0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2" name="Google Shape;1482;gde8dac1a87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a:t>Feedback: Providing your students with some reflection time at the end of the lesson is crucial in helping them to put the pieces together and make sense of the activity.</a:t>
            </a:r>
            <a:endParaRPr/>
          </a:p>
        </p:txBody>
      </p:sp>
      <p:sp>
        <p:nvSpPr>
          <p:cNvPr id="1483" name="Google Shape;1483;gde8dac1a87_0_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154</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p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8" name="Google Shape;1498;p1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499" name="Google Shape;1499;p1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155</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p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3" name="Google Shape;1513;p1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514" name="Google Shape;1514;p1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157</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p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3" name="Google Shape;1543;p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 will learn about frequency.</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Using clear and simple language when introducing content helps students understand what is expected.</a:t>
            </a:r>
            <a:endParaRPr/>
          </a:p>
        </p:txBody>
      </p:sp>
      <p:sp>
        <p:nvSpPr>
          <p:cNvPr id="1544" name="Google Shape;1544;p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158</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de8dac1a87_0_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2" name="Google Shape;1552;gde8dac1a87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What are the properties of waves </a:t>
            </a:r>
            <a:r>
              <a:rPr lang="en-US" sz="1200" b="1"/>
              <a:t>and how are they related</a:t>
            </a:r>
            <a:r>
              <a:rPr lang="en-US" b="1"/>
              <a:t>?</a:t>
            </a:r>
            <a:endParaRPr b="1"/>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1553" name="Google Shape;1553;gde8dac1a87_0_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159</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p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8" name="Google Shape;1568;p1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1569" name="Google Shape;1569;p1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160</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p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4" name="Google Shape;1574;p1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medium is any material that waves can travel through. </a:t>
            </a:r>
            <a:endParaRPr/>
          </a:p>
        </p:txBody>
      </p:sp>
      <p:sp>
        <p:nvSpPr>
          <p:cNvPr id="1575" name="Google Shape;1575;p1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161</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p1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2" name="Google Shape;1582;p1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Vibration is the movement of particles that occurs in solids, liquids, or gases.</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You can use data from previous lessons to guide today’s lesson. For example, if students were very confident on this material yesterday, you could move more quickly through the review. </a:t>
            </a:r>
            <a:endParaRPr/>
          </a:p>
        </p:txBody>
      </p:sp>
      <p:sp>
        <p:nvSpPr>
          <p:cNvPr id="1583" name="Google Shape;1583;p1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162</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medium?</a:t>
            </a:r>
            <a:endParaRPr/>
          </a:p>
          <a:p>
            <a:pPr marL="0" lvl="0" indent="0" algn="l" rtl="0">
              <a:spcBef>
                <a:spcPts val="0"/>
              </a:spcBef>
              <a:spcAft>
                <a:spcPts val="0"/>
              </a:spcAft>
              <a:buNone/>
            </a:pPr>
            <a:endParaRPr/>
          </a:p>
          <a:p>
            <a:pPr marL="0" lvl="0" indent="0" algn="l" rtl="0">
              <a:spcBef>
                <a:spcPts val="0"/>
              </a:spcBef>
              <a:spcAft>
                <a:spcPts val="0"/>
              </a:spcAft>
              <a:buNone/>
            </a:pPr>
            <a:r>
              <a:rPr lang="en-US"/>
              <a:t>[A medium is any material that waves can travel through.]</a:t>
            </a:r>
            <a:endParaRPr/>
          </a:p>
        </p:txBody>
      </p:sp>
      <p:sp>
        <p:nvSpPr>
          <p:cNvPr id="236" name="Google Shape;236;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p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0" name="Google Shape;1590;p1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Sound waves are longitudinal waves that travel through mediums. </a:t>
            </a:r>
            <a:endParaRPr/>
          </a:p>
        </p:txBody>
      </p:sp>
      <p:sp>
        <p:nvSpPr>
          <p:cNvPr id="1591" name="Google Shape;1591;p1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163</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p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8" name="Google Shape;1598;p1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sound wave is made of 2 main parts. Compressions where particles are closely packed,</a:t>
            </a:r>
            <a:endParaRPr/>
          </a:p>
        </p:txBody>
      </p:sp>
      <p:sp>
        <p:nvSpPr>
          <p:cNvPr id="1599" name="Google Shape;1599;p1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164</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p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6" name="Google Shape;1606;p1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And rarefaction where particles are loosely packed. </a:t>
            </a:r>
            <a:endParaRPr/>
          </a:p>
        </p:txBody>
      </p:sp>
      <p:sp>
        <p:nvSpPr>
          <p:cNvPr id="1607" name="Google Shape;1607;p1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165</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p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4" name="Google Shape;1614;p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Amplitude is the maximum distance that a particle travels from rest.</a:t>
            </a:r>
            <a:endParaRPr/>
          </a:p>
        </p:txBody>
      </p:sp>
      <p:sp>
        <p:nvSpPr>
          <p:cNvPr id="1615" name="Google Shape;1615;p1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166</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p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6" name="Google Shape;1626;p1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Intensity is the amount of sound energy that passes through a square meter in 1 second.</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Making connections between the new content and past terms/content is important for helping students understand the bigger picture.</a:t>
            </a:r>
            <a:endParaRPr/>
          </a:p>
        </p:txBody>
      </p:sp>
      <p:sp>
        <p:nvSpPr>
          <p:cNvPr id="1627" name="Google Shape;1627;p1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167</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Google Shape;1633;p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4" name="Google Shape;1634;p1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Wavelength is the distance between two like points on a wave. </a:t>
            </a:r>
            <a:endParaRPr/>
          </a:p>
          <a:p>
            <a:pPr marL="0" lvl="0" indent="0" algn="l" rtl="0">
              <a:spcBef>
                <a:spcPts val="0"/>
              </a:spcBef>
              <a:spcAft>
                <a:spcPts val="0"/>
              </a:spcAft>
              <a:buNone/>
            </a:pPr>
            <a:endParaRPr/>
          </a:p>
        </p:txBody>
      </p:sp>
      <p:sp>
        <p:nvSpPr>
          <p:cNvPr id="1635" name="Google Shape;1635;p1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168</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p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2" name="Google Shape;1642;p1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It is important when reviewing previously learned material that you pause and check for understanding. If students are grasping or struggling with previous material, you may need to tailor your instruction.</a:t>
            </a:r>
            <a:endParaRPr/>
          </a:p>
        </p:txBody>
      </p:sp>
      <p:sp>
        <p:nvSpPr>
          <p:cNvPr id="1643" name="Google Shape;1643;p1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169</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p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8" name="Google Shape;1648;p1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medium?</a:t>
            </a:r>
            <a:endParaRPr/>
          </a:p>
          <a:p>
            <a:pPr marL="0" lvl="0" indent="0" algn="l" rtl="0">
              <a:spcBef>
                <a:spcPts val="0"/>
              </a:spcBef>
              <a:spcAft>
                <a:spcPts val="0"/>
              </a:spcAft>
              <a:buNone/>
            </a:pPr>
            <a:endParaRPr/>
          </a:p>
          <a:p>
            <a:pPr marL="0" lvl="0" indent="0" algn="l" rtl="0">
              <a:spcBef>
                <a:spcPts val="0"/>
              </a:spcBef>
              <a:spcAft>
                <a:spcPts val="0"/>
              </a:spcAft>
              <a:buNone/>
            </a:pPr>
            <a:r>
              <a:rPr lang="en-US"/>
              <a:t>[A medium is any material that waves can travel through.]</a:t>
            </a:r>
            <a:endParaRPr/>
          </a:p>
        </p:txBody>
      </p:sp>
      <p:sp>
        <p:nvSpPr>
          <p:cNvPr id="1649" name="Google Shape;1649;p1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170</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gdbfc4be162_6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6" name="Google Shape;1656;gdbfc4be162_6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Vibration is the ____________</a:t>
            </a:r>
            <a:r>
              <a:rPr lang="en-US" b="1"/>
              <a:t> </a:t>
            </a:r>
            <a:r>
              <a:rPr lang="en-US"/>
              <a:t>that occurs in solids, liquids, or gases.</a:t>
            </a:r>
            <a:endParaRPr/>
          </a:p>
        </p:txBody>
      </p:sp>
      <p:sp>
        <p:nvSpPr>
          <p:cNvPr id="1657" name="Google Shape;1657;gdbfc4be162_6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171</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dbfc4be162_6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4" name="Google Shape;1664;gdbfc4be162_6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Vibration is the </a:t>
            </a:r>
            <a:r>
              <a:rPr lang="en-US" u="sng">
                <a:solidFill>
                  <a:srgbClr val="FF0000"/>
                </a:solidFill>
              </a:rPr>
              <a:t>movement of particles</a:t>
            </a:r>
            <a:r>
              <a:rPr lang="en-US"/>
              <a:t> that occurs in solids, liquids, or gases.</a:t>
            </a:r>
            <a:endParaRPr/>
          </a:p>
        </p:txBody>
      </p:sp>
      <p:sp>
        <p:nvSpPr>
          <p:cNvPr id="1665" name="Google Shape;1665;gdbfc4be162_6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172</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Vibration is the ______________ that occurs in solids, liquids, or gases.</a:t>
            </a:r>
            <a:endParaRPr/>
          </a:p>
        </p:txBody>
      </p:sp>
      <p:sp>
        <p:nvSpPr>
          <p:cNvPr id="244" name="Google Shape;244;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gdbfc4be162_6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2" name="Google Shape;1672;gdbfc4be162_6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sound waves?</a:t>
            </a:r>
            <a:endParaRPr/>
          </a:p>
          <a:p>
            <a:pPr marL="0" lvl="0" indent="0" algn="l" rtl="0">
              <a:spcBef>
                <a:spcPts val="0"/>
              </a:spcBef>
              <a:spcAft>
                <a:spcPts val="0"/>
              </a:spcAft>
              <a:buNone/>
            </a:pPr>
            <a:endParaRPr/>
          </a:p>
          <a:p>
            <a:pPr marL="0" lvl="0" indent="0" algn="l" rtl="0">
              <a:spcBef>
                <a:spcPts val="0"/>
              </a:spcBef>
              <a:spcAft>
                <a:spcPts val="0"/>
              </a:spcAft>
              <a:buNone/>
            </a:pPr>
            <a:r>
              <a:rPr lang="en-US"/>
              <a:t>[Sound waves are longitudinal waves that travel through mediums.]</a:t>
            </a:r>
            <a:endParaRPr/>
          </a:p>
        </p:txBody>
      </p:sp>
      <p:sp>
        <p:nvSpPr>
          <p:cNvPr id="1673" name="Google Shape;1673;gdbfc4be162_6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173</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8"/>
        <p:cNvGrpSpPr/>
        <p:nvPr/>
      </p:nvGrpSpPr>
      <p:grpSpPr>
        <a:xfrm>
          <a:off x="0" y="0"/>
          <a:ext cx="0" cy="0"/>
          <a:chOff x="0" y="0"/>
          <a:chExt cx="0" cy="0"/>
        </a:xfrm>
      </p:grpSpPr>
      <p:sp>
        <p:nvSpPr>
          <p:cNvPr id="1679" name="Google Shape;1679;gdbfc4be162_6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0" name="Google Shape;1680;gdbfc4be162_6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compression and rarefaction?</a:t>
            </a:r>
            <a:endParaRPr/>
          </a:p>
          <a:p>
            <a:pPr marL="0" lvl="0" indent="0" algn="l" rtl="0">
              <a:spcBef>
                <a:spcPts val="0"/>
              </a:spcBef>
              <a:spcAft>
                <a:spcPts val="0"/>
              </a:spcAft>
              <a:buNone/>
            </a:pPr>
            <a:endParaRPr/>
          </a:p>
          <a:p>
            <a:pPr marL="0" lvl="0" indent="0" algn="l" rtl="0">
              <a:spcBef>
                <a:spcPts val="0"/>
              </a:spcBef>
              <a:spcAft>
                <a:spcPts val="0"/>
              </a:spcAft>
              <a:buNone/>
            </a:pPr>
            <a:r>
              <a:rPr lang="en-US"/>
              <a:t>[A sound wave is made of 2 main parts. Compressions are where particles are closely packed and rarefactions are where particles are loosely packed.]</a:t>
            </a:r>
            <a:endParaRPr/>
          </a:p>
        </p:txBody>
      </p:sp>
      <p:sp>
        <p:nvSpPr>
          <p:cNvPr id="1681" name="Google Shape;1681;gdbfc4be162_6_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174</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dbfc4be162_6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1" name="Google Shape;1691;gdbfc4be162_6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amplitude?</a:t>
            </a:r>
            <a:endParaRPr/>
          </a:p>
          <a:p>
            <a:pPr marL="0" lvl="0" indent="0" algn="l" rtl="0">
              <a:spcBef>
                <a:spcPts val="0"/>
              </a:spcBef>
              <a:spcAft>
                <a:spcPts val="0"/>
              </a:spcAft>
              <a:buNone/>
            </a:pPr>
            <a:endParaRPr/>
          </a:p>
          <a:p>
            <a:pPr marL="0" lvl="0" indent="0" algn="l" rtl="0">
              <a:spcBef>
                <a:spcPts val="0"/>
              </a:spcBef>
              <a:spcAft>
                <a:spcPts val="0"/>
              </a:spcAft>
              <a:buNone/>
            </a:pPr>
            <a:r>
              <a:rPr lang="en-US"/>
              <a:t>[Amplitude is the maximum distance that a particle travels from rest.]</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It's awesome to include many opportunities for students to demonstrate understanding, this can help you catch some confusion early and get students back on track.</a:t>
            </a:r>
            <a:endParaRPr/>
          </a:p>
        </p:txBody>
      </p:sp>
      <p:sp>
        <p:nvSpPr>
          <p:cNvPr id="1692" name="Google Shape;1692;gdbfc4be162_6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175</a:t>
            </a:fld>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dbfc4be162_6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3" name="Google Shape;1703;gdbfc4be162_6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intensity?</a:t>
            </a:r>
            <a:endParaRPr/>
          </a:p>
          <a:p>
            <a:pPr marL="0" lvl="0" indent="0" algn="l" rtl="0">
              <a:spcBef>
                <a:spcPts val="0"/>
              </a:spcBef>
              <a:spcAft>
                <a:spcPts val="0"/>
              </a:spcAft>
              <a:buNone/>
            </a:pPr>
            <a:endParaRPr/>
          </a:p>
          <a:p>
            <a:pPr marL="0" lvl="0" indent="0" algn="l" rtl="0">
              <a:spcBef>
                <a:spcPts val="0"/>
              </a:spcBef>
              <a:spcAft>
                <a:spcPts val="0"/>
              </a:spcAft>
              <a:buNone/>
            </a:pPr>
            <a:r>
              <a:rPr lang="en-US"/>
              <a:t>[Intensity is the amount of sound energy that passes through a square meter in 1 second.]</a:t>
            </a:r>
            <a:endParaRPr/>
          </a:p>
        </p:txBody>
      </p:sp>
      <p:sp>
        <p:nvSpPr>
          <p:cNvPr id="1704" name="Google Shape;1704;gdbfc4be162_6_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176</a:t>
            </a:fld>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p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1" name="Google Shape;1711;p1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wavelength?</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[Wavelength is the distance between two like points on a wave.]</a:t>
            </a:r>
            <a:endParaRPr/>
          </a:p>
          <a:p>
            <a:pPr marL="0" lvl="0" indent="0" algn="l" rtl="0">
              <a:spcBef>
                <a:spcPts val="0"/>
              </a:spcBef>
              <a:spcAft>
                <a:spcPts val="0"/>
              </a:spcAft>
              <a:buNone/>
            </a:pPr>
            <a:endParaRPr/>
          </a:p>
        </p:txBody>
      </p:sp>
      <p:sp>
        <p:nvSpPr>
          <p:cNvPr id="1712" name="Google Shape;1712;p1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177</a:t>
            </a:fld>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7"/>
        <p:cNvGrpSpPr/>
        <p:nvPr/>
      </p:nvGrpSpPr>
      <p:grpSpPr>
        <a:xfrm>
          <a:off x="0" y="0"/>
          <a:ext cx="0" cy="0"/>
          <a:chOff x="0" y="0"/>
          <a:chExt cx="0" cy="0"/>
        </a:xfrm>
      </p:grpSpPr>
      <p:sp>
        <p:nvSpPr>
          <p:cNvPr id="1718" name="Google Shape;1718;p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9" name="Google Shape;1719;p1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frequency.</a:t>
            </a:r>
            <a:endParaRPr/>
          </a:p>
        </p:txBody>
      </p:sp>
      <p:sp>
        <p:nvSpPr>
          <p:cNvPr id="1720" name="Google Shape;1720;p1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178</a:t>
            </a:fld>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p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7" name="Google Shape;1727;p1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Frequency is the number of wavelengths that pass a set point per second.</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Longer more formal definitions are tricky so it is even more important to use clear language when providing the new definition.</a:t>
            </a:r>
            <a:endParaRPr/>
          </a:p>
        </p:txBody>
      </p:sp>
      <p:sp>
        <p:nvSpPr>
          <p:cNvPr id="1728" name="Google Shape;1728;p1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179</a:t>
            </a:fld>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Google Shape;1735;gdbfc4be162_6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6" name="Google Shape;1736;gdbfc4be162_6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737" name="Google Shape;1737;gdbfc4be162_6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180</a:t>
            </a:fld>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dbfc4be162_6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2" name="Google Shape;1742;gdbfc4be162_6_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frequency?</a:t>
            </a:r>
            <a:endParaRPr/>
          </a:p>
          <a:p>
            <a:pPr marL="0" lvl="0" indent="0" algn="l" rtl="0">
              <a:spcBef>
                <a:spcPts val="0"/>
              </a:spcBef>
              <a:spcAft>
                <a:spcPts val="0"/>
              </a:spcAft>
              <a:buNone/>
            </a:pPr>
            <a:endParaRPr/>
          </a:p>
          <a:p>
            <a:pPr marL="0" lvl="0" indent="0" algn="l" rtl="0">
              <a:spcBef>
                <a:spcPts val="0"/>
              </a:spcBef>
              <a:spcAft>
                <a:spcPts val="0"/>
              </a:spcAft>
              <a:buNone/>
            </a:pPr>
            <a:r>
              <a:rPr lang="en-US"/>
              <a:t>[Frequency is the number of wavelengths that pass a set point per second.]</a:t>
            </a:r>
            <a:endParaRPr/>
          </a:p>
        </p:txBody>
      </p:sp>
      <p:sp>
        <p:nvSpPr>
          <p:cNvPr id="1743" name="Google Shape;1743;gdbfc4be162_6_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181</a:t>
            </a:fld>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8"/>
        <p:cNvGrpSpPr/>
        <p:nvPr/>
      </p:nvGrpSpPr>
      <p:grpSpPr>
        <a:xfrm>
          <a:off x="0" y="0"/>
          <a:ext cx="0" cy="0"/>
          <a:chOff x="0" y="0"/>
          <a:chExt cx="0" cy="0"/>
        </a:xfrm>
      </p:grpSpPr>
      <p:sp>
        <p:nvSpPr>
          <p:cNvPr id="1749" name="Google Shape;1749;p1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0" name="Google Shape;1750;p1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a:t>
            </a:r>
            <a:endParaRPr/>
          </a:p>
        </p:txBody>
      </p:sp>
      <p:sp>
        <p:nvSpPr>
          <p:cNvPr id="1751" name="Google Shape;1751;p1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182</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dbfc4be162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dbfc4be162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Vibration is the </a:t>
            </a:r>
            <a:r>
              <a:rPr lang="en-US" u="sng">
                <a:solidFill>
                  <a:srgbClr val="FF0000"/>
                </a:solidFill>
              </a:rPr>
              <a:t>movement of particles</a:t>
            </a:r>
            <a:r>
              <a:rPr lang="en-US" b="1"/>
              <a:t> </a:t>
            </a:r>
            <a:r>
              <a:rPr lang="en-US"/>
              <a:t>that occurs in solids, liquids, or gases.</a:t>
            </a:r>
            <a:endParaRPr/>
          </a:p>
        </p:txBody>
      </p:sp>
      <p:sp>
        <p:nvSpPr>
          <p:cNvPr id="252" name="Google Shape;252;gdbfc4be162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5"/>
        <p:cNvGrpSpPr/>
        <p:nvPr/>
      </p:nvGrpSpPr>
      <p:grpSpPr>
        <a:xfrm>
          <a:off x="0" y="0"/>
          <a:ext cx="0" cy="0"/>
          <a:chOff x="0" y="0"/>
          <a:chExt cx="0" cy="0"/>
        </a:xfrm>
      </p:grpSpPr>
      <p:sp>
        <p:nvSpPr>
          <p:cNvPr id="1756" name="Google Shape;1756;p1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7" name="Google Shape;1757;p1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longer wavelength has a smaller frequency compared to shorter wavelengths, because a shorter wavelength will pass a point more times per second.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Remember to use images with introducing new content. It can help students remember key points and make sense of the new information.</a:t>
            </a:r>
            <a:endParaRPr/>
          </a:p>
        </p:txBody>
      </p:sp>
      <p:sp>
        <p:nvSpPr>
          <p:cNvPr id="1758" name="Google Shape;1758;p1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183</a:t>
            </a:fld>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p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9" name="Google Shape;1769;p1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Frequency is measured in Hertz. It’s also measured sometimes in kilohertz or megahertz - you might see these units on a radio dial.</a:t>
            </a:r>
            <a:endParaRPr/>
          </a:p>
        </p:txBody>
      </p:sp>
      <p:sp>
        <p:nvSpPr>
          <p:cNvPr id="1770" name="Google Shape;1770;p1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184</a:t>
            </a:fld>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p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1" name="Google Shape;1781;p1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782" name="Google Shape;1782;p1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185</a:t>
            </a:fld>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
        <p:cNvGrpSpPr/>
        <p:nvPr/>
      </p:nvGrpSpPr>
      <p:grpSpPr>
        <a:xfrm>
          <a:off x="0" y="0"/>
          <a:ext cx="0" cy="0"/>
          <a:chOff x="0" y="0"/>
          <a:chExt cx="0" cy="0"/>
        </a:xfrm>
      </p:grpSpPr>
      <p:sp>
        <p:nvSpPr>
          <p:cNvPr id="1786" name="Google Shape;1786;p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7" name="Google Shape;1787;p1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frequency?</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[Frequency is the number of wavelengths that pass a set point per second.]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Remember the clarity of language is important when teaching vocabulary. Keep your questions simple when asking for students to state the definition.</a:t>
            </a:r>
            <a:endParaRPr/>
          </a:p>
          <a:p>
            <a:pPr marL="0" lvl="0" indent="0" algn="l" rtl="0">
              <a:spcBef>
                <a:spcPts val="0"/>
              </a:spcBef>
              <a:spcAft>
                <a:spcPts val="0"/>
              </a:spcAft>
              <a:buNone/>
            </a:pPr>
            <a:endParaRPr/>
          </a:p>
        </p:txBody>
      </p:sp>
      <p:sp>
        <p:nvSpPr>
          <p:cNvPr id="1788" name="Google Shape;1788;p1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186</a:t>
            </a:fld>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p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5" name="Google Shape;1795;p1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wave below has the larger frequency? Why?</a:t>
            </a:r>
            <a:endParaRPr/>
          </a:p>
          <a:p>
            <a:pPr marL="0" lvl="0" indent="0" algn="l" rtl="0">
              <a:spcBef>
                <a:spcPts val="0"/>
              </a:spcBef>
              <a:spcAft>
                <a:spcPts val="0"/>
              </a:spcAft>
              <a:buNone/>
            </a:pPr>
            <a:endParaRPr/>
          </a:p>
          <a:p>
            <a:pPr marL="0" lvl="0" indent="0" algn="l" rtl="0">
              <a:spcBef>
                <a:spcPts val="0"/>
              </a:spcBef>
              <a:spcAft>
                <a:spcPts val="0"/>
              </a:spcAft>
              <a:buNone/>
            </a:pPr>
            <a:r>
              <a:rPr lang="en-US"/>
              <a:t>[The first one has the larger frequency because the shorter wavelength has a larger frequency.]</a:t>
            </a:r>
            <a:endParaRPr/>
          </a:p>
        </p:txBody>
      </p:sp>
      <p:sp>
        <p:nvSpPr>
          <p:cNvPr id="1796" name="Google Shape;1796;p1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187</a:t>
            </a:fld>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4"/>
        <p:cNvGrpSpPr/>
        <p:nvPr/>
      </p:nvGrpSpPr>
      <p:grpSpPr>
        <a:xfrm>
          <a:off x="0" y="0"/>
          <a:ext cx="0" cy="0"/>
          <a:chOff x="0" y="0"/>
          <a:chExt cx="0" cy="0"/>
        </a:xfrm>
      </p:grpSpPr>
      <p:sp>
        <p:nvSpPr>
          <p:cNvPr id="1805" name="Google Shape;1805;p1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6" name="Google Shape;1806;p1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unit for frequency?</a:t>
            </a:r>
            <a:endParaRPr/>
          </a:p>
          <a:p>
            <a:pPr marL="0" lvl="0" indent="0" algn="l" rtl="0">
              <a:spcBef>
                <a:spcPts val="0"/>
              </a:spcBef>
              <a:spcAft>
                <a:spcPts val="0"/>
              </a:spcAft>
              <a:buNone/>
            </a:pPr>
            <a:endParaRPr/>
          </a:p>
          <a:p>
            <a:pPr marL="0" lvl="0" indent="0" algn="l" rtl="0">
              <a:spcBef>
                <a:spcPts val="0"/>
              </a:spcBef>
              <a:spcAft>
                <a:spcPts val="0"/>
              </a:spcAft>
              <a:buNone/>
            </a:pPr>
            <a:r>
              <a:rPr lang="en-US"/>
              <a:t>[Hertz (Hz)]</a:t>
            </a:r>
            <a:endParaRPr/>
          </a:p>
        </p:txBody>
      </p:sp>
      <p:sp>
        <p:nvSpPr>
          <p:cNvPr id="1807" name="Google Shape;1807;p1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188</a:t>
            </a:fld>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1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frequency</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Remember to provide students with instructional cues that give them a chance to prepare for what is coming up next in the lesson, this will help orient them and be better able to engage with the content.</a:t>
            </a:r>
            <a:endParaRPr/>
          </a:p>
        </p:txBody>
      </p:sp>
      <p:sp>
        <p:nvSpPr>
          <p:cNvPr id="1815" name="Google Shape;1815;p1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189</a:t>
            </a:fld>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p1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1" name="Google Shape;1821;p1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Both of these waves have frequency. We know that the second wave has a lower frequency because the wavelength is higher than the first wave.</a:t>
            </a:r>
            <a:endParaRPr dirty="0"/>
          </a:p>
        </p:txBody>
      </p:sp>
      <p:sp>
        <p:nvSpPr>
          <p:cNvPr id="1822" name="Google Shape;1822;p1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190</a:t>
            </a:fld>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7"/>
        <p:cNvGrpSpPr/>
        <p:nvPr/>
      </p:nvGrpSpPr>
      <p:grpSpPr>
        <a:xfrm>
          <a:off x="0" y="0"/>
          <a:ext cx="0" cy="0"/>
          <a:chOff x="0" y="0"/>
          <a:chExt cx="0" cy="0"/>
        </a:xfrm>
      </p:grpSpPr>
      <p:sp>
        <p:nvSpPr>
          <p:cNvPr id="1828" name="Google Shape;1828;p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9" name="Google Shape;1829;p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we see if the wave is high frequency or low frequency. The wave has low frequency because the wavelength is longer. </a:t>
            </a:r>
            <a:endParaRPr/>
          </a:p>
        </p:txBody>
      </p:sp>
      <p:sp>
        <p:nvSpPr>
          <p:cNvPr id="1830" name="Google Shape;1830;p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191</a:t>
            </a:fld>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5"/>
        <p:cNvGrpSpPr/>
        <p:nvPr/>
      </p:nvGrpSpPr>
      <p:grpSpPr>
        <a:xfrm>
          <a:off x="0" y="0"/>
          <a:ext cx="0" cy="0"/>
          <a:chOff x="0" y="0"/>
          <a:chExt cx="0" cy="0"/>
        </a:xfrm>
      </p:grpSpPr>
      <p:sp>
        <p:nvSpPr>
          <p:cNvPr id="1836" name="Google Shape;1836;p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7" name="Google Shape;1837;p1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talk about some non-examples of </a:t>
            </a:r>
            <a:r>
              <a:rPr lang="en-US" b="1"/>
              <a:t>frequency</a:t>
            </a:r>
            <a:r>
              <a:rPr lang="en-US"/>
              <a:t>.  </a:t>
            </a:r>
            <a:endParaRPr/>
          </a:p>
        </p:txBody>
      </p:sp>
      <p:sp>
        <p:nvSpPr>
          <p:cNvPr id="1838" name="Google Shape;1838;p1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192</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sound waves?</a:t>
            </a:r>
            <a:endParaRPr/>
          </a:p>
          <a:p>
            <a:pPr marL="0" lvl="0" indent="0" algn="l" rtl="0">
              <a:spcBef>
                <a:spcPts val="0"/>
              </a:spcBef>
              <a:spcAft>
                <a:spcPts val="0"/>
              </a:spcAft>
              <a:buNone/>
            </a:pPr>
            <a:endParaRPr/>
          </a:p>
          <a:p>
            <a:pPr marL="0" lvl="0" indent="0" algn="l" rtl="0">
              <a:spcBef>
                <a:spcPts val="0"/>
              </a:spcBef>
              <a:spcAft>
                <a:spcPts val="0"/>
              </a:spcAft>
              <a:buNone/>
            </a:pPr>
            <a:r>
              <a:rPr lang="en-US"/>
              <a:t>[Sound waves are longitudinal waves that travel through mediums.]</a:t>
            </a:r>
            <a:endParaRPr/>
          </a:p>
        </p:txBody>
      </p:sp>
      <p:sp>
        <p:nvSpPr>
          <p:cNvPr id="260" name="Google Shape;260;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p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4" name="Google Shape;1844;p1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Wavelength is not the same thing as frequency. We can use wavelength to determine if a wave has high or low frequency. </a:t>
            </a:r>
            <a:endParaRPr/>
          </a:p>
        </p:txBody>
      </p:sp>
      <p:sp>
        <p:nvSpPr>
          <p:cNvPr id="1845" name="Google Shape;1845;p1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193</a:t>
            </a:fld>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1"/>
        <p:cNvGrpSpPr/>
        <p:nvPr/>
      </p:nvGrpSpPr>
      <p:grpSpPr>
        <a:xfrm>
          <a:off x="0" y="0"/>
          <a:ext cx="0" cy="0"/>
          <a:chOff x="0" y="0"/>
          <a:chExt cx="0" cy="0"/>
        </a:xfrm>
      </p:grpSpPr>
      <p:sp>
        <p:nvSpPr>
          <p:cNvPr id="1852" name="Google Shape;1852;p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3" name="Google Shape;1853;p2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Keep in mind, it is important to continuously ask students questions and check for understanding. This will let you know if further instruction on certain content is needed.</a:t>
            </a:r>
            <a:endParaRPr/>
          </a:p>
        </p:txBody>
      </p:sp>
      <p:sp>
        <p:nvSpPr>
          <p:cNvPr id="1854" name="Google Shape;1854;p2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194</a:t>
            </a:fld>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7"/>
        <p:cNvGrpSpPr/>
        <p:nvPr/>
      </p:nvGrpSpPr>
      <p:grpSpPr>
        <a:xfrm>
          <a:off x="0" y="0"/>
          <a:ext cx="0" cy="0"/>
          <a:chOff x="0" y="0"/>
          <a:chExt cx="0" cy="0"/>
        </a:xfrm>
      </p:grpSpPr>
      <p:sp>
        <p:nvSpPr>
          <p:cNvPr id="1858" name="Google Shape;1858;p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9" name="Google Shape;1859;p2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can you use wavelength to determine if a wave has high or low frequency?</a:t>
            </a:r>
            <a:endParaRPr/>
          </a:p>
          <a:p>
            <a:pPr marL="0" lvl="0" indent="0" algn="l" rtl="0">
              <a:spcBef>
                <a:spcPts val="0"/>
              </a:spcBef>
              <a:spcAft>
                <a:spcPts val="0"/>
              </a:spcAft>
              <a:buNone/>
            </a:pPr>
            <a:endParaRPr/>
          </a:p>
          <a:p>
            <a:pPr marL="0" lvl="0" indent="0" algn="l" rtl="0">
              <a:spcBef>
                <a:spcPts val="0"/>
              </a:spcBef>
              <a:spcAft>
                <a:spcPts val="0"/>
              </a:spcAft>
              <a:buNone/>
            </a:pPr>
            <a:r>
              <a:rPr lang="en-US"/>
              <a:t>[Shorter wavelength = larger frequency </a:t>
            </a:r>
            <a:endParaRPr/>
          </a:p>
          <a:p>
            <a:pPr marL="0" lvl="0" indent="0" algn="l" rtl="0">
              <a:spcBef>
                <a:spcPts val="0"/>
              </a:spcBef>
              <a:spcAft>
                <a:spcPts val="0"/>
              </a:spcAft>
              <a:buNone/>
            </a:pPr>
            <a:r>
              <a:rPr lang="en-US"/>
              <a:t>Longer wavelength = smaller frequency]</a:t>
            </a:r>
            <a:endParaRPr/>
          </a:p>
        </p:txBody>
      </p:sp>
      <p:sp>
        <p:nvSpPr>
          <p:cNvPr id="1860" name="Google Shape;1860;p2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195</a:t>
            </a:fld>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p2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0" name="Google Shape;1870;p2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wave has a lower frequency?</a:t>
            </a:r>
            <a:endParaRPr/>
          </a:p>
          <a:p>
            <a:pPr marL="0" lvl="0" indent="0" algn="l" rtl="0">
              <a:spcBef>
                <a:spcPts val="0"/>
              </a:spcBef>
              <a:spcAft>
                <a:spcPts val="0"/>
              </a:spcAft>
              <a:buNone/>
            </a:pPr>
            <a:endParaRPr/>
          </a:p>
          <a:p>
            <a:pPr marL="0" lvl="0" indent="0" algn="l" rtl="0">
              <a:spcBef>
                <a:spcPts val="0"/>
              </a:spcBef>
              <a:spcAft>
                <a:spcPts val="0"/>
              </a:spcAft>
              <a:buNone/>
            </a:pPr>
            <a:r>
              <a:rPr lang="en-US"/>
              <a:t>[We know that the first wave has a lower frequency because the wavelength is shorter than the first wave </a:t>
            </a:r>
            <a:endParaRPr/>
          </a:p>
          <a:p>
            <a:pPr marL="0" lvl="0" indent="0" algn="l" rtl="0">
              <a:spcBef>
                <a:spcPts val="0"/>
              </a:spcBef>
              <a:spcAft>
                <a:spcPts val="0"/>
              </a:spcAft>
              <a:buNone/>
            </a:pPr>
            <a:r>
              <a:rPr lang="en-US"/>
              <a:t>Shorter wavelength = larger frequency </a:t>
            </a:r>
            <a:endParaRPr/>
          </a:p>
          <a:p>
            <a:pPr marL="0" lvl="0" indent="0" algn="l" rtl="0">
              <a:spcBef>
                <a:spcPts val="0"/>
              </a:spcBef>
              <a:spcAft>
                <a:spcPts val="0"/>
              </a:spcAft>
              <a:buClr>
                <a:schemeClr val="dk1"/>
              </a:buClr>
              <a:buFont typeface="Arial"/>
              <a:buNone/>
            </a:pPr>
            <a:r>
              <a:rPr lang="en-US"/>
              <a:t>Longer wavelength = smaller frequency]</a:t>
            </a:r>
            <a:endParaRPr/>
          </a:p>
        </p:txBody>
      </p:sp>
      <p:sp>
        <p:nvSpPr>
          <p:cNvPr id="1871" name="Google Shape;1871;p2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196</a:t>
            </a:fld>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
        <p:cNvGrpSpPr/>
        <p:nvPr/>
      </p:nvGrpSpPr>
      <p:grpSpPr>
        <a:xfrm>
          <a:off x="0" y="0"/>
          <a:ext cx="0" cy="0"/>
          <a:chOff x="0" y="0"/>
          <a:chExt cx="0" cy="0"/>
        </a:xfrm>
      </p:grpSpPr>
      <p:sp>
        <p:nvSpPr>
          <p:cNvPr id="1877" name="Google Shape;1877;p2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8" name="Google Shape;1878;p2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frequency?</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[Frequency is the number of wavelengths that pass a set point per second.]</a:t>
            </a:r>
            <a:endParaRPr/>
          </a:p>
          <a:p>
            <a:pPr marL="0" lvl="0" indent="0" algn="l" rtl="0">
              <a:spcBef>
                <a:spcPts val="0"/>
              </a:spcBef>
              <a:spcAft>
                <a:spcPts val="0"/>
              </a:spcAft>
              <a:buNone/>
            </a:pPr>
            <a:endParaRPr/>
          </a:p>
        </p:txBody>
      </p:sp>
      <p:sp>
        <p:nvSpPr>
          <p:cNvPr id="1879" name="Google Shape;1879;p2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197</a:t>
            </a:fld>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p2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6" name="Google Shape;1886;p2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unit is used to measure frequency?</a:t>
            </a:r>
            <a:endParaRPr/>
          </a:p>
          <a:p>
            <a:pPr marL="0" lvl="0" indent="0" algn="l" rtl="0">
              <a:spcBef>
                <a:spcPts val="0"/>
              </a:spcBef>
              <a:spcAft>
                <a:spcPts val="0"/>
              </a:spcAft>
              <a:buNone/>
            </a:pPr>
            <a:endParaRPr/>
          </a:p>
          <a:p>
            <a:pPr marL="0" lvl="0" indent="0" algn="l" rtl="0">
              <a:spcBef>
                <a:spcPts val="0"/>
              </a:spcBef>
              <a:spcAft>
                <a:spcPts val="0"/>
              </a:spcAft>
              <a:buNone/>
            </a:pPr>
            <a:r>
              <a:rPr lang="en-US"/>
              <a:t>[Hertz (Hz)]</a:t>
            </a:r>
            <a:endParaRPr/>
          </a:p>
        </p:txBody>
      </p:sp>
      <p:sp>
        <p:nvSpPr>
          <p:cNvPr id="1887" name="Google Shape;1887;p2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198</a:t>
            </a:fld>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p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4" name="Google Shape;1894;p2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A good general strategy for information retention is: 1) tell them what you're going to teach them, 2) teach them, and 3) tell them what you just taught them. Make sure to include the third and final step. While it is easy to think a quick review of what you just went over is unnecessary, it can be incredibly useful in helping the students remember the information over the long term.</a:t>
            </a:r>
            <a:endParaRPr/>
          </a:p>
        </p:txBody>
      </p:sp>
      <p:sp>
        <p:nvSpPr>
          <p:cNvPr id="1895" name="Google Shape;1895;p2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199</a:t>
            </a:fld>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p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1" name="Google Shape;1901;p2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Frequency is the number of wavelengths that pass a set point per second.</a:t>
            </a:r>
            <a:endParaRPr/>
          </a:p>
          <a:p>
            <a:pPr marL="0" lvl="0" indent="0" algn="l" rtl="0">
              <a:spcBef>
                <a:spcPts val="0"/>
              </a:spcBef>
              <a:spcAft>
                <a:spcPts val="0"/>
              </a:spcAft>
              <a:buNone/>
            </a:pPr>
            <a:endParaRPr/>
          </a:p>
        </p:txBody>
      </p:sp>
      <p:sp>
        <p:nvSpPr>
          <p:cNvPr id="1902" name="Google Shape;1902;p2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200</a:t>
            </a:fld>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p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9" name="Google Shape;1909;p2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Remember, it is important to include some computational or mathematics concepts in the science activity so that students can apply these concepts as part of the problem solving process.</a:t>
            </a:r>
            <a:endParaRPr/>
          </a:p>
        </p:txBody>
      </p:sp>
      <p:sp>
        <p:nvSpPr>
          <p:cNvPr id="1910" name="Google Shape;1910;p2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201</a:t>
            </a:fld>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de8dac1a87_0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0" name="Google Shape;1920;gde8dac1a87_0_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p:txBody>
      </p:sp>
      <p:sp>
        <p:nvSpPr>
          <p:cNvPr id="1921" name="Google Shape;1921;gde8dac1a87_0_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 will learn about amplitude.</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compression and rarefaction?</a:t>
            </a:r>
            <a:endParaRPr/>
          </a:p>
          <a:p>
            <a:pPr marL="0" lvl="0" indent="0" algn="l" rtl="0">
              <a:spcBef>
                <a:spcPts val="0"/>
              </a:spcBef>
              <a:spcAft>
                <a:spcPts val="0"/>
              </a:spcAft>
              <a:buNone/>
            </a:pPr>
            <a:endParaRPr/>
          </a:p>
          <a:p>
            <a:pPr marL="0" lvl="0" indent="0" algn="l" rtl="0">
              <a:spcBef>
                <a:spcPts val="0"/>
              </a:spcBef>
              <a:spcAft>
                <a:spcPts val="0"/>
              </a:spcAft>
              <a:buNone/>
            </a:pPr>
            <a:r>
              <a:rPr lang="en-US"/>
              <a:t>[A sound wave is made of 2 main parts. Compressions are where particles are closely packed and rarefactions are where particles are loosely packed.]</a:t>
            </a:r>
            <a:endParaRPr/>
          </a:p>
        </p:txBody>
      </p:sp>
      <p:sp>
        <p:nvSpPr>
          <p:cNvPr id="268" name="Google Shape;268;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4"/>
        <p:cNvGrpSpPr/>
        <p:nvPr/>
      </p:nvGrpSpPr>
      <p:grpSpPr>
        <a:xfrm>
          <a:off x="0" y="0"/>
          <a:ext cx="0" cy="0"/>
          <a:chOff x="0" y="0"/>
          <a:chExt cx="0" cy="0"/>
        </a:xfrm>
      </p:grpSpPr>
      <p:sp>
        <p:nvSpPr>
          <p:cNvPr id="1935" name="Google Shape;1935;p2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6" name="Google Shape;1936;p2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937" name="Google Shape;1937;p2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203</a:t>
            </a:fld>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9"/>
        <p:cNvGrpSpPr/>
        <p:nvPr/>
      </p:nvGrpSpPr>
      <p:grpSpPr>
        <a:xfrm>
          <a:off x="0" y="0"/>
          <a:ext cx="0" cy="0"/>
          <a:chOff x="0" y="0"/>
          <a:chExt cx="0" cy="0"/>
        </a:xfrm>
      </p:grpSpPr>
      <p:sp>
        <p:nvSpPr>
          <p:cNvPr id="1950" name="Google Shape;1950;p2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1" name="Google Shape;1951;p2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952" name="Google Shape;1952;p2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205</a:t>
            </a:fld>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9"/>
        <p:cNvGrpSpPr/>
        <p:nvPr/>
      </p:nvGrpSpPr>
      <p:grpSpPr>
        <a:xfrm>
          <a:off x="0" y="0"/>
          <a:ext cx="0" cy="0"/>
          <a:chOff x="0" y="0"/>
          <a:chExt cx="0" cy="0"/>
        </a:xfrm>
      </p:grpSpPr>
      <p:sp>
        <p:nvSpPr>
          <p:cNvPr id="1980" name="Google Shape;1980;p2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1" name="Google Shape;1981;p2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 will learn about speed.</a:t>
            </a:r>
            <a:endParaRPr/>
          </a:p>
        </p:txBody>
      </p:sp>
      <p:sp>
        <p:nvSpPr>
          <p:cNvPr id="1982" name="Google Shape;1982;p2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206</a:t>
            </a:fld>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8"/>
        <p:cNvGrpSpPr/>
        <p:nvPr/>
      </p:nvGrpSpPr>
      <p:grpSpPr>
        <a:xfrm>
          <a:off x="0" y="0"/>
          <a:ext cx="0" cy="0"/>
          <a:chOff x="0" y="0"/>
          <a:chExt cx="0" cy="0"/>
        </a:xfrm>
      </p:grpSpPr>
      <p:sp>
        <p:nvSpPr>
          <p:cNvPr id="1989" name="Google Shape;1989;p2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0" name="Google Shape;1990;p2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What are the properties of waves </a:t>
            </a:r>
            <a:r>
              <a:rPr lang="en-US" sz="1200" b="1"/>
              <a:t>and how are they related</a:t>
            </a:r>
            <a:r>
              <a:rPr lang="en-US" b="1"/>
              <a:t>?</a:t>
            </a:r>
            <a:endParaRPr b="1"/>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1991" name="Google Shape;1991;p2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207</a:t>
            </a:fld>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4"/>
        <p:cNvGrpSpPr/>
        <p:nvPr/>
      </p:nvGrpSpPr>
      <p:grpSpPr>
        <a:xfrm>
          <a:off x="0" y="0"/>
          <a:ext cx="0" cy="0"/>
          <a:chOff x="0" y="0"/>
          <a:chExt cx="0" cy="0"/>
        </a:xfrm>
      </p:grpSpPr>
      <p:sp>
        <p:nvSpPr>
          <p:cNvPr id="2005" name="Google Shape;2005;p2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6" name="Google Shape;2006;p2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 is important to give some background information or a related natural phenomena related to the topic of the lesson. This helps students make connections.</a:t>
            </a:r>
            <a:endParaRPr/>
          </a:p>
        </p:txBody>
      </p:sp>
      <p:sp>
        <p:nvSpPr>
          <p:cNvPr id="2007" name="Google Shape;2007;p2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208</a:t>
            </a:fld>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0"/>
        <p:cNvGrpSpPr/>
        <p:nvPr/>
      </p:nvGrpSpPr>
      <p:grpSpPr>
        <a:xfrm>
          <a:off x="0" y="0"/>
          <a:ext cx="0" cy="0"/>
          <a:chOff x="0" y="0"/>
          <a:chExt cx="0" cy="0"/>
        </a:xfrm>
      </p:grpSpPr>
      <p:sp>
        <p:nvSpPr>
          <p:cNvPr id="2011" name="Google Shape;2011;p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2" name="Google Shape;2012;p2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medium is any material that waves can travel through. </a:t>
            </a:r>
            <a:endParaRPr/>
          </a:p>
        </p:txBody>
      </p:sp>
      <p:sp>
        <p:nvSpPr>
          <p:cNvPr id="2013" name="Google Shape;2013;p2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209</a:t>
            </a:fld>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p2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Vibration is the movement of particles that occurs in solids, liquids, or gases.</a:t>
            </a:r>
            <a:endParaRPr/>
          </a:p>
        </p:txBody>
      </p:sp>
      <p:sp>
        <p:nvSpPr>
          <p:cNvPr id="2021" name="Google Shape;2021;p2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210</a:t>
            </a:fld>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6"/>
        <p:cNvGrpSpPr/>
        <p:nvPr/>
      </p:nvGrpSpPr>
      <p:grpSpPr>
        <a:xfrm>
          <a:off x="0" y="0"/>
          <a:ext cx="0" cy="0"/>
          <a:chOff x="0" y="0"/>
          <a:chExt cx="0" cy="0"/>
        </a:xfrm>
      </p:grpSpPr>
      <p:sp>
        <p:nvSpPr>
          <p:cNvPr id="2027" name="Google Shape;2027;p2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8" name="Google Shape;2028;p2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Sound waves are longitudinal waves that travel through mediums. </a:t>
            </a:r>
            <a:endParaRPr/>
          </a:p>
        </p:txBody>
      </p:sp>
      <p:sp>
        <p:nvSpPr>
          <p:cNvPr id="2029" name="Google Shape;2029;p2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211</a:t>
            </a:fld>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p2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6" name="Google Shape;2036;p2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sound wave is made of 2 main parts. Compressions where particles are closely packed,</a:t>
            </a:r>
            <a:endParaRPr/>
          </a:p>
        </p:txBody>
      </p:sp>
      <p:sp>
        <p:nvSpPr>
          <p:cNvPr id="2037" name="Google Shape;2037;p2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212</a:t>
            </a:fld>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p2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4" name="Google Shape;2044;p2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And rarefaction where particles are loosely packed.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This is a long review without build-in checks for understanding. It may be beneficial to incorporate informal checks along the way.</a:t>
            </a:r>
            <a:endParaRPr/>
          </a:p>
        </p:txBody>
      </p:sp>
      <p:sp>
        <p:nvSpPr>
          <p:cNvPr id="2045" name="Google Shape;2045;p2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amplitude.</a:t>
            </a:r>
            <a:endParaRPr/>
          </a:p>
        </p:txBody>
      </p:sp>
      <p:sp>
        <p:nvSpPr>
          <p:cNvPr id="279" name="Google Shape;279;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0"/>
        <p:cNvGrpSpPr/>
        <p:nvPr/>
      </p:nvGrpSpPr>
      <p:grpSpPr>
        <a:xfrm>
          <a:off x="0" y="0"/>
          <a:ext cx="0" cy="0"/>
          <a:chOff x="0" y="0"/>
          <a:chExt cx="0" cy="0"/>
        </a:xfrm>
      </p:grpSpPr>
      <p:sp>
        <p:nvSpPr>
          <p:cNvPr id="2051" name="Google Shape;2051;p2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2" name="Google Shape;2052;p2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Amplitude is the maximum distance that a particle travels from rest.</a:t>
            </a:r>
            <a:endParaRPr/>
          </a:p>
        </p:txBody>
      </p:sp>
      <p:sp>
        <p:nvSpPr>
          <p:cNvPr id="2053" name="Google Shape;2053;p2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214</a:t>
            </a:fld>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2"/>
        <p:cNvGrpSpPr/>
        <p:nvPr/>
      </p:nvGrpSpPr>
      <p:grpSpPr>
        <a:xfrm>
          <a:off x="0" y="0"/>
          <a:ext cx="0" cy="0"/>
          <a:chOff x="0" y="0"/>
          <a:chExt cx="0" cy="0"/>
        </a:xfrm>
      </p:grpSpPr>
      <p:sp>
        <p:nvSpPr>
          <p:cNvPr id="2063" name="Google Shape;2063;p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4" name="Google Shape;2064;p2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Intensity is the amount of sound energy that passes through a square meter in 1 second.</a:t>
            </a:r>
            <a:endParaRPr/>
          </a:p>
        </p:txBody>
      </p:sp>
      <p:sp>
        <p:nvSpPr>
          <p:cNvPr id="2065" name="Google Shape;2065;p2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215</a:t>
            </a:fld>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p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2" name="Google Shape;2072;p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Wavelength is the distance between two like points on a wave. </a:t>
            </a:r>
            <a:endParaRPr/>
          </a:p>
          <a:p>
            <a:pPr marL="0" lvl="0" indent="0" algn="l" rtl="0">
              <a:spcBef>
                <a:spcPts val="0"/>
              </a:spcBef>
              <a:spcAft>
                <a:spcPts val="0"/>
              </a:spcAft>
              <a:buNone/>
            </a:pPr>
            <a:endParaRPr/>
          </a:p>
        </p:txBody>
      </p:sp>
      <p:sp>
        <p:nvSpPr>
          <p:cNvPr id="2073" name="Google Shape;2073;p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216</a:t>
            </a:fld>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8"/>
        <p:cNvGrpSpPr/>
        <p:nvPr/>
      </p:nvGrpSpPr>
      <p:grpSpPr>
        <a:xfrm>
          <a:off x="0" y="0"/>
          <a:ext cx="0" cy="0"/>
          <a:chOff x="0" y="0"/>
          <a:chExt cx="0" cy="0"/>
        </a:xfrm>
      </p:grpSpPr>
      <p:sp>
        <p:nvSpPr>
          <p:cNvPr id="2079" name="Google Shape;2079;p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0" name="Google Shape;2080;p2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Frequency is the number of wavelengths that pass a set point per second.</a:t>
            </a:r>
            <a:endParaRPr/>
          </a:p>
          <a:p>
            <a:pPr marL="0" lvl="0" indent="0" algn="l" rtl="0">
              <a:spcBef>
                <a:spcPts val="0"/>
              </a:spcBef>
              <a:spcAft>
                <a:spcPts val="0"/>
              </a:spcAft>
              <a:buNone/>
            </a:pPr>
            <a:endParaRPr/>
          </a:p>
        </p:txBody>
      </p:sp>
      <p:sp>
        <p:nvSpPr>
          <p:cNvPr id="2081" name="Google Shape;2081;p2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217</a:t>
            </a:fld>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6"/>
        <p:cNvGrpSpPr/>
        <p:nvPr/>
      </p:nvGrpSpPr>
      <p:grpSpPr>
        <a:xfrm>
          <a:off x="0" y="0"/>
          <a:ext cx="0" cy="0"/>
          <a:chOff x="0" y="0"/>
          <a:chExt cx="0" cy="0"/>
        </a:xfrm>
      </p:grpSpPr>
      <p:sp>
        <p:nvSpPr>
          <p:cNvPr id="2087" name="Google Shape;2087;p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8" name="Google Shape;2088;p2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It's really important to make sure that you're providing students with frequent opportunities to respond as you're activating prior knowledge – it will save so you so much time if you confirm understanding before asking them to try something independently.</a:t>
            </a:r>
            <a:endParaRPr/>
          </a:p>
        </p:txBody>
      </p:sp>
      <p:sp>
        <p:nvSpPr>
          <p:cNvPr id="2089" name="Google Shape;2089;p2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218</a:t>
            </a:fld>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3"/>
        <p:cNvGrpSpPr/>
        <p:nvPr/>
      </p:nvGrpSpPr>
      <p:grpSpPr>
        <a:xfrm>
          <a:off x="0" y="0"/>
          <a:ext cx="0" cy="0"/>
          <a:chOff x="0" y="0"/>
          <a:chExt cx="0" cy="0"/>
        </a:xfrm>
      </p:grpSpPr>
      <p:sp>
        <p:nvSpPr>
          <p:cNvPr id="2094" name="Google Shape;2094;p2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5" name="Google Shape;2095;p2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medium?</a:t>
            </a:r>
            <a:endParaRPr/>
          </a:p>
          <a:p>
            <a:pPr marL="0" lvl="0" indent="0" algn="l" rtl="0">
              <a:spcBef>
                <a:spcPts val="0"/>
              </a:spcBef>
              <a:spcAft>
                <a:spcPts val="0"/>
              </a:spcAft>
              <a:buNone/>
            </a:pPr>
            <a:endParaRPr/>
          </a:p>
          <a:p>
            <a:pPr marL="0" lvl="0" indent="0" algn="l" rtl="0">
              <a:spcBef>
                <a:spcPts val="0"/>
              </a:spcBef>
              <a:spcAft>
                <a:spcPts val="0"/>
              </a:spcAft>
              <a:buNone/>
            </a:pPr>
            <a:r>
              <a:rPr lang="en-US"/>
              <a:t>[A medium is any material that waves can travel through.]</a:t>
            </a:r>
            <a:endParaRPr/>
          </a:p>
        </p:txBody>
      </p:sp>
      <p:sp>
        <p:nvSpPr>
          <p:cNvPr id="2096" name="Google Shape;2096;p2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219</a:t>
            </a:fld>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1"/>
        <p:cNvGrpSpPr/>
        <p:nvPr/>
      </p:nvGrpSpPr>
      <p:grpSpPr>
        <a:xfrm>
          <a:off x="0" y="0"/>
          <a:ext cx="0" cy="0"/>
          <a:chOff x="0" y="0"/>
          <a:chExt cx="0" cy="0"/>
        </a:xfrm>
      </p:grpSpPr>
      <p:sp>
        <p:nvSpPr>
          <p:cNvPr id="2102" name="Google Shape;2102;gdbf1b8a3d4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3" name="Google Shape;2103;gdbf1b8a3d4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Vibration is the ____________</a:t>
            </a:r>
            <a:r>
              <a:rPr lang="en-US" b="1"/>
              <a:t> </a:t>
            </a:r>
            <a:r>
              <a:rPr lang="en-US"/>
              <a:t>that occurs in solids, liquids, or gases.</a:t>
            </a:r>
            <a:endParaRPr/>
          </a:p>
        </p:txBody>
      </p:sp>
      <p:sp>
        <p:nvSpPr>
          <p:cNvPr id="2104" name="Google Shape;2104;gdbf1b8a3d4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220</a:t>
            </a:fld>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9"/>
        <p:cNvGrpSpPr/>
        <p:nvPr/>
      </p:nvGrpSpPr>
      <p:grpSpPr>
        <a:xfrm>
          <a:off x="0" y="0"/>
          <a:ext cx="0" cy="0"/>
          <a:chOff x="0" y="0"/>
          <a:chExt cx="0" cy="0"/>
        </a:xfrm>
      </p:grpSpPr>
      <p:sp>
        <p:nvSpPr>
          <p:cNvPr id="2110" name="Google Shape;2110;gdbf1b8a3d4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1" name="Google Shape;2111;gdbf1b8a3d4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Vibration is the </a:t>
            </a:r>
            <a:r>
              <a:rPr lang="en-US" u="sng">
                <a:solidFill>
                  <a:srgbClr val="FF0000"/>
                </a:solidFill>
              </a:rPr>
              <a:t>movement of particles</a:t>
            </a:r>
            <a:r>
              <a:rPr lang="en-US"/>
              <a:t> that occurs in solids, liquids, or gases.</a:t>
            </a:r>
            <a:endParaRPr/>
          </a:p>
        </p:txBody>
      </p:sp>
      <p:sp>
        <p:nvSpPr>
          <p:cNvPr id="2112" name="Google Shape;2112;gdbf1b8a3d4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221</a:t>
            </a:fld>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7"/>
        <p:cNvGrpSpPr/>
        <p:nvPr/>
      </p:nvGrpSpPr>
      <p:grpSpPr>
        <a:xfrm>
          <a:off x="0" y="0"/>
          <a:ext cx="0" cy="0"/>
          <a:chOff x="0" y="0"/>
          <a:chExt cx="0" cy="0"/>
        </a:xfrm>
      </p:grpSpPr>
      <p:sp>
        <p:nvSpPr>
          <p:cNvPr id="2118" name="Google Shape;2118;gdbf1b8a3d4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9" name="Google Shape;2119;gdbf1b8a3d4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sound waves?</a:t>
            </a:r>
            <a:endParaRPr/>
          </a:p>
          <a:p>
            <a:pPr marL="0" lvl="0" indent="0" algn="l" rtl="0">
              <a:spcBef>
                <a:spcPts val="0"/>
              </a:spcBef>
              <a:spcAft>
                <a:spcPts val="0"/>
              </a:spcAft>
              <a:buNone/>
            </a:pPr>
            <a:endParaRPr/>
          </a:p>
          <a:p>
            <a:pPr marL="0" lvl="0" indent="0" algn="l" rtl="0">
              <a:spcBef>
                <a:spcPts val="0"/>
              </a:spcBef>
              <a:spcAft>
                <a:spcPts val="0"/>
              </a:spcAft>
              <a:buNone/>
            </a:pPr>
            <a:r>
              <a:rPr lang="en-US"/>
              <a:t>[Sound waves are longitudinal waves that travel through mediums.]</a:t>
            </a:r>
            <a:endParaRPr/>
          </a:p>
        </p:txBody>
      </p:sp>
      <p:sp>
        <p:nvSpPr>
          <p:cNvPr id="2120" name="Google Shape;2120;gdbf1b8a3d4_0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222</a:t>
            </a:fld>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dbf1b8a3d4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7" name="Google Shape;2127;gdbf1b8a3d4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compression and rarefaction?</a:t>
            </a:r>
            <a:endParaRPr/>
          </a:p>
          <a:p>
            <a:pPr marL="0" lvl="0" indent="0" algn="l" rtl="0">
              <a:spcBef>
                <a:spcPts val="0"/>
              </a:spcBef>
              <a:spcAft>
                <a:spcPts val="0"/>
              </a:spcAft>
              <a:buNone/>
            </a:pPr>
            <a:endParaRPr/>
          </a:p>
          <a:p>
            <a:pPr marL="0" lvl="0" indent="0" algn="l" rtl="0">
              <a:spcBef>
                <a:spcPts val="0"/>
              </a:spcBef>
              <a:spcAft>
                <a:spcPts val="0"/>
              </a:spcAft>
              <a:buNone/>
            </a:pPr>
            <a:r>
              <a:rPr lang="en-US"/>
              <a:t>[A sound wave is made of 2 main parts. Compressions are where particles are closely packed and rarefactions are where particles are loosely packed.]</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There are a lot of opportunities to respond throughout this portion of your lesson, which is so important for ensuring that your students have a grasp of the previous content.</a:t>
            </a:r>
            <a:endParaRPr/>
          </a:p>
        </p:txBody>
      </p:sp>
      <p:sp>
        <p:nvSpPr>
          <p:cNvPr id="2128" name="Google Shape;2128;gdbf1b8a3d4_0_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Amplitude is the maximum distance that a particle travels from rest.</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When providing more student-friendly definitions, it is helpful to provide students with cues so that they can be prepared and know what to expect and be ready to copy down the information.</a:t>
            </a:r>
            <a:endParaRPr/>
          </a:p>
        </p:txBody>
      </p:sp>
      <p:sp>
        <p:nvSpPr>
          <p:cNvPr id="287" name="Google Shape;287;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6"/>
        <p:cNvGrpSpPr/>
        <p:nvPr/>
      </p:nvGrpSpPr>
      <p:grpSpPr>
        <a:xfrm>
          <a:off x="0" y="0"/>
          <a:ext cx="0" cy="0"/>
          <a:chOff x="0" y="0"/>
          <a:chExt cx="0" cy="0"/>
        </a:xfrm>
      </p:grpSpPr>
      <p:sp>
        <p:nvSpPr>
          <p:cNvPr id="2137" name="Google Shape;2137;gdbf1b8a3d4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8" name="Google Shape;2138;gdbf1b8a3d4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amplitude?</a:t>
            </a:r>
            <a:endParaRPr/>
          </a:p>
          <a:p>
            <a:pPr marL="0" lvl="0" indent="0" algn="l" rtl="0">
              <a:spcBef>
                <a:spcPts val="0"/>
              </a:spcBef>
              <a:spcAft>
                <a:spcPts val="0"/>
              </a:spcAft>
              <a:buNone/>
            </a:pPr>
            <a:endParaRPr/>
          </a:p>
          <a:p>
            <a:pPr marL="0" lvl="0" indent="0" algn="l" rtl="0">
              <a:spcBef>
                <a:spcPts val="0"/>
              </a:spcBef>
              <a:spcAft>
                <a:spcPts val="0"/>
              </a:spcAft>
              <a:buNone/>
            </a:pPr>
            <a:r>
              <a:rPr lang="en-US"/>
              <a:t>[Amplitude is the maximum distance that a particle travels from rest.]</a:t>
            </a:r>
            <a:endParaRPr/>
          </a:p>
        </p:txBody>
      </p:sp>
      <p:sp>
        <p:nvSpPr>
          <p:cNvPr id="2139" name="Google Shape;2139;gdbf1b8a3d4_0_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224</a:t>
            </a:fld>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8"/>
        <p:cNvGrpSpPr/>
        <p:nvPr/>
      </p:nvGrpSpPr>
      <p:grpSpPr>
        <a:xfrm>
          <a:off x="0" y="0"/>
          <a:ext cx="0" cy="0"/>
          <a:chOff x="0" y="0"/>
          <a:chExt cx="0" cy="0"/>
        </a:xfrm>
      </p:grpSpPr>
      <p:sp>
        <p:nvSpPr>
          <p:cNvPr id="2149" name="Google Shape;2149;gdbf1b8a3d4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0" name="Google Shape;2150;gdbf1b8a3d4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intensity?</a:t>
            </a:r>
            <a:endParaRPr/>
          </a:p>
          <a:p>
            <a:pPr marL="0" lvl="0" indent="0" algn="l" rtl="0">
              <a:spcBef>
                <a:spcPts val="0"/>
              </a:spcBef>
              <a:spcAft>
                <a:spcPts val="0"/>
              </a:spcAft>
              <a:buNone/>
            </a:pPr>
            <a:endParaRPr/>
          </a:p>
          <a:p>
            <a:pPr marL="0" lvl="0" indent="0" algn="l" rtl="0">
              <a:spcBef>
                <a:spcPts val="0"/>
              </a:spcBef>
              <a:spcAft>
                <a:spcPts val="0"/>
              </a:spcAft>
              <a:buNone/>
            </a:pPr>
            <a:r>
              <a:rPr lang="en-US"/>
              <a:t>[Intensity is the amount of sound energy that passes through a square meter in 1 second.]</a:t>
            </a:r>
            <a:endParaRPr/>
          </a:p>
        </p:txBody>
      </p:sp>
      <p:sp>
        <p:nvSpPr>
          <p:cNvPr id="2151" name="Google Shape;2151;gdbf1b8a3d4_0_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225</a:t>
            </a:fld>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6"/>
        <p:cNvGrpSpPr/>
        <p:nvPr/>
      </p:nvGrpSpPr>
      <p:grpSpPr>
        <a:xfrm>
          <a:off x="0" y="0"/>
          <a:ext cx="0" cy="0"/>
          <a:chOff x="0" y="0"/>
          <a:chExt cx="0" cy="0"/>
        </a:xfrm>
      </p:grpSpPr>
      <p:sp>
        <p:nvSpPr>
          <p:cNvPr id="2157" name="Google Shape;2157;gdbf1b8a3d4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8" name="Google Shape;2158;gdbf1b8a3d4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wavelength?</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[Wavelength is the distance between two like points on a wave.]</a:t>
            </a:r>
            <a:endParaRPr/>
          </a:p>
          <a:p>
            <a:pPr marL="0" lvl="0" indent="0" algn="l" rtl="0">
              <a:spcBef>
                <a:spcPts val="0"/>
              </a:spcBef>
              <a:spcAft>
                <a:spcPts val="0"/>
              </a:spcAft>
              <a:buNone/>
            </a:pPr>
            <a:endParaRPr/>
          </a:p>
        </p:txBody>
      </p:sp>
      <p:sp>
        <p:nvSpPr>
          <p:cNvPr id="2159" name="Google Shape;2159;gdbf1b8a3d4_0_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226</a:t>
            </a:fld>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4"/>
        <p:cNvGrpSpPr/>
        <p:nvPr/>
      </p:nvGrpSpPr>
      <p:grpSpPr>
        <a:xfrm>
          <a:off x="0" y="0"/>
          <a:ext cx="0" cy="0"/>
          <a:chOff x="0" y="0"/>
          <a:chExt cx="0" cy="0"/>
        </a:xfrm>
      </p:grpSpPr>
      <p:sp>
        <p:nvSpPr>
          <p:cNvPr id="2165" name="Google Shape;2165;p2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6" name="Google Shape;2166;p2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frequency?</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[Frequency is the number of wavelengths that pass a set point per second.]</a:t>
            </a:r>
            <a:endParaRPr/>
          </a:p>
          <a:p>
            <a:pPr marL="0" lvl="0" indent="0" algn="l" rtl="0">
              <a:spcBef>
                <a:spcPts val="0"/>
              </a:spcBef>
              <a:spcAft>
                <a:spcPts val="0"/>
              </a:spcAft>
              <a:buNone/>
            </a:pPr>
            <a:endParaRPr/>
          </a:p>
        </p:txBody>
      </p:sp>
      <p:sp>
        <p:nvSpPr>
          <p:cNvPr id="2167" name="Google Shape;2167;p2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227</a:t>
            </a:fld>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2"/>
        <p:cNvGrpSpPr/>
        <p:nvPr/>
      </p:nvGrpSpPr>
      <p:grpSpPr>
        <a:xfrm>
          <a:off x="0" y="0"/>
          <a:ext cx="0" cy="0"/>
          <a:chOff x="0" y="0"/>
          <a:chExt cx="0" cy="0"/>
        </a:xfrm>
      </p:grpSpPr>
      <p:sp>
        <p:nvSpPr>
          <p:cNvPr id="2173" name="Google Shape;2173;p2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4" name="Google Shape;2174;p2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speed.</a:t>
            </a:r>
            <a:endParaRPr/>
          </a:p>
        </p:txBody>
      </p:sp>
      <p:sp>
        <p:nvSpPr>
          <p:cNvPr id="2175" name="Google Shape;2175;p2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228</a:t>
            </a:fld>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0"/>
        <p:cNvGrpSpPr/>
        <p:nvPr/>
      </p:nvGrpSpPr>
      <p:grpSpPr>
        <a:xfrm>
          <a:off x="0" y="0"/>
          <a:ext cx="0" cy="0"/>
          <a:chOff x="0" y="0"/>
          <a:chExt cx="0" cy="0"/>
        </a:xfrm>
      </p:grpSpPr>
      <p:sp>
        <p:nvSpPr>
          <p:cNvPr id="2181" name="Google Shape;2181;p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2" name="Google Shape;2182;p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Speed is the distance a point on a wave travels over some period of time.</a:t>
            </a:r>
            <a:endParaRPr/>
          </a:p>
          <a:p>
            <a:pPr marL="0" lvl="0" indent="0" algn="l" rtl="0">
              <a:spcBef>
                <a:spcPts val="0"/>
              </a:spcBef>
              <a:spcAft>
                <a:spcPts val="0"/>
              </a:spcAft>
              <a:buNone/>
            </a:pPr>
            <a:endParaRPr/>
          </a:p>
        </p:txBody>
      </p:sp>
      <p:sp>
        <p:nvSpPr>
          <p:cNvPr id="2183" name="Google Shape;2183;p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229</a:t>
            </a:fld>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9"/>
        <p:cNvGrpSpPr/>
        <p:nvPr/>
      </p:nvGrpSpPr>
      <p:grpSpPr>
        <a:xfrm>
          <a:off x="0" y="0"/>
          <a:ext cx="0" cy="0"/>
          <a:chOff x="0" y="0"/>
          <a:chExt cx="0" cy="0"/>
        </a:xfrm>
      </p:grpSpPr>
      <p:sp>
        <p:nvSpPr>
          <p:cNvPr id="2190" name="Google Shape;2190;gdbf1b8a3d4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1" name="Google Shape;2191;gdbf1b8a3d4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2192" name="Google Shape;2192;gdbf1b8a3d4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230</a:t>
            </a:fld>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6"/>
        <p:cNvGrpSpPr/>
        <p:nvPr/>
      </p:nvGrpSpPr>
      <p:grpSpPr>
        <a:xfrm>
          <a:off x="0" y="0"/>
          <a:ext cx="0" cy="0"/>
          <a:chOff x="0" y="0"/>
          <a:chExt cx="0" cy="0"/>
        </a:xfrm>
      </p:grpSpPr>
      <p:sp>
        <p:nvSpPr>
          <p:cNvPr id="2197" name="Google Shape;2197;gdbf1b8a3d4_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8" name="Google Shape;2198;gdbf1b8a3d4_1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speed?</a:t>
            </a:r>
            <a:endParaRPr/>
          </a:p>
          <a:p>
            <a:pPr marL="0" lvl="0" indent="0" algn="l" rtl="0">
              <a:spcBef>
                <a:spcPts val="0"/>
              </a:spcBef>
              <a:spcAft>
                <a:spcPts val="0"/>
              </a:spcAft>
              <a:buNone/>
            </a:pPr>
            <a:endParaRPr/>
          </a:p>
          <a:p>
            <a:pPr marL="0" lvl="0" indent="0" algn="l" rtl="0">
              <a:spcBef>
                <a:spcPts val="0"/>
              </a:spcBef>
              <a:spcAft>
                <a:spcPts val="0"/>
              </a:spcAft>
              <a:buNone/>
            </a:pPr>
            <a:r>
              <a:rPr lang="en-US"/>
              <a:t>[Speed is the distance a point on a wave travels over some period of time.]</a:t>
            </a:r>
            <a:endParaRPr/>
          </a:p>
        </p:txBody>
      </p:sp>
      <p:sp>
        <p:nvSpPr>
          <p:cNvPr id="2199" name="Google Shape;2199;gdbf1b8a3d4_1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231</a:t>
            </a:fld>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p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6" name="Google Shape;2206;p2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 can be helpful to break the definition down and explicitly explain each part to help students understand the whole definition.</a:t>
            </a:r>
            <a:endParaRPr/>
          </a:p>
        </p:txBody>
      </p:sp>
      <p:sp>
        <p:nvSpPr>
          <p:cNvPr id="2207" name="Google Shape;2207;p2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232</a:t>
            </a:fld>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1"/>
        <p:cNvGrpSpPr/>
        <p:nvPr/>
      </p:nvGrpSpPr>
      <p:grpSpPr>
        <a:xfrm>
          <a:off x="0" y="0"/>
          <a:ext cx="0" cy="0"/>
          <a:chOff x="0" y="0"/>
          <a:chExt cx="0" cy="0"/>
        </a:xfrm>
      </p:grpSpPr>
      <p:sp>
        <p:nvSpPr>
          <p:cNvPr id="2212" name="Google Shape;2212;p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3" name="Google Shape;2213;p2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speed of a wave is measured in the unit meters per second.</a:t>
            </a:r>
            <a:endParaRPr/>
          </a:p>
        </p:txBody>
      </p:sp>
      <p:sp>
        <p:nvSpPr>
          <p:cNvPr id="2214" name="Google Shape;2214;p2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dbfc4be162_1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dbfc4be162_1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300" name="Google Shape;300;gdbfc4be162_1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9"/>
        <p:cNvGrpSpPr/>
        <p:nvPr/>
      </p:nvGrpSpPr>
      <p:grpSpPr>
        <a:xfrm>
          <a:off x="0" y="0"/>
          <a:ext cx="0" cy="0"/>
          <a:chOff x="0" y="0"/>
          <a:chExt cx="0" cy="0"/>
        </a:xfrm>
      </p:grpSpPr>
      <p:sp>
        <p:nvSpPr>
          <p:cNvPr id="2220" name="Google Shape;2220;p2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1" name="Google Shape;2221;p2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speed of a wave can be found by using wavelength and frequency. You find speed by multiplying wavelength and frequency.</a:t>
            </a:r>
            <a:endParaRPr/>
          </a:p>
        </p:txBody>
      </p:sp>
      <p:sp>
        <p:nvSpPr>
          <p:cNvPr id="2222" name="Google Shape;2222;p2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234</a:t>
            </a:fld>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4"/>
        <p:cNvGrpSpPr/>
        <p:nvPr/>
      </p:nvGrpSpPr>
      <p:grpSpPr>
        <a:xfrm>
          <a:off x="0" y="0"/>
          <a:ext cx="0" cy="0"/>
          <a:chOff x="0" y="0"/>
          <a:chExt cx="0" cy="0"/>
        </a:xfrm>
      </p:grpSpPr>
      <p:sp>
        <p:nvSpPr>
          <p:cNvPr id="2235" name="Google Shape;2235;p2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6" name="Google Shape;2236;p2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2237" name="Google Shape;2237;p2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235</a:t>
            </a:fld>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Google Shape;2241;p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2" name="Google Shape;2242;p2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speed?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[Speed is the distance a point on a wave travels over time.]</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It's great to consistently use images in your lesson, this helps students make connections to the words in the definition.</a:t>
            </a:r>
            <a:endParaRPr/>
          </a:p>
        </p:txBody>
      </p:sp>
      <p:sp>
        <p:nvSpPr>
          <p:cNvPr id="2243" name="Google Shape;2243;p2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236</a:t>
            </a:fld>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p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0" name="Google Shape;2250;p2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unit is used to measure the speed of waves?</a:t>
            </a:r>
            <a:endParaRPr/>
          </a:p>
          <a:p>
            <a:pPr marL="0" lvl="0" indent="0" algn="l" rtl="0">
              <a:spcBef>
                <a:spcPts val="0"/>
              </a:spcBef>
              <a:spcAft>
                <a:spcPts val="0"/>
              </a:spcAft>
              <a:buNone/>
            </a:pPr>
            <a:endParaRPr/>
          </a:p>
          <a:p>
            <a:pPr marL="0" lvl="0" indent="0" algn="l" rtl="0">
              <a:spcBef>
                <a:spcPts val="0"/>
              </a:spcBef>
              <a:spcAft>
                <a:spcPts val="0"/>
              </a:spcAft>
              <a:buNone/>
            </a:pPr>
            <a:r>
              <a:rPr lang="en-US"/>
              <a:t>[The speed of a wave is measured in the unit meters per second.]</a:t>
            </a:r>
            <a:endParaRPr/>
          </a:p>
        </p:txBody>
      </p:sp>
      <p:sp>
        <p:nvSpPr>
          <p:cNvPr id="2251" name="Google Shape;2251;p2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237</a:t>
            </a:fld>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p2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8" name="Google Shape;2258;p2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equation for finding the speed of a wave?</a:t>
            </a:r>
            <a:endParaRPr/>
          </a:p>
          <a:p>
            <a:pPr marL="0" lvl="0" indent="0" algn="l" rtl="0">
              <a:spcBef>
                <a:spcPts val="0"/>
              </a:spcBef>
              <a:spcAft>
                <a:spcPts val="0"/>
              </a:spcAft>
              <a:buNone/>
            </a:pPr>
            <a:endParaRPr/>
          </a:p>
          <a:p>
            <a:pPr marL="0" lvl="0" indent="0" algn="l" rtl="0">
              <a:spcBef>
                <a:spcPts val="0"/>
              </a:spcBef>
              <a:spcAft>
                <a:spcPts val="0"/>
              </a:spcAft>
              <a:buNone/>
            </a:pPr>
            <a:r>
              <a:rPr lang="en-US"/>
              <a:t>[Speed = wavelength x frequency]</a:t>
            </a:r>
            <a:endParaRPr/>
          </a:p>
        </p:txBody>
      </p:sp>
      <p:sp>
        <p:nvSpPr>
          <p:cNvPr id="2259" name="Google Shape;2259;p2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238</a:t>
            </a:fld>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0"/>
        <p:cNvGrpSpPr/>
        <p:nvPr/>
      </p:nvGrpSpPr>
      <p:grpSpPr>
        <a:xfrm>
          <a:off x="0" y="0"/>
          <a:ext cx="0" cy="0"/>
          <a:chOff x="0" y="0"/>
          <a:chExt cx="0" cy="0"/>
        </a:xfrm>
      </p:grpSpPr>
      <p:sp>
        <p:nvSpPr>
          <p:cNvPr id="2271" name="Google Shape;2271;p2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2" name="Google Shape;2272;p2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speed</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Remember, it is important to have an organized and smooth transition to limit wasted time and reduce any disruptions. By having materials ready in advance and working on a routine with students you can easily get this done!</a:t>
            </a:r>
            <a:endParaRPr/>
          </a:p>
        </p:txBody>
      </p:sp>
      <p:sp>
        <p:nvSpPr>
          <p:cNvPr id="2273" name="Google Shape;2273;p2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239</a:t>
            </a:fld>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7"/>
        <p:cNvGrpSpPr/>
        <p:nvPr/>
      </p:nvGrpSpPr>
      <p:grpSpPr>
        <a:xfrm>
          <a:off x="0" y="0"/>
          <a:ext cx="0" cy="0"/>
          <a:chOff x="0" y="0"/>
          <a:chExt cx="0" cy="0"/>
        </a:xfrm>
      </p:grpSpPr>
      <p:sp>
        <p:nvSpPr>
          <p:cNvPr id="2278" name="Google Shape;2278;p2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9" name="Google Shape;2279;p2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we have an example of where we could find the speed of the wave. We could look at how fast the wave traveled in this one second interval to determine the speed of these waves. Remember we would find the speed of each wave by multiplying the wavelength times the frequency. </a:t>
            </a:r>
            <a:endParaRPr/>
          </a:p>
          <a:p>
            <a:pPr marL="0" lvl="0" indent="0" algn="l" rtl="0">
              <a:spcBef>
                <a:spcPts val="0"/>
              </a:spcBef>
              <a:spcAft>
                <a:spcPts val="0"/>
              </a:spcAft>
              <a:buNone/>
            </a:pPr>
            <a:endParaRPr/>
          </a:p>
        </p:txBody>
      </p:sp>
      <p:sp>
        <p:nvSpPr>
          <p:cNvPr id="2280" name="Google Shape;2280;p2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240</a:t>
            </a:fld>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5"/>
        <p:cNvGrpSpPr/>
        <p:nvPr/>
      </p:nvGrpSpPr>
      <p:grpSpPr>
        <a:xfrm>
          <a:off x="0" y="0"/>
          <a:ext cx="0" cy="0"/>
          <a:chOff x="0" y="0"/>
          <a:chExt cx="0" cy="0"/>
        </a:xfrm>
      </p:grpSpPr>
      <p:sp>
        <p:nvSpPr>
          <p:cNvPr id="2286" name="Google Shape;2286;p2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7" name="Google Shape;2287;p2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talk about some non-examples of </a:t>
            </a:r>
            <a:r>
              <a:rPr lang="en-US" b="1"/>
              <a:t>speed</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Remember to take a moment to explicitly distinguish between the similarities of the non-examples and the vocabulary term you were covering today. This helps students resolve any misconceptions they may have.</a:t>
            </a:r>
            <a:endParaRPr/>
          </a:p>
        </p:txBody>
      </p:sp>
      <p:sp>
        <p:nvSpPr>
          <p:cNvPr id="2288" name="Google Shape;2288;p2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241</a:t>
            </a:fld>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2"/>
        <p:cNvGrpSpPr/>
        <p:nvPr/>
      </p:nvGrpSpPr>
      <p:grpSpPr>
        <a:xfrm>
          <a:off x="0" y="0"/>
          <a:ext cx="0" cy="0"/>
          <a:chOff x="0" y="0"/>
          <a:chExt cx="0" cy="0"/>
        </a:xfrm>
      </p:grpSpPr>
      <p:sp>
        <p:nvSpPr>
          <p:cNvPr id="2293" name="Google Shape;2293;p2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4" name="Google Shape;2294;p2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Remember, wavelength is not the same thing as speed. Wavelength is the distance between two like points on a wave. It does, however, help determine the speed of a wave. </a:t>
            </a:r>
            <a:endParaRPr/>
          </a:p>
          <a:p>
            <a:pPr marL="0" lvl="0" indent="0" algn="l" rtl="0">
              <a:spcBef>
                <a:spcPts val="0"/>
              </a:spcBef>
              <a:spcAft>
                <a:spcPts val="0"/>
              </a:spcAft>
              <a:buNone/>
            </a:pPr>
            <a:endParaRPr/>
          </a:p>
        </p:txBody>
      </p:sp>
      <p:sp>
        <p:nvSpPr>
          <p:cNvPr id="2295" name="Google Shape;2295;p2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242</a:t>
            </a:fld>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0"/>
        <p:cNvGrpSpPr/>
        <p:nvPr/>
      </p:nvGrpSpPr>
      <p:grpSpPr>
        <a:xfrm>
          <a:off x="0" y="0"/>
          <a:ext cx="0" cy="0"/>
          <a:chOff x="0" y="0"/>
          <a:chExt cx="0" cy="0"/>
        </a:xfrm>
      </p:grpSpPr>
      <p:sp>
        <p:nvSpPr>
          <p:cNvPr id="2301" name="Google Shape;2301;p2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2" name="Google Shape;2302;p2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Frequency is also not the same thing as speed. Frequency is the number of wavelengths that pass a set point per second, but just like wavelength it helps determine the speed of a wave. </a:t>
            </a:r>
            <a:endParaRPr/>
          </a:p>
        </p:txBody>
      </p:sp>
      <p:sp>
        <p:nvSpPr>
          <p:cNvPr id="2303" name="Google Shape;2303;p2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dbfc4be162_1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dbfc4be162_1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amplitude?</a:t>
            </a:r>
            <a:endParaRPr/>
          </a:p>
          <a:p>
            <a:pPr marL="0" lvl="0" indent="0" algn="l" rtl="0">
              <a:spcBef>
                <a:spcPts val="0"/>
              </a:spcBef>
              <a:spcAft>
                <a:spcPts val="0"/>
              </a:spcAft>
              <a:buNone/>
            </a:pPr>
            <a:endParaRPr/>
          </a:p>
          <a:p>
            <a:pPr marL="0" lvl="0" indent="0" algn="l" rtl="0">
              <a:spcBef>
                <a:spcPts val="0"/>
              </a:spcBef>
              <a:spcAft>
                <a:spcPts val="0"/>
              </a:spcAft>
              <a:buNone/>
            </a:pPr>
            <a:r>
              <a:rPr lang="en-US"/>
              <a:t>[Amplitude is the maximum distance that a particle travels from rest.]</a:t>
            </a:r>
            <a:endParaRPr/>
          </a:p>
        </p:txBody>
      </p:sp>
      <p:sp>
        <p:nvSpPr>
          <p:cNvPr id="306" name="Google Shape;306;gdbfc4be162_1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8"/>
        <p:cNvGrpSpPr/>
        <p:nvPr/>
      </p:nvGrpSpPr>
      <p:grpSpPr>
        <a:xfrm>
          <a:off x="0" y="0"/>
          <a:ext cx="0" cy="0"/>
          <a:chOff x="0" y="0"/>
          <a:chExt cx="0" cy="0"/>
        </a:xfrm>
      </p:grpSpPr>
      <p:sp>
        <p:nvSpPr>
          <p:cNvPr id="2309" name="Google Shape;2309;p2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0" name="Google Shape;2310;p2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2311" name="Google Shape;2311;p2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244</a:t>
            </a:fld>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4"/>
        <p:cNvGrpSpPr/>
        <p:nvPr/>
      </p:nvGrpSpPr>
      <p:grpSpPr>
        <a:xfrm>
          <a:off x="0" y="0"/>
          <a:ext cx="0" cy="0"/>
          <a:chOff x="0" y="0"/>
          <a:chExt cx="0" cy="0"/>
        </a:xfrm>
      </p:grpSpPr>
      <p:sp>
        <p:nvSpPr>
          <p:cNvPr id="2315" name="Google Shape;2315;p2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6" name="Google Shape;2316;p2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would you find the speed of this wave?</a:t>
            </a:r>
            <a:endParaRPr/>
          </a:p>
          <a:p>
            <a:pPr marL="0" lvl="0" indent="0" algn="l" rtl="0">
              <a:spcBef>
                <a:spcPts val="0"/>
              </a:spcBef>
              <a:spcAft>
                <a:spcPts val="0"/>
              </a:spcAft>
              <a:buNone/>
            </a:pPr>
            <a:endParaRPr/>
          </a:p>
          <a:p>
            <a:pPr marL="0" lvl="0" indent="0" algn="l" rtl="0">
              <a:spcBef>
                <a:spcPts val="0"/>
              </a:spcBef>
              <a:spcAft>
                <a:spcPts val="0"/>
              </a:spcAft>
              <a:buNone/>
            </a:pPr>
            <a:r>
              <a:rPr lang="en-US"/>
              <a:t>[Multiple its wavelength by its frequency]</a:t>
            </a:r>
            <a:endParaRPr/>
          </a:p>
        </p:txBody>
      </p:sp>
      <p:sp>
        <p:nvSpPr>
          <p:cNvPr id="2317" name="Google Shape;2317;p2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245</a:t>
            </a:fld>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p2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4" name="Google Shape;2324;p2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relationship between wavelength and speed?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[Remember, wavelength is not the same thing as speed. Wavelength is the distance between two like points on a wave. It does, however, help determine the speed of a wave.]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As you are closing the lesson, keep in mind to monitor students' understanding so that you can determine if more instruction is needed or if there are any misunderstandings.</a:t>
            </a:r>
            <a:endParaRPr/>
          </a:p>
          <a:p>
            <a:pPr marL="0" lvl="0" indent="0" algn="l" rtl="0">
              <a:spcBef>
                <a:spcPts val="0"/>
              </a:spcBef>
              <a:spcAft>
                <a:spcPts val="0"/>
              </a:spcAft>
              <a:buNone/>
            </a:pPr>
            <a:endParaRPr/>
          </a:p>
        </p:txBody>
      </p:sp>
      <p:sp>
        <p:nvSpPr>
          <p:cNvPr id="2325" name="Google Shape;2325;p2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246</a:t>
            </a:fld>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p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2" name="Google Shape;2332;p2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relationship between frequency and speed?</a:t>
            </a:r>
            <a:endParaRPr/>
          </a:p>
          <a:p>
            <a:pPr marL="0" lvl="0" indent="0" algn="l" rtl="0">
              <a:spcBef>
                <a:spcPts val="0"/>
              </a:spcBef>
              <a:spcAft>
                <a:spcPts val="0"/>
              </a:spcAft>
              <a:buNone/>
            </a:pPr>
            <a:endParaRPr/>
          </a:p>
          <a:p>
            <a:pPr marL="0" lvl="0" indent="0" algn="l" rtl="0">
              <a:spcBef>
                <a:spcPts val="0"/>
              </a:spcBef>
              <a:spcAft>
                <a:spcPts val="0"/>
              </a:spcAft>
              <a:buNone/>
            </a:pPr>
            <a:r>
              <a:rPr lang="en-US"/>
              <a:t>[Frequency is also not the same thing as speed. Frequency is the number of wavelengths that pass a set point per second, but just like wavelength it helps determine the speed of a wave.]</a:t>
            </a:r>
            <a:endParaRPr/>
          </a:p>
        </p:txBody>
      </p:sp>
      <p:sp>
        <p:nvSpPr>
          <p:cNvPr id="2333" name="Google Shape;2333;p2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247</a:t>
            </a:fld>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8"/>
        <p:cNvGrpSpPr/>
        <p:nvPr/>
      </p:nvGrpSpPr>
      <p:grpSpPr>
        <a:xfrm>
          <a:off x="0" y="0"/>
          <a:ext cx="0" cy="0"/>
          <a:chOff x="0" y="0"/>
          <a:chExt cx="0" cy="0"/>
        </a:xfrm>
      </p:grpSpPr>
      <p:sp>
        <p:nvSpPr>
          <p:cNvPr id="2339" name="Google Shape;2339;p2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0" name="Google Shape;2340;p2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speed?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[Speed is the distance a point on a wave travels over time.]</a:t>
            </a:r>
            <a:endParaRPr/>
          </a:p>
          <a:p>
            <a:pPr marL="0" lvl="0" indent="0" algn="l" rtl="0">
              <a:spcBef>
                <a:spcPts val="0"/>
              </a:spcBef>
              <a:spcAft>
                <a:spcPts val="0"/>
              </a:spcAft>
              <a:buNone/>
            </a:pPr>
            <a:endParaRPr/>
          </a:p>
        </p:txBody>
      </p:sp>
      <p:sp>
        <p:nvSpPr>
          <p:cNvPr id="2341" name="Google Shape;2341;p2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248</a:t>
            </a:fld>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p2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8" name="Google Shape;2348;p2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unit of measurement used to measure the speed of waves?</a:t>
            </a:r>
            <a:endParaRPr/>
          </a:p>
          <a:p>
            <a:pPr marL="0" lvl="0" indent="0" algn="l" rtl="0">
              <a:spcBef>
                <a:spcPts val="0"/>
              </a:spcBef>
              <a:spcAft>
                <a:spcPts val="0"/>
              </a:spcAft>
              <a:buNone/>
            </a:pPr>
            <a:endParaRPr/>
          </a:p>
          <a:p>
            <a:pPr marL="0" lvl="0" indent="0" algn="l" rtl="0">
              <a:spcBef>
                <a:spcPts val="0"/>
              </a:spcBef>
              <a:spcAft>
                <a:spcPts val="0"/>
              </a:spcAft>
              <a:buNone/>
            </a:pPr>
            <a:r>
              <a:rPr lang="en-US"/>
              <a:t>[The speed of a wave is measured in the unit meters per second.]</a:t>
            </a:r>
            <a:endParaRPr/>
          </a:p>
        </p:txBody>
      </p:sp>
      <p:sp>
        <p:nvSpPr>
          <p:cNvPr id="2349" name="Google Shape;2349;p2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249</a:t>
            </a:fld>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4"/>
        <p:cNvGrpSpPr/>
        <p:nvPr/>
      </p:nvGrpSpPr>
      <p:grpSpPr>
        <a:xfrm>
          <a:off x="0" y="0"/>
          <a:ext cx="0" cy="0"/>
          <a:chOff x="0" y="0"/>
          <a:chExt cx="0" cy="0"/>
        </a:xfrm>
      </p:grpSpPr>
      <p:sp>
        <p:nvSpPr>
          <p:cNvPr id="2355" name="Google Shape;2355;p2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6" name="Google Shape;2356;p2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equation for finding the speed of a wave?</a:t>
            </a:r>
            <a:endParaRPr/>
          </a:p>
          <a:p>
            <a:pPr marL="0" lvl="0" indent="0" algn="l" rtl="0">
              <a:spcBef>
                <a:spcPts val="0"/>
              </a:spcBef>
              <a:spcAft>
                <a:spcPts val="0"/>
              </a:spcAft>
              <a:buNone/>
            </a:pPr>
            <a:endParaRPr/>
          </a:p>
          <a:p>
            <a:pPr marL="0" lvl="0" indent="0" algn="l" rtl="0">
              <a:spcBef>
                <a:spcPts val="0"/>
              </a:spcBef>
              <a:spcAft>
                <a:spcPts val="0"/>
              </a:spcAft>
              <a:buNone/>
            </a:pPr>
            <a:r>
              <a:rPr lang="en-US"/>
              <a:t>[Speed = wavelength x frequency]</a:t>
            </a:r>
            <a:endParaRPr/>
          </a:p>
        </p:txBody>
      </p:sp>
      <p:sp>
        <p:nvSpPr>
          <p:cNvPr id="2357" name="Google Shape;2357;p2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250</a:t>
            </a:fld>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p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0" name="Google Shape;2370;p2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2371" name="Google Shape;2371;p2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251</a:t>
            </a:fld>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p2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7" name="Google Shape;2377;p2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Speed is the distance a point on a wave travels over time.</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 is useful to offer a small preview of the next lesson at the very end of the class. This not only offers the students a slight mental preparation for the next lesson but also helps the students see connections between the material.</a:t>
            </a:r>
            <a:endParaRPr/>
          </a:p>
        </p:txBody>
      </p:sp>
      <p:sp>
        <p:nvSpPr>
          <p:cNvPr id="2378" name="Google Shape;2378;p2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252</a:t>
            </a:fld>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3"/>
        <p:cNvGrpSpPr/>
        <p:nvPr/>
      </p:nvGrpSpPr>
      <p:grpSpPr>
        <a:xfrm>
          <a:off x="0" y="0"/>
          <a:ext cx="0" cy="0"/>
          <a:chOff x="0" y="0"/>
          <a:chExt cx="0" cy="0"/>
        </a:xfrm>
      </p:grpSpPr>
      <p:sp>
        <p:nvSpPr>
          <p:cNvPr id="2384" name="Google Shape;2384;p2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5" name="Google Shape;2385;p2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Remember to give the students an opportunity to construct their own explanations when solving an inquiry activity, it is an important step in learning how to apply their new content knowledge.</a:t>
            </a:r>
            <a:endParaRPr/>
          </a:p>
        </p:txBody>
      </p:sp>
      <p:sp>
        <p:nvSpPr>
          <p:cNvPr id="2386" name="Google Shape;2386;p2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253</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a:t>
            </a:r>
            <a:endParaRPr/>
          </a:p>
        </p:txBody>
      </p:sp>
      <p:sp>
        <p:nvSpPr>
          <p:cNvPr id="318" name="Google Shape;318;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4"/>
        <p:cNvGrpSpPr/>
        <p:nvPr/>
      </p:nvGrpSpPr>
      <p:grpSpPr>
        <a:xfrm>
          <a:off x="0" y="0"/>
          <a:ext cx="0" cy="0"/>
          <a:chOff x="0" y="0"/>
          <a:chExt cx="0" cy="0"/>
        </a:xfrm>
      </p:grpSpPr>
      <p:sp>
        <p:nvSpPr>
          <p:cNvPr id="2395" name="Google Shape;2395;gde8dac1a87_0_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6" name="Google Shape;2396;gde8dac1a87_0_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a:t>
            </a:r>
            <a:endParaRPr/>
          </a:p>
        </p:txBody>
      </p:sp>
      <p:sp>
        <p:nvSpPr>
          <p:cNvPr id="2397" name="Google Shape;2397;gde8dac1a87_0_1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254</a:t>
            </a:fld>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0"/>
        <p:cNvGrpSpPr/>
        <p:nvPr/>
      </p:nvGrpSpPr>
      <p:grpSpPr>
        <a:xfrm>
          <a:off x="0" y="0"/>
          <a:ext cx="0" cy="0"/>
          <a:chOff x="0" y="0"/>
          <a:chExt cx="0" cy="0"/>
        </a:xfrm>
      </p:grpSpPr>
      <p:sp>
        <p:nvSpPr>
          <p:cNvPr id="2411" name="Google Shape;2411;p2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2" name="Google Shape;2412;p2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2413" name="Google Shape;2413;p2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the top particle has a higher amplitude than the bottom particle. </a:t>
            </a:r>
            <a:endParaRPr/>
          </a:p>
        </p:txBody>
      </p:sp>
      <p:sp>
        <p:nvSpPr>
          <p:cNvPr id="325" name="Google Shape;325;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larger the amplitude a particle has, the higher its energy. </a:t>
            </a:r>
            <a:endParaRPr/>
          </a:p>
        </p:txBody>
      </p:sp>
      <p:sp>
        <p:nvSpPr>
          <p:cNvPr id="336" name="Google Shape;336;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the top particles also has more energy than the bottom particle since its amplitude is larger. </a:t>
            </a:r>
            <a:endParaRPr/>
          </a:p>
        </p:txBody>
      </p:sp>
      <p:sp>
        <p:nvSpPr>
          <p:cNvPr id="343" name="Google Shape;34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354" name="Google Shape;354;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de8dac1a87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gde8dac1a87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What are the properties of waves </a:t>
            </a:r>
            <a:r>
              <a:rPr lang="en-US" sz="1200" b="1"/>
              <a:t>and how are they related</a:t>
            </a:r>
            <a:r>
              <a:rPr lang="en-US" b="1"/>
              <a:t>?</a:t>
            </a:r>
            <a:endParaRPr b="1"/>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129" name="Google Shape;129;gde8dac1a87_0_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amplitude?</a:t>
            </a:r>
            <a:endParaRPr/>
          </a:p>
          <a:p>
            <a:pPr marL="0" lvl="0" indent="0" algn="l" rtl="0">
              <a:spcBef>
                <a:spcPts val="0"/>
              </a:spcBef>
              <a:spcAft>
                <a:spcPts val="0"/>
              </a:spcAft>
              <a:buNone/>
            </a:pPr>
            <a:endParaRPr/>
          </a:p>
          <a:p>
            <a:pPr marL="0" lvl="0" indent="0" algn="l" rtl="0">
              <a:spcBef>
                <a:spcPts val="0"/>
              </a:spcBef>
              <a:spcAft>
                <a:spcPts val="0"/>
              </a:spcAft>
              <a:buNone/>
            </a:pPr>
            <a:r>
              <a:rPr lang="en-US"/>
              <a:t>[Amplitude is the maximum distance that a particle travels from rest.]</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Provide clear and straightforward directions when asking students to explain the definitions. This helps to avoid confusion!</a:t>
            </a:r>
            <a:endParaRPr/>
          </a:p>
        </p:txBody>
      </p:sp>
      <p:sp>
        <p:nvSpPr>
          <p:cNvPr id="360" name="Google Shape;360;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particle has a larger amplitude?</a:t>
            </a:r>
            <a:endParaRPr/>
          </a:p>
          <a:p>
            <a:pPr marL="0" lvl="0" indent="0" algn="l" rtl="0">
              <a:spcBef>
                <a:spcPts val="0"/>
              </a:spcBef>
              <a:spcAft>
                <a:spcPts val="0"/>
              </a:spcAft>
              <a:buNone/>
            </a:pPr>
            <a:endParaRPr/>
          </a:p>
          <a:p>
            <a:pPr marL="0" lvl="0" indent="0" algn="l" rtl="0">
              <a:spcBef>
                <a:spcPts val="0"/>
              </a:spcBef>
              <a:spcAft>
                <a:spcPts val="0"/>
              </a:spcAft>
              <a:buNone/>
            </a:pPr>
            <a:r>
              <a:rPr lang="en-US"/>
              <a:t>[The top particle]</a:t>
            </a:r>
            <a:endParaRPr/>
          </a:p>
        </p:txBody>
      </p:sp>
      <p:sp>
        <p:nvSpPr>
          <p:cNvPr id="372" name="Google Shape;372;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larger the amplitude a particle has, the higher its __________.</a:t>
            </a:r>
            <a:endParaRPr/>
          </a:p>
        </p:txBody>
      </p:sp>
      <p:sp>
        <p:nvSpPr>
          <p:cNvPr id="383" name="Google Shape;383;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dbfc4be162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dbfc4be162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larger the amplitude a particle has, the higher its </a:t>
            </a:r>
            <a:r>
              <a:rPr lang="en-US" u="sng">
                <a:solidFill>
                  <a:srgbClr val="FF0000"/>
                </a:solidFill>
              </a:rPr>
              <a:t>energy</a:t>
            </a:r>
            <a:r>
              <a:rPr lang="en-US"/>
              <a:t>.</a:t>
            </a:r>
            <a:endParaRPr/>
          </a:p>
        </p:txBody>
      </p:sp>
      <p:sp>
        <p:nvSpPr>
          <p:cNvPr id="391" name="Google Shape;391;gdbfc4be162_2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does the top particle have more energy than the bottom particle?</a:t>
            </a:r>
            <a:endParaRPr/>
          </a:p>
          <a:p>
            <a:pPr marL="0" lvl="0" indent="0" algn="l" rtl="0">
              <a:spcBef>
                <a:spcPts val="0"/>
              </a:spcBef>
              <a:spcAft>
                <a:spcPts val="0"/>
              </a:spcAft>
              <a:buNone/>
            </a:pPr>
            <a:endParaRPr/>
          </a:p>
          <a:p>
            <a:pPr marL="0" lvl="0" indent="0" algn="l" rtl="0">
              <a:spcBef>
                <a:spcPts val="0"/>
              </a:spcBef>
              <a:spcAft>
                <a:spcPts val="0"/>
              </a:spcAft>
              <a:buNone/>
            </a:pPr>
            <a:r>
              <a:rPr lang="en-US"/>
              <a:t>[It’s amplitude is larger, so it has more energy.]</a:t>
            </a:r>
            <a:endParaRPr/>
          </a:p>
        </p:txBody>
      </p:sp>
      <p:sp>
        <p:nvSpPr>
          <p:cNvPr id="399" name="Google Shape;399;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amplitude</a:t>
            </a:r>
            <a:r>
              <a:rPr lang="en-US"/>
              <a:t>.  </a:t>
            </a:r>
            <a:endParaRPr/>
          </a:p>
        </p:txBody>
      </p:sp>
      <p:sp>
        <p:nvSpPr>
          <p:cNvPr id="411" name="Google Shape;411;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we can see amplitude in this wave. Remember, all waves will have amplitude since amplitude is the property of waves.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It's great practice to introduce an example of the term WITH images to go along with it, this is a great way to help students make connections.</a:t>
            </a:r>
            <a:endParaRPr/>
          </a:p>
        </p:txBody>
      </p:sp>
      <p:sp>
        <p:nvSpPr>
          <p:cNvPr id="418" name="Google Shape;418;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wave also has amplitude. Again we see it is the measure from the point of rest to the particle in the wave. </a:t>
            </a:r>
            <a:endParaRPr/>
          </a:p>
        </p:txBody>
      </p:sp>
      <p:sp>
        <p:nvSpPr>
          <p:cNvPr id="426" name="Google Shape;426;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talk about some non-examples of </a:t>
            </a:r>
            <a:r>
              <a:rPr lang="en-US" b="1"/>
              <a:t>amplitude</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One important component of using non-examples is by clearly distinguishing similarities and explaining why it is a non-example.</a:t>
            </a:r>
            <a:endParaRPr/>
          </a:p>
        </p:txBody>
      </p:sp>
      <p:sp>
        <p:nvSpPr>
          <p:cNvPr id="434" name="Google Shape;434;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distance between two like points on on a wave is called wavelength. This is not the same thing as amplitude. We will learn more about wavelength later. </a:t>
            </a:r>
            <a:endParaRPr/>
          </a:p>
        </p:txBody>
      </p:sp>
      <p:sp>
        <p:nvSpPr>
          <p:cNvPr id="441" name="Google Shape;441;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do a quick demonstration that will help get our brains ready to think about amplitude, and how it relates to our big question.</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Remember to plan out the demonstration so that you are able to follow a logical order. This will help students make sense of the activity and not become lost.</a:t>
            </a:r>
            <a:endParaRPr/>
          </a:p>
        </p:txBody>
      </p:sp>
      <p:sp>
        <p:nvSpPr>
          <p:cNvPr id="145" name="Google Shape;14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449" name="Google Shape;449;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the distance between the two points on the wave below an example of amplitude?</a:t>
            </a:r>
            <a:endParaRPr/>
          </a:p>
          <a:p>
            <a:pPr marL="0" lvl="0" indent="0" algn="l" rtl="0">
              <a:spcBef>
                <a:spcPts val="0"/>
              </a:spcBef>
              <a:spcAft>
                <a:spcPts val="0"/>
              </a:spcAft>
              <a:buNone/>
            </a:pPr>
            <a:endParaRPr/>
          </a:p>
          <a:p>
            <a:pPr marL="0" lvl="0" indent="0" algn="l" rtl="0">
              <a:spcBef>
                <a:spcPts val="0"/>
              </a:spcBef>
              <a:spcAft>
                <a:spcPts val="0"/>
              </a:spcAft>
              <a:buNone/>
            </a:pPr>
            <a:r>
              <a:rPr lang="en-US"/>
              <a:t>[No, it would be wavelength]</a:t>
            </a:r>
            <a:endParaRPr/>
          </a:p>
        </p:txBody>
      </p:sp>
      <p:sp>
        <p:nvSpPr>
          <p:cNvPr id="455" name="Google Shape;455;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the measure of the wave (shown by arrows) an example of amplitude?</a:t>
            </a:r>
            <a:endParaRPr/>
          </a:p>
          <a:p>
            <a:pPr marL="0" lvl="0" indent="0" algn="l" rtl="0">
              <a:spcBef>
                <a:spcPts val="0"/>
              </a:spcBef>
              <a:spcAft>
                <a:spcPts val="0"/>
              </a:spcAft>
              <a:buNone/>
            </a:pPr>
            <a:endParaRPr/>
          </a:p>
          <a:p>
            <a:pPr marL="0" lvl="0" indent="0" algn="l" rtl="0">
              <a:spcBef>
                <a:spcPts val="0"/>
              </a:spcBef>
              <a:spcAft>
                <a:spcPts val="0"/>
              </a:spcAft>
              <a:buNone/>
            </a:pPr>
            <a:r>
              <a:rPr lang="en-US"/>
              <a:t>[Yes it is an example of amplitude because it shows the maximum distance a particle travels from rest.]</a:t>
            </a:r>
            <a:endParaRPr/>
          </a:p>
        </p:txBody>
      </p:sp>
      <p:sp>
        <p:nvSpPr>
          <p:cNvPr id="464" name="Google Shape;464;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the measurement shown below an example of amplitude?</a:t>
            </a:r>
            <a:endParaRPr/>
          </a:p>
          <a:p>
            <a:pPr marL="0" lvl="0" indent="0" algn="l" rtl="0">
              <a:spcBef>
                <a:spcPts val="0"/>
              </a:spcBef>
              <a:spcAft>
                <a:spcPts val="0"/>
              </a:spcAft>
              <a:buNone/>
            </a:pPr>
            <a:endParaRPr/>
          </a:p>
          <a:p>
            <a:pPr marL="0" lvl="0" indent="0" algn="l" rtl="0">
              <a:spcBef>
                <a:spcPts val="0"/>
              </a:spcBef>
              <a:spcAft>
                <a:spcPts val="0"/>
              </a:spcAft>
              <a:buNone/>
            </a:pPr>
            <a:r>
              <a:rPr lang="en-US"/>
              <a:t>[It shows the maximum distance a particle travels from rest.]</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 is important to take time throughout the close of the lesson to check for understanding one last time, this will help you know who may need more instruction or where further explanation is needed.</a:t>
            </a:r>
            <a:endParaRPr/>
          </a:p>
        </p:txBody>
      </p:sp>
      <p:sp>
        <p:nvSpPr>
          <p:cNvPr id="475" name="Google Shape;475;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amplitude?</a:t>
            </a:r>
            <a:endParaRPr/>
          </a:p>
          <a:p>
            <a:pPr marL="0" lvl="0" indent="0" algn="l" rtl="0">
              <a:spcBef>
                <a:spcPts val="0"/>
              </a:spcBef>
              <a:spcAft>
                <a:spcPts val="0"/>
              </a:spcAft>
              <a:buNone/>
            </a:pPr>
            <a:endParaRPr/>
          </a:p>
          <a:p>
            <a:pPr marL="0" lvl="0" indent="0" algn="l" rtl="0">
              <a:spcBef>
                <a:spcPts val="0"/>
              </a:spcBef>
              <a:spcAft>
                <a:spcPts val="0"/>
              </a:spcAft>
              <a:buNone/>
            </a:pPr>
            <a:r>
              <a:rPr lang="en-US"/>
              <a:t>[Amplitude is the maximum distance that a particle travels from rest.]</a:t>
            </a:r>
            <a:endParaRPr/>
          </a:p>
        </p:txBody>
      </p:sp>
      <p:sp>
        <p:nvSpPr>
          <p:cNvPr id="483" name="Google Shape;483;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does the top particle have more ENERGY than the bottom particle?</a:t>
            </a:r>
            <a:endParaRPr/>
          </a:p>
          <a:p>
            <a:pPr marL="0" lvl="0" indent="0" algn="l" rtl="0">
              <a:spcBef>
                <a:spcPts val="0"/>
              </a:spcBef>
              <a:spcAft>
                <a:spcPts val="0"/>
              </a:spcAft>
              <a:buNone/>
            </a:pPr>
            <a:endParaRPr/>
          </a:p>
          <a:p>
            <a:pPr marL="0" lvl="0" indent="0" algn="l" rtl="0">
              <a:spcBef>
                <a:spcPts val="0"/>
              </a:spcBef>
              <a:spcAft>
                <a:spcPts val="0"/>
              </a:spcAft>
              <a:buNone/>
            </a:pPr>
            <a:r>
              <a:rPr lang="en-US"/>
              <a:t>[It’s amplitude is larger, so it has more energy.]</a:t>
            </a:r>
            <a:endParaRPr/>
          </a:p>
        </p:txBody>
      </p:sp>
      <p:sp>
        <p:nvSpPr>
          <p:cNvPr id="495" name="Google Shape;495;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507" name="Google Shape;507;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Amplitude is the maximum distance that a particle travels from rest.</a:t>
            </a:r>
            <a:endParaRPr/>
          </a:p>
        </p:txBody>
      </p:sp>
      <p:sp>
        <p:nvSpPr>
          <p:cNvPr id="514" name="Google Shape;514;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Giving students a chance to analyze and interpret data is a great way to help them to continue to independently problem solve.</a:t>
            </a:r>
            <a:endParaRPr/>
          </a:p>
        </p:txBody>
      </p:sp>
      <p:sp>
        <p:nvSpPr>
          <p:cNvPr id="526" name="Google Shape;526;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de8dac1a87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de8dac1a87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b="1"/>
          </a:p>
          <a:p>
            <a:pPr marL="0" lvl="0" indent="0" algn="l" rtl="0">
              <a:spcBef>
                <a:spcPts val="0"/>
              </a:spcBef>
              <a:spcAft>
                <a:spcPts val="0"/>
              </a:spcAft>
              <a:buNone/>
            </a:pPr>
            <a:endParaRPr/>
          </a:p>
        </p:txBody>
      </p:sp>
      <p:sp>
        <p:nvSpPr>
          <p:cNvPr id="537" name="Google Shape;537;gde8dac1a87_0_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54" name="Google Shape;154;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553" name="Google Shape;553;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568" name="Google Shape;568;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 will learn about intensity.</a:t>
            </a:r>
            <a:endParaRPr/>
          </a:p>
        </p:txBody>
      </p:sp>
      <p:sp>
        <p:nvSpPr>
          <p:cNvPr id="598" name="Google Shape;598;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de8dac1a87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gde8dac1a87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What are the properties of waves </a:t>
            </a:r>
            <a:r>
              <a:rPr lang="en-US" sz="1200" b="1"/>
              <a:t>and how are they related</a:t>
            </a:r>
            <a:r>
              <a:rPr lang="en-US" b="1"/>
              <a:t>?</a:t>
            </a:r>
            <a:endParaRPr b="1"/>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Providing students with the opportunity to make predictions about what will happen allows them to think critically about the content.</a:t>
            </a:r>
            <a:endParaRPr/>
          </a:p>
        </p:txBody>
      </p:sp>
      <p:sp>
        <p:nvSpPr>
          <p:cNvPr id="607" name="Google Shape;607;gde8dac1a87_0_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do a quick demonstration that will help get our brains ready to think about intensity, and how it relates to our big question.</a:t>
            </a:r>
            <a:endParaRPr/>
          </a:p>
        </p:txBody>
      </p:sp>
      <p:sp>
        <p:nvSpPr>
          <p:cNvPr id="623" name="Google Shape;623;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632" name="Google Shape;632;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amplitude of a wave?</a:t>
            </a:r>
            <a:endParaRPr/>
          </a:p>
          <a:p>
            <a:pPr marL="0" lvl="0" indent="0" algn="l" rtl="0">
              <a:spcBef>
                <a:spcPts val="0"/>
              </a:spcBef>
              <a:spcAft>
                <a:spcPts val="0"/>
              </a:spcAft>
              <a:buNone/>
            </a:pPr>
            <a:endParaRPr/>
          </a:p>
          <a:p>
            <a:pPr marL="0" lvl="0" indent="0" algn="l" rtl="0">
              <a:spcBef>
                <a:spcPts val="0"/>
              </a:spcBef>
              <a:spcAft>
                <a:spcPts val="0"/>
              </a:spcAft>
              <a:buNone/>
            </a:pPr>
            <a:r>
              <a:rPr lang="en-US"/>
              <a:t>[The maximum distance a particle travels from rest.]</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Keep in mind that you can use questions and opportunities to participate to keep students engaged. Engagement is key to promoting student understanding.</a:t>
            </a:r>
            <a:endParaRPr/>
          </a:p>
        </p:txBody>
      </p:sp>
      <p:sp>
        <p:nvSpPr>
          <p:cNvPr id="638" name="Google Shape;638;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did putting down the books make different sounds (first time quiet, second time loud)?</a:t>
            </a:r>
            <a:endParaRPr/>
          </a:p>
          <a:p>
            <a:pPr marL="0" lvl="0" indent="0" algn="l" rtl="0">
              <a:spcBef>
                <a:spcPts val="0"/>
              </a:spcBef>
              <a:spcAft>
                <a:spcPts val="0"/>
              </a:spcAft>
              <a:buNone/>
            </a:pPr>
            <a:endParaRPr/>
          </a:p>
          <a:p>
            <a:pPr marL="0" lvl="0" indent="0" algn="l" rtl="0">
              <a:spcBef>
                <a:spcPts val="0"/>
              </a:spcBef>
              <a:spcAft>
                <a:spcPts val="0"/>
              </a:spcAft>
              <a:buNone/>
            </a:pPr>
            <a:r>
              <a:rPr lang="en-US"/>
              <a:t>[More energy was used when the books were put down the second time, causing the sound to be louder]</a:t>
            </a:r>
            <a:endParaRPr/>
          </a:p>
        </p:txBody>
      </p:sp>
      <p:sp>
        <p:nvSpPr>
          <p:cNvPr id="646" name="Google Shape;646;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intensity?</a:t>
            </a:r>
            <a:endParaRPr/>
          </a:p>
          <a:p>
            <a:pPr marL="0" lvl="0" indent="0" algn="l" rtl="0">
              <a:spcBef>
                <a:spcPts val="0"/>
              </a:spcBef>
              <a:spcAft>
                <a:spcPts val="0"/>
              </a:spcAft>
              <a:buNone/>
            </a:pPr>
            <a:endParaRPr/>
          </a:p>
          <a:p>
            <a:pPr marL="0" lvl="0" indent="0" algn="l" rtl="0">
              <a:spcBef>
                <a:spcPts val="0"/>
              </a:spcBef>
              <a:spcAft>
                <a:spcPts val="0"/>
              </a:spcAft>
              <a:buNone/>
            </a:pPr>
            <a:r>
              <a:rPr lang="en-US"/>
              <a:t>[The amount of sound passing through one square meter of space in one second.]</a:t>
            </a:r>
            <a:endParaRPr/>
          </a:p>
        </p:txBody>
      </p:sp>
      <p:sp>
        <p:nvSpPr>
          <p:cNvPr id="654" name="Google Shape;654;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Google Shape;661;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is intensity measured?</a:t>
            </a:r>
            <a:endParaRPr/>
          </a:p>
          <a:p>
            <a:pPr marL="0" lvl="0" indent="0" algn="l" rtl="0">
              <a:spcBef>
                <a:spcPts val="0"/>
              </a:spcBef>
              <a:spcAft>
                <a:spcPts val="0"/>
              </a:spcAft>
              <a:buNone/>
            </a:pPr>
            <a:endParaRPr/>
          </a:p>
          <a:p>
            <a:pPr marL="0" lvl="0" indent="0" algn="l" rtl="0">
              <a:spcBef>
                <a:spcPts val="0"/>
              </a:spcBef>
              <a:spcAft>
                <a:spcPts val="0"/>
              </a:spcAft>
              <a:buNone/>
            </a:pPr>
            <a:r>
              <a:rPr lang="en-US"/>
              <a:t>[In decibels]</a:t>
            </a:r>
            <a:endParaRPr/>
          </a:p>
        </p:txBody>
      </p:sp>
      <p:sp>
        <p:nvSpPr>
          <p:cNvPr id="662" name="Google Shape;662;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ball didn’t move with the wave? Why did it just bob up and down?</a:t>
            </a:r>
            <a:endParaRPr/>
          </a:p>
          <a:p>
            <a:pPr marL="0" lvl="0" indent="0" algn="l" rtl="0">
              <a:spcBef>
                <a:spcPts val="0"/>
              </a:spcBef>
              <a:spcAft>
                <a:spcPts val="0"/>
              </a:spcAft>
              <a:buNone/>
            </a:pPr>
            <a:endParaRPr/>
          </a:p>
          <a:p>
            <a:pPr marL="0" lvl="0" indent="0" algn="l" rtl="0">
              <a:spcBef>
                <a:spcPts val="0"/>
              </a:spcBef>
              <a:spcAft>
                <a:spcPts val="0"/>
              </a:spcAft>
              <a:buNone/>
            </a:pPr>
            <a:r>
              <a:rPr lang="en-US"/>
              <a:t>[Matter can’t move through waves, only energy does.]</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Remember, we want students to gather information and then be able to not only evaluate but also effectively communicate what they have learned from this activity.</a:t>
            </a:r>
            <a:endParaRPr/>
          </a:p>
        </p:txBody>
      </p:sp>
      <p:sp>
        <p:nvSpPr>
          <p:cNvPr id="160" name="Google Shape;16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 is important to provide a quick review of background information before introducing your student-friendly definition. Doing so can help students make connections to previously learned material.</a:t>
            </a:r>
            <a:endParaRPr/>
          </a:p>
        </p:txBody>
      </p:sp>
      <p:sp>
        <p:nvSpPr>
          <p:cNvPr id="670" name="Google Shape;670;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medium is any material that waves can travel through. </a:t>
            </a:r>
            <a:endParaRPr/>
          </a:p>
        </p:txBody>
      </p:sp>
      <p:sp>
        <p:nvSpPr>
          <p:cNvPr id="676" name="Google Shape;676;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Vibration is the movement of particles that occurs in solids, liquids, or gases.</a:t>
            </a:r>
            <a:endParaRPr/>
          </a:p>
        </p:txBody>
      </p:sp>
      <p:sp>
        <p:nvSpPr>
          <p:cNvPr id="684" name="Google Shape;684;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Sound waves are longitudinal waves that travel through mediums. </a:t>
            </a:r>
            <a:endParaRPr/>
          </a:p>
        </p:txBody>
      </p:sp>
      <p:sp>
        <p:nvSpPr>
          <p:cNvPr id="692" name="Google Shape;692;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sound wave is made of 2 main parts. Compressions where particles are closely packed,</a:t>
            </a:r>
            <a:endParaRPr/>
          </a:p>
        </p:txBody>
      </p:sp>
      <p:sp>
        <p:nvSpPr>
          <p:cNvPr id="700" name="Google Shape;700;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And rarefaction where particles are loosely packed. </a:t>
            </a:r>
            <a:endParaRPr/>
          </a:p>
        </p:txBody>
      </p:sp>
      <p:sp>
        <p:nvSpPr>
          <p:cNvPr id="708" name="Google Shape;708;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Amplitude is the maximum distance that a particle travels from rest.</a:t>
            </a:r>
            <a:endParaRPr/>
          </a:p>
        </p:txBody>
      </p:sp>
      <p:sp>
        <p:nvSpPr>
          <p:cNvPr id="716" name="Google Shape;716;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Even during a review, it is important that students are held accountable by being given the opportunity to participate. This may take some encouragement on your part but I know you can get them to do it!</a:t>
            </a:r>
            <a:endParaRPr/>
          </a:p>
        </p:txBody>
      </p:sp>
      <p:sp>
        <p:nvSpPr>
          <p:cNvPr id="728" name="Google Shape;728;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medium?</a:t>
            </a:r>
            <a:endParaRPr/>
          </a:p>
          <a:p>
            <a:pPr marL="0" lvl="0" indent="0" algn="l" rtl="0">
              <a:spcBef>
                <a:spcPts val="0"/>
              </a:spcBef>
              <a:spcAft>
                <a:spcPts val="0"/>
              </a:spcAft>
              <a:buNone/>
            </a:pPr>
            <a:endParaRPr/>
          </a:p>
          <a:p>
            <a:pPr marL="0" lvl="0" indent="0" algn="l" rtl="0">
              <a:spcBef>
                <a:spcPts val="0"/>
              </a:spcBef>
              <a:spcAft>
                <a:spcPts val="0"/>
              </a:spcAft>
              <a:buNone/>
            </a:pPr>
            <a:r>
              <a:rPr lang="en-US"/>
              <a:t>[A medium is any material that waves can travel through.]</a:t>
            </a:r>
            <a:endParaRPr/>
          </a:p>
        </p:txBody>
      </p:sp>
      <p:sp>
        <p:nvSpPr>
          <p:cNvPr id="734" name="Google Shape;734;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Vibration is the ____________</a:t>
            </a:r>
            <a:r>
              <a:rPr lang="en-US" b="1"/>
              <a:t> </a:t>
            </a:r>
            <a:r>
              <a:rPr lang="en-US"/>
              <a:t>that occurs in solids, liquids, or gases.</a:t>
            </a:r>
            <a:endParaRPr/>
          </a:p>
        </p:txBody>
      </p:sp>
      <p:sp>
        <p:nvSpPr>
          <p:cNvPr id="742" name="Google Shape;742;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amplitude?</a:t>
            </a:r>
            <a:endParaRPr/>
          </a:p>
          <a:p>
            <a:pPr marL="0" lvl="0" indent="0" algn="l" rtl="0">
              <a:spcBef>
                <a:spcPts val="0"/>
              </a:spcBef>
              <a:spcAft>
                <a:spcPts val="0"/>
              </a:spcAft>
              <a:buNone/>
            </a:pPr>
            <a:endParaRPr/>
          </a:p>
          <a:p>
            <a:pPr marL="0" lvl="0" indent="0" algn="l" rtl="0">
              <a:spcBef>
                <a:spcPts val="0"/>
              </a:spcBef>
              <a:spcAft>
                <a:spcPts val="0"/>
              </a:spcAft>
              <a:buNone/>
            </a:pPr>
            <a:r>
              <a:rPr lang="en-US"/>
              <a:t>[Amplitude is how tall a wave is]</a:t>
            </a:r>
            <a:endParaRPr/>
          </a:p>
        </p:txBody>
      </p:sp>
      <p:sp>
        <p:nvSpPr>
          <p:cNvPr id="168" name="Google Shape;16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dbfc4be162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gdbfc4be162_3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Vibration is the </a:t>
            </a:r>
            <a:r>
              <a:rPr lang="en-US" u="sng">
                <a:solidFill>
                  <a:srgbClr val="FF0000"/>
                </a:solidFill>
              </a:rPr>
              <a:t>movement of particles</a:t>
            </a:r>
            <a:r>
              <a:rPr lang="en-US"/>
              <a:t> that occurs in solids, liquids, or gases.</a:t>
            </a:r>
            <a:endParaRPr/>
          </a:p>
        </p:txBody>
      </p:sp>
      <p:sp>
        <p:nvSpPr>
          <p:cNvPr id="750" name="Google Shape;750;gdbfc4be162_3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sound waves?</a:t>
            </a:r>
            <a:endParaRPr/>
          </a:p>
          <a:p>
            <a:pPr marL="0" lvl="0" indent="0" algn="l" rtl="0">
              <a:spcBef>
                <a:spcPts val="0"/>
              </a:spcBef>
              <a:spcAft>
                <a:spcPts val="0"/>
              </a:spcAft>
              <a:buNone/>
            </a:pPr>
            <a:endParaRPr/>
          </a:p>
          <a:p>
            <a:pPr marL="0" lvl="0" indent="0" algn="l" rtl="0">
              <a:spcBef>
                <a:spcPts val="0"/>
              </a:spcBef>
              <a:spcAft>
                <a:spcPts val="0"/>
              </a:spcAft>
              <a:buNone/>
            </a:pPr>
            <a:r>
              <a:rPr lang="en-US"/>
              <a:t>[Sound waves are longitudinal waves that travel through mediums.]</a:t>
            </a:r>
            <a:endParaRPr/>
          </a:p>
        </p:txBody>
      </p:sp>
      <p:sp>
        <p:nvSpPr>
          <p:cNvPr id="758" name="Google Shape;758;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dbfc4be162_3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gdbfc4be162_3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compression and rarefaction?</a:t>
            </a:r>
            <a:endParaRPr/>
          </a:p>
          <a:p>
            <a:pPr marL="0" lvl="0" indent="0" algn="l" rtl="0">
              <a:spcBef>
                <a:spcPts val="0"/>
              </a:spcBef>
              <a:spcAft>
                <a:spcPts val="0"/>
              </a:spcAft>
              <a:buNone/>
            </a:pPr>
            <a:endParaRPr/>
          </a:p>
          <a:p>
            <a:pPr marL="0" lvl="0" indent="0" algn="l" rtl="0">
              <a:spcBef>
                <a:spcPts val="0"/>
              </a:spcBef>
              <a:spcAft>
                <a:spcPts val="0"/>
              </a:spcAft>
              <a:buNone/>
            </a:pPr>
            <a:r>
              <a:rPr lang="en-US"/>
              <a:t>[A sound wave is made of 2 main parts. Compressions are where particles are closely packed and rarefactions are where particles are loosely packed.]</a:t>
            </a:r>
            <a:endParaRPr/>
          </a:p>
        </p:txBody>
      </p:sp>
      <p:sp>
        <p:nvSpPr>
          <p:cNvPr id="766" name="Google Shape;766;gdbfc4be162_3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amplitude?</a:t>
            </a:r>
            <a:endParaRPr/>
          </a:p>
          <a:p>
            <a:pPr marL="0" lvl="0" indent="0" algn="l" rtl="0">
              <a:spcBef>
                <a:spcPts val="0"/>
              </a:spcBef>
              <a:spcAft>
                <a:spcPts val="0"/>
              </a:spcAft>
              <a:buNone/>
            </a:pPr>
            <a:endParaRPr/>
          </a:p>
          <a:p>
            <a:pPr marL="0" lvl="0" indent="0" algn="l" rtl="0">
              <a:spcBef>
                <a:spcPts val="0"/>
              </a:spcBef>
              <a:spcAft>
                <a:spcPts val="0"/>
              </a:spcAft>
              <a:buNone/>
            </a:pPr>
            <a:r>
              <a:rPr lang="en-US"/>
              <a:t>[Amplitude is the maximum distance that a particle travels from rest.]</a:t>
            </a:r>
            <a:endParaRPr/>
          </a:p>
        </p:txBody>
      </p:sp>
      <p:sp>
        <p:nvSpPr>
          <p:cNvPr id="777" name="Google Shape;777;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intensity.</a:t>
            </a:r>
            <a:endParaRPr/>
          </a:p>
        </p:txBody>
      </p:sp>
      <p:sp>
        <p:nvSpPr>
          <p:cNvPr id="789" name="Google Shape;789;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6" name="Google Shape;796;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Intensity is the amount of sound energy that passes through a square meter in 1 second.</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Using clear language can take make formal more complicated definitions a little easier for students to understand.</a:t>
            </a:r>
            <a:endParaRPr/>
          </a:p>
        </p:txBody>
      </p:sp>
      <p:sp>
        <p:nvSpPr>
          <p:cNvPr id="797" name="Google Shape;797;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dbfc4be162_3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gdbfc4be162_3_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806" name="Google Shape;806;gdbfc4be162_3_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dbfc4be162_3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gdbfc4be162_3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intensity?</a:t>
            </a:r>
            <a:endParaRPr/>
          </a:p>
          <a:p>
            <a:pPr marL="0" lvl="0" indent="0" algn="l" rtl="0">
              <a:spcBef>
                <a:spcPts val="0"/>
              </a:spcBef>
              <a:spcAft>
                <a:spcPts val="0"/>
              </a:spcAft>
              <a:buNone/>
            </a:pPr>
            <a:endParaRPr/>
          </a:p>
          <a:p>
            <a:pPr marL="0" lvl="0" indent="0" algn="l" rtl="0">
              <a:spcBef>
                <a:spcPts val="0"/>
              </a:spcBef>
              <a:spcAft>
                <a:spcPts val="0"/>
              </a:spcAft>
              <a:buNone/>
            </a:pPr>
            <a:r>
              <a:rPr lang="en-US"/>
              <a:t>[Intensity is the amount of sound energy that passes through a square meter in 1 second.]</a:t>
            </a:r>
            <a:endParaRPr/>
          </a:p>
        </p:txBody>
      </p:sp>
      <p:sp>
        <p:nvSpPr>
          <p:cNvPr id="812" name="Google Shape;812;gdbfc4be162_3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9" name="Google Shape;819;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820" name="Google Shape;820;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 sound travels further from its source, its intensity decreases. </a:t>
            </a:r>
            <a:endParaRPr/>
          </a:p>
        </p:txBody>
      </p:sp>
      <p:sp>
        <p:nvSpPr>
          <p:cNvPr id="827" name="Google Shape;827;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do you measure amplitude?</a:t>
            </a:r>
            <a:endParaRPr/>
          </a:p>
          <a:p>
            <a:pPr marL="0" lvl="0" indent="0" algn="l" rtl="0">
              <a:spcBef>
                <a:spcPts val="0"/>
              </a:spcBef>
              <a:spcAft>
                <a:spcPts val="0"/>
              </a:spcAft>
              <a:buNone/>
            </a:pPr>
            <a:endParaRPr/>
          </a:p>
          <a:p>
            <a:pPr marL="0" lvl="0" indent="0" algn="l" rtl="0">
              <a:spcBef>
                <a:spcPts val="0"/>
              </a:spcBef>
              <a:spcAft>
                <a:spcPts val="0"/>
              </a:spcAft>
              <a:buNone/>
            </a:pPr>
            <a:r>
              <a:rPr lang="en-US"/>
              <a:t>[Measure from the wave’s peak to its resting point (or resting point to peak)]</a:t>
            </a:r>
            <a:endParaRPr/>
          </a:p>
        </p:txBody>
      </p:sp>
      <p:sp>
        <p:nvSpPr>
          <p:cNvPr id="176" name="Google Shape;17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That’s because more particles are sharing the energy the further you go out. Here the red circle closer to the trumpet has more intensity than the circle further from the trumpet. </a:t>
            </a:r>
            <a:endParaRPr/>
          </a:p>
        </p:txBody>
      </p:sp>
      <p:sp>
        <p:nvSpPr>
          <p:cNvPr id="836" name="Google Shape;836;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Intensity is measured in decibels. Fireworks measure to 140 dB while a normal conversation measures to 60 dB.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Understanding units is a key component of understanding science. Take your time going through the associated units and use everyday examples to help quantify different values. </a:t>
            </a:r>
            <a:endParaRPr/>
          </a:p>
        </p:txBody>
      </p:sp>
      <p:sp>
        <p:nvSpPr>
          <p:cNvPr id="847" name="Google Shape;847;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7" name="Google Shape;857;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sounds with lowest intensity are on the left,  the sounds with the highest intensity.</a:t>
            </a:r>
            <a:endParaRPr/>
          </a:p>
        </p:txBody>
      </p:sp>
      <p:sp>
        <p:nvSpPr>
          <p:cNvPr id="858" name="Google Shape;858;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866" name="Google Shape;866;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r>
              <a:rPr lang="en-US"/>
              <a:t>What is intensity?</a:t>
            </a:r>
            <a:endParaRPr/>
          </a:p>
          <a:p>
            <a:pPr marL="0" lvl="0" indent="0" algn="l" rtl="0">
              <a:spcBef>
                <a:spcPts val="0"/>
              </a:spcBef>
              <a:spcAft>
                <a:spcPts val="0"/>
              </a:spcAft>
              <a:buNone/>
            </a:pPr>
            <a:endParaRPr/>
          </a:p>
          <a:p>
            <a:pPr marL="0" lvl="0" indent="0" algn="l" rtl="0">
              <a:spcBef>
                <a:spcPts val="0"/>
              </a:spcBef>
              <a:spcAft>
                <a:spcPts val="0"/>
              </a:spcAft>
              <a:buNone/>
            </a:pPr>
            <a:r>
              <a:rPr lang="en-US"/>
              <a:t>[Intensity is the amount of sound energy that passes through a square meter in 1 second]</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Providing feedback is tricky but crucial. Remember to give students with feedback on their response because it helps students know what answers you are actually looking for.</a:t>
            </a:r>
            <a:endParaRPr/>
          </a:p>
        </p:txBody>
      </p:sp>
      <p:sp>
        <p:nvSpPr>
          <p:cNvPr id="872" name="Google Shape;872;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9" name="Google Shape;879;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happens to intensity as sound travels away from its source?</a:t>
            </a:r>
            <a:endParaRPr/>
          </a:p>
          <a:p>
            <a:pPr marL="0" lvl="0" indent="0" algn="l" rtl="0">
              <a:spcBef>
                <a:spcPts val="0"/>
              </a:spcBef>
              <a:spcAft>
                <a:spcPts val="0"/>
              </a:spcAft>
              <a:buNone/>
            </a:pPr>
            <a:endParaRPr/>
          </a:p>
          <a:p>
            <a:pPr marL="0" lvl="0" indent="0" algn="l" rtl="0">
              <a:spcBef>
                <a:spcPts val="0"/>
              </a:spcBef>
              <a:spcAft>
                <a:spcPts val="0"/>
              </a:spcAft>
              <a:buNone/>
            </a:pPr>
            <a:r>
              <a:rPr lang="en-US"/>
              <a:t>[As sound travels further from its source, its intensity DECREASES.]</a:t>
            </a:r>
            <a:endParaRPr/>
          </a:p>
        </p:txBody>
      </p:sp>
      <p:sp>
        <p:nvSpPr>
          <p:cNvPr id="880" name="Google Shape;880;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unit is intensity measured in?</a:t>
            </a:r>
            <a:endParaRPr/>
          </a:p>
          <a:p>
            <a:pPr marL="0" lvl="0" indent="0" algn="l" rtl="0">
              <a:spcBef>
                <a:spcPts val="0"/>
              </a:spcBef>
              <a:spcAft>
                <a:spcPts val="0"/>
              </a:spcAft>
              <a:buNone/>
            </a:pPr>
            <a:endParaRPr/>
          </a:p>
          <a:p>
            <a:pPr marL="0" lvl="0" indent="0" algn="l" rtl="0">
              <a:spcBef>
                <a:spcPts val="0"/>
              </a:spcBef>
              <a:spcAft>
                <a:spcPts val="0"/>
              </a:spcAft>
              <a:buNone/>
            </a:pPr>
            <a:r>
              <a:rPr lang="en-US"/>
              <a:t>[Intensity is measured in decibels.]</a:t>
            </a:r>
            <a:endParaRPr/>
          </a:p>
        </p:txBody>
      </p:sp>
      <p:sp>
        <p:nvSpPr>
          <p:cNvPr id="890" name="Google Shape;890;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0" name="Google Shape;900;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talk about some non-examples of </a:t>
            </a:r>
            <a:r>
              <a:rPr lang="en-US" b="1"/>
              <a:t>intensity</a:t>
            </a:r>
            <a:r>
              <a:rPr lang="en-US"/>
              <a:t>.</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Non-examples often need some explanation to make it clear to students the difference. Using clear and simple language can help with this.</a:t>
            </a:r>
            <a:endParaRPr/>
          </a:p>
        </p:txBody>
      </p:sp>
      <p:sp>
        <p:nvSpPr>
          <p:cNvPr id="901" name="Google Shape;901;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Remember amplitude is not the same thing as intensity. We can tell if a wave has increasing or decreasing intensity based on the change in amplitude, but amplitude is different from intensity </a:t>
            </a:r>
            <a:endParaRPr/>
          </a:p>
        </p:txBody>
      </p:sp>
      <p:sp>
        <p:nvSpPr>
          <p:cNvPr id="908" name="Google Shape;908;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5" name="Google Shape;915;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distance between two like points on on a wave is called wavelength. This is also different than intensity, but we will talk more about wavelength later.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It's great to include images as part of your non-example, this helps students recognize the differences and similarities between the term and the non-example.</a:t>
            </a:r>
            <a:endParaRPr/>
          </a:p>
        </p:txBody>
      </p:sp>
      <p:sp>
        <p:nvSpPr>
          <p:cNvPr id="916" name="Google Shape;916;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Referring to prior topics that are relevant and on topic helps students make connections to the new content they will be learning and tie it to prior knowledge.</a:t>
            </a:r>
            <a:endParaRPr/>
          </a:p>
        </p:txBody>
      </p:sp>
      <p:sp>
        <p:nvSpPr>
          <p:cNvPr id="184" name="Google Shape;184;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3" name="Google Shape;923;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924" name="Google Shape;924;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9" name="Google Shape;929;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wavelength has a higher intensity?</a:t>
            </a:r>
            <a:endParaRPr/>
          </a:p>
          <a:p>
            <a:pPr marL="0" lvl="0" indent="0" algn="l" rtl="0">
              <a:spcBef>
                <a:spcPts val="0"/>
              </a:spcBef>
              <a:spcAft>
                <a:spcPts val="0"/>
              </a:spcAft>
              <a:buNone/>
            </a:pPr>
            <a:endParaRPr/>
          </a:p>
          <a:p>
            <a:pPr marL="0" lvl="0" indent="0" algn="l" rtl="0">
              <a:spcBef>
                <a:spcPts val="0"/>
              </a:spcBef>
              <a:spcAft>
                <a:spcPts val="0"/>
              </a:spcAft>
              <a:buNone/>
            </a:pPr>
            <a:r>
              <a:rPr lang="en-US"/>
              <a:t>[The bottom wavelength has higher intensity as it has higher amplitude.]</a:t>
            </a:r>
            <a:endParaRPr/>
          </a:p>
        </p:txBody>
      </p:sp>
      <p:sp>
        <p:nvSpPr>
          <p:cNvPr id="930" name="Google Shape;930;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7" name="Google Shape;937;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the measure shown below an example of intensity?</a:t>
            </a:r>
            <a:endParaRPr/>
          </a:p>
          <a:p>
            <a:pPr marL="0" lvl="0" indent="0" algn="l" rtl="0">
              <a:spcBef>
                <a:spcPts val="0"/>
              </a:spcBef>
              <a:spcAft>
                <a:spcPts val="0"/>
              </a:spcAft>
              <a:buNone/>
            </a:pPr>
            <a:endParaRPr/>
          </a:p>
          <a:p>
            <a:pPr marL="0" lvl="0" indent="0" algn="l" rtl="0">
              <a:spcBef>
                <a:spcPts val="0"/>
              </a:spcBef>
              <a:spcAft>
                <a:spcPts val="0"/>
              </a:spcAft>
              <a:buNone/>
            </a:pPr>
            <a:r>
              <a:rPr lang="en-US"/>
              <a:t>[No, that is wavelength]</a:t>
            </a:r>
            <a:endParaRPr/>
          </a:p>
        </p:txBody>
      </p:sp>
      <p:sp>
        <p:nvSpPr>
          <p:cNvPr id="938" name="Google Shape;938;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5" name="Google Shape;945;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intensity?</a:t>
            </a:r>
            <a:endParaRPr/>
          </a:p>
          <a:p>
            <a:pPr marL="0" lvl="0" indent="0" algn="l" rtl="0">
              <a:spcBef>
                <a:spcPts val="0"/>
              </a:spcBef>
              <a:spcAft>
                <a:spcPts val="0"/>
              </a:spcAft>
              <a:buNone/>
            </a:pPr>
            <a:endParaRPr/>
          </a:p>
          <a:p>
            <a:pPr marL="0" lvl="0" indent="0" algn="l" rtl="0">
              <a:spcBef>
                <a:spcPts val="0"/>
              </a:spcBef>
              <a:spcAft>
                <a:spcPts val="0"/>
              </a:spcAft>
              <a:buNone/>
            </a:pPr>
            <a:r>
              <a:rPr lang="en-US"/>
              <a:t>[Intensity is the amount of sound energy that passes through a square meter in 1 second.]</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It's really important to make sure that you're providing students with frequent opportunities to respond as you're closing the lesson – it will help you know if they understood and made sense of the activity and where you can provide further instruction.</a:t>
            </a:r>
            <a:endParaRPr/>
          </a:p>
        </p:txBody>
      </p:sp>
      <p:sp>
        <p:nvSpPr>
          <p:cNvPr id="946" name="Google Shape;946;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3" name="Google Shape;953;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happens to intensity as sound travels away from its source?</a:t>
            </a:r>
            <a:endParaRPr/>
          </a:p>
          <a:p>
            <a:pPr marL="0" lvl="0" indent="0" algn="l" rtl="0">
              <a:spcBef>
                <a:spcPts val="0"/>
              </a:spcBef>
              <a:spcAft>
                <a:spcPts val="0"/>
              </a:spcAft>
              <a:buNone/>
            </a:pPr>
            <a:endParaRPr/>
          </a:p>
          <a:p>
            <a:pPr marL="0" lvl="0" indent="0" algn="l" rtl="0">
              <a:spcBef>
                <a:spcPts val="0"/>
              </a:spcBef>
              <a:spcAft>
                <a:spcPts val="0"/>
              </a:spcAft>
              <a:buNone/>
            </a:pPr>
            <a:r>
              <a:rPr lang="en-US"/>
              <a:t>[As sound travels further from its source, its intensity decreases.]</a:t>
            </a:r>
            <a:endParaRPr/>
          </a:p>
        </p:txBody>
      </p:sp>
      <p:sp>
        <p:nvSpPr>
          <p:cNvPr id="954" name="Google Shape;954;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3" name="Google Shape;963;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is intensity measured?</a:t>
            </a:r>
            <a:endParaRPr/>
          </a:p>
          <a:p>
            <a:pPr marL="0" lvl="0" indent="0" algn="l" rtl="0">
              <a:spcBef>
                <a:spcPts val="0"/>
              </a:spcBef>
              <a:spcAft>
                <a:spcPts val="0"/>
              </a:spcAft>
              <a:buNone/>
            </a:pPr>
            <a:endParaRPr/>
          </a:p>
          <a:p>
            <a:pPr marL="0" lvl="0" indent="0" algn="l" rtl="0">
              <a:spcBef>
                <a:spcPts val="0"/>
              </a:spcBef>
              <a:spcAft>
                <a:spcPts val="0"/>
              </a:spcAft>
              <a:buNone/>
            </a:pPr>
            <a:r>
              <a:rPr lang="en-US"/>
              <a:t>[Intensity is measured by using a decibel scale.]</a:t>
            </a:r>
            <a:endParaRPr/>
          </a:p>
        </p:txBody>
      </p:sp>
      <p:sp>
        <p:nvSpPr>
          <p:cNvPr id="964" name="Google Shape;964;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1" name="Google Shape;971;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Using the decibel scale below, which has a higher intensity: a hair dryer or a car?</a:t>
            </a:r>
            <a:endParaRPr/>
          </a:p>
          <a:p>
            <a:pPr marL="0" lvl="0" indent="0" algn="l" rtl="0">
              <a:spcBef>
                <a:spcPts val="0"/>
              </a:spcBef>
              <a:spcAft>
                <a:spcPts val="0"/>
              </a:spcAft>
              <a:buNone/>
            </a:pPr>
            <a:endParaRPr/>
          </a:p>
          <a:p>
            <a:pPr marL="0" lvl="0" indent="0" algn="l" rtl="0">
              <a:spcBef>
                <a:spcPts val="0"/>
              </a:spcBef>
              <a:spcAft>
                <a:spcPts val="0"/>
              </a:spcAft>
              <a:buNone/>
            </a:pPr>
            <a:r>
              <a:rPr lang="en-US"/>
              <a:t>[A hair dryer has a higher intensity because it has a larger decibel than a car.]</a:t>
            </a:r>
            <a:endParaRPr/>
          </a:p>
        </p:txBody>
      </p:sp>
      <p:sp>
        <p:nvSpPr>
          <p:cNvPr id="972" name="Google Shape;972;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1" name="Google Shape;981;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 is important that students have an opportunity to ask questions at the end of the lesson so that they can clarify their own understanding, some students may need a clear cue that it is their turn to ask questions.</a:t>
            </a:r>
            <a:endParaRPr/>
          </a:p>
          <a:p>
            <a:pPr marL="0" lvl="0" indent="0" algn="l" rtl="0">
              <a:spcBef>
                <a:spcPts val="0"/>
              </a:spcBef>
              <a:spcAft>
                <a:spcPts val="0"/>
              </a:spcAft>
              <a:buNone/>
            </a:pPr>
            <a:endParaRPr/>
          </a:p>
        </p:txBody>
      </p:sp>
      <p:sp>
        <p:nvSpPr>
          <p:cNvPr id="982" name="Google Shape;982;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9" name="Google Shape;989;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r>
              <a:rPr lang="en-US"/>
              <a:t>Intensity is the amount of sound energy that passes through a square meter in 1 second.</a:t>
            </a:r>
            <a:endParaRPr/>
          </a:p>
        </p:txBody>
      </p:sp>
      <p:sp>
        <p:nvSpPr>
          <p:cNvPr id="990" name="Google Shape;990;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7" name="Google Shape;997;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Remember to try and scaffold instruction to encourage students to build and use models when working through an inquiry-based problem, this will help deepen their understanding of the content</a:t>
            </a:r>
            <a:endParaRPr/>
          </a:p>
        </p:txBody>
      </p:sp>
      <p:sp>
        <p:nvSpPr>
          <p:cNvPr id="998" name="Google Shape;998;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7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8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2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8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8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2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7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2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7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7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2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7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27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2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7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27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27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27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2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8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8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8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28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2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8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8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8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2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7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phet.colorado.edu/sims/html/wave-on-a-string/latest/wave-on-a-string_en.html" TargetMode="External"/><Relationship Id="rId4" Type="http://schemas.openxmlformats.org/officeDocument/2006/relationships/image" Target="../media/image56.png"/></Relationships>
</file>

<file path=ppt/slides/_rels/slide10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10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0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0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10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hyperlink" Target="https://www.youtube.com/watch?v=1NJHHA9bp5Y&amp;feature=emb_logo"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6.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19.png"/></Relationships>
</file>

<file path=ppt/slides/_rels/slide1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32.png"/></Relationships>
</file>

<file path=ppt/slides/_rels/slide1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9.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1.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36.png"/></Relationships>
</file>

<file path=ppt/slides/_rels/slide1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2.xml"/><Relationship Id="rId1" Type="http://schemas.openxmlformats.org/officeDocument/2006/relationships/slideLayout" Target="../slideLayouts/slideLayout2.xml"/><Relationship Id="rId5" Type="http://schemas.openxmlformats.org/officeDocument/2006/relationships/image" Target="../media/image59.gif"/><Relationship Id="rId4" Type="http://schemas.openxmlformats.org/officeDocument/2006/relationships/image" Target="../media/image36.png"/></Relationships>
</file>

<file path=ppt/slides/_rels/slide1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1.png"/></Relationships>
</file>

<file path=ppt/slides/_rels/slide1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59.gif"/></Relationships>
</file>

<file path=ppt/slides/_rels/slide1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8.xml"/><Relationship Id="rId1" Type="http://schemas.openxmlformats.org/officeDocument/2006/relationships/slideLayout" Target="../slideLayouts/slideLayout3.xml"/><Relationship Id="rId4" Type="http://schemas.openxmlformats.org/officeDocument/2006/relationships/image" Target="../media/image60.gif"/></Relationships>
</file>

<file path=ppt/slides/_rels/slide1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9.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5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15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15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5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54.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5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15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6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6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5.xml"/><Relationship Id="rId1" Type="http://schemas.openxmlformats.org/officeDocument/2006/relationships/slideLayout" Target="../slideLayouts/slideLayout3.xml"/><Relationship Id="rId4" Type="http://schemas.openxmlformats.org/officeDocument/2006/relationships/image" Target="../media/image60.gif"/></Relationships>
</file>

<file path=ppt/slides/_rels/slide1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7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7.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7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7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9.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7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0.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1.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19.png"/></Relationships>
</file>

<file path=ppt/slides/_rels/slide1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4.xml"/><Relationship Id="rId1" Type="http://schemas.openxmlformats.org/officeDocument/2006/relationships/slideLayout" Target="../slideLayouts/slideLayout3.xml"/><Relationship Id="rId4" Type="http://schemas.openxmlformats.org/officeDocument/2006/relationships/image" Target="../media/image60.gif"/></Relationships>
</file>

<file path=ppt/slides/_rels/slide17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6.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8.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8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8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8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8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9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7.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36.png"/></Relationships>
</file>

<file path=ppt/slides/_rels/slide1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1.png"/></Relationships>
</file>

<file path=ppt/slides/_rels/slide19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1.png"/></Relationships>
</file>

<file path=ppt/slides/_rels/slide1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3.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19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9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9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9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19.png"/></Relationships>
</file>

<file path=ppt/slides/_rels/slide20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7.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0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www.explorelearning.com/index.cfm?method=cResource.dspView&amp;ResourceID=1053" TargetMode="External"/><Relationship Id="rId4" Type="http://schemas.openxmlformats.org/officeDocument/2006/relationships/image" Target="../media/image64.png"/></Relationships>
</file>

<file path=ppt/slides/_rels/slide20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19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20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0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0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20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20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6.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7.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0.xml"/><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7.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9.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19.png"/></Relationships>
</file>

<file path=ppt/slides/_rels/slide2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0.xml"/><Relationship Id="rId1" Type="http://schemas.openxmlformats.org/officeDocument/2006/relationships/slideLayout" Target="../slideLayouts/slideLayout3.xml"/></Relationships>
</file>

<file path=ppt/slides/_rels/slide2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5.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9.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2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3.jpg"/></Relationships>
</file>

<file path=ppt/slides/_rels/slide2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3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4.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2.png"/></Relationships>
</file>

<file path=ppt/slides/_rels/slide2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1.png"/></Relationships>
</file>

<file path=ppt/slides/_rels/slide2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8.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1.png"/></Relationships>
</file>

<file path=ppt/slides/_rels/slide24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9.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1.png"/></Relationships>
</file>

<file path=ppt/slides/_rels/slide2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4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6.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2.png"/></Relationships>
</file>

<file path=ppt/slides/_rels/slide2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42.png"/><Relationship Id="rId4" Type="http://schemas.openxmlformats.org/officeDocument/2006/relationships/hyperlink" Target="https://www.physicsclassroom.com/Physics-Interactives/Waves-and-Sound/Simple-Wave-Simulator/Simple-Wave-Simulator-Interactive" TargetMode="External"/></Relationships>
</file>

<file path=ppt/slides/_rels/slide25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25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25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youtube.com/watch?v=1NJHHA9bp5Y&amp;feature=emb_logo"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www.explorelearning.com/index.cfm?method=cResource.dspView&amp;ResourceID=1053" TargetMode="Externa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s://www.youtube.com/watch?v=iWX8T_9A1r4"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6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6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2.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19.png"/></Relationships>
</file>

<file path=ppt/slides/_rels/slide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32.png"/></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7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8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8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1.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53.jpg"/></Relationships>
</file>

<file path=ppt/slides/_rels/slide8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8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8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6.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53.jpg"/></Relationships>
</file>

<file path=ppt/slides/_rels/slide8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1.png"/></Relationships>
</file>

<file path=ppt/slides/_rels/slide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9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0"/>
          <p:cNvSpPr txBox="1">
            <a:spLocks noGrp="1"/>
          </p:cNvSpPr>
          <p:nvPr>
            <p:ph type="title"/>
          </p:nvPr>
        </p:nvSpPr>
        <p:spPr>
          <a:xfrm>
            <a:off x="774471" y="264967"/>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u="sng"/>
              <a:t>Medium</a:t>
            </a:r>
            <a:r>
              <a:rPr lang="en-US" sz="3600"/>
              <a:t>: any material that waves can travel through</a:t>
            </a:r>
            <a:endParaRPr/>
          </a:p>
        </p:txBody>
      </p:sp>
      <p:pic>
        <p:nvPicPr>
          <p:cNvPr id="193" name="Google Shape;193;p10" descr="earth.jpg"/>
          <p:cNvPicPr preferRelativeResize="0">
            <a:picLocks noGrp="1"/>
          </p:cNvPicPr>
          <p:nvPr>
            <p:ph type="body" idx="1"/>
          </p:nvPr>
        </p:nvPicPr>
        <p:blipFill rotWithShape="1">
          <a:blip r:embed="rId3">
            <a:alphaModFix/>
          </a:blip>
          <a:srcRect l="-14891" r="-14891"/>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94" name="Google Shape;194;p1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104"/>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1001" name="Google Shape;1001;p104"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2" name="Google Shape;1002;p104"/>
          <p:cNvPicPr preferRelativeResize="0"/>
          <p:nvPr/>
        </p:nvPicPr>
        <p:blipFill rotWithShape="1">
          <a:blip r:embed="rId4">
            <a:alphaModFix/>
          </a:blip>
          <a:srcRect/>
          <a:stretch/>
        </p:blipFill>
        <p:spPr>
          <a:xfrm>
            <a:off x="3529013" y="2986087"/>
            <a:ext cx="5486399" cy="3614737"/>
          </a:xfrm>
          <a:prstGeom prst="rect">
            <a:avLst/>
          </a:prstGeom>
          <a:noFill/>
          <a:ln>
            <a:noFill/>
          </a:ln>
        </p:spPr>
      </p:pic>
      <p:sp>
        <p:nvSpPr>
          <p:cNvPr id="1003" name="Google Shape;1003;p104"/>
          <p:cNvSpPr txBox="1"/>
          <p:nvPr/>
        </p:nvSpPr>
        <p:spPr>
          <a:xfrm>
            <a:off x="1751418" y="928035"/>
            <a:ext cx="580392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Wave on a String</a:t>
            </a:r>
            <a:endParaRPr sz="3600">
              <a:solidFill>
                <a:schemeClr val="dk1"/>
              </a:solidFill>
              <a:latin typeface="Calibri"/>
              <a:ea typeface="Calibri"/>
              <a:cs typeface="Calibri"/>
              <a:sym typeface="Calibri"/>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(Phet Colorado)</a:t>
            </a:r>
            <a:endParaRPr/>
          </a:p>
        </p:txBody>
      </p:sp>
      <p:sp>
        <p:nvSpPr>
          <p:cNvPr id="1004" name="Google Shape;1004;p104"/>
          <p:cNvSpPr txBox="1"/>
          <p:nvPr/>
        </p:nvSpPr>
        <p:spPr>
          <a:xfrm>
            <a:off x="210996" y="2421313"/>
            <a:ext cx="3080700" cy="3417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on the simulation to make your own waves and inferences about intensity.</a:t>
            </a:r>
            <a:endParaRPr i="1"/>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Make your own waves by changing frequency (will will learn about later) and amplitude. Which waves you make do you think have a higher intensity? What do you think affects the intensity of a wave?</a:t>
            </a:r>
            <a:endParaRPr i="1"/>
          </a:p>
        </p:txBody>
      </p:sp>
      <p:pic>
        <p:nvPicPr>
          <p:cNvPr id="1005" name="Google Shape;1005;p104" descr="Cursor"/>
          <p:cNvPicPr preferRelativeResize="0"/>
          <p:nvPr/>
        </p:nvPicPr>
        <p:blipFill rotWithShape="1">
          <a:blip r:embed="rId6">
            <a:alphaModFix/>
          </a:blip>
          <a:srcRect/>
          <a:stretch/>
        </p:blipFill>
        <p:spPr>
          <a:xfrm rot="5400000">
            <a:off x="1584719" y="1517151"/>
            <a:ext cx="914400" cy="9144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gde8dac1a87_0_84"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gde8dac1a87_0_84"/>
          <p:cNvSpPr txBox="1"/>
          <p:nvPr/>
        </p:nvSpPr>
        <p:spPr>
          <a:xfrm>
            <a:off x="722555" y="180654"/>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are the properties of waves and how are they related?</a:t>
            </a:r>
            <a:endParaRPr/>
          </a:p>
        </p:txBody>
      </p:sp>
      <p:grpSp>
        <p:nvGrpSpPr>
          <p:cNvPr id="1013" name="Google Shape;1013;gde8dac1a87_0_84"/>
          <p:cNvGrpSpPr/>
          <p:nvPr/>
        </p:nvGrpSpPr>
        <p:grpSpPr>
          <a:xfrm>
            <a:off x="128116" y="4560690"/>
            <a:ext cx="3500312" cy="2214074"/>
            <a:chOff x="1239039" y="2403344"/>
            <a:chExt cx="6259500" cy="2522586"/>
          </a:xfrm>
        </p:grpSpPr>
        <p:sp>
          <p:nvSpPr>
            <p:cNvPr id="1014" name="Google Shape;1014;gde8dac1a87_0_84"/>
            <p:cNvSpPr/>
            <p:nvPr/>
          </p:nvSpPr>
          <p:spPr>
            <a:xfrm>
              <a:off x="3921643" y="2403344"/>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5" name="Google Shape;1015;gde8dac1a87_0_84"/>
            <p:cNvSpPr/>
            <p:nvPr/>
          </p:nvSpPr>
          <p:spPr>
            <a:xfrm>
              <a:off x="3921643" y="4024430"/>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016" name="Google Shape;1016;gde8dac1a87_0_84"/>
            <p:cNvCxnSpPr/>
            <p:nvPr/>
          </p:nvCxnSpPr>
          <p:spPr>
            <a:xfrm>
              <a:off x="1239039" y="2835958"/>
              <a:ext cx="62595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cxnSp>
          <p:nvCxnSpPr>
            <p:cNvPr id="1017" name="Google Shape;1017;gde8dac1a87_0_84"/>
            <p:cNvCxnSpPr/>
            <p:nvPr/>
          </p:nvCxnSpPr>
          <p:spPr>
            <a:xfrm>
              <a:off x="3152216" y="4475142"/>
              <a:ext cx="23379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grpSp>
      <p:pic>
        <p:nvPicPr>
          <p:cNvPr id="1018" name="Google Shape;1018;gde8dac1a87_0_84"/>
          <p:cNvPicPr preferRelativeResize="0"/>
          <p:nvPr/>
        </p:nvPicPr>
        <p:blipFill rotWithShape="1">
          <a:blip r:embed="rId4">
            <a:alphaModFix/>
          </a:blip>
          <a:srcRect t="-26382" b="-26382"/>
          <a:stretch/>
        </p:blipFill>
        <p:spPr>
          <a:xfrm>
            <a:off x="4022688" y="956929"/>
            <a:ext cx="4748001" cy="2732922"/>
          </a:xfrm>
          <a:prstGeom prst="rect">
            <a:avLst/>
          </a:prstGeom>
          <a:noFill/>
          <a:ln>
            <a:noFill/>
          </a:ln>
        </p:spPr>
      </p:pic>
      <p:pic>
        <p:nvPicPr>
          <p:cNvPr id="1019" name="Google Shape;1019;gde8dac1a87_0_84" descr="frequency.jpg"/>
          <p:cNvPicPr preferRelativeResize="0"/>
          <p:nvPr/>
        </p:nvPicPr>
        <p:blipFill rotWithShape="1">
          <a:blip r:embed="rId5">
            <a:alphaModFix/>
          </a:blip>
          <a:srcRect l="-18191" r="-18178"/>
          <a:stretch/>
        </p:blipFill>
        <p:spPr>
          <a:xfrm>
            <a:off x="-304072" y="1966615"/>
            <a:ext cx="4122058" cy="2455171"/>
          </a:xfrm>
          <a:prstGeom prst="rect">
            <a:avLst/>
          </a:prstGeom>
          <a:noFill/>
          <a:ln>
            <a:noFill/>
          </a:ln>
        </p:spPr>
      </p:pic>
      <p:pic>
        <p:nvPicPr>
          <p:cNvPr id="1020" name="Google Shape;1020;gde8dac1a87_0_84" descr="schoolphysics ::Welcome::"/>
          <p:cNvPicPr preferRelativeResize="0"/>
          <p:nvPr/>
        </p:nvPicPr>
        <p:blipFill rotWithShape="1">
          <a:blip r:embed="rId6">
            <a:alphaModFix/>
          </a:blip>
          <a:srcRect/>
          <a:stretch/>
        </p:blipFill>
        <p:spPr>
          <a:xfrm>
            <a:off x="4116648" y="5072066"/>
            <a:ext cx="4560104" cy="1710028"/>
          </a:xfrm>
          <a:prstGeom prst="rect">
            <a:avLst/>
          </a:prstGeom>
          <a:noFill/>
          <a:ln>
            <a:noFill/>
          </a:ln>
        </p:spPr>
      </p:pic>
      <p:pic>
        <p:nvPicPr>
          <p:cNvPr id="1021" name="Google Shape;1021;gde8dac1a87_0_84" descr="box.jpg"/>
          <p:cNvPicPr preferRelativeResize="0"/>
          <p:nvPr/>
        </p:nvPicPr>
        <p:blipFill rotWithShape="1">
          <a:blip r:embed="rId7">
            <a:alphaModFix/>
          </a:blip>
          <a:srcRect t="8725" b="8725"/>
          <a:stretch/>
        </p:blipFill>
        <p:spPr>
          <a:xfrm>
            <a:off x="5155998" y="3027212"/>
            <a:ext cx="3912904" cy="2157629"/>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pic>
        <p:nvPicPr>
          <p:cNvPr id="1027" name="Google Shape;1027;p106"/>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8900" y="1007400"/>
            <a:ext cx="5981766" cy="507831"/>
          </a:xfrm>
          <a:prstGeom prst="rect">
            <a:avLst/>
          </a:prstGeom>
          <a:noFill/>
        </p:spPr>
        <p:txBody>
          <a:bodyPr wrap="none" rtlCol="0">
            <a:spAutoFit/>
          </a:bodyPr>
          <a:lstStyle/>
          <a:p>
            <a:r>
              <a:rPr lang="en-US" sz="2700" dirty="0"/>
              <a:t>This Video Created With Resources From:</a:t>
            </a:r>
          </a:p>
        </p:txBody>
      </p:sp>
      <p:sp>
        <p:nvSpPr>
          <p:cNvPr id="4" name="TextBox 3"/>
          <p:cNvSpPr txBox="1"/>
          <p:nvPr/>
        </p:nvSpPr>
        <p:spPr>
          <a:xfrm>
            <a:off x="588172" y="4919326"/>
            <a:ext cx="8115299" cy="1200329"/>
          </a:xfrm>
          <a:prstGeom prst="rect">
            <a:avLst/>
          </a:prstGeom>
          <a:noFill/>
        </p:spPr>
        <p:txBody>
          <a:bodyPr wrap="square" rtlCol="0">
            <a:spAutoFit/>
          </a:bodyPr>
          <a:lstStyle/>
          <a:p>
            <a:pPr algn="ctr"/>
            <a:r>
              <a:rPr lang="en-US" b="1" dirty="0"/>
              <a:t>Questions or Comments</a:t>
            </a:r>
          </a:p>
          <a:p>
            <a:pPr algn="ctr"/>
            <a:endParaRPr lang="en-US" b="1" dirty="0"/>
          </a:p>
          <a:p>
            <a:pPr algn="ctr"/>
            <a:r>
              <a:rPr lang="en-US" dirty="0"/>
              <a:t> Michael Kennedy, Ph.D.          MKennedy@Virginia.edu </a:t>
            </a:r>
          </a:p>
          <a:p>
            <a:pPr algn="ctr"/>
            <a:r>
              <a:rPr lang="en-US" dirty="0"/>
              <a:t>Rachel L Kunemund, Ph.D.	rk8vm@virginia.edu</a:t>
            </a:r>
          </a:p>
        </p:txBody>
      </p:sp>
      <p:pic>
        <p:nvPicPr>
          <p:cNvPr id="1026" name="Picture 2" descr="IEP Translation – Communication from OSEP regarding the ...">
            <a:extLst>
              <a:ext uri="{FF2B5EF4-FFF2-40B4-BE49-F238E27FC236}">
                <a16:creationId xmlns:a16="http://schemas.microsoft.com/office/drawing/2014/main" id="{DD7666DC-F396-456E-B4E8-F6B72C706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048" y="1572482"/>
            <a:ext cx="3821907" cy="671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F361E70-3964-488B-B599-B49F39A6C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950" y="3515977"/>
            <a:ext cx="6342100" cy="1137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Department of Education - Wikipedia">
            <a:extLst>
              <a:ext uri="{FF2B5EF4-FFF2-40B4-BE49-F238E27FC236}">
                <a16:creationId xmlns:a16="http://schemas.microsoft.com/office/drawing/2014/main" id="{54C82D93-5DCA-45DD-ABA4-ACE77579C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902" y="2349776"/>
            <a:ext cx="1194199" cy="11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342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grpSp>
        <p:nvGrpSpPr>
          <p:cNvPr id="1042" name="Google Shape;1042;p108"/>
          <p:cNvGrpSpPr/>
          <p:nvPr/>
        </p:nvGrpSpPr>
        <p:grpSpPr>
          <a:xfrm>
            <a:off x="1505008" y="297180"/>
            <a:ext cx="5828913" cy="6262953"/>
            <a:chOff x="814636" y="0"/>
            <a:chExt cx="5828913" cy="6262953"/>
          </a:xfrm>
        </p:grpSpPr>
        <p:sp>
          <p:nvSpPr>
            <p:cNvPr id="1043" name="Google Shape;1043;p108"/>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08"/>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“Big Idea” Question</a:t>
              </a:r>
              <a:endParaRPr/>
            </a:p>
          </p:txBody>
        </p:sp>
        <p:sp>
          <p:nvSpPr>
            <p:cNvPr id="1045" name="Google Shape;1045;p108"/>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08"/>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08"/>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Review Concepts</a:t>
              </a:r>
              <a:endParaRPr/>
            </a:p>
          </p:txBody>
        </p:sp>
        <p:sp>
          <p:nvSpPr>
            <p:cNvPr id="1048" name="Google Shape;1048;p108"/>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08"/>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08"/>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Check-In Questions</a:t>
              </a:r>
              <a:endParaRPr/>
            </a:p>
          </p:txBody>
        </p:sp>
        <p:sp>
          <p:nvSpPr>
            <p:cNvPr id="1051" name="Google Shape;1051;p108"/>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08"/>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08"/>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Teacher Demo</a:t>
              </a:r>
              <a:endParaRPr/>
            </a:p>
          </p:txBody>
        </p:sp>
        <p:sp>
          <p:nvSpPr>
            <p:cNvPr id="1054" name="Google Shape;1054;p108"/>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08"/>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08"/>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57" name="Google Shape;1057;p108"/>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08"/>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08"/>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Simulation/Activity</a:t>
              </a:r>
              <a:endParaRPr/>
            </a:p>
          </p:txBody>
        </p:sp>
        <p:sp>
          <p:nvSpPr>
            <p:cNvPr id="1060" name="Google Shape;1060;p108"/>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61" name="Google Shape;1061;p108"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62" name="Google Shape;1062;p108"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063" name="Google Shape;1063;p108"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064" name="Google Shape;1064;p108"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065" name="Google Shape;1065;p108"/>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6" name="Google Shape;1066;p108"/>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109"/>
          <p:cNvSpPr txBox="1"/>
          <p:nvPr/>
        </p:nvSpPr>
        <p:spPr>
          <a:xfrm>
            <a:off x="2032000" y="211015"/>
            <a:ext cx="5878286"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Wavelength</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73" name="Google Shape;1073;p109"/>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4" name="Google Shape;1074;p109"/>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1075" name="Google Shape;1075;p109"/>
          <p:cNvPicPr preferRelativeResize="0"/>
          <p:nvPr/>
        </p:nvPicPr>
        <p:blipFill rotWithShape="1">
          <a:blip r:embed="rId3">
            <a:alphaModFix/>
          </a:blip>
          <a:srcRect t="-26384" b="-26383"/>
          <a:stretch/>
        </p:blipFill>
        <p:spPr>
          <a:xfrm>
            <a:off x="457200" y="1600200"/>
            <a:ext cx="8229600" cy="4525963"/>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gde8dac1a87_0_99"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gde8dac1a87_0_99"/>
          <p:cNvSpPr txBox="1"/>
          <p:nvPr/>
        </p:nvSpPr>
        <p:spPr>
          <a:xfrm>
            <a:off x="722555" y="180654"/>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are the properties of waves and how are they related?</a:t>
            </a:r>
            <a:endParaRPr/>
          </a:p>
        </p:txBody>
      </p:sp>
      <p:grpSp>
        <p:nvGrpSpPr>
          <p:cNvPr id="1083" name="Google Shape;1083;gde8dac1a87_0_99"/>
          <p:cNvGrpSpPr/>
          <p:nvPr/>
        </p:nvGrpSpPr>
        <p:grpSpPr>
          <a:xfrm>
            <a:off x="128116" y="4560690"/>
            <a:ext cx="3500312" cy="2214074"/>
            <a:chOff x="1239039" y="2403344"/>
            <a:chExt cx="6259500" cy="2522586"/>
          </a:xfrm>
        </p:grpSpPr>
        <p:sp>
          <p:nvSpPr>
            <p:cNvPr id="1084" name="Google Shape;1084;gde8dac1a87_0_99"/>
            <p:cNvSpPr/>
            <p:nvPr/>
          </p:nvSpPr>
          <p:spPr>
            <a:xfrm>
              <a:off x="3921643" y="2403344"/>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5" name="Google Shape;1085;gde8dac1a87_0_99"/>
            <p:cNvSpPr/>
            <p:nvPr/>
          </p:nvSpPr>
          <p:spPr>
            <a:xfrm>
              <a:off x="3921643" y="4024430"/>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086" name="Google Shape;1086;gde8dac1a87_0_99"/>
            <p:cNvCxnSpPr/>
            <p:nvPr/>
          </p:nvCxnSpPr>
          <p:spPr>
            <a:xfrm>
              <a:off x="1239039" y="2835958"/>
              <a:ext cx="62595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cxnSp>
          <p:nvCxnSpPr>
            <p:cNvPr id="1087" name="Google Shape;1087;gde8dac1a87_0_99"/>
            <p:cNvCxnSpPr/>
            <p:nvPr/>
          </p:nvCxnSpPr>
          <p:spPr>
            <a:xfrm>
              <a:off x="3152216" y="4475142"/>
              <a:ext cx="23379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grpSp>
      <p:pic>
        <p:nvPicPr>
          <p:cNvPr id="1088" name="Google Shape;1088;gde8dac1a87_0_99"/>
          <p:cNvPicPr preferRelativeResize="0"/>
          <p:nvPr/>
        </p:nvPicPr>
        <p:blipFill rotWithShape="1">
          <a:blip r:embed="rId4">
            <a:alphaModFix/>
          </a:blip>
          <a:srcRect t="-26382" b="-26382"/>
          <a:stretch/>
        </p:blipFill>
        <p:spPr>
          <a:xfrm>
            <a:off x="4022688" y="956929"/>
            <a:ext cx="4748001" cy="2732922"/>
          </a:xfrm>
          <a:prstGeom prst="rect">
            <a:avLst/>
          </a:prstGeom>
          <a:noFill/>
          <a:ln>
            <a:noFill/>
          </a:ln>
        </p:spPr>
      </p:pic>
      <p:pic>
        <p:nvPicPr>
          <p:cNvPr id="1089" name="Google Shape;1089;gde8dac1a87_0_99" descr="frequency.jpg"/>
          <p:cNvPicPr preferRelativeResize="0"/>
          <p:nvPr/>
        </p:nvPicPr>
        <p:blipFill rotWithShape="1">
          <a:blip r:embed="rId5">
            <a:alphaModFix/>
          </a:blip>
          <a:srcRect l="-18191" r="-18178"/>
          <a:stretch/>
        </p:blipFill>
        <p:spPr>
          <a:xfrm>
            <a:off x="-304072" y="1966615"/>
            <a:ext cx="4122058" cy="2455171"/>
          </a:xfrm>
          <a:prstGeom prst="rect">
            <a:avLst/>
          </a:prstGeom>
          <a:noFill/>
          <a:ln>
            <a:noFill/>
          </a:ln>
        </p:spPr>
      </p:pic>
      <p:pic>
        <p:nvPicPr>
          <p:cNvPr id="1090" name="Google Shape;1090;gde8dac1a87_0_99" descr="schoolphysics ::Welcome::"/>
          <p:cNvPicPr preferRelativeResize="0"/>
          <p:nvPr/>
        </p:nvPicPr>
        <p:blipFill rotWithShape="1">
          <a:blip r:embed="rId6">
            <a:alphaModFix/>
          </a:blip>
          <a:srcRect/>
          <a:stretch/>
        </p:blipFill>
        <p:spPr>
          <a:xfrm>
            <a:off x="4116648" y="5072066"/>
            <a:ext cx="4560104" cy="1710028"/>
          </a:xfrm>
          <a:prstGeom prst="rect">
            <a:avLst/>
          </a:prstGeom>
          <a:noFill/>
          <a:ln>
            <a:noFill/>
          </a:ln>
        </p:spPr>
      </p:pic>
      <p:pic>
        <p:nvPicPr>
          <p:cNvPr id="1091" name="Google Shape;1091;gde8dac1a87_0_99" descr="box.jpg"/>
          <p:cNvPicPr preferRelativeResize="0"/>
          <p:nvPr/>
        </p:nvPicPr>
        <p:blipFill rotWithShape="1">
          <a:blip r:embed="rId7">
            <a:alphaModFix/>
          </a:blip>
          <a:srcRect t="8725" b="8725"/>
          <a:stretch/>
        </p:blipFill>
        <p:spPr>
          <a:xfrm>
            <a:off x="5155998" y="3027212"/>
            <a:ext cx="3912904" cy="2157629"/>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111"/>
          <p:cNvSpPr txBox="1"/>
          <p:nvPr/>
        </p:nvSpPr>
        <p:spPr>
          <a:xfrm>
            <a:off x="2301072" y="693336"/>
            <a:ext cx="4729949"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1098" name="Google Shape;1098;p111"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11"/>
          <p:cNvSpPr txBox="1"/>
          <p:nvPr/>
        </p:nvSpPr>
        <p:spPr>
          <a:xfrm>
            <a:off x="2301072" y="1647443"/>
            <a:ext cx="472994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Wavelength and Amplitude</a:t>
            </a:r>
            <a:endParaRPr sz="3200">
              <a:solidFill>
                <a:schemeClr val="dk1"/>
              </a:solidFill>
              <a:latin typeface="Calibri"/>
              <a:ea typeface="Calibri"/>
              <a:cs typeface="Calibri"/>
              <a:sym typeface="Calibri"/>
            </a:endParaRPr>
          </a:p>
        </p:txBody>
      </p:sp>
      <p:sp>
        <p:nvSpPr>
          <p:cNvPr id="1100" name="Google Shape;1100;p111"/>
          <p:cNvSpPr txBox="1"/>
          <p:nvPr/>
        </p:nvSpPr>
        <p:spPr>
          <a:xfrm>
            <a:off x="859984" y="2497732"/>
            <a:ext cx="7514492" cy="23083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TEACHER DIRECTIONS:</a:t>
            </a:r>
            <a:endParaRPr/>
          </a:p>
          <a:p>
            <a:pPr marL="0" marR="0" lvl="0" indent="0" algn="l" rtl="0">
              <a:spcBef>
                <a:spcPts val="0"/>
              </a:spcBef>
              <a:spcAft>
                <a:spcPts val="0"/>
              </a:spcAft>
              <a:buNone/>
            </a:pPr>
            <a:r>
              <a:rPr lang="en-US" sz="1600" b="1" i="1" u="sng">
                <a:solidFill>
                  <a:schemeClr val="dk1"/>
                </a:solidFill>
                <a:latin typeface="Calibri"/>
                <a:ea typeface="Calibri"/>
                <a:cs typeface="Calibri"/>
                <a:sym typeface="Calibri"/>
              </a:rPr>
              <a:t>Before</a:t>
            </a:r>
            <a:r>
              <a:rPr lang="en-US" sz="1600" i="1" u="sng">
                <a:solidFill>
                  <a:schemeClr val="dk1"/>
                </a:solidFill>
                <a:latin typeface="Calibri"/>
                <a:ea typeface="Calibri"/>
                <a:cs typeface="Calibri"/>
                <a:sym typeface="Calibri"/>
              </a:rPr>
              <a:t>:</a:t>
            </a:r>
            <a:r>
              <a:rPr lang="en-US" sz="1600" i="1">
                <a:solidFill>
                  <a:schemeClr val="dk1"/>
                </a:solidFill>
                <a:latin typeface="Calibri"/>
                <a:ea typeface="Calibri"/>
                <a:cs typeface="Calibri"/>
                <a:sym typeface="Calibri"/>
              </a:rPr>
              <a:t> Click on the video above and show a video about wavelength and amplitude. Remind students they have seen this demonstration before, but this time they are going to focus on wavelength and review amplitude</a:t>
            </a:r>
            <a:endParaRPr/>
          </a:p>
          <a:p>
            <a:pPr marL="0" marR="0" lvl="0" indent="0" algn="l" rtl="0">
              <a:spcBef>
                <a:spcPts val="0"/>
              </a:spcBef>
              <a:spcAft>
                <a:spcPts val="0"/>
              </a:spcAft>
              <a:buNone/>
            </a:pPr>
            <a:endParaRPr sz="16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i="1" u="sng">
                <a:solidFill>
                  <a:schemeClr val="dk1"/>
                </a:solidFill>
                <a:latin typeface="Calibri"/>
                <a:ea typeface="Calibri"/>
                <a:cs typeface="Calibri"/>
                <a:sym typeface="Calibri"/>
              </a:rPr>
              <a:t>During</a:t>
            </a:r>
            <a:r>
              <a:rPr lang="en-US" sz="1600" i="1">
                <a:solidFill>
                  <a:schemeClr val="dk1"/>
                </a:solidFill>
                <a:latin typeface="Calibri"/>
                <a:ea typeface="Calibri"/>
                <a:cs typeface="Calibri"/>
                <a:sym typeface="Calibri"/>
              </a:rPr>
              <a:t>: During the video, make sure to pause and ask students what they think the wavelength of a wave is/what they remember about amplitude. </a:t>
            </a:r>
            <a:endParaRPr/>
          </a:p>
          <a:p>
            <a:pPr marL="0" marR="0" lvl="0" indent="0" algn="l" rtl="0">
              <a:spcBef>
                <a:spcPts val="0"/>
              </a:spcBef>
              <a:spcAft>
                <a:spcPts val="0"/>
              </a:spcAft>
              <a:buNone/>
            </a:pPr>
            <a:endParaRPr sz="16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i="1" u="sng">
                <a:solidFill>
                  <a:schemeClr val="dk1"/>
                </a:solidFill>
                <a:latin typeface="Calibri"/>
                <a:ea typeface="Calibri"/>
                <a:cs typeface="Calibri"/>
                <a:sym typeface="Calibri"/>
              </a:rPr>
              <a:t>After</a:t>
            </a:r>
            <a:r>
              <a:rPr lang="en-US" sz="1600" i="1">
                <a:solidFill>
                  <a:schemeClr val="dk1"/>
                </a:solidFill>
                <a:latin typeface="Calibri"/>
                <a:ea typeface="Calibri"/>
                <a:cs typeface="Calibri"/>
                <a:sym typeface="Calibri"/>
              </a:rPr>
              <a:t>: Tell students that in today’s lesson they will learn more about wavelength. </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1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113"/>
          <p:cNvSpPr txBox="1"/>
          <p:nvPr/>
        </p:nvSpPr>
        <p:spPr>
          <a:xfrm>
            <a:off x="624410" y="849542"/>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The ball didn’t move left and right with the wave. Why did it just bob up and down?</a:t>
            </a:r>
            <a:endParaRPr/>
          </a:p>
        </p:txBody>
      </p:sp>
      <p:pic>
        <p:nvPicPr>
          <p:cNvPr id="1113" name="Google Shape;1113;p113"/>
          <p:cNvPicPr preferRelativeResize="0"/>
          <p:nvPr/>
        </p:nvPicPr>
        <p:blipFill rotWithShape="1">
          <a:blip r:embed="rId3">
            <a:alphaModFix/>
          </a:blip>
          <a:srcRect l="3438" t="11249" r="33125" b="22750"/>
          <a:stretch/>
        </p:blipFill>
        <p:spPr>
          <a:xfrm>
            <a:off x="1671637" y="2099013"/>
            <a:ext cx="5800726" cy="3771900"/>
          </a:xfrm>
          <a:prstGeom prst="rect">
            <a:avLst/>
          </a:prstGeom>
          <a:noFill/>
          <a:ln>
            <a:noFill/>
          </a:ln>
        </p:spPr>
      </p:pic>
      <p:sp>
        <p:nvSpPr>
          <p:cNvPr id="1114" name="Google Shape;1114;p11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1"/>
          <p:cNvSpPr txBox="1">
            <a:spLocks noGrp="1"/>
          </p:cNvSpPr>
          <p:nvPr>
            <p:ph type="title"/>
          </p:nvPr>
        </p:nvSpPr>
        <p:spPr>
          <a:xfrm>
            <a:off x="849550" y="448575"/>
            <a:ext cx="7968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u="sng"/>
              <a:t>Vibration</a:t>
            </a:r>
            <a:r>
              <a:rPr lang="en-US" sz="3600"/>
              <a:t>: Movement of particles that occurs in solids, liquids, or gases. </a:t>
            </a:r>
            <a:endParaRPr/>
          </a:p>
        </p:txBody>
      </p:sp>
      <p:pic>
        <p:nvPicPr>
          <p:cNvPr id="201" name="Google Shape;201;p11" descr="guitar.jpg"/>
          <p:cNvPicPr preferRelativeResize="0">
            <a:picLocks noGrp="1"/>
          </p:cNvPicPr>
          <p:nvPr>
            <p:ph type="body" idx="1"/>
          </p:nvPr>
        </p:nvPicPr>
        <p:blipFill rotWithShape="1">
          <a:blip r:embed="rId3">
            <a:alphaModFix/>
          </a:blip>
          <a:srcRect t="8727" b="8727"/>
          <a:stretch/>
        </p:blipFill>
        <p:spPr>
          <a:xfrm>
            <a:off x="457200" y="1875971"/>
            <a:ext cx="8229600" cy="4525963"/>
          </a:xfrm>
          <a:prstGeom prst="rect">
            <a:avLst/>
          </a:prstGeom>
          <a:noFill/>
          <a:ln w="9525" cap="flat" cmpd="sng">
            <a:solidFill>
              <a:schemeClr val="lt1"/>
            </a:solidFill>
            <a:prstDash val="solid"/>
            <a:round/>
            <a:headEnd type="none" w="sm" len="sm"/>
            <a:tailEnd type="none" w="sm" len="sm"/>
          </a:ln>
        </p:spPr>
      </p:pic>
      <p:sp>
        <p:nvSpPr>
          <p:cNvPr id="202" name="Google Shape;202;p1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114"/>
          <p:cNvSpPr txBox="1"/>
          <p:nvPr/>
        </p:nvSpPr>
        <p:spPr>
          <a:xfrm>
            <a:off x="624410" y="849542"/>
            <a:ext cx="82095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What is wavelength?</a:t>
            </a:r>
            <a:endParaRPr/>
          </a:p>
        </p:txBody>
      </p:sp>
      <p:sp>
        <p:nvSpPr>
          <p:cNvPr id="1121" name="Google Shape;1121;p11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2" name="Google Shape;1122;p114"/>
          <p:cNvPicPr preferRelativeResize="0"/>
          <p:nvPr/>
        </p:nvPicPr>
        <p:blipFill rotWithShape="1">
          <a:blip r:embed="rId4">
            <a:alphaModFix/>
          </a:blip>
          <a:srcRect l="7968" t="22637" r="31249" b="20249"/>
          <a:stretch/>
        </p:blipFill>
        <p:spPr>
          <a:xfrm>
            <a:off x="1950243" y="2236680"/>
            <a:ext cx="5557838" cy="3264008"/>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115"/>
          <p:cNvSpPr txBox="1"/>
          <p:nvPr/>
        </p:nvSpPr>
        <p:spPr>
          <a:xfrm>
            <a:off x="624410" y="849542"/>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The shorter the wavelength the more ______ a wave has.</a:t>
            </a:r>
            <a:endParaRPr/>
          </a:p>
        </p:txBody>
      </p:sp>
      <p:sp>
        <p:nvSpPr>
          <p:cNvPr id="1129" name="Google Shape;1129;p11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30" name="Google Shape;1130;p115"/>
          <p:cNvPicPr preferRelativeResize="0"/>
          <p:nvPr/>
        </p:nvPicPr>
        <p:blipFill rotWithShape="1">
          <a:blip r:embed="rId4">
            <a:alphaModFix/>
          </a:blip>
          <a:srcRect l="7968" t="22637" r="31249" b="20249"/>
          <a:stretch/>
        </p:blipFill>
        <p:spPr>
          <a:xfrm>
            <a:off x="1471612" y="2236680"/>
            <a:ext cx="6657975" cy="3771778"/>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gdbfc4be162_4_7"/>
          <p:cNvSpPr txBox="1"/>
          <p:nvPr/>
        </p:nvSpPr>
        <p:spPr>
          <a:xfrm>
            <a:off x="624410" y="849542"/>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The shorter the wavelength the more </a:t>
            </a:r>
            <a:r>
              <a:rPr lang="en-US" sz="3000" u="sng">
                <a:solidFill>
                  <a:srgbClr val="FF0000"/>
                </a:solidFill>
                <a:latin typeface="Calibri"/>
                <a:ea typeface="Calibri"/>
                <a:cs typeface="Calibri"/>
                <a:sym typeface="Calibri"/>
              </a:rPr>
              <a:t>energy</a:t>
            </a:r>
            <a:r>
              <a:rPr lang="en-US" sz="3000">
                <a:solidFill>
                  <a:schemeClr val="dk1"/>
                </a:solidFill>
                <a:latin typeface="Calibri"/>
                <a:ea typeface="Calibri"/>
                <a:cs typeface="Calibri"/>
                <a:sym typeface="Calibri"/>
              </a:rPr>
              <a:t> a wave has.</a:t>
            </a:r>
            <a:endParaRPr/>
          </a:p>
        </p:txBody>
      </p:sp>
      <p:sp>
        <p:nvSpPr>
          <p:cNvPr id="1137" name="Google Shape;1137;gdbfc4be162_4_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38" name="Google Shape;1138;gdbfc4be162_4_7"/>
          <p:cNvPicPr preferRelativeResize="0"/>
          <p:nvPr/>
        </p:nvPicPr>
        <p:blipFill rotWithShape="1">
          <a:blip r:embed="rId4">
            <a:alphaModFix/>
          </a:blip>
          <a:srcRect l="7968" t="22639" r="31252" b="20246"/>
          <a:stretch/>
        </p:blipFill>
        <p:spPr>
          <a:xfrm>
            <a:off x="1471612" y="2236680"/>
            <a:ext cx="6657977" cy="3771779"/>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Google Shape;1144;p11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5" name="Google Shape;1145;p116"/>
          <p:cNvPicPr preferRelativeResize="0"/>
          <p:nvPr/>
        </p:nvPicPr>
        <p:blipFill rotWithShape="1">
          <a:blip r:embed="rId4">
            <a:alphaModFix/>
          </a:blip>
          <a:srcRect l="5782" t="22500" r="30780" b="12500"/>
          <a:stretch/>
        </p:blipFill>
        <p:spPr>
          <a:xfrm>
            <a:off x="1296304" y="1844988"/>
            <a:ext cx="6551381" cy="4214813"/>
          </a:xfrm>
          <a:prstGeom prst="rect">
            <a:avLst/>
          </a:prstGeom>
          <a:noFill/>
          <a:ln>
            <a:noFill/>
          </a:ln>
        </p:spPr>
      </p:pic>
      <p:sp>
        <p:nvSpPr>
          <p:cNvPr id="1146" name="Google Shape;1146;p116"/>
          <p:cNvSpPr txBox="1"/>
          <p:nvPr/>
        </p:nvSpPr>
        <p:spPr>
          <a:xfrm>
            <a:off x="624410" y="849542"/>
            <a:ext cx="8209504"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What is amplitude?</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11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17"/>
          <p:cNvSpPr txBox="1"/>
          <p:nvPr/>
        </p:nvSpPr>
        <p:spPr>
          <a:xfrm>
            <a:off x="624410" y="849542"/>
            <a:ext cx="8209504"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How do you measure amplitude?</a:t>
            </a:r>
            <a:endParaRPr/>
          </a:p>
        </p:txBody>
      </p:sp>
      <p:pic>
        <p:nvPicPr>
          <p:cNvPr id="1154" name="Google Shape;1154;p117"/>
          <p:cNvPicPr preferRelativeResize="0"/>
          <p:nvPr/>
        </p:nvPicPr>
        <p:blipFill rotWithShape="1">
          <a:blip r:embed="rId4">
            <a:alphaModFix/>
          </a:blip>
          <a:srcRect l="4646" t="22637" r="30779" b="12249"/>
          <a:stretch/>
        </p:blipFill>
        <p:spPr>
          <a:xfrm>
            <a:off x="1619708" y="2150004"/>
            <a:ext cx="5904590" cy="3721207"/>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118"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119"/>
          <p:cNvSpPr txBox="1">
            <a:spLocks noGrp="1"/>
          </p:cNvSpPr>
          <p:nvPr>
            <p:ph type="title"/>
          </p:nvPr>
        </p:nvSpPr>
        <p:spPr>
          <a:xfrm>
            <a:off x="784696" y="278042"/>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u="sng"/>
              <a:t>Medium</a:t>
            </a:r>
            <a:r>
              <a:rPr lang="en-US" sz="3600"/>
              <a:t>: any material that waves can travel through</a:t>
            </a:r>
            <a:endParaRPr/>
          </a:p>
        </p:txBody>
      </p:sp>
      <p:pic>
        <p:nvPicPr>
          <p:cNvPr id="1167" name="Google Shape;1167;p119" descr="earth.jpg"/>
          <p:cNvPicPr preferRelativeResize="0">
            <a:picLocks noGrp="1"/>
          </p:cNvPicPr>
          <p:nvPr>
            <p:ph type="body" idx="1"/>
          </p:nvPr>
        </p:nvPicPr>
        <p:blipFill rotWithShape="1">
          <a:blip r:embed="rId3">
            <a:alphaModFix/>
          </a:blip>
          <a:srcRect l="-14891" r="-14891"/>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168" name="Google Shape;1168;p11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20"/>
          <p:cNvSpPr txBox="1">
            <a:spLocks noGrp="1"/>
          </p:cNvSpPr>
          <p:nvPr>
            <p:ph type="title"/>
          </p:nvPr>
        </p:nvSpPr>
        <p:spPr>
          <a:xfrm>
            <a:off x="766675" y="413700"/>
            <a:ext cx="81393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u="sng"/>
              <a:t>Vibration</a:t>
            </a:r>
            <a:r>
              <a:rPr lang="en-US" sz="3600"/>
              <a:t>: movement of particles that occurs in solids, liquids, or gases</a:t>
            </a:r>
            <a:endParaRPr/>
          </a:p>
        </p:txBody>
      </p:sp>
      <p:pic>
        <p:nvPicPr>
          <p:cNvPr id="1175" name="Google Shape;1175;p120" descr="guitar.jpg"/>
          <p:cNvPicPr preferRelativeResize="0">
            <a:picLocks noGrp="1"/>
          </p:cNvPicPr>
          <p:nvPr>
            <p:ph type="body" idx="1"/>
          </p:nvPr>
        </p:nvPicPr>
        <p:blipFill rotWithShape="1">
          <a:blip r:embed="rId3">
            <a:alphaModFix/>
          </a:blip>
          <a:srcRect t="8727" b="8727"/>
          <a:stretch/>
        </p:blipFill>
        <p:spPr>
          <a:xfrm>
            <a:off x="457200" y="1875971"/>
            <a:ext cx="8229600" cy="4525963"/>
          </a:xfrm>
          <a:prstGeom prst="rect">
            <a:avLst/>
          </a:prstGeom>
          <a:noFill/>
          <a:ln w="9525" cap="flat" cmpd="sng">
            <a:solidFill>
              <a:schemeClr val="lt1"/>
            </a:solidFill>
            <a:prstDash val="solid"/>
            <a:round/>
            <a:headEnd type="none" w="sm" len="sm"/>
            <a:tailEnd type="none" w="sm" len="sm"/>
          </a:ln>
        </p:spPr>
      </p:pic>
      <p:sp>
        <p:nvSpPr>
          <p:cNvPr id="1176" name="Google Shape;1176;p12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121"/>
          <p:cNvSpPr txBox="1">
            <a:spLocks noGrp="1"/>
          </p:cNvSpPr>
          <p:nvPr>
            <p:ph type="title"/>
          </p:nvPr>
        </p:nvSpPr>
        <p:spPr>
          <a:xfrm>
            <a:off x="849550" y="263850"/>
            <a:ext cx="79380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u="sng"/>
              <a:t>Sound Waves</a:t>
            </a:r>
            <a:r>
              <a:rPr lang="en-US" sz="3600"/>
              <a:t>: longitudinal waves that travel through mediums</a:t>
            </a:r>
            <a:endParaRPr/>
          </a:p>
        </p:txBody>
      </p:sp>
      <p:pic>
        <p:nvPicPr>
          <p:cNvPr id="1183" name="Google Shape;1183;p121" descr="soundwaves.jpg"/>
          <p:cNvPicPr preferRelativeResize="0">
            <a:picLocks noGrp="1"/>
          </p:cNvPicPr>
          <p:nvPr>
            <p:ph type="body" idx="1"/>
          </p:nvPr>
        </p:nvPicPr>
        <p:blipFill rotWithShape="1">
          <a:blip r:embed="rId3">
            <a:alphaModFix/>
          </a:blip>
          <a:srcRect l="-22732" r="-22731"/>
          <a:stretch/>
        </p:blipFill>
        <p:spPr>
          <a:xfrm>
            <a:off x="457200" y="1730829"/>
            <a:ext cx="8229600" cy="4525963"/>
          </a:xfrm>
          <a:prstGeom prst="rect">
            <a:avLst/>
          </a:prstGeom>
          <a:noFill/>
          <a:ln w="9525" cap="flat" cmpd="sng">
            <a:solidFill>
              <a:schemeClr val="lt1"/>
            </a:solidFill>
            <a:prstDash val="solid"/>
            <a:round/>
            <a:headEnd type="none" w="sm" len="sm"/>
            <a:tailEnd type="none" w="sm" len="sm"/>
          </a:ln>
        </p:spPr>
      </p:pic>
      <p:sp>
        <p:nvSpPr>
          <p:cNvPr id="1184" name="Google Shape;1184;p12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1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u="sng"/>
              <a:t>Compression</a:t>
            </a:r>
            <a:r>
              <a:rPr lang="en-US" sz="3600"/>
              <a:t>: where particles are closely packed </a:t>
            </a:r>
            <a:endParaRPr/>
          </a:p>
        </p:txBody>
      </p:sp>
      <p:sp>
        <p:nvSpPr>
          <p:cNvPr id="1192" name="Google Shape;1192;p122"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Placeholder 2">
            <a:extLst>
              <a:ext uri="{FF2B5EF4-FFF2-40B4-BE49-F238E27FC236}">
                <a16:creationId xmlns:a16="http://schemas.microsoft.com/office/drawing/2014/main" id="{A3BD6103-20AD-47FC-9EA0-94246A3FB77D}"/>
              </a:ext>
            </a:extLst>
          </p:cNvPr>
          <p:cNvSpPr>
            <a:spLocks noGrp="1"/>
          </p:cNvSpPr>
          <p:nvPr>
            <p:ph type="body" idx="1"/>
          </p:nvPr>
        </p:nvSpPr>
        <p:spPr/>
        <p:txBody>
          <a:bodyPr/>
          <a:lstStyle/>
          <a:p>
            <a:endParaRPr lang="en-US"/>
          </a:p>
        </p:txBody>
      </p:sp>
      <p:pic>
        <p:nvPicPr>
          <p:cNvPr id="3074" name="Picture 2" descr="Compression and rarefaction | Longitudinal waves | Siyavula">
            <a:extLst>
              <a:ext uri="{FF2B5EF4-FFF2-40B4-BE49-F238E27FC236}">
                <a16:creationId xmlns:a16="http://schemas.microsoft.com/office/drawing/2014/main" id="{8FD17550-8188-401E-8E2E-D5FC7D2071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44" y="2178121"/>
            <a:ext cx="8625930" cy="23276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2"/>
          <p:cNvSpPr txBox="1">
            <a:spLocks noGrp="1"/>
          </p:cNvSpPr>
          <p:nvPr>
            <p:ph type="title"/>
          </p:nvPr>
        </p:nvSpPr>
        <p:spPr>
          <a:xfrm>
            <a:off x="849550" y="339400"/>
            <a:ext cx="79557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u="sng"/>
              <a:t>Sound Waves</a:t>
            </a:r>
            <a:r>
              <a:rPr lang="en-US" sz="3600"/>
              <a:t>: longitudinal waves that travel through mediums</a:t>
            </a:r>
            <a:endParaRPr/>
          </a:p>
        </p:txBody>
      </p:sp>
      <p:pic>
        <p:nvPicPr>
          <p:cNvPr id="209" name="Google Shape;209;p12" descr="soundwaves.jpg"/>
          <p:cNvPicPr preferRelativeResize="0">
            <a:picLocks noGrp="1"/>
          </p:cNvPicPr>
          <p:nvPr>
            <p:ph type="body" idx="1"/>
          </p:nvPr>
        </p:nvPicPr>
        <p:blipFill rotWithShape="1">
          <a:blip r:embed="rId3">
            <a:alphaModFix/>
          </a:blip>
          <a:srcRect l="-22732" r="-22731"/>
          <a:stretch/>
        </p:blipFill>
        <p:spPr>
          <a:xfrm>
            <a:off x="457200" y="1730829"/>
            <a:ext cx="8229600" cy="4525963"/>
          </a:xfrm>
          <a:prstGeom prst="rect">
            <a:avLst/>
          </a:prstGeom>
          <a:noFill/>
          <a:ln w="9525" cap="flat" cmpd="sng">
            <a:solidFill>
              <a:schemeClr val="lt1"/>
            </a:solidFill>
            <a:prstDash val="solid"/>
            <a:round/>
            <a:headEnd type="none" w="sm" len="sm"/>
            <a:tailEnd type="none" w="sm" len="sm"/>
          </a:ln>
        </p:spPr>
      </p:pic>
      <p:sp>
        <p:nvSpPr>
          <p:cNvPr id="210" name="Google Shape;210;p1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123"/>
          <p:cNvSpPr txBox="1">
            <a:spLocks noGrp="1"/>
          </p:cNvSpPr>
          <p:nvPr>
            <p:ph type="title"/>
          </p:nvPr>
        </p:nvSpPr>
        <p:spPr>
          <a:xfrm>
            <a:off x="457200" y="424771"/>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u="sng"/>
              <a:t>Rarefaction</a:t>
            </a:r>
            <a:r>
              <a:rPr lang="en-US" sz="3600"/>
              <a:t>: where particles are loosely packed</a:t>
            </a:r>
            <a:endParaRPr/>
          </a:p>
        </p:txBody>
      </p:sp>
      <p:sp>
        <p:nvSpPr>
          <p:cNvPr id="1200" name="Google Shape;1200;p123"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Placeholder 2">
            <a:extLst>
              <a:ext uri="{FF2B5EF4-FFF2-40B4-BE49-F238E27FC236}">
                <a16:creationId xmlns:a16="http://schemas.microsoft.com/office/drawing/2014/main" id="{7D6EC6C9-D96C-4A5F-8960-04ED5D35F282}"/>
              </a:ext>
            </a:extLst>
          </p:cNvPr>
          <p:cNvSpPr>
            <a:spLocks noGrp="1"/>
          </p:cNvSpPr>
          <p:nvPr>
            <p:ph type="body" idx="1"/>
          </p:nvPr>
        </p:nvSpPr>
        <p:spPr/>
        <p:txBody>
          <a:bodyPr/>
          <a:lstStyle/>
          <a:p>
            <a:endParaRPr lang="en-US"/>
          </a:p>
        </p:txBody>
      </p:sp>
      <p:pic>
        <p:nvPicPr>
          <p:cNvPr id="4098" name="Picture 2" descr="Compression and rarefaction | Longitudinal waves | Siyavula">
            <a:extLst>
              <a:ext uri="{FF2B5EF4-FFF2-40B4-BE49-F238E27FC236}">
                <a16:creationId xmlns:a16="http://schemas.microsoft.com/office/drawing/2014/main" id="{8F62B998-84CE-4EC9-BC4C-4E83C4C928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889800"/>
            <a:ext cx="8323719" cy="22460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p124"/>
          <p:cNvSpPr txBox="1">
            <a:spLocks noGrp="1"/>
          </p:cNvSpPr>
          <p:nvPr>
            <p:ph type="title"/>
          </p:nvPr>
        </p:nvSpPr>
        <p:spPr>
          <a:xfrm>
            <a:off x="324464" y="546178"/>
            <a:ext cx="8819536" cy="168689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a:t>Amplitude:</a:t>
            </a:r>
            <a:r>
              <a:rPr lang="en-US" b="1"/>
              <a:t> </a:t>
            </a:r>
            <a:r>
              <a:rPr lang="en-US"/>
              <a:t>is the maximum distance a particle travels from rest </a:t>
            </a:r>
            <a:endParaRPr/>
          </a:p>
        </p:txBody>
      </p:sp>
      <p:grpSp>
        <p:nvGrpSpPr>
          <p:cNvPr id="1207" name="Google Shape;1207;p124"/>
          <p:cNvGrpSpPr/>
          <p:nvPr/>
        </p:nvGrpSpPr>
        <p:grpSpPr>
          <a:xfrm>
            <a:off x="1442294" y="2835185"/>
            <a:ext cx="6259411" cy="2522511"/>
            <a:chOff x="1191395" y="2403344"/>
            <a:chExt cx="6259411" cy="2522511"/>
          </a:xfrm>
        </p:grpSpPr>
        <p:sp>
          <p:nvSpPr>
            <p:cNvPr id="1208" name="Google Shape;1208;p124"/>
            <p:cNvSpPr/>
            <p:nvPr/>
          </p:nvSpPr>
          <p:spPr>
            <a:xfrm>
              <a:off x="3921643" y="2403344"/>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9" name="Google Shape;1209;p124"/>
            <p:cNvSpPr/>
            <p:nvPr/>
          </p:nvSpPr>
          <p:spPr>
            <a:xfrm>
              <a:off x="3921643" y="4024430"/>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210" name="Google Shape;1210;p124"/>
            <p:cNvCxnSpPr/>
            <p:nvPr/>
          </p:nvCxnSpPr>
          <p:spPr>
            <a:xfrm>
              <a:off x="1191395" y="2854056"/>
              <a:ext cx="6259411"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cxnSp>
          <p:nvCxnSpPr>
            <p:cNvPr id="1211" name="Google Shape;1211;p124"/>
            <p:cNvCxnSpPr/>
            <p:nvPr/>
          </p:nvCxnSpPr>
          <p:spPr>
            <a:xfrm>
              <a:off x="3152216" y="4475142"/>
              <a:ext cx="2337767"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grpSp>
      <p:sp>
        <p:nvSpPr>
          <p:cNvPr id="1212" name="Google Shape;1212;p124"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125"/>
          <p:cNvSpPr txBox="1">
            <a:spLocks noGrp="1"/>
          </p:cNvSpPr>
          <p:nvPr>
            <p:ph type="title"/>
          </p:nvPr>
        </p:nvSpPr>
        <p:spPr>
          <a:xfrm>
            <a:off x="567700" y="255200"/>
            <a:ext cx="8365800" cy="20277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sz="4000" b="1" u="sng"/>
              <a:t>Intensity:</a:t>
            </a:r>
            <a:r>
              <a:rPr lang="en-US" sz="4000" b="1"/>
              <a:t> </a:t>
            </a:r>
            <a:r>
              <a:rPr lang="en-US" sz="4000"/>
              <a:t>the amount of sound energy that passes through a square meter in 1 second</a:t>
            </a:r>
            <a:r>
              <a:rPr lang="en-US" sz="3600"/>
              <a:t> </a:t>
            </a:r>
            <a:endParaRPr/>
          </a:p>
        </p:txBody>
      </p:sp>
      <p:pic>
        <p:nvPicPr>
          <p:cNvPr id="1219" name="Google Shape;1219;p125" descr="box.jpg"/>
          <p:cNvPicPr preferRelativeResize="0">
            <a:picLocks noGrp="1"/>
          </p:cNvPicPr>
          <p:nvPr>
            <p:ph type="body" idx="1"/>
          </p:nvPr>
        </p:nvPicPr>
        <p:blipFill rotWithShape="1">
          <a:blip r:embed="rId3">
            <a:alphaModFix/>
          </a:blip>
          <a:srcRect t="8727" b="8727"/>
          <a:stretch/>
        </p:blipFill>
        <p:spPr>
          <a:xfrm>
            <a:off x="457200" y="2219324"/>
            <a:ext cx="8229600" cy="4525963"/>
          </a:xfrm>
          <a:prstGeom prst="rect">
            <a:avLst/>
          </a:prstGeom>
          <a:noFill/>
          <a:ln w="9525" cap="flat" cmpd="sng">
            <a:solidFill>
              <a:schemeClr val="lt1"/>
            </a:solidFill>
            <a:prstDash val="solid"/>
            <a:round/>
            <a:headEnd type="none" w="sm" len="sm"/>
            <a:tailEnd type="none" w="sm" len="sm"/>
          </a:ln>
        </p:spPr>
      </p:pic>
      <p:sp>
        <p:nvSpPr>
          <p:cNvPr id="1220" name="Google Shape;1220;p12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126"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p127"/>
          <p:cNvSpPr txBox="1">
            <a:spLocks noGrp="1"/>
          </p:cNvSpPr>
          <p:nvPr>
            <p:ph type="title"/>
          </p:nvPr>
        </p:nvSpPr>
        <p:spPr>
          <a:xfrm>
            <a:off x="772453" y="264217"/>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a:t>What is a medium?</a:t>
            </a:r>
            <a:endParaRPr/>
          </a:p>
        </p:txBody>
      </p:sp>
      <p:pic>
        <p:nvPicPr>
          <p:cNvPr id="1233" name="Google Shape;1233;p127" descr="earth.jpg"/>
          <p:cNvPicPr preferRelativeResize="0">
            <a:picLocks noGrp="1"/>
          </p:cNvPicPr>
          <p:nvPr>
            <p:ph type="body" idx="1"/>
          </p:nvPr>
        </p:nvPicPr>
        <p:blipFill rotWithShape="1">
          <a:blip r:embed="rId3">
            <a:alphaModFix/>
          </a:blip>
          <a:srcRect l="-14891" r="-14891"/>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234" name="Google Shape;1234;p12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gdbfc4be162_5_42"/>
          <p:cNvSpPr txBox="1">
            <a:spLocks noGrp="1"/>
          </p:cNvSpPr>
          <p:nvPr>
            <p:ph type="title"/>
          </p:nvPr>
        </p:nvSpPr>
        <p:spPr>
          <a:xfrm>
            <a:off x="752700" y="441325"/>
            <a:ext cx="79341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a:t>Vibration is the _________ that occurs in solids, liquids, or gases. </a:t>
            </a:r>
            <a:endParaRPr/>
          </a:p>
        </p:txBody>
      </p:sp>
      <p:pic>
        <p:nvPicPr>
          <p:cNvPr id="1241" name="Google Shape;1241;gdbfc4be162_5_42" descr="guitar.jpg"/>
          <p:cNvPicPr preferRelativeResize="0">
            <a:picLocks noGrp="1"/>
          </p:cNvPicPr>
          <p:nvPr>
            <p:ph type="body" idx="1"/>
          </p:nvPr>
        </p:nvPicPr>
        <p:blipFill rotWithShape="1">
          <a:blip r:embed="rId3">
            <a:alphaModFix/>
          </a:blip>
          <a:srcRect t="8725" b="8725"/>
          <a:stretch/>
        </p:blipFill>
        <p:spPr>
          <a:xfrm>
            <a:off x="457200" y="1875971"/>
            <a:ext cx="8229600" cy="4526100"/>
          </a:xfrm>
          <a:prstGeom prst="rect">
            <a:avLst/>
          </a:prstGeom>
          <a:noFill/>
          <a:ln w="9525" cap="flat" cmpd="sng">
            <a:solidFill>
              <a:schemeClr val="lt1"/>
            </a:solidFill>
            <a:prstDash val="solid"/>
            <a:round/>
            <a:headEnd type="none" w="sm" len="sm"/>
            <a:tailEnd type="none" w="sm" len="sm"/>
          </a:ln>
        </p:spPr>
      </p:pic>
      <p:sp>
        <p:nvSpPr>
          <p:cNvPr id="1242" name="Google Shape;1242;gdbfc4be162_5_42"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gdbfc4be162_5_49"/>
          <p:cNvSpPr txBox="1">
            <a:spLocks noGrp="1"/>
          </p:cNvSpPr>
          <p:nvPr>
            <p:ph type="title"/>
          </p:nvPr>
        </p:nvSpPr>
        <p:spPr>
          <a:xfrm>
            <a:off x="752700" y="441325"/>
            <a:ext cx="79341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a:t>Vibration is the </a:t>
            </a:r>
            <a:r>
              <a:rPr lang="en-US" sz="3600" u="sng">
                <a:solidFill>
                  <a:srgbClr val="FF0000"/>
                </a:solidFill>
              </a:rPr>
              <a:t>movement of particles</a:t>
            </a:r>
            <a:r>
              <a:rPr lang="en-US" sz="3600"/>
              <a:t> that occurs in solids, liquids, or gases. </a:t>
            </a:r>
            <a:endParaRPr/>
          </a:p>
        </p:txBody>
      </p:sp>
      <p:pic>
        <p:nvPicPr>
          <p:cNvPr id="1249" name="Google Shape;1249;gdbfc4be162_5_49" descr="guitar.jpg"/>
          <p:cNvPicPr preferRelativeResize="0">
            <a:picLocks noGrp="1"/>
          </p:cNvPicPr>
          <p:nvPr>
            <p:ph type="body" idx="1"/>
          </p:nvPr>
        </p:nvPicPr>
        <p:blipFill rotWithShape="1">
          <a:blip r:embed="rId3">
            <a:alphaModFix/>
          </a:blip>
          <a:srcRect t="8725" b="8725"/>
          <a:stretch/>
        </p:blipFill>
        <p:spPr>
          <a:xfrm>
            <a:off x="457200" y="1875971"/>
            <a:ext cx="8229600" cy="4526100"/>
          </a:xfrm>
          <a:prstGeom prst="rect">
            <a:avLst/>
          </a:prstGeom>
          <a:noFill/>
          <a:ln w="9525" cap="flat" cmpd="sng">
            <a:solidFill>
              <a:schemeClr val="lt1"/>
            </a:solidFill>
            <a:prstDash val="solid"/>
            <a:round/>
            <a:headEnd type="none" w="sm" len="sm"/>
            <a:tailEnd type="none" w="sm" len="sm"/>
          </a:ln>
        </p:spPr>
      </p:pic>
      <p:sp>
        <p:nvSpPr>
          <p:cNvPr id="1250" name="Google Shape;1250;gdbfc4be162_5_49"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gdbfc4be162_5_56"/>
          <p:cNvSpPr txBox="1">
            <a:spLocks noGrp="1"/>
          </p:cNvSpPr>
          <p:nvPr>
            <p:ph type="title"/>
          </p:nvPr>
        </p:nvSpPr>
        <p:spPr>
          <a:xfrm>
            <a:off x="2245352" y="408825"/>
            <a:ext cx="46533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600"/>
              <a:buFont typeface="Calibri"/>
              <a:buNone/>
            </a:pPr>
            <a:r>
              <a:rPr lang="en-US" sz="3600"/>
              <a:t>What are sound waves?</a:t>
            </a:r>
            <a:endParaRPr/>
          </a:p>
        </p:txBody>
      </p:sp>
      <p:pic>
        <p:nvPicPr>
          <p:cNvPr id="1257" name="Google Shape;1257;gdbfc4be162_5_56" descr="soundwaves.jpg"/>
          <p:cNvPicPr preferRelativeResize="0">
            <a:picLocks noGrp="1"/>
          </p:cNvPicPr>
          <p:nvPr>
            <p:ph type="body" idx="1"/>
          </p:nvPr>
        </p:nvPicPr>
        <p:blipFill rotWithShape="1">
          <a:blip r:embed="rId3">
            <a:alphaModFix/>
          </a:blip>
          <a:srcRect l="-22734" r="-22720"/>
          <a:stretch/>
        </p:blipFill>
        <p:spPr>
          <a:xfrm>
            <a:off x="457200" y="1730829"/>
            <a:ext cx="8229600" cy="4526100"/>
          </a:xfrm>
          <a:prstGeom prst="rect">
            <a:avLst/>
          </a:prstGeom>
          <a:noFill/>
          <a:ln w="9525" cap="flat" cmpd="sng">
            <a:solidFill>
              <a:schemeClr val="lt1"/>
            </a:solidFill>
            <a:prstDash val="solid"/>
            <a:round/>
            <a:headEnd type="none" w="sm" len="sm"/>
            <a:tailEnd type="none" w="sm" len="sm"/>
          </a:ln>
        </p:spPr>
      </p:pic>
      <p:sp>
        <p:nvSpPr>
          <p:cNvPr id="1258" name="Google Shape;1258;gdbfc4be162_5_56"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4" name="Google Shape;1264;gdbfc4be162_5_63"/>
          <p:cNvSpPr txBox="1">
            <a:spLocks noGrp="1"/>
          </p:cNvSpPr>
          <p:nvPr>
            <p:ph type="title"/>
          </p:nvPr>
        </p:nvSpPr>
        <p:spPr>
          <a:xfrm>
            <a:off x="457200" y="23218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a:t>What is the difference between compression and rarefaction?</a:t>
            </a:r>
            <a:endParaRPr/>
          </a:p>
        </p:txBody>
      </p:sp>
      <p:pic>
        <p:nvPicPr>
          <p:cNvPr id="1265" name="Google Shape;1265;gdbfc4be162_5_63"/>
          <p:cNvPicPr preferRelativeResize="0">
            <a:picLocks noGrp="1"/>
          </p:cNvPicPr>
          <p:nvPr>
            <p:ph type="body" idx="1"/>
          </p:nvPr>
        </p:nvPicPr>
        <p:blipFill rotWithShape="1">
          <a:blip r:embed="rId3">
            <a:alphaModFix/>
          </a:blip>
          <a:srcRect l="59386" t="19103" r="30265" b="25506"/>
          <a:stretch/>
        </p:blipFill>
        <p:spPr>
          <a:xfrm>
            <a:off x="935033" y="2446861"/>
            <a:ext cx="2627100" cy="3384900"/>
          </a:xfrm>
          <a:prstGeom prst="rect">
            <a:avLst/>
          </a:prstGeom>
          <a:noFill/>
          <a:ln w="9525" cap="flat" cmpd="sng">
            <a:solidFill>
              <a:schemeClr val="lt1"/>
            </a:solidFill>
            <a:prstDash val="solid"/>
            <a:round/>
            <a:headEnd type="none" w="sm" len="sm"/>
            <a:tailEnd type="none" w="sm" len="sm"/>
          </a:ln>
        </p:spPr>
      </p:pic>
      <p:sp>
        <p:nvSpPr>
          <p:cNvPr id="1266" name="Google Shape;1266;gdbfc4be162_5_63"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7" name="Google Shape;1267;gdbfc4be162_5_63"/>
          <p:cNvPicPr preferRelativeResize="0"/>
          <p:nvPr/>
        </p:nvPicPr>
        <p:blipFill rotWithShape="1">
          <a:blip r:embed="rId3">
            <a:alphaModFix/>
          </a:blip>
          <a:srcRect l="42500" t="25837" r="40685" b="18940"/>
          <a:stretch/>
        </p:blipFill>
        <p:spPr>
          <a:xfrm>
            <a:off x="5217138" y="2903174"/>
            <a:ext cx="3286274" cy="2597800"/>
          </a:xfrm>
          <a:prstGeom prst="rect">
            <a:avLst/>
          </a:prstGeom>
          <a:noFill/>
          <a:ln>
            <a:noFill/>
          </a:ln>
        </p:spPr>
      </p:pic>
      <p:pic>
        <p:nvPicPr>
          <p:cNvPr id="1268" name="Google Shape;1268;gdbfc4be162_5_63"/>
          <p:cNvPicPr preferRelativeResize="0"/>
          <p:nvPr/>
        </p:nvPicPr>
        <p:blipFill>
          <a:blip r:embed="rId5">
            <a:alphaModFix/>
          </a:blip>
          <a:stretch>
            <a:fillRect/>
          </a:stretch>
        </p:blipFill>
        <p:spPr>
          <a:xfrm>
            <a:off x="82800" y="1527600"/>
            <a:ext cx="4331575" cy="5223400"/>
          </a:xfrm>
          <a:prstGeom prst="rect">
            <a:avLst/>
          </a:prstGeom>
          <a:noFill/>
          <a:ln>
            <a:noFill/>
          </a:ln>
        </p:spPr>
      </p:pic>
      <p:pic>
        <p:nvPicPr>
          <p:cNvPr id="1269" name="Google Shape;1269;gdbfc4be162_5_63"/>
          <p:cNvPicPr preferRelativeResize="0"/>
          <p:nvPr/>
        </p:nvPicPr>
        <p:blipFill>
          <a:blip r:embed="rId5">
            <a:alphaModFix/>
          </a:blip>
          <a:stretch>
            <a:fillRect/>
          </a:stretch>
        </p:blipFill>
        <p:spPr>
          <a:xfrm>
            <a:off x="4666088" y="1527600"/>
            <a:ext cx="4388362" cy="522340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gdbfc4be162_5_73"/>
          <p:cNvSpPr txBox="1">
            <a:spLocks noGrp="1"/>
          </p:cNvSpPr>
          <p:nvPr>
            <p:ph type="title"/>
          </p:nvPr>
        </p:nvSpPr>
        <p:spPr>
          <a:xfrm>
            <a:off x="324464" y="546178"/>
            <a:ext cx="8819400" cy="16869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amplitude? </a:t>
            </a:r>
            <a:endParaRPr/>
          </a:p>
        </p:txBody>
      </p:sp>
      <p:grpSp>
        <p:nvGrpSpPr>
          <p:cNvPr id="1276" name="Google Shape;1276;gdbfc4be162_5_73"/>
          <p:cNvGrpSpPr/>
          <p:nvPr/>
        </p:nvGrpSpPr>
        <p:grpSpPr>
          <a:xfrm>
            <a:off x="1191395" y="2403344"/>
            <a:ext cx="6259500" cy="2522586"/>
            <a:chOff x="1191395" y="2403344"/>
            <a:chExt cx="6259500" cy="2522586"/>
          </a:xfrm>
        </p:grpSpPr>
        <p:sp>
          <p:nvSpPr>
            <p:cNvPr id="1277" name="Google Shape;1277;gdbfc4be162_5_73"/>
            <p:cNvSpPr/>
            <p:nvPr/>
          </p:nvSpPr>
          <p:spPr>
            <a:xfrm>
              <a:off x="3921643" y="2403344"/>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8" name="Google Shape;1278;gdbfc4be162_5_73"/>
            <p:cNvSpPr/>
            <p:nvPr/>
          </p:nvSpPr>
          <p:spPr>
            <a:xfrm>
              <a:off x="3921643" y="4024430"/>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279" name="Google Shape;1279;gdbfc4be162_5_73"/>
            <p:cNvCxnSpPr/>
            <p:nvPr/>
          </p:nvCxnSpPr>
          <p:spPr>
            <a:xfrm>
              <a:off x="1191395" y="2854056"/>
              <a:ext cx="62595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cxnSp>
          <p:nvCxnSpPr>
            <p:cNvPr id="1280" name="Google Shape;1280;gdbfc4be162_5_73"/>
            <p:cNvCxnSpPr/>
            <p:nvPr/>
          </p:nvCxnSpPr>
          <p:spPr>
            <a:xfrm>
              <a:off x="3152216" y="4475142"/>
              <a:ext cx="23379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grpSp>
      <p:sp>
        <p:nvSpPr>
          <p:cNvPr id="1281" name="Google Shape;1281;gdbfc4be162_5_7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u="sng"/>
              <a:t>Compression</a:t>
            </a:r>
            <a:r>
              <a:rPr lang="en-US" sz="3600"/>
              <a:t>: where particles are closely packed </a:t>
            </a:r>
            <a:endParaRPr/>
          </a:p>
        </p:txBody>
      </p:sp>
      <p:sp>
        <p:nvSpPr>
          <p:cNvPr id="218" name="Google Shape;218;p13"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Compression and rarefaction | Longitudinal waves | Siyavula">
            <a:extLst>
              <a:ext uri="{FF2B5EF4-FFF2-40B4-BE49-F238E27FC236}">
                <a16:creationId xmlns:a16="http://schemas.microsoft.com/office/drawing/2014/main" id="{248569A9-7D4D-4E8D-9F23-3136D5359A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810" y="2234361"/>
            <a:ext cx="8854379" cy="2389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p132"/>
          <p:cNvSpPr txBox="1">
            <a:spLocks noGrp="1"/>
          </p:cNvSpPr>
          <p:nvPr>
            <p:ph type="title"/>
          </p:nvPr>
        </p:nvSpPr>
        <p:spPr>
          <a:xfrm>
            <a:off x="457200" y="379500"/>
            <a:ext cx="8324400" cy="12342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intensity?</a:t>
            </a:r>
            <a:endParaRPr sz="3600"/>
          </a:p>
        </p:txBody>
      </p:sp>
      <p:pic>
        <p:nvPicPr>
          <p:cNvPr id="1288" name="Google Shape;1288;p132" descr="box.jpg"/>
          <p:cNvPicPr preferRelativeResize="0">
            <a:picLocks noGrp="1"/>
          </p:cNvPicPr>
          <p:nvPr>
            <p:ph type="body" idx="1"/>
          </p:nvPr>
        </p:nvPicPr>
        <p:blipFill rotWithShape="1">
          <a:blip r:embed="rId3">
            <a:alphaModFix/>
          </a:blip>
          <a:srcRect t="8727" b="8727"/>
          <a:stretch/>
        </p:blipFill>
        <p:spPr>
          <a:xfrm>
            <a:off x="457200" y="1722049"/>
            <a:ext cx="8229600" cy="4526100"/>
          </a:xfrm>
          <a:prstGeom prst="rect">
            <a:avLst/>
          </a:prstGeom>
          <a:noFill/>
          <a:ln w="9525" cap="flat" cmpd="sng">
            <a:solidFill>
              <a:schemeClr val="lt1"/>
            </a:solidFill>
            <a:prstDash val="solid"/>
            <a:round/>
            <a:headEnd type="none" w="sm" len="sm"/>
            <a:tailEnd type="none" w="sm" len="sm"/>
          </a:ln>
        </p:spPr>
      </p:pic>
      <p:sp>
        <p:nvSpPr>
          <p:cNvPr id="1289" name="Google Shape;1289;p13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p133"/>
          <p:cNvSpPr txBox="1"/>
          <p:nvPr/>
        </p:nvSpPr>
        <p:spPr>
          <a:xfrm>
            <a:off x="2886634" y="901725"/>
            <a:ext cx="4377609"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Wavelength</a:t>
            </a:r>
            <a:endParaRPr/>
          </a:p>
        </p:txBody>
      </p:sp>
      <p:sp>
        <p:nvSpPr>
          <p:cNvPr id="1296" name="Google Shape;1296;p133"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97" name="Google Shape;1297;p13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3" name="Google Shape;1303;p134"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4" name="Google Shape;1304;p134"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sp>
        <p:nvSpPr>
          <p:cNvPr id="1305" name="Google Shape;1305;p134"/>
          <p:cNvSpPr txBox="1"/>
          <p:nvPr/>
        </p:nvSpPr>
        <p:spPr>
          <a:xfrm>
            <a:off x="329381" y="427038"/>
            <a:ext cx="8760542" cy="193762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US" sz="4400" b="1" u="sng">
                <a:solidFill>
                  <a:schemeClr val="dk1"/>
                </a:solidFill>
                <a:latin typeface="Calibri"/>
                <a:ea typeface="Calibri"/>
                <a:cs typeface="Calibri"/>
                <a:sym typeface="Calibri"/>
              </a:rPr>
              <a:t>Wavelength:</a:t>
            </a:r>
            <a:r>
              <a:rPr lang="en-US" sz="4400" b="1">
                <a:solidFill>
                  <a:schemeClr val="dk1"/>
                </a:solidFill>
                <a:latin typeface="Calibri"/>
                <a:ea typeface="Calibri"/>
                <a:cs typeface="Calibri"/>
                <a:sym typeface="Calibri"/>
              </a:rPr>
              <a:t> </a:t>
            </a:r>
            <a:r>
              <a:rPr lang="en-US" sz="4400">
                <a:solidFill>
                  <a:schemeClr val="dk1"/>
                </a:solidFill>
                <a:latin typeface="Calibri"/>
                <a:ea typeface="Calibri"/>
                <a:cs typeface="Calibri"/>
                <a:sym typeface="Calibri"/>
              </a:rPr>
              <a:t>the distance between two like points on a wave</a:t>
            </a:r>
            <a:endParaRPr sz="4400">
              <a:solidFill>
                <a:schemeClr val="dk1"/>
              </a:solidFill>
              <a:latin typeface="Calibri"/>
              <a:ea typeface="Calibri"/>
              <a:cs typeface="Calibri"/>
              <a:sym typeface="Calibri"/>
            </a:endParaRPr>
          </a:p>
        </p:txBody>
      </p:sp>
      <p:pic>
        <p:nvPicPr>
          <p:cNvPr id="1306" name="Google Shape;1306;p134"/>
          <p:cNvPicPr preferRelativeResize="0"/>
          <p:nvPr/>
        </p:nvPicPr>
        <p:blipFill rotWithShape="1">
          <a:blip r:embed="rId5">
            <a:alphaModFix/>
          </a:blip>
          <a:srcRect t="-26384" b="-26383"/>
          <a:stretch/>
        </p:blipFill>
        <p:spPr>
          <a:xfrm>
            <a:off x="609600" y="1752600"/>
            <a:ext cx="8229600" cy="4525963"/>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Google Shape;1312;gdbfc4be162_5_84"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sp>
        <p:nvSpPr>
          <p:cNvPr id="1318" name="Google Shape;1318;gdbfc4be162_5_89"/>
          <p:cNvSpPr txBox="1">
            <a:spLocks noGrp="1"/>
          </p:cNvSpPr>
          <p:nvPr>
            <p:ph type="title"/>
          </p:nvPr>
        </p:nvSpPr>
        <p:spPr>
          <a:xfrm>
            <a:off x="772453" y="264217"/>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a:t>What is wavelength?</a:t>
            </a:r>
            <a:endParaRPr/>
          </a:p>
        </p:txBody>
      </p:sp>
      <p:sp>
        <p:nvSpPr>
          <p:cNvPr id="1319" name="Google Shape;1319;gdbfc4be162_5_8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0" name="Google Shape;1320;gdbfc4be162_5_89"/>
          <p:cNvPicPr preferRelativeResize="0"/>
          <p:nvPr/>
        </p:nvPicPr>
        <p:blipFill rotWithShape="1">
          <a:blip r:embed="rId4">
            <a:alphaModFix/>
          </a:blip>
          <a:srcRect t="-26382" b="-26382"/>
          <a:stretch/>
        </p:blipFill>
        <p:spPr>
          <a:xfrm>
            <a:off x="457200" y="1711150"/>
            <a:ext cx="8229600" cy="4525963"/>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pic>
        <p:nvPicPr>
          <p:cNvPr id="1326" name="Google Shape;1326;p135"/>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1327" name="Google Shape;1327;p135"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p1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Compression to Compression</a:t>
            </a:r>
            <a:endParaRPr/>
          </a:p>
        </p:txBody>
      </p:sp>
      <p:pic>
        <p:nvPicPr>
          <p:cNvPr id="1334" name="Google Shape;1334;p136"/>
          <p:cNvPicPr preferRelativeResize="0">
            <a:picLocks noGrp="1"/>
          </p:cNvPicPr>
          <p:nvPr>
            <p:ph type="body" idx="1"/>
          </p:nvPr>
        </p:nvPicPr>
        <p:blipFill rotWithShape="1">
          <a:blip r:embed="rId3">
            <a:alphaModFix/>
          </a:blip>
          <a:srcRect t="-26384" b="-26383"/>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335" name="Google Shape;1335;p136"/>
          <p:cNvSpPr/>
          <p:nvPr/>
        </p:nvSpPr>
        <p:spPr>
          <a:xfrm>
            <a:off x="1111250" y="3079751"/>
            <a:ext cx="1016000" cy="13335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6" name="Google Shape;1336;p136"/>
          <p:cNvSpPr/>
          <p:nvPr/>
        </p:nvSpPr>
        <p:spPr>
          <a:xfrm>
            <a:off x="6280150" y="3079751"/>
            <a:ext cx="1016000" cy="13335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7" name="Google Shape;1337;p136"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sp>
        <p:nvSpPr>
          <p:cNvPr id="1343" name="Google Shape;1343;p1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Rarefaction to Rarefaction</a:t>
            </a:r>
            <a:endParaRPr/>
          </a:p>
        </p:txBody>
      </p:sp>
      <p:pic>
        <p:nvPicPr>
          <p:cNvPr id="1344" name="Google Shape;1344;p137"/>
          <p:cNvPicPr preferRelativeResize="0">
            <a:picLocks noGrp="1"/>
          </p:cNvPicPr>
          <p:nvPr>
            <p:ph type="body" idx="1"/>
          </p:nvPr>
        </p:nvPicPr>
        <p:blipFill rotWithShape="1">
          <a:blip r:embed="rId3">
            <a:alphaModFix/>
          </a:blip>
          <a:srcRect t="-26384" b="-26383"/>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345" name="Google Shape;1345;p137"/>
          <p:cNvSpPr/>
          <p:nvPr/>
        </p:nvSpPr>
        <p:spPr>
          <a:xfrm>
            <a:off x="3492500" y="3111502"/>
            <a:ext cx="1016000" cy="13335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6" name="Google Shape;1346;p137"/>
          <p:cNvSpPr/>
          <p:nvPr/>
        </p:nvSpPr>
        <p:spPr>
          <a:xfrm>
            <a:off x="8046875" y="3111501"/>
            <a:ext cx="1016100" cy="13335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7" name="Google Shape;1347;p137"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pic>
        <p:nvPicPr>
          <p:cNvPr id="1353" name="Google Shape;1353;p138"/>
          <p:cNvPicPr preferRelativeResize="0">
            <a:picLocks noGrp="1"/>
          </p:cNvPicPr>
          <p:nvPr>
            <p:ph type="body" idx="1"/>
          </p:nvPr>
        </p:nvPicPr>
        <p:blipFill rotWithShape="1">
          <a:blip r:embed="rId3">
            <a:alphaModFix/>
          </a:blip>
          <a:srcRect t="-26384" b="-26383"/>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354" name="Google Shape;1354;p138"/>
          <p:cNvSpPr/>
          <p:nvPr/>
        </p:nvSpPr>
        <p:spPr>
          <a:xfrm>
            <a:off x="2079625" y="3111502"/>
            <a:ext cx="1016000" cy="13335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5" name="Google Shape;1355;p138"/>
          <p:cNvSpPr/>
          <p:nvPr/>
        </p:nvSpPr>
        <p:spPr>
          <a:xfrm>
            <a:off x="7416800" y="3079751"/>
            <a:ext cx="1016000" cy="13335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6" name="Google Shape;1356;p1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Between 2 “similar” points</a:t>
            </a:r>
            <a:endParaRPr/>
          </a:p>
        </p:txBody>
      </p:sp>
      <p:sp>
        <p:nvSpPr>
          <p:cNvPr id="1357" name="Google Shape;1357;p138"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p139"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4"/>
          <p:cNvSpPr txBox="1">
            <a:spLocks noGrp="1"/>
          </p:cNvSpPr>
          <p:nvPr>
            <p:ph type="title"/>
          </p:nvPr>
        </p:nvSpPr>
        <p:spPr>
          <a:xfrm>
            <a:off x="457200" y="424771"/>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u="sng"/>
              <a:t>Rarefaction</a:t>
            </a:r>
            <a:r>
              <a:rPr lang="en-US" sz="3600"/>
              <a:t>: where particles are loosely packed</a:t>
            </a:r>
            <a:endParaRPr/>
          </a:p>
        </p:txBody>
      </p:sp>
      <p:sp>
        <p:nvSpPr>
          <p:cNvPr id="226" name="Google Shape;226;p14"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0" name="Picture 2" descr="Compression and rarefaction | Longitudinal waves | Siyavula">
            <a:extLst>
              <a:ext uri="{FF2B5EF4-FFF2-40B4-BE49-F238E27FC236}">
                <a16:creationId xmlns:a16="http://schemas.microsoft.com/office/drawing/2014/main" id="{FD8F527C-2610-4E02-9CF7-0DB977D626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26" y="2393879"/>
            <a:ext cx="9235126" cy="24920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p140"/>
          <p:cNvSpPr txBox="1"/>
          <p:nvPr/>
        </p:nvSpPr>
        <p:spPr>
          <a:xfrm>
            <a:off x="329381" y="427038"/>
            <a:ext cx="8760542" cy="193762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What is wavelength?</a:t>
            </a:r>
            <a:endParaRPr/>
          </a:p>
        </p:txBody>
      </p:sp>
      <p:pic>
        <p:nvPicPr>
          <p:cNvPr id="1370" name="Google Shape;1370;p140"/>
          <p:cNvPicPr preferRelativeResize="0"/>
          <p:nvPr/>
        </p:nvPicPr>
        <p:blipFill rotWithShape="1">
          <a:blip r:embed="rId3">
            <a:alphaModFix/>
          </a:blip>
          <a:srcRect t="-26384" b="-26383"/>
          <a:stretch/>
        </p:blipFill>
        <p:spPr>
          <a:xfrm>
            <a:off x="609600" y="1752600"/>
            <a:ext cx="8229600" cy="4525963"/>
          </a:xfrm>
          <a:prstGeom prst="rect">
            <a:avLst/>
          </a:prstGeom>
          <a:noFill/>
          <a:ln>
            <a:noFill/>
          </a:ln>
        </p:spPr>
      </p:pic>
      <p:sp>
        <p:nvSpPr>
          <p:cNvPr id="1371" name="Google Shape;1371;p14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p141"/>
          <p:cNvSpPr txBox="1">
            <a:spLocks noGrp="1"/>
          </p:cNvSpPr>
          <p:nvPr>
            <p:ph type="title"/>
          </p:nvPr>
        </p:nvSpPr>
        <p:spPr>
          <a:xfrm>
            <a:off x="457200" y="8842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Are the circled sections of the wave an example of rarefaction or compression?</a:t>
            </a:r>
            <a:endParaRPr/>
          </a:p>
        </p:txBody>
      </p:sp>
      <p:pic>
        <p:nvPicPr>
          <p:cNvPr id="1378" name="Google Shape;1378;p141"/>
          <p:cNvPicPr preferRelativeResize="0">
            <a:picLocks noGrp="1"/>
          </p:cNvPicPr>
          <p:nvPr>
            <p:ph type="body" idx="1"/>
          </p:nvPr>
        </p:nvPicPr>
        <p:blipFill rotWithShape="1">
          <a:blip r:embed="rId3">
            <a:alphaModFix/>
          </a:blip>
          <a:srcRect t="-26378" b="23898"/>
          <a:stretch/>
        </p:blipFill>
        <p:spPr>
          <a:xfrm>
            <a:off x="457200" y="2458800"/>
            <a:ext cx="8229600" cy="3036300"/>
          </a:xfrm>
          <a:prstGeom prst="rect">
            <a:avLst/>
          </a:prstGeom>
          <a:noFill/>
          <a:ln w="9525" cap="flat" cmpd="sng">
            <a:solidFill>
              <a:schemeClr val="lt1"/>
            </a:solidFill>
            <a:prstDash val="solid"/>
            <a:round/>
            <a:headEnd type="none" w="sm" len="sm"/>
            <a:tailEnd type="none" w="sm" len="sm"/>
          </a:ln>
        </p:spPr>
      </p:pic>
      <p:sp>
        <p:nvSpPr>
          <p:cNvPr id="1379" name="Google Shape;1379;p141"/>
          <p:cNvSpPr/>
          <p:nvPr/>
        </p:nvSpPr>
        <p:spPr>
          <a:xfrm>
            <a:off x="1143450" y="4024201"/>
            <a:ext cx="1016100" cy="13335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0" name="Google Shape;1380;p141"/>
          <p:cNvSpPr/>
          <p:nvPr/>
        </p:nvSpPr>
        <p:spPr>
          <a:xfrm>
            <a:off x="6280150" y="3994151"/>
            <a:ext cx="1016100" cy="13335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1" name="Google Shape;1381;p14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143"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8" name="Google Shape;1388;p143"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5" name="Google Shape;1395;p144"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96" name="Google Shape;1396;p144"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sp>
        <p:nvSpPr>
          <p:cNvPr id="1397" name="Google Shape;1397;p144"/>
          <p:cNvSpPr txBox="1"/>
          <p:nvPr/>
        </p:nvSpPr>
        <p:spPr>
          <a:xfrm>
            <a:off x="457200" y="274638"/>
            <a:ext cx="8229600" cy="1143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pic>
        <p:nvPicPr>
          <p:cNvPr id="6146" name="Picture 2">
            <a:extLst>
              <a:ext uri="{FF2B5EF4-FFF2-40B4-BE49-F238E27FC236}">
                <a16:creationId xmlns:a16="http://schemas.microsoft.com/office/drawing/2014/main" id="{CC1883E3-D9ED-4AAF-BF88-2A69E0EAEE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758" y="1821736"/>
            <a:ext cx="7441035" cy="32145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4" name="Google Shape;1404;p14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5" name="Google Shape;1405;p145"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5122" name="Picture 2" descr="Electromagnetic Radiation">
            <a:extLst>
              <a:ext uri="{FF2B5EF4-FFF2-40B4-BE49-F238E27FC236}">
                <a16:creationId xmlns:a16="http://schemas.microsoft.com/office/drawing/2014/main" id="{25761FBC-FDA2-4451-A6A9-B47C03A90D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3881" y="1479478"/>
            <a:ext cx="7143050" cy="31994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Google Shape;1411;p146"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2" name="Google Shape;1412;p146"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pic>
        <p:nvPicPr>
          <p:cNvPr id="1418" name="Google Shape;1418;p147" descr="Lesson 44: Frequency, Wavelength, &amp;amp; Amplitude"/>
          <p:cNvPicPr preferRelativeResize="0"/>
          <p:nvPr/>
        </p:nvPicPr>
        <p:blipFill rotWithShape="1">
          <a:blip r:embed="rId3">
            <a:alphaModFix/>
          </a:blip>
          <a:srcRect/>
          <a:stretch/>
        </p:blipFill>
        <p:spPr>
          <a:xfrm>
            <a:off x="217714" y="2178957"/>
            <a:ext cx="8650515" cy="3452585"/>
          </a:xfrm>
          <a:prstGeom prst="rect">
            <a:avLst/>
          </a:prstGeom>
          <a:noFill/>
          <a:ln>
            <a:noFill/>
          </a:ln>
        </p:spPr>
      </p:pic>
      <p:sp>
        <p:nvSpPr>
          <p:cNvPr id="1419" name="Google Shape;1419;p14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0" name="Google Shape;1420;p147"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14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cxnSp>
        <p:nvCxnSpPr>
          <p:cNvPr id="1433" name="Google Shape;1433;p149"/>
          <p:cNvCxnSpPr/>
          <p:nvPr/>
        </p:nvCxnSpPr>
        <p:spPr>
          <a:xfrm>
            <a:off x="2043113" y="3857625"/>
            <a:ext cx="0" cy="74295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1434" name="Google Shape;1434;p149"/>
          <p:cNvCxnSpPr/>
          <p:nvPr/>
        </p:nvCxnSpPr>
        <p:spPr>
          <a:xfrm rot="10800000" flipH="1">
            <a:off x="2043113" y="3705381"/>
            <a:ext cx="13846" cy="776288"/>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1435" name="Google Shape;1435;p149"/>
          <p:cNvSpPr txBox="1"/>
          <p:nvPr/>
        </p:nvSpPr>
        <p:spPr>
          <a:xfrm>
            <a:off x="609600" y="618970"/>
            <a:ext cx="8305800" cy="1686897"/>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Is the measure of the wave (shown by the arrows) an example of wavelength?</a:t>
            </a:r>
            <a:endParaRPr/>
          </a:p>
        </p:txBody>
      </p:sp>
      <p:sp>
        <p:nvSpPr>
          <p:cNvPr id="1436" name="Google Shape;1436;p14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2" descr="Electromagnetic Radiation">
            <a:extLst>
              <a:ext uri="{FF2B5EF4-FFF2-40B4-BE49-F238E27FC236}">
                <a16:creationId xmlns:a16="http://schemas.microsoft.com/office/drawing/2014/main" id="{4197D8D8-43C3-4AC2-88BC-49A9F5047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542" y="2305867"/>
            <a:ext cx="7143050" cy="31994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pic>
        <p:nvPicPr>
          <p:cNvPr id="1442" name="Google Shape;1442;p150" descr="Lesson 44: Frequency, Wavelength, &amp;amp; Amplitude"/>
          <p:cNvPicPr preferRelativeResize="0"/>
          <p:nvPr/>
        </p:nvPicPr>
        <p:blipFill rotWithShape="1">
          <a:blip r:embed="rId3">
            <a:alphaModFix/>
          </a:blip>
          <a:srcRect/>
          <a:stretch/>
        </p:blipFill>
        <p:spPr>
          <a:xfrm>
            <a:off x="217714" y="2178957"/>
            <a:ext cx="8650515" cy="3452585"/>
          </a:xfrm>
          <a:prstGeom prst="rect">
            <a:avLst/>
          </a:prstGeom>
          <a:noFill/>
          <a:ln>
            <a:noFill/>
          </a:ln>
        </p:spPr>
      </p:pic>
      <p:sp>
        <p:nvSpPr>
          <p:cNvPr id="1443" name="Google Shape;1443;p15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50"/>
          <p:cNvSpPr txBox="1"/>
          <p:nvPr/>
        </p:nvSpPr>
        <p:spPr>
          <a:xfrm>
            <a:off x="609600" y="618970"/>
            <a:ext cx="8305800" cy="1686897"/>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Is the measure of the wave (shown by the arrows) an example of wavelength?</a:t>
            </a:r>
            <a:endParaRPr/>
          </a:p>
        </p:txBody>
      </p:sp>
      <p:cxnSp>
        <p:nvCxnSpPr>
          <p:cNvPr id="1445" name="Google Shape;1445;p150"/>
          <p:cNvCxnSpPr/>
          <p:nvPr/>
        </p:nvCxnSpPr>
        <p:spPr>
          <a:xfrm>
            <a:off x="2125845" y="2612339"/>
            <a:ext cx="1673078" cy="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1446" name="Google Shape;1446;p150"/>
          <p:cNvCxnSpPr/>
          <p:nvPr/>
        </p:nvCxnSpPr>
        <p:spPr>
          <a:xfrm rot="10800000">
            <a:off x="1840264" y="2612339"/>
            <a:ext cx="1242965" cy="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sp>
        <p:nvSpPr>
          <p:cNvPr id="1452" name="Google Shape;1452;p153"/>
          <p:cNvSpPr txBox="1"/>
          <p:nvPr/>
        </p:nvSpPr>
        <p:spPr>
          <a:xfrm>
            <a:off x="329381" y="427038"/>
            <a:ext cx="8760542" cy="193762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What is wavelength?</a:t>
            </a:r>
            <a:endParaRPr/>
          </a:p>
        </p:txBody>
      </p:sp>
      <p:sp>
        <p:nvSpPr>
          <p:cNvPr id="1454" name="Google Shape;1454;p15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70" name="Picture 2" descr="GCSE PHYSICS - What is a Longitudinal Wave? - What is the Wavelength of a  Longitudinal Wave? - How do Particles Move in a Longitudinal Wave? - What  is Compression and Rarefaction? - GCSE SCIENCE.">
            <a:extLst>
              <a:ext uri="{FF2B5EF4-FFF2-40B4-BE49-F238E27FC236}">
                <a16:creationId xmlns:a16="http://schemas.microsoft.com/office/drawing/2014/main" id="{F450CCCE-162B-4F50-BB40-FC4946F9D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559" y="2302539"/>
            <a:ext cx="8842882" cy="21908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Google Shape;1460;gde8dac1a87_0_0"/>
          <p:cNvSpPr txBox="1">
            <a:spLocks noGrp="1"/>
          </p:cNvSpPr>
          <p:nvPr>
            <p:ph type="title"/>
          </p:nvPr>
        </p:nvSpPr>
        <p:spPr>
          <a:xfrm>
            <a:off x="601038" y="958849"/>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dirty="0"/>
              <a:t>Are the circled sections of the wave an example of rarefaction or compression?</a:t>
            </a:r>
            <a:endParaRPr dirty="0"/>
          </a:p>
        </p:txBody>
      </p:sp>
      <p:pic>
        <p:nvPicPr>
          <p:cNvPr id="1461" name="Google Shape;1461;gde8dac1a87_0_0"/>
          <p:cNvPicPr preferRelativeResize="0">
            <a:picLocks noGrp="1"/>
          </p:cNvPicPr>
          <p:nvPr>
            <p:ph type="body" idx="1"/>
          </p:nvPr>
        </p:nvPicPr>
        <p:blipFill rotWithShape="1">
          <a:blip r:embed="rId3">
            <a:alphaModFix/>
          </a:blip>
          <a:srcRect t="-26378" b="23898"/>
          <a:stretch/>
        </p:blipFill>
        <p:spPr>
          <a:xfrm>
            <a:off x="457200" y="2458800"/>
            <a:ext cx="8229600" cy="3036300"/>
          </a:xfrm>
          <a:prstGeom prst="rect">
            <a:avLst/>
          </a:prstGeom>
          <a:noFill/>
          <a:ln w="9525" cap="flat" cmpd="sng">
            <a:solidFill>
              <a:schemeClr val="lt1"/>
            </a:solidFill>
            <a:prstDash val="solid"/>
            <a:round/>
            <a:headEnd type="none" w="sm" len="sm"/>
            <a:tailEnd type="none" w="sm" len="sm"/>
          </a:ln>
        </p:spPr>
      </p:pic>
      <p:sp>
        <p:nvSpPr>
          <p:cNvPr id="1462" name="Google Shape;1462;gde8dac1a87_0_0"/>
          <p:cNvSpPr/>
          <p:nvPr/>
        </p:nvSpPr>
        <p:spPr>
          <a:xfrm>
            <a:off x="1143450" y="4024201"/>
            <a:ext cx="1016100" cy="13335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3" name="Google Shape;1463;gde8dac1a87_0_0"/>
          <p:cNvSpPr/>
          <p:nvPr/>
        </p:nvSpPr>
        <p:spPr>
          <a:xfrm>
            <a:off x="6280150" y="3994151"/>
            <a:ext cx="1016100" cy="13335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4" name="Google Shape;1464;gde8dac1a87_0_0"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1470" name="Google Shape;1470;p158"/>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471" name="Google Shape;1471;p158"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p159"/>
          <p:cNvSpPr txBox="1"/>
          <p:nvPr/>
        </p:nvSpPr>
        <p:spPr>
          <a:xfrm>
            <a:off x="329381" y="427038"/>
            <a:ext cx="8760542" cy="193762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US" sz="4400" b="1" u="sng">
                <a:solidFill>
                  <a:schemeClr val="dk1"/>
                </a:solidFill>
                <a:latin typeface="Calibri"/>
                <a:ea typeface="Calibri"/>
                <a:cs typeface="Calibri"/>
                <a:sym typeface="Calibri"/>
              </a:rPr>
              <a:t>Wavelength:</a:t>
            </a:r>
            <a:r>
              <a:rPr lang="en-US" sz="4400" b="1">
                <a:solidFill>
                  <a:schemeClr val="dk1"/>
                </a:solidFill>
                <a:latin typeface="Calibri"/>
                <a:ea typeface="Calibri"/>
                <a:cs typeface="Calibri"/>
                <a:sym typeface="Calibri"/>
              </a:rPr>
              <a:t> </a:t>
            </a:r>
            <a:r>
              <a:rPr lang="en-US" sz="4400">
                <a:solidFill>
                  <a:schemeClr val="dk1"/>
                </a:solidFill>
                <a:latin typeface="Calibri"/>
                <a:ea typeface="Calibri"/>
                <a:cs typeface="Calibri"/>
                <a:sym typeface="Calibri"/>
              </a:rPr>
              <a:t>the distance between two like points on a wave</a:t>
            </a:r>
            <a:endParaRPr/>
          </a:p>
        </p:txBody>
      </p:sp>
      <p:pic>
        <p:nvPicPr>
          <p:cNvPr id="1478" name="Google Shape;1478;p159"/>
          <p:cNvPicPr preferRelativeResize="0"/>
          <p:nvPr/>
        </p:nvPicPr>
        <p:blipFill rotWithShape="1">
          <a:blip r:embed="rId3">
            <a:alphaModFix/>
          </a:blip>
          <a:srcRect t="-26384" b="-26383"/>
          <a:stretch/>
        </p:blipFill>
        <p:spPr>
          <a:xfrm>
            <a:off x="609600" y="1752600"/>
            <a:ext cx="8229600" cy="4525963"/>
          </a:xfrm>
          <a:prstGeom prst="rect">
            <a:avLst/>
          </a:prstGeom>
          <a:noFill/>
          <a:ln>
            <a:noFill/>
          </a:ln>
        </p:spPr>
      </p:pic>
      <p:sp>
        <p:nvSpPr>
          <p:cNvPr id="1479" name="Google Shape;1479;p15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sp>
        <p:nvSpPr>
          <p:cNvPr id="1485" name="Google Shape;1485;gde8dac1a87_0_114"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gde8dac1a87_0_114"/>
          <p:cNvSpPr txBox="1"/>
          <p:nvPr/>
        </p:nvSpPr>
        <p:spPr>
          <a:xfrm>
            <a:off x="722555" y="180654"/>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are the properties of waves and how are they related?</a:t>
            </a:r>
            <a:endParaRPr/>
          </a:p>
        </p:txBody>
      </p:sp>
      <p:grpSp>
        <p:nvGrpSpPr>
          <p:cNvPr id="1487" name="Google Shape;1487;gde8dac1a87_0_114"/>
          <p:cNvGrpSpPr/>
          <p:nvPr/>
        </p:nvGrpSpPr>
        <p:grpSpPr>
          <a:xfrm>
            <a:off x="128116" y="4560690"/>
            <a:ext cx="3500312" cy="2214074"/>
            <a:chOff x="1239039" y="2403344"/>
            <a:chExt cx="6259500" cy="2522586"/>
          </a:xfrm>
        </p:grpSpPr>
        <p:sp>
          <p:nvSpPr>
            <p:cNvPr id="1488" name="Google Shape;1488;gde8dac1a87_0_114"/>
            <p:cNvSpPr/>
            <p:nvPr/>
          </p:nvSpPr>
          <p:spPr>
            <a:xfrm>
              <a:off x="3921643" y="2403344"/>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9" name="Google Shape;1489;gde8dac1a87_0_114"/>
            <p:cNvSpPr/>
            <p:nvPr/>
          </p:nvSpPr>
          <p:spPr>
            <a:xfrm>
              <a:off x="3921643" y="4024430"/>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490" name="Google Shape;1490;gde8dac1a87_0_114"/>
            <p:cNvCxnSpPr/>
            <p:nvPr/>
          </p:nvCxnSpPr>
          <p:spPr>
            <a:xfrm>
              <a:off x="1239039" y="2835958"/>
              <a:ext cx="62595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cxnSp>
          <p:nvCxnSpPr>
            <p:cNvPr id="1491" name="Google Shape;1491;gde8dac1a87_0_114"/>
            <p:cNvCxnSpPr/>
            <p:nvPr/>
          </p:nvCxnSpPr>
          <p:spPr>
            <a:xfrm>
              <a:off x="3152216" y="4475142"/>
              <a:ext cx="23379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grpSp>
      <p:pic>
        <p:nvPicPr>
          <p:cNvPr id="1492" name="Google Shape;1492;gde8dac1a87_0_114"/>
          <p:cNvPicPr preferRelativeResize="0"/>
          <p:nvPr/>
        </p:nvPicPr>
        <p:blipFill rotWithShape="1">
          <a:blip r:embed="rId4">
            <a:alphaModFix/>
          </a:blip>
          <a:srcRect t="-26382" b="-26382"/>
          <a:stretch/>
        </p:blipFill>
        <p:spPr>
          <a:xfrm>
            <a:off x="4022688" y="956929"/>
            <a:ext cx="4748001" cy="2732922"/>
          </a:xfrm>
          <a:prstGeom prst="rect">
            <a:avLst/>
          </a:prstGeom>
          <a:noFill/>
          <a:ln>
            <a:noFill/>
          </a:ln>
        </p:spPr>
      </p:pic>
      <p:pic>
        <p:nvPicPr>
          <p:cNvPr id="1493" name="Google Shape;1493;gde8dac1a87_0_114" descr="frequency.jpg"/>
          <p:cNvPicPr preferRelativeResize="0"/>
          <p:nvPr/>
        </p:nvPicPr>
        <p:blipFill rotWithShape="1">
          <a:blip r:embed="rId5">
            <a:alphaModFix/>
          </a:blip>
          <a:srcRect l="-18191" r="-18178"/>
          <a:stretch/>
        </p:blipFill>
        <p:spPr>
          <a:xfrm>
            <a:off x="-304072" y="1966615"/>
            <a:ext cx="4122058" cy="2455171"/>
          </a:xfrm>
          <a:prstGeom prst="rect">
            <a:avLst/>
          </a:prstGeom>
          <a:noFill/>
          <a:ln>
            <a:noFill/>
          </a:ln>
        </p:spPr>
      </p:pic>
      <p:pic>
        <p:nvPicPr>
          <p:cNvPr id="1494" name="Google Shape;1494;gde8dac1a87_0_114" descr="schoolphysics ::Welcome::"/>
          <p:cNvPicPr preferRelativeResize="0"/>
          <p:nvPr/>
        </p:nvPicPr>
        <p:blipFill rotWithShape="1">
          <a:blip r:embed="rId6">
            <a:alphaModFix/>
          </a:blip>
          <a:srcRect/>
          <a:stretch/>
        </p:blipFill>
        <p:spPr>
          <a:xfrm>
            <a:off x="4116648" y="5072066"/>
            <a:ext cx="4560104" cy="1710028"/>
          </a:xfrm>
          <a:prstGeom prst="rect">
            <a:avLst/>
          </a:prstGeom>
          <a:noFill/>
          <a:ln>
            <a:noFill/>
          </a:ln>
        </p:spPr>
      </p:pic>
      <p:pic>
        <p:nvPicPr>
          <p:cNvPr id="1495" name="Google Shape;1495;gde8dac1a87_0_114" descr="box.jpg"/>
          <p:cNvPicPr preferRelativeResize="0"/>
          <p:nvPr/>
        </p:nvPicPr>
        <p:blipFill rotWithShape="1">
          <a:blip r:embed="rId7">
            <a:alphaModFix/>
          </a:blip>
          <a:srcRect t="8725" b="8725"/>
          <a:stretch/>
        </p:blipFill>
        <p:spPr>
          <a:xfrm>
            <a:off x="5155998" y="3027212"/>
            <a:ext cx="3912904" cy="2157629"/>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pic>
        <p:nvPicPr>
          <p:cNvPr id="1501" name="Google Shape;1501;p1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8900" y="1007400"/>
            <a:ext cx="5981766" cy="507831"/>
          </a:xfrm>
          <a:prstGeom prst="rect">
            <a:avLst/>
          </a:prstGeom>
          <a:noFill/>
        </p:spPr>
        <p:txBody>
          <a:bodyPr wrap="none" rtlCol="0">
            <a:spAutoFit/>
          </a:bodyPr>
          <a:lstStyle/>
          <a:p>
            <a:r>
              <a:rPr lang="en-US" sz="2700" dirty="0"/>
              <a:t>This Video Created With Resources From:</a:t>
            </a:r>
          </a:p>
        </p:txBody>
      </p:sp>
      <p:sp>
        <p:nvSpPr>
          <p:cNvPr id="4" name="TextBox 3"/>
          <p:cNvSpPr txBox="1"/>
          <p:nvPr/>
        </p:nvSpPr>
        <p:spPr>
          <a:xfrm>
            <a:off x="588172" y="4919326"/>
            <a:ext cx="8115299" cy="1200329"/>
          </a:xfrm>
          <a:prstGeom prst="rect">
            <a:avLst/>
          </a:prstGeom>
          <a:noFill/>
        </p:spPr>
        <p:txBody>
          <a:bodyPr wrap="square" rtlCol="0">
            <a:spAutoFit/>
          </a:bodyPr>
          <a:lstStyle/>
          <a:p>
            <a:pPr algn="ctr"/>
            <a:r>
              <a:rPr lang="en-US" b="1" dirty="0"/>
              <a:t>Questions or Comments</a:t>
            </a:r>
          </a:p>
          <a:p>
            <a:pPr algn="ctr"/>
            <a:endParaRPr lang="en-US" b="1" dirty="0"/>
          </a:p>
          <a:p>
            <a:pPr algn="ctr"/>
            <a:r>
              <a:rPr lang="en-US" dirty="0"/>
              <a:t> Michael Kennedy, Ph.D.          MKennedy@Virginia.edu </a:t>
            </a:r>
          </a:p>
          <a:p>
            <a:pPr algn="ctr"/>
            <a:r>
              <a:rPr lang="en-US" dirty="0"/>
              <a:t>Rachel L Kunemund, Ph.D.	rk8vm@virginia.edu</a:t>
            </a:r>
          </a:p>
        </p:txBody>
      </p:sp>
      <p:pic>
        <p:nvPicPr>
          <p:cNvPr id="1026" name="Picture 2" descr="IEP Translation – Communication from OSEP regarding the ...">
            <a:extLst>
              <a:ext uri="{FF2B5EF4-FFF2-40B4-BE49-F238E27FC236}">
                <a16:creationId xmlns:a16="http://schemas.microsoft.com/office/drawing/2014/main" id="{DD7666DC-F396-456E-B4E8-F6B72C706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048" y="1572482"/>
            <a:ext cx="3821907" cy="671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F361E70-3964-488B-B599-B49F39A6C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950" y="3515977"/>
            <a:ext cx="6342100" cy="1137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Department of Education - Wikipedia">
            <a:extLst>
              <a:ext uri="{FF2B5EF4-FFF2-40B4-BE49-F238E27FC236}">
                <a16:creationId xmlns:a16="http://schemas.microsoft.com/office/drawing/2014/main" id="{54C82D93-5DCA-45DD-ABA4-ACE77579C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902" y="2349776"/>
            <a:ext cx="1194199" cy="11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217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grpSp>
        <p:nvGrpSpPr>
          <p:cNvPr id="1516" name="Google Shape;1516;p164"/>
          <p:cNvGrpSpPr/>
          <p:nvPr/>
        </p:nvGrpSpPr>
        <p:grpSpPr>
          <a:xfrm>
            <a:off x="1505008" y="297180"/>
            <a:ext cx="5828913" cy="6262953"/>
            <a:chOff x="814636" y="0"/>
            <a:chExt cx="5828913" cy="6262953"/>
          </a:xfrm>
        </p:grpSpPr>
        <p:sp>
          <p:nvSpPr>
            <p:cNvPr id="1517" name="Google Shape;1517;p164"/>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64"/>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“Big Idea” Question</a:t>
              </a:r>
              <a:endParaRPr/>
            </a:p>
          </p:txBody>
        </p:sp>
        <p:sp>
          <p:nvSpPr>
            <p:cNvPr id="1519" name="Google Shape;1519;p164"/>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64"/>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64"/>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Review Concepts</a:t>
              </a:r>
              <a:endParaRPr/>
            </a:p>
          </p:txBody>
        </p:sp>
        <p:sp>
          <p:nvSpPr>
            <p:cNvPr id="1522" name="Google Shape;1522;p164"/>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64"/>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64"/>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Check-In Questions</a:t>
              </a:r>
              <a:endParaRPr/>
            </a:p>
          </p:txBody>
        </p:sp>
        <p:sp>
          <p:nvSpPr>
            <p:cNvPr id="1525" name="Google Shape;1525;p164"/>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64"/>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64"/>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Teacher Demo</a:t>
              </a:r>
              <a:endParaRPr/>
            </a:p>
          </p:txBody>
        </p:sp>
        <p:sp>
          <p:nvSpPr>
            <p:cNvPr id="1528" name="Google Shape;1528;p164"/>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64"/>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64"/>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531" name="Google Shape;1531;p164"/>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64"/>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64"/>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Simulation/Activity</a:t>
              </a:r>
              <a:endParaRPr/>
            </a:p>
          </p:txBody>
        </p:sp>
        <p:sp>
          <p:nvSpPr>
            <p:cNvPr id="1534" name="Google Shape;1534;p164"/>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35" name="Google Shape;1535;p164"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536" name="Google Shape;1536;p164"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537" name="Google Shape;1537;p164"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538" name="Google Shape;1538;p164"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539" name="Google Shape;1539;p164"/>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0" name="Google Shape;1540;p164"/>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sp>
        <p:nvSpPr>
          <p:cNvPr id="1546" name="Google Shape;1546;p165"/>
          <p:cNvSpPr txBox="1"/>
          <p:nvPr/>
        </p:nvSpPr>
        <p:spPr>
          <a:xfrm>
            <a:off x="2032000" y="211015"/>
            <a:ext cx="5878286"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Frequency</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547" name="Google Shape;1547;p165"/>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8" name="Google Shape;1548;p165"/>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1549" name="Google Shape;1549;p165" descr="frequency.jpg"/>
          <p:cNvPicPr preferRelativeResize="0"/>
          <p:nvPr/>
        </p:nvPicPr>
        <p:blipFill rotWithShape="1">
          <a:blip r:embed="rId3">
            <a:alphaModFix/>
          </a:blip>
          <a:srcRect l="-18187" r="-18186"/>
          <a:stretch/>
        </p:blipFill>
        <p:spPr>
          <a:xfrm>
            <a:off x="464574" y="2035276"/>
            <a:ext cx="8229600" cy="4525963"/>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55" name="Google Shape;1555;gde8dac1a87_0_129"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gde8dac1a87_0_129"/>
          <p:cNvSpPr txBox="1"/>
          <p:nvPr/>
        </p:nvSpPr>
        <p:spPr>
          <a:xfrm>
            <a:off x="722555" y="180654"/>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are the properties of waves and how are they related?</a:t>
            </a:r>
            <a:endParaRPr/>
          </a:p>
        </p:txBody>
      </p:sp>
      <p:grpSp>
        <p:nvGrpSpPr>
          <p:cNvPr id="1557" name="Google Shape;1557;gde8dac1a87_0_129"/>
          <p:cNvGrpSpPr/>
          <p:nvPr/>
        </p:nvGrpSpPr>
        <p:grpSpPr>
          <a:xfrm>
            <a:off x="128116" y="4560690"/>
            <a:ext cx="3500312" cy="2214074"/>
            <a:chOff x="1239039" y="2403344"/>
            <a:chExt cx="6259500" cy="2522586"/>
          </a:xfrm>
        </p:grpSpPr>
        <p:sp>
          <p:nvSpPr>
            <p:cNvPr id="1558" name="Google Shape;1558;gde8dac1a87_0_129"/>
            <p:cNvSpPr/>
            <p:nvPr/>
          </p:nvSpPr>
          <p:spPr>
            <a:xfrm>
              <a:off x="3921643" y="2403344"/>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59" name="Google Shape;1559;gde8dac1a87_0_129"/>
            <p:cNvSpPr/>
            <p:nvPr/>
          </p:nvSpPr>
          <p:spPr>
            <a:xfrm>
              <a:off x="3921643" y="4024430"/>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560" name="Google Shape;1560;gde8dac1a87_0_129"/>
            <p:cNvCxnSpPr/>
            <p:nvPr/>
          </p:nvCxnSpPr>
          <p:spPr>
            <a:xfrm>
              <a:off x="1239039" y="2835958"/>
              <a:ext cx="62595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cxnSp>
          <p:nvCxnSpPr>
            <p:cNvPr id="1561" name="Google Shape;1561;gde8dac1a87_0_129"/>
            <p:cNvCxnSpPr/>
            <p:nvPr/>
          </p:nvCxnSpPr>
          <p:spPr>
            <a:xfrm>
              <a:off x="3152216" y="4475142"/>
              <a:ext cx="23379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grpSp>
      <p:pic>
        <p:nvPicPr>
          <p:cNvPr id="1562" name="Google Shape;1562;gde8dac1a87_0_129"/>
          <p:cNvPicPr preferRelativeResize="0"/>
          <p:nvPr/>
        </p:nvPicPr>
        <p:blipFill rotWithShape="1">
          <a:blip r:embed="rId4">
            <a:alphaModFix/>
          </a:blip>
          <a:srcRect t="-26382" b="-26382"/>
          <a:stretch/>
        </p:blipFill>
        <p:spPr>
          <a:xfrm>
            <a:off x="4022688" y="956929"/>
            <a:ext cx="4748001" cy="2732922"/>
          </a:xfrm>
          <a:prstGeom prst="rect">
            <a:avLst/>
          </a:prstGeom>
          <a:noFill/>
          <a:ln>
            <a:noFill/>
          </a:ln>
        </p:spPr>
      </p:pic>
      <p:pic>
        <p:nvPicPr>
          <p:cNvPr id="1563" name="Google Shape;1563;gde8dac1a87_0_129" descr="frequency.jpg"/>
          <p:cNvPicPr preferRelativeResize="0"/>
          <p:nvPr/>
        </p:nvPicPr>
        <p:blipFill rotWithShape="1">
          <a:blip r:embed="rId5">
            <a:alphaModFix/>
          </a:blip>
          <a:srcRect l="-18191" r="-18178"/>
          <a:stretch/>
        </p:blipFill>
        <p:spPr>
          <a:xfrm>
            <a:off x="-304072" y="1966615"/>
            <a:ext cx="4122058" cy="2455171"/>
          </a:xfrm>
          <a:prstGeom prst="rect">
            <a:avLst/>
          </a:prstGeom>
          <a:noFill/>
          <a:ln>
            <a:noFill/>
          </a:ln>
        </p:spPr>
      </p:pic>
      <p:pic>
        <p:nvPicPr>
          <p:cNvPr id="1564" name="Google Shape;1564;gde8dac1a87_0_129" descr="schoolphysics ::Welcome::"/>
          <p:cNvPicPr preferRelativeResize="0"/>
          <p:nvPr/>
        </p:nvPicPr>
        <p:blipFill rotWithShape="1">
          <a:blip r:embed="rId6">
            <a:alphaModFix/>
          </a:blip>
          <a:srcRect/>
          <a:stretch/>
        </p:blipFill>
        <p:spPr>
          <a:xfrm>
            <a:off x="4116648" y="5072066"/>
            <a:ext cx="4560104" cy="1710028"/>
          </a:xfrm>
          <a:prstGeom prst="rect">
            <a:avLst/>
          </a:prstGeom>
          <a:noFill/>
          <a:ln>
            <a:noFill/>
          </a:ln>
        </p:spPr>
      </p:pic>
      <p:pic>
        <p:nvPicPr>
          <p:cNvPr id="1565" name="Google Shape;1565;gde8dac1a87_0_129" descr="box.jpg"/>
          <p:cNvPicPr preferRelativeResize="0"/>
          <p:nvPr/>
        </p:nvPicPr>
        <p:blipFill rotWithShape="1">
          <a:blip r:embed="rId7">
            <a:alphaModFix/>
          </a:blip>
          <a:srcRect t="8725" b="8725"/>
          <a:stretch/>
        </p:blipFill>
        <p:spPr>
          <a:xfrm>
            <a:off x="5155998" y="3027212"/>
            <a:ext cx="3912904" cy="215762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6"/>
          <p:cNvSpPr txBox="1">
            <a:spLocks noGrp="1"/>
          </p:cNvSpPr>
          <p:nvPr>
            <p:ph type="title"/>
          </p:nvPr>
        </p:nvSpPr>
        <p:spPr>
          <a:xfrm>
            <a:off x="1188026" y="225700"/>
            <a:ext cx="662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a:t>What is a medium?</a:t>
            </a:r>
            <a:endParaRPr/>
          </a:p>
        </p:txBody>
      </p:sp>
      <p:pic>
        <p:nvPicPr>
          <p:cNvPr id="239" name="Google Shape;239;p16" descr="earth.jpg"/>
          <p:cNvPicPr preferRelativeResize="0">
            <a:picLocks noGrp="1"/>
          </p:cNvPicPr>
          <p:nvPr>
            <p:ph type="body" idx="1"/>
          </p:nvPr>
        </p:nvPicPr>
        <p:blipFill rotWithShape="1">
          <a:blip r:embed="rId3">
            <a:alphaModFix/>
          </a:blip>
          <a:srcRect l="-14891" r="-14891"/>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240" name="Google Shape;240;p1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169"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170"/>
          <p:cNvSpPr txBox="1">
            <a:spLocks noGrp="1"/>
          </p:cNvSpPr>
          <p:nvPr>
            <p:ph type="title"/>
          </p:nvPr>
        </p:nvSpPr>
        <p:spPr>
          <a:xfrm>
            <a:off x="849550" y="278050"/>
            <a:ext cx="80010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u="sng"/>
              <a:t>Medium</a:t>
            </a:r>
            <a:r>
              <a:rPr lang="en-US" sz="3600"/>
              <a:t>: any material that waves can travel through</a:t>
            </a:r>
            <a:endParaRPr/>
          </a:p>
        </p:txBody>
      </p:sp>
      <p:pic>
        <p:nvPicPr>
          <p:cNvPr id="1578" name="Google Shape;1578;p170" descr="earth.jpg"/>
          <p:cNvPicPr preferRelativeResize="0">
            <a:picLocks noGrp="1"/>
          </p:cNvPicPr>
          <p:nvPr>
            <p:ph type="body" idx="1"/>
          </p:nvPr>
        </p:nvPicPr>
        <p:blipFill rotWithShape="1">
          <a:blip r:embed="rId3">
            <a:alphaModFix/>
          </a:blip>
          <a:srcRect l="-14891" r="-14891"/>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579" name="Google Shape;1579;p17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p171"/>
          <p:cNvSpPr txBox="1">
            <a:spLocks noGrp="1"/>
          </p:cNvSpPr>
          <p:nvPr>
            <p:ph type="title"/>
          </p:nvPr>
        </p:nvSpPr>
        <p:spPr>
          <a:xfrm>
            <a:off x="794275" y="317025"/>
            <a:ext cx="80427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u="sng"/>
              <a:t>Vibration</a:t>
            </a:r>
            <a:r>
              <a:rPr lang="en-US" sz="3600"/>
              <a:t>: movement of particles that occurs in solids, liquids, or gases</a:t>
            </a:r>
            <a:endParaRPr/>
          </a:p>
        </p:txBody>
      </p:sp>
      <p:pic>
        <p:nvPicPr>
          <p:cNvPr id="1586" name="Google Shape;1586;p171" descr="guitar.jpg"/>
          <p:cNvPicPr preferRelativeResize="0">
            <a:picLocks noGrp="1"/>
          </p:cNvPicPr>
          <p:nvPr>
            <p:ph type="body" idx="1"/>
          </p:nvPr>
        </p:nvPicPr>
        <p:blipFill rotWithShape="1">
          <a:blip r:embed="rId3">
            <a:alphaModFix/>
          </a:blip>
          <a:srcRect t="8727" b="8727"/>
          <a:stretch/>
        </p:blipFill>
        <p:spPr>
          <a:xfrm>
            <a:off x="457200" y="1875971"/>
            <a:ext cx="8229600" cy="4525963"/>
          </a:xfrm>
          <a:prstGeom prst="rect">
            <a:avLst/>
          </a:prstGeom>
          <a:noFill/>
          <a:ln w="9525" cap="flat" cmpd="sng">
            <a:solidFill>
              <a:schemeClr val="lt1"/>
            </a:solidFill>
            <a:prstDash val="solid"/>
            <a:round/>
            <a:headEnd type="none" w="sm" len="sm"/>
            <a:tailEnd type="none" w="sm" len="sm"/>
          </a:ln>
        </p:spPr>
      </p:pic>
      <p:sp>
        <p:nvSpPr>
          <p:cNvPr id="1587" name="Google Shape;1587;p17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72"/>
          <p:cNvSpPr txBox="1">
            <a:spLocks noGrp="1"/>
          </p:cNvSpPr>
          <p:nvPr>
            <p:ph type="title"/>
          </p:nvPr>
        </p:nvSpPr>
        <p:spPr>
          <a:xfrm>
            <a:off x="849550" y="346700"/>
            <a:ext cx="80289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u="sng"/>
              <a:t>Sound Waves</a:t>
            </a:r>
            <a:r>
              <a:rPr lang="en-US" sz="3600"/>
              <a:t>: longitudinal waves that travel through mediums</a:t>
            </a:r>
            <a:endParaRPr/>
          </a:p>
        </p:txBody>
      </p:sp>
      <p:pic>
        <p:nvPicPr>
          <p:cNvPr id="1594" name="Google Shape;1594;p172" descr="soundwaves.jpg"/>
          <p:cNvPicPr preferRelativeResize="0">
            <a:picLocks noGrp="1"/>
          </p:cNvPicPr>
          <p:nvPr>
            <p:ph type="body" idx="1"/>
          </p:nvPr>
        </p:nvPicPr>
        <p:blipFill rotWithShape="1">
          <a:blip r:embed="rId3">
            <a:alphaModFix/>
          </a:blip>
          <a:srcRect l="-22732" r="-22731"/>
          <a:stretch/>
        </p:blipFill>
        <p:spPr>
          <a:xfrm>
            <a:off x="457200" y="1730829"/>
            <a:ext cx="8229600" cy="4525963"/>
          </a:xfrm>
          <a:prstGeom prst="rect">
            <a:avLst/>
          </a:prstGeom>
          <a:noFill/>
          <a:ln w="9525" cap="flat" cmpd="sng">
            <a:solidFill>
              <a:schemeClr val="lt1"/>
            </a:solidFill>
            <a:prstDash val="solid"/>
            <a:round/>
            <a:headEnd type="none" w="sm" len="sm"/>
            <a:tailEnd type="none" w="sm" len="sm"/>
          </a:ln>
        </p:spPr>
      </p:pic>
      <p:sp>
        <p:nvSpPr>
          <p:cNvPr id="1595" name="Google Shape;1595;p17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1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u="sng"/>
              <a:t>Compression</a:t>
            </a:r>
            <a:r>
              <a:rPr lang="en-US" sz="3600"/>
              <a:t>: where particles are closely packed </a:t>
            </a:r>
            <a:endParaRPr/>
          </a:p>
        </p:txBody>
      </p:sp>
      <p:pic>
        <p:nvPicPr>
          <p:cNvPr id="1602" name="Google Shape;1602;p173"/>
          <p:cNvPicPr preferRelativeResize="0">
            <a:picLocks noGrp="1"/>
          </p:cNvPicPr>
          <p:nvPr>
            <p:ph type="body" idx="1"/>
          </p:nvPr>
        </p:nvPicPr>
        <p:blipFill rotWithShape="1">
          <a:blip r:embed="rId3">
            <a:alphaModFix/>
          </a:blip>
          <a:srcRect l="59386" t="19104" r="30265" b="25508"/>
          <a:stretch/>
        </p:blipFill>
        <p:spPr>
          <a:xfrm>
            <a:off x="3202260" y="1991990"/>
            <a:ext cx="2627249" cy="3384980"/>
          </a:xfrm>
          <a:prstGeom prst="rect">
            <a:avLst/>
          </a:prstGeom>
          <a:noFill/>
          <a:ln w="9525" cap="flat" cmpd="sng">
            <a:solidFill>
              <a:schemeClr val="lt1"/>
            </a:solidFill>
            <a:prstDash val="solid"/>
            <a:round/>
            <a:headEnd type="none" w="sm" len="sm"/>
            <a:tailEnd type="none" w="sm" len="sm"/>
          </a:ln>
        </p:spPr>
      </p:pic>
      <p:sp>
        <p:nvSpPr>
          <p:cNvPr id="1603" name="Google Shape;1603;p17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09" name="Google Shape;1609;p174"/>
          <p:cNvSpPr txBox="1">
            <a:spLocks noGrp="1"/>
          </p:cNvSpPr>
          <p:nvPr>
            <p:ph type="title"/>
          </p:nvPr>
        </p:nvSpPr>
        <p:spPr>
          <a:xfrm>
            <a:off x="457200" y="424771"/>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u="sng"/>
              <a:t>Rarefaction</a:t>
            </a:r>
            <a:r>
              <a:rPr lang="en-US" sz="3600"/>
              <a:t>: where particles are loosely packed</a:t>
            </a:r>
            <a:endParaRPr/>
          </a:p>
        </p:txBody>
      </p:sp>
      <p:pic>
        <p:nvPicPr>
          <p:cNvPr id="1610" name="Google Shape;1610;p174"/>
          <p:cNvPicPr preferRelativeResize="0">
            <a:picLocks noGrp="1"/>
          </p:cNvPicPr>
          <p:nvPr>
            <p:ph type="body" idx="1"/>
          </p:nvPr>
        </p:nvPicPr>
        <p:blipFill rotWithShape="1">
          <a:blip r:embed="rId3">
            <a:alphaModFix/>
          </a:blip>
          <a:srcRect l="42501" t="25837" r="40684" b="18941"/>
          <a:stretch/>
        </p:blipFill>
        <p:spPr>
          <a:xfrm>
            <a:off x="2594231" y="2269674"/>
            <a:ext cx="3828251" cy="3026235"/>
          </a:xfrm>
          <a:prstGeom prst="rect">
            <a:avLst/>
          </a:prstGeom>
          <a:noFill/>
          <a:ln w="9525" cap="flat" cmpd="sng">
            <a:solidFill>
              <a:schemeClr val="lt1"/>
            </a:solidFill>
            <a:prstDash val="solid"/>
            <a:round/>
            <a:headEnd type="none" w="sm" len="sm"/>
            <a:tailEnd type="none" w="sm" len="sm"/>
          </a:ln>
        </p:spPr>
      </p:pic>
      <p:sp>
        <p:nvSpPr>
          <p:cNvPr id="1611" name="Google Shape;1611;p17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sp>
        <p:nvSpPr>
          <p:cNvPr id="1617" name="Google Shape;1617;p175"/>
          <p:cNvSpPr txBox="1">
            <a:spLocks noGrp="1"/>
          </p:cNvSpPr>
          <p:nvPr>
            <p:ph type="title"/>
          </p:nvPr>
        </p:nvSpPr>
        <p:spPr>
          <a:xfrm>
            <a:off x="324464" y="546178"/>
            <a:ext cx="8819536" cy="168689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a:t>Amplitude:</a:t>
            </a:r>
            <a:r>
              <a:rPr lang="en-US" b="1"/>
              <a:t> </a:t>
            </a:r>
            <a:r>
              <a:rPr lang="en-US"/>
              <a:t>is the maximum distance a particle travels from rest</a:t>
            </a:r>
            <a:endParaRPr/>
          </a:p>
        </p:txBody>
      </p:sp>
      <p:grpSp>
        <p:nvGrpSpPr>
          <p:cNvPr id="1618" name="Google Shape;1618;p175"/>
          <p:cNvGrpSpPr/>
          <p:nvPr/>
        </p:nvGrpSpPr>
        <p:grpSpPr>
          <a:xfrm>
            <a:off x="1442294" y="2835185"/>
            <a:ext cx="6259411" cy="2522511"/>
            <a:chOff x="1191395" y="2403344"/>
            <a:chExt cx="6259411" cy="2522511"/>
          </a:xfrm>
        </p:grpSpPr>
        <p:sp>
          <p:nvSpPr>
            <p:cNvPr id="1619" name="Google Shape;1619;p175"/>
            <p:cNvSpPr/>
            <p:nvPr/>
          </p:nvSpPr>
          <p:spPr>
            <a:xfrm>
              <a:off x="3921643" y="2403344"/>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0" name="Google Shape;1620;p175"/>
            <p:cNvSpPr/>
            <p:nvPr/>
          </p:nvSpPr>
          <p:spPr>
            <a:xfrm>
              <a:off x="3921643" y="4024430"/>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621" name="Google Shape;1621;p175"/>
            <p:cNvCxnSpPr/>
            <p:nvPr/>
          </p:nvCxnSpPr>
          <p:spPr>
            <a:xfrm>
              <a:off x="1191395" y="2854056"/>
              <a:ext cx="6259411"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cxnSp>
          <p:nvCxnSpPr>
            <p:cNvPr id="1622" name="Google Shape;1622;p175"/>
            <p:cNvCxnSpPr/>
            <p:nvPr/>
          </p:nvCxnSpPr>
          <p:spPr>
            <a:xfrm>
              <a:off x="3152216" y="4475142"/>
              <a:ext cx="2337767"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grpSp>
      <p:sp>
        <p:nvSpPr>
          <p:cNvPr id="1623" name="Google Shape;1623;p175"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sp>
        <p:nvSpPr>
          <p:cNvPr id="1629" name="Google Shape;1629;p176"/>
          <p:cNvSpPr txBox="1">
            <a:spLocks noGrp="1"/>
          </p:cNvSpPr>
          <p:nvPr>
            <p:ph type="title"/>
          </p:nvPr>
        </p:nvSpPr>
        <p:spPr>
          <a:xfrm>
            <a:off x="581500" y="351875"/>
            <a:ext cx="8324400" cy="15657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10000"/>
              <a:buFont typeface="Calibri"/>
              <a:buNone/>
            </a:pPr>
            <a:r>
              <a:rPr lang="en-US" sz="4000" b="1" u="sng"/>
              <a:t>Intensity:</a:t>
            </a:r>
            <a:r>
              <a:rPr lang="en-US" sz="4000" b="1"/>
              <a:t> </a:t>
            </a:r>
            <a:r>
              <a:rPr lang="en-US" sz="4000"/>
              <a:t>the amount of sound energy that passes through a square meter in 1 second </a:t>
            </a:r>
            <a:endParaRPr sz="4000"/>
          </a:p>
        </p:txBody>
      </p:sp>
      <p:pic>
        <p:nvPicPr>
          <p:cNvPr id="1630" name="Google Shape;1630;p176" descr="box.jpg"/>
          <p:cNvPicPr preferRelativeResize="0">
            <a:picLocks noGrp="1"/>
          </p:cNvPicPr>
          <p:nvPr>
            <p:ph type="body" idx="1"/>
          </p:nvPr>
        </p:nvPicPr>
        <p:blipFill rotWithShape="1">
          <a:blip r:embed="rId3">
            <a:alphaModFix/>
          </a:blip>
          <a:srcRect t="8727" b="8727"/>
          <a:stretch/>
        </p:blipFill>
        <p:spPr>
          <a:xfrm>
            <a:off x="457200" y="1998324"/>
            <a:ext cx="8229600" cy="4526100"/>
          </a:xfrm>
          <a:prstGeom prst="rect">
            <a:avLst/>
          </a:prstGeom>
          <a:noFill/>
          <a:ln w="9525" cap="flat" cmpd="sng">
            <a:solidFill>
              <a:schemeClr val="lt1"/>
            </a:solidFill>
            <a:prstDash val="solid"/>
            <a:round/>
            <a:headEnd type="none" w="sm" len="sm"/>
            <a:tailEnd type="none" w="sm" len="sm"/>
          </a:ln>
        </p:spPr>
      </p:pic>
      <p:sp>
        <p:nvSpPr>
          <p:cNvPr id="1631" name="Google Shape;1631;p17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sp>
        <p:nvSpPr>
          <p:cNvPr id="1637" name="Google Shape;1637;p177"/>
          <p:cNvSpPr txBox="1"/>
          <p:nvPr/>
        </p:nvSpPr>
        <p:spPr>
          <a:xfrm>
            <a:off x="329381" y="427038"/>
            <a:ext cx="8760542" cy="193762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US" sz="4400" b="1" u="sng">
                <a:solidFill>
                  <a:schemeClr val="dk1"/>
                </a:solidFill>
                <a:latin typeface="Calibri"/>
                <a:ea typeface="Calibri"/>
                <a:cs typeface="Calibri"/>
                <a:sym typeface="Calibri"/>
              </a:rPr>
              <a:t>Wavelength:</a:t>
            </a:r>
            <a:r>
              <a:rPr lang="en-US" sz="4400" b="1">
                <a:solidFill>
                  <a:schemeClr val="dk1"/>
                </a:solidFill>
                <a:latin typeface="Calibri"/>
                <a:ea typeface="Calibri"/>
                <a:cs typeface="Calibri"/>
                <a:sym typeface="Calibri"/>
              </a:rPr>
              <a:t> </a:t>
            </a:r>
            <a:r>
              <a:rPr lang="en-US" sz="4400">
                <a:solidFill>
                  <a:schemeClr val="dk1"/>
                </a:solidFill>
                <a:latin typeface="Calibri"/>
                <a:ea typeface="Calibri"/>
                <a:cs typeface="Calibri"/>
                <a:sym typeface="Calibri"/>
              </a:rPr>
              <a:t>the distance between two like points on a wave</a:t>
            </a:r>
            <a:endParaRPr/>
          </a:p>
        </p:txBody>
      </p:sp>
      <p:sp>
        <p:nvSpPr>
          <p:cNvPr id="1639" name="Google Shape;1639;p177"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18" name="Picture 2" descr="GCSE PHYSICS - What is a Longitudinal Wave? - What is the Wavelength of a  Longitudinal Wave? - How do Particles Move in a Longitudinal Wave? - What  is Compression and Rarefaction? - GCSE SCIENCE.">
            <a:extLst>
              <a:ext uri="{FF2B5EF4-FFF2-40B4-BE49-F238E27FC236}">
                <a16:creationId xmlns:a16="http://schemas.microsoft.com/office/drawing/2014/main" id="{8CDDABCF-EC5A-4C37-B621-31F303DE55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928" y="2788492"/>
            <a:ext cx="8407439" cy="20829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5" name="Google Shape;1645;p17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7"/>
          <p:cNvSpPr txBox="1">
            <a:spLocks noGrp="1"/>
          </p:cNvSpPr>
          <p:nvPr>
            <p:ph type="title"/>
          </p:nvPr>
        </p:nvSpPr>
        <p:spPr>
          <a:xfrm>
            <a:off x="757917" y="4485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a:t>Vibration is the _________ that occurs in solids, liquids, or gases. </a:t>
            </a:r>
            <a:endParaRPr/>
          </a:p>
        </p:txBody>
      </p:sp>
      <p:pic>
        <p:nvPicPr>
          <p:cNvPr id="247" name="Google Shape;247;p17" descr="guitar.jpg"/>
          <p:cNvPicPr preferRelativeResize="0">
            <a:picLocks noGrp="1"/>
          </p:cNvPicPr>
          <p:nvPr>
            <p:ph type="body" idx="1"/>
          </p:nvPr>
        </p:nvPicPr>
        <p:blipFill rotWithShape="1">
          <a:blip r:embed="rId3">
            <a:alphaModFix/>
          </a:blip>
          <a:srcRect t="8727" b="8727"/>
          <a:stretch/>
        </p:blipFill>
        <p:spPr>
          <a:xfrm>
            <a:off x="457200" y="1875971"/>
            <a:ext cx="8229600" cy="4525963"/>
          </a:xfrm>
          <a:prstGeom prst="rect">
            <a:avLst/>
          </a:prstGeom>
          <a:noFill/>
          <a:ln w="9525" cap="flat" cmpd="sng">
            <a:solidFill>
              <a:schemeClr val="lt1"/>
            </a:solidFill>
            <a:prstDash val="solid"/>
            <a:round/>
            <a:headEnd type="none" w="sm" len="sm"/>
            <a:tailEnd type="none" w="sm" len="sm"/>
          </a:ln>
        </p:spPr>
      </p:pic>
      <p:sp>
        <p:nvSpPr>
          <p:cNvPr id="248" name="Google Shape;248;p1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sp>
        <p:nvSpPr>
          <p:cNvPr id="1651" name="Google Shape;1651;p179"/>
          <p:cNvSpPr txBox="1">
            <a:spLocks noGrp="1"/>
          </p:cNvSpPr>
          <p:nvPr>
            <p:ph type="title"/>
          </p:nvPr>
        </p:nvSpPr>
        <p:spPr>
          <a:xfrm>
            <a:off x="758653" y="236592"/>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a:t>What is a medium?</a:t>
            </a:r>
            <a:endParaRPr/>
          </a:p>
        </p:txBody>
      </p:sp>
      <p:pic>
        <p:nvPicPr>
          <p:cNvPr id="1652" name="Google Shape;1652;p179" descr="earth.jpg"/>
          <p:cNvPicPr preferRelativeResize="0">
            <a:picLocks noGrp="1"/>
          </p:cNvPicPr>
          <p:nvPr>
            <p:ph type="body" idx="1"/>
          </p:nvPr>
        </p:nvPicPr>
        <p:blipFill rotWithShape="1">
          <a:blip r:embed="rId3">
            <a:alphaModFix/>
          </a:blip>
          <a:srcRect l="-14891" r="-14891"/>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653" name="Google Shape;1653;p17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59" name="Google Shape;1659;gdbfc4be162_6_0"/>
          <p:cNvSpPr txBox="1">
            <a:spLocks noGrp="1"/>
          </p:cNvSpPr>
          <p:nvPr>
            <p:ph type="title"/>
          </p:nvPr>
        </p:nvSpPr>
        <p:spPr>
          <a:xfrm>
            <a:off x="752700" y="441325"/>
            <a:ext cx="79341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a:t>Vibration is the _________ that occurs in solids, liquids, or gases. </a:t>
            </a:r>
            <a:endParaRPr/>
          </a:p>
        </p:txBody>
      </p:sp>
      <p:pic>
        <p:nvPicPr>
          <p:cNvPr id="1660" name="Google Shape;1660;gdbfc4be162_6_0" descr="guitar.jpg"/>
          <p:cNvPicPr preferRelativeResize="0">
            <a:picLocks noGrp="1"/>
          </p:cNvPicPr>
          <p:nvPr>
            <p:ph type="body" idx="1"/>
          </p:nvPr>
        </p:nvPicPr>
        <p:blipFill rotWithShape="1">
          <a:blip r:embed="rId3">
            <a:alphaModFix/>
          </a:blip>
          <a:srcRect t="8725" b="8725"/>
          <a:stretch/>
        </p:blipFill>
        <p:spPr>
          <a:xfrm>
            <a:off x="457200" y="1875971"/>
            <a:ext cx="8229600" cy="4526100"/>
          </a:xfrm>
          <a:prstGeom prst="rect">
            <a:avLst/>
          </a:prstGeom>
          <a:noFill/>
          <a:ln w="9525" cap="flat" cmpd="sng">
            <a:solidFill>
              <a:schemeClr val="lt1"/>
            </a:solidFill>
            <a:prstDash val="solid"/>
            <a:round/>
            <a:headEnd type="none" w="sm" len="sm"/>
            <a:tailEnd type="none" w="sm" len="sm"/>
          </a:ln>
        </p:spPr>
      </p:pic>
      <p:sp>
        <p:nvSpPr>
          <p:cNvPr id="1661" name="Google Shape;1661;gdbfc4be162_6_0"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666"/>
        <p:cNvGrpSpPr/>
        <p:nvPr/>
      </p:nvGrpSpPr>
      <p:grpSpPr>
        <a:xfrm>
          <a:off x="0" y="0"/>
          <a:ext cx="0" cy="0"/>
          <a:chOff x="0" y="0"/>
          <a:chExt cx="0" cy="0"/>
        </a:xfrm>
      </p:grpSpPr>
      <p:sp>
        <p:nvSpPr>
          <p:cNvPr id="1667" name="Google Shape;1667;gdbfc4be162_6_7"/>
          <p:cNvSpPr txBox="1">
            <a:spLocks noGrp="1"/>
          </p:cNvSpPr>
          <p:nvPr>
            <p:ph type="title"/>
          </p:nvPr>
        </p:nvSpPr>
        <p:spPr>
          <a:xfrm>
            <a:off x="752700" y="441325"/>
            <a:ext cx="79341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a:t>Vibration is the </a:t>
            </a:r>
            <a:r>
              <a:rPr lang="en-US" sz="3600" u="sng">
                <a:solidFill>
                  <a:srgbClr val="FF0000"/>
                </a:solidFill>
              </a:rPr>
              <a:t>movement of particles</a:t>
            </a:r>
            <a:r>
              <a:rPr lang="en-US" sz="3600"/>
              <a:t> that occurs in solids, liquids, or gases. </a:t>
            </a:r>
            <a:endParaRPr/>
          </a:p>
        </p:txBody>
      </p:sp>
      <p:pic>
        <p:nvPicPr>
          <p:cNvPr id="1668" name="Google Shape;1668;gdbfc4be162_6_7" descr="guitar.jpg"/>
          <p:cNvPicPr preferRelativeResize="0">
            <a:picLocks noGrp="1"/>
          </p:cNvPicPr>
          <p:nvPr>
            <p:ph type="body" idx="1"/>
          </p:nvPr>
        </p:nvPicPr>
        <p:blipFill rotWithShape="1">
          <a:blip r:embed="rId3">
            <a:alphaModFix/>
          </a:blip>
          <a:srcRect t="8725" b="8725"/>
          <a:stretch/>
        </p:blipFill>
        <p:spPr>
          <a:xfrm>
            <a:off x="457200" y="1875971"/>
            <a:ext cx="8229600" cy="4526100"/>
          </a:xfrm>
          <a:prstGeom prst="rect">
            <a:avLst/>
          </a:prstGeom>
          <a:noFill/>
          <a:ln w="9525" cap="flat" cmpd="sng">
            <a:solidFill>
              <a:schemeClr val="lt1"/>
            </a:solidFill>
            <a:prstDash val="solid"/>
            <a:round/>
            <a:headEnd type="none" w="sm" len="sm"/>
            <a:tailEnd type="none" w="sm" len="sm"/>
          </a:ln>
        </p:spPr>
      </p:pic>
      <p:sp>
        <p:nvSpPr>
          <p:cNvPr id="1669" name="Google Shape;1669;gdbfc4be162_6_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sp>
        <p:nvSpPr>
          <p:cNvPr id="1675" name="Google Shape;1675;gdbfc4be162_6_14"/>
          <p:cNvSpPr txBox="1">
            <a:spLocks noGrp="1"/>
          </p:cNvSpPr>
          <p:nvPr>
            <p:ph type="title"/>
          </p:nvPr>
        </p:nvSpPr>
        <p:spPr>
          <a:xfrm>
            <a:off x="2245352" y="408825"/>
            <a:ext cx="46533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600"/>
              <a:buFont typeface="Calibri"/>
              <a:buNone/>
            </a:pPr>
            <a:r>
              <a:rPr lang="en-US" sz="3600"/>
              <a:t>What are sound waves?</a:t>
            </a:r>
            <a:endParaRPr/>
          </a:p>
        </p:txBody>
      </p:sp>
      <p:pic>
        <p:nvPicPr>
          <p:cNvPr id="1676" name="Google Shape;1676;gdbfc4be162_6_14" descr="soundwaves.jpg"/>
          <p:cNvPicPr preferRelativeResize="0">
            <a:picLocks noGrp="1"/>
          </p:cNvPicPr>
          <p:nvPr>
            <p:ph type="body" idx="1"/>
          </p:nvPr>
        </p:nvPicPr>
        <p:blipFill rotWithShape="1">
          <a:blip r:embed="rId3">
            <a:alphaModFix/>
          </a:blip>
          <a:srcRect l="-22734" r="-22720"/>
          <a:stretch/>
        </p:blipFill>
        <p:spPr>
          <a:xfrm>
            <a:off x="457200" y="1730829"/>
            <a:ext cx="8229600" cy="4526100"/>
          </a:xfrm>
          <a:prstGeom prst="rect">
            <a:avLst/>
          </a:prstGeom>
          <a:noFill/>
          <a:ln w="9525" cap="flat" cmpd="sng">
            <a:solidFill>
              <a:schemeClr val="lt1"/>
            </a:solidFill>
            <a:prstDash val="solid"/>
            <a:round/>
            <a:headEnd type="none" w="sm" len="sm"/>
            <a:tailEnd type="none" w="sm" len="sm"/>
          </a:ln>
        </p:spPr>
      </p:pic>
      <p:sp>
        <p:nvSpPr>
          <p:cNvPr id="1677" name="Google Shape;1677;gdbfc4be162_6_1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682"/>
        <p:cNvGrpSpPr/>
        <p:nvPr/>
      </p:nvGrpSpPr>
      <p:grpSpPr>
        <a:xfrm>
          <a:off x="0" y="0"/>
          <a:ext cx="0" cy="0"/>
          <a:chOff x="0" y="0"/>
          <a:chExt cx="0" cy="0"/>
        </a:xfrm>
      </p:grpSpPr>
      <p:sp>
        <p:nvSpPr>
          <p:cNvPr id="1683" name="Google Shape;1683;gdbfc4be162_6_21"/>
          <p:cNvSpPr txBox="1">
            <a:spLocks noGrp="1"/>
          </p:cNvSpPr>
          <p:nvPr>
            <p:ph type="title"/>
          </p:nvPr>
        </p:nvSpPr>
        <p:spPr>
          <a:xfrm>
            <a:off x="457200" y="23218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a:t>What is the difference between compression and rarefaction?</a:t>
            </a:r>
            <a:endParaRPr/>
          </a:p>
        </p:txBody>
      </p:sp>
      <p:pic>
        <p:nvPicPr>
          <p:cNvPr id="1684" name="Google Shape;1684;gdbfc4be162_6_21"/>
          <p:cNvPicPr preferRelativeResize="0">
            <a:picLocks noGrp="1"/>
          </p:cNvPicPr>
          <p:nvPr>
            <p:ph type="body" idx="1"/>
          </p:nvPr>
        </p:nvPicPr>
        <p:blipFill rotWithShape="1">
          <a:blip r:embed="rId3">
            <a:alphaModFix/>
          </a:blip>
          <a:srcRect l="59386" t="19103" r="30265" b="25506"/>
          <a:stretch/>
        </p:blipFill>
        <p:spPr>
          <a:xfrm>
            <a:off x="935033" y="2446861"/>
            <a:ext cx="2627100" cy="3384900"/>
          </a:xfrm>
          <a:prstGeom prst="rect">
            <a:avLst/>
          </a:prstGeom>
          <a:noFill/>
          <a:ln w="9525" cap="flat" cmpd="sng">
            <a:solidFill>
              <a:schemeClr val="lt1"/>
            </a:solidFill>
            <a:prstDash val="solid"/>
            <a:round/>
            <a:headEnd type="none" w="sm" len="sm"/>
            <a:tailEnd type="none" w="sm" len="sm"/>
          </a:ln>
        </p:spPr>
      </p:pic>
      <p:sp>
        <p:nvSpPr>
          <p:cNvPr id="1685" name="Google Shape;1685;gdbfc4be162_6_2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6" name="Google Shape;1686;gdbfc4be162_6_21"/>
          <p:cNvPicPr preferRelativeResize="0"/>
          <p:nvPr/>
        </p:nvPicPr>
        <p:blipFill rotWithShape="1">
          <a:blip r:embed="rId3">
            <a:alphaModFix/>
          </a:blip>
          <a:srcRect l="42500" t="25837" r="40685" b="18940"/>
          <a:stretch/>
        </p:blipFill>
        <p:spPr>
          <a:xfrm>
            <a:off x="5217138" y="2903174"/>
            <a:ext cx="3286274" cy="2597800"/>
          </a:xfrm>
          <a:prstGeom prst="rect">
            <a:avLst/>
          </a:prstGeom>
          <a:noFill/>
          <a:ln>
            <a:noFill/>
          </a:ln>
        </p:spPr>
      </p:pic>
      <p:pic>
        <p:nvPicPr>
          <p:cNvPr id="1687" name="Google Shape;1687;gdbfc4be162_6_21"/>
          <p:cNvPicPr preferRelativeResize="0"/>
          <p:nvPr/>
        </p:nvPicPr>
        <p:blipFill>
          <a:blip r:embed="rId5">
            <a:alphaModFix/>
          </a:blip>
          <a:stretch>
            <a:fillRect/>
          </a:stretch>
        </p:blipFill>
        <p:spPr>
          <a:xfrm>
            <a:off x="82800" y="1527600"/>
            <a:ext cx="4331575" cy="5223400"/>
          </a:xfrm>
          <a:prstGeom prst="rect">
            <a:avLst/>
          </a:prstGeom>
          <a:noFill/>
          <a:ln>
            <a:noFill/>
          </a:ln>
        </p:spPr>
      </p:pic>
      <p:pic>
        <p:nvPicPr>
          <p:cNvPr id="1688" name="Google Shape;1688;gdbfc4be162_6_21"/>
          <p:cNvPicPr preferRelativeResize="0"/>
          <p:nvPr/>
        </p:nvPicPr>
        <p:blipFill>
          <a:blip r:embed="rId5">
            <a:alphaModFix/>
          </a:blip>
          <a:stretch>
            <a:fillRect/>
          </a:stretch>
        </p:blipFill>
        <p:spPr>
          <a:xfrm>
            <a:off x="4666088" y="1527600"/>
            <a:ext cx="4388362" cy="5223400"/>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gdbfc4be162_6_31"/>
          <p:cNvSpPr txBox="1">
            <a:spLocks noGrp="1"/>
          </p:cNvSpPr>
          <p:nvPr>
            <p:ph type="title"/>
          </p:nvPr>
        </p:nvSpPr>
        <p:spPr>
          <a:xfrm>
            <a:off x="324464" y="546178"/>
            <a:ext cx="8819400" cy="16869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amplitude? </a:t>
            </a:r>
            <a:endParaRPr/>
          </a:p>
        </p:txBody>
      </p:sp>
      <p:grpSp>
        <p:nvGrpSpPr>
          <p:cNvPr id="1695" name="Google Shape;1695;gdbfc4be162_6_31"/>
          <p:cNvGrpSpPr/>
          <p:nvPr/>
        </p:nvGrpSpPr>
        <p:grpSpPr>
          <a:xfrm>
            <a:off x="1191395" y="2403344"/>
            <a:ext cx="6259500" cy="2522586"/>
            <a:chOff x="1191395" y="2403344"/>
            <a:chExt cx="6259500" cy="2522586"/>
          </a:xfrm>
        </p:grpSpPr>
        <p:sp>
          <p:nvSpPr>
            <p:cNvPr id="1696" name="Google Shape;1696;gdbfc4be162_6_31"/>
            <p:cNvSpPr/>
            <p:nvPr/>
          </p:nvSpPr>
          <p:spPr>
            <a:xfrm>
              <a:off x="3921643" y="2403344"/>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7" name="Google Shape;1697;gdbfc4be162_6_31"/>
            <p:cNvSpPr/>
            <p:nvPr/>
          </p:nvSpPr>
          <p:spPr>
            <a:xfrm>
              <a:off x="3921643" y="4024430"/>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698" name="Google Shape;1698;gdbfc4be162_6_31"/>
            <p:cNvCxnSpPr/>
            <p:nvPr/>
          </p:nvCxnSpPr>
          <p:spPr>
            <a:xfrm>
              <a:off x="1191395" y="2854056"/>
              <a:ext cx="62595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cxnSp>
          <p:nvCxnSpPr>
            <p:cNvPr id="1699" name="Google Shape;1699;gdbfc4be162_6_31"/>
            <p:cNvCxnSpPr/>
            <p:nvPr/>
          </p:nvCxnSpPr>
          <p:spPr>
            <a:xfrm>
              <a:off x="3152216" y="4475142"/>
              <a:ext cx="23379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grpSp>
      <p:sp>
        <p:nvSpPr>
          <p:cNvPr id="1700" name="Google Shape;1700;gdbfc4be162_6_3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705"/>
        <p:cNvGrpSpPr/>
        <p:nvPr/>
      </p:nvGrpSpPr>
      <p:grpSpPr>
        <a:xfrm>
          <a:off x="0" y="0"/>
          <a:ext cx="0" cy="0"/>
          <a:chOff x="0" y="0"/>
          <a:chExt cx="0" cy="0"/>
        </a:xfrm>
      </p:grpSpPr>
      <p:sp>
        <p:nvSpPr>
          <p:cNvPr id="1706" name="Google Shape;1706;gdbfc4be162_6_42"/>
          <p:cNvSpPr txBox="1">
            <a:spLocks noGrp="1"/>
          </p:cNvSpPr>
          <p:nvPr>
            <p:ph type="title"/>
          </p:nvPr>
        </p:nvSpPr>
        <p:spPr>
          <a:xfrm>
            <a:off x="457200" y="379500"/>
            <a:ext cx="8324400" cy="12342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intensity?</a:t>
            </a:r>
            <a:endParaRPr sz="3600"/>
          </a:p>
        </p:txBody>
      </p:sp>
      <p:pic>
        <p:nvPicPr>
          <p:cNvPr id="1707" name="Google Shape;1707;gdbfc4be162_6_42" descr="box.jpg"/>
          <p:cNvPicPr preferRelativeResize="0">
            <a:picLocks noGrp="1"/>
          </p:cNvPicPr>
          <p:nvPr>
            <p:ph type="body" idx="1"/>
          </p:nvPr>
        </p:nvPicPr>
        <p:blipFill rotWithShape="1">
          <a:blip r:embed="rId3">
            <a:alphaModFix/>
          </a:blip>
          <a:srcRect t="8725" b="8725"/>
          <a:stretch/>
        </p:blipFill>
        <p:spPr>
          <a:xfrm>
            <a:off x="457200" y="1722049"/>
            <a:ext cx="8229600" cy="4526100"/>
          </a:xfrm>
          <a:prstGeom prst="rect">
            <a:avLst/>
          </a:prstGeom>
          <a:noFill/>
          <a:ln w="9525" cap="flat" cmpd="sng">
            <a:solidFill>
              <a:schemeClr val="lt1"/>
            </a:solidFill>
            <a:prstDash val="solid"/>
            <a:round/>
            <a:headEnd type="none" w="sm" len="sm"/>
            <a:tailEnd type="none" w="sm" len="sm"/>
          </a:ln>
        </p:spPr>
      </p:pic>
      <p:sp>
        <p:nvSpPr>
          <p:cNvPr id="1708" name="Google Shape;1708;gdbfc4be162_6_42"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sp>
        <p:nvSpPr>
          <p:cNvPr id="1714" name="Google Shape;1714;p185"/>
          <p:cNvSpPr txBox="1"/>
          <p:nvPr/>
        </p:nvSpPr>
        <p:spPr>
          <a:xfrm>
            <a:off x="329381" y="427038"/>
            <a:ext cx="8760542" cy="193762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What is wavelength?</a:t>
            </a:r>
            <a:endParaRPr/>
          </a:p>
        </p:txBody>
      </p:sp>
      <p:sp>
        <p:nvSpPr>
          <p:cNvPr id="1716" name="Google Shape;1716;p18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42" name="Picture 2" descr="GCSE PHYSICS - What is a Longitudinal Wave? - What is the Wavelength of a  Longitudinal Wave? - How do Particles Move in a Longitudinal Wave? - What  is Compression and Rarefaction? - GCSE SCIENCE.">
            <a:extLst>
              <a:ext uri="{FF2B5EF4-FFF2-40B4-BE49-F238E27FC236}">
                <a16:creationId xmlns:a16="http://schemas.microsoft.com/office/drawing/2014/main" id="{D7A3EF5E-F640-4AFF-A7C7-9DA6C8E18B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35" y="2816649"/>
            <a:ext cx="8327923" cy="20632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1722" name="Google Shape;1722;p186"/>
          <p:cNvSpPr txBox="1"/>
          <p:nvPr/>
        </p:nvSpPr>
        <p:spPr>
          <a:xfrm>
            <a:off x="2886634" y="901725"/>
            <a:ext cx="3833229"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Frequency</a:t>
            </a:r>
            <a:endParaRPr/>
          </a:p>
        </p:txBody>
      </p:sp>
      <p:sp>
        <p:nvSpPr>
          <p:cNvPr id="1723" name="Google Shape;1723;p186"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24" name="Google Shape;1724;p186"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1730" name="Google Shape;1730;p187"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31" name="Google Shape;1731;p187"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sp>
        <p:nvSpPr>
          <p:cNvPr id="1732" name="Google Shape;1732;p187"/>
          <p:cNvSpPr txBox="1">
            <a:spLocks noGrp="1"/>
          </p:cNvSpPr>
          <p:nvPr>
            <p:ph type="title"/>
          </p:nvPr>
        </p:nvSpPr>
        <p:spPr>
          <a:xfrm>
            <a:off x="608450" y="248050"/>
            <a:ext cx="8229600" cy="1932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b="1" u="sng"/>
              <a:t>Frequency: </a:t>
            </a:r>
            <a:r>
              <a:rPr lang="en-US"/>
              <a:t>the number of wavelengths that pass a set point per second</a:t>
            </a:r>
            <a:endParaRPr/>
          </a:p>
        </p:txBody>
      </p:sp>
      <p:pic>
        <p:nvPicPr>
          <p:cNvPr id="1733" name="Google Shape;1733;p187" descr="frequency.jpg"/>
          <p:cNvPicPr preferRelativeResize="0">
            <a:picLocks noGrp="1"/>
          </p:cNvPicPr>
          <p:nvPr>
            <p:ph type="body" idx="1"/>
          </p:nvPr>
        </p:nvPicPr>
        <p:blipFill rotWithShape="1">
          <a:blip r:embed="rId5">
            <a:alphaModFix/>
          </a:blip>
          <a:srcRect l="-18187" r="-18186"/>
          <a:stretch/>
        </p:blipFill>
        <p:spPr>
          <a:xfrm>
            <a:off x="457199" y="2180038"/>
            <a:ext cx="8229600" cy="43383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dbfc4be162_1_0"/>
          <p:cNvSpPr txBox="1">
            <a:spLocks noGrp="1"/>
          </p:cNvSpPr>
          <p:nvPr>
            <p:ph type="title"/>
          </p:nvPr>
        </p:nvSpPr>
        <p:spPr>
          <a:xfrm>
            <a:off x="757917" y="4485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a:t>Vibration is the </a:t>
            </a:r>
            <a:r>
              <a:rPr lang="en-US" sz="3600" u="sng">
                <a:solidFill>
                  <a:srgbClr val="FF0000"/>
                </a:solidFill>
              </a:rPr>
              <a:t>movement of particles</a:t>
            </a:r>
            <a:r>
              <a:rPr lang="en-US" sz="3600"/>
              <a:t> that occurs in solids, liquids, or gases. </a:t>
            </a:r>
            <a:endParaRPr/>
          </a:p>
        </p:txBody>
      </p:sp>
      <p:pic>
        <p:nvPicPr>
          <p:cNvPr id="255" name="Google Shape;255;gdbfc4be162_1_0" descr="guitar.jpg"/>
          <p:cNvPicPr preferRelativeResize="0">
            <a:picLocks noGrp="1"/>
          </p:cNvPicPr>
          <p:nvPr>
            <p:ph type="body" idx="1"/>
          </p:nvPr>
        </p:nvPicPr>
        <p:blipFill rotWithShape="1">
          <a:blip r:embed="rId3">
            <a:alphaModFix/>
          </a:blip>
          <a:srcRect t="8725" b="8725"/>
          <a:stretch/>
        </p:blipFill>
        <p:spPr>
          <a:xfrm>
            <a:off x="457200" y="1875971"/>
            <a:ext cx="8229600" cy="4526100"/>
          </a:xfrm>
          <a:prstGeom prst="rect">
            <a:avLst/>
          </a:prstGeom>
          <a:noFill/>
          <a:ln w="9525" cap="flat" cmpd="sng">
            <a:solidFill>
              <a:schemeClr val="lt1"/>
            </a:solidFill>
            <a:prstDash val="solid"/>
            <a:round/>
            <a:headEnd type="none" w="sm" len="sm"/>
            <a:tailEnd type="none" w="sm" len="sm"/>
          </a:ln>
        </p:spPr>
      </p:pic>
      <p:sp>
        <p:nvSpPr>
          <p:cNvPr id="256" name="Google Shape;256;gdbfc4be162_1_0"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sp>
        <p:nvSpPr>
          <p:cNvPr id="1739" name="Google Shape;1739;gdbfc4be162_6_49"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744"/>
        <p:cNvGrpSpPr/>
        <p:nvPr/>
      </p:nvGrpSpPr>
      <p:grpSpPr>
        <a:xfrm>
          <a:off x="0" y="0"/>
          <a:ext cx="0" cy="0"/>
          <a:chOff x="0" y="0"/>
          <a:chExt cx="0" cy="0"/>
        </a:xfrm>
      </p:grpSpPr>
      <p:sp>
        <p:nvSpPr>
          <p:cNvPr id="1745" name="Google Shape;1745;gdbfc4be162_6_54"/>
          <p:cNvSpPr txBox="1">
            <a:spLocks noGrp="1"/>
          </p:cNvSpPr>
          <p:nvPr>
            <p:ph type="title"/>
          </p:nvPr>
        </p:nvSpPr>
        <p:spPr>
          <a:xfrm>
            <a:off x="758653" y="236592"/>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a:t>What is frequency?</a:t>
            </a:r>
            <a:endParaRPr/>
          </a:p>
        </p:txBody>
      </p:sp>
      <p:sp>
        <p:nvSpPr>
          <p:cNvPr id="1746" name="Google Shape;1746;gdbfc4be162_6_5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47" name="Google Shape;1747;gdbfc4be162_6_54" descr="frequency.jpg"/>
          <p:cNvPicPr preferRelativeResize="0">
            <a:picLocks noGrp="1"/>
          </p:cNvPicPr>
          <p:nvPr>
            <p:ph type="body" idx="1"/>
          </p:nvPr>
        </p:nvPicPr>
        <p:blipFill rotWithShape="1">
          <a:blip r:embed="rId4">
            <a:alphaModFix/>
          </a:blip>
          <a:srcRect l="-18191" r="-18178"/>
          <a:stretch/>
        </p:blipFill>
        <p:spPr>
          <a:xfrm>
            <a:off x="457199" y="1668963"/>
            <a:ext cx="8229600" cy="43383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pic>
        <p:nvPicPr>
          <p:cNvPr id="1753" name="Google Shape;1753;p188"/>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1754" name="Google Shape;1754;p188"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sp>
        <p:nvSpPr>
          <p:cNvPr id="1760" name="Google Shape;1760;p189"/>
          <p:cNvSpPr/>
          <p:nvPr/>
        </p:nvSpPr>
        <p:spPr>
          <a:xfrm>
            <a:off x="3211389" y="1156502"/>
            <a:ext cx="5210025" cy="1872268"/>
          </a:xfrm>
          <a:custGeom>
            <a:avLst/>
            <a:gdLst/>
            <a:ahLst/>
            <a:cxnLst/>
            <a:rect l="l" t="t" r="r" b="b"/>
            <a:pathLst>
              <a:path w="5210025" h="1872268" extrusionOk="0">
                <a:moveTo>
                  <a:pt x="0" y="65169"/>
                </a:moveTo>
                <a:cubicBezTo>
                  <a:pt x="314772" y="970072"/>
                  <a:pt x="629545" y="1874975"/>
                  <a:pt x="976880" y="1872262"/>
                </a:cubicBezTo>
                <a:cubicBezTo>
                  <a:pt x="1324215" y="1869549"/>
                  <a:pt x="1720394" y="51602"/>
                  <a:pt x="2084010" y="48889"/>
                </a:cubicBezTo>
                <a:cubicBezTo>
                  <a:pt x="2447626" y="46176"/>
                  <a:pt x="2811243" y="1864122"/>
                  <a:pt x="3158578" y="1855982"/>
                </a:cubicBezTo>
                <a:cubicBezTo>
                  <a:pt x="3505913" y="1847842"/>
                  <a:pt x="3828826" y="10901"/>
                  <a:pt x="4168020" y="48"/>
                </a:cubicBezTo>
                <a:cubicBezTo>
                  <a:pt x="4507214" y="-10806"/>
                  <a:pt x="5193743" y="1790861"/>
                  <a:pt x="5193743" y="1790861"/>
                </a:cubicBezTo>
                <a:lnTo>
                  <a:pt x="5193743" y="1790861"/>
                </a:lnTo>
                <a:lnTo>
                  <a:pt x="5210025" y="1872262"/>
                </a:lnTo>
              </a:path>
            </a:pathLst>
          </a:cu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761" name="Google Shape;1761;p189"/>
          <p:cNvSpPr/>
          <p:nvPr/>
        </p:nvSpPr>
        <p:spPr>
          <a:xfrm>
            <a:off x="700097" y="4200237"/>
            <a:ext cx="7863520" cy="1497805"/>
          </a:xfrm>
          <a:custGeom>
            <a:avLst/>
            <a:gdLst/>
            <a:ahLst/>
            <a:cxnLst/>
            <a:rect l="l" t="t" r="r" b="b"/>
            <a:pathLst>
              <a:path w="9556778" h="1950766" extrusionOk="0">
                <a:moveTo>
                  <a:pt x="0" y="65154"/>
                </a:moveTo>
                <a:cubicBezTo>
                  <a:pt x="1206175" y="941567"/>
                  <a:pt x="2412350" y="1817980"/>
                  <a:pt x="3533048" y="1807127"/>
                </a:cubicBezTo>
                <a:cubicBezTo>
                  <a:pt x="4653746" y="1796274"/>
                  <a:pt x="5755449" y="8174"/>
                  <a:pt x="6724188" y="34"/>
                </a:cubicBezTo>
                <a:cubicBezTo>
                  <a:pt x="7692927" y="-8106"/>
                  <a:pt x="8900459" y="1440824"/>
                  <a:pt x="9345482" y="1758286"/>
                </a:cubicBezTo>
                <a:cubicBezTo>
                  <a:pt x="9790505" y="2075748"/>
                  <a:pt x="9394326" y="1904808"/>
                  <a:pt x="9394326" y="1904808"/>
                </a:cubicBezTo>
              </a:path>
            </a:pathLst>
          </a:cu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762" name="Google Shape;1762;p189"/>
          <p:cNvSpPr txBox="1"/>
          <p:nvPr/>
        </p:nvSpPr>
        <p:spPr>
          <a:xfrm>
            <a:off x="1910374" y="227067"/>
            <a:ext cx="594268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shorter wavelength = </a:t>
            </a:r>
            <a:r>
              <a:rPr lang="en-US" sz="2800" b="1">
                <a:solidFill>
                  <a:schemeClr val="dk1"/>
                </a:solidFill>
                <a:latin typeface="Calibri"/>
                <a:ea typeface="Calibri"/>
                <a:cs typeface="Calibri"/>
                <a:sym typeface="Calibri"/>
              </a:rPr>
              <a:t>larger frequency</a:t>
            </a:r>
            <a:endParaRPr/>
          </a:p>
        </p:txBody>
      </p:sp>
      <p:sp>
        <p:nvSpPr>
          <p:cNvPr id="1763" name="Google Shape;1763;p189"/>
          <p:cNvSpPr txBox="1"/>
          <p:nvPr/>
        </p:nvSpPr>
        <p:spPr>
          <a:xfrm>
            <a:off x="1756209" y="3588370"/>
            <a:ext cx="609684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longer wavelength = </a:t>
            </a:r>
            <a:r>
              <a:rPr lang="en-US" sz="2800" b="1">
                <a:solidFill>
                  <a:schemeClr val="dk1"/>
                </a:solidFill>
                <a:latin typeface="Calibri"/>
                <a:ea typeface="Calibri"/>
                <a:cs typeface="Calibri"/>
                <a:sym typeface="Calibri"/>
              </a:rPr>
              <a:t>smaller frequency</a:t>
            </a:r>
            <a:endParaRPr/>
          </a:p>
        </p:txBody>
      </p:sp>
      <p:cxnSp>
        <p:nvCxnSpPr>
          <p:cNvPr id="1764" name="Google Shape;1764;p189"/>
          <p:cNvCxnSpPr/>
          <p:nvPr/>
        </p:nvCxnSpPr>
        <p:spPr>
          <a:xfrm>
            <a:off x="3436374" y="1386348"/>
            <a:ext cx="1445342" cy="0"/>
          </a:xfrm>
          <a:prstGeom prst="straightConnector1">
            <a:avLst/>
          </a:prstGeom>
          <a:noFill/>
          <a:ln w="25400" cap="flat" cmpd="sng">
            <a:solidFill>
              <a:srgbClr val="FF0000"/>
            </a:solidFill>
            <a:prstDash val="solid"/>
            <a:round/>
            <a:headEnd type="triangle" w="med" len="med"/>
            <a:tailEnd type="triangle" w="med" len="med"/>
          </a:ln>
          <a:effectLst>
            <a:outerShdw blurRad="40000" dist="20000" dir="5400000" rotWithShape="0">
              <a:srgbClr val="000000">
                <a:alpha val="37647"/>
              </a:srgbClr>
            </a:outerShdw>
          </a:effectLst>
        </p:spPr>
      </p:cxnSp>
      <p:cxnSp>
        <p:nvCxnSpPr>
          <p:cNvPr id="1765" name="Google Shape;1765;p189"/>
          <p:cNvCxnSpPr/>
          <p:nvPr/>
        </p:nvCxnSpPr>
        <p:spPr>
          <a:xfrm>
            <a:off x="5093730" y="4949139"/>
            <a:ext cx="2413199" cy="0"/>
          </a:xfrm>
          <a:prstGeom prst="straightConnector1">
            <a:avLst/>
          </a:prstGeom>
          <a:noFill/>
          <a:ln w="25400" cap="flat" cmpd="sng">
            <a:solidFill>
              <a:srgbClr val="FF0000"/>
            </a:solidFill>
            <a:prstDash val="solid"/>
            <a:round/>
            <a:headEnd type="triangle" w="med" len="med"/>
            <a:tailEnd type="triangle" w="med" len="med"/>
          </a:ln>
          <a:effectLst>
            <a:outerShdw blurRad="40000" dist="20000" dir="5400000" rotWithShape="0">
              <a:srgbClr val="000000">
                <a:alpha val="37647"/>
              </a:srgbClr>
            </a:outerShdw>
          </a:effectLst>
        </p:spPr>
      </p:cxnSp>
      <p:sp>
        <p:nvSpPr>
          <p:cNvPr id="1766" name="Google Shape;1766;p189"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771"/>
        <p:cNvGrpSpPr/>
        <p:nvPr/>
      </p:nvGrpSpPr>
      <p:grpSpPr>
        <a:xfrm>
          <a:off x="0" y="0"/>
          <a:ext cx="0" cy="0"/>
          <a:chOff x="0" y="0"/>
          <a:chExt cx="0" cy="0"/>
        </a:xfrm>
      </p:grpSpPr>
      <p:sp>
        <p:nvSpPr>
          <p:cNvPr id="1772" name="Google Shape;1772;p1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Hertz (Hz)</a:t>
            </a:r>
            <a:endParaRPr/>
          </a:p>
        </p:txBody>
      </p:sp>
      <p:pic>
        <p:nvPicPr>
          <p:cNvPr id="1773" name="Google Shape;1773;p190" descr="hz.jpg"/>
          <p:cNvPicPr preferRelativeResize="0">
            <a:picLocks noGrp="1"/>
          </p:cNvPicPr>
          <p:nvPr>
            <p:ph type="body" idx="1"/>
          </p:nvPr>
        </p:nvPicPr>
        <p:blipFill rotWithShape="1">
          <a:blip r:embed="rId3">
            <a:alphaModFix/>
          </a:blip>
          <a:srcRect l="-13982" r="-13981"/>
          <a:stretch/>
        </p:blipFill>
        <p:spPr>
          <a:xfrm>
            <a:off x="-398206" y="1585451"/>
            <a:ext cx="8229600" cy="4525963"/>
          </a:xfrm>
          <a:prstGeom prst="rect">
            <a:avLst/>
          </a:prstGeom>
          <a:noFill/>
          <a:ln w="9525" cap="flat" cmpd="sng">
            <a:solidFill>
              <a:schemeClr val="lt1"/>
            </a:solidFill>
            <a:prstDash val="solid"/>
            <a:round/>
            <a:headEnd type="none" w="sm" len="sm"/>
            <a:tailEnd type="none" w="sm" len="sm"/>
          </a:ln>
        </p:spPr>
      </p:pic>
      <p:sp>
        <p:nvSpPr>
          <p:cNvPr id="1774" name="Google Shape;1774;p190"/>
          <p:cNvSpPr txBox="1"/>
          <p:nvPr/>
        </p:nvSpPr>
        <p:spPr>
          <a:xfrm>
            <a:off x="6961239" y="2094271"/>
            <a:ext cx="174031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megahertz</a:t>
            </a:r>
            <a:endParaRPr/>
          </a:p>
        </p:txBody>
      </p:sp>
      <p:sp>
        <p:nvSpPr>
          <p:cNvPr id="1775" name="Google Shape;1775;p190"/>
          <p:cNvSpPr/>
          <p:nvPr/>
        </p:nvSpPr>
        <p:spPr>
          <a:xfrm>
            <a:off x="7027606" y="2600182"/>
            <a:ext cx="1238865" cy="221225"/>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6" name="Google Shape;1776;p190"/>
          <p:cNvSpPr/>
          <p:nvPr/>
        </p:nvSpPr>
        <p:spPr>
          <a:xfrm>
            <a:off x="7027606" y="3627207"/>
            <a:ext cx="1238865" cy="221225"/>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7" name="Google Shape;1777;p190"/>
          <p:cNvSpPr txBox="1"/>
          <p:nvPr/>
        </p:nvSpPr>
        <p:spPr>
          <a:xfrm>
            <a:off x="6776883" y="3134894"/>
            <a:ext cx="174031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kilohertz</a:t>
            </a:r>
            <a:endParaRPr sz="2800">
              <a:solidFill>
                <a:schemeClr val="dk1"/>
              </a:solidFill>
              <a:latin typeface="Calibri"/>
              <a:ea typeface="Calibri"/>
              <a:cs typeface="Calibri"/>
              <a:sym typeface="Calibri"/>
            </a:endParaRPr>
          </a:p>
        </p:txBody>
      </p:sp>
      <p:sp>
        <p:nvSpPr>
          <p:cNvPr id="1778" name="Google Shape;1778;p190"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783"/>
        <p:cNvGrpSpPr/>
        <p:nvPr/>
      </p:nvGrpSpPr>
      <p:grpSpPr>
        <a:xfrm>
          <a:off x="0" y="0"/>
          <a:ext cx="0" cy="0"/>
          <a:chOff x="0" y="0"/>
          <a:chExt cx="0" cy="0"/>
        </a:xfrm>
      </p:grpSpPr>
      <p:sp>
        <p:nvSpPr>
          <p:cNvPr id="1784" name="Google Shape;1784;p191"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789"/>
        <p:cNvGrpSpPr/>
        <p:nvPr/>
      </p:nvGrpSpPr>
      <p:grpSpPr>
        <a:xfrm>
          <a:off x="0" y="0"/>
          <a:ext cx="0" cy="0"/>
          <a:chOff x="0" y="0"/>
          <a:chExt cx="0" cy="0"/>
        </a:xfrm>
      </p:grpSpPr>
      <p:sp>
        <p:nvSpPr>
          <p:cNvPr id="1790" name="Google Shape;1790;p192"/>
          <p:cNvSpPr txBox="1">
            <a:spLocks noGrp="1"/>
          </p:cNvSpPr>
          <p:nvPr>
            <p:ph type="title"/>
          </p:nvPr>
        </p:nvSpPr>
        <p:spPr>
          <a:xfrm>
            <a:off x="280225" y="400000"/>
            <a:ext cx="8863800" cy="11862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frequency?</a:t>
            </a:r>
            <a:endParaRPr/>
          </a:p>
        </p:txBody>
      </p:sp>
      <p:pic>
        <p:nvPicPr>
          <p:cNvPr id="1791" name="Google Shape;1791;p192" descr="frequency.jpg"/>
          <p:cNvPicPr preferRelativeResize="0">
            <a:picLocks noGrp="1"/>
          </p:cNvPicPr>
          <p:nvPr>
            <p:ph type="body" idx="1"/>
          </p:nvPr>
        </p:nvPicPr>
        <p:blipFill rotWithShape="1">
          <a:blip r:embed="rId3">
            <a:alphaModFix/>
          </a:blip>
          <a:srcRect l="-18187" r="-18186"/>
          <a:stretch/>
        </p:blipFill>
        <p:spPr>
          <a:xfrm>
            <a:off x="597325" y="1686717"/>
            <a:ext cx="8229600" cy="4338300"/>
          </a:xfrm>
          <a:prstGeom prst="rect">
            <a:avLst/>
          </a:prstGeom>
          <a:noFill/>
          <a:ln w="9525" cap="flat" cmpd="sng">
            <a:solidFill>
              <a:schemeClr val="lt1"/>
            </a:solidFill>
            <a:prstDash val="solid"/>
            <a:round/>
            <a:headEnd type="none" w="sm" len="sm"/>
            <a:tailEnd type="none" w="sm" len="sm"/>
          </a:ln>
        </p:spPr>
      </p:pic>
      <p:sp>
        <p:nvSpPr>
          <p:cNvPr id="1792" name="Google Shape;1792;p19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797"/>
        <p:cNvGrpSpPr/>
        <p:nvPr/>
      </p:nvGrpSpPr>
      <p:grpSpPr>
        <a:xfrm>
          <a:off x="0" y="0"/>
          <a:ext cx="0" cy="0"/>
          <a:chOff x="0" y="0"/>
          <a:chExt cx="0" cy="0"/>
        </a:xfrm>
      </p:grpSpPr>
      <p:sp>
        <p:nvSpPr>
          <p:cNvPr id="1798" name="Google Shape;1798;p193"/>
          <p:cNvSpPr/>
          <p:nvPr/>
        </p:nvSpPr>
        <p:spPr>
          <a:xfrm>
            <a:off x="3211389" y="1156502"/>
            <a:ext cx="5210025" cy="1872268"/>
          </a:xfrm>
          <a:custGeom>
            <a:avLst/>
            <a:gdLst/>
            <a:ahLst/>
            <a:cxnLst/>
            <a:rect l="l" t="t" r="r" b="b"/>
            <a:pathLst>
              <a:path w="5210025" h="1872268" extrusionOk="0">
                <a:moveTo>
                  <a:pt x="0" y="65169"/>
                </a:moveTo>
                <a:cubicBezTo>
                  <a:pt x="314772" y="970072"/>
                  <a:pt x="629545" y="1874975"/>
                  <a:pt x="976880" y="1872262"/>
                </a:cubicBezTo>
                <a:cubicBezTo>
                  <a:pt x="1324215" y="1869549"/>
                  <a:pt x="1720394" y="51602"/>
                  <a:pt x="2084010" y="48889"/>
                </a:cubicBezTo>
                <a:cubicBezTo>
                  <a:pt x="2447626" y="46176"/>
                  <a:pt x="2811243" y="1864122"/>
                  <a:pt x="3158578" y="1855982"/>
                </a:cubicBezTo>
                <a:cubicBezTo>
                  <a:pt x="3505913" y="1847842"/>
                  <a:pt x="3828826" y="10901"/>
                  <a:pt x="4168020" y="48"/>
                </a:cubicBezTo>
                <a:cubicBezTo>
                  <a:pt x="4507214" y="-10806"/>
                  <a:pt x="5193743" y="1790861"/>
                  <a:pt x="5193743" y="1790861"/>
                </a:cubicBezTo>
                <a:lnTo>
                  <a:pt x="5193743" y="1790861"/>
                </a:lnTo>
                <a:lnTo>
                  <a:pt x="5210025" y="1872262"/>
                </a:lnTo>
              </a:path>
            </a:pathLst>
          </a:cu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799" name="Google Shape;1799;p193"/>
          <p:cNvSpPr/>
          <p:nvPr/>
        </p:nvSpPr>
        <p:spPr>
          <a:xfrm>
            <a:off x="700097" y="4200237"/>
            <a:ext cx="7863520" cy="1497805"/>
          </a:xfrm>
          <a:custGeom>
            <a:avLst/>
            <a:gdLst/>
            <a:ahLst/>
            <a:cxnLst/>
            <a:rect l="l" t="t" r="r" b="b"/>
            <a:pathLst>
              <a:path w="9556778" h="1950766" extrusionOk="0">
                <a:moveTo>
                  <a:pt x="0" y="65154"/>
                </a:moveTo>
                <a:cubicBezTo>
                  <a:pt x="1206175" y="941567"/>
                  <a:pt x="2412350" y="1817980"/>
                  <a:pt x="3533048" y="1807127"/>
                </a:cubicBezTo>
                <a:cubicBezTo>
                  <a:pt x="4653746" y="1796274"/>
                  <a:pt x="5755449" y="8174"/>
                  <a:pt x="6724188" y="34"/>
                </a:cubicBezTo>
                <a:cubicBezTo>
                  <a:pt x="7692927" y="-8106"/>
                  <a:pt x="8900459" y="1440824"/>
                  <a:pt x="9345482" y="1758286"/>
                </a:cubicBezTo>
                <a:cubicBezTo>
                  <a:pt x="9790505" y="2075748"/>
                  <a:pt x="9394326" y="1904808"/>
                  <a:pt x="9394326" y="1904808"/>
                </a:cubicBezTo>
              </a:path>
            </a:pathLst>
          </a:cu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00" name="Google Shape;1800;p193"/>
          <p:cNvSpPr txBox="1"/>
          <p:nvPr/>
        </p:nvSpPr>
        <p:spPr>
          <a:xfrm>
            <a:off x="1157289" y="227067"/>
            <a:ext cx="762952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Which wave below has the larger frequency? Why?</a:t>
            </a:r>
            <a:endParaRPr sz="2800" b="1">
              <a:solidFill>
                <a:schemeClr val="dk1"/>
              </a:solidFill>
              <a:latin typeface="Calibri"/>
              <a:ea typeface="Calibri"/>
              <a:cs typeface="Calibri"/>
              <a:sym typeface="Calibri"/>
            </a:endParaRPr>
          </a:p>
        </p:txBody>
      </p:sp>
      <p:cxnSp>
        <p:nvCxnSpPr>
          <p:cNvPr id="1801" name="Google Shape;1801;p193"/>
          <p:cNvCxnSpPr/>
          <p:nvPr/>
        </p:nvCxnSpPr>
        <p:spPr>
          <a:xfrm>
            <a:off x="3436374" y="1386348"/>
            <a:ext cx="1445342" cy="0"/>
          </a:xfrm>
          <a:prstGeom prst="straightConnector1">
            <a:avLst/>
          </a:prstGeom>
          <a:noFill/>
          <a:ln w="25400" cap="flat" cmpd="sng">
            <a:solidFill>
              <a:srgbClr val="FF0000"/>
            </a:solidFill>
            <a:prstDash val="solid"/>
            <a:round/>
            <a:headEnd type="triangle" w="med" len="med"/>
            <a:tailEnd type="triangle" w="med" len="med"/>
          </a:ln>
          <a:effectLst>
            <a:outerShdw blurRad="40000" dist="20000" dir="5400000" rotWithShape="0">
              <a:srgbClr val="000000">
                <a:alpha val="37647"/>
              </a:srgbClr>
            </a:outerShdw>
          </a:effectLst>
        </p:spPr>
      </p:cxnSp>
      <p:cxnSp>
        <p:nvCxnSpPr>
          <p:cNvPr id="1802" name="Google Shape;1802;p193"/>
          <p:cNvCxnSpPr/>
          <p:nvPr/>
        </p:nvCxnSpPr>
        <p:spPr>
          <a:xfrm>
            <a:off x="5093730" y="4949139"/>
            <a:ext cx="2413199" cy="0"/>
          </a:xfrm>
          <a:prstGeom prst="straightConnector1">
            <a:avLst/>
          </a:prstGeom>
          <a:noFill/>
          <a:ln w="25400" cap="flat" cmpd="sng">
            <a:solidFill>
              <a:srgbClr val="FF0000"/>
            </a:solidFill>
            <a:prstDash val="solid"/>
            <a:round/>
            <a:headEnd type="triangle" w="med" len="med"/>
            <a:tailEnd type="triangle" w="med" len="med"/>
          </a:ln>
          <a:effectLst>
            <a:outerShdw blurRad="40000" dist="20000" dir="5400000" rotWithShape="0">
              <a:srgbClr val="000000">
                <a:alpha val="37647"/>
              </a:srgbClr>
            </a:outerShdw>
          </a:effectLst>
        </p:spPr>
      </p:cxnSp>
      <p:sp>
        <p:nvSpPr>
          <p:cNvPr id="1803" name="Google Shape;1803;p19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808"/>
        <p:cNvGrpSpPr/>
        <p:nvPr/>
      </p:nvGrpSpPr>
      <p:grpSpPr>
        <a:xfrm>
          <a:off x="0" y="0"/>
          <a:ext cx="0" cy="0"/>
          <a:chOff x="0" y="0"/>
          <a:chExt cx="0" cy="0"/>
        </a:xfrm>
      </p:grpSpPr>
      <p:sp>
        <p:nvSpPr>
          <p:cNvPr id="1809" name="Google Shape;1809;p194"/>
          <p:cNvSpPr txBox="1">
            <a:spLocks noGrp="1"/>
          </p:cNvSpPr>
          <p:nvPr>
            <p:ph type="title"/>
          </p:nvPr>
        </p:nvSpPr>
        <p:spPr>
          <a:xfrm>
            <a:off x="614363" y="300412"/>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the unit for frequency?</a:t>
            </a:r>
            <a:endParaRPr/>
          </a:p>
        </p:txBody>
      </p:sp>
      <p:pic>
        <p:nvPicPr>
          <p:cNvPr id="1810" name="Google Shape;1810;p194" descr="hz.jpg"/>
          <p:cNvPicPr preferRelativeResize="0">
            <a:picLocks noGrp="1"/>
          </p:cNvPicPr>
          <p:nvPr>
            <p:ph type="body" idx="1"/>
          </p:nvPr>
        </p:nvPicPr>
        <p:blipFill rotWithShape="1">
          <a:blip r:embed="rId3">
            <a:alphaModFix/>
          </a:blip>
          <a:srcRect l="-13982" r="-13981"/>
          <a:stretch/>
        </p:blipFill>
        <p:spPr>
          <a:xfrm>
            <a:off x="555205" y="1729999"/>
            <a:ext cx="8229600" cy="4526100"/>
          </a:xfrm>
          <a:prstGeom prst="rect">
            <a:avLst/>
          </a:prstGeom>
          <a:noFill/>
          <a:ln w="9525" cap="flat" cmpd="sng">
            <a:solidFill>
              <a:schemeClr val="lt1"/>
            </a:solidFill>
            <a:prstDash val="solid"/>
            <a:round/>
            <a:headEnd type="none" w="sm" len="sm"/>
            <a:tailEnd type="none" w="sm" len="sm"/>
          </a:ln>
        </p:spPr>
      </p:pic>
      <p:sp>
        <p:nvSpPr>
          <p:cNvPr id="1811" name="Google Shape;1811;p19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195"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18" name="Google Shape;1818;p195"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8"/>
          <p:cNvSpPr txBox="1">
            <a:spLocks noGrp="1"/>
          </p:cNvSpPr>
          <p:nvPr>
            <p:ph type="title"/>
          </p:nvPr>
        </p:nvSpPr>
        <p:spPr>
          <a:xfrm>
            <a:off x="653079" y="35012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a:t>What are sound waves?</a:t>
            </a:r>
            <a:endParaRPr/>
          </a:p>
        </p:txBody>
      </p:sp>
      <p:pic>
        <p:nvPicPr>
          <p:cNvPr id="263" name="Google Shape;263;p18" descr="soundwaves.jpg"/>
          <p:cNvPicPr preferRelativeResize="0">
            <a:picLocks noGrp="1"/>
          </p:cNvPicPr>
          <p:nvPr>
            <p:ph type="body" idx="1"/>
          </p:nvPr>
        </p:nvPicPr>
        <p:blipFill rotWithShape="1">
          <a:blip r:embed="rId3">
            <a:alphaModFix/>
          </a:blip>
          <a:srcRect l="-22732" r="-22731"/>
          <a:stretch/>
        </p:blipFill>
        <p:spPr>
          <a:xfrm>
            <a:off x="457200" y="1730829"/>
            <a:ext cx="8229600" cy="4525963"/>
          </a:xfrm>
          <a:prstGeom prst="rect">
            <a:avLst/>
          </a:prstGeom>
          <a:noFill/>
          <a:ln w="9525" cap="flat" cmpd="sng">
            <a:solidFill>
              <a:schemeClr val="lt1"/>
            </a:solidFill>
            <a:prstDash val="solid"/>
            <a:round/>
            <a:headEnd type="none" w="sm" len="sm"/>
            <a:tailEnd type="none" w="sm" len="sm"/>
          </a:ln>
        </p:spPr>
      </p:pic>
      <p:sp>
        <p:nvSpPr>
          <p:cNvPr id="264" name="Google Shape;264;p1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823"/>
        <p:cNvGrpSpPr/>
        <p:nvPr/>
      </p:nvGrpSpPr>
      <p:grpSpPr>
        <a:xfrm>
          <a:off x="0" y="0"/>
          <a:ext cx="0" cy="0"/>
          <a:chOff x="0" y="0"/>
          <a:chExt cx="0" cy="0"/>
        </a:xfrm>
      </p:grpSpPr>
      <p:sp>
        <p:nvSpPr>
          <p:cNvPr id="1825" name="Google Shape;1825;p19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26" name="Google Shape;1826;p196"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11268" name="Picture 4" descr="Wavelength to Frequency &amp;amp; Frequency to Wavelength with Claculations">
            <a:extLst>
              <a:ext uri="{FF2B5EF4-FFF2-40B4-BE49-F238E27FC236}">
                <a16:creationId xmlns:a16="http://schemas.microsoft.com/office/drawing/2014/main" id="{2E0A1026-875D-4B29-A29A-77A6C9F708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540" y="1550008"/>
            <a:ext cx="6560329" cy="37579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831"/>
        <p:cNvGrpSpPr/>
        <p:nvPr/>
      </p:nvGrpSpPr>
      <p:grpSpPr>
        <a:xfrm>
          <a:off x="0" y="0"/>
          <a:ext cx="0" cy="0"/>
          <a:chOff x="0" y="0"/>
          <a:chExt cx="0" cy="0"/>
        </a:xfrm>
      </p:grpSpPr>
      <p:pic>
        <p:nvPicPr>
          <p:cNvPr id="1832" name="Google Shape;1832;p197" descr="Frequency – Discovery of Sound in the Sea"/>
          <p:cNvPicPr preferRelativeResize="0"/>
          <p:nvPr/>
        </p:nvPicPr>
        <p:blipFill rotWithShape="1">
          <a:blip r:embed="rId3">
            <a:alphaModFix/>
          </a:blip>
          <a:srcRect/>
          <a:stretch/>
        </p:blipFill>
        <p:spPr>
          <a:xfrm>
            <a:off x="285750" y="2032000"/>
            <a:ext cx="8572500" cy="2794000"/>
          </a:xfrm>
          <a:prstGeom prst="rect">
            <a:avLst/>
          </a:prstGeom>
          <a:noFill/>
          <a:ln>
            <a:noFill/>
          </a:ln>
        </p:spPr>
      </p:pic>
      <p:sp>
        <p:nvSpPr>
          <p:cNvPr id="1833" name="Google Shape;1833;p19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34" name="Google Shape;1834;p197"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839"/>
        <p:cNvGrpSpPr/>
        <p:nvPr/>
      </p:nvGrpSpPr>
      <p:grpSpPr>
        <a:xfrm>
          <a:off x="0" y="0"/>
          <a:ext cx="0" cy="0"/>
          <a:chOff x="0" y="0"/>
          <a:chExt cx="0" cy="0"/>
        </a:xfrm>
      </p:grpSpPr>
      <p:sp>
        <p:nvSpPr>
          <p:cNvPr id="1840" name="Google Shape;1840;p19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41" name="Google Shape;1841;p198"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sp>
        <p:nvSpPr>
          <p:cNvPr id="1847" name="Google Shape;1847;p199"/>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1848" name="Google Shape;1848;p199"/>
          <p:cNvPicPr preferRelativeResize="0"/>
          <p:nvPr/>
        </p:nvPicPr>
        <p:blipFill rotWithShape="1">
          <a:blip r:embed="rId3">
            <a:alphaModFix/>
          </a:blip>
          <a:srcRect t="-26384" b="-26383"/>
          <a:stretch/>
        </p:blipFill>
        <p:spPr>
          <a:xfrm>
            <a:off x="457200" y="1600200"/>
            <a:ext cx="8229600" cy="4525963"/>
          </a:xfrm>
          <a:prstGeom prst="rect">
            <a:avLst/>
          </a:prstGeom>
          <a:noFill/>
          <a:ln>
            <a:noFill/>
          </a:ln>
        </p:spPr>
      </p:pic>
      <p:sp>
        <p:nvSpPr>
          <p:cNvPr id="1849" name="Google Shape;1849;p19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50" name="Google Shape;1850;p199"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855"/>
        <p:cNvGrpSpPr/>
        <p:nvPr/>
      </p:nvGrpSpPr>
      <p:grpSpPr>
        <a:xfrm>
          <a:off x="0" y="0"/>
          <a:ext cx="0" cy="0"/>
          <a:chOff x="0" y="0"/>
          <a:chExt cx="0" cy="0"/>
        </a:xfrm>
      </p:grpSpPr>
      <p:sp>
        <p:nvSpPr>
          <p:cNvPr id="1856" name="Google Shape;1856;p200"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sp>
        <p:nvSpPr>
          <p:cNvPr id="1862" name="Google Shape;1862;p201"/>
          <p:cNvSpPr/>
          <p:nvPr/>
        </p:nvSpPr>
        <p:spPr>
          <a:xfrm>
            <a:off x="3211389" y="1689902"/>
            <a:ext cx="5210025" cy="1872268"/>
          </a:xfrm>
          <a:custGeom>
            <a:avLst/>
            <a:gdLst/>
            <a:ahLst/>
            <a:cxnLst/>
            <a:rect l="l" t="t" r="r" b="b"/>
            <a:pathLst>
              <a:path w="5210025" h="1872268" extrusionOk="0">
                <a:moveTo>
                  <a:pt x="0" y="65169"/>
                </a:moveTo>
                <a:cubicBezTo>
                  <a:pt x="314772" y="970072"/>
                  <a:pt x="629545" y="1874975"/>
                  <a:pt x="976880" y="1872262"/>
                </a:cubicBezTo>
                <a:cubicBezTo>
                  <a:pt x="1324215" y="1869549"/>
                  <a:pt x="1720394" y="51602"/>
                  <a:pt x="2084010" y="48889"/>
                </a:cubicBezTo>
                <a:cubicBezTo>
                  <a:pt x="2447626" y="46176"/>
                  <a:pt x="2811243" y="1864122"/>
                  <a:pt x="3158578" y="1855982"/>
                </a:cubicBezTo>
                <a:cubicBezTo>
                  <a:pt x="3505913" y="1847842"/>
                  <a:pt x="3828826" y="10901"/>
                  <a:pt x="4168020" y="48"/>
                </a:cubicBezTo>
                <a:cubicBezTo>
                  <a:pt x="4507214" y="-10806"/>
                  <a:pt x="5193743" y="1790861"/>
                  <a:pt x="5193743" y="1790861"/>
                </a:cubicBezTo>
                <a:lnTo>
                  <a:pt x="5193743" y="1790861"/>
                </a:lnTo>
                <a:lnTo>
                  <a:pt x="5210025" y="1872262"/>
                </a:lnTo>
              </a:path>
            </a:pathLst>
          </a:cu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63" name="Google Shape;1863;p201"/>
          <p:cNvSpPr/>
          <p:nvPr/>
        </p:nvSpPr>
        <p:spPr>
          <a:xfrm>
            <a:off x="700097" y="4733637"/>
            <a:ext cx="7860450" cy="1497213"/>
          </a:xfrm>
          <a:custGeom>
            <a:avLst/>
            <a:gdLst/>
            <a:ahLst/>
            <a:cxnLst/>
            <a:rect l="l" t="t" r="r" b="b"/>
            <a:pathLst>
              <a:path w="9556778" h="1950766" extrusionOk="0">
                <a:moveTo>
                  <a:pt x="0" y="65154"/>
                </a:moveTo>
                <a:cubicBezTo>
                  <a:pt x="1206175" y="941567"/>
                  <a:pt x="2412350" y="1817980"/>
                  <a:pt x="3533048" y="1807127"/>
                </a:cubicBezTo>
                <a:cubicBezTo>
                  <a:pt x="4653746" y="1796274"/>
                  <a:pt x="5755449" y="8174"/>
                  <a:pt x="6724188" y="34"/>
                </a:cubicBezTo>
                <a:cubicBezTo>
                  <a:pt x="7692927" y="-8106"/>
                  <a:pt x="8900459" y="1440824"/>
                  <a:pt x="9345482" y="1758286"/>
                </a:cubicBezTo>
                <a:cubicBezTo>
                  <a:pt x="9790505" y="2075748"/>
                  <a:pt x="9394326" y="1904808"/>
                  <a:pt x="9394326" y="1904808"/>
                </a:cubicBezTo>
              </a:path>
            </a:pathLst>
          </a:cu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64" name="Google Shape;1864;p201"/>
          <p:cNvSpPr txBox="1"/>
          <p:nvPr/>
        </p:nvSpPr>
        <p:spPr>
          <a:xfrm>
            <a:off x="1157289" y="227067"/>
            <a:ext cx="76296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How can you use wavelength to determine if a wave has high or low frequency?</a:t>
            </a:r>
            <a:endParaRPr sz="3200" b="1">
              <a:solidFill>
                <a:schemeClr val="dk1"/>
              </a:solidFill>
              <a:latin typeface="Calibri"/>
              <a:ea typeface="Calibri"/>
              <a:cs typeface="Calibri"/>
              <a:sym typeface="Calibri"/>
            </a:endParaRPr>
          </a:p>
        </p:txBody>
      </p:sp>
      <p:cxnSp>
        <p:nvCxnSpPr>
          <p:cNvPr id="1865" name="Google Shape;1865;p201"/>
          <p:cNvCxnSpPr/>
          <p:nvPr/>
        </p:nvCxnSpPr>
        <p:spPr>
          <a:xfrm>
            <a:off x="3436374" y="1767348"/>
            <a:ext cx="1445400" cy="0"/>
          </a:xfrm>
          <a:prstGeom prst="straightConnector1">
            <a:avLst/>
          </a:prstGeom>
          <a:noFill/>
          <a:ln w="25400" cap="flat" cmpd="sng">
            <a:solidFill>
              <a:srgbClr val="FF0000"/>
            </a:solidFill>
            <a:prstDash val="solid"/>
            <a:round/>
            <a:headEnd type="triangle" w="med" len="med"/>
            <a:tailEnd type="triangle" w="med" len="med"/>
          </a:ln>
          <a:effectLst>
            <a:outerShdw blurRad="40000" dist="20000" dir="5400000" rotWithShape="0">
              <a:srgbClr val="000000">
                <a:alpha val="37647"/>
              </a:srgbClr>
            </a:outerShdw>
          </a:effectLst>
        </p:spPr>
      </p:cxnSp>
      <p:cxnSp>
        <p:nvCxnSpPr>
          <p:cNvPr id="1866" name="Google Shape;1866;p201"/>
          <p:cNvCxnSpPr/>
          <p:nvPr/>
        </p:nvCxnSpPr>
        <p:spPr>
          <a:xfrm>
            <a:off x="5093730" y="5482539"/>
            <a:ext cx="2413200" cy="0"/>
          </a:xfrm>
          <a:prstGeom prst="straightConnector1">
            <a:avLst/>
          </a:prstGeom>
          <a:noFill/>
          <a:ln w="25400" cap="flat" cmpd="sng">
            <a:solidFill>
              <a:srgbClr val="FF0000"/>
            </a:solidFill>
            <a:prstDash val="solid"/>
            <a:round/>
            <a:headEnd type="triangle" w="med" len="med"/>
            <a:tailEnd type="triangle" w="med" len="med"/>
          </a:ln>
          <a:effectLst>
            <a:outerShdw blurRad="40000" dist="20000" dir="5400000" rotWithShape="0">
              <a:srgbClr val="000000">
                <a:alpha val="37647"/>
              </a:srgbClr>
            </a:outerShdw>
          </a:effectLst>
        </p:spPr>
      </p:cxnSp>
      <p:sp>
        <p:nvSpPr>
          <p:cNvPr id="1867" name="Google Shape;1867;p20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74" name="Google Shape;1874;p203"/>
          <p:cNvSpPr txBox="1"/>
          <p:nvPr/>
        </p:nvSpPr>
        <p:spPr>
          <a:xfrm>
            <a:off x="849551" y="421100"/>
            <a:ext cx="79596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Which wave has a lower frequency?</a:t>
            </a:r>
            <a:endParaRPr sz="3600" b="1">
              <a:solidFill>
                <a:schemeClr val="dk1"/>
              </a:solidFill>
              <a:latin typeface="Calibri"/>
              <a:ea typeface="Calibri"/>
              <a:cs typeface="Calibri"/>
              <a:sym typeface="Calibri"/>
            </a:endParaRPr>
          </a:p>
        </p:txBody>
      </p:sp>
      <p:sp>
        <p:nvSpPr>
          <p:cNvPr id="1875" name="Google Shape;1875;p20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B04709F0-90F3-4253-82CE-3ED79D61F0EC}"/>
              </a:ext>
            </a:extLst>
          </p:cNvPr>
          <p:cNvSpPr txBox="1"/>
          <p:nvPr/>
        </p:nvSpPr>
        <p:spPr>
          <a:xfrm>
            <a:off x="849542" y="1318161"/>
            <a:ext cx="1715528" cy="307777"/>
          </a:xfrm>
          <a:prstGeom prst="rect">
            <a:avLst/>
          </a:prstGeom>
          <a:solidFill>
            <a:schemeClr val="bg1"/>
          </a:solidFill>
        </p:spPr>
        <p:txBody>
          <a:bodyPr wrap="square" rtlCol="0">
            <a:spAutoFit/>
          </a:bodyPr>
          <a:lstStyle/>
          <a:p>
            <a:endParaRPr lang="en-US" dirty="0"/>
          </a:p>
        </p:txBody>
      </p:sp>
      <p:pic>
        <p:nvPicPr>
          <p:cNvPr id="12292" name="Picture 4" descr="Wavelength to Frequency &amp;amp; Frequency to Wavelength with Claculations">
            <a:extLst>
              <a:ext uri="{FF2B5EF4-FFF2-40B4-BE49-F238E27FC236}">
                <a16:creationId xmlns:a16="http://schemas.microsoft.com/office/drawing/2014/main" id="{0C833E3F-6FE2-45EC-9611-603C2ED6B2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932"/>
          <a:stretch/>
        </p:blipFill>
        <p:spPr bwMode="auto">
          <a:xfrm>
            <a:off x="1707306" y="1198462"/>
            <a:ext cx="5768191" cy="4461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1881" name="Google Shape;1881;p206"/>
          <p:cNvSpPr txBox="1">
            <a:spLocks noGrp="1"/>
          </p:cNvSpPr>
          <p:nvPr>
            <p:ph type="title"/>
          </p:nvPr>
        </p:nvSpPr>
        <p:spPr>
          <a:xfrm>
            <a:off x="280225" y="400000"/>
            <a:ext cx="8653500" cy="10482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frequency?</a:t>
            </a:r>
            <a:endParaRPr/>
          </a:p>
        </p:txBody>
      </p:sp>
      <p:pic>
        <p:nvPicPr>
          <p:cNvPr id="1882" name="Google Shape;1882;p206" descr="frequency.jpg"/>
          <p:cNvPicPr preferRelativeResize="0">
            <a:picLocks noGrp="1"/>
          </p:cNvPicPr>
          <p:nvPr>
            <p:ph type="body" idx="1"/>
          </p:nvPr>
        </p:nvPicPr>
        <p:blipFill rotWithShape="1">
          <a:blip r:embed="rId3">
            <a:alphaModFix/>
          </a:blip>
          <a:srcRect l="-18187" r="-18186"/>
          <a:stretch/>
        </p:blipFill>
        <p:spPr>
          <a:xfrm>
            <a:off x="457199" y="1848613"/>
            <a:ext cx="8229600" cy="4338300"/>
          </a:xfrm>
          <a:prstGeom prst="rect">
            <a:avLst/>
          </a:prstGeom>
          <a:noFill/>
          <a:ln w="9525" cap="flat" cmpd="sng">
            <a:solidFill>
              <a:schemeClr val="lt1"/>
            </a:solidFill>
            <a:prstDash val="solid"/>
            <a:round/>
            <a:headEnd type="none" w="sm" len="sm"/>
            <a:tailEnd type="none" w="sm" len="sm"/>
          </a:ln>
        </p:spPr>
      </p:pic>
      <p:sp>
        <p:nvSpPr>
          <p:cNvPr id="1883" name="Google Shape;1883;p20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888"/>
        <p:cNvGrpSpPr/>
        <p:nvPr/>
      </p:nvGrpSpPr>
      <p:grpSpPr>
        <a:xfrm>
          <a:off x="0" y="0"/>
          <a:ext cx="0" cy="0"/>
          <a:chOff x="0" y="0"/>
          <a:chExt cx="0" cy="0"/>
        </a:xfrm>
      </p:grpSpPr>
      <p:sp>
        <p:nvSpPr>
          <p:cNvPr id="1889" name="Google Shape;1889;p208"/>
          <p:cNvSpPr txBox="1">
            <a:spLocks noGrp="1"/>
          </p:cNvSpPr>
          <p:nvPr>
            <p:ph type="title"/>
          </p:nvPr>
        </p:nvSpPr>
        <p:spPr>
          <a:xfrm>
            <a:off x="614363" y="300412"/>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What unit is used to measure frequency?</a:t>
            </a:r>
            <a:endParaRPr/>
          </a:p>
        </p:txBody>
      </p:sp>
      <p:pic>
        <p:nvPicPr>
          <p:cNvPr id="1890" name="Google Shape;1890;p208" descr="hz.jpg"/>
          <p:cNvPicPr preferRelativeResize="0">
            <a:picLocks noGrp="1"/>
          </p:cNvPicPr>
          <p:nvPr>
            <p:ph type="body" idx="1"/>
          </p:nvPr>
        </p:nvPicPr>
        <p:blipFill rotWithShape="1">
          <a:blip r:embed="rId3">
            <a:alphaModFix/>
          </a:blip>
          <a:srcRect l="-13982" r="-13981"/>
          <a:stretch/>
        </p:blipFill>
        <p:spPr>
          <a:xfrm>
            <a:off x="720955" y="1743824"/>
            <a:ext cx="8229600" cy="4525963"/>
          </a:xfrm>
          <a:prstGeom prst="rect">
            <a:avLst/>
          </a:prstGeom>
          <a:noFill/>
          <a:ln>
            <a:noFill/>
          </a:ln>
        </p:spPr>
      </p:pic>
      <p:sp>
        <p:nvSpPr>
          <p:cNvPr id="1891" name="Google Shape;1891;p20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896"/>
        <p:cNvGrpSpPr/>
        <p:nvPr/>
      </p:nvGrpSpPr>
      <p:grpSpPr>
        <a:xfrm>
          <a:off x="0" y="0"/>
          <a:ext cx="0" cy="0"/>
          <a:chOff x="0" y="0"/>
          <a:chExt cx="0" cy="0"/>
        </a:xfrm>
      </p:grpSpPr>
      <p:sp>
        <p:nvSpPr>
          <p:cNvPr id="1897" name="Google Shape;1897;p210"/>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898" name="Google Shape;1898;p210"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1828800" y="211015"/>
            <a:ext cx="5486400"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Amplitude</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
        <p:nvSpPr>
          <p:cNvPr id="122" name="Google Shape;122;p2"/>
          <p:cNvSpPr/>
          <p:nvPr/>
        </p:nvSpPr>
        <p:spPr>
          <a:xfrm>
            <a:off x="3921643" y="2233075"/>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2"/>
          <p:cNvSpPr/>
          <p:nvPr/>
        </p:nvSpPr>
        <p:spPr>
          <a:xfrm>
            <a:off x="3921643" y="4454656"/>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24" name="Google Shape;124;p2"/>
          <p:cNvCxnSpPr/>
          <p:nvPr/>
        </p:nvCxnSpPr>
        <p:spPr>
          <a:xfrm>
            <a:off x="1197136" y="2724763"/>
            <a:ext cx="6259411"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cxnSp>
        <p:nvCxnSpPr>
          <p:cNvPr id="125" name="Google Shape;125;p2"/>
          <p:cNvCxnSpPr/>
          <p:nvPr/>
        </p:nvCxnSpPr>
        <p:spPr>
          <a:xfrm>
            <a:off x="3152218" y="4925855"/>
            <a:ext cx="2337767"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9"/>
          <p:cNvSpPr txBox="1">
            <a:spLocks noGrp="1"/>
          </p:cNvSpPr>
          <p:nvPr>
            <p:ph type="title"/>
          </p:nvPr>
        </p:nvSpPr>
        <p:spPr>
          <a:xfrm>
            <a:off x="457200" y="23218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a:t>What is the difference between compression and rarefaction?</a:t>
            </a:r>
            <a:endParaRPr/>
          </a:p>
        </p:txBody>
      </p:sp>
      <p:pic>
        <p:nvPicPr>
          <p:cNvPr id="271" name="Google Shape;271;p19"/>
          <p:cNvPicPr preferRelativeResize="0">
            <a:picLocks noGrp="1"/>
          </p:cNvPicPr>
          <p:nvPr>
            <p:ph type="body" idx="1"/>
          </p:nvPr>
        </p:nvPicPr>
        <p:blipFill rotWithShape="1">
          <a:blip r:embed="rId3">
            <a:alphaModFix/>
          </a:blip>
          <a:srcRect l="59386" t="19104" r="30265" b="25508"/>
          <a:stretch/>
        </p:blipFill>
        <p:spPr>
          <a:xfrm>
            <a:off x="935033" y="2446861"/>
            <a:ext cx="2627100" cy="3384900"/>
          </a:xfrm>
          <a:prstGeom prst="rect">
            <a:avLst/>
          </a:prstGeom>
          <a:noFill/>
          <a:ln w="9525" cap="flat" cmpd="sng">
            <a:solidFill>
              <a:schemeClr val="lt1"/>
            </a:solidFill>
            <a:prstDash val="solid"/>
            <a:round/>
            <a:headEnd type="none" w="sm" len="sm"/>
            <a:tailEnd type="none" w="sm" len="sm"/>
          </a:ln>
        </p:spPr>
      </p:pic>
      <p:sp>
        <p:nvSpPr>
          <p:cNvPr id="272" name="Google Shape;272;p1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3" name="Google Shape;273;p19"/>
          <p:cNvPicPr preferRelativeResize="0"/>
          <p:nvPr/>
        </p:nvPicPr>
        <p:blipFill rotWithShape="1">
          <a:blip r:embed="rId3">
            <a:alphaModFix/>
          </a:blip>
          <a:srcRect l="42501" t="25837" r="40684" b="18941"/>
          <a:stretch/>
        </p:blipFill>
        <p:spPr>
          <a:xfrm>
            <a:off x="5217138" y="2903174"/>
            <a:ext cx="3286274" cy="2597800"/>
          </a:xfrm>
          <a:prstGeom prst="rect">
            <a:avLst/>
          </a:prstGeom>
          <a:noFill/>
          <a:ln>
            <a:noFill/>
          </a:ln>
        </p:spPr>
      </p:pic>
      <p:pic>
        <p:nvPicPr>
          <p:cNvPr id="274" name="Google Shape;274;p19"/>
          <p:cNvPicPr preferRelativeResize="0"/>
          <p:nvPr/>
        </p:nvPicPr>
        <p:blipFill>
          <a:blip r:embed="rId5">
            <a:alphaModFix/>
          </a:blip>
          <a:stretch>
            <a:fillRect/>
          </a:stretch>
        </p:blipFill>
        <p:spPr>
          <a:xfrm>
            <a:off x="82800" y="1527600"/>
            <a:ext cx="4331575" cy="5223400"/>
          </a:xfrm>
          <a:prstGeom prst="rect">
            <a:avLst/>
          </a:prstGeom>
          <a:noFill/>
          <a:ln>
            <a:noFill/>
          </a:ln>
        </p:spPr>
      </p:pic>
      <p:pic>
        <p:nvPicPr>
          <p:cNvPr id="275" name="Google Shape;275;p19"/>
          <p:cNvPicPr preferRelativeResize="0"/>
          <p:nvPr/>
        </p:nvPicPr>
        <p:blipFill>
          <a:blip r:embed="rId5">
            <a:alphaModFix/>
          </a:blip>
          <a:stretch>
            <a:fillRect/>
          </a:stretch>
        </p:blipFill>
        <p:spPr>
          <a:xfrm>
            <a:off x="4666088" y="1527600"/>
            <a:ext cx="4388362" cy="5223400"/>
          </a:xfrm>
          <a:prstGeom prst="rect">
            <a:avLst/>
          </a:prstGeom>
          <a:noFill/>
          <a:ln>
            <a:noFill/>
          </a:ln>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sp>
        <p:nvSpPr>
          <p:cNvPr id="1904" name="Google Shape;1904;p211"/>
          <p:cNvSpPr txBox="1">
            <a:spLocks noGrp="1"/>
          </p:cNvSpPr>
          <p:nvPr>
            <p:ph type="title"/>
          </p:nvPr>
        </p:nvSpPr>
        <p:spPr>
          <a:xfrm>
            <a:off x="683925" y="400050"/>
            <a:ext cx="8229600" cy="14487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b="1" u="sng"/>
              <a:t>Frequency: </a:t>
            </a:r>
            <a:r>
              <a:rPr lang="en-US"/>
              <a:t>the number of wavelengths that pass a set point per second </a:t>
            </a:r>
            <a:endParaRPr/>
          </a:p>
        </p:txBody>
      </p:sp>
      <p:pic>
        <p:nvPicPr>
          <p:cNvPr id="1905" name="Google Shape;1905;p211" descr="frequency.jpg"/>
          <p:cNvPicPr preferRelativeResize="0">
            <a:picLocks noGrp="1"/>
          </p:cNvPicPr>
          <p:nvPr>
            <p:ph type="body" idx="1"/>
          </p:nvPr>
        </p:nvPicPr>
        <p:blipFill rotWithShape="1">
          <a:blip r:embed="rId3">
            <a:alphaModFix/>
          </a:blip>
          <a:srcRect l="-18187" r="-18186"/>
          <a:stretch/>
        </p:blipFill>
        <p:spPr>
          <a:xfrm>
            <a:off x="464574" y="2332038"/>
            <a:ext cx="8229600" cy="4338196"/>
          </a:xfrm>
          <a:prstGeom prst="rect">
            <a:avLst/>
          </a:prstGeom>
          <a:noFill/>
          <a:ln w="9525" cap="flat" cmpd="sng">
            <a:solidFill>
              <a:schemeClr val="lt1"/>
            </a:solidFill>
            <a:prstDash val="solid"/>
            <a:round/>
            <a:headEnd type="none" w="sm" len="sm"/>
            <a:tailEnd type="none" w="sm" len="sm"/>
          </a:ln>
        </p:spPr>
      </p:pic>
      <p:sp>
        <p:nvSpPr>
          <p:cNvPr id="1906" name="Google Shape;1906;p21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911"/>
        <p:cNvGrpSpPr/>
        <p:nvPr/>
      </p:nvGrpSpPr>
      <p:grpSpPr>
        <a:xfrm>
          <a:off x="0" y="0"/>
          <a:ext cx="0" cy="0"/>
          <a:chOff x="0" y="0"/>
          <a:chExt cx="0" cy="0"/>
        </a:xfrm>
      </p:grpSpPr>
      <p:sp>
        <p:nvSpPr>
          <p:cNvPr id="1912" name="Google Shape;1912;p212"/>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1913" name="Google Shape;1913;p212"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14" name="Google Shape;1914;p212"/>
          <p:cNvPicPr preferRelativeResize="0"/>
          <p:nvPr/>
        </p:nvPicPr>
        <p:blipFill rotWithShape="1">
          <a:blip r:embed="rId4">
            <a:alphaModFix/>
          </a:blip>
          <a:srcRect l="25000" t="23251" r="19340" b="14248"/>
          <a:stretch/>
        </p:blipFill>
        <p:spPr>
          <a:xfrm>
            <a:off x="3843514" y="2265758"/>
            <a:ext cx="5089490" cy="3571875"/>
          </a:xfrm>
          <a:prstGeom prst="rect">
            <a:avLst/>
          </a:prstGeom>
          <a:noFill/>
          <a:ln>
            <a:noFill/>
          </a:ln>
        </p:spPr>
      </p:pic>
      <p:sp>
        <p:nvSpPr>
          <p:cNvPr id="1915" name="Google Shape;1915;p212"/>
          <p:cNvSpPr txBox="1"/>
          <p:nvPr/>
        </p:nvSpPr>
        <p:spPr>
          <a:xfrm>
            <a:off x="210996" y="2421313"/>
            <a:ext cx="3080700" cy="3417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on the waves to create waves. </a:t>
            </a:r>
            <a:endParaRPr i="1"/>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As you are changing different properties of the wave, take note of the frequency of the different waves. Are you creating waves, determine the frequency of the waves. Are they high or low frequency? How do you know if they are high or low frequency?</a:t>
            </a:r>
            <a:endParaRPr i="1"/>
          </a:p>
        </p:txBody>
      </p:sp>
      <p:sp>
        <p:nvSpPr>
          <p:cNvPr id="1916" name="Google Shape;1916;p212"/>
          <p:cNvSpPr txBox="1"/>
          <p:nvPr/>
        </p:nvSpPr>
        <p:spPr>
          <a:xfrm>
            <a:off x="1751418" y="928035"/>
            <a:ext cx="580392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Waves Gizmo</a:t>
            </a:r>
            <a:endParaRPr sz="3600">
              <a:solidFill>
                <a:schemeClr val="dk1"/>
              </a:solidFill>
              <a:latin typeface="Calibri"/>
              <a:ea typeface="Calibri"/>
              <a:cs typeface="Calibri"/>
              <a:sym typeface="Calibri"/>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(Explore Learning)</a:t>
            </a:r>
            <a:endParaRPr/>
          </a:p>
        </p:txBody>
      </p:sp>
      <p:pic>
        <p:nvPicPr>
          <p:cNvPr id="1917" name="Google Shape;1917;p212" descr="Cursor"/>
          <p:cNvPicPr preferRelativeResize="0"/>
          <p:nvPr/>
        </p:nvPicPr>
        <p:blipFill rotWithShape="1">
          <a:blip r:embed="rId6">
            <a:alphaModFix/>
          </a:blip>
          <a:srcRect/>
          <a:stretch/>
        </p:blipFill>
        <p:spPr>
          <a:xfrm rot="5400000">
            <a:off x="1584719" y="1517151"/>
            <a:ext cx="914400" cy="914400"/>
          </a:xfrm>
          <a:prstGeom prst="rect">
            <a:avLst/>
          </a:prstGeom>
          <a:noFill/>
          <a:ln>
            <a:noFill/>
          </a:ln>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922"/>
        <p:cNvGrpSpPr/>
        <p:nvPr/>
      </p:nvGrpSpPr>
      <p:grpSpPr>
        <a:xfrm>
          <a:off x="0" y="0"/>
          <a:ext cx="0" cy="0"/>
          <a:chOff x="0" y="0"/>
          <a:chExt cx="0" cy="0"/>
        </a:xfrm>
      </p:grpSpPr>
      <p:sp>
        <p:nvSpPr>
          <p:cNvPr id="1923" name="Google Shape;1923;gde8dac1a87_0_144"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gde8dac1a87_0_144"/>
          <p:cNvSpPr txBox="1"/>
          <p:nvPr/>
        </p:nvSpPr>
        <p:spPr>
          <a:xfrm>
            <a:off x="722555" y="180654"/>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are the properties of waves and how are they related?</a:t>
            </a:r>
            <a:endParaRPr/>
          </a:p>
        </p:txBody>
      </p:sp>
      <p:grpSp>
        <p:nvGrpSpPr>
          <p:cNvPr id="1925" name="Google Shape;1925;gde8dac1a87_0_144"/>
          <p:cNvGrpSpPr/>
          <p:nvPr/>
        </p:nvGrpSpPr>
        <p:grpSpPr>
          <a:xfrm>
            <a:off x="128116" y="4560690"/>
            <a:ext cx="3500312" cy="2214074"/>
            <a:chOff x="1239039" y="2403344"/>
            <a:chExt cx="6259500" cy="2522586"/>
          </a:xfrm>
        </p:grpSpPr>
        <p:sp>
          <p:nvSpPr>
            <p:cNvPr id="1926" name="Google Shape;1926;gde8dac1a87_0_144"/>
            <p:cNvSpPr/>
            <p:nvPr/>
          </p:nvSpPr>
          <p:spPr>
            <a:xfrm>
              <a:off x="3921643" y="2403344"/>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7" name="Google Shape;1927;gde8dac1a87_0_144"/>
            <p:cNvSpPr/>
            <p:nvPr/>
          </p:nvSpPr>
          <p:spPr>
            <a:xfrm>
              <a:off x="3921643" y="4024430"/>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928" name="Google Shape;1928;gde8dac1a87_0_144"/>
            <p:cNvCxnSpPr/>
            <p:nvPr/>
          </p:nvCxnSpPr>
          <p:spPr>
            <a:xfrm>
              <a:off x="1239039" y="2835958"/>
              <a:ext cx="62595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cxnSp>
          <p:nvCxnSpPr>
            <p:cNvPr id="1929" name="Google Shape;1929;gde8dac1a87_0_144"/>
            <p:cNvCxnSpPr/>
            <p:nvPr/>
          </p:nvCxnSpPr>
          <p:spPr>
            <a:xfrm>
              <a:off x="3152216" y="4475142"/>
              <a:ext cx="23379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grpSp>
      <p:pic>
        <p:nvPicPr>
          <p:cNvPr id="1930" name="Google Shape;1930;gde8dac1a87_0_144"/>
          <p:cNvPicPr preferRelativeResize="0"/>
          <p:nvPr/>
        </p:nvPicPr>
        <p:blipFill rotWithShape="1">
          <a:blip r:embed="rId4">
            <a:alphaModFix/>
          </a:blip>
          <a:srcRect t="-26382" b="-26382"/>
          <a:stretch/>
        </p:blipFill>
        <p:spPr>
          <a:xfrm>
            <a:off x="4022688" y="956929"/>
            <a:ext cx="4748001" cy="2732922"/>
          </a:xfrm>
          <a:prstGeom prst="rect">
            <a:avLst/>
          </a:prstGeom>
          <a:noFill/>
          <a:ln>
            <a:noFill/>
          </a:ln>
        </p:spPr>
      </p:pic>
      <p:pic>
        <p:nvPicPr>
          <p:cNvPr id="1931" name="Google Shape;1931;gde8dac1a87_0_144" descr="frequency.jpg"/>
          <p:cNvPicPr preferRelativeResize="0"/>
          <p:nvPr/>
        </p:nvPicPr>
        <p:blipFill rotWithShape="1">
          <a:blip r:embed="rId5">
            <a:alphaModFix/>
          </a:blip>
          <a:srcRect l="-18191" r="-18178"/>
          <a:stretch/>
        </p:blipFill>
        <p:spPr>
          <a:xfrm>
            <a:off x="-304072" y="1966615"/>
            <a:ext cx="4122058" cy="2455171"/>
          </a:xfrm>
          <a:prstGeom prst="rect">
            <a:avLst/>
          </a:prstGeom>
          <a:noFill/>
          <a:ln>
            <a:noFill/>
          </a:ln>
        </p:spPr>
      </p:pic>
      <p:pic>
        <p:nvPicPr>
          <p:cNvPr id="1932" name="Google Shape;1932;gde8dac1a87_0_144" descr="schoolphysics ::Welcome::"/>
          <p:cNvPicPr preferRelativeResize="0"/>
          <p:nvPr/>
        </p:nvPicPr>
        <p:blipFill rotWithShape="1">
          <a:blip r:embed="rId6">
            <a:alphaModFix/>
          </a:blip>
          <a:srcRect/>
          <a:stretch/>
        </p:blipFill>
        <p:spPr>
          <a:xfrm>
            <a:off x="4116648" y="5072066"/>
            <a:ext cx="4560104" cy="1710028"/>
          </a:xfrm>
          <a:prstGeom prst="rect">
            <a:avLst/>
          </a:prstGeom>
          <a:noFill/>
          <a:ln>
            <a:noFill/>
          </a:ln>
        </p:spPr>
      </p:pic>
      <p:pic>
        <p:nvPicPr>
          <p:cNvPr id="1933" name="Google Shape;1933;gde8dac1a87_0_144" descr="box.jpg"/>
          <p:cNvPicPr preferRelativeResize="0"/>
          <p:nvPr/>
        </p:nvPicPr>
        <p:blipFill rotWithShape="1">
          <a:blip r:embed="rId7">
            <a:alphaModFix/>
          </a:blip>
          <a:srcRect t="8725" b="8725"/>
          <a:stretch/>
        </p:blipFill>
        <p:spPr>
          <a:xfrm>
            <a:off x="5155998" y="3027212"/>
            <a:ext cx="3912904" cy="2157629"/>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938"/>
        <p:cNvGrpSpPr/>
        <p:nvPr/>
      </p:nvGrpSpPr>
      <p:grpSpPr>
        <a:xfrm>
          <a:off x="0" y="0"/>
          <a:ext cx="0" cy="0"/>
          <a:chOff x="0" y="0"/>
          <a:chExt cx="0" cy="0"/>
        </a:xfrm>
      </p:grpSpPr>
      <p:pic>
        <p:nvPicPr>
          <p:cNvPr id="1939" name="Google Shape;1939;p214"/>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8900" y="1007400"/>
            <a:ext cx="5981766" cy="507831"/>
          </a:xfrm>
          <a:prstGeom prst="rect">
            <a:avLst/>
          </a:prstGeom>
          <a:noFill/>
        </p:spPr>
        <p:txBody>
          <a:bodyPr wrap="none" rtlCol="0">
            <a:spAutoFit/>
          </a:bodyPr>
          <a:lstStyle/>
          <a:p>
            <a:r>
              <a:rPr lang="en-US" sz="2700" dirty="0"/>
              <a:t>This Video Created With Resources From:</a:t>
            </a:r>
          </a:p>
        </p:txBody>
      </p:sp>
      <p:sp>
        <p:nvSpPr>
          <p:cNvPr id="4" name="TextBox 3"/>
          <p:cNvSpPr txBox="1"/>
          <p:nvPr/>
        </p:nvSpPr>
        <p:spPr>
          <a:xfrm>
            <a:off x="588172" y="4919326"/>
            <a:ext cx="8115299" cy="1200329"/>
          </a:xfrm>
          <a:prstGeom prst="rect">
            <a:avLst/>
          </a:prstGeom>
          <a:noFill/>
        </p:spPr>
        <p:txBody>
          <a:bodyPr wrap="square" rtlCol="0">
            <a:spAutoFit/>
          </a:bodyPr>
          <a:lstStyle/>
          <a:p>
            <a:pPr algn="ctr"/>
            <a:r>
              <a:rPr lang="en-US" b="1" dirty="0"/>
              <a:t>Questions or Comments</a:t>
            </a:r>
          </a:p>
          <a:p>
            <a:pPr algn="ctr"/>
            <a:endParaRPr lang="en-US" b="1" dirty="0"/>
          </a:p>
          <a:p>
            <a:pPr algn="ctr"/>
            <a:r>
              <a:rPr lang="en-US" dirty="0"/>
              <a:t> Michael Kennedy, Ph.D.          MKennedy@Virginia.edu </a:t>
            </a:r>
          </a:p>
          <a:p>
            <a:pPr algn="ctr"/>
            <a:r>
              <a:rPr lang="en-US" dirty="0"/>
              <a:t>Rachel L Kunemund, Ph.D.	rk8vm@virginia.edu</a:t>
            </a:r>
          </a:p>
        </p:txBody>
      </p:sp>
      <p:pic>
        <p:nvPicPr>
          <p:cNvPr id="1026" name="Picture 2" descr="IEP Translation – Communication from OSEP regarding the ...">
            <a:extLst>
              <a:ext uri="{FF2B5EF4-FFF2-40B4-BE49-F238E27FC236}">
                <a16:creationId xmlns:a16="http://schemas.microsoft.com/office/drawing/2014/main" id="{DD7666DC-F396-456E-B4E8-F6B72C706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048" y="1572482"/>
            <a:ext cx="3821907" cy="671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F361E70-3964-488B-B599-B49F39A6C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950" y="3515977"/>
            <a:ext cx="6342100" cy="1137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Department of Education - Wikipedia">
            <a:extLst>
              <a:ext uri="{FF2B5EF4-FFF2-40B4-BE49-F238E27FC236}">
                <a16:creationId xmlns:a16="http://schemas.microsoft.com/office/drawing/2014/main" id="{54C82D93-5DCA-45DD-ABA4-ACE77579C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902" y="2349776"/>
            <a:ext cx="1194199" cy="11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419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953"/>
        <p:cNvGrpSpPr/>
        <p:nvPr/>
      </p:nvGrpSpPr>
      <p:grpSpPr>
        <a:xfrm>
          <a:off x="0" y="0"/>
          <a:ext cx="0" cy="0"/>
          <a:chOff x="0" y="0"/>
          <a:chExt cx="0" cy="0"/>
        </a:xfrm>
      </p:grpSpPr>
      <p:grpSp>
        <p:nvGrpSpPr>
          <p:cNvPr id="1954" name="Google Shape;1954;p216"/>
          <p:cNvGrpSpPr/>
          <p:nvPr/>
        </p:nvGrpSpPr>
        <p:grpSpPr>
          <a:xfrm>
            <a:off x="1505008" y="297180"/>
            <a:ext cx="5828913" cy="6262953"/>
            <a:chOff x="814636" y="0"/>
            <a:chExt cx="5828913" cy="6262953"/>
          </a:xfrm>
        </p:grpSpPr>
        <p:sp>
          <p:nvSpPr>
            <p:cNvPr id="1955" name="Google Shape;1955;p216"/>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16"/>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“Big Idea” Question</a:t>
              </a:r>
              <a:endParaRPr/>
            </a:p>
          </p:txBody>
        </p:sp>
        <p:sp>
          <p:nvSpPr>
            <p:cNvPr id="1957" name="Google Shape;1957;p216"/>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16"/>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16"/>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Review Concepts</a:t>
              </a:r>
              <a:endParaRPr/>
            </a:p>
          </p:txBody>
        </p:sp>
        <p:sp>
          <p:nvSpPr>
            <p:cNvPr id="1960" name="Google Shape;1960;p216"/>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16"/>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16"/>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Check-In Questions</a:t>
              </a:r>
              <a:endParaRPr/>
            </a:p>
          </p:txBody>
        </p:sp>
        <p:sp>
          <p:nvSpPr>
            <p:cNvPr id="1963" name="Google Shape;1963;p216"/>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16"/>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16"/>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Teacher Demo</a:t>
              </a:r>
              <a:endParaRPr/>
            </a:p>
          </p:txBody>
        </p:sp>
        <p:sp>
          <p:nvSpPr>
            <p:cNvPr id="1966" name="Google Shape;1966;p216"/>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16"/>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16"/>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969" name="Google Shape;1969;p216"/>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16"/>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16"/>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Simulation/Activity</a:t>
              </a:r>
              <a:endParaRPr/>
            </a:p>
          </p:txBody>
        </p:sp>
        <p:sp>
          <p:nvSpPr>
            <p:cNvPr id="1972" name="Google Shape;1972;p216"/>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73" name="Google Shape;1973;p216"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974" name="Google Shape;1974;p216"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975" name="Google Shape;1975;p216"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976" name="Google Shape;1976;p216"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977" name="Google Shape;1977;p216"/>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8" name="Google Shape;1978;p216"/>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983"/>
        <p:cNvGrpSpPr/>
        <p:nvPr/>
      </p:nvGrpSpPr>
      <p:grpSpPr>
        <a:xfrm>
          <a:off x="0" y="0"/>
          <a:ext cx="0" cy="0"/>
          <a:chOff x="0" y="0"/>
          <a:chExt cx="0" cy="0"/>
        </a:xfrm>
      </p:grpSpPr>
      <p:sp>
        <p:nvSpPr>
          <p:cNvPr id="1984" name="Google Shape;1984;p217"/>
          <p:cNvSpPr txBox="1"/>
          <p:nvPr/>
        </p:nvSpPr>
        <p:spPr>
          <a:xfrm>
            <a:off x="2032000" y="211015"/>
            <a:ext cx="5878286"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Speed</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985" name="Google Shape;1985;p217"/>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86" name="Google Shape;1986;p217"/>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1987" name="Google Shape;1987;p217" descr="schoolphysics ::Welcome::"/>
          <p:cNvPicPr preferRelativeResize="0"/>
          <p:nvPr/>
        </p:nvPicPr>
        <p:blipFill rotWithShape="1">
          <a:blip r:embed="rId3">
            <a:alphaModFix/>
          </a:blip>
          <a:srcRect/>
          <a:stretch/>
        </p:blipFill>
        <p:spPr>
          <a:xfrm>
            <a:off x="366765" y="2522536"/>
            <a:ext cx="8515350" cy="3135313"/>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992"/>
        <p:cNvGrpSpPr/>
        <p:nvPr/>
      </p:nvGrpSpPr>
      <p:grpSpPr>
        <a:xfrm>
          <a:off x="0" y="0"/>
          <a:ext cx="0" cy="0"/>
          <a:chOff x="0" y="0"/>
          <a:chExt cx="0" cy="0"/>
        </a:xfrm>
      </p:grpSpPr>
      <p:sp>
        <p:nvSpPr>
          <p:cNvPr id="1993" name="Google Shape;1993;p218"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18"/>
          <p:cNvSpPr txBox="1"/>
          <p:nvPr/>
        </p:nvSpPr>
        <p:spPr>
          <a:xfrm>
            <a:off x="722555" y="180654"/>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are the properties of waves and how are they related?</a:t>
            </a:r>
            <a:endParaRPr/>
          </a:p>
        </p:txBody>
      </p:sp>
      <p:grpSp>
        <p:nvGrpSpPr>
          <p:cNvPr id="1995" name="Google Shape;1995;p218"/>
          <p:cNvGrpSpPr/>
          <p:nvPr/>
        </p:nvGrpSpPr>
        <p:grpSpPr>
          <a:xfrm>
            <a:off x="128148" y="4560661"/>
            <a:ext cx="3500423" cy="2213977"/>
            <a:chOff x="1239039" y="2403344"/>
            <a:chExt cx="6259411" cy="2522511"/>
          </a:xfrm>
        </p:grpSpPr>
        <p:sp>
          <p:nvSpPr>
            <p:cNvPr id="1996" name="Google Shape;1996;p218"/>
            <p:cNvSpPr/>
            <p:nvPr/>
          </p:nvSpPr>
          <p:spPr>
            <a:xfrm>
              <a:off x="3921643" y="2403344"/>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97" name="Google Shape;1997;p218"/>
            <p:cNvSpPr/>
            <p:nvPr/>
          </p:nvSpPr>
          <p:spPr>
            <a:xfrm>
              <a:off x="3921643" y="4024430"/>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998" name="Google Shape;1998;p218"/>
            <p:cNvCxnSpPr/>
            <p:nvPr/>
          </p:nvCxnSpPr>
          <p:spPr>
            <a:xfrm>
              <a:off x="1239039" y="2835958"/>
              <a:ext cx="6259411"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cxnSp>
          <p:nvCxnSpPr>
            <p:cNvPr id="1999" name="Google Shape;1999;p218"/>
            <p:cNvCxnSpPr/>
            <p:nvPr/>
          </p:nvCxnSpPr>
          <p:spPr>
            <a:xfrm>
              <a:off x="3152216" y="4475142"/>
              <a:ext cx="2337767"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grpSp>
      <p:pic>
        <p:nvPicPr>
          <p:cNvPr id="2000" name="Google Shape;2000;p218"/>
          <p:cNvPicPr preferRelativeResize="0"/>
          <p:nvPr/>
        </p:nvPicPr>
        <p:blipFill rotWithShape="1">
          <a:blip r:embed="rId4">
            <a:alphaModFix/>
          </a:blip>
          <a:srcRect t="-26384" b="-26383"/>
          <a:stretch/>
        </p:blipFill>
        <p:spPr>
          <a:xfrm>
            <a:off x="4022688" y="956929"/>
            <a:ext cx="4748001" cy="2732922"/>
          </a:xfrm>
          <a:prstGeom prst="rect">
            <a:avLst/>
          </a:prstGeom>
          <a:noFill/>
          <a:ln>
            <a:noFill/>
          </a:ln>
        </p:spPr>
      </p:pic>
      <p:pic>
        <p:nvPicPr>
          <p:cNvPr id="2001" name="Google Shape;2001;p218" descr="frequency.jpg"/>
          <p:cNvPicPr preferRelativeResize="0"/>
          <p:nvPr/>
        </p:nvPicPr>
        <p:blipFill rotWithShape="1">
          <a:blip r:embed="rId5">
            <a:alphaModFix/>
          </a:blip>
          <a:srcRect l="-18187" r="-18186"/>
          <a:stretch/>
        </p:blipFill>
        <p:spPr>
          <a:xfrm>
            <a:off x="-304072" y="1966615"/>
            <a:ext cx="4122058" cy="2455172"/>
          </a:xfrm>
          <a:prstGeom prst="rect">
            <a:avLst/>
          </a:prstGeom>
          <a:noFill/>
          <a:ln>
            <a:noFill/>
          </a:ln>
        </p:spPr>
      </p:pic>
      <p:pic>
        <p:nvPicPr>
          <p:cNvPr id="2002" name="Google Shape;2002;p218" descr="schoolphysics ::Welcome::"/>
          <p:cNvPicPr preferRelativeResize="0"/>
          <p:nvPr/>
        </p:nvPicPr>
        <p:blipFill rotWithShape="1">
          <a:blip r:embed="rId6">
            <a:alphaModFix/>
          </a:blip>
          <a:srcRect/>
          <a:stretch/>
        </p:blipFill>
        <p:spPr>
          <a:xfrm>
            <a:off x="4116648" y="5072066"/>
            <a:ext cx="4560104" cy="1710028"/>
          </a:xfrm>
          <a:prstGeom prst="rect">
            <a:avLst/>
          </a:prstGeom>
          <a:noFill/>
          <a:ln>
            <a:noFill/>
          </a:ln>
        </p:spPr>
      </p:pic>
      <p:pic>
        <p:nvPicPr>
          <p:cNvPr id="2003" name="Google Shape;2003;p218" descr="box.jpg"/>
          <p:cNvPicPr preferRelativeResize="0"/>
          <p:nvPr/>
        </p:nvPicPr>
        <p:blipFill rotWithShape="1">
          <a:blip r:embed="rId7">
            <a:alphaModFix/>
          </a:blip>
          <a:srcRect t="8727" b="8727"/>
          <a:stretch/>
        </p:blipFill>
        <p:spPr>
          <a:xfrm>
            <a:off x="5155998" y="3027212"/>
            <a:ext cx="3912903" cy="2157630"/>
          </a:xfrm>
          <a:prstGeom prst="rect">
            <a:avLst/>
          </a:prstGeom>
          <a:noFill/>
          <a:ln>
            <a:noFill/>
          </a:ln>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2008"/>
        <p:cNvGrpSpPr/>
        <p:nvPr/>
      </p:nvGrpSpPr>
      <p:grpSpPr>
        <a:xfrm>
          <a:off x="0" y="0"/>
          <a:ext cx="0" cy="0"/>
          <a:chOff x="0" y="0"/>
          <a:chExt cx="0" cy="0"/>
        </a:xfrm>
      </p:grpSpPr>
      <p:sp>
        <p:nvSpPr>
          <p:cNvPr id="2009" name="Google Shape;2009;p221"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2014"/>
        <p:cNvGrpSpPr/>
        <p:nvPr/>
      </p:nvGrpSpPr>
      <p:grpSpPr>
        <a:xfrm>
          <a:off x="0" y="0"/>
          <a:ext cx="0" cy="0"/>
          <a:chOff x="0" y="0"/>
          <a:chExt cx="0" cy="0"/>
        </a:xfrm>
      </p:grpSpPr>
      <p:sp>
        <p:nvSpPr>
          <p:cNvPr id="2015" name="Google Shape;2015;p222"/>
          <p:cNvSpPr txBox="1">
            <a:spLocks noGrp="1"/>
          </p:cNvSpPr>
          <p:nvPr>
            <p:ph type="title"/>
          </p:nvPr>
        </p:nvSpPr>
        <p:spPr>
          <a:xfrm>
            <a:off x="849550" y="278050"/>
            <a:ext cx="7968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40"/>
              <a:buFont typeface="Calibri"/>
              <a:buNone/>
            </a:pPr>
            <a:r>
              <a:rPr lang="en-US" sz="3540" b="1" u="sng"/>
              <a:t>Medium</a:t>
            </a:r>
            <a:r>
              <a:rPr lang="en-US" sz="3540"/>
              <a:t>: any material that waves can travel through</a:t>
            </a:r>
            <a:endParaRPr sz="4260"/>
          </a:p>
        </p:txBody>
      </p:sp>
      <p:pic>
        <p:nvPicPr>
          <p:cNvPr id="2016" name="Google Shape;2016;p222" descr="earth.jpg"/>
          <p:cNvPicPr preferRelativeResize="0">
            <a:picLocks noGrp="1"/>
          </p:cNvPicPr>
          <p:nvPr>
            <p:ph type="body" idx="1"/>
          </p:nvPr>
        </p:nvPicPr>
        <p:blipFill rotWithShape="1">
          <a:blip r:embed="rId3">
            <a:alphaModFix/>
          </a:blip>
          <a:srcRect l="-14891" r="-14891"/>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2017" name="Google Shape;2017;p22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0"/>
          <p:cNvSpPr txBox="1"/>
          <p:nvPr/>
        </p:nvSpPr>
        <p:spPr>
          <a:xfrm>
            <a:off x="2886634" y="901725"/>
            <a:ext cx="388439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Amplitude</a:t>
            </a:r>
            <a:endParaRPr/>
          </a:p>
        </p:txBody>
      </p:sp>
      <p:sp>
        <p:nvSpPr>
          <p:cNvPr id="282" name="Google Shape;282;p20"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3" name="Google Shape;283;p20"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sp>
        <p:nvSpPr>
          <p:cNvPr id="2023" name="Google Shape;2023;p223"/>
          <p:cNvSpPr txBox="1">
            <a:spLocks noGrp="1"/>
          </p:cNvSpPr>
          <p:nvPr>
            <p:ph type="title"/>
          </p:nvPr>
        </p:nvSpPr>
        <p:spPr>
          <a:xfrm>
            <a:off x="723317" y="284913"/>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500" b="1" u="sng"/>
              <a:t>Vibration</a:t>
            </a:r>
            <a:r>
              <a:rPr lang="en-US" sz="3500"/>
              <a:t>: movement of particles that occurs in solids, liquids, or gases</a:t>
            </a:r>
            <a:endParaRPr sz="3500"/>
          </a:p>
        </p:txBody>
      </p:sp>
      <p:pic>
        <p:nvPicPr>
          <p:cNvPr id="2024" name="Google Shape;2024;p223" descr="guitar.jpg"/>
          <p:cNvPicPr preferRelativeResize="0">
            <a:picLocks noGrp="1"/>
          </p:cNvPicPr>
          <p:nvPr>
            <p:ph type="body" idx="1"/>
          </p:nvPr>
        </p:nvPicPr>
        <p:blipFill rotWithShape="1">
          <a:blip r:embed="rId3">
            <a:alphaModFix/>
          </a:blip>
          <a:srcRect t="8727" b="8727"/>
          <a:stretch/>
        </p:blipFill>
        <p:spPr>
          <a:xfrm>
            <a:off x="457200" y="1875971"/>
            <a:ext cx="8229600" cy="4525963"/>
          </a:xfrm>
          <a:prstGeom prst="rect">
            <a:avLst/>
          </a:prstGeom>
          <a:noFill/>
          <a:ln w="9525" cap="flat" cmpd="sng">
            <a:solidFill>
              <a:schemeClr val="lt1"/>
            </a:solidFill>
            <a:prstDash val="solid"/>
            <a:round/>
            <a:headEnd type="none" w="sm" len="sm"/>
            <a:tailEnd type="none" w="sm" len="sm"/>
          </a:ln>
        </p:spPr>
      </p:pic>
      <p:sp>
        <p:nvSpPr>
          <p:cNvPr id="2025" name="Google Shape;2025;p22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sp>
        <p:nvSpPr>
          <p:cNvPr id="2031" name="Google Shape;2031;p224"/>
          <p:cNvSpPr txBox="1">
            <a:spLocks noGrp="1"/>
          </p:cNvSpPr>
          <p:nvPr>
            <p:ph type="title"/>
          </p:nvPr>
        </p:nvSpPr>
        <p:spPr>
          <a:xfrm>
            <a:off x="788175" y="359025"/>
            <a:ext cx="80301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500" b="1" u="sng"/>
              <a:t>Sound Waves</a:t>
            </a:r>
            <a:r>
              <a:rPr lang="en-US" sz="3500"/>
              <a:t>: longitudinal waves that travel through mediums</a:t>
            </a:r>
            <a:endParaRPr sz="3500"/>
          </a:p>
        </p:txBody>
      </p:sp>
      <p:pic>
        <p:nvPicPr>
          <p:cNvPr id="2032" name="Google Shape;2032;p224" descr="soundwaves.jpg"/>
          <p:cNvPicPr preferRelativeResize="0">
            <a:picLocks noGrp="1"/>
          </p:cNvPicPr>
          <p:nvPr>
            <p:ph type="body" idx="1"/>
          </p:nvPr>
        </p:nvPicPr>
        <p:blipFill rotWithShape="1">
          <a:blip r:embed="rId3">
            <a:alphaModFix/>
          </a:blip>
          <a:srcRect l="-22732" r="-22731"/>
          <a:stretch/>
        </p:blipFill>
        <p:spPr>
          <a:xfrm>
            <a:off x="457200" y="1730829"/>
            <a:ext cx="8229600" cy="4525963"/>
          </a:xfrm>
          <a:prstGeom prst="rect">
            <a:avLst/>
          </a:prstGeom>
          <a:noFill/>
          <a:ln w="9525" cap="flat" cmpd="sng">
            <a:solidFill>
              <a:schemeClr val="lt1"/>
            </a:solidFill>
            <a:prstDash val="solid"/>
            <a:round/>
            <a:headEnd type="none" w="sm" len="sm"/>
            <a:tailEnd type="none" w="sm" len="sm"/>
          </a:ln>
        </p:spPr>
      </p:pic>
      <p:sp>
        <p:nvSpPr>
          <p:cNvPr id="2033" name="Google Shape;2033;p22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sp>
        <p:nvSpPr>
          <p:cNvPr id="2039" name="Google Shape;2039;p2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500" b="1" u="sng"/>
              <a:t>Compression</a:t>
            </a:r>
            <a:r>
              <a:rPr lang="en-US" sz="3500"/>
              <a:t>: where particles are closely packed </a:t>
            </a:r>
            <a:endParaRPr sz="3500"/>
          </a:p>
        </p:txBody>
      </p:sp>
      <p:pic>
        <p:nvPicPr>
          <p:cNvPr id="2040" name="Google Shape;2040;p225"/>
          <p:cNvPicPr preferRelativeResize="0">
            <a:picLocks noGrp="1"/>
          </p:cNvPicPr>
          <p:nvPr>
            <p:ph type="body" idx="1"/>
          </p:nvPr>
        </p:nvPicPr>
        <p:blipFill rotWithShape="1">
          <a:blip r:embed="rId3">
            <a:alphaModFix/>
          </a:blip>
          <a:srcRect l="59386" t="19104" r="30265" b="25508"/>
          <a:stretch/>
        </p:blipFill>
        <p:spPr>
          <a:xfrm>
            <a:off x="3202260" y="1991990"/>
            <a:ext cx="2627249" cy="3384980"/>
          </a:xfrm>
          <a:prstGeom prst="rect">
            <a:avLst/>
          </a:prstGeom>
          <a:noFill/>
          <a:ln w="9525" cap="flat" cmpd="sng">
            <a:solidFill>
              <a:schemeClr val="lt1"/>
            </a:solidFill>
            <a:prstDash val="solid"/>
            <a:round/>
            <a:headEnd type="none" w="sm" len="sm"/>
            <a:tailEnd type="none" w="sm" len="sm"/>
          </a:ln>
        </p:spPr>
      </p:pic>
      <p:sp>
        <p:nvSpPr>
          <p:cNvPr id="2041" name="Google Shape;2041;p22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2046"/>
        <p:cNvGrpSpPr/>
        <p:nvPr/>
      </p:nvGrpSpPr>
      <p:grpSpPr>
        <a:xfrm>
          <a:off x="0" y="0"/>
          <a:ext cx="0" cy="0"/>
          <a:chOff x="0" y="0"/>
          <a:chExt cx="0" cy="0"/>
        </a:xfrm>
      </p:grpSpPr>
      <p:sp>
        <p:nvSpPr>
          <p:cNvPr id="2047" name="Google Shape;2047;p226"/>
          <p:cNvSpPr txBox="1">
            <a:spLocks noGrp="1"/>
          </p:cNvSpPr>
          <p:nvPr>
            <p:ph type="title"/>
          </p:nvPr>
        </p:nvSpPr>
        <p:spPr>
          <a:xfrm>
            <a:off x="653550" y="410746"/>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500" b="1" u="sng"/>
              <a:t>Rarefaction</a:t>
            </a:r>
            <a:r>
              <a:rPr lang="en-US" sz="3500"/>
              <a:t>: where particles are loosely packed</a:t>
            </a:r>
            <a:endParaRPr sz="3500"/>
          </a:p>
        </p:txBody>
      </p:sp>
      <p:pic>
        <p:nvPicPr>
          <p:cNvPr id="2048" name="Google Shape;2048;p226"/>
          <p:cNvPicPr preferRelativeResize="0">
            <a:picLocks noGrp="1"/>
          </p:cNvPicPr>
          <p:nvPr>
            <p:ph type="body" idx="1"/>
          </p:nvPr>
        </p:nvPicPr>
        <p:blipFill rotWithShape="1">
          <a:blip r:embed="rId3">
            <a:alphaModFix/>
          </a:blip>
          <a:srcRect l="42501" t="25837" r="40684" b="18941"/>
          <a:stretch/>
        </p:blipFill>
        <p:spPr>
          <a:xfrm>
            <a:off x="2594231" y="2269674"/>
            <a:ext cx="3828251" cy="3026235"/>
          </a:xfrm>
          <a:prstGeom prst="rect">
            <a:avLst/>
          </a:prstGeom>
          <a:noFill/>
          <a:ln w="9525" cap="flat" cmpd="sng">
            <a:solidFill>
              <a:schemeClr val="lt1"/>
            </a:solidFill>
            <a:prstDash val="solid"/>
            <a:round/>
            <a:headEnd type="none" w="sm" len="sm"/>
            <a:tailEnd type="none" w="sm" len="sm"/>
          </a:ln>
        </p:spPr>
      </p:pic>
      <p:sp>
        <p:nvSpPr>
          <p:cNvPr id="2049" name="Google Shape;2049;p22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sp>
        <p:nvSpPr>
          <p:cNvPr id="2055" name="Google Shape;2055;p227"/>
          <p:cNvSpPr txBox="1">
            <a:spLocks noGrp="1"/>
          </p:cNvSpPr>
          <p:nvPr>
            <p:ph type="title"/>
          </p:nvPr>
        </p:nvSpPr>
        <p:spPr>
          <a:xfrm>
            <a:off x="324464" y="546178"/>
            <a:ext cx="8819536" cy="168689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sz="3500" b="1" u="sng"/>
              <a:t>Amplitude:</a:t>
            </a:r>
            <a:r>
              <a:rPr lang="en-US" sz="3500" b="1"/>
              <a:t> </a:t>
            </a:r>
            <a:r>
              <a:rPr lang="en-US" sz="3500"/>
              <a:t>is the maximum distance a particle travels from rest</a:t>
            </a:r>
            <a:r>
              <a:rPr lang="en-US"/>
              <a:t> </a:t>
            </a:r>
            <a:endParaRPr/>
          </a:p>
        </p:txBody>
      </p:sp>
      <p:grpSp>
        <p:nvGrpSpPr>
          <p:cNvPr id="2056" name="Google Shape;2056;p227"/>
          <p:cNvGrpSpPr/>
          <p:nvPr/>
        </p:nvGrpSpPr>
        <p:grpSpPr>
          <a:xfrm>
            <a:off x="1442294" y="2835185"/>
            <a:ext cx="6259411" cy="2522511"/>
            <a:chOff x="1191395" y="2403344"/>
            <a:chExt cx="6259411" cy="2522511"/>
          </a:xfrm>
        </p:grpSpPr>
        <p:sp>
          <p:nvSpPr>
            <p:cNvPr id="2057" name="Google Shape;2057;p227"/>
            <p:cNvSpPr/>
            <p:nvPr/>
          </p:nvSpPr>
          <p:spPr>
            <a:xfrm>
              <a:off x="3921643" y="2403344"/>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58" name="Google Shape;2058;p227"/>
            <p:cNvSpPr/>
            <p:nvPr/>
          </p:nvSpPr>
          <p:spPr>
            <a:xfrm>
              <a:off x="3921643" y="4024430"/>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059" name="Google Shape;2059;p227"/>
            <p:cNvCxnSpPr/>
            <p:nvPr/>
          </p:nvCxnSpPr>
          <p:spPr>
            <a:xfrm>
              <a:off x="1191395" y="2854056"/>
              <a:ext cx="6259411"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cxnSp>
          <p:nvCxnSpPr>
            <p:cNvPr id="2060" name="Google Shape;2060;p227"/>
            <p:cNvCxnSpPr/>
            <p:nvPr/>
          </p:nvCxnSpPr>
          <p:spPr>
            <a:xfrm>
              <a:off x="3152216" y="4475142"/>
              <a:ext cx="2337767"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grpSp>
      <p:sp>
        <p:nvSpPr>
          <p:cNvPr id="2061" name="Google Shape;2061;p227"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2066"/>
        <p:cNvGrpSpPr/>
        <p:nvPr/>
      </p:nvGrpSpPr>
      <p:grpSpPr>
        <a:xfrm>
          <a:off x="0" y="0"/>
          <a:ext cx="0" cy="0"/>
          <a:chOff x="0" y="0"/>
          <a:chExt cx="0" cy="0"/>
        </a:xfrm>
      </p:grpSpPr>
      <p:sp>
        <p:nvSpPr>
          <p:cNvPr id="2067" name="Google Shape;2067;p228"/>
          <p:cNvSpPr txBox="1">
            <a:spLocks noGrp="1"/>
          </p:cNvSpPr>
          <p:nvPr>
            <p:ph type="title"/>
          </p:nvPr>
        </p:nvSpPr>
        <p:spPr>
          <a:xfrm>
            <a:off x="457200" y="281325"/>
            <a:ext cx="8445000" cy="14694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sz="3500" b="1" u="sng"/>
              <a:t>Intensity:</a:t>
            </a:r>
            <a:r>
              <a:rPr lang="en-US" sz="3500" b="1"/>
              <a:t> </a:t>
            </a:r>
            <a:r>
              <a:rPr lang="en-US" sz="3500"/>
              <a:t>the amount of sound energy that passes through a square meter in 1 second </a:t>
            </a:r>
            <a:endParaRPr sz="3500"/>
          </a:p>
        </p:txBody>
      </p:sp>
      <p:pic>
        <p:nvPicPr>
          <p:cNvPr id="2068" name="Google Shape;2068;p228" descr="box.jpg"/>
          <p:cNvPicPr preferRelativeResize="0">
            <a:picLocks noGrp="1"/>
          </p:cNvPicPr>
          <p:nvPr>
            <p:ph type="body" idx="1"/>
          </p:nvPr>
        </p:nvPicPr>
        <p:blipFill rotWithShape="1">
          <a:blip r:embed="rId3">
            <a:alphaModFix/>
          </a:blip>
          <a:srcRect t="8727" b="8727"/>
          <a:stretch/>
        </p:blipFill>
        <p:spPr>
          <a:xfrm>
            <a:off x="457200" y="2219324"/>
            <a:ext cx="8229600" cy="4525963"/>
          </a:xfrm>
          <a:prstGeom prst="rect">
            <a:avLst/>
          </a:prstGeom>
          <a:noFill/>
          <a:ln w="9525" cap="flat" cmpd="sng">
            <a:solidFill>
              <a:schemeClr val="lt1"/>
            </a:solidFill>
            <a:prstDash val="solid"/>
            <a:round/>
            <a:headEnd type="none" w="sm" len="sm"/>
            <a:tailEnd type="none" w="sm" len="sm"/>
          </a:ln>
        </p:spPr>
      </p:pic>
      <p:sp>
        <p:nvSpPr>
          <p:cNvPr id="2069" name="Google Shape;2069;p22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2074"/>
        <p:cNvGrpSpPr/>
        <p:nvPr/>
      </p:nvGrpSpPr>
      <p:grpSpPr>
        <a:xfrm>
          <a:off x="0" y="0"/>
          <a:ext cx="0" cy="0"/>
          <a:chOff x="0" y="0"/>
          <a:chExt cx="0" cy="0"/>
        </a:xfrm>
      </p:grpSpPr>
      <p:sp>
        <p:nvSpPr>
          <p:cNvPr id="2075" name="Google Shape;2075;p229"/>
          <p:cNvSpPr txBox="1"/>
          <p:nvPr/>
        </p:nvSpPr>
        <p:spPr>
          <a:xfrm>
            <a:off x="329375" y="427046"/>
            <a:ext cx="8760600" cy="12534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US" sz="3500" b="1" u="sng">
                <a:solidFill>
                  <a:schemeClr val="dk1"/>
                </a:solidFill>
                <a:latin typeface="Calibri"/>
                <a:ea typeface="Calibri"/>
                <a:cs typeface="Calibri"/>
                <a:sym typeface="Calibri"/>
              </a:rPr>
              <a:t>Wavelength:</a:t>
            </a:r>
            <a:r>
              <a:rPr lang="en-US" sz="3500" b="1">
                <a:solidFill>
                  <a:schemeClr val="dk1"/>
                </a:solidFill>
                <a:latin typeface="Calibri"/>
                <a:ea typeface="Calibri"/>
                <a:cs typeface="Calibri"/>
                <a:sym typeface="Calibri"/>
              </a:rPr>
              <a:t> </a:t>
            </a:r>
            <a:r>
              <a:rPr lang="en-US" sz="3500">
                <a:solidFill>
                  <a:schemeClr val="dk1"/>
                </a:solidFill>
                <a:latin typeface="Calibri"/>
                <a:ea typeface="Calibri"/>
                <a:cs typeface="Calibri"/>
                <a:sym typeface="Calibri"/>
              </a:rPr>
              <a:t>the distance between two like points on a wave</a:t>
            </a:r>
            <a:endParaRPr sz="3500"/>
          </a:p>
        </p:txBody>
      </p:sp>
      <p:pic>
        <p:nvPicPr>
          <p:cNvPr id="2076" name="Google Shape;2076;p229"/>
          <p:cNvPicPr preferRelativeResize="0"/>
          <p:nvPr/>
        </p:nvPicPr>
        <p:blipFill rotWithShape="1">
          <a:blip r:embed="rId3">
            <a:alphaModFix/>
          </a:blip>
          <a:srcRect t="-26384" b="-26383"/>
          <a:stretch/>
        </p:blipFill>
        <p:spPr>
          <a:xfrm>
            <a:off x="609600" y="1752600"/>
            <a:ext cx="8229600" cy="4525963"/>
          </a:xfrm>
          <a:prstGeom prst="rect">
            <a:avLst/>
          </a:prstGeom>
          <a:noFill/>
          <a:ln>
            <a:noFill/>
          </a:ln>
        </p:spPr>
      </p:pic>
      <p:sp>
        <p:nvSpPr>
          <p:cNvPr id="2077" name="Google Shape;2077;p22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sp>
        <p:nvSpPr>
          <p:cNvPr id="2083" name="Google Shape;2083;p230"/>
          <p:cNvSpPr txBox="1">
            <a:spLocks noGrp="1"/>
          </p:cNvSpPr>
          <p:nvPr>
            <p:ph type="title"/>
          </p:nvPr>
        </p:nvSpPr>
        <p:spPr>
          <a:xfrm>
            <a:off x="778600" y="287800"/>
            <a:ext cx="8074500" cy="1932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sz="3500" b="1" u="sng"/>
              <a:t>Frequency: </a:t>
            </a:r>
            <a:r>
              <a:rPr lang="en-US" sz="3500"/>
              <a:t>the number of wavelengths that pass a set point per second</a:t>
            </a:r>
            <a:endParaRPr sz="3500"/>
          </a:p>
        </p:txBody>
      </p:sp>
      <p:pic>
        <p:nvPicPr>
          <p:cNvPr id="2084" name="Google Shape;2084;p230" descr="frequency.jpg"/>
          <p:cNvPicPr preferRelativeResize="0">
            <a:picLocks noGrp="1"/>
          </p:cNvPicPr>
          <p:nvPr>
            <p:ph type="body" idx="1"/>
          </p:nvPr>
        </p:nvPicPr>
        <p:blipFill rotWithShape="1">
          <a:blip r:embed="rId3">
            <a:alphaModFix/>
          </a:blip>
          <a:srcRect l="-18187" r="-18186"/>
          <a:stretch/>
        </p:blipFill>
        <p:spPr>
          <a:xfrm>
            <a:off x="464574" y="2332038"/>
            <a:ext cx="8229600" cy="4338196"/>
          </a:xfrm>
          <a:prstGeom prst="rect">
            <a:avLst/>
          </a:prstGeom>
          <a:noFill/>
          <a:ln w="9525" cap="flat" cmpd="sng">
            <a:solidFill>
              <a:schemeClr val="lt1"/>
            </a:solidFill>
            <a:prstDash val="solid"/>
            <a:round/>
            <a:headEnd type="none" w="sm" len="sm"/>
            <a:tailEnd type="none" w="sm" len="sm"/>
          </a:ln>
        </p:spPr>
      </p:pic>
      <p:sp>
        <p:nvSpPr>
          <p:cNvPr id="2085" name="Google Shape;2085;p23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2090"/>
        <p:cNvGrpSpPr/>
        <p:nvPr/>
      </p:nvGrpSpPr>
      <p:grpSpPr>
        <a:xfrm>
          <a:off x="0" y="0"/>
          <a:ext cx="0" cy="0"/>
          <a:chOff x="0" y="0"/>
          <a:chExt cx="0" cy="0"/>
        </a:xfrm>
      </p:grpSpPr>
      <p:sp>
        <p:nvSpPr>
          <p:cNvPr id="2091" name="Google Shape;2091;p231"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3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2097"/>
        <p:cNvGrpSpPr/>
        <p:nvPr/>
      </p:nvGrpSpPr>
      <p:grpSpPr>
        <a:xfrm>
          <a:off x="0" y="0"/>
          <a:ext cx="0" cy="0"/>
          <a:chOff x="0" y="0"/>
          <a:chExt cx="0" cy="0"/>
        </a:xfrm>
      </p:grpSpPr>
      <p:sp>
        <p:nvSpPr>
          <p:cNvPr id="2098" name="Google Shape;2098;p232"/>
          <p:cNvSpPr txBox="1">
            <a:spLocks noGrp="1"/>
          </p:cNvSpPr>
          <p:nvPr>
            <p:ph type="title"/>
          </p:nvPr>
        </p:nvSpPr>
        <p:spPr>
          <a:xfrm>
            <a:off x="525178" y="249992"/>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a:t>What is a medium?</a:t>
            </a:r>
            <a:endParaRPr/>
          </a:p>
        </p:txBody>
      </p:sp>
      <p:pic>
        <p:nvPicPr>
          <p:cNvPr id="2099" name="Google Shape;2099;p232" descr="earth.jpg"/>
          <p:cNvPicPr preferRelativeResize="0">
            <a:picLocks noGrp="1"/>
          </p:cNvPicPr>
          <p:nvPr>
            <p:ph type="body" idx="1"/>
          </p:nvPr>
        </p:nvPicPr>
        <p:blipFill rotWithShape="1">
          <a:blip r:embed="rId3">
            <a:alphaModFix/>
          </a:blip>
          <a:srcRect l="-14891" r="-14891"/>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2100" name="Google Shape;2100;p23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1"/>
          <p:cNvSpPr txBox="1">
            <a:spLocks noGrp="1"/>
          </p:cNvSpPr>
          <p:nvPr>
            <p:ph type="title"/>
          </p:nvPr>
        </p:nvSpPr>
        <p:spPr>
          <a:xfrm>
            <a:off x="324464" y="546178"/>
            <a:ext cx="8819536" cy="168689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a:t>Amplitude:</a:t>
            </a:r>
            <a:r>
              <a:rPr lang="en-US" b="1"/>
              <a:t> </a:t>
            </a:r>
            <a:r>
              <a:rPr lang="en-US"/>
              <a:t>is the maximum distance a particle travels from rest </a:t>
            </a:r>
            <a:endParaRPr/>
          </a:p>
        </p:txBody>
      </p:sp>
      <p:grpSp>
        <p:nvGrpSpPr>
          <p:cNvPr id="290" name="Google Shape;290;p21"/>
          <p:cNvGrpSpPr/>
          <p:nvPr/>
        </p:nvGrpSpPr>
        <p:grpSpPr>
          <a:xfrm>
            <a:off x="1191395" y="2403344"/>
            <a:ext cx="6259411" cy="2522511"/>
            <a:chOff x="1191395" y="2403344"/>
            <a:chExt cx="6259411" cy="2522511"/>
          </a:xfrm>
        </p:grpSpPr>
        <p:sp>
          <p:nvSpPr>
            <p:cNvPr id="291" name="Google Shape;291;p21"/>
            <p:cNvSpPr/>
            <p:nvPr/>
          </p:nvSpPr>
          <p:spPr>
            <a:xfrm>
              <a:off x="3921643" y="2403344"/>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2" name="Google Shape;292;p21"/>
            <p:cNvSpPr/>
            <p:nvPr/>
          </p:nvSpPr>
          <p:spPr>
            <a:xfrm>
              <a:off x="3921643" y="4024430"/>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93" name="Google Shape;293;p21"/>
            <p:cNvCxnSpPr/>
            <p:nvPr/>
          </p:nvCxnSpPr>
          <p:spPr>
            <a:xfrm>
              <a:off x="1191395" y="2854056"/>
              <a:ext cx="6259411"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cxnSp>
          <p:nvCxnSpPr>
            <p:cNvPr id="294" name="Google Shape;294;p21"/>
            <p:cNvCxnSpPr/>
            <p:nvPr/>
          </p:nvCxnSpPr>
          <p:spPr>
            <a:xfrm>
              <a:off x="3152216" y="4475142"/>
              <a:ext cx="2337767"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grpSp>
      <p:sp>
        <p:nvSpPr>
          <p:cNvPr id="295" name="Google Shape;295;p21"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6" name="Google Shape;296;p21"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2106" name="Google Shape;2106;gdbf1b8a3d4_0_5"/>
          <p:cNvSpPr txBox="1">
            <a:spLocks noGrp="1"/>
          </p:cNvSpPr>
          <p:nvPr>
            <p:ph type="title"/>
          </p:nvPr>
        </p:nvSpPr>
        <p:spPr>
          <a:xfrm>
            <a:off x="752700" y="441325"/>
            <a:ext cx="79341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a:t>Vibration is the _________ that occurs in solids, liquids, or gases. </a:t>
            </a:r>
            <a:endParaRPr/>
          </a:p>
        </p:txBody>
      </p:sp>
      <p:pic>
        <p:nvPicPr>
          <p:cNvPr id="2107" name="Google Shape;2107;gdbf1b8a3d4_0_5" descr="guitar.jpg"/>
          <p:cNvPicPr preferRelativeResize="0">
            <a:picLocks noGrp="1"/>
          </p:cNvPicPr>
          <p:nvPr>
            <p:ph type="body" idx="1"/>
          </p:nvPr>
        </p:nvPicPr>
        <p:blipFill rotWithShape="1">
          <a:blip r:embed="rId3">
            <a:alphaModFix/>
          </a:blip>
          <a:srcRect t="8725" b="8725"/>
          <a:stretch/>
        </p:blipFill>
        <p:spPr>
          <a:xfrm>
            <a:off x="457200" y="1875971"/>
            <a:ext cx="8229600" cy="4526100"/>
          </a:xfrm>
          <a:prstGeom prst="rect">
            <a:avLst/>
          </a:prstGeom>
          <a:noFill/>
          <a:ln w="9525" cap="flat" cmpd="sng">
            <a:solidFill>
              <a:schemeClr val="lt1"/>
            </a:solidFill>
            <a:prstDash val="solid"/>
            <a:round/>
            <a:headEnd type="none" w="sm" len="sm"/>
            <a:tailEnd type="none" w="sm" len="sm"/>
          </a:ln>
        </p:spPr>
      </p:pic>
      <p:sp>
        <p:nvSpPr>
          <p:cNvPr id="2108" name="Google Shape;2108;gdbf1b8a3d4_0_5"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sp>
        <p:nvSpPr>
          <p:cNvPr id="2114" name="Google Shape;2114;gdbf1b8a3d4_0_12"/>
          <p:cNvSpPr txBox="1">
            <a:spLocks noGrp="1"/>
          </p:cNvSpPr>
          <p:nvPr>
            <p:ph type="title"/>
          </p:nvPr>
        </p:nvSpPr>
        <p:spPr>
          <a:xfrm>
            <a:off x="752700" y="441325"/>
            <a:ext cx="79341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a:t>Vibration is the </a:t>
            </a:r>
            <a:r>
              <a:rPr lang="en-US" sz="3600" u="sng">
                <a:solidFill>
                  <a:srgbClr val="FF0000"/>
                </a:solidFill>
              </a:rPr>
              <a:t>movement of particles</a:t>
            </a:r>
            <a:r>
              <a:rPr lang="en-US" sz="3600"/>
              <a:t> that occurs in solids, liquids, or gases. </a:t>
            </a:r>
            <a:endParaRPr/>
          </a:p>
        </p:txBody>
      </p:sp>
      <p:pic>
        <p:nvPicPr>
          <p:cNvPr id="2115" name="Google Shape;2115;gdbf1b8a3d4_0_12" descr="guitar.jpg"/>
          <p:cNvPicPr preferRelativeResize="0">
            <a:picLocks noGrp="1"/>
          </p:cNvPicPr>
          <p:nvPr>
            <p:ph type="body" idx="1"/>
          </p:nvPr>
        </p:nvPicPr>
        <p:blipFill rotWithShape="1">
          <a:blip r:embed="rId3">
            <a:alphaModFix/>
          </a:blip>
          <a:srcRect t="8725" b="8725"/>
          <a:stretch/>
        </p:blipFill>
        <p:spPr>
          <a:xfrm>
            <a:off x="457200" y="1875971"/>
            <a:ext cx="8229600" cy="4526100"/>
          </a:xfrm>
          <a:prstGeom prst="rect">
            <a:avLst/>
          </a:prstGeom>
          <a:noFill/>
          <a:ln w="9525" cap="flat" cmpd="sng">
            <a:solidFill>
              <a:schemeClr val="lt1"/>
            </a:solidFill>
            <a:prstDash val="solid"/>
            <a:round/>
            <a:headEnd type="none" w="sm" len="sm"/>
            <a:tailEnd type="none" w="sm" len="sm"/>
          </a:ln>
        </p:spPr>
      </p:pic>
      <p:sp>
        <p:nvSpPr>
          <p:cNvPr id="2116" name="Google Shape;2116;gdbf1b8a3d4_0_12"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2121"/>
        <p:cNvGrpSpPr/>
        <p:nvPr/>
      </p:nvGrpSpPr>
      <p:grpSpPr>
        <a:xfrm>
          <a:off x="0" y="0"/>
          <a:ext cx="0" cy="0"/>
          <a:chOff x="0" y="0"/>
          <a:chExt cx="0" cy="0"/>
        </a:xfrm>
      </p:grpSpPr>
      <p:sp>
        <p:nvSpPr>
          <p:cNvPr id="2122" name="Google Shape;2122;gdbf1b8a3d4_0_19"/>
          <p:cNvSpPr txBox="1">
            <a:spLocks noGrp="1"/>
          </p:cNvSpPr>
          <p:nvPr>
            <p:ph type="title"/>
          </p:nvPr>
        </p:nvSpPr>
        <p:spPr>
          <a:xfrm>
            <a:off x="2245352" y="408825"/>
            <a:ext cx="46533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600"/>
              <a:buFont typeface="Calibri"/>
              <a:buNone/>
            </a:pPr>
            <a:r>
              <a:rPr lang="en-US" sz="3600"/>
              <a:t>What are sound waves?</a:t>
            </a:r>
            <a:endParaRPr/>
          </a:p>
        </p:txBody>
      </p:sp>
      <p:pic>
        <p:nvPicPr>
          <p:cNvPr id="2123" name="Google Shape;2123;gdbf1b8a3d4_0_19" descr="soundwaves.jpg"/>
          <p:cNvPicPr preferRelativeResize="0">
            <a:picLocks noGrp="1"/>
          </p:cNvPicPr>
          <p:nvPr>
            <p:ph type="body" idx="1"/>
          </p:nvPr>
        </p:nvPicPr>
        <p:blipFill rotWithShape="1">
          <a:blip r:embed="rId3">
            <a:alphaModFix/>
          </a:blip>
          <a:srcRect l="-22734" r="-22720"/>
          <a:stretch/>
        </p:blipFill>
        <p:spPr>
          <a:xfrm>
            <a:off x="457200" y="1730829"/>
            <a:ext cx="8229600" cy="4526100"/>
          </a:xfrm>
          <a:prstGeom prst="rect">
            <a:avLst/>
          </a:prstGeom>
          <a:noFill/>
          <a:ln w="9525" cap="flat" cmpd="sng">
            <a:solidFill>
              <a:schemeClr val="lt1"/>
            </a:solidFill>
            <a:prstDash val="solid"/>
            <a:round/>
            <a:headEnd type="none" w="sm" len="sm"/>
            <a:tailEnd type="none" w="sm" len="sm"/>
          </a:ln>
        </p:spPr>
      </p:pic>
      <p:sp>
        <p:nvSpPr>
          <p:cNvPr id="2124" name="Google Shape;2124;gdbf1b8a3d4_0_19"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2129"/>
        <p:cNvGrpSpPr/>
        <p:nvPr/>
      </p:nvGrpSpPr>
      <p:grpSpPr>
        <a:xfrm>
          <a:off x="0" y="0"/>
          <a:ext cx="0" cy="0"/>
          <a:chOff x="0" y="0"/>
          <a:chExt cx="0" cy="0"/>
        </a:xfrm>
      </p:grpSpPr>
      <p:sp>
        <p:nvSpPr>
          <p:cNvPr id="2130" name="Google Shape;2130;gdbf1b8a3d4_0_26"/>
          <p:cNvSpPr txBox="1">
            <a:spLocks noGrp="1"/>
          </p:cNvSpPr>
          <p:nvPr>
            <p:ph type="title"/>
          </p:nvPr>
        </p:nvSpPr>
        <p:spPr>
          <a:xfrm>
            <a:off x="457200" y="23218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a:t>What is the difference between compression and rarefaction?</a:t>
            </a:r>
            <a:endParaRPr/>
          </a:p>
        </p:txBody>
      </p:sp>
      <p:pic>
        <p:nvPicPr>
          <p:cNvPr id="2131" name="Google Shape;2131;gdbf1b8a3d4_0_26"/>
          <p:cNvPicPr preferRelativeResize="0">
            <a:picLocks noGrp="1"/>
          </p:cNvPicPr>
          <p:nvPr>
            <p:ph type="body" idx="1"/>
          </p:nvPr>
        </p:nvPicPr>
        <p:blipFill rotWithShape="1">
          <a:blip r:embed="rId3">
            <a:alphaModFix/>
          </a:blip>
          <a:srcRect l="59386" t="19103" r="30265" b="25506"/>
          <a:stretch/>
        </p:blipFill>
        <p:spPr>
          <a:xfrm>
            <a:off x="935033" y="2446861"/>
            <a:ext cx="2627100" cy="3384900"/>
          </a:xfrm>
          <a:prstGeom prst="rect">
            <a:avLst/>
          </a:prstGeom>
          <a:noFill/>
          <a:ln w="9525" cap="flat" cmpd="sng">
            <a:solidFill>
              <a:schemeClr val="lt1"/>
            </a:solidFill>
            <a:prstDash val="solid"/>
            <a:round/>
            <a:headEnd type="none" w="sm" len="sm"/>
            <a:tailEnd type="none" w="sm" len="sm"/>
          </a:ln>
        </p:spPr>
      </p:pic>
      <p:sp>
        <p:nvSpPr>
          <p:cNvPr id="2132" name="Google Shape;2132;gdbf1b8a3d4_0_26"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33" name="Google Shape;2133;gdbf1b8a3d4_0_26"/>
          <p:cNvPicPr preferRelativeResize="0"/>
          <p:nvPr/>
        </p:nvPicPr>
        <p:blipFill rotWithShape="1">
          <a:blip r:embed="rId3">
            <a:alphaModFix/>
          </a:blip>
          <a:srcRect l="42500" t="25837" r="40685" b="18940"/>
          <a:stretch/>
        </p:blipFill>
        <p:spPr>
          <a:xfrm>
            <a:off x="5217138" y="2903174"/>
            <a:ext cx="3286274" cy="2597800"/>
          </a:xfrm>
          <a:prstGeom prst="rect">
            <a:avLst/>
          </a:prstGeom>
          <a:noFill/>
          <a:ln>
            <a:noFill/>
          </a:ln>
        </p:spPr>
      </p:pic>
      <p:pic>
        <p:nvPicPr>
          <p:cNvPr id="2134" name="Google Shape;2134;gdbf1b8a3d4_0_26"/>
          <p:cNvPicPr preferRelativeResize="0"/>
          <p:nvPr/>
        </p:nvPicPr>
        <p:blipFill>
          <a:blip r:embed="rId5">
            <a:alphaModFix/>
          </a:blip>
          <a:stretch>
            <a:fillRect/>
          </a:stretch>
        </p:blipFill>
        <p:spPr>
          <a:xfrm>
            <a:off x="82800" y="1527600"/>
            <a:ext cx="4331575" cy="5223400"/>
          </a:xfrm>
          <a:prstGeom prst="rect">
            <a:avLst/>
          </a:prstGeom>
          <a:noFill/>
          <a:ln>
            <a:noFill/>
          </a:ln>
        </p:spPr>
      </p:pic>
      <p:pic>
        <p:nvPicPr>
          <p:cNvPr id="2135" name="Google Shape;2135;gdbf1b8a3d4_0_26"/>
          <p:cNvPicPr preferRelativeResize="0"/>
          <p:nvPr/>
        </p:nvPicPr>
        <p:blipFill>
          <a:blip r:embed="rId5">
            <a:alphaModFix/>
          </a:blip>
          <a:stretch>
            <a:fillRect/>
          </a:stretch>
        </p:blipFill>
        <p:spPr>
          <a:xfrm>
            <a:off x="4666088" y="1527600"/>
            <a:ext cx="4388362" cy="5223400"/>
          </a:xfrm>
          <a:prstGeom prst="rect">
            <a:avLst/>
          </a:prstGeom>
          <a:noFill/>
          <a:ln>
            <a:noFill/>
          </a:ln>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2141" name="Google Shape;2141;gdbf1b8a3d4_0_36"/>
          <p:cNvSpPr txBox="1">
            <a:spLocks noGrp="1"/>
          </p:cNvSpPr>
          <p:nvPr>
            <p:ph type="title"/>
          </p:nvPr>
        </p:nvSpPr>
        <p:spPr>
          <a:xfrm>
            <a:off x="324464" y="546178"/>
            <a:ext cx="8819400" cy="16869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amplitude? </a:t>
            </a:r>
            <a:endParaRPr/>
          </a:p>
        </p:txBody>
      </p:sp>
      <p:grpSp>
        <p:nvGrpSpPr>
          <p:cNvPr id="2142" name="Google Shape;2142;gdbf1b8a3d4_0_36"/>
          <p:cNvGrpSpPr/>
          <p:nvPr/>
        </p:nvGrpSpPr>
        <p:grpSpPr>
          <a:xfrm>
            <a:off x="1191395" y="2403344"/>
            <a:ext cx="6259500" cy="2522586"/>
            <a:chOff x="1191395" y="2403344"/>
            <a:chExt cx="6259500" cy="2522586"/>
          </a:xfrm>
        </p:grpSpPr>
        <p:sp>
          <p:nvSpPr>
            <p:cNvPr id="2143" name="Google Shape;2143;gdbf1b8a3d4_0_36"/>
            <p:cNvSpPr/>
            <p:nvPr/>
          </p:nvSpPr>
          <p:spPr>
            <a:xfrm>
              <a:off x="3921643" y="2403344"/>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4" name="Google Shape;2144;gdbf1b8a3d4_0_36"/>
            <p:cNvSpPr/>
            <p:nvPr/>
          </p:nvSpPr>
          <p:spPr>
            <a:xfrm>
              <a:off x="3921643" y="4024430"/>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145" name="Google Shape;2145;gdbf1b8a3d4_0_36"/>
            <p:cNvCxnSpPr/>
            <p:nvPr/>
          </p:nvCxnSpPr>
          <p:spPr>
            <a:xfrm>
              <a:off x="1191395" y="2854056"/>
              <a:ext cx="62595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cxnSp>
          <p:nvCxnSpPr>
            <p:cNvPr id="2146" name="Google Shape;2146;gdbf1b8a3d4_0_36"/>
            <p:cNvCxnSpPr/>
            <p:nvPr/>
          </p:nvCxnSpPr>
          <p:spPr>
            <a:xfrm>
              <a:off x="3152216" y="4475142"/>
              <a:ext cx="23379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grpSp>
      <p:sp>
        <p:nvSpPr>
          <p:cNvPr id="2147" name="Google Shape;2147;gdbf1b8a3d4_0_3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2152"/>
        <p:cNvGrpSpPr/>
        <p:nvPr/>
      </p:nvGrpSpPr>
      <p:grpSpPr>
        <a:xfrm>
          <a:off x="0" y="0"/>
          <a:ext cx="0" cy="0"/>
          <a:chOff x="0" y="0"/>
          <a:chExt cx="0" cy="0"/>
        </a:xfrm>
      </p:grpSpPr>
      <p:sp>
        <p:nvSpPr>
          <p:cNvPr id="2153" name="Google Shape;2153;gdbf1b8a3d4_0_47"/>
          <p:cNvSpPr txBox="1">
            <a:spLocks noGrp="1"/>
          </p:cNvSpPr>
          <p:nvPr>
            <p:ph type="title"/>
          </p:nvPr>
        </p:nvSpPr>
        <p:spPr>
          <a:xfrm>
            <a:off x="457200" y="379500"/>
            <a:ext cx="8324400" cy="12342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intensity?</a:t>
            </a:r>
            <a:endParaRPr sz="3600"/>
          </a:p>
        </p:txBody>
      </p:sp>
      <p:pic>
        <p:nvPicPr>
          <p:cNvPr id="2154" name="Google Shape;2154;gdbf1b8a3d4_0_47" descr="box.jpg"/>
          <p:cNvPicPr preferRelativeResize="0">
            <a:picLocks noGrp="1"/>
          </p:cNvPicPr>
          <p:nvPr>
            <p:ph type="body" idx="1"/>
          </p:nvPr>
        </p:nvPicPr>
        <p:blipFill rotWithShape="1">
          <a:blip r:embed="rId3">
            <a:alphaModFix/>
          </a:blip>
          <a:srcRect t="8725" b="8725"/>
          <a:stretch/>
        </p:blipFill>
        <p:spPr>
          <a:xfrm>
            <a:off x="457200" y="1722049"/>
            <a:ext cx="8229600" cy="4526100"/>
          </a:xfrm>
          <a:prstGeom prst="rect">
            <a:avLst/>
          </a:prstGeom>
          <a:noFill/>
          <a:ln w="9525" cap="flat" cmpd="sng">
            <a:solidFill>
              <a:schemeClr val="lt1"/>
            </a:solidFill>
            <a:prstDash val="solid"/>
            <a:round/>
            <a:headEnd type="none" w="sm" len="sm"/>
            <a:tailEnd type="none" w="sm" len="sm"/>
          </a:ln>
        </p:spPr>
      </p:pic>
      <p:sp>
        <p:nvSpPr>
          <p:cNvPr id="2155" name="Google Shape;2155;gdbf1b8a3d4_0_4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2160"/>
        <p:cNvGrpSpPr/>
        <p:nvPr/>
      </p:nvGrpSpPr>
      <p:grpSpPr>
        <a:xfrm>
          <a:off x="0" y="0"/>
          <a:ext cx="0" cy="0"/>
          <a:chOff x="0" y="0"/>
          <a:chExt cx="0" cy="0"/>
        </a:xfrm>
      </p:grpSpPr>
      <p:sp>
        <p:nvSpPr>
          <p:cNvPr id="2161" name="Google Shape;2161;gdbf1b8a3d4_0_54"/>
          <p:cNvSpPr txBox="1"/>
          <p:nvPr/>
        </p:nvSpPr>
        <p:spPr>
          <a:xfrm>
            <a:off x="329381" y="427038"/>
            <a:ext cx="8760600" cy="19377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What is wavelength?</a:t>
            </a:r>
            <a:endParaRPr/>
          </a:p>
        </p:txBody>
      </p:sp>
      <p:pic>
        <p:nvPicPr>
          <p:cNvPr id="2162" name="Google Shape;2162;gdbf1b8a3d4_0_54"/>
          <p:cNvPicPr preferRelativeResize="0"/>
          <p:nvPr/>
        </p:nvPicPr>
        <p:blipFill rotWithShape="1">
          <a:blip r:embed="rId3">
            <a:alphaModFix/>
          </a:blip>
          <a:srcRect t="-26382" b="-26382"/>
          <a:stretch/>
        </p:blipFill>
        <p:spPr>
          <a:xfrm>
            <a:off x="609600" y="1752600"/>
            <a:ext cx="8229600" cy="4525963"/>
          </a:xfrm>
          <a:prstGeom prst="rect">
            <a:avLst/>
          </a:prstGeom>
          <a:noFill/>
          <a:ln>
            <a:noFill/>
          </a:ln>
        </p:spPr>
      </p:pic>
      <p:sp>
        <p:nvSpPr>
          <p:cNvPr id="2163" name="Google Shape;2163;gdbf1b8a3d4_0_5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p:sp>
        <p:nvSpPr>
          <p:cNvPr id="2169" name="Google Shape;2169;p239"/>
          <p:cNvSpPr txBox="1">
            <a:spLocks noGrp="1"/>
          </p:cNvSpPr>
          <p:nvPr>
            <p:ph type="title"/>
          </p:nvPr>
        </p:nvSpPr>
        <p:spPr>
          <a:xfrm>
            <a:off x="280225" y="400000"/>
            <a:ext cx="8863800" cy="11262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frequency?</a:t>
            </a:r>
            <a:endParaRPr/>
          </a:p>
        </p:txBody>
      </p:sp>
      <p:pic>
        <p:nvPicPr>
          <p:cNvPr id="2170" name="Google Shape;2170;p239" descr="frequency.jpg"/>
          <p:cNvPicPr preferRelativeResize="0">
            <a:picLocks noGrp="1"/>
          </p:cNvPicPr>
          <p:nvPr>
            <p:ph type="body" idx="1"/>
          </p:nvPr>
        </p:nvPicPr>
        <p:blipFill rotWithShape="1">
          <a:blip r:embed="rId3">
            <a:alphaModFix/>
          </a:blip>
          <a:srcRect l="-18187" r="-18186"/>
          <a:stretch/>
        </p:blipFill>
        <p:spPr>
          <a:xfrm>
            <a:off x="457199" y="1799113"/>
            <a:ext cx="8229600" cy="4338300"/>
          </a:xfrm>
          <a:prstGeom prst="rect">
            <a:avLst/>
          </a:prstGeom>
          <a:noFill/>
          <a:ln w="9525" cap="flat" cmpd="sng">
            <a:solidFill>
              <a:schemeClr val="lt1"/>
            </a:solidFill>
            <a:prstDash val="solid"/>
            <a:round/>
            <a:headEnd type="none" w="sm" len="sm"/>
            <a:tailEnd type="none" w="sm" len="sm"/>
          </a:ln>
        </p:spPr>
      </p:pic>
      <p:sp>
        <p:nvSpPr>
          <p:cNvPr id="2171" name="Google Shape;2171;p23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77" name="Google Shape;2177;p240"/>
          <p:cNvSpPr txBox="1"/>
          <p:nvPr/>
        </p:nvSpPr>
        <p:spPr>
          <a:xfrm>
            <a:off x="3258109" y="869904"/>
            <a:ext cx="2345514"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Speed</a:t>
            </a:r>
            <a:endParaRPr/>
          </a:p>
        </p:txBody>
      </p:sp>
      <p:sp>
        <p:nvSpPr>
          <p:cNvPr id="2178" name="Google Shape;2178;p240"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79" name="Google Shape;2179;p240"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sp>
        <p:nvSpPr>
          <p:cNvPr id="2185" name="Google Shape;2185;p241"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86" name="Google Shape;2186;p241"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sp>
        <p:nvSpPr>
          <p:cNvPr id="2187" name="Google Shape;2187;p241"/>
          <p:cNvSpPr txBox="1">
            <a:spLocks noGrp="1"/>
          </p:cNvSpPr>
          <p:nvPr>
            <p:ph type="title"/>
          </p:nvPr>
        </p:nvSpPr>
        <p:spPr>
          <a:xfrm>
            <a:off x="457200" y="983333"/>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b="1" u="sng"/>
              <a:t>Speed</a:t>
            </a:r>
            <a:r>
              <a:rPr lang="en-US"/>
              <a:t>: the distance a point on a wave travels over some period of time</a:t>
            </a:r>
            <a:endParaRPr/>
          </a:p>
        </p:txBody>
      </p:sp>
      <p:pic>
        <p:nvPicPr>
          <p:cNvPr id="2188" name="Google Shape;2188;p241" descr="schoolphysics ::Welcome::"/>
          <p:cNvPicPr preferRelativeResize="0"/>
          <p:nvPr/>
        </p:nvPicPr>
        <p:blipFill rotWithShape="1">
          <a:blip r:embed="rId5">
            <a:alphaModFix/>
          </a:blip>
          <a:srcRect/>
          <a:stretch/>
        </p:blipFill>
        <p:spPr>
          <a:xfrm>
            <a:off x="314325" y="3022599"/>
            <a:ext cx="8515350" cy="313531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dbfc4be162_1_9"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2193"/>
        <p:cNvGrpSpPr/>
        <p:nvPr/>
      </p:nvGrpSpPr>
      <p:grpSpPr>
        <a:xfrm>
          <a:off x="0" y="0"/>
          <a:ext cx="0" cy="0"/>
          <a:chOff x="0" y="0"/>
          <a:chExt cx="0" cy="0"/>
        </a:xfrm>
      </p:grpSpPr>
      <p:sp>
        <p:nvSpPr>
          <p:cNvPr id="2194" name="Google Shape;2194;gdbf1b8a3d4_1_0"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gdbf1b8a3d4_1_0"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2200"/>
        <p:cNvGrpSpPr/>
        <p:nvPr/>
      </p:nvGrpSpPr>
      <p:grpSpPr>
        <a:xfrm>
          <a:off x="0" y="0"/>
          <a:ext cx="0" cy="0"/>
          <a:chOff x="0" y="0"/>
          <a:chExt cx="0" cy="0"/>
        </a:xfrm>
      </p:grpSpPr>
      <p:sp>
        <p:nvSpPr>
          <p:cNvPr id="2201" name="Google Shape;2201;gdbf1b8a3d4_1_6"/>
          <p:cNvSpPr txBox="1">
            <a:spLocks noGrp="1"/>
          </p:cNvSpPr>
          <p:nvPr>
            <p:ph type="title"/>
          </p:nvPr>
        </p:nvSpPr>
        <p:spPr>
          <a:xfrm>
            <a:off x="525178" y="249992"/>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a:t>What is speed?</a:t>
            </a:r>
            <a:endParaRPr/>
          </a:p>
        </p:txBody>
      </p:sp>
      <p:sp>
        <p:nvSpPr>
          <p:cNvPr id="2202" name="Google Shape;2202;gdbf1b8a3d4_1_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03" name="Google Shape;2203;gdbf1b8a3d4_1_6" descr="schoolphysics ::Welcome::"/>
          <p:cNvPicPr preferRelativeResize="0"/>
          <p:nvPr/>
        </p:nvPicPr>
        <p:blipFill rotWithShape="1">
          <a:blip r:embed="rId4">
            <a:alphaModFix/>
          </a:blip>
          <a:srcRect/>
          <a:stretch/>
        </p:blipFill>
        <p:spPr>
          <a:xfrm>
            <a:off x="314325" y="2139049"/>
            <a:ext cx="8515350" cy="3135313"/>
          </a:xfrm>
          <a:prstGeom prst="rect">
            <a:avLst/>
          </a:prstGeom>
          <a:noFill/>
          <a:ln>
            <a:noFill/>
          </a:ln>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pic>
        <p:nvPicPr>
          <p:cNvPr id="2209" name="Google Shape;2209;p242"/>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210" name="Google Shape;2210;p242"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2216" name="Google Shape;2216;p243"/>
          <p:cNvSpPr txBox="1"/>
          <p:nvPr/>
        </p:nvSpPr>
        <p:spPr>
          <a:xfrm>
            <a:off x="983824" y="537550"/>
            <a:ext cx="77781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The speed of a wave is expressed in units of meters/second (m/s)</a:t>
            </a:r>
            <a:endParaRPr/>
          </a:p>
        </p:txBody>
      </p:sp>
      <p:sp>
        <p:nvSpPr>
          <p:cNvPr id="2217" name="Google Shape;2217;p243"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18" name="Google Shape;2218;p243" descr="M/S - Meters Per Second"/>
          <p:cNvPicPr preferRelativeResize="0"/>
          <p:nvPr/>
        </p:nvPicPr>
        <p:blipFill rotWithShape="1">
          <a:blip r:embed="rId4">
            <a:alphaModFix/>
          </a:blip>
          <a:srcRect b="45000"/>
          <a:stretch/>
        </p:blipFill>
        <p:spPr>
          <a:xfrm>
            <a:off x="1511300" y="2834650"/>
            <a:ext cx="6978498" cy="2951787"/>
          </a:xfrm>
          <a:prstGeom prst="rect">
            <a:avLst/>
          </a:prstGeom>
          <a:noFill/>
          <a:ln>
            <a:noFill/>
          </a:ln>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sp>
        <p:nvSpPr>
          <p:cNvPr id="2224" name="Google Shape;2224;p244"/>
          <p:cNvSpPr txBox="1"/>
          <p:nvPr/>
        </p:nvSpPr>
        <p:spPr>
          <a:xfrm>
            <a:off x="1022196" y="439370"/>
            <a:ext cx="74448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The speed of a wave can be found by using wavelength and frequency.</a:t>
            </a:r>
            <a:endParaRPr/>
          </a:p>
        </p:txBody>
      </p:sp>
      <p:sp>
        <p:nvSpPr>
          <p:cNvPr id="2225" name="Google Shape;2225;p244"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44"/>
          <p:cNvSpPr txBox="1"/>
          <p:nvPr/>
        </p:nvSpPr>
        <p:spPr>
          <a:xfrm>
            <a:off x="524783" y="3013501"/>
            <a:ext cx="843961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rgbClr val="FF0000"/>
                </a:solidFill>
                <a:latin typeface="Calibri"/>
                <a:ea typeface="Calibri"/>
                <a:cs typeface="Calibri"/>
                <a:sym typeface="Calibri"/>
              </a:rPr>
              <a:t>Speed = Wavelength x Frequency</a:t>
            </a:r>
            <a:endParaRPr/>
          </a:p>
        </p:txBody>
      </p:sp>
      <p:pic>
        <p:nvPicPr>
          <p:cNvPr id="2227" name="Google Shape;2227;p244" descr="frequency.jpg"/>
          <p:cNvPicPr preferRelativeResize="0">
            <a:picLocks noGrp="1"/>
          </p:cNvPicPr>
          <p:nvPr>
            <p:ph type="body" idx="1"/>
          </p:nvPr>
        </p:nvPicPr>
        <p:blipFill rotWithShape="1">
          <a:blip r:embed="rId4">
            <a:alphaModFix/>
          </a:blip>
          <a:srcRect l="-18187" r="-18186"/>
          <a:stretch/>
        </p:blipFill>
        <p:spPr>
          <a:xfrm>
            <a:off x="5700713" y="4041687"/>
            <a:ext cx="3750698" cy="2552584"/>
          </a:xfrm>
          <a:prstGeom prst="rect">
            <a:avLst/>
          </a:prstGeom>
          <a:noFill/>
          <a:ln w="9525" cap="flat" cmpd="sng">
            <a:solidFill>
              <a:schemeClr val="lt1"/>
            </a:solidFill>
            <a:prstDash val="solid"/>
            <a:round/>
            <a:headEnd type="none" w="sm" len="sm"/>
            <a:tailEnd type="none" w="sm" len="sm"/>
          </a:ln>
        </p:spPr>
      </p:pic>
      <p:pic>
        <p:nvPicPr>
          <p:cNvPr id="2228" name="Google Shape;2228;p244"/>
          <p:cNvPicPr preferRelativeResize="0"/>
          <p:nvPr/>
        </p:nvPicPr>
        <p:blipFill rotWithShape="1">
          <a:blip r:embed="rId5">
            <a:alphaModFix/>
          </a:blip>
          <a:srcRect t="-26384" b="-26383"/>
          <a:stretch/>
        </p:blipFill>
        <p:spPr>
          <a:xfrm>
            <a:off x="2225230" y="4041688"/>
            <a:ext cx="3346896" cy="2552583"/>
          </a:xfrm>
          <a:prstGeom prst="rect">
            <a:avLst/>
          </a:prstGeom>
          <a:noFill/>
          <a:ln>
            <a:noFill/>
          </a:ln>
        </p:spPr>
      </p:pic>
      <p:sp>
        <p:nvSpPr>
          <p:cNvPr id="2229" name="Google Shape;2229;p244"/>
          <p:cNvSpPr/>
          <p:nvPr/>
        </p:nvSpPr>
        <p:spPr>
          <a:xfrm>
            <a:off x="5572126" y="4734333"/>
            <a:ext cx="50206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FF0000"/>
                </a:solidFill>
                <a:latin typeface="Calibri"/>
                <a:ea typeface="Calibri"/>
                <a:cs typeface="Calibri"/>
                <a:sym typeface="Calibri"/>
              </a:rPr>
              <a:t>x</a:t>
            </a:r>
            <a:endParaRPr sz="1800" b="1">
              <a:solidFill>
                <a:schemeClr val="dk1"/>
              </a:solidFill>
              <a:latin typeface="Calibri"/>
              <a:ea typeface="Calibri"/>
              <a:cs typeface="Calibri"/>
              <a:sym typeface="Calibri"/>
            </a:endParaRPr>
          </a:p>
        </p:txBody>
      </p:sp>
      <p:sp>
        <p:nvSpPr>
          <p:cNvPr id="2230" name="Google Shape;2230;p244"/>
          <p:cNvSpPr/>
          <p:nvPr/>
        </p:nvSpPr>
        <p:spPr>
          <a:xfrm>
            <a:off x="1553044" y="4856314"/>
            <a:ext cx="52931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FF0000"/>
                </a:solidFill>
                <a:latin typeface="Calibri"/>
                <a:ea typeface="Calibri"/>
                <a:cs typeface="Calibri"/>
                <a:sym typeface="Calibri"/>
              </a:rPr>
              <a:t>=</a:t>
            </a:r>
            <a:endParaRPr sz="1800" b="1">
              <a:solidFill>
                <a:schemeClr val="dk1"/>
              </a:solidFill>
              <a:latin typeface="Calibri"/>
              <a:ea typeface="Calibri"/>
              <a:cs typeface="Calibri"/>
              <a:sym typeface="Calibri"/>
            </a:endParaRPr>
          </a:p>
        </p:txBody>
      </p:sp>
      <p:sp>
        <p:nvSpPr>
          <p:cNvPr id="2231" name="Google Shape;2231;p244"/>
          <p:cNvSpPr/>
          <p:nvPr/>
        </p:nvSpPr>
        <p:spPr>
          <a:xfrm>
            <a:off x="106305" y="5011332"/>
            <a:ext cx="148647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0000"/>
                </a:solidFill>
                <a:latin typeface="Calibri"/>
                <a:ea typeface="Calibri"/>
                <a:cs typeface="Calibri"/>
                <a:sym typeface="Calibri"/>
              </a:rPr>
              <a:t>Speed</a:t>
            </a:r>
            <a:endParaRPr sz="1100" b="1">
              <a:solidFill>
                <a:schemeClr val="dk1"/>
              </a:solidFill>
              <a:latin typeface="Calibri"/>
              <a:ea typeface="Calibri"/>
              <a:cs typeface="Calibri"/>
              <a:sym typeface="Calibri"/>
            </a:endParaRPr>
          </a:p>
        </p:txBody>
      </p:sp>
      <p:cxnSp>
        <p:nvCxnSpPr>
          <p:cNvPr id="2232" name="Google Shape;2232;p244"/>
          <p:cNvCxnSpPr/>
          <p:nvPr/>
        </p:nvCxnSpPr>
        <p:spPr>
          <a:xfrm>
            <a:off x="2783587" y="4734333"/>
            <a:ext cx="1924560" cy="0"/>
          </a:xfrm>
          <a:prstGeom prst="straightConnector1">
            <a:avLst/>
          </a:prstGeom>
          <a:noFill/>
          <a:ln w="254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2233" name="Google Shape;2233;p244"/>
          <p:cNvCxnSpPr/>
          <p:nvPr/>
        </p:nvCxnSpPr>
        <p:spPr>
          <a:xfrm flipH="1">
            <a:off x="2734942" y="4742116"/>
            <a:ext cx="1085849" cy="1"/>
          </a:xfrm>
          <a:prstGeom prst="straightConnector1">
            <a:avLst/>
          </a:prstGeom>
          <a:noFill/>
          <a:ln w="254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2238"/>
        <p:cNvGrpSpPr/>
        <p:nvPr/>
      </p:nvGrpSpPr>
      <p:grpSpPr>
        <a:xfrm>
          <a:off x="0" y="0"/>
          <a:ext cx="0" cy="0"/>
          <a:chOff x="0" y="0"/>
          <a:chExt cx="0" cy="0"/>
        </a:xfrm>
      </p:grpSpPr>
      <p:sp>
        <p:nvSpPr>
          <p:cNvPr id="2239" name="Google Shape;2239;p24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2244"/>
        <p:cNvGrpSpPr/>
        <p:nvPr/>
      </p:nvGrpSpPr>
      <p:grpSpPr>
        <a:xfrm>
          <a:off x="0" y="0"/>
          <a:ext cx="0" cy="0"/>
          <a:chOff x="0" y="0"/>
          <a:chExt cx="0" cy="0"/>
        </a:xfrm>
      </p:grpSpPr>
      <p:sp>
        <p:nvSpPr>
          <p:cNvPr id="2245" name="Google Shape;2245;p246"/>
          <p:cNvSpPr txBox="1">
            <a:spLocks noGrp="1"/>
          </p:cNvSpPr>
          <p:nvPr>
            <p:ph type="title"/>
          </p:nvPr>
        </p:nvSpPr>
        <p:spPr>
          <a:xfrm>
            <a:off x="457200" y="79307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6000"/>
              <a:buFont typeface="Calibri"/>
              <a:buNone/>
            </a:pPr>
            <a:r>
              <a:rPr lang="en-US" sz="6000"/>
              <a:t>What is speed?</a:t>
            </a:r>
            <a:endParaRPr/>
          </a:p>
        </p:txBody>
      </p:sp>
      <p:pic>
        <p:nvPicPr>
          <p:cNvPr id="2246" name="Google Shape;2246;p246" descr="schoolphysics ::Welcome::"/>
          <p:cNvPicPr preferRelativeResize="0"/>
          <p:nvPr/>
        </p:nvPicPr>
        <p:blipFill rotWithShape="1">
          <a:blip r:embed="rId3">
            <a:alphaModFix/>
          </a:blip>
          <a:srcRect/>
          <a:stretch/>
        </p:blipFill>
        <p:spPr>
          <a:xfrm>
            <a:off x="457200" y="3022599"/>
            <a:ext cx="8515350" cy="3135313"/>
          </a:xfrm>
          <a:prstGeom prst="rect">
            <a:avLst/>
          </a:prstGeom>
          <a:noFill/>
          <a:ln>
            <a:noFill/>
          </a:ln>
        </p:spPr>
      </p:pic>
      <p:sp>
        <p:nvSpPr>
          <p:cNvPr id="2247" name="Google Shape;2247;p24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2252"/>
        <p:cNvGrpSpPr/>
        <p:nvPr/>
      </p:nvGrpSpPr>
      <p:grpSpPr>
        <a:xfrm>
          <a:off x="0" y="0"/>
          <a:ext cx="0" cy="0"/>
          <a:chOff x="0" y="0"/>
          <a:chExt cx="0" cy="0"/>
        </a:xfrm>
      </p:grpSpPr>
      <p:sp>
        <p:nvSpPr>
          <p:cNvPr id="2253" name="Google Shape;2253;p247"/>
          <p:cNvSpPr txBox="1"/>
          <p:nvPr/>
        </p:nvSpPr>
        <p:spPr>
          <a:xfrm>
            <a:off x="950325" y="465425"/>
            <a:ext cx="78960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unit is used to measure the speed of waves?</a:t>
            </a:r>
            <a:endParaRPr/>
          </a:p>
        </p:txBody>
      </p:sp>
      <p:pic>
        <p:nvPicPr>
          <p:cNvPr id="2254" name="Google Shape;2254;p247" descr="M/S - Meters Per Second"/>
          <p:cNvPicPr preferRelativeResize="0"/>
          <p:nvPr/>
        </p:nvPicPr>
        <p:blipFill rotWithShape="1">
          <a:blip r:embed="rId3">
            <a:alphaModFix/>
          </a:blip>
          <a:srcRect b="45000"/>
          <a:stretch/>
        </p:blipFill>
        <p:spPr>
          <a:xfrm>
            <a:off x="1409075" y="2343775"/>
            <a:ext cx="6978498" cy="2951787"/>
          </a:xfrm>
          <a:prstGeom prst="rect">
            <a:avLst/>
          </a:prstGeom>
          <a:noFill/>
          <a:ln>
            <a:noFill/>
          </a:ln>
        </p:spPr>
      </p:pic>
      <p:sp>
        <p:nvSpPr>
          <p:cNvPr id="2255" name="Google Shape;2255;p24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2260"/>
        <p:cNvGrpSpPr/>
        <p:nvPr/>
      </p:nvGrpSpPr>
      <p:grpSpPr>
        <a:xfrm>
          <a:off x="0" y="0"/>
          <a:ext cx="0" cy="0"/>
          <a:chOff x="0" y="0"/>
          <a:chExt cx="0" cy="0"/>
        </a:xfrm>
      </p:grpSpPr>
      <p:sp>
        <p:nvSpPr>
          <p:cNvPr id="2261" name="Google Shape;2261;p248"/>
          <p:cNvSpPr txBox="1"/>
          <p:nvPr/>
        </p:nvSpPr>
        <p:spPr>
          <a:xfrm>
            <a:off x="849551" y="375775"/>
            <a:ext cx="7832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equation for finding the speed of a wave?</a:t>
            </a:r>
            <a:endParaRPr/>
          </a:p>
        </p:txBody>
      </p:sp>
      <p:pic>
        <p:nvPicPr>
          <p:cNvPr id="2262" name="Google Shape;2262;p248" descr="frequency.jpg"/>
          <p:cNvPicPr preferRelativeResize="0">
            <a:picLocks noGrp="1"/>
          </p:cNvPicPr>
          <p:nvPr>
            <p:ph type="body" idx="1"/>
          </p:nvPr>
        </p:nvPicPr>
        <p:blipFill rotWithShape="1">
          <a:blip r:embed="rId3">
            <a:alphaModFix/>
          </a:blip>
          <a:srcRect l="-18187" r="-18186"/>
          <a:stretch/>
        </p:blipFill>
        <p:spPr>
          <a:xfrm>
            <a:off x="5618887" y="2504916"/>
            <a:ext cx="3750698" cy="2552584"/>
          </a:xfrm>
          <a:prstGeom prst="rect">
            <a:avLst/>
          </a:prstGeom>
          <a:noFill/>
          <a:ln w="9525" cap="flat" cmpd="sng">
            <a:solidFill>
              <a:schemeClr val="lt1"/>
            </a:solidFill>
            <a:prstDash val="solid"/>
            <a:round/>
            <a:headEnd type="none" w="sm" len="sm"/>
            <a:tailEnd type="none" w="sm" len="sm"/>
          </a:ln>
        </p:spPr>
      </p:pic>
      <p:pic>
        <p:nvPicPr>
          <p:cNvPr id="2263" name="Google Shape;2263;p248"/>
          <p:cNvPicPr preferRelativeResize="0"/>
          <p:nvPr/>
        </p:nvPicPr>
        <p:blipFill rotWithShape="1">
          <a:blip r:embed="rId4">
            <a:alphaModFix/>
          </a:blip>
          <a:srcRect t="-26384" b="-26383"/>
          <a:stretch/>
        </p:blipFill>
        <p:spPr>
          <a:xfrm>
            <a:off x="2143404" y="2504917"/>
            <a:ext cx="3346896" cy="2552583"/>
          </a:xfrm>
          <a:prstGeom prst="rect">
            <a:avLst/>
          </a:prstGeom>
          <a:noFill/>
          <a:ln>
            <a:noFill/>
          </a:ln>
        </p:spPr>
      </p:pic>
      <p:sp>
        <p:nvSpPr>
          <p:cNvPr id="2264" name="Google Shape;2264;p248"/>
          <p:cNvSpPr/>
          <p:nvPr/>
        </p:nvSpPr>
        <p:spPr>
          <a:xfrm>
            <a:off x="5490300" y="3197562"/>
            <a:ext cx="50206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FF0000"/>
                </a:solidFill>
                <a:latin typeface="Calibri"/>
                <a:ea typeface="Calibri"/>
                <a:cs typeface="Calibri"/>
                <a:sym typeface="Calibri"/>
              </a:rPr>
              <a:t>x</a:t>
            </a:r>
            <a:endParaRPr sz="1800" b="1">
              <a:solidFill>
                <a:schemeClr val="dk1"/>
              </a:solidFill>
              <a:latin typeface="Calibri"/>
              <a:ea typeface="Calibri"/>
              <a:cs typeface="Calibri"/>
              <a:sym typeface="Calibri"/>
            </a:endParaRPr>
          </a:p>
        </p:txBody>
      </p:sp>
      <p:sp>
        <p:nvSpPr>
          <p:cNvPr id="2265" name="Google Shape;2265;p248"/>
          <p:cNvSpPr/>
          <p:nvPr/>
        </p:nvSpPr>
        <p:spPr>
          <a:xfrm>
            <a:off x="1471218" y="3319543"/>
            <a:ext cx="52931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FF0000"/>
                </a:solidFill>
                <a:latin typeface="Calibri"/>
                <a:ea typeface="Calibri"/>
                <a:cs typeface="Calibri"/>
                <a:sym typeface="Calibri"/>
              </a:rPr>
              <a:t>=</a:t>
            </a:r>
            <a:endParaRPr sz="1800" b="1">
              <a:solidFill>
                <a:schemeClr val="dk1"/>
              </a:solidFill>
              <a:latin typeface="Calibri"/>
              <a:ea typeface="Calibri"/>
              <a:cs typeface="Calibri"/>
              <a:sym typeface="Calibri"/>
            </a:endParaRPr>
          </a:p>
        </p:txBody>
      </p:sp>
      <p:sp>
        <p:nvSpPr>
          <p:cNvPr id="2266" name="Google Shape;2266;p248"/>
          <p:cNvSpPr/>
          <p:nvPr/>
        </p:nvSpPr>
        <p:spPr>
          <a:xfrm>
            <a:off x="24479" y="3474561"/>
            <a:ext cx="148647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0000"/>
                </a:solidFill>
                <a:latin typeface="Calibri"/>
                <a:ea typeface="Calibri"/>
                <a:cs typeface="Calibri"/>
                <a:sym typeface="Calibri"/>
              </a:rPr>
              <a:t>Speed</a:t>
            </a:r>
            <a:endParaRPr sz="1100" b="1">
              <a:solidFill>
                <a:schemeClr val="dk1"/>
              </a:solidFill>
              <a:latin typeface="Calibri"/>
              <a:ea typeface="Calibri"/>
              <a:cs typeface="Calibri"/>
              <a:sym typeface="Calibri"/>
            </a:endParaRPr>
          </a:p>
        </p:txBody>
      </p:sp>
      <p:cxnSp>
        <p:nvCxnSpPr>
          <p:cNvPr id="2267" name="Google Shape;2267;p248"/>
          <p:cNvCxnSpPr/>
          <p:nvPr/>
        </p:nvCxnSpPr>
        <p:spPr>
          <a:xfrm>
            <a:off x="2701761" y="3197562"/>
            <a:ext cx="1924560" cy="0"/>
          </a:xfrm>
          <a:prstGeom prst="straightConnector1">
            <a:avLst/>
          </a:prstGeom>
          <a:noFill/>
          <a:ln w="254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2268" name="Google Shape;2268;p248"/>
          <p:cNvCxnSpPr/>
          <p:nvPr/>
        </p:nvCxnSpPr>
        <p:spPr>
          <a:xfrm flipH="1">
            <a:off x="2653116" y="3205345"/>
            <a:ext cx="1085849" cy="1"/>
          </a:xfrm>
          <a:prstGeom prst="straightConnector1">
            <a:avLst/>
          </a:prstGeom>
          <a:noFill/>
          <a:ln w="254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2269" name="Google Shape;2269;p248"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2274"/>
        <p:cNvGrpSpPr/>
        <p:nvPr/>
      </p:nvGrpSpPr>
      <p:grpSpPr>
        <a:xfrm>
          <a:off x="0" y="0"/>
          <a:ext cx="0" cy="0"/>
          <a:chOff x="0" y="0"/>
          <a:chExt cx="0" cy="0"/>
        </a:xfrm>
      </p:grpSpPr>
      <p:sp>
        <p:nvSpPr>
          <p:cNvPr id="2275" name="Google Shape;2275;p24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76" name="Google Shape;2276;p24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dbfc4be162_1_22"/>
          <p:cNvSpPr txBox="1">
            <a:spLocks noGrp="1"/>
          </p:cNvSpPr>
          <p:nvPr>
            <p:ph type="title"/>
          </p:nvPr>
        </p:nvSpPr>
        <p:spPr>
          <a:xfrm>
            <a:off x="324464" y="546178"/>
            <a:ext cx="8819400" cy="16869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amplitude? </a:t>
            </a:r>
            <a:endParaRPr/>
          </a:p>
        </p:txBody>
      </p:sp>
      <p:grpSp>
        <p:nvGrpSpPr>
          <p:cNvPr id="309" name="Google Shape;309;gdbfc4be162_1_22"/>
          <p:cNvGrpSpPr/>
          <p:nvPr/>
        </p:nvGrpSpPr>
        <p:grpSpPr>
          <a:xfrm>
            <a:off x="1191395" y="2403344"/>
            <a:ext cx="6259500" cy="2522586"/>
            <a:chOff x="1191395" y="2403344"/>
            <a:chExt cx="6259500" cy="2522586"/>
          </a:xfrm>
        </p:grpSpPr>
        <p:sp>
          <p:nvSpPr>
            <p:cNvPr id="310" name="Google Shape;310;gdbfc4be162_1_22"/>
            <p:cNvSpPr/>
            <p:nvPr/>
          </p:nvSpPr>
          <p:spPr>
            <a:xfrm>
              <a:off x="3921643" y="2403344"/>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1" name="Google Shape;311;gdbfc4be162_1_22"/>
            <p:cNvSpPr/>
            <p:nvPr/>
          </p:nvSpPr>
          <p:spPr>
            <a:xfrm>
              <a:off x="3921643" y="4024430"/>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12" name="Google Shape;312;gdbfc4be162_1_22"/>
            <p:cNvCxnSpPr/>
            <p:nvPr/>
          </p:nvCxnSpPr>
          <p:spPr>
            <a:xfrm>
              <a:off x="1191395" y="2854056"/>
              <a:ext cx="62595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cxnSp>
          <p:nvCxnSpPr>
            <p:cNvPr id="313" name="Google Shape;313;gdbfc4be162_1_22"/>
            <p:cNvCxnSpPr/>
            <p:nvPr/>
          </p:nvCxnSpPr>
          <p:spPr>
            <a:xfrm>
              <a:off x="3152216" y="4475142"/>
              <a:ext cx="23379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grpSp>
      <p:sp>
        <p:nvSpPr>
          <p:cNvPr id="314" name="Google Shape;314;gdbfc4be162_1_2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pic>
        <p:nvPicPr>
          <p:cNvPr id="2282" name="Google Shape;2282;p250" descr="Wave Speed - learningsound"/>
          <p:cNvPicPr preferRelativeResize="0"/>
          <p:nvPr/>
        </p:nvPicPr>
        <p:blipFill rotWithShape="1">
          <a:blip r:embed="rId3">
            <a:alphaModFix/>
          </a:blip>
          <a:srcRect/>
          <a:stretch/>
        </p:blipFill>
        <p:spPr>
          <a:xfrm>
            <a:off x="1207293" y="1852612"/>
            <a:ext cx="6729413" cy="3152775"/>
          </a:xfrm>
          <a:prstGeom prst="rect">
            <a:avLst/>
          </a:prstGeom>
          <a:noFill/>
          <a:ln>
            <a:noFill/>
          </a:ln>
        </p:spPr>
      </p:pic>
      <p:sp>
        <p:nvSpPr>
          <p:cNvPr id="2283" name="Google Shape;2283;p25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84" name="Google Shape;2284;p250"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2289"/>
        <p:cNvGrpSpPr/>
        <p:nvPr/>
      </p:nvGrpSpPr>
      <p:grpSpPr>
        <a:xfrm>
          <a:off x="0" y="0"/>
          <a:ext cx="0" cy="0"/>
          <a:chOff x="0" y="0"/>
          <a:chExt cx="0" cy="0"/>
        </a:xfrm>
      </p:grpSpPr>
      <p:sp>
        <p:nvSpPr>
          <p:cNvPr id="2290" name="Google Shape;2290;p252"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1" name="Google Shape;2291;p252"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2296"/>
        <p:cNvGrpSpPr/>
        <p:nvPr/>
      </p:nvGrpSpPr>
      <p:grpSpPr>
        <a:xfrm>
          <a:off x="0" y="0"/>
          <a:ext cx="0" cy="0"/>
          <a:chOff x="0" y="0"/>
          <a:chExt cx="0" cy="0"/>
        </a:xfrm>
      </p:grpSpPr>
      <p:pic>
        <p:nvPicPr>
          <p:cNvPr id="2297" name="Google Shape;2297;p253"/>
          <p:cNvPicPr preferRelativeResize="0"/>
          <p:nvPr/>
        </p:nvPicPr>
        <p:blipFill rotWithShape="1">
          <a:blip r:embed="rId3">
            <a:alphaModFix/>
          </a:blip>
          <a:srcRect t="-26384" b="-26383"/>
          <a:stretch/>
        </p:blipFill>
        <p:spPr>
          <a:xfrm>
            <a:off x="595312" y="995363"/>
            <a:ext cx="8229600" cy="4525963"/>
          </a:xfrm>
          <a:prstGeom prst="rect">
            <a:avLst/>
          </a:prstGeom>
          <a:noFill/>
          <a:ln>
            <a:noFill/>
          </a:ln>
        </p:spPr>
      </p:pic>
      <p:sp>
        <p:nvSpPr>
          <p:cNvPr id="2298" name="Google Shape;2298;p25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9" name="Google Shape;2299;p253"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pic>
        <p:nvPicPr>
          <p:cNvPr id="2305" name="Google Shape;2305;p254" descr="frequency.jpg"/>
          <p:cNvPicPr preferRelativeResize="0">
            <a:picLocks noGrp="1"/>
          </p:cNvPicPr>
          <p:nvPr>
            <p:ph type="body" idx="1"/>
          </p:nvPr>
        </p:nvPicPr>
        <p:blipFill rotWithShape="1">
          <a:blip r:embed="rId3">
            <a:alphaModFix/>
          </a:blip>
          <a:srcRect l="-18187" r="-18186"/>
          <a:stretch/>
        </p:blipFill>
        <p:spPr>
          <a:xfrm>
            <a:off x="457200" y="1259902"/>
            <a:ext cx="8229600" cy="4338196"/>
          </a:xfrm>
          <a:prstGeom prst="rect">
            <a:avLst/>
          </a:prstGeom>
          <a:noFill/>
          <a:ln>
            <a:noFill/>
          </a:ln>
        </p:spPr>
      </p:pic>
      <p:sp>
        <p:nvSpPr>
          <p:cNvPr id="2306" name="Google Shape;2306;p25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07" name="Google Shape;2307;p254"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Google Shape;2313;p25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2318"/>
        <p:cNvGrpSpPr/>
        <p:nvPr/>
      </p:nvGrpSpPr>
      <p:grpSpPr>
        <a:xfrm>
          <a:off x="0" y="0"/>
          <a:ext cx="0" cy="0"/>
          <a:chOff x="0" y="0"/>
          <a:chExt cx="0" cy="0"/>
        </a:xfrm>
      </p:grpSpPr>
      <p:pic>
        <p:nvPicPr>
          <p:cNvPr id="2319" name="Google Shape;2319;p256" descr="Wave Speed - learningsound"/>
          <p:cNvPicPr preferRelativeResize="0"/>
          <p:nvPr/>
        </p:nvPicPr>
        <p:blipFill rotWithShape="1">
          <a:blip r:embed="rId3">
            <a:alphaModFix/>
          </a:blip>
          <a:srcRect/>
          <a:stretch/>
        </p:blipFill>
        <p:spPr>
          <a:xfrm>
            <a:off x="1207293" y="2933699"/>
            <a:ext cx="6729413" cy="3152775"/>
          </a:xfrm>
          <a:prstGeom prst="rect">
            <a:avLst/>
          </a:prstGeom>
          <a:noFill/>
          <a:ln>
            <a:noFill/>
          </a:ln>
        </p:spPr>
      </p:pic>
      <p:sp>
        <p:nvSpPr>
          <p:cNvPr id="2320" name="Google Shape;2320;p256"/>
          <p:cNvSpPr txBox="1"/>
          <p:nvPr/>
        </p:nvSpPr>
        <p:spPr>
          <a:xfrm>
            <a:off x="711975" y="487975"/>
            <a:ext cx="81342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How would you find the speed of this wave?</a:t>
            </a:r>
            <a:endParaRPr/>
          </a:p>
        </p:txBody>
      </p:sp>
      <p:sp>
        <p:nvSpPr>
          <p:cNvPr id="2321" name="Google Shape;2321;p25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2326"/>
        <p:cNvGrpSpPr/>
        <p:nvPr/>
      </p:nvGrpSpPr>
      <p:grpSpPr>
        <a:xfrm>
          <a:off x="0" y="0"/>
          <a:ext cx="0" cy="0"/>
          <a:chOff x="0" y="0"/>
          <a:chExt cx="0" cy="0"/>
        </a:xfrm>
      </p:grpSpPr>
      <p:pic>
        <p:nvPicPr>
          <p:cNvPr id="2327" name="Google Shape;2327;p257"/>
          <p:cNvPicPr preferRelativeResize="0"/>
          <p:nvPr/>
        </p:nvPicPr>
        <p:blipFill rotWithShape="1">
          <a:blip r:embed="rId3">
            <a:alphaModFix/>
          </a:blip>
          <a:srcRect t="-26384" b="-26383"/>
          <a:stretch/>
        </p:blipFill>
        <p:spPr>
          <a:xfrm>
            <a:off x="457212" y="1584388"/>
            <a:ext cx="8229600" cy="4525963"/>
          </a:xfrm>
          <a:prstGeom prst="rect">
            <a:avLst/>
          </a:prstGeom>
          <a:noFill/>
          <a:ln>
            <a:noFill/>
          </a:ln>
        </p:spPr>
      </p:pic>
      <p:sp>
        <p:nvSpPr>
          <p:cNvPr id="2328" name="Google Shape;2328;p257"/>
          <p:cNvSpPr txBox="1"/>
          <p:nvPr/>
        </p:nvSpPr>
        <p:spPr>
          <a:xfrm>
            <a:off x="992450" y="322300"/>
            <a:ext cx="7832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relationship between wavelength and speed?</a:t>
            </a:r>
            <a:endParaRPr/>
          </a:p>
        </p:txBody>
      </p:sp>
      <p:sp>
        <p:nvSpPr>
          <p:cNvPr id="2329" name="Google Shape;2329;p25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2334"/>
        <p:cNvGrpSpPr/>
        <p:nvPr/>
      </p:nvGrpSpPr>
      <p:grpSpPr>
        <a:xfrm>
          <a:off x="0" y="0"/>
          <a:ext cx="0" cy="0"/>
          <a:chOff x="0" y="0"/>
          <a:chExt cx="0" cy="0"/>
        </a:xfrm>
      </p:grpSpPr>
      <p:pic>
        <p:nvPicPr>
          <p:cNvPr id="2335" name="Google Shape;2335;p258" descr="frequency.jpg"/>
          <p:cNvPicPr preferRelativeResize="0">
            <a:picLocks noGrp="1"/>
          </p:cNvPicPr>
          <p:nvPr>
            <p:ph type="body" idx="1"/>
          </p:nvPr>
        </p:nvPicPr>
        <p:blipFill rotWithShape="1">
          <a:blip r:embed="rId3">
            <a:alphaModFix/>
          </a:blip>
          <a:srcRect l="-18187" r="-18186"/>
          <a:stretch/>
        </p:blipFill>
        <p:spPr>
          <a:xfrm>
            <a:off x="457200" y="2279954"/>
            <a:ext cx="8229600" cy="4338196"/>
          </a:xfrm>
          <a:prstGeom prst="rect">
            <a:avLst/>
          </a:prstGeom>
          <a:noFill/>
          <a:ln w="9525" cap="flat" cmpd="sng">
            <a:solidFill>
              <a:schemeClr val="lt1"/>
            </a:solidFill>
            <a:prstDash val="solid"/>
            <a:round/>
            <a:headEnd type="none" w="sm" len="sm"/>
            <a:tailEnd type="none" w="sm" len="sm"/>
          </a:ln>
        </p:spPr>
      </p:pic>
      <p:sp>
        <p:nvSpPr>
          <p:cNvPr id="2336" name="Google Shape;2336;p258"/>
          <p:cNvSpPr txBox="1"/>
          <p:nvPr/>
        </p:nvSpPr>
        <p:spPr>
          <a:xfrm>
            <a:off x="849550" y="566150"/>
            <a:ext cx="79686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relationship between frequency and speed?</a:t>
            </a:r>
            <a:endParaRPr/>
          </a:p>
        </p:txBody>
      </p:sp>
      <p:sp>
        <p:nvSpPr>
          <p:cNvPr id="2337" name="Google Shape;2337;p25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2342"/>
        <p:cNvGrpSpPr/>
        <p:nvPr/>
      </p:nvGrpSpPr>
      <p:grpSpPr>
        <a:xfrm>
          <a:off x="0" y="0"/>
          <a:ext cx="0" cy="0"/>
          <a:chOff x="0" y="0"/>
          <a:chExt cx="0" cy="0"/>
        </a:xfrm>
      </p:grpSpPr>
      <p:sp>
        <p:nvSpPr>
          <p:cNvPr id="2343" name="Google Shape;2343;p261"/>
          <p:cNvSpPr txBox="1">
            <a:spLocks noGrp="1"/>
          </p:cNvSpPr>
          <p:nvPr>
            <p:ph type="title"/>
          </p:nvPr>
        </p:nvSpPr>
        <p:spPr>
          <a:xfrm>
            <a:off x="457200" y="56867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6000"/>
              <a:buFont typeface="Calibri"/>
              <a:buNone/>
            </a:pPr>
            <a:r>
              <a:rPr lang="en-US" sz="6000"/>
              <a:t>What is speed?</a:t>
            </a:r>
            <a:endParaRPr/>
          </a:p>
        </p:txBody>
      </p:sp>
      <p:pic>
        <p:nvPicPr>
          <p:cNvPr id="2344" name="Google Shape;2344;p261" descr="schoolphysics ::Welcome::"/>
          <p:cNvPicPr preferRelativeResize="0"/>
          <p:nvPr/>
        </p:nvPicPr>
        <p:blipFill rotWithShape="1">
          <a:blip r:embed="rId3">
            <a:alphaModFix/>
          </a:blip>
          <a:srcRect/>
          <a:stretch/>
        </p:blipFill>
        <p:spPr>
          <a:xfrm>
            <a:off x="314325" y="2573799"/>
            <a:ext cx="8515350" cy="3135313"/>
          </a:xfrm>
          <a:prstGeom prst="rect">
            <a:avLst/>
          </a:prstGeom>
          <a:noFill/>
          <a:ln>
            <a:noFill/>
          </a:ln>
        </p:spPr>
      </p:pic>
      <p:sp>
        <p:nvSpPr>
          <p:cNvPr id="2345" name="Google Shape;2345;p26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2350"/>
        <p:cNvGrpSpPr/>
        <p:nvPr/>
      </p:nvGrpSpPr>
      <p:grpSpPr>
        <a:xfrm>
          <a:off x="0" y="0"/>
          <a:ext cx="0" cy="0"/>
          <a:chOff x="0" y="0"/>
          <a:chExt cx="0" cy="0"/>
        </a:xfrm>
      </p:grpSpPr>
      <p:sp>
        <p:nvSpPr>
          <p:cNvPr id="2351" name="Google Shape;2351;p262"/>
          <p:cNvSpPr txBox="1"/>
          <p:nvPr/>
        </p:nvSpPr>
        <p:spPr>
          <a:xfrm>
            <a:off x="922275" y="465425"/>
            <a:ext cx="78819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unit of measurement used to measure the speed of waves?</a:t>
            </a:r>
            <a:endParaRPr/>
          </a:p>
        </p:txBody>
      </p:sp>
      <p:pic>
        <p:nvPicPr>
          <p:cNvPr id="2352" name="Google Shape;2352;p262" descr="M/S - Meters Per Second"/>
          <p:cNvPicPr preferRelativeResize="0"/>
          <p:nvPr/>
        </p:nvPicPr>
        <p:blipFill rotWithShape="1">
          <a:blip r:embed="rId3">
            <a:alphaModFix/>
          </a:blip>
          <a:srcRect b="45000"/>
          <a:stretch/>
        </p:blipFill>
        <p:spPr>
          <a:xfrm>
            <a:off x="1082750" y="2582200"/>
            <a:ext cx="6978498" cy="2951787"/>
          </a:xfrm>
          <a:prstGeom prst="rect">
            <a:avLst/>
          </a:prstGeom>
          <a:noFill/>
          <a:ln>
            <a:noFill/>
          </a:ln>
        </p:spPr>
      </p:pic>
      <p:sp>
        <p:nvSpPr>
          <p:cNvPr id="2353" name="Google Shape;2353;p26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22"/>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21" name="Google Shape;321;p22"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sp>
        <p:nvSpPr>
          <p:cNvPr id="2359" name="Google Shape;2359;p263"/>
          <p:cNvSpPr txBox="1"/>
          <p:nvPr/>
        </p:nvSpPr>
        <p:spPr>
          <a:xfrm>
            <a:off x="849550" y="403825"/>
            <a:ext cx="7954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equation for finding the speed of a wave?</a:t>
            </a:r>
            <a:endParaRPr/>
          </a:p>
        </p:txBody>
      </p:sp>
      <p:pic>
        <p:nvPicPr>
          <p:cNvPr id="2360" name="Google Shape;2360;p263" descr="frequency.jpg"/>
          <p:cNvPicPr preferRelativeResize="0">
            <a:picLocks noGrp="1"/>
          </p:cNvPicPr>
          <p:nvPr>
            <p:ph type="body" idx="1"/>
          </p:nvPr>
        </p:nvPicPr>
        <p:blipFill rotWithShape="1">
          <a:blip r:embed="rId3">
            <a:alphaModFix/>
          </a:blip>
          <a:srcRect l="-18187" r="-18186"/>
          <a:stretch/>
        </p:blipFill>
        <p:spPr>
          <a:xfrm>
            <a:off x="5618887" y="2504916"/>
            <a:ext cx="3750698" cy="2552584"/>
          </a:xfrm>
          <a:prstGeom prst="rect">
            <a:avLst/>
          </a:prstGeom>
          <a:noFill/>
          <a:ln w="9525" cap="flat" cmpd="sng">
            <a:solidFill>
              <a:schemeClr val="lt1"/>
            </a:solidFill>
            <a:prstDash val="solid"/>
            <a:round/>
            <a:headEnd type="none" w="sm" len="sm"/>
            <a:tailEnd type="none" w="sm" len="sm"/>
          </a:ln>
        </p:spPr>
      </p:pic>
      <p:pic>
        <p:nvPicPr>
          <p:cNvPr id="2361" name="Google Shape;2361;p263"/>
          <p:cNvPicPr preferRelativeResize="0"/>
          <p:nvPr/>
        </p:nvPicPr>
        <p:blipFill rotWithShape="1">
          <a:blip r:embed="rId4">
            <a:alphaModFix/>
          </a:blip>
          <a:srcRect t="-26384" b="-26383"/>
          <a:stretch/>
        </p:blipFill>
        <p:spPr>
          <a:xfrm>
            <a:off x="2143404" y="2504917"/>
            <a:ext cx="3346896" cy="2552583"/>
          </a:xfrm>
          <a:prstGeom prst="rect">
            <a:avLst/>
          </a:prstGeom>
          <a:noFill/>
          <a:ln>
            <a:noFill/>
          </a:ln>
        </p:spPr>
      </p:pic>
      <p:sp>
        <p:nvSpPr>
          <p:cNvPr id="2362" name="Google Shape;2362;p263"/>
          <p:cNvSpPr/>
          <p:nvPr/>
        </p:nvSpPr>
        <p:spPr>
          <a:xfrm>
            <a:off x="5490300" y="3197562"/>
            <a:ext cx="50206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FF0000"/>
                </a:solidFill>
                <a:latin typeface="Calibri"/>
                <a:ea typeface="Calibri"/>
                <a:cs typeface="Calibri"/>
                <a:sym typeface="Calibri"/>
              </a:rPr>
              <a:t>x</a:t>
            </a:r>
            <a:endParaRPr sz="1800" b="1">
              <a:solidFill>
                <a:schemeClr val="dk1"/>
              </a:solidFill>
              <a:latin typeface="Calibri"/>
              <a:ea typeface="Calibri"/>
              <a:cs typeface="Calibri"/>
              <a:sym typeface="Calibri"/>
            </a:endParaRPr>
          </a:p>
        </p:txBody>
      </p:sp>
      <p:sp>
        <p:nvSpPr>
          <p:cNvPr id="2363" name="Google Shape;2363;p263"/>
          <p:cNvSpPr/>
          <p:nvPr/>
        </p:nvSpPr>
        <p:spPr>
          <a:xfrm>
            <a:off x="1471218" y="3319543"/>
            <a:ext cx="52931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FF0000"/>
                </a:solidFill>
                <a:latin typeface="Calibri"/>
                <a:ea typeface="Calibri"/>
                <a:cs typeface="Calibri"/>
                <a:sym typeface="Calibri"/>
              </a:rPr>
              <a:t>=</a:t>
            </a:r>
            <a:endParaRPr sz="1800" b="1">
              <a:solidFill>
                <a:schemeClr val="dk1"/>
              </a:solidFill>
              <a:latin typeface="Calibri"/>
              <a:ea typeface="Calibri"/>
              <a:cs typeface="Calibri"/>
              <a:sym typeface="Calibri"/>
            </a:endParaRPr>
          </a:p>
        </p:txBody>
      </p:sp>
      <p:sp>
        <p:nvSpPr>
          <p:cNvPr id="2364" name="Google Shape;2364;p263"/>
          <p:cNvSpPr/>
          <p:nvPr/>
        </p:nvSpPr>
        <p:spPr>
          <a:xfrm>
            <a:off x="24479" y="3474561"/>
            <a:ext cx="148647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0000"/>
                </a:solidFill>
                <a:latin typeface="Calibri"/>
                <a:ea typeface="Calibri"/>
                <a:cs typeface="Calibri"/>
                <a:sym typeface="Calibri"/>
              </a:rPr>
              <a:t>Speed</a:t>
            </a:r>
            <a:endParaRPr sz="1100" b="1">
              <a:solidFill>
                <a:schemeClr val="dk1"/>
              </a:solidFill>
              <a:latin typeface="Calibri"/>
              <a:ea typeface="Calibri"/>
              <a:cs typeface="Calibri"/>
              <a:sym typeface="Calibri"/>
            </a:endParaRPr>
          </a:p>
        </p:txBody>
      </p:sp>
      <p:cxnSp>
        <p:nvCxnSpPr>
          <p:cNvPr id="2365" name="Google Shape;2365;p263"/>
          <p:cNvCxnSpPr/>
          <p:nvPr/>
        </p:nvCxnSpPr>
        <p:spPr>
          <a:xfrm>
            <a:off x="2701761" y="3197562"/>
            <a:ext cx="1924560" cy="0"/>
          </a:xfrm>
          <a:prstGeom prst="straightConnector1">
            <a:avLst/>
          </a:prstGeom>
          <a:noFill/>
          <a:ln w="254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2366" name="Google Shape;2366;p263"/>
          <p:cNvCxnSpPr/>
          <p:nvPr/>
        </p:nvCxnSpPr>
        <p:spPr>
          <a:xfrm flipH="1">
            <a:off x="2653116" y="3205345"/>
            <a:ext cx="1085849" cy="1"/>
          </a:xfrm>
          <a:prstGeom prst="straightConnector1">
            <a:avLst/>
          </a:prstGeom>
          <a:noFill/>
          <a:ln w="254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2367" name="Google Shape;2367;p263"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2372"/>
        <p:cNvGrpSpPr/>
        <p:nvPr/>
      </p:nvGrpSpPr>
      <p:grpSpPr>
        <a:xfrm>
          <a:off x="0" y="0"/>
          <a:ext cx="0" cy="0"/>
          <a:chOff x="0" y="0"/>
          <a:chExt cx="0" cy="0"/>
        </a:xfrm>
      </p:grpSpPr>
      <p:sp>
        <p:nvSpPr>
          <p:cNvPr id="2373" name="Google Shape;2373;p267"/>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2374" name="Google Shape;2374;p267"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2379"/>
        <p:cNvGrpSpPr/>
        <p:nvPr/>
      </p:nvGrpSpPr>
      <p:grpSpPr>
        <a:xfrm>
          <a:off x="0" y="0"/>
          <a:ext cx="0" cy="0"/>
          <a:chOff x="0" y="0"/>
          <a:chExt cx="0" cy="0"/>
        </a:xfrm>
      </p:grpSpPr>
      <p:sp>
        <p:nvSpPr>
          <p:cNvPr id="2380" name="Google Shape;2380;p268"/>
          <p:cNvSpPr txBox="1">
            <a:spLocks noGrp="1"/>
          </p:cNvSpPr>
          <p:nvPr>
            <p:ph type="title"/>
          </p:nvPr>
        </p:nvSpPr>
        <p:spPr>
          <a:xfrm>
            <a:off x="796425" y="400775"/>
            <a:ext cx="78369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800"/>
              <a:buFont typeface="Calibri"/>
              <a:buNone/>
            </a:pPr>
            <a:r>
              <a:rPr lang="en-US" sz="3500" b="1" u="sng"/>
              <a:t>Speed</a:t>
            </a:r>
            <a:r>
              <a:rPr lang="en-US" sz="3500"/>
              <a:t>: the distance a point on a wave travels over time</a:t>
            </a:r>
            <a:endParaRPr sz="3500"/>
          </a:p>
        </p:txBody>
      </p:sp>
      <p:pic>
        <p:nvPicPr>
          <p:cNvPr id="2381" name="Google Shape;2381;p268" descr="schoolphysics ::Welcome::"/>
          <p:cNvPicPr preferRelativeResize="0"/>
          <p:nvPr/>
        </p:nvPicPr>
        <p:blipFill rotWithShape="1">
          <a:blip r:embed="rId3">
            <a:alphaModFix/>
          </a:blip>
          <a:srcRect/>
          <a:stretch/>
        </p:blipFill>
        <p:spPr>
          <a:xfrm>
            <a:off x="314325" y="2503674"/>
            <a:ext cx="8515350" cy="3135313"/>
          </a:xfrm>
          <a:prstGeom prst="rect">
            <a:avLst/>
          </a:prstGeom>
          <a:noFill/>
          <a:ln>
            <a:noFill/>
          </a:ln>
        </p:spPr>
      </p:pic>
      <p:sp>
        <p:nvSpPr>
          <p:cNvPr id="2382" name="Google Shape;2382;p26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2387"/>
        <p:cNvGrpSpPr/>
        <p:nvPr/>
      </p:nvGrpSpPr>
      <p:grpSpPr>
        <a:xfrm>
          <a:off x="0" y="0"/>
          <a:ext cx="0" cy="0"/>
          <a:chOff x="0" y="0"/>
          <a:chExt cx="0" cy="0"/>
        </a:xfrm>
      </p:grpSpPr>
      <p:sp>
        <p:nvSpPr>
          <p:cNvPr id="2388" name="Google Shape;2388;p269"/>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2389" name="Google Shape;2389;p269"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69"/>
          <p:cNvSpPr txBox="1"/>
          <p:nvPr/>
        </p:nvSpPr>
        <p:spPr>
          <a:xfrm>
            <a:off x="210996" y="2421313"/>
            <a:ext cx="3080700" cy="3971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on the link to change the properties of waves</a:t>
            </a:r>
            <a:endParaRPr i="1"/>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As you are changing frequency, wave speed, and amplitude, observe what happens to the wave. When you are changing the speed of a wave, observe what parts of the wave change: wavelength, amplitude, etc. When you notice changes, why do you think these changes are happening?</a:t>
            </a:r>
            <a:endParaRPr i="1"/>
          </a:p>
        </p:txBody>
      </p:sp>
      <p:sp>
        <p:nvSpPr>
          <p:cNvPr id="2391" name="Google Shape;2391;p269"/>
          <p:cNvSpPr txBox="1"/>
          <p:nvPr/>
        </p:nvSpPr>
        <p:spPr>
          <a:xfrm>
            <a:off x="1751418" y="928035"/>
            <a:ext cx="580392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Waves Interactive</a:t>
            </a:r>
            <a:endParaRPr sz="3600">
              <a:solidFill>
                <a:schemeClr val="dk1"/>
              </a:solidFill>
              <a:latin typeface="Calibri"/>
              <a:ea typeface="Calibri"/>
              <a:cs typeface="Calibri"/>
              <a:sym typeface="Calibri"/>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(Physics Classroom)</a:t>
            </a:r>
            <a:endParaRPr/>
          </a:p>
        </p:txBody>
      </p:sp>
      <p:pic>
        <p:nvPicPr>
          <p:cNvPr id="2392" name="Google Shape;2392;p269" descr="Cursor"/>
          <p:cNvPicPr preferRelativeResize="0"/>
          <p:nvPr/>
        </p:nvPicPr>
        <p:blipFill rotWithShape="1">
          <a:blip r:embed="rId5">
            <a:alphaModFix/>
          </a:blip>
          <a:srcRect/>
          <a:stretch/>
        </p:blipFill>
        <p:spPr>
          <a:xfrm rot="5400000">
            <a:off x="1584719" y="1517151"/>
            <a:ext cx="914400" cy="914400"/>
          </a:xfrm>
          <a:prstGeom prst="rect">
            <a:avLst/>
          </a:prstGeom>
          <a:noFill/>
          <a:ln>
            <a:noFill/>
          </a:ln>
        </p:spPr>
      </p:pic>
      <p:pic>
        <p:nvPicPr>
          <p:cNvPr id="2393" name="Google Shape;2393;p269"/>
          <p:cNvPicPr preferRelativeResize="0"/>
          <p:nvPr/>
        </p:nvPicPr>
        <p:blipFill rotWithShape="1">
          <a:blip r:embed="rId6">
            <a:alphaModFix/>
          </a:blip>
          <a:srcRect l="31718" t="36250" r="44686" b="25249"/>
          <a:stretch/>
        </p:blipFill>
        <p:spPr>
          <a:xfrm>
            <a:off x="4386264" y="2431551"/>
            <a:ext cx="4546740" cy="3801601"/>
          </a:xfrm>
          <a:prstGeom prst="rect">
            <a:avLst/>
          </a:prstGeom>
          <a:noFill/>
          <a:ln>
            <a:noFill/>
          </a:ln>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2398"/>
        <p:cNvGrpSpPr/>
        <p:nvPr/>
      </p:nvGrpSpPr>
      <p:grpSpPr>
        <a:xfrm>
          <a:off x="0" y="0"/>
          <a:ext cx="0" cy="0"/>
          <a:chOff x="0" y="0"/>
          <a:chExt cx="0" cy="0"/>
        </a:xfrm>
      </p:grpSpPr>
      <p:sp>
        <p:nvSpPr>
          <p:cNvPr id="2399" name="Google Shape;2399;gde8dac1a87_0_159"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gde8dac1a87_0_159"/>
          <p:cNvSpPr txBox="1"/>
          <p:nvPr/>
        </p:nvSpPr>
        <p:spPr>
          <a:xfrm>
            <a:off x="722555" y="180654"/>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are the properties of waves and how are they related?</a:t>
            </a:r>
            <a:endParaRPr/>
          </a:p>
        </p:txBody>
      </p:sp>
      <p:grpSp>
        <p:nvGrpSpPr>
          <p:cNvPr id="2401" name="Google Shape;2401;gde8dac1a87_0_159"/>
          <p:cNvGrpSpPr/>
          <p:nvPr/>
        </p:nvGrpSpPr>
        <p:grpSpPr>
          <a:xfrm>
            <a:off x="128116" y="4560690"/>
            <a:ext cx="3500312" cy="2214074"/>
            <a:chOff x="1239039" y="2403344"/>
            <a:chExt cx="6259500" cy="2522586"/>
          </a:xfrm>
        </p:grpSpPr>
        <p:sp>
          <p:nvSpPr>
            <p:cNvPr id="2402" name="Google Shape;2402;gde8dac1a87_0_159"/>
            <p:cNvSpPr/>
            <p:nvPr/>
          </p:nvSpPr>
          <p:spPr>
            <a:xfrm>
              <a:off x="3921643" y="2403344"/>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3" name="Google Shape;2403;gde8dac1a87_0_159"/>
            <p:cNvSpPr/>
            <p:nvPr/>
          </p:nvSpPr>
          <p:spPr>
            <a:xfrm>
              <a:off x="3921643" y="4024430"/>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404" name="Google Shape;2404;gde8dac1a87_0_159"/>
            <p:cNvCxnSpPr/>
            <p:nvPr/>
          </p:nvCxnSpPr>
          <p:spPr>
            <a:xfrm>
              <a:off x="1239039" y="2835958"/>
              <a:ext cx="62595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cxnSp>
          <p:nvCxnSpPr>
            <p:cNvPr id="2405" name="Google Shape;2405;gde8dac1a87_0_159"/>
            <p:cNvCxnSpPr/>
            <p:nvPr/>
          </p:nvCxnSpPr>
          <p:spPr>
            <a:xfrm>
              <a:off x="3152216" y="4475142"/>
              <a:ext cx="23379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grpSp>
      <p:pic>
        <p:nvPicPr>
          <p:cNvPr id="2406" name="Google Shape;2406;gde8dac1a87_0_159"/>
          <p:cNvPicPr preferRelativeResize="0"/>
          <p:nvPr/>
        </p:nvPicPr>
        <p:blipFill rotWithShape="1">
          <a:blip r:embed="rId4">
            <a:alphaModFix/>
          </a:blip>
          <a:srcRect t="-26382" b="-26382"/>
          <a:stretch/>
        </p:blipFill>
        <p:spPr>
          <a:xfrm>
            <a:off x="4022688" y="956929"/>
            <a:ext cx="4748001" cy="2732922"/>
          </a:xfrm>
          <a:prstGeom prst="rect">
            <a:avLst/>
          </a:prstGeom>
          <a:noFill/>
          <a:ln>
            <a:noFill/>
          </a:ln>
        </p:spPr>
      </p:pic>
      <p:pic>
        <p:nvPicPr>
          <p:cNvPr id="2407" name="Google Shape;2407;gde8dac1a87_0_159" descr="frequency.jpg"/>
          <p:cNvPicPr preferRelativeResize="0"/>
          <p:nvPr/>
        </p:nvPicPr>
        <p:blipFill rotWithShape="1">
          <a:blip r:embed="rId5">
            <a:alphaModFix/>
          </a:blip>
          <a:srcRect l="-18191" r="-18178"/>
          <a:stretch/>
        </p:blipFill>
        <p:spPr>
          <a:xfrm>
            <a:off x="-304072" y="1966615"/>
            <a:ext cx="4122058" cy="2455171"/>
          </a:xfrm>
          <a:prstGeom prst="rect">
            <a:avLst/>
          </a:prstGeom>
          <a:noFill/>
          <a:ln>
            <a:noFill/>
          </a:ln>
        </p:spPr>
      </p:pic>
      <p:pic>
        <p:nvPicPr>
          <p:cNvPr id="2408" name="Google Shape;2408;gde8dac1a87_0_159" descr="schoolphysics ::Welcome::"/>
          <p:cNvPicPr preferRelativeResize="0"/>
          <p:nvPr/>
        </p:nvPicPr>
        <p:blipFill rotWithShape="1">
          <a:blip r:embed="rId6">
            <a:alphaModFix/>
          </a:blip>
          <a:srcRect/>
          <a:stretch/>
        </p:blipFill>
        <p:spPr>
          <a:xfrm>
            <a:off x="4116648" y="5072066"/>
            <a:ext cx="4560104" cy="1710028"/>
          </a:xfrm>
          <a:prstGeom prst="rect">
            <a:avLst/>
          </a:prstGeom>
          <a:noFill/>
          <a:ln>
            <a:noFill/>
          </a:ln>
        </p:spPr>
      </p:pic>
      <p:pic>
        <p:nvPicPr>
          <p:cNvPr id="2409" name="Google Shape;2409;gde8dac1a87_0_159" descr="box.jpg"/>
          <p:cNvPicPr preferRelativeResize="0"/>
          <p:nvPr/>
        </p:nvPicPr>
        <p:blipFill rotWithShape="1">
          <a:blip r:embed="rId7">
            <a:alphaModFix/>
          </a:blip>
          <a:srcRect t="8725" b="8725"/>
          <a:stretch/>
        </p:blipFill>
        <p:spPr>
          <a:xfrm>
            <a:off x="5155998" y="3027212"/>
            <a:ext cx="3912904" cy="2157629"/>
          </a:xfrm>
          <a:prstGeom prst="rect">
            <a:avLst/>
          </a:prstGeom>
          <a:noFill/>
          <a:ln>
            <a:noFill/>
          </a:ln>
        </p:spPr>
      </p:pic>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2414"/>
        <p:cNvGrpSpPr/>
        <p:nvPr/>
      </p:nvGrpSpPr>
      <p:grpSpPr>
        <a:xfrm>
          <a:off x="0" y="0"/>
          <a:ext cx="0" cy="0"/>
          <a:chOff x="0" y="0"/>
          <a:chExt cx="0" cy="0"/>
        </a:xfrm>
      </p:grpSpPr>
      <p:pic>
        <p:nvPicPr>
          <p:cNvPr id="2415" name="Google Shape;2415;p271"/>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8900" y="1007400"/>
            <a:ext cx="5981766" cy="507831"/>
          </a:xfrm>
          <a:prstGeom prst="rect">
            <a:avLst/>
          </a:prstGeom>
          <a:noFill/>
        </p:spPr>
        <p:txBody>
          <a:bodyPr wrap="none" rtlCol="0">
            <a:spAutoFit/>
          </a:bodyPr>
          <a:lstStyle/>
          <a:p>
            <a:r>
              <a:rPr lang="en-US" sz="2700" dirty="0"/>
              <a:t>This Video Created With Resources From:</a:t>
            </a:r>
          </a:p>
        </p:txBody>
      </p:sp>
      <p:sp>
        <p:nvSpPr>
          <p:cNvPr id="4" name="TextBox 3"/>
          <p:cNvSpPr txBox="1"/>
          <p:nvPr/>
        </p:nvSpPr>
        <p:spPr>
          <a:xfrm>
            <a:off x="588172" y="4919326"/>
            <a:ext cx="8115299" cy="1200329"/>
          </a:xfrm>
          <a:prstGeom prst="rect">
            <a:avLst/>
          </a:prstGeom>
          <a:noFill/>
        </p:spPr>
        <p:txBody>
          <a:bodyPr wrap="square" rtlCol="0">
            <a:spAutoFit/>
          </a:bodyPr>
          <a:lstStyle/>
          <a:p>
            <a:pPr algn="ctr"/>
            <a:r>
              <a:rPr lang="en-US" b="1" dirty="0"/>
              <a:t>Questions or Comments</a:t>
            </a:r>
          </a:p>
          <a:p>
            <a:pPr algn="ctr"/>
            <a:endParaRPr lang="en-US" b="1" dirty="0"/>
          </a:p>
          <a:p>
            <a:pPr algn="ctr"/>
            <a:r>
              <a:rPr lang="en-US" dirty="0"/>
              <a:t> Michael Kennedy, Ph.D.          MKennedy@Virginia.edu </a:t>
            </a:r>
          </a:p>
          <a:p>
            <a:pPr algn="ctr"/>
            <a:r>
              <a:rPr lang="en-US" dirty="0"/>
              <a:t>Rachel L Kunemund, Ph.D.	rk8vm@virginia.edu</a:t>
            </a:r>
          </a:p>
        </p:txBody>
      </p:sp>
      <p:pic>
        <p:nvPicPr>
          <p:cNvPr id="1026" name="Picture 2" descr="IEP Translation – Communication from OSEP regarding the ...">
            <a:extLst>
              <a:ext uri="{FF2B5EF4-FFF2-40B4-BE49-F238E27FC236}">
                <a16:creationId xmlns:a16="http://schemas.microsoft.com/office/drawing/2014/main" id="{DD7666DC-F396-456E-B4E8-F6B72C706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048" y="1572482"/>
            <a:ext cx="3821907" cy="671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F361E70-3964-488B-B599-B49F39A6C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950" y="3515977"/>
            <a:ext cx="6342100" cy="1137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Department of Education - Wikipedia">
            <a:extLst>
              <a:ext uri="{FF2B5EF4-FFF2-40B4-BE49-F238E27FC236}">
                <a16:creationId xmlns:a16="http://schemas.microsoft.com/office/drawing/2014/main" id="{54C82D93-5DCA-45DD-ABA4-ACE77579C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902" y="2349776"/>
            <a:ext cx="1194199" cy="11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397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3"/>
          <p:cNvSpPr/>
          <p:nvPr/>
        </p:nvSpPr>
        <p:spPr>
          <a:xfrm>
            <a:off x="3921643" y="2233075"/>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8" name="Google Shape;328;p23"/>
          <p:cNvSpPr/>
          <p:nvPr/>
        </p:nvSpPr>
        <p:spPr>
          <a:xfrm>
            <a:off x="3921643" y="4454656"/>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29" name="Google Shape;329;p23"/>
          <p:cNvCxnSpPr/>
          <p:nvPr/>
        </p:nvCxnSpPr>
        <p:spPr>
          <a:xfrm>
            <a:off x="1197136" y="2724763"/>
            <a:ext cx="6259411"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cxnSp>
        <p:nvCxnSpPr>
          <p:cNvPr id="330" name="Google Shape;330;p23"/>
          <p:cNvCxnSpPr/>
          <p:nvPr/>
        </p:nvCxnSpPr>
        <p:spPr>
          <a:xfrm>
            <a:off x="3152218" y="4925855"/>
            <a:ext cx="2337767"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sp>
        <p:nvSpPr>
          <p:cNvPr id="331" name="Google Shape;331;p23"/>
          <p:cNvSpPr/>
          <p:nvPr/>
        </p:nvSpPr>
        <p:spPr>
          <a:xfrm>
            <a:off x="594066" y="1475059"/>
            <a:ext cx="7681882" cy="2274049"/>
          </a:xfrm>
          <a:prstGeom prst="ellipse">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2" name="Google Shape;332;p23"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24" descr="kids.jpg"/>
          <p:cNvPicPr preferRelativeResize="0">
            <a:picLocks noGrp="1"/>
          </p:cNvPicPr>
          <p:nvPr>
            <p:ph type="body" idx="1"/>
          </p:nvPr>
        </p:nvPicPr>
        <p:blipFill rotWithShape="1">
          <a:blip r:embed="rId3">
            <a:alphaModFix/>
          </a:blip>
          <a:srcRect t="-9778" b="-9778"/>
          <a:stretch/>
        </p:blipFill>
        <p:spPr>
          <a:xfrm>
            <a:off x="457200" y="1155700"/>
            <a:ext cx="8229600" cy="4525963"/>
          </a:xfrm>
          <a:prstGeom prst="rect">
            <a:avLst/>
          </a:prstGeom>
          <a:noFill/>
          <a:ln w="9525" cap="flat" cmpd="sng">
            <a:solidFill>
              <a:schemeClr val="lt1"/>
            </a:solidFill>
            <a:prstDash val="solid"/>
            <a:round/>
            <a:headEnd type="none" w="sm" len="sm"/>
            <a:tailEnd type="none" w="sm" len="sm"/>
          </a:ln>
        </p:spPr>
      </p:pic>
      <p:sp>
        <p:nvSpPr>
          <p:cNvPr id="339" name="Google Shape;339;p24"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5"/>
          <p:cNvSpPr/>
          <p:nvPr/>
        </p:nvSpPr>
        <p:spPr>
          <a:xfrm>
            <a:off x="3921643" y="2233075"/>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6" name="Google Shape;346;p25"/>
          <p:cNvSpPr/>
          <p:nvPr/>
        </p:nvSpPr>
        <p:spPr>
          <a:xfrm>
            <a:off x="3921643" y="4454656"/>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47" name="Google Shape;347;p25"/>
          <p:cNvCxnSpPr/>
          <p:nvPr/>
        </p:nvCxnSpPr>
        <p:spPr>
          <a:xfrm>
            <a:off x="1197136" y="2724763"/>
            <a:ext cx="6259411"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cxnSp>
        <p:nvCxnSpPr>
          <p:cNvPr id="348" name="Google Shape;348;p25"/>
          <p:cNvCxnSpPr/>
          <p:nvPr/>
        </p:nvCxnSpPr>
        <p:spPr>
          <a:xfrm>
            <a:off x="3152218" y="4925855"/>
            <a:ext cx="2337767"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sp>
        <p:nvSpPr>
          <p:cNvPr id="349" name="Google Shape;349;p25"/>
          <p:cNvSpPr/>
          <p:nvPr/>
        </p:nvSpPr>
        <p:spPr>
          <a:xfrm>
            <a:off x="594066" y="1475059"/>
            <a:ext cx="7681882" cy="2274049"/>
          </a:xfrm>
          <a:prstGeom prst="ellipse">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0" name="Google Shape;350;p25"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6"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de8dac1a87_0_39"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gde8dac1a87_0_39"/>
          <p:cNvSpPr txBox="1"/>
          <p:nvPr/>
        </p:nvSpPr>
        <p:spPr>
          <a:xfrm>
            <a:off x="722555" y="180654"/>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are the properties of waves and how are they related?</a:t>
            </a:r>
            <a:endParaRPr/>
          </a:p>
        </p:txBody>
      </p:sp>
      <p:grpSp>
        <p:nvGrpSpPr>
          <p:cNvPr id="133" name="Google Shape;133;gde8dac1a87_0_39"/>
          <p:cNvGrpSpPr/>
          <p:nvPr/>
        </p:nvGrpSpPr>
        <p:grpSpPr>
          <a:xfrm>
            <a:off x="128116" y="4560690"/>
            <a:ext cx="3500312" cy="2214074"/>
            <a:chOff x="1239039" y="2403344"/>
            <a:chExt cx="6259500" cy="2522586"/>
          </a:xfrm>
        </p:grpSpPr>
        <p:sp>
          <p:nvSpPr>
            <p:cNvPr id="134" name="Google Shape;134;gde8dac1a87_0_39"/>
            <p:cNvSpPr/>
            <p:nvPr/>
          </p:nvSpPr>
          <p:spPr>
            <a:xfrm>
              <a:off x="3921643" y="2403344"/>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 name="Google Shape;135;gde8dac1a87_0_39"/>
            <p:cNvSpPr/>
            <p:nvPr/>
          </p:nvSpPr>
          <p:spPr>
            <a:xfrm>
              <a:off x="3921643" y="4024430"/>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6" name="Google Shape;136;gde8dac1a87_0_39"/>
            <p:cNvCxnSpPr/>
            <p:nvPr/>
          </p:nvCxnSpPr>
          <p:spPr>
            <a:xfrm>
              <a:off x="1239039" y="2835958"/>
              <a:ext cx="62595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cxnSp>
          <p:nvCxnSpPr>
            <p:cNvPr id="137" name="Google Shape;137;gde8dac1a87_0_39"/>
            <p:cNvCxnSpPr/>
            <p:nvPr/>
          </p:nvCxnSpPr>
          <p:spPr>
            <a:xfrm>
              <a:off x="3152216" y="4475142"/>
              <a:ext cx="23379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grpSp>
      <p:pic>
        <p:nvPicPr>
          <p:cNvPr id="138" name="Google Shape;138;gde8dac1a87_0_39"/>
          <p:cNvPicPr preferRelativeResize="0"/>
          <p:nvPr/>
        </p:nvPicPr>
        <p:blipFill rotWithShape="1">
          <a:blip r:embed="rId4">
            <a:alphaModFix/>
          </a:blip>
          <a:srcRect t="-26382" b="-26382"/>
          <a:stretch/>
        </p:blipFill>
        <p:spPr>
          <a:xfrm>
            <a:off x="4022688" y="956929"/>
            <a:ext cx="4748001" cy="2732922"/>
          </a:xfrm>
          <a:prstGeom prst="rect">
            <a:avLst/>
          </a:prstGeom>
          <a:noFill/>
          <a:ln>
            <a:noFill/>
          </a:ln>
        </p:spPr>
      </p:pic>
      <p:pic>
        <p:nvPicPr>
          <p:cNvPr id="139" name="Google Shape;139;gde8dac1a87_0_39" descr="frequency.jpg"/>
          <p:cNvPicPr preferRelativeResize="0"/>
          <p:nvPr/>
        </p:nvPicPr>
        <p:blipFill rotWithShape="1">
          <a:blip r:embed="rId5">
            <a:alphaModFix/>
          </a:blip>
          <a:srcRect l="-18191" r="-18178"/>
          <a:stretch/>
        </p:blipFill>
        <p:spPr>
          <a:xfrm>
            <a:off x="-304072" y="1966615"/>
            <a:ext cx="4122058" cy="2455171"/>
          </a:xfrm>
          <a:prstGeom prst="rect">
            <a:avLst/>
          </a:prstGeom>
          <a:noFill/>
          <a:ln>
            <a:noFill/>
          </a:ln>
        </p:spPr>
      </p:pic>
      <p:pic>
        <p:nvPicPr>
          <p:cNvPr id="140" name="Google Shape;140;gde8dac1a87_0_39" descr="schoolphysics ::Welcome::"/>
          <p:cNvPicPr preferRelativeResize="0"/>
          <p:nvPr/>
        </p:nvPicPr>
        <p:blipFill rotWithShape="1">
          <a:blip r:embed="rId6">
            <a:alphaModFix/>
          </a:blip>
          <a:srcRect/>
          <a:stretch/>
        </p:blipFill>
        <p:spPr>
          <a:xfrm>
            <a:off x="4116648" y="5072066"/>
            <a:ext cx="4560104" cy="1710028"/>
          </a:xfrm>
          <a:prstGeom prst="rect">
            <a:avLst/>
          </a:prstGeom>
          <a:noFill/>
          <a:ln>
            <a:noFill/>
          </a:ln>
        </p:spPr>
      </p:pic>
      <p:pic>
        <p:nvPicPr>
          <p:cNvPr id="141" name="Google Shape;141;gde8dac1a87_0_39" descr="box.jpg"/>
          <p:cNvPicPr preferRelativeResize="0"/>
          <p:nvPr/>
        </p:nvPicPr>
        <p:blipFill rotWithShape="1">
          <a:blip r:embed="rId7">
            <a:alphaModFix/>
          </a:blip>
          <a:srcRect t="8725" b="8725"/>
          <a:stretch/>
        </p:blipFill>
        <p:spPr>
          <a:xfrm>
            <a:off x="5155998" y="3027212"/>
            <a:ext cx="3912904" cy="215762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7"/>
          <p:cNvSpPr txBox="1">
            <a:spLocks noGrp="1"/>
          </p:cNvSpPr>
          <p:nvPr>
            <p:ph type="title"/>
          </p:nvPr>
        </p:nvSpPr>
        <p:spPr>
          <a:xfrm>
            <a:off x="324464" y="546178"/>
            <a:ext cx="8819536" cy="168689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amplitude? </a:t>
            </a:r>
            <a:endParaRPr/>
          </a:p>
        </p:txBody>
      </p:sp>
      <p:grpSp>
        <p:nvGrpSpPr>
          <p:cNvPr id="363" name="Google Shape;363;p27"/>
          <p:cNvGrpSpPr/>
          <p:nvPr/>
        </p:nvGrpSpPr>
        <p:grpSpPr>
          <a:xfrm>
            <a:off x="1191395" y="2403344"/>
            <a:ext cx="6259411" cy="2522511"/>
            <a:chOff x="1191395" y="2403344"/>
            <a:chExt cx="6259411" cy="2522511"/>
          </a:xfrm>
        </p:grpSpPr>
        <p:sp>
          <p:nvSpPr>
            <p:cNvPr id="364" name="Google Shape;364;p27"/>
            <p:cNvSpPr/>
            <p:nvPr/>
          </p:nvSpPr>
          <p:spPr>
            <a:xfrm>
              <a:off x="3921643" y="2403344"/>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5" name="Google Shape;365;p27"/>
            <p:cNvSpPr/>
            <p:nvPr/>
          </p:nvSpPr>
          <p:spPr>
            <a:xfrm>
              <a:off x="3921643" y="4024430"/>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66" name="Google Shape;366;p27"/>
            <p:cNvCxnSpPr/>
            <p:nvPr/>
          </p:nvCxnSpPr>
          <p:spPr>
            <a:xfrm>
              <a:off x="1191395" y="2854056"/>
              <a:ext cx="6259411"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cxnSp>
          <p:nvCxnSpPr>
            <p:cNvPr id="367" name="Google Shape;367;p27"/>
            <p:cNvCxnSpPr/>
            <p:nvPr/>
          </p:nvCxnSpPr>
          <p:spPr>
            <a:xfrm>
              <a:off x="3152216" y="4475142"/>
              <a:ext cx="2337767"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grpSp>
      <p:sp>
        <p:nvSpPr>
          <p:cNvPr id="368" name="Google Shape;368;p2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8"/>
          <p:cNvSpPr/>
          <p:nvPr/>
        </p:nvSpPr>
        <p:spPr>
          <a:xfrm>
            <a:off x="3921643" y="2233075"/>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28"/>
          <p:cNvSpPr/>
          <p:nvPr/>
        </p:nvSpPr>
        <p:spPr>
          <a:xfrm>
            <a:off x="3921643" y="4454656"/>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76" name="Google Shape;376;p28"/>
          <p:cNvCxnSpPr/>
          <p:nvPr/>
        </p:nvCxnSpPr>
        <p:spPr>
          <a:xfrm>
            <a:off x="1197136" y="2724763"/>
            <a:ext cx="6259411"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cxnSp>
        <p:nvCxnSpPr>
          <p:cNvPr id="377" name="Google Shape;377;p28"/>
          <p:cNvCxnSpPr/>
          <p:nvPr/>
        </p:nvCxnSpPr>
        <p:spPr>
          <a:xfrm>
            <a:off x="3152218" y="4925855"/>
            <a:ext cx="2337767"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sp>
        <p:nvSpPr>
          <p:cNvPr id="378" name="Google Shape;378;p2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8"/>
          <p:cNvSpPr txBox="1">
            <a:spLocks noGrp="1"/>
          </p:cNvSpPr>
          <p:nvPr>
            <p:ph type="title"/>
          </p:nvPr>
        </p:nvSpPr>
        <p:spPr>
          <a:xfrm>
            <a:off x="324464" y="546178"/>
            <a:ext cx="8819536" cy="168689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Which particle has a larger amplitude?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29" descr="kids.jpg"/>
          <p:cNvPicPr preferRelativeResize="0">
            <a:picLocks noGrp="1"/>
          </p:cNvPicPr>
          <p:nvPr>
            <p:ph type="body" idx="1"/>
          </p:nvPr>
        </p:nvPicPr>
        <p:blipFill rotWithShape="1">
          <a:blip r:embed="rId3">
            <a:alphaModFix/>
          </a:blip>
          <a:srcRect t="-9778" b="-9778"/>
          <a:stretch/>
        </p:blipFill>
        <p:spPr>
          <a:xfrm>
            <a:off x="457200" y="1155700"/>
            <a:ext cx="8229600" cy="4525963"/>
          </a:xfrm>
          <a:prstGeom prst="rect">
            <a:avLst/>
          </a:prstGeom>
          <a:noFill/>
          <a:ln w="9525" cap="flat" cmpd="sng">
            <a:solidFill>
              <a:schemeClr val="lt1"/>
            </a:solidFill>
            <a:prstDash val="solid"/>
            <a:round/>
            <a:headEnd type="none" w="sm" len="sm"/>
            <a:tailEnd type="none" w="sm" len="sm"/>
          </a:ln>
        </p:spPr>
      </p:pic>
      <p:sp>
        <p:nvSpPr>
          <p:cNvPr id="386" name="Google Shape;386;p29"/>
          <p:cNvSpPr txBox="1">
            <a:spLocks noGrp="1"/>
          </p:cNvSpPr>
          <p:nvPr>
            <p:ph type="title"/>
          </p:nvPr>
        </p:nvSpPr>
        <p:spPr>
          <a:xfrm>
            <a:off x="457202" y="297325"/>
            <a:ext cx="8819400" cy="16869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The larger the amplitude a particle has, the higher its _________.</a:t>
            </a:r>
            <a:endParaRPr/>
          </a:p>
        </p:txBody>
      </p:sp>
      <p:sp>
        <p:nvSpPr>
          <p:cNvPr id="387" name="Google Shape;387;p2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gdbfc4be162_2_0" descr="kids.jpg"/>
          <p:cNvPicPr preferRelativeResize="0">
            <a:picLocks noGrp="1"/>
          </p:cNvPicPr>
          <p:nvPr>
            <p:ph type="body" idx="1"/>
          </p:nvPr>
        </p:nvPicPr>
        <p:blipFill rotWithShape="1">
          <a:blip r:embed="rId3">
            <a:alphaModFix/>
          </a:blip>
          <a:srcRect t="-9780" b="-9780"/>
          <a:stretch/>
        </p:blipFill>
        <p:spPr>
          <a:xfrm>
            <a:off x="457200" y="1155700"/>
            <a:ext cx="8229600" cy="4526100"/>
          </a:xfrm>
          <a:prstGeom prst="rect">
            <a:avLst/>
          </a:prstGeom>
          <a:noFill/>
          <a:ln w="9525" cap="flat" cmpd="sng">
            <a:solidFill>
              <a:schemeClr val="lt1"/>
            </a:solidFill>
            <a:prstDash val="solid"/>
            <a:round/>
            <a:headEnd type="none" w="sm" len="sm"/>
            <a:tailEnd type="none" w="sm" len="sm"/>
          </a:ln>
        </p:spPr>
      </p:pic>
      <p:sp>
        <p:nvSpPr>
          <p:cNvPr id="394" name="Google Shape;394;gdbfc4be162_2_0"/>
          <p:cNvSpPr txBox="1">
            <a:spLocks noGrp="1"/>
          </p:cNvSpPr>
          <p:nvPr>
            <p:ph type="title"/>
          </p:nvPr>
        </p:nvSpPr>
        <p:spPr>
          <a:xfrm>
            <a:off x="457202" y="297325"/>
            <a:ext cx="8819400" cy="16869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The larger the amplitude a particle has, the higher its </a:t>
            </a:r>
            <a:r>
              <a:rPr lang="en-US" u="sng">
                <a:solidFill>
                  <a:srgbClr val="FF0000"/>
                </a:solidFill>
              </a:rPr>
              <a:t>energy</a:t>
            </a:r>
            <a:r>
              <a:rPr lang="en-US"/>
              <a:t>.</a:t>
            </a:r>
            <a:endParaRPr/>
          </a:p>
        </p:txBody>
      </p:sp>
      <p:sp>
        <p:nvSpPr>
          <p:cNvPr id="395" name="Google Shape;395;gdbfc4be162_2_0"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0"/>
          <p:cNvSpPr/>
          <p:nvPr/>
        </p:nvSpPr>
        <p:spPr>
          <a:xfrm>
            <a:off x="3921643" y="2233075"/>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2" name="Google Shape;402;p30"/>
          <p:cNvSpPr/>
          <p:nvPr/>
        </p:nvSpPr>
        <p:spPr>
          <a:xfrm>
            <a:off x="3921643" y="4454656"/>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03" name="Google Shape;403;p30"/>
          <p:cNvCxnSpPr/>
          <p:nvPr/>
        </p:nvCxnSpPr>
        <p:spPr>
          <a:xfrm>
            <a:off x="1197136" y="2724763"/>
            <a:ext cx="6259411"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cxnSp>
        <p:nvCxnSpPr>
          <p:cNvPr id="404" name="Google Shape;404;p30"/>
          <p:cNvCxnSpPr/>
          <p:nvPr/>
        </p:nvCxnSpPr>
        <p:spPr>
          <a:xfrm>
            <a:off x="3152218" y="4925855"/>
            <a:ext cx="2337767"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sp>
        <p:nvSpPr>
          <p:cNvPr id="405" name="Google Shape;405;p30"/>
          <p:cNvSpPr/>
          <p:nvPr/>
        </p:nvSpPr>
        <p:spPr>
          <a:xfrm>
            <a:off x="594066" y="1475059"/>
            <a:ext cx="7681882" cy="2274049"/>
          </a:xfrm>
          <a:prstGeom prst="ellipse">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6" name="Google Shape;406;p30"/>
          <p:cNvSpPr txBox="1">
            <a:spLocks noGrp="1"/>
          </p:cNvSpPr>
          <p:nvPr>
            <p:ph type="title"/>
          </p:nvPr>
        </p:nvSpPr>
        <p:spPr>
          <a:xfrm>
            <a:off x="594066" y="-118341"/>
            <a:ext cx="8819536" cy="168689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a:t>Why does the top particle have more energy than the bottom particle?</a:t>
            </a:r>
            <a:endParaRPr/>
          </a:p>
        </p:txBody>
      </p:sp>
      <p:sp>
        <p:nvSpPr>
          <p:cNvPr id="407" name="Google Shape;407;p3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1"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4" name="Google Shape;414;p31"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32" descr="Parts of a Wave | Zona Land Education"/>
          <p:cNvPicPr preferRelativeResize="0"/>
          <p:nvPr/>
        </p:nvPicPr>
        <p:blipFill rotWithShape="1">
          <a:blip r:embed="rId3">
            <a:alphaModFix/>
          </a:blip>
          <a:srcRect/>
          <a:stretch/>
        </p:blipFill>
        <p:spPr>
          <a:xfrm>
            <a:off x="735230" y="1675549"/>
            <a:ext cx="7799170" cy="3951515"/>
          </a:xfrm>
          <a:prstGeom prst="rect">
            <a:avLst/>
          </a:prstGeom>
          <a:noFill/>
          <a:ln>
            <a:noFill/>
          </a:ln>
        </p:spPr>
      </p:pic>
      <p:sp>
        <p:nvSpPr>
          <p:cNvPr id="421" name="Google Shape;421;p3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2" name="Google Shape;422;p32"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33" descr="Lesson 44: Frequency, Wavelength, &amp;amp; Amplitude"/>
          <p:cNvPicPr preferRelativeResize="0"/>
          <p:nvPr/>
        </p:nvPicPr>
        <p:blipFill rotWithShape="1">
          <a:blip r:embed="rId3">
            <a:alphaModFix/>
          </a:blip>
          <a:srcRect/>
          <a:stretch/>
        </p:blipFill>
        <p:spPr>
          <a:xfrm>
            <a:off x="246739" y="1702707"/>
            <a:ext cx="8650516" cy="3452585"/>
          </a:xfrm>
          <a:prstGeom prst="rect">
            <a:avLst/>
          </a:prstGeom>
          <a:noFill/>
          <a:ln>
            <a:noFill/>
          </a:ln>
        </p:spPr>
      </p:pic>
      <p:sp>
        <p:nvSpPr>
          <p:cNvPr id="429" name="Google Shape;429;p3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0" name="Google Shape;430;p33"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3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7" name="Google Shape;437;p34"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35" descr="3 • The World Through Sound: Wavelength - Acoustics Today"/>
          <p:cNvPicPr preferRelativeResize="0"/>
          <p:nvPr/>
        </p:nvPicPr>
        <p:blipFill rotWithShape="1">
          <a:blip r:embed="rId3">
            <a:alphaModFix/>
          </a:blip>
          <a:srcRect/>
          <a:stretch/>
        </p:blipFill>
        <p:spPr>
          <a:xfrm>
            <a:off x="242888" y="2173287"/>
            <a:ext cx="8401050" cy="4241800"/>
          </a:xfrm>
          <a:prstGeom prst="rect">
            <a:avLst/>
          </a:prstGeom>
          <a:noFill/>
          <a:ln>
            <a:noFill/>
          </a:ln>
        </p:spPr>
      </p:pic>
      <p:sp>
        <p:nvSpPr>
          <p:cNvPr id="444" name="Google Shape;444;p3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5" name="Google Shape;445;p35"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4"/>
          <p:cNvSpPr txBox="1"/>
          <p:nvPr/>
        </p:nvSpPr>
        <p:spPr>
          <a:xfrm>
            <a:off x="2301072" y="693336"/>
            <a:ext cx="459288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148" name="Google Shape;148;p4"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txBox="1"/>
          <p:nvPr/>
        </p:nvSpPr>
        <p:spPr>
          <a:xfrm>
            <a:off x="2301072" y="1647443"/>
            <a:ext cx="472994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Wavelength and Amplitude</a:t>
            </a:r>
            <a:endParaRPr sz="3200">
              <a:solidFill>
                <a:schemeClr val="dk1"/>
              </a:solidFill>
              <a:latin typeface="Calibri"/>
              <a:ea typeface="Calibri"/>
              <a:cs typeface="Calibri"/>
              <a:sym typeface="Calibri"/>
            </a:endParaRPr>
          </a:p>
        </p:txBody>
      </p:sp>
      <p:sp>
        <p:nvSpPr>
          <p:cNvPr id="150" name="Google Shape;150;p4"/>
          <p:cNvSpPr txBox="1"/>
          <p:nvPr/>
        </p:nvSpPr>
        <p:spPr>
          <a:xfrm>
            <a:off x="859984" y="2497732"/>
            <a:ext cx="7514492" cy="28007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TEACHER DIRECTIONS:</a:t>
            </a:r>
            <a:endParaRPr/>
          </a:p>
          <a:p>
            <a:pPr marL="0" marR="0" lvl="0" indent="0" algn="l" rtl="0">
              <a:spcBef>
                <a:spcPts val="0"/>
              </a:spcBef>
              <a:spcAft>
                <a:spcPts val="0"/>
              </a:spcAft>
              <a:buNone/>
            </a:pPr>
            <a:r>
              <a:rPr lang="en-US" sz="1600" b="1" i="1" u="sng">
                <a:solidFill>
                  <a:schemeClr val="dk1"/>
                </a:solidFill>
                <a:latin typeface="Calibri"/>
                <a:ea typeface="Calibri"/>
                <a:cs typeface="Calibri"/>
                <a:sym typeface="Calibri"/>
              </a:rPr>
              <a:t>Before</a:t>
            </a:r>
            <a:r>
              <a:rPr lang="en-US" sz="1600" i="1" u="sng">
                <a:solidFill>
                  <a:schemeClr val="dk1"/>
                </a:solidFill>
                <a:latin typeface="Calibri"/>
                <a:ea typeface="Calibri"/>
                <a:cs typeface="Calibri"/>
                <a:sym typeface="Calibri"/>
              </a:rPr>
              <a:t>:</a:t>
            </a:r>
            <a:r>
              <a:rPr lang="en-US" sz="1600" i="1">
                <a:solidFill>
                  <a:schemeClr val="dk1"/>
                </a:solidFill>
                <a:latin typeface="Calibri"/>
                <a:ea typeface="Calibri"/>
                <a:cs typeface="Calibri"/>
                <a:sym typeface="Calibri"/>
              </a:rPr>
              <a:t> Click on the video above and show a video about wavelength and amplitude. Make sure to pause the video to check for understanding. Before beginning the video, ask students what they know about waves and what they predict some properties of waves might be. </a:t>
            </a:r>
            <a:endParaRPr/>
          </a:p>
          <a:p>
            <a:pPr marL="0" marR="0" lvl="0" indent="0" algn="l" rtl="0">
              <a:spcBef>
                <a:spcPts val="0"/>
              </a:spcBef>
              <a:spcAft>
                <a:spcPts val="0"/>
              </a:spcAft>
              <a:buNone/>
            </a:pPr>
            <a:endParaRPr sz="16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i="1" u="sng">
                <a:solidFill>
                  <a:schemeClr val="dk1"/>
                </a:solidFill>
                <a:latin typeface="Calibri"/>
                <a:ea typeface="Calibri"/>
                <a:cs typeface="Calibri"/>
                <a:sym typeface="Calibri"/>
              </a:rPr>
              <a:t>During</a:t>
            </a:r>
            <a:r>
              <a:rPr lang="en-US" sz="1600" i="1">
                <a:solidFill>
                  <a:schemeClr val="dk1"/>
                </a:solidFill>
                <a:latin typeface="Calibri"/>
                <a:ea typeface="Calibri"/>
                <a:cs typeface="Calibri"/>
                <a:sym typeface="Calibri"/>
              </a:rPr>
              <a:t>: During the video, make sure to pause and ask students what they think the amplitude of a wave is. Ask students what they observe in the video. </a:t>
            </a:r>
            <a:endParaRPr/>
          </a:p>
          <a:p>
            <a:pPr marL="0" marR="0" lvl="0" indent="0" algn="l" rtl="0">
              <a:spcBef>
                <a:spcPts val="0"/>
              </a:spcBef>
              <a:spcAft>
                <a:spcPts val="0"/>
              </a:spcAft>
              <a:buNone/>
            </a:pPr>
            <a:endParaRPr sz="16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i="1" u="sng">
                <a:solidFill>
                  <a:schemeClr val="dk1"/>
                </a:solidFill>
                <a:latin typeface="Calibri"/>
                <a:ea typeface="Calibri"/>
                <a:cs typeface="Calibri"/>
                <a:sym typeface="Calibri"/>
              </a:rPr>
              <a:t>After</a:t>
            </a:r>
            <a:r>
              <a:rPr lang="en-US" sz="1600" i="1">
                <a:solidFill>
                  <a:schemeClr val="dk1"/>
                </a:solidFill>
                <a:latin typeface="Calibri"/>
                <a:ea typeface="Calibri"/>
                <a:cs typeface="Calibri"/>
                <a:sym typeface="Calibri"/>
              </a:rPr>
              <a:t>: Tell students that in today’s lesson they will learn more about amplitude. They will also learn about wavelength, but that will be a little bit later.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6"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37" descr="Parts of a Wave | Zona Land Education"/>
          <p:cNvPicPr preferRelativeResize="0"/>
          <p:nvPr/>
        </p:nvPicPr>
        <p:blipFill rotWithShape="1">
          <a:blip r:embed="rId3">
            <a:alphaModFix/>
          </a:blip>
          <a:srcRect/>
          <a:stretch/>
        </p:blipFill>
        <p:spPr>
          <a:xfrm>
            <a:off x="735230" y="2158999"/>
            <a:ext cx="7799170" cy="3951515"/>
          </a:xfrm>
          <a:prstGeom prst="rect">
            <a:avLst/>
          </a:prstGeom>
          <a:noFill/>
          <a:ln>
            <a:noFill/>
          </a:ln>
        </p:spPr>
      </p:pic>
      <p:sp>
        <p:nvSpPr>
          <p:cNvPr id="458" name="Google Shape;458;p37"/>
          <p:cNvSpPr/>
          <p:nvPr/>
        </p:nvSpPr>
        <p:spPr>
          <a:xfrm>
            <a:off x="1028700" y="2305867"/>
            <a:ext cx="5400675" cy="951683"/>
          </a:xfrm>
          <a:prstGeom prst="ellipse">
            <a:avLst/>
          </a:prstGeom>
          <a:noFill/>
          <a:ln w="1079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9" name="Google Shape;459;p3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7"/>
          <p:cNvSpPr txBox="1"/>
          <p:nvPr/>
        </p:nvSpPr>
        <p:spPr>
          <a:xfrm>
            <a:off x="609600" y="618970"/>
            <a:ext cx="8305800" cy="1686897"/>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Is the distance between the two points on the wave below an example of amplitude?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38" descr="Lesson 44: Frequency, Wavelength, &amp;amp; Amplitude"/>
          <p:cNvPicPr preferRelativeResize="0"/>
          <p:nvPr/>
        </p:nvPicPr>
        <p:blipFill rotWithShape="1">
          <a:blip r:embed="rId3">
            <a:alphaModFix/>
          </a:blip>
          <a:srcRect/>
          <a:stretch/>
        </p:blipFill>
        <p:spPr>
          <a:xfrm>
            <a:off x="217714" y="2178957"/>
            <a:ext cx="8650515" cy="3452585"/>
          </a:xfrm>
          <a:prstGeom prst="rect">
            <a:avLst/>
          </a:prstGeom>
          <a:noFill/>
          <a:ln>
            <a:noFill/>
          </a:ln>
        </p:spPr>
      </p:pic>
      <p:sp>
        <p:nvSpPr>
          <p:cNvPr id="467" name="Google Shape;467;p3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8" name="Google Shape;468;p38"/>
          <p:cNvGrpSpPr/>
          <p:nvPr/>
        </p:nvGrpSpPr>
        <p:grpSpPr>
          <a:xfrm>
            <a:off x="2819399" y="3992467"/>
            <a:ext cx="4763" cy="1146600"/>
            <a:chOff x="2819399" y="3992467"/>
            <a:chExt cx="4763" cy="1146600"/>
          </a:xfrm>
        </p:grpSpPr>
        <p:cxnSp>
          <p:nvCxnSpPr>
            <p:cNvPr id="469" name="Google Shape;469;p38"/>
            <p:cNvCxnSpPr/>
            <p:nvPr/>
          </p:nvCxnSpPr>
          <p:spPr>
            <a:xfrm rot="10800000">
              <a:off x="2819399" y="3992467"/>
              <a:ext cx="0" cy="1146600"/>
            </a:xfrm>
            <a:prstGeom prst="straightConnector1">
              <a:avLst/>
            </a:prstGeom>
            <a:noFill/>
            <a:ln w="5715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470" name="Google Shape;470;p38"/>
            <p:cNvCxnSpPr/>
            <p:nvPr/>
          </p:nvCxnSpPr>
          <p:spPr>
            <a:xfrm>
              <a:off x="2824162" y="4172609"/>
              <a:ext cx="0" cy="966458"/>
            </a:xfrm>
            <a:prstGeom prst="straightConnector1">
              <a:avLst/>
            </a:prstGeom>
            <a:noFill/>
            <a:ln w="5715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grpSp>
      <p:sp>
        <p:nvSpPr>
          <p:cNvPr id="471" name="Google Shape;471;p38"/>
          <p:cNvSpPr txBox="1"/>
          <p:nvPr/>
        </p:nvSpPr>
        <p:spPr>
          <a:xfrm>
            <a:off x="609600" y="618970"/>
            <a:ext cx="8305800" cy="1686897"/>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Is the measure of the wave (shown by the arrows) an example of amplitude?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39" descr="Lesson 44: Frequency, Wavelength, &amp;amp; Amplitude"/>
          <p:cNvPicPr preferRelativeResize="0"/>
          <p:nvPr/>
        </p:nvPicPr>
        <p:blipFill rotWithShape="1">
          <a:blip r:embed="rId3">
            <a:alphaModFix/>
          </a:blip>
          <a:srcRect/>
          <a:stretch/>
        </p:blipFill>
        <p:spPr>
          <a:xfrm>
            <a:off x="217714" y="2178957"/>
            <a:ext cx="8650515" cy="3452585"/>
          </a:xfrm>
          <a:prstGeom prst="rect">
            <a:avLst/>
          </a:prstGeom>
          <a:noFill/>
          <a:ln>
            <a:noFill/>
          </a:ln>
        </p:spPr>
      </p:pic>
      <p:sp>
        <p:nvSpPr>
          <p:cNvPr id="478" name="Google Shape;478;p3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9"/>
          <p:cNvSpPr txBox="1"/>
          <p:nvPr/>
        </p:nvSpPr>
        <p:spPr>
          <a:xfrm>
            <a:off x="609600" y="618970"/>
            <a:ext cx="8305800" cy="1686897"/>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Why is the measurement shown below an example of amplitude?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42"/>
          <p:cNvSpPr txBox="1">
            <a:spLocks noGrp="1"/>
          </p:cNvSpPr>
          <p:nvPr>
            <p:ph type="title"/>
          </p:nvPr>
        </p:nvSpPr>
        <p:spPr>
          <a:xfrm>
            <a:off x="324464" y="546178"/>
            <a:ext cx="8819536" cy="168689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amplitude? </a:t>
            </a:r>
            <a:endParaRPr/>
          </a:p>
        </p:txBody>
      </p:sp>
      <p:grpSp>
        <p:nvGrpSpPr>
          <p:cNvPr id="486" name="Google Shape;486;p42"/>
          <p:cNvGrpSpPr/>
          <p:nvPr/>
        </p:nvGrpSpPr>
        <p:grpSpPr>
          <a:xfrm>
            <a:off x="1191395" y="2403344"/>
            <a:ext cx="6259411" cy="2522511"/>
            <a:chOff x="1191395" y="2403344"/>
            <a:chExt cx="6259411" cy="2522511"/>
          </a:xfrm>
        </p:grpSpPr>
        <p:sp>
          <p:nvSpPr>
            <p:cNvPr id="487" name="Google Shape;487;p42"/>
            <p:cNvSpPr/>
            <p:nvPr/>
          </p:nvSpPr>
          <p:spPr>
            <a:xfrm>
              <a:off x="3921643" y="2403344"/>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8" name="Google Shape;488;p42"/>
            <p:cNvSpPr/>
            <p:nvPr/>
          </p:nvSpPr>
          <p:spPr>
            <a:xfrm>
              <a:off x="3921643" y="4024430"/>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89" name="Google Shape;489;p42"/>
            <p:cNvCxnSpPr/>
            <p:nvPr/>
          </p:nvCxnSpPr>
          <p:spPr>
            <a:xfrm>
              <a:off x="1191395" y="2854056"/>
              <a:ext cx="6259411"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cxnSp>
          <p:nvCxnSpPr>
            <p:cNvPr id="490" name="Google Shape;490;p42"/>
            <p:cNvCxnSpPr/>
            <p:nvPr/>
          </p:nvCxnSpPr>
          <p:spPr>
            <a:xfrm>
              <a:off x="3152216" y="4475142"/>
              <a:ext cx="2337767"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grpSp>
      <p:sp>
        <p:nvSpPr>
          <p:cNvPr id="491" name="Google Shape;491;p4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43"/>
          <p:cNvSpPr/>
          <p:nvPr/>
        </p:nvSpPr>
        <p:spPr>
          <a:xfrm>
            <a:off x="3921643" y="2233075"/>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8" name="Google Shape;498;p43"/>
          <p:cNvSpPr/>
          <p:nvPr/>
        </p:nvSpPr>
        <p:spPr>
          <a:xfrm>
            <a:off x="3921643" y="4454656"/>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99" name="Google Shape;499;p43"/>
          <p:cNvCxnSpPr/>
          <p:nvPr/>
        </p:nvCxnSpPr>
        <p:spPr>
          <a:xfrm>
            <a:off x="1197136" y="2724763"/>
            <a:ext cx="6259411"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cxnSp>
        <p:nvCxnSpPr>
          <p:cNvPr id="500" name="Google Shape;500;p43"/>
          <p:cNvCxnSpPr/>
          <p:nvPr/>
        </p:nvCxnSpPr>
        <p:spPr>
          <a:xfrm>
            <a:off x="3152218" y="4925855"/>
            <a:ext cx="2337767"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sp>
        <p:nvSpPr>
          <p:cNvPr id="501" name="Google Shape;501;p43"/>
          <p:cNvSpPr/>
          <p:nvPr/>
        </p:nvSpPr>
        <p:spPr>
          <a:xfrm>
            <a:off x="594066" y="1932145"/>
            <a:ext cx="7681882" cy="1816963"/>
          </a:xfrm>
          <a:prstGeom prst="ellipse">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2" name="Google Shape;502;p43"/>
          <p:cNvSpPr txBox="1">
            <a:spLocks noGrp="1"/>
          </p:cNvSpPr>
          <p:nvPr>
            <p:ph type="title"/>
          </p:nvPr>
        </p:nvSpPr>
        <p:spPr>
          <a:xfrm>
            <a:off x="849542" y="-596"/>
            <a:ext cx="8394765" cy="168689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a:t>Why does the top particle have more ENERGY than the bottom particle?</a:t>
            </a:r>
            <a:endParaRPr/>
          </a:p>
        </p:txBody>
      </p:sp>
      <p:sp>
        <p:nvSpPr>
          <p:cNvPr id="503" name="Google Shape;503;p4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46"/>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510" name="Google Shape;510;p46"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7"/>
          <p:cNvSpPr txBox="1">
            <a:spLocks noGrp="1"/>
          </p:cNvSpPr>
          <p:nvPr>
            <p:ph type="title"/>
          </p:nvPr>
        </p:nvSpPr>
        <p:spPr>
          <a:xfrm>
            <a:off x="324464" y="546178"/>
            <a:ext cx="8819536" cy="168689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a:t>Amplitude:</a:t>
            </a:r>
            <a:r>
              <a:rPr lang="en-US" b="1"/>
              <a:t> </a:t>
            </a:r>
            <a:r>
              <a:rPr lang="en-US"/>
              <a:t>is the maximum distance a particle travels from rest. </a:t>
            </a:r>
            <a:endParaRPr/>
          </a:p>
        </p:txBody>
      </p:sp>
      <p:grpSp>
        <p:nvGrpSpPr>
          <p:cNvPr id="517" name="Google Shape;517;p47"/>
          <p:cNvGrpSpPr/>
          <p:nvPr/>
        </p:nvGrpSpPr>
        <p:grpSpPr>
          <a:xfrm>
            <a:off x="1442294" y="2835185"/>
            <a:ext cx="6259411" cy="2522511"/>
            <a:chOff x="1191395" y="2403344"/>
            <a:chExt cx="6259411" cy="2522511"/>
          </a:xfrm>
        </p:grpSpPr>
        <p:sp>
          <p:nvSpPr>
            <p:cNvPr id="518" name="Google Shape;518;p47"/>
            <p:cNvSpPr/>
            <p:nvPr/>
          </p:nvSpPr>
          <p:spPr>
            <a:xfrm>
              <a:off x="3921643" y="2403344"/>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9" name="Google Shape;519;p47"/>
            <p:cNvSpPr/>
            <p:nvPr/>
          </p:nvSpPr>
          <p:spPr>
            <a:xfrm>
              <a:off x="3921643" y="4024430"/>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20" name="Google Shape;520;p47"/>
            <p:cNvCxnSpPr/>
            <p:nvPr/>
          </p:nvCxnSpPr>
          <p:spPr>
            <a:xfrm>
              <a:off x="1191395" y="2854056"/>
              <a:ext cx="6259411"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cxnSp>
          <p:nvCxnSpPr>
            <p:cNvPr id="521" name="Google Shape;521;p47"/>
            <p:cNvCxnSpPr/>
            <p:nvPr/>
          </p:nvCxnSpPr>
          <p:spPr>
            <a:xfrm>
              <a:off x="3152216" y="4475142"/>
              <a:ext cx="2337767"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grpSp>
      <p:sp>
        <p:nvSpPr>
          <p:cNvPr id="522" name="Google Shape;522;p47"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48"/>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529" name="Google Shape;529;p48"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0" name="Google Shape;530;p48"/>
          <p:cNvPicPr preferRelativeResize="0"/>
          <p:nvPr/>
        </p:nvPicPr>
        <p:blipFill rotWithShape="1">
          <a:blip r:embed="rId4">
            <a:alphaModFix/>
          </a:blip>
          <a:srcRect l="19341" t="18250" r="23905" b="20750"/>
          <a:stretch/>
        </p:blipFill>
        <p:spPr>
          <a:xfrm>
            <a:off x="3725895" y="2043113"/>
            <a:ext cx="5189505" cy="3486150"/>
          </a:xfrm>
          <a:prstGeom prst="rect">
            <a:avLst/>
          </a:prstGeom>
          <a:noFill/>
          <a:ln>
            <a:noFill/>
          </a:ln>
        </p:spPr>
      </p:pic>
      <p:sp>
        <p:nvSpPr>
          <p:cNvPr id="531" name="Google Shape;531;p48"/>
          <p:cNvSpPr txBox="1"/>
          <p:nvPr/>
        </p:nvSpPr>
        <p:spPr>
          <a:xfrm>
            <a:off x="210996" y="2421313"/>
            <a:ext cx="3080700" cy="3971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on the simulation above to interact with waves.</a:t>
            </a:r>
            <a:endParaRPr i="1"/>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While interacting with the waves, only change the amplitude. Predict what you think will happen when you increase or decrease the amplitude of a wave. Once you have made your predictions, change the amplitude of the wave and then click on play, so see if your prediction was correct. </a:t>
            </a:r>
            <a:endParaRPr i="1"/>
          </a:p>
        </p:txBody>
      </p:sp>
      <p:sp>
        <p:nvSpPr>
          <p:cNvPr id="532" name="Google Shape;532;p48"/>
          <p:cNvSpPr txBox="1"/>
          <p:nvPr/>
        </p:nvSpPr>
        <p:spPr>
          <a:xfrm>
            <a:off x="1751418" y="928035"/>
            <a:ext cx="580392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Waves Gizmo</a:t>
            </a:r>
            <a:endParaRPr sz="3600">
              <a:solidFill>
                <a:schemeClr val="dk1"/>
              </a:solidFill>
              <a:latin typeface="Calibri"/>
              <a:ea typeface="Calibri"/>
              <a:cs typeface="Calibri"/>
              <a:sym typeface="Calibri"/>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(Explore Learning)</a:t>
            </a:r>
            <a:endParaRPr/>
          </a:p>
        </p:txBody>
      </p:sp>
      <p:pic>
        <p:nvPicPr>
          <p:cNvPr id="533" name="Google Shape;533;p48" descr="Cursor"/>
          <p:cNvPicPr preferRelativeResize="0"/>
          <p:nvPr/>
        </p:nvPicPr>
        <p:blipFill rotWithShape="1">
          <a:blip r:embed="rId6">
            <a:alphaModFix/>
          </a:blip>
          <a:srcRect/>
          <a:stretch/>
        </p:blipFill>
        <p:spPr>
          <a:xfrm rot="5400000">
            <a:off x="1584719" y="1517151"/>
            <a:ext cx="914400" cy="9144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de8dac1a87_0_54"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gde8dac1a87_0_54"/>
          <p:cNvSpPr txBox="1"/>
          <p:nvPr/>
        </p:nvSpPr>
        <p:spPr>
          <a:xfrm>
            <a:off x="722555" y="180654"/>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are the properties of waves and how are they related?</a:t>
            </a:r>
            <a:endParaRPr/>
          </a:p>
        </p:txBody>
      </p:sp>
      <p:grpSp>
        <p:nvGrpSpPr>
          <p:cNvPr id="541" name="Google Shape;541;gde8dac1a87_0_54"/>
          <p:cNvGrpSpPr/>
          <p:nvPr/>
        </p:nvGrpSpPr>
        <p:grpSpPr>
          <a:xfrm>
            <a:off x="128116" y="4560690"/>
            <a:ext cx="3500312" cy="2214074"/>
            <a:chOff x="1239039" y="2403344"/>
            <a:chExt cx="6259500" cy="2522586"/>
          </a:xfrm>
        </p:grpSpPr>
        <p:sp>
          <p:nvSpPr>
            <p:cNvPr id="542" name="Google Shape;542;gde8dac1a87_0_54"/>
            <p:cNvSpPr/>
            <p:nvPr/>
          </p:nvSpPr>
          <p:spPr>
            <a:xfrm>
              <a:off x="3921643" y="2403344"/>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3" name="Google Shape;543;gde8dac1a87_0_54"/>
            <p:cNvSpPr/>
            <p:nvPr/>
          </p:nvSpPr>
          <p:spPr>
            <a:xfrm>
              <a:off x="3921643" y="4024430"/>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44" name="Google Shape;544;gde8dac1a87_0_54"/>
            <p:cNvCxnSpPr/>
            <p:nvPr/>
          </p:nvCxnSpPr>
          <p:spPr>
            <a:xfrm>
              <a:off x="1239039" y="2835958"/>
              <a:ext cx="62595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cxnSp>
          <p:nvCxnSpPr>
            <p:cNvPr id="545" name="Google Shape;545;gde8dac1a87_0_54"/>
            <p:cNvCxnSpPr/>
            <p:nvPr/>
          </p:nvCxnSpPr>
          <p:spPr>
            <a:xfrm>
              <a:off x="3152216" y="4475142"/>
              <a:ext cx="23379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grpSp>
      <p:pic>
        <p:nvPicPr>
          <p:cNvPr id="546" name="Google Shape;546;gde8dac1a87_0_54"/>
          <p:cNvPicPr preferRelativeResize="0"/>
          <p:nvPr/>
        </p:nvPicPr>
        <p:blipFill rotWithShape="1">
          <a:blip r:embed="rId4">
            <a:alphaModFix/>
          </a:blip>
          <a:srcRect t="-26382" b="-26382"/>
          <a:stretch/>
        </p:blipFill>
        <p:spPr>
          <a:xfrm>
            <a:off x="4022688" y="956929"/>
            <a:ext cx="4748001" cy="2732922"/>
          </a:xfrm>
          <a:prstGeom prst="rect">
            <a:avLst/>
          </a:prstGeom>
          <a:noFill/>
          <a:ln>
            <a:noFill/>
          </a:ln>
        </p:spPr>
      </p:pic>
      <p:pic>
        <p:nvPicPr>
          <p:cNvPr id="547" name="Google Shape;547;gde8dac1a87_0_54" descr="frequency.jpg"/>
          <p:cNvPicPr preferRelativeResize="0"/>
          <p:nvPr/>
        </p:nvPicPr>
        <p:blipFill rotWithShape="1">
          <a:blip r:embed="rId5">
            <a:alphaModFix/>
          </a:blip>
          <a:srcRect l="-18191" r="-18178"/>
          <a:stretch/>
        </p:blipFill>
        <p:spPr>
          <a:xfrm>
            <a:off x="-304072" y="1966615"/>
            <a:ext cx="4122058" cy="2455171"/>
          </a:xfrm>
          <a:prstGeom prst="rect">
            <a:avLst/>
          </a:prstGeom>
          <a:noFill/>
          <a:ln>
            <a:noFill/>
          </a:ln>
        </p:spPr>
      </p:pic>
      <p:pic>
        <p:nvPicPr>
          <p:cNvPr id="548" name="Google Shape;548;gde8dac1a87_0_54" descr="schoolphysics ::Welcome::"/>
          <p:cNvPicPr preferRelativeResize="0"/>
          <p:nvPr/>
        </p:nvPicPr>
        <p:blipFill rotWithShape="1">
          <a:blip r:embed="rId6">
            <a:alphaModFix/>
          </a:blip>
          <a:srcRect/>
          <a:stretch/>
        </p:blipFill>
        <p:spPr>
          <a:xfrm>
            <a:off x="4116648" y="5072066"/>
            <a:ext cx="4560104" cy="1710028"/>
          </a:xfrm>
          <a:prstGeom prst="rect">
            <a:avLst/>
          </a:prstGeom>
          <a:noFill/>
          <a:ln>
            <a:noFill/>
          </a:ln>
        </p:spPr>
      </p:pic>
      <p:pic>
        <p:nvPicPr>
          <p:cNvPr id="549" name="Google Shape;549;gde8dac1a87_0_54" descr="box.jpg"/>
          <p:cNvPicPr preferRelativeResize="0"/>
          <p:nvPr/>
        </p:nvPicPr>
        <p:blipFill rotWithShape="1">
          <a:blip r:embed="rId7">
            <a:alphaModFix/>
          </a:blip>
          <a:srcRect t="8725" b="8725"/>
          <a:stretch/>
        </p:blipFill>
        <p:spPr>
          <a:xfrm>
            <a:off x="5155998" y="3027212"/>
            <a:ext cx="3912904" cy="215762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50"/>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8900" y="1007400"/>
            <a:ext cx="5981766" cy="507831"/>
          </a:xfrm>
          <a:prstGeom prst="rect">
            <a:avLst/>
          </a:prstGeom>
          <a:noFill/>
        </p:spPr>
        <p:txBody>
          <a:bodyPr wrap="none" rtlCol="0">
            <a:spAutoFit/>
          </a:bodyPr>
          <a:lstStyle/>
          <a:p>
            <a:r>
              <a:rPr lang="en-US" sz="2700" dirty="0"/>
              <a:t>This Video Created With Resources From:</a:t>
            </a:r>
          </a:p>
        </p:txBody>
      </p:sp>
      <p:sp>
        <p:nvSpPr>
          <p:cNvPr id="4" name="TextBox 3"/>
          <p:cNvSpPr txBox="1"/>
          <p:nvPr/>
        </p:nvSpPr>
        <p:spPr>
          <a:xfrm>
            <a:off x="588172" y="4919326"/>
            <a:ext cx="8115299" cy="1200329"/>
          </a:xfrm>
          <a:prstGeom prst="rect">
            <a:avLst/>
          </a:prstGeom>
          <a:noFill/>
        </p:spPr>
        <p:txBody>
          <a:bodyPr wrap="square" rtlCol="0">
            <a:spAutoFit/>
          </a:bodyPr>
          <a:lstStyle/>
          <a:p>
            <a:pPr algn="ctr"/>
            <a:r>
              <a:rPr lang="en-US" b="1" dirty="0"/>
              <a:t>Questions or Comments</a:t>
            </a:r>
          </a:p>
          <a:p>
            <a:pPr algn="ctr"/>
            <a:endParaRPr lang="en-US" b="1" dirty="0"/>
          </a:p>
          <a:p>
            <a:pPr algn="ctr"/>
            <a:r>
              <a:rPr lang="en-US" dirty="0"/>
              <a:t> Michael Kennedy, Ph.D.          MKennedy@Virginia.edu </a:t>
            </a:r>
          </a:p>
          <a:p>
            <a:pPr algn="ctr"/>
            <a:r>
              <a:rPr lang="en-US" dirty="0"/>
              <a:t>Rachel L Kunemund, Ph.D.	rk8vm@virginia.edu</a:t>
            </a:r>
          </a:p>
        </p:txBody>
      </p:sp>
      <p:pic>
        <p:nvPicPr>
          <p:cNvPr id="1026" name="Picture 2" descr="IEP Translation – Communication from OSEP regarding the ...">
            <a:extLst>
              <a:ext uri="{FF2B5EF4-FFF2-40B4-BE49-F238E27FC236}">
                <a16:creationId xmlns:a16="http://schemas.microsoft.com/office/drawing/2014/main" id="{DD7666DC-F396-456E-B4E8-F6B72C706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048" y="1572482"/>
            <a:ext cx="3821907" cy="671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F361E70-3964-488B-B599-B49F39A6C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950" y="3515977"/>
            <a:ext cx="6342100" cy="1137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Department of Education - Wikipedia">
            <a:extLst>
              <a:ext uri="{FF2B5EF4-FFF2-40B4-BE49-F238E27FC236}">
                <a16:creationId xmlns:a16="http://schemas.microsoft.com/office/drawing/2014/main" id="{54C82D93-5DCA-45DD-ABA4-ACE77579C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902" y="2349776"/>
            <a:ext cx="1194199" cy="11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636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grpSp>
        <p:nvGrpSpPr>
          <p:cNvPr id="570" name="Google Shape;570;p52"/>
          <p:cNvGrpSpPr/>
          <p:nvPr/>
        </p:nvGrpSpPr>
        <p:grpSpPr>
          <a:xfrm>
            <a:off x="1505008" y="297180"/>
            <a:ext cx="5828913" cy="6262953"/>
            <a:chOff x="814636" y="0"/>
            <a:chExt cx="5828913" cy="6262953"/>
          </a:xfrm>
        </p:grpSpPr>
        <p:sp>
          <p:nvSpPr>
            <p:cNvPr id="571" name="Google Shape;571;p52"/>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2"/>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“Big Idea” Question</a:t>
              </a:r>
              <a:endParaRPr/>
            </a:p>
          </p:txBody>
        </p:sp>
        <p:sp>
          <p:nvSpPr>
            <p:cNvPr id="573" name="Google Shape;573;p52"/>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2"/>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2"/>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Review Concepts</a:t>
              </a:r>
              <a:endParaRPr/>
            </a:p>
          </p:txBody>
        </p:sp>
        <p:sp>
          <p:nvSpPr>
            <p:cNvPr id="576" name="Google Shape;576;p52"/>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52"/>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52"/>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Check-In Questions</a:t>
              </a:r>
              <a:endParaRPr/>
            </a:p>
          </p:txBody>
        </p:sp>
        <p:sp>
          <p:nvSpPr>
            <p:cNvPr id="579" name="Google Shape;579;p52"/>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52"/>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52"/>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Teacher Demo</a:t>
              </a:r>
              <a:endParaRPr/>
            </a:p>
          </p:txBody>
        </p:sp>
        <p:sp>
          <p:nvSpPr>
            <p:cNvPr id="582" name="Google Shape;582;p52"/>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52"/>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2"/>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585" name="Google Shape;585;p52"/>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52"/>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2"/>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Simulation/Activity</a:t>
              </a:r>
              <a:endParaRPr/>
            </a:p>
          </p:txBody>
        </p:sp>
        <p:sp>
          <p:nvSpPr>
            <p:cNvPr id="588" name="Google Shape;588;p52"/>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9" name="Google Shape;589;p52"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590" name="Google Shape;590;p52"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591" name="Google Shape;591;p52"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592" name="Google Shape;592;p52"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593" name="Google Shape;593;p5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4" name="Google Shape;594;p5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53"/>
          <p:cNvSpPr txBox="1"/>
          <p:nvPr/>
        </p:nvSpPr>
        <p:spPr>
          <a:xfrm>
            <a:off x="1828800" y="211015"/>
            <a:ext cx="5486400"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Intensity</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01" name="Google Shape;601;p53"/>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2" name="Google Shape;602;p53"/>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603" name="Google Shape;603;p53" descr="box.jpg"/>
          <p:cNvPicPr preferRelativeResize="0"/>
          <p:nvPr/>
        </p:nvPicPr>
        <p:blipFill rotWithShape="1">
          <a:blip r:embed="rId3">
            <a:alphaModFix/>
          </a:blip>
          <a:srcRect t="8727" b="8727"/>
          <a:stretch/>
        </p:blipFill>
        <p:spPr>
          <a:xfrm>
            <a:off x="457200" y="2219325"/>
            <a:ext cx="8229600" cy="452596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gde8dac1a87_0_69"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gde8dac1a87_0_69"/>
          <p:cNvSpPr txBox="1"/>
          <p:nvPr/>
        </p:nvSpPr>
        <p:spPr>
          <a:xfrm>
            <a:off x="722555" y="180654"/>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are the properties of waves and how are they related?</a:t>
            </a:r>
            <a:endParaRPr/>
          </a:p>
        </p:txBody>
      </p:sp>
      <p:grpSp>
        <p:nvGrpSpPr>
          <p:cNvPr id="611" name="Google Shape;611;gde8dac1a87_0_69"/>
          <p:cNvGrpSpPr/>
          <p:nvPr/>
        </p:nvGrpSpPr>
        <p:grpSpPr>
          <a:xfrm>
            <a:off x="128116" y="4560690"/>
            <a:ext cx="3500312" cy="2214074"/>
            <a:chOff x="1239039" y="2403344"/>
            <a:chExt cx="6259500" cy="2522586"/>
          </a:xfrm>
        </p:grpSpPr>
        <p:sp>
          <p:nvSpPr>
            <p:cNvPr id="612" name="Google Shape;612;gde8dac1a87_0_69"/>
            <p:cNvSpPr/>
            <p:nvPr/>
          </p:nvSpPr>
          <p:spPr>
            <a:xfrm>
              <a:off x="3921643" y="2403344"/>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3" name="Google Shape;613;gde8dac1a87_0_69"/>
            <p:cNvSpPr/>
            <p:nvPr/>
          </p:nvSpPr>
          <p:spPr>
            <a:xfrm>
              <a:off x="3921643" y="4024430"/>
              <a:ext cx="901200" cy="901500"/>
            </a:xfrm>
            <a:prstGeom prst="ellipse">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614" name="Google Shape;614;gde8dac1a87_0_69"/>
            <p:cNvCxnSpPr/>
            <p:nvPr/>
          </p:nvCxnSpPr>
          <p:spPr>
            <a:xfrm>
              <a:off x="1239039" y="2835958"/>
              <a:ext cx="62595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cxnSp>
          <p:nvCxnSpPr>
            <p:cNvPr id="615" name="Google Shape;615;gde8dac1a87_0_69"/>
            <p:cNvCxnSpPr/>
            <p:nvPr/>
          </p:nvCxnSpPr>
          <p:spPr>
            <a:xfrm>
              <a:off x="3152216" y="4475142"/>
              <a:ext cx="2337900"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50"/>
                </a:srgbClr>
              </a:outerShdw>
            </a:effectLst>
          </p:spPr>
        </p:cxnSp>
      </p:grpSp>
      <p:pic>
        <p:nvPicPr>
          <p:cNvPr id="616" name="Google Shape;616;gde8dac1a87_0_69"/>
          <p:cNvPicPr preferRelativeResize="0"/>
          <p:nvPr/>
        </p:nvPicPr>
        <p:blipFill rotWithShape="1">
          <a:blip r:embed="rId4">
            <a:alphaModFix/>
          </a:blip>
          <a:srcRect t="-26382" b="-26382"/>
          <a:stretch/>
        </p:blipFill>
        <p:spPr>
          <a:xfrm>
            <a:off x="4022688" y="956929"/>
            <a:ext cx="4748001" cy="2732922"/>
          </a:xfrm>
          <a:prstGeom prst="rect">
            <a:avLst/>
          </a:prstGeom>
          <a:noFill/>
          <a:ln>
            <a:noFill/>
          </a:ln>
        </p:spPr>
      </p:pic>
      <p:pic>
        <p:nvPicPr>
          <p:cNvPr id="617" name="Google Shape;617;gde8dac1a87_0_69" descr="frequency.jpg"/>
          <p:cNvPicPr preferRelativeResize="0"/>
          <p:nvPr/>
        </p:nvPicPr>
        <p:blipFill rotWithShape="1">
          <a:blip r:embed="rId5">
            <a:alphaModFix/>
          </a:blip>
          <a:srcRect l="-18191" r="-18178"/>
          <a:stretch/>
        </p:blipFill>
        <p:spPr>
          <a:xfrm>
            <a:off x="-304072" y="1966615"/>
            <a:ext cx="4122058" cy="2455171"/>
          </a:xfrm>
          <a:prstGeom prst="rect">
            <a:avLst/>
          </a:prstGeom>
          <a:noFill/>
          <a:ln>
            <a:noFill/>
          </a:ln>
        </p:spPr>
      </p:pic>
      <p:pic>
        <p:nvPicPr>
          <p:cNvPr id="618" name="Google Shape;618;gde8dac1a87_0_69" descr="schoolphysics ::Welcome::"/>
          <p:cNvPicPr preferRelativeResize="0"/>
          <p:nvPr/>
        </p:nvPicPr>
        <p:blipFill rotWithShape="1">
          <a:blip r:embed="rId6">
            <a:alphaModFix/>
          </a:blip>
          <a:srcRect/>
          <a:stretch/>
        </p:blipFill>
        <p:spPr>
          <a:xfrm>
            <a:off x="4116648" y="5072066"/>
            <a:ext cx="4560104" cy="1710028"/>
          </a:xfrm>
          <a:prstGeom prst="rect">
            <a:avLst/>
          </a:prstGeom>
          <a:noFill/>
          <a:ln>
            <a:noFill/>
          </a:ln>
        </p:spPr>
      </p:pic>
      <p:pic>
        <p:nvPicPr>
          <p:cNvPr id="619" name="Google Shape;619;gde8dac1a87_0_69" descr="box.jpg"/>
          <p:cNvPicPr preferRelativeResize="0"/>
          <p:nvPr/>
        </p:nvPicPr>
        <p:blipFill rotWithShape="1">
          <a:blip r:embed="rId7">
            <a:alphaModFix/>
          </a:blip>
          <a:srcRect t="8725" b="8725"/>
          <a:stretch/>
        </p:blipFill>
        <p:spPr>
          <a:xfrm>
            <a:off x="5155998" y="3027212"/>
            <a:ext cx="3912904" cy="215762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55"/>
          <p:cNvSpPr txBox="1"/>
          <p:nvPr/>
        </p:nvSpPr>
        <p:spPr>
          <a:xfrm>
            <a:off x="2301072" y="693336"/>
            <a:ext cx="4685355"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626" name="Google Shape;626;p55"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55"/>
          <p:cNvSpPr txBox="1"/>
          <p:nvPr/>
        </p:nvSpPr>
        <p:spPr>
          <a:xfrm>
            <a:off x="1879442" y="1647443"/>
            <a:ext cx="596067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Amplitude, Loudness, Intensity</a:t>
            </a:r>
            <a:endParaRPr sz="3600" u="sng">
              <a:solidFill>
                <a:schemeClr val="dk1"/>
              </a:solidFill>
              <a:latin typeface="Calibri"/>
              <a:ea typeface="Calibri"/>
              <a:cs typeface="Calibri"/>
              <a:sym typeface="Calibri"/>
            </a:endParaRPr>
          </a:p>
        </p:txBody>
      </p:sp>
      <p:sp>
        <p:nvSpPr>
          <p:cNvPr id="628" name="Google Shape;628;p55"/>
          <p:cNvSpPr txBox="1"/>
          <p:nvPr/>
        </p:nvSpPr>
        <p:spPr>
          <a:xfrm>
            <a:off x="859984" y="2497732"/>
            <a:ext cx="7514492" cy="23083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TEACHER DIRECTIONS:</a:t>
            </a:r>
            <a:endParaRPr/>
          </a:p>
          <a:p>
            <a:pPr marL="0" marR="0" lvl="0" indent="0" algn="l" rtl="0">
              <a:spcBef>
                <a:spcPts val="0"/>
              </a:spcBef>
              <a:spcAft>
                <a:spcPts val="0"/>
              </a:spcAft>
              <a:buNone/>
            </a:pPr>
            <a:r>
              <a:rPr lang="en-US" sz="1600" b="1" i="1" u="sng">
                <a:solidFill>
                  <a:schemeClr val="dk1"/>
                </a:solidFill>
                <a:latin typeface="Calibri"/>
                <a:ea typeface="Calibri"/>
                <a:cs typeface="Calibri"/>
                <a:sym typeface="Calibri"/>
              </a:rPr>
              <a:t>Before</a:t>
            </a:r>
            <a:r>
              <a:rPr lang="en-US" sz="1600" i="1" u="sng">
                <a:solidFill>
                  <a:schemeClr val="dk1"/>
                </a:solidFill>
                <a:latin typeface="Calibri"/>
                <a:ea typeface="Calibri"/>
                <a:cs typeface="Calibri"/>
                <a:sym typeface="Calibri"/>
              </a:rPr>
              <a:t>:</a:t>
            </a:r>
            <a:r>
              <a:rPr lang="en-US" sz="1600" i="1">
                <a:solidFill>
                  <a:schemeClr val="dk1"/>
                </a:solidFill>
                <a:latin typeface="Calibri"/>
                <a:ea typeface="Calibri"/>
                <a:cs typeface="Calibri"/>
                <a:sym typeface="Calibri"/>
              </a:rPr>
              <a:t> Click on the video above to show to the class. Ask students what they know about amplitude. Tell students that the video will be reviewing amplitude and introducing what intensity is. </a:t>
            </a:r>
            <a:endParaRPr/>
          </a:p>
          <a:p>
            <a:pPr marL="0" marR="0" lvl="0" indent="0" algn="l" rtl="0">
              <a:spcBef>
                <a:spcPts val="0"/>
              </a:spcBef>
              <a:spcAft>
                <a:spcPts val="0"/>
              </a:spcAft>
              <a:buNone/>
            </a:pPr>
            <a:endParaRPr sz="16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i="1" u="sng">
                <a:solidFill>
                  <a:schemeClr val="dk1"/>
                </a:solidFill>
                <a:latin typeface="Calibri"/>
                <a:ea typeface="Calibri"/>
                <a:cs typeface="Calibri"/>
                <a:sym typeface="Calibri"/>
              </a:rPr>
              <a:t>During</a:t>
            </a:r>
            <a:r>
              <a:rPr lang="en-US" sz="1600" i="1">
                <a:solidFill>
                  <a:schemeClr val="dk1"/>
                </a:solidFill>
                <a:latin typeface="Calibri"/>
                <a:ea typeface="Calibri"/>
                <a:cs typeface="Calibri"/>
                <a:sym typeface="Calibri"/>
              </a:rPr>
              <a:t>: During the video, pause and ask questions to check for understanding (what is amplitude, what is intensity, what is the relationship between amplitude and intensity). </a:t>
            </a:r>
            <a:endParaRPr/>
          </a:p>
          <a:p>
            <a:pPr marL="0" marR="0" lvl="0" indent="0" algn="l" rtl="0">
              <a:spcBef>
                <a:spcPts val="0"/>
              </a:spcBef>
              <a:spcAft>
                <a:spcPts val="0"/>
              </a:spcAft>
              <a:buNone/>
            </a:pPr>
            <a:endParaRPr sz="16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i="1" u="sng">
                <a:solidFill>
                  <a:schemeClr val="dk1"/>
                </a:solidFill>
                <a:latin typeface="Calibri"/>
                <a:ea typeface="Calibri"/>
                <a:cs typeface="Calibri"/>
                <a:sym typeface="Calibri"/>
              </a:rPr>
              <a:t>After</a:t>
            </a:r>
            <a:r>
              <a:rPr lang="en-US" sz="1600" i="1">
                <a:solidFill>
                  <a:schemeClr val="dk1"/>
                </a:solidFill>
                <a:latin typeface="Calibri"/>
                <a:ea typeface="Calibri"/>
                <a:cs typeface="Calibri"/>
                <a:sym typeface="Calibri"/>
              </a:rPr>
              <a:t>: Tell students that in this lesson they will be learning more about intensity.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56"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57"/>
          <p:cNvSpPr txBox="1"/>
          <p:nvPr/>
        </p:nvSpPr>
        <p:spPr>
          <a:xfrm>
            <a:off x="1451429" y="428628"/>
            <a:ext cx="8229600" cy="1143000"/>
          </a:xfrm>
          <a:prstGeom prst="rect">
            <a:avLst/>
          </a:prstGeom>
          <a:noFill/>
          <a:ln>
            <a:noFill/>
          </a:ln>
        </p:spPr>
        <p:txBody>
          <a:bodyPr spcFirstLastPara="1" wrap="square" lIns="91425" tIns="45700" rIns="91425" bIns="45700" anchor="t" anchorCtr="0">
            <a:normAutofit fontScale="97500"/>
          </a:bodyPr>
          <a:lstStyle/>
          <a:p>
            <a:pPr marL="0" marR="0" lvl="0" indent="0" algn="l" rtl="0">
              <a:spcBef>
                <a:spcPts val="0"/>
              </a:spcBef>
              <a:spcAft>
                <a:spcPts val="0"/>
              </a:spcAft>
              <a:buClr>
                <a:schemeClr val="dk1"/>
              </a:buClr>
              <a:buSzPct val="100000"/>
              <a:buFont typeface="Calibri"/>
              <a:buNone/>
            </a:pPr>
            <a:r>
              <a:rPr lang="en-US" sz="3600">
                <a:solidFill>
                  <a:schemeClr val="dk1"/>
                </a:solidFill>
                <a:latin typeface="Calibri"/>
                <a:ea typeface="Calibri"/>
                <a:cs typeface="Calibri"/>
                <a:sym typeface="Calibri"/>
              </a:rPr>
              <a:t>What is the amplitude of a wave?</a:t>
            </a:r>
            <a:endParaRPr/>
          </a:p>
        </p:txBody>
      </p:sp>
      <p:sp>
        <p:nvSpPr>
          <p:cNvPr id="641" name="Google Shape;641;p5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2" name="Google Shape;642;p57"/>
          <p:cNvPicPr preferRelativeResize="0"/>
          <p:nvPr/>
        </p:nvPicPr>
        <p:blipFill rotWithShape="1">
          <a:blip r:embed="rId4">
            <a:alphaModFix/>
          </a:blip>
          <a:srcRect l="716" t="22000" r="40313" b="26000"/>
          <a:stretch/>
        </p:blipFill>
        <p:spPr>
          <a:xfrm>
            <a:off x="457188" y="1759687"/>
            <a:ext cx="8229600" cy="43719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58"/>
          <p:cNvSpPr txBox="1"/>
          <p:nvPr/>
        </p:nvSpPr>
        <p:spPr>
          <a:xfrm>
            <a:off x="665616" y="785813"/>
            <a:ext cx="8229600" cy="1143000"/>
          </a:xfrm>
          <a:prstGeom prst="rect">
            <a:avLst/>
          </a:prstGeom>
          <a:noFill/>
          <a:ln>
            <a:noFill/>
          </a:ln>
        </p:spPr>
        <p:txBody>
          <a:bodyPr spcFirstLastPara="1" wrap="square" lIns="91425" tIns="45700" rIns="91425" bIns="45700" anchor="t" anchorCtr="0">
            <a:normAutofit fontScale="90000"/>
          </a:bodyPr>
          <a:lstStyle/>
          <a:p>
            <a:pPr marL="0" marR="0" lvl="0" indent="0" algn="ctr" rtl="0">
              <a:spcBef>
                <a:spcPts val="0"/>
              </a:spcBef>
              <a:spcAft>
                <a:spcPts val="0"/>
              </a:spcAft>
              <a:buClr>
                <a:schemeClr val="dk1"/>
              </a:buClr>
              <a:buSzPct val="100000"/>
              <a:buFont typeface="Calibri"/>
              <a:buNone/>
            </a:pPr>
            <a:r>
              <a:rPr lang="en-US" sz="3600">
                <a:solidFill>
                  <a:schemeClr val="dk1"/>
                </a:solidFill>
                <a:latin typeface="Calibri"/>
                <a:ea typeface="Calibri"/>
                <a:cs typeface="Calibri"/>
                <a:sym typeface="Calibri"/>
              </a:rPr>
              <a:t>Why did putting down the books make different sounds (first time quiet, second time loud)?</a:t>
            </a:r>
            <a:endParaRPr/>
          </a:p>
        </p:txBody>
      </p:sp>
      <p:sp>
        <p:nvSpPr>
          <p:cNvPr id="649" name="Google Shape;649;p5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0" name="Google Shape;650;p58"/>
          <p:cNvPicPr preferRelativeResize="0"/>
          <p:nvPr/>
        </p:nvPicPr>
        <p:blipFill rotWithShape="1">
          <a:blip r:embed="rId4">
            <a:alphaModFix/>
          </a:blip>
          <a:srcRect t="18770" r="39531" b="30480"/>
          <a:stretch/>
        </p:blipFill>
        <p:spPr>
          <a:xfrm>
            <a:off x="971551" y="2386012"/>
            <a:ext cx="7372350" cy="36861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59"/>
          <p:cNvSpPr txBox="1"/>
          <p:nvPr/>
        </p:nvSpPr>
        <p:spPr>
          <a:xfrm>
            <a:off x="2594429" y="628650"/>
            <a:ext cx="6078084" cy="1143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800"/>
              <a:buFont typeface="Calibri"/>
              <a:buNone/>
            </a:pPr>
            <a:r>
              <a:rPr lang="en-US" sz="4800">
                <a:solidFill>
                  <a:schemeClr val="dk1"/>
                </a:solidFill>
                <a:latin typeface="Calibri"/>
                <a:ea typeface="Calibri"/>
                <a:cs typeface="Calibri"/>
                <a:sym typeface="Calibri"/>
              </a:rPr>
              <a:t>What is intensity?</a:t>
            </a:r>
            <a:endParaRPr/>
          </a:p>
        </p:txBody>
      </p:sp>
      <p:sp>
        <p:nvSpPr>
          <p:cNvPr id="657" name="Google Shape;657;p5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8" name="Google Shape;658;p59"/>
          <p:cNvPicPr preferRelativeResize="0"/>
          <p:nvPr/>
        </p:nvPicPr>
        <p:blipFill rotWithShape="1">
          <a:blip r:embed="rId4">
            <a:alphaModFix/>
          </a:blip>
          <a:srcRect t="20250" r="39531" b="30999"/>
          <a:stretch/>
        </p:blipFill>
        <p:spPr>
          <a:xfrm>
            <a:off x="849542" y="2157413"/>
            <a:ext cx="7822971" cy="3257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6"/>
          <p:cNvSpPr txBox="1"/>
          <p:nvPr/>
        </p:nvSpPr>
        <p:spPr>
          <a:xfrm>
            <a:off x="624410" y="849542"/>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The ball didn’t move with the wave. Why did it just bob up and down?</a:t>
            </a:r>
            <a:endParaRPr/>
          </a:p>
        </p:txBody>
      </p:sp>
      <p:pic>
        <p:nvPicPr>
          <p:cNvPr id="163" name="Google Shape;163;p6"/>
          <p:cNvPicPr preferRelativeResize="0"/>
          <p:nvPr/>
        </p:nvPicPr>
        <p:blipFill rotWithShape="1">
          <a:blip r:embed="rId3">
            <a:alphaModFix/>
          </a:blip>
          <a:srcRect l="3438" t="11249" r="33125" b="22750"/>
          <a:stretch/>
        </p:blipFill>
        <p:spPr>
          <a:xfrm>
            <a:off x="1671637" y="2099013"/>
            <a:ext cx="5800726" cy="3771900"/>
          </a:xfrm>
          <a:prstGeom prst="rect">
            <a:avLst/>
          </a:prstGeom>
          <a:noFill/>
          <a:ln>
            <a:noFill/>
          </a:ln>
        </p:spPr>
      </p:pic>
      <p:sp>
        <p:nvSpPr>
          <p:cNvPr id="164" name="Google Shape;164;p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60"/>
          <p:cNvPicPr preferRelativeResize="0"/>
          <p:nvPr/>
        </p:nvPicPr>
        <p:blipFill rotWithShape="1">
          <a:blip r:embed="rId3">
            <a:alphaModFix/>
          </a:blip>
          <a:srcRect l="9843" t="19999" r="48594" b="30999"/>
          <a:stretch/>
        </p:blipFill>
        <p:spPr>
          <a:xfrm>
            <a:off x="1343026" y="2028824"/>
            <a:ext cx="6772274" cy="3986214"/>
          </a:xfrm>
          <a:prstGeom prst="rect">
            <a:avLst/>
          </a:prstGeom>
          <a:noFill/>
          <a:ln>
            <a:noFill/>
          </a:ln>
        </p:spPr>
      </p:pic>
      <p:sp>
        <p:nvSpPr>
          <p:cNvPr id="665" name="Google Shape;665;p60"/>
          <p:cNvSpPr txBox="1"/>
          <p:nvPr/>
        </p:nvSpPr>
        <p:spPr>
          <a:xfrm>
            <a:off x="1457325" y="628650"/>
            <a:ext cx="7215188" cy="1143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800"/>
              <a:buFont typeface="Calibri"/>
              <a:buNone/>
            </a:pPr>
            <a:r>
              <a:rPr lang="en-US" sz="4800">
                <a:solidFill>
                  <a:schemeClr val="dk1"/>
                </a:solidFill>
                <a:latin typeface="Calibri"/>
                <a:ea typeface="Calibri"/>
                <a:cs typeface="Calibri"/>
                <a:sym typeface="Calibri"/>
              </a:rPr>
              <a:t>How is intensity measured?</a:t>
            </a:r>
            <a:endParaRPr/>
          </a:p>
        </p:txBody>
      </p:sp>
      <p:sp>
        <p:nvSpPr>
          <p:cNvPr id="666" name="Google Shape;666;p6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61"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62"/>
          <p:cNvSpPr txBox="1">
            <a:spLocks noGrp="1"/>
          </p:cNvSpPr>
          <p:nvPr>
            <p:ph type="title"/>
          </p:nvPr>
        </p:nvSpPr>
        <p:spPr>
          <a:xfrm>
            <a:off x="849550" y="278050"/>
            <a:ext cx="78372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u="sng"/>
              <a:t>Medium</a:t>
            </a:r>
            <a:r>
              <a:rPr lang="en-US" sz="3600"/>
              <a:t>: any material that waves can travel through</a:t>
            </a:r>
            <a:endParaRPr/>
          </a:p>
        </p:txBody>
      </p:sp>
      <p:pic>
        <p:nvPicPr>
          <p:cNvPr id="679" name="Google Shape;679;p62" descr="earth.jpg"/>
          <p:cNvPicPr preferRelativeResize="0">
            <a:picLocks noGrp="1"/>
          </p:cNvPicPr>
          <p:nvPr>
            <p:ph type="body" idx="1"/>
          </p:nvPr>
        </p:nvPicPr>
        <p:blipFill rotWithShape="1">
          <a:blip r:embed="rId3">
            <a:alphaModFix/>
          </a:blip>
          <a:srcRect l="-14891" r="-14891"/>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680" name="Google Shape;680;p6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63"/>
          <p:cNvSpPr txBox="1">
            <a:spLocks noGrp="1"/>
          </p:cNvSpPr>
          <p:nvPr>
            <p:ph type="title"/>
          </p:nvPr>
        </p:nvSpPr>
        <p:spPr>
          <a:xfrm>
            <a:off x="849550" y="455125"/>
            <a:ext cx="77802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u="sng"/>
              <a:t>Vibration</a:t>
            </a:r>
            <a:r>
              <a:rPr lang="en-US" sz="3600"/>
              <a:t>: movement of particles that occurs in solids, liquids, or gases</a:t>
            </a:r>
            <a:endParaRPr/>
          </a:p>
        </p:txBody>
      </p:sp>
      <p:pic>
        <p:nvPicPr>
          <p:cNvPr id="687" name="Google Shape;687;p63" descr="guitar.jpg"/>
          <p:cNvPicPr preferRelativeResize="0">
            <a:picLocks noGrp="1"/>
          </p:cNvPicPr>
          <p:nvPr>
            <p:ph type="body" idx="1"/>
          </p:nvPr>
        </p:nvPicPr>
        <p:blipFill rotWithShape="1">
          <a:blip r:embed="rId3">
            <a:alphaModFix/>
          </a:blip>
          <a:srcRect t="8727" b="8727"/>
          <a:stretch/>
        </p:blipFill>
        <p:spPr>
          <a:xfrm>
            <a:off x="457200" y="1875971"/>
            <a:ext cx="8229600" cy="4525963"/>
          </a:xfrm>
          <a:prstGeom prst="rect">
            <a:avLst/>
          </a:prstGeom>
          <a:noFill/>
          <a:ln w="9525" cap="flat" cmpd="sng">
            <a:solidFill>
              <a:schemeClr val="lt1"/>
            </a:solidFill>
            <a:prstDash val="solid"/>
            <a:round/>
            <a:headEnd type="none" w="sm" len="sm"/>
            <a:tailEnd type="none" w="sm" len="sm"/>
          </a:ln>
        </p:spPr>
      </p:pic>
      <p:sp>
        <p:nvSpPr>
          <p:cNvPr id="688" name="Google Shape;688;p6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64"/>
          <p:cNvSpPr txBox="1">
            <a:spLocks noGrp="1"/>
          </p:cNvSpPr>
          <p:nvPr>
            <p:ph type="title"/>
          </p:nvPr>
        </p:nvSpPr>
        <p:spPr>
          <a:xfrm>
            <a:off x="914400" y="277625"/>
            <a:ext cx="79638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u="sng"/>
              <a:t>Sound Waves</a:t>
            </a:r>
            <a:r>
              <a:rPr lang="en-US" sz="3600"/>
              <a:t>: longitudinal waves that travel through mediums</a:t>
            </a:r>
            <a:endParaRPr/>
          </a:p>
        </p:txBody>
      </p:sp>
      <p:pic>
        <p:nvPicPr>
          <p:cNvPr id="695" name="Google Shape;695;p64" descr="soundwaves.jpg"/>
          <p:cNvPicPr preferRelativeResize="0">
            <a:picLocks noGrp="1"/>
          </p:cNvPicPr>
          <p:nvPr>
            <p:ph type="body" idx="1"/>
          </p:nvPr>
        </p:nvPicPr>
        <p:blipFill rotWithShape="1">
          <a:blip r:embed="rId3">
            <a:alphaModFix/>
          </a:blip>
          <a:srcRect l="-22732" r="-22731"/>
          <a:stretch/>
        </p:blipFill>
        <p:spPr>
          <a:xfrm>
            <a:off x="457200" y="1730829"/>
            <a:ext cx="8229600" cy="4525963"/>
          </a:xfrm>
          <a:prstGeom prst="rect">
            <a:avLst/>
          </a:prstGeom>
          <a:noFill/>
          <a:ln w="9525" cap="flat" cmpd="sng">
            <a:solidFill>
              <a:schemeClr val="lt1"/>
            </a:solidFill>
            <a:prstDash val="solid"/>
            <a:round/>
            <a:headEnd type="none" w="sm" len="sm"/>
            <a:tailEnd type="none" w="sm" len="sm"/>
          </a:ln>
        </p:spPr>
      </p:pic>
      <p:sp>
        <p:nvSpPr>
          <p:cNvPr id="696" name="Google Shape;696;p6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u="sng"/>
              <a:t>Compression</a:t>
            </a:r>
            <a:r>
              <a:rPr lang="en-US" sz="3600"/>
              <a:t>: where particles are closely packed </a:t>
            </a:r>
            <a:endParaRPr/>
          </a:p>
        </p:txBody>
      </p:sp>
      <p:pic>
        <p:nvPicPr>
          <p:cNvPr id="703" name="Google Shape;703;p65"/>
          <p:cNvPicPr preferRelativeResize="0">
            <a:picLocks noGrp="1"/>
          </p:cNvPicPr>
          <p:nvPr>
            <p:ph type="body" idx="1"/>
          </p:nvPr>
        </p:nvPicPr>
        <p:blipFill rotWithShape="1">
          <a:blip r:embed="rId3">
            <a:alphaModFix/>
          </a:blip>
          <a:srcRect l="59386" t="19104" r="30265" b="25508"/>
          <a:stretch/>
        </p:blipFill>
        <p:spPr>
          <a:xfrm>
            <a:off x="3202260" y="1991990"/>
            <a:ext cx="2627249" cy="3384980"/>
          </a:xfrm>
          <a:prstGeom prst="rect">
            <a:avLst/>
          </a:prstGeom>
          <a:noFill/>
          <a:ln w="9525" cap="flat" cmpd="sng">
            <a:solidFill>
              <a:schemeClr val="lt1"/>
            </a:solidFill>
            <a:prstDash val="solid"/>
            <a:round/>
            <a:headEnd type="none" w="sm" len="sm"/>
            <a:tailEnd type="none" w="sm" len="sm"/>
          </a:ln>
        </p:spPr>
      </p:pic>
      <p:sp>
        <p:nvSpPr>
          <p:cNvPr id="704" name="Google Shape;704;p6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66"/>
          <p:cNvSpPr txBox="1">
            <a:spLocks noGrp="1"/>
          </p:cNvSpPr>
          <p:nvPr>
            <p:ph type="title"/>
          </p:nvPr>
        </p:nvSpPr>
        <p:spPr>
          <a:xfrm>
            <a:off x="457200" y="424771"/>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u="sng"/>
              <a:t>Rarefaction</a:t>
            </a:r>
            <a:r>
              <a:rPr lang="en-US" sz="3600"/>
              <a:t>: where particles are loosely packed</a:t>
            </a:r>
            <a:endParaRPr/>
          </a:p>
        </p:txBody>
      </p:sp>
      <p:pic>
        <p:nvPicPr>
          <p:cNvPr id="711" name="Google Shape;711;p66"/>
          <p:cNvPicPr preferRelativeResize="0">
            <a:picLocks noGrp="1"/>
          </p:cNvPicPr>
          <p:nvPr>
            <p:ph type="body" idx="1"/>
          </p:nvPr>
        </p:nvPicPr>
        <p:blipFill rotWithShape="1">
          <a:blip r:embed="rId3">
            <a:alphaModFix/>
          </a:blip>
          <a:srcRect l="42501" t="25837" r="40684" b="18941"/>
          <a:stretch/>
        </p:blipFill>
        <p:spPr>
          <a:xfrm>
            <a:off x="2594231" y="2269674"/>
            <a:ext cx="3828251" cy="3026235"/>
          </a:xfrm>
          <a:prstGeom prst="rect">
            <a:avLst/>
          </a:prstGeom>
          <a:noFill/>
          <a:ln w="9525" cap="flat" cmpd="sng">
            <a:solidFill>
              <a:schemeClr val="lt1"/>
            </a:solidFill>
            <a:prstDash val="solid"/>
            <a:round/>
            <a:headEnd type="none" w="sm" len="sm"/>
            <a:tailEnd type="none" w="sm" len="sm"/>
          </a:ln>
        </p:spPr>
      </p:pic>
      <p:sp>
        <p:nvSpPr>
          <p:cNvPr id="712" name="Google Shape;712;p6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7"/>
          <p:cNvSpPr txBox="1">
            <a:spLocks noGrp="1"/>
          </p:cNvSpPr>
          <p:nvPr>
            <p:ph type="title"/>
          </p:nvPr>
        </p:nvSpPr>
        <p:spPr>
          <a:xfrm>
            <a:off x="324464" y="546178"/>
            <a:ext cx="8819536" cy="168689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a:t>Amplitude:</a:t>
            </a:r>
            <a:r>
              <a:rPr lang="en-US" b="1"/>
              <a:t> </a:t>
            </a:r>
            <a:r>
              <a:rPr lang="en-US"/>
              <a:t>is the maximum distance a particle travels from rest </a:t>
            </a:r>
            <a:endParaRPr/>
          </a:p>
        </p:txBody>
      </p:sp>
      <p:grpSp>
        <p:nvGrpSpPr>
          <p:cNvPr id="719" name="Google Shape;719;p67"/>
          <p:cNvGrpSpPr/>
          <p:nvPr/>
        </p:nvGrpSpPr>
        <p:grpSpPr>
          <a:xfrm>
            <a:off x="1442294" y="2835185"/>
            <a:ext cx="6259411" cy="2522511"/>
            <a:chOff x="1191395" y="2403344"/>
            <a:chExt cx="6259411" cy="2522511"/>
          </a:xfrm>
        </p:grpSpPr>
        <p:sp>
          <p:nvSpPr>
            <p:cNvPr id="720" name="Google Shape;720;p67"/>
            <p:cNvSpPr/>
            <p:nvPr/>
          </p:nvSpPr>
          <p:spPr>
            <a:xfrm>
              <a:off x="3921643" y="2403344"/>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1" name="Google Shape;721;p67"/>
            <p:cNvSpPr/>
            <p:nvPr/>
          </p:nvSpPr>
          <p:spPr>
            <a:xfrm>
              <a:off x="3921643" y="4024430"/>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722" name="Google Shape;722;p67"/>
            <p:cNvCxnSpPr/>
            <p:nvPr/>
          </p:nvCxnSpPr>
          <p:spPr>
            <a:xfrm>
              <a:off x="1191395" y="2854056"/>
              <a:ext cx="6259411"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cxnSp>
          <p:nvCxnSpPr>
            <p:cNvPr id="723" name="Google Shape;723;p67"/>
            <p:cNvCxnSpPr/>
            <p:nvPr/>
          </p:nvCxnSpPr>
          <p:spPr>
            <a:xfrm>
              <a:off x="3152216" y="4475142"/>
              <a:ext cx="2337767"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grpSp>
      <p:sp>
        <p:nvSpPr>
          <p:cNvPr id="724" name="Google Shape;724;p67"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6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69"/>
          <p:cNvSpPr txBox="1">
            <a:spLocks noGrp="1"/>
          </p:cNvSpPr>
          <p:nvPr>
            <p:ph type="title"/>
          </p:nvPr>
        </p:nvSpPr>
        <p:spPr>
          <a:xfrm>
            <a:off x="849550" y="305675"/>
            <a:ext cx="78372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a:t>What is a medium?</a:t>
            </a:r>
            <a:endParaRPr/>
          </a:p>
        </p:txBody>
      </p:sp>
      <p:pic>
        <p:nvPicPr>
          <p:cNvPr id="737" name="Google Shape;737;p69" descr="earth.jpg"/>
          <p:cNvPicPr preferRelativeResize="0">
            <a:picLocks noGrp="1"/>
          </p:cNvPicPr>
          <p:nvPr>
            <p:ph type="body" idx="1"/>
          </p:nvPr>
        </p:nvPicPr>
        <p:blipFill rotWithShape="1">
          <a:blip r:embed="rId3">
            <a:alphaModFix/>
          </a:blip>
          <a:srcRect l="-14891" r="-14891"/>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738" name="Google Shape;738;p6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1" name="Google Shape;171;p7"/>
          <p:cNvPicPr preferRelativeResize="0"/>
          <p:nvPr/>
        </p:nvPicPr>
        <p:blipFill rotWithShape="1">
          <a:blip r:embed="rId4">
            <a:alphaModFix/>
          </a:blip>
          <a:srcRect l="5782" t="22500" r="30780" b="12500"/>
          <a:stretch/>
        </p:blipFill>
        <p:spPr>
          <a:xfrm>
            <a:off x="1296304" y="1781313"/>
            <a:ext cx="6551381" cy="4214813"/>
          </a:xfrm>
          <a:prstGeom prst="rect">
            <a:avLst/>
          </a:prstGeom>
          <a:noFill/>
          <a:ln>
            <a:noFill/>
          </a:ln>
        </p:spPr>
      </p:pic>
      <p:sp>
        <p:nvSpPr>
          <p:cNvPr id="172" name="Google Shape;172;p7"/>
          <p:cNvSpPr txBox="1"/>
          <p:nvPr/>
        </p:nvSpPr>
        <p:spPr>
          <a:xfrm>
            <a:off x="467248" y="849542"/>
            <a:ext cx="82095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What is amplitude?</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70"/>
          <p:cNvSpPr txBox="1">
            <a:spLocks noGrp="1"/>
          </p:cNvSpPr>
          <p:nvPr>
            <p:ph type="title"/>
          </p:nvPr>
        </p:nvSpPr>
        <p:spPr>
          <a:xfrm>
            <a:off x="752700" y="441325"/>
            <a:ext cx="79341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a:t>Vibration is the _________ that occurs in solids, liquids, or gases. </a:t>
            </a:r>
            <a:endParaRPr/>
          </a:p>
        </p:txBody>
      </p:sp>
      <p:pic>
        <p:nvPicPr>
          <p:cNvPr id="745" name="Google Shape;745;p70" descr="guitar.jpg"/>
          <p:cNvPicPr preferRelativeResize="0">
            <a:picLocks noGrp="1"/>
          </p:cNvPicPr>
          <p:nvPr>
            <p:ph type="body" idx="1"/>
          </p:nvPr>
        </p:nvPicPr>
        <p:blipFill rotWithShape="1">
          <a:blip r:embed="rId3">
            <a:alphaModFix/>
          </a:blip>
          <a:srcRect t="8727" b="8727"/>
          <a:stretch/>
        </p:blipFill>
        <p:spPr>
          <a:xfrm>
            <a:off x="457200" y="1875971"/>
            <a:ext cx="8229600" cy="4525963"/>
          </a:xfrm>
          <a:prstGeom prst="rect">
            <a:avLst/>
          </a:prstGeom>
          <a:noFill/>
          <a:ln w="9525" cap="flat" cmpd="sng">
            <a:solidFill>
              <a:schemeClr val="lt1"/>
            </a:solidFill>
            <a:prstDash val="solid"/>
            <a:round/>
            <a:headEnd type="none" w="sm" len="sm"/>
            <a:tailEnd type="none" w="sm" len="sm"/>
          </a:ln>
        </p:spPr>
      </p:pic>
      <p:sp>
        <p:nvSpPr>
          <p:cNvPr id="746" name="Google Shape;746;p7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gdbfc4be162_3_0"/>
          <p:cNvSpPr txBox="1">
            <a:spLocks noGrp="1"/>
          </p:cNvSpPr>
          <p:nvPr>
            <p:ph type="title"/>
          </p:nvPr>
        </p:nvSpPr>
        <p:spPr>
          <a:xfrm>
            <a:off x="752700" y="441325"/>
            <a:ext cx="79341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a:t>Vibration is the </a:t>
            </a:r>
            <a:r>
              <a:rPr lang="en-US" sz="3600" u="sng">
                <a:solidFill>
                  <a:srgbClr val="FF0000"/>
                </a:solidFill>
              </a:rPr>
              <a:t>movement of particles</a:t>
            </a:r>
            <a:r>
              <a:rPr lang="en-US" sz="3600"/>
              <a:t> that occurs in solids, liquids, or gases. </a:t>
            </a:r>
            <a:endParaRPr/>
          </a:p>
        </p:txBody>
      </p:sp>
      <p:pic>
        <p:nvPicPr>
          <p:cNvPr id="753" name="Google Shape;753;gdbfc4be162_3_0" descr="guitar.jpg"/>
          <p:cNvPicPr preferRelativeResize="0">
            <a:picLocks noGrp="1"/>
          </p:cNvPicPr>
          <p:nvPr>
            <p:ph type="body" idx="1"/>
          </p:nvPr>
        </p:nvPicPr>
        <p:blipFill rotWithShape="1">
          <a:blip r:embed="rId3">
            <a:alphaModFix/>
          </a:blip>
          <a:srcRect t="8725" b="8725"/>
          <a:stretch/>
        </p:blipFill>
        <p:spPr>
          <a:xfrm>
            <a:off x="457200" y="1875971"/>
            <a:ext cx="8229600" cy="4526100"/>
          </a:xfrm>
          <a:prstGeom prst="rect">
            <a:avLst/>
          </a:prstGeom>
          <a:noFill/>
          <a:ln w="9525" cap="flat" cmpd="sng">
            <a:solidFill>
              <a:schemeClr val="lt1"/>
            </a:solidFill>
            <a:prstDash val="solid"/>
            <a:round/>
            <a:headEnd type="none" w="sm" len="sm"/>
            <a:tailEnd type="none" w="sm" len="sm"/>
          </a:ln>
        </p:spPr>
      </p:pic>
      <p:sp>
        <p:nvSpPr>
          <p:cNvPr id="754" name="Google Shape;754;gdbfc4be162_3_0"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71"/>
          <p:cNvSpPr txBox="1">
            <a:spLocks noGrp="1"/>
          </p:cNvSpPr>
          <p:nvPr>
            <p:ph type="title"/>
          </p:nvPr>
        </p:nvSpPr>
        <p:spPr>
          <a:xfrm>
            <a:off x="2245352" y="408825"/>
            <a:ext cx="46533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600"/>
              <a:buFont typeface="Calibri"/>
              <a:buNone/>
            </a:pPr>
            <a:r>
              <a:rPr lang="en-US" sz="3600"/>
              <a:t>What are sound waves?</a:t>
            </a:r>
            <a:endParaRPr/>
          </a:p>
        </p:txBody>
      </p:sp>
      <p:pic>
        <p:nvPicPr>
          <p:cNvPr id="761" name="Google Shape;761;p71" descr="soundwaves.jpg"/>
          <p:cNvPicPr preferRelativeResize="0">
            <a:picLocks noGrp="1"/>
          </p:cNvPicPr>
          <p:nvPr>
            <p:ph type="body" idx="1"/>
          </p:nvPr>
        </p:nvPicPr>
        <p:blipFill rotWithShape="1">
          <a:blip r:embed="rId3">
            <a:alphaModFix/>
          </a:blip>
          <a:srcRect l="-22732" r="-22731"/>
          <a:stretch/>
        </p:blipFill>
        <p:spPr>
          <a:xfrm>
            <a:off x="457200" y="1730829"/>
            <a:ext cx="8229600" cy="4525963"/>
          </a:xfrm>
          <a:prstGeom prst="rect">
            <a:avLst/>
          </a:prstGeom>
          <a:noFill/>
          <a:ln w="9525" cap="flat" cmpd="sng">
            <a:solidFill>
              <a:schemeClr val="lt1"/>
            </a:solidFill>
            <a:prstDash val="solid"/>
            <a:round/>
            <a:headEnd type="none" w="sm" len="sm"/>
            <a:tailEnd type="none" w="sm" len="sm"/>
          </a:ln>
        </p:spPr>
      </p:pic>
      <p:sp>
        <p:nvSpPr>
          <p:cNvPr id="762" name="Google Shape;762;p7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gdbfc4be162_3_7"/>
          <p:cNvSpPr txBox="1">
            <a:spLocks noGrp="1"/>
          </p:cNvSpPr>
          <p:nvPr>
            <p:ph type="title"/>
          </p:nvPr>
        </p:nvSpPr>
        <p:spPr>
          <a:xfrm>
            <a:off x="457200" y="23218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a:t>What is the difference between compression and rarefaction?</a:t>
            </a:r>
            <a:endParaRPr/>
          </a:p>
        </p:txBody>
      </p:sp>
      <p:pic>
        <p:nvPicPr>
          <p:cNvPr id="769" name="Google Shape;769;gdbfc4be162_3_7"/>
          <p:cNvPicPr preferRelativeResize="0">
            <a:picLocks noGrp="1"/>
          </p:cNvPicPr>
          <p:nvPr>
            <p:ph type="body" idx="1"/>
          </p:nvPr>
        </p:nvPicPr>
        <p:blipFill rotWithShape="1">
          <a:blip r:embed="rId3">
            <a:alphaModFix/>
          </a:blip>
          <a:srcRect l="59386" t="19103" r="30265" b="25506"/>
          <a:stretch/>
        </p:blipFill>
        <p:spPr>
          <a:xfrm>
            <a:off x="935033" y="2446861"/>
            <a:ext cx="2627100" cy="3384900"/>
          </a:xfrm>
          <a:prstGeom prst="rect">
            <a:avLst/>
          </a:prstGeom>
          <a:noFill/>
          <a:ln w="9525" cap="flat" cmpd="sng">
            <a:solidFill>
              <a:schemeClr val="lt1"/>
            </a:solidFill>
            <a:prstDash val="solid"/>
            <a:round/>
            <a:headEnd type="none" w="sm" len="sm"/>
            <a:tailEnd type="none" w="sm" len="sm"/>
          </a:ln>
        </p:spPr>
      </p:pic>
      <p:sp>
        <p:nvSpPr>
          <p:cNvPr id="770" name="Google Shape;770;gdbfc4be162_3_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1" name="Google Shape;771;gdbfc4be162_3_7"/>
          <p:cNvPicPr preferRelativeResize="0"/>
          <p:nvPr/>
        </p:nvPicPr>
        <p:blipFill rotWithShape="1">
          <a:blip r:embed="rId3">
            <a:alphaModFix/>
          </a:blip>
          <a:srcRect l="42500" t="25837" r="40685" b="18940"/>
          <a:stretch/>
        </p:blipFill>
        <p:spPr>
          <a:xfrm>
            <a:off x="5217138" y="2903174"/>
            <a:ext cx="3286274" cy="2597800"/>
          </a:xfrm>
          <a:prstGeom prst="rect">
            <a:avLst/>
          </a:prstGeom>
          <a:noFill/>
          <a:ln>
            <a:noFill/>
          </a:ln>
        </p:spPr>
      </p:pic>
      <p:pic>
        <p:nvPicPr>
          <p:cNvPr id="772" name="Google Shape;772;gdbfc4be162_3_7"/>
          <p:cNvPicPr preferRelativeResize="0"/>
          <p:nvPr/>
        </p:nvPicPr>
        <p:blipFill>
          <a:blip r:embed="rId5">
            <a:alphaModFix/>
          </a:blip>
          <a:stretch>
            <a:fillRect/>
          </a:stretch>
        </p:blipFill>
        <p:spPr>
          <a:xfrm>
            <a:off x="82800" y="1527600"/>
            <a:ext cx="4331575" cy="5223400"/>
          </a:xfrm>
          <a:prstGeom prst="rect">
            <a:avLst/>
          </a:prstGeom>
          <a:noFill/>
          <a:ln>
            <a:noFill/>
          </a:ln>
        </p:spPr>
      </p:pic>
      <p:pic>
        <p:nvPicPr>
          <p:cNvPr id="773" name="Google Shape;773;gdbfc4be162_3_7"/>
          <p:cNvPicPr preferRelativeResize="0"/>
          <p:nvPr/>
        </p:nvPicPr>
        <p:blipFill>
          <a:blip r:embed="rId5">
            <a:alphaModFix/>
          </a:blip>
          <a:stretch>
            <a:fillRect/>
          </a:stretch>
        </p:blipFill>
        <p:spPr>
          <a:xfrm>
            <a:off x="4666088" y="1527600"/>
            <a:ext cx="4388362" cy="52234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73"/>
          <p:cNvSpPr txBox="1">
            <a:spLocks noGrp="1"/>
          </p:cNvSpPr>
          <p:nvPr>
            <p:ph type="title"/>
          </p:nvPr>
        </p:nvSpPr>
        <p:spPr>
          <a:xfrm>
            <a:off x="324464" y="546178"/>
            <a:ext cx="8819536" cy="168689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amplitude? </a:t>
            </a:r>
            <a:endParaRPr/>
          </a:p>
        </p:txBody>
      </p:sp>
      <p:grpSp>
        <p:nvGrpSpPr>
          <p:cNvPr id="780" name="Google Shape;780;p73"/>
          <p:cNvGrpSpPr/>
          <p:nvPr/>
        </p:nvGrpSpPr>
        <p:grpSpPr>
          <a:xfrm>
            <a:off x="1191395" y="2403344"/>
            <a:ext cx="6259411" cy="2522511"/>
            <a:chOff x="1191395" y="2403344"/>
            <a:chExt cx="6259411" cy="2522511"/>
          </a:xfrm>
        </p:grpSpPr>
        <p:sp>
          <p:nvSpPr>
            <p:cNvPr id="781" name="Google Shape;781;p73"/>
            <p:cNvSpPr/>
            <p:nvPr/>
          </p:nvSpPr>
          <p:spPr>
            <a:xfrm>
              <a:off x="3921643" y="2403344"/>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2" name="Google Shape;782;p73"/>
            <p:cNvSpPr/>
            <p:nvPr/>
          </p:nvSpPr>
          <p:spPr>
            <a:xfrm>
              <a:off x="3921643" y="4024430"/>
              <a:ext cx="901341" cy="901425"/>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783" name="Google Shape;783;p73"/>
            <p:cNvCxnSpPr/>
            <p:nvPr/>
          </p:nvCxnSpPr>
          <p:spPr>
            <a:xfrm>
              <a:off x="1191395" y="2854056"/>
              <a:ext cx="6259411"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cxnSp>
          <p:nvCxnSpPr>
            <p:cNvPr id="784" name="Google Shape;784;p73"/>
            <p:cNvCxnSpPr/>
            <p:nvPr/>
          </p:nvCxnSpPr>
          <p:spPr>
            <a:xfrm>
              <a:off x="3152216" y="4475142"/>
              <a:ext cx="2337767" cy="0"/>
            </a:xfrm>
            <a:prstGeom prst="straightConnector1">
              <a:avLst/>
            </a:prstGeom>
            <a:noFill/>
            <a:ln w="76200" cap="flat" cmpd="sng">
              <a:solidFill>
                <a:srgbClr val="FF0000"/>
              </a:solidFill>
              <a:prstDash val="solid"/>
              <a:round/>
              <a:headEnd type="stealth" w="med" len="med"/>
              <a:tailEnd type="stealth" w="med" len="med"/>
            </a:ln>
            <a:effectLst>
              <a:outerShdw blurRad="40000" dist="20000" dir="5400000" rotWithShape="0">
                <a:srgbClr val="000000">
                  <a:alpha val="37647"/>
                </a:srgbClr>
              </a:outerShdw>
            </a:effectLst>
          </p:spPr>
        </p:cxnSp>
      </p:grpSp>
      <p:sp>
        <p:nvSpPr>
          <p:cNvPr id="785" name="Google Shape;785;p7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74"/>
          <p:cNvSpPr txBox="1"/>
          <p:nvPr/>
        </p:nvSpPr>
        <p:spPr>
          <a:xfrm>
            <a:off x="2886634" y="901725"/>
            <a:ext cx="3260316"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Intensity</a:t>
            </a:r>
            <a:endParaRPr/>
          </a:p>
        </p:txBody>
      </p:sp>
      <p:sp>
        <p:nvSpPr>
          <p:cNvPr id="792" name="Google Shape;792;p74"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3" name="Google Shape;793;p74"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75"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0" name="Google Shape;800;p75"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sp>
        <p:nvSpPr>
          <p:cNvPr id="801" name="Google Shape;801;p75"/>
          <p:cNvSpPr txBox="1">
            <a:spLocks noGrp="1"/>
          </p:cNvSpPr>
          <p:nvPr>
            <p:ph type="title"/>
          </p:nvPr>
        </p:nvSpPr>
        <p:spPr>
          <a:xfrm>
            <a:off x="567700" y="517625"/>
            <a:ext cx="8229600" cy="20277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sz="4000" b="1" u="sng"/>
              <a:t>Intensity:</a:t>
            </a:r>
            <a:r>
              <a:rPr lang="en-US" sz="4000" b="1"/>
              <a:t> </a:t>
            </a:r>
            <a:r>
              <a:rPr lang="en-US" sz="4000"/>
              <a:t>the amount of sound energy that passes through a square meter in 1 second</a:t>
            </a:r>
            <a:endParaRPr/>
          </a:p>
        </p:txBody>
      </p:sp>
      <p:pic>
        <p:nvPicPr>
          <p:cNvPr id="802" name="Google Shape;802;p75" descr="box.jpg"/>
          <p:cNvPicPr preferRelativeResize="0">
            <a:picLocks noGrp="1"/>
          </p:cNvPicPr>
          <p:nvPr>
            <p:ph type="body" idx="1"/>
          </p:nvPr>
        </p:nvPicPr>
        <p:blipFill rotWithShape="1">
          <a:blip r:embed="rId5">
            <a:alphaModFix/>
          </a:blip>
          <a:srcRect t="8727" b="8727"/>
          <a:stretch/>
        </p:blipFill>
        <p:spPr>
          <a:xfrm>
            <a:off x="724300" y="2504100"/>
            <a:ext cx="7916400" cy="43539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gdbfc4be162_3_27"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gdbfc4be162_3_32"/>
          <p:cNvSpPr txBox="1">
            <a:spLocks noGrp="1"/>
          </p:cNvSpPr>
          <p:nvPr>
            <p:ph type="title"/>
          </p:nvPr>
        </p:nvSpPr>
        <p:spPr>
          <a:xfrm>
            <a:off x="849550" y="305675"/>
            <a:ext cx="78372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a:t>What is intensity?</a:t>
            </a:r>
            <a:endParaRPr/>
          </a:p>
        </p:txBody>
      </p:sp>
      <p:sp>
        <p:nvSpPr>
          <p:cNvPr id="815" name="Google Shape;815;gdbfc4be162_3_3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6" name="Google Shape;816;gdbfc4be162_3_32" descr="box.jpg"/>
          <p:cNvPicPr preferRelativeResize="0">
            <a:picLocks noGrp="1"/>
          </p:cNvPicPr>
          <p:nvPr>
            <p:ph type="body" idx="1"/>
          </p:nvPr>
        </p:nvPicPr>
        <p:blipFill rotWithShape="1">
          <a:blip r:embed="rId4">
            <a:alphaModFix/>
          </a:blip>
          <a:srcRect t="8725" b="8725"/>
          <a:stretch/>
        </p:blipFill>
        <p:spPr>
          <a:xfrm>
            <a:off x="613800" y="1965425"/>
            <a:ext cx="7916400" cy="43539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pic>
        <p:nvPicPr>
          <p:cNvPr id="822" name="Google Shape;822;p76"/>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823" name="Google Shape;823;p76"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txBox="1"/>
          <p:nvPr/>
        </p:nvSpPr>
        <p:spPr>
          <a:xfrm>
            <a:off x="467248" y="496167"/>
            <a:ext cx="82095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How do you measure amplitude?</a:t>
            </a:r>
            <a:endParaRPr/>
          </a:p>
        </p:txBody>
      </p:sp>
      <p:pic>
        <p:nvPicPr>
          <p:cNvPr id="180" name="Google Shape;180;p8"/>
          <p:cNvPicPr preferRelativeResize="0"/>
          <p:nvPr/>
        </p:nvPicPr>
        <p:blipFill rotWithShape="1">
          <a:blip r:embed="rId4">
            <a:alphaModFix/>
          </a:blip>
          <a:srcRect l="4646" t="22637" r="30779" b="12249"/>
          <a:stretch/>
        </p:blipFill>
        <p:spPr>
          <a:xfrm>
            <a:off x="1619708" y="2030779"/>
            <a:ext cx="5904590" cy="3721207"/>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pic>
        <p:nvPicPr>
          <p:cNvPr id="829" name="Google Shape;829;p77" descr="trumpet.jpg"/>
          <p:cNvPicPr preferRelativeResize="0">
            <a:picLocks noGrp="1"/>
          </p:cNvPicPr>
          <p:nvPr>
            <p:ph type="body" idx="1"/>
          </p:nvPr>
        </p:nvPicPr>
        <p:blipFill rotWithShape="1">
          <a:blip r:embed="rId3">
            <a:alphaModFix/>
          </a:blip>
          <a:srcRect l="-86459" r="-86458"/>
          <a:stretch/>
        </p:blipFill>
        <p:spPr>
          <a:xfrm>
            <a:off x="-1701800" y="1992619"/>
            <a:ext cx="8229600" cy="4525963"/>
          </a:xfrm>
          <a:prstGeom prst="rect">
            <a:avLst/>
          </a:prstGeom>
          <a:noFill/>
          <a:ln w="9525" cap="flat" cmpd="sng">
            <a:solidFill>
              <a:schemeClr val="lt1"/>
            </a:solidFill>
            <a:prstDash val="solid"/>
            <a:round/>
            <a:headEnd type="none" w="sm" len="sm"/>
            <a:tailEnd type="none" w="sm" len="sm"/>
          </a:ln>
        </p:spPr>
      </p:pic>
      <p:cxnSp>
        <p:nvCxnSpPr>
          <p:cNvPr id="830" name="Google Shape;830;p77"/>
          <p:cNvCxnSpPr/>
          <p:nvPr/>
        </p:nvCxnSpPr>
        <p:spPr>
          <a:xfrm rot="10800000" flipH="1">
            <a:off x="2413000" y="341882"/>
            <a:ext cx="599045" cy="1846098"/>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831" name="Google Shape;831;p77"/>
          <p:cNvCxnSpPr/>
          <p:nvPr/>
        </p:nvCxnSpPr>
        <p:spPr>
          <a:xfrm rot="10800000" flipH="1">
            <a:off x="2588731" y="504684"/>
            <a:ext cx="3939069" cy="1780977"/>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832" name="Google Shape;832;p77"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p78" descr="trumpet.jpg"/>
          <p:cNvPicPr preferRelativeResize="0">
            <a:picLocks noGrp="1"/>
          </p:cNvPicPr>
          <p:nvPr>
            <p:ph type="body" idx="1"/>
          </p:nvPr>
        </p:nvPicPr>
        <p:blipFill rotWithShape="1">
          <a:blip r:embed="rId3">
            <a:alphaModFix/>
          </a:blip>
          <a:srcRect l="-86459" r="-86458"/>
          <a:stretch/>
        </p:blipFill>
        <p:spPr>
          <a:xfrm>
            <a:off x="-1701800" y="1992619"/>
            <a:ext cx="8229600" cy="4525963"/>
          </a:xfrm>
          <a:prstGeom prst="rect">
            <a:avLst/>
          </a:prstGeom>
          <a:noFill/>
          <a:ln w="9525" cap="flat" cmpd="sng">
            <a:solidFill>
              <a:schemeClr val="lt1"/>
            </a:solidFill>
            <a:prstDash val="solid"/>
            <a:round/>
            <a:headEnd type="none" w="sm" len="sm"/>
            <a:tailEnd type="none" w="sm" len="sm"/>
          </a:ln>
        </p:spPr>
      </p:pic>
      <p:cxnSp>
        <p:nvCxnSpPr>
          <p:cNvPr id="839" name="Google Shape;839;p78"/>
          <p:cNvCxnSpPr/>
          <p:nvPr/>
        </p:nvCxnSpPr>
        <p:spPr>
          <a:xfrm rot="10800000" flipH="1">
            <a:off x="2413000" y="341882"/>
            <a:ext cx="599045" cy="1846098"/>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840" name="Google Shape;840;p78"/>
          <p:cNvCxnSpPr/>
          <p:nvPr/>
        </p:nvCxnSpPr>
        <p:spPr>
          <a:xfrm rot="10800000" flipH="1">
            <a:off x="2588731" y="504684"/>
            <a:ext cx="3939069" cy="1780977"/>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841" name="Google Shape;841;p78"/>
          <p:cNvSpPr/>
          <p:nvPr/>
        </p:nvSpPr>
        <p:spPr>
          <a:xfrm rot="1772877">
            <a:off x="2066806" y="2057847"/>
            <a:ext cx="844556" cy="300904"/>
          </a:xfrm>
          <a:prstGeom prst="ellipse">
            <a:avLst/>
          </a:prstGeom>
          <a:noFill/>
          <a:ln w="57150" cap="flat" cmpd="sng">
            <a:solidFill>
              <a:srgbClr val="BD4B4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2" name="Google Shape;842;p78"/>
          <p:cNvSpPr/>
          <p:nvPr/>
        </p:nvSpPr>
        <p:spPr>
          <a:xfrm rot="1772877">
            <a:off x="2585483" y="815991"/>
            <a:ext cx="2517727" cy="436880"/>
          </a:xfrm>
          <a:prstGeom prst="ellipse">
            <a:avLst/>
          </a:prstGeom>
          <a:noFill/>
          <a:ln w="57150" cap="flat" cmpd="sng">
            <a:solidFill>
              <a:srgbClr val="BD4B4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3" name="Google Shape;843;p78"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6600"/>
              <a:buFont typeface="Calibri"/>
              <a:buNone/>
            </a:pPr>
            <a:r>
              <a:rPr lang="en-US" sz="6600"/>
              <a:t>Decibel (dB)</a:t>
            </a:r>
            <a:endParaRPr/>
          </a:p>
        </p:txBody>
      </p:sp>
      <p:pic>
        <p:nvPicPr>
          <p:cNvPr id="850" name="Google Shape;850;p79" descr="fireworks.jpg"/>
          <p:cNvPicPr preferRelativeResize="0">
            <a:picLocks noGrp="1"/>
          </p:cNvPicPr>
          <p:nvPr>
            <p:ph type="body" idx="1"/>
          </p:nvPr>
        </p:nvPicPr>
        <p:blipFill rotWithShape="1">
          <a:blip r:embed="rId3">
            <a:alphaModFix/>
          </a:blip>
          <a:srcRect l="-10344" r="-10345"/>
          <a:stretch/>
        </p:blipFill>
        <p:spPr>
          <a:xfrm>
            <a:off x="409575" y="2520950"/>
            <a:ext cx="4277891" cy="2352675"/>
          </a:xfrm>
          <a:prstGeom prst="rect">
            <a:avLst/>
          </a:prstGeom>
          <a:noFill/>
          <a:ln w="9525" cap="flat" cmpd="sng">
            <a:solidFill>
              <a:schemeClr val="lt1"/>
            </a:solidFill>
            <a:prstDash val="solid"/>
            <a:round/>
            <a:headEnd type="none" w="sm" len="sm"/>
            <a:tailEnd type="none" w="sm" len="sm"/>
          </a:ln>
        </p:spPr>
      </p:pic>
      <p:pic>
        <p:nvPicPr>
          <p:cNvPr id="851" name="Google Shape;851;p79" descr="convo.jpg"/>
          <p:cNvPicPr preferRelativeResize="0"/>
          <p:nvPr/>
        </p:nvPicPr>
        <p:blipFill rotWithShape="1">
          <a:blip r:embed="rId4">
            <a:alphaModFix/>
          </a:blip>
          <a:srcRect/>
          <a:stretch/>
        </p:blipFill>
        <p:spPr>
          <a:xfrm>
            <a:off x="4735091" y="2365375"/>
            <a:ext cx="4098311" cy="2730500"/>
          </a:xfrm>
          <a:prstGeom prst="rect">
            <a:avLst/>
          </a:prstGeom>
          <a:noFill/>
          <a:ln>
            <a:noFill/>
          </a:ln>
        </p:spPr>
      </p:pic>
      <p:sp>
        <p:nvSpPr>
          <p:cNvPr id="852" name="Google Shape;852;p79"/>
          <p:cNvSpPr txBox="1"/>
          <p:nvPr/>
        </p:nvSpPr>
        <p:spPr>
          <a:xfrm>
            <a:off x="1365251" y="4873625"/>
            <a:ext cx="288925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Calibri"/>
                <a:ea typeface="Calibri"/>
                <a:cs typeface="Calibri"/>
                <a:sym typeface="Calibri"/>
              </a:rPr>
              <a:t>140 dB</a:t>
            </a:r>
            <a:endParaRPr/>
          </a:p>
        </p:txBody>
      </p:sp>
      <p:sp>
        <p:nvSpPr>
          <p:cNvPr id="853" name="Google Shape;853;p79"/>
          <p:cNvSpPr txBox="1"/>
          <p:nvPr/>
        </p:nvSpPr>
        <p:spPr>
          <a:xfrm>
            <a:off x="5944152" y="5060812"/>
            <a:ext cx="288925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Calibri"/>
                <a:ea typeface="Calibri"/>
                <a:cs typeface="Calibri"/>
                <a:sym typeface="Calibri"/>
              </a:rPr>
              <a:t>60 dB</a:t>
            </a:r>
            <a:endParaRPr/>
          </a:p>
        </p:txBody>
      </p:sp>
      <p:sp>
        <p:nvSpPr>
          <p:cNvPr id="854" name="Google Shape;854;p79"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pic>
        <p:nvPicPr>
          <p:cNvPr id="860" name="Google Shape;860;p80" descr="Decibel Images, Stock Photos &amp; Vectors | Shutterstock"/>
          <p:cNvPicPr preferRelativeResize="0"/>
          <p:nvPr/>
        </p:nvPicPr>
        <p:blipFill rotWithShape="1">
          <a:blip r:embed="rId3">
            <a:alphaModFix/>
          </a:blip>
          <a:srcRect b="5597"/>
          <a:stretch/>
        </p:blipFill>
        <p:spPr>
          <a:xfrm>
            <a:off x="0" y="2079625"/>
            <a:ext cx="9144000" cy="4578352"/>
          </a:xfrm>
          <a:prstGeom prst="rect">
            <a:avLst/>
          </a:prstGeom>
          <a:noFill/>
          <a:ln>
            <a:noFill/>
          </a:ln>
        </p:spPr>
      </p:pic>
      <p:sp>
        <p:nvSpPr>
          <p:cNvPr id="861" name="Google Shape;861;p80"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0"/>
          <p:cNvSpPr txBox="1">
            <a:spLocks noGrp="1"/>
          </p:cNvSpPr>
          <p:nvPr>
            <p:ph type="title"/>
          </p:nvPr>
        </p:nvSpPr>
        <p:spPr>
          <a:xfrm>
            <a:off x="285749" y="661775"/>
            <a:ext cx="8572501"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Intensity is measured by decibels which are usually on a decibel scale</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81"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82"/>
          <p:cNvSpPr txBox="1">
            <a:spLocks noGrp="1"/>
          </p:cNvSpPr>
          <p:nvPr>
            <p:ph type="title"/>
          </p:nvPr>
        </p:nvSpPr>
        <p:spPr>
          <a:xfrm>
            <a:off x="291450" y="379500"/>
            <a:ext cx="8760600" cy="849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intensity?</a:t>
            </a:r>
            <a:endParaRPr sz="3600"/>
          </a:p>
        </p:txBody>
      </p:sp>
      <p:pic>
        <p:nvPicPr>
          <p:cNvPr id="875" name="Google Shape;875;p82" descr="box.jpg"/>
          <p:cNvPicPr preferRelativeResize="0">
            <a:picLocks noGrp="1"/>
          </p:cNvPicPr>
          <p:nvPr>
            <p:ph type="body" idx="1"/>
          </p:nvPr>
        </p:nvPicPr>
        <p:blipFill rotWithShape="1">
          <a:blip r:embed="rId3">
            <a:alphaModFix/>
          </a:blip>
          <a:srcRect t="8727" b="8727"/>
          <a:stretch/>
        </p:blipFill>
        <p:spPr>
          <a:xfrm>
            <a:off x="457200" y="1818774"/>
            <a:ext cx="8229600" cy="4526100"/>
          </a:xfrm>
          <a:prstGeom prst="rect">
            <a:avLst/>
          </a:prstGeom>
          <a:noFill/>
          <a:ln w="9525" cap="flat" cmpd="sng">
            <a:solidFill>
              <a:schemeClr val="lt1"/>
            </a:solidFill>
            <a:prstDash val="solid"/>
            <a:round/>
            <a:headEnd type="none" w="sm" len="sm"/>
            <a:tailEnd type="none" w="sm" len="sm"/>
          </a:ln>
        </p:spPr>
      </p:pic>
      <p:sp>
        <p:nvSpPr>
          <p:cNvPr id="876" name="Google Shape;876;p8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pic>
        <p:nvPicPr>
          <p:cNvPr id="882" name="Google Shape;882;p83" descr="trumpet.jpg"/>
          <p:cNvPicPr preferRelativeResize="0">
            <a:picLocks noGrp="1"/>
          </p:cNvPicPr>
          <p:nvPr>
            <p:ph type="body" idx="1"/>
          </p:nvPr>
        </p:nvPicPr>
        <p:blipFill rotWithShape="1">
          <a:blip r:embed="rId3">
            <a:alphaModFix/>
          </a:blip>
          <a:srcRect l="-86459" r="-86458"/>
          <a:stretch/>
        </p:blipFill>
        <p:spPr>
          <a:xfrm>
            <a:off x="-2058988" y="2939743"/>
            <a:ext cx="8229600" cy="3918257"/>
          </a:xfrm>
          <a:prstGeom prst="rect">
            <a:avLst/>
          </a:prstGeom>
          <a:noFill/>
          <a:ln w="9525" cap="flat" cmpd="sng">
            <a:solidFill>
              <a:schemeClr val="lt1"/>
            </a:solidFill>
            <a:prstDash val="solid"/>
            <a:round/>
            <a:headEnd type="none" w="sm" len="sm"/>
            <a:tailEnd type="none" w="sm" len="sm"/>
          </a:ln>
        </p:spPr>
      </p:pic>
      <p:cxnSp>
        <p:nvCxnSpPr>
          <p:cNvPr id="883" name="Google Shape;883;p83"/>
          <p:cNvCxnSpPr/>
          <p:nvPr/>
        </p:nvCxnSpPr>
        <p:spPr>
          <a:xfrm rot="10800000" flipH="1">
            <a:off x="2302942" y="1648023"/>
            <a:ext cx="1211783" cy="1425782"/>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884" name="Google Shape;884;p83"/>
          <p:cNvCxnSpPr/>
          <p:nvPr/>
        </p:nvCxnSpPr>
        <p:spPr>
          <a:xfrm rot="10800000" flipH="1">
            <a:off x="2602465" y="2043113"/>
            <a:ext cx="2755348" cy="1385888"/>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885" name="Google Shape;885;p8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83"/>
          <p:cNvSpPr txBox="1">
            <a:spLocks noGrp="1"/>
          </p:cNvSpPr>
          <p:nvPr>
            <p:ph type="title"/>
          </p:nvPr>
        </p:nvSpPr>
        <p:spPr>
          <a:xfrm>
            <a:off x="424771" y="-132953"/>
            <a:ext cx="8760542" cy="202759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a:t>What happens to intensity as sound travels away from its source?</a:t>
            </a:r>
            <a:endParaRPr sz="28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84"/>
          <p:cNvSpPr txBox="1">
            <a:spLocks noGrp="1"/>
          </p:cNvSpPr>
          <p:nvPr>
            <p:ph type="title"/>
          </p:nvPr>
        </p:nvSpPr>
        <p:spPr>
          <a:xfrm>
            <a:off x="457200" y="48799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6600"/>
              <a:buFont typeface="Calibri"/>
              <a:buNone/>
            </a:pPr>
            <a:r>
              <a:rPr lang="en-US" sz="5000"/>
              <a:t>What unit is intensity measured in?</a:t>
            </a:r>
            <a:endParaRPr sz="5000"/>
          </a:p>
        </p:txBody>
      </p:sp>
      <p:pic>
        <p:nvPicPr>
          <p:cNvPr id="893" name="Google Shape;893;p84" descr="fireworks.jpg"/>
          <p:cNvPicPr preferRelativeResize="0">
            <a:picLocks noGrp="1"/>
          </p:cNvPicPr>
          <p:nvPr>
            <p:ph type="body" idx="1"/>
          </p:nvPr>
        </p:nvPicPr>
        <p:blipFill rotWithShape="1">
          <a:blip r:embed="rId3">
            <a:alphaModFix/>
          </a:blip>
          <a:srcRect l="-10344" r="-10345"/>
          <a:stretch/>
        </p:blipFill>
        <p:spPr>
          <a:xfrm>
            <a:off x="409575" y="2520950"/>
            <a:ext cx="4277891" cy="2352675"/>
          </a:xfrm>
          <a:prstGeom prst="rect">
            <a:avLst/>
          </a:prstGeom>
          <a:noFill/>
          <a:ln w="9525" cap="flat" cmpd="sng">
            <a:solidFill>
              <a:schemeClr val="lt1"/>
            </a:solidFill>
            <a:prstDash val="solid"/>
            <a:round/>
            <a:headEnd type="none" w="sm" len="sm"/>
            <a:tailEnd type="none" w="sm" len="sm"/>
          </a:ln>
        </p:spPr>
      </p:pic>
      <p:pic>
        <p:nvPicPr>
          <p:cNvPr id="894" name="Google Shape;894;p84" descr="convo.jpg"/>
          <p:cNvPicPr preferRelativeResize="0"/>
          <p:nvPr/>
        </p:nvPicPr>
        <p:blipFill rotWithShape="1">
          <a:blip r:embed="rId4">
            <a:alphaModFix/>
          </a:blip>
          <a:srcRect/>
          <a:stretch/>
        </p:blipFill>
        <p:spPr>
          <a:xfrm>
            <a:off x="4735091" y="2365375"/>
            <a:ext cx="4098311" cy="2730500"/>
          </a:xfrm>
          <a:prstGeom prst="rect">
            <a:avLst/>
          </a:prstGeom>
          <a:noFill/>
          <a:ln>
            <a:noFill/>
          </a:ln>
        </p:spPr>
      </p:pic>
      <p:sp>
        <p:nvSpPr>
          <p:cNvPr id="895" name="Google Shape;895;p84"/>
          <p:cNvSpPr txBox="1"/>
          <p:nvPr/>
        </p:nvSpPr>
        <p:spPr>
          <a:xfrm>
            <a:off x="1365251" y="4873625"/>
            <a:ext cx="288925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Calibri"/>
                <a:ea typeface="Calibri"/>
                <a:cs typeface="Calibri"/>
                <a:sym typeface="Calibri"/>
              </a:rPr>
              <a:t>140 dB</a:t>
            </a:r>
            <a:endParaRPr/>
          </a:p>
        </p:txBody>
      </p:sp>
      <p:sp>
        <p:nvSpPr>
          <p:cNvPr id="896" name="Google Shape;896;p84"/>
          <p:cNvSpPr txBox="1"/>
          <p:nvPr/>
        </p:nvSpPr>
        <p:spPr>
          <a:xfrm>
            <a:off x="5944152" y="5060812"/>
            <a:ext cx="288925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Calibri"/>
                <a:ea typeface="Calibri"/>
                <a:cs typeface="Calibri"/>
                <a:sym typeface="Calibri"/>
              </a:rPr>
              <a:t>60 dB</a:t>
            </a:r>
            <a:endParaRPr/>
          </a:p>
        </p:txBody>
      </p:sp>
      <p:sp>
        <p:nvSpPr>
          <p:cNvPr id="897" name="Google Shape;897;p84"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8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4" name="Google Shape;904;p88"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pic>
        <p:nvPicPr>
          <p:cNvPr id="910" name="Google Shape;910;p89" descr="Lesson 44: Frequency, Wavelength, &amp;amp; Amplitude"/>
          <p:cNvPicPr preferRelativeResize="0"/>
          <p:nvPr/>
        </p:nvPicPr>
        <p:blipFill rotWithShape="1">
          <a:blip r:embed="rId3">
            <a:alphaModFix/>
          </a:blip>
          <a:srcRect/>
          <a:stretch/>
        </p:blipFill>
        <p:spPr>
          <a:xfrm>
            <a:off x="217714" y="2178957"/>
            <a:ext cx="8650515" cy="3452585"/>
          </a:xfrm>
          <a:prstGeom prst="rect">
            <a:avLst/>
          </a:prstGeom>
          <a:noFill/>
          <a:ln>
            <a:noFill/>
          </a:ln>
        </p:spPr>
      </p:pic>
      <p:sp>
        <p:nvSpPr>
          <p:cNvPr id="911" name="Google Shape;911;p8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2" name="Google Shape;912;p89"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pic>
        <p:nvPicPr>
          <p:cNvPr id="918" name="Google Shape;918;p90" descr="3 • The World Through Sound: Wavelength - Acoustics Today"/>
          <p:cNvPicPr preferRelativeResize="0"/>
          <p:nvPr/>
        </p:nvPicPr>
        <p:blipFill rotWithShape="1">
          <a:blip r:embed="rId3">
            <a:alphaModFix/>
          </a:blip>
          <a:srcRect/>
          <a:stretch/>
        </p:blipFill>
        <p:spPr>
          <a:xfrm>
            <a:off x="242888" y="2173287"/>
            <a:ext cx="8401050" cy="4241800"/>
          </a:xfrm>
          <a:prstGeom prst="rect">
            <a:avLst/>
          </a:prstGeom>
          <a:noFill/>
          <a:ln>
            <a:noFill/>
          </a:ln>
        </p:spPr>
      </p:pic>
      <p:sp>
        <p:nvSpPr>
          <p:cNvPr id="919" name="Google Shape;919;p9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0" name="Google Shape;920;p90"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91"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pic>
        <p:nvPicPr>
          <p:cNvPr id="932" name="Google Shape;932;p92" descr="What is the harmful intensity of sound (dB)? - Quora"/>
          <p:cNvPicPr preferRelativeResize="0"/>
          <p:nvPr/>
        </p:nvPicPr>
        <p:blipFill rotWithShape="1">
          <a:blip r:embed="rId3">
            <a:alphaModFix/>
          </a:blip>
          <a:srcRect l="3540" r="26725" b="33125"/>
          <a:stretch/>
        </p:blipFill>
        <p:spPr>
          <a:xfrm>
            <a:off x="1628774" y="1971675"/>
            <a:ext cx="5629275" cy="4586288"/>
          </a:xfrm>
          <a:prstGeom prst="rect">
            <a:avLst/>
          </a:prstGeom>
          <a:noFill/>
          <a:ln>
            <a:noFill/>
          </a:ln>
        </p:spPr>
      </p:pic>
      <p:sp>
        <p:nvSpPr>
          <p:cNvPr id="933" name="Google Shape;933;p92"/>
          <p:cNvSpPr txBox="1"/>
          <p:nvPr/>
        </p:nvSpPr>
        <p:spPr>
          <a:xfrm>
            <a:off x="657225" y="482774"/>
            <a:ext cx="8229600" cy="1143000"/>
          </a:xfrm>
          <a:prstGeom prst="rect">
            <a:avLst/>
          </a:prstGeom>
          <a:noFill/>
          <a:ln>
            <a:noFill/>
          </a:ln>
        </p:spPr>
        <p:txBody>
          <a:bodyPr spcFirstLastPara="1" wrap="square" lIns="91425" tIns="45700" rIns="91425" bIns="45700" anchor="t" anchorCtr="0">
            <a:normAutofit fontScale="60000" lnSpcReduction="20000"/>
          </a:bodyPr>
          <a:lstStyle/>
          <a:p>
            <a:pPr marL="0" marR="0" lvl="0" indent="0" algn="ctr" rtl="0">
              <a:spcBef>
                <a:spcPts val="0"/>
              </a:spcBef>
              <a:spcAft>
                <a:spcPts val="0"/>
              </a:spcAft>
              <a:buClr>
                <a:schemeClr val="dk1"/>
              </a:buClr>
              <a:buSzPct val="100000"/>
              <a:buFont typeface="Calibri"/>
              <a:buNone/>
            </a:pPr>
            <a:r>
              <a:rPr lang="en-US" sz="6600">
                <a:solidFill>
                  <a:schemeClr val="dk1"/>
                </a:solidFill>
                <a:latin typeface="Calibri"/>
                <a:ea typeface="Calibri"/>
                <a:cs typeface="Calibri"/>
                <a:sym typeface="Calibri"/>
              </a:rPr>
              <a:t>Which wavelength has a higher intensity?</a:t>
            </a:r>
            <a:endParaRPr/>
          </a:p>
        </p:txBody>
      </p:sp>
      <p:sp>
        <p:nvSpPr>
          <p:cNvPr id="934" name="Google Shape;934;p9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9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94"/>
          <p:cNvSpPr txBox="1"/>
          <p:nvPr/>
        </p:nvSpPr>
        <p:spPr>
          <a:xfrm>
            <a:off x="657225" y="482774"/>
            <a:ext cx="8229600" cy="1143000"/>
          </a:xfrm>
          <a:prstGeom prst="rect">
            <a:avLst/>
          </a:prstGeom>
          <a:noFill/>
          <a:ln>
            <a:noFill/>
          </a:ln>
        </p:spPr>
        <p:txBody>
          <a:bodyPr spcFirstLastPara="1" wrap="square" lIns="91425" tIns="45700" rIns="91425" bIns="45700" anchor="t" anchorCtr="0">
            <a:normAutofit fontScale="60000" lnSpcReduction="20000"/>
          </a:bodyPr>
          <a:lstStyle/>
          <a:p>
            <a:pPr marL="0" marR="0" lvl="0" indent="0" algn="ctr" rtl="0">
              <a:spcBef>
                <a:spcPts val="0"/>
              </a:spcBef>
              <a:spcAft>
                <a:spcPts val="0"/>
              </a:spcAft>
              <a:buClr>
                <a:schemeClr val="dk1"/>
              </a:buClr>
              <a:buSzPct val="100000"/>
              <a:buFont typeface="Calibri"/>
              <a:buNone/>
            </a:pPr>
            <a:r>
              <a:rPr lang="en-US" sz="6600">
                <a:solidFill>
                  <a:schemeClr val="dk1"/>
                </a:solidFill>
                <a:latin typeface="Calibri"/>
                <a:ea typeface="Calibri"/>
                <a:cs typeface="Calibri"/>
                <a:sym typeface="Calibri"/>
              </a:rPr>
              <a:t>Is the measure shown below an example of intensity?</a:t>
            </a:r>
            <a:endParaRPr/>
          </a:p>
        </p:txBody>
      </p:sp>
      <p:pic>
        <p:nvPicPr>
          <p:cNvPr id="942" name="Google Shape;942;p94" descr="3 • The World Through Sound: Wavelength - Acoustics Today"/>
          <p:cNvPicPr preferRelativeResize="0"/>
          <p:nvPr/>
        </p:nvPicPr>
        <p:blipFill rotWithShape="1">
          <a:blip r:embed="rId4">
            <a:alphaModFix/>
          </a:blip>
          <a:srcRect/>
          <a:stretch/>
        </p:blipFill>
        <p:spPr>
          <a:xfrm>
            <a:off x="242888" y="2173287"/>
            <a:ext cx="8401050" cy="42418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97"/>
          <p:cNvSpPr txBox="1">
            <a:spLocks noGrp="1"/>
          </p:cNvSpPr>
          <p:nvPr>
            <p:ph type="title"/>
          </p:nvPr>
        </p:nvSpPr>
        <p:spPr>
          <a:xfrm>
            <a:off x="457200" y="379500"/>
            <a:ext cx="8421000" cy="1137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intensity?</a:t>
            </a:r>
            <a:endParaRPr sz="3600"/>
          </a:p>
        </p:txBody>
      </p:sp>
      <p:pic>
        <p:nvPicPr>
          <p:cNvPr id="949" name="Google Shape;949;p97" descr="box.jpg"/>
          <p:cNvPicPr preferRelativeResize="0">
            <a:picLocks noGrp="1"/>
          </p:cNvPicPr>
          <p:nvPr>
            <p:ph type="body" idx="1"/>
          </p:nvPr>
        </p:nvPicPr>
        <p:blipFill rotWithShape="1">
          <a:blip r:embed="rId3">
            <a:alphaModFix/>
          </a:blip>
          <a:srcRect t="8727" b="8727"/>
          <a:stretch/>
        </p:blipFill>
        <p:spPr>
          <a:xfrm>
            <a:off x="457200" y="2219324"/>
            <a:ext cx="8229600" cy="4525963"/>
          </a:xfrm>
          <a:prstGeom prst="rect">
            <a:avLst/>
          </a:prstGeom>
          <a:noFill/>
          <a:ln w="9525" cap="flat" cmpd="sng">
            <a:solidFill>
              <a:schemeClr val="lt1"/>
            </a:solidFill>
            <a:prstDash val="solid"/>
            <a:round/>
            <a:headEnd type="none" w="sm" len="sm"/>
            <a:tailEnd type="none" w="sm" len="sm"/>
          </a:ln>
        </p:spPr>
      </p:pic>
      <p:sp>
        <p:nvSpPr>
          <p:cNvPr id="950" name="Google Shape;950;p9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pic>
        <p:nvPicPr>
          <p:cNvPr id="956" name="Google Shape;956;p98" descr="trumpet.jpg"/>
          <p:cNvPicPr preferRelativeResize="0">
            <a:picLocks noGrp="1"/>
          </p:cNvPicPr>
          <p:nvPr>
            <p:ph type="body" idx="1"/>
          </p:nvPr>
        </p:nvPicPr>
        <p:blipFill rotWithShape="1">
          <a:blip r:embed="rId3">
            <a:alphaModFix/>
          </a:blip>
          <a:srcRect l="-86459" r="-86458"/>
          <a:stretch/>
        </p:blipFill>
        <p:spPr>
          <a:xfrm>
            <a:off x="-2058988" y="2939743"/>
            <a:ext cx="8229600" cy="3918257"/>
          </a:xfrm>
          <a:prstGeom prst="rect">
            <a:avLst/>
          </a:prstGeom>
          <a:noFill/>
          <a:ln w="9525" cap="flat" cmpd="sng">
            <a:solidFill>
              <a:schemeClr val="lt1"/>
            </a:solidFill>
            <a:prstDash val="solid"/>
            <a:round/>
            <a:headEnd type="none" w="sm" len="sm"/>
            <a:tailEnd type="none" w="sm" len="sm"/>
          </a:ln>
        </p:spPr>
      </p:pic>
      <p:cxnSp>
        <p:nvCxnSpPr>
          <p:cNvPr id="957" name="Google Shape;957;p98"/>
          <p:cNvCxnSpPr/>
          <p:nvPr/>
        </p:nvCxnSpPr>
        <p:spPr>
          <a:xfrm rot="10800000" flipH="1">
            <a:off x="2302942" y="1648023"/>
            <a:ext cx="1211783" cy="1425782"/>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958" name="Google Shape;958;p98"/>
          <p:cNvCxnSpPr/>
          <p:nvPr/>
        </p:nvCxnSpPr>
        <p:spPr>
          <a:xfrm rot="10800000" flipH="1">
            <a:off x="2602465" y="2043113"/>
            <a:ext cx="2755348" cy="1385888"/>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959" name="Google Shape;959;p9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98"/>
          <p:cNvSpPr txBox="1">
            <a:spLocks noGrp="1"/>
          </p:cNvSpPr>
          <p:nvPr>
            <p:ph type="title"/>
          </p:nvPr>
        </p:nvSpPr>
        <p:spPr>
          <a:xfrm>
            <a:off x="424771" y="-132953"/>
            <a:ext cx="8760542" cy="202759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a:t>What happens to intensity as sound travels away from its source?</a:t>
            </a:r>
            <a:endParaRPr sz="28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pic>
        <p:nvPicPr>
          <p:cNvPr id="966" name="Google Shape;966;p99" descr="Decibel Images, Stock Photos &amp; Vectors | Shutterstock"/>
          <p:cNvPicPr preferRelativeResize="0"/>
          <p:nvPr/>
        </p:nvPicPr>
        <p:blipFill rotWithShape="1">
          <a:blip r:embed="rId3">
            <a:alphaModFix/>
          </a:blip>
          <a:srcRect b="5597"/>
          <a:stretch/>
        </p:blipFill>
        <p:spPr>
          <a:xfrm>
            <a:off x="0" y="2079625"/>
            <a:ext cx="9144000" cy="4578352"/>
          </a:xfrm>
          <a:prstGeom prst="rect">
            <a:avLst/>
          </a:prstGeom>
          <a:noFill/>
          <a:ln>
            <a:noFill/>
          </a:ln>
        </p:spPr>
      </p:pic>
      <p:sp>
        <p:nvSpPr>
          <p:cNvPr id="967" name="Google Shape;967;p99"/>
          <p:cNvSpPr txBox="1">
            <a:spLocks noGrp="1"/>
          </p:cNvSpPr>
          <p:nvPr>
            <p:ph type="title"/>
          </p:nvPr>
        </p:nvSpPr>
        <p:spPr>
          <a:xfrm>
            <a:off x="700087" y="661775"/>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How is intensity measured?</a:t>
            </a:r>
            <a:endParaRPr/>
          </a:p>
        </p:txBody>
      </p:sp>
      <p:sp>
        <p:nvSpPr>
          <p:cNvPr id="968" name="Google Shape;968;p9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pic>
        <p:nvPicPr>
          <p:cNvPr id="974" name="Google Shape;974;p100" descr="Decibel Images, Stock Photos &amp; Vectors | Shutterstock"/>
          <p:cNvPicPr preferRelativeResize="0"/>
          <p:nvPr/>
        </p:nvPicPr>
        <p:blipFill rotWithShape="1">
          <a:blip r:embed="rId3">
            <a:alphaModFix/>
          </a:blip>
          <a:srcRect b="5597"/>
          <a:stretch/>
        </p:blipFill>
        <p:spPr>
          <a:xfrm>
            <a:off x="0" y="2079625"/>
            <a:ext cx="9144000" cy="4578352"/>
          </a:xfrm>
          <a:prstGeom prst="rect">
            <a:avLst/>
          </a:prstGeom>
          <a:noFill/>
          <a:ln>
            <a:noFill/>
          </a:ln>
        </p:spPr>
      </p:pic>
      <p:sp>
        <p:nvSpPr>
          <p:cNvPr id="975" name="Google Shape;975;p100"/>
          <p:cNvSpPr txBox="1">
            <a:spLocks noGrp="1"/>
          </p:cNvSpPr>
          <p:nvPr>
            <p:ph type="title"/>
          </p:nvPr>
        </p:nvSpPr>
        <p:spPr>
          <a:xfrm>
            <a:off x="914400" y="424771"/>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Using the decibel scale below, which has a higher intensity: a hair dryer or a car?</a:t>
            </a:r>
            <a:endParaRPr/>
          </a:p>
        </p:txBody>
      </p:sp>
      <p:sp>
        <p:nvSpPr>
          <p:cNvPr id="976" name="Google Shape;976;p10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00"/>
          <p:cNvSpPr/>
          <p:nvPr/>
        </p:nvSpPr>
        <p:spPr>
          <a:xfrm rot="5400000">
            <a:off x="3700956" y="2501219"/>
            <a:ext cx="1742100" cy="844200"/>
          </a:xfrm>
          <a:prstGeom prst="ellipse">
            <a:avLst/>
          </a:prstGeom>
          <a:noFill/>
          <a:ln w="571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78" name="Google Shape;978;p100"/>
          <p:cNvSpPr/>
          <p:nvPr/>
        </p:nvSpPr>
        <p:spPr>
          <a:xfrm rot="5400000">
            <a:off x="4999285" y="2682923"/>
            <a:ext cx="1436100" cy="660600"/>
          </a:xfrm>
          <a:prstGeom prst="ellipse">
            <a:avLst/>
          </a:prstGeom>
          <a:noFill/>
          <a:ln w="571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10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985" name="Google Shape;985;p10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0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103"/>
          <p:cNvSpPr txBox="1">
            <a:spLocks noGrp="1"/>
          </p:cNvSpPr>
          <p:nvPr>
            <p:ph type="title"/>
          </p:nvPr>
        </p:nvSpPr>
        <p:spPr>
          <a:xfrm>
            <a:off x="457200" y="379496"/>
            <a:ext cx="8760542" cy="202759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a:t>Intensity:</a:t>
            </a:r>
            <a:r>
              <a:rPr lang="en-US" b="1"/>
              <a:t> </a:t>
            </a:r>
            <a:r>
              <a:rPr lang="en-US" sz="3600"/>
              <a:t>the amount of sound energy that passes through a square meter in 1 second. </a:t>
            </a:r>
            <a:endParaRPr/>
          </a:p>
        </p:txBody>
      </p:sp>
      <p:pic>
        <p:nvPicPr>
          <p:cNvPr id="993" name="Google Shape;993;p103" descr="box.jpg"/>
          <p:cNvPicPr preferRelativeResize="0">
            <a:picLocks noGrp="1"/>
          </p:cNvPicPr>
          <p:nvPr>
            <p:ph type="body" idx="1"/>
          </p:nvPr>
        </p:nvPicPr>
        <p:blipFill rotWithShape="1">
          <a:blip r:embed="rId3">
            <a:alphaModFix/>
          </a:blip>
          <a:srcRect t="8727" b="8727"/>
          <a:stretch/>
        </p:blipFill>
        <p:spPr>
          <a:xfrm>
            <a:off x="457200" y="2219324"/>
            <a:ext cx="8229600" cy="4525963"/>
          </a:xfrm>
          <a:prstGeom prst="rect">
            <a:avLst/>
          </a:prstGeom>
          <a:noFill/>
          <a:ln w="9525" cap="flat" cmpd="sng">
            <a:solidFill>
              <a:schemeClr val="lt1"/>
            </a:solidFill>
            <a:prstDash val="solid"/>
            <a:round/>
            <a:headEnd type="none" w="sm" len="sm"/>
            <a:tailEnd type="none" w="sm" len="sm"/>
          </a:ln>
        </p:spPr>
      </p:pic>
      <p:sp>
        <p:nvSpPr>
          <p:cNvPr id="994" name="Google Shape;994;p10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9453</Words>
  <Application>Microsoft Office PowerPoint</Application>
  <PresentationFormat>On-screen Show (4:3)</PresentationFormat>
  <Paragraphs>1107</Paragraphs>
  <Slides>256</Slides>
  <Notes>251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256</vt:i4>
      </vt:variant>
    </vt:vector>
  </HeadingPairs>
  <TitlesOfParts>
    <vt:vector size="25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Medium: any material that waves can travel through</vt:lpstr>
      <vt:lpstr>Vibration: Movement of particles that occurs in solids, liquids, or gases. </vt:lpstr>
      <vt:lpstr>Sound Waves: longitudinal waves that travel through mediums</vt:lpstr>
      <vt:lpstr>Compression: where particles are closely packed </vt:lpstr>
      <vt:lpstr>Rarefaction: where particles are loosely packed</vt:lpstr>
      <vt:lpstr>PowerPoint Presentation</vt:lpstr>
      <vt:lpstr>What is a medium?</vt:lpstr>
      <vt:lpstr>Vibration is the _________ that occurs in solids, liquids, or gases. </vt:lpstr>
      <vt:lpstr>Vibration is the movement of particles that occurs in solids, liquids, or gases. </vt:lpstr>
      <vt:lpstr>What are sound waves?</vt:lpstr>
      <vt:lpstr>What is the difference between compression and rarefaction?</vt:lpstr>
      <vt:lpstr>PowerPoint Presentation</vt:lpstr>
      <vt:lpstr>Amplitude: is the maximum distance a particle travels from rest </vt:lpstr>
      <vt:lpstr>PowerPoint Presentation</vt:lpstr>
      <vt:lpstr>What is amplitude? </vt:lpstr>
      <vt:lpstr>PowerPoint Presentation</vt:lpstr>
      <vt:lpstr>PowerPoint Presentation</vt:lpstr>
      <vt:lpstr>PowerPoint Presentation</vt:lpstr>
      <vt:lpstr>PowerPoint Presentation</vt:lpstr>
      <vt:lpstr>PowerPoint Presentation</vt:lpstr>
      <vt:lpstr>What is amplitude? </vt:lpstr>
      <vt:lpstr>Which particle has a larger amplitude?</vt:lpstr>
      <vt:lpstr>The larger the amplitude a particle has, the higher its _________.</vt:lpstr>
      <vt:lpstr>The larger the amplitude a particle has, the higher its energy.</vt:lpstr>
      <vt:lpstr>Why does the top particle have more energy than the bottom particle?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amplitude? </vt:lpstr>
      <vt:lpstr>Why does the top particle have more ENERGY than the bottom particle?</vt:lpstr>
      <vt:lpstr>PowerPoint Presentation</vt:lpstr>
      <vt:lpstr>Amplitude: is the maximum distance a particle travels from rest.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Medium: any material that waves can travel through</vt:lpstr>
      <vt:lpstr>Vibration: movement of particles that occurs in solids, liquids, or gases</vt:lpstr>
      <vt:lpstr>Sound Waves: longitudinal waves that travel through mediums</vt:lpstr>
      <vt:lpstr>Compression: where particles are closely packed </vt:lpstr>
      <vt:lpstr>Rarefaction: where particles are loosely packed</vt:lpstr>
      <vt:lpstr>Amplitude: is the maximum distance a particle travels from rest </vt:lpstr>
      <vt:lpstr>PowerPoint Presentation</vt:lpstr>
      <vt:lpstr>What is a medium?</vt:lpstr>
      <vt:lpstr>Vibration is the _________ that occurs in solids, liquids, or gases. </vt:lpstr>
      <vt:lpstr>Vibration is the movement of particles that occurs in solids, liquids, or gases. </vt:lpstr>
      <vt:lpstr>What are sound waves?</vt:lpstr>
      <vt:lpstr>What is the difference between compression and rarefaction?</vt:lpstr>
      <vt:lpstr>What is amplitude? </vt:lpstr>
      <vt:lpstr>PowerPoint Presentation</vt:lpstr>
      <vt:lpstr>Intensity: the amount of sound energy that passes through a square meter in 1 second</vt:lpstr>
      <vt:lpstr>PowerPoint Presentation</vt:lpstr>
      <vt:lpstr>What is intensity?</vt:lpstr>
      <vt:lpstr>PowerPoint Presentation</vt:lpstr>
      <vt:lpstr>PowerPoint Presentation</vt:lpstr>
      <vt:lpstr>PowerPoint Presentation</vt:lpstr>
      <vt:lpstr>Decibel (dB)</vt:lpstr>
      <vt:lpstr>Intensity is measured by decibels which are usually on a decibel scale</vt:lpstr>
      <vt:lpstr>PowerPoint Presentation</vt:lpstr>
      <vt:lpstr>What is intensity?</vt:lpstr>
      <vt:lpstr>What happens to intensity as sound travels away from its source?</vt:lpstr>
      <vt:lpstr>What unit is intensity measured in?</vt:lpstr>
      <vt:lpstr>PowerPoint Presentation</vt:lpstr>
      <vt:lpstr>PowerPoint Presentation</vt:lpstr>
      <vt:lpstr>PowerPoint Presentation</vt:lpstr>
      <vt:lpstr>PowerPoint Presentation</vt:lpstr>
      <vt:lpstr>PowerPoint Presentation</vt:lpstr>
      <vt:lpstr>PowerPoint Presentation</vt:lpstr>
      <vt:lpstr>What is intensity?</vt:lpstr>
      <vt:lpstr>What happens to intensity as sound travels away from its source?</vt:lpstr>
      <vt:lpstr>How is intensity measured?</vt:lpstr>
      <vt:lpstr>Using the decibel scale below, which has a higher intensity: a hair dryer or a car?</vt:lpstr>
      <vt:lpstr>PowerPoint Presentation</vt:lpstr>
      <vt:lpstr>Intensity: the amount of sound energy that passes through a square meter in 1 second.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Medium: any material that waves can travel through</vt:lpstr>
      <vt:lpstr>Vibration: movement of particles that occurs in solids, liquids, or gases</vt:lpstr>
      <vt:lpstr>Sound Waves: longitudinal waves that travel through mediums</vt:lpstr>
      <vt:lpstr>Compression: where particles are closely packed </vt:lpstr>
      <vt:lpstr>Rarefaction: where particles are loosely packed</vt:lpstr>
      <vt:lpstr>Amplitude: is the maximum distance a particle travels from rest </vt:lpstr>
      <vt:lpstr>Intensity: the amount of sound energy that passes through a square meter in 1 second </vt:lpstr>
      <vt:lpstr>PowerPoint Presentation</vt:lpstr>
      <vt:lpstr>What is a medium?</vt:lpstr>
      <vt:lpstr>Vibration is the _________ that occurs in solids, liquids, or gases. </vt:lpstr>
      <vt:lpstr>Vibration is the movement of particles that occurs in solids, liquids, or gases. </vt:lpstr>
      <vt:lpstr>What are sound waves?</vt:lpstr>
      <vt:lpstr>What is the difference between compression and rarefaction?</vt:lpstr>
      <vt:lpstr>What is amplitude? </vt:lpstr>
      <vt:lpstr>What is intensity?</vt:lpstr>
      <vt:lpstr>PowerPoint Presentation</vt:lpstr>
      <vt:lpstr>PowerPoint Presentation</vt:lpstr>
      <vt:lpstr>PowerPoint Presentation</vt:lpstr>
      <vt:lpstr>What is wavelength?</vt:lpstr>
      <vt:lpstr>PowerPoint Presentation</vt:lpstr>
      <vt:lpstr>Compression to Compression</vt:lpstr>
      <vt:lpstr>Rarefaction to Rarefaction</vt:lpstr>
      <vt:lpstr>Between 2 “similar” points</vt:lpstr>
      <vt:lpstr>PowerPoint Presentation</vt:lpstr>
      <vt:lpstr>PowerPoint Presentation</vt:lpstr>
      <vt:lpstr>Are the circled sections of the wave an example of rarefaction or compression?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the circled sections of the wave an example of rarefaction or compression?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Medium: any material that waves can travel through</vt:lpstr>
      <vt:lpstr>Vibration: movement of particles that occurs in solids, liquids, or gases</vt:lpstr>
      <vt:lpstr>Sound Waves: longitudinal waves that travel through mediums</vt:lpstr>
      <vt:lpstr>Compression: where particles are closely packed </vt:lpstr>
      <vt:lpstr>Rarefaction: where particles are loosely packed</vt:lpstr>
      <vt:lpstr>Amplitude: is the maximum distance a particle travels from rest</vt:lpstr>
      <vt:lpstr>Intensity: the amount of sound energy that passes through a square meter in 1 second </vt:lpstr>
      <vt:lpstr>PowerPoint Presentation</vt:lpstr>
      <vt:lpstr>PowerPoint Presentation</vt:lpstr>
      <vt:lpstr>What is a medium?</vt:lpstr>
      <vt:lpstr>Vibration is the _________ that occurs in solids, liquids, or gases. </vt:lpstr>
      <vt:lpstr>Vibration is the movement of particles that occurs in solids, liquids, or gases. </vt:lpstr>
      <vt:lpstr>What are sound waves?</vt:lpstr>
      <vt:lpstr>What is the difference between compression and rarefaction?</vt:lpstr>
      <vt:lpstr>What is amplitude? </vt:lpstr>
      <vt:lpstr>What is intensity?</vt:lpstr>
      <vt:lpstr>PowerPoint Presentation</vt:lpstr>
      <vt:lpstr>PowerPoint Presentation</vt:lpstr>
      <vt:lpstr>Frequency: the number of wavelengths that pass a set point per second</vt:lpstr>
      <vt:lpstr>PowerPoint Presentation</vt:lpstr>
      <vt:lpstr>What is frequency?</vt:lpstr>
      <vt:lpstr>PowerPoint Presentation</vt:lpstr>
      <vt:lpstr>PowerPoint Presentation</vt:lpstr>
      <vt:lpstr>Hertz (Hz)</vt:lpstr>
      <vt:lpstr>PowerPoint Presentation</vt:lpstr>
      <vt:lpstr>What is frequency?</vt:lpstr>
      <vt:lpstr>PowerPoint Presentation</vt:lpstr>
      <vt:lpstr>What is the unit for frequency?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frequency?</vt:lpstr>
      <vt:lpstr>What unit is used to measure frequency?</vt:lpstr>
      <vt:lpstr>PowerPoint Presentation</vt:lpstr>
      <vt:lpstr>Frequency: the number of wavelengths that pass a set point per second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Medium: any material that waves can travel through</vt:lpstr>
      <vt:lpstr>Vibration: movement of particles that occurs in solids, liquids, or gases</vt:lpstr>
      <vt:lpstr>Sound Waves: longitudinal waves that travel through mediums</vt:lpstr>
      <vt:lpstr>Compression: where particles are closely packed </vt:lpstr>
      <vt:lpstr>Rarefaction: where particles are loosely packed</vt:lpstr>
      <vt:lpstr>Amplitude: is the maximum distance a particle travels from rest </vt:lpstr>
      <vt:lpstr>Intensity: the amount of sound energy that passes through a square meter in 1 second </vt:lpstr>
      <vt:lpstr>PowerPoint Presentation</vt:lpstr>
      <vt:lpstr>Frequency: the number of wavelengths that pass a set point per second</vt:lpstr>
      <vt:lpstr>PowerPoint Presentation</vt:lpstr>
      <vt:lpstr>What is a medium?</vt:lpstr>
      <vt:lpstr>Vibration is the _________ that occurs in solids, liquids, or gases. </vt:lpstr>
      <vt:lpstr>Vibration is the movement of particles that occurs in solids, liquids, or gases. </vt:lpstr>
      <vt:lpstr>What are sound waves?</vt:lpstr>
      <vt:lpstr>What is the difference between compression and rarefaction?</vt:lpstr>
      <vt:lpstr>What is amplitude? </vt:lpstr>
      <vt:lpstr>What is intensity?</vt:lpstr>
      <vt:lpstr>PowerPoint Presentation</vt:lpstr>
      <vt:lpstr>What is frequency?</vt:lpstr>
      <vt:lpstr>PowerPoint Presentation</vt:lpstr>
      <vt:lpstr>Speed: the distance a point on a wave travels over some period of time</vt:lpstr>
      <vt:lpstr>PowerPoint Presentation</vt:lpstr>
      <vt:lpstr>What is speed?</vt:lpstr>
      <vt:lpstr>PowerPoint Presentation</vt:lpstr>
      <vt:lpstr>PowerPoint Presentation</vt:lpstr>
      <vt:lpstr>PowerPoint Presentation</vt:lpstr>
      <vt:lpstr>PowerPoint Presentation</vt:lpstr>
      <vt:lpstr>What is speed?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speed?</vt:lpstr>
      <vt:lpstr>PowerPoint Presentation</vt:lpstr>
      <vt:lpstr>PowerPoint Presentation</vt:lpstr>
      <vt:lpstr>PowerPoint Presentation</vt:lpstr>
      <vt:lpstr>Speed: the distance a point on a wave travels over time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2017-05-18T17:33:18Z</dcterms:created>
  <dcterms:modified xsi:type="dcterms:W3CDTF">2021-08-04T03:29:22Z</dcterms:modified>
</cp:coreProperties>
</file>