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48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89"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90" r:id="rId2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8" roundtripDataSignature="AMtx7miK+Cv09z/vxEdFIREr88mGfCZM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p:scale>
          <a:sx n="66" d="100"/>
          <a:sy n="66" d="100"/>
        </p:scale>
        <p:origin x="128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customschemas.google.com/relationships/presentationmetadata" Target="metadata"/><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presProps" Target="pres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viewProps" Target="view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a:t>Feedback: Explicit cues used at the beginning of each step makes it easy for students to follow along and be prepared to engage in the next part of the lesson.</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an atom?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[An atom is the smallest whole unit of matter.]</a:t>
            </a:r>
            <a:endParaRPr/>
          </a:p>
          <a:p>
            <a:pPr marL="0" lvl="0" indent="0" algn="l" rtl="0">
              <a:spcBef>
                <a:spcPts val="0"/>
              </a:spcBef>
              <a:spcAft>
                <a:spcPts val="0"/>
              </a:spcAft>
              <a:buNone/>
            </a:pPr>
            <a:endParaRPr/>
          </a:p>
        </p:txBody>
      </p:sp>
      <p:sp>
        <p:nvSpPr>
          <p:cNvPr id="209" name="Google Shape;20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3" name="Google Shape;1113;p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1114" name="Google Shape;1114;p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does the prefix pro- mean?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[The word proton has the prefix Pro and the prefix pro- means positive.]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As you break down the vocab term into parts, it is good practice to confirm student understanding before moving on.</a:t>
            </a:r>
            <a:endParaRPr/>
          </a:p>
          <a:p>
            <a:pPr marL="0" lvl="0" indent="0" algn="l" rtl="0">
              <a:spcBef>
                <a:spcPts val="0"/>
              </a:spcBef>
              <a:spcAft>
                <a:spcPts val="0"/>
              </a:spcAft>
              <a:buNone/>
            </a:pPr>
            <a:endParaRPr/>
          </a:p>
        </p:txBody>
      </p:sp>
      <p:sp>
        <p:nvSpPr>
          <p:cNvPr id="1120" name="Google Shape;1120;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9" name="Google Shape;1129;p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We know that the prefix “pro-” means “positive”. How does that help us remember what protons are?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[The word proton has the prefix Pro and the prefix pro- means positive. So we can remember that protons have a positive charge.]</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130" name="Google Shape;1130;p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1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9" name="Google Shape;1139;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protons?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b="0" u="none"/>
              <a:t>Protons are positively charged subatomic particles found in the nucleus of an atom.</a:t>
            </a:r>
            <a:r>
              <a:rPr lang="en-US"/>
              <a:t>]</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1140" name="Google Shape;1140;p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1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2" name="Google Shape;1152;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Where are protons found?</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b="0" u="none"/>
              <a:t>In the nucleus of an atom</a:t>
            </a:r>
            <a:r>
              <a:rPr lang="en-US"/>
              <a:t>]</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1153" name="Google Shape;1153;p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1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p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charge do protons have?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b="0" u="none"/>
              <a:t>A positive charge]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It is important to take time throughout the close of the lesson to check for understanding one last time, this will help you know who may need more instruction or where further explanation is needed.</a:t>
            </a:r>
            <a:endParaRPr/>
          </a:p>
        </p:txBody>
      </p:sp>
      <p:sp>
        <p:nvSpPr>
          <p:cNvPr id="1166" name="Google Shape;1166;p1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7" name="Google Shape;1177;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AMU stand for and why is it important?</a:t>
            </a:r>
            <a:endParaRPr/>
          </a:p>
          <a:p>
            <a:pPr marL="0" lvl="0" indent="0" algn="l" rtl="0">
              <a:spcBef>
                <a:spcPts val="0"/>
              </a:spcBef>
              <a:spcAft>
                <a:spcPts val="0"/>
              </a:spcAft>
              <a:buNone/>
            </a:pPr>
            <a:endParaRPr/>
          </a:p>
          <a:p>
            <a:pPr marL="0" lvl="0" indent="0" algn="l" rtl="0">
              <a:spcBef>
                <a:spcPts val="0"/>
              </a:spcBef>
              <a:spcAft>
                <a:spcPts val="0"/>
              </a:spcAft>
              <a:buNone/>
            </a:pPr>
            <a:r>
              <a:rPr lang="en-US"/>
              <a:t>[Amu stands for atomic mass unit and it is important because it is is used by scientist to easily measure atoms since they are so small.]</a:t>
            </a:r>
            <a:endParaRPr/>
          </a:p>
        </p:txBody>
      </p:sp>
      <p:sp>
        <p:nvSpPr>
          <p:cNvPr id="1178" name="Google Shape;1178;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p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weight of each proton?</a:t>
            </a:r>
            <a:endParaRPr/>
          </a:p>
          <a:p>
            <a:pPr marL="0" lvl="0" indent="0" algn="l" rtl="0">
              <a:spcBef>
                <a:spcPts val="0"/>
              </a:spcBef>
              <a:spcAft>
                <a:spcPts val="0"/>
              </a:spcAft>
              <a:buNone/>
            </a:pPr>
            <a:endParaRPr/>
          </a:p>
          <a:p>
            <a:pPr marL="0" lvl="0" indent="0" algn="l" rtl="0">
              <a:spcBef>
                <a:spcPts val="0"/>
              </a:spcBef>
              <a:spcAft>
                <a:spcPts val="0"/>
              </a:spcAft>
              <a:buNone/>
            </a:pPr>
            <a:r>
              <a:rPr lang="en-US"/>
              <a:t>[Each proton has a weight of 1 amu (atomic mass unit).]</a:t>
            </a:r>
            <a:endParaRPr/>
          </a:p>
        </p:txBody>
      </p:sp>
      <p:sp>
        <p:nvSpPr>
          <p:cNvPr id="1186" name="Google Shape;1186;p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4" name="Google Shape;1194;p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are the protons in the model? Explain your answer</a:t>
            </a:r>
            <a:endParaRPr/>
          </a:p>
          <a:p>
            <a:pPr marL="0" lvl="0" indent="0" algn="l" rtl="0">
              <a:spcBef>
                <a:spcPts val="0"/>
              </a:spcBef>
              <a:spcAft>
                <a:spcPts val="0"/>
              </a:spcAft>
              <a:buNone/>
            </a:pPr>
            <a:endParaRPr/>
          </a:p>
          <a:p>
            <a:pPr marL="0" lvl="0" indent="0" algn="l" rtl="0">
              <a:spcBef>
                <a:spcPts val="0"/>
              </a:spcBef>
              <a:spcAft>
                <a:spcPts val="0"/>
              </a:spcAft>
              <a:buNone/>
            </a:pPr>
            <a:r>
              <a:rPr lang="en-US"/>
              <a:t>[We know the P is proton and the N is neutron because this simply uses the letters they start with.]</a:t>
            </a:r>
            <a:endParaRPr/>
          </a:p>
        </p:txBody>
      </p:sp>
      <p:sp>
        <p:nvSpPr>
          <p:cNvPr id="1195" name="Google Shape;1195;p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2" name="Google Shape;1202;p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are the protons in the model? Explain your answer.</a:t>
            </a:r>
            <a:endParaRPr/>
          </a:p>
          <a:p>
            <a:pPr marL="0" lvl="0" indent="0" algn="l" rtl="0">
              <a:spcBef>
                <a:spcPts val="0"/>
              </a:spcBef>
              <a:spcAft>
                <a:spcPts val="0"/>
              </a:spcAft>
              <a:buNone/>
            </a:pPr>
            <a:endParaRPr/>
          </a:p>
          <a:p>
            <a:pPr marL="0" lvl="0" indent="0" algn="l" rtl="0">
              <a:spcBef>
                <a:spcPts val="0"/>
              </a:spcBef>
              <a:spcAft>
                <a:spcPts val="0"/>
              </a:spcAft>
              <a:buNone/>
            </a:pPr>
            <a:r>
              <a:rPr lang="en-US"/>
              <a:t>[We know protons are positive, so the orange circles with the + are protons.]</a:t>
            </a:r>
            <a:endParaRPr/>
          </a:p>
        </p:txBody>
      </p:sp>
      <p:sp>
        <p:nvSpPr>
          <p:cNvPr id="1203" name="Google Shape;1203;p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the relationship between atoms and matter?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[Matter is made up of atoms]</a:t>
            </a:r>
            <a:endParaRPr/>
          </a:p>
          <a:p>
            <a:pPr marL="0" lvl="0" indent="0" algn="l" rtl="0">
              <a:spcBef>
                <a:spcPts val="0"/>
              </a:spcBef>
              <a:spcAft>
                <a:spcPts val="0"/>
              </a:spcAft>
              <a:buNone/>
            </a:pPr>
            <a:endParaRPr/>
          </a:p>
        </p:txBody>
      </p:sp>
      <p:sp>
        <p:nvSpPr>
          <p:cNvPr id="223" name="Google Shape;22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0" name="Google Shape;1210;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the protons in this model were not labeled, how could we know where to find them?</a:t>
            </a:r>
            <a:endParaRPr/>
          </a:p>
          <a:p>
            <a:pPr marL="0" lvl="0" indent="0" algn="l" rtl="0">
              <a:spcBef>
                <a:spcPts val="0"/>
              </a:spcBef>
              <a:spcAft>
                <a:spcPts val="0"/>
              </a:spcAft>
              <a:buNone/>
            </a:pPr>
            <a:endParaRPr/>
          </a:p>
          <a:p>
            <a:pPr marL="0" lvl="0" indent="0" algn="l" rtl="0">
              <a:spcBef>
                <a:spcPts val="0"/>
              </a:spcBef>
              <a:spcAft>
                <a:spcPts val="0"/>
              </a:spcAft>
              <a:buNone/>
            </a:pPr>
            <a:r>
              <a:rPr lang="en-US"/>
              <a:t>[We can also see protons in this diagram of an atom. Here there are no letters or signs showing protons. The nucleus is labeled, and we know protons and neutrons are in the nucleus, so we know that protons must be inside the nucleus. In this diagram, the protons are shown by the blue circles.]</a:t>
            </a:r>
            <a:endParaRPr/>
          </a:p>
        </p:txBody>
      </p:sp>
      <p:sp>
        <p:nvSpPr>
          <p:cNvPr id="1211" name="Google Shape;1211;p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110</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8" name="Google Shape;1218;p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relationship between the nucleus and protons?</a:t>
            </a:r>
            <a:endParaRPr/>
          </a:p>
          <a:p>
            <a:pPr marL="0" lvl="0" indent="0" algn="l" rtl="0">
              <a:spcBef>
                <a:spcPts val="0"/>
              </a:spcBef>
              <a:spcAft>
                <a:spcPts val="0"/>
              </a:spcAft>
              <a:buNone/>
            </a:pPr>
            <a:endParaRPr/>
          </a:p>
          <a:p>
            <a:pPr marL="0" lvl="0" indent="0" algn="l" rtl="0">
              <a:spcBef>
                <a:spcPts val="0"/>
              </a:spcBef>
              <a:spcAft>
                <a:spcPts val="0"/>
              </a:spcAft>
              <a:buNone/>
            </a:pPr>
            <a:r>
              <a:rPr lang="en-US"/>
              <a:t>[Remember that protons are NOT the same as the nucleus. The nucleus is </a:t>
            </a:r>
            <a:r>
              <a:rPr lang="en-US" b="1" u="sng"/>
              <a:t>where</a:t>
            </a:r>
            <a:r>
              <a:rPr lang="en-US"/>
              <a:t> protons are found.]</a:t>
            </a:r>
            <a:endParaRPr/>
          </a:p>
        </p:txBody>
      </p:sp>
      <p:sp>
        <p:nvSpPr>
          <p:cNvPr id="1219" name="Google Shape;1219;p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111</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9" name="Google Shape;1229;p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Are neutrons the same as protons? Explain your answer</a:t>
            </a:r>
            <a:endParaRPr/>
          </a:p>
          <a:p>
            <a:pPr marL="0" lvl="0" indent="0" algn="l" rtl="0">
              <a:spcBef>
                <a:spcPts val="0"/>
              </a:spcBef>
              <a:spcAft>
                <a:spcPts val="0"/>
              </a:spcAft>
              <a:buNone/>
            </a:pPr>
            <a:endParaRPr/>
          </a:p>
          <a:p>
            <a:pPr marL="0" lvl="0" indent="0" algn="l" rtl="0">
              <a:spcBef>
                <a:spcPts val="0"/>
              </a:spcBef>
              <a:spcAft>
                <a:spcPts val="0"/>
              </a:spcAft>
              <a:buNone/>
            </a:pPr>
            <a:r>
              <a:rPr lang="en-US"/>
              <a:t>[Neutrons are not the same thing as protons. Protons and neutrons are found in the same place (nucleus) BUT protons and neutrons are separate parts of the atom (we will talk about neutrons later).] </a:t>
            </a:r>
            <a:endParaRPr/>
          </a:p>
        </p:txBody>
      </p:sp>
      <p:sp>
        <p:nvSpPr>
          <p:cNvPr id="1230" name="Google Shape;1230;p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112</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7" name="Google Shape;1237;p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1238" name="Google Shape;1238;p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4" name="Google Shape;1244;p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u="none"/>
              <a:t>Protons are positively charged subatomic particles found in the nucleus of an atom.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Remember, it is important that students have an opportunity to ask questions at the end of the lesson so that they can clarify their own understanding, some students may need a clear cue that it is their turn to ask questions.</a:t>
            </a:r>
            <a:endParaRPr/>
          </a:p>
        </p:txBody>
      </p:sp>
      <p:sp>
        <p:nvSpPr>
          <p:cNvPr id="1245" name="Google Shape;1245;p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114</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p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9" name="Google Shape;1259;p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b="1"/>
              <a:t>Explicit cue to revisit the big question at the end of the lesson:  </a:t>
            </a:r>
            <a:r>
              <a:rPr lang="en-US"/>
              <a:t>Okay everyone.  Now that we’ve learned the term, let’s reflect once more on our big question.  Was there anything that we predicted earlier that was correct or incorrect? Do you have any new hypotheses to share? </a:t>
            </a:r>
            <a:endParaRPr/>
          </a:p>
          <a:p>
            <a:pPr marL="0" lvl="0" indent="0" algn="l" rtl="0">
              <a:spcBef>
                <a:spcPts val="0"/>
              </a:spcBef>
              <a:spcAft>
                <a:spcPts val="0"/>
              </a:spcAft>
              <a:buNone/>
            </a:pPr>
            <a:endParaRPr/>
          </a:p>
        </p:txBody>
      </p:sp>
      <p:sp>
        <p:nvSpPr>
          <p:cNvPr id="1260" name="Google Shape;1260;p1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115</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p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6" name="Google Shape;1276;p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1277" name="Google Shape;1277;p1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116</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2" name="Google Shape;1282;p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p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1" name="Google Shape;1291;p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1292" name="Google Shape;1292;p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118</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1" name="Google Shape;1321;p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Today we are going to learn about neutrons.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Providing clear cues as to what was coming next in the lesson helps prepared students by letting them know what to expect.</a:t>
            </a:r>
            <a:endParaRPr/>
          </a:p>
        </p:txBody>
      </p:sp>
      <p:sp>
        <p:nvSpPr>
          <p:cNvPr id="1322" name="Google Shape;1322;p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the Modern Atomic Model show?</a:t>
            </a:r>
            <a:endParaRPr/>
          </a:p>
          <a:p>
            <a:pPr marL="0" lvl="0" indent="0" algn="l" rtl="0">
              <a:spcBef>
                <a:spcPts val="0"/>
              </a:spcBef>
              <a:spcAft>
                <a:spcPts val="0"/>
              </a:spcAft>
              <a:buNone/>
            </a:pPr>
            <a:endParaRPr/>
          </a:p>
          <a:p>
            <a:pPr marL="0" lvl="0" indent="0" algn="l" rtl="0">
              <a:spcBef>
                <a:spcPts val="0"/>
              </a:spcBef>
              <a:spcAft>
                <a:spcPts val="0"/>
              </a:spcAft>
              <a:buNone/>
            </a:pPr>
            <a:r>
              <a:rPr lang="en-US"/>
              <a:t>[The modern atomic model shows a positively charged nucleus and  orbitals (clouds) that show where electrons are most likely to be.]</a:t>
            </a:r>
            <a:endParaRPr/>
          </a:p>
        </p:txBody>
      </p:sp>
      <p:sp>
        <p:nvSpPr>
          <p:cNvPr id="238" name="Google Shape;23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4" name="Google Shape;1334;p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“Big Question” is: </a:t>
            </a:r>
            <a:r>
              <a:rPr lang="en-US" b="1"/>
              <a:t>What is the relationship between the nucleus, protons, neutrons, and electrons?</a:t>
            </a:r>
            <a:endParaRPr b="1"/>
          </a:p>
          <a:p>
            <a:pPr marL="0" lvl="0" indent="0" algn="l" rtl="0">
              <a:spcBef>
                <a:spcPts val="0"/>
              </a:spcBef>
              <a:spcAft>
                <a:spcPts val="0"/>
              </a:spcAft>
              <a:buNone/>
            </a:pPr>
            <a:endParaRPr b="0"/>
          </a:p>
          <a:p>
            <a:pPr marL="0" marR="0" lvl="0" indent="0" algn="l" rtl="0">
              <a:lnSpc>
                <a:spcPct val="100000"/>
              </a:lnSpc>
              <a:spcBef>
                <a:spcPts val="0"/>
              </a:spcBef>
              <a:spcAft>
                <a:spcPts val="0"/>
              </a:spcAft>
              <a:buClr>
                <a:schemeClr val="dk1"/>
              </a:buClr>
              <a:buSzPts val="1200"/>
              <a:buFont typeface="Calibri"/>
              <a:buNone/>
            </a:pPr>
            <a:r>
              <a:rPr lang="en-US" b="0"/>
              <a:t>Let’s look at our big question again. Were our hypotheses correct? What did we learn/have to change about our hypotheses? </a:t>
            </a:r>
            <a:endParaRPr/>
          </a:p>
          <a:p>
            <a:pPr marL="0" lvl="0" indent="0" algn="l" rtl="0">
              <a:spcBef>
                <a:spcPts val="0"/>
              </a:spcBef>
              <a:spcAft>
                <a:spcPts val="0"/>
              </a:spcAft>
              <a:buNone/>
            </a:pPr>
            <a:endParaRPr/>
          </a:p>
        </p:txBody>
      </p:sp>
      <p:sp>
        <p:nvSpPr>
          <p:cNvPr id="1335" name="Google Shape;1335;p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120</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p1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1" name="Google Shape;1351;p1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Using relevant topics and content to activate prior knowledge sets the students up to make important connections to new content.</a:t>
            </a:r>
            <a:endParaRPr/>
          </a:p>
        </p:txBody>
      </p:sp>
      <p:sp>
        <p:nvSpPr>
          <p:cNvPr id="1352" name="Google Shape;1352;p1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121</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7" name="Google Shape;1357;p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t>
            </a:r>
            <a:r>
              <a:rPr lang="en-US" sz="1200"/>
              <a:t>atter is anything that has mass and takes up space.  </a:t>
            </a:r>
            <a:endParaRPr sz="1200"/>
          </a:p>
        </p:txBody>
      </p:sp>
      <p:sp>
        <p:nvSpPr>
          <p:cNvPr id="1358" name="Google Shape;1358;p1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122</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p1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7" name="Google Shape;1367;p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An atom is the smallest whole unit of matter.</a:t>
            </a:r>
            <a:endParaRPr/>
          </a:p>
          <a:p>
            <a:pPr marL="0" lvl="0" indent="0" algn="l" rtl="0">
              <a:spcBef>
                <a:spcPts val="0"/>
              </a:spcBef>
              <a:spcAft>
                <a:spcPts val="0"/>
              </a:spcAft>
              <a:buNone/>
            </a:pPr>
            <a:endParaRPr/>
          </a:p>
        </p:txBody>
      </p:sp>
      <p:sp>
        <p:nvSpPr>
          <p:cNvPr id="1368" name="Google Shape;1368;p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123</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1" name="Google Shape;1391;p1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modern atomic model shows that orbitals are clouds that show where electrons are most likely to be.</a:t>
            </a:r>
            <a:endParaRPr/>
          </a:p>
        </p:txBody>
      </p:sp>
      <p:sp>
        <p:nvSpPr>
          <p:cNvPr id="1392" name="Google Shape;1392;p1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124</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dae0965b00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9" name="Google Shape;1399;gdae0965b00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nucleus is the center of the atom that is made of protons and neutrons.</a:t>
            </a:r>
            <a:endParaRPr/>
          </a:p>
        </p:txBody>
      </p:sp>
      <p:sp>
        <p:nvSpPr>
          <p:cNvPr id="1400" name="Google Shape;1400;gdae0965b00_0_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125</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p1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0" name="Google Shape;1410;p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u="none"/>
              <a:t>Protons are positively charged subatomic particles found in the nucleus of an atom</a:t>
            </a:r>
            <a:r>
              <a:rPr lang="en-US"/>
              <a:t>.</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1411" name="Google Shape;1411;p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126</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p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5" name="Google Shape;1425;p1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1426" name="Google Shape;1426;p1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127</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p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2" name="Google Shape;1432;p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the two qualities of matter?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a:t>Matter has mass and takes up space</a:t>
            </a:r>
            <a:r>
              <a:rPr lang="en-US"/>
              <a:t>]</a:t>
            </a:r>
            <a:endParaRPr sz="1200"/>
          </a:p>
        </p:txBody>
      </p:sp>
      <p:sp>
        <p:nvSpPr>
          <p:cNvPr id="1433" name="Google Shape;1433;p1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128</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p1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2" name="Google Shape;1442;p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an atom?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[An atom is the smallest whole unit of matter.]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It is important when reviewing previously learned material that you pause and check for understanding, if students are grasping previous material you may need to tailor your instruction.</a:t>
            </a:r>
            <a:endParaRPr/>
          </a:p>
          <a:p>
            <a:pPr marL="0" lvl="0" indent="0" algn="l" rtl="0">
              <a:spcBef>
                <a:spcPts val="0"/>
              </a:spcBef>
              <a:spcAft>
                <a:spcPts val="0"/>
              </a:spcAft>
              <a:buNone/>
            </a:pPr>
            <a:endParaRPr/>
          </a:p>
        </p:txBody>
      </p:sp>
      <p:sp>
        <p:nvSpPr>
          <p:cNvPr id="1443" name="Google Shape;1443;p1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nucleus.</a:t>
            </a:r>
            <a:endParaRPr/>
          </a:p>
        </p:txBody>
      </p:sp>
      <p:sp>
        <p:nvSpPr>
          <p:cNvPr id="246" name="Google Shape;24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p1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6" name="Google Shape;1456;p1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the relationship between atoms and matter?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[Matter is made up of atoms.]</a:t>
            </a:r>
            <a:endParaRPr/>
          </a:p>
          <a:p>
            <a:pPr marL="0" lvl="0" indent="0" algn="l" rtl="0">
              <a:spcBef>
                <a:spcPts val="0"/>
              </a:spcBef>
              <a:spcAft>
                <a:spcPts val="0"/>
              </a:spcAft>
              <a:buNone/>
            </a:pPr>
            <a:endParaRPr/>
          </a:p>
        </p:txBody>
      </p:sp>
      <p:sp>
        <p:nvSpPr>
          <p:cNvPr id="1457" name="Google Shape;1457;p1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130</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p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1" name="Google Shape;1471;p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the modern atomic model show?</a:t>
            </a:r>
            <a:endParaRPr/>
          </a:p>
          <a:p>
            <a:pPr marL="0" lvl="0" indent="0" algn="l" rtl="0">
              <a:spcBef>
                <a:spcPts val="0"/>
              </a:spcBef>
              <a:spcAft>
                <a:spcPts val="0"/>
              </a:spcAft>
              <a:buNone/>
            </a:pPr>
            <a:endParaRPr/>
          </a:p>
          <a:p>
            <a:pPr marL="0" lvl="0" indent="0" algn="l" rtl="0">
              <a:spcBef>
                <a:spcPts val="0"/>
              </a:spcBef>
              <a:spcAft>
                <a:spcPts val="0"/>
              </a:spcAft>
              <a:buNone/>
            </a:pPr>
            <a:r>
              <a:rPr lang="en-US"/>
              <a:t>[The modern atomic model shows that orbitals are clouds that show where electrons are most likely to be.] </a:t>
            </a:r>
            <a:endParaRPr/>
          </a:p>
        </p:txBody>
      </p:sp>
      <p:sp>
        <p:nvSpPr>
          <p:cNvPr id="1472" name="Google Shape;1472;p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131</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1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9" name="Google Shape;1479;p1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protons?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b="0" u="none"/>
              <a:t>Protons are positively charged subatomic particles found in the nucleus of an atom.</a:t>
            </a:r>
            <a:r>
              <a:rPr lang="en-US"/>
              <a:t>]</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1480" name="Google Shape;1480;p1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132</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p1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4" name="Google Shape;1494;p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charge do protons have?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b="0" u="none"/>
              <a:t>Positive charge]</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1495" name="Google Shape;1495;p1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133</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p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8" name="Google Shape;1508;p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neutron.</a:t>
            </a:r>
            <a:endParaRPr/>
          </a:p>
        </p:txBody>
      </p:sp>
      <p:sp>
        <p:nvSpPr>
          <p:cNvPr id="1509" name="Google Shape;1509;p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134</a:t>
            </a:fld>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p1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6" name="Google Shape;1516;p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Neutrons are subatomic particles with no charge (neutral) found in the nucleus.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When providing more student-friendly definitions, it is helpful to provide students with cues so that they can be prepared and know what to expect and be ready to copy down the information.</a:t>
            </a:r>
            <a:endParaRPr/>
          </a:p>
        </p:txBody>
      </p:sp>
      <p:sp>
        <p:nvSpPr>
          <p:cNvPr id="1517" name="Google Shape;1517;p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135</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dae0965b00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1" name="Google Shape;1531;gdae0965b00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1532" name="Google Shape;1532;gdae0965b00_0_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136</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dae0965b00_0_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8" name="Google Shape;1538;gdae0965b00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neutrons?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[Neutrons are subatomic particles with no charge (neutral charge) found in the nucleus of atoms.]</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1539" name="Google Shape;1539;gdae0965b00_0_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137</a:t>
            </a:fld>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p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2" name="Google Shape;1552;p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 can be helpful to break the definition down and explicitly explain each part to help students understand the whole definition.</a:t>
            </a:r>
            <a:endParaRPr/>
          </a:p>
        </p:txBody>
      </p:sp>
      <p:sp>
        <p:nvSpPr>
          <p:cNvPr id="1553" name="Google Shape;1553;p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138</a:t>
            </a:fld>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p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9" name="Google Shape;1559;p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Remember AMU is how atoms are measured. So just like the mass of protons can be measured using AMU, the mass of neutrons can also be measured using AMU.</a:t>
            </a:r>
            <a:endParaRPr/>
          </a:p>
        </p:txBody>
      </p:sp>
      <p:sp>
        <p:nvSpPr>
          <p:cNvPr id="1560" name="Google Shape;1560;p1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nucleus is the center of the atom that is made up of protons and neutrons.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Using clear, concise language is important when helping students build understanding.</a:t>
            </a:r>
            <a:endParaRPr/>
          </a:p>
        </p:txBody>
      </p:sp>
      <p:sp>
        <p:nvSpPr>
          <p:cNvPr id="254" name="Google Shape;25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Google Shape;1566;p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7" name="Google Shape;1567;p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Neutrons, just like protons, have a mass equal to 1 amu.</a:t>
            </a:r>
            <a:endParaRPr/>
          </a:p>
        </p:txBody>
      </p:sp>
      <p:sp>
        <p:nvSpPr>
          <p:cNvPr id="1568" name="Google Shape;1568;p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140</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p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5" name="Google Shape;1575;p1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1576" name="Google Shape;1576;p1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141</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p1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1" name="Google Shape;1581;p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are neutrons?</a:t>
            </a:r>
            <a:endParaRPr/>
          </a:p>
          <a:p>
            <a:pPr marL="0" lvl="0" indent="0" algn="l" rtl="0">
              <a:spcBef>
                <a:spcPts val="0"/>
              </a:spcBef>
              <a:spcAft>
                <a:spcPts val="0"/>
              </a:spcAft>
              <a:buNone/>
            </a:pPr>
            <a:endParaRPr/>
          </a:p>
          <a:p>
            <a:pPr marL="0" lvl="0" indent="0" algn="l" rtl="0">
              <a:spcBef>
                <a:spcPts val="0"/>
              </a:spcBef>
              <a:spcAft>
                <a:spcPts val="0"/>
              </a:spcAft>
              <a:buNone/>
            </a:pPr>
            <a:r>
              <a:rPr lang="en-US"/>
              <a:t>[Neutrons are subatomic particles with no charge (neutral charge) and are found in the nucleus, the center of the atom.]</a:t>
            </a:r>
            <a:endParaRPr/>
          </a:p>
        </p:txBody>
      </p:sp>
      <p:sp>
        <p:nvSpPr>
          <p:cNvPr id="1582" name="Google Shape;1582;p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142</a:t>
            </a:fld>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p1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5" name="Google Shape;1595;p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charge do neutrons have?</a:t>
            </a:r>
            <a:endParaRPr/>
          </a:p>
          <a:p>
            <a:pPr marL="0" lvl="0" indent="0" algn="l" rtl="0">
              <a:spcBef>
                <a:spcPts val="0"/>
              </a:spcBef>
              <a:spcAft>
                <a:spcPts val="0"/>
              </a:spcAft>
              <a:buNone/>
            </a:pPr>
            <a:endParaRPr/>
          </a:p>
          <a:p>
            <a:pPr marL="0" lvl="0" indent="0" algn="l" rtl="0">
              <a:spcBef>
                <a:spcPts val="0"/>
              </a:spcBef>
              <a:spcAft>
                <a:spcPts val="0"/>
              </a:spcAft>
              <a:buNone/>
            </a:pPr>
            <a:r>
              <a:rPr lang="en-US"/>
              <a:t>[Neutral]</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It's awesome to include many opportunities for students to demonstrate understanding, this can help you catch some confusion early and get students back on track.</a:t>
            </a:r>
            <a:endParaRPr/>
          </a:p>
        </p:txBody>
      </p:sp>
      <p:sp>
        <p:nvSpPr>
          <p:cNvPr id="1596" name="Google Shape;1596;p1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143</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Google Shape;1608;p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9" name="Google Shape;1609;p1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AMU measure?</a:t>
            </a:r>
            <a:endParaRPr/>
          </a:p>
          <a:p>
            <a:pPr marL="0" lvl="0" indent="0" algn="l" rtl="0">
              <a:spcBef>
                <a:spcPts val="0"/>
              </a:spcBef>
              <a:spcAft>
                <a:spcPts val="0"/>
              </a:spcAft>
              <a:buNone/>
            </a:pPr>
            <a:endParaRPr/>
          </a:p>
          <a:p>
            <a:pPr marL="0" lvl="0" indent="0" algn="l" rtl="0">
              <a:spcBef>
                <a:spcPts val="0"/>
              </a:spcBef>
              <a:spcAft>
                <a:spcPts val="0"/>
              </a:spcAft>
              <a:buNone/>
            </a:pPr>
            <a:r>
              <a:rPr lang="en-US"/>
              <a:t>[AMU is how atoms are measured. So just like the mass of protons can be measured using AMU, the mass of neutrons can also be measured using AMU.]</a:t>
            </a:r>
            <a:endParaRPr/>
          </a:p>
        </p:txBody>
      </p:sp>
      <p:sp>
        <p:nvSpPr>
          <p:cNvPr id="1610" name="Google Shape;1610;p1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144</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p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7" name="Google Shape;1617;p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mass of a neutron?</a:t>
            </a:r>
            <a:endParaRPr/>
          </a:p>
          <a:p>
            <a:pPr marL="0" lvl="0" indent="0" algn="l" rtl="0">
              <a:spcBef>
                <a:spcPts val="0"/>
              </a:spcBef>
              <a:spcAft>
                <a:spcPts val="0"/>
              </a:spcAft>
              <a:buNone/>
            </a:pPr>
            <a:endParaRPr/>
          </a:p>
          <a:p>
            <a:pPr marL="0" lvl="0" indent="0" algn="l" rtl="0">
              <a:spcBef>
                <a:spcPts val="0"/>
              </a:spcBef>
              <a:spcAft>
                <a:spcPts val="0"/>
              </a:spcAft>
              <a:buNone/>
            </a:pPr>
            <a:r>
              <a:rPr lang="en-US"/>
              <a:t>[Neutrons, just like protons, neutrons have a mass equal to 1 amu.]</a:t>
            </a:r>
            <a:endParaRPr/>
          </a:p>
        </p:txBody>
      </p:sp>
      <p:sp>
        <p:nvSpPr>
          <p:cNvPr id="1618" name="Google Shape;1618;p1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145</a:t>
            </a:fld>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p1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6" name="Google Shape;1626;p1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 of </a:t>
            </a:r>
            <a:r>
              <a:rPr lang="en-US" b="1"/>
              <a:t>neutrons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to provide students with instructional cues that give them a chance to prepare for what is coming up next in the lesson, this will help orient them and be better able to engage with the content.</a:t>
            </a:r>
            <a:endParaRPr/>
          </a:p>
        </p:txBody>
      </p:sp>
      <p:sp>
        <p:nvSpPr>
          <p:cNvPr id="1627" name="Google Shape;1627;p1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146</a:t>
            </a:fld>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p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3" name="Google Shape;1633;p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is a diagram that looks similar to what we have seen. Remember that sometimes the models will not be labeled. If this was not labeled how would we find the neutrons? We know that protons and neutrons are in the nucleus. We also know that protons are positive, so here, they are labeled by the + sign. That means that the neutrons are the red circles inside the nucleus. </a:t>
            </a:r>
            <a:endParaRPr/>
          </a:p>
        </p:txBody>
      </p:sp>
      <p:sp>
        <p:nvSpPr>
          <p:cNvPr id="1634" name="Google Shape;1634;p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147</a:t>
            </a:fld>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p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4" name="Google Shape;1644;p1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have also seen this model. Remember in this model, protons and neutrons are labeled by P and N. Again, they are both found in the nucleus of an atom.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to try and use phrasing and language that is clear and easy for students to understand when going over examples of term meaning.</a:t>
            </a:r>
            <a:endParaRPr/>
          </a:p>
        </p:txBody>
      </p:sp>
      <p:sp>
        <p:nvSpPr>
          <p:cNvPr id="1645" name="Google Shape;1645;p1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148</a:t>
            </a:fld>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p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5" name="Google Shape;1655;p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1656" name="Google Shape;1656;p1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dae0965b0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dae0965b0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266" name="Google Shape;266;gdae0965b0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p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1" name="Google Shape;1661;p1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are protons and neutrons found?</a:t>
            </a:r>
            <a:endParaRPr/>
          </a:p>
          <a:p>
            <a:pPr marL="0" lvl="0" indent="0" algn="l" rtl="0">
              <a:spcBef>
                <a:spcPts val="0"/>
              </a:spcBef>
              <a:spcAft>
                <a:spcPts val="0"/>
              </a:spcAft>
              <a:buNone/>
            </a:pPr>
            <a:endParaRPr/>
          </a:p>
          <a:p>
            <a:pPr marL="0" lvl="0" indent="0" algn="l" rtl="0">
              <a:spcBef>
                <a:spcPts val="0"/>
              </a:spcBef>
              <a:spcAft>
                <a:spcPts val="0"/>
              </a:spcAft>
              <a:buNone/>
            </a:pPr>
            <a:r>
              <a:rPr lang="en-US"/>
              <a:t>[Nucleus of an atom]</a:t>
            </a:r>
            <a:endParaRPr/>
          </a:p>
        </p:txBody>
      </p:sp>
      <p:sp>
        <p:nvSpPr>
          <p:cNvPr id="1662" name="Google Shape;1662;p1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150</a:t>
            </a:fld>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p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9" name="Google Shape;1669;p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are the neutrons in this model of an atom? Explain your answer.</a:t>
            </a:r>
            <a:endParaRPr/>
          </a:p>
          <a:p>
            <a:pPr marL="0" lvl="0" indent="0" algn="l" rtl="0">
              <a:spcBef>
                <a:spcPts val="0"/>
              </a:spcBef>
              <a:spcAft>
                <a:spcPts val="0"/>
              </a:spcAft>
              <a:buNone/>
            </a:pPr>
            <a:endParaRPr/>
          </a:p>
          <a:p>
            <a:pPr marL="0" lvl="0" indent="0" algn="l" rtl="0">
              <a:spcBef>
                <a:spcPts val="0"/>
              </a:spcBef>
              <a:spcAft>
                <a:spcPts val="0"/>
              </a:spcAft>
              <a:buNone/>
            </a:pPr>
            <a:r>
              <a:rPr lang="en-US"/>
              <a:t>[The neutrons are shown by the N. We know this because they are also with the protons (P) and we know that protons and neutrons are found in the nucleus of an atom.]</a:t>
            </a:r>
            <a:endParaRPr/>
          </a:p>
        </p:txBody>
      </p:sp>
      <p:sp>
        <p:nvSpPr>
          <p:cNvPr id="1670" name="Google Shape;1670;p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151</a:t>
            </a:fld>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p1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7" name="Google Shape;1677;p1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are the neutrons in this model of an atom? Explain your answer.</a:t>
            </a:r>
            <a:endParaRPr/>
          </a:p>
          <a:p>
            <a:pPr marL="0" lvl="0" indent="0" algn="l" rtl="0">
              <a:spcBef>
                <a:spcPts val="0"/>
              </a:spcBef>
              <a:spcAft>
                <a:spcPts val="0"/>
              </a:spcAft>
              <a:buNone/>
            </a:pPr>
            <a:endParaRPr/>
          </a:p>
          <a:p>
            <a:pPr marL="0" lvl="0" indent="0" algn="l" rtl="0">
              <a:spcBef>
                <a:spcPts val="0"/>
              </a:spcBef>
              <a:spcAft>
                <a:spcPts val="0"/>
              </a:spcAft>
              <a:buNone/>
            </a:pPr>
            <a:r>
              <a:rPr lang="en-US"/>
              <a:t>[We know that protons and neutrons are in the nucleus. We also know that protons are positive, so here, they are labeled by the + sign. That means that the neutrons are the red circles inside the nucleus.]</a:t>
            </a:r>
            <a:endParaRPr/>
          </a:p>
        </p:txBody>
      </p:sp>
      <p:sp>
        <p:nvSpPr>
          <p:cNvPr id="1678" name="Google Shape;1678;p1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152</a:t>
            </a:fld>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p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5" name="Google Shape;1685;p1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let’s talk about some non-examples of </a:t>
            </a:r>
            <a:r>
              <a:rPr lang="en-US" b="1"/>
              <a:t>neutrons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One important component of using non-examples is by clearly distinguishing similarities and explaining why it is a non-example.</a:t>
            </a:r>
            <a:endParaRPr/>
          </a:p>
        </p:txBody>
      </p:sp>
      <p:sp>
        <p:nvSpPr>
          <p:cNvPr id="1686" name="Google Shape;1686;p1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153</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2" name="Google Shape;1692;p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Remember that protons are NOT the same as the nucleus. The nucleus is where protons are found. </a:t>
            </a:r>
            <a:endParaRPr/>
          </a:p>
        </p:txBody>
      </p:sp>
      <p:sp>
        <p:nvSpPr>
          <p:cNvPr id="1693" name="Google Shape;1693;p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154</a:t>
            </a:fld>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p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3" name="Google Shape;1703;p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Remember protons are also NOT the same as neutrons. They are both found in the nucleus, but protons have a positive charge and neutrons have a neutral charge. </a:t>
            </a:r>
            <a:endParaRPr/>
          </a:p>
        </p:txBody>
      </p:sp>
      <p:sp>
        <p:nvSpPr>
          <p:cNvPr id="1704" name="Google Shape;1704;p1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155</a:t>
            </a:fld>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2"/>
        <p:cNvGrpSpPr/>
        <p:nvPr/>
      </p:nvGrpSpPr>
      <p:grpSpPr>
        <a:xfrm>
          <a:off x="0" y="0"/>
          <a:ext cx="0" cy="0"/>
          <a:chOff x="0" y="0"/>
          <a:chExt cx="0" cy="0"/>
        </a:xfrm>
      </p:grpSpPr>
      <p:sp>
        <p:nvSpPr>
          <p:cNvPr id="1713" name="Google Shape;1713;p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4" name="Google Shape;1714;p1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1715" name="Google Shape;1715;p1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156</a:t>
            </a:fld>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p1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0" name="Google Shape;1720;p1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are neutrons and the nucleus of an atom related?</a:t>
            </a:r>
            <a:endParaRPr/>
          </a:p>
          <a:p>
            <a:pPr marL="0" lvl="0" indent="0" algn="l" rtl="0">
              <a:spcBef>
                <a:spcPts val="0"/>
              </a:spcBef>
              <a:spcAft>
                <a:spcPts val="0"/>
              </a:spcAft>
              <a:buNone/>
            </a:pPr>
            <a:endParaRPr/>
          </a:p>
          <a:p>
            <a:pPr marL="0" lvl="0" indent="0" algn="l" rtl="0">
              <a:spcBef>
                <a:spcPts val="0"/>
              </a:spcBef>
              <a:spcAft>
                <a:spcPts val="0"/>
              </a:spcAft>
              <a:buNone/>
            </a:pPr>
            <a:r>
              <a:rPr lang="en-US"/>
              <a:t>[Remember that protons are NOT the same as the nucleus. The nucleus is where neutrons (and protons) are found.]</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Making connections between the new content and past terms/content is important for helping students understand the bigger picture.</a:t>
            </a:r>
            <a:endParaRPr/>
          </a:p>
        </p:txBody>
      </p:sp>
      <p:sp>
        <p:nvSpPr>
          <p:cNvPr id="1721" name="Google Shape;1721;p1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157</a:t>
            </a:fld>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p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1" name="Google Shape;1731;p1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relationship between protons and neutrons?</a:t>
            </a:r>
            <a:endParaRPr/>
          </a:p>
          <a:p>
            <a:pPr marL="0" lvl="0" indent="0" algn="l" rtl="0">
              <a:spcBef>
                <a:spcPts val="0"/>
              </a:spcBef>
              <a:spcAft>
                <a:spcPts val="0"/>
              </a:spcAft>
              <a:buNone/>
            </a:pPr>
            <a:endParaRPr/>
          </a:p>
          <a:p>
            <a:pPr marL="0" lvl="0" indent="0" algn="l" rtl="0">
              <a:spcBef>
                <a:spcPts val="0"/>
              </a:spcBef>
              <a:spcAft>
                <a:spcPts val="0"/>
              </a:spcAft>
              <a:buNone/>
            </a:pPr>
            <a:r>
              <a:rPr lang="en-US"/>
              <a:t>[They are both found in the nucleus but protons have a positive charge and neutrons have a neutral charge.]</a:t>
            </a:r>
            <a:endParaRPr/>
          </a:p>
        </p:txBody>
      </p:sp>
      <p:sp>
        <p:nvSpPr>
          <p:cNvPr id="1732" name="Google Shape;1732;p1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158</a:t>
            </a:fld>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p1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2" name="Google Shape;1742;p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are neutrons?</a:t>
            </a:r>
            <a:endParaRPr/>
          </a:p>
          <a:p>
            <a:pPr marL="0" lvl="0" indent="0" algn="l" rtl="0">
              <a:spcBef>
                <a:spcPts val="0"/>
              </a:spcBef>
              <a:spcAft>
                <a:spcPts val="0"/>
              </a:spcAft>
              <a:buNone/>
            </a:pPr>
            <a:endParaRPr/>
          </a:p>
          <a:p>
            <a:pPr marL="0" lvl="0" indent="0" algn="l" rtl="0">
              <a:spcBef>
                <a:spcPts val="0"/>
              </a:spcBef>
              <a:spcAft>
                <a:spcPts val="0"/>
              </a:spcAft>
              <a:buNone/>
            </a:pPr>
            <a:r>
              <a:rPr lang="en-US"/>
              <a:t>[Neutrons are subatomic particles with no charge (neutral charge) and are found in the nucleus, the center of the atom.]</a:t>
            </a:r>
            <a:endParaRPr/>
          </a:p>
        </p:txBody>
      </p:sp>
      <p:sp>
        <p:nvSpPr>
          <p:cNvPr id="1743" name="Google Shape;1743;p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e0965b00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dae0965b00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nucleus of an atom?</a:t>
            </a:r>
            <a:endParaRPr/>
          </a:p>
          <a:p>
            <a:pPr marL="0" lvl="0" indent="0" algn="l" rtl="0">
              <a:spcBef>
                <a:spcPts val="0"/>
              </a:spcBef>
              <a:spcAft>
                <a:spcPts val="0"/>
              </a:spcAft>
              <a:buNone/>
            </a:pPr>
            <a:endParaRPr/>
          </a:p>
          <a:p>
            <a:pPr marL="0" lvl="0" indent="0" algn="l" rtl="0">
              <a:spcBef>
                <a:spcPts val="0"/>
              </a:spcBef>
              <a:spcAft>
                <a:spcPts val="0"/>
              </a:spcAft>
              <a:buNone/>
            </a:pPr>
            <a:r>
              <a:rPr lang="en-US"/>
              <a:t>[The nucleus is the center of the atom that is made up of protons and neutrons.]</a:t>
            </a:r>
            <a:endParaRPr/>
          </a:p>
        </p:txBody>
      </p:sp>
      <p:sp>
        <p:nvSpPr>
          <p:cNvPr id="272" name="Google Shape;272;gdae0965b00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p1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6" name="Google Shape;1756;p1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charge do neutrons have?</a:t>
            </a:r>
            <a:endParaRPr/>
          </a:p>
          <a:p>
            <a:pPr marL="0" lvl="0" indent="0" algn="l" rtl="0">
              <a:spcBef>
                <a:spcPts val="0"/>
              </a:spcBef>
              <a:spcAft>
                <a:spcPts val="0"/>
              </a:spcAft>
              <a:buNone/>
            </a:pPr>
            <a:endParaRPr/>
          </a:p>
          <a:p>
            <a:pPr marL="0" lvl="0" indent="0" algn="l" rtl="0">
              <a:spcBef>
                <a:spcPts val="0"/>
              </a:spcBef>
              <a:spcAft>
                <a:spcPts val="0"/>
              </a:spcAft>
              <a:buNone/>
            </a:pPr>
            <a:r>
              <a:rPr lang="en-US"/>
              <a:t>[Neutral]</a:t>
            </a:r>
            <a:endParaRPr/>
          </a:p>
        </p:txBody>
      </p:sp>
      <p:sp>
        <p:nvSpPr>
          <p:cNvPr id="1757" name="Google Shape;1757;p1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160</a:t>
            </a:fld>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Google Shape;1769;p1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0" name="Google Shape;1770;p1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 AMUs measure?</a:t>
            </a:r>
            <a:endParaRPr/>
          </a:p>
          <a:p>
            <a:pPr marL="0" lvl="0" indent="0" algn="l" rtl="0">
              <a:spcBef>
                <a:spcPts val="0"/>
              </a:spcBef>
              <a:spcAft>
                <a:spcPts val="0"/>
              </a:spcAft>
              <a:buNone/>
            </a:pPr>
            <a:r>
              <a:rPr lang="en-US"/>
              <a:t>[Remember AMU is how atoms are measured. So just like the mass of protons can be measured using AMU, the mass of neutrons can also be measured using AMU]</a:t>
            </a:r>
            <a:endParaRPr/>
          </a:p>
        </p:txBody>
      </p:sp>
      <p:sp>
        <p:nvSpPr>
          <p:cNvPr id="1771" name="Google Shape;1771;p1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161</a:t>
            </a:fld>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p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8" name="Google Shape;1778;p1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mass of a neutron?</a:t>
            </a:r>
            <a:endParaRPr/>
          </a:p>
          <a:p>
            <a:pPr marL="0" lvl="0" indent="0" algn="l" rtl="0">
              <a:spcBef>
                <a:spcPts val="0"/>
              </a:spcBef>
              <a:spcAft>
                <a:spcPts val="0"/>
              </a:spcAft>
              <a:buNone/>
            </a:pPr>
            <a:endParaRPr/>
          </a:p>
          <a:p>
            <a:pPr marL="0" lvl="0" indent="0" algn="l" rtl="0">
              <a:spcBef>
                <a:spcPts val="0"/>
              </a:spcBef>
              <a:spcAft>
                <a:spcPts val="0"/>
              </a:spcAft>
              <a:buNone/>
            </a:pPr>
            <a:r>
              <a:rPr lang="en-US"/>
              <a:t>[Neutrons, just like protons, neutrons have a mass equal to 1 amu.]</a:t>
            </a:r>
            <a:endParaRPr/>
          </a:p>
        </p:txBody>
      </p:sp>
      <p:sp>
        <p:nvSpPr>
          <p:cNvPr id="1779" name="Google Shape;1779;p1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162</a:t>
            </a:fld>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p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7" name="Google Shape;1787;p1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are protons and neutrons found?</a:t>
            </a:r>
            <a:endParaRPr/>
          </a:p>
          <a:p>
            <a:pPr marL="0" lvl="0" indent="0" algn="l" rtl="0">
              <a:spcBef>
                <a:spcPts val="0"/>
              </a:spcBef>
              <a:spcAft>
                <a:spcPts val="0"/>
              </a:spcAft>
              <a:buNone/>
            </a:pPr>
            <a:endParaRPr/>
          </a:p>
          <a:p>
            <a:pPr marL="0" lvl="0" indent="0" algn="l" rtl="0">
              <a:spcBef>
                <a:spcPts val="0"/>
              </a:spcBef>
              <a:spcAft>
                <a:spcPts val="0"/>
              </a:spcAft>
              <a:buNone/>
            </a:pPr>
            <a:r>
              <a:rPr lang="en-US"/>
              <a:t>[Nucleus of an atom]</a:t>
            </a:r>
            <a:endParaRPr/>
          </a:p>
        </p:txBody>
      </p:sp>
      <p:sp>
        <p:nvSpPr>
          <p:cNvPr id="1788" name="Google Shape;1788;p1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163</a:t>
            </a:fld>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p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5" name="Google Shape;1795;p1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are the neutrons in this model of an atom? Explain your answer.</a:t>
            </a:r>
            <a:endParaRPr/>
          </a:p>
          <a:p>
            <a:pPr marL="0" lvl="0" indent="0" algn="l" rtl="0">
              <a:spcBef>
                <a:spcPts val="0"/>
              </a:spcBef>
              <a:spcAft>
                <a:spcPts val="0"/>
              </a:spcAft>
              <a:buNone/>
            </a:pPr>
            <a:endParaRPr/>
          </a:p>
          <a:p>
            <a:pPr marL="0" lvl="0" indent="0" algn="l" rtl="0">
              <a:spcBef>
                <a:spcPts val="0"/>
              </a:spcBef>
              <a:spcAft>
                <a:spcPts val="0"/>
              </a:spcAft>
              <a:buNone/>
            </a:pPr>
            <a:r>
              <a:rPr lang="en-US"/>
              <a:t>[The neutrons are shown by the N. We know this because they are also with the protons (P) and we know that protons and neutrons are found in the nucleus of an atom.]</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It's really important to make sure that you're providing students with frequent opportunities to respond as you're closing the lesson – it will help you know if they understood and made sense of the content and where you can provide further instruction.</a:t>
            </a:r>
            <a:endParaRPr/>
          </a:p>
        </p:txBody>
      </p:sp>
      <p:sp>
        <p:nvSpPr>
          <p:cNvPr id="1796" name="Google Shape;1796;p1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164</a:t>
            </a:fld>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Google Shape;1802;p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3" name="Google Shape;1803;p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are the neutrons in this model of an atom? Explain your answer.</a:t>
            </a:r>
            <a:endParaRPr/>
          </a:p>
          <a:p>
            <a:pPr marL="0" lvl="0" indent="0" algn="l" rtl="0">
              <a:spcBef>
                <a:spcPts val="0"/>
              </a:spcBef>
              <a:spcAft>
                <a:spcPts val="0"/>
              </a:spcAft>
              <a:buNone/>
            </a:pPr>
            <a:endParaRPr/>
          </a:p>
          <a:p>
            <a:pPr marL="0" lvl="0" indent="0" algn="l" rtl="0">
              <a:spcBef>
                <a:spcPts val="0"/>
              </a:spcBef>
              <a:spcAft>
                <a:spcPts val="0"/>
              </a:spcAft>
              <a:buNone/>
            </a:pPr>
            <a:r>
              <a:rPr lang="en-US"/>
              <a:t>[We know that protons and neutrons are in the nucleus. We also know that protons are positive, so here, they are labeled by the + sign. That means that the neutrons are the red circles inside the nucleus.]</a:t>
            </a:r>
            <a:endParaRPr/>
          </a:p>
        </p:txBody>
      </p:sp>
      <p:sp>
        <p:nvSpPr>
          <p:cNvPr id="1804" name="Google Shape;1804;p1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165</a:t>
            </a:fld>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p1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1" name="Google Shape;1811;p1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are neutrons and the nucleus of an atom related?</a:t>
            </a:r>
            <a:endParaRPr/>
          </a:p>
          <a:p>
            <a:pPr marL="0" lvl="0" indent="0" algn="l" rtl="0">
              <a:spcBef>
                <a:spcPts val="0"/>
              </a:spcBef>
              <a:spcAft>
                <a:spcPts val="0"/>
              </a:spcAft>
              <a:buNone/>
            </a:pPr>
            <a:endParaRPr/>
          </a:p>
          <a:p>
            <a:pPr marL="0" lvl="0" indent="0" algn="l" rtl="0">
              <a:spcBef>
                <a:spcPts val="0"/>
              </a:spcBef>
              <a:spcAft>
                <a:spcPts val="0"/>
              </a:spcAft>
              <a:buNone/>
            </a:pPr>
            <a:r>
              <a:rPr lang="en-US"/>
              <a:t>[Remember that protons are NOT the same as the nucleus. The nucleus is where neutrons (and protons) are found.]</a:t>
            </a:r>
            <a:endParaRPr/>
          </a:p>
        </p:txBody>
      </p:sp>
      <p:sp>
        <p:nvSpPr>
          <p:cNvPr id="1812" name="Google Shape;1812;p1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166</a:t>
            </a:fld>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p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2" name="Google Shape;1822;p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relationship between protons and neutrons?</a:t>
            </a:r>
            <a:endParaRPr/>
          </a:p>
          <a:p>
            <a:pPr marL="0" lvl="0" indent="0" algn="l" rtl="0">
              <a:spcBef>
                <a:spcPts val="0"/>
              </a:spcBef>
              <a:spcAft>
                <a:spcPts val="0"/>
              </a:spcAft>
              <a:buNone/>
            </a:pPr>
            <a:endParaRPr/>
          </a:p>
          <a:p>
            <a:pPr marL="0" lvl="0" indent="0" algn="l" rtl="0">
              <a:spcBef>
                <a:spcPts val="0"/>
              </a:spcBef>
              <a:spcAft>
                <a:spcPts val="0"/>
              </a:spcAft>
              <a:buNone/>
            </a:pPr>
            <a:r>
              <a:rPr lang="en-US"/>
              <a:t>[They are both found in the nucleus but protons have a positive charge and neutrons have a neutral charge.]</a:t>
            </a:r>
            <a:endParaRPr/>
          </a:p>
        </p:txBody>
      </p:sp>
      <p:sp>
        <p:nvSpPr>
          <p:cNvPr id="1823" name="Google Shape;1823;p1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167</a:t>
            </a:fld>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1"/>
        <p:cNvGrpSpPr/>
        <p:nvPr/>
      </p:nvGrpSpPr>
      <p:grpSpPr>
        <a:xfrm>
          <a:off x="0" y="0"/>
          <a:ext cx="0" cy="0"/>
          <a:chOff x="0" y="0"/>
          <a:chExt cx="0" cy="0"/>
        </a:xfrm>
      </p:grpSpPr>
      <p:sp>
        <p:nvSpPr>
          <p:cNvPr id="1832" name="Google Shape;1832;p1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3" name="Google Shape;1833;p1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1834" name="Google Shape;1834;p1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168</a:t>
            </a:fld>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p1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1" name="Google Shape;1841;p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Neutrons are subatomic particles with no charge found in the nucleus of an atom.</a:t>
            </a:r>
            <a:endParaRPr/>
          </a:p>
        </p:txBody>
      </p:sp>
      <p:sp>
        <p:nvSpPr>
          <p:cNvPr id="1842" name="Google Shape;1842;p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a:t>
            </a:r>
            <a:endParaRPr/>
          </a:p>
        </p:txBody>
      </p:sp>
      <p:sp>
        <p:nvSpPr>
          <p:cNvPr id="283" name="Google Shape;28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p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5" name="Google Shape;1855;p1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b="1"/>
              <a:t>Explicit cue to revisit the big question at the end of the lesson:  </a:t>
            </a:r>
            <a:r>
              <a:rPr lang="en-US"/>
              <a:t>Okay everyone.  Now that we’ve learned the term, let’s reflect once more on our big question.  Was there anything that we predicted earlier that was correct or incorrect? Do you have any new hypotheses to share? </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US"/>
              <a:t>Feedback: Providing your students with some reflection time at the end of the lesson is crucial in helping them to put the pieces together and make sense of the activity.</a:t>
            </a:r>
            <a:endParaRPr/>
          </a:p>
        </p:txBody>
      </p:sp>
      <p:sp>
        <p:nvSpPr>
          <p:cNvPr id="1856" name="Google Shape;1856;p1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170</a:t>
            </a:fld>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0"/>
        <p:cNvGrpSpPr/>
        <p:nvPr/>
      </p:nvGrpSpPr>
      <p:grpSpPr>
        <a:xfrm>
          <a:off x="0" y="0"/>
          <a:ext cx="0" cy="0"/>
          <a:chOff x="0" y="0"/>
          <a:chExt cx="0" cy="0"/>
        </a:xfrm>
      </p:grpSpPr>
      <p:sp>
        <p:nvSpPr>
          <p:cNvPr id="1871" name="Google Shape;1871;p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2" name="Google Shape;1872;p1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1873" name="Google Shape;1873;p1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171</a:t>
            </a:fld>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2" name="Google Shape;1282;p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980177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p1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7" name="Google Shape;1887;p1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1888" name="Google Shape;1888;p1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173</a:t>
            </a:fld>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5"/>
        <p:cNvGrpSpPr/>
        <p:nvPr/>
      </p:nvGrpSpPr>
      <p:grpSpPr>
        <a:xfrm>
          <a:off x="0" y="0"/>
          <a:ext cx="0" cy="0"/>
          <a:chOff x="0" y="0"/>
          <a:chExt cx="0" cy="0"/>
        </a:xfrm>
      </p:grpSpPr>
      <p:sp>
        <p:nvSpPr>
          <p:cNvPr id="1916" name="Google Shape;1916;p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7" name="Google Shape;1917;p1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Today we are going to learn about electrons.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Using clear and consistent language when introducing today's content helps students understand what is expected.</a:t>
            </a:r>
            <a:endParaRPr/>
          </a:p>
        </p:txBody>
      </p:sp>
      <p:sp>
        <p:nvSpPr>
          <p:cNvPr id="1918" name="Google Shape;1918;p1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174</a:t>
            </a:fld>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p1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9" name="Google Shape;1929;p1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“Big Question” is: </a:t>
            </a:r>
            <a:r>
              <a:rPr lang="en-US" b="1"/>
              <a:t>What is the relationship between the nucleus, protons, neutrons, and electrons?</a:t>
            </a:r>
            <a:endParaRPr b="1"/>
          </a:p>
          <a:p>
            <a:pPr marL="0" lvl="0" indent="0" algn="l" rtl="0">
              <a:spcBef>
                <a:spcPts val="0"/>
              </a:spcBef>
              <a:spcAft>
                <a:spcPts val="0"/>
              </a:spcAft>
              <a:buNone/>
            </a:pPr>
            <a:endParaRPr b="0"/>
          </a:p>
          <a:p>
            <a:pPr marL="0" marR="0" lvl="0" indent="0" algn="l" rtl="0">
              <a:lnSpc>
                <a:spcPct val="100000"/>
              </a:lnSpc>
              <a:spcBef>
                <a:spcPts val="0"/>
              </a:spcBef>
              <a:spcAft>
                <a:spcPts val="0"/>
              </a:spcAft>
              <a:buClr>
                <a:schemeClr val="dk1"/>
              </a:buClr>
              <a:buSzPts val="1200"/>
              <a:buFont typeface="Calibri"/>
              <a:buNone/>
            </a:pPr>
            <a:r>
              <a:rPr lang="en-US" b="0"/>
              <a:t>Let’s look at our big question again. Were our hypotheses correct? What did we learn/have to change about our hypotheses? </a:t>
            </a:r>
            <a:endParaRPr/>
          </a:p>
          <a:p>
            <a:pPr marL="0" lvl="0" indent="0" algn="l" rtl="0">
              <a:spcBef>
                <a:spcPts val="0"/>
              </a:spcBef>
              <a:spcAft>
                <a:spcPts val="0"/>
              </a:spcAft>
              <a:buNone/>
            </a:pPr>
            <a:endParaRPr/>
          </a:p>
        </p:txBody>
      </p:sp>
      <p:sp>
        <p:nvSpPr>
          <p:cNvPr id="1930" name="Google Shape;1930;p1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175</a:t>
            </a:fld>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p1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6" name="Google Shape;1946;p1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p:txBody>
      </p:sp>
      <p:sp>
        <p:nvSpPr>
          <p:cNvPr id="1947" name="Google Shape;1947;p1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176</a:t>
            </a:fld>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p:cNvGrpSpPr/>
        <p:nvPr/>
      </p:nvGrpSpPr>
      <p:grpSpPr>
        <a:xfrm>
          <a:off x="0" y="0"/>
          <a:ext cx="0" cy="0"/>
          <a:chOff x="0" y="0"/>
          <a:chExt cx="0" cy="0"/>
        </a:xfrm>
      </p:grpSpPr>
      <p:sp>
        <p:nvSpPr>
          <p:cNvPr id="1951" name="Google Shape;1951;p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2" name="Google Shape;1952;p1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t>
            </a:r>
            <a:r>
              <a:rPr lang="en-US" sz="1200"/>
              <a:t>atter is anything that has mass and takes up space.  </a:t>
            </a:r>
            <a:endParaRPr sz="1200"/>
          </a:p>
        </p:txBody>
      </p:sp>
      <p:sp>
        <p:nvSpPr>
          <p:cNvPr id="1953" name="Google Shape;1953;p1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177</a:t>
            </a:fld>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p1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2" name="Google Shape;1962;p1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An atom is the smallest whole unit of matter.</a:t>
            </a:r>
            <a:endParaRPr/>
          </a:p>
          <a:p>
            <a:pPr marL="0" lvl="0" indent="0" algn="l" rtl="0">
              <a:spcBef>
                <a:spcPts val="0"/>
              </a:spcBef>
              <a:spcAft>
                <a:spcPts val="0"/>
              </a:spcAft>
              <a:buNone/>
            </a:pPr>
            <a:endParaRPr/>
          </a:p>
        </p:txBody>
      </p:sp>
      <p:sp>
        <p:nvSpPr>
          <p:cNvPr id="1963" name="Google Shape;1963;p1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178</a:t>
            </a:fld>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p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6" name="Google Shape;1986;p1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modern atomic model shows that orbitals are clouds that show where electrons are most likely to be. </a:t>
            </a:r>
            <a:endParaRPr/>
          </a:p>
        </p:txBody>
      </p:sp>
      <p:sp>
        <p:nvSpPr>
          <p:cNvPr id="1987" name="Google Shape;1987;p1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nucleus also contains most of the mass of an atom. Protons and neutrons are MUCH heavier and bigger than electrons.</a:t>
            </a:r>
            <a:endParaRPr/>
          </a:p>
        </p:txBody>
      </p:sp>
      <p:sp>
        <p:nvSpPr>
          <p:cNvPr id="290" name="Google Shape;29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dae0965b00_0_1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4" name="Google Shape;1994;gdae0965b00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nucleus is the center of the atom that is made of protons and neutrons.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 is important to give some background information or a related natural phenomena related to the topic of the lesson. This helps students make connections.</a:t>
            </a:r>
            <a:endParaRPr/>
          </a:p>
        </p:txBody>
      </p:sp>
      <p:sp>
        <p:nvSpPr>
          <p:cNvPr id="1995" name="Google Shape;1995;gdae0965b00_0_1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180</a:t>
            </a:fld>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gdae0965b00_0_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5" name="Google Shape;2005;gdae0965b00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u="none"/>
              <a:t>Protons are positively charged subatomic particles found in the nucleus of an atom</a:t>
            </a:r>
            <a:r>
              <a:rPr lang="en-US"/>
              <a:t>.</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2006" name="Google Shape;2006;gdae0965b00_0_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181</a:t>
            </a:fld>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p1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0" name="Google Shape;2020;p1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Neutrons are subatomic particles with no charge (neutral charge) found in the nucleus of an atom. </a:t>
            </a:r>
            <a:endParaRPr/>
          </a:p>
        </p:txBody>
      </p:sp>
      <p:sp>
        <p:nvSpPr>
          <p:cNvPr id="2021" name="Google Shape;2021;p1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182</a:t>
            </a:fld>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2"/>
        <p:cNvGrpSpPr/>
        <p:nvPr/>
      </p:nvGrpSpPr>
      <p:grpSpPr>
        <a:xfrm>
          <a:off x="0" y="0"/>
          <a:ext cx="0" cy="0"/>
          <a:chOff x="0" y="0"/>
          <a:chExt cx="0" cy="0"/>
        </a:xfrm>
      </p:grpSpPr>
      <p:sp>
        <p:nvSpPr>
          <p:cNvPr id="2033" name="Google Shape;2033;p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4" name="Google Shape;2034;p1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Remember to make adjustments to your lesson and content if you see some students not demonstrating understanding, this can help them make connections and prevent frustration.</a:t>
            </a:r>
            <a:endParaRPr/>
          </a:p>
        </p:txBody>
      </p:sp>
      <p:sp>
        <p:nvSpPr>
          <p:cNvPr id="2035" name="Google Shape;2035;p1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183</a:t>
            </a:fld>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p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0" name="Google Shape;2040;p1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the two qualities of matter?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a:t>Matter has mass and takes up space]</a:t>
            </a:r>
            <a:endParaRPr sz="1200"/>
          </a:p>
        </p:txBody>
      </p:sp>
      <p:sp>
        <p:nvSpPr>
          <p:cNvPr id="2041" name="Google Shape;2041;p1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184</a:t>
            </a:fld>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8"/>
        <p:cNvGrpSpPr/>
        <p:nvPr/>
      </p:nvGrpSpPr>
      <p:grpSpPr>
        <a:xfrm>
          <a:off x="0" y="0"/>
          <a:ext cx="0" cy="0"/>
          <a:chOff x="0" y="0"/>
          <a:chExt cx="0" cy="0"/>
        </a:xfrm>
      </p:grpSpPr>
      <p:sp>
        <p:nvSpPr>
          <p:cNvPr id="2049" name="Google Shape;2049;p1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0" name="Google Shape;2050;p1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an atom?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[An atom is the smallest whole unit of matter.]</a:t>
            </a:r>
            <a:endParaRPr/>
          </a:p>
          <a:p>
            <a:pPr marL="0" lvl="0" indent="0" algn="l" rtl="0">
              <a:spcBef>
                <a:spcPts val="0"/>
              </a:spcBef>
              <a:spcAft>
                <a:spcPts val="0"/>
              </a:spcAft>
              <a:buNone/>
            </a:pPr>
            <a:endParaRPr/>
          </a:p>
        </p:txBody>
      </p:sp>
      <p:sp>
        <p:nvSpPr>
          <p:cNvPr id="2051" name="Google Shape;2051;p1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185</a:t>
            </a:fld>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p1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4" name="Google Shape;2064;p1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the relationship between atoms and matter?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[Matter is made up of atoms.]</a:t>
            </a:r>
            <a:endParaRPr/>
          </a:p>
          <a:p>
            <a:pPr marL="0" lvl="0" indent="0" algn="l" rtl="0">
              <a:spcBef>
                <a:spcPts val="0"/>
              </a:spcBef>
              <a:spcAft>
                <a:spcPts val="0"/>
              </a:spcAft>
              <a:buNone/>
            </a:pPr>
            <a:endParaRPr/>
          </a:p>
        </p:txBody>
      </p:sp>
      <p:sp>
        <p:nvSpPr>
          <p:cNvPr id="2065" name="Google Shape;2065;p1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186</a:t>
            </a:fld>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7"/>
        <p:cNvGrpSpPr/>
        <p:nvPr/>
      </p:nvGrpSpPr>
      <p:grpSpPr>
        <a:xfrm>
          <a:off x="0" y="0"/>
          <a:ext cx="0" cy="0"/>
          <a:chOff x="0" y="0"/>
          <a:chExt cx="0" cy="0"/>
        </a:xfrm>
      </p:grpSpPr>
      <p:sp>
        <p:nvSpPr>
          <p:cNvPr id="2078" name="Google Shape;2078;p1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9" name="Google Shape;2079;p1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the modern atomic model show?</a:t>
            </a:r>
            <a:endParaRPr/>
          </a:p>
          <a:p>
            <a:pPr marL="0" lvl="0" indent="0" algn="l" rtl="0">
              <a:spcBef>
                <a:spcPts val="0"/>
              </a:spcBef>
              <a:spcAft>
                <a:spcPts val="0"/>
              </a:spcAft>
              <a:buNone/>
            </a:pPr>
            <a:endParaRPr/>
          </a:p>
          <a:p>
            <a:pPr marL="0" lvl="0" indent="0" algn="l" rtl="0">
              <a:spcBef>
                <a:spcPts val="0"/>
              </a:spcBef>
              <a:spcAft>
                <a:spcPts val="0"/>
              </a:spcAft>
              <a:buNone/>
            </a:pPr>
            <a:r>
              <a:rPr lang="en-US"/>
              <a:t>[The modern atomic model shows that orbitals are clouds that show where electrons are most likely to be.]</a:t>
            </a:r>
            <a:endParaRPr/>
          </a:p>
        </p:txBody>
      </p:sp>
      <p:sp>
        <p:nvSpPr>
          <p:cNvPr id="2080" name="Google Shape;2080;p1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187</a:t>
            </a:fld>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p1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7" name="Google Shape;2087;p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a nucleus?</a:t>
            </a:r>
            <a:endParaRPr/>
          </a:p>
          <a:p>
            <a:pPr marL="0" lvl="0" indent="0" algn="l" rtl="0">
              <a:spcBef>
                <a:spcPts val="0"/>
              </a:spcBef>
              <a:spcAft>
                <a:spcPts val="0"/>
              </a:spcAft>
              <a:buNone/>
            </a:pPr>
            <a:endParaRPr/>
          </a:p>
          <a:p>
            <a:pPr marL="0" lvl="0" indent="0" algn="l" rtl="0">
              <a:spcBef>
                <a:spcPts val="0"/>
              </a:spcBef>
              <a:spcAft>
                <a:spcPts val="0"/>
              </a:spcAft>
              <a:buNone/>
            </a:pPr>
            <a:r>
              <a:rPr lang="en-US"/>
              <a:t>[The nucleus is the center of the atom that is made of protons and neutrons.]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You might need to move slower and more intentionally through the review of the previous day’s material. Use these checks for understanding to determine how well the students are doing with the content.</a:t>
            </a:r>
            <a:endParaRPr/>
          </a:p>
        </p:txBody>
      </p:sp>
      <p:sp>
        <p:nvSpPr>
          <p:cNvPr id="2088" name="Google Shape;2088;p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188</a:t>
            </a:fld>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dae0965b00_0_1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8" name="Google Shape;2098;gdae0965b00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difference between protons and neutrons?</a:t>
            </a:r>
            <a:endParaRPr/>
          </a:p>
          <a:p>
            <a:pPr marL="0" lvl="0" indent="0" algn="l" rtl="0">
              <a:spcBef>
                <a:spcPts val="0"/>
              </a:spcBef>
              <a:spcAft>
                <a:spcPts val="0"/>
              </a:spcAft>
              <a:buNone/>
            </a:pPr>
            <a:endParaRPr/>
          </a:p>
          <a:p>
            <a:pPr marL="0" lvl="0" indent="0" algn="l" rtl="0">
              <a:spcBef>
                <a:spcPts val="0"/>
              </a:spcBef>
              <a:spcAft>
                <a:spcPts val="0"/>
              </a:spcAft>
              <a:buNone/>
            </a:pPr>
            <a:r>
              <a:rPr lang="en-US"/>
              <a:t>[Protons and neutrons are both subatomic particles found in the nucleus of an atom. However, protons have a positive charge and neutrons have no charge (neutral).]</a:t>
            </a:r>
            <a:endParaRPr/>
          </a:p>
        </p:txBody>
      </p:sp>
      <p:sp>
        <p:nvSpPr>
          <p:cNvPr id="2099" name="Google Shape;2099;gdae0965b00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302" name="Google Shape;30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p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3" name="Google Shape;2113;p1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electron.</a:t>
            </a:r>
            <a:endParaRPr/>
          </a:p>
        </p:txBody>
      </p:sp>
      <p:sp>
        <p:nvSpPr>
          <p:cNvPr id="2114" name="Google Shape;2114;p1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190</a:t>
            </a:fld>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9"/>
        <p:cNvGrpSpPr/>
        <p:nvPr/>
      </p:nvGrpSpPr>
      <p:grpSpPr>
        <a:xfrm>
          <a:off x="0" y="0"/>
          <a:ext cx="0" cy="0"/>
          <a:chOff x="0" y="0"/>
          <a:chExt cx="0" cy="0"/>
        </a:xfrm>
      </p:grpSpPr>
      <p:sp>
        <p:nvSpPr>
          <p:cNvPr id="2120" name="Google Shape;2120;p1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1" name="Google Shape;2121;p1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Electrons are negatively charged subatomic particles orbiting the nucleus.</a:t>
            </a:r>
            <a:endParaRPr/>
          </a:p>
        </p:txBody>
      </p:sp>
      <p:sp>
        <p:nvSpPr>
          <p:cNvPr id="2122" name="Google Shape;2122;p1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191</a:t>
            </a:fld>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2"/>
        <p:cNvGrpSpPr/>
        <p:nvPr/>
      </p:nvGrpSpPr>
      <p:grpSpPr>
        <a:xfrm>
          <a:off x="0" y="0"/>
          <a:ext cx="0" cy="0"/>
          <a:chOff x="0" y="0"/>
          <a:chExt cx="0" cy="0"/>
        </a:xfrm>
      </p:grpSpPr>
      <p:sp>
        <p:nvSpPr>
          <p:cNvPr id="2133" name="Google Shape;2133;gdae0965b00_0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4" name="Google Shape;2134;gdae0965b00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2135" name="Google Shape;2135;gdae0965b00_0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192</a:t>
            </a:fld>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dae0965b00_0_1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0" name="Google Shape;2140;gdae0965b00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are electrons?</a:t>
            </a:r>
            <a:endParaRPr/>
          </a:p>
          <a:p>
            <a:pPr marL="0" lvl="0" indent="0" algn="l" rtl="0">
              <a:spcBef>
                <a:spcPts val="0"/>
              </a:spcBef>
              <a:spcAft>
                <a:spcPts val="0"/>
              </a:spcAft>
              <a:buNone/>
            </a:pPr>
            <a:endParaRPr/>
          </a:p>
          <a:p>
            <a:pPr marL="0" lvl="0" indent="0" algn="l" rtl="0">
              <a:spcBef>
                <a:spcPts val="0"/>
              </a:spcBef>
              <a:spcAft>
                <a:spcPts val="0"/>
              </a:spcAft>
              <a:buNone/>
            </a:pPr>
            <a:r>
              <a:rPr lang="en-US"/>
              <a:t>[Electrons are negatively charged subatomic particles orbiting the nucleus.]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students might look like they are understanding the definition but it is important that you check for understanding yourself by asking questions or providing them with other opportunities to respond.</a:t>
            </a:r>
            <a:endParaRPr/>
          </a:p>
        </p:txBody>
      </p:sp>
      <p:sp>
        <p:nvSpPr>
          <p:cNvPr id="2141" name="Google Shape;2141;gdae0965b00_0_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193</a:t>
            </a:fld>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0"/>
        <p:cNvGrpSpPr/>
        <p:nvPr/>
      </p:nvGrpSpPr>
      <p:grpSpPr>
        <a:xfrm>
          <a:off x="0" y="0"/>
          <a:ext cx="0" cy="0"/>
          <a:chOff x="0" y="0"/>
          <a:chExt cx="0" cy="0"/>
        </a:xfrm>
      </p:grpSpPr>
      <p:sp>
        <p:nvSpPr>
          <p:cNvPr id="2151" name="Google Shape;2151;p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2" name="Google Shape;2152;p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2153" name="Google Shape;2153;p1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194</a:t>
            </a:fld>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p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9" name="Google Shape;2159;p1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Valence electrons are the electrons in the outermost shell of an atom.</a:t>
            </a:r>
            <a:endParaRPr/>
          </a:p>
        </p:txBody>
      </p:sp>
      <p:sp>
        <p:nvSpPr>
          <p:cNvPr id="2160" name="Google Shape;2160;p1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195</a:t>
            </a:fld>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0"/>
        <p:cNvGrpSpPr/>
        <p:nvPr/>
      </p:nvGrpSpPr>
      <p:grpSpPr>
        <a:xfrm>
          <a:off x="0" y="0"/>
          <a:ext cx="0" cy="0"/>
          <a:chOff x="0" y="0"/>
          <a:chExt cx="0" cy="0"/>
        </a:xfrm>
      </p:grpSpPr>
      <p:sp>
        <p:nvSpPr>
          <p:cNvPr id="2171" name="Google Shape;2171;p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2" name="Google Shape;2172;p2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Since they are on the outer shell, they react with other atoms.</a:t>
            </a:r>
            <a:endParaRPr/>
          </a:p>
        </p:txBody>
      </p:sp>
      <p:sp>
        <p:nvSpPr>
          <p:cNvPr id="2173" name="Google Shape;2173;p2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196</a:t>
            </a:fld>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0"/>
        <p:cNvGrpSpPr/>
        <p:nvPr/>
      </p:nvGrpSpPr>
      <p:grpSpPr>
        <a:xfrm>
          <a:off x="0" y="0"/>
          <a:ext cx="0" cy="0"/>
          <a:chOff x="0" y="0"/>
          <a:chExt cx="0" cy="0"/>
        </a:xfrm>
      </p:grpSpPr>
      <p:sp>
        <p:nvSpPr>
          <p:cNvPr id="2191" name="Google Shape;2191;p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2" name="Google Shape;2192;p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While AMU is used to measure the mass of subatomic particles, electrons are so much smaller than protons/neutrons that we consider them to have 0 mass.</a:t>
            </a:r>
            <a:endParaRPr/>
          </a:p>
        </p:txBody>
      </p:sp>
      <p:sp>
        <p:nvSpPr>
          <p:cNvPr id="2193" name="Google Shape;2193;p2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197</a:t>
            </a:fld>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p2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0" name="Google Shape;2200;p2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space outside of the nucleus is called the electron cloud. The is where electrons are found.</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Using clear language can take make formal more complicated definitions a little easier for students to understand.</a:t>
            </a:r>
            <a:endParaRPr/>
          </a:p>
        </p:txBody>
      </p:sp>
      <p:sp>
        <p:nvSpPr>
          <p:cNvPr id="2201" name="Google Shape;2201;p2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198</a:t>
            </a:fld>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p2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0" name="Google Shape;2210;p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electron cloud gives the atom most of its volume. </a:t>
            </a:r>
            <a:endParaRPr/>
          </a:p>
        </p:txBody>
      </p:sp>
      <p:sp>
        <p:nvSpPr>
          <p:cNvPr id="2211" name="Google Shape;2211;p2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Today we are going to learn about the nucleus of an atom. </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nucleus of an atom?</a:t>
            </a:r>
            <a:endParaRPr/>
          </a:p>
          <a:p>
            <a:pPr marL="0" lvl="0" indent="0" algn="l" rtl="0">
              <a:spcBef>
                <a:spcPts val="0"/>
              </a:spcBef>
              <a:spcAft>
                <a:spcPts val="0"/>
              </a:spcAft>
              <a:buNone/>
            </a:pPr>
            <a:endParaRPr/>
          </a:p>
          <a:p>
            <a:pPr marL="0" lvl="0" indent="0" algn="l" rtl="0">
              <a:spcBef>
                <a:spcPts val="0"/>
              </a:spcBef>
              <a:spcAft>
                <a:spcPts val="0"/>
              </a:spcAft>
              <a:buNone/>
            </a:pPr>
            <a:r>
              <a:rPr lang="en-US"/>
              <a:t>[The nucleus is the center of the atom that is made up of protons and neutrons.]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Providing feedback is tricky but crucial. Remember to give students with feedback on their response because it helps students know what answers you are actually looking for.</a:t>
            </a:r>
            <a:endParaRPr/>
          </a:p>
        </p:txBody>
      </p:sp>
      <p:sp>
        <p:nvSpPr>
          <p:cNvPr id="308" name="Google Shape;30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p2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0" name="Google Shape;2220;p2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Remember, volume is a measure of the amount of something an object can hold. The volume, for example, would be a measure of how much these containers can hold.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This is a great opportunity to make mathematical connections to when students may have considered volume in their math classes.</a:t>
            </a:r>
            <a:endParaRPr/>
          </a:p>
        </p:txBody>
      </p:sp>
      <p:sp>
        <p:nvSpPr>
          <p:cNvPr id="2221" name="Google Shape;2221;p2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200</a:t>
            </a:fld>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p2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8" name="Google Shape;2228;p2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electrons orbit the nucleus they are moving very quickly around the nucleus in clouds. </a:t>
            </a:r>
            <a:endParaRPr/>
          </a:p>
        </p:txBody>
      </p:sp>
      <p:sp>
        <p:nvSpPr>
          <p:cNvPr id="2229" name="Google Shape;2229;p2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201</a:t>
            </a:fld>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3"/>
        <p:cNvGrpSpPr/>
        <p:nvPr/>
      </p:nvGrpSpPr>
      <p:grpSpPr>
        <a:xfrm>
          <a:off x="0" y="0"/>
          <a:ext cx="0" cy="0"/>
          <a:chOff x="0" y="0"/>
          <a:chExt cx="0" cy="0"/>
        </a:xfrm>
      </p:grpSpPr>
      <p:sp>
        <p:nvSpPr>
          <p:cNvPr id="2234" name="Google Shape;2234;p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5" name="Google Shape;2235;p2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There are two models for how electrons move around the nucleus. </a:t>
            </a:r>
            <a:endParaRPr/>
          </a:p>
          <a:p>
            <a:pPr marL="0" lvl="0" indent="0" algn="l" rtl="0">
              <a:spcBef>
                <a:spcPts val="0"/>
              </a:spcBef>
              <a:spcAft>
                <a:spcPts val="0"/>
              </a:spcAft>
              <a:buNone/>
            </a:pPr>
            <a:endParaRPr/>
          </a:p>
        </p:txBody>
      </p:sp>
      <p:sp>
        <p:nvSpPr>
          <p:cNvPr id="2236" name="Google Shape;2236;p2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202</a:t>
            </a:fld>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0"/>
        <p:cNvGrpSpPr/>
        <p:nvPr/>
      </p:nvGrpSpPr>
      <p:grpSpPr>
        <a:xfrm>
          <a:off x="0" y="0"/>
          <a:ext cx="0" cy="0"/>
          <a:chOff x="0" y="0"/>
          <a:chExt cx="0" cy="0"/>
        </a:xfrm>
      </p:grpSpPr>
      <p:sp>
        <p:nvSpPr>
          <p:cNvPr id="2241" name="Google Shape;2241;p2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2" name="Google Shape;2242;p2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one model. Look at this atom. The nucleus is in the middle and the electrons are in orbits surrounding it. The first orbit has two electrons and the second orbit has four electrons. Each orbit is called an electron shell. </a:t>
            </a:r>
            <a:endParaRPr/>
          </a:p>
        </p:txBody>
      </p:sp>
      <p:sp>
        <p:nvSpPr>
          <p:cNvPr id="2243" name="Google Shape;2243;p2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203</a:t>
            </a:fld>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p2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3" name="Google Shape;2253;p2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the other model called the “Electron Cloud Model.” This model says that electrons move so fast we are unable to pinpoint their exact location but we can guess by drawing an an electron cloud around the nucleus.  </a:t>
            </a:r>
            <a:endParaRPr/>
          </a:p>
        </p:txBody>
      </p:sp>
      <p:sp>
        <p:nvSpPr>
          <p:cNvPr id="2254" name="Google Shape;2254;p2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204</a:t>
            </a:fld>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p2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1" name="Google Shape;2261;p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electron cloud shows that most electrons are likely to be near the nucleus but some move further out but that they don’t stay in specific orbitals like in an electron shell. </a:t>
            </a:r>
            <a:endParaRPr/>
          </a:p>
        </p:txBody>
      </p:sp>
      <p:sp>
        <p:nvSpPr>
          <p:cNvPr id="2262" name="Google Shape;2262;p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205</a:t>
            </a:fld>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p2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0" name="Google Shape;2270;p2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2271" name="Google Shape;2271;p2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206</a:t>
            </a:fld>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p2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6" name="Google Shape;2276;p2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an electron?</a:t>
            </a:r>
            <a:endParaRPr/>
          </a:p>
          <a:p>
            <a:pPr marL="0" lvl="0" indent="0" algn="l" rtl="0">
              <a:spcBef>
                <a:spcPts val="0"/>
              </a:spcBef>
              <a:spcAft>
                <a:spcPts val="0"/>
              </a:spcAft>
              <a:buNone/>
            </a:pPr>
            <a:endParaRPr/>
          </a:p>
          <a:p>
            <a:pPr marL="0" lvl="0" indent="0" algn="l" rtl="0">
              <a:spcBef>
                <a:spcPts val="0"/>
              </a:spcBef>
              <a:spcAft>
                <a:spcPts val="0"/>
              </a:spcAft>
              <a:buNone/>
            </a:pPr>
            <a:r>
              <a:rPr lang="en-US"/>
              <a:t>[An electron is a negatively charged particle that orbits, or moves around, the outside of the nucleus, or the center, of an atom.]</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Provide clear and straightforward directions when asking students to explain the definitions. This helps to avoid confusion!</a:t>
            </a:r>
            <a:endParaRPr/>
          </a:p>
        </p:txBody>
      </p:sp>
      <p:sp>
        <p:nvSpPr>
          <p:cNvPr id="2277" name="Google Shape;2277;p2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207</a:t>
            </a:fld>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p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8" name="Google Shape;2288;p2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are valence electrons?</a:t>
            </a:r>
            <a:endParaRPr/>
          </a:p>
          <a:p>
            <a:pPr marL="0" lvl="0" indent="0" algn="l" rtl="0">
              <a:spcBef>
                <a:spcPts val="0"/>
              </a:spcBef>
              <a:spcAft>
                <a:spcPts val="0"/>
              </a:spcAft>
              <a:buNone/>
            </a:pPr>
            <a:endParaRPr/>
          </a:p>
          <a:p>
            <a:pPr marL="0" lvl="0" indent="0" algn="l" rtl="0">
              <a:spcBef>
                <a:spcPts val="0"/>
              </a:spcBef>
              <a:spcAft>
                <a:spcPts val="0"/>
              </a:spcAft>
              <a:buNone/>
            </a:pPr>
            <a:r>
              <a:rPr lang="en-US"/>
              <a:t>[Valence electrons are the electrons in the outermost shell of an atom.]</a:t>
            </a:r>
            <a:endParaRPr/>
          </a:p>
        </p:txBody>
      </p:sp>
      <p:sp>
        <p:nvSpPr>
          <p:cNvPr id="2289" name="Google Shape;2289;p2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208</a:t>
            </a:fld>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9"/>
        <p:cNvGrpSpPr/>
        <p:nvPr/>
      </p:nvGrpSpPr>
      <p:grpSpPr>
        <a:xfrm>
          <a:off x="0" y="0"/>
          <a:ext cx="0" cy="0"/>
          <a:chOff x="0" y="0"/>
          <a:chExt cx="0" cy="0"/>
        </a:xfrm>
      </p:grpSpPr>
      <p:sp>
        <p:nvSpPr>
          <p:cNvPr id="2300" name="Google Shape;2300;p2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1" name="Google Shape;2301;p2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mass of an electron?</a:t>
            </a:r>
            <a:endParaRPr/>
          </a:p>
          <a:p>
            <a:pPr marL="0" lvl="0" indent="0" algn="l" rtl="0">
              <a:spcBef>
                <a:spcPts val="0"/>
              </a:spcBef>
              <a:spcAft>
                <a:spcPts val="0"/>
              </a:spcAft>
              <a:buNone/>
            </a:pPr>
            <a:endParaRPr/>
          </a:p>
          <a:p>
            <a:pPr marL="0" lvl="0" indent="0" algn="l" rtl="0">
              <a:spcBef>
                <a:spcPts val="0"/>
              </a:spcBef>
              <a:spcAft>
                <a:spcPts val="0"/>
              </a:spcAft>
              <a:buNone/>
            </a:pPr>
            <a:r>
              <a:rPr lang="en-US"/>
              <a:t>[While AMU is used to measure the mass of subatomic particles, electrons are so small compared to protons and neutrons that we consider them to have no mass.]</a:t>
            </a:r>
            <a:endParaRPr/>
          </a:p>
        </p:txBody>
      </p:sp>
      <p:sp>
        <p:nvSpPr>
          <p:cNvPr id="2302" name="Google Shape;2302;p2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nucleus made up of?</a:t>
            </a:r>
            <a:endParaRPr/>
          </a:p>
          <a:p>
            <a:pPr marL="0" lvl="0" indent="0" algn="l" rtl="0">
              <a:spcBef>
                <a:spcPts val="0"/>
              </a:spcBef>
              <a:spcAft>
                <a:spcPts val="0"/>
              </a:spcAft>
              <a:buNone/>
            </a:pPr>
            <a:endParaRPr/>
          </a:p>
          <a:p>
            <a:pPr marL="0" lvl="0" indent="0" algn="l" rtl="0">
              <a:spcBef>
                <a:spcPts val="0"/>
              </a:spcBef>
              <a:spcAft>
                <a:spcPts val="0"/>
              </a:spcAft>
              <a:buNone/>
            </a:pPr>
            <a:r>
              <a:rPr lang="en-US"/>
              <a:t>[Protons and neutrons]</a:t>
            </a:r>
            <a:endParaRPr/>
          </a:p>
        </p:txBody>
      </p:sp>
      <p:sp>
        <p:nvSpPr>
          <p:cNvPr id="319" name="Google Shape;319;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7"/>
        <p:cNvGrpSpPr/>
        <p:nvPr/>
      </p:nvGrpSpPr>
      <p:grpSpPr>
        <a:xfrm>
          <a:off x="0" y="0"/>
          <a:ext cx="0" cy="0"/>
          <a:chOff x="0" y="0"/>
          <a:chExt cx="0" cy="0"/>
        </a:xfrm>
      </p:grpSpPr>
      <p:sp>
        <p:nvSpPr>
          <p:cNvPr id="2308" name="Google Shape;2308;p2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9" name="Google Shape;2309;p2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are electrons found?</a:t>
            </a:r>
            <a:endParaRPr/>
          </a:p>
          <a:p>
            <a:pPr marL="0" lvl="0" indent="0" algn="l" rtl="0">
              <a:spcBef>
                <a:spcPts val="0"/>
              </a:spcBef>
              <a:spcAft>
                <a:spcPts val="0"/>
              </a:spcAft>
              <a:buNone/>
            </a:pPr>
            <a:endParaRPr/>
          </a:p>
          <a:p>
            <a:pPr marL="0" lvl="0" indent="0" algn="l" rtl="0">
              <a:spcBef>
                <a:spcPts val="0"/>
              </a:spcBef>
              <a:spcAft>
                <a:spcPts val="0"/>
              </a:spcAft>
              <a:buNone/>
            </a:pPr>
            <a:r>
              <a:rPr lang="en-US"/>
              <a:t>[Electron cloud; around the nucleus]</a:t>
            </a:r>
            <a:endParaRPr/>
          </a:p>
        </p:txBody>
      </p:sp>
      <p:sp>
        <p:nvSpPr>
          <p:cNvPr id="2310" name="Google Shape;2310;p2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210</a:t>
            </a:fld>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7"/>
        <p:cNvGrpSpPr/>
        <p:nvPr/>
      </p:nvGrpSpPr>
      <p:grpSpPr>
        <a:xfrm>
          <a:off x="0" y="0"/>
          <a:ext cx="0" cy="0"/>
          <a:chOff x="0" y="0"/>
          <a:chExt cx="0" cy="0"/>
        </a:xfrm>
      </p:grpSpPr>
      <p:sp>
        <p:nvSpPr>
          <p:cNvPr id="2318" name="Google Shape;2318;gdae0965b00_0_1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9" name="Google Shape;2319;gdae0965b00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True/False: Most of the atom’s volume comes from the electron cloud.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20" name="Google Shape;2320;gdae0965b00_0_1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211</a:t>
            </a:fld>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7"/>
        <p:cNvGrpSpPr/>
        <p:nvPr/>
      </p:nvGrpSpPr>
      <p:grpSpPr>
        <a:xfrm>
          <a:off x="0" y="0"/>
          <a:ext cx="0" cy="0"/>
          <a:chOff x="0" y="0"/>
          <a:chExt cx="0" cy="0"/>
        </a:xfrm>
      </p:grpSpPr>
      <p:sp>
        <p:nvSpPr>
          <p:cNvPr id="2328" name="Google Shape;2328;gdae0965b00_0_1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9" name="Google Shape;2329;gdae0965b00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FF0000"/>
                </a:solidFill>
              </a:rPr>
              <a:t>True</a:t>
            </a:r>
            <a:r>
              <a:rPr lang="en-US"/>
              <a:t>/False: Most of the atom’s volume comes from the electron cloud.</a:t>
            </a:r>
            <a:endParaRPr/>
          </a:p>
          <a:p>
            <a:pPr marL="0" lvl="0" indent="0" algn="l" rtl="0">
              <a:spcBef>
                <a:spcPts val="0"/>
              </a:spcBef>
              <a:spcAft>
                <a:spcPts val="0"/>
              </a:spcAft>
              <a:buNone/>
            </a:pPr>
            <a:endParaRPr/>
          </a:p>
          <a:p>
            <a:pPr marL="0" lvl="0" indent="0" algn="l" rtl="0">
              <a:spcBef>
                <a:spcPts val="0"/>
              </a:spcBef>
              <a:spcAft>
                <a:spcPts val="0"/>
              </a:spcAft>
              <a:buNone/>
            </a:pPr>
            <a:r>
              <a:rPr lang="en-US"/>
              <a:t>[True]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30" name="Google Shape;2330;gdae0965b00_0_1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212</a:t>
            </a:fld>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7"/>
        <p:cNvGrpSpPr/>
        <p:nvPr/>
      </p:nvGrpSpPr>
      <p:grpSpPr>
        <a:xfrm>
          <a:off x="0" y="0"/>
          <a:ext cx="0" cy="0"/>
          <a:chOff x="0" y="0"/>
          <a:chExt cx="0" cy="0"/>
        </a:xfrm>
      </p:grpSpPr>
      <p:sp>
        <p:nvSpPr>
          <p:cNvPr id="2338" name="Google Shape;2338;gdae0965b00_0_1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9" name="Google Shape;2339;gdae0965b00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Explain the two models for how electrons move in the electron cloud. </a:t>
            </a:r>
            <a:endParaRPr/>
          </a:p>
          <a:p>
            <a:pPr marL="0" lvl="0" indent="0" algn="l" rtl="0">
              <a:spcBef>
                <a:spcPts val="0"/>
              </a:spcBef>
              <a:spcAft>
                <a:spcPts val="0"/>
              </a:spcAft>
              <a:buNone/>
            </a:pPr>
            <a:endParaRPr/>
          </a:p>
          <a:p>
            <a:pPr marL="0" lvl="0" indent="0" algn="l" rtl="0">
              <a:spcBef>
                <a:spcPts val="0"/>
              </a:spcBef>
              <a:spcAft>
                <a:spcPts val="0"/>
              </a:spcAft>
              <a:buNone/>
            </a:pPr>
            <a:r>
              <a:rPr lang="en-US"/>
              <a:t>[In the first model, the nucleus is in the middle and the electrons are in orbits surrounding it. The first orbit has two electrons and the second orbit has four electrons. Each orbit is called an electron shell. </a:t>
            </a:r>
            <a:endParaRPr/>
          </a:p>
          <a:p>
            <a:pPr marL="0" lvl="0" indent="0" algn="l" rtl="0">
              <a:spcBef>
                <a:spcPts val="0"/>
              </a:spcBef>
              <a:spcAft>
                <a:spcPts val="0"/>
              </a:spcAft>
              <a:buNone/>
            </a:pPr>
            <a:endParaRPr/>
          </a:p>
          <a:p>
            <a:pPr marL="0" lvl="0" indent="0" algn="l" rtl="0">
              <a:spcBef>
                <a:spcPts val="0"/>
              </a:spcBef>
              <a:spcAft>
                <a:spcPts val="0"/>
              </a:spcAft>
              <a:buNone/>
            </a:pPr>
            <a:r>
              <a:rPr lang="en-US"/>
              <a:t>The second model, or the “Electron Cloud Model”, says that electrons move so fast we are unable to pinpoint their exact location but we can guess by drawing an an electron cloud around the nucleus.]</a:t>
            </a:r>
            <a:endParaRPr/>
          </a:p>
          <a:p>
            <a:pPr marL="0" lvl="0" indent="0" algn="l" rtl="0">
              <a:spcBef>
                <a:spcPts val="0"/>
              </a:spcBef>
              <a:spcAft>
                <a:spcPts val="0"/>
              </a:spcAft>
              <a:buNone/>
            </a:pPr>
            <a:endParaRPr/>
          </a:p>
        </p:txBody>
      </p:sp>
      <p:sp>
        <p:nvSpPr>
          <p:cNvPr id="2340" name="Google Shape;2340;gdae0965b00_0_1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213</a:t>
            </a:fld>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p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3" name="Google Shape;2353;p2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 of </a:t>
            </a:r>
            <a:r>
              <a:rPr lang="en-US" b="1"/>
              <a:t>electrons</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it is important to have an organized and smooth transition to limit wasted time and reduce any disruptions. By having materials ready in advance and working on a routine with students you can easily get this done!</a:t>
            </a:r>
            <a:endParaRPr/>
          </a:p>
        </p:txBody>
      </p:sp>
      <p:sp>
        <p:nvSpPr>
          <p:cNvPr id="2354" name="Google Shape;2354;p2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214</a:t>
            </a:fld>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p2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0" name="Google Shape;2360;p2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we have the electron shell model, the electrons are orbiting outside of the nucleus of the atom. </a:t>
            </a:r>
            <a:endParaRPr/>
          </a:p>
        </p:txBody>
      </p:sp>
      <p:sp>
        <p:nvSpPr>
          <p:cNvPr id="2361" name="Google Shape;2361;p2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215</a:t>
            </a:fld>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8"/>
        <p:cNvGrpSpPr/>
        <p:nvPr/>
      </p:nvGrpSpPr>
      <p:grpSpPr>
        <a:xfrm>
          <a:off x="0" y="0"/>
          <a:ext cx="0" cy="0"/>
          <a:chOff x="0" y="0"/>
          <a:chExt cx="0" cy="0"/>
        </a:xfrm>
      </p:grpSpPr>
      <p:sp>
        <p:nvSpPr>
          <p:cNvPr id="2369" name="Google Shape;2369;p2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0" name="Google Shape;2370;p2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we have a more detailed example of the electron shell model. It is more detailed because it shows the protons and neutrons inside the nucleus, but it is still the electron model because it shows the electrons orbiting outside of the nucleus.</a:t>
            </a:r>
            <a:endParaRPr/>
          </a:p>
        </p:txBody>
      </p:sp>
      <p:sp>
        <p:nvSpPr>
          <p:cNvPr id="2371" name="Google Shape;2371;p2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216</a:t>
            </a:fld>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8"/>
        <p:cNvGrpSpPr/>
        <p:nvPr/>
      </p:nvGrpSpPr>
      <p:grpSpPr>
        <a:xfrm>
          <a:off x="0" y="0"/>
          <a:ext cx="0" cy="0"/>
          <a:chOff x="0" y="0"/>
          <a:chExt cx="0" cy="0"/>
        </a:xfrm>
      </p:grpSpPr>
      <p:sp>
        <p:nvSpPr>
          <p:cNvPr id="2379" name="Google Shape;2379;p2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0" name="Google Shape;2380;p2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is the other model called the “Electron Cloud Model.” This model says that electrons move so fast we are unable to pinpoint their exact location but we can guess by drawing an an electron cloud around the nucleus. The small dots outside of the nucleus are electrons (or where we guess where they would be).   </a:t>
            </a:r>
            <a:endParaRPr/>
          </a:p>
        </p:txBody>
      </p:sp>
      <p:sp>
        <p:nvSpPr>
          <p:cNvPr id="2381" name="Google Shape;2381;p2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217</a:t>
            </a:fld>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6"/>
        <p:cNvGrpSpPr/>
        <p:nvPr/>
      </p:nvGrpSpPr>
      <p:grpSpPr>
        <a:xfrm>
          <a:off x="0" y="0"/>
          <a:ext cx="0" cy="0"/>
          <a:chOff x="0" y="0"/>
          <a:chExt cx="0" cy="0"/>
        </a:xfrm>
      </p:grpSpPr>
      <p:sp>
        <p:nvSpPr>
          <p:cNvPr id="2387" name="Google Shape;2387;p2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8" name="Google Shape;2388;p2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2389" name="Google Shape;2389;p2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218</a:t>
            </a:fld>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p2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4" name="Google Shape;2394;p2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Which electron model is this? Explain your answer.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[The “Electron Cloud Model” - this model says that electrons move so fast we are unable to pinpoint their exact location but we can guess by drawing an an electron cloud around the nucleus. The small dots outside of the nucleus are electrons (or where we guess where they would be).]</a:t>
            </a:r>
            <a:endParaRPr/>
          </a:p>
          <a:p>
            <a:pPr marL="0" lvl="0" indent="0" algn="l" rtl="0">
              <a:spcBef>
                <a:spcPts val="0"/>
              </a:spcBef>
              <a:spcAft>
                <a:spcPts val="0"/>
              </a:spcAft>
              <a:buNone/>
            </a:pPr>
            <a:endParaRPr/>
          </a:p>
        </p:txBody>
      </p:sp>
      <p:sp>
        <p:nvSpPr>
          <p:cNvPr id="2395" name="Google Shape;2395;p2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219</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aspect of an atom is mostly contained in the nucleus?</a:t>
            </a:r>
            <a:endParaRPr/>
          </a:p>
          <a:p>
            <a:pPr marL="0" lvl="0" indent="0" algn="l" rtl="0">
              <a:spcBef>
                <a:spcPts val="0"/>
              </a:spcBef>
              <a:spcAft>
                <a:spcPts val="0"/>
              </a:spcAft>
              <a:buNone/>
            </a:pPr>
            <a:endParaRPr/>
          </a:p>
          <a:p>
            <a:pPr marL="0" lvl="0" indent="0" algn="l" rtl="0">
              <a:spcBef>
                <a:spcPts val="0"/>
              </a:spcBef>
              <a:spcAft>
                <a:spcPts val="0"/>
              </a:spcAft>
              <a:buNone/>
            </a:pPr>
            <a:r>
              <a:rPr lang="en-US"/>
              <a:t>[The nucleus contains most of the mass of an atom.]</a:t>
            </a:r>
            <a:endParaRPr/>
          </a:p>
        </p:txBody>
      </p:sp>
      <p:sp>
        <p:nvSpPr>
          <p:cNvPr id="330" name="Google Shape;330;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p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2" name="Google Shape;2402;p2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Which electron model is this? Explain your answer.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[The electron shell model - it shows the electrons orbiting outside of the nucleus.]</a:t>
            </a:r>
            <a:endParaRPr/>
          </a:p>
        </p:txBody>
      </p:sp>
      <p:sp>
        <p:nvSpPr>
          <p:cNvPr id="2403" name="Google Shape;2403;p2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220</a:t>
            </a:fld>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p2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0" name="Google Shape;2410;p2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an electron?</a:t>
            </a:r>
            <a:endParaRPr/>
          </a:p>
          <a:p>
            <a:pPr marL="0" lvl="0" indent="0" algn="l" rtl="0">
              <a:spcBef>
                <a:spcPts val="0"/>
              </a:spcBef>
              <a:spcAft>
                <a:spcPts val="0"/>
              </a:spcAft>
              <a:buNone/>
            </a:pPr>
            <a:endParaRPr/>
          </a:p>
          <a:p>
            <a:pPr marL="0" lvl="0" indent="0" algn="l" rtl="0">
              <a:spcBef>
                <a:spcPts val="0"/>
              </a:spcBef>
              <a:spcAft>
                <a:spcPts val="0"/>
              </a:spcAft>
              <a:buNone/>
            </a:pPr>
            <a:r>
              <a:rPr lang="en-US"/>
              <a:t>[An electron is a negatively charged particle that orbits, or moves around, the outside of the nucleus, or the center, of an atom.]</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Intentionally repeating key questions when engaging in this part of the lesson highlights what is important for the students.</a:t>
            </a:r>
            <a:endParaRPr/>
          </a:p>
        </p:txBody>
      </p:sp>
      <p:sp>
        <p:nvSpPr>
          <p:cNvPr id="2411" name="Google Shape;2411;p2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221</a:t>
            </a:fld>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0"/>
        <p:cNvGrpSpPr/>
        <p:nvPr/>
      </p:nvGrpSpPr>
      <p:grpSpPr>
        <a:xfrm>
          <a:off x="0" y="0"/>
          <a:ext cx="0" cy="0"/>
          <a:chOff x="0" y="0"/>
          <a:chExt cx="0" cy="0"/>
        </a:xfrm>
      </p:grpSpPr>
      <p:sp>
        <p:nvSpPr>
          <p:cNvPr id="2421" name="Google Shape;2421;p2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2" name="Google Shape;2422;p2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are valence electrons?</a:t>
            </a:r>
            <a:endParaRPr/>
          </a:p>
          <a:p>
            <a:pPr marL="0" lvl="0" indent="0" algn="l" rtl="0">
              <a:spcBef>
                <a:spcPts val="0"/>
              </a:spcBef>
              <a:spcAft>
                <a:spcPts val="0"/>
              </a:spcAft>
              <a:buNone/>
            </a:pPr>
            <a:endParaRPr/>
          </a:p>
          <a:p>
            <a:pPr marL="0" lvl="0" indent="0" algn="l" rtl="0">
              <a:spcBef>
                <a:spcPts val="0"/>
              </a:spcBef>
              <a:spcAft>
                <a:spcPts val="0"/>
              </a:spcAft>
              <a:buNone/>
            </a:pPr>
            <a:r>
              <a:rPr lang="en-US"/>
              <a:t>[Valence electrons are the electrons in the outermost shell of an atom.]</a:t>
            </a:r>
            <a:endParaRPr/>
          </a:p>
        </p:txBody>
      </p:sp>
      <p:sp>
        <p:nvSpPr>
          <p:cNvPr id="2423" name="Google Shape;2423;p2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222</a:t>
            </a:fld>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3"/>
        <p:cNvGrpSpPr/>
        <p:nvPr/>
      </p:nvGrpSpPr>
      <p:grpSpPr>
        <a:xfrm>
          <a:off x="0" y="0"/>
          <a:ext cx="0" cy="0"/>
          <a:chOff x="0" y="0"/>
          <a:chExt cx="0" cy="0"/>
        </a:xfrm>
      </p:grpSpPr>
      <p:sp>
        <p:nvSpPr>
          <p:cNvPr id="2434" name="Google Shape;2434;p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5" name="Google Shape;2435;p2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mass of an electron?</a:t>
            </a:r>
            <a:endParaRPr/>
          </a:p>
          <a:p>
            <a:pPr marL="0" lvl="0" indent="0" algn="l" rtl="0">
              <a:spcBef>
                <a:spcPts val="0"/>
              </a:spcBef>
              <a:spcAft>
                <a:spcPts val="0"/>
              </a:spcAft>
              <a:buNone/>
            </a:pPr>
            <a:endParaRPr/>
          </a:p>
          <a:p>
            <a:pPr marL="0" lvl="0" indent="0" algn="l" rtl="0">
              <a:spcBef>
                <a:spcPts val="0"/>
              </a:spcBef>
              <a:spcAft>
                <a:spcPts val="0"/>
              </a:spcAft>
              <a:buNone/>
            </a:pPr>
            <a:r>
              <a:rPr lang="en-US"/>
              <a:t>[While AMU is used to measure the mass of subatomic particles, electrons have no mass.]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Confirming students' understanding with lots of opportunities to respond when closing a lesson is super important before asking them to try it on their own.</a:t>
            </a:r>
            <a:endParaRPr/>
          </a:p>
        </p:txBody>
      </p:sp>
      <p:sp>
        <p:nvSpPr>
          <p:cNvPr id="2436" name="Google Shape;2436;p2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223</a:t>
            </a:fld>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1"/>
        <p:cNvGrpSpPr/>
        <p:nvPr/>
      </p:nvGrpSpPr>
      <p:grpSpPr>
        <a:xfrm>
          <a:off x="0" y="0"/>
          <a:ext cx="0" cy="0"/>
          <a:chOff x="0" y="0"/>
          <a:chExt cx="0" cy="0"/>
        </a:xfrm>
      </p:grpSpPr>
      <p:sp>
        <p:nvSpPr>
          <p:cNvPr id="2442" name="Google Shape;2442;p2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3" name="Google Shape;2443;p2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are electrons found?</a:t>
            </a:r>
            <a:endParaRPr/>
          </a:p>
          <a:p>
            <a:pPr marL="0" lvl="0" indent="0" algn="l" rtl="0">
              <a:spcBef>
                <a:spcPts val="0"/>
              </a:spcBef>
              <a:spcAft>
                <a:spcPts val="0"/>
              </a:spcAft>
              <a:buNone/>
            </a:pPr>
            <a:endParaRPr/>
          </a:p>
          <a:p>
            <a:pPr marL="0" lvl="0" indent="0" algn="l" rtl="0">
              <a:spcBef>
                <a:spcPts val="0"/>
              </a:spcBef>
              <a:spcAft>
                <a:spcPts val="0"/>
              </a:spcAft>
              <a:buNone/>
            </a:pPr>
            <a:r>
              <a:rPr lang="en-US"/>
              <a:t>[Electron cloud; around the nucleus] </a:t>
            </a:r>
            <a:endParaRPr/>
          </a:p>
        </p:txBody>
      </p:sp>
      <p:sp>
        <p:nvSpPr>
          <p:cNvPr id="2444" name="Google Shape;2444;p2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224</a:t>
            </a:fld>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p2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3" name="Google Shape;2453;p2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 have talked about protons, neutrons, and electrons, let’s put it all together. Fill in the rest of the chart to compare and contrast protons, neutrons, and electrons. The one thing they all have in common is that they are subatomic particles. Fill in where each is found and what charge each has.  </a:t>
            </a:r>
            <a:endParaRPr/>
          </a:p>
        </p:txBody>
      </p:sp>
      <p:sp>
        <p:nvSpPr>
          <p:cNvPr id="2454" name="Google Shape;2454;p2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225</a:t>
            </a:fld>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4"/>
        <p:cNvGrpSpPr/>
        <p:nvPr/>
      </p:nvGrpSpPr>
      <p:grpSpPr>
        <a:xfrm>
          <a:off x="0" y="0"/>
          <a:ext cx="0" cy="0"/>
          <a:chOff x="0" y="0"/>
          <a:chExt cx="0" cy="0"/>
        </a:xfrm>
      </p:grpSpPr>
      <p:sp>
        <p:nvSpPr>
          <p:cNvPr id="2465" name="Google Shape;2465;p2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6" name="Google Shape;2466;p2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Answer</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Visuals like this allow students to see the similarities and differences between terms. This helps to build connections, clarify misconceptions, and increase retention. </a:t>
            </a:r>
            <a:endParaRPr/>
          </a:p>
        </p:txBody>
      </p:sp>
      <p:sp>
        <p:nvSpPr>
          <p:cNvPr id="2467" name="Google Shape;2467;p2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226</a:t>
            </a:fld>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3"/>
        <p:cNvGrpSpPr/>
        <p:nvPr/>
      </p:nvGrpSpPr>
      <p:grpSpPr>
        <a:xfrm>
          <a:off x="0" y="0"/>
          <a:ext cx="0" cy="0"/>
          <a:chOff x="0" y="0"/>
          <a:chExt cx="0" cy="0"/>
        </a:xfrm>
      </p:grpSpPr>
      <p:sp>
        <p:nvSpPr>
          <p:cNvPr id="2484" name="Google Shape;2484;p2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5" name="Google Shape;2485;p2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2486" name="Google Shape;2486;p2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227</a:t>
            </a:fld>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1"/>
        <p:cNvGrpSpPr/>
        <p:nvPr/>
      </p:nvGrpSpPr>
      <p:grpSpPr>
        <a:xfrm>
          <a:off x="0" y="0"/>
          <a:ext cx="0" cy="0"/>
          <a:chOff x="0" y="0"/>
          <a:chExt cx="0" cy="0"/>
        </a:xfrm>
      </p:grpSpPr>
      <p:sp>
        <p:nvSpPr>
          <p:cNvPr id="2492" name="Google Shape;2492;p2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3" name="Google Shape;2493;p2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Electrons are negatively charged particle that orbits, or moves around, the outside of the nucleus, or the center, of an atom. </a:t>
            </a:r>
            <a:endParaRPr/>
          </a:p>
        </p:txBody>
      </p:sp>
      <p:sp>
        <p:nvSpPr>
          <p:cNvPr id="2494" name="Google Shape;2494;p2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228</a:t>
            </a:fld>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3"/>
        <p:cNvGrpSpPr/>
        <p:nvPr/>
      </p:nvGrpSpPr>
      <p:grpSpPr>
        <a:xfrm>
          <a:off x="0" y="0"/>
          <a:ext cx="0" cy="0"/>
          <a:chOff x="0" y="0"/>
          <a:chExt cx="0" cy="0"/>
        </a:xfrm>
      </p:grpSpPr>
      <p:sp>
        <p:nvSpPr>
          <p:cNvPr id="2504" name="Google Shape;2504;p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5" name="Google Shape;2505;p2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Feedback: This demonstration is a great way to introduce students to an investigation. In your classroom, you may encourage students to plan and conduct this investigation more independently since a large component of inquiry-based activities is encouraging student thinking and independence. As suggested by the slide, beginning with open-ended questions, followed by providing explicit explanations, and then asking probing questions is a great way to engage students in a discussion while also providing clear explanations.</a:t>
            </a:r>
            <a:endParaRPr/>
          </a:p>
        </p:txBody>
      </p:sp>
      <p:sp>
        <p:nvSpPr>
          <p:cNvPr id="2506" name="Google Shape;2506;p2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229</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 of a </a:t>
            </a:r>
            <a:r>
              <a:rPr lang="en-US" b="1"/>
              <a:t>nucleus</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sz="1100"/>
              <a:t>Feedback: As you review examples of the new term it is important to take the time to provide students with feedback that encouraged them to continue to participate.</a:t>
            </a:r>
            <a:endParaRPr/>
          </a:p>
        </p:txBody>
      </p:sp>
      <p:sp>
        <p:nvSpPr>
          <p:cNvPr id="342" name="Google Shape;34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p2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6" name="Google Shape;2516;p2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b="1"/>
              <a:t>Explicit cue to revisit the big question at the end of the lesson:  </a:t>
            </a:r>
            <a:r>
              <a:rPr lang="en-US"/>
              <a:t>Okay everyone.  Now that we’ve learned the term, let’s reflect once more on our big question.  Was there anything that we predicted earlier that was correct or incorrect? Do you have any new hypotheses to share? </a:t>
            </a:r>
            <a:endParaRPr/>
          </a:p>
        </p:txBody>
      </p:sp>
      <p:sp>
        <p:nvSpPr>
          <p:cNvPr id="2517" name="Google Shape;2517;p2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230</a:t>
            </a:fld>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p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3" name="Google Shape;2533;p2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2534" name="Google Shape;2534;p2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231</a:t>
            </a:fld>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2" name="Google Shape;1282;p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7570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diagram looks a little bit different, but we can still see the nucleus. In this diagram, the nucleus is draw or shown by the circle that is surrounding the protons and neutrons. </a:t>
            </a:r>
            <a:endParaRPr/>
          </a:p>
        </p:txBody>
      </p:sp>
      <p:sp>
        <p:nvSpPr>
          <p:cNvPr id="349" name="Google Shape;34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also an example of a nucleus, but it is different because the nucleus is not drawn. It is important to remember that the nucleus might not be drawn on all diagrams of atoms. So how do we know there is a nucleus? We know there is a nucleus because there are protons and neutrons. The nucleus is made up of protons and neutrons, so we know there is a nucleus here even though it is not drawn. </a:t>
            </a:r>
            <a:endParaRPr/>
          </a:p>
        </p:txBody>
      </p:sp>
      <p:sp>
        <p:nvSpPr>
          <p:cNvPr id="358" name="Google Shape;358;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366" name="Google Shape;36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nucleus of the atom made of?</a:t>
            </a:r>
            <a:endParaRPr/>
          </a:p>
          <a:p>
            <a:pPr marL="0" lvl="0" indent="0" algn="l" rtl="0">
              <a:spcBef>
                <a:spcPts val="0"/>
              </a:spcBef>
              <a:spcAft>
                <a:spcPts val="0"/>
              </a:spcAft>
              <a:buNone/>
            </a:pPr>
            <a:endParaRPr/>
          </a:p>
          <a:p>
            <a:pPr marL="0" lvl="0" indent="0" algn="l" rtl="0">
              <a:spcBef>
                <a:spcPts val="0"/>
              </a:spcBef>
              <a:spcAft>
                <a:spcPts val="0"/>
              </a:spcAft>
              <a:buNone/>
            </a:pPr>
            <a:r>
              <a:rPr lang="en-US"/>
              <a:t>[Protons and neutrons]</a:t>
            </a:r>
            <a:endParaRPr/>
          </a:p>
        </p:txBody>
      </p:sp>
      <p:sp>
        <p:nvSpPr>
          <p:cNvPr id="372" name="Google Shape;37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Explain how you know there is a nucleus in both of the models of an atom below.</a:t>
            </a:r>
            <a:endParaRPr/>
          </a:p>
          <a:p>
            <a:pPr marL="0" lvl="0" indent="0" algn="l" rtl="0">
              <a:spcBef>
                <a:spcPts val="0"/>
              </a:spcBef>
              <a:spcAft>
                <a:spcPts val="0"/>
              </a:spcAft>
              <a:buNone/>
            </a:pPr>
            <a:endParaRPr/>
          </a:p>
          <a:p>
            <a:pPr marL="0" lvl="0" indent="0" algn="l" rtl="0">
              <a:spcBef>
                <a:spcPts val="0"/>
              </a:spcBef>
              <a:spcAft>
                <a:spcPts val="0"/>
              </a:spcAft>
              <a:buNone/>
            </a:pPr>
            <a:r>
              <a:rPr lang="en-US"/>
              <a:t>[The model on the right has the nucleus drawn, so we know there is a nucleus. The model on the right does not have the nucleus drawn, but we know its there because we know the nucleus is the area that contains protons and neutrons, and we can see protons and neutrons in the model, so there must be a nucleus even though it is not drawn.]</a:t>
            </a:r>
            <a:endParaRPr/>
          </a:p>
        </p:txBody>
      </p:sp>
      <p:sp>
        <p:nvSpPr>
          <p:cNvPr id="382" name="Google Shape;382;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let’s talk about some non-examples of a</a:t>
            </a:r>
            <a:r>
              <a:rPr lang="en-US" b="1"/>
              <a:t> nucleus</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to take a moment to explicitly distinguish between the similarities of the non-examples and the vocabulary term you were covering today. This helps students resolve any misconceptions they may have.</a:t>
            </a:r>
            <a:endParaRPr/>
          </a:p>
        </p:txBody>
      </p:sp>
      <p:sp>
        <p:nvSpPr>
          <p:cNvPr id="391" name="Google Shape;391;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“Big Question” is: </a:t>
            </a:r>
            <a:r>
              <a:rPr lang="en-US" b="1"/>
              <a:t>What is the relationship between the nucleus, protons, neutrons, and electrons?</a:t>
            </a:r>
            <a:endParaRPr b="1"/>
          </a:p>
          <a:p>
            <a:pPr marL="0" lvl="0" indent="0" algn="l" rtl="0">
              <a:spcBef>
                <a:spcPts val="0"/>
              </a:spcBef>
              <a:spcAft>
                <a:spcPts val="0"/>
              </a:spcAft>
              <a:buNone/>
            </a:pPr>
            <a:endParaRPr/>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Asking students to make predictions about the relationship between parts of an atom is a great way to activate and elicit student ideas and prior knowledge. This type of activity is evidence of the teacher planning for students’ engagement with science ideas.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Providing a specific goal for use is crucial to letting students know what's expected and why this lesson is important.</a:t>
            </a:r>
            <a:endParaRPr/>
          </a:p>
        </p:txBody>
      </p:sp>
      <p:sp>
        <p:nvSpPr>
          <p:cNvPr id="128" name="Google Shape;12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have probably heard about the nucleus in a plant and animal cell, but this is not what we are talking about. This type of nucleus is different than the nucleus of an atom. The nucleus in plants don’t contain protons and neutrons…so they are different than the nucleus of an atom. </a:t>
            </a:r>
            <a:endParaRPr/>
          </a:p>
        </p:txBody>
      </p:sp>
      <p:sp>
        <p:nvSpPr>
          <p:cNvPr id="398" name="Google Shape;398;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Protons and neutrons are also not the same thing as the nucleus. The nucleus is where protons and neutrons are found, but protons and neutrons are individual parts of the atom that we will learn more about later on. </a:t>
            </a:r>
            <a:endParaRPr/>
          </a:p>
        </p:txBody>
      </p:sp>
      <p:sp>
        <p:nvSpPr>
          <p:cNvPr id="409" name="Google Shape;409;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419" name="Google Shape;419;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Why is the nucleus in a plant or animal cell not the same as the nucleus of an atom?</a:t>
            </a:r>
            <a:endParaRPr/>
          </a:p>
          <a:p>
            <a:pPr marL="0" lvl="0" indent="0" algn="l" rtl="0">
              <a:spcBef>
                <a:spcPts val="0"/>
              </a:spcBef>
              <a:spcAft>
                <a:spcPts val="0"/>
              </a:spcAft>
              <a:buNone/>
            </a:pPr>
            <a:endParaRPr/>
          </a:p>
          <a:p>
            <a:pPr marL="0" lvl="0" indent="0" algn="l" rtl="0">
              <a:spcBef>
                <a:spcPts val="0"/>
              </a:spcBef>
              <a:spcAft>
                <a:spcPts val="0"/>
              </a:spcAft>
              <a:buNone/>
            </a:pPr>
            <a:r>
              <a:rPr lang="en-US"/>
              <a:t>[The nucleus in an atom has ONLY protons and neutrons, the nucleus in a plant/animal cell is much more complex]</a:t>
            </a:r>
            <a:endParaRPr/>
          </a:p>
        </p:txBody>
      </p:sp>
      <p:sp>
        <p:nvSpPr>
          <p:cNvPr id="426" name="Google Shape;426;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are protons and neutrons different from the nucleus of an atom?</a:t>
            </a:r>
            <a:endParaRPr/>
          </a:p>
          <a:p>
            <a:pPr marL="0" lvl="0" indent="0" algn="l" rtl="0">
              <a:spcBef>
                <a:spcPts val="0"/>
              </a:spcBef>
              <a:spcAft>
                <a:spcPts val="0"/>
              </a:spcAft>
              <a:buNone/>
            </a:pPr>
            <a:endParaRPr/>
          </a:p>
          <a:p>
            <a:pPr marL="0" lvl="0" indent="0" algn="l" rtl="0">
              <a:spcBef>
                <a:spcPts val="0"/>
              </a:spcBef>
              <a:spcAft>
                <a:spcPts val="0"/>
              </a:spcAft>
              <a:buNone/>
            </a:pPr>
            <a:r>
              <a:rPr lang="en-US"/>
              <a:t>[The nucleus is </a:t>
            </a:r>
            <a:r>
              <a:rPr lang="en-US" b="1" u="sng"/>
              <a:t>where</a:t>
            </a:r>
            <a:r>
              <a:rPr lang="en-US"/>
              <a:t> protons and neutrons are found, but protons and neutrons are individual parts of the atom.]</a:t>
            </a:r>
            <a:endParaRPr/>
          </a:p>
        </p:txBody>
      </p:sp>
      <p:sp>
        <p:nvSpPr>
          <p:cNvPr id="436" name="Google Shape;436;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look at the word nucleus to help us remember what it means.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Using morphological word parts can be extremely beneficial for students. It is important to take time when breaking the word down and define each individual word part for students.</a:t>
            </a:r>
            <a:endParaRPr/>
          </a:p>
        </p:txBody>
      </p:sp>
      <p:sp>
        <p:nvSpPr>
          <p:cNvPr id="446" name="Google Shape;446;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look at our word nucleus. Nucleus is a Lain word meaning “inner part”. So, by knowing that nucleus comes from the Latin word meaning “inner part” we can remember that  the nucleus is the “inner part” ( or center) of an atom. </a:t>
            </a:r>
            <a:endParaRPr/>
          </a:p>
        </p:txBody>
      </p:sp>
      <p:sp>
        <p:nvSpPr>
          <p:cNvPr id="453" name="Google Shape;453;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465" name="Google Shape;465;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Latin meaning of nucleus?</a:t>
            </a:r>
            <a:endParaRPr/>
          </a:p>
          <a:p>
            <a:pPr marL="0" lvl="0" indent="0" algn="l" rtl="0">
              <a:spcBef>
                <a:spcPts val="0"/>
              </a:spcBef>
              <a:spcAft>
                <a:spcPts val="0"/>
              </a:spcAft>
              <a:buNone/>
            </a:pPr>
            <a:endParaRPr/>
          </a:p>
          <a:p>
            <a:pPr marL="0" lvl="0" indent="0" algn="l" rtl="0">
              <a:spcBef>
                <a:spcPts val="0"/>
              </a:spcBef>
              <a:spcAft>
                <a:spcPts val="0"/>
              </a:spcAft>
              <a:buNone/>
            </a:pPr>
            <a:r>
              <a:rPr lang="en-US"/>
              <a:t>[“inner part”]</a:t>
            </a:r>
            <a:endParaRPr/>
          </a:p>
        </p:txBody>
      </p:sp>
      <p:sp>
        <p:nvSpPr>
          <p:cNvPr id="472" name="Google Shape;47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does the Latin meaning of nucleus, “inner part”, help us remember what the nucleus of an atom is?</a:t>
            </a:r>
            <a:endParaRPr/>
          </a:p>
          <a:p>
            <a:pPr marL="0" lvl="0" indent="0" algn="l" rtl="0">
              <a:spcBef>
                <a:spcPts val="0"/>
              </a:spcBef>
              <a:spcAft>
                <a:spcPts val="0"/>
              </a:spcAft>
              <a:buNone/>
            </a:pPr>
            <a:endParaRPr/>
          </a:p>
          <a:p>
            <a:pPr marL="0" lvl="0" indent="0" algn="l" rtl="0">
              <a:spcBef>
                <a:spcPts val="0"/>
              </a:spcBef>
              <a:spcAft>
                <a:spcPts val="0"/>
              </a:spcAft>
              <a:buNone/>
            </a:pPr>
            <a:r>
              <a:rPr lang="en-US"/>
              <a:t>[If we remember nucleus means “inner part”, we can remember that the nucleus of an atom is the inner part (or center) of an atom.]</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to check for understanding when introducing morphological word parts to ensure the students understand how the word parts work together. This will save you time later by getting ahead of any misunderstandings.</a:t>
            </a:r>
            <a:endParaRPr/>
          </a:p>
        </p:txBody>
      </p:sp>
      <p:sp>
        <p:nvSpPr>
          <p:cNvPr id="481" name="Google Shape;481;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Referring to prior topics that are relevant and on topic helps students make connections to the new content they will be learning and tie it to prior knowledge.</a:t>
            </a:r>
            <a:endParaRPr/>
          </a:p>
        </p:txBody>
      </p:sp>
      <p:sp>
        <p:nvSpPr>
          <p:cNvPr id="145" name="Google Shape;14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review </a:t>
            </a:r>
            <a:r>
              <a:rPr lang="en-US" b="1" u="sng"/>
              <a:t>everything</a:t>
            </a:r>
            <a:r>
              <a:rPr lang="en-US" b="0"/>
              <a:t> we have learned so far!! </a:t>
            </a:r>
            <a:endParaRPr/>
          </a:p>
        </p:txBody>
      </p:sp>
      <p:sp>
        <p:nvSpPr>
          <p:cNvPr id="490" name="Google Shape;490;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nucleus of an atom?</a:t>
            </a:r>
            <a:endParaRPr/>
          </a:p>
          <a:p>
            <a:pPr marL="0" lvl="0" indent="0" algn="l" rtl="0">
              <a:spcBef>
                <a:spcPts val="0"/>
              </a:spcBef>
              <a:spcAft>
                <a:spcPts val="0"/>
              </a:spcAft>
              <a:buNone/>
            </a:pPr>
            <a:endParaRPr/>
          </a:p>
          <a:p>
            <a:pPr marL="0" lvl="0" indent="0" algn="l" rtl="0">
              <a:spcBef>
                <a:spcPts val="0"/>
              </a:spcBef>
              <a:spcAft>
                <a:spcPts val="0"/>
              </a:spcAft>
              <a:buNone/>
            </a:pPr>
            <a:r>
              <a:rPr lang="en-US"/>
              <a:t>[The nucleus is the center of the atom made up of protons and neutrons.]</a:t>
            </a:r>
            <a:endParaRPr/>
          </a:p>
        </p:txBody>
      </p:sp>
      <p:sp>
        <p:nvSpPr>
          <p:cNvPr id="496" name="Google Shape;496;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nucleus made up of?</a:t>
            </a:r>
            <a:endParaRPr/>
          </a:p>
          <a:p>
            <a:pPr marL="0" lvl="0" indent="0" algn="l" rtl="0">
              <a:spcBef>
                <a:spcPts val="0"/>
              </a:spcBef>
              <a:spcAft>
                <a:spcPts val="0"/>
              </a:spcAft>
              <a:buNone/>
            </a:pPr>
            <a:endParaRPr/>
          </a:p>
          <a:p>
            <a:pPr marL="0" lvl="0" indent="0" algn="l" rtl="0">
              <a:spcBef>
                <a:spcPts val="0"/>
              </a:spcBef>
              <a:spcAft>
                <a:spcPts val="0"/>
              </a:spcAft>
              <a:buNone/>
            </a:pPr>
            <a:r>
              <a:rPr lang="en-US"/>
              <a:t>[Protons and neutrons]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As you are closing the lesson, keep in mind to monitor students' understanding so that you can determine if more instruction is needed or if there are any misunderstandings.</a:t>
            </a:r>
            <a:endParaRPr/>
          </a:p>
        </p:txBody>
      </p:sp>
      <p:sp>
        <p:nvSpPr>
          <p:cNvPr id="507" name="Google Shape;507;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dd0cf43a5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dd0cf43a5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aspect of an atom is mostly contained in the nucleus?</a:t>
            </a:r>
            <a:endParaRPr/>
          </a:p>
          <a:p>
            <a:pPr marL="0" lvl="0" indent="0" algn="l" rtl="0">
              <a:spcBef>
                <a:spcPts val="0"/>
              </a:spcBef>
              <a:spcAft>
                <a:spcPts val="0"/>
              </a:spcAft>
              <a:buNone/>
            </a:pPr>
            <a:endParaRPr/>
          </a:p>
          <a:p>
            <a:pPr marL="0" lvl="0" indent="0" algn="l" rtl="0">
              <a:spcBef>
                <a:spcPts val="0"/>
              </a:spcBef>
              <a:spcAft>
                <a:spcPts val="0"/>
              </a:spcAft>
              <a:buNone/>
            </a:pPr>
            <a:r>
              <a:rPr lang="en-US"/>
              <a:t>[The nucleus contains most of the mass of an atom]</a:t>
            </a:r>
            <a:endParaRPr/>
          </a:p>
        </p:txBody>
      </p:sp>
      <p:sp>
        <p:nvSpPr>
          <p:cNvPr id="518" name="Google Shape;518;gdd0cf43a5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Explain how you know there is a nucleus in both of the models of an atom below.</a:t>
            </a:r>
            <a:endParaRPr/>
          </a:p>
          <a:p>
            <a:pPr marL="0" lvl="0" indent="0" algn="l" rtl="0">
              <a:spcBef>
                <a:spcPts val="0"/>
              </a:spcBef>
              <a:spcAft>
                <a:spcPts val="0"/>
              </a:spcAft>
              <a:buNone/>
            </a:pPr>
            <a:endParaRPr/>
          </a:p>
          <a:p>
            <a:pPr marL="0" lvl="0" indent="0" algn="l" rtl="0">
              <a:spcBef>
                <a:spcPts val="0"/>
              </a:spcBef>
              <a:spcAft>
                <a:spcPts val="0"/>
              </a:spcAft>
              <a:buNone/>
            </a:pPr>
            <a:r>
              <a:rPr lang="en-US"/>
              <a:t>[The model on the right has the nucleus drawn, so we know there is a nucleus. The model on the right does not have the nucleus drawn, but we know its there because we know the nucleus is the area that contains protons and neutrons, and we can see protons and neutrons in the model, so there must be a nucleus even though it is not drawn.]</a:t>
            </a:r>
            <a:endParaRPr/>
          </a:p>
        </p:txBody>
      </p:sp>
      <p:sp>
        <p:nvSpPr>
          <p:cNvPr id="530" name="Google Shape;530;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Why is the nucleus in a plant or animal cell not the same as the nucleus of an atom?</a:t>
            </a:r>
            <a:endParaRPr/>
          </a:p>
          <a:p>
            <a:pPr marL="0" lvl="0" indent="0" algn="l" rtl="0">
              <a:spcBef>
                <a:spcPts val="0"/>
              </a:spcBef>
              <a:spcAft>
                <a:spcPts val="0"/>
              </a:spcAft>
              <a:buNone/>
            </a:pPr>
            <a:endParaRPr/>
          </a:p>
          <a:p>
            <a:pPr marL="0" lvl="0" indent="0" algn="l" rtl="0">
              <a:spcBef>
                <a:spcPts val="0"/>
              </a:spcBef>
              <a:spcAft>
                <a:spcPts val="0"/>
              </a:spcAft>
              <a:buNone/>
            </a:pPr>
            <a:r>
              <a:rPr lang="en-US"/>
              <a:t>[The nucleus in an atom has protons and neutrons, but the nucleus in plant and animal cells do not]</a:t>
            </a:r>
            <a:endParaRPr/>
          </a:p>
        </p:txBody>
      </p:sp>
      <p:sp>
        <p:nvSpPr>
          <p:cNvPr id="539" name="Google Shape;539;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are protons and neutrons different from the nucleus of an atom?</a:t>
            </a:r>
            <a:endParaRPr/>
          </a:p>
          <a:p>
            <a:pPr marL="0" lvl="0" indent="0" algn="l" rtl="0">
              <a:spcBef>
                <a:spcPts val="0"/>
              </a:spcBef>
              <a:spcAft>
                <a:spcPts val="0"/>
              </a:spcAft>
              <a:buNone/>
            </a:pPr>
            <a:endParaRPr/>
          </a:p>
          <a:p>
            <a:pPr marL="0" lvl="0" indent="0" algn="l" rtl="0">
              <a:spcBef>
                <a:spcPts val="0"/>
              </a:spcBef>
              <a:spcAft>
                <a:spcPts val="0"/>
              </a:spcAft>
              <a:buNone/>
            </a:pPr>
            <a:r>
              <a:rPr lang="en-US"/>
              <a:t>[The nucleus is </a:t>
            </a:r>
            <a:r>
              <a:rPr lang="en-US" b="1" u="sng"/>
              <a:t>where</a:t>
            </a:r>
            <a:r>
              <a:rPr lang="en-US"/>
              <a:t> protons and neutrons are found, but protons and neutrons are individual parts of the atom.]</a:t>
            </a:r>
            <a:endParaRPr/>
          </a:p>
        </p:txBody>
      </p:sp>
      <p:sp>
        <p:nvSpPr>
          <p:cNvPr id="549" name="Google Shape;549;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dd0cf43a5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gdd0cf43a56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Latin meaning of nucleus?</a:t>
            </a:r>
            <a:endParaRPr/>
          </a:p>
          <a:p>
            <a:pPr marL="0" lvl="0" indent="0" algn="l" rtl="0">
              <a:spcBef>
                <a:spcPts val="0"/>
              </a:spcBef>
              <a:spcAft>
                <a:spcPts val="0"/>
              </a:spcAft>
              <a:buNone/>
            </a:pPr>
            <a:endParaRPr/>
          </a:p>
          <a:p>
            <a:pPr marL="0" lvl="0" indent="0" algn="l" rtl="0">
              <a:spcBef>
                <a:spcPts val="0"/>
              </a:spcBef>
              <a:spcAft>
                <a:spcPts val="0"/>
              </a:spcAft>
              <a:buNone/>
            </a:pPr>
            <a:r>
              <a:rPr lang="en-US"/>
              <a:t>[“inner part”]</a:t>
            </a:r>
            <a:endParaRPr/>
          </a:p>
        </p:txBody>
      </p:sp>
      <p:sp>
        <p:nvSpPr>
          <p:cNvPr id="559" name="Google Shape;559;gdd0cf43a56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dd0cf43a56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dd0cf43a56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does the Latin meaning of nucleus, “inner part”, help us remember what the nucleus of an atom is?</a:t>
            </a:r>
            <a:endParaRPr/>
          </a:p>
          <a:p>
            <a:pPr marL="0" lvl="0" indent="0" algn="l" rtl="0">
              <a:spcBef>
                <a:spcPts val="0"/>
              </a:spcBef>
              <a:spcAft>
                <a:spcPts val="0"/>
              </a:spcAft>
              <a:buNone/>
            </a:pPr>
            <a:endParaRPr/>
          </a:p>
          <a:p>
            <a:pPr marL="0" lvl="0" indent="0" algn="l" rtl="0">
              <a:spcBef>
                <a:spcPts val="0"/>
              </a:spcBef>
              <a:spcAft>
                <a:spcPts val="0"/>
              </a:spcAft>
              <a:buNone/>
            </a:pPr>
            <a:r>
              <a:rPr lang="en-US"/>
              <a:t>[If we remember nucleus means “inner part”, we can remember that the nucleus of an atom is the inner part (or center) of an atom.]</a:t>
            </a:r>
            <a:endParaRPr/>
          </a:p>
        </p:txBody>
      </p:sp>
      <p:sp>
        <p:nvSpPr>
          <p:cNvPr id="568" name="Google Shape;568;gdd0cf43a56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A good general strategy for information retention is: 1) tell them what you're going to teach them, 2) teach them, and 3) tell them what you just taught them. Make sure to include the third and final step. While it is easy to think a quick review of what you just went over is unnecessary, it can be incredibly useful in helping the students remember the information over the long term.</a:t>
            </a:r>
            <a:endParaRPr/>
          </a:p>
        </p:txBody>
      </p:sp>
      <p:sp>
        <p:nvSpPr>
          <p:cNvPr id="577" name="Google Shape;577;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t>
            </a:r>
            <a:r>
              <a:rPr lang="en-US" sz="1200"/>
              <a:t>atter is anything that has mass and takes up space.  </a:t>
            </a:r>
            <a:endParaRPr sz="1200"/>
          </a:p>
        </p:txBody>
      </p:sp>
      <p:sp>
        <p:nvSpPr>
          <p:cNvPr id="151" name="Google Shape;15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nucleus is the center of the atom made of protons and neutrons.</a:t>
            </a:r>
            <a:endParaRPr/>
          </a:p>
        </p:txBody>
      </p:sp>
      <p:sp>
        <p:nvSpPr>
          <p:cNvPr id="584" name="Google Shape;584;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US" b="1"/>
              <a:t>Explicit cue to revisit the big question at the end of the lesson:  </a:t>
            </a:r>
            <a:r>
              <a:rPr lang="en-US"/>
              <a:t>Okay everyone.  Now that we’ve learned the term, let’s reflect once more on our big question.  Was there anything that we predicted earlier that was correct or incorrect? Do you have any new hypotheses to share?</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US"/>
              <a:t>Feedback: Offering students an opportunity to evaluate their earlier hypotheses and make changes based on their new understandings is an important part of the iterative process in science. This is a great opportunity to help students build an epistemic understanding by explicitly stating how continuing to change and build on hypotheses as your knowledge grows is an important part of the discipline of science! </a:t>
            </a:r>
            <a:endParaRPr/>
          </a:p>
        </p:txBody>
      </p:sp>
      <p:sp>
        <p:nvSpPr>
          <p:cNvPr id="595" name="Google Shape;595;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612" name="Google Shape;612;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627" name="Google Shape;627;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Today we are going to learn about protons. </a:t>
            </a:r>
            <a:endParaRPr/>
          </a:p>
        </p:txBody>
      </p:sp>
      <p:sp>
        <p:nvSpPr>
          <p:cNvPr id="657" name="Google Shape;65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“Big Question” is: </a:t>
            </a:r>
            <a:r>
              <a:rPr lang="en-US" b="1"/>
              <a:t>What is the relationship between the nucleus, protons, neutrons, and electrons?</a:t>
            </a:r>
            <a:endParaRPr b="1"/>
          </a:p>
          <a:p>
            <a:pPr marL="0" lvl="0" indent="0" algn="l" rtl="0">
              <a:spcBef>
                <a:spcPts val="0"/>
              </a:spcBef>
              <a:spcAft>
                <a:spcPts val="0"/>
              </a:spcAft>
              <a:buNone/>
            </a:pPr>
            <a:endParaRPr b="0"/>
          </a:p>
          <a:p>
            <a:pPr marL="0" marR="0" lvl="0" indent="0" algn="l" rtl="0">
              <a:lnSpc>
                <a:spcPct val="100000"/>
              </a:lnSpc>
              <a:spcBef>
                <a:spcPts val="0"/>
              </a:spcBef>
              <a:spcAft>
                <a:spcPts val="0"/>
              </a:spcAft>
              <a:buClr>
                <a:schemeClr val="dk1"/>
              </a:buClr>
              <a:buSzPts val="1200"/>
              <a:buFont typeface="Calibri"/>
              <a:buNone/>
            </a:pPr>
            <a:r>
              <a:rPr lang="en-US" b="0"/>
              <a:t>Let’s look at our big question again. Were our hypotheses correct? What did we learn/have to change about our hypotheses?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Providing students with the opportunity to make predictions about what will happen allows them to think critically about the content.</a:t>
            </a:r>
            <a:endParaRPr/>
          </a:p>
        </p:txBody>
      </p:sp>
      <p:sp>
        <p:nvSpPr>
          <p:cNvPr id="671" name="Google Shape;671;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 is important to provide a quick review of background information before introducing your definition. Doing so can help students make connections to previously learned material.</a:t>
            </a:r>
            <a:endParaRPr/>
          </a:p>
        </p:txBody>
      </p:sp>
      <p:sp>
        <p:nvSpPr>
          <p:cNvPr id="688" name="Google Shape;688;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t>
            </a:r>
            <a:r>
              <a:rPr lang="en-US" sz="1200"/>
              <a:t>atter is anything that has mass and takes up space.  </a:t>
            </a:r>
            <a:endParaRPr sz="1200"/>
          </a:p>
        </p:txBody>
      </p:sp>
      <p:sp>
        <p:nvSpPr>
          <p:cNvPr id="694" name="Google Shape;694;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An atom is the smallest whole unit of matter.</a:t>
            </a:r>
            <a:endParaRPr/>
          </a:p>
          <a:p>
            <a:pPr marL="0" lvl="0" indent="0" algn="l" rtl="0">
              <a:spcBef>
                <a:spcPts val="0"/>
              </a:spcBef>
              <a:spcAft>
                <a:spcPts val="0"/>
              </a:spcAft>
              <a:buNone/>
            </a:pPr>
            <a:endParaRPr/>
          </a:p>
        </p:txBody>
      </p:sp>
      <p:sp>
        <p:nvSpPr>
          <p:cNvPr id="704" name="Google Shape;704;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An atom is the smallest whole unit of matter.</a:t>
            </a:r>
            <a:endParaRPr/>
          </a:p>
          <a:p>
            <a:pPr marL="0" lvl="0" indent="0" algn="l" rtl="0">
              <a:spcBef>
                <a:spcPts val="0"/>
              </a:spcBef>
              <a:spcAft>
                <a:spcPts val="0"/>
              </a:spcAft>
              <a:buNone/>
            </a:pPr>
            <a:endParaRPr/>
          </a:p>
        </p:txBody>
      </p:sp>
      <p:sp>
        <p:nvSpPr>
          <p:cNvPr id="161" name="Google Shape;16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modern atomic model shows that orbitals are clouds that show where electrons are most likely to be </a:t>
            </a:r>
            <a:endParaRPr/>
          </a:p>
        </p:txBody>
      </p:sp>
      <p:sp>
        <p:nvSpPr>
          <p:cNvPr id="728" name="Google Shape;728;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nucleus is the center of the atom that is made of protons and neutrons.</a:t>
            </a:r>
            <a:endParaRPr/>
          </a:p>
        </p:txBody>
      </p:sp>
      <p:sp>
        <p:nvSpPr>
          <p:cNvPr id="736" name="Google Shape;736;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If you notice some students struggling to keep up when you activating prior knowledge, it is important to remember to make adjustments and scaffold your content to meet students current level of understanding.</a:t>
            </a:r>
            <a:endParaRPr/>
          </a:p>
        </p:txBody>
      </p:sp>
      <p:sp>
        <p:nvSpPr>
          <p:cNvPr id="747" name="Google Shape;747;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the two qualities of matter?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a:t>Matter has mass and takes up space]</a:t>
            </a:r>
            <a:endParaRPr sz="1200"/>
          </a:p>
        </p:txBody>
      </p:sp>
      <p:sp>
        <p:nvSpPr>
          <p:cNvPr id="754" name="Google Shape;754;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an atom?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[An atom is the smallest whole unit of matter.]</a:t>
            </a:r>
            <a:endParaRPr/>
          </a:p>
          <a:p>
            <a:pPr marL="0" lvl="0" indent="0" algn="l" rtl="0">
              <a:spcBef>
                <a:spcPts val="0"/>
              </a:spcBef>
              <a:spcAft>
                <a:spcPts val="0"/>
              </a:spcAft>
              <a:buNone/>
            </a:pPr>
            <a:endParaRPr/>
          </a:p>
        </p:txBody>
      </p:sp>
      <p:sp>
        <p:nvSpPr>
          <p:cNvPr id="764" name="Google Shape;764;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the relationship between atoms and matter?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[Matter is made up of atoms.]</a:t>
            </a:r>
            <a:endParaRPr/>
          </a:p>
          <a:p>
            <a:pPr marL="0" lvl="0" indent="0" algn="l" rtl="0">
              <a:spcBef>
                <a:spcPts val="0"/>
              </a:spcBef>
              <a:spcAft>
                <a:spcPts val="0"/>
              </a:spcAft>
              <a:buNone/>
            </a:pPr>
            <a:endParaRPr/>
          </a:p>
        </p:txBody>
      </p:sp>
      <p:sp>
        <p:nvSpPr>
          <p:cNvPr id="778" name="Google Shape;778;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the modern atomic model show?</a:t>
            </a:r>
            <a:endParaRPr/>
          </a:p>
          <a:p>
            <a:pPr marL="0" lvl="0" indent="0" algn="l" rtl="0">
              <a:spcBef>
                <a:spcPts val="0"/>
              </a:spcBef>
              <a:spcAft>
                <a:spcPts val="0"/>
              </a:spcAft>
              <a:buNone/>
            </a:pPr>
            <a:endParaRPr/>
          </a:p>
          <a:p>
            <a:pPr marL="0" lvl="0" indent="0" algn="l" rtl="0">
              <a:spcBef>
                <a:spcPts val="0"/>
              </a:spcBef>
              <a:spcAft>
                <a:spcPts val="0"/>
              </a:spcAft>
              <a:buNone/>
            </a:pPr>
            <a:r>
              <a:rPr lang="en-US"/>
              <a:t>[The modern atomic model shows that orbitals are clouds that show where electrons are most likely to be.]</a:t>
            </a:r>
            <a:endParaRPr/>
          </a:p>
        </p:txBody>
      </p:sp>
      <p:sp>
        <p:nvSpPr>
          <p:cNvPr id="793" name="Google Shape;793;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nucleus of an atom?</a:t>
            </a:r>
            <a:endParaRPr/>
          </a:p>
          <a:p>
            <a:pPr marL="0" lvl="0" indent="0" algn="l" rtl="0">
              <a:spcBef>
                <a:spcPts val="0"/>
              </a:spcBef>
              <a:spcAft>
                <a:spcPts val="0"/>
              </a:spcAft>
              <a:buNone/>
            </a:pPr>
            <a:endParaRPr/>
          </a:p>
          <a:p>
            <a:pPr marL="0" lvl="0" indent="0" algn="l" rtl="0">
              <a:spcBef>
                <a:spcPts val="0"/>
              </a:spcBef>
              <a:spcAft>
                <a:spcPts val="0"/>
              </a:spcAft>
              <a:buNone/>
            </a:pPr>
            <a:r>
              <a:rPr lang="en-US"/>
              <a:t>[The nucleus is the center of the atom that is made up of protons and neutrons.]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There are a lot of opportunities to respond throughout this portion of your lesson, which is so important for ensuring that your students are grasping the content.</a:t>
            </a:r>
            <a:endParaRPr/>
          </a:p>
        </p:txBody>
      </p:sp>
      <p:sp>
        <p:nvSpPr>
          <p:cNvPr id="801" name="Google Shape;801;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nucleus made up of?</a:t>
            </a:r>
            <a:endParaRPr/>
          </a:p>
          <a:p>
            <a:pPr marL="0" lvl="0" indent="0" algn="l" rtl="0">
              <a:spcBef>
                <a:spcPts val="0"/>
              </a:spcBef>
              <a:spcAft>
                <a:spcPts val="0"/>
              </a:spcAft>
              <a:buNone/>
            </a:pPr>
            <a:endParaRPr/>
          </a:p>
          <a:p>
            <a:pPr marL="0" lvl="0" indent="0" algn="l" rtl="0">
              <a:spcBef>
                <a:spcPts val="0"/>
              </a:spcBef>
              <a:spcAft>
                <a:spcPts val="0"/>
              </a:spcAft>
              <a:buNone/>
            </a:pPr>
            <a:r>
              <a:rPr lang="en-US"/>
              <a:t>[Protons and neutrons]</a:t>
            </a:r>
            <a:endParaRPr/>
          </a:p>
        </p:txBody>
      </p:sp>
      <p:sp>
        <p:nvSpPr>
          <p:cNvPr id="812" name="Google Shape;812;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dd0cf43a56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gdd0cf43a56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aspect of an atom is mostly contained in the nucleus?</a:t>
            </a:r>
            <a:endParaRPr/>
          </a:p>
          <a:p>
            <a:pPr marL="0" lvl="0" indent="0" algn="l" rtl="0">
              <a:spcBef>
                <a:spcPts val="0"/>
              </a:spcBef>
              <a:spcAft>
                <a:spcPts val="0"/>
              </a:spcAft>
              <a:buNone/>
            </a:pPr>
            <a:endParaRPr/>
          </a:p>
          <a:p>
            <a:pPr marL="0" lvl="0" indent="0" algn="l" rtl="0">
              <a:spcBef>
                <a:spcPts val="0"/>
              </a:spcBef>
              <a:spcAft>
                <a:spcPts val="0"/>
              </a:spcAft>
              <a:buNone/>
            </a:pPr>
            <a:r>
              <a:rPr lang="en-US"/>
              <a:t>[The nucleus contains most of the mass of an atom]</a:t>
            </a:r>
            <a:endParaRPr/>
          </a:p>
        </p:txBody>
      </p:sp>
      <p:sp>
        <p:nvSpPr>
          <p:cNvPr id="823" name="Google Shape;823;gdd0cf43a56_0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modern atomic model shows a positively charged nucleus with orbitals (clouds) that show where electrons are most likely to be </a:t>
            </a:r>
            <a:endParaRPr/>
          </a:p>
        </p:txBody>
      </p:sp>
      <p:sp>
        <p:nvSpPr>
          <p:cNvPr id="185" name="Google Shape;18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proton.</a:t>
            </a:r>
            <a:endParaRPr/>
          </a:p>
        </p:txBody>
      </p:sp>
      <p:sp>
        <p:nvSpPr>
          <p:cNvPr id="835" name="Google Shape;835;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u="none"/>
              <a:t>Protons are positively charged subatomic particles found in the nucleus of an atom. </a:t>
            </a:r>
            <a:endParaRPr sz="1200" b="0" u="none"/>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It's great to consistently use images in your lesson, this helps students make connections to the words in the definition.</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843" name="Google Shape;843;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dae0965b00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gdae0965b00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859" name="Google Shape;859;gdae0965b00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dae0965b00_0_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gdae0965b00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are protons?</a:t>
            </a:r>
            <a:endParaRPr/>
          </a:p>
          <a:p>
            <a:pPr marL="0" lvl="0" indent="0" algn="l" rtl="0">
              <a:spcBef>
                <a:spcPts val="0"/>
              </a:spcBef>
              <a:spcAft>
                <a:spcPts val="0"/>
              </a:spcAft>
              <a:buNone/>
            </a:pPr>
            <a:endParaRPr/>
          </a:p>
          <a:p>
            <a:pPr marL="0" lvl="0" indent="0" algn="l" rtl="0">
              <a:spcBef>
                <a:spcPts val="0"/>
              </a:spcBef>
              <a:spcAft>
                <a:spcPts val="0"/>
              </a:spcAft>
              <a:buNone/>
            </a:pPr>
            <a:r>
              <a:rPr lang="en-US"/>
              <a:t>[Protons are positively charged subatomic particles found in the nucleus of an atom.]</a:t>
            </a:r>
            <a:endParaRPr/>
          </a:p>
        </p:txBody>
      </p:sp>
      <p:sp>
        <p:nvSpPr>
          <p:cNvPr id="866" name="Google Shape;866;gdae0965b00_0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881" name="Google Shape;881;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Protons are important because the number of protons in an atom determine what type of element that atom makes up. If two atoms have different numbers of protons, the make up different elements. </a:t>
            </a:r>
            <a:endParaRPr/>
          </a:p>
        </p:txBody>
      </p:sp>
      <p:sp>
        <p:nvSpPr>
          <p:cNvPr id="888" name="Google Shape;888;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Amu stands for atomic mass unit and is used by scientist to easily measure atoms since they are so small.</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Units are very important and show up all throughout science. Having an understanding of scale provides meaning to the numbers. Take your time when going over units.</a:t>
            </a:r>
            <a:endParaRPr/>
          </a:p>
        </p:txBody>
      </p:sp>
      <p:sp>
        <p:nvSpPr>
          <p:cNvPr id="896" name="Google Shape;896;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Each proton has a weight of 1 amu (atomic mass unit).</a:t>
            </a:r>
            <a:endParaRPr/>
          </a:p>
        </p:txBody>
      </p:sp>
      <p:sp>
        <p:nvSpPr>
          <p:cNvPr id="904" name="Google Shape;904;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912" name="Google Shape;912;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protons?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b="0" u="none"/>
              <a:t>Protons are positively charged subatomic particles found in the nucleus of an atom.</a:t>
            </a:r>
            <a:r>
              <a:rPr lang="en-US"/>
              <a: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When introducing new vocabularies, it is crucial to require the students to give out their own interpretation. I would strongly encourage you to ask students to explain the concept in their own words.</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918" name="Google Shape;918;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Even during a review, it is important that students are held accountable by being given the opportunity to participate. This may take some encouragement on your part but I know you can get them to do it!</a:t>
            </a:r>
            <a:endParaRPr/>
          </a:p>
        </p:txBody>
      </p:sp>
      <p:sp>
        <p:nvSpPr>
          <p:cNvPr id="193" name="Google Shape;19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Where are protons found?</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b="0" u="none"/>
              <a:t>In the nucleus of an atom</a:t>
            </a:r>
            <a:r>
              <a:rPr lang="en-US"/>
              <a:t>]</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931" name="Google Shape;931;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AMU stand for and why is it important?</a:t>
            </a:r>
            <a:endParaRPr/>
          </a:p>
          <a:p>
            <a:pPr marL="0" lvl="0" indent="0" algn="l" rtl="0">
              <a:spcBef>
                <a:spcPts val="0"/>
              </a:spcBef>
              <a:spcAft>
                <a:spcPts val="0"/>
              </a:spcAft>
              <a:buNone/>
            </a:pPr>
            <a:endParaRPr/>
          </a:p>
          <a:p>
            <a:pPr marL="0" lvl="0" indent="0" algn="l" rtl="0">
              <a:spcBef>
                <a:spcPts val="0"/>
              </a:spcBef>
              <a:spcAft>
                <a:spcPts val="0"/>
              </a:spcAft>
              <a:buNone/>
            </a:pPr>
            <a:r>
              <a:rPr lang="en-US"/>
              <a:t>[Amu stands for atomic mass unit and it is important because it is is used by scientist to easily measure atoms since they are so small.]</a:t>
            </a:r>
            <a:endParaRPr/>
          </a:p>
        </p:txBody>
      </p:sp>
      <p:sp>
        <p:nvSpPr>
          <p:cNvPr id="944" name="Google Shape;944;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weight of each proton?</a:t>
            </a:r>
            <a:endParaRPr/>
          </a:p>
          <a:p>
            <a:pPr marL="0" lvl="0" indent="0" algn="l" rtl="0">
              <a:spcBef>
                <a:spcPts val="0"/>
              </a:spcBef>
              <a:spcAft>
                <a:spcPts val="0"/>
              </a:spcAft>
              <a:buNone/>
            </a:pPr>
            <a:endParaRPr/>
          </a:p>
          <a:p>
            <a:pPr marL="0" lvl="0" indent="0" algn="l" rtl="0">
              <a:spcBef>
                <a:spcPts val="0"/>
              </a:spcBef>
              <a:spcAft>
                <a:spcPts val="0"/>
              </a:spcAft>
              <a:buNone/>
            </a:pPr>
            <a:r>
              <a:rPr lang="en-US"/>
              <a:t>[Each proton has a weight of 1 amu (atomic mass unit).]</a:t>
            </a:r>
            <a:endParaRPr/>
          </a:p>
        </p:txBody>
      </p:sp>
      <p:sp>
        <p:nvSpPr>
          <p:cNvPr id="952" name="Google Shape;952;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 of </a:t>
            </a:r>
            <a:r>
              <a:rPr lang="en-US" b="1"/>
              <a:t>protons</a:t>
            </a:r>
            <a:r>
              <a:rPr lang="en-US"/>
              <a:t>.  </a:t>
            </a:r>
            <a:endParaRPr/>
          </a:p>
        </p:txBody>
      </p:sp>
      <p:sp>
        <p:nvSpPr>
          <p:cNvPr id="961" name="Google Shape;961;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7" name="Google Shape;967;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diagram looks a little bit different that what we have seen. There are protons in this model. We know protons are positive, so the orange circles with the + are protons. The plus means positive and positive means proton.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It's great practice to introduce an example of the term WITH images to go along with it, this is a great way to help students make connections.</a:t>
            </a:r>
            <a:endParaRPr/>
          </a:p>
        </p:txBody>
      </p:sp>
      <p:sp>
        <p:nvSpPr>
          <p:cNvPr id="968" name="Google Shape;968;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can also see protons in this diagram of an atom. Here there are no letters or signs showing protons. The nucleus is labeled, and we know protons and neutrons are in the nucleus, so we know that protons must be inside the nucleus. In this diagram, the protons are shown by the blue ciricles. </a:t>
            </a:r>
            <a:endParaRPr/>
          </a:p>
        </p:txBody>
      </p:sp>
      <p:sp>
        <p:nvSpPr>
          <p:cNvPr id="980" name="Google Shape;980;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8" name="Google Shape;988;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model looks very similar to the first one. It is different because instead of a + sign, a proton is show by P. We know the P is proton and the N is neutron because this simply uses the letters they start with. </a:t>
            </a:r>
            <a:endParaRPr/>
          </a:p>
        </p:txBody>
      </p:sp>
      <p:sp>
        <p:nvSpPr>
          <p:cNvPr id="989" name="Google Shape;989;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9" name="Google Shape;999;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1000" name="Google Shape;1000;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5" name="Google Shape;1005;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protons?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b="0" u="none"/>
              <a:t>Protons are positively charged subatomic particles found in the nucleus of an atom.</a:t>
            </a:r>
            <a:r>
              <a:rPr lang="en-US"/>
              <a:t>]</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1006" name="Google Shape;1006;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8" name="Google Shape;1018;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are the protons in this model? Explain your answer.</a:t>
            </a:r>
            <a:endParaRPr/>
          </a:p>
          <a:p>
            <a:pPr marL="0" lvl="0" indent="0" algn="l" rtl="0">
              <a:spcBef>
                <a:spcPts val="0"/>
              </a:spcBef>
              <a:spcAft>
                <a:spcPts val="0"/>
              </a:spcAft>
              <a:buNone/>
            </a:pPr>
            <a:endParaRPr/>
          </a:p>
          <a:p>
            <a:pPr marL="0" lvl="0" indent="0" algn="l" rtl="0">
              <a:spcBef>
                <a:spcPts val="0"/>
              </a:spcBef>
              <a:spcAft>
                <a:spcPts val="0"/>
              </a:spcAft>
              <a:buNone/>
            </a:pPr>
            <a:r>
              <a:rPr lang="en-US"/>
              <a:t>[We know the P is proton and the N is neutron because this simply uses the letters they start with. Protons are the red particles (they aren’t red in reality, just in the model) in the nucleus.]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Keep in mind, it is important to continuously ask students questions and check for understanding. This will let you know if further instruction on certain content is needed.</a:t>
            </a:r>
            <a:endParaRPr/>
          </a:p>
        </p:txBody>
      </p:sp>
      <p:sp>
        <p:nvSpPr>
          <p:cNvPr id="1019" name="Google Shape;1019;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are the two qualities of matter?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a:t>Matter has mass and takes up space]</a:t>
            </a:r>
            <a:endParaRPr sz="1200"/>
          </a:p>
        </p:txBody>
      </p:sp>
      <p:sp>
        <p:nvSpPr>
          <p:cNvPr id="199" name="Google Shape;19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6" name="Google Shape;1026;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are the protons in the model? Explain your answer.</a:t>
            </a:r>
            <a:endParaRPr/>
          </a:p>
          <a:p>
            <a:pPr marL="0" lvl="0" indent="0" algn="l" rtl="0">
              <a:spcBef>
                <a:spcPts val="0"/>
              </a:spcBef>
              <a:spcAft>
                <a:spcPts val="0"/>
              </a:spcAft>
              <a:buNone/>
            </a:pPr>
            <a:endParaRPr/>
          </a:p>
          <a:p>
            <a:pPr marL="0" lvl="0" indent="0" algn="l" rtl="0">
              <a:spcBef>
                <a:spcPts val="0"/>
              </a:spcBef>
              <a:spcAft>
                <a:spcPts val="0"/>
              </a:spcAft>
              <a:buNone/>
            </a:pPr>
            <a:r>
              <a:rPr lang="en-US"/>
              <a:t>[We know protons are positive, so the orange circles with the + are protons.]</a:t>
            </a:r>
            <a:endParaRPr/>
          </a:p>
        </p:txBody>
      </p:sp>
      <p:sp>
        <p:nvSpPr>
          <p:cNvPr id="1027" name="Google Shape;1027;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4" name="Google Shape;1034;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the protons in this model were not labeled, how could we know where to find them?</a:t>
            </a:r>
            <a:endParaRPr/>
          </a:p>
          <a:p>
            <a:pPr marL="0" lvl="0" indent="0" algn="l" rtl="0">
              <a:spcBef>
                <a:spcPts val="0"/>
              </a:spcBef>
              <a:spcAft>
                <a:spcPts val="0"/>
              </a:spcAft>
              <a:buNone/>
            </a:pPr>
            <a:endParaRPr/>
          </a:p>
          <a:p>
            <a:pPr marL="0" lvl="0" indent="0" algn="l" rtl="0">
              <a:spcBef>
                <a:spcPts val="0"/>
              </a:spcBef>
              <a:spcAft>
                <a:spcPts val="0"/>
              </a:spcAft>
              <a:buNone/>
            </a:pPr>
            <a:r>
              <a:rPr lang="en-US"/>
              <a:t>[We can also see protons in this diagram of an atom. Here there are no letters or signs showing protons. The nucleus is labeled, and we know protons and neutrons are in the nucleus, so we know that protons must be inside the nucleus. In this diagram, the protons are shown by the blue circles.]</a:t>
            </a:r>
            <a:endParaRPr/>
          </a:p>
        </p:txBody>
      </p:sp>
      <p:sp>
        <p:nvSpPr>
          <p:cNvPr id="1035" name="Google Shape;1035;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2" name="Google Shape;1042;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let’s talk about some non-examples of </a:t>
            </a:r>
            <a:r>
              <a:rPr lang="en-US" b="1"/>
              <a:t>protons</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sz="1100"/>
              <a:t>Feedback: It is important to select a variety of examples and non-examples to work through with your students, particularly making sure to go over some types that might trip them up when they try it on their own.</a:t>
            </a:r>
            <a:endParaRPr/>
          </a:p>
        </p:txBody>
      </p:sp>
      <p:sp>
        <p:nvSpPr>
          <p:cNvPr id="1043" name="Google Shape;1043;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Remember that protons are NOT the same as the nucleus. The nucleus is where protons are found. </a:t>
            </a:r>
            <a:endParaRPr/>
          </a:p>
        </p:txBody>
      </p:sp>
      <p:sp>
        <p:nvSpPr>
          <p:cNvPr id="1050" name="Google Shape;1050;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0" name="Google Shape;1060;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Neutrons are not the same thing as protons. Protons and neutrons are found in the same place (nucleus) BUT protons and neutrons are separate parts of the atom (we will talk about neutrons later). </a:t>
            </a:r>
            <a:endParaRPr/>
          </a:p>
        </p:txBody>
      </p:sp>
      <p:sp>
        <p:nvSpPr>
          <p:cNvPr id="1061" name="Google Shape;1061;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1069" name="Google Shape;1069;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the relationship between protons and the nucleus?</a:t>
            </a:r>
            <a:endParaRPr/>
          </a:p>
          <a:p>
            <a:pPr marL="0" lvl="0" indent="0" algn="l" rtl="0">
              <a:spcBef>
                <a:spcPts val="0"/>
              </a:spcBef>
              <a:spcAft>
                <a:spcPts val="0"/>
              </a:spcAft>
              <a:buNone/>
            </a:pPr>
            <a:endParaRPr/>
          </a:p>
          <a:p>
            <a:pPr marL="0" lvl="0" indent="0" algn="l" rtl="0">
              <a:spcBef>
                <a:spcPts val="0"/>
              </a:spcBef>
              <a:spcAft>
                <a:spcPts val="0"/>
              </a:spcAft>
              <a:buNone/>
            </a:pPr>
            <a:r>
              <a:rPr lang="en-US"/>
              <a:t>[Remember that protons are NOT the same as the nucleus. The nucleus is </a:t>
            </a:r>
            <a:r>
              <a:rPr lang="en-US" b="1" u="sng"/>
              <a:t>where</a:t>
            </a:r>
            <a:r>
              <a:rPr lang="en-US"/>
              <a:t> protons are found.]</a:t>
            </a:r>
            <a:endParaRPr/>
          </a:p>
        </p:txBody>
      </p:sp>
      <p:sp>
        <p:nvSpPr>
          <p:cNvPr id="1075" name="Google Shape;1075;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5" name="Google Shape;1085;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Are neutrons the same as protons?</a:t>
            </a:r>
            <a:endParaRPr/>
          </a:p>
          <a:p>
            <a:pPr marL="0" lvl="0" indent="0" algn="l" rtl="0">
              <a:spcBef>
                <a:spcPts val="0"/>
              </a:spcBef>
              <a:spcAft>
                <a:spcPts val="0"/>
              </a:spcAft>
              <a:buNone/>
            </a:pPr>
            <a:endParaRPr/>
          </a:p>
          <a:p>
            <a:pPr marL="0" lvl="0" indent="0" algn="l" rtl="0">
              <a:spcBef>
                <a:spcPts val="0"/>
              </a:spcBef>
              <a:spcAft>
                <a:spcPts val="0"/>
              </a:spcAft>
              <a:buNone/>
            </a:pPr>
            <a:r>
              <a:rPr lang="en-US"/>
              <a:t>[Neutrons are not the same thing as protons. Protons and neutrons are found in the same place (nucleus) BUT protons and neutrons are separate parts of the atom (we will talk about neutrons later).]</a:t>
            </a:r>
            <a:endParaRPr/>
          </a:p>
        </p:txBody>
      </p:sp>
      <p:sp>
        <p:nvSpPr>
          <p:cNvPr id="1086" name="Google Shape;1086;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3" name="Google Shape;1093;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look at the word parts of proton to help us remember what it means.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Breaking down the vocabulary term into word parts and defining each part is essential in building student understanding of the word parts.</a:t>
            </a:r>
            <a:endParaRPr/>
          </a:p>
        </p:txBody>
      </p:sp>
      <p:sp>
        <p:nvSpPr>
          <p:cNvPr id="1094" name="Google Shape;1094;p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0" name="Google Shape;1100;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word proton has the prefix Pro and the prefix pro- means positive. So we can remember that protons have a positive charge.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100"/>
              <a:t>Feedback: An important part of successfully using morphological word parts is defining each part for the students. Be sure and try to incorporate these smaller definitions in the future.</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101" name="Google Shape;1101;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4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0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0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0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0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0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0.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7.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18.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0.png"/></Relationships>
</file>

<file path=ppt/slides/_rels/slide1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5.png"/></Relationships>
</file>

<file path=ppt/slides/_rels/slide1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2.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0.png"/></Relationships>
</file>

<file path=ppt/slides/_rels/slide1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5.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0.png"/></Relationships>
</file>

<file path=ppt/slides/_rels/slide1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5.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2.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7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7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3.png"/></Relationships>
</file>

<file path=ppt/slides/_rels/slide1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0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0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0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0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0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0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42.jpg"/></Relationships>
</file>

<file path=ppt/slides/_rels/slide20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0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41.jpg"/></Relationships>
</file>

<file path=ppt/slides/_rels/slide20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0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38.jpg"/></Relationships>
</file>

<file path=ppt/slides/_rels/slide2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0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0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3.xml"/><Relationship Id="rId1" Type="http://schemas.openxmlformats.org/officeDocument/2006/relationships/slideLayout" Target="../slideLayouts/slideLayout3.xml"/><Relationship Id="rId6" Type="http://schemas.openxmlformats.org/officeDocument/2006/relationships/image" Target="../media/image43.jpg"/><Relationship Id="rId5" Type="http://schemas.openxmlformats.org/officeDocument/2006/relationships/image" Target="../media/image38.jpg"/><Relationship Id="rId4" Type="http://schemas.openxmlformats.org/officeDocument/2006/relationships/image" Target="../media/image44.png"/></Relationships>
</file>

<file path=ppt/slides/_rels/slide2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0.png"/></Relationships>
</file>

<file path=ppt/slides/_rels/slide2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0.png"/></Relationships>
</file>

<file path=ppt/slides/_rels/slide2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1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0.png"/></Relationships>
</file>

<file path=ppt/slides/_rels/slide2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9.xml"/><Relationship Id="rId1" Type="http://schemas.openxmlformats.org/officeDocument/2006/relationships/slideLayout" Target="../slideLayouts/slideLayout3.xml"/><Relationship Id="rId4" Type="http://schemas.openxmlformats.org/officeDocument/2006/relationships/image" Target="../media/image45.jp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3.png"/></Relationships>
</file>

<file path=ppt/slides/_rels/slide2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2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2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9.xml"/><Relationship Id="rId1" Type="http://schemas.openxmlformats.org/officeDocument/2006/relationships/slideLayout" Target="../slideLayouts/slideLayout3.xml"/><Relationship Id="rId6" Type="http://schemas.openxmlformats.org/officeDocument/2006/relationships/hyperlink" Target="https://www.knowatom.com/interactive-simulations/build-an-atom" TargetMode="Externa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1.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2.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7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4.xml"/><Relationship Id="rId1" Type="http://schemas.openxmlformats.org/officeDocument/2006/relationships/slideLayout" Target="../slideLayouts/slideLayout3.xml"/><Relationship Id="rId5" Type="http://schemas.openxmlformats.org/officeDocument/2006/relationships/image" Target="../media/image34.jpg"/><Relationship Id="rId4" Type="http://schemas.openxmlformats.org/officeDocument/2006/relationships/image" Target="../media/image25.png"/></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0.png"/></Relationships>
</file>

<file path=ppt/slides/_rels/slide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5.png"/></Relationships>
</file>

<file path=ppt/slides/_rels/slide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3.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0.png"/></Relationships>
</file>

<file path=ppt/slides/_rels/slide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0.png"/></Relationships>
</file>

<file path=ppt/slides/_rels/slide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9.xml"/><Relationship Id="rId1" Type="http://schemas.openxmlformats.org/officeDocument/2006/relationships/slideLayout" Target="../slideLayouts/slideLayout3.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Calibri"/>
                <a:ea typeface="Calibri"/>
                <a:cs typeface="Calibri"/>
                <a:sym typeface="Calibri"/>
              </a:rPr>
              <a:t>Intro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pSp>
        <p:nvGrpSpPr>
          <p:cNvPr id="211" name="Google Shape;211;p12"/>
          <p:cNvGrpSpPr/>
          <p:nvPr/>
        </p:nvGrpSpPr>
        <p:grpSpPr>
          <a:xfrm>
            <a:off x="2310340" y="270701"/>
            <a:ext cx="4564200" cy="5453166"/>
            <a:chOff x="2310340" y="270701"/>
            <a:chExt cx="4564200" cy="5453166"/>
          </a:xfrm>
        </p:grpSpPr>
        <p:pic>
          <p:nvPicPr>
            <p:cNvPr id="212" name="Google Shape;212;p12"/>
            <p:cNvPicPr preferRelativeResize="0"/>
            <p:nvPr/>
          </p:nvPicPr>
          <p:blipFill rotWithShape="1">
            <a:blip r:embed="rId3">
              <a:alphaModFix/>
            </a:blip>
            <a:srcRect l="13938" t="12281" r="15692" b="12281"/>
            <a:stretch/>
          </p:blipFill>
          <p:spPr>
            <a:xfrm>
              <a:off x="3418313" y="2288524"/>
              <a:ext cx="1115545" cy="1195889"/>
            </a:xfrm>
            <a:prstGeom prst="rect">
              <a:avLst/>
            </a:prstGeom>
            <a:noFill/>
            <a:ln>
              <a:noFill/>
            </a:ln>
          </p:spPr>
        </p:pic>
        <p:pic>
          <p:nvPicPr>
            <p:cNvPr id="213" name="Google Shape;213;p12"/>
            <p:cNvPicPr preferRelativeResize="0"/>
            <p:nvPr/>
          </p:nvPicPr>
          <p:blipFill rotWithShape="1">
            <a:blip r:embed="rId3">
              <a:alphaModFix/>
            </a:blip>
            <a:srcRect l="13938" t="12281" r="15692" b="12281"/>
            <a:stretch/>
          </p:blipFill>
          <p:spPr>
            <a:xfrm>
              <a:off x="4592472" y="2268737"/>
              <a:ext cx="1115545" cy="1195889"/>
            </a:xfrm>
            <a:prstGeom prst="rect">
              <a:avLst/>
            </a:prstGeom>
            <a:noFill/>
            <a:ln>
              <a:noFill/>
            </a:ln>
          </p:spPr>
        </p:pic>
        <p:pic>
          <p:nvPicPr>
            <p:cNvPr id="214" name="Google Shape;214;p12"/>
            <p:cNvPicPr preferRelativeResize="0"/>
            <p:nvPr/>
          </p:nvPicPr>
          <p:blipFill rotWithShape="1">
            <a:blip r:embed="rId3">
              <a:alphaModFix/>
            </a:blip>
            <a:srcRect l="13938" t="12281" r="15692" b="12281"/>
            <a:stretch/>
          </p:blipFill>
          <p:spPr>
            <a:xfrm>
              <a:off x="2987946" y="3425797"/>
              <a:ext cx="1115545" cy="1195889"/>
            </a:xfrm>
            <a:prstGeom prst="rect">
              <a:avLst/>
            </a:prstGeom>
            <a:noFill/>
            <a:ln>
              <a:noFill/>
            </a:ln>
          </p:spPr>
        </p:pic>
        <p:pic>
          <p:nvPicPr>
            <p:cNvPr id="215" name="Google Shape;215;p12"/>
            <p:cNvPicPr preferRelativeResize="0"/>
            <p:nvPr/>
          </p:nvPicPr>
          <p:blipFill rotWithShape="1">
            <a:blip r:embed="rId3">
              <a:alphaModFix/>
            </a:blip>
            <a:srcRect l="13938" t="12281" r="15692" b="12281"/>
            <a:stretch/>
          </p:blipFill>
          <p:spPr>
            <a:xfrm>
              <a:off x="4005799" y="4336109"/>
              <a:ext cx="1115545" cy="1195889"/>
            </a:xfrm>
            <a:prstGeom prst="rect">
              <a:avLst/>
            </a:prstGeom>
            <a:noFill/>
            <a:ln>
              <a:noFill/>
            </a:ln>
          </p:spPr>
        </p:pic>
        <p:pic>
          <p:nvPicPr>
            <p:cNvPr id="216" name="Google Shape;216;p12"/>
            <p:cNvPicPr preferRelativeResize="0"/>
            <p:nvPr/>
          </p:nvPicPr>
          <p:blipFill rotWithShape="1">
            <a:blip r:embed="rId3">
              <a:alphaModFix/>
            </a:blip>
            <a:srcRect l="13938" t="12281" r="15692" b="12281"/>
            <a:stretch/>
          </p:blipFill>
          <p:spPr>
            <a:xfrm>
              <a:off x="5121345" y="3491280"/>
              <a:ext cx="1115545" cy="1195889"/>
            </a:xfrm>
            <a:prstGeom prst="rect">
              <a:avLst/>
            </a:prstGeom>
            <a:noFill/>
            <a:ln>
              <a:noFill/>
            </a:ln>
          </p:spPr>
        </p:pic>
        <p:sp>
          <p:nvSpPr>
            <p:cNvPr id="217" name="Google Shape;217;p12"/>
            <p:cNvSpPr txBox="1"/>
            <p:nvPr/>
          </p:nvSpPr>
          <p:spPr>
            <a:xfrm>
              <a:off x="2310340" y="270701"/>
              <a:ext cx="45642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an atom?</a:t>
              </a:r>
              <a:endParaRPr sz="4000"/>
            </a:p>
          </p:txBody>
        </p:sp>
        <p:sp>
          <p:nvSpPr>
            <p:cNvPr id="218" name="Google Shape;218;p12"/>
            <p:cNvSpPr/>
            <p:nvPr/>
          </p:nvSpPr>
          <p:spPr>
            <a:xfrm>
              <a:off x="2596491" y="2172015"/>
              <a:ext cx="3940292" cy="3551852"/>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219" name="Google Shape;219;p1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0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02"/>
          <p:cNvSpPr txBox="1"/>
          <p:nvPr/>
        </p:nvSpPr>
        <p:spPr>
          <a:xfrm>
            <a:off x="685800" y="569476"/>
            <a:ext cx="7772400" cy="1470025"/>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7200"/>
              <a:buFont typeface="Calibri"/>
              <a:buNone/>
            </a:pPr>
            <a:r>
              <a:rPr lang="en-US" sz="7200" b="1">
                <a:solidFill>
                  <a:schemeClr val="dk1"/>
                </a:solidFill>
                <a:latin typeface="Calibri"/>
                <a:ea typeface="Calibri"/>
                <a:cs typeface="Calibri"/>
                <a:sym typeface="Calibri"/>
              </a:rPr>
              <a:t>Protons</a:t>
            </a:r>
            <a:endParaRPr/>
          </a:p>
        </p:txBody>
      </p:sp>
      <p:sp>
        <p:nvSpPr>
          <p:cNvPr id="1123" name="Google Shape;1123;p102"/>
          <p:cNvSpPr/>
          <p:nvPr/>
        </p:nvSpPr>
        <p:spPr>
          <a:xfrm>
            <a:off x="2815708" y="563327"/>
            <a:ext cx="1579145" cy="1212620"/>
          </a:xfrm>
          <a:prstGeom prst="ellipse">
            <a:avLst/>
          </a:prstGeom>
          <a:noFill/>
          <a:ln w="57150" cap="flat" cmpd="sng">
            <a:solidFill>
              <a:srgbClr val="FF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124" name="Google Shape;1124;p102"/>
          <p:cNvCxnSpPr/>
          <p:nvPr/>
        </p:nvCxnSpPr>
        <p:spPr>
          <a:xfrm flipH="1">
            <a:off x="2578877" y="1914506"/>
            <a:ext cx="685799" cy="884634"/>
          </a:xfrm>
          <a:prstGeom prst="straightConnector1">
            <a:avLst/>
          </a:prstGeom>
          <a:noFill/>
          <a:ln w="762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sp>
        <p:nvSpPr>
          <p:cNvPr id="1125" name="Google Shape;1125;p102"/>
          <p:cNvSpPr txBox="1"/>
          <p:nvPr/>
        </p:nvSpPr>
        <p:spPr>
          <a:xfrm>
            <a:off x="654325" y="2987750"/>
            <a:ext cx="78039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does the prefix “pro-” mean?</a:t>
            </a:r>
            <a:endParaRPr/>
          </a:p>
        </p:txBody>
      </p:sp>
      <p:sp>
        <p:nvSpPr>
          <p:cNvPr id="1126" name="Google Shape;1126;p10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03"/>
          <p:cNvSpPr txBox="1"/>
          <p:nvPr/>
        </p:nvSpPr>
        <p:spPr>
          <a:xfrm>
            <a:off x="685800" y="569476"/>
            <a:ext cx="7772400" cy="1470025"/>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7200"/>
              <a:buFont typeface="Calibri"/>
              <a:buNone/>
            </a:pPr>
            <a:r>
              <a:rPr lang="en-US" sz="7200" b="1">
                <a:solidFill>
                  <a:schemeClr val="dk1"/>
                </a:solidFill>
                <a:latin typeface="Calibri"/>
                <a:ea typeface="Calibri"/>
                <a:cs typeface="Calibri"/>
                <a:sym typeface="Calibri"/>
              </a:rPr>
              <a:t>Protons</a:t>
            </a:r>
            <a:endParaRPr/>
          </a:p>
        </p:txBody>
      </p:sp>
      <p:sp>
        <p:nvSpPr>
          <p:cNvPr id="1133" name="Google Shape;1133;p103"/>
          <p:cNvSpPr/>
          <p:nvPr/>
        </p:nvSpPr>
        <p:spPr>
          <a:xfrm>
            <a:off x="2815708" y="563327"/>
            <a:ext cx="1579145" cy="1212620"/>
          </a:xfrm>
          <a:prstGeom prst="ellipse">
            <a:avLst/>
          </a:prstGeom>
          <a:noFill/>
          <a:ln w="57150" cap="flat" cmpd="sng">
            <a:solidFill>
              <a:srgbClr val="FF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134" name="Google Shape;1134;p103"/>
          <p:cNvCxnSpPr/>
          <p:nvPr/>
        </p:nvCxnSpPr>
        <p:spPr>
          <a:xfrm flipH="1">
            <a:off x="2578877" y="1914506"/>
            <a:ext cx="685799" cy="884634"/>
          </a:xfrm>
          <a:prstGeom prst="straightConnector1">
            <a:avLst/>
          </a:prstGeom>
          <a:noFill/>
          <a:ln w="762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sp>
        <p:nvSpPr>
          <p:cNvPr id="1135" name="Google Shape;1135;p103"/>
          <p:cNvSpPr txBox="1"/>
          <p:nvPr/>
        </p:nvSpPr>
        <p:spPr>
          <a:xfrm>
            <a:off x="327160" y="2937689"/>
            <a:ext cx="84897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We know that the prefix pro means “positive.” How does that help us remember what protons are?</a:t>
            </a:r>
            <a:endParaRPr sz="4000"/>
          </a:p>
        </p:txBody>
      </p:sp>
      <p:sp>
        <p:nvSpPr>
          <p:cNvPr id="1136" name="Google Shape;1136;p10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05"/>
          <p:cNvSpPr txBox="1"/>
          <p:nvPr/>
        </p:nvSpPr>
        <p:spPr>
          <a:xfrm>
            <a:off x="0" y="808253"/>
            <a:ext cx="9144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are protons?</a:t>
            </a:r>
            <a:endParaRPr sz="4000"/>
          </a:p>
        </p:txBody>
      </p:sp>
      <p:grpSp>
        <p:nvGrpSpPr>
          <p:cNvPr id="1143" name="Google Shape;1143;p105"/>
          <p:cNvGrpSpPr/>
          <p:nvPr/>
        </p:nvGrpSpPr>
        <p:grpSpPr>
          <a:xfrm>
            <a:off x="2124274" y="2455008"/>
            <a:ext cx="4386318" cy="4123004"/>
            <a:chOff x="2592402" y="1354870"/>
            <a:chExt cx="4386318" cy="4123004"/>
          </a:xfrm>
        </p:grpSpPr>
        <p:pic>
          <p:nvPicPr>
            <p:cNvPr id="1144" name="Google Shape;1144;p105"/>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1145" name="Google Shape;1145;p105"/>
            <p:cNvSpPr txBox="1"/>
            <p:nvPr/>
          </p:nvSpPr>
          <p:spPr>
            <a:xfrm>
              <a:off x="5815838" y="1354870"/>
              <a:ext cx="116288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a:p>
          </p:txBody>
        </p:sp>
        <p:sp>
          <p:nvSpPr>
            <p:cNvPr id="1146" name="Google Shape;1146;p105"/>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147" name="Google Shape;1147;p105"/>
            <p:cNvCxnSpPr>
              <a:stCxn id="1145" idx="2"/>
            </p:cNvCxnSpPr>
            <p:nvPr/>
          </p:nvCxnSpPr>
          <p:spPr>
            <a:xfrm flipH="1">
              <a:off x="4670179" y="1862701"/>
              <a:ext cx="17271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1148" name="Google Shape;1148;p105"/>
            <p:cNvSpPr/>
            <p:nvPr/>
          </p:nvSpPr>
          <p:spPr>
            <a:xfrm>
              <a:off x="6377832" y="1839617"/>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1149" name="Google Shape;1149;p10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106"/>
          <p:cNvSpPr txBox="1"/>
          <p:nvPr/>
        </p:nvSpPr>
        <p:spPr>
          <a:xfrm>
            <a:off x="0" y="808253"/>
            <a:ext cx="9144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Where are protons found?</a:t>
            </a:r>
            <a:endParaRPr sz="4000"/>
          </a:p>
        </p:txBody>
      </p:sp>
      <p:grpSp>
        <p:nvGrpSpPr>
          <p:cNvPr id="1156" name="Google Shape;1156;p106"/>
          <p:cNvGrpSpPr/>
          <p:nvPr/>
        </p:nvGrpSpPr>
        <p:grpSpPr>
          <a:xfrm>
            <a:off x="2124274" y="2455008"/>
            <a:ext cx="4386318" cy="4123004"/>
            <a:chOff x="2592402" y="1354870"/>
            <a:chExt cx="4386318" cy="4123004"/>
          </a:xfrm>
        </p:grpSpPr>
        <p:pic>
          <p:nvPicPr>
            <p:cNvPr id="1157" name="Google Shape;1157;p106"/>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1158" name="Google Shape;1158;p106"/>
            <p:cNvSpPr txBox="1"/>
            <p:nvPr/>
          </p:nvSpPr>
          <p:spPr>
            <a:xfrm>
              <a:off x="5815838" y="1354870"/>
              <a:ext cx="116288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a:p>
          </p:txBody>
        </p:sp>
        <p:sp>
          <p:nvSpPr>
            <p:cNvPr id="1159" name="Google Shape;1159;p106"/>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160" name="Google Shape;1160;p106"/>
            <p:cNvCxnSpPr>
              <a:stCxn id="1158" idx="2"/>
            </p:cNvCxnSpPr>
            <p:nvPr/>
          </p:nvCxnSpPr>
          <p:spPr>
            <a:xfrm flipH="1">
              <a:off x="4670179" y="1862701"/>
              <a:ext cx="17271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1161" name="Google Shape;1161;p106"/>
            <p:cNvSpPr/>
            <p:nvPr/>
          </p:nvSpPr>
          <p:spPr>
            <a:xfrm>
              <a:off x="6377832" y="1839617"/>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1162" name="Google Shape;1162;p10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07"/>
          <p:cNvSpPr txBox="1"/>
          <p:nvPr/>
        </p:nvSpPr>
        <p:spPr>
          <a:xfrm>
            <a:off x="0" y="808253"/>
            <a:ext cx="9144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charge do protons have?</a:t>
            </a:r>
            <a:endParaRPr sz="4000"/>
          </a:p>
        </p:txBody>
      </p:sp>
      <p:grpSp>
        <p:nvGrpSpPr>
          <p:cNvPr id="1169" name="Google Shape;1169;p107"/>
          <p:cNvGrpSpPr/>
          <p:nvPr/>
        </p:nvGrpSpPr>
        <p:grpSpPr>
          <a:xfrm>
            <a:off x="2124274" y="2455008"/>
            <a:ext cx="4386318" cy="4123004"/>
            <a:chOff x="2592402" y="1354870"/>
            <a:chExt cx="4386318" cy="4123004"/>
          </a:xfrm>
        </p:grpSpPr>
        <p:pic>
          <p:nvPicPr>
            <p:cNvPr id="1170" name="Google Shape;1170;p107"/>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1171" name="Google Shape;1171;p107"/>
            <p:cNvSpPr txBox="1"/>
            <p:nvPr/>
          </p:nvSpPr>
          <p:spPr>
            <a:xfrm>
              <a:off x="5815838" y="1354870"/>
              <a:ext cx="116288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a:p>
          </p:txBody>
        </p:sp>
        <p:sp>
          <p:nvSpPr>
            <p:cNvPr id="1172" name="Google Shape;1172;p107"/>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173" name="Google Shape;1173;p107"/>
            <p:cNvCxnSpPr>
              <a:stCxn id="1171" idx="2"/>
            </p:cNvCxnSpPr>
            <p:nvPr/>
          </p:nvCxnSpPr>
          <p:spPr>
            <a:xfrm flipH="1">
              <a:off x="4670179" y="1862701"/>
              <a:ext cx="17271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grpSp>
      <p:sp>
        <p:nvSpPr>
          <p:cNvPr id="1174" name="Google Shape;1174;p10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08"/>
          <p:cNvSpPr txBox="1">
            <a:spLocks noGrp="1"/>
          </p:cNvSpPr>
          <p:nvPr>
            <p:ph type="title"/>
          </p:nvPr>
        </p:nvSpPr>
        <p:spPr>
          <a:xfrm>
            <a:off x="749529" y="481921"/>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3500"/>
              <a:t>What does AMU stand for and why is it important?</a:t>
            </a:r>
            <a:endParaRPr sz="3500"/>
          </a:p>
        </p:txBody>
      </p:sp>
      <p:pic>
        <p:nvPicPr>
          <p:cNvPr id="1181" name="Google Shape;1181;p108" descr="measure.jpg"/>
          <p:cNvPicPr preferRelativeResize="0">
            <a:picLocks noGrp="1"/>
          </p:cNvPicPr>
          <p:nvPr>
            <p:ph type="body" idx="1"/>
          </p:nvPr>
        </p:nvPicPr>
        <p:blipFill rotWithShape="1">
          <a:blip r:embed="rId3">
            <a:alphaModFix/>
          </a:blip>
          <a:srcRect l="-9550" r="-9550"/>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1182" name="Google Shape;1182;p108"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pic>
        <p:nvPicPr>
          <p:cNvPr id="1188" name="Google Shape;1188;p109"/>
          <p:cNvPicPr preferRelativeResize="0">
            <a:picLocks noGrp="1"/>
          </p:cNvPicPr>
          <p:nvPr>
            <p:ph type="body" idx="1"/>
          </p:nvPr>
        </p:nvPicPr>
        <p:blipFill rotWithShape="1">
          <a:blip r:embed="rId3">
            <a:alphaModFix/>
          </a:blip>
          <a:srcRect l="31724" t="44348" r="55850" b="44828"/>
          <a:stretch/>
        </p:blipFill>
        <p:spPr>
          <a:xfrm>
            <a:off x="841208" y="1793222"/>
            <a:ext cx="3760690" cy="3275686"/>
          </a:xfrm>
          <a:prstGeom prst="rect">
            <a:avLst/>
          </a:prstGeom>
          <a:noFill/>
          <a:ln w="9525" cap="flat" cmpd="sng">
            <a:solidFill>
              <a:schemeClr val="lt1"/>
            </a:solidFill>
            <a:prstDash val="solid"/>
            <a:round/>
            <a:headEnd type="none" w="sm" len="sm"/>
            <a:tailEnd type="none" w="sm" len="sm"/>
          </a:ln>
        </p:spPr>
      </p:pic>
      <p:sp>
        <p:nvSpPr>
          <p:cNvPr id="1189" name="Google Shape;1189;p109"/>
          <p:cNvSpPr txBox="1"/>
          <p:nvPr/>
        </p:nvSpPr>
        <p:spPr>
          <a:xfrm>
            <a:off x="5179194" y="2870215"/>
            <a:ext cx="257310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 ? amu</a:t>
            </a:r>
            <a:endParaRPr sz="4000">
              <a:solidFill>
                <a:schemeClr val="dk1"/>
              </a:solidFill>
              <a:latin typeface="Calibri"/>
              <a:ea typeface="Calibri"/>
              <a:cs typeface="Calibri"/>
              <a:sym typeface="Calibri"/>
            </a:endParaRPr>
          </a:p>
        </p:txBody>
      </p:sp>
      <p:sp>
        <p:nvSpPr>
          <p:cNvPr id="1190" name="Google Shape;1190;p109"/>
          <p:cNvSpPr txBox="1">
            <a:spLocks noGrp="1"/>
          </p:cNvSpPr>
          <p:nvPr>
            <p:ph type="title"/>
          </p:nvPr>
        </p:nvSpPr>
        <p:spPr>
          <a:xfrm>
            <a:off x="749529" y="481921"/>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4000"/>
              <a:t>What is the weight of each proton?</a:t>
            </a:r>
            <a:endParaRPr sz="4000"/>
          </a:p>
        </p:txBody>
      </p:sp>
      <p:sp>
        <p:nvSpPr>
          <p:cNvPr id="1191" name="Google Shape;1191;p109"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pic>
        <p:nvPicPr>
          <p:cNvPr id="1197" name="Google Shape;1197;p110"/>
          <p:cNvPicPr preferRelativeResize="0"/>
          <p:nvPr/>
        </p:nvPicPr>
        <p:blipFill rotWithShape="1">
          <a:blip r:embed="rId3">
            <a:alphaModFix/>
          </a:blip>
          <a:srcRect/>
          <a:stretch/>
        </p:blipFill>
        <p:spPr>
          <a:xfrm>
            <a:off x="1164119" y="1639968"/>
            <a:ext cx="6086474" cy="5018008"/>
          </a:xfrm>
          <a:prstGeom prst="rect">
            <a:avLst/>
          </a:prstGeom>
          <a:noFill/>
          <a:ln>
            <a:noFill/>
          </a:ln>
        </p:spPr>
      </p:pic>
      <p:sp>
        <p:nvSpPr>
          <p:cNvPr id="1198" name="Google Shape;1198;p11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10"/>
          <p:cNvSpPr txBox="1"/>
          <p:nvPr/>
        </p:nvSpPr>
        <p:spPr>
          <a:xfrm>
            <a:off x="989774" y="269600"/>
            <a:ext cx="78204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Where are the protons in the model? Explain your answer.</a:t>
            </a:r>
            <a:endParaRPr sz="40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pic>
        <p:nvPicPr>
          <p:cNvPr id="1205" name="Google Shape;1205;p111" descr="What is Electricity? - learn.sparkfun.com"/>
          <p:cNvPicPr preferRelativeResize="0"/>
          <p:nvPr/>
        </p:nvPicPr>
        <p:blipFill rotWithShape="1">
          <a:blip r:embed="rId3">
            <a:alphaModFix/>
          </a:blip>
          <a:srcRect r="29287"/>
          <a:stretch/>
        </p:blipFill>
        <p:spPr>
          <a:xfrm>
            <a:off x="1814512" y="1400968"/>
            <a:ext cx="5514975" cy="5114132"/>
          </a:xfrm>
          <a:prstGeom prst="rect">
            <a:avLst/>
          </a:prstGeom>
          <a:noFill/>
          <a:ln>
            <a:noFill/>
          </a:ln>
        </p:spPr>
      </p:pic>
      <p:sp>
        <p:nvSpPr>
          <p:cNvPr id="1206" name="Google Shape;1206;p11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11"/>
          <p:cNvSpPr txBox="1"/>
          <p:nvPr/>
        </p:nvSpPr>
        <p:spPr>
          <a:xfrm>
            <a:off x="849550" y="214450"/>
            <a:ext cx="80826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Where are the protons in the model? Explain your answer.</a:t>
            </a:r>
            <a:endParaRPr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3"/>
          <p:cNvPicPr preferRelativeResize="0"/>
          <p:nvPr/>
        </p:nvPicPr>
        <p:blipFill rotWithShape="1">
          <a:blip r:embed="rId3">
            <a:alphaModFix/>
          </a:blip>
          <a:srcRect/>
          <a:stretch/>
        </p:blipFill>
        <p:spPr>
          <a:xfrm>
            <a:off x="1786858" y="2247152"/>
            <a:ext cx="5451058" cy="3748127"/>
          </a:xfrm>
          <a:prstGeom prst="rect">
            <a:avLst/>
          </a:prstGeom>
          <a:noFill/>
          <a:ln>
            <a:noFill/>
          </a:ln>
        </p:spPr>
      </p:pic>
      <p:grpSp>
        <p:nvGrpSpPr>
          <p:cNvPr id="226" name="Google Shape;226;p13"/>
          <p:cNvGrpSpPr/>
          <p:nvPr/>
        </p:nvGrpSpPr>
        <p:grpSpPr>
          <a:xfrm>
            <a:off x="2230255" y="691119"/>
            <a:ext cx="3926550" cy="4698703"/>
            <a:chOff x="2310340" y="270701"/>
            <a:chExt cx="3926550" cy="4698703"/>
          </a:xfrm>
        </p:grpSpPr>
        <p:pic>
          <p:nvPicPr>
            <p:cNvPr id="227" name="Google Shape;227;p13"/>
            <p:cNvPicPr preferRelativeResize="0"/>
            <p:nvPr/>
          </p:nvPicPr>
          <p:blipFill rotWithShape="1">
            <a:blip r:embed="rId4">
              <a:alphaModFix/>
            </a:blip>
            <a:srcRect l="13938" t="12281" r="15692" b="12281"/>
            <a:stretch/>
          </p:blipFill>
          <p:spPr>
            <a:xfrm>
              <a:off x="2756182" y="2375287"/>
              <a:ext cx="590748" cy="633295"/>
            </a:xfrm>
            <a:prstGeom prst="rect">
              <a:avLst/>
            </a:prstGeom>
            <a:noFill/>
            <a:ln>
              <a:noFill/>
            </a:ln>
          </p:spPr>
        </p:pic>
        <p:pic>
          <p:nvPicPr>
            <p:cNvPr id="228" name="Google Shape;228;p13"/>
            <p:cNvPicPr preferRelativeResize="0"/>
            <p:nvPr/>
          </p:nvPicPr>
          <p:blipFill rotWithShape="1">
            <a:blip r:embed="rId4">
              <a:alphaModFix/>
            </a:blip>
            <a:srcRect l="13938" t="12281" r="15692" b="12281"/>
            <a:stretch/>
          </p:blipFill>
          <p:spPr>
            <a:xfrm>
              <a:off x="4247546" y="2448126"/>
              <a:ext cx="590748" cy="633295"/>
            </a:xfrm>
            <a:prstGeom prst="rect">
              <a:avLst/>
            </a:prstGeom>
            <a:noFill/>
            <a:ln>
              <a:noFill/>
            </a:ln>
          </p:spPr>
        </p:pic>
        <p:pic>
          <p:nvPicPr>
            <p:cNvPr id="229" name="Google Shape;229;p13"/>
            <p:cNvPicPr preferRelativeResize="0"/>
            <p:nvPr/>
          </p:nvPicPr>
          <p:blipFill rotWithShape="1">
            <a:blip r:embed="rId4">
              <a:alphaModFix/>
            </a:blip>
            <a:srcRect l="13938" t="12281" r="15692" b="12281"/>
            <a:stretch/>
          </p:blipFill>
          <p:spPr>
            <a:xfrm>
              <a:off x="3349473" y="3835309"/>
              <a:ext cx="488704" cy="523901"/>
            </a:xfrm>
            <a:prstGeom prst="rect">
              <a:avLst/>
            </a:prstGeom>
            <a:noFill/>
            <a:ln>
              <a:noFill/>
            </a:ln>
          </p:spPr>
        </p:pic>
        <p:pic>
          <p:nvPicPr>
            <p:cNvPr id="230" name="Google Shape;230;p13"/>
            <p:cNvPicPr preferRelativeResize="0"/>
            <p:nvPr/>
          </p:nvPicPr>
          <p:blipFill rotWithShape="1">
            <a:blip r:embed="rId4">
              <a:alphaModFix/>
            </a:blip>
            <a:srcRect l="13938" t="12281" r="15692" b="12281"/>
            <a:stretch/>
          </p:blipFill>
          <p:spPr>
            <a:xfrm>
              <a:off x="4530596" y="4336109"/>
              <a:ext cx="590748" cy="633295"/>
            </a:xfrm>
            <a:prstGeom prst="rect">
              <a:avLst/>
            </a:prstGeom>
            <a:noFill/>
            <a:ln>
              <a:noFill/>
            </a:ln>
          </p:spPr>
        </p:pic>
        <p:pic>
          <p:nvPicPr>
            <p:cNvPr id="231" name="Google Shape;231;p13"/>
            <p:cNvPicPr preferRelativeResize="0"/>
            <p:nvPr/>
          </p:nvPicPr>
          <p:blipFill rotWithShape="1">
            <a:blip r:embed="rId4">
              <a:alphaModFix/>
            </a:blip>
            <a:srcRect l="13938" t="12281" r="15692" b="12281"/>
            <a:stretch/>
          </p:blipFill>
          <p:spPr>
            <a:xfrm>
              <a:off x="5595060" y="3491281"/>
              <a:ext cx="641830" cy="688056"/>
            </a:xfrm>
            <a:prstGeom prst="rect">
              <a:avLst/>
            </a:prstGeom>
            <a:noFill/>
            <a:ln>
              <a:noFill/>
            </a:ln>
          </p:spPr>
        </p:pic>
        <p:sp>
          <p:nvSpPr>
            <p:cNvPr id="232" name="Google Shape;232;p13"/>
            <p:cNvSpPr txBox="1"/>
            <p:nvPr/>
          </p:nvSpPr>
          <p:spPr>
            <a:xfrm>
              <a:off x="2310340" y="270701"/>
              <a:ext cx="1847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800">
                <a:solidFill>
                  <a:schemeClr val="dk1"/>
                </a:solidFill>
                <a:latin typeface="Calibri"/>
                <a:ea typeface="Calibri"/>
                <a:cs typeface="Calibri"/>
                <a:sym typeface="Calibri"/>
              </a:endParaRPr>
            </a:p>
          </p:txBody>
        </p:sp>
      </p:grpSp>
      <p:sp>
        <p:nvSpPr>
          <p:cNvPr id="233" name="Google Shape;233;p13"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txBox="1"/>
          <p:nvPr/>
        </p:nvSpPr>
        <p:spPr>
          <a:xfrm>
            <a:off x="782900" y="501825"/>
            <a:ext cx="80268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What is the relationship between atoms and matter?</a:t>
            </a:r>
            <a:endParaRPr sz="350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4" name="Google Shape;1214;p11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12"/>
          <p:cNvSpPr txBox="1"/>
          <p:nvPr/>
        </p:nvSpPr>
        <p:spPr>
          <a:xfrm>
            <a:off x="849550" y="463375"/>
            <a:ext cx="80742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If the protons in this model were not labeled, how could we know where to find them?</a:t>
            </a:r>
            <a:endParaRPr sz="4000"/>
          </a:p>
        </p:txBody>
      </p:sp>
      <p:pic>
        <p:nvPicPr>
          <p:cNvPr id="1026" name="Picture 2">
            <a:extLst>
              <a:ext uri="{FF2B5EF4-FFF2-40B4-BE49-F238E27FC236}">
                <a16:creationId xmlns:a16="http://schemas.microsoft.com/office/drawing/2014/main" id="{8C6D7947-194E-456C-998A-B07903607E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0733" y="2402875"/>
            <a:ext cx="4326062" cy="3778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grpSp>
        <p:nvGrpSpPr>
          <p:cNvPr id="1221" name="Google Shape;1221;p113"/>
          <p:cNvGrpSpPr/>
          <p:nvPr/>
        </p:nvGrpSpPr>
        <p:grpSpPr>
          <a:xfrm>
            <a:off x="1789120" y="2075124"/>
            <a:ext cx="5565760" cy="4782876"/>
            <a:chOff x="2592402" y="1722032"/>
            <a:chExt cx="4002824" cy="3594767"/>
          </a:xfrm>
        </p:grpSpPr>
        <p:pic>
          <p:nvPicPr>
            <p:cNvPr id="1222" name="Google Shape;1222;p113"/>
            <p:cNvPicPr preferRelativeResize="0"/>
            <p:nvPr/>
          </p:nvPicPr>
          <p:blipFill rotWithShape="1">
            <a:blip r:embed="rId3">
              <a:alphaModFix/>
            </a:blip>
            <a:srcRect/>
            <a:stretch/>
          </p:blipFill>
          <p:spPr>
            <a:xfrm>
              <a:off x="2592402" y="1722032"/>
              <a:ext cx="4002824" cy="3594767"/>
            </a:xfrm>
            <a:prstGeom prst="rect">
              <a:avLst/>
            </a:prstGeom>
            <a:noFill/>
            <a:ln>
              <a:noFill/>
            </a:ln>
          </p:spPr>
        </p:pic>
        <p:sp>
          <p:nvSpPr>
            <p:cNvPr id="1223" name="Google Shape;1223;p113"/>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24" name="Google Shape;1224;p113"/>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25" name="Google Shape;1225;p113"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13"/>
          <p:cNvSpPr txBox="1"/>
          <p:nvPr/>
        </p:nvSpPr>
        <p:spPr>
          <a:xfrm>
            <a:off x="424775" y="424775"/>
            <a:ext cx="82566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the relationship between the nucleus and protons?</a:t>
            </a:r>
            <a:endParaRPr sz="40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pic>
        <p:nvPicPr>
          <p:cNvPr id="1232" name="Google Shape;1232;p114"/>
          <p:cNvPicPr preferRelativeResize="0"/>
          <p:nvPr/>
        </p:nvPicPr>
        <p:blipFill rotWithShape="1">
          <a:blip r:embed="rId3">
            <a:alphaModFix/>
          </a:blip>
          <a:srcRect l="44876" t="44732" r="44169" b="43007"/>
          <a:stretch/>
        </p:blipFill>
        <p:spPr>
          <a:xfrm>
            <a:off x="2376985" y="2364000"/>
            <a:ext cx="4390027" cy="3539726"/>
          </a:xfrm>
          <a:prstGeom prst="rect">
            <a:avLst/>
          </a:prstGeom>
          <a:noFill/>
          <a:ln>
            <a:noFill/>
          </a:ln>
        </p:spPr>
      </p:pic>
      <p:sp>
        <p:nvSpPr>
          <p:cNvPr id="1233" name="Google Shape;1233;p114"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14"/>
          <p:cNvSpPr txBox="1"/>
          <p:nvPr/>
        </p:nvSpPr>
        <p:spPr>
          <a:xfrm>
            <a:off x="849550" y="514175"/>
            <a:ext cx="80526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Are neutrons the same as protons? Explain your answer.</a:t>
            </a:r>
            <a:endParaRPr sz="40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17"/>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1241" name="Google Shape;1241;p117"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118"/>
          <p:cNvSpPr txBox="1"/>
          <p:nvPr/>
        </p:nvSpPr>
        <p:spPr>
          <a:xfrm>
            <a:off x="114300" y="849541"/>
            <a:ext cx="91440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u="sng">
                <a:solidFill>
                  <a:schemeClr val="dk1"/>
                </a:solidFill>
                <a:latin typeface="Calibri"/>
                <a:ea typeface="Calibri"/>
                <a:cs typeface="Calibri"/>
                <a:sym typeface="Calibri"/>
              </a:rPr>
              <a:t>Protons</a:t>
            </a:r>
            <a:r>
              <a:rPr lang="en-US" sz="4000">
                <a:solidFill>
                  <a:schemeClr val="dk1"/>
                </a:solidFill>
                <a:latin typeface="Calibri"/>
                <a:ea typeface="Calibri"/>
                <a:cs typeface="Calibri"/>
                <a:sym typeface="Calibri"/>
              </a:rPr>
              <a:t>: positively charged subatomic particles found in the nucleus of an atom</a:t>
            </a:r>
            <a:endParaRPr/>
          </a:p>
        </p:txBody>
      </p:sp>
      <p:grpSp>
        <p:nvGrpSpPr>
          <p:cNvPr id="1248" name="Google Shape;1248;p118"/>
          <p:cNvGrpSpPr/>
          <p:nvPr/>
        </p:nvGrpSpPr>
        <p:grpSpPr>
          <a:xfrm>
            <a:off x="2124274" y="2455008"/>
            <a:ext cx="4895451" cy="4123004"/>
            <a:chOff x="2592402" y="1354870"/>
            <a:chExt cx="4895451" cy="4123004"/>
          </a:xfrm>
        </p:grpSpPr>
        <p:pic>
          <p:nvPicPr>
            <p:cNvPr id="1249" name="Google Shape;1249;p118"/>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1250" name="Google Shape;1250;p118"/>
            <p:cNvSpPr txBox="1"/>
            <p:nvPr/>
          </p:nvSpPr>
          <p:spPr>
            <a:xfrm>
              <a:off x="5815838" y="1354870"/>
              <a:ext cx="116288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a:p>
          </p:txBody>
        </p:sp>
        <p:sp>
          <p:nvSpPr>
            <p:cNvPr id="1251" name="Google Shape;1251;p118"/>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252" name="Google Shape;1252;p118"/>
            <p:cNvCxnSpPr>
              <a:stCxn id="1250" idx="2"/>
            </p:cNvCxnSpPr>
            <p:nvPr/>
          </p:nvCxnSpPr>
          <p:spPr>
            <a:xfrm flipH="1">
              <a:off x="4670179" y="1862701"/>
              <a:ext cx="17271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1253" name="Google Shape;1253;p118"/>
            <p:cNvSpPr/>
            <p:nvPr/>
          </p:nvSpPr>
          <p:spPr>
            <a:xfrm>
              <a:off x="6377832" y="1839617"/>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254" name="Google Shape;1254;p118"/>
            <p:cNvCxnSpPr>
              <a:stCxn id="1255" idx="0"/>
            </p:cNvCxnSpPr>
            <p:nvPr/>
          </p:nvCxnSpPr>
          <p:spPr>
            <a:xfrm rot="10800000">
              <a:off x="5325151" y="3957529"/>
              <a:ext cx="1499700" cy="96690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1255" name="Google Shape;1255;p118"/>
            <p:cNvSpPr txBox="1"/>
            <p:nvPr/>
          </p:nvSpPr>
          <p:spPr>
            <a:xfrm>
              <a:off x="6161849" y="4924429"/>
              <a:ext cx="1326004"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Nucleus</a:t>
              </a:r>
              <a:endParaRPr/>
            </a:p>
          </p:txBody>
        </p:sp>
      </p:grpSp>
      <p:sp>
        <p:nvSpPr>
          <p:cNvPr id="1256" name="Google Shape;1256;p118"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120"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20"/>
          <p:cNvSpPr txBox="1"/>
          <p:nvPr/>
        </p:nvSpPr>
        <p:spPr>
          <a:xfrm>
            <a:off x="467248" y="665133"/>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a:t>
            </a:r>
            <a:r>
              <a:rPr lang="en-US" sz="3000">
                <a:solidFill>
                  <a:schemeClr val="dk1"/>
                </a:solidFill>
                <a:latin typeface="Calibri"/>
                <a:ea typeface="Calibri"/>
                <a:cs typeface="Calibri"/>
                <a:sym typeface="Calibri"/>
              </a:rPr>
              <a:t>: What is the relationship between the nucleus, protons, neutrons, and electrons in atoms? </a:t>
            </a:r>
            <a:endParaRPr/>
          </a:p>
        </p:txBody>
      </p:sp>
      <p:pic>
        <p:nvPicPr>
          <p:cNvPr id="1264" name="Google Shape;1264;p120"/>
          <p:cNvPicPr preferRelativeResize="0"/>
          <p:nvPr/>
        </p:nvPicPr>
        <p:blipFill rotWithShape="1">
          <a:blip r:embed="rId4">
            <a:alphaModFix/>
          </a:blip>
          <a:srcRect/>
          <a:stretch/>
        </p:blipFill>
        <p:spPr>
          <a:xfrm>
            <a:off x="2120914" y="1860813"/>
            <a:ext cx="4002824" cy="4002824"/>
          </a:xfrm>
          <a:prstGeom prst="rect">
            <a:avLst/>
          </a:prstGeom>
          <a:noFill/>
          <a:ln>
            <a:noFill/>
          </a:ln>
        </p:spPr>
      </p:pic>
      <p:cxnSp>
        <p:nvCxnSpPr>
          <p:cNvPr id="1265" name="Google Shape;1265;p120"/>
          <p:cNvCxnSpPr/>
          <p:nvPr/>
        </p:nvCxnSpPr>
        <p:spPr>
          <a:xfrm flipH="1">
            <a:off x="4198668" y="2248464"/>
            <a:ext cx="1238048" cy="1092492"/>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266" name="Google Shape;1266;p120"/>
          <p:cNvCxnSpPr/>
          <p:nvPr/>
        </p:nvCxnSpPr>
        <p:spPr>
          <a:xfrm rot="10800000">
            <a:off x="4515456" y="4217700"/>
            <a:ext cx="1837908" cy="1092492"/>
          </a:xfrm>
          <a:prstGeom prst="straightConnector1">
            <a:avLst/>
          </a:prstGeom>
          <a:noFill/>
          <a:ln w="76200" cap="flat" cmpd="sng">
            <a:solidFill>
              <a:srgbClr val="E36C09"/>
            </a:solidFill>
            <a:prstDash val="solid"/>
            <a:round/>
            <a:headEnd type="none" w="sm" len="sm"/>
            <a:tailEnd type="stealth" w="med" len="med"/>
          </a:ln>
          <a:effectLst>
            <a:outerShdw blurRad="40000" dist="20000" dir="5400000" rotWithShape="0">
              <a:srgbClr val="000000">
                <a:alpha val="37647"/>
              </a:srgbClr>
            </a:outerShdw>
          </a:effectLst>
        </p:spPr>
      </p:cxnSp>
      <p:sp>
        <p:nvSpPr>
          <p:cNvPr id="1267" name="Google Shape;1267;p120"/>
          <p:cNvSpPr/>
          <p:nvPr/>
        </p:nvSpPr>
        <p:spPr>
          <a:xfrm>
            <a:off x="5906344" y="2225380"/>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68" name="Google Shape;1268;p120"/>
          <p:cNvSpPr txBox="1"/>
          <p:nvPr/>
        </p:nvSpPr>
        <p:spPr>
          <a:xfrm>
            <a:off x="5448815" y="1811503"/>
            <a:ext cx="13498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Proton</a:t>
            </a:r>
            <a:endParaRPr/>
          </a:p>
        </p:txBody>
      </p:sp>
      <p:sp>
        <p:nvSpPr>
          <p:cNvPr id="1269" name="Google Shape;1269;p120"/>
          <p:cNvSpPr txBox="1"/>
          <p:nvPr/>
        </p:nvSpPr>
        <p:spPr>
          <a:xfrm>
            <a:off x="6048793" y="5410690"/>
            <a:ext cx="18379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E36C09"/>
                </a:solidFill>
                <a:latin typeface="Calibri"/>
                <a:ea typeface="Calibri"/>
                <a:cs typeface="Calibri"/>
                <a:sym typeface="Calibri"/>
              </a:rPr>
              <a:t>Neutron</a:t>
            </a:r>
            <a:endParaRPr/>
          </a:p>
        </p:txBody>
      </p:sp>
      <p:cxnSp>
        <p:nvCxnSpPr>
          <p:cNvPr id="1270" name="Google Shape;1270;p120"/>
          <p:cNvCxnSpPr/>
          <p:nvPr/>
        </p:nvCxnSpPr>
        <p:spPr>
          <a:xfrm>
            <a:off x="1085850" y="3629025"/>
            <a:ext cx="1157289" cy="842963"/>
          </a:xfrm>
          <a:prstGeom prst="straightConnector1">
            <a:avLst/>
          </a:prstGeom>
          <a:noFill/>
          <a:ln w="76200" cap="flat" cmpd="sng">
            <a:solidFill>
              <a:srgbClr val="538CD5"/>
            </a:solidFill>
            <a:prstDash val="solid"/>
            <a:round/>
            <a:headEnd type="none" w="sm" len="sm"/>
            <a:tailEnd type="stealth" w="med" len="med"/>
          </a:ln>
          <a:effectLst>
            <a:outerShdw blurRad="40000" dist="20000" dir="5400000" rotWithShape="0">
              <a:srgbClr val="000000">
                <a:alpha val="37647"/>
              </a:srgbClr>
            </a:outerShdw>
          </a:effectLst>
        </p:spPr>
      </p:cxnSp>
      <p:sp>
        <p:nvSpPr>
          <p:cNvPr id="1271" name="Google Shape;1271;p120"/>
          <p:cNvSpPr txBox="1"/>
          <p:nvPr/>
        </p:nvSpPr>
        <p:spPr>
          <a:xfrm rot="-2887443">
            <a:off x="139813" y="3057424"/>
            <a:ext cx="156820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38CD5"/>
                </a:solidFill>
                <a:latin typeface="Calibri"/>
                <a:ea typeface="Calibri"/>
                <a:cs typeface="Calibri"/>
                <a:sym typeface="Calibri"/>
              </a:rPr>
              <a:t>Electron</a:t>
            </a:r>
            <a:endParaRPr/>
          </a:p>
        </p:txBody>
      </p:sp>
      <p:sp>
        <p:nvSpPr>
          <p:cNvPr id="1272" name="Google Shape;1272;p120"/>
          <p:cNvSpPr/>
          <p:nvPr/>
        </p:nvSpPr>
        <p:spPr>
          <a:xfrm>
            <a:off x="3271820" y="3047766"/>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73" name="Google Shape;1273;p120"/>
          <p:cNvSpPr/>
          <p:nvPr/>
        </p:nvSpPr>
        <p:spPr>
          <a:xfrm>
            <a:off x="3156362" y="3047766"/>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pic>
        <p:nvPicPr>
          <p:cNvPr id="1279" name="Google Shape;1279;p121"/>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pic>
        <p:nvPicPr>
          <p:cNvPr id="1284" name="Google Shape;1284;p122" descr="IEP Translation – Communication from OSEP regarding the ..."/>
          <p:cNvPicPr preferRelativeResize="0"/>
          <p:nvPr/>
        </p:nvPicPr>
        <p:blipFill rotWithShape="1">
          <a:blip r:embed="rId3">
            <a:alphaModFix/>
          </a:blip>
          <a:srcRect/>
          <a:stretch/>
        </p:blipFill>
        <p:spPr>
          <a:xfrm>
            <a:off x="2136808" y="872371"/>
            <a:ext cx="5420648" cy="904494"/>
          </a:xfrm>
          <a:prstGeom prst="rect">
            <a:avLst/>
          </a:prstGeom>
          <a:noFill/>
          <a:ln>
            <a:noFill/>
          </a:ln>
        </p:spPr>
      </p:pic>
      <p:pic>
        <p:nvPicPr>
          <p:cNvPr id="1285" name="Google Shape;1285;p122" descr="United States Department of Education - Wikipedia"/>
          <p:cNvPicPr preferRelativeResize="0"/>
          <p:nvPr/>
        </p:nvPicPr>
        <p:blipFill rotWithShape="1">
          <a:blip r:embed="rId4">
            <a:alphaModFix/>
          </a:blip>
          <a:srcRect/>
          <a:stretch/>
        </p:blipFill>
        <p:spPr>
          <a:xfrm>
            <a:off x="3719245" y="1949664"/>
            <a:ext cx="2171347" cy="2006936"/>
          </a:xfrm>
          <a:prstGeom prst="rect">
            <a:avLst/>
          </a:prstGeom>
          <a:noFill/>
          <a:ln>
            <a:noFill/>
          </a:ln>
        </p:spPr>
      </p:pic>
      <p:pic>
        <p:nvPicPr>
          <p:cNvPr id="1286" name="Google Shape;1286;p122"/>
          <p:cNvPicPr preferRelativeResize="0"/>
          <p:nvPr/>
        </p:nvPicPr>
        <p:blipFill rotWithShape="1">
          <a:blip r:embed="rId5">
            <a:alphaModFix/>
          </a:blip>
          <a:srcRect/>
          <a:stretch/>
        </p:blipFill>
        <p:spPr>
          <a:xfrm>
            <a:off x="1364524" y="4236386"/>
            <a:ext cx="6414952" cy="1289764"/>
          </a:xfrm>
          <a:prstGeom prst="rect">
            <a:avLst/>
          </a:prstGeom>
          <a:noFill/>
          <a:ln>
            <a:noFill/>
          </a:ln>
        </p:spPr>
      </p:pic>
      <p:sp>
        <p:nvSpPr>
          <p:cNvPr id="1287" name="Google Shape;1287;p122"/>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1288" name="Google Shape;1288;p122"/>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grpSp>
        <p:nvGrpSpPr>
          <p:cNvPr id="1294" name="Google Shape;1294;p123"/>
          <p:cNvGrpSpPr/>
          <p:nvPr/>
        </p:nvGrpSpPr>
        <p:grpSpPr>
          <a:xfrm>
            <a:off x="1505008" y="297180"/>
            <a:ext cx="5828913" cy="6262953"/>
            <a:chOff x="814636" y="0"/>
            <a:chExt cx="5828913" cy="6262953"/>
          </a:xfrm>
        </p:grpSpPr>
        <p:sp>
          <p:nvSpPr>
            <p:cNvPr id="1295" name="Google Shape;1295;p123"/>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23"/>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“Big Idea” Question</a:t>
              </a:r>
              <a:endParaRPr/>
            </a:p>
          </p:txBody>
        </p:sp>
        <p:sp>
          <p:nvSpPr>
            <p:cNvPr id="1297" name="Google Shape;1297;p123"/>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23"/>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23"/>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Review Concepts</a:t>
              </a:r>
              <a:endParaRPr/>
            </a:p>
          </p:txBody>
        </p:sp>
        <p:sp>
          <p:nvSpPr>
            <p:cNvPr id="1300" name="Google Shape;1300;p123"/>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23"/>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23"/>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Check-In Questions</a:t>
              </a:r>
              <a:endParaRPr/>
            </a:p>
          </p:txBody>
        </p:sp>
        <p:sp>
          <p:nvSpPr>
            <p:cNvPr id="1303" name="Google Shape;1303;p123"/>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23"/>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23"/>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Teacher Demo</a:t>
              </a:r>
              <a:endParaRPr/>
            </a:p>
          </p:txBody>
        </p:sp>
        <p:sp>
          <p:nvSpPr>
            <p:cNvPr id="1306" name="Google Shape;1306;p123"/>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23"/>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23"/>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309" name="Google Shape;1309;p123"/>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23"/>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23"/>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Simulation/Activity</a:t>
              </a:r>
              <a:endParaRPr/>
            </a:p>
          </p:txBody>
        </p:sp>
        <p:sp>
          <p:nvSpPr>
            <p:cNvPr id="1312" name="Google Shape;1312;p123"/>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13" name="Google Shape;1313;p123"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314" name="Google Shape;1314;p123"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315" name="Google Shape;1315;p123"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316" name="Google Shape;1316;p123"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317" name="Google Shape;1317;p123"/>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8" name="Google Shape;1318;p123"/>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1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Neutron</a:t>
            </a:r>
            <a:endParaRPr/>
          </a:p>
        </p:txBody>
      </p:sp>
      <p:sp>
        <p:nvSpPr>
          <p:cNvPr id="1325" name="Google Shape;1325;p124"/>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6" name="Google Shape;1326;p124"/>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1327" name="Google Shape;1327;p124"/>
          <p:cNvPicPr preferRelativeResize="0"/>
          <p:nvPr/>
        </p:nvPicPr>
        <p:blipFill rotWithShape="1">
          <a:blip r:embed="rId3">
            <a:alphaModFix/>
          </a:blip>
          <a:srcRect/>
          <a:stretch/>
        </p:blipFill>
        <p:spPr>
          <a:xfrm>
            <a:off x="2592402" y="1475050"/>
            <a:ext cx="4002824" cy="4002824"/>
          </a:xfrm>
          <a:prstGeom prst="rect">
            <a:avLst/>
          </a:prstGeom>
          <a:noFill/>
          <a:ln>
            <a:noFill/>
          </a:ln>
        </p:spPr>
      </p:pic>
      <p:cxnSp>
        <p:nvCxnSpPr>
          <p:cNvPr id="1328" name="Google Shape;1328;p124"/>
          <p:cNvCxnSpPr/>
          <p:nvPr/>
        </p:nvCxnSpPr>
        <p:spPr>
          <a:xfrm flipH="1">
            <a:off x="5036960" y="2044406"/>
            <a:ext cx="1238048" cy="1092492"/>
          </a:xfrm>
          <a:prstGeom prst="straightConnector1">
            <a:avLst/>
          </a:prstGeom>
          <a:noFill/>
          <a:ln w="76200" cap="flat" cmpd="sng">
            <a:solidFill>
              <a:srgbClr val="FFFF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329" name="Google Shape;1329;p124"/>
          <p:cNvCxnSpPr/>
          <p:nvPr/>
        </p:nvCxnSpPr>
        <p:spPr>
          <a:xfrm rot="10800000">
            <a:off x="5325116" y="3957579"/>
            <a:ext cx="1499735" cy="96685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1330" name="Google Shape;1330;p124"/>
          <p:cNvSpPr txBox="1"/>
          <p:nvPr/>
        </p:nvSpPr>
        <p:spPr>
          <a:xfrm>
            <a:off x="5920303" y="1425740"/>
            <a:ext cx="172351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highlight>
                  <a:srgbClr val="FFFF00"/>
                </a:highlight>
                <a:latin typeface="Calibri"/>
                <a:ea typeface="Calibri"/>
                <a:cs typeface="Calibri"/>
                <a:sym typeface="Calibri"/>
              </a:rPr>
              <a:t>Neutron</a:t>
            </a:r>
            <a:endParaRPr/>
          </a:p>
        </p:txBody>
      </p:sp>
      <p:sp>
        <p:nvSpPr>
          <p:cNvPr id="1331" name="Google Shape;1331;p124"/>
          <p:cNvSpPr txBox="1"/>
          <p:nvPr/>
        </p:nvSpPr>
        <p:spPr>
          <a:xfrm>
            <a:off x="6520281" y="5024927"/>
            <a:ext cx="149973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Nucleus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txBox="1">
            <a:spLocks noGrp="1"/>
          </p:cNvSpPr>
          <p:nvPr>
            <p:ph type="title"/>
          </p:nvPr>
        </p:nvSpPr>
        <p:spPr>
          <a:xfrm>
            <a:off x="849550" y="497350"/>
            <a:ext cx="7994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3500"/>
              <a:t>What does the Modern Atomic Model show?</a:t>
            </a:r>
            <a:endParaRPr sz="3500"/>
          </a:p>
        </p:txBody>
      </p:sp>
      <p:pic>
        <p:nvPicPr>
          <p:cNvPr id="241" name="Google Shape;241;p14"/>
          <p:cNvPicPr preferRelativeResize="0">
            <a:picLocks noGrp="1"/>
          </p:cNvPicPr>
          <p:nvPr>
            <p:ph type="body" idx="1"/>
          </p:nvPr>
        </p:nvPicPr>
        <p:blipFill rotWithShape="1">
          <a:blip r:embed="rId3">
            <a:alphaModFix/>
          </a:blip>
          <a:srcRect l="-40915" r="-40915"/>
          <a:stretch/>
        </p:blipFill>
        <p:spPr>
          <a:xfrm>
            <a:off x="898956" y="2092946"/>
            <a:ext cx="7411575" cy="4076081"/>
          </a:xfrm>
          <a:prstGeom prst="rect">
            <a:avLst/>
          </a:prstGeom>
          <a:noFill/>
          <a:ln w="9525" cap="flat" cmpd="sng">
            <a:solidFill>
              <a:schemeClr val="lt1"/>
            </a:solidFill>
            <a:prstDash val="solid"/>
            <a:round/>
            <a:headEnd type="none" w="sm" len="sm"/>
            <a:tailEnd type="none" w="sm" len="sm"/>
          </a:ln>
        </p:spPr>
      </p:pic>
      <p:sp>
        <p:nvSpPr>
          <p:cNvPr id="242" name="Google Shape;242;p14"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125"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25"/>
          <p:cNvSpPr txBox="1"/>
          <p:nvPr/>
        </p:nvSpPr>
        <p:spPr>
          <a:xfrm>
            <a:off x="467248" y="665133"/>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a:t>
            </a:r>
            <a:r>
              <a:rPr lang="en-US" sz="3000">
                <a:solidFill>
                  <a:schemeClr val="dk1"/>
                </a:solidFill>
                <a:latin typeface="Calibri"/>
                <a:ea typeface="Calibri"/>
                <a:cs typeface="Calibri"/>
                <a:sym typeface="Calibri"/>
              </a:rPr>
              <a:t>: What is the relationship between the nucleus, protons, neutrons, and electrons in atoms? </a:t>
            </a:r>
            <a:endParaRPr/>
          </a:p>
        </p:txBody>
      </p:sp>
      <p:pic>
        <p:nvPicPr>
          <p:cNvPr id="1339" name="Google Shape;1339;p125"/>
          <p:cNvPicPr preferRelativeResize="0"/>
          <p:nvPr/>
        </p:nvPicPr>
        <p:blipFill rotWithShape="1">
          <a:blip r:embed="rId4">
            <a:alphaModFix/>
          </a:blip>
          <a:srcRect/>
          <a:stretch/>
        </p:blipFill>
        <p:spPr>
          <a:xfrm>
            <a:off x="2060526" y="2073113"/>
            <a:ext cx="4002824" cy="4002824"/>
          </a:xfrm>
          <a:prstGeom prst="rect">
            <a:avLst/>
          </a:prstGeom>
          <a:noFill/>
          <a:ln>
            <a:noFill/>
          </a:ln>
        </p:spPr>
      </p:pic>
      <p:cxnSp>
        <p:nvCxnSpPr>
          <p:cNvPr id="1340" name="Google Shape;1340;p125"/>
          <p:cNvCxnSpPr/>
          <p:nvPr/>
        </p:nvCxnSpPr>
        <p:spPr>
          <a:xfrm flipH="1">
            <a:off x="4252274" y="2377937"/>
            <a:ext cx="1238048" cy="1092492"/>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341" name="Google Shape;1341;p125"/>
          <p:cNvCxnSpPr>
            <a:cxnSpLocks/>
          </p:cNvCxnSpPr>
          <p:nvPr/>
        </p:nvCxnSpPr>
        <p:spPr>
          <a:xfrm flipH="1" flipV="1">
            <a:off x="4508705" y="4445082"/>
            <a:ext cx="1445551" cy="887412"/>
          </a:xfrm>
          <a:prstGeom prst="straightConnector1">
            <a:avLst/>
          </a:prstGeom>
          <a:noFill/>
          <a:ln w="76200" cap="flat" cmpd="sng">
            <a:solidFill>
              <a:srgbClr val="E36C09"/>
            </a:solidFill>
            <a:prstDash val="solid"/>
            <a:round/>
            <a:headEnd type="none" w="sm" len="sm"/>
            <a:tailEnd type="stealth" w="med" len="med"/>
          </a:ln>
          <a:effectLst>
            <a:outerShdw blurRad="40000" dist="20000" dir="5400000" rotWithShape="0">
              <a:srgbClr val="000000">
                <a:alpha val="37647"/>
              </a:srgbClr>
            </a:outerShdw>
          </a:effectLst>
        </p:spPr>
      </p:cxnSp>
      <p:sp>
        <p:nvSpPr>
          <p:cNvPr id="1342" name="Google Shape;1342;p125"/>
          <p:cNvSpPr/>
          <p:nvPr/>
        </p:nvSpPr>
        <p:spPr>
          <a:xfrm>
            <a:off x="5906344" y="2225380"/>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43" name="Google Shape;1343;p125"/>
          <p:cNvSpPr txBox="1"/>
          <p:nvPr/>
        </p:nvSpPr>
        <p:spPr>
          <a:xfrm>
            <a:off x="5448815" y="1811503"/>
            <a:ext cx="13498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Proton</a:t>
            </a:r>
            <a:endParaRPr/>
          </a:p>
        </p:txBody>
      </p:sp>
      <p:sp>
        <p:nvSpPr>
          <p:cNvPr id="1344" name="Google Shape;1344;p125"/>
          <p:cNvSpPr txBox="1"/>
          <p:nvPr/>
        </p:nvSpPr>
        <p:spPr>
          <a:xfrm>
            <a:off x="6048793" y="5410690"/>
            <a:ext cx="18379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E36C09"/>
                </a:solidFill>
                <a:latin typeface="Calibri"/>
                <a:ea typeface="Calibri"/>
                <a:cs typeface="Calibri"/>
                <a:sym typeface="Calibri"/>
              </a:rPr>
              <a:t>Neutron</a:t>
            </a:r>
            <a:endParaRPr/>
          </a:p>
        </p:txBody>
      </p:sp>
      <p:cxnSp>
        <p:nvCxnSpPr>
          <p:cNvPr id="1345" name="Google Shape;1345;p125"/>
          <p:cNvCxnSpPr/>
          <p:nvPr/>
        </p:nvCxnSpPr>
        <p:spPr>
          <a:xfrm>
            <a:off x="1085850" y="3629025"/>
            <a:ext cx="1157289" cy="842963"/>
          </a:xfrm>
          <a:prstGeom prst="straightConnector1">
            <a:avLst/>
          </a:prstGeom>
          <a:noFill/>
          <a:ln w="76200" cap="flat" cmpd="sng">
            <a:solidFill>
              <a:srgbClr val="538CD5"/>
            </a:solidFill>
            <a:prstDash val="solid"/>
            <a:round/>
            <a:headEnd type="none" w="sm" len="sm"/>
            <a:tailEnd type="stealth" w="med" len="med"/>
          </a:ln>
          <a:effectLst>
            <a:outerShdw blurRad="40000" dist="20000" dir="5400000" rotWithShape="0">
              <a:srgbClr val="000000">
                <a:alpha val="37647"/>
              </a:srgbClr>
            </a:outerShdw>
          </a:effectLst>
        </p:spPr>
      </p:cxnSp>
      <p:sp>
        <p:nvSpPr>
          <p:cNvPr id="1346" name="Google Shape;1346;p125"/>
          <p:cNvSpPr txBox="1"/>
          <p:nvPr/>
        </p:nvSpPr>
        <p:spPr>
          <a:xfrm rot="-2887443">
            <a:off x="139813" y="3057424"/>
            <a:ext cx="156820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38CD5"/>
                </a:solidFill>
                <a:latin typeface="Calibri"/>
                <a:ea typeface="Calibri"/>
                <a:cs typeface="Calibri"/>
                <a:sym typeface="Calibri"/>
              </a:rPr>
              <a:t>Electron</a:t>
            </a:r>
            <a:endParaRPr/>
          </a:p>
        </p:txBody>
      </p:sp>
      <p:sp>
        <p:nvSpPr>
          <p:cNvPr id="1347" name="Google Shape;1347;p125"/>
          <p:cNvSpPr/>
          <p:nvPr/>
        </p:nvSpPr>
        <p:spPr>
          <a:xfrm>
            <a:off x="3271820" y="3047766"/>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48" name="Google Shape;1348;p125"/>
          <p:cNvSpPr/>
          <p:nvPr/>
        </p:nvSpPr>
        <p:spPr>
          <a:xfrm>
            <a:off x="3113077" y="3160250"/>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Google Shape;1354;p128"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129"/>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 </a:t>
            </a:r>
            <a:endParaRPr/>
          </a:p>
        </p:txBody>
      </p:sp>
      <p:sp>
        <p:nvSpPr>
          <p:cNvPr id="1361" name="Google Shape;1361;p129"/>
          <p:cNvSpPr/>
          <p:nvPr/>
        </p:nvSpPr>
        <p:spPr>
          <a:xfrm>
            <a:off x="733703" y="728261"/>
            <a:ext cx="748641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 </a:t>
            </a:r>
            <a:endParaRPr/>
          </a:p>
        </p:txBody>
      </p:sp>
      <p:sp>
        <p:nvSpPr>
          <p:cNvPr id="1362" name="Google Shape;1362;p129"/>
          <p:cNvSpPr txBox="1"/>
          <p:nvPr/>
        </p:nvSpPr>
        <p:spPr>
          <a:xfrm>
            <a:off x="733703" y="495599"/>
            <a:ext cx="8095800" cy="630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Matter</a:t>
            </a:r>
            <a:r>
              <a:rPr lang="en-US" sz="3500">
                <a:solidFill>
                  <a:schemeClr val="dk1"/>
                </a:solidFill>
                <a:latin typeface="Calibri"/>
                <a:ea typeface="Calibri"/>
                <a:cs typeface="Calibri"/>
                <a:sym typeface="Calibri"/>
              </a:rPr>
              <a:t>: has mass and takes up space</a:t>
            </a:r>
            <a:endParaRPr sz="3500">
              <a:solidFill>
                <a:schemeClr val="dk1"/>
              </a:solidFill>
            </a:endParaRPr>
          </a:p>
        </p:txBody>
      </p:sp>
      <p:pic>
        <p:nvPicPr>
          <p:cNvPr id="1363" name="Google Shape;1363;p129"/>
          <p:cNvPicPr preferRelativeResize="0"/>
          <p:nvPr/>
        </p:nvPicPr>
        <p:blipFill rotWithShape="1">
          <a:blip r:embed="rId3">
            <a:alphaModFix/>
          </a:blip>
          <a:srcRect/>
          <a:stretch/>
        </p:blipFill>
        <p:spPr>
          <a:xfrm>
            <a:off x="1786858" y="2247152"/>
            <a:ext cx="5451058" cy="3748127"/>
          </a:xfrm>
          <a:prstGeom prst="rect">
            <a:avLst/>
          </a:prstGeom>
          <a:noFill/>
          <a:ln>
            <a:noFill/>
          </a:ln>
        </p:spPr>
      </p:pic>
      <p:sp>
        <p:nvSpPr>
          <p:cNvPr id="1364" name="Google Shape;1364;p129"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cxnSp>
        <p:nvCxnSpPr>
          <p:cNvPr id="1370" name="Google Shape;1370;p130"/>
          <p:cNvCxnSpPr>
            <a:stCxn id="1371" idx="3"/>
          </p:cNvCxnSpPr>
          <p:nvPr/>
        </p:nvCxnSpPr>
        <p:spPr>
          <a:xfrm>
            <a:off x="2305538" y="2751293"/>
            <a:ext cx="1071300" cy="150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grpSp>
        <p:nvGrpSpPr>
          <p:cNvPr id="1372" name="Google Shape;1372;p130"/>
          <p:cNvGrpSpPr/>
          <p:nvPr/>
        </p:nvGrpSpPr>
        <p:grpSpPr>
          <a:xfrm>
            <a:off x="465016" y="909132"/>
            <a:ext cx="8178800" cy="5269486"/>
            <a:chOff x="465016" y="909132"/>
            <a:chExt cx="8178800" cy="5269486"/>
          </a:xfrm>
        </p:grpSpPr>
        <p:pic>
          <p:nvPicPr>
            <p:cNvPr id="1373" name="Google Shape;1373;p130"/>
            <p:cNvPicPr preferRelativeResize="0"/>
            <p:nvPr/>
          </p:nvPicPr>
          <p:blipFill rotWithShape="1">
            <a:blip r:embed="rId3">
              <a:alphaModFix/>
            </a:blip>
            <a:srcRect l="13938" t="12281" r="15692" b="12281"/>
            <a:stretch/>
          </p:blipFill>
          <p:spPr>
            <a:xfrm>
              <a:off x="3418313" y="2288524"/>
              <a:ext cx="1115545" cy="1195889"/>
            </a:xfrm>
            <a:prstGeom prst="rect">
              <a:avLst/>
            </a:prstGeom>
            <a:noFill/>
            <a:ln>
              <a:noFill/>
            </a:ln>
          </p:spPr>
        </p:pic>
        <p:pic>
          <p:nvPicPr>
            <p:cNvPr id="1374" name="Google Shape;1374;p130"/>
            <p:cNvPicPr preferRelativeResize="0"/>
            <p:nvPr/>
          </p:nvPicPr>
          <p:blipFill rotWithShape="1">
            <a:blip r:embed="rId3">
              <a:alphaModFix/>
            </a:blip>
            <a:srcRect l="13938" t="12281" r="15692" b="12281"/>
            <a:stretch/>
          </p:blipFill>
          <p:spPr>
            <a:xfrm>
              <a:off x="4592472" y="2268737"/>
              <a:ext cx="1115545" cy="1195889"/>
            </a:xfrm>
            <a:prstGeom prst="rect">
              <a:avLst/>
            </a:prstGeom>
            <a:noFill/>
            <a:ln>
              <a:noFill/>
            </a:ln>
          </p:spPr>
        </p:pic>
        <p:pic>
          <p:nvPicPr>
            <p:cNvPr id="1375" name="Google Shape;1375;p130"/>
            <p:cNvPicPr preferRelativeResize="0"/>
            <p:nvPr/>
          </p:nvPicPr>
          <p:blipFill rotWithShape="1">
            <a:blip r:embed="rId3">
              <a:alphaModFix/>
            </a:blip>
            <a:srcRect l="13938" t="12281" r="15692" b="12281"/>
            <a:stretch/>
          </p:blipFill>
          <p:spPr>
            <a:xfrm>
              <a:off x="2987946" y="3425797"/>
              <a:ext cx="1115545" cy="1195889"/>
            </a:xfrm>
            <a:prstGeom prst="rect">
              <a:avLst/>
            </a:prstGeom>
            <a:noFill/>
            <a:ln>
              <a:noFill/>
            </a:ln>
          </p:spPr>
        </p:pic>
        <p:pic>
          <p:nvPicPr>
            <p:cNvPr id="1376" name="Google Shape;1376;p130"/>
            <p:cNvPicPr preferRelativeResize="0"/>
            <p:nvPr/>
          </p:nvPicPr>
          <p:blipFill rotWithShape="1">
            <a:blip r:embed="rId3">
              <a:alphaModFix/>
            </a:blip>
            <a:srcRect l="13938" t="12281" r="15692" b="12281"/>
            <a:stretch/>
          </p:blipFill>
          <p:spPr>
            <a:xfrm>
              <a:off x="4005799" y="4336109"/>
              <a:ext cx="1115545" cy="1195889"/>
            </a:xfrm>
            <a:prstGeom prst="rect">
              <a:avLst/>
            </a:prstGeom>
            <a:noFill/>
            <a:ln>
              <a:noFill/>
            </a:ln>
          </p:spPr>
        </p:pic>
        <p:pic>
          <p:nvPicPr>
            <p:cNvPr id="1377" name="Google Shape;1377;p130"/>
            <p:cNvPicPr preferRelativeResize="0"/>
            <p:nvPr/>
          </p:nvPicPr>
          <p:blipFill rotWithShape="1">
            <a:blip r:embed="rId3">
              <a:alphaModFix/>
            </a:blip>
            <a:srcRect l="13938" t="12281" r="15692" b="12281"/>
            <a:stretch/>
          </p:blipFill>
          <p:spPr>
            <a:xfrm>
              <a:off x="5121345" y="3491280"/>
              <a:ext cx="1115545" cy="1195889"/>
            </a:xfrm>
            <a:prstGeom prst="rect">
              <a:avLst/>
            </a:prstGeom>
            <a:noFill/>
            <a:ln>
              <a:noFill/>
            </a:ln>
          </p:spPr>
        </p:pic>
        <p:sp>
          <p:nvSpPr>
            <p:cNvPr id="1378" name="Google Shape;1378;p130"/>
            <p:cNvSpPr txBox="1"/>
            <p:nvPr/>
          </p:nvSpPr>
          <p:spPr>
            <a:xfrm>
              <a:off x="1401500" y="909132"/>
              <a:ext cx="6558911"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300" b="1" u="sng">
                  <a:solidFill>
                    <a:schemeClr val="dk1"/>
                  </a:solidFill>
                  <a:latin typeface="Calibri"/>
                  <a:ea typeface="Calibri"/>
                  <a:cs typeface="Calibri"/>
                  <a:sym typeface="Calibri"/>
                </a:rPr>
                <a:t>Atom</a:t>
              </a:r>
              <a:r>
                <a:rPr lang="en-US" sz="3300">
                  <a:solidFill>
                    <a:schemeClr val="dk1"/>
                  </a:solidFill>
                  <a:latin typeface="Calibri"/>
                  <a:ea typeface="Calibri"/>
                  <a:cs typeface="Calibri"/>
                  <a:sym typeface="Calibri"/>
                </a:rPr>
                <a:t>: smallest whole unit of matter</a:t>
              </a:r>
              <a:endParaRPr/>
            </a:p>
          </p:txBody>
        </p:sp>
        <p:sp>
          <p:nvSpPr>
            <p:cNvPr id="1379" name="Google Shape;1379;p130"/>
            <p:cNvSpPr/>
            <p:nvPr/>
          </p:nvSpPr>
          <p:spPr>
            <a:xfrm>
              <a:off x="2596491" y="2172015"/>
              <a:ext cx="3940292" cy="3551852"/>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380" name="Google Shape;1380;p130"/>
            <p:cNvCxnSpPr>
              <a:stCxn id="1381" idx="1"/>
            </p:cNvCxnSpPr>
            <p:nvPr/>
          </p:nvCxnSpPr>
          <p:spPr>
            <a:xfrm flipH="1">
              <a:off x="5764232" y="2763016"/>
              <a:ext cx="1261800" cy="72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382" name="Google Shape;1382;p130"/>
            <p:cNvCxnSpPr>
              <a:stCxn id="1383" idx="1"/>
            </p:cNvCxnSpPr>
            <p:nvPr/>
          </p:nvCxnSpPr>
          <p:spPr>
            <a:xfrm rot="10800000">
              <a:off x="6291378" y="4005409"/>
              <a:ext cx="1062900" cy="237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384" name="Google Shape;1384;p130"/>
            <p:cNvCxnSpPr>
              <a:stCxn id="1385" idx="1"/>
            </p:cNvCxnSpPr>
            <p:nvPr/>
          </p:nvCxnSpPr>
          <p:spPr>
            <a:xfrm rot="10800000">
              <a:off x="5060363" y="5353486"/>
              <a:ext cx="1320900" cy="5943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386" name="Google Shape;1386;p130"/>
            <p:cNvCxnSpPr/>
            <p:nvPr/>
          </p:nvCxnSpPr>
          <p:spPr>
            <a:xfrm>
              <a:off x="1758462" y="4044462"/>
              <a:ext cx="1133230" cy="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1371" name="Google Shape;1371;p130"/>
            <p:cNvSpPr txBox="1"/>
            <p:nvPr/>
          </p:nvSpPr>
          <p:spPr>
            <a:xfrm>
              <a:off x="1016000" y="2520461"/>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1387" name="Google Shape;1387;p130"/>
            <p:cNvSpPr txBox="1"/>
            <p:nvPr/>
          </p:nvSpPr>
          <p:spPr>
            <a:xfrm>
              <a:off x="465016" y="3786553"/>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1381" name="Google Shape;1381;p130"/>
            <p:cNvSpPr txBox="1"/>
            <p:nvPr/>
          </p:nvSpPr>
          <p:spPr>
            <a:xfrm>
              <a:off x="7026032" y="2532184"/>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1385" name="Google Shape;1385;p130"/>
            <p:cNvSpPr txBox="1"/>
            <p:nvPr/>
          </p:nvSpPr>
          <p:spPr>
            <a:xfrm>
              <a:off x="6381263" y="5716953"/>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1383" name="Google Shape;1383;p130"/>
            <p:cNvSpPr txBox="1"/>
            <p:nvPr/>
          </p:nvSpPr>
          <p:spPr>
            <a:xfrm>
              <a:off x="7354278" y="3798277"/>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grpSp>
      <p:sp>
        <p:nvSpPr>
          <p:cNvPr id="1388" name="Google Shape;1388;p130"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131"/>
          <p:cNvSpPr txBox="1">
            <a:spLocks noGrp="1"/>
          </p:cNvSpPr>
          <p:nvPr>
            <p:ph type="title"/>
          </p:nvPr>
        </p:nvSpPr>
        <p:spPr>
          <a:xfrm>
            <a:off x="162275" y="731825"/>
            <a:ext cx="8841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500" b="1" u="sng"/>
              <a:t>Modern Atomic Model</a:t>
            </a:r>
            <a:r>
              <a:rPr lang="en-US" sz="3500"/>
              <a:t>: orbitals are clouds that show where electrons are most likely to be </a:t>
            </a:r>
            <a:endParaRPr sz="3500"/>
          </a:p>
        </p:txBody>
      </p:sp>
      <p:pic>
        <p:nvPicPr>
          <p:cNvPr id="1395" name="Google Shape;1395;p131"/>
          <p:cNvPicPr preferRelativeResize="0">
            <a:picLocks noGrp="1"/>
          </p:cNvPicPr>
          <p:nvPr>
            <p:ph type="body" idx="1"/>
          </p:nvPr>
        </p:nvPicPr>
        <p:blipFill rotWithShape="1">
          <a:blip r:embed="rId3">
            <a:alphaModFix/>
          </a:blip>
          <a:srcRect l="-40915" r="-40915"/>
          <a:stretch/>
        </p:blipFill>
        <p:spPr>
          <a:xfrm>
            <a:off x="898956" y="2092946"/>
            <a:ext cx="7411575" cy="4076081"/>
          </a:xfrm>
          <a:prstGeom prst="rect">
            <a:avLst/>
          </a:prstGeom>
          <a:noFill/>
          <a:ln w="9525" cap="flat" cmpd="sng">
            <a:solidFill>
              <a:schemeClr val="lt1"/>
            </a:solidFill>
            <a:prstDash val="solid"/>
            <a:round/>
            <a:headEnd type="none" w="sm" len="sm"/>
            <a:tailEnd type="none" w="sm" len="sm"/>
          </a:ln>
        </p:spPr>
      </p:pic>
      <p:sp>
        <p:nvSpPr>
          <p:cNvPr id="1396" name="Google Shape;1396;p131"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gdae0965b00_0_51"/>
          <p:cNvSpPr txBox="1"/>
          <p:nvPr/>
        </p:nvSpPr>
        <p:spPr>
          <a:xfrm>
            <a:off x="741525" y="490975"/>
            <a:ext cx="82338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Nucleus</a:t>
            </a:r>
            <a:r>
              <a:rPr lang="en-US" sz="3500">
                <a:solidFill>
                  <a:schemeClr val="dk1"/>
                </a:solidFill>
                <a:latin typeface="Calibri"/>
                <a:ea typeface="Calibri"/>
                <a:cs typeface="Calibri"/>
                <a:sym typeface="Calibri"/>
              </a:rPr>
              <a:t>: the center of the atom that is made up of protons and neutrons </a:t>
            </a:r>
            <a:endParaRPr sz="3500"/>
          </a:p>
        </p:txBody>
      </p:sp>
      <p:grpSp>
        <p:nvGrpSpPr>
          <p:cNvPr id="1403" name="Google Shape;1403;gdae0965b00_0_51"/>
          <p:cNvGrpSpPr/>
          <p:nvPr/>
        </p:nvGrpSpPr>
        <p:grpSpPr>
          <a:xfrm>
            <a:off x="2749565" y="2575188"/>
            <a:ext cx="4002823" cy="4002823"/>
            <a:chOff x="2592402" y="1475050"/>
            <a:chExt cx="4002823" cy="4002823"/>
          </a:xfrm>
        </p:grpSpPr>
        <p:pic>
          <p:nvPicPr>
            <p:cNvPr id="1404" name="Google Shape;1404;gdae0965b00_0_51"/>
            <p:cNvPicPr preferRelativeResize="0"/>
            <p:nvPr/>
          </p:nvPicPr>
          <p:blipFill rotWithShape="1">
            <a:blip r:embed="rId3">
              <a:alphaModFix/>
            </a:blip>
            <a:srcRect/>
            <a:stretch/>
          </p:blipFill>
          <p:spPr>
            <a:xfrm>
              <a:off x="2592402" y="1475050"/>
              <a:ext cx="4002823" cy="4002823"/>
            </a:xfrm>
            <a:prstGeom prst="rect">
              <a:avLst/>
            </a:prstGeom>
            <a:noFill/>
            <a:ln>
              <a:noFill/>
            </a:ln>
          </p:spPr>
        </p:pic>
        <p:sp>
          <p:nvSpPr>
            <p:cNvPr id="1405" name="Google Shape;1405;gdae0965b00_0_51"/>
            <p:cNvSpPr/>
            <p:nvPr/>
          </p:nvSpPr>
          <p:spPr>
            <a:xfrm>
              <a:off x="3743312" y="2633422"/>
              <a:ext cx="1686300" cy="1673100"/>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06" name="Google Shape;1406;gdae0965b00_0_51"/>
            <p:cNvSpPr/>
            <p:nvPr/>
          </p:nvSpPr>
          <p:spPr>
            <a:xfrm>
              <a:off x="3627854" y="2633422"/>
              <a:ext cx="1897800" cy="1673100"/>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07" name="Google Shape;1407;gdae0965b00_0_51"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132"/>
          <p:cNvSpPr txBox="1"/>
          <p:nvPr/>
        </p:nvSpPr>
        <p:spPr>
          <a:xfrm>
            <a:off x="114300" y="849541"/>
            <a:ext cx="91440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Protons</a:t>
            </a:r>
            <a:r>
              <a:rPr lang="en-US" sz="3500">
                <a:solidFill>
                  <a:schemeClr val="dk1"/>
                </a:solidFill>
                <a:latin typeface="Calibri"/>
                <a:ea typeface="Calibri"/>
                <a:cs typeface="Calibri"/>
                <a:sym typeface="Calibri"/>
              </a:rPr>
              <a:t>: positively charged subatomic particles found in the nucleus of an atom</a:t>
            </a:r>
            <a:endParaRPr sz="3500"/>
          </a:p>
        </p:txBody>
      </p:sp>
      <p:grpSp>
        <p:nvGrpSpPr>
          <p:cNvPr id="1414" name="Google Shape;1414;p132"/>
          <p:cNvGrpSpPr/>
          <p:nvPr/>
        </p:nvGrpSpPr>
        <p:grpSpPr>
          <a:xfrm>
            <a:off x="2124274" y="2455008"/>
            <a:ext cx="4895451" cy="4123004"/>
            <a:chOff x="2592402" y="1354870"/>
            <a:chExt cx="4895451" cy="4123004"/>
          </a:xfrm>
        </p:grpSpPr>
        <p:pic>
          <p:nvPicPr>
            <p:cNvPr id="1415" name="Google Shape;1415;p132"/>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1416" name="Google Shape;1416;p132"/>
            <p:cNvSpPr txBox="1"/>
            <p:nvPr/>
          </p:nvSpPr>
          <p:spPr>
            <a:xfrm>
              <a:off x="5815838" y="1354870"/>
              <a:ext cx="116288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a:p>
          </p:txBody>
        </p:sp>
        <p:sp>
          <p:nvSpPr>
            <p:cNvPr id="1417" name="Google Shape;1417;p132"/>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418" name="Google Shape;1418;p132"/>
            <p:cNvCxnSpPr>
              <a:stCxn id="1416" idx="2"/>
            </p:cNvCxnSpPr>
            <p:nvPr/>
          </p:nvCxnSpPr>
          <p:spPr>
            <a:xfrm flipH="1">
              <a:off x="4670179" y="1862701"/>
              <a:ext cx="17271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1419" name="Google Shape;1419;p132"/>
            <p:cNvSpPr/>
            <p:nvPr/>
          </p:nvSpPr>
          <p:spPr>
            <a:xfrm>
              <a:off x="6377832" y="1839617"/>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420" name="Google Shape;1420;p132"/>
            <p:cNvCxnSpPr>
              <a:stCxn id="1421" idx="0"/>
            </p:cNvCxnSpPr>
            <p:nvPr/>
          </p:nvCxnSpPr>
          <p:spPr>
            <a:xfrm rot="10800000">
              <a:off x="5325151" y="3957529"/>
              <a:ext cx="1499700" cy="96690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1421" name="Google Shape;1421;p132"/>
            <p:cNvSpPr txBox="1"/>
            <p:nvPr/>
          </p:nvSpPr>
          <p:spPr>
            <a:xfrm>
              <a:off x="6161849" y="4924429"/>
              <a:ext cx="1326004"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Nucleus</a:t>
              </a:r>
              <a:endParaRPr/>
            </a:p>
          </p:txBody>
        </p:sp>
      </p:grpSp>
      <p:sp>
        <p:nvSpPr>
          <p:cNvPr id="1422" name="Google Shape;1422;p132"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133"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33"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p134"/>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 </a:t>
            </a:r>
            <a:endParaRPr/>
          </a:p>
        </p:txBody>
      </p:sp>
      <p:sp>
        <p:nvSpPr>
          <p:cNvPr id="1436" name="Google Shape;1436;p134"/>
          <p:cNvSpPr/>
          <p:nvPr/>
        </p:nvSpPr>
        <p:spPr>
          <a:xfrm>
            <a:off x="733703" y="728261"/>
            <a:ext cx="748641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 </a:t>
            </a:r>
            <a:endParaRPr/>
          </a:p>
        </p:txBody>
      </p:sp>
      <p:sp>
        <p:nvSpPr>
          <p:cNvPr id="1437" name="Google Shape;1437;p134"/>
          <p:cNvSpPr txBox="1"/>
          <p:nvPr/>
        </p:nvSpPr>
        <p:spPr>
          <a:xfrm>
            <a:off x="733703" y="666706"/>
            <a:ext cx="80958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are the two qualities of matter?</a:t>
            </a:r>
            <a:endParaRPr sz="4000">
              <a:solidFill>
                <a:srgbClr val="FF0000"/>
              </a:solidFill>
              <a:latin typeface="Calibri"/>
              <a:ea typeface="Calibri"/>
              <a:cs typeface="Calibri"/>
              <a:sym typeface="Calibri"/>
            </a:endParaRPr>
          </a:p>
        </p:txBody>
      </p:sp>
      <p:pic>
        <p:nvPicPr>
          <p:cNvPr id="1438" name="Google Shape;1438;p134"/>
          <p:cNvPicPr preferRelativeResize="0"/>
          <p:nvPr/>
        </p:nvPicPr>
        <p:blipFill rotWithShape="1">
          <a:blip r:embed="rId3">
            <a:alphaModFix/>
          </a:blip>
          <a:srcRect/>
          <a:stretch/>
        </p:blipFill>
        <p:spPr>
          <a:xfrm>
            <a:off x="1786858" y="2247152"/>
            <a:ext cx="5451058" cy="3748127"/>
          </a:xfrm>
          <a:prstGeom prst="rect">
            <a:avLst/>
          </a:prstGeom>
          <a:noFill/>
          <a:ln>
            <a:noFill/>
          </a:ln>
        </p:spPr>
      </p:pic>
      <p:sp>
        <p:nvSpPr>
          <p:cNvPr id="1439" name="Google Shape;1439;p134"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grpSp>
        <p:nvGrpSpPr>
          <p:cNvPr id="1445" name="Google Shape;1445;p135"/>
          <p:cNvGrpSpPr/>
          <p:nvPr/>
        </p:nvGrpSpPr>
        <p:grpSpPr>
          <a:xfrm>
            <a:off x="2310340" y="270701"/>
            <a:ext cx="4564200" cy="5453166"/>
            <a:chOff x="2310340" y="270701"/>
            <a:chExt cx="4564200" cy="5453166"/>
          </a:xfrm>
        </p:grpSpPr>
        <p:pic>
          <p:nvPicPr>
            <p:cNvPr id="1446" name="Google Shape;1446;p135"/>
            <p:cNvPicPr preferRelativeResize="0"/>
            <p:nvPr/>
          </p:nvPicPr>
          <p:blipFill rotWithShape="1">
            <a:blip r:embed="rId3">
              <a:alphaModFix/>
            </a:blip>
            <a:srcRect l="13938" t="12281" r="15692" b="12281"/>
            <a:stretch/>
          </p:blipFill>
          <p:spPr>
            <a:xfrm>
              <a:off x="3418313" y="2288524"/>
              <a:ext cx="1115545" cy="1195889"/>
            </a:xfrm>
            <a:prstGeom prst="rect">
              <a:avLst/>
            </a:prstGeom>
            <a:noFill/>
            <a:ln>
              <a:noFill/>
            </a:ln>
          </p:spPr>
        </p:pic>
        <p:pic>
          <p:nvPicPr>
            <p:cNvPr id="1447" name="Google Shape;1447;p135"/>
            <p:cNvPicPr preferRelativeResize="0"/>
            <p:nvPr/>
          </p:nvPicPr>
          <p:blipFill rotWithShape="1">
            <a:blip r:embed="rId3">
              <a:alphaModFix/>
            </a:blip>
            <a:srcRect l="13938" t="12281" r="15692" b="12281"/>
            <a:stretch/>
          </p:blipFill>
          <p:spPr>
            <a:xfrm>
              <a:off x="4592472" y="2268737"/>
              <a:ext cx="1115545" cy="1195889"/>
            </a:xfrm>
            <a:prstGeom prst="rect">
              <a:avLst/>
            </a:prstGeom>
            <a:noFill/>
            <a:ln>
              <a:noFill/>
            </a:ln>
          </p:spPr>
        </p:pic>
        <p:pic>
          <p:nvPicPr>
            <p:cNvPr id="1448" name="Google Shape;1448;p135"/>
            <p:cNvPicPr preferRelativeResize="0"/>
            <p:nvPr/>
          </p:nvPicPr>
          <p:blipFill rotWithShape="1">
            <a:blip r:embed="rId3">
              <a:alphaModFix/>
            </a:blip>
            <a:srcRect l="13938" t="12281" r="15692" b="12281"/>
            <a:stretch/>
          </p:blipFill>
          <p:spPr>
            <a:xfrm>
              <a:off x="2987946" y="3425797"/>
              <a:ext cx="1115545" cy="1195889"/>
            </a:xfrm>
            <a:prstGeom prst="rect">
              <a:avLst/>
            </a:prstGeom>
            <a:noFill/>
            <a:ln>
              <a:noFill/>
            </a:ln>
          </p:spPr>
        </p:pic>
        <p:pic>
          <p:nvPicPr>
            <p:cNvPr id="1449" name="Google Shape;1449;p135"/>
            <p:cNvPicPr preferRelativeResize="0"/>
            <p:nvPr/>
          </p:nvPicPr>
          <p:blipFill rotWithShape="1">
            <a:blip r:embed="rId3">
              <a:alphaModFix/>
            </a:blip>
            <a:srcRect l="13938" t="12281" r="15692" b="12281"/>
            <a:stretch/>
          </p:blipFill>
          <p:spPr>
            <a:xfrm>
              <a:off x="4005799" y="4336109"/>
              <a:ext cx="1115545" cy="1195889"/>
            </a:xfrm>
            <a:prstGeom prst="rect">
              <a:avLst/>
            </a:prstGeom>
            <a:noFill/>
            <a:ln>
              <a:noFill/>
            </a:ln>
          </p:spPr>
        </p:pic>
        <p:pic>
          <p:nvPicPr>
            <p:cNvPr id="1450" name="Google Shape;1450;p135"/>
            <p:cNvPicPr preferRelativeResize="0"/>
            <p:nvPr/>
          </p:nvPicPr>
          <p:blipFill rotWithShape="1">
            <a:blip r:embed="rId3">
              <a:alphaModFix/>
            </a:blip>
            <a:srcRect l="13938" t="12281" r="15692" b="12281"/>
            <a:stretch/>
          </p:blipFill>
          <p:spPr>
            <a:xfrm>
              <a:off x="5121345" y="3491280"/>
              <a:ext cx="1115545" cy="1195889"/>
            </a:xfrm>
            <a:prstGeom prst="rect">
              <a:avLst/>
            </a:prstGeom>
            <a:noFill/>
            <a:ln>
              <a:noFill/>
            </a:ln>
          </p:spPr>
        </p:pic>
        <p:sp>
          <p:nvSpPr>
            <p:cNvPr id="1451" name="Google Shape;1451;p135"/>
            <p:cNvSpPr txBox="1"/>
            <p:nvPr/>
          </p:nvSpPr>
          <p:spPr>
            <a:xfrm>
              <a:off x="2310340" y="270701"/>
              <a:ext cx="45642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an atom?</a:t>
              </a:r>
              <a:endParaRPr sz="4000"/>
            </a:p>
          </p:txBody>
        </p:sp>
        <p:sp>
          <p:nvSpPr>
            <p:cNvPr id="1452" name="Google Shape;1452;p135"/>
            <p:cNvSpPr/>
            <p:nvPr/>
          </p:nvSpPr>
          <p:spPr>
            <a:xfrm>
              <a:off x="2596491" y="2172015"/>
              <a:ext cx="3940292" cy="3551852"/>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1453" name="Google Shape;1453;p13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p:nvPr/>
        </p:nvSpPr>
        <p:spPr>
          <a:xfrm>
            <a:off x="3078536" y="869904"/>
            <a:ext cx="2977097"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Nucleus</a:t>
            </a:r>
            <a:endParaRPr/>
          </a:p>
        </p:txBody>
      </p:sp>
      <p:sp>
        <p:nvSpPr>
          <p:cNvPr id="249" name="Google Shape;249;p15"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15"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pic>
        <p:nvPicPr>
          <p:cNvPr id="1459" name="Google Shape;1459;p136"/>
          <p:cNvPicPr preferRelativeResize="0"/>
          <p:nvPr/>
        </p:nvPicPr>
        <p:blipFill rotWithShape="1">
          <a:blip r:embed="rId3">
            <a:alphaModFix/>
          </a:blip>
          <a:srcRect/>
          <a:stretch/>
        </p:blipFill>
        <p:spPr>
          <a:xfrm>
            <a:off x="1786858" y="2247152"/>
            <a:ext cx="5451058" cy="3748127"/>
          </a:xfrm>
          <a:prstGeom prst="rect">
            <a:avLst/>
          </a:prstGeom>
          <a:noFill/>
          <a:ln>
            <a:noFill/>
          </a:ln>
        </p:spPr>
      </p:pic>
      <p:grpSp>
        <p:nvGrpSpPr>
          <p:cNvPr id="1460" name="Google Shape;1460;p136"/>
          <p:cNvGrpSpPr/>
          <p:nvPr/>
        </p:nvGrpSpPr>
        <p:grpSpPr>
          <a:xfrm>
            <a:off x="2230255" y="691119"/>
            <a:ext cx="3926550" cy="4698703"/>
            <a:chOff x="2310340" y="270701"/>
            <a:chExt cx="3926550" cy="4698703"/>
          </a:xfrm>
        </p:grpSpPr>
        <p:pic>
          <p:nvPicPr>
            <p:cNvPr id="1461" name="Google Shape;1461;p136"/>
            <p:cNvPicPr preferRelativeResize="0"/>
            <p:nvPr/>
          </p:nvPicPr>
          <p:blipFill rotWithShape="1">
            <a:blip r:embed="rId4">
              <a:alphaModFix/>
            </a:blip>
            <a:srcRect l="13938" t="12281" r="15692" b="12281"/>
            <a:stretch/>
          </p:blipFill>
          <p:spPr>
            <a:xfrm>
              <a:off x="2756182" y="2375287"/>
              <a:ext cx="590748" cy="633295"/>
            </a:xfrm>
            <a:prstGeom prst="rect">
              <a:avLst/>
            </a:prstGeom>
            <a:noFill/>
            <a:ln>
              <a:noFill/>
            </a:ln>
          </p:spPr>
        </p:pic>
        <p:pic>
          <p:nvPicPr>
            <p:cNvPr id="1462" name="Google Shape;1462;p136"/>
            <p:cNvPicPr preferRelativeResize="0"/>
            <p:nvPr/>
          </p:nvPicPr>
          <p:blipFill rotWithShape="1">
            <a:blip r:embed="rId4">
              <a:alphaModFix/>
            </a:blip>
            <a:srcRect l="13938" t="12281" r="15692" b="12281"/>
            <a:stretch/>
          </p:blipFill>
          <p:spPr>
            <a:xfrm>
              <a:off x="4247546" y="2448126"/>
              <a:ext cx="590748" cy="633295"/>
            </a:xfrm>
            <a:prstGeom prst="rect">
              <a:avLst/>
            </a:prstGeom>
            <a:noFill/>
            <a:ln>
              <a:noFill/>
            </a:ln>
          </p:spPr>
        </p:pic>
        <p:pic>
          <p:nvPicPr>
            <p:cNvPr id="1463" name="Google Shape;1463;p136"/>
            <p:cNvPicPr preferRelativeResize="0"/>
            <p:nvPr/>
          </p:nvPicPr>
          <p:blipFill rotWithShape="1">
            <a:blip r:embed="rId4">
              <a:alphaModFix/>
            </a:blip>
            <a:srcRect l="13938" t="12281" r="15692" b="12281"/>
            <a:stretch/>
          </p:blipFill>
          <p:spPr>
            <a:xfrm>
              <a:off x="3349473" y="3835309"/>
              <a:ext cx="488704" cy="523901"/>
            </a:xfrm>
            <a:prstGeom prst="rect">
              <a:avLst/>
            </a:prstGeom>
            <a:noFill/>
            <a:ln>
              <a:noFill/>
            </a:ln>
          </p:spPr>
        </p:pic>
        <p:pic>
          <p:nvPicPr>
            <p:cNvPr id="1464" name="Google Shape;1464;p136"/>
            <p:cNvPicPr preferRelativeResize="0"/>
            <p:nvPr/>
          </p:nvPicPr>
          <p:blipFill rotWithShape="1">
            <a:blip r:embed="rId4">
              <a:alphaModFix/>
            </a:blip>
            <a:srcRect l="13938" t="12281" r="15692" b="12281"/>
            <a:stretch/>
          </p:blipFill>
          <p:spPr>
            <a:xfrm>
              <a:off x="4530596" y="4336109"/>
              <a:ext cx="590748" cy="633295"/>
            </a:xfrm>
            <a:prstGeom prst="rect">
              <a:avLst/>
            </a:prstGeom>
            <a:noFill/>
            <a:ln>
              <a:noFill/>
            </a:ln>
          </p:spPr>
        </p:pic>
        <p:pic>
          <p:nvPicPr>
            <p:cNvPr id="1465" name="Google Shape;1465;p136"/>
            <p:cNvPicPr preferRelativeResize="0"/>
            <p:nvPr/>
          </p:nvPicPr>
          <p:blipFill rotWithShape="1">
            <a:blip r:embed="rId4">
              <a:alphaModFix/>
            </a:blip>
            <a:srcRect l="13938" t="12281" r="15692" b="12281"/>
            <a:stretch/>
          </p:blipFill>
          <p:spPr>
            <a:xfrm>
              <a:off x="5595060" y="3491281"/>
              <a:ext cx="641830" cy="688056"/>
            </a:xfrm>
            <a:prstGeom prst="rect">
              <a:avLst/>
            </a:prstGeom>
            <a:noFill/>
            <a:ln>
              <a:noFill/>
            </a:ln>
          </p:spPr>
        </p:pic>
        <p:sp>
          <p:nvSpPr>
            <p:cNvPr id="1466" name="Google Shape;1466;p136"/>
            <p:cNvSpPr txBox="1"/>
            <p:nvPr/>
          </p:nvSpPr>
          <p:spPr>
            <a:xfrm>
              <a:off x="2310340" y="270701"/>
              <a:ext cx="1847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800">
                <a:solidFill>
                  <a:schemeClr val="dk1"/>
                </a:solidFill>
                <a:latin typeface="Calibri"/>
                <a:ea typeface="Calibri"/>
                <a:cs typeface="Calibri"/>
                <a:sym typeface="Calibri"/>
              </a:endParaRPr>
            </a:p>
          </p:txBody>
        </p:sp>
      </p:grpSp>
      <p:sp>
        <p:nvSpPr>
          <p:cNvPr id="1467" name="Google Shape;1467;p136"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36"/>
          <p:cNvSpPr txBox="1"/>
          <p:nvPr/>
        </p:nvSpPr>
        <p:spPr>
          <a:xfrm>
            <a:off x="849550" y="474225"/>
            <a:ext cx="79464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the relationship between atoms and matter?</a:t>
            </a:r>
            <a:endParaRPr sz="400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137"/>
          <p:cNvSpPr txBox="1">
            <a:spLocks noGrp="1"/>
          </p:cNvSpPr>
          <p:nvPr>
            <p:ph type="title"/>
          </p:nvPr>
        </p:nvSpPr>
        <p:spPr>
          <a:xfrm>
            <a:off x="614362" y="7318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a:t>What does the modern atomic model show?</a:t>
            </a:r>
            <a:endParaRPr sz="4000"/>
          </a:p>
        </p:txBody>
      </p:sp>
      <p:pic>
        <p:nvPicPr>
          <p:cNvPr id="1475" name="Google Shape;1475;p137"/>
          <p:cNvPicPr preferRelativeResize="0">
            <a:picLocks noGrp="1"/>
          </p:cNvPicPr>
          <p:nvPr>
            <p:ph type="body" idx="1"/>
          </p:nvPr>
        </p:nvPicPr>
        <p:blipFill rotWithShape="1">
          <a:blip r:embed="rId3">
            <a:alphaModFix/>
          </a:blip>
          <a:srcRect l="-40915" r="-40915"/>
          <a:stretch/>
        </p:blipFill>
        <p:spPr>
          <a:xfrm>
            <a:off x="898956" y="2092946"/>
            <a:ext cx="7411575" cy="4076081"/>
          </a:xfrm>
          <a:prstGeom prst="rect">
            <a:avLst/>
          </a:prstGeom>
          <a:noFill/>
          <a:ln w="9525" cap="flat" cmpd="sng">
            <a:solidFill>
              <a:schemeClr val="lt1"/>
            </a:solidFill>
            <a:prstDash val="solid"/>
            <a:round/>
            <a:headEnd type="none" w="sm" len="sm"/>
            <a:tailEnd type="none" w="sm" len="sm"/>
          </a:ln>
        </p:spPr>
      </p:pic>
      <p:sp>
        <p:nvSpPr>
          <p:cNvPr id="1476" name="Google Shape;1476;p13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Google Shape;1482;p138"/>
          <p:cNvSpPr txBox="1"/>
          <p:nvPr/>
        </p:nvSpPr>
        <p:spPr>
          <a:xfrm>
            <a:off x="114300" y="696777"/>
            <a:ext cx="9144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are protons?</a:t>
            </a:r>
            <a:endParaRPr sz="4000"/>
          </a:p>
        </p:txBody>
      </p:sp>
      <p:grpSp>
        <p:nvGrpSpPr>
          <p:cNvPr id="1483" name="Google Shape;1483;p138"/>
          <p:cNvGrpSpPr/>
          <p:nvPr/>
        </p:nvGrpSpPr>
        <p:grpSpPr>
          <a:xfrm>
            <a:off x="2124274" y="2455008"/>
            <a:ext cx="4895451" cy="4123004"/>
            <a:chOff x="2592402" y="1354870"/>
            <a:chExt cx="4895451" cy="4123004"/>
          </a:xfrm>
        </p:grpSpPr>
        <p:pic>
          <p:nvPicPr>
            <p:cNvPr id="1484" name="Google Shape;1484;p138"/>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1485" name="Google Shape;1485;p138"/>
            <p:cNvSpPr txBox="1"/>
            <p:nvPr/>
          </p:nvSpPr>
          <p:spPr>
            <a:xfrm>
              <a:off x="5815838" y="1354870"/>
              <a:ext cx="116288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a:p>
          </p:txBody>
        </p:sp>
        <p:sp>
          <p:nvSpPr>
            <p:cNvPr id="1486" name="Google Shape;1486;p138"/>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487" name="Google Shape;1487;p138"/>
            <p:cNvCxnSpPr>
              <a:stCxn id="1485" idx="2"/>
            </p:cNvCxnSpPr>
            <p:nvPr/>
          </p:nvCxnSpPr>
          <p:spPr>
            <a:xfrm flipH="1">
              <a:off x="4670179" y="1862701"/>
              <a:ext cx="17271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1488" name="Google Shape;1488;p138"/>
            <p:cNvSpPr/>
            <p:nvPr/>
          </p:nvSpPr>
          <p:spPr>
            <a:xfrm>
              <a:off x="6377832" y="1839617"/>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489" name="Google Shape;1489;p138"/>
            <p:cNvCxnSpPr>
              <a:stCxn id="1490" idx="0"/>
            </p:cNvCxnSpPr>
            <p:nvPr/>
          </p:nvCxnSpPr>
          <p:spPr>
            <a:xfrm rot="10800000">
              <a:off x="5325151" y="3957529"/>
              <a:ext cx="1499700" cy="96690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1490" name="Google Shape;1490;p138"/>
            <p:cNvSpPr txBox="1"/>
            <p:nvPr/>
          </p:nvSpPr>
          <p:spPr>
            <a:xfrm>
              <a:off x="6161849" y="4924429"/>
              <a:ext cx="1326004"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Nucleus</a:t>
              </a:r>
              <a:endParaRPr/>
            </a:p>
          </p:txBody>
        </p:sp>
      </p:grpSp>
      <p:sp>
        <p:nvSpPr>
          <p:cNvPr id="1491" name="Google Shape;1491;p138"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139"/>
          <p:cNvSpPr txBox="1"/>
          <p:nvPr/>
        </p:nvSpPr>
        <p:spPr>
          <a:xfrm>
            <a:off x="0" y="893062"/>
            <a:ext cx="9144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charge do protons have?</a:t>
            </a:r>
            <a:endParaRPr sz="4000"/>
          </a:p>
        </p:txBody>
      </p:sp>
      <p:grpSp>
        <p:nvGrpSpPr>
          <p:cNvPr id="1498" name="Google Shape;1498;p139"/>
          <p:cNvGrpSpPr/>
          <p:nvPr/>
        </p:nvGrpSpPr>
        <p:grpSpPr>
          <a:xfrm>
            <a:off x="2124274" y="2455008"/>
            <a:ext cx="4895451" cy="4123004"/>
            <a:chOff x="2592402" y="1354870"/>
            <a:chExt cx="4895451" cy="4123004"/>
          </a:xfrm>
        </p:grpSpPr>
        <p:pic>
          <p:nvPicPr>
            <p:cNvPr id="1499" name="Google Shape;1499;p139"/>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1500" name="Google Shape;1500;p139"/>
            <p:cNvSpPr txBox="1"/>
            <p:nvPr/>
          </p:nvSpPr>
          <p:spPr>
            <a:xfrm>
              <a:off x="5815838" y="1354870"/>
              <a:ext cx="116288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a:p>
          </p:txBody>
        </p:sp>
        <p:sp>
          <p:nvSpPr>
            <p:cNvPr id="1501" name="Google Shape;1501;p139"/>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502" name="Google Shape;1502;p139"/>
            <p:cNvCxnSpPr>
              <a:stCxn id="1500" idx="2"/>
            </p:cNvCxnSpPr>
            <p:nvPr/>
          </p:nvCxnSpPr>
          <p:spPr>
            <a:xfrm flipH="1">
              <a:off x="4670179" y="1862701"/>
              <a:ext cx="17271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503" name="Google Shape;1503;p139"/>
            <p:cNvCxnSpPr>
              <a:stCxn id="1504" idx="0"/>
            </p:cNvCxnSpPr>
            <p:nvPr/>
          </p:nvCxnSpPr>
          <p:spPr>
            <a:xfrm rot="10800000">
              <a:off x="5325151" y="3957529"/>
              <a:ext cx="1499700" cy="96690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1504" name="Google Shape;1504;p139"/>
            <p:cNvSpPr txBox="1"/>
            <p:nvPr/>
          </p:nvSpPr>
          <p:spPr>
            <a:xfrm>
              <a:off x="6161849" y="4924429"/>
              <a:ext cx="1326004"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Nucleus</a:t>
              </a:r>
              <a:endParaRPr/>
            </a:p>
          </p:txBody>
        </p:sp>
      </p:grpSp>
      <p:sp>
        <p:nvSpPr>
          <p:cNvPr id="1505" name="Google Shape;1505;p139"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p140"/>
          <p:cNvSpPr txBox="1"/>
          <p:nvPr/>
        </p:nvSpPr>
        <p:spPr>
          <a:xfrm>
            <a:off x="3078536" y="869904"/>
            <a:ext cx="3115853"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Neutron</a:t>
            </a:r>
            <a:endParaRPr/>
          </a:p>
        </p:txBody>
      </p:sp>
      <p:sp>
        <p:nvSpPr>
          <p:cNvPr id="1512" name="Google Shape;1512;p140"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3" name="Google Shape;1513;p140"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141"/>
          <p:cNvSpPr txBox="1"/>
          <p:nvPr/>
        </p:nvSpPr>
        <p:spPr>
          <a:xfrm>
            <a:off x="5" y="777145"/>
            <a:ext cx="9144000" cy="163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Neutrons</a:t>
            </a:r>
            <a:r>
              <a:rPr lang="en-US" sz="3500">
                <a:solidFill>
                  <a:schemeClr val="dk1"/>
                </a:solidFill>
                <a:latin typeface="Calibri"/>
                <a:ea typeface="Calibri"/>
                <a:cs typeface="Calibri"/>
                <a:sym typeface="Calibri"/>
              </a:rPr>
              <a:t>: subatomic particles with no charge (neutral charge) found in the nucleus of atoms</a:t>
            </a:r>
            <a:endParaRPr sz="3500"/>
          </a:p>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grpSp>
        <p:nvGrpSpPr>
          <p:cNvPr id="1520" name="Google Shape;1520;p141"/>
          <p:cNvGrpSpPr/>
          <p:nvPr/>
        </p:nvGrpSpPr>
        <p:grpSpPr>
          <a:xfrm>
            <a:off x="2305959" y="2524233"/>
            <a:ext cx="5217432" cy="4129520"/>
            <a:chOff x="2248809" y="1341919"/>
            <a:chExt cx="5217432" cy="4129520"/>
          </a:xfrm>
        </p:grpSpPr>
        <p:pic>
          <p:nvPicPr>
            <p:cNvPr id="1521" name="Google Shape;1521;p141"/>
            <p:cNvPicPr preferRelativeResize="0"/>
            <p:nvPr/>
          </p:nvPicPr>
          <p:blipFill rotWithShape="1">
            <a:blip r:embed="rId3">
              <a:alphaModFix/>
            </a:blip>
            <a:srcRect/>
            <a:stretch/>
          </p:blipFill>
          <p:spPr>
            <a:xfrm>
              <a:off x="2248809" y="1468615"/>
              <a:ext cx="4646382" cy="4002824"/>
            </a:xfrm>
            <a:prstGeom prst="rect">
              <a:avLst/>
            </a:prstGeom>
            <a:noFill/>
            <a:ln>
              <a:noFill/>
            </a:ln>
          </p:spPr>
        </p:pic>
        <p:sp>
          <p:nvSpPr>
            <p:cNvPr id="1522" name="Google Shape;1522;p141"/>
            <p:cNvSpPr txBox="1"/>
            <p:nvPr/>
          </p:nvSpPr>
          <p:spPr>
            <a:xfrm>
              <a:off x="6089420" y="1341919"/>
              <a:ext cx="1376821" cy="507831"/>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Neutron</a:t>
              </a:r>
              <a:endParaRPr/>
            </a:p>
          </p:txBody>
        </p:sp>
        <p:sp>
          <p:nvSpPr>
            <p:cNvPr id="1523" name="Google Shape;1523;p141"/>
            <p:cNvSpPr/>
            <p:nvPr/>
          </p:nvSpPr>
          <p:spPr>
            <a:xfrm>
              <a:off x="3529012" y="2633424"/>
              <a:ext cx="1957387"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524" name="Google Shape;1524;p141"/>
            <p:cNvCxnSpPr/>
            <p:nvPr/>
          </p:nvCxnSpPr>
          <p:spPr>
            <a:xfrm flipH="1">
              <a:off x="4937887" y="2027088"/>
              <a:ext cx="1295464" cy="1092492"/>
            </a:xfrm>
            <a:prstGeom prst="straightConnector1">
              <a:avLst/>
            </a:prstGeom>
            <a:noFill/>
            <a:ln w="76200" cap="flat" cmpd="sng">
              <a:solidFill>
                <a:srgbClr val="FFFF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525" name="Google Shape;1525;p141"/>
            <p:cNvCxnSpPr/>
            <p:nvPr/>
          </p:nvCxnSpPr>
          <p:spPr>
            <a:xfrm rot="10800000">
              <a:off x="5136838" y="3957579"/>
              <a:ext cx="1124801" cy="96685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1526" name="Google Shape;1526;p141"/>
            <p:cNvSpPr txBox="1"/>
            <p:nvPr/>
          </p:nvSpPr>
          <p:spPr>
            <a:xfrm>
              <a:off x="5764387" y="4924431"/>
              <a:ext cx="132671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Nucleus</a:t>
              </a:r>
              <a:endParaRPr sz="2700">
                <a:solidFill>
                  <a:schemeClr val="dk1"/>
                </a:solidFill>
                <a:latin typeface="Calibri"/>
                <a:ea typeface="Calibri"/>
                <a:cs typeface="Calibri"/>
                <a:sym typeface="Calibri"/>
              </a:endParaRPr>
            </a:p>
          </p:txBody>
        </p:sp>
      </p:grpSp>
      <p:sp>
        <p:nvSpPr>
          <p:cNvPr id="1527" name="Google Shape;1527;p141"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8" name="Google Shape;1528;p141" descr="Blog"/>
          <p:cNvPicPr preferRelativeResize="0"/>
          <p:nvPr/>
        </p:nvPicPr>
        <p:blipFill rotWithShape="1">
          <a:blip r:embed="rId5">
            <a:alphaModFix/>
          </a:blip>
          <a:srcRect/>
          <a:stretch/>
        </p:blipFill>
        <p:spPr>
          <a:xfrm>
            <a:off x="849542" y="187766"/>
            <a:ext cx="474009" cy="474009"/>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1534" name="Google Shape;1534;gdae0965b00_0_61"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gdae0965b00_0_61"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Google Shape;1541;gdae0965b00_0_67"/>
          <p:cNvSpPr txBox="1"/>
          <p:nvPr/>
        </p:nvSpPr>
        <p:spPr>
          <a:xfrm>
            <a:off x="0" y="699962"/>
            <a:ext cx="9144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are neutrons?</a:t>
            </a:r>
            <a:endParaRPr sz="4000"/>
          </a:p>
        </p:txBody>
      </p:sp>
      <p:sp>
        <p:nvSpPr>
          <p:cNvPr id="1542" name="Google Shape;1542;gdae0965b00_0_67"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3" name="Google Shape;1543;gdae0965b00_0_67"/>
          <p:cNvGrpSpPr/>
          <p:nvPr/>
        </p:nvGrpSpPr>
        <p:grpSpPr>
          <a:xfrm>
            <a:off x="1963346" y="2013933"/>
            <a:ext cx="5217311" cy="4129519"/>
            <a:chOff x="2248809" y="1341919"/>
            <a:chExt cx="5217311" cy="4129519"/>
          </a:xfrm>
        </p:grpSpPr>
        <p:pic>
          <p:nvPicPr>
            <p:cNvPr id="1544" name="Google Shape;1544;gdae0965b00_0_67"/>
            <p:cNvPicPr preferRelativeResize="0"/>
            <p:nvPr/>
          </p:nvPicPr>
          <p:blipFill rotWithShape="1">
            <a:blip r:embed="rId4">
              <a:alphaModFix/>
            </a:blip>
            <a:srcRect/>
            <a:stretch/>
          </p:blipFill>
          <p:spPr>
            <a:xfrm>
              <a:off x="2248809" y="1468615"/>
              <a:ext cx="4646381" cy="4002823"/>
            </a:xfrm>
            <a:prstGeom prst="rect">
              <a:avLst/>
            </a:prstGeom>
            <a:noFill/>
            <a:ln>
              <a:noFill/>
            </a:ln>
          </p:spPr>
        </p:pic>
        <p:sp>
          <p:nvSpPr>
            <p:cNvPr id="1545" name="Google Shape;1545;gdae0965b00_0_67"/>
            <p:cNvSpPr txBox="1"/>
            <p:nvPr/>
          </p:nvSpPr>
          <p:spPr>
            <a:xfrm>
              <a:off x="6089420" y="1341919"/>
              <a:ext cx="1376700" cy="5079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Neutron</a:t>
              </a:r>
              <a:endParaRPr/>
            </a:p>
          </p:txBody>
        </p:sp>
        <p:sp>
          <p:nvSpPr>
            <p:cNvPr id="1546" name="Google Shape;1546;gdae0965b00_0_67"/>
            <p:cNvSpPr/>
            <p:nvPr/>
          </p:nvSpPr>
          <p:spPr>
            <a:xfrm>
              <a:off x="3529012" y="2633424"/>
              <a:ext cx="1957500" cy="1673100"/>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547" name="Google Shape;1547;gdae0965b00_0_67"/>
            <p:cNvCxnSpPr/>
            <p:nvPr/>
          </p:nvCxnSpPr>
          <p:spPr>
            <a:xfrm flipH="1">
              <a:off x="4937951" y="2027088"/>
              <a:ext cx="1295400" cy="1092600"/>
            </a:xfrm>
            <a:prstGeom prst="straightConnector1">
              <a:avLst/>
            </a:prstGeom>
            <a:noFill/>
            <a:ln w="76200" cap="flat" cmpd="sng">
              <a:solidFill>
                <a:srgbClr val="FFFF00"/>
              </a:solidFill>
              <a:prstDash val="solid"/>
              <a:round/>
              <a:headEnd type="none" w="sm" len="sm"/>
              <a:tailEnd type="stealth" w="med" len="med"/>
            </a:ln>
            <a:effectLst>
              <a:outerShdw blurRad="40000" dist="20000" dir="5400000" rotWithShape="0">
                <a:srgbClr val="000000">
                  <a:alpha val="37650"/>
                </a:srgbClr>
              </a:outerShdw>
            </a:effectLst>
          </p:spPr>
        </p:cxnSp>
        <p:cxnSp>
          <p:nvCxnSpPr>
            <p:cNvPr id="1548" name="Google Shape;1548;gdae0965b00_0_67"/>
            <p:cNvCxnSpPr/>
            <p:nvPr/>
          </p:nvCxnSpPr>
          <p:spPr>
            <a:xfrm rot="10800000">
              <a:off x="5136939" y="3957529"/>
              <a:ext cx="1124700" cy="96690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50"/>
                </a:srgbClr>
              </a:outerShdw>
            </a:effectLst>
          </p:spPr>
        </p:cxnSp>
        <p:sp>
          <p:nvSpPr>
            <p:cNvPr id="1549" name="Google Shape;1549;gdae0965b00_0_67"/>
            <p:cNvSpPr txBox="1"/>
            <p:nvPr/>
          </p:nvSpPr>
          <p:spPr>
            <a:xfrm>
              <a:off x="5764387" y="4924431"/>
              <a:ext cx="13266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Nucleus</a:t>
              </a:r>
              <a:endParaRPr sz="2700">
                <a:solidFill>
                  <a:schemeClr val="dk1"/>
                </a:solidFill>
                <a:latin typeface="Calibri"/>
                <a:ea typeface="Calibri"/>
                <a:cs typeface="Calibri"/>
                <a:sym typeface="Calibri"/>
              </a:endParaRPr>
            </a:p>
          </p:txBody>
        </p:sp>
      </p:gr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pic>
        <p:nvPicPr>
          <p:cNvPr id="1555" name="Google Shape;1555;p142"/>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1556" name="Google Shape;1556;p142"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Google Shape;1562;p143"/>
          <p:cNvSpPr txBox="1"/>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AMU = </a:t>
            </a:r>
            <a:r>
              <a:rPr lang="en-US" sz="4400" b="1" u="sng">
                <a:solidFill>
                  <a:srgbClr val="FF0000"/>
                </a:solidFill>
                <a:latin typeface="Calibri"/>
                <a:ea typeface="Calibri"/>
                <a:cs typeface="Calibri"/>
                <a:sym typeface="Calibri"/>
              </a:rPr>
              <a:t>A</a:t>
            </a:r>
            <a:r>
              <a:rPr lang="en-US" sz="4400">
                <a:solidFill>
                  <a:schemeClr val="dk1"/>
                </a:solidFill>
                <a:latin typeface="Calibri"/>
                <a:ea typeface="Calibri"/>
                <a:cs typeface="Calibri"/>
                <a:sym typeface="Calibri"/>
              </a:rPr>
              <a:t>tomic </a:t>
            </a:r>
            <a:r>
              <a:rPr lang="en-US" sz="4400" b="1" u="sng">
                <a:solidFill>
                  <a:srgbClr val="FF0000"/>
                </a:solidFill>
                <a:latin typeface="Calibri"/>
                <a:ea typeface="Calibri"/>
                <a:cs typeface="Calibri"/>
                <a:sym typeface="Calibri"/>
              </a:rPr>
              <a:t>M</a:t>
            </a:r>
            <a:r>
              <a:rPr lang="en-US" sz="4400">
                <a:solidFill>
                  <a:schemeClr val="dk1"/>
                </a:solidFill>
                <a:latin typeface="Calibri"/>
                <a:ea typeface="Calibri"/>
                <a:cs typeface="Calibri"/>
                <a:sym typeface="Calibri"/>
              </a:rPr>
              <a:t>ass </a:t>
            </a:r>
            <a:r>
              <a:rPr lang="en-US" sz="4400" b="1" u="sng">
                <a:solidFill>
                  <a:srgbClr val="FF0000"/>
                </a:solidFill>
                <a:latin typeface="Calibri"/>
                <a:ea typeface="Calibri"/>
                <a:cs typeface="Calibri"/>
                <a:sym typeface="Calibri"/>
              </a:rPr>
              <a:t>U</a:t>
            </a:r>
            <a:r>
              <a:rPr lang="en-US" sz="4400">
                <a:solidFill>
                  <a:schemeClr val="dk1"/>
                </a:solidFill>
                <a:latin typeface="Calibri"/>
                <a:ea typeface="Calibri"/>
                <a:cs typeface="Calibri"/>
                <a:sym typeface="Calibri"/>
              </a:rPr>
              <a:t>nit</a:t>
            </a:r>
            <a:endParaRPr sz="4400">
              <a:solidFill>
                <a:schemeClr val="dk1"/>
              </a:solidFill>
              <a:latin typeface="Calibri"/>
              <a:ea typeface="Calibri"/>
              <a:cs typeface="Calibri"/>
              <a:sym typeface="Calibri"/>
            </a:endParaRPr>
          </a:p>
        </p:txBody>
      </p:sp>
      <p:pic>
        <p:nvPicPr>
          <p:cNvPr id="1563" name="Google Shape;1563;p143" descr="measure.jpg"/>
          <p:cNvPicPr preferRelativeResize="0"/>
          <p:nvPr/>
        </p:nvPicPr>
        <p:blipFill rotWithShape="1">
          <a:blip r:embed="rId3">
            <a:alphaModFix/>
          </a:blip>
          <a:srcRect l="-9550" r="-9550"/>
          <a:stretch/>
        </p:blipFill>
        <p:spPr>
          <a:xfrm>
            <a:off x="457200" y="1600200"/>
            <a:ext cx="8229600" cy="4525963"/>
          </a:xfrm>
          <a:prstGeom prst="rect">
            <a:avLst/>
          </a:prstGeom>
          <a:noFill/>
          <a:ln>
            <a:noFill/>
          </a:ln>
        </p:spPr>
      </p:pic>
      <p:sp>
        <p:nvSpPr>
          <p:cNvPr id="1564" name="Google Shape;1564;p143"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6"/>
          <p:cNvSpPr txBox="1"/>
          <p:nvPr/>
        </p:nvSpPr>
        <p:spPr>
          <a:xfrm>
            <a:off x="874387" y="739225"/>
            <a:ext cx="77532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Nucleus</a:t>
            </a:r>
            <a:r>
              <a:rPr lang="en-US" sz="3500">
                <a:solidFill>
                  <a:schemeClr val="dk1"/>
                </a:solidFill>
                <a:latin typeface="Calibri"/>
                <a:ea typeface="Calibri"/>
                <a:cs typeface="Calibri"/>
                <a:sym typeface="Calibri"/>
              </a:rPr>
              <a:t>: the center of the atom that is made up of protons and neutrons </a:t>
            </a:r>
            <a:endParaRPr sz="3500"/>
          </a:p>
        </p:txBody>
      </p:sp>
      <p:grpSp>
        <p:nvGrpSpPr>
          <p:cNvPr id="257" name="Google Shape;257;p16"/>
          <p:cNvGrpSpPr/>
          <p:nvPr/>
        </p:nvGrpSpPr>
        <p:grpSpPr>
          <a:xfrm>
            <a:off x="2749565" y="2575188"/>
            <a:ext cx="4002824" cy="4002824"/>
            <a:chOff x="2592402" y="1475050"/>
            <a:chExt cx="4002824" cy="4002824"/>
          </a:xfrm>
        </p:grpSpPr>
        <p:pic>
          <p:nvPicPr>
            <p:cNvPr id="258" name="Google Shape;258;p16"/>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259" name="Google Shape;259;p16"/>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60" name="Google Shape;260;p16"/>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1" name="Google Shape;261;p16"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16" descr="Blog"/>
          <p:cNvPicPr preferRelativeResize="0"/>
          <p:nvPr/>
        </p:nvPicPr>
        <p:blipFill rotWithShape="1">
          <a:blip r:embed="rId5">
            <a:alphaModFix/>
          </a:blip>
          <a:srcRect/>
          <a:stretch/>
        </p:blipFill>
        <p:spPr>
          <a:xfrm>
            <a:off x="849542" y="187766"/>
            <a:ext cx="474009" cy="474009"/>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pic>
        <p:nvPicPr>
          <p:cNvPr id="1570" name="Google Shape;1570;p144"/>
          <p:cNvPicPr preferRelativeResize="0">
            <a:picLocks noGrp="1"/>
          </p:cNvPicPr>
          <p:nvPr>
            <p:ph type="body" idx="1"/>
          </p:nvPr>
        </p:nvPicPr>
        <p:blipFill rotWithShape="1">
          <a:blip r:embed="rId3">
            <a:alphaModFix/>
          </a:blip>
          <a:srcRect l="45151" t="44749" r="44626" b="44227"/>
          <a:stretch/>
        </p:blipFill>
        <p:spPr>
          <a:xfrm>
            <a:off x="1349716" y="1665088"/>
            <a:ext cx="2983365" cy="3217595"/>
          </a:xfrm>
          <a:prstGeom prst="rect">
            <a:avLst/>
          </a:prstGeom>
          <a:noFill/>
          <a:ln w="9525" cap="flat" cmpd="sng">
            <a:solidFill>
              <a:schemeClr val="lt1"/>
            </a:solidFill>
            <a:prstDash val="solid"/>
            <a:round/>
            <a:headEnd type="none" w="sm" len="sm"/>
            <a:tailEnd type="none" w="sm" len="sm"/>
          </a:ln>
        </p:spPr>
      </p:pic>
      <p:sp>
        <p:nvSpPr>
          <p:cNvPr id="1571" name="Google Shape;1571;p144"/>
          <p:cNvSpPr txBox="1"/>
          <p:nvPr/>
        </p:nvSpPr>
        <p:spPr>
          <a:xfrm>
            <a:off x="4685710" y="2694292"/>
            <a:ext cx="351857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chemeClr val="dk1"/>
                </a:solidFill>
                <a:latin typeface="Calibri"/>
                <a:ea typeface="Calibri"/>
                <a:cs typeface="Calibri"/>
                <a:sym typeface="Calibri"/>
              </a:rPr>
              <a:t>= 1 amu</a:t>
            </a:r>
            <a:endParaRPr sz="6000">
              <a:solidFill>
                <a:schemeClr val="dk1"/>
              </a:solidFill>
              <a:latin typeface="Calibri"/>
              <a:ea typeface="Calibri"/>
              <a:cs typeface="Calibri"/>
              <a:sym typeface="Calibri"/>
            </a:endParaRPr>
          </a:p>
        </p:txBody>
      </p:sp>
      <p:sp>
        <p:nvSpPr>
          <p:cNvPr id="1572" name="Google Shape;1572;p144"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145"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4" name="Google Shape;1584;p146"/>
          <p:cNvSpPr txBox="1"/>
          <p:nvPr/>
        </p:nvSpPr>
        <p:spPr>
          <a:xfrm>
            <a:off x="0" y="800240"/>
            <a:ext cx="91440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are neutrons?</a:t>
            </a:r>
            <a:endParaRPr sz="4000"/>
          </a:p>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grpSp>
        <p:nvGrpSpPr>
          <p:cNvPr id="1585" name="Google Shape;1585;p146"/>
          <p:cNvGrpSpPr/>
          <p:nvPr/>
        </p:nvGrpSpPr>
        <p:grpSpPr>
          <a:xfrm>
            <a:off x="2305959" y="2524233"/>
            <a:ext cx="5217432" cy="4129520"/>
            <a:chOff x="2248809" y="1341919"/>
            <a:chExt cx="5217432" cy="4129520"/>
          </a:xfrm>
        </p:grpSpPr>
        <p:pic>
          <p:nvPicPr>
            <p:cNvPr id="1586" name="Google Shape;1586;p146"/>
            <p:cNvPicPr preferRelativeResize="0"/>
            <p:nvPr/>
          </p:nvPicPr>
          <p:blipFill rotWithShape="1">
            <a:blip r:embed="rId3">
              <a:alphaModFix/>
            </a:blip>
            <a:srcRect/>
            <a:stretch/>
          </p:blipFill>
          <p:spPr>
            <a:xfrm>
              <a:off x="2248809" y="1468615"/>
              <a:ext cx="4646382" cy="4002824"/>
            </a:xfrm>
            <a:prstGeom prst="rect">
              <a:avLst/>
            </a:prstGeom>
            <a:noFill/>
            <a:ln>
              <a:noFill/>
            </a:ln>
          </p:spPr>
        </p:pic>
        <p:sp>
          <p:nvSpPr>
            <p:cNvPr id="1587" name="Google Shape;1587;p146"/>
            <p:cNvSpPr txBox="1"/>
            <p:nvPr/>
          </p:nvSpPr>
          <p:spPr>
            <a:xfrm>
              <a:off x="6089420" y="1341919"/>
              <a:ext cx="1376821" cy="507831"/>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Neutron</a:t>
              </a:r>
              <a:endParaRPr/>
            </a:p>
          </p:txBody>
        </p:sp>
        <p:sp>
          <p:nvSpPr>
            <p:cNvPr id="1588" name="Google Shape;1588;p146"/>
            <p:cNvSpPr/>
            <p:nvPr/>
          </p:nvSpPr>
          <p:spPr>
            <a:xfrm>
              <a:off x="3529012" y="2633424"/>
              <a:ext cx="1957387"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589" name="Google Shape;1589;p146"/>
            <p:cNvCxnSpPr/>
            <p:nvPr/>
          </p:nvCxnSpPr>
          <p:spPr>
            <a:xfrm flipH="1">
              <a:off x="4937887" y="2027088"/>
              <a:ext cx="1295464" cy="1092492"/>
            </a:xfrm>
            <a:prstGeom prst="straightConnector1">
              <a:avLst/>
            </a:prstGeom>
            <a:noFill/>
            <a:ln w="76200" cap="flat" cmpd="sng">
              <a:solidFill>
                <a:srgbClr val="FFFF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590" name="Google Shape;1590;p146"/>
            <p:cNvCxnSpPr/>
            <p:nvPr/>
          </p:nvCxnSpPr>
          <p:spPr>
            <a:xfrm rot="10800000">
              <a:off x="5136838" y="3957579"/>
              <a:ext cx="1124801" cy="96685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1591" name="Google Shape;1591;p146"/>
            <p:cNvSpPr txBox="1"/>
            <p:nvPr/>
          </p:nvSpPr>
          <p:spPr>
            <a:xfrm>
              <a:off x="5764387" y="4924431"/>
              <a:ext cx="132671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Nucleus</a:t>
              </a:r>
              <a:endParaRPr sz="2700">
                <a:solidFill>
                  <a:schemeClr val="dk1"/>
                </a:solidFill>
                <a:latin typeface="Calibri"/>
                <a:ea typeface="Calibri"/>
                <a:cs typeface="Calibri"/>
                <a:sym typeface="Calibri"/>
              </a:endParaRPr>
            </a:p>
          </p:txBody>
        </p:sp>
      </p:grpSp>
      <p:sp>
        <p:nvSpPr>
          <p:cNvPr id="1592" name="Google Shape;1592;p14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147"/>
          <p:cNvSpPr txBox="1"/>
          <p:nvPr/>
        </p:nvSpPr>
        <p:spPr>
          <a:xfrm>
            <a:off x="0" y="800240"/>
            <a:ext cx="91440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charge do neutrons have?</a:t>
            </a:r>
            <a:endParaRPr sz="4000"/>
          </a:p>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grpSp>
        <p:nvGrpSpPr>
          <p:cNvPr id="1599" name="Google Shape;1599;p147"/>
          <p:cNvGrpSpPr/>
          <p:nvPr/>
        </p:nvGrpSpPr>
        <p:grpSpPr>
          <a:xfrm>
            <a:off x="2305959" y="2524233"/>
            <a:ext cx="5217432" cy="4129520"/>
            <a:chOff x="2248809" y="1341919"/>
            <a:chExt cx="5217432" cy="4129520"/>
          </a:xfrm>
        </p:grpSpPr>
        <p:pic>
          <p:nvPicPr>
            <p:cNvPr id="1600" name="Google Shape;1600;p147"/>
            <p:cNvPicPr preferRelativeResize="0"/>
            <p:nvPr/>
          </p:nvPicPr>
          <p:blipFill rotWithShape="1">
            <a:blip r:embed="rId3">
              <a:alphaModFix/>
            </a:blip>
            <a:srcRect/>
            <a:stretch/>
          </p:blipFill>
          <p:spPr>
            <a:xfrm>
              <a:off x="2248809" y="1468615"/>
              <a:ext cx="4646382" cy="4002824"/>
            </a:xfrm>
            <a:prstGeom prst="rect">
              <a:avLst/>
            </a:prstGeom>
            <a:noFill/>
            <a:ln>
              <a:noFill/>
            </a:ln>
          </p:spPr>
        </p:pic>
        <p:sp>
          <p:nvSpPr>
            <p:cNvPr id="1601" name="Google Shape;1601;p147"/>
            <p:cNvSpPr txBox="1"/>
            <p:nvPr/>
          </p:nvSpPr>
          <p:spPr>
            <a:xfrm>
              <a:off x="6089420" y="1341919"/>
              <a:ext cx="1376821" cy="507831"/>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Neutron</a:t>
              </a:r>
              <a:endParaRPr/>
            </a:p>
          </p:txBody>
        </p:sp>
        <p:sp>
          <p:nvSpPr>
            <p:cNvPr id="1602" name="Google Shape;1602;p147"/>
            <p:cNvSpPr/>
            <p:nvPr/>
          </p:nvSpPr>
          <p:spPr>
            <a:xfrm>
              <a:off x="3529012" y="2633424"/>
              <a:ext cx="1957387"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603" name="Google Shape;1603;p147"/>
            <p:cNvCxnSpPr/>
            <p:nvPr/>
          </p:nvCxnSpPr>
          <p:spPr>
            <a:xfrm flipH="1">
              <a:off x="4937887" y="2027088"/>
              <a:ext cx="1295464" cy="1092492"/>
            </a:xfrm>
            <a:prstGeom prst="straightConnector1">
              <a:avLst/>
            </a:prstGeom>
            <a:noFill/>
            <a:ln w="76200" cap="flat" cmpd="sng">
              <a:solidFill>
                <a:srgbClr val="FFFF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604" name="Google Shape;1604;p147"/>
            <p:cNvCxnSpPr/>
            <p:nvPr/>
          </p:nvCxnSpPr>
          <p:spPr>
            <a:xfrm rot="10800000">
              <a:off x="5136838" y="3957579"/>
              <a:ext cx="1124801" cy="96685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1605" name="Google Shape;1605;p147"/>
            <p:cNvSpPr txBox="1"/>
            <p:nvPr/>
          </p:nvSpPr>
          <p:spPr>
            <a:xfrm>
              <a:off x="5764387" y="4924431"/>
              <a:ext cx="132671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Nucleus</a:t>
              </a:r>
              <a:endParaRPr sz="2700">
                <a:solidFill>
                  <a:schemeClr val="dk1"/>
                </a:solidFill>
                <a:latin typeface="Calibri"/>
                <a:ea typeface="Calibri"/>
                <a:cs typeface="Calibri"/>
                <a:sym typeface="Calibri"/>
              </a:endParaRPr>
            </a:p>
          </p:txBody>
        </p:sp>
      </p:grpSp>
      <p:sp>
        <p:nvSpPr>
          <p:cNvPr id="1606" name="Google Shape;1606;p14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148"/>
          <p:cNvSpPr txBox="1"/>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What does AMU measure?</a:t>
            </a:r>
            <a:endParaRPr/>
          </a:p>
        </p:txBody>
      </p:sp>
      <p:pic>
        <p:nvPicPr>
          <p:cNvPr id="1613" name="Google Shape;1613;p148" descr="measure.jpg"/>
          <p:cNvPicPr preferRelativeResize="0"/>
          <p:nvPr/>
        </p:nvPicPr>
        <p:blipFill rotWithShape="1">
          <a:blip r:embed="rId3">
            <a:alphaModFix/>
          </a:blip>
          <a:srcRect l="-9550" r="-9550"/>
          <a:stretch/>
        </p:blipFill>
        <p:spPr>
          <a:xfrm>
            <a:off x="457200" y="1600200"/>
            <a:ext cx="8229600" cy="4525963"/>
          </a:xfrm>
          <a:prstGeom prst="rect">
            <a:avLst/>
          </a:prstGeom>
          <a:noFill/>
          <a:ln>
            <a:noFill/>
          </a:ln>
        </p:spPr>
      </p:pic>
      <p:sp>
        <p:nvSpPr>
          <p:cNvPr id="1614" name="Google Shape;1614;p148"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pic>
        <p:nvPicPr>
          <p:cNvPr id="1620" name="Google Shape;1620;p149"/>
          <p:cNvPicPr preferRelativeResize="0">
            <a:picLocks noGrp="1"/>
          </p:cNvPicPr>
          <p:nvPr>
            <p:ph type="body" idx="1"/>
          </p:nvPr>
        </p:nvPicPr>
        <p:blipFill rotWithShape="1">
          <a:blip r:embed="rId3">
            <a:alphaModFix/>
          </a:blip>
          <a:srcRect l="45151" t="44749" r="44626" b="44227"/>
          <a:stretch/>
        </p:blipFill>
        <p:spPr>
          <a:xfrm>
            <a:off x="1349716" y="1665088"/>
            <a:ext cx="2983365" cy="3217595"/>
          </a:xfrm>
          <a:prstGeom prst="rect">
            <a:avLst/>
          </a:prstGeom>
          <a:noFill/>
          <a:ln>
            <a:noFill/>
          </a:ln>
        </p:spPr>
      </p:pic>
      <p:sp>
        <p:nvSpPr>
          <p:cNvPr id="1621" name="Google Shape;1621;p149"/>
          <p:cNvSpPr txBox="1"/>
          <p:nvPr/>
        </p:nvSpPr>
        <p:spPr>
          <a:xfrm>
            <a:off x="4685710" y="2694292"/>
            <a:ext cx="351857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chemeClr val="dk1"/>
                </a:solidFill>
                <a:latin typeface="Calibri"/>
                <a:ea typeface="Calibri"/>
                <a:cs typeface="Calibri"/>
                <a:sym typeface="Calibri"/>
              </a:rPr>
              <a:t>= ? amu</a:t>
            </a:r>
            <a:endParaRPr sz="6000">
              <a:solidFill>
                <a:schemeClr val="dk1"/>
              </a:solidFill>
              <a:latin typeface="Calibri"/>
              <a:ea typeface="Calibri"/>
              <a:cs typeface="Calibri"/>
              <a:sym typeface="Calibri"/>
            </a:endParaRPr>
          </a:p>
        </p:txBody>
      </p:sp>
      <p:sp>
        <p:nvSpPr>
          <p:cNvPr id="1622" name="Google Shape;1622;p149"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49"/>
          <p:cNvSpPr txBox="1"/>
          <p:nvPr/>
        </p:nvSpPr>
        <p:spPr>
          <a:xfrm>
            <a:off x="570910" y="424771"/>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What is the mass of a neutron?</a:t>
            </a:r>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29" name="Google Shape;1629;p15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0" name="Google Shape;1630;p150"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pic>
        <p:nvPicPr>
          <p:cNvPr id="2054" name="Picture 6" descr="7.P.2A.1 Atomic Model">
            <a:extLst>
              <a:ext uri="{FF2B5EF4-FFF2-40B4-BE49-F238E27FC236}">
                <a16:creationId xmlns:a16="http://schemas.microsoft.com/office/drawing/2014/main" id="{30615ECD-5978-47FD-9A6C-7D111795BB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871"/>
          <a:stretch/>
        </p:blipFill>
        <p:spPr bwMode="auto">
          <a:xfrm>
            <a:off x="1594581" y="1086036"/>
            <a:ext cx="4748467" cy="4318321"/>
          </a:xfrm>
          <a:prstGeom prst="rect">
            <a:avLst/>
          </a:prstGeom>
          <a:noFill/>
          <a:extLst>
            <a:ext uri="{909E8E84-426E-40DD-AFC4-6F175D3DCCD1}">
              <a14:hiddenFill xmlns:a14="http://schemas.microsoft.com/office/drawing/2010/main">
                <a:solidFill>
                  <a:srgbClr val="FFFFFF"/>
                </a:solidFill>
              </a14:hiddenFill>
            </a:ext>
          </a:extLst>
        </p:spPr>
      </p:pic>
      <p:sp>
        <p:nvSpPr>
          <p:cNvPr id="1637" name="Google Shape;1637;p151"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8" name="Google Shape;1638;p151"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
        <p:nvSpPr>
          <p:cNvPr id="1639" name="Google Shape;1639;p151"/>
          <p:cNvSpPr/>
          <p:nvPr/>
        </p:nvSpPr>
        <p:spPr>
          <a:xfrm>
            <a:off x="3368901" y="3245197"/>
            <a:ext cx="1042987" cy="550486"/>
          </a:xfrm>
          <a:prstGeom prst="ellipse">
            <a:avLst/>
          </a:prstGeom>
          <a:noFill/>
          <a:ln w="762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1" name="Google Shape;1641;p151"/>
          <p:cNvSpPr txBox="1"/>
          <p:nvPr/>
        </p:nvSpPr>
        <p:spPr>
          <a:xfrm>
            <a:off x="1111865" y="1079781"/>
            <a:ext cx="12500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Neutron</a:t>
            </a:r>
            <a:endParaRPr dirty="0"/>
          </a:p>
        </p:txBody>
      </p:sp>
      <p:cxnSp>
        <p:nvCxnSpPr>
          <p:cNvPr id="1640" name="Google Shape;1640;p151"/>
          <p:cNvCxnSpPr>
            <a:cxnSpLocks/>
          </p:cNvCxnSpPr>
          <p:nvPr/>
        </p:nvCxnSpPr>
        <p:spPr>
          <a:xfrm>
            <a:off x="2361951" y="1535190"/>
            <a:ext cx="1060901" cy="860917"/>
          </a:xfrm>
          <a:prstGeom prst="straightConnector1">
            <a:avLst/>
          </a:prstGeom>
          <a:noFill/>
          <a:ln w="57150" cap="flat" cmpd="sng">
            <a:solidFill>
              <a:schemeClr val="dk1"/>
            </a:solidFill>
            <a:prstDash val="solid"/>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646"/>
        <p:cNvGrpSpPr/>
        <p:nvPr/>
      </p:nvGrpSpPr>
      <p:grpSpPr>
        <a:xfrm>
          <a:off x="0" y="0"/>
          <a:ext cx="0" cy="0"/>
          <a:chOff x="0" y="0"/>
          <a:chExt cx="0" cy="0"/>
        </a:xfrm>
      </p:grpSpPr>
      <p:sp>
        <p:nvSpPr>
          <p:cNvPr id="1647" name="Google Shape;1647;p15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8" name="Google Shape;1648;p152"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grpSp>
        <p:nvGrpSpPr>
          <p:cNvPr id="1649" name="Google Shape;1649;p152"/>
          <p:cNvGrpSpPr/>
          <p:nvPr/>
        </p:nvGrpSpPr>
        <p:grpSpPr>
          <a:xfrm>
            <a:off x="1141648" y="554355"/>
            <a:ext cx="6860704" cy="5514975"/>
            <a:chOff x="1653992" y="128587"/>
            <a:chExt cx="6860704" cy="5514975"/>
          </a:xfrm>
        </p:grpSpPr>
        <p:pic>
          <p:nvPicPr>
            <p:cNvPr id="1650" name="Google Shape;1650;p152"/>
            <p:cNvPicPr preferRelativeResize="0"/>
            <p:nvPr/>
          </p:nvPicPr>
          <p:blipFill rotWithShape="1">
            <a:blip r:embed="rId5">
              <a:alphaModFix/>
            </a:blip>
            <a:srcRect/>
            <a:stretch/>
          </p:blipFill>
          <p:spPr>
            <a:xfrm>
              <a:off x="1653992" y="128587"/>
              <a:ext cx="6086474" cy="5514975"/>
            </a:xfrm>
            <a:prstGeom prst="rect">
              <a:avLst/>
            </a:prstGeom>
            <a:noFill/>
            <a:ln>
              <a:noFill/>
            </a:ln>
          </p:spPr>
        </p:pic>
        <p:sp>
          <p:nvSpPr>
            <p:cNvPr id="1651" name="Google Shape;1651;p152"/>
            <p:cNvSpPr txBox="1"/>
            <p:nvPr/>
          </p:nvSpPr>
          <p:spPr>
            <a:xfrm>
              <a:off x="6992548" y="660422"/>
              <a:ext cx="1522148"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highlight>
                    <a:srgbClr val="FFFF00"/>
                  </a:highlight>
                  <a:latin typeface="Calibri"/>
                  <a:ea typeface="Calibri"/>
                  <a:cs typeface="Calibri"/>
                  <a:sym typeface="Calibri"/>
                </a:rPr>
                <a:t>Neutrons</a:t>
              </a:r>
              <a:endParaRPr/>
            </a:p>
          </p:txBody>
        </p:sp>
        <p:cxnSp>
          <p:nvCxnSpPr>
            <p:cNvPr id="1652" name="Google Shape;1652;p152"/>
            <p:cNvCxnSpPr/>
            <p:nvPr/>
          </p:nvCxnSpPr>
          <p:spPr>
            <a:xfrm flipH="1">
              <a:off x="5368741" y="1274785"/>
              <a:ext cx="1623807" cy="995433"/>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gr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1658" name="Google Shape;1658;p153"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dae0965b00_0_0"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663"/>
        <p:cNvGrpSpPr/>
        <p:nvPr/>
      </p:nvGrpSpPr>
      <p:grpSpPr>
        <a:xfrm>
          <a:off x="0" y="0"/>
          <a:ext cx="0" cy="0"/>
          <a:chOff x="0" y="0"/>
          <a:chExt cx="0" cy="0"/>
        </a:xfrm>
      </p:grpSpPr>
      <p:pic>
        <p:nvPicPr>
          <p:cNvPr id="1664" name="Google Shape;1664;p154"/>
          <p:cNvPicPr preferRelativeResize="0"/>
          <p:nvPr/>
        </p:nvPicPr>
        <p:blipFill rotWithShape="1">
          <a:blip r:embed="rId3">
            <a:alphaModFix/>
          </a:blip>
          <a:srcRect/>
          <a:stretch/>
        </p:blipFill>
        <p:spPr>
          <a:xfrm>
            <a:off x="1973178" y="1289786"/>
            <a:ext cx="4615765" cy="4616517"/>
          </a:xfrm>
          <a:prstGeom prst="rect">
            <a:avLst/>
          </a:prstGeom>
          <a:noFill/>
          <a:ln>
            <a:noFill/>
          </a:ln>
        </p:spPr>
      </p:pic>
      <p:sp>
        <p:nvSpPr>
          <p:cNvPr id="1665" name="Google Shape;1665;p154"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54"/>
          <p:cNvSpPr txBox="1"/>
          <p:nvPr/>
        </p:nvSpPr>
        <p:spPr>
          <a:xfrm>
            <a:off x="570910" y="424771"/>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Where are protons and neutrons found?</a:t>
            </a:r>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pic>
        <p:nvPicPr>
          <p:cNvPr id="1672" name="Google Shape;1672;p155"/>
          <p:cNvPicPr preferRelativeResize="0"/>
          <p:nvPr/>
        </p:nvPicPr>
        <p:blipFill rotWithShape="1">
          <a:blip r:embed="rId3">
            <a:alphaModFix/>
          </a:blip>
          <a:srcRect/>
          <a:stretch/>
        </p:blipFill>
        <p:spPr>
          <a:xfrm>
            <a:off x="2446997" y="1674796"/>
            <a:ext cx="4250005" cy="4221881"/>
          </a:xfrm>
          <a:prstGeom prst="rect">
            <a:avLst/>
          </a:prstGeom>
          <a:noFill/>
          <a:ln>
            <a:noFill/>
          </a:ln>
        </p:spPr>
      </p:pic>
      <p:sp>
        <p:nvSpPr>
          <p:cNvPr id="1673" name="Google Shape;1673;p15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55"/>
          <p:cNvSpPr txBox="1"/>
          <p:nvPr/>
        </p:nvSpPr>
        <p:spPr>
          <a:xfrm>
            <a:off x="849542" y="149450"/>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Where are the neutrons in this model of an atom? Explain your answer.</a:t>
            </a:r>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1" name="Google Shape;1681;p15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56"/>
          <p:cNvSpPr txBox="1"/>
          <p:nvPr/>
        </p:nvSpPr>
        <p:spPr>
          <a:xfrm>
            <a:off x="849542" y="149450"/>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Where are the neutrons in this model of an atom? Explain your answer.</a:t>
            </a:r>
            <a:endParaRPr/>
          </a:p>
        </p:txBody>
      </p:sp>
      <p:pic>
        <p:nvPicPr>
          <p:cNvPr id="3074" name="Picture 2" descr="7.P.2A.1 Atomic Model">
            <a:extLst>
              <a:ext uri="{FF2B5EF4-FFF2-40B4-BE49-F238E27FC236}">
                <a16:creationId xmlns:a16="http://schemas.microsoft.com/office/drawing/2014/main" id="{C24054D7-70C1-413C-8C12-8787A74830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8105"/>
          <a:stretch/>
        </p:blipFill>
        <p:spPr bwMode="auto">
          <a:xfrm>
            <a:off x="2598821" y="1777403"/>
            <a:ext cx="4369870" cy="39869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88" name="Google Shape;1688;p157"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9" name="Google Shape;1689;p157"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grpSp>
        <p:nvGrpSpPr>
          <p:cNvPr id="1695" name="Google Shape;1695;p158"/>
          <p:cNvGrpSpPr/>
          <p:nvPr/>
        </p:nvGrpSpPr>
        <p:grpSpPr>
          <a:xfrm>
            <a:off x="1789120" y="766100"/>
            <a:ext cx="5565760" cy="5325800"/>
            <a:chOff x="2592402" y="1475050"/>
            <a:chExt cx="4002824" cy="4002824"/>
          </a:xfrm>
        </p:grpSpPr>
        <p:pic>
          <p:nvPicPr>
            <p:cNvPr id="1696" name="Google Shape;1696;p158"/>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1697" name="Google Shape;1697;p158"/>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698" name="Google Shape;1698;p158"/>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99" name="Google Shape;1699;p158"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0" name="Google Shape;1700;p158"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pic>
        <p:nvPicPr>
          <p:cNvPr id="1706" name="Google Shape;1706;p159"/>
          <p:cNvPicPr preferRelativeResize="0"/>
          <p:nvPr/>
        </p:nvPicPr>
        <p:blipFill rotWithShape="1">
          <a:blip r:embed="rId3">
            <a:alphaModFix/>
          </a:blip>
          <a:srcRect l="43839" t="31860" r="43068" b="55532"/>
          <a:stretch/>
        </p:blipFill>
        <p:spPr>
          <a:xfrm>
            <a:off x="828675" y="2728912"/>
            <a:ext cx="3743325" cy="2928938"/>
          </a:xfrm>
          <a:prstGeom prst="rect">
            <a:avLst/>
          </a:prstGeom>
          <a:noFill/>
          <a:ln>
            <a:noFill/>
          </a:ln>
        </p:spPr>
      </p:pic>
      <p:sp>
        <p:nvSpPr>
          <p:cNvPr id="1707" name="Google Shape;1707;p159"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8" name="Google Shape;1708;p159"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pic>
        <p:nvPicPr>
          <p:cNvPr id="1709" name="Google Shape;1709;p159"/>
          <p:cNvPicPr preferRelativeResize="0"/>
          <p:nvPr/>
        </p:nvPicPr>
        <p:blipFill rotWithShape="1">
          <a:blip r:embed="rId3">
            <a:alphaModFix/>
          </a:blip>
          <a:srcRect l="44609" t="44200" r="44352" b="44265"/>
          <a:stretch/>
        </p:blipFill>
        <p:spPr>
          <a:xfrm>
            <a:off x="5500687" y="1768077"/>
            <a:ext cx="2986087" cy="1921669"/>
          </a:xfrm>
          <a:prstGeom prst="rect">
            <a:avLst/>
          </a:prstGeom>
          <a:noFill/>
          <a:ln>
            <a:noFill/>
          </a:ln>
        </p:spPr>
      </p:pic>
      <p:sp>
        <p:nvSpPr>
          <p:cNvPr id="1710" name="Google Shape;1710;p159"/>
          <p:cNvSpPr txBox="1"/>
          <p:nvPr/>
        </p:nvSpPr>
        <p:spPr>
          <a:xfrm>
            <a:off x="1850230" y="1566952"/>
            <a:ext cx="1700214"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500" b="1">
                <a:solidFill>
                  <a:srgbClr val="FF0000"/>
                </a:solidFill>
                <a:latin typeface="Calibri"/>
                <a:ea typeface="Calibri"/>
                <a:cs typeface="Calibri"/>
                <a:sym typeface="Calibri"/>
              </a:rPr>
              <a:t>+</a:t>
            </a:r>
            <a:endParaRPr sz="4000" b="1">
              <a:solidFill>
                <a:srgbClr val="FF0000"/>
              </a:solidFill>
              <a:latin typeface="Calibri"/>
              <a:ea typeface="Calibri"/>
              <a:cs typeface="Calibri"/>
              <a:sym typeface="Calibri"/>
            </a:endParaRPr>
          </a:p>
        </p:txBody>
      </p:sp>
      <p:sp>
        <p:nvSpPr>
          <p:cNvPr id="1711" name="Google Shape;1711;p159"/>
          <p:cNvSpPr txBox="1"/>
          <p:nvPr/>
        </p:nvSpPr>
        <p:spPr>
          <a:xfrm>
            <a:off x="6246018" y="3689746"/>
            <a:ext cx="170021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Calibri"/>
                <a:ea typeface="Calibri"/>
                <a:cs typeface="Calibri"/>
                <a:sym typeface="Calibri"/>
              </a:rPr>
              <a:t>Neutral</a:t>
            </a:r>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716"/>
        <p:cNvGrpSpPr/>
        <p:nvPr/>
      </p:nvGrpSpPr>
      <p:grpSpPr>
        <a:xfrm>
          <a:off x="0" y="0"/>
          <a:ext cx="0" cy="0"/>
          <a:chOff x="0" y="0"/>
          <a:chExt cx="0" cy="0"/>
        </a:xfrm>
      </p:grpSpPr>
      <p:sp>
        <p:nvSpPr>
          <p:cNvPr id="1717" name="Google Shape;1717;p16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grpSp>
        <p:nvGrpSpPr>
          <p:cNvPr id="1723" name="Google Shape;1723;p161"/>
          <p:cNvGrpSpPr/>
          <p:nvPr/>
        </p:nvGrpSpPr>
        <p:grpSpPr>
          <a:xfrm>
            <a:off x="1789120" y="1417900"/>
            <a:ext cx="5565760" cy="5325800"/>
            <a:chOff x="2592402" y="1475050"/>
            <a:chExt cx="4002824" cy="4002824"/>
          </a:xfrm>
        </p:grpSpPr>
        <p:pic>
          <p:nvPicPr>
            <p:cNvPr id="1724" name="Google Shape;1724;p161"/>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1725" name="Google Shape;1725;p161"/>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726" name="Google Shape;1726;p161"/>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727" name="Google Shape;1727;p161"/>
          <p:cNvSpPr txBox="1"/>
          <p:nvPr/>
        </p:nvSpPr>
        <p:spPr>
          <a:xfrm>
            <a:off x="849544" y="340015"/>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How are neutrons and the nucleus of an atom related?</a:t>
            </a:r>
            <a:endParaRPr/>
          </a:p>
        </p:txBody>
      </p:sp>
      <p:sp>
        <p:nvSpPr>
          <p:cNvPr id="1728" name="Google Shape;1728;p161" descr="Questions"/>
          <p:cNvSpPr/>
          <p:nvPr/>
        </p:nvSpPr>
        <p:spPr>
          <a:xfrm>
            <a:off x="0" y="14286"/>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pic>
        <p:nvPicPr>
          <p:cNvPr id="1734" name="Google Shape;1734;p162"/>
          <p:cNvPicPr preferRelativeResize="0"/>
          <p:nvPr/>
        </p:nvPicPr>
        <p:blipFill rotWithShape="1">
          <a:blip r:embed="rId3">
            <a:alphaModFix/>
          </a:blip>
          <a:srcRect l="43839" t="31860" r="43068" b="55532"/>
          <a:stretch/>
        </p:blipFill>
        <p:spPr>
          <a:xfrm>
            <a:off x="828675" y="2728912"/>
            <a:ext cx="3743325" cy="2928938"/>
          </a:xfrm>
          <a:prstGeom prst="rect">
            <a:avLst/>
          </a:prstGeom>
          <a:noFill/>
          <a:ln>
            <a:noFill/>
          </a:ln>
        </p:spPr>
      </p:pic>
      <p:pic>
        <p:nvPicPr>
          <p:cNvPr id="1735" name="Google Shape;1735;p162"/>
          <p:cNvPicPr preferRelativeResize="0"/>
          <p:nvPr/>
        </p:nvPicPr>
        <p:blipFill rotWithShape="1">
          <a:blip r:embed="rId3">
            <a:alphaModFix/>
          </a:blip>
          <a:srcRect l="44609" t="44200" r="44352" b="44265"/>
          <a:stretch/>
        </p:blipFill>
        <p:spPr>
          <a:xfrm>
            <a:off x="5500687" y="1768077"/>
            <a:ext cx="2986087" cy="1921669"/>
          </a:xfrm>
          <a:prstGeom prst="rect">
            <a:avLst/>
          </a:prstGeom>
          <a:noFill/>
          <a:ln>
            <a:noFill/>
          </a:ln>
        </p:spPr>
      </p:pic>
      <p:sp>
        <p:nvSpPr>
          <p:cNvPr id="1736" name="Google Shape;1736;p162"/>
          <p:cNvSpPr txBox="1"/>
          <p:nvPr/>
        </p:nvSpPr>
        <p:spPr>
          <a:xfrm>
            <a:off x="1850230" y="1566952"/>
            <a:ext cx="1700214"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500" b="1">
                <a:solidFill>
                  <a:srgbClr val="FF0000"/>
                </a:solidFill>
                <a:latin typeface="Calibri"/>
                <a:ea typeface="Calibri"/>
                <a:cs typeface="Calibri"/>
                <a:sym typeface="Calibri"/>
              </a:rPr>
              <a:t>+</a:t>
            </a:r>
            <a:endParaRPr sz="4000" b="1">
              <a:solidFill>
                <a:srgbClr val="FF0000"/>
              </a:solidFill>
              <a:latin typeface="Calibri"/>
              <a:ea typeface="Calibri"/>
              <a:cs typeface="Calibri"/>
              <a:sym typeface="Calibri"/>
            </a:endParaRPr>
          </a:p>
        </p:txBody>
      </p:sp>
      <p:sp>
        <p:nvSpPr>
          <p:cNvPr id="1737" name="Google Shape;1737;p162"/>
          <p:cNvSpPr txBox="1"/>
          <p:nvPr/>
        </p:nvSpPr>
        <p:spPr>
          <a:xfrm>
            <a:off x="6246018" y="3689746"/>
            <a:ext cx="170021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Calibri"/>
                <a:ea typeface="Calibri"/>
                <a:cs typeface="Calibri"/>
                <a:sym typeface="Calibri"/>
              </a:rPr>
              <a:t>Neutral</a:t>
            </a:r>
            <a:endParaRPr/>
          </a:p>
        </p:txBody>
      </p:sp>
      <p:sp>
        <p:nvSpPr>
          <p:cNvPr id="1738" name="Google Shape;1738;p162"/>
          <p:cNvSpPr txBox="1"/>
          <p:nvPr/>
        </p:nvSpPr>
        <p:spPr>
          <a:xfrm>
            <a:off x="828669" y="367615"/>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What is the relationship between protons and neutrons?</a:t>
            </a:r>
            <a:endParaRPr/>
          </a:p>
        </p:txBody>
      </p:sp>
      <p:sp>
        <p:nvSpPr>
          <p:cNvPr id="1739" name="Google Shape;1739;p162" descr="Questions"/>
          <p:cNvSpPr/>
          <p:nvPr/>
        </p:nvSpPr>
        <p:spPr>
          <a:xfrm>
            <a:off x="0" y="14286"/>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744"/>
        <p:cNvGrpSpPr/>
        <p:nvPr/>
      </p:nvGrpSpPr>
      <p:grpSpPr>
        <a:xfrm>
          <a:off x="0" y="0"/>
          <a:ext cx="0" cy="0"/>
          <a:chOff x="0" y="0"/>
          <a:chExt cx="0" cy="0"/>
        </a:xfrm>
      </p:grpSpPr>
      <p:sp>
        <p:nvSpPr>
          <p:cNvPr id="1745" name="Google Shape;1745;p165"/>
          <p:cNvSpPr txBox="1"/>
          <p:nvPr/>
        </p:nvSpPr>
        <p:spPr>
          <a:xfrm>
            <a:off x="0" y="800240"/>
            <a:ext cx="9144000"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dk1"/>
                </a:solidFill>
                <a:latin typeface="Calibri"/>
                <a:ea typeface="Calibri"/>
                <a:cs typeface="Calibri"/>
                <a:sym typeface="Calibri"/>
              </a:rPr>
              <a:t>What are neutrons?</a:t>
            </a:r>
            <a:endParaRPr/>
          </a:p>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grpSp>
        <p:nvGrpSpPr>
          <p:cNvPr id="1746" name="Google Shape;1746;p165"/>
          <p:cNvGrpSpPr/>
          <p:nvPr/>
        </p:nvGrpSpPr>
        <p:grpSpPr>
          <a:xfrm>
            <a:off x="2550694" y="1629084"/>
            <a:ext cx="4908885" cy="4129520"/>
            <a:chOff x="2248809" y="1341919"/>
            <a:chExt cx="5531676" cy="4129520"/>
          </a:xfrm>
        </p:grpSpPr>
        <p:pic>
          <p:nvPicPr>
            <p:cNvPr id="1747" name="Google Shape;1747;p165"/>
            <p:cNvPicPr preferRelativeResize="0"/>
            <p:nvPr/>
          </p:nvPicPr>
          <p:blipFill rotWithShape="1">
            <a:blip r:embed="rId3">
              <a:alphaModFix/>
            </a:blip>
            <a:srcRect/>
            <a:stretch/>
          </p:blipFill>
          <p:spPr>
            <a:xfrm>
              <a:off x="2248809" y="1468615"/>
              <a:ext cx="4646382" cy="4002824"/>
            </a:xfrm>
            <a:prstGeom prst="rect">
              <a:avLst/>
            </a:prstGeom>
            <a:noFill/>
            <a:ln>
              <a:noFill/>
            </a:ln>
          </p:spPr>
        </p:pic>
        <p:sp>
          <p:nvSpPr>
            <p:cNvPr id="1748" name="Google Shape;1748;p165"/>
            <p:cNvSpPr txBox="1"/>
            <p:nvPr/>
          </p:nvSpPr>
          <p:spPr>
            <a:xfrm>
              <a:off x="6089420" y="1341919"/>
              <a:ext cx="1691065" cy="507831"/>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dirty="0">
                  <a:solidFill>
                    <a:schemeClr val="dk1"/>
                  </a:solidFill>
                  <a:latin typeface="Calibri"/>
                  <a:ea typeface="Calibri"/>
                  <a:cs typeface="Calibri"/>
                  <a:sym typeface="Calibri"/>
                </a:rPr>
                <a:t>Neutron</a:t>
              </a:r>
              <a:endParaRPr dirty="0"/>
            </a:p>
          </p:txBody>
        </p:sp>
        <p:sp>
          <p:nvSpPr>
            <p:cNvPr id="1749" name="Google Shape;1749;p165"/>
            <p:cNvSpPr/>
            <p:nvPr/>
          </p:nvSpPr>
          <p:spPr>
            <a:xfrm>
              <a:off x="3529012" y="2633424"/>
              <a:ext cx="1957387"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750" name="Google Shape;1750;p165"/>
            <p:cNvCxnSpPr/>
            <p:nvPr/>
          </p:nvCxnSpPr>
          <p:spPr>
            <a:xfrm flipH="1">
              <a:off x="4937887" y="2027088"/>
              <a:ext cx="1295464" cy="1092492"/>
            </a:xfrm>
            <a:prstGeom prst="straightConnector1">
              <a:avLst/>
            </a:prstGeom>
            <a:noFill/>
            <a:ln w="76200" cap="flat" cmpd="sng">
              <a:solidFill>
                <a:srgbClr val="FFFF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751" name="Google Shape;1751;p165"/>
            <p:cNvCxnSpPr/>
            <p:nvPr/>
          </p:nvCxnSpPr>
          <p:spPr>
            <a:xfrm rot="10800000">
              <a:off x="5136838" y="3957579"/>
              <a:ext cx="1124801" cy="96685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1752" name="Google Shape;1752;p165"/>
            <p:cNvSpPr txBox="1"/>
            <p:nvPr/>
          </p:nvSpPr>
          <p:spPr>
            <a:xfrm>
              <a:off x="5764386" y="4924431"/>
              <a:ext cx="1875095"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dirty="0">
                  <a:solidFill>
                    <a:schemeClr val="dk1"/>
                  </a:solidFill>
                  <a:latin typeface="Calibri"/>
                  <a:ea typeface="Calibri"/>
                  <a:cs typeface="Calibri"/>
                  <a:sym typeface="Calibri"/>
                </a:rPr>
                <a:t>Nucleus</a:t>
              </a:r>
              <a:endParaRPr sz="2700" dirty="0">
                <a:solidFill>
                  <a:schemeClr val="dk1"/>
                </a:solidFill>
                <a:latin typeface="Calibri"/>
                <a:ea typeface="Calibri"/>
                <a:cs typeface="Calibri"/>
                <a:sym typeface="Calibri"/>
              </a:endParaRPr>
            </a:p>
          </p:txBody>
        </p:sp>
      </p:grpSp>
      <p:sp>
        <p:nvSpPr>
          <p:cNvPr id="1753" name="Google Shape;1753;p16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dae0965b00_0_5"/>
          <p:cNvSpPr txBox="1"/>
          <p:nvPr/>
        </p:nvSpPr>
        <p:spPr>
          <a:xfrm>
            <a:off x="713950" y="518525"/>
            <a:ext cx="82707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the nucleus of an atom?</a:t>
            </a:r>
            <a:endParaRPr sz="4000"/>
          </a:p>
        </p:txBody>
      </p:sp>
      <p:grpSp>
        <p:nvGrpSpPr>
          <p:cNvPr id="275" name="Google Shape;275;gdae0965b00_0_5"/>
          <p:cNvGrpSpPr/>
          <p:nvPr/>
        </p:nvGrpSpPr>
        <p:grpSpPr>
          <a:xfrm>
            <a:off x="2749565" y="2575188"/>
            <a:ext cx="4002823" cy="4002823"/>
            <a:chOff x="2592402" y="1475050"/>
            <a:chExt cx="4002823" cy="4002823"/>
          </a:xfrm>
        </p:grpSpPr>
        <p:pic>
          <p:nvPicPr>
            <p:cNvPr id="276" name="Google Shape;276;gdae0965b00_0_5"/>
            <p:cNvPicPr preferRelativeResize="0"/>
            <p:nvPr/>
          </p:nvPicPr>
          <p:blipFill rotWithShape="1">
            <a:blip r:embed="rId3">
              <a:alphaModFix/>
            </a:blip>
            <a:srcRect/>
            <a:stretch/>
          </p:blipFill>
          <p:spPr>
            <a:xfrm>
              <a:off x="2592402" y="1475050"/>
              <a:ext cx="4002823" cy="4002823"/>
            </a:xfrm>
            <a:prstGeom prst="rect">
              <a:avLst/>
            </a:prstGeom>
            <a:noFill/>
            <a:ln>
              <a:noFill/>
            </a:ln>
          </p:spPr>
        </p:pic>
        <p:sp>
          <p:nvSpPr>
            <p:cNvPr id="277" name="Google Shape;277;gdae0965b00_0_5"/>
            <p:cNvSpPr/>
            <p:nvPr/>
          </p:nvSpPr>
          <p:spPr>
            <a:xfrm>
              <a:off x="3743312" y="2633422"/>
              <a:ext cx="1686300" cy="1673100"/>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78" name="Google Shape;278;gdae0965b00_0_5"/>
            <p:cNvSpPr/>
            <p:nvPr/>
          </p:nvSpPr>
          <p:spPr>
            <a:xfrm>
              <a:off x="3627854" y="2633422"/>
              <a:ext cx="1897800" cy="1673100"/>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79" name="Google Shape;279;gdae0965b00_0_5"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758"/>
        <p:cNvGrpSpPr/>
        <p:nvPr/>
      </p:nvGrpSpPr>
      <p:grpSpPr>
        <a:xfrm>
          <a:off x="0" y="0"/>
          <a:ext cx="0" cy="0"/>
          <a:chOff x="0" y="0"/>
          <a:chExt cx="0" cy="0"/>
        </a:xfrm>
      </p:grpSpPr>
      <p:sp>
        <p:nvSpPr>
          <p:cNvPr id="1759" name="Google Shape;1759;p166"/>
          <p:cNvSpPr txBox="1"/>
          <p:nvPr/>
        </p:nvSpPr>
        <p:spPr>
          <a:xfrm>
            <a:off x="0" y="800240"/>
            <a:ext cx="9144000"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dk1"/>
                </a:solidFill>
                <a:latin typeface="Calibri"/>
                <a:ea typeface="Calibri"/>
                <a:cs typeface="Calibri"/>
                <a:sym typeface="Calibri"/>
              </a:rPr>
              <a:t>What charge do neutrons have?</a:t>
            </a:r>
            <a:endParaRPr/>
          </a:p>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grpSp>
        <p:nvGrpSpPr>
          <p:cNvPr id="1760" name="Google Shape;1760;p166"/>
          <p:cNvGrpSpPr/>
          <p:nvPr/>
        </p:nvGrpSpPr>
        <p:grpSpPr>
          <a:xfrm>
            <a:off x="2791325" y="1928240"/>
            <a:ext cx="4889635" cy="4129520"/>
            <a:chOff x="2248809" y="1341919"/>
            <a:chExt cx="5537592" cy="4129520"/>
          </a:xfrm>
        </p:grpSpPr>
        <p:pic>
          <p:nvPicPr>
            <p:cNvPr id="1761" name="Google Shape;1761;p166"/>
            <p:cNvPicPr preferRelativeResize="0"/>
            <p:nvPr/>
          </p:nvPicPr>
          <p:blipFill rotWithShape="1">
            <a:blip r:embed="rId3">
              <a:alphaModFix/>
            </a:blip>
            <a:srcRect/>
            <a:stretch/>
          </p:blipFill>
          <p:spPr>
            <a:xfrm>
              <a:off x="2248809" y="1468615"/>
              <a:ext cx="4646382" cy="4002824"/>
            </a:xfrm>
            <a:prstGeom prst="rect">
              <a:avLst/>
            </a:prstGeom>
            <a:noFill/>
            <a:ln>
              <a:noFill/>
            </a:ln>
          </p:spPr>
        </p:pic>
        <p:sp>
          <p:nvSpPr>
            <p:cNvPr id="1762" name="Google Shape;1762;p166"/>
            <p:cNvSpPr txBox="1"/>
            <p:nvPr/>
          </p:nvSpPr>
          <p:spPr>
            <a:xfrm>
              <a:off x="6089420" y="1341919"/>
              <a:ext cx="1696981" cy="507831"/>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dirty="0">
                  <a:solidFill>
                    <a:schemeClr val="dk1"/>
                  </a:solidFill>
                  <a:latin typeface="Calibri"/>
                  <a:ea typeface="Calibri"/>
                  <a:cs typeface="Calibri"/>
                  <a:sym typeface="Calibri"/>
                </a:rPr>
                <a:t>Neutron</a:t>
              </a:r>
              <a:endParaRPr dirty="0"/>
            </a:p>
          </p:txBody>
        </p:sp>
        <p:sp>
          <p:nvSpPr>
            <p:cNvPr id="1763" name="Google Shape;1763;p166"/>
            <p:cNvSpPr/>
            <p:nvPr/>
          </p:nvSpPr>
          <p:spPr>
            <a:xfrm>
              <a:off x="3529012" y="2633424"/>
              <a:ext cx="1957387"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764" name="Google Shape;1764;p166"/>
            <p:cNvCxnSpPr/>
            <p:nvPr/>
          </p:nvCxnSpPr>
          <p:spPr>
            <a:xfrm flipH="1">
              <a:off x="4937887" y="2027088"/>
              <a:ext cx="1295464" cy="1092492"/>
            </a:xfrm>
            <a:prstGeom prst="straightConnector1">
              <a:avLst/>
            </a:prstGeom>
            <a:noFill/>
            <a:ln w="76200" cap="flat" cmpd="sng">
              <a:solidFill>
                <a:srgbClr val="FFFF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765" name="Google Shape;1765;p166"/>
            <p:cNvCxnSpPr/>
            <p:nvPr/>
          </p:nvCxnSpPr>
          <p:spPr>
            <a:xfrm rot="10800000">
              <a:off x="5136838" y="3957579"/>
              <a:ext cx="1124801" cy="96685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1766" name="Google Shape;1766;p166"/>
            <p:cNvSpPr txBox="1"/>
            <p:nvPr/>
          </p:nvSpPr>
          <p:spPr>
            <a:xfrm>
              <a:off x="5764387" y="4924431"/>
              <a:ext cx="1585983"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dirty="0">
                  <a:solidFill>
                    <a:schemeClr val="dk1"/>
                  </a:solidFill>
                  <a:latin typeface="Calibri"/>
                  <a:ea typeface="Calibri"/>
                  <a:cs typeface="Calibri"/>
                  <a:sym typeface="Calibri"/>
                </a:rPr>
                <a:t>Nucleus</a:t>
              </a:r>
              <a:endParaRPr sz="2700" dirty="0">
                <a:solidFill>
                  <a:schemeClr val="dk1"/>
                </a:solidFill>
                <a:latin typeface="Calibri"/>
                <a:ea typeface="Calibri"/>
                <a:cs typeface="Calibri"/>
                <a:sym typeface="Calibri"/>
              </a:endParaRPr>
            </a:p>
          </p:txBody>
        </p:sp>
      </p:grpSp>
      <p:sp>
        <p:nvSpPr>
          <p:cNvPr id="1767" name="Google Shape;1767;p16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sp>
        <p:nvSpPr>
          <p:cNvPr id="1773" name="Google Shape;1773;p167"/>
          <p:cNvSpPr txBox="1"/>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What do AMUs measure?</a:t>
            </a:r>
            <a:endParaRPr/>
          </a:p>
        </p:txBody>
      </p:sp>
      <p:pic>
        <p:nvPicPr>
          <p:cNvPr id="1774" name="Google Shape;1774;p167" descr="measure.jpg"/>
          <p:cNvPicPr preferRelativeResize="0"/>
          <p:nvPr/>
        </p:nvPicPr>
        <p:blipFill rotWithShape="1">
          <a:blip r:embed="rId3">
            <a:alphaModFix/>
          </a:blip>
          <a:srcRect l="-9550" r="-9550"/>
          <a:stretch/>
        </p:blipFill>
        <p:spPr>
          <a:xfrm>
            <a:off x="457200" y="1600200"/>
            <a:ext cx="8229600" cy="4525963"/>
          </a:xfrm>
          <a:prstGeom prst="rect">
            <a:avLst/>
          </a:prstGeom>
          <a:noFill/>
          <a:ln>
            <a:noFill/>
          </a:ln>
        </p:spPr>
      </p:pic>
      <p:sp>
        <p:nvSpPr>
          <p:cNvPr id="1775" name="Google Shape;1775;p16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pic>
        <p:nvPicPr>
          <p:cNvPr id="1781" name="Google Shape;1781;p168"/>
          <p:cNvPicPr preferRelativeResize="0">
            <a:picLocks noGrp="1"/>
          </p:cNvPicPr>
          <p:nvPr>
            <p:ph type="body" idx="1"/>
          </p:nvPr>
        </p:nvPicPr>
        <p:blipFill rotWithShape="1">
          <a:blip r:embed="rId3">
            <a:alphaModFix/>
          </a:blip>
          <a:srcRect l="45151" t="44749" r="44626" b="44227"/>
          <a:stretch/>
        </p:blipFill>
        <p:spPr>
          <a:xfrm>
            <a:off x="1349716" y="1665088"/>
            <a:ext cx="2983365" cy="3217595"/>
          </a:xfrm>
          <a:prstGeom prst="rect">
            <a:avLst/>
          </a:prstGeom>
          <a:noFill/>
          <a:ln>
            <a:noFill/>
          </a:ln>
        </p:spPr>
      </p:pic>
      <p:sp>
        <p:nvSpPr>
          <p:cNvPr id="1782" name="Google Shape;1782;p168"/>
          <p:cNvSpPr txBox="1"/>
          <p:nvPr/>
        </p:nvSpPr>
        <p:spPr>
          <a:xfrm>
            <a:off x="4685710" y="2694292"/>
            <a:ext cx="351857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chemeClr val="dk1"/>
                </a:solidFill>
                <a:latin typeface="Calibri"/>
                <a:ea typeface="Calibri"/>
                <a:cs typeface="Calibri"/>
                <a:sym typeface="Calibri"/>
              </a:rPr>
              <a:t>= ? amu</a:t>
            </a:r>
            <a:endParaRPr sz="6000">
              <a:solidFill>
                <a:schemeClr val="dk1"/>
              </a:solidFill>
              <a:latin typeface="Calibri"/>
              <a:ea typeface="Calibri"/>
              <a:cs typeface="Calibri"/>
              <a:sym typeface="Calibri"/>
            </a:endParaRPr>
          </a:p>
        </p:txBody>
      </p:sp>
      <p:sp>
        <p:nvSpPr>
          <p:cNvPr id="1783" name="Google Shape;1783;p168"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68"/>
          <p:cNvSpPr txBox="1"/>
          <p:nvPr/>
        </p:nvSpPr>
        <p:spPr>
          <a:xfrm>
            <a:off x="570910" y="424771"/>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What is the mass of a neutron?</a:t>
            </a:r>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pic>
        <p:nvPicPr>
          <p:cNvPr id="1790" name="Google Shape;1790;p169"/>
          <p:cNvPicPr preferRelativeResize="0"/>
          <p:nvPr/>
        </p:nvPicPr>
        <p:blipFill rotWithShape="1">
          <a:blip r:embed="rId3">
            <a:alphaModFix/>
          </a:blip>
          <a:srcRect/>
          <a:stretch/>
        </p:blipFill>
        <p:spPr>
          <a:xfrm>
            <a:off x="1876996" y="1203158"/>
            <a:ext cx="5390008" cy="5026605"/>
          </a:xfrm>
          <a:prstGeom prst="rect">
            <a:avLst/>
          </a:prstGeom>
          <a:noFill/>
          <a:ln>
            <a:noFill/>
          </a:ln>
        </p:spPr>
      </p:pic>
      <p:sp>
        <p:nvSpPr>
          <p:cNvPr id="1791" name="Google Shape;1791;p169"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69"/>
          <p:cNvSpPr txBox="1"/>
          <p:nvPr/>
        </p:nvSpPr>
        <p:spPr>
          <a:xfrm>
            <a:off x="570910" y="424771"/>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Where are protons and neutrons found?</a:t>
            </a:r>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797"/>
        <p:cNvGrpSpPr/>
        <p:nvPr/>
      </p:nvGrpSpPr>
      <p:grpSpPr>
        <a:xfrm>
          <a:off x="0" y="0"/>
          <a:ext cx="0" cy="0"/>
          <a:chOff x="0" y="0"/>
          <a:chExt cx="0" cy="0"/>
        </a:xfrm>
      </p:grpSpPr>
      <p:pic>
        <p:nvPicPr>
          <p:cNvPr id="1798" name="Google Shape;1798;p170"/>
          <p:cNvPicPr preferRelativeResize="0"/>
          <p:nvPr/>
        </p:nvPicPr>
        <p:blipFill rotWithShape="1">
          <a:blip r:embed="rId3">
            <a:alphaModFix/>
          </a:blip>
          <a:srcRect/>
          <a:stretch/>
        </p:blipFill>
        <p:spPr>
          <a:xfrm>
            <a:off x="2004235" y="1441900"/>
            <a:ext cx="5135530" cy="5088155"/>
          </a:xfrm>
          <a:prstGeom prst="rect">
            <a:avLst/>
          </a:prstGeom>
          <a:noFill/>
          <a:ln>
            <a:noFill/>
          </a:ln>
        </p:spPr>
      </p:pic>
      <p:sp>
        <p:nvSpPr>
          <p:cNvPr id="1799" name="Google Shape;1799;p17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70"/>
          <p:cNvSpPr txBox="1"/>
          <p:nvPr/>
        </p:nvSpPr>
        <p:spPr>
          <a:xfrm>
            <a:off x="849542" y="149450"/>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Where are the neutrons in this model of an atom? Explain your answer.</a:t>
            </a:r>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805"/>
        <p:cNvGrpSpPr/>
        <p:nvPr/>
      </p:nvGrpSpPr>
      <p:grpSpPr>
        <a:xfrm>
          <a:off x="0" y="0"/>
          <a:ext cx="0" cy="0"/>
          <a:chOff x="0" y="0"/>
          <a:chExt cx="0" cy="0"/>
        </a:xfrm>
      </p:grpSpPr>
      <p:sp>
        <p:nvSpPr>
          <p:cNvPr id="1807" name="Google Shape;1807;p17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71"/>
          <p:cNvSpPr txBox="1"/>
          <p:nvPr/>
        </p:nvSpPr>
        <p:spPr>
          <a:xfrm>
            <a:off x="849542" y="149450"/>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Where are the neutrons in this model of an atom? Explain your answer.</a:t>
            </a:r>
            <a:endParaRPr/>
          </a:p>
        </p:txBody>
      </p:sp>
      <p:pic>
        <p:nvPicPr>
          <p:cNvPr id="5" name="Picture 2" descr="7.P.2A.1 Atomic Model">
            <a:extLst>
              <a:ext uri="{FF2B5EF4-FFF2-40B4-BE49-F238E27FC236}">
                <a16:creationId xmlns:a16="http://schemas.microsoft.com/office/drawing/2014/main" id="{3F03AFD6-8B26-414B-AE5C-C4B2497828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8105"/>
          <a:stretch/>
        </p:blipFill>
        <p:spPr bwMode="auto">
          <a:xfrm>
            <a:off x="2598821" y="1777403"/>
            <a:ext cx="4369870" cy="39869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grpSp>
        <p:nvGrpSpPr>
          <p:cNvPr id="1814" name="Google Shape;1814;p172"/>
          <p:cNvGrpSpPr/>
          <p:nvPr/>
        </p:nvGrpSpPr>
        <p:grpSpPr>
          <a:xfrm>
            <a:off x="2068842" y="1483015"/>
            <a:ext cx="5006316" cy="4934956"/>
            <a:chOff x="2592402" y="1475050"/>
            <a:chExt cx="4002824" cy="4002824"/>
          </a:xfrm>
        </p:grpSpPr>
        <p:pic>
          <p:nvPicPr>
            <p:cNvPr id="1815" name="Google Shape;1815;p172"/>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1816" name="Google Shape;1816;p172"/>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17" name="Google Shape;1817;p172"/>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18" name="Google Shape;1818;p172"/>
          <p:cNvSpPr txBox="1"/>
          <p:nvPr/>
        </p:nvSpPr>
        <p:spPr>
          <a:xfrm>
            <a:off x="787344" y="340015"/>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How are neutrons and the nucleus of an atom related?</a:t>
            </a:r>
            <a:endParaRPr/>
          </a:p>
        </p:txBody>
      </p:sp>
      <p:sp>
        <p:nvSpPr>
          <p:cNvPr id="1819" name="Google Shape;1819;p172" descr="Questions"/>
          <p:cNvSpPr/>
          <p:nvPr/>
        </p:nvSpPr>
        <p:spPr>
          <a:xfrm>
            <a:off x="0" y="14286"/>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824"/>
        <p:cNvGrpSpPr/>
        <p:nvPr/>
      </p:nvGrpSpPr>
      <p:grpSpPr>
        <a:xfrm>
          <a:off x="0" y="0"/>
          <a:ext cx="0" cy="0"/>
          <a:chOff x="0" y="0"/>
          <a:chExt cx="0" cy="0"/>
        </a:xfrm>
      </p:grpSpPr>
      <p:pic>
        <p:nvPicPr>
          <p:cNvPr id="1825" name="Google Shape;1825;p173"/>
          <p:cNvPicPr preferRelativeResize="0"/>
          <p:nvPr/>
        </p:nvPicPr>
        <p:blipFill rotWithShape="1">
          <a:blip r:embed="rId3">
            <a:alphaModFix/>
          </a:blip>
          <a:srcRect l="43839" t="31860" r="43068" b="55532"/>
          <a:stretch/>
        </p:blipFill>
        <p:spPr>
          <a:xfrm>
            <a:off x="828675" y="2728912"/>
            <a:ext cx="3743325" cy="2928938"/>
          </a:xfrm>
          <a:prstGeom prst="rect">
            <a:avLst/>
          </a:prstGeom>
          <a:noFill/>
          <a:ln>
            <a:noFill/>
          </a:ln>
        </p:spPr>
      </p:pic>
      <p:pic>
        <p:nvPicPr>
          <p:cNvPr id="1826" name="Google Shape;1826;p173"/>
          <p:cNvPicPr preferRelativeResize="0"/>
          <p:nvPr/>
        </p:nvPicPr>
        <p:blipFill rotWithShape="1">
          <a:blip r:embed="rId3">
            <a:alphaModFix/>
          </a:blip>
          <a:srcRect l="44609" t="44200" r="44352" b="44265"/>
          <a:stretch/>
        </p:blipFill>
        <p:spPr>
          <a:xfrm>
            <a:off x="5500687" y="1768077"/>
            <a:ext cx="2986087" cy="1921669"/>
          </a:xfrm>
          <a:prstGeom prst="rect">
            <a:avLst/>
          </a:prstGeom>
          <a:noFill/>
          <a:ln>
            <a:noFill/>
          </a:ln>
        </p:spPr>
      </p:pic>
      <p:sp>
        <p:nvSpPr>
          <p:cNvPr id="1827" name="Google Shape;1827;p173"/>
          <p:cNvSpPr txBox="1"/>
          <p:nvPr/>
        </p:nvSpPr>
        <p:spPr>
          <a:xfrm>
            <a:off x="1850230" y="1566952"/>
            <a:ext cx="1700214"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500" b="1">
                <a:solidFill>
                  <a:srgbClr val="FF0000"/>
                </a:solidFill>
                <a:latin typeface="Calibri"/>
                <a:ea typeface="Calibri"/>
                <a:cs typeface="Calibri"/>
                <a:sym typeface="Calibri"/>
              </a:rPr>
              <a:t>+</a:t>
            </a:r>
            <a:endParaRPr sz="4000" b="1">
              <a:solidFill>
                <a:srgbClr val="FF0000"/>
              </a:solidFill>
              <a:latin typeface="Calibri"/>
              <a:ea typeface="Calibri"/>
              <a:cs typeface="Calibri"/>
              <a:sym typeface="Calibri"/>
            </a:endParaRPr>
          </a:p>
        </p:txBody>
      </p:sp>
      <p:sp>
        <p:nvSpPr>
          <p:cNvPr id="1828" name="Google Shape;1828;p173"/>
          <p:cNvSpPr txBox="1"/>
          <p:nvPr/>
        </p:nvSpPr>
        <p:spPr>
          <a:xfrm>
            <a:off x="6246018" y="3689746"/>
            <a:ext cx="170021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0000"/>
                </a:solidFill>
                <a:latin typeface="Calibri"/>
                <a:ea typeface="Calibri"/>
                <a:cs typeface="Calibri"/>
                <a:sym typeface="Calibri"/>
              </a:rPr>
              <a:t>Neutral</a:t>
            </a:r>
            <a:endParaRPr/>
          </a:p>
        </p:txBody>
      </p:sp>
      <p:sp>
        <p:nvSpPr>
          <p:cNvPr id="1829" name="Google Shape;1829;p173"/>
          <p:cNvSpPr txBox="1"/>
          <p:nvPr/>
        </p:nvSpPr>
        <p:spPr>
          <a:xfrm>
            <a:off x="849544" y="423940"/>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What is the relationship between protons and neutrons?</a:t>
            </a:r>
            <a:endParaRPr/>
          </a:p>
        </p:txBody>
      </p:sp>
      <p:sp>
        <p:nvSpPr>
          <p:cNvPr id="1830" name="Google Shape;1830;p173" descr="Questions"/>
          <p:cNvSpPr/>
          <p:nvPr/>
        </p:nvSpPr>
        <p:spPr>
          <a:xfrm>
            <a:off x="0" y="14286"/>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6" name="Google Shape;1836;p174"/>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1837" name="Google Shape;1837;p174"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74"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sp>
        <p:nvSpPr>
          <p:cNvPr id="1844" name="Google Shape;1844;p175"/>
          <p:cNvSpPr txBox="1"/>
          <p:nvPr/>
        </p:nvSpPr>
        <p:spPr>
          <a:xfrm>
            <a:off x="-7145" y="850257"/>
            <a:ext cx="9144000"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Neutrons</a:t>
            </a:r>
            <a:r>
              <a:rPr lang="en-US" sz="3000">
                <a:solidFill>
                  <a:schemeClr val="dk1"/>
                </a:solidFill>
                <a:latin typeface="Calibri"/>
                <a:ea typeface="Calibri"/>
                <a:cs typeface="Calibri"/>
                <a:sym typeface="Calibri"/>
              </a:rPr>
              <a:t>: subatomic particles with no charge (neutral charge) found in the nucleus of atoms</a:t>
            </a:r>
            <a:endParaRPr/>
          </a:p>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grpSp>
        <p:nvGrpSpPr>
          <p:cNvPr id="1845" name="Google Shape;1845;p175"/>
          <p:cNvGrpSpPr/>
          <p:nvPr/>
        </p:nvGrpSpPr>
        <p:grpSpPr>
          <a:xfrm>
            <a:off x="2305959" y="2524233"/>
            <a:ext cx="5217432" cy="4129520"/>
            <a:chOff x="2248809" y="1341919"/>
            <a:chExt cx="5217432" cy="4129520"/>
          </a:xfrm>
        </p:grpSpPr>
        <p:pic>
          <p:nvPicPr>
            <p:cNvPr id="1846" name="Google Shape;1846;p175"/>
            <p:cNvPicPr preferRelativeResize="0"/>
            <p:nvPr/>
          </p:nvPicPr>
          <p:blipFill rotWithShape="1">
            <a:blip r:embed="rId3">
              <a:alphaModFix/>
            </a:blip>
            <a:srcRect/>
            <a:stretch/>
          </p:blipFill>
          <p:spPr>
            <a:xfrm>
              <a:off x="2248809" y="1468615"/>
              <a:ext cx="4646382" cy="4002824"/>
            </a:xfrm>
            <a:prstGeom prst="rect">
              <a:avLst/>
            </a:prstGeom>
            <a:noFill/>
            <a:ln>
              <a:noFill/>
            </a:ln>
          </p:spPr>
        </p:pic>
        <p:sp>
          <p:nvSpPr>
            <p:cNvPr id="1847" name="Google Shape;1847;p175"/>
            <p:cNvSpPr txBox="1"/>
            <p:nvPr/>
          </p:nvSpPr>
          <p:spPr>
            <a:xfrm>
              <a:off x="6089420" y="1341919"/>
              <a:ext cx="1376821" cy="507831"/>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Neutron</a:t>
              </a:r>
              <a:endParaRPr/>
            </a:p>
          </p:txBody>
        </p:sp>
        <p:sp>
          <p:nvSpPr>
            <p:cNvPr id="1848" name="Google Shape;1848;p175"/>
            <p:cNvSpPr/>
            <p:nvPr/>
          </p:nvSpPr>
          <p:spPr>
            <a:xfrm>
              <a:off x="3529012" y="2633424"/>
              <a:ext cx="1957387"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849" name="Google Shape;1849;p175"/>
            <p:cNvCxnSpPr/>
            <p:nvPr/>
          </p:nvCxnSpPr>
          <p:spPr>
            <a:xfrm flipH="1">
              <a:off x="4937887" y="2027088"/>
              <a:ext cx="1295464" cy="1092492"/>
            </a:xfrm>
            <a:prstGeom prst="straightConnector1">
              <a:avLst/>
            </a:prstGeom>
            <a:noFill/>
            <a:ln w="76200" cap="flat" cmpd="sng">
              <a:solidFill>
                <a:srgbClr val="FFFF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850" name="Google Shape;1850;p175"/>
            <p:cNvCxnSpPr/>
            <p:nvPr/>
          </p:nvCxnSpPr>
          <p:spPr>
            <a:xfrm rot="10800000">
              <a:off x="5136838" y="3957579"/>
              <a:ext cx="1124801" cy="96685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1851" name="Google Shape;1851;p175"/>
            <p:cNvSpPr txBox="1"/>
            <p:nvPr/>
          </p:nvSpPr>
          <p:spPr>
            <a:xfrm>
              <a:off x="5764387" y="4924431"/>
              <a:ext cx="132671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Nucleus</a:t>
              </a:r>
              <a:endParaRPr sz="2700">
                <a:solidFill>
                  <a:schemeClr val="dk1"/>
                </a:solidFill>
                <a:latin typeface="Calibri"/>
                <a:ea typeface="Calibri"/>
                <a:cs typeface="Calibri"/>
                <a:sym typeface="Calibri"/>
              </a:endParaRPr>
            </a:p>
          </p:txBody>
        </p:sp>
      </p:grpSp>
      <p:sp>
        <p:nvSpPr>
          <p:cNvPr id="1852" name="Google Shape;1852;p175"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7"/>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86" name="Google Shape;286;p17"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857"/>
        <p:cNvGrpSpPr/>
        <p:nvPr/>
      </p:nvGrpSpPr>
      <p:grpSpPr>
        <a:xfrm>
          <a:off x="0" y="0"/>
          <a:ext cx="0" cy="0"/>
          <a:chOff x="0" y="0"/>
          <a:chExt cx="0" cy="0"/>
        </a:xfrm>
      </p:grpSpPr>
      <p:sp>
        <p:nvSpPr>
          <p:cNvPr id="1858" name="Google Shape;1858;p177"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77"/>
          <p:cNvSpPr txBox="1"/>
          <p:nvPr/>
        </p:nvSpPr>
        <p:spPr>
          <a:xfrm>
            <a:off x="467248" y="665133"/>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a:t>
            </a:r>
            <a:r>
              <a:rPr lang="en-US" sz="3000">
                <a:solidFill>
                  <a:schemeClr val="dk1"/>
                </a:solidFill>
                <a:latin typeface="Calibri"/>
                <a:ea typeface="Calibri"/>
                <a:cs typeface="Calibri"/>
                <a:sym typeface="Calibri"/>
              </a:rPr>
              <a:t>: What is the relationship between the nucleus, protons, neutrons, and electrons in atoms? </a:t>
            </a:r>
            <a:endParaRPr/>
          </a:p>
        </p:txBody>
      </p:sp>
      <p:pic>
        <p:nvPicPr>
          <p:cNvPr id="1860" name="Google Shape;1860;p177"/>
          <p:cNvPicPr preferRelativeResize="0"/>
          <p:nvPr/>
        </p:nvPicPr>
        <p:blipFill rotWithShape="1">
          <a:blip r:embed="rId4">
            <a:alphaModFix/>
          </a:blip>
          <a:srcRect/>
          <a:stretch/>
        </p:blipFill>
        <p:spPr>
          <a:xfrm>
            <a:off x="2098021" y="2076090"/>
            <a:ext cx="4002824" cy="4002824"/>
          </a:xfrm>
          <a:prstGeom prst="rect">
            <a:avLst/>
          </a:prstGeom>
          <a:noFill/>
          <a:ln>
            <a:noFill/>
          </a:ln>
        </p:spPr>
      </p:pic>
      <p:cxnSp>
        <p:nvCxnSpPr>
          <p:cNvPr id="1861" name="Google Shape;1861;p177"/>
          <p:cNvCxnSpPr/>
          <p:nvPr/>
        </p:nvCxnSpPr>
        <p:spPr>
          <a:xfrm flipH="1">
            <a:off x="4198668" y="2248464"/>
            <a:ext cx="1238048" cy="1092492"/>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862" name="Google Shape;1862;p177"/>
          <p:cNvCxnSpPr/>
          <p:nvPr/>
        </p:nvCxnSpPr>
        <p:spPr>
          <a:xfrm rot="10800000">
            <a:off x="4517762" y="4423410"/>
            <a:ext cx="1837908" cy="1092492"/>
          </a:xfrm>
          <a:prstGeom prst="straightConnector1">
            <a:avLst/>
          </a:prstGeom>
          <a:noFill/>
          <a:ln w="76200" cap="flat" cmpd="sng">
            <a:solidFill>
              <a:srgbClr val="E36C09"/>
            </a:solidFill>
            <a:prstDash val="solid"/>
            <a:round/>
            <a:headEnd type="none" w="sm" len="sm"/>
            <a:tailEnd type="stealth" w="med" len="med"/>
          </a:ln>
          <a:effectLst>
            <a:outerShdw blurRad="40000" dist="20000" dir="5400000" rotWithShape="0">
              <a:srgbClr val="000000">
                <a:alpha val="37647"/>
              </a:srgbClr>
            </a:outerShdw>
          </a:effectLst>
        </p:spPr>
      </p:cxnSp>
      <p:sp>
        <p:nvSpPr>
          <p:cNvPr id="1863" name="Google Shape;1863;p177"/>
          <p:cNvSpPr/>
          <p:nvPr/>
        </p:nvSpPr>
        <p:spPr>
          <a:xfrm>
            <a:off x="5906344" y="2225380"/>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64" name="Google Shape;1864;p177"/>
          <p:cNvSpPr txBox="1"/>
          <p:nvPr/>
        </p:nvSpPr>
        <p:spPr>
          <a:xfrm>
            <a:off x="5448815" y="1811503"/>
            <a:ext cx="13498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Proton</a:t>
            </a:r>
            <a:endParaRPr/>
          </a:p>
        </p:txBody>
      </p:sp>
      <p:sp>
        <p:nvSpPr>
          <p:cNvPr id="1865" name="Google Shape;1865;p177"/>
          <p:cNvSpPr txBox="1"/>
          <p:nvPr/>
        </p:nvSpPr>
        <p:spPr>
          <a:xfrm>
            <a:off x="6048793" y="5410690"/>
            <a:ext cx="18379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E36C09"/>
                </a:solidFill>
                <a:latin typeface="Calibri"/>
                <a:ea typeface="Calibri"/>
                <a:cs typeface="Calibri"/>
                <a:sym typeface="Calibri"/>
              </a:rPr>
              <a:t>Neutron</a:t>
            </a:r>
            <a:endParaRPr/>
          </a:p>
        </p:txBody>
      </p:sp>
      <p:cxnSp>
        <p:nvCxnSpPr>
          <p:cNvPr id="1866" name="Google Shape;1866;p177"/>
          <p:cNvCxnSpPr/>
          <p:nvPr/>
        </p:nvCxnSpPr>
        <p:spPr>
          <a:xfrm>
            <a:off x="1085850" y="3629025"/>
            <a:ext cx="1157289" cy="842963"/>
          </a:xfrm>
          <a:prstGeom prst="straightConnector1">
            <a:avLst/>
          </a:prstGeom>
          <a:noFill/>
          <a:ln w="76200" cap="flat" cmpd="sng">
            <a:solidFill>
              <a:srgbClr val="538CD5"/>
            </a:solidFill>
            <a:prstDash val="solid"/>
            <a:round/>
            <a:headEnd type="none" w="sm" len="sm"/>
            <a:tailEnd type="stealth" w="med" len="med"/>
          </a:ln>
          <a:effectLst>
            <a:outerShdw blurRad="40000" dist="20000" dir="5400000" rotWithShape="0">
              <a:srgbClr val="000000">
                <a:alpha val="37647"/>
              </a:srgbClr>
            </a:outerShdw>
          </a:effectLst>
        </p:spPr>
      </p:cxnSp>
      <p:sp>
        <p:nvSpPr>
          <p:cNvPr id="1867" name="Google Shape;1867;p177"/>
          <p:cNvSpPr txBox="1"/>
          <p:nvPr/>
        </p:nvSpPr>
        <p:spPr>
          <a:xfrm rot="-2887443">
            <a:off x="139813" y="3057424"/>
            <a:ext cx="156820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38CD5"/>
                </a:solidFill>
                <a:latin typeface="Calibri"/>
                <a:ea typeface="Calibri"/>
                <a:cs typeface="Calibri"/>
                <a:sym typeface="Calibri"/>
              </a:rPr>
              <a:t>Electron</a:t>
            </a:r>
            <a:endParaRPr/>
          </a:p>
        </p:txBody>
      </p:sp>
      <p:sp>
        <p:nvSpPr>
          <p:cNvPr id="1868" name="Google Shape;1868;p177"/>
          <p:cNvSpPr/>
          <p:nvPr/>
        </p:nvSpPr>
        <p:spPr>
          <a:xfrm>
            <a:off x="3271820" y="3047766"/>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869" name="Google Shape;1869;p177"/>
          <p:cNvSpPr/>
          <p:nvPr/>
        </p:nvSpPr>
        <p:spPr>
          <a:xfrm>
            <a:off x="3156362" y="3047766"/>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874"/>
        <p:cNvGrpSpPr/>
        <p:nvPr/>
      </p:nvGrpSpPr>
      <p:grpSpPr>
        <a:xfrm>
          <a:off x="0" y="0"/>
          <a:ext cx="0" cy="0"/>
          <a:chOff x="0" y="0"/>
          <a:chExt cx="0" cy="0"/>
        </a:xfrm>
      </p:grpSpPr>
      <p:pic>
        <p:nvPicPr>
          <p:cNvPr id="1875" name="Google Shape;1875;p178"/>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pic>
        <p:nvPicPr>
          <p:cNvPr id="1284" name="Google Shape;1284;p122" descr="IEP Translation – Communication from OSEP regarding the ..."/>
          <p:cNvPicPr preferRelativeResize="0"/>
          <p:nvPr/>
        </p:nvPicPr>
        <p:blipFill rotWithShape="1">
          <a:blip r:embed="rId3">
            <a:alphaModFix/>
          </a:blip>
          <a:srcRect/>
          <a:stretch/>
        </p:blipFill>
        <p:spPr>
          <a:xfrm>
            <a:off x="2136808" y="872371"/>
            <a:ext cx="5420648" cy="904494"/>
          </a:xfrm>
          <a:prstGeom prst="rect">
            <a:avLst/>
          </a:prstGeom>
          <a:noFill/>
          <a:ln>
            <a:noFill/>
          </a:ln>
        </p:spPr>
      </p:pic>
      <p:pic>
        <p:nvPicPr>
          <p:cNvPr id="1285" name="Google Shape;1285;p122" descr="United States Department of Education - Wikipedia"/>
          <p:cNvPicPr preferRelativeResize="0"/>
          <p:nvPr/>
        </p:nvPicPr>
        <p:blipFill rotWithShape="1">
          <a:blip r:embed="rId4">
            <a:alphaModFix/>
          </a:blip>
          <a:srcRect/>
          <a:stretch/>
        </p:blipFill>
        <p:spPr>
          <a:xfrm>
            <a:off x="3719245" y="1949664"/>
            <a:ext cx="2171347" cy="2006936"/>
          </a:xfrm>
          <a:prstGeom prst="rect">
            <a:avLst/>
          </a:prstGeom>
          <a:noFill/>
          <a:ln>
            <a:noFill/>
          </a:ln>
        </p:spPr>
      </p:pic>
      <p:pic>
        <p:nvPicPr>
          <p:cNvPr id="1286" name="Google Shape;1286;p122"/>
          <p:cNvPicPr preferRelativeResize="0"/>
          <p:nvPr/>
        </p:nvPicPr>
        <p:blipFill rotWithShape="1">
          <a:blip r:embed="rId5">
            <a:alphaModFix/>
          </a:blip>
          <a:srcRect/>
          <a:stretch/>
        </p:blipFill>
        <p:spPr>
          <a:xfrm>
            <a:off x="1364524" y="4236386"/>
            <a:ext cx="6414952" cy="1289764"/>
          </a:xfrm>
          <a:prstGeom prst="rect">
            <a:avLst/>
          </a:prstGeom>
          <a:noFill/>
          <a:ln>
            <a:noFill/>
          </a:ln>
        </p:spPr>
      </p:pic>
      <p:sp>
        <p:nvSpPr>
          <p:cNvPr id="1287" name="Google Shape;1287;p122"/>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1288" name="Google Shape;1288;p122"/>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extLst>
      <p:ext uri="{BB962C8B-B14F-4D97-AF65-F5344CB8AC3E}">
        <p14:creationId xmlns:p14="http://schemas.microsoft.com/office/powerpoint/2010/main" val="299234059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889"/>
        <p:cNvGrpSpPr/>
        <p:nvPr/>
      </p:nvGrpSpPr>
      <p:grpSpPr>
        <a:xfrm>
          <a:off x="0" y="0"/>
          <a:ext cx="0" cy="0"/>
          <a:chOff x="0" y="0"/>
          <a:chExt cx="0" cy="0"/>
        </a:xfrm>
      </p:grpSpPr>
      <p:grpSp>
        <p:nvGrpSpPr>
          <p:cNvPr id="1890" name="Google Shape;1890;p180"/>
          <p:cNvGrpSpPr/>
          <p:nvPr/>
        </p:nvGrpSpPr>
        <p:grpSpPr>
          <a:xfrm>
            <a:off x="1505008" y="297180"/>
            <a:ext cx="5828913" cy="6262953"/>
            <a:chOff x="814636" y="0"/>
            <a:chExt cx="5828913" cy="6262953"/>
          </a:xfrm>
        </p:grpSpPr>
        <p:sp>
          <p:nvSpPr>
            <p:cNvPr id="1891" name="Google Shape;1891;p180"/>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80"/>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“Big Idea” Question</a:t>
              </a:r>
              <a:endParaRPr/>
            </a:p>
          </p:txBody>
        </p:sp>
        <p:sp>
          <p:nvSpPr>
            <p:cNvPr id="1893" name="Google Shape;1893;p180"/>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80"/>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80"/>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Review Concepts</a:t>
              </a:r>
              <a:endParaRPr/>
            </a:p>
          </p:txBody>
        </p:sp>
        <p:sp>
          <p:nvSpPr>
            <p:cNvPr id="1896" name="Google Shape;1896;p180"/>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80"/>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80"/>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Check-In Questions</a:t>
              </a:r>
              <a:endParaRPr/>
            </a:p>
          </p:txBody>
        </p:sp>
        <p:sp>
          <p:nvSpPr>
            <p:cNvPr id="1899" name="Google Shape;1899;p180"/>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80"/>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80"/>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Teacher Demo</a:t>
              </a:r>
              <a:endParaRPr/>
            </a:p>
          </p:txBody>
        </p:sp>
        <p:sp>
          <p:nvSpPr>
            <p:cNvPr id="1902" name="Google Shape;1902;p180"/>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80"/>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80"/>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905" name="Google Shape;1905;p180"/>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80"/>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80"/>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Simulation/Activity</a:t>
              </a:r>
              <a:endParaRPr/>
            </a:p>
          </p:txBody>
        </p:sp>
        <p:sp>
          <p:nvSpPr>
            <p:cNvPr id="1908" name="Google Shape;1908;p180"/>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09" name="Google Shape;1909;p180"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910" name="Google Shape;1910;p180"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911" name="Google Shape;1911;p180"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912" name="Google Shape;1912;p180"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913" name="Google Shape;1913;p180"/>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4" name="Google Shape;1914;p180"/>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0" name="Google Shape;1920;p1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6000"/>
              <a:buFont typeface="Calibri"/>
              <a:buNone/>
            </a:pPr>
            <a:r>
              <a:rPr lang="en-US" sz="6000"/>
              <a:t>Electron</a:t>
            </a:r>
            <a:endParaRPr/>
          </a:p>
        </p:txBody>
      </p:sp>
      <p:sp>
        <p:nvSpPr>
          <p:cNvPr id="1921" name="Google Shape;1921;p18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2" name="Google Shape;1922;p18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1923" name="Google Shape;1923;p181"/>
          <p:cNvPicPr preferRelativeResize="0"/>
          <p:nvPr/>
        </p:nvPicPr>
        <p:blipFill rotWithShape="1">
          <a:blip r:embed="rId3">
            <a:alphaModFix/>
          </a:blip>
          <a:srcRect/>
          <a:stretch/>
        </p:blipFill>
        <p:spPr>
          <a:xfrm>
            <a:off x="2620978" y="1589353"/>
            <a:ext cx="4002824" cy="4002824"/>
          </a:xfrm>
          <a:prstGeom prst="rect">
            <a:avLst/>
          </a:prstGeom>
          <a:noFill/>
          <a:ln>
            <a:noFill/>
          </a:ln>
        </p:spPr>
      </p:pic>
      <p:sp>
        <p:nvSpPr>
          <p:cNvPr id="1924" name="Google Shape;1924;p181"/>
          <p:cNvSpPr txBox="1"/>
          <p:nvPr/>
        </p:nvSpPr>
        <p:spPr>
          <a:xfrm>
            <a:off x="1742973" y="5385602"/>
            <a:ext cx="1368323"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3366FF"/>
                </a:solidFill>
                <a:latin typeface="Calibri"/>
                <a:ea typeface="Calibri"/>
                <a:cs typeface="Calibri"/>
                <a:sym typeface="Calibri"/>
              </a:rPr>
              <a:t>Electron</a:t>
            </a:r>
            <a:endParaRPr sz="2700">
              <a:solidFill>
                <a:srgbClr val="3366FF"/>
              </a:solidFill>
              <a:latin typeface="Calibri"/>
              <a:ea typeface="Calibri"/>
              <a:cs typeface="Calibri"/>
              <a:sym typeface="Calibri"/>
            </a:endParaRPr>
          </a:p>
        </p:txBody>
      </p:sp>
      <p:cxnSp>
        <p:nvCxnSpPr>
          <p:cNvPr id="1925" name="Google Shape;1925;p181"/>
          <p:cNvCxnSpPr/>
          <p:nvPr/>
        </p:nvCxnSpPr>
        <p:spPr>
          <a:xfrm rot="10800000" flipH="1">
            <a:off x="2543417" y="4373242"/>
            <a:ext cx="217758" cy="1081148"/>
          </a:xfrm>
          <a:prstGeom prst="straightConnector1">
            <a:avLst/>
          </a:prstGeom>
          <a:noFill/>
          <a:ln w="76200" cap="flat" cmpd="sng">
            <a:solidFill>
              <a:srgbClr val="4F81BD"/>
            </a:solidFill>
            <a:prstDash val="solid"/>
            <a:round/>
            <a:headEnd type="none" w="sm" len="sm"/>
            <a:tailEnd type="stealth" w="med" len="med"/>
          </a:ln>
          <a:effectLst>
            <a:outerShdw blurRad="50800" dist="38100" dir="10800000" algn="r" rotWithShape="0">
              <a:srgbClr val="000000">
                <a:alpha val="40000"/>
              </a:srgbClr>
            </a:outerShdw>
          </a:effectLst>
        </p:spPr>
      </p:cxnSp>
      <p:sp>
        <p:nvSpPr>
          <p:cNvPr id="1926" name="Google Shape;1926;p181"/>
          <p:cNvSpPr/>
          <p:nvPr/>
        </p:nvSpPr>
        <p:spPr>
          <a:xfrm>
            <a:off x="892967" y="5412823"/>
            <a:ext cx="850006" cy="457527"/>
          </a:xfrm>
          <a:prstGeom prst="mathMin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931"/>
        <p:cNvGrpSpPr/>
        <p:nvPr/>
      </p:nvGrpSpPr>
      <p:grpSpPr>
        <a:xfrm>
          <a:off x="0" y="0"/>
          <a:ext cx="0" cy="0"/>
          <a:chOff x="0" y="0"/>
          <a:chExt cx="0" cy="0"/>
        </a:xfrm>
      </p:grpSpPr>
      <p:sp>
        <p:nvSpPr>
          <p:cNvPr id="1932" name="Google Shape;1932;p182"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82"/>
          <p:cNvSpPr txBox="1"/>
          <p:nvPr/>
        </p:nvSpPr>
        <p:spPr>
          <a:xfrm>
            <a:off x="467248" y="665133"/>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a:t>
            </a:r>
            <a:r>
              <a:rPr lang="en-US" sz="3000">
                <a:solidFill>
                  <a:schemeClr val="dk1"/>
                </a:solidFill>
                <a:latin typeface="Calibri"/>
                <a:ea typeface="Calibri"/>
                <a:cs typeface="Calibri"/>
                <a:sym typeface="Calibri"/>
              </a:rPr>
              <a:t>: What is the relationship between the nucleus, protons, neutrons, and electrons in atoms? </a:t>
            </a:r>
            <a:endParaRPr/>
          </a:p>
        </p:txBody>
      </p:sp>
      <p:pic>
        <p:nvPicPr>
          <p:cNvPr id="1934" name="Google Shape;1934;p182"/>
          <p:cNvPicPr preferRelativeResize="0"/>
          <p:nvPr/>
        </p:nvPicPr>
        <p:blipFill rotWithShape="1">
          <a:blip r:embed="rId4">
            <a:alphaModFix/>
          </a:blip>
          <a:srcRect/>
          <a:stretch/>
        </p:blipFill>
        <p:spPr>
          <a:xfrm>
            <a:off x="2111743" y="2049094"/>
            <a:ext cx="4002824" cy="4002824"/>
          </a:xfrm>
          <a:prstGeom prst="rect">
            <a:avLst/>
          </a:prstGeom>
          <a:noFill/>
          <a:ln>
            <a:noFill/>
          </a:ln>
        </p:spPr>
      </p:pic>
      <p:cxnSp>
        <p:nvCxnSpPr>
          <p:cNvPr id="1935" name="Google Shape;1935;p182"/>
          <p:cNvCxnSpPr/>
          <p:nvPr/>
        </p:nvCxnSpPr>
        <p:spPr>
          <a:xfrm flipH="1">
            <a:off x="4198668" y="2248464"/>
            <a:ext cx="1238048" cy="1092492"/>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936" name="Google Shape;1936;p182"/>
          <p:cNvCxnSpPr/>
          <p:nvPr/>
        </p:nvCxnSpPr>
        <p:spPr>
          <a:xfrm rot="10800000">
            <a:off x="4467975" y="4368329"/>
            <a:ext cx="1837908" cy="1092492"/>
          </a:xfrm>
          <a:prstGeom prst="straightConnector1">
            <a:avLst/>
          </a:prstGeom>
          <a:noFill/>
          <a:ln w="76200" cap="flat" cmpd="sng">
            <a:solidFill>
              <a:srgbClr val="E36C09"/>
            </a:solidFill>
            <a:prstDash val="solid"/>
            <a:round/>
            <a:headEnd type="none" w="sm" len="sm"/>
            <a:tailEnd type="stealth" w="med" len="med"/>
          </a:ln>
          <a:effectLst>
            <a:outerShdw blurRad="40000" dist="20000" dir="5400000" rotWithShape="0">
              <a:srgbClr val="000000">
                <a:alpha val="37647"/>
              </a:srgbClr>
            </a:outerShdw>
          </a:effectLst>
        </p:spPr>
      </p:cxnSp>
      <p:sp>
        <p:nvSpPr>
          <p:cNvPr id="1937" name="Google Shape;1937;p182"/>
          <p:cNvSpPr/>
          <p:nvPr/>
        </p:nvSpPr>
        <p:spPr>
          <a:xfrm>
            <a:off x="5906344" y="2225380"/>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38" name="Google Shape;1938;p182"/>
          <p:cNvSpPr txBox="1"/>
          <p:nvPr/>
        </p:nvSpPr>
        <p:spPr>
          <a:xfrm>
            <a:off x="5448815" y="1811503"/>
            <a:ext cx="13498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Proton</a:t>
            </a:r>
            <a:endParaRPr/>
          </a:p>
        </p:txBody>
      </p:sp>
      <p:sp>
        <p:nvSpPr>
          <p:cNvPr id="1939" name="Google Shape;1939;p182"/>
          <p:cNvSpPr txBox="1"/>
          <p:nvPr/>
        </p:nvSpPr>
        <p:spPr>
          <a:xfrm>
            <a:off x="6048793" y="5410690"/>
            <a:ext cx="18379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E36C09"/>
                </a:solidFill>
                <a:latin typeface="Calibri"/>
                <a:ea typeface="Calibri"/>
                <a:cs typeface="Calibri"/>
                <a:sym typeface="Calibri"/>
              </a:rPr>
              <a:t>Neutron</a:t>
            </a:r>
            <a:endParaRPr/>
          </a:p>
        </p:txBody>
      </p:sp>
      <p:cxnSp>
        <p:nvCxnSpPr>
          <p:cNvPr id="1940" name="Google Shape;1940;p182"/>
          <p:cNvCxnSpPr/>
          <p:nvPr/>
        </p:nvCxnSpPr>
        <p:spPr>
          <a:xfrm>
            <a:off x="1085850" y="3629025"/>
            <a:ext cx="1157289" cy="842963"/>
          </a:xfrm>
          <a:prstGeom prst="straightConnector1">
            <a:avLst/>
          </a:prstGeom>
          <a:noFill/>
          <a:ln w="76200" cap="flat" cmpd="sng">
            <a:solidFill>
              <a:srgbClr val="538CD5"/>
            </a:solidFill>
            <a:prstDash val="solid"/>
            <a:round/>
            <a:headEnd type="none" w="sm" len="sm"/>
            <a:tailEnd type="stealth" w="med" len="med"/>
          </a:ln>
          <a:effectLst>
            <a:outerShdw blurRad="40000" dist="20000" dir="5400000" rotWithShape="0">
              <a:srgbClr val="000000">
                <a:alpha val="37647"/>
              </a:srgbClr>
            </a:outerShdw>
          </a:effectLst>
        </p:spPr>
      </p:cxnSp>
      <p:sp>
        <p:nvSpPr>
          <p:cNvPr id="1941" name="Google Shape;1941;p182"/>
          <p:cNvSpPr txBox="1"/>
          <p:nvPr/>
        </p:nvSpPr>
        <p:spPr>
          <a:xfrm rot="-2887443">
            <a:off x="139813" y="3057424"/>
            <a:ext cx="156820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38CD5"/>
                </a:solidFill>
                <a:latin typeface="Calibri"/>
                <a:ea typeface="Calibri"/>
                <a:cs typeface="Calibri"/>
                <a:sym typeface="Calibri"/>
              </a:rPr>
              <a:t>Electron</a:t>
            </a:r>
            <a:endParaRPr/>
          </a:p>
        </p:txBody>
      </p:sp>
      <p:sp>
        <p:nvSpPr>
          <p:cNvPr id="1942" name="Google Shape;1942;p182"/>
          <p:cNvSpPr/>
          <p:nvPr/>
        </p:nvSpPr>
        <p:spPr>
          <a:xfrm>
            <a:off x="3271820" y="3047766"/>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943" name="Google Shape;1943;p182"/>
          <p:cNvSpPr/>
          <p:nvPr/>
        </p:nvSpPr>
        <p:spPr>
          <a:xfrm>
            <a:off x="3156362" y="3047766"/>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948"/>
        <p:cNvGrpSpPr/>
        <p:nvPr/>
      </p:nvGrpSpPr>
      <p:grpSpPr>
        <a:xfrm>
          <a:off x="0" y="0"/>
          <a:ext cx="0" cy="0"/>
          <a:chOff x="0" y="0"/>
          <a:chExt cx="0" cy="0"/>
        </a:xfrm>
      </p:grpSpPr>
      <p:sp>
        <p:nvSpPr>
          <p:cNvPr id="1949" name="Google Shape;1949;p185"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954"/>
        <p:cNvGrpSpPr/>
        <p:nvPr/>
      </p:nvGrpSpPr>
      <p:grpSpPr>
        <a:xfrm>
          <a:off x="0" y="0"/>
          <a:ext cx="0" cy="0"/>
          <a:chOff x="0" y="0"/>
          <a:chExt cx="0" cy="0"/>
        </a:xfrm>
      </p:grpSpPr>
      <p:sp>
        <p:nvSpPr>
          <p:cNvPr id="1955" name="Google Shape;1955;p186"/>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 </a:t>
            </a:r>
            <a:endParaRPr/>
          </a:p>
        </p:txBody>
      </p:sp>
      <p:sp>
        <p:nvSpPr>
          <p:cNvPr id="1956" name="Google Shape;1956;p186"/>
          <p:cNvSpPr/>
          <p:nvPr/>
        </p:nvSpPr>
        <p:spPr>
          <a:xfrm>
            <a:off x="733703" y="728261"/>
            <a:ext cx="748641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 </a:t>
            </a:r>
            <a:endParaRPr/>
          </a:p>
        </p:txBody>
      </p:sp>
      <p:sp>
        <p:nvSpPr>
          <p:cNvPr id="1957" name="Google Shape;1957;p186"/>
          <p:cNvSpPr txBox="1"/>
          <p:nvPr/>
        </p:nvSpPr>
        <p:spPr>
          <a:xfrm>
            <a:off x="733703" y="495599"/>
            <a:ext cx="809566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u="sng">
                <a:solidFill>
                  <a:schemeClr val="dk1"/>
                </a:solidFill>
                <a:latin typeface="Calibri"/>
                <a:ea typeface="Calibri"/>
                <a:cs typeface="Calibri"/>
                <a:sym typeface="Calibri"/>
              </a:rPr>
              <a:t>Matter</a:t>
            </a:r>
            <a:r>
              <a:rPr lang="en-US" sz="4000">
                <a:solidFill>
                  <a:schemeClr val="dk1"/>
                </a:solidFill>
                <a:latin typeface="Calibri"/>
                <a:ea typeface="Calibri"/>
                <a:cs typeface="Calibri"/>
                <a:sym typeface="Calibri"/>
              </a:rPr>
              <a:t>: has mass and takes up space</a:t>
            </a:r>
            <a:endParaRPr>
              <a:solidFill>
                <a:schemeClr val="dk1"/>
              </a:solidFill>
            </a:endParaRPr>
          </a:p>
        </p:txBody>
      </p:sp>
      <p:pic>
        <p:nvPicPr>
          <p:cNvPr id="1958" name="Google Shape;1958;p186"/>
          <p:cNvPicPr preferRelativeResize="0"/>
          <p:nvPr/>
        </p:nvPicPr>
        <p:blipFill rotWithShape="1">
          <a:blip r:embed="rId3">
            <a:alphaModFix/>
          </a:blip>
          <a:srcRect/>
          <a:stretch/>
        </p:blipFill>
        <p:spPr>
          <a:xfrm>
            <a:off x="1786858" y="2247152"/>
            <a:ext cx="5451058" cy="3748127"/>
          </a:xfrm>
          <a:prstGeom prst="rect">
            <a:avLst/>
          </a:prstGeom>
          <a:noFill/>
          <a:ln>
            <a:noFill/>
          </a:ln>
        </p:spPr>
      </p:pic>
      <p:sp>
        <p:nvSpPr>
          <p:cNvPr id="1959" name="Google Shape;1959;p186"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cxnSp>
        <p:nvCxnSpPr>
          <p:cNvPr id="1965" name="Google Shape;1965;p187"/>
          <p:cNvCxnSpPr>
            <a:stCxn id="1966" idx="3"/>
          </p:cNvCxnSpPr>
          <p:nvPr/>
        </p:nvCxnSpPr>
        <p:spPr>
          <a:xfrm>
            <a:off x="2305538" y="2751293"/>
            <a:ext cx="1071300" cy="150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grpSp>
        <p:nvGrpSpPr>
          <p:cNvPr id="1967" name="Google Shape;1967;p187"/>
          <p:cNvGrpSpPr/>
          <p:nvPr/>
        </p:nvGrpSpPr>
        <p:grpSpPr>
          <a:xfrm>
            <a:off x="465016" y="909132"/>
            <a:ext cx="8178800" cy="5269486"/>
            <a:chOff x="465016" y="909132"/>
            <a:chExt cx="8178800" cy="5269486"/>
          </a:xfrm>
        </p:grpSpPr>
        <p:pic>
          <p:nvPicPr>
            <p:cNvPr id="1968" name="Google Shape;1968;p187"/>
            <p:cNvPicPr preferRelativeResize="0"/>
            <p:nvPr/>
          </p:nvPicPr>
          <p:blipFill rotWithShape="1">
            <a:blip r:embed="rId3">
              <a:alphaModFix/>
            </a:blip>
            <a:srcRect l="13938" t="12281" r="15692" b="12281"/>
            <a:stretch/>
          </p:blipFill>
          <p:spPr>
            <a:xfrm>
              <a:off x="3418313" y="2288524"/>
              <a:ext cx="1115545" cy="1195889"/>
            </a:xfrm>
            <a:prstGeom prst="rect">
              <a:avLst/>
            </a:prstGeom>
            <a:noFill/>
            <a:ln>
              <a:noFill/>
            </a:ln>
          </p:spPr>
        </p:pic>
        <p:pic>
          <p:nvPicPr>
            <p:cNvPr id="1969" name="Google Shape;1969;p187"/>
            <p:cNvPicPr preferRelativeResize="0"/>
            <p:nvPr/>
          </p:nvPicPr>
          <p:blipFill rotWithShape="1">
            <a:blip r:embed="rId3">
              <a:alphaModFix/>
            </a:blip>
            <a:srcRect l="13938" t="12281" r="15692" b="12281"/>
            <a:stretch/>
          </p:blipFill>
          <p:spPr>
            <a:xfrm>
              <a:off x="4592472" y="2268737"/>
              <a:ext cx="1115545" cy="1195889"/>
            </a:xfrm>
            <a:prstGeom prst="rect">
              <a:avLst/>
            </a:prstGeom>
            <a:noFill/>
            <a:ln>
              <a:noFill/>
            </a:ln>
          </p:spPr>
        </p:pic>
        <p:pic>
          <p:nvPicPr>
            <p:cNvPr id="1970" name="Google Shape;1970;p187"/>
            <p:cNvPicPr preferRelativeResize="0"/>
            <p:nvPr/>
          </p:nvPicPr>
          <p:blipFill rotWithShape="1">
            <a:blip r:embed="rId3">
              <a:alphaModFix/>
            </a:blip>
            <a:srcRect l="13938" t="12281" r="15692" b="12281"/>
            <a:stretch/>
          </p:blipFill>
          <p:spPr>
            <a:xfrm>
              <a:off x="2987946" y="3425797"/>
              <a:ext cx="1115545" cy="1195889"/>
            </a:xfrm>
            <a:prstGeom prst="rect">
              <a:avLst/>
            </a:prstGeom>
            <a:noFill/>
            <a:ln>
              <a:noFill/>
            </a:ln>
          </p:spPr>
        </p:pic>
        <p:pic>
          <p:nvPicPr>
            <p:cNvPr id="1971" name="Google Shape;1971;p187"/>
            <p:cNvPicPr preferRelativeResize="0"/>
            <p:nvPr/>
          </p:nvPicPr>
          <p:blipFill rotWithShape="1">
            <a:blip r:embed="rId3">
              <a:alphaModFix/>
            </a:blip>
            <a:srcRect l="13938" t="12281" r="15692" b="12281"/>
            <a:stretch/>
          </p:blipFill>
          <p:spPr>
            <a:xfrm>
              <a:off x="4005799" y="4336109"/>
              <a:ext cx="1115545" cy="1195889"/>
            </a:xfrm>
            <a:prstGeom prst="rect">
              <a:avLst/>
            </a:prstGeom>
            <a:noFill/>
            <a:ln>
              <a:noFill/>
            </a:ln>
          </p:spPr>
        </p:pic>
        <p:pic>
          <p:nvPicPr>
            <p:cNvPr id="1972" name="Google Shape;1972;p187"/>
            <p:cNvPicPr preferRelativeResize="0"/>
            <p:nvPr/>
          </p:nvPicPr>
          <p:blipFill rotWithShape="1">
            <a:blip r:embed="rId3">
              <a:alphaModFix/>
            </a:blip>
            <a:srcRect l="13938" t="12281" r="15692" b="12281"/>
            <a:stretch/>
          </p:blipFill>
          <p:spPr>
            <a:xfrm>
              <a:off x="5121345" y="3491280"/>
              <a:ext cx="1115545" cy="1195889"/>
            </a:xfrm>
            <a:prstGeom prst="rect">
              <a:avLst/>
            </a:prstGeom>
            <a:noFill/>
            <a:ln>
              <a:noFill/>
            </a:ln>
          </p:spPr>
        </p:pic>
        <p:sp>
          <p:nvSpPr>
            <p:cNvPr id="1973" name="Google Shape;1973;p187"/>
            <p:cNvSpPr txBox="1"/>
            <p:nvPr/>
          </p:nvSpPr>
          <p:spPr>
            <a:xfrm>
              <a:off x="1401500" y="909132"/>
              <a:ext cx="655891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b="1" u="sng">
                  <a:solidFill>
                    <a:schemeClr val="dk1"/>
                  </a:solidFill>
                  <a:latin typeface="Calibri"/>
                  <a:ea typeface="Calibri"/>
                  <a:cs typeface="Calibri"/>
                  <a:sym typeface="Calibri"/>
                </a:rPr>
                <a:t>Atom</a:t>
              </a:r>
              <a:r>
                <a:rPr lang="en-US" sz="3300">
                  <a:solidFill>
                    <a:schemeClr val="dk1"/>
                  </a:solidFill>
                  <a:latin typeface="Calibri"/>
                  <a:ea typeface="Calibri"/>
                  <a:cs typeface="Calibri"/>
                  <a:sym typeface="Calibri"/>
                </a:rPr>
                <a:t>: smallest whole unit of matter</a:t>
              </a:r>
              <a:endParaRPr/>
            </a:p>
          </p:txBody>
        </p:sp>
        <p:sp>
          <p:nvSpPr>
            <p:cNvPr id="1974" name="Google Shape;1974;p187"/>
            <p:cNvSpPr/>
            <p:nvPr/>
          </p:nvSpPr>
          <p:spPr>
            <a:xfrm>
              <a:off x="2596491" y="2172015"/>
              <a:ext cx="3940292" cy="3551852"/>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975" name="Google Shape;1975;p187"/>
            <p:cNvCxnSpPr>
              <a:stCxn id="1976" idx="1"/>
            </p:cNvCxnSpPr>
            <p:nvPr/>
          </p:nvCxnSpPr>
          <p:spPr>
            <a:xfrm flipH="1">
              <a:off x="5764232" y="2763016"/>
              <a:ext cx="1261800" cy="72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977" name="Google Shape;1977;p187"/>
            <p:cNvCxnSpPr>
              <a:stCxn id="1978" idx="1"/>
            </p:cNvCxnSpPr>
            <p:nvPr/>
          </p:nvCxnSpPr>
          <p:spPr>
            <a:xfrm rot="10800000">
              <a:off x="6291378" y="4005409"/>
              <a:ext cx="1062900" cy="237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979" name="Google Shape;1979;p187"/>
            <p:cNvCxnSpPr>
              <a:stCxn id="1980" idx="1"/>
            </p:cNvCxnSpPr>
            <p:nvPr/>
          </p:nvCxnSpPr>
          <p:spPr>
            <a:xfrm rot="10800000">
              <a:off x="5060363" y="5353486"/>
              <a:ext cx="1320900" cy="5943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981" name="Google Shape;1981;p187"/>
            <p:cNvCxnSpPr/>
            <p:nvPr/>
          </p:nvCxnSpPr>
          <p:spPr>
            <a:xfrm>
              <a:off x="1758462" y="4044462"/>
              <a:ext cx="1133230" cy="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1966" name="Google Shape;1966;p187"/>
            <p:cNvSpPr txBox="1"/>
            <p:nvPr/>
          </p:nvSpPr>
          <p:spPr>
            <a:xfrm>
              <a:off x="1016000" y="2520461"/>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1982" name="Google Shape;1982;p187"/>
            <p:cNvSpPr txBox="1"/>
            <p:nvPr/>
          </p:nvSpPr>
          <p:spPr>
            <a:xfrm>
              <a:off x="465016" y="3786553"/>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1976" name="Google Shape;1976;p187"/>
            <p:cNvSpPr txBox="1"/>
            <p:nvPr/>
          </p:nvSpPr>
          <p:spPr>
            <a:xfrm>
              <a:off x="7026032" y="2532184"/>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1980" name="Google Shape;1980;p187"/>
            <p:cNvSpPr txBox="1"/>
            <p:nvPr/>
          </p:nvSpPr>
          <p:spPr>
            <a:xfrm>
              <a:off x="6381263" y="5716953"/>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1978" name="Google Shape;1978;p187"/>
            <p:cNvSpPr txBox="1"/>
            <p:nvPr/>
          </p:nvSpPr>
          <p:spPr>
            <a:xfrm>
              <a:off x="7354278" y="3798277"/>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grpSp>
      <p:sp>
        <p:nvSpPr>
          <p:cNvPr id="1983" name="Google Shape;1983;p18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988"/>
        <p:cNvGrpSpPr/>
        <p:nvPr/>
      </p:nvGrpSpPr>
      <p:grpSpPr>
        <a:xfrm>
          <a:off x="0" y="0"/>
          <a:ext cx="0" cy="0"/>
          <a:chOff x="0" y="0"/>
          <a:chExt cx="0" cy="0"/>
        </a:xfrm>
      </p:grpSpPr>
      <p:sp>
        <p:nvSpPr>
          <p:cNvPr id="1989" name="Google Shape;1989;p188"/>
          <p:cNvSpPr txBox="1">
            <a:spLocks noGrp="1"/>
          </p:cNvSpPr>
          <p:nvPr>
            <p:ph type="title"/>
          </p:nvPr>
        </p:nvSpPr>
        <p:spPr>
          <a:xfrm>
            <a:off x="614362" y="7318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b="1" u="sng"/>
              <a:t>Modern Atomic Model</a:t>
            </a:r>
            <a:r>
              <a:rPr lang="en-US" sz="3200"/>
              <a:t>: orbitals are clouds that show where electrons are most likely to be </a:t>
            </a:r>
            <a:endParaRPr/>
          </a:p>
        </p:txBody>
      </p:sp>
      <p:pic>
        <p:nvPicPr>
          <p:cNvPr id="1990" name="Google Shape;1990;p188"/>
          <p:cNvPicPr preferRelativeResize="0">
            <a:picLocks noGrp="1"/>
          </p:cNvPicPr>
          <p:nvPr>
            <p:ph type="body" idx="1"/>
          </p:nvPr>
        </p:nvPicPr>
        <p:blipFill rotWithShape="1">
          <a:blip r:embed="rId3">
            <a:alphaModFix/>
          </a:blip>
          <a:srcRect l="-40915" r="-40915"/>
          <a:stretch/>
        </p:blipFill>
        <p:spPr>
          <a:xfrm>
            <a:off x="898956" y="2092946"/>
            <a:ext cx="7411575" cy="4076081"/>
          </a:xfrm>
          <a:prstGeom prst="rect">
            <a:avLst/>
          </a:prstGeom>
          <a:noFill/>
          <a:ln w="9525" cap="flat" cmpd="sng">
            <a:solidFill>
              <a:schemeClr val="lt1"/>
            </a:solidFill>
            <a:prstDash val="solid"/>
            <a:round/>
            <a:headEnd type="none" w="sm" len="sm"/>
            <a:tailEnd type="none" w="sm" len="sm"/>
          </a:ln>
        </p:spPr>
      </p:pic>
      <p:sp>
        <p:nvSpPr>
          <p:cNvPr id="1991" name="Google Shape;1991;p188"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8"/>
          <p:cNvSpPr txBox="1"/>
          <p:nvPr/>
        </p:nvSpPr>
        <p:spPr>
          <a:xfrm>
            <a:off x="-21049" y="885822"/>
            <a:ext cx="91440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The </a:t>
            </a:r>
            <a:r>
              <a:rPr lang="en-US" sz="4000" b="1">
                <a:solidFill>
                  <a:srgbClr val="FF0000"/>
                </a:solidFill>
                <a:latin typeface="Calibri"/>
                <a:ea typeface="Calibri"/>
                <a:cs typeface="Calibri"/>
                <a:sym typeface="Calibri"/>
              </a:rPr>
              <a:t>nucleus</a:t>
            </a:r>
            <a:r>
              <a:rPr lang="en-US" sz="4000">
                <a:solidFill>
                  <a:schemeClr val="dk1"/>
                </a:solidFill>
                <a:latin typeface="Calibri"/>
                <a:ea typeface="Calibri"/>
                <a:cs typeface="Calibri"/>
                <a:sym typeface="Calibri"/>
              </a:rPr>
              <a:t> has </a:t>
            </a:r>
            <a:r>
              <a:rPr lang="en-US" sz="4000" b="1">
                <a:solidFill>
                  <a:srgbClr val="FF0000"/>
                </a:solidFill>
                <a:latin typeface="Calibri"/>
                <a:ea typeface="Calibri"/>
                <a:cs typeface="Calibri"/>
                <a:sym typeface="Calibri"/>
              </a:rPr>
              <a:t>most of the mass </a:t>
            </a:r>
            <a:r>
              <a:rPr lang="en-US" sz="4000">
                <a:solidFill>
                  <a:schemeClr val="dk1"/>
                </a:solidFill>
                <a:latin typeface="Calibri"/>
                <a:ea typeface="Calibri"/>
                <a:cs typeface="Calibri"/>
                <a:sym typeface="Calibri"/>
              </a:rPr>
              <a:t>of the atom </a:t>
            </a:r>
            <a:endParaRPr/>
          </a:p>
        </p:txBody>
      </p:sp>
      <p:pic>
        <p:nvPicPr>
          <p:cNvPr id="293" name="Google Shape;293;p18"/>
          <p:cNvPicPr preferRelativeResize="0"/>
          <p:nvPr/>
        </p:nvPicPr>
        <p:blipFill rotWithShape="1">
          <a:blip r:embed="rId3">
            <a:alphaModFix/>
          </a:blip>
          <a:srcRect l="26295" t="26978" r="26295" b="29100"/>
          <a:stretch/>
        </p:blipFill>
        <p:spPr>
          <a:xfrm>
            <a:off x="5902378" y="2226323"/>
            <a:ext cx="1897722" cy="1758130"/>
          </a:xfrm>
          <a:prstGeom prst="rect">
            <a:avLst/>
          </a:prstGeom>
          <a:noFill/>
          <a:ln>
            <a:noFill/>
          </a:ln>
        </p:spPr>
      </p:pic>
      <p:pic>
        <p:nvPicPr>
          <p:cNvPr id="294" name="Google Shape;294;p18"/>
          <p:cNvPicPr preferRelativeResize="0"/>
          <p:nvPr/>
        </p:nvPicPr>
        <p:blipFill rotWithShape="1">
          <a:blip r:embed="rId4">
            <a:alphaModFix/>
          </a:blip>
          <a:srcRect/>
          <a:stretch/>
        </p:blipFill>
        <p:spPr>
          <a:xfrm>
            <a:off x="5277203" y="2226323"/>
            <a:ext cx="3845748" cy="3516259"/>
          </a:xfrm>
          <a:prstGeom prst="rect">
            <a:avLst/>
          </a:prstGeom>
          <a:noFill/>
          <a:ln>
            <a:noFill/>
          </a:ln>
        </p:spPr>
      </p:pic>
      <p:pic>
        <p:nvPicPr>
          <p:cNvPr id="295" name="Google Shape;295;p18"/>
          <p:cNvPicPr preferRelativeResize="0"/>
          <p:nvPr/>
        </p:nvPicPr>
        <p:blipFill rotWithShape="1">
          <a:blip r:embed="rId3">
            <a:alphaModFix/>
          </a:blip>
          <a:srcRect/>
          <a:stretch/>
        </p:blipFill>
        <p:spPr>
          <a:xfrm>
            <a:off x="157397" y="2127676"/>
            <a:ext cx="4002824" cy="4002824"/>
          </a:xfrm>
          <a:prstGeom prst="rect">
            <a:avLst/>
          </a:prstGeom>
          <a:noFill/>
          <a:ln>
            <a:noFill/>
          </a:ln>
        </p:spPr>
      </p:pic>
      <p:cxnSp>
        <p:nvCxnSpPr>
          <p:cNvPr id="296" name="Google Shape;296;p18"/>
          <p:cNvCxnSpPr/>
          <p:nvPr/>
        </p:nvCxnSpPr>
        <p:spPr>
          <a:xfrm rot="10800000" flipH="1">
            <a:off x="3043238" y="3300413"/>
            <a:ext cx="2859140" cy="828675"/>
          </a:xfrm>
          <a:prstGeom prst="straightConnector1">
            <a:avLst/>
          </a:prstGeom>
          <a:noFill/>
          <a:ln w="508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sp>
        <p:nvSpPr>
          <p:cNvPr id="297" name="Google Shape;297;p18"/>
          <p:cNvSpPr/>
          <p:nvPr/>
        </p:nvSpPr>
        <p:spPr>
          <a:xfrm>
            <a:off x="1145516" y="3292484"/>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8" descr="Artificial Intelligence"/>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996"/>
        <p:cNvGrpSpPr/>
        <p:nvPr/>
      </p:nvGrpSpPr>
      <p:grpSpPr>
        <a:xfrm>
          <a:off x="0" y="0"/>
          <a:ext cx="0" cy="0"/>
          <a:chOff x="0" y="0"/>
          <a:chExt cx="0" cy="0"/>
        </a:xfrm>
      </p:grpSpPr>
      <p:sp>
        <p:nvSpPr>
          <p:cNvPr id="1997" name="Google Shape;1997;gdae0965b00_0_107"/>
          <p:cNvSpPr txBox="1"/>
          <p:nvPr/>
        </p:nvSpPr>
        <p:spPr>
          <a:xfrm>
            <a:off x="741525" y="490975"/>
            <a:ext cx="82338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Nucleus</a:t>
            </a:r>
            <a:r>
              <a:rPr lang="en-US" sz="3500">
                <a:solidFill>
                  <a:schemeClr val="dk1"/>
                </a:solidFill>
                <a:latin typeface="Calibri"/>
                <a:ea typeface="Calibri"/>
                <a:cs typeface="Calibri"/>
                <a:sym typeface="Calibri"/>
              </a:rPr>
              <a:t>: the center of the atom that is made up of protons and neutrons </a:t>
            </a:r>
            <a:endParaRPr sz="3500"/>
          </a:p>
        </p:txBody>
      </p:sp>
      <p:grpSp>
        <p:nvGrpSpPr>
          <p:cNvPr id="1998" name="Google Shape;1998;gdae0965b00_0_107"/>
          <p:cNvGrpSpPr/>
          <p:nvPr/>
        </p:nvGrpSpPr>
        <p:grpSpPr>
          <a:xfrm>
            <a:off x="2749565" y="2575188"/>
            <a:ext cx="4002823" cy="4002823"/>
            <a:chOff x="2592402" y="1475050"/>
            <a:chExt cx="4002823" cy="4002823"/>
          </a:xfrm>
        </p:grpSpPr>
        <p:pic>
          <p:nvPicPr>
            <p:cNvPr id="1999" name="Google Shape;1999;gdae0965b00_0_107"/>
            <p:cNvPicPr preferRelativeResize="0"/>
            <p:nvPr/>
          </p:nvPicPr>
          <p:blipFill rotWithShape="1">
            <a:blip r:embed="rId3">
              <a:alphaModFix/>
            </a:blip>
            <a:srcRect/>
            <a:stretch/>
          </p:blipFill>
          <p:spPr>
            <a:xfrm>
              <a:off x="2592402" y="1475050"/>
              <a:ext cx="4002823" cy="4002823"/>
            </a:xfrm>
            <a:prstGeom prst="rect">
              <a:avLst/>
            </a:prstGeom>
            <a:noFill/>
            <a:ln>
              <a:noFill/>
            </a:ln>
          </p:spPr>
        </p:pic>
        <p:sp>
          <p:nvSpPr>
            <p:cNvPr id="2000" name="Google Shape;2000;gdae0965b00_0_107"/>
            <p:cNvSpPr/>
            <p:nvPr/>
          </p:nvSpPr>
          <p:spPr>
            <a:xfrm>
              <a:off x="3743312" y="2633422"/>
              <a:ext cx="1686300" cy="1673100"/>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001" name="Google Shape;2001;gdae0965b00_0_107"/>
            <p:cNvSpPr/>
            <p:nvPr/>
          </p:nvSpPr>
          <p:spPr>
            <a:xfrm>
              <a:off x="3627854" y="2633422"/>
              <a:ext cx="1897800" cy="1673100"/>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002" name="Google Shape;2002;gdae0965b00_0_107"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2007"/>
        <p:cNvGrpSpPr/>
        <p:nvPr/>
      </p:nvGrpSpPr>
      <p:grpSpPr>
        <a:xfrm>
          <a:off x="0" y="0"/>
          <a:ext cx="0" cy="0"/>
          <a:chOff x="0" y="0"/>
          <a:chExt cx="0" cy="0"/>
        </a:xfrm>
      </p:grpSpPr>
      <p:sp>
        <p:nvSpPr>
          <p:cNvPr id="2008" name="Google Shape;2008;gdae0965b00_0_93"/>
          <p:cNvSpPr txBox="1"/>
          <p:nvPr/>
        </p:nvSpPr>
        <p:spPr>
          <a:xfrm>
            <a:off x="114300" y="849541"/>
            <a:ext cx="91440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Protons</a:t>
            </a:r>
            <a:r>
              <a:rPr lang="en-US" sz="3500">
                <a:solidFill>
                  <a:schemeClr val="dk1"/>
                </a:solidFill>
                <a:latin typeface="Calibri"/>
                <a:ea typeface="Calibri"/>
                <a:cs typeface="Calibri"/>
                <a:sym typeface="Calibri"/>
              </a:rPr>
              <a:t>: positively charged subatomic particles found in the nucleus of an atom</a:t>
            </a:r>
            <a:endParaRPr sz="3500"/>
          </a:p>
        </p:txBody>
      </p:sp>
      <p:grpSp>
        <p:nvGrpSpPr>
          <p:cNvPr id="2009" name="Google Shape;2009;gdae0965b00_0_93"/>
          <p:cNvGrpSpPr/>
          <p:nvPr/>
        </p:nvGrpSpPr>
        <p:grpSpPr>
          <a:xfrm>
            <a:off x="2124274" y="2455008"/>
            <a:ext cx="4895447" cy="4123003"/>
            <a:chOff x="2592402" y="1354870"/>
            <a:chExt cx="4895447" cy="4123003"/>
          </a:xfrm>
        </p:grpSpPr>
        <p:pic>
          <p:nvPicPr>
            <p:cNvPr id="2010" name="Google Shape;2010;gdae0965b00_0_93"/>
            <p:cNvPicPr preferRelativeResize="0"/>
            <p:nvPr/>
          </p:nvPicPr>
          <p:blipFill rotWithShape="1">
            <a:blip r:embed="rId3">
              <a:alphaModFix/>
            </a:blip>
            <a:srcRect/>
            <a:stretch/>
          </p:blipFill>
          <p:spPr>
            <a:xfrm>
              <a:off x="2592402" y="1475050"/>
              <a:ext cx="4002823" cy="4002823"/>
            </a:xfrm>
            <a:prstGeom prst="rect">
              <a:avLst/>
            </a:prstGeom>
            <a:noFill/>
            <a:ln>
              <a:noFill/>
            </a:ln>
          </p:spPr>
        </p:pic>
        <p:sp>
          <p:nvSpPr>
            <p:cNvPr id="2011" name="Google Shape;2011;gdae0965b00_0_93"/>
            <p:cNvSpPr txBox="1"/>
            <p:nvPr/>
          </p:nvSpPr>
          <p:spPr>
            <a:xfrm>
              <a:off x="5815838" y="1354870"/>
              <a:ext cx="11628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a:p>
          </p:txBody>
        </p:sp>
        <p:sp>
          <p:nvSpPr>
            <p:cNvPr id="2012" name="Google Shape;2012;gdae0965b00_0_93"/>
            <p:cNvSpPr/>
            <p:nvPr/>
          </p:nvSpPr>
          <p:spPr>
            <a:xfrm>
              <a:off x="3743312" y="2633422"/>
              <a:ext cx="1686300" cy="1673100"/>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2013" name="Google Shape;2013;gdae0965b00_0_93"/>
            <p:cNvCxnSpPr>
              <a:stCxn id="2011" idx="2"/>
            </p:cNvCxnSpPr>
            <p:nvPr/>
          </p:nvCxnSpPr>
          <p:spPr>
            <a:xfrm flipH="1">
              <a:off x="4670138" y="1862770"/>
              <a:ext cx="17271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50"/>
                </a:srgbClr>
              </a:outerShdw>
            </a:effectLst>
          </p:spPr>
        </p:cxnSp>
        <p:sp>
          <p:nvSpPr>
            <p:cNvPr id="2014" name="Google Shape;2014;gdae0965b00_0_93"/>
            <p:cNvSpPr/>
            <p:nvPr/>
          </p:nvSpPr>
          <p:spPr>
            <a:xfrm>
              <a:off x="6377832" y="1839617"/>
              <a:ext cx="476400" cy="497700"/>
            </a:xfrm>
            <a:prstGeom prst="plus">
              <a:avLst>
                <a:gd name="adj" fmla="val 35811"/>
              </a:avLst>
            </a:prstGeom>
            <a:solidFill>
              <a:srgbClr val="FF0000"/>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2015" name="Google Shape;2015;gdae0965b00_0_93"/>
            <p:cNvCxnSpPr>
              <a:stCxn id="2016" idx="0"/>
            </p:cNvCxnSpPr>
            <p:nvPr/>
          </p:nvCxnSpPr>
          <p:spPr>
            <a:xfrm rot="10800000">
              <a:off x="5325149" y="3957529"/>
              <a:ext cx="1499700" cy="96690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50"/>
                </a:srgbClr>
              </a:outerShdw>
            </a:effectLst>
          </p:spPr>
        </p:cxnSp>
        <p:sp>
          <p:nvSpPr>
            <p:cNvPr id="2016" name="Google Shape;2016;gdae0965b00_0_93"/>
            <p:cNvSpPr txBox="1"/>
            <p:nvPr/>
          </p:nvSpPr>
          <p:spPr>
            <a:xfrm>
              <a:off x="6161849" y="4924429"/>
              <a:ext cx="13260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Nucleus</a:t>
              </a:r>
              <a:endParaRPr/>
            </a:p>
          </p:txBody>
        </p:sp>
      </p:grpSp>
      <p:sp>
        <p:nvSpPr>
          <p:cNvPr id="2017" name="Google Shape;2017;gdae0965b00_0_93"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189"/>
          <p:cNvSpPr txBox="1"/>
          <p:nvPr/>
        </p:nvSpPr>
        <p:spPr>
          <a:xfrm>
            <a:off x="-7145" y="850257"/>
            <a:ext cx="9144000"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Neutrons</a:t>
            </a:r>
            <a:r>
              <a:rPr lang="en-US" sz="3000">
                <a:solidFill>
                  <a:schemeClr val="dk1"/>
                </a:solidFill>
                <a:latin typeface="Calibri"/>
                <a:ea typeface="Calibri"/>
                <a:cs typeface="Calibri"/>
                <a:sym typeface="Calibri"/>
              </a:rPr>
              <a:t>: subatomic particles with no charge (neutral charge) found in the nucleus of atoms</a:t>
            </a:r>
            <a:endParaRPr/>
          </a:p>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grpSp>
        <p:nvGrpSpPr>
          <p:cNvPr id="2024" name="Google Shape;2024;p189"/>
          <p:cNvGrpSpPr/>
          <p:nvPr/>
        </p:nvGrpSpPr>
        <p:grpSpPr>
          <a:xfrm>
            <a:off x="2305959" y="2524233"/>
            <a:ext cx="5217432" cy="4129520"/>
            <a:chOff x="2248809" y="1341919"/>
            <a:chExt cx="5217432" cy="4129520"/>
          </a:xfrm>
        </p:grpSpPr>
        <p:pic>
          <p:nvPicPr>
            <p:cNvPr id="2025" name="Google Shape;2025;p189"/>
            <p:cNvPicPr preferRelativeResize="0"/>
            <p:nvPr/>
          </p:nvPicPr>
          <p:blipFill rotWithShape="1">
            <a:blip r:embed="rId3">
              <a:alphaModFix/>
            </a:blip>
            <a:srcRect/>
            <a:stretch/>
          </p:blipFill>
          <p:spPr>
            <a:xfrm>
              <a:off x="2248809" y="1468615"/>
              <a:ext cx="4646382" cy="4002824"/>
            </a:xfrm>
            <a:prstGeom prst="rect">
              <a:avLst/>
            </a:prstGeom>
            <a:noFill/>
            <a:ln>
              <a:noFill/>
            </a:ln>
          </p:spPr>
        </p:pic>
        <p:sp>
          <p:nvSpPr>
            <p:cNvPr id="2026" name="Google Shape;2026;p189"/>
            <p:cNvSpPr txBox="1"/>
            <p:nvPr/>
          </p:nvSpPr>
          <p:spPr>
            <a:xfrm>
              <a:off x="6089420" y="1341919"/>
              <a:ext cx="1376821" cy="507831"/>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Neutron</a:t>
              </a:r>
              <a:endParaRPr/>
            </a:p>
          </p:txBody>
        </p:sp>
        <p:sp>
          <p:nvSpPr>
            <p:cNvPr id="2027" name="Google Shape;2027;p189"/>
            <p:cNvSpPr/>
            <p:nvPr/>
          </p:nvSpPr>
          <p:spPr>
            <a:xfrm>
              <a:off x="3529012" y="2633424"/>
              <a:ext cx="1957387"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2028" name="Google Shape;2028;p189"/>
            <p:cNvCxnSpPr/>
            <p:nvPr/>
          </p:nvCxnSpPr>
          <p:spPr>
            <a:xfrm flipH="1">
              <a:off x="4937887" y="2027088"/>
              <a:ext cx="1295464" cy="1092492"/>
            </a:xfrm>
            <a:prstGeom prst="straightConnector1">
              <a:avLst/>
            </a:prstGeom>
            <a:noFill/>
            <a:ln w="76200" cap="flat" cmpd="sng">
              <a:solidFill>
                <a:srgbClr val="FFFF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2029" name="Google Shape;2029;p189"/>
            <p:cNvCxnSpPr/>
            <p:nvPr/>
          </p:nvCxnSpPr>
          <p:spPr>
            <a:xfrm rot="10800000">
              <a:off x="5136838" y="3957579"/>
              <a:ext cx="1124801" cy="96685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2030" name="Google Shape;2030;p189"/>
            <p:cNvSpPr txBox="1"/>
            <p:nvPr/>
          </p:nvSpPr>
          <p:spPr>
            <a:xfrm>
              <a:off x="5764387" y="4924431"/>
              <a:ext cx="132671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Nucleus</a:t>
              </a:r>
              <a:endParaRPr sz="2700">
                <a:solidFill>
                  <a:schemeClr val="dk1"/>
                </a:solidFill>
                <a:latin typeface="Calibri"/>
                <a:ea typeface="Calibri"/>
                <a:cs typeface="Calibri"/>
                <a:sym typeface="Calibri"/>
              </a:endParaRPr>
            </a:p>
          </p:txBody>
        </p:sp>
      </p:grpSp>
      <p:sp>
        <p:nvSpPr>
          <p:cNvPr id="2031" name="Google Shape;2031;p189"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2036"/>
        <p:cNvGrpSpPr/>
        <p:nvPr/>
      </p:nvGrpSpPr>
      <p:grpSpPr>
        <a:xfrm>
          <a:off x="0" y="0"/>
          <a:ext cx="0" cy="0"/>
          <a:chOff x="0" y="0"/>
          <a:chExt cx="0" cy="0"/>
        </a:xfrm>
      </p:grpSpPr>
      <p:sp>
        <p:nvSpPr>
          <p:cNvPr id="2037" name="Google Shape;2037;p19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2042"/>
        <p:cNvGrpSpPr/>
        <p:nvPr/>
      </p:nvGrpSpPr>
      <p:grpSpPr>
        <a:xfrm>
          <a:off x="0" y="0"/>
          <a:ext cx="0" cy="0"/>
          <a:chOff x="0" y="0"/>
          <a:chExt cx="0" cy="0"/>
        </a:xfrm>
      </p:grpSpPr>
      <p:sp>
        <p:nvSpPr>
          <p:cNvPr id="2043" name="Google Shape;2043;p191"/>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 </a:t>
            </a:r>
            <a:endParaRPr/>
          </a:p>
        </p:txBody>
      </p:sp>
      <p:sp>
        <p:nvSpPr>
          <p:cNvPr id="2044" name="Google Shape;2044;p191"/>
          <p:cNvSpPr/>
          <p:nvPr/>
        </p:nvSpPr>
        <p:spPr>
          <a:xfrm>
            <a:off x="733703" y="728261"/>
            <a:ext cx="748641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 </a:t>
            </a:r>
            <a:endParaRPr/>
          </a:p>
        </p:txBody>
      </p:sp>
      <p:sp>
        <p:nvSpPr>
          <p:cNvPr id="2045" name="Google Shape;2045;p191"/>
          <p:cNvSpPr txBox="1"/>
          <p:nvPr/>
        </p:nvSpPr>
        <p:spPr>
          <a:xfrm>
            <a:off x="733703" y="666706"/>
            <a:ext cx="809566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are the two qualities of matter?</a:t>
            </a:r>
            <a:endParaRPr sz="4000">
              <a:solidFill>
                <a:srgbClr val="FF0000"/>
              </a:solidFill>
              <a:latin typeface="Calibri"/>
              <a:ea typeface="Calibri"/>
              <a:cs typeface="Calibri"/>
              <a:sym typeface="Calibri"/>
            </a:endParaRPr>
          </a:p>
        </p:txBody>
      </p:sp>
      <p:pic>
        <p:nvPicPr>
          <p:cNvPr id="2046" name="Google Shape;2046;p191"/>
          <p:cNvPicPr preferRelativeResize="0"/>
          <p:nvPr/>
        </p:nvPicPr>
        <p:blipFill rotWithShape="1">
          <a:blip r:embed="rId3">
            <a:alphaModFix/>
          </a:blip>
          <a:srcRect/>
          <a:stretch/>
        </p:blipFill>
        <p:spPr>
          <a:xfrm>
            <a:off x="1786858" y="2247152"/>
            <a:ext cx="5451058" cy="3748127"/>
          </a:xfrm>
          <a:prstGeom prst="rect">
            <a:avLst/>
          </a:prstGeom>
          <a:noFill/>
          <a:ln>
            <a:noFill/>
          </a:ln>
        </p:spPr>
      </p:pic>
      <p:sp>
        <p:nvSpPr>
          <p:cNvPr id="2047" name="Google Shape;2047;p19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2052"/>
        <p:cNvGrpSpPr/>
        <p:nvPr/>
      </p:nvGrpSpPr>
      <p:grpSpPr>
        <a:xfrm>
          <a:off x="0" y="0"/>
          <a:ext cx="0" cy="0"/>
          <a:chOff x="0" y="0"/>
          <a:chExt cx="0" cy="0"/>
        </a:xfrm>
      </p:grpSpPr>
      <p:grpSp>
        <p:nvGrpSpPr>
          <p:cNvPr id="2053" name="Google Shape;2053;p192"/>
          <p:cNvGrpSpPr/>
          <p:nvPr/>
        </p:nvGrpSpPr>
        <p:grpSpPr>
          <a:xfrm>
            <a:off x="2310340" y="270701"/>
            <a:ext cx="4564263" cy="5453166"/>
            <a:chOff x="2310340" y="270701"/>
            <a:chExt cx="4564263" cy="5453166"/>
          </a:xfrm>
        </p:grpSpPr>
        <p:pic>
          <p:nvPicPr>
            <p:cNvPr id="2054" name="Google Shape;2054;p192"/>
            <p:cNvPicPr preferRelativeResize="0"/>
            <p:nvPr/>
          </p:nvPicPr>
          <p:blipFill rotWithShape="1">
            <a:blip r:embed="rId3">
              <a:alphaModFix/>
            </a:blip>
            <a:srcRect l="13938" t="12281" r="15692" b="12281"/>
            <a:stretch/>
          </p:blipFill>
          <p:spPr>
            <a:xfrm>
              <a:off x="3418313" y="2288524"/>
              <a:ext cx="1115545" cy="1195889"/>
            </a:xfrm>
            <a:prstGeom prst="rect">
              <a:avLst/>
            </a:prstGeom>
            <a:noFill/>
            <a:ln>
              <a:noFill/>
            </a:ln>
          </p:spPr>
        </p:pic>
        <p:pic>
          <p:nvPicPr>
            <p:cNvPr id="2055" name="Google Shape;2055;p192"/>
            <p:cNvPicPr preferRelativeResize="0"/>
            <p:nvPr/>
          </p:nvPicPr>
          <p:blipFill rotWithShape="1">
            <a:blip r:embed="rId3">
              <a:alphaModFix/>
            </a:blip>
            <a:srcRect l="13938" t="12281" r="15692" b="12281"/>
            <a:stretch/>
          </p:blipFill>
          <p:spPr>
            <a:xfrm>
              <a:off x="4592472" y="2268737"/>
              <a:ext cx="1115545" cy="1195889"/>
            </a:xfrm>
            <a:prstGeom prst="rect">
              <a:avLst/>
            </a:prstGeom>
            <a:noFill/>
            <a:ln>
              <a:noFill/>
            </a:ln>
          </p:spPr>
        </p:pic>
        <p:pic>
          <p:nvPicPr>
            <p:cNvPr id="2056" name="Google Shape;2056;p192"/>
            <p:cNvPicPr preferRelativeResize="0"/>
            <p:nvPr/>
          </p:nvPicPr>
          <p:blipFill rotWithShape="1">
            <a:blip r:embed="rId3">
              <a:alphaModFix/>
            </a:blip>
            <a:srcRect l="13938" t="12281" r="15692" b="12281"/>
            <a:stretch/>
          </p:blipFill>
          <p:spPr>
            <a:xfrm>
              <a:off x="2987946" y="3425797"/>
              <a:ext cx="1115545" cy="1195889"/>
            </a:xfrm>
            <a:prstGeom prst="rect">
              <a:avLst/>
            </a:prstGeom>
            <a:noFill/>
            <a:ln>
              <a:noFill/>
            </a:ln>
          </p:spPr>
        </p:pic>
        <p:pic>
          <p:nvPicPr>
            <p:cNvPr id="2057" name="Google Shape;2057;p192"/>
            <p:cNvPicPr preferRelativeResize="0"/>
            <p:nvPr/>
          </p:nvPicPr>
          <p:blipFill rotWithShape="1">
            <a:blip r:embed="rId3">
              <a:alphaModFix/>
            </a:blip>
            <a:srcRect l="13938" t="12281" r="15692" b="12281"/>
            <a:stretch/>
          </p:blipFill>
          <p:spPr>
            <a:xfrm>
              <a:off x="4005799" y="4336109"/>
              <a:ext cx="1115545" cy="1195889"/>
            </a:xfrm>
            <a:prstGeom prst="rect">
              <a:avLst/>
            </a:prstGeom>
            <a:noFill/>
            <a:ln>
              <a:noFill/>
            </a:ln>
          </p:spPr>
        </p:pic>
        <p:pic>
          <p:nvPicPr>
            <p:cNvPr id="2058" name="Google Shape;2058;p192"/>
            <p:cNvPicPr preferRelativeResize="0"/>
            <p:nvPr/>
          </p:nvPicPr>
          <p:blipFill rotWithShape="1">
            <a:blip r:embed="rId3">
              <a:alphaModFix/>
            </a:blip>
            <a:srcRect l="13938" t="12281" r="15692" b="12281"/>
            <a:stretch/>
          </p:blipFill>
          <p:spPr>
            <a:xfrm>
              <a:off x="5121345" y="3491280"/>
              <a:ext cx="1115545" cy="1195889"/>
            </a:xfrm>
            <a:prstGeom prst="rect">
              <a:avLst/>
            </a:prstGeom>
            <a:noFill/>
            <a:ln>
              <a:noFill/>
            </a:ln>
          </p:spPr>
        </p:pic>
        <p:sp>
          <p:nvSpPr>
            <p:cNvPr id="2059" name="Google Shape;2059;p192"/>
            <p:cNvSpPr txBox="1"/>
            <p:nvPr/>
          </p:nvSpPr>
          <p:spPr>
            <a:xfrm>
              <a:off x="2310340" y="270701"/>
              <a:ext cx="456426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dk1"/>
                  </a:solidFill>
                  <a:latin typeface="Calibri"/>
                  <a:ea typeface="Calibri"/>
                  <a:cs typeface="Calibri"/>
                  <a:sym typeface="Calibri"/>
                </a:rPr>
                <a:t>What is an atom?</a:t>
              </a:r>
              <a:endParaRPr/>
            </a:p>
          </p:txBody>
        </p:sp>
        <p:sp>
          <p:nvSpPr>
            <p:cNvPr id="2060" name="Google Shape;2060;p192"/>
            <p:cNvSpPr/>
            <p:nvPr/>
          </p:nvSpPr>
          <p:spPr>
            <a:xfrm>
              <a:off x="2596491" y="2172015"/>
              <a:ext cx="3940292" cy="3551852"/>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2061" name="Google Shape;2061;p19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pic>
        <p:nvPicPr>
          <p:cNvPr id="2067" name="Google Shape;2067;p193"/>
          <p:cNvPicPr preferRelativeResize="0"/>
          <p:nvPr/>
        </p:nvPicPr>
        <p:blipFill rotWithShape="1">
          <a:blip r:embed="rId3">
            <a:alphaModFix/>
          </a:blip>
          <a:srcRect/>
          <a:stretch/>
        </p:blipFill>
        <p:spPr>
          <a:xfrm>
            <a:off x="1786858" y="2247152"/>
            <a:ext cx="5451058" cy="3748127"/>
          </a:xfrm>
          <a:prstGeom prst="rect">
            <a:avLst/>
          </a:prstGeom>
          <a:noFill/>
          <a:ln>
            <a:noFill/>
          </a:ln>
        </p:spPr>
      </p:pic>
      <p:grpSp>
        <p:nvGrpSpPr>
          <p:cNvPr id="2068" name="Google Shape;2068;p193"/>
          <p:cNvGrpSpPr/>
          <p:nvPr/>
        </p:nvGrpSpPr>
        <p:grpSpPr>
          <a:xfrm>
            <a:off x="2230255" y="691119"/>
            <a:ext cx="3926550" cy="4698703"/>
            <a:chOff x="2310340" y="270701"/>
            <a:chExt cx="3926550" cy="4698703"/>
          </a:xfrm>
        </p:grpSpPr>
        <p:pic>
          <p:nvPicPr>
            <p:cNvPr id="2069" name="Google Shape;2069;p193"/>
            <p:cNvPicPr preferRelativeResize="0"/>
            <p:nvPr/>
          </p:nvPicPr>
          <p:blipFill rotWithShape="1">
            <a:blip r:embed="rId4">
              <a:alphaModFix/>
            </a:blip>
            <a:srcRect l="13938" t="12281" r="15692" b="12281"/>
            <a:stretch/>
          </p:blipFill>
          <p:spPr>
            <a:xfrm>
              <a:off x="2756182" y="2375287"/>
              <a:ext cx="590748" cy="633295"/>
            </a:xfrm>
            <a:prstGeom prst="rect">
              <a:avLst/>
            </a:prstGeom>
            <a:noFill/>
            <a:ln>
              <a:noFill/>
            </a:ln>
          </p:spPr>
        </p:pic>
        <p:pic>
          <p:nvPicPr>
            <p:cNvPr id="2070" name="Google Shape;2070;p193"/>
            <p:cNvPicPr preferRelativeResize="0"/>
            <p:nvPr/>
          </p:nvPicPr>
          <p:blipFill rotWithShape="1">
            <a:blip r:embed="rId4">
              <a:alphaModFix/>
            </a:blip>
            <a:srcRect l="13938" t="12281" r="15692" b="12281"/>
            <a:stretch/>
          </p:blipFill>
          <p:spPr>
            <a:xfrm>
              <a:off x="4247546" y="2448126"/>
              <a:ext cx="590748" cy="633295"/>
            </a:xfrm>
            <a:prstGeom prst="rect">
              <a:avLst/>
            </a:prstGeom>
            <a:noFill/>
            <a:ln>
              <a:noFill/>
            </a:ln>
          </p:spPr>
        </p:pic>
        <p:pic>
          <p:nvPicPr>
            <p:cNvPr id="2071" name="Google Shape;2071;p193"/>
            <p:cNvPicPr preferRelativeResize="0"/>
            <p:nvPr/>
          </p:nvPicPr>
          <p:blipFill rotWithShape="1">
            <a:blip r:embed="rId4">
              <a:alphaModFix/>
            </a:blip>
            <a:srcRect l="13938" t="12281" r="15692" b="12281"/>
            <a:stretch/>
          </p:blipFill>
          <p:spPr>
            <a:xfrm>
              <a:off x="3349473" y="3835309"/>
              <a:ext cx="488704" cy="523901"/>
            </a:xfrm>
            <a:prstGeom prst="rect">
              <a:avLst/>
            </a:prstGeom>
            <a:noFill/>
            <a:ln>
              <a:noFill/>
            </a:ln>
          </p:spPr>
        </p:pic>
        <p:pic>
          <p:nvPicPr>
            <p:cNvPr id="2072" name="Google Shape;2072;p193"/>
            <p:cNvPicPr preferRelativeResize="0"/>
            <p:nvPr/>
          </p:nvPicPr>
          <p:blipFill rotWithShape="1">
            <a:blip r:embed="rId4">
              <a:alphaModFix/>
            </a:blip>
            <a:srcRect l="13938" t="12281" r="15692" b="12281"/>
            <a:stretch/>
          </p:blipFill>
          <p:spPr>
            <a:xfrm>
              <a:off x="4530596" y="4336109"/>
              <a:ext cx="590748" cy="633295"/>
            </a:xfrm>
            <a:prstGeom prst="rect">
              <a:avLst/>
            </a:prstGeom>
            <a:noFill/>
            <a:ln>
              <a:noFill/>
            </a:ln>
          </p:spPr>
        </p:pic>
        <p:pic>
          <p:nvPicPr>
            <p:cNvPr id="2073" name="Google Shape;2073;p193"/>
            <p:cNvPicPr preferRelativeResize="0"/>
            <p:nvPr/>
          </p:nvPicPr>
          <p:blipFill rotWithShape="1">
            <a:blip r:embed="rId4">
              <a:alphaModFix/>
            </a:blip>
            <a:srcRect l="13938" t="12281" r="15692" b="12281"/>
            <a:stretch/>
          </p:blipFill>
          <p:spPr>
            <a:xfrm>
              <a:off x="5595060" y="3491281"/>
              <a:ext cx="641830" cy="688056"/>
            </a:xfrm>
            <a:prstGeom prst="rect">
              <a:avLst/>
            </a:prstGeom>
            <a:noFill/>
            <a:ln>
              <a:noFill/>
            </a:ln>
          </p:spPr>
        </p:pic>
        <p:sp>
          <p:nvSpPr>
            <p:cNvPr id="2074" name="Google Shape;2074;p193"/>
            <p:cNvSpPr txBox="1"/>
            <p:nvPr/>
          </p:nvSpPr>
          <p:spPr>
            <a:xfrm>
              <a:off x="2310340" y="270701"/>
              <a:ext cx="1847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800">
                <a:solidFill>
                  <a:schemeClr val="dk1"/>
                </a:solidFill>
                <a:latin typeface="Calibri"/>
                <a:ea typeface="Calibri"/>
                <a:cs typeface="Calibri"/>
                <a:sym typeface="Calibri"/>
              </a:endParaRPr>
            </a:p>
          </p:txBody>
        </p:sp>
      </p:grpSp>
      <p:sp>
        <p:nvSpPr>
          <p:cNvPr id="2075" name="Google Shape;2075;p193"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93"/>
          <p:cNvSpPr txBox="1"/>
          <p:nvPr/>
        </p:nvSpPr>
        <p:spPr>
          <a:xfrm>
            <a:off x="367516" y="860396"/>
            <a:ext cx="8756738"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the relationship between atoms and matter?</a:t>
            </a:r>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2081"/>
        <p:cNvGrpSpPr/>
        <p:nvPr/>
      </p:nvGrpSpPr>
      <p:grpSpPr>
        <a:xfrm>
          <a:off x="0" y="0"/>
          <a:ext cx="0" cy="0"/>
          <a:chOff x="0" y="0"/>
          <a:chExt cx="0" cy="0"/>
        </a:xfrm>
      </p:grpSpPr>
      <p:sp>
        <p:nvSpPr>
          <p:cNvPr id="2082" name="Google Shape;2082;p194"/>
          <p:cNvSpPr txBox="1">
            <a:spLocks noGrp="1"/>
          </p:cNvSpPr>
          <p:nvPr>
            <p:ph type="title"/>
          </p:nvPr>
        </p:nvSpPr>
        <p:spPr>
          <a:xfrm>
            <a:off x="614362" y="7318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a:t>What does the modern atomic model show?</a:t>
            </a:r>
            <a:endParaRPr/>
          </a:p>
        </p:txBody>
      </p:sp>
      <p:pic>
        <p:nvPicPr>
          <p:cNvPr id="2083" name="Google Shape;2083;p194"/>
          <p:cNvPicPr preferRelativeResize="0">
            <a:picLocks noGrp="1"/>
          </p:cNvPicPr>
          <p:nvPr>
            <p:ph type="body" idx="1"/>
          </p:nvPr>
        </p:nvPicPr>
        <p:blipFill rotWithShape="1">
          <a:blip r:embed="rId3">
            <a:alphaModFix/>
          </a:blip>
          <a:srcRect l="-40915" r="-40915"/>
          <a:stretch/>
        </p:blipFill>
        <p:spPr>
          <a:xfrm>
            <a:off x="898956" y="2092946"/>
            <a:ext cx="7411575" cy="4076081"/>
          </a:xfrm>
          <a:prstGeom prst="rect">
            <a:avLst/>
          </a:prstGeom>
          <a:noFill/>
          <a:ln w="9525" cap="flat" cmpd="sng">
            <a:solidFill>
              <a:schemeClr val="lt1"/>
            </a:solidFill>
            <a:prstDash val="solid"/>
            <a:round/>
            <a:headEnd type="none" w="sm" len="sm"/>
            <a:tailEnd type="none" w="sm" len="sm"/>
          </a:ln>
        </p:spPr>
      </p:pic>
      <p:sp>
        <p:nvSpPr>
          <p:cNvPr id="2084" name="Google Shape;2084;p194"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2089"/>
        <p:cNvGrpSpPr/>
        <p:nvPr/>
      </p:nvGrpSpPr>
      <p:grpSpPr>
        <a:xfrm>
          <a:off x="0" y="0"/>
          <a:ext cx="0" cy="0"/>
          <a:chOff x="0" y="0"/>
          <a:chExt cx="0" cy="0"/>
        </a:xfrm>
      </p:grpSpPr>
      <p:sp>
        <p:nvSpPr>
          <p:cNvPr id="2090" name="Google Shape;2090;p195"/>
          <p:cNvSpPr txBox="1"/>
          <p:nvPr/>
        </p:nvSpPr>
        <p:spPr>
          <a:xfrm>
            <a:off x="790175" y="491675"/>
            <a:ext cx="80334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a nucleus?</a:t>
            </a:r>
            <a:endParaRPr sz="4000"/>
          </a:p>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sp>
        <p:nvSpPr>
          <p:cNvPr id="2091" name="Google Shape;2091;p195"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2" name="Google Shape;2092;p195"/>
          <p:cNvGrpSpPr/>
          <p:nvPr/>
        </p:nvGrpSpPr>
        <p:grpSpPr>
          <a:xfrm>
            <a:off x="2749565" y="1968338"/>
            <a:ext cx="4002823" cy="4002823"/>
            <a:chOff x="2592402" y="1475050"/>
            <a:chExt cx="4002823" cy="4002823"/>
          </a:xfrm>
        </p:grpSpPr>
        <p:pic>
          <p:nvPicPr>
            <p:cNvPr id="2093" name="Google Shape;2093;p195"/>
            <p:cNvPicPr preferRelativeResize="0"/>
            <p:nvPr/>
          </p:nvPicPr>
          <p:blipFill rotWithShape="1">
            <a:blip r:embed="rId4">
              <a:alphaModFix/>
            </a:blip>
            <a:srcRect/>
            <a:stretch/>
          </p:blipFill>
          <p:spPr>
            <a:xfrm>
              <a:off x="2592402" y="1475050"/>
              <a:ext cx="4002823" cy="4002823"/>
            </a:xfrm>
            <a:prstGeom prst="rect">
              <a:avLst/>
            </a:prstGeom>
            <a:noFill/>
            <a:ln>
              <a:noFill/>
            </a:ln>
          </p:spPr>
        </p:pic>
        <p:sp>
          <p:nvSpPr>
            <p:cNvPr id="2094" name="Google Shape;2094;p195"/>
            <p:cNvSpPr/>
            <p:nvPr/>
          </p:nvSpPr>
          <p:spPr>
            <a:xfrm>
              <a:off x="3743312" y="2633422"/>
              <a:ext cx="1686300" cy="1673100"/>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095" name="Google Shape;2095;p195"/>
            <p:cNvSpPr/>
            <p:nvPr/>
          </p:nvSpPr>
          <p:spPr>
            <a:xfrm>
              <a:off x="3627854" y="2633422"/>
              <a:ext cx="1897800" cy="1673100"/>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sp>
        <p:nvSpPr>
          <p:cNvPr id="2101" name="Google Shape;2101;gdae0965b00_0_127"/>
          <p:cNvSpPr txBox="1"/>
          <p:nvPr/>
        </p:nvSpPr>
        <p:spPr>
          <a:xfrm>
            <a:off x="790175" y="491675"/>
            <a:ext cx="8033400" cy="1785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the difference between protons and neutrons?</a:t>
            </a:r>
            <a:endParaRPr sz="4000"/>
          </a:p>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sp>
        <p:nvSpPr>
          <p:cNvPr id="2102" name="Google Shape;2102;gdae0965b00_0_127"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3" name="Google Shape;2103;gdae0965b00_0_127"/>
          <p:cNvPicPr preferRelativeResize="0"/>
          <p:nvPr/>
        </p:nvPicPr>
        <p:blipFill rotWithShape="1">
          <a:blip r:embed="rId4">
            <a:alphaModFix/>
          </a:blip>
          <a:srcRect/>
          <a:stretch/>
        </p:blipFill>
        <p:spPr>
          <a:xfrm>
            <a:off x="2646752" y="2246963"/>
            <a:ext cx="4002823" cy="4002823"/>
          </a:xfrm>
          <a:prstGeom prst="rect">
            <a:avLst/>
          </a:prstGeom>
          <a:noFill/>
          <a:ln>
            <a:noFill/>
          </a:ln>
        </p:spPr>
      </p:pic>
      <p:cxnSp>
        <p:nvCxnSpPr>
          <p:cNvPr id="2104" name="Google Shape;2104;gdae0965b00_0_127"/>
          <p:cNvCxnSpPr/>
          <p:nvPr/>
        </p:nvCxnSpPr>
        <p:spPr>
          <a:xfrm flipH="1">
            <a:off x="4724454" y="2634614"/>
            <a:ext cx="12381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50"/>
              </a:srgbClr>
            </a:outerShdw>
          </a:effectLst>
        </p:spPr>
      </p:cxnSp>
      <p:cxnSp>
        <p:nvCxnSpPr>
          <p:cNvPr id="2105" name="Google Shape;2105;gdae0965b00_0_127"/>
          <p:cNvCxnSpPr/>
          <p:nvPr/>
        </p:nvCxnSpPr>
        <p:spPr>
          <a:xfrm rot="10800000">
            <a:off x="5041402" y="4603742"/>
            <a:ext cx="1837800" cy="1092600"/>
          </a:xfrm>
          <a:prstGeom prst="straightConnector1">
            <a:avLst/>
          </a:prstGeom>
          <a:noFill/>
          <a:ln w="76200" cap="flat" cmpd="sng">
            <a:solidFill>
              <a:srgbClr val="E36C09"/>
            </a:solidFill>
            <a:prstDash val="solid"/>
            <a:round/>
            <a:headEnd type="none" w="sm" len="sm"/>
            <a:tailEnd type="stealth" w="med" len="med"/>
          </a:ln>
          <a:effectLst>
            <a:outerShdw blurRad="40000" dist="20000" dir="5400000" rotWithShape="0">
              <a:srgbClr val="000000">
                <a:alpha val="37650"/>
              </a:srgbClr>
            </a:outerShdw>
          </a:effectLst>
        </p:spPr>
      </p:cxnSp>
      <p:sp>
        <p:nvSpPr>
          <p:cNvPr id="2106" name="Google Shape;2106;gdae0965b00_0_127"/>
          <p:cNvSpPr/>
          <p:nvPr/>
        </p:nvSpPr>
        <p:spPr>
          <a:xfrm>
            <a:off x="6432182" y="2611530"/>
            <a:ext cx="476400" cy="497700"/>
          </a:xfrm>
          <a:prstGeom prst="plus">
            <a:avLst>
              <a:gd name="adj" fmla="val 35811"/>
            </a:avLst>
          </a:prstGeom>
          <a:solidFill>
            <a:srgbClr val="FF0000"/>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107" name="Google Shape;2107;gdae0965b00_0_127"/>
          <p:cNvSpPr txBox="1"/>
          <p:nvPr/>
        </p:nvSpPr>
        <p:spPr>
          <a:xfrm>
            <a:off x="5974652" y="2197653"/>
            <a:ext cx="13497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Proton</a:t>
            </a:r>
            <a:endParaRPr/>
          </a:p>
        </p:txBody>
      </p:sp>
      <p:sp>
        <p:nvSpPr>
          <p:cNvPr id="2108" name="Google Shape;2108;gdae0965b00_0_127"/>
          <p:cNvSpPr txBox="1"/>
          <p:nvPr/>
        </p:nvSpPr>
        <p:spPr>
          <a:xfrm>
            <a:off x="6574630" y="5796840"/>
            <a:ext cx="18378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E36C09"/>
                </a:solidFill>
                <a:latin typeface="Calibri"/>
                <a:ea typeface="Calibri"/>
                <a:cs typeface="Calibri"/>
                <a:sym typeface="Calibri"/>
              </a:rPr>
              <a:t>Neutron</a:t>
            </a:r>
            <a:endParaRPr/>
          </a:p>
        </p:txBody>
      </p:sp>
      <p:sp>
        <p:nvSpPr>
          <p:cNvPr id="2109" name="Google Shape;2109;gdae0965b00_0_127"/>
          <p:cNvSpPr/>
          <p:nvPr/>
        </p:nvSpPr>
        <p:spPr>
          <a:xfrm>
            <a:off x="3797657" y="3433916"/>
            <a:ext cx="1686300" cy="1673100"/>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110" name="Google Shape;2110;gdae0965b00_0_127"/>
          <p:cNvSpPr/>
          <p:nvPr/>
        </p:nvSpPr>
        <p:spPr>
          <a:xfrm>
            <a:off x="3682199" y="3433916"/>
            <a:ext cx="1897800" cy="1673100"/>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9"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p196"/>
          <p:cNvSpPr txBox="1"/>
          <p:nvPr/>
        </p:nvSpPr>
        <p:spPr>
          <a:xfrm>
            <a:off x="3078536" y="869904"/>
            <a:ext cx="3080587"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Electron</a:t>
            </a:r>
            <a:endParaRPr/>
          </a:p>
        </p:txBody>
      </p:sp>
      <p:sp>
        <p:nvSpPr>
          <p:cNvPr id="2117" name="Google Shape;2117;p196"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18" name="Google Shape;2118;p196"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24" name="Google Shape;2124;p197"/>
          <p:cNvSpPr txBox="1"/>
          <p:nvPr/>
        </p:nvSpPr>
        <p:spPr>
          <a:xfrm>
            <a:off x="216400" y="766246"/>
            <a:ext cx="88218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u="sng">
                <a:solidFill>
                  <a:schemeClr val="dk1"/>
                </a:solidFill>
                <a:latin typeface="Calibri"/>
                <a:ea typeface="Calibri"/>
                <a:cs typeface="Calibri"/>
                <a:sym typeface="Calibri"/>
              </a:rPr>
              <a:t>Electrons</a:t>
            </a:r>
            <a:r>
              <a:rPr lang="en-US" sz="4000">
                <a:solidFill>
                  <a:schemeClr val="dk1"/>
                </a:solidFill>
                <a:latin typeface="Calibri"/>
                <a:ea typeface="Calibri"/>
                <a:cs typeface="Calibri"/>
                <a:sym typeface="Calibri"/>
              </a:rPr>
              <a:t>: negatively charged subatomic particles orbiting the nucleus  </a:t>
            </a:r>
            <a:endParaRPr/>
          </a:p>
        </p:txBody>
      </p:sp>
      <p:grpSp>
        <p:nvGrpSpPr>
          <p:cNvPr id="2125" name="Google Shape;2125;p197"/>
          <p:cNvGrpSpPr/>
          <p:nvPr/>
        </p:nvGrpSpPr>
        <p:grpSpPr>
          <a:xfrm>
            <a:off x="1000229" y="2019175"/>
            <a:ext cx="5733577" cy="4270934"/>
            <a:chOff x="2938367" y="1475049"/>
            <a:chExt cx="5733577" cy="4270934"/>
          </a:xfrm>
        </p:grpSpPr>
        <p:pic>
          <p:nvPicPr>
            <p:cNvPr id="2126" name="Google Shape;2126;p197"/>
            <p:cNvPicPr preferRelativeResize="0"/>
            <p:nvPr/>
          </p:nvPicPr>
          <p:blipFill rotWithShape="1">
            <a:blip r:embed="rId3">
              <a:alphaModFix/>
            </a:blip>
            <a:srcRect/>
            <a:stretch/>
          </p:blipFill>
          <p:spPr>
            <a:xfrm>
              <a:off x="4669120" y="1475049"/>
              <a:ext cx="4002824" cy="4002824"/>
            </a:xfrm>
            <a:prstGeom prst="rect">
              <a:avLst/>
            </a:prstGeom>
            <a:noFill/>
            <a:ln>
              <a:noFill/>
            </a:ln>
          </p:spPr>
        </p:pic>
        <p:sp>
          <p:nvSpPr>
            <p:cNvPr id="2127" name="Google Shape;2127;p197"/>
            <p:cNvSpPr txBox="1"/>
            <p:nvPr/>
          </p:nvSpPr>
          <p:spPr>
            <a:xfrm>
              <a:off x="3788373" y="5238152"/>
              <a:ext cx="1368323"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3366FF"/>
                  </a:solidFill>
                  <a:latin typeface="Calibri"/>
                  <a:ea typeface="Calibri"/>
                  <a:cs typeface="Calibri"/>
                  <a:sym typeface="Calibri"/>
                </a:rPr>
                <a:t>Electron</a:t>
              </a:r>
              <a:endParaRPr sz="2700">
                <a:solidFill>
                  <a:srgbClr val="3366FF"/>
                </a:solidFill>
                <a:latin typeface="Calibri"/>
                <a:ea typeface="Calibri"/>
                <a:cs typeface="Calibri"/>
                <a:sym typeface="Calibri"/>
              </a:endParaRPr>
            </a:p>
          </p:txBody>
        </p:sp>
        <p:cxnSp>
          <p:nvCxnSpPr>
            <p:cNvPr id="2128" name="Google Shape;2128;p197"/>
            <p:cNvCxnSpPr/>
            <p:nvPr/>
          </p:nvCxnSpPr>
          <p:spPr>
            <a:xfrm rot="10800000" flipH="1">
              <a:off x="4560241" y="4154352"/>
              <a:ext cx="217758" cy="1081148"/>
            </a:xfrm>
            <a:prstGeom prst="straightConnector1">
              <a:avLst/>
            </a:prstGeom>
            <a:noFill/>
            <a:ln w="76200" cap="flat" cmpd="sng">
              <a:solidFill>
                <a:srgbClr val="4F81BD"/>
              </a:solidFill>
              <a:prstDash val="solid"/>
              <a:round/>
              <a:headEnd type="none" w="sm" len="sm"/>
              <a:tailEnd type="stealth" w="med" len="med"/>
            </a:ln>
            <a:effectLst>
              <a:outerShdw blurRad="50800" dist="38100" dir="10800000" algn="r" rotWithShape="0">
                <a:srgbClr val="000000">
                  <a:alpha val="40000"/>
                </a:srgbClr>
              </a:outerShdw>
            </a:effectLst>
          </p:spPr>
        </p:cxnSp>
        <p:sp>
          <p:nvSpPr>
            <p:cNvPr id="2129" name="Google Shape;2129;p197"/>
            <p:cNvSpPr/>
            <p:nvPr/>
          </p:nvSpPr>
          <p:spPr>
            <a:xfrm>
              <a:off x="2938367" y="5265373"/>
              <a:ext cx="850006" cy="457527"/>
            </a:xfrm>
            <a:prstGeom prst="mathMin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2130" name="Google Shape;2130;p197"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31" name="Google Shape;2131;p197" descr="Blog"/>
          <p:cNvPicPr preferRelativeResize="0"/>
          <p:nvPr/>
        </p:nvPicPr>
        <p:blipFill rotWithShape="1">
          <a:blip r:embed="rId5">
            <a:alphaModFix/>
          </a:blip>
          <a:srcRect/>
          <a:stretch/>
        </p:blipFill>
        <p:spPr>
          <a:xfrm>
            <a:off x="849542" y="187766"/>
            <a:ext cx="474009" cy="474009"/>
          </a:xfrm>
          <a:prstGeom prst="rect">
            <a:avLst/>
          </a:prstGeom>
          <a:noFill/>
          <a:ln>
            <a:noFill/>
          </a:ln>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2136"/>
        <p:cNvGrpSpPr/>
        <p:nvPr/>
      </p:nvGrpSpPr>
      <p:grpSpPr>
        <a:xfrm>
          <a:off x="0" y="0"/>
          <a:ext cx="0" cy="0"/>
          <a:chOff x="0" y="0"/>
          <a:chExt cx="0" cy="0"/>
        </a:xfrm>
      </p:grpSpPr>
      <p:sp>
        <p:nvSpPr>
          <p:cNvPr id="2137" name="Google Shape;2137;gdae0965b00_0_146"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2142"/>
        <p:cNvGrpSpPr/>
        <p:nvPr/>
      </p:nvGrpSpPr>
      <p:grpSpPr>
        <a:xfrm>
          <a:off x="0" y="0"/>
          <a:ext cx="0" cy="0"/>
          <a:chOff x="0" y="0"/>
          <a:chExt cx="0" cy="0"/>
        </a:xfrm>
      </p:grpSpPr>
      <p:sp>
        <p:nvSpPr>
          <p:cNvPr id="2143" name="Google Shape;2143;gdae0965b00_0_151"/>
          <p:cNvSpPr txBox="1"/>
          <p:nvPr/>
        </p:nvSpPr>
        <p:spPr>
          <a:xfrm>
            <a:off x="790175" y="491675"/>
            <a:ext cx="80334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are electrons?</a:t>
            </a:r>
            <a:endParaRPr sz="4000"/>
          </a:p>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sp>
        <p:nvSpPr>
          <p:cNvPr id="2144" name="Google Shape;2144;gdae0965b00_0_15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5" name="Google Shape;2145;gdae0965b00_0_151"/>
          <p:cNvGrpSpPr/>
          <p:nvPr/>
        </p:nvGrpSpPr>
        <p:grpSpPr>
          <a:xfrm>
            <a:off x="1121370" y="1443233"/>
            <a:ext cx="5733576" cy="4271003"/>
            <a:chOff x="2938367" y="1475049"/>
            <a:chExt cx="5733576" cy="4271003"/>
          </a:xfrm>
        </p:grpSpPr>
        <p:pic>
          <p:nvPicPr>
            <p:cNvPr id="2146" name="Google Shape;2146;gdae0965b00_0_151"/>
            <p:cNvPicPr preferRelativeResize="0"/>
            <p:nvPr/>
          </p:nvPicPr>
          <p:blipFill rotWithShape="1">
            <a:blip r:embed="rId4">
              <a:alphaModFix/>
            </a:blip>
            <a:srcRect/>
            <a:stretch/>
          </p:blipFill>
          <p:spPr>
            <a:xfrm>
              <a:off x="4669120" y="1475049"/>
              <a:ext cx="4002823" cy="4002823"/>
            </a:xfrm>
            <a:prstGeom prst="rect">
              <a:avLst/>
            </a:prstGeom>
            <a:noFill/>
            <a:ln>
              <a:noFill/>
            </a:ln>
          </p:spPr>
        </p:pic>
        <p:sp>
          <p:nvSpPr>
            <p:cNvPr id="2147" name="Google Shape;2147;gdae0965b00_0_151"/>
            <p:cNvSpPr txBox="1"/>
            <p:nvPr/>
          </p:nvSpPr>
          <p:spPr>
            <a:xfrm>
              <a:off x="3788373" y="5238152"/>
              <a:ext cx="13683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3366FF"/>
                  </a:solidFill>
                  <a:latin typeface="Calibri"/>
                  <a:ea typeface="Calibri"/>
                  <a:cs typeface="Calibri"/>
                  <a:sym typeface="Calibri"/>
                </a:rPr>
                <a:t>Electron</a:t>
              </a:r>
              <a:endParaRPr sz="2700">
                <a:solidFill>
                  <a:srgbClr val="3366FF"/>
                </a:solidFill>
                <a:latin typeface="Calibri"/>
                <a:ea typeface="Calibri"/>
                <a:cs typeface="Calibri"/>
                <a:sym typeface="Calibri"/>
              </a:endParaRPr>
            </a:p>
          </p:txBody>
        </p:sp>
        <p:cxnSp>
          <p:nvCxnSpPr>
            <p:cNvPr id="2148" name="Google Shape;2148;gdae0965b00_0_151"/>
            <p:cNvCxnSpPr/>
            <p:nvPr/>
          </p:nvCxnSpPr>
          <p:spPr>
            <a:xfrm rot="10800000" flipH="1">
              <a:off x="4560241" y="4154300"/>
              <a:ext cx="217800" cy="1081200"/>
            </a:xfrm>
            <a:prstGeom prst="straightConnector1">
              <a:avLst/>
            </a:prstGeom>
            <a:noFill/>
            <a:ln w="76200" cap="flat" cmpd="sng">
              <a:solidFill>
                <a:srgbClr val="4F81BD"/>
              </a:solidFill>
              <a:prstDash val="solid"/>
              <a:round/>
              <a:headEnd type="none" w="sm" len="sm"/>
              <a:tailEnd type="stealth" w="med" len="med"/>
            </a:ln>
            <a:effectLst>
              <a:outerShdw blurRad="50800" dist="38100" dir="10800000" algn="r" rotWithShape="0">
                <a:srgbClr val="000000">
                  <a:alpha val="40000"/>
                </a:srgbClr>
              </a:outerShdw>
            </a:effectLst>
          </p:spPr>
        </p:cxnSp>
        <p:sp>
          <p:nvSpPr>
            <p:cNvPr id="2149" name="Google Shape;2149;gdae0965b00_0_151"/>
            <p:cNvSpPr/>
            <p:nvPr/>
          </p:nvSpPr>
          <p:spPr>
            <a:xfrm>
              <a:off x="2938367" y="5265373"/>
              <a:ext cx="849900" cy="457500"/>
            </a:xfrm>
            <a:prstGeom prst="mathMin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pic>
        <p:nvPicPr>
          <p:cNvPr id="2155" name="Google Shape;2155;p198"/>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156" name="Google Shape;2156;p198"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2161"/>
        <p:cNvGrpSpPr/>
        <p:nvPr/>
      </p:nvGrpSpPr>
      <p:grpSpPr>
        <a:xfrm>
          <a:off x="0" y="0"/>
          <a:ext cx="0" cy="0"/>
          <a:chOff x="0" y="0"/>
          <a:chExt cx="0" cy="0"/>
        </a:xfrm>
      </p:grpSpPr>
      <p:grpSp>
        <p:nvGrpSpPr>
          <p:cNvPr id="2162" name="Google Shape;2162;p199"/>
          <p:cNvGrpSpPr/>
          <p:nvPr/>
        </p:nvGrpSpPr>
        <p:grpSpPr>
          <a:xfrm>
            <a:off x="1104901" y="2328863"/>
            <a:ext cx="6438900" cy="4395069"/>
            <a:chOff x="1104900" y="1145878"/>
            <a:chExt cx="6909125" cy="5218567"/>
          </a:xfrm>
        </p:grpSpPr>
        <p:pic>
          <p:nvPicPr>
            <p:cNvPr id="2163" name="Google Shape;2163;p199" descr="carbon atom.jpg"/>
            <p:cNvPicPr preferRelativeResize="0"/>
            <p:nvPr/>
          </p:nvPicPr>
          <p:blipFill rotWithShape="1">
            <a:blip r:embed="rId3">
              <a:alphaModFix/>
            </a:blip>
            <a:srcRect t="11072" b="14845"/>
            <a:stretch/>
          </p:blipFill>
          <p:spPr>
            <a:xfrm>
              <a:off x="1104900" y="1283934"/>
              <a:ext cx="6909125" cy="5080511"/>
            </a:xfrm>
            <a:prstGeom prst="rect">
              <a:avLst/>
            </a:prstGeom>
            <a:noFill/>
            <a:ln>
              <a:noFill/>
            </a:ln>
          </p:spPr>
        </p:pic>
        <p:sp>
          <p:nvSpPr>
            <p:cNvPr id="2164" name="Google Shape;2164;p199"/>
            <p:cNvSpPr/>
            <p:nvPr/>
          </p:nvSpPr>
          <p:spPr>
            <a:xfrm>
              <a:off x="4086242" y="1145878"/>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65" name="Google Shape;2165;p199"/>
            <p:cNvSpPr/>
            <p:nvPr/>
          </p:nvSpPr>
          <p:spPr>
            <a:xfrm>
              <a:off x="6447421"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66" name="Google Shape;2166;p199"/>
            <p:cNvSpPr/>
            <p:nvPr/>
          </p:nvSpPr>
          <p:spPr>
            <a:xfrm>
              <a:off x="4086242" y="5618935"/>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67" name="Google Shape;2167;p199"/>
            <p:cNvSpPr/>
            <p:nvPr/>
          </p:nvSpPr>
          <p:spPr>
            <a:xfrm>
              <a:off x="1905619"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168" name="Google Shape;2168;p199"/>
          <p:cNvSpPr txBox="1"/>
          <p:nvPr/>
        </p:nvSpPr>
        <p:spPr>
          <a:xfrm>
            <a:off x="157162" y="775464"/>
            <a:ext cx="9235458"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u="sng">
                <a:solidFill>
                  <a:schemeClr val="dk1"/>
                </a:solidFill>
                <a:latin typeface="Calibri"/>
                <a:ea typeface="Calibri"/>
                <a:cs typeface="Calibri"/>
                <a:sym typeface="Calibri"/>
              </a:rPr>
              <a:t>Valence Electrons</a:t>
            </a:r>
            <a:r>
              <a:rPr lang="en-US" sz="4000">
                <a:solidFill>
                  <a:schemeClr val="dk1"/>
                </a:solidFill>
                <a:latin typeface="Calibri"/>
                <a:ea typeface="Calibri"/>
                <a:cs typeface="Calibri"/>
                <a:sym typeface="Calibri"/>
              </a:rPr>
              <a:t>: the electrons in the outer shell of an atom</a:t>
            </a:r>
            <a:endParaRPr/>
          </a:p>
        </p:txBody>
      </p:sp>
      <p:sp>
        <p:nvSpPr>
          <p:cNvPr id="2169" name="Google Shape;2169;p199"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2174"/>
        <p:cNvGrpSpPr/>
        <p:nvPr/>
      </p:nvGrpSpPr>
      <p:grpSpPr>
        <a:xfrm>
          <a:off x="0" y="0"/>
          <a:ext cx="0" cy="0"/>
          <a:chOff x="0" y="0"/>
          <a:chExt cx="0" cy="0"/>
        </a:xfrm>
      </p:grpSpPr>
      <p:grpSp>
        <p:nvGrpSpPr>
          <p:cNvPr id="2175" name="Google Shape;2175;p200"/>
          <p:cNvGrpSpPr/>
          <p:nvPr/>
        </p:nvGrpSpPr>
        <p:grpSpPr>
          <a:xfrm>
            <a:off x="468555" y="2776391"/>
            <a:ext cx="4042996" cy="3278558"/>
            <a:chOff x="1104900" y="1145878"/>
            <a:chExt cx="6909125" cy="5218567"/>
          </a:xfrm>
        </p:grpSpPr>
        <p:pic>
          <p:nvPicPr>
            <p:cNvPr id="2176" name="Google Shape;2176;p200" descr="carbon atom.jpg"/>
            <p:cNvPicPr preferRelativeResize="0"/>
            <p:nvPr/>
          </p:nvPicPr>
          <p:blipFill rotWithShape="1">
            <a:blip r:embed="rId3">
              <a:alphaModFix/>
            </a:blip>
            <a:srcRect t="11072" b="14845"/>
            <a:stretch/>
          </p:blipFill>
          <p:spPr>
            <a:xfrm>
              <a:off x="1104900" y="1283934"/>
              <a:ext cx="6909125" cy="5080511"/>
            </a:xfrm>
            <a:prstGeom prst="rect">
              <a:avLst/>
            </a:prstGeom>
            <a:noFill/>
            <a:ln>
              <a:noFill/>
            </a:ln>
          </p:spPr>
        </p:pic>
        <p:sp>
          <p:nvSpPr>
            <p:cNvPr id="2177" name="Google Shape;2177;p200"/>
            <p:cNvSpPr/>
            <p:nvPr/>
          </p:nvSpPr>
          <p:spPr>
            <a:xfrm>
              <a:off x="4086242" y="1145878"/>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78" name="Google Shape;2178;p200"/>
            <p:cNvSpPr/>
            <p:nvPr/>
          </p:nvSpPr>
          <p:spPr>
            <a:xfrm>
              <a:off x="6447421"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79" name="Google Shape;2179;p200"/>
            <p:cNvSpPr/>
            <p:nvPr/>
          </p:nvSpPr>
          <p:spPr>
            <a:xfrm>
              <a:off x="4086242" y="5618935"/>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80" name="Google Shape;2180;p200"/>
            <p:cNvSpPr/>
            <p:nvPr/>
          </p:nvSpPr>
          <p:spPr>
            <a:xfrm>
              <a:off x="1905619"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181" name="Google Shape;2181;p200"/>
          <p:cNvGrpSpPr/>
          <p:nvPr/>
        </p:nvGrpSpPr>
        <p:grpSpPr>
          <a:xfrm>
            <a:off x="4231915" y="894594"/>
            <a:ext cx="4042996" cy="3278558"/>
            <a:chOff x="1104900" y="1145878"/>
            <a:chExt cx="6909125" cy="5218567"/>
          </a:xfrm>
        </p:grpSpPr>
        <p:pic>
          <p:nvPicPr>
            <p:cNvPr id="2182" name="Google Shape;2182;p200" descr="carbon atom.jpg"/>
            <p:cNvPicPr preferRelativeResize="0"/>
            <p:nvPr/>
          </p:nvPicPr>
          <p:blipFill rotWithShape="1">
            <a:blip r:embed="rId3">
              <a:alphaModFix/>
            </a:blip>
            <a:srcRect t="11072" b="14845"/>
            <a:stretch/>
          </p:blipFill>
          <p:spPr>
            <a:xfrm>
              <a:off x="1104900" y="1283934"/>
              <a:ext cx="6909125" cy="5080511"/>
            </a:xfrm>
            <a:prstGeom prst="rect">
              <a:avLst/>
            </a:prstGeom>
            <a:noFill/>
            <a:ln>
              <a:noFill/>
            </a:ln>
          </p:spPr>
        </p:pic>
        <p:sp>
          <p:nvSpPr>
            <p:cNvPr id="2183" name="Google Shape;2183;p200"/>
            <p:cNvSpPr/>
            <p:nvPr/>
          </p:nvSpPr>
          <p:spPr>
            <a:xfrm>
              <a:off x="4086242" y="1145878"/>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84" name="Google Shape;2184;p200"/>
            <p:cNvSpPr/>
            <p:nvPr/>
          </p:nvSpPr>
          <p:spPr>
            <a:xfrm>
              <a:off x="6447421"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85" name="Google Shape;2185;p200"/>
            <p:cNvSpPr/>
            <p:nvPr/>
          </p:nvSpPr>
          <p:spPr>
            <a:xfrm>
              <a:off x="4086242" y="5618935"/>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86" name="Google Shape;2186;p200"/>
            <p:cNvSpPr/>
            <p:nvPr/>
          </p:nvSpPr>
          <p:spPr>
            <a:xfrm>
              <a:off x="1905619"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187" name="Google Shape;2187;p200"/>
          <p:cNvCxnSpPr/>
          <p:nvPr/>
        </p:nvCxnSpPr>
        <p:spPr>
          <a:xfrm rot="10800000" flipH="1">
            <a:off x="4231915" y="2995542"/>
            <a:ext cx="468555" cy="1177610"/>
          </a:xfrm>
          <a:prstGeom prst="straightConnector1">
            <a:avLst/>
          </a:prstGeom>
          <a:noFill/>
          <a:ln w="25400" cap="flat" cmpd="sng">
            <a:solidFill>
              <a:schemeClr val="accent1"/>
            </a:solidFill>
            <a:prstDash val="solid"/>
            <a:round/>
            <a:headEnd type="stealth" w="med" len="med"/>
            <a:tailEnd type="stealth" w="med" len="med"/>
          </a:ln>
          <a:effectLst>
            <a:outerShdw blurRad="40000" dist="20000" dir="5400000" rotWithShape="0">
              <a:srgbClr val="000000">
                <a:alpha val="37647"/>
              </a:srgbClr>
            </a:outerShdw>
          </a:effectLst>
        </p:spPr>
      </p:cxnSp>
      <p:sp>
        <p:nvSpPr>
          <p:cNvPr id="2188" name="Google Shape;2188;p200"/>
          <p:cNvSpPr txBox="1"/>
          <p:nvPr/>
        </p:nvSpPr>
        <p:spPr>
          <a:xfrm>
            <a:off x="-45729" y="120500"/>
            <a:ext cx="923545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Valence Electrons React </a:t>
            </a:r>
            <a:endParaRPr/>
          </a:p>
        </p:txBody>
      </p:sp>
      <p:sp>
        <p:nvSpPr>
          <p:cNvPr id="2189" name="Google Shape;2189;p200"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2194"/>
        <p:cNvGrpSpPr/>
        <p:nvPr/>
      </p:nvGrpSpPr>
      <p:grpSpPr>
        <a:xfrm>
          <a:off x="0" y="0"/>
          <a:ext cx="0" cy="0"/>
          <a:chOff x="0" y="0"/>
          <a:chExt cx="0" cy="0"/>
        </a:xfrm>
      </p:grpSpPr>
      <p:pic>
        <p:nvPicPr>
          <p:cNvPr id="2195" name="Google Shape;2195;p201"/>
          <p:cNvPicPr preferRelativeResize="0">
            <a:picLocks noGrp="1"/>
          </p:cNvPicPr>
          <p:nvPr>
            <p:ph type="body" idx="1"/>
          </p:nvPr>
        </p:nvPicPr>
        <p:blipFill rotWithShape="1">
          <a:blip r:embed="rId3">
            <a:alphaModFix/>
          </a:blip>
          <a:srcRect l="14257" t="29958" r="74688" b="58155"/>
          <a:stretch/>
        </p:blipFill>
        <p:spPr>
          <a:xfrm>
            <a:off x="995499" y="1698947"/>
            <a:ext cx="3175298" cy="3414412"/>
          </a:xfrm>
          <a:prstGeom prst="rect">
            <a:avLst/>
          </a:prstGeom>
          <a:noFill/>
          <a:ln w="9525" cap="flat" cmpd="sng">
            <a:solidFill>
              <a:schemeClr val="lt1"/>
            </a:solidFill>
            <a:prstDash val="solid"/>
            <a:round/>
            <a:headEnd type="none" w="sm" len="sm"/>
            <a:tailEnd type="none" w="sm" len="sm"/>
          </a:ln>
        </p:spPr>
      </p:pic>
      <p:sp>
        <p:nvSpPr>
          <p:cNvPr id="2196" name="Google Shape;2196;p201"/>
          <p:cNvSpPr txBox="1"/>
          <p:nvPr/>
        </p:nvSpPr>
        <p:spPr>
          <a:xfrm>
            <a:off x="4720038" y="2694291"/>
            <a:ext cx="361726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dk1"/>
                </a:solidFill>
                <a:latin typeface="Calibri"/>
                <a:ea typeface="Calibri"/>
                <a:cs typeface="Calibri"/>
                <a:sym typeface="Calibri"/>
              </a:rPr>
              <a:t>= no mass</a:t>
            </a:r>
            <a:endParaRPr/>
          </a:p>
        </p:txBody>
      </p:sp>
      <p:sp>
        <p:nvSpPr>
          <p:cNvPr id="2197" name="Google Shape;2197;p201"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2202"/>
        <p:cNvGrpSpPr/>
        <p:nvPr/>
      </p:nvGrpSpPr>
      <p:grpSpPr>
        <a:xfrm>
          <a:off x="0" y="0"/>
          <a:ext cx="0" cy="0"/>
          <a:chOff x="0" y="0"/>
          <a:chExt cx="0" cy="0"/>
        </a:xfrm>
      </p:grpSpPr>
      <p:pic>
        <p:nvPicPr>
          <p:cNvPr id="2203" name="Google Shape;2203;p202"/>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2204" name="Google Shape;2204;p202"/>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05" name="Google Shape;2205;p202"/>
          <p:cNvSpPr txBox="1"/>
          <p:nvPr/>
        </p:nvSpPr>
        <p:spPr>
          <a:xfrm>
            <a:off x="2807115" y="303805"/>
            <a:ext cx="352976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Electron Cloud</a:t>
            </a:r>
            <a:endParaRPr/>
          </a:p>
        </p:txBody>
      </p:sp>
      <p:sp>
        <p:nvSpPr>
          <p:cNvPr id="2206" name="Google Shape;2206;p202"/>
          <p:cNvSpPr/>
          <p:nvPr/>
        </p:nvSpPr>
        <p:spPr>
          <a:xfrm>
            <a:off x="2334273" y="1475050"/>
            <a:ext cx="4565564" cy="4002824"/>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7" name="Google Shape;2207;p202"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2212"/>
        <p:cNvGrpSpPr/>
        <p:nvPr/>
      </p:nvGrpSpPr>
      <p:grpSpPr>
        <a:xfrm>
          <a:off x="0" y="0"/>
          <a:ext cx="0" cy="0"/>
          <a:chOff x="0" y="0"/>
          <a:chExt cx="0" cy="0"/>
        </a:xfrm>
      </p:grpSpPr>
      <p:pic>
        <p:nvPicPr>
          <p:cNvPr id="2213" name="Google Shape;2213;p203"/>
          <p:cNvPicPr preferRelativeResize="0"/>
          <p:nvPr/>
        </p:nvPicPr>
        <p:blipFill rotWithShape="1">
          <a:blip r:embed="rId3">
            <a:alphaModFix/>
          </a:blip>
          <a:srcRect/>
          <a:stretch/>
        </p:blipFill>
        <p:spPr>
          <a:xfrm>
            <a:off x="2502377" y="1817947"/>
            <a:ext cx="4002824" cy="4002824"/>
          </a:xfrm>
          <a:prstGeom prst="rect">
            <a:avLst/>
          </a:prstGeom>
          <a:noFill/>
          <a:ln>
            <a:noFill/>
          </a:ln>
        </p:spPr>
      </p:pic>
      <p:sp>
        <p:nvSpPr>
          <p:cNvPr id="2214" name="Google Shape;2214;p203"/>
          <p:cNvSpPr/>
          <p:nvPr/>
        </p:nvSpPr>
        <p:spPr>
          <a:xfrm>
            <a:off x="3660618" y="2982755"/>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15" name="Google Shape;2215;p203"/>
          <p:cNvSpPr txBox="1"/>
          <p:nvPr/>
        </p:nvSpPr>
        <p:spPr>
          <a:xfrm>
            <a:off x="2236138" y="329341"/>
            <a:ext cx="619058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Electron Cloud = Volume</a:t>
            </a:r>
            <a:endParaRPr/>
          </a:p>
        </p:txBody>
      </p:sp>
      <p:sp>
        <p:nvSpPr>
          <p:cNvPr id="2216" name="Google Shape;2216;p203"/>
          <p:cNvSpPr/>
          <p:nvPr/>
        </p:nvSpPr>
        <p:spPr>
          <a:xfrm>
            <a:off x="2221006" y="1817947"/>
            <a:ext cx="4565564" cy="4002824"/>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7" name="Google Shape;2217;p203"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Nucleus</a:t>
            </a:r>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122" name="Google Shape;122;p2"/>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123" name="Google Shape;123;p2"/>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24" name="Google Shape;124;p2"/>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0"/>
          <p:cNvSpPr txBox="1"/>
          <p:nvPr/>
        </p:nvSpPr>
        <p:spPr>
          <a:xfrm>
            <a:off x="778987" y="504750"/>
            <a:ext cx="7944000" cy="630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What is the nucleus of an atom?</a:t>
            </a:r>
            <a:endParaRPr sz="3500"/>
          </a:p>
        </p:txBody>
      </p:sp>
      <p:grpSp>
        <p:nvGrpSpPr>
          <p:cNvPr id="311" name="Google Shape;311;p20"/>
          <p:cNvGrpSpPr/>
          <p:nvPr/>
        </p:nvGrpSpPr>
        <p:grpSpPr>
          <a:xfrm>
            <a:off x="2749565" y="2575188"/>
            <a:ext cx="4002824" cy="4002824"/>
            <a:chOff x="2592402" y="1475050"/>
            <a:chExt cx="4002824" cy="4002824"/>
          </a:xfrm>
        </p:grpSpPr>
        <p:pic>
          <p:nvPicPr>
            <p:cNvPr id="312" name="Google Shape;312;p20"/>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313" name="Google Shape;313;p20"/>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14" name="Google Shape;314;p20"/>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15" name="Google Shape;315;p2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2222"/>
        <p:cNvGrpSpPr/>
        <p:nvPr/>
      </p:nvGrpSpPr>
      <p:grpSpPr>
        <a:xfrm>
          <a:off x="0" y="0"/>
          <a:ext cx="0" cy="0"/>
          <a:chOff x="0" y="0"/>
          <a:chExt cx="0" cy="0"/>
        </a:xfrm>
      </p:grpSpPr>
      <p:sp>
        <p:nvSpPr>
          <p:cNvPr id="2223" name="Google Shape;2223;p204"/>
          <p:cNvSpPr txBox="1"/>
          <p:nvPr/>
        </p:nvSpPr>
        <p:spPr>
          <a:xfrm>
            <a:off x="1214438" y="661775"/>
            <a:ext cx="76980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u="sng">
                <a:solidFill>
                  <a:schemeClr val="dk1"/>
                </a:solidFill>
                <a:latin typeface="Calibri"/>
                <a:ea typeface="Calibri"/>
                <a:cs typeface="Calibri"/>
                <a:sym typeface="Calibri"/>
              </a:rPr>
              <a:t>Volume</a:t>
            </a:r>
            <a:r>
              <a:rPr lang="en-US" sz="4000">
                <a:solidFill>
                  <a:schemeClr val="dk1"/>
                </a:solidFill>
                <a:latin typeface="Calibri"/>
                <a:ea typeface="Calibri"/>
                <a:cs typeface="Calibri"/>
                <a:sym typeface="Calibri"/>
              </a:rPr>
              <a:t> is a measure of the amount of something an object can hold </a:t>
            </a:r>
            <a:endParaRPr/>
          </a:p>
        </p:txBody>
      </p:sp>
      <p:pic>
        <p:nvPicPr>
          <p:cNvPr id="2224" name="Google Shape;2224;p204"/>
          <p:cNvPicPr preferRelativeResize="0"/>
          <p:nvPr/>
        </p:nvPicPr>
        <p:blipFill rotWithShape="1">
          <a:blip r:embed="rId3">
            <a:alphaModFix/>
          </a:blip>
          <a:srcRect/>
          <a:stretch/>
        </p:blipFill>
        <p:spPr>
          <a:xfrm>
            <a:off x="957263" y="2141825"/>
            <a:ext cx="6958012" cy="4528409"/>
          </a:xfrm>
          <a:prstGeom prst="rect">
            <a:avLst/>
          </a:prstGeom>
          <a:noFill/>
          <a:ln>
            <a:noFill/>
          </a:ln>
        </p:spPr>
      </p:pic>
      <p:sp>
        <p:nvSpPr>
          <p:cNvPr id="2225" name="Google Shape;2225;p204"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2230"/>
        <p:cNvGrpSpPr/>
        <p:nvPr/>
      </p:nvGrpSpPr>
      <p:grpSpPr>
        <a:xfrm>
          <a:off x="0" y="0"/>
          <a:ext cx="0" cy="0"/>
          <a:chOff x="0" y="0"/>
          <a:chExt cx="0" cy="0"/>
        </a:xfrm>
      </p:grpSpPr>
      <p:pic>
        <p:nvPicPr>
          <p:cNvPr id="2231" name="Google Shape;2231;p205"/>
          <p:cNvPicPr preferRelativeResize="0"/>
          <p:nvPr/>
        </p:nvPicPr>
        <p:blipFill rotWithShape="1">
          <a:blip r:embed="rId3">
            <a:alphaModFix/>
          </a:blip>
          <a:srcRect/>
          <a:stretch/>
        </p:blipFill>
        <p:spPr>
          <a:xfrm>
            <a:off x="546100" y="0"/>
            <a:ext cx="8028755" cy="6858000"/>
          </a:xfrm>
          <a:prstGeom prst="rect">
            <a:avLst/>
          </a:prstGeom>
          <a:noFill/>
          <a:ln>
            <a:noFill/>
          </a:ln>
        </p:spPr>
      </p:pic>
      <p:sp>
        <p:nvSpPr>
          <p:cNvPr id="2232" name="Google Shape;2232;p205"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2237"/>
        <p:cNvGrpSpPr/>
        <p:nvPr/>
      </p:nvGrpSpPr>
      <p:grpSpPr>
        <a:xfrm>
          <a:off x="0" y="0"/>
          <a:ext cx="0" cy="0"/>
          <a:chOff x="0" y="0"/>
          <a:chExt cx="0" cy="0"/>
        </a:xfrm>
      </p:grpSpPr>
      <p:pic>
        <p:nvPicPr>
          <p:cNvPr id="2238" name="Google Shape;2238;p206" descr="dreamstime_xs_52516636.jpg"/>
          <p:cNvPicPr preferRelativeResize="0"/>
          <p:nvPr/>
        </p:nvPicPr>
        <p:blipFill rotWithShape="1">
          <a:blip r:embed="rId3">
            <a:alphaModFix/>
          </a:blip>
          <a:srcRect/>
          <a:stretch/>
        </p:blipFill>
        <p:spPr>
          <a:xfrm>
            <a:off x="2673303" y="468958"/>
            <a:ext cx="4064000" cy="6096000"/>
          </a:xfrm>
          <a:prstGeom prst="rect">
            <a:avLst/>
          </a:prstGeom>
          <a:noFill/>
          <a:ln>
            <a:noFill/>
          </a:ln>
        </p:spPr>
      </p:pic>
      <p:sp>
        <p:nvSpPr>
          <p:cNvPr id="2239" name="Google Shape;2239;p206"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2244"/>
        <p:cNvGrpSpPr/>
        <p:nvPr/>
      </p:nvGrpSpPr>
      <p:grpSpPr>
        <a:xfrm>
          <a:off x="0" y="0"/>
          <a:ext cx="0" cy="0"/>
          <a:chOff x="0" y="0"/>
          <a:chExt cx="0" cy="0"/>
        </a:xfrm>
      </p:grpSpPr>
      <p:pic>
        <p:nvPicPr>
          <p:cNvPr id="2245" name="Google Shape;2245;p207" descr="carbon atom.jpg"/>
          <p:cNvPicPr preferRelativeResize="0"/>
          <p:nvPr/>
        </p:nvPicPr>
        <p:blipFill rotWithShape="1">
          <a:blip r:embed="rId3">
            <a:alphaModFix/>
          </a:blip>
          <a:srcRect t="9378" b="14810"/>
          <a:stretch/>
        </p:blipFill>
        <p:spPr>
          <a:xfrm>
            <a:off x="206130" y="502748"/>
            <a:ext cx="6909125" cy="5211676"/>
          </a:xfrm>
          <a:prstGeom prst="rect">
            <a:avLst/>
          </a:prstGeom>
          <a:noFill/>
          <a:ln>
            <a:noFill/>
          </a:ln>
        </p:spPr>
      </p:pic>
      <p:cxnSp>
        <p:nvCxnSpPr>
          <p:cNvPr id="2246" name="Google Shape;2246;p207"/>
          <p:cNvCxnSpPr/>
          <p:nvPr/>
        </p:nvCxnSpPr>
        <p:spPr>
          <a:xfrm rot="10800000">
            <a:off x="5412155" y="4742599"/>
            <a:ext cx="1357291" cy="47492"/>
          </a:xfrm>
          <a:prstGeom prst="straightConnector1">
            <a:avLst/>
          </a:prstGeom>
          <a:noFill/>
          <a:ln w="381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2247" name="Google Shape;2247;p207"/>
          <p:cNvCxnSpPr/>
          <p:nvPr/>
        </p:nvCxnSpPr>
        <p:spPr>
          <a:xfrm rot="10800000">
            <a:off x="5334004" y="3707065"/>
            <a:ext cx="1435442" cy="1093522"/>
          </a:xfrm>
          <a:prstGeom prst="straightConnector1">
            <a:avLst/>
          </a:prstGeom>
          <a:noFill/>
          <a:ln w="381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2248" name="Google Shape;2248;p207"/>
          <p:cNvSpPr txBox="1"/>
          <p:nvPr/>
        </p:nvSpPr>
        <p:spPr>
          <a:xfrm>
            <a:off x="6760309" y="4556981"/>
            <a:ext cx="33020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dk1"/>
                </a:solidFill>
                <a:latin typeface="Calibri"/>
                <a:ea typeface="Calibri"/>
                <a:cs typeface="Calibri"/>
                <a:sym typeface="Calibri"/>
              </a:rPr>
              <a:t>Electron Shells</a:t>
            </a:r>
            <a:endParaRPr/>
          </a:p>
        </p:txBody>
      </p:sp>
      <p:pic>
        <p:nvPicPr>
          <p:cNvPr id="2249" name="Google Shape;2249;p207" descr="dreamstime_xs_23037942.jpg"/>
          <p:cNvPicPr preferRelativeResize="0"/>
          <p:nvPr/>
        </p:nvPicPr>
        <p:blipFill rotWithShape="1">
          <a:blip r:embed="rId4">
            <a:alphaModFix/>
          </a:blip>
          <a:srcRect l="42732" r="19608"/>
          <a:stretch/>
        </p:blipFill>
        <p:spPr>
          <a:xfrm>
            <a:off x="8058838" y="0"/>
            <a:ext cx="1085162" cy="1921054"/>
          </a:xfrm>
          <a:prstGeom prst="rect">
            <a:avLst/>
          </a:prstGeom>
          <a:noFill/>
          <a:ln>
            <a:noFill/>
          </a:ln>
        </p:spPr>
      </p:pic>
      <p:sp>
        <p:nvSpPr>
          <p:cNvPr id="2250" name="Google Shape;2250;p207" descr="Artificial Intelligence"/>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2255"/>
        <p:cNvGrpSpPr/>
        <p:nvPr/>
      </p:nvGrpSpPr>
      <p:grpSpPr>
        <a:xfrm>
          <a:off x="0" y="0"/>
          <a:ext cx="0" cy="0"/>
          <a:chOff x="0" y="0"/>
          <a:chExt cx="0" cy="0"/>
        </a:xfrm>
      </p:grpSpPr>
      <p:pic>
        <p:nvPicPr>
          <p:cNvPr id="2256" name="Google Shape;2256;p208"/>
          <p:cNvPicPr preferRelativeResize="0"/>
          <p:nvPr/>
        </p:nvPicPr>
        <p:blipFill rotWithShape="1">
          <a:blip r:embed="rId3">
            <a:alphaModFix/>
          </a:blip>
          <a:srcRect/>
          <a:stretch/>
        </p:blipFill>
        <p:spPr>
          <a:xfrm>
            <a:off x="1882679" y="1782806"/>
            <a:ext cx="7261321" cy="3390900"/>
          </a:xfrm>
          <a:prstGeom prst="rect">
            <a:avLst/>
          </a:prstGeom>
          <a:noFill/>
          <a:ln>
            <a:noFill/>
          </a:ln>
        </p:spPr>
      </p:pic>
      <p:pic>
        <p:nvPicPr>
          <p:cNvPr id="2257" name="Google Shape;2257;p208" descr="dreamstime_xs_52516636.jpg"/>
          <p:cNvPicPr preferRelativeResize="0"/>
          <p:nvPr/>
        </p:nvPicPr>
        <p:blipFill rotWithShape="1">
          <a:blip r:embed="rId4">
            <a:alphaModFix/>
          </a:blip>
          <a:srcRect/>
          <a:stretch/>
        </p:blipFill>
        <p:spPr>
          <a:xfrm>
            <a:off x="7955463" y="0"/>
            <a:ext cx="1188537" cy="1782806"/>
          </a:xfrm>
          <a:prstGeom prst="rect">
            <a:avLst/>
          </a:prstGeom>
          <a:noFill/>
          <a:ln>
            <a:noFill/>
          </a:ln>
        </p:spPr>
      </p:pic>
      <p:sp>
        <p:nvSpPr>
          <p:cNvPr id="2258" name="Google Shape;2258;p208" descr="Artificial Intelligence"/>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pic>
        <p:nvPicPr>
          <p:cNvPr id="2264" name="Google Shape;2264;p209"/>
          <p:cNvPicPr preferRelativeResize="0"/>
          <p:nvPr/>
        </p:nvPicPr>
        <p:blipFill rotWithShape="1">
          <a:blip r:embed="rId3">
            <a:alphaModFix/>
          </a:blip>
          <a:srcRect/>
          <a:stretch/>
        </p:blipFill>
        <p:spPr>
          <a:xfrm>
            <a:off x="267814" y="583044"/>
            <a:ext cx="7261321" cy="3390900"/>
          </a:xfrm>
          <a:prstGeom prst="rect">
            <a:avLst/>
          </a:prstGeom>
          <a:noFill/>
          <a:ln>
            <a:noFill/>
          </a:ln>
        </p:spPr>
      </p:pic>
      <p:pic>
        <p:nvPicPr>
          <p:cNvPr id="2265" name="Google Shape;2265;p209" descr="carbon atom.jpg"/>
          <p:cNvPicPr preferRelativeResize="0"/>
          <p:nvPr/>
        </p:nvPicPr>
        <p:blipFill rotWithShape="1">
          <a:blip r:embed="rId4">
            <a:alphaModFix/>
          </a:blip>
          <a:srcRect t="9378" b="14810"/>
          <a:stretch/>
        </p:blipFill>
        <p:spPr>
          <a:xfrm>
            <a:off x="4698883" y="3504969"/>
            <a:ext cx="4445117" cy="3353031"/>
          </a:xfrm>
          <a:prstGeom prst="rect">
            <a:avLst/>
          </a:prstGeom>
          <a:noFill/>
          <a:ln>
            <a:noFill/>
          </a:ln>
        </p:spPr>
      </p:pic>
      <p:sp>
        <p:nvSpPr>
          <p:cNvPr id="2266" name="Google Shape;2266;p209"/>
          <p:cNvSpPr txBox="1"/>
          <p:nvPr/>
        </p:nvSpPr>
        <p:spPr>
          <a:xfrm rot="-2907174">
            <a:off x="2653856" y="3527150"/>
            <a:ext cx="365997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rgbClr val="FF0000"/>
                </a:solidFill>
                <a:latin typeface="Calibri"/>
                <a:ea typeface="Calibri"/>
                <a:cs typeface="Calibri"/>
                <a:sym typeface="Calibri"/>
              </a:rPr>
              <a:t>DIFFERENT</a:t>
            </a:r>
            <a:endParaRPr/>
          </a:p>
        </p:txBody>
      </p:sp>
      <p:sp>
        <p:nvSpPr>
          <p:cNvPr id="2267" name="Google Shape;2267;p209" descr="Artificial Intelligence"/>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2272"/>
        <p:cNvGrpSpPr/>
        <p:nvPr/>
      </p:nvGrpSpPr>
      <p:grpSpPr>
        <a:xfrm>
          <a:off x="0" y="0"/>
          <a:ext cx="0" cy="0"/>
          <a:chOff x="0" y="0"/>
          <a:chExt cx="0" cy="0"/>
        </a:xfrm>
      </p:grpSpPr>
      <p:sp>
        <p:nvSpPr>
          <p:cNvPr id="2273" name="Google Shape;2273;p21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2278"/>
        <p:cNvGrpSpPr/>
        <p:nvPr/>
      </p:nvGrpSpPr>
      <p:grpSpPr>
        <a:xfrm>
          <a:off x="0" y="0"/>
          <a:ext cx="0" cy="0"/>
          <a:chOff x="0" y="0"/>
          <a:chExt cx="0" cy="0"/>
        </a:xfrm>
      </p:grpSpPr>
      <p:sp>
        <p:nvSpPr>
          <p:cNvPr id="2279" name="Google Shape;2279;p211"/>
          <p:cNvSpPr txBox="1"/>
          <p:nvPr/>
        </p:nvSpPr>
        <p:spPr>
          <a:xfrm>
            <a:off x="450850" y="766246"/>
            <a:ext cx="882173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dk1"/>
                </a:solidFill>
                <a:latin typeface="Calibri"/>
                <a:ea typeface="Calibri"/>
                <a:cs typeface="Calibri"/>
                <a:sym typeface="Calibri"/>
              </a:rPr>
              <a:t>What is an electron?</a:t>
            </a:r>
            <a:endParaRPr/>
          </a:p>
        </p:txBody>
      </p:sp>
      <p:grpSp>
        <p:nvGrpSpPr>
          <p:cNvPr id="2280" name="Google Shape;2280;p211"/>
          <p:cNvGrpSpPr/>
          <p:nvPr/>
        </p:nvGrpSpPr>
        <p:grpSpPr>
          <a:xfrm>
            <a:off x="952103" y="1711167"/>
            <a:ext cx="5733577" cy="4270934"/>
            <a:chOff x="2938367" y="1475049"/>
            <a:chExt cx="5733577" cy="4270934"/>
          </a:xfrm>
        </p:grpSpPr>
        <p:pic>
          <p:nvPicPr>
            <p:cNvPr id="2281" name="Google Shape;2281;p211"/>
            <p:cNvPicPr preferRelativeResize="0"/>
            <p:nvPr/>
          </p:nvPicPr>
          <p:blipFill rotWithShape="1">
            <a:blip r:embed="rId3">
              <a:alphaModFix/>
            </a:blip>
            <a:srcRect/>
            <a:stretch/>
          </p:blipFill>
          <p:spPr>
            <a:xfrm>
              <a:off x="4669120" y="1475049"/>
              <a:ext cx="4002824" cy="4002824"/>
            </a:xfrm>
            <a:prstGeom prst="rect">
              <a:avLst/>
            </a:prstGeom>
            <a:noFill/>
            <a:ln>
              <a:noFill/>
            </a:ln>
          </p:spPr>
        </p:pic>
        <p:sp>
          <p:nvSpPr>
            <p:cNvPr id="2282" name="Google Shape;2282;p211"/>
            <p:cNvSpPr txBox="1"/>
            <p:nvPr/>
          </p:nvSpPr>
          <p:spPr>
            <a:xfrm>
              <a:off x="3788373" y="5238152"/>
              <a:ext cx="1368323"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3366FF"/>
                  </a:solidFill>
                  <a:latin typeface="Calibri"/>
                  <a:ea typeface="Calibri"/>
                  <a:cs typeface="Calibri"/>
                  <a:sym typeface="Calibri"/>
                </a:rPr>
                <a:t>Electron</a:t>
              </a:r>
              <a:endParaRPr sz="2700">
                <a:solidFill>
                  <a:srgbClr val="3366FF"/>
                </a:solidFill>
                <a:latin typeface="Calibri"/>
                <a:ea typeface="Calibri"/>
                <a:cs typeface="Calibri"/>
                <a:sym typeface="Calibri"/>
              </a:endParaRPr>
            </a:p>
          </p:txBody>
        </p:sp>
        <p:cxnSp>
          <p:nvCxnSpPr>
            <p:cNvPr id="2283" name="Google Shape;2283;p211"/>
            <p:cNvCxnSpPr/>
            <p:nvPr/>
          </p:nvCxnSpPr>
          <p:spPr>
            <a:xfrm rot="10800000" flipH="1">
              <a:off x="4560241" y="4154352"/>
              <a:ext cx="217758" cy="1081148"/>
            </a:xfrm>
            <a:prstGeom prst="straightConnector1">
              <a:avLst/>
            </a:prstGeom>
            <a:noFill/>
            <a:ln w="76200" cap="flat" cmpd="sng">
              <a:solidFill>
                <a:srgbClr val="4F81BD"/>
              </a:solidFill>
              <a:prstDash val="solid"/>
              <a:round/>
              <a:headEnd type="none" w="sm" len="sm"/>
              <a:tailEnd type="stealth" w="med" len="med"/>
            </a:ln>
            <a:effectLst>
              <a:outerShdw blurRad="50800" dist="38100" dir="10800000" algn="r" rotWithShape="0">
                <a:srgbClr val="000000">
                  <a:alpha val="40000"/>
                </a:srgbClr>
              </a:outerShdw>
            </a:effectLst>
          </p:spPr>
        </p:cxnSp>
        <p:sp>
          <p:nvSpPr>
            <p:cNvPr id="2284" name="Google Shape;2284;p211"/>
            <p:cNvSpPr/>
            <p:nvPr/>
          </p:nvSpPr>
          <p:spPr>
            <a:xfrm>
              <a:off x="2938367" y="5265373"/>
              <a:ext cx="850006" cy="457527"/>
            </a:xfrm>
            <a:prstGeom prst="mathMin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2285" name="Google Shape;2285;p21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2290"/>
        <p:cNvGrpSpPr/>
        <p:nvPr/>
      </p:nvGrpSpPr>
      <p:grpSpPr>
        <a:xfrm>
          <a:off x="0" y="0"/>
          <a:ext cx="0" cy="0"/>
          <a:chOff x="0" y="0"/>
          <a:chExt cx="0" cy="0"/>
        </a:xfrm>
      </p:grpSpPr>
      <p:grpSp>
        <p:nvGrpSpPr>
          <p:cNvPr id="2291" name="Google Shape;2291;p212"/>
          <p:cNvGrpSpPr/>
          <p:nvPr/>
        </p:nvGrpSpPr>
        <p:grpSpPr>
          <a:xfrm>
            <a:off x="1453414" y="1618103"/>
            <a:ext cx="6003759" cy="4395069"/>
            <a:chOff x="1104900" y="1145878"/>
            <a:chExt cx="6909125" cy="5218567"/>
          </a:xfrm>
        </p:grpSpPr>
        <p:pic>
          <p:nvPicPr>
            <p:cNvPr id="2292" name="Google Shape;2292;p212" descr="carbon atom.jpg"/>
            <p:cNvPicPr preferRelativeResize="0"/>
            <p:nvPr/>
          </p:nvPicPr>
          <p:blipFill rotWithShape="1">
            <a:blip r:embed="rId3">
              <a:alphaModFix/>
            </a:blip>
            <a:srcRect t="11072" b="14845"/>
            <a:stretch/>
          </p:blipFill>
          <p:spPr>
            <a:xfrm>
              <a:off x="1104900" y="1283934"/>
              <a:ext cx="6909125" cy="5080511"/>
            </a:xfrm>
            <a:prstGeom prst="rect">
              <a:avLst/>
            </a:prstGeom>
            <a:noFill/>
            <a:ln>
              <a:noFill/>
            </a:ln>
          </p:spPr>
        </p:pic>
        <p:sp>
          <p:nvSpPr>
            <p:cNvPr id="2293" name="Google Shape;2293;p212"/>
            <p:cNvSpPr/>
            <p:nvPr/>
          </p:nvSpPr>
          <p:spPr>
            <a:xfrm>
              <a:off x="4086242" y="1145878"/>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94" name="Google Shape;2294;p212"/>
            <p:cNvSpPr/>
            <p:nvPr/>
          </p:nvSpPr>
          <p:spPr>
            <a:xfrm>
              <a:off x="6447421"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95" name="Google Shape;2295;p212"/>
            <p:cNvSpPr/>
            <p:nvPr/>
          </p:nvSpPr>
          <p:spPr>
            <a:xfrm>
              <a:off x="4086242" y="5618935"/>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96" name="Google Shape;2296;p212"/>
            <p:cNvSpPr/>
            <p:nvPr/>
          </p:nvSpPr>
          <p:spPr>
            <a:xfrm>
              <a:off x="1905619"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297" name="Google Shape;2297;p212"/>
          <p:cNvSpPr txBox="1"/>
          <p:nvPr/>
        </p:nvSpPr>
        <p:spPr>
          <a:xfrm>
            <a:off x="157162" y="775464"/>
            <a:ext cx="923545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are valence electrons?</a:t>
            </a:r>
            <a:endParaRPr/>
          </a:p>
        </p:txBody>
      </p:sp>
      <p:sp>
        <p:nvSpPr>
          <p:cNvPr id="2298" name="Google Shape;2298;p21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2303"/>
        <p:cNvGrpSpPr/>
        <p:nvPr/>
      </p:nvGrpSpPr>
      <p:grpSpPr>
        <a:xfrm>
          <a:off x="0" y="0"/>
          <a:ext cx="0" cy="0"/>
          <a:chOff x="0" y="0"/>
          <a:chExt cx="0" cy="0"/>
        </a:xfrm>
      </p:grpSpPr>
      <p:pic>
        <p:nvPicPr>
          <p:cNvPr id="2304" name="Google Shape;2304;p213"/>
          <p:cNvPicPr preferRelativeResize="0">
            <a:picLocks noGrp="1"/>
          </p:cNvPicPr>
          <p:nvPr>
            <p:ph type="body" idx="1"/>
          </p:nvPr>
        </p:nvPicPr>
        <p:blipFill rotWithShape="1">
          <a:blip r:embed="rId3">
            <a:alphaModFix/>
          </a:blip>
          <a:srcRect l="14257" t="29958" r="74688" b="58155"/>
          <a:stretch/>
        </p:blipFill>
        <p:spPr>
          <a:xfrm>
            <a:off x="3187236" y="2028560"/>
            <a:ext cx="3175200" cy="3414300"/>
          </a:xfrm>
          <a:prstGeom prst="rect">
            <a:avLst/>
          </a:prstGeom>
          <a:noFill/>
          <a:ln w="9525" cap="flat" cmpd="sng">
            <a:solidFill>
              <a:schemeClr val="lt1"/>
            </a:solidFill>
            <a:prstDash val="solid"/>
            <a:round/>
            <a:headEnd type="none" w="sm" len="sm"/>
            <a:tailEnd type="none" w="sm" len="sm"/>
          </a:ln>
        </p:spPr>
      </p:pic>
      <p:sp>
        <p:nvSpPr>
          <p:cNvPr id="2305" name="Google Shape;2305;p213"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13"/>
          <p:cNvSpPr txBox="1"/>
          <p:nvPr/>
        </p:nvSpPr>
        <p:spPr>
          <a:xfrm>
            <a:off x="157162" y="775464"/>
            <a:ext cx="923545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the mass of electron?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1"/>
          <p:cNvSpPr txBox="1"/>
          <p:nvPr/>
        </p:nvSpPr>
        <p:spPr>
          <a:xfrm>
            <a:off x="744487" y="559925"/>
            <a:ext cx="8013000" cy="630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What is the nucleus made up of?</a:t>
            </a:r>
            <a:endParaRPr sz="3500"/>
          </a:p>
        </p:txBody>
      </p:sp>
      <p:grpSp>
        <p:nvGrpSpPr>
          <p:cNvPr id="322" name="Google Shape;322;p21"/>
          <p:cNvGrpSpPr/>
          <p:nvPr/>
        </p:nvGrpSpPr>
        <p:grpSpPr>
          <a:xfrm>
            <a:off x="2749565" y="2575188"/>
            <a:ext cx="4002824" cy="4002824"/>
            <a:chOff x="2592402" y="1475050"/>
            <a:chExt cx="4002824" cy="4002824"/>
          </a:xfrm>
        </p:grpSpPr>
        <p:pic>
          <p:nvPicPr>
            <p:cNvPr id="323" name="Google Shape;323;p21"/>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324" name="Google Shape;324;p21"/>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25" name="Google Shape;325;p21"/>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26" name="Google Shape;326;p2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2311"/>
        <p:cNvGrpSpPr/>
        <p:nvPr/>
      </p:nvGrpSpPr>
      <p:grpSpPr>
        <a:xfrm>
          <a:off x="0" y="0"/>
          <a:ext cx="0" cy="0"/>
          <a:chOff x="0" y="0"/>
          <a:chExt cx="0" cy="0"/>
        </a:xfrm>
      </p:grpSpPr>
      <p:pic>
        <p:nvPicPr>
          <p:cNvPr id="2312" name="Google Shape;2312;p214"/>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2313" name="Google Shape;2313;p214"/>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14" name="Google Shape;2314;p214"/>
          <p:cNvSpPr txBox="1"/>
          <p:nvPr/>
        </p:nvSpPr>
        <p:spPr>
          <a:xfrm>
            <a:off x="1800225" y="303805"/>
            <a:ext cx="60579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Where are electrons found?</a:t>
            </a:r>
            <a:endParaRPr/>
          </a:p>
        </p:txBody>
      </p:sp>
      <p:sp>
        <p:nvSpPr>
          <p:cNvPr id="2315" name="Google Shape;2315;p214"/>
          <p:cNvSpPr/>
          <p:nvPr/>
        </p:nvSpPr>
        <p:spPr>
          <a:xfrm>
            <a:off x="2334273" y="1475050"/>
            <a:ext cx="4565564" cy="4002824"/>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6" name="Google Shape;2316;p214"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2322" name="Google Shape;2322;gdae0965b00_0_166"/>
          <p:cNvSpPr txBox="1"/>
          <p:nvPr/>
        </p:nvSpPr>
        <p:spPr>
          <a:xfrm>
            <a:off x="849600" y="303800"/>
            <a:ext cx="78339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True/False: Most of the atom’s volume comes from the electron cloud.</a:t>
            </a:r>
            <a:endParaRPr/>
          </a:p>
        </p:txBody>
      </p:sp>
      <p:sp>
        <p:nvSpPr>
          <p:cNvPr id="2323" name="Google Shape;2323;gdae0965b00_0_166"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4" name="Google Shape;2324;gdae0965b00_0_166"/>
          <p:cNvPicPr preferRelativeResize="0"/>
          <p:nvPr/>
        </p:nvPicPr>
        <p:blipFill rotWithShape="1">
          <a:blip r:embed="rId4">
            <a:alphaModFix/>
          </a:blip>
          <a:srcRect/>
          <a:stretch/>
        </p:blipFill>
        <p:spPr>
          <a:xfrm>
            <a:off x="2676337" y="2410998"/>
            <a:ext cx="4002823" cy="4002823"/>
          </a:xfrm>
          <a:prstGeom prst="rect">
            <a:avLst/>
          </a:prstGeom>
          <a:noFill/>
          <a:ln>
            <a:noFill/>
          </a:ln>
        </p:spPr>
      </p:pic>
      <p:sp>
        <p:nvSpPr>
          <p:cNvPr id="2325" name="Google Shape;2325;gdae0965b00_0_166"/>
          <p:cNvSpPr/>
          <p:nvPr/>
        </p:nvSpPr>
        <p:spPr>
          <a:xfrm>
            <a:off x="3834578" y="3575806"/>
            <a:ext cx="1686300" cy="1673100"/>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26" name="Google Shape;2326;gdae0965b00_0_166"/>
          <p:cNvSpPr/>
          <p:nvPr/>
        </p:nvSpPr>
        <p:spPr>
          <a:xfrm>
            <a:off x="2394967" y="2410999"/>
            <a:ext cx="4565700" cy="4002900"/>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2331"/>
        <p:cNvGrpSpPr/>
        <p:nvPr/>
      </p:nvGrpSpPr>
      <p:grpSpPr>
        <a:xfrm>
          <a:off x="0" y="0"/>
          <a:ext cx="0" cy="0"/>
          <a:chOff x="0" y="0"/>
          <a:chExt cx="0" cy="0"/>
        </a:xfrm>
      </p:grpSpPr>
      <p:sp>
        <p:nvSpPr>
          <p:cNvPr id="2332" name="Google Shape;2332;gdae0965b00_0_178"/>
          <p:cNvSpPr txBox="1"/>
          <p:nvPr/>
        </p:nvSpPr>
        <p:spPr>
          <a:xfrm>
            <a:off x="849600" y="303800"/>
            <a:ext cx="78339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FF0000"/>
                </a:solidFill>
                <a:latin typeface="Calibri"/>
                <a:ea typeface="Calibri"/>
                <a:cs typeface="Calibri"/>
                <a:sym typeface="Calibri"/>
              </a:rPr>
              <a:t>True</a:t>
            </a:r>
            <a:r>
              <a:rPr lang="en-US" sz="4000">
                <a:solidFill>
                  <a:schemeClr val="dk1"/>
                </a:solidFill>
                <a:latin typeface="Calibri"/>
                <a:ea typeface="Calibri"/>
                <a:cs typeface="Calibri"/>
                <a:sym typeface="Calibri"/>
              </a:rPr>
              <a:t>/False: Most of the atom’s volume comes from the electron cloud.</a:t>
            </a:r>
            <a:endParaRPr/>
          </a:p>
        </p:txBody>
      </p:sp>
      <p:sp>
        <p:nvSpPr>
          <p:cNvPr id="2333" name="Google Shape;2333;gdae0965b00_0_178"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4" name="Google Shape;2334;gdae0965b00_0_178"/>
          <p:cNvPicPr preferRelativeResize="0"/>
          <p:nvPr/>
        </p:nvPicPr>
        <p:blipFill rotWithShape="1">
          <a:blip r:embed="rId4">
            <a:alphaModFix/>
          </a:blip>
          <a:srcRect/>
          <a:stretch/>
        </p:blipFill>
        <p:spPr>
          <a:xfrm>
            <a:off x="2676337" y="2410998"/>
            <a:ext cx="4002823" cy="4002823"/>
          </a:xfrm>
          <a:prstGeom prst="rect">
            <a:avLst/>
          </a:prstGeom>
          <a:noFill/>
          <a:ln>
            <a:noFill/>
          </a:ln>
        </p:spPr>
      </p:pic>
      <p:sp>
        <p:nvSpPr>
          <p:cNvPr id="2335" name="Google Shape;2335;gdae0965b00_0_178"/>
          <p:cNvSpPr/>
          <p:nvPr/>
        </p:nvSpPr>
        <p:spPr>
          <a:xfrm>
            <a:off x="3834578" y="3575806"/>
            <a:ext cx="1686300" cy="1673100"/>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36" name="Google Shape;2336;gdae0965b00_0_178"/>
          <p:cNvSpPr/>
          <p:nvPr/>
        </p:nvSpPr>
        <p:spPr>
          <a:xfrm>
            <a:off x="2394967" y="2410999"/>
            <a:ext cx="4565700" cy="4002900"/>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2341"/>
        <p:cNvGrpSpPr/>
        <p:nvPr/>
      </p:nvGrpSpPr>
      <p:grpSpPr>
        <a:xfrm>
          <a:off x="0" y="0"/>
          <a:ext cx="0" cy="0"/>
          <a:chOff x="0" y="0"/>
          <a:chExt cx="0" cy="0"/>
        </a:xfrm>
      </p:grpSpPr>
      <p:sp>
        <p:nvSpPr>
          <p:cNvPr id="2342" name="Google Shape;2342;gdae0965b00_0_187"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gdae0965b00_0_187"/>
          <p:cNvSpPr txBox="1"/>
          <p:nvPr/>
        </p:nvSpPr>
        <p:spPr>
          <a:xfrm>
            <a:off x="849600" y="303800"/>
            <a:ext cx="80430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Explain the two models for how electrons move in the electron cloud.</a:t>
            </a:r>
            <a:endParaRPr/>
          </a:p>
        </p:txBody>
      </p:sp>
      <p:pic>
        <p:nvPicPr>
          <p:cNvPr id="2344" name="Google Shape;2344;gdae0965b00_0_187"/>
          <p:cNvPicPr preferRelativeResize="0"/>
          <p:nvPr/>
        </p:nvPicPr>
        <p:blipFill>
          <a:blip r:embed="rId4">
            <a:alphaModFix/>
          </a:blip>
          <a:stretch>
            <a:fillRect/>
          </a:stretch>
        </p:blipFill>
        <p:spPr>
          <a:xfrm>
            <a:off x="69650" y="1779800"/>
            <a:ext cx="4419600" cy="4975206"/>
          </a:xfrm>
          <a:prstGeom prst="rect">
            <a:avLst/>
          </a:prstGeom>
          <a:noFill/>
          <a:ln>
            <a:noFill/>
          </a:ln>
        </p:spPr>
      </p:pic>
      <p:pic>
        <p:nvPicPr>
          <p:cNvPr id="2345" name="Google Shape;2345;gdae0965b00_0_187"/>
          <p:cNvPicPr preferRelativeResize="0"/>
          <p:nvPr/>
        </p:nvPicPr>
        <p:blipFill>
          <a:blip r:embed="rId4">
            <a:alphaModFix/>
          </a:blip>
          <a:stretch>
            <a:fillRect/>
          </a:stretch>
        </p:blipFill>
        <p:spPr>
          <a:xfrm>
            <a:off x="4627175" y="1779800"/>
            <a:ext cx="4419600" cy="4975206"/>
          </a:xfrm>
          <a:prstGeom prst="rect">
            <a:avLst/>
          </a:prstGeom>
          <a:noFill/>
          <a:ln>
            <a:noFill/>
          </a:ln>
        </p:spPr>
      </p:pic>
      <p:pic>
        <p:nvPicPr>
          <p:cNvPr id="2346" name="Google Shape;2346;gdae0965b00_0_187" descr="carbon atom.jpg"/>
          <p:cNvPicPr preferRelativeResize="0"/>
          <p:nvPr/>
        </p:nvPicPr>
        <p:blipFill rotWithShape="1">
          <a:blip r:embed="rId5">
            <a:alphaModFix/>
          </a:blip>
          <a:srcRect t="9377" b="14813"/>
          <a:stretch/>
        </p:blipFill>
        <p:spPr>
          <a:xfrm>
            <a:off x="308475" y="2412125"/>
            <a:ext cx="3329350" cy="2511377"/>
          </a:xfrm>
          <a:prstGeom prst="rect">
            <a:avLst/>
          </a:prstGeom>
          <a:noFill/>
          <a:ln>
            <a:noFill/>
          </a:ln>
        </p:spPr>
      </p:pic>
      <p:cxnSp>
        <p:nvCxnSpPr>
          <p:cNvPr id="2347" name="Google Shape;2347;gdae0965b00_0_187"/>
          <p:cNvCxnSpPr/>
          <p:nvPr/>
        </p:nvCxnSpPr>
        <p:spPr>
          <a:xfrm rot="10800000">
            <a:off x="2079225" y="4507600"/>
            <a:ext cx="1200000" cy="675900"/>
          </a:xfrm>
          <a:prstGeom prst="straightConnector1">
            <a:avLst/>
          </a:prstGeom>
          <a:noFill/>
          <a:ln w="38100" cap="flat" cmpd="sng">
            <a:solidFill>
              <a:schemeClr val="accent1"/>
            </a:solidFill>
            <a:prstDash val="solid"/>
            <a:round/>
            <a:headEnd type="none" w="sm" len="sm"/>
            <a:tailEnd type="stealth" w="med" len="med"/>
          </a:ln>
          <a:effectLst>
            <a:outerShdw blurRad="40000" dist="20000" dir="5400000" rotWithShape="0">
              <a:srgbClr val="000000">
                <a:alpha val="37650"/>
              </a:srgbClr>
            </a:outerShdw>
          </a:effectLst>
        </p:spPr>
      </p:cxnSp>
      <p:cxnSp>
        <p:nvCxnSpPr>
          <p:cNvPr id="2348" name="Google Shape;2348;gdae0965b00_0_187"/>
          <p:cNvCxnSpPr/>
          <p:nvPr/>
        </p:nvCxnSpPr>
        <p:spPr>
          <a:xfrm rot="10800000">
            <a:off x="2019525" y="4811800"/>
            <a:ext cx="1259700" cy="344100"/>
          </a:xfrm>
          <a:prstGeom prst="straightConnector1">
            <a:avLst/>
          </a:prstGeom>
          <a:noFill/>
          <a:ln w="38100" cap="flat" cmpd="sng">
            <a:solidFill>
              <a:schemeClr val="accent1"/>
            </a:solidFill>
            <a:prstDash val="solid"/>
            <a:round/>
            <a:headEnd type="none" w="sm" len="sm"/>
            <a:tailEnd type="stealth" w="med" len="med"/>
          </a:ln>
          <a:effectLst>
            <a:outerShdw blurRad="40000" dist="20000" dir="5400000" rotWithShape="0">
              <a:srgbClr val="000000">
                <a:alpha val="37650"/>
              </a:srgbClr>
            </a:outerShdw>
          </a:effectLst>
        </p:spPr>
      </p:cxnSp>
      <p:sp>
        <p:nvSpPr>
          <p:cNvPr id="2349" name="Google Shape;2349;gdae0965b00_0_187"/>
          <p:cNvSpPr txBox="1"/>
          <p:nvPr/>
        </p:nvSpPr>
        <p:spPr>
          <a:xfrm>
            <a:off x="2540025" y="5183500"/>
            <a:ext cx="1746000" cy="38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a:solidFill>
                  <a:schemeClr val="dk1"/>
                </a:solidFill>
                <a:latin typeface="Calibri"/>
                <a:ea typeface="Calibri"/>
                <a:cs typeface="Calibri"/>
                <a:sym typeface="Calibri"/>
              </a:rPr>
              <a:t>Electron Shells</a:t>
            </a:r>
            <a:endParaRPr sz="1900"/>
          </a:p>
        </p:txBody>
      </p:sp>
      <p:pic>
        <p:nvPicPr>
          <p:cNvPr id="2350" name="Google Shape;2350;gdae0965b00_0_187"/>
          <p:cNvPicPr preferRelativeResize="0"/>
          <p:nvPr/>
        </p:nvPicPr>
        <p:blipFill rotWithShape="1">
          <a:blip r:embed="rId6">
            <a:alphaModFix/>
          </a:blip>
          <a:srcRect/>
          <a:stretch/>
        </p:blipFill>
        <p:spPr>
          <a:xfrm>
            <a:off x="4898188" y="3362028"/>
            <a:ext cx="3877575" cy="1810750"/>
          </a:xfrm>
          <a:prstGeom prst="rect">
            <a:avLst/>
          </a:prstGeom>
          <a:noFill/>
          <a:ln>
            <a:noFill/>
          </a:ln>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2355"/>
        <p:cNvGrpSpPr/>
        <p:nvPr/>
      </p:nvGrpSpPr>
      <p:grpSpPr>
        <a:xfrm>
          <a:off x="0" y="0"/>
          <a:ext cx="0" cy="0"/>
          <a:chOff x="0" y="0"/>
          <a:chExt cx="0" cy="0"/>
        </a:xfrm>
      </p:grpSpPr>
      <p:sp>
        <p:nvSpPr>
          <p:cNvPr id="2356" name="Google Shape;2356;p217"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57" name="Google Shape;2357;p217"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pic>
        <p:nvPicPr>
          <p:cNvPr id="2363" name="Google Shape;2363;p218" descr="carbon atom.jpg"/>
          <p:cNvPicPr preferRelativeResize="0"/>
          <p:nvPr/>
        </p:nvPicPr>
        <p:blipFill rotWithShape="1">
          <a:blip r:embed="rId3">
            <a:alphaModFix/>
          </a:blip>
          <a:srcRect t="9378" b="14810"/>
          <a:stretch/>
        </p:blipFill>
        <p:spPr>
          <a:xfrm>
            <a:off x="1285876" y="1700838"/>
            <a:ext cx="7143750" cy="4514223"/>
          </a:xfrm>
          <a:prstGeom prst="rect">
            <a:avLst/>
          </a:prstGeom>
          <a:noFill/>
          <a:ln>
            <a:noFill/>
          </a:ln>
        </p:spPr>
      </p:pic>
      <p:sp>
        <p:nvSpPr>
          <p:cNvPr id="2364" name="Google Shape;2364;p218"/>
          <p:cNvSpPr txBox="1"/>
          <p:nvPr/>
        </p:nvSpPr>
        <p:spPr>
          <a:xfrm>
            <a:off x="1285876" y="5159814"/>
            <a:ext cx="1368323"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3366FF"/>
                </a:solidFill>
                <a:latin typeface="Calibri"/>
                <a:ea typeface="Calibri"/>
                <a:cs typeface="Calibri"/>
                <a:sym typeface="Calibri"/>
              </a:rPr>
              <a:t>Electron</a:t>
            </a:r>
            <a:endParaRPr sz="2700">
              <a:solidFill>
                <a:srgbClr val="3366FF"/>
              </a:solidFill>
              <a:latin typeface="Calibri"/>
              <a:ea typeface="Calibri"/>
              <a:cs typeface="Calibri"/>
              <a:sym typeface="Calibri"/>
            </a:endParaRPr>
          </a:p>
        </p:txBody>
      </p:sp>
      <p:cxnSp>
        <p:nvCxnSpPr>
          <p:cNvPr id="2365" name="Google Shape;2365;p218"/>
          <p:cNvCxnSpPr/>
          <p:nvPr/>
        </p:nvCxnSpPr>
        <p:spPr>
          <a:xfrm rot="10800000" flipH="1">
            <a:off x="2057744" y="4129088"/>
            <a:ext cx="328269" cy="1028074"/>
          </a:xfrm>
          <a:prstGeom prst="straightConnector1">
            <a:avLst/>
          </a:prstGeom>
          <a:noFill/>
          <a:ln w="76200" cap="flat" cmpd="sng">
            <a:solidFill>
              <a:srgbClr val="4F81BD"/>
            </a:solidFill>
            <a:prstDash val="solid"/>
            <a:round/>
            <a:headEnd type="none" w="sm" len="sm"/>
            <a:tailEnd type="stealth" w="med" len="med"/>
          </a:ln>
          <a:effectLst>
            <a:outerShdw blurRad="50800" dist="38100" dir="10800000" algn="r" rotWithShape="0">
              <a:srgbClr val="000000">
                <a:alpha val="40000"/>
              </a:srgbClr>
            </a:outerShdw>
          </a:effectLst>
        </p:spPr>
      </p:cxnSp>
      <p:sp>
        <p:nvSpPr>
          <p:cNvPr id="2366" name="Google Shape;2366;p218"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7" name="Google Shape;2367;p218"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2372"/>
        <p:cNvGrpSpPr/>
        <p:nvPr/>
      </p:nvGrpSpPr>
      <p:grpSpPr>
        <a:xfrm>
          <a:off x="0" y="0"/>
          <a:ext cx="0" cy="0"/>
          <a:chOff x="0" y="0"/>
          <a:chExt cx="0" cy="0"/>
        </a:xfrm>
      </p:grpSpPr>
      <p:pic>
        <p:nvPicPr>
          <p:cNvPr id="2373" name="Google Shape;2373;p219"/>
          <p:cNvPicPr preferRelativeResize="0"/>
          <p:nvPr/>
        </p:nvPicPr>
        <p:blipFill rotWithShape="1">
          <a:blip r:embed="rId3">
            <a:alphaModFix/>
          </a:blip>
          <a:srcRect/>
          <a:stretch/>
        </p:blipFill>
        <p:spPr>
          <a:xfrm>
            <a:off x="1721472" y="960698"/>
            <a:ext cx="5362722" cy="5182928"/>
          </a:xfrm>
          <a:prstGeom prst="rect">
            <a:avLst/>
          </a:prstGeom>
          <a:noFill/>
          <a:ln>
            <a:noFill/>
          </a:ln>
        </p:spPr>
      </p:pic>
      <p:sp>
        <p:nvSpPr>
          <p:cNvPr id="2374" name="Google Shape;2374;p219"/>
          <p:cNvSpPr txBox="1"/>
          <p:nvPr/>
        </p:nvSpPr>
        <p:spPr>
          <a:xfrm>
            <a:off x="785469" y="5635795"/>
            <a:ext cx="1368323"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3366FF"/>
                </a:solidFill>
                <a:latin typeface="Calibri"/>
                <a:ea typeface="Calibri"/>
                <a:cs typeface="Calibri"/>
                <a:sym typeface="Calibri"/>
              </a:rPr>
              <a:t>Electron</a:t>
            </a:r>
            <a:endParaRPr sz="2700">
              <a:solidFill>
                <a:srgbClr val="3366FF"/>
              </a:solidFill>
              <a:latin typeface="Calibri"/>
              <a:ea typeface="Calibri"/>
              <a:cs typeface="Calibri"/>
              <a:sym typeface="Calibri"/>
            </a:endParaRPr>
          </a:p>
        </p:txBody>
      </p:sp>
      <p:cxnSp>
        <p:nvCxnSpPr>
          <p:cNvPr id="2375" name="Google Shape;2375;p219"/>
          <p:cNvCxnSpPr/>
          <p:nvPr/>
        </p:nvCxnSpPr>
        <p:spPr>
          <a:xfrm rot="10800000" flipH="1">
            <a:off x="1557337" y="4605069"/>
            <a:ext cx="328269" cy="1028074"/>
          </a:xfrm>
          <a:prstGeom prst="straightConnector1">
            <a:avLst/>
          </a:prstGeom>
          <a:noFill/>
          <a:ln w="76200" cap="flat" cmpd="sng">
            <a:solidFill>
              <a:srgbClr val="4F81BD"/>
            </a:solidFill>
            <a:prstDash val="solid"/>
            <a:round/>
            <a:headEnd type="none" w="sm" len="sm"/>
            <a:tailEnd type="stealth" w="med" len="med"/>
          </a:ln>
          <a:effectLst>
            <a:outerShdw blurRad="50800" dist="38100" dir="10800000" algn="r" rotWithShape="0">
              <a:srgbClr val="000000">
                <a:alpha val="40000"/>
              </a:srgbClr>
            </a:outerShdw>
          </a:effectLst>
        </p:spPr>
      </p:cxnSp>
      <p:sp>
        <p:nvSpPr>
          <p:cNvPr id="2376" name="Google Shape;2376;p219"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7" name="Google Shape;2377;p219"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2382"/>
        <p:cNvGrpSpPr/>
        <p:nvPr/>
      </p:nvGrpSpPr>
      <p:grpSpPr>
        <a:xfrm>
          <a:off x="0" y="0"/>
          <a:ext cx="0" cy="0"/>
          <a:chOff x="0" y="0"/>
          <a:chExt cx="0" cy="0"/>
        </a:xfrm>
      </p:grpSpPr>
      <p:pic>
        <p:nvPicPr>
          <p:cNvPr id="2383" name="Google Shape;2383;p220"/>
          <p:cNvPicPr preferRelativeResize="0"/>
          <p:nvPr/>
        </p:nvPicPr>
        <p:blipFill rotWithShape="1">
          <a:blip r:embed="rId3">
            <a:alphaModFix/>
          </a:blip>
          <a:srcRect/>
          <a:stretch/>
        </p:blipFill>
        <p:spPr>
          <a:xfrm>
            <a:off x="1882679" y="1782806"/>
            <a:ext cx="7261321" cy="3390900"/>
          </a:xfrm>
          <a:prstGeom prst="rect">
            <a:avLst/>
          </a:prstGeom>
          <a:noFill/>
          <a:ln>
            <a:noFill/>
          </a:ln>
        </p:spPr>
      </p:pic>
      <p:sp>
        <p:nvSpPr>
          <p:cNvPr id="2384" name="Google Shape;2384;p220"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85" name="Google Shape;2385;p220"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2390"/>
        <p:cNvGrpSpPr/>
        <p:nvPr/>
      </p:nvGrpSpPr>
      <p:grpSpPr>
        <a:xfrm>
          <a:off x="0" y="0"/>
          <a:ext cx="0" cy="0"/>
          <a:chOff x="0" y="0"/>
          <a:chExt cx="0" cy="0"/>
        </a:xfrm>
      </p:grpSpPr>
      <p:sp>
        <p:nvSpPr>
          <p:cNvPr id="2391" name="Google Shape;2391;p221"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sp>
        <p:nvSpPr>
          <p:cNvPr id="2397" name="Google Shape;2397;p22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22"/>
          <p:cNvSpPr txBox="1"/>
          <p:nvPr/>
        </p:nvSpPr>
        <p:spPr>
          <a:xfrm>
            <a:off x="700575" y="477175"/>
            <a:ext cx="8150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electron model is this? Explain your answer.</a:t>
            </a:r>
            <a:endParaRPr/>
          </a:p>
        </p:txBody>
      </p:sp>
      <p:pic>
        <p:nvPicPr>
          <p:cNvPr id="2399" name="Google Shape;2399;p222" descr="Electron Cloud Model (1926) | Sutori"/>
          <p:cNvPicPr preferRelativeResize="0"/>
          <p:nvPr/>
        </p:nvPicPr>
        <p:blipFill rotWithShape="1">
          <a:blip r:embed="rId4">
            <a:alphaModFix/>
          </a:blip>
          <a:srcRect t="21730"/>
          <a:stretch/>
        </p:blipFill>
        <p:spPr>
          <a:xfrm>
            <a:off x="1635919" y="2628900"/>
            <a:ext cx="5872162" cy="37290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2"/>
          <p:cNvSpPr txBox="1"/>
          <p:nvPr/>
        </p:nvSpPr>
        <p:spPr>
          <a:xfrm>
            <a:off x="700150" y="472075"/>
            <a:ext cx="82200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What aspect of an atom is mostly contained in the nucleus?</a:t>
            </a:r>
            <a:endParaRPr sz="3500"/>
          </a:p>
        </p:txBody>
      </p:sp>
      <p:pic>
        <p:nvPicPr>
          <p:cNvPr id="333" name="Google Shape;333;p22"/>
          <p:cNvPicPr preferRelativeResize="0"/>
          <p:nvPr/>
        </p:nvPicPr>
        <p:blipFill rotWithShape="1">
          <a:blip r:embed="rId3">
            <a:alphaModFix/>
          </a:blip>
          <a:srcRect l="26295" t="26978" r="26295" b="29100"/>
          <a:stretch/>
        </p:blipFill>
        <p:spPr>
          <a:xfrm>
            <a:off x="5902378" y="2226323"/>
            <a:ext cx="1897722" cy="1758130"/>
          </a:xfrm>
          <a:prstGeom prst="rect">
            <a:avLst/>
          </a:prstGeom>
          <a:noFill/>
          <a:ln>
            <a:noFill/>
          </a:ln>
        </p:spPr>
      </p:pic>
      <p:pic>
        <p:nvPicPr>
          <p:cNvPr id="334" name="Google Shape;334;p22"/>
          <p:cNvPicPr preferRelativeResize="0"/>
          <p:nvPr/>
        </p:nvPicPr>
        <p:blipFill rotWithShape="1">
          <a:blip r:embed="rId4">
            <a:alphaModFix/>
          </a:blip>
          <a:srcRect/>
          <a:stretch/>
        </p:blipFill>
        <p:spPr>
          <a:xfrm>
            <a:off x="5277203" y="2226323"/>
            <a:ext cx="3845748" cy="3516259"/>
          </a:xfrm>
          <a:prstGeom prst="rect">
            <a:avLst/>
          </a:prstGeom>
          <a:noFill/>
          <a:ln>
            <a:noFill/>
          </a:ln>
        </p:spPr>
      </p:pic>
      <p:pic>
        <p:nvPicPr>
          <p:cNvPr id="335" name="Google Shape;335;p22"/>
          <p:cNvPicPr preferRelativeResize="0"/>
          <p:nvPr/>
        </p:nvPicPr>
        <p:blipFill rotWithShape="1">
          <a:blip r:embed="rId3">
            <a:alphaModFix/>
          </a:blip>
          <a:srcRect/>
          <a:stretch/>
        </p:blipFill>
        <p:spPr>
          <a:xfrm>
            <a:off x="157397" y="2127676"/>
            <a:ext cx="4002824" cy="4002824"/>
          </a:xfrm>
          <a:prstGeom prst="rect">
            <a:avLst/>
          </a:prstGeom>
          <a:noFill/>
          <a:ln>
            <a:noFill/>
          </a:ln>
        </p:spPr>
      </p:pic>
      <p:cxnSp>
        <p:nvCxnSpPr>
          <p:cNvPr id="336" name="Google Shape;336;p22"/>
          <p:cNvCxnSpPr/>
          <p:nvPr/>
        </p:nvCxnSpPr>
        <p:spPr>
          <a:xfrm rot="10800000" flipH="1">
            <a:off x="3043238" y="3300413"/>
            <a:ext cx="2859140" cy="828675"/>
          </a:xfrm>
          <a:prstGeom prst="straightConnector1">
            <a:avLst/>
          </a:prstGeom>
          <a:noFill/>
          <a:ln w="508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sp>
        <p:nvSpPr>
          <p:cNvPr id="337" name="Google Shape;337;p22"/>
          <p:cNvSpPr/>
          <p:nvPr/>
        </p:nvSpPr>
        <p:spPr>
          <a:xfrm>
            <a:off x="1145516" y="3292484"/>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22"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2404"/>
        <p:cNvGrpSpPr/>
        <p:nvPr/>
      </p:nvGrpSpPr>
      <p:grpSpPr>
        <a:xfrm>
          <a:off x="0" y="0"/>
          <a:ext cx="0" cy="0"/>
          <a:chOff x="0" y="0"/>
          <a:chExt cx="0" cy="0"/>
        </a:xfrm>
      </p:grpSpPr>
      <p:pic>
        <p:nvPicPr>
          <p:cNvPr id="2405" name="Google Shape;2405;p223"/>
          <p:cNvPicPr preferRelativeResize="0"/>
          <p:nvPr/>
        </p:nvPicPr>
        <p:blipFill rotWithShape="1">
          <a:blip r:embed="rId3">
            <a:alphaModFix/>
          </a:blip>
          <a:srcRect/>
          <a:stretch/>
        </p:blipFill>
        <p:spPr>
          <a:xfrm>
            <a:off x="1867300" y="1501817"/>
            <a:ext cx="5789746" cy="5182928"/>
          </a:xfrm>
          <a:prstGeom prst="rect">
            <a:avLst/>
          </a:prstGeom>
          <a:noFill/>
          <a:ln>
            <a:noFill/>
          </a:ln>
        </p:spPr>
      </p:pic>
      <p:sp>
        <p:nvSpPr>
          <p:cNvPr id="2406" name="Google Shape;2406;p223"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23"/>
          <p:cNvSpPr txBox="1"/>
          <p:nvPr/>
        </p:nvSpPr>
        <p:spPr>
          <a:xfrm>
            <a:off x="881074" y="474475"/>
            <a:ext cx="79962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electron model is this? Explain your answer.</a:t>
            </a:r>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2413" name="Google Shape;2413;p227"/>
          <p:cNvSpPr txBox="1"/>
          <p:nvPr/>
        </p:nvSpPr>
        <p:spPr>
          <a:xfrm>
            <a:off x="450850" y="766246"/>
            <a:ext cx="8821738"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dk1"/>
                </a:solidFill>
                <a:latin typeface="Calibri"/>
                <a:ea typeface="Calibri"/>
                <a:cs typeface="Calibri"/>
                <a:sym typeface="Calibri"/>
              </a:rPr>
              <a:t>What is an electron?</a:t>
            </a:r>
            <a:endParaRPr/>
          </a:p>
        </p:txBody>
      </p:sp>
      <p:grpSp>
        <p:nvGrpSpPr>
          <p:cNvPr id="2414" name="Google Shape;2414;p227"/>
          <p:cNvGrpSpPr/>
          <p:nvPr/>
        </p:nvGrpSpPr>
        <p:grpSpPr>
          <a:xfrm>
            <a:off x="1009855" y="1871353"/>
            <a:ext cx="5733577" cy="4270934"/>
            <a:chOff x="2938367" y="1475049"/>
            <a:chExt cx="5733577" cy="4270934"/>
          </a:xfrm>
        </p:grpSpPr>
        <p:pic>
          <p:nvPicPr>
            <p:cNvPr id="2415" name="Google Shape;2415;p227"/>
            <p:cNvPicPr preferRelativeResize="0"/>
            <p:nvPr/>
          </p:nvPicPr>
          <p:blipFill rotWithShape="1">
            <a:blip r:embed="rId3">
              <a:alphaModFix/>
            </a:blip>
            <a:srcRect/>
            <a:stretch/>
          </p:blipFill>
          <p:spPr>
            <a:xfrm>
              <a:off x="4669120" y="1475049"/>
              <a:ext cx="4002824" cy="4002824"/>
            </a:xfrm>
            <a:prstGeom prst="rect">
              <a:avLst/>
            </a:prstGeom>
            <a:noFill/>
            <a:ln>
              <a:noFill/>
            </a:ln>
          </p:spPr>
        </p:pic>
        <p:sp>
          <p:nvSpPr>
            <p:cNvPr id="2416" name="Google Shape;2416;p227"/>
            <p:cNvSpPr txBox="1"/>
            <p:nvPr/>
          </p:nvSpPr>
          <p:spPr>
            <a:xfrm>
              <a:off x="3788373" y="5238152"/>
              <a:ext cx="1368323"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3366FF"/>
                  </a:solidFill>
                  <a:latin typeface="Calibri"/>
                  <a:ea typeface="Calibri"/>
                  <a:cs typeface="Calibri"/>
                  <a:sym typeface="Calibri"/>
                </a:rPr>
                <a:t>Electron</a:t>
              </a:r>
              <a:endParaRPr sz="2700">
                <a:solidFill>
                  <a:srgbClr val="3366FF"/>
                </a:solidFill>
                <a:latin typeface="Calibri"/>
                <a:ea typeface="Calibri"/>
                <a:cs typeface="Calibri"/>
                <a:sym typeface="Calibri"/>
              </a:endParaRPr>
            </a:p>
          </p:txBody>
        </p:sp>
        <p:cxnSp>
          <p:nvCxnSpPr>
            <p:cNvPr id="2417" name="Google Shape;2417;p227"/>
            <p:cNvCxnSpPr/>
            <p:nvPr/>
          </p:nvCxnSpPr>
          <p:spPr>
            <a:xfrm rot="10800000" flipH="1">
              <a:off x="4560241" y="4154352"/>
              <a:ext cx="217758" cy="1081148"/>
            </a:xfrm>
            <a:prstGeom prst="straightConnector1">
              <a:avLst/>
            </a:prstGeom>
            <a:noFill/>
            <a:ln w="76200" cap="flat" cmpd="sng">
              <a:solidFill>
                <a:srgbClr val="4F81BD"/>
              </a:solidFill>
              <a:prstDash val="solid"/>
              <a:round/>
              <a:headEnd type="none" w="sm" len="sm"/>
              <a:tailEnd type="stealth" w="med" len="med"/>
            </a:ln>
            <a:effectLst>
              <a:outerShdw blurRad="50800" dist="38100" dir="10800000" algn="r" rotWithShape="0">
                <a:srgbClr val="000000">
                  <a:alpha val="40000"/>
                </a:srgbClr>
              </a:outerShdw>
            </a:effectLst>
          </p:spPr>
        </p:cxnSp>
        <p:sp>
          <p:nvSpPr>
            <p:cNvPr id="2418" name="Google Shape;2418;p227"/>
            <p:cNvSpPr/>
            <p:nvPr/>
          </p:nvSpPr>
          <p:spPr>
            <a:xfrm>
              <a:off x="2938367" y="5265373"/>
              <a:ext cx="850006" cy="457527"/>
            </a:xfrm>
            <a:prstGeom prst="mathMin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2419" name="Google Shape;2419;p22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grpSp>
        <p:nvGrpSpPr>
          <p:cNvPr id="2425" name="Google Shape;2425;p228"/>
          <p:cNvGrpSpPr/>
          <p:nvPr/>
        </p:nvGrpSpPr>
        <p:grpSpPr>
          <a:xfrm>
            <a:off x="1172278" y="1687467"/>
            <a:ext cx="6438900" cy="4395069"/>
            <a:chOff x="1104900" y="1145878"/>
            <a:chExt cx="6909125" cy="5218567"/>
          </a:xfrm>
        </p:grpSpPr>
        <p:pic>
          <p:nvPicPr>
            <p:cNvPr id="2426" name="Google Shape;2426;p228" descr="carbon atom.jpg"/>
            <p:cNvPicPr preferRelativeResize="0"/>
            <p:nvPr/>
          </p:nvPicPr>
          <p:blipFill rotWithShape="1">
            <a:blip r:embed="rId3">
              <a:alphaModFix/>
            </a:blip>
            <a:srcRect t="11072" b="14845"/>
            <a:stretch/>
          </p:blipFill>
          <p:spPr>
            <a:xfrm>
              <a:off x="1104900" y="1283934"/>
              <a:ext cx="6909125" cy="5080511"/>
            </a:xfrm>
            <a:prstGeom prst="rect">
              <a:avLst/>
            </a:prstGeom>
            <a:noFill/>
            <a:ln>
              <a:noFill/>
            </a:ln>
          </p:spPr>
        </p:pic>
        <p:sp>
          <p:nvSpPr>
            <p:cNvPr id="2427" name="Google Shape;2427;p228"/>
            <p:cNvSpPr/>
            <p:nvPr/>
          </p:nvSpPr>
          <p:spPr>
            <a:xfrm>
              <a:off x="4086242" y="1145878"/>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28" name="Google Shape;2428;p228"/>
            <p:cNvSpPr/>
            <p:nvPr/>
          </p:nvSpPr>
          <p:spPr>
            <a:xfrm>
              <a:off x="6447421"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29" name="Google Shape;2429;p228"/>
            <p:cNvSpPr/>
            <p:nvPr/>
          </p:nvSpPr>
          <p:spPr>
            <a:xfrm>
              <a:off x="4086242" y="5618935"/>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30" name="Google Shape;2430;p228"/>
            <p:cNvSpPr/>
            <p:nvPr/>
          </p:nvSpPr>
          <p:spPr>
            <a:xfrm>
              <a:off x="1905619" y="3369139"/>
              <a:ext cx="828293" cy="745510"/>
            </a:xfrm>
            <a:prstGeom prst="donut">
              <a:avLst>
                <a:gd name="adj" fmla="val 13236"/>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431" name="Google Shape;2431;p228"/>
          <p:cNvSpPr txBox="1"/>
          <p:nvPr/>
        </p:nvSpPr>
        <p:spPr>
          <a:xfrm>
            <a:off x="157162" y="775464"/>
            <a:ext cx="923545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are valence electrons?</a:t>
            </a:r>
            <a:endParaRPr/>
          </a:p>
        </p:txBody>
      </p:sp>
      <p:sp>
        <p:nvSpPr>
          <p:cNvPr id="2432" name="Google Shape;2432;p228"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pic>
        <p:nvPicPr>
          <p:cNvPr id="2438" name="Google Shape;2438;p229"/>
          <p:cNvPicPr preferRelativeResize="0">
            <a:picLocks noGrp="1"/>
          </p:cNvPicPr>
          <p:nvPr>
            <p:ph type="body" idx="1"/>
          </p:nvPr>
        </p:nvPicPr>
        <p:blipFill rotWithShape="1">
          <a:blip r:embed="rId3">
            <a:alphaModFix/>
          </a:blip>
          <a:srcRect l="14257" t="29958" r="74688" b="58155"/>
          <a:stretch/>
        </p:blipFill>
        <p:spPr>
          <a:xfrm>
            <a:off x="3187236" y="2069910"/>
            <a:ext cx="3175200" cy="3414300"/>
          </a:xfrm>
          <a:prstGeom prst="rect">
            <a:avLst/>
          </a:prstGeom>
          <a:noFill/>
          <a:ln w="9525" cap="flat" cmpd="sng">
            <a:solidFill>
              <a:schemeClr val="lt1"/>
            </a:solidFill>
            <a:prstDash val="solid"/>
            <a:round/>
            <a:headEnd type="none" w="sm" len="sm"/>
            <a:tailEnd type="none" w="sm" len="sm"/>
          </a:ln>
        </p:spPr>
      </p:pic>
      <p:sp>
        <p:nvSpPr>
          <p:cNvPr id="2439" name="Google Shape;2439;p229"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29"/>
          <p:cNvSpPr txBox="1"/>
          <p:nvPr/>
        </p:nvSpPr>
        <p:spPr>
          <a:xfrm>
            <a:off x="157162" y="775464"/>
            <a:ext cx="923545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the mass of an electron?</a:t>
            </a:r>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pic>
        <p:nvPicPr>
          <p:cNvPr id="2446" name="Google Shape;2446;p230"/>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2447" name="Google Shape;2447;p230"/>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448" name="Google Shape;2448;p230"/>
          <p:cNvSpPr txBox="1"/>
          <p:nvPr/>
        </p:nvSpPr>
        <p:spPr>
          <a:xfrm>
            <a:off x="1800225" y="303805"/>
            <a:ext cx="60579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Where are electrons found?</a:t>
            </a:r>
            <a:endParaRPr/>
          </a:p>
        </p:txBody>
      </p:sp>
      <p:sp>
        <p:nvSpPr>
          <p:cNvPr id="2449" name="Google Shape;2449;p230"/>
          <p:cNvSpPr/>
          <p:nvPr/>
        </p:nvSpPr>
        <p:spPr>
          <a:xfrm>
            <a:off x="2334273" y="1475050"/>
            <a:ext cx="4565564" cy="4002824"/>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0" name="Google Shape;2450;p23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2455"/>
        <p:cNvGrpSpPr/>
        <p:nvPr/>
      </p:nvGrpSpPr>
      <p:grpSpPr>
        <a:xfrm>
          <a:off x="0" y="0"/>
          <a:ext cx="0" cy="0"/>
          <a:chOff x="0" y="0"/>
          <a:chExt cx="0" cy="0"/>
        </a:xfrm>
      </p:grpSpPr>
      <p:sp>
        <p:nvSpPr>
          <p:cNvPr id="2456" name="Google Shape;2456;p235"/>
          <p:cNvSpPr/>
          <p:nvPr/>
        </p:nvSpPr>
        <p:spPr>
          <a:xfrm>
            <a:off x="439596" y="927966"/>
            <a:ext cx="7945287" cy="5339879"/>
          </a:xfrm>
          <a:prstGeom prst="rect">
            <a:avLst/>
          </a:prstGeom>
          <a:noFill/>
          <a:ln w="571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a:solidFill>
                  <a:srgbClr val="000000"/>
                </a:solidFill>
                <a:latin typeface="Calibri"/>
                <a:ea typeface="Calibri"/>
                <a:cs typeface="Calibri"/>
                <a:sym typeface="Calibri"/>
              </a:rPr>
              <a:t>Electron</a:t>
            </a:r>
            <a:endParaRPr/>
          </a:p>
          <a:p>
            <a:pPr marL="0" marR="0" lvl="0" indent="0" algn="l" rtl="0">
              <a:spcBef>
                <a:spcPts val="0"/>
              </a:spcBef>
              <a:spcAft>
                <a:spcPts val="0"/>
              </a:spcAft>
              <a:buNone/>
            </a:pPr>
            <a:endParaRPr sz="4000">
              <a:solidFill>
                <a:schemeClr val="lt1"/>
              </a:solidFill>
              <a:latin typeface="Calibri"/>
              <a:ea typeface="Calibri"/>
              <a:cs typeface="Calibri"/>
              <a:sym typeface="Calibri"/>
            </a:endParaRPr>
          </a:p>
          <a:p>
            <a:pPr marL="0" marR="0" lvl="0" indent="0" algn="l" rtl="0">
              <a:spcBef>
                <a:spcPts val="0"/>
              </a:spcBef>
              <a:spcAft>
                <a:spcPts val="0"/>
              </a:spcAft>
              <a:buNone/>
            </a:pPr>
            <a:endParaRPr sz="4000">
              <a:solidFill>
                <a:schemeClr val="lt1"/>
              </a:solidFill>
              <a:latin typeface="Calibri"/>
              <a:ea typeface="Calibri"/>
              <a:cs typeface="Calibri"/>
              <a:sym typeface="Calibri"/>
            </a:endParaRPr>
          </a:p>
          <a:p>
            <a:pPr marL="0" marR="0" lvl="0" indent="0" algn="l" rtl="0">
              <a:spcBef>
                <a:spcPts val="0"/>
              </a:spcBef>
              <a:spcAft>
                <a:spcPts val="0"/>
              </a:spcAft>
              <a:buNone/>
            </a:pPr>
            <a:r>
              <a:rPr lang="en-US" sz="4000" b="1">
                <a:solidFill>
                  <a:srgbClr val="000000"/>
                </a:solidFill>
                <a:latin typeface="Calibri"/>
                <a:ea typeface="Calibri"/>
                <a:cs typeface="Calibri"/>
                <a:sym typeface="Calibri"/>
              </a:rPr>
              <a:t>Neutron</a:t>
            </a:r>
            <a:endParaRPr/>
          </a:p>
          <a:p>
            <a:pPr marL="0" marR="0" lvl="0" indent="0" algn="l" rtl="0">
              <a:spcBef>
                <a:spcPts val="0"/>
              </a:spcBef>
              <a:spcAft>
                <a:spcPts val="0"/>
              </a:spcAft>
              <a:buNone/>
            </a:pPr>
            <a:endParaRPr sz="4000">
              <a:solidFill>
                <a:schemeClr val="lt1"/>
              </a:solidFill>
              <a:latin typeface="Calibri"/>
              <a:ea typeface="Calibri"/>
              <a:cs typeface="Calibri"/>
              <a:sym typeface="Calibri"/>
            </a:endParaRPr>
          </a:p>
          <a:p>
            <a:pPr marL="0" marR="0" lvl="0" indent="0" algn="l" rtl="0">
              <a:spcBef>
                <a:spcPts val="0"/>
              </a:spcBef>
              <a:spcAft>
                <a:spcPts val="0"/>
              </a:spcAft>
              <a:buNone/>
            </a:pPr>
            <a:endParaRPr sz="4000">
              <a:solidFill>
                <a:schemeClr val="lt1"/>
              </a:solidFill>
              <a:latin typeface="Calibri"/>
              <a:ea typeface="Calibri"/>
              <a:cs typeface="Calibri"/>
              <a:sym typeface="Calibri"/>
            </a:endParaRPr>
          </a:p>
          <a:p>
            <a:pPr marL="0" marR="0" lvl="0" indent="0" algn="l" rtl="0">
              <a:spcBef>
                <a:spcPts val="0"/>
              </a:spcBef>
              <a:spcAft>
                <a:spcPts val="0"/>
              </a:spcAft>
              <a:buNone/>
            </a:pPr>
            <a:r>
              <a:rPr lang="en-US" sz="4000" b="1">
                <a:solidFill>
                  <a:schemeClr val="dk1"/>
                </a:solidFill>
                <a:latin typeface="Calibri"/>
                <a:ea typeface="Calibri"/>
                <a:cs typeface="Calibri"/>
                <a:sym typeface="Calibri"/>
              </a:rPr>
              <a:t>Proton</a:t>
            </a:r>
            <a:endParaRPr/>
          </a:p>
        </p:txBody>
      </p:sp>
      <p:sp>
        <p:nvSpPr>
          <p:cNvPr id="2457" name="Google Shape;2457;p235"/>
          <p:cNvSpPr txBox="1"/>
          <p:nvPr/>
        </p:nvSpPr>
        <p:spPr>
          <a:xfrm>
            <a:off x="2140996" y="205493"/>
            <a:ext cx="197004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Atomic Sub-Particle</a:t>
            </a:r>
            <a:endParaRPr/>
          </a:p>
        </p:txBody>
      </p:sp>
      <p:pic>
        <p:nvPicPr>
          <p:cNvPr id="2458" name="Google Shape;2458;p235" descr="dreamstime_xs_11479540.jpg"/>
          <p:cNvPicPr preferRelativeResize="0"/>
          <p:nvPr/>
        </p:nvPicPr>
        <p:blipFill rotWithShape="1">
          <a:blip r:embed="rId3">
            <a:alphaModFix/>
          </a:blip>
          <a:srcRect/>
          <a:stretch/>
        </p:blipFill>
        <p:spPr>
          <a:xfrm>
            <a:off x="2579715" y="1123329"/>
            <a:ext cx="1092600" cy="1269850"/>
          </a:xfrm>
          <a:prstGeom prst="rect">
            <a:avLst/>
          </a:prstGeom>
          <a:noFill/>
          <a:ln>
            <a:noFill/>
          </a:ln>
        </p:spPr>
      </p:pic>
      <p:pic>
        <p:nvPicPr>
          <p:cNvPr id="2459" name="Google Shape;2459;p235" descr="dreamstime_xs_11479540.jpg"/>
          <p:cNvPicPr preferRelativeResize="0"/>
          <p:nvPr/>
        </p:nvPicPr>
        <p:blipFill rotWithShape="1">
          <a:blip r:embed="rId3">
            <a:alphaModFix/>
          </a:blip>
          <a:srcRect/>
          <a:stretch/>
        </p:blipFill>
        <p:spPr>
          <a:xfrm>
            <a:off x="2579715" y="2936301"/>
            <a:ext cx="1092600" cy="1269850"/>
          </a:xfrm>
          <a:prstGeom prst="rect">
            <a:avLst/>
          </a:prstGeom>
          <a:noFill/>
          <a:ln>
            <a:noFill/>
          </a:ln>
        </p:spPr>
      </p:pic>
      <p:pic>
        <p:nvPicPr>
          <p:cNvPr id="2460" name="Google Shape;2460;p235" descr="dreamstime_xs_11479540.jpg"/>
          <p:cNvPicPr preferRelativeResize="0"/>
          <p:nvPr/>
        </p:nvPicPr>
        <p:blipFill rotWithShape="1">
          <a:blip r:embed="rId3">
            <a:alphaModFix/>
          </a:blip>
          <a:srcRect/>
          <a:stretch/>
        </p:blipFill>
        <p:spPr>
          <a:xfrm>
            <a:off x="2579715" y="4873635"/>
            <a:ext cx="1092600" cy="1269850"/>
          </a:xfrm>
          <a:prstGeom prst="rect">
            <a:avLst/>
          </a:prstGeom>
          <a:noFill/>
          <a:ln>
            <a:noFill/>
          </a:ln>
        </p:spPr>
      </p:pic>
      <p:sp>
        <p:nvSpPr>
          <p:cNvPr id="2461" name="Google Shape;2461;p235"/>
          <p:cNvSpPr txBox="1"/>
          <p:nvPr/>
        </p:nvSpPr>
        <p:spPr>
          <a:xfrm>
            <a:off x="4263436" y="239883"/>
            <a:ext cx="197004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Location</a:t>
            </a:r>
            <a:endParaRPr/>
          </a:p>
        </p:txBody>
      </p:sp>
      <p:sp>
        <p:nvSpPr>
          <p:cNvPr id="2462" name="Google Shape;2462;p235"/>
          <p:cNvSpPr txBox="1"/>
          <p:nvPr/>
        </p:nvSpPr>
        <p:spPr>
          <a:xfrm>
            <a:off x="6233476" y="229074"/>
            <a:ext cx="197004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Charge</a:t>
            </a:r>
            <a:endParaRPr/>
          </a:p>
        </p:txBody>
      </p:sp>
      <p:sp>
        <p:nvSpPr>
          <p:cNvPr id="2463" name="Google Shape;2463;p23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2468"/>
        <p:cNvGrpSpPr/>
        <p:nvPr/>
      </p:nvGrpSpPr>
      <p:grpSpPr>
        <a:xfrm>
          <a:off x="0" y="0"/>
          <a:ext cx="0" cy="0"/>
          <a:chOff x="0" y="0"/>
          <a:chExt cx="0" cy="0"/>
        </a:xfrm>
      </p:grpSpPr>
      <p:sp>
        <p:nvSpPr>
          <p:cNvPr id="2469" name="Google Shape;2469;p236"/>
          <p:cNvSpPr/>
          <p:nvPr/>
        </p:nvSpPr>
        <p:spPr>
          <a:xfrm>
            <a:off x="439596" y="927966"/>
            <a:ext cx="7945287" cy="5339879"/>
          </a:xfrm>
          <a:prstGeom prst="rect">
            <a:avLst/>
          </a:prstGeom>
          <a:noFill/>
          <a:ln w="571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4000" b="1">
                <a:solidFill>
                  <a:srgbClr val="000000"/>
                </a:solidFill>
                <a:latin typeface="Calibri"/>
                <a:ea typeface="Calibri"/>
                <a:cs typeface="Calibri"/>
                <a:sym typeface="Calibri"/>
              </a:rPr>
              <a:t>Electron</a:t>
            </a:r>
            <a:endParaRPr/>
          </a:p>
          <a:p>
            <a:pPr marL="0" marR="0" lvl="0" indent="0" algn="l" rtl="0">
              <a:spcBef>
                <a:spcPts val="0"/>
              </a:spcBef>
              <a:spcAft>
                <a:spcPts val="0"/>
              </a:spcAft>
              <a:buNone/>
            </a:pPr>
            <a:endParaRPr sz="4000">
              <a:solidFill>
                <a:schemeClr val="lt1"/>
              </a:solidFill>
              <a:latin typeface="Calibri"/>
              <a:ea typeface="Calibri"/>
              <a:cs typeface="Calibri"/>
              <a:sym typeface="Calibri"/>
            </a:endParaRPr>
          </a:p>
          <a:p>
            <a:pPr marL="0" marR="0" lvl="0" indent="0" algn="l" rtl="0">
              <a:spcBef>
                <a:spcPts val="0"/>
              </a:spcBef>
              <a:spcAft>
                <a:spcPts val="0"/>
              </a:spcAft>
              <a:buNone/>
            </a:pPr>
            <a:endParaRPr sz="4000">
              <a:solidFill>
                <a:schemeClr val="lt1"/>
              </a:solidFill>
              <a:latin typeface="Calibri"/>
              <a:ea typeface="Calibri"/>
              <a:cs typeface="Calibri"/>
              <a:sym typeface="Calibri"/>
            </a:endParaRPr>
          </a:p>
          <a:p>
            <a:pPr marL="0" marR="0" lvl="0" indent="0" algn="l" rtl="0">
              <a:spcBef>
                <a:spcPts val="0"/>
              </a:spcBef>
              <a:spcAft>
                <a:spcPts val="0"/>
              </a:spcAft>
              <a:buNone/>
            </a:pPr>
            <a:r>
              <a:rPr lang="en-US" sz="4000" b="1">
                <a:solidFill>
                  <a:srgbClr val="000000"/>
                </a:solidFill>
                <a:latin typeface="Calibri"/>
                <a:ea typeface="Calibri"/>
                <a:cs typeface="Calibri"/>
                <a:sym typeface="Calibri"/>
              </a:rPr>
              <a:t>Neutron</a:t>
            </a:r>
            <a:endParaRPr/>
          </a:p>
          <a:p>
            <a:pPr marL="0" marR="0" lvl="0" indent="0" algn="l" rtl="0">
              <a:spcBef>
                <a:spcPts val="0"/>
              </a:spcBef>
              <a:spcAft>
                <a:spcPts val="0"/>
              </a:spcAft>
              <a:buNone/>
            </a:pPr>
            <a:endParaRPr sz="4000">
              <a:solidFill>
                <a:schemeClr val="lt1"/>
              </a:solidFill>
              <a:latin typeface="Calibri"/>
              <a:ea typeface="Calibri"/>
              <a:cs typeface="Calibri"/>
              <a:sym typeface="Calibri"/>
            </a:endParaRPr>
          </a:p>
          <a:p>
            <a:pPr marL="0" marR="0" lvl="0" indent="0" algn="l" rtl="0">
              <a:spcBef>
                <a:spcPts val="0"/>
              </a:spcBef>
              <a:spcAft>
                <a:spcPts val="0"/>
              </a:spcAft>
              <a:buNone/>
            </a:pPr>
            <a:endParaRPr sz="4000">
              <a:solidFill>
                <a:schemeClr val="lt1"/>
              </a:solidFill>
              <a:latin typeface="Calibri"/>
              <a:ea typeface="Calibri"/>
              <a:cs typeface="Calibri"/>
              <a:sym typeface="Calibri"/>
            </a:endParaRPr>
          </a:p>
          <a:p>
            <a:pPr marL="0" marR="0" lvl="0" indent="0" algn="l" rtl="0">
              <a:spcBef>
                <a:spcPts val="0"/>
              </a:spcBef>
              <a:spcAft>
                <a:spcPts val="0"/>
              </a:spcAft>
              <a:buNone/>
            </a:pPr>
            <a:r>
              <a:rPr lang="en-US" sz="4000" b="1">
                <a:solidFill>
                  <a:schemeClr val="dk1"/>
                </a:solidFill>
                <a:latin typeface="Calibri"/>
                <a:ea typeface="Calibri"/>
                <a:cs typeface="Calibri"/>
                <a:sym typeface="Calibri"/>
              </a:rPr>
              <a:t>Proton</a:t>
            </a:r>
            <a:endParaRPr/>
          </a:p>
        </p:txBody>
      </p:sp>
      <p:sp>
        <p:nvSpPr>
          <p:cNvPr id="2470" name="Google Shape;2470;p236"/>
          <p:cNvSpPr txBox="1"/>
          <p:nvPr/>
        </p:nvSpPr>
        <p:spPr>
          <a:xfrm>
            <a:off x="2140996" y="205493"/>
            <a:ext cx="197004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Atomic Sub-Particle</a:t>
            </a:r>
            <a:endParaRPr/>
          </a:p>
        </p:txBody>
      </p:sp>
      <p:pic>
        <p:nvPicPr>
          <p:cNvPr id="2471" name="Google Shape;2471;p236" descr="dreamstime_xs_11479540.jpg"/>
          <p:cNvPicPr preferRelativeResize="0"/>
          <p:nvPr/>
        </p:nvPicPr>
        <p:blipFill rotWithShape="1">
          <a:blip r:embed="rId3">
            <a:alphaModFix/>
          </a:blip>
          <a:srcRect/>
          <a:stretch/>
        </p:blipFill>
        <p:spPr>
          <a:xfrm>
            <a:off x="2579715" y="1123329"/>
            <a:ext cx="1092600" cy="1269850"/>
          </a:xfrm>
          <a:prstGeom prst="rect">
            <a:avLst/>
          </a:prstGeom>
          <a:noFill/>
          <a:ln>
            <a:noFill/>
          </a:ln>
        </p:spPr>
      </p:pic>
      <p:pic>
        <p:nvPicPr>
          <p:cNvPr id="2472" name="Google Shape;2472;p236" descr="dreamstime_xs_11479540.jpg"/>
          <p:cNvPicPr preferRelativeResize="0"/>
          <p:nvPr/>
        </p:nvPicPr>
        <p:blipFill rotWithShape="1">
          <a:blip r:embed="rId3">
            <a:alphaModFix/>
          </a:blip>
          <a:srcRect/>
          <a:stretch/>
        </p:blipFill>
        <p:spPr>
          <a:xfrm>
            <a:off x="2579715" y="2936301"/>
            <a:ext cx="1092600" cy="1269850"/>
          </a:xfrm>
          <a:prstGeom prst="rect">
            <a:avLst/>
          </a:prstGeom>
          <a:noFill/>
          <a:ln>
            <a:noFill/>
          </a:ln>
        </p:spPr>
      </p:pic>
      <p:pic>
        <p:nvPicPr>
          <p:cNvPr id="2473" name="Google Shape;2473;p236" descr="dreamstime_xs_11479540.jpg"/>
          <p:cNvPicPr preferRelativeResize="0"/>
          <p:nvPr/>
        </p:nvPicPr>
        <p:blipFill rotWithShape="1">
          <a:blip r:embed="rId3">
            <a:alphaModFix/>
          </a:blip>
          <a:srcRect/>
          <a:stretch/>
        </p:blipFill>
        <p:spPr>
          <a:xfrm>
            <a:off x="2579715" y="4873635"/>
            <a:ext cx="1092600" cy="1269850"/>
          </a:xfrm>
          <a:prstGeom prst="rect">
            <a:avLst/>
          </a:prstGeom>
          <a:noFill/>
          <a:ln>
            <a:noFill/>
          </a:ln>
        </p:spPr>
      </p:pic>
      <p:sp>
        <p:nvSpPr>
          <p:cNvPr id="2474" name="Google Shape;2474;p236"/>
          <p:cNvSpPr txBox="1"/>
          <p:nvPr/>
        </p:nvSpPr>
        <p:spPr>
          <a:xfrm>
            <a:off x="4263436" y="239883"/>
            <a:ext cx="197004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Location</a:t>
            </a:r>
            <a:endParaRPr/>
          </a:p>
        </p:txBody>
      </p:sp>
      <p:sp>
        <p:nvSpPr>
          <p:cNvPr id="2475" name="Google Shape;2475;p236"/>
          <p:cNvSpPr txBox="1"/>
          <p:nvPr/>
        </p:nvSpPr>
        <p:spPr>
          <a:xfrm>
            <a:off x="6233476" y="229074"/>
            <a:ext cx="197004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Charge</a:t>
            </a:r>
            <a:endParaRPr/>
          </a:p>
        </p:txBody>
      </p:sp>
      <p:sp>
        <p:nvSpPr>
          <p:cNvPr id="2476" name="Google Shape;2476;p236"/>
          <p:cNvSpPr/>
          <p:nvPr/>
        </p:nvSpPr>
        <p:spPr>
          <a:xfrm>
            <a:off x="4379677" y="1123329"/>
            <a:ext cx="1658423" cy="927966"/>
          </a:xfrm>
          <a:prstGeom prst="rect">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Electron Cloud</a:t>
            </a:r>
            <a:endParaRPr/>
          </a:p>
        </p:txBody>
      </p:sp>
      <p:sp>
        <p:nvSpPr>
          <p:cNvPr id="2477" name="Google Shape;2477;p236"/>
          <p:cNvSpPr/>
          <p:nvPr/>
        </p:nvSpPr>
        <p:spPr>
          <a:xfrm>
            <a:off x="4379677" y="5058596"/>
            <a:ext cx="1658423" cy="927966"/>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Nucleus</a:t>
            </a:r>
            <a:endParaRPr/>
          </a:p>
        </p:txBody>
      </p:sp>
      <p:sp>
        <p:nvSpPr>
          <p:cNvPr id="2478" name="Google Shape;2478;p236"/>
          <p:cNvSpPr/>
          <p:nvPr/>
        </p:nvSpPr>
        <p:spPr>
          <a:xfrm>
            <a:off x="4379677" y="3181862"/>
            <a:ext cx="1658423" cy="927966"/>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Nucleus</a:t>
            </a:r>
            <a:endParaRPr/>
          </a:p>
        </p:txBody>
      </p:sp>
      <p:sp>
        <p:nvSpPr>
          <p:cNvPr id="2479" name="Google Shape;2479;p236"/>
          <p:cNvSpPr/>
          <p:nvPr/>
        </p:nvSpPr>
        <p:spPr>
          <a:xfrm>
            <a:off x="6545093" y="1123329"/>
            <a:ext cx="1658423" cy="927966"/>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Negative</a:t>
            </a:r>
            <a:endParaRPr/>
          </a:p>
        </p:txBody>
      </p:sp>
      <p:sp>
        <p:nvSpPr>
          <p:cNvPr id="2480" name="Google Shape;2480;p236"/>
          <p:cNvSpPr/>
          <p:nvPr/>
        </p:nvSpPr>
        <p:spPr>
          <a:xfrm>
            <a:off x="6545093" y="5058596"/>
            <a:ext cx="1658423" cy="927966"/>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Positive</a:t>
            </a:r>
            <a:endParaRPr/>
          </a:p>
        </p:txBody>
      </p:sp>
      <p:sp>
        <p:nvSpPr>
          <p:cNvPr id="2481" name="Google Shape;2481;p236"/>
          <p:cNvSpPr/>
          <p:nvPr/>
        </p:nvSpPr>
        <p:spPr>
          <a:xfrm>
            <a:off x="6545093" y="3112220"/>
            <a:ext cx="1658423" cy="927966"/>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Neutral</a:t>
            </a:r>
            <a:endParaRPr/>
          </a:p>
        </p:txBody>
      </p:sp>
      <p:sp>
        <p:nvSpPr>
          <p:cNvPr id="2482" name="Google Shape;2482;p23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2487"/>
        <p:cNvGrpSpPr/>
        <p:nvPr/>
      </p:nvGrpSpPr>
      <p:grpSpPr>
        <a:xfrm>
          <a:off x="0" y="0"/>
          <a:ext cx="0" cy="0"/>
          <a:chOff x="0" y="0"/>
          <a:chExt cx="0" cy="0"/>
        </a:xfrm>
      </p:grpSpPr>
      <p:sp>
        <p:nvSpPr>
          <p:cNvPr id="2488" name="Google Shape;2488;p237"/>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2489" name="Google Shape;2489;p237"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3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2495"/>
        <p:cNvGrpSpPr/>
        <p:nvPr/>
      </p:nvGrpSpPr>
      <p:grpSpPr>
        <a:xfrm>
          <a:off x="0" y="0"/>
          <a:ext cx="0" cy="0"/>
          <a:chOff x="0" y="0"/>
          <a:chExt cx="0" cy="0"/>
        </a:xfrm>
      </p:grpSpPr>
      <p:sp>
        <p:nvSpPr>
          <p:cNvPr id="2496" name="Google Shape;2496;p238"/>
          <p:cNvSpPr txBox="1"/>
          <p:nvPr/>
        </p:nvSpPr>
        <p:spPr>
          <a:xfrm>
            <a:off x="450850" y="766246"/>
            <a:ext cx="88218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u="sng">
                <a:solidFill>
                  <a:schemeClr val="dk1"/>
                </a:solidFill>
                <a:latin typeface="Calibri"/>
                <a:ea typeface="Calibri"/>
                <a:cs typeface="Calibri"/>
                <a:sym typeface="Calibri"/>
              </a:rPr>
              <a:t>Electrons</a:t>
            </a:r>
            <a:r>
              <a:rPr lang="en-US" sz="4000">
                <a:solidFill>
                  <a:schemeClr val="dk1"/>
                </a:solidFill>
                <a:latin typeface="Calibri"/>
                <a:ea typeface="Calibri"/>
                <a:cs typeface="Calibri"/>
                <a:sym typeface="Calibri"/>
              </a:rPr>
              <a:t>: negatively charged subatomic particles orbiting the nucleus  </a:t>
            </a:r>
            <a:endParaRPr/>
          </a:p>
        </p:txBody>
      </p:sp>
      <p:grpSp>
        <p:nvGrpSpPr>
          <p:cNvPr id="2497" name="Google Shape;2497;p238"/>
          <p:cNvGrpSpPr/>
          <p:nvPr/>
        </p:nvGrpSpPr>
        <p:grpSpPr>
          <a:xfrm>
            <a:off x="1086857" y="2182805"/>
            <a:ext cx="5733577" cy="4270934"/>
            <a:chOff x="2938367" y="1475049"/>
            <a:chExt cx="5733577" cy="4270934"/>
          </a:xfrm>
        </p:grpSpPr>
        <p:pic>
          <p:nvPicPr>
            <p:cNvPr id="2498" name="Google Shape;2498;p238"/>
            <p:cNvPicPr preferRelativeResize="0"/>
            <p:nvPr/>
          </p:nvPicPr>
          <p:blipFill rotWithShape="1">
            <a:blip r:embed="rId3">
              <a:alphaModFix/>
            </a:blip>
            <a:srcRect/>
            <a:stretch/>
          </p:blipFill>
          <p:spPr>
            <a:xfrm>
              <a:off x="4669120" y="1475049"/>
              <a:ext cx="4002824" cy="4002824"/>
            </a:xfrm>
            <a:prstGeom prst="rect">
              <a:avLst/>
            </a:prstGeom>
            <a:noFill/>
            <a:ln>
              <a:noFill/>
            </a:ln>
          </p:spPr>
        </p:pic>
        <p:sp>
          <p:nvSpPr>
            <p:cNvPr id="2499" name="Google Shape;2499;p238"/>
            <p:cNvSpPr txBox="1"/>
            <p:nvPr/>
          </p:nvSpPr>
          <p:spPr>
            <a:xfrm>
              <a:off x="3788373" y="5238152"/>
              <a:ext cx="1368323"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3366FF"/>
                  </a:solidFill>
                  <a:latin typeface="Calibri"/>
                  <a:ea typeface="Calibri"/>
                  <a:cs typeface="Calibri"/>
                  <a:sym typeface="Calibri"/>
                </a:rPr>
                <a:t>Electron</a:t>
              </a:r>
              <a:endParaRPr sz="2700">
                <a:solidFill>
                  <a:srgbClr val="3366FF"/>
                </a:solidFill>
                <a:latin typeface="Calibri"/>
                <a:ea typeface="Calibri"/>
                <a:cs typeface="Calibri"/>
                <a:sym typeface="Calibri"/>
              </a:endParaRPr>
            </a:p>
          </p:txBody>
        </p:sp>
        <p:cxnSp>
          <p:nvCxnSpPr>
            <p:cNvPr id="2500" name="Google Shape;2500;p238"/>
            <p:cNvCxnSpPr/>
            <p:nvPr/>
          </p:nvCxnSpPr>
          <p:spPr>
            <a:xfrm rot="10800000" flipH="1">
              <a:off x="4560241" y="4154352"/>
              <a:ext cx="217758" cy="1081148"/>
            </a:xfrm>
            <a:prstGeom prst="straightConnector1">
              <a:avLst/>
            </a:prstGeom>
            <a:noFill/>
            <a:ln w="76200" cap="flat" cmpd="sng">
              <a:solidFill>
                <a:srgbClr val="4F81BD"/>
              </a:solidFill>
              <a:prstDash val="solid"/>
              <a:round/>
              <a:headEnd type="none" w="sm" len="sm"/>
              <a:tailEnd type="stealth" w="med" len="med"/>
            </a:ln>
            <a:effectLst>
              <a:outerShdw blurRad="50800" dist="38100" dir="10800000" algn="r" rotWithShape="0">
                <a:srgbClr val="000000">
                  <a:alpha val="40000"/>
                </a:srgbClr>
              </a:outerShdw>
            </a:effectLst>
          </p:spPr>
        </p:cxnSp>
        <p:sp>
          <p:nvSpPr>
            <p:cNvPr id="2501" name="Google Shape;2501;p238"/>
            <p:cNvSpPr/>
            <p:nvPr/>
          </p:nvSpPr>
          <p:spPr>
            <a:xfrm>
              <a:off x="2938367" y="5265373"/>
              <a:ext cx="850006" cy="457527"/>
            </a:xfrm>
            <a:prstGeom prst="mathMin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2502" name="Google Shape;2502;p238"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2507"/>
        <p:cNvGrpSpPr/>
        <p:nvPr/>
      </p:nvGrpSpPr>
      <p:grpSpPr>
        <a:xfrm>
          <a:off x="0" y="0"/>
          <a:ext cx="0" cy="0"/>
          <a:chOff x="0" y="0"/>
          <a:chExt cx="0" cy="0"/>
        </a:xfrm>
      </p:grpSpPr>
      <p:sp>
        <p:nvSpPr>
          <p:cNvPr id="2508" name="Google Shape;2508;p239"/>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2509" name="Google Shape;2509;p239" descr="Laptop"/>
          <p:cNvSpPr/>
          <p:nvPr/>
        </p:nvSpPr>
        <p:spPr>
          <a:xfrm>
            <a:off x="44367"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10" name="Google Shape;2510;p239"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pic>
        <p:nvPicPr>
          <p:cNvPr id="2511" name="Google Shape;2511;p239"/>
          <p:cNvPicPr preferRelativeResize="0"/>
          <p:nvPr/>
        </p:nvPicPr>
        <p:blipFill rotWithShape="1">
          <a:blip r:embed="rId5">
            <a:alphaModFix/>
          </a:blip>
          <a:srcRect l="27969" t="11500" r="29687" b="35000"/>
          <a:stretch/>
        </p:blipFill>
        <p:spPr>
          <a:xfrm>
            <a:off x="4207550" y="2321176"/>
            <a:ext cx="4243385" cy="3814763"/>
          </a:xfrm>
          <a:prstGeom prst="rect">
            <a:avLst/>
          </a:prstGeom>
          <a:noFill/>
          <a:ln>
            <a:noFill/>
          </a:ln>
        </p:spPr>
      </p:pic>
      <p:sp>
        <p:nvSpPr>
          <p:cNvPr id="2512" name="Google Shape;2512;p239"/>
          <p:cNvSpPr txBox="1"/>
          <p:nvPr/>
        </p:nvSpPr>
        <p:spPr>
          <a:xfrm>
            <a:off x="2386013" y="790983"/>
            <a:ext cx="41148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Build an Atom </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(Phet Simulation)</a:t>
            </a:r>
            <a:endParaRPr/>
          </a:p>
        </p:txBody>
      </p:sp>
      <p:sp>
        <p:nvSpPr>
          <p:cNvPr id="2513" name="Google Shape;2513;p239"/>
          <p:cNvSpPr txBox="1"/>
          <p:nvPr/>
        </p:nvSpPr>
        <p:spPr>
          <a:xfrm>
            <a:off x="210996" y="2321169"/>
            <a:ext cx="30807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Click on the link above to create your own atoms.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Pay attention to what happens when you add different numbers of protons, neutrons, and electrons. Predict how you think each of these subatomic particles will affect the atom you build.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3"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5" name="Google Shape;345;p23"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2518"/>
        <p:cNvGrpSpPr/>
        <p:nvPr/>
      </p:nvGrpSpPr>
      <p:grpSpPr>
        <a:xfrm>
          <a:off x="0" y="0"/>
          <a:ext cx="0" cy="0"/>
          <a:chOff x="0" y="0"/>
          <a:chExt cx="0" cy="0"/>
        </a:xfrm>
      </p:grpSpPr>
      <p:sp>
        <p:nvSpPr>
          <p:cNvPr id="2519" name="Google Shape;2519;p240"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40"/>
          <p:cNvSpPr txBox="1"/>
          <p:nvPr/>
        </p:nvSpPr>
        <p:spPr>
          <a:xfrm>
            <a:off x="467248" y="665133"/>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a:t>
            </a:r>
            <a:r>
              <a:rPr lang="en-US" sz="3000">
                <a:solidFill>
                  <a:schemeClr val="dk1"/>
                </a:solidFill>
                <a:latin typeface="Calibri"/>
                <a:ea typeface="Calibri"/>
                <a:cs typeface="Calibri"/>
                <a:sym typeface="Calibri"/>
              </a:rPr>
              <a:t>: What is the relationship between the nucleus, protons, neutrons, and electrons in atoms? </a:t>
            </a:r>
            <a:endParaRPr/>
          </a:p>
        </p:txBody>
      </p:sp>
      <p:pic>
        <p:nvPicPr>
          <p:cNvPr id="2521" name="Google Shape;2521;p240"/>
          <p:cNvPicPr preferRelativeResize="0"/>
          <p:nvPr/>
        </p:nvPicPr>
        <p:blipFill rotWithShape="1">
          <a:blip r:embed="rId4">
            <a:alphaModFix/>
          </a:blip>
          <a:srcRect/>
          <a:stretch/>
        </p:blipFill>
        <p:spPr>
          <a:xfrm>
            <a:off x="2120914" y="1860813"/>
            <a:ext cx="4002824" cy="4002824"/>
          </a:xfrm>
          <a:prstGeom prst="rect">
            <a:avLst/>
          </a:prstGeom>
          <a:noFill/>
          <a:ln>
            <a:noFill/>
          </a:ln>
        </p:spPr>
      </p:pic>
      <p:cxnSp>
        <p:nvCxnSpPr>
          <p:cNvPr id="2522" name="Google Shape;2522;p240"/>
          <p:cNvCxnSpPr/>
          <p:nvPr/>
        </p:nvCxnSpPr>
        <p:spPr>
          <a:xfrm flipH="1">
            <a:off x="4198668" y="2248464"/>
            <a:ext cx="1238048" cy="1092492"/>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2523" name="Google Shape;2523;p240"/>
          <p:cNvCxnSpPr/>
          <p:nvPr/>
        </p:nvCxnSpPr>
        <p:spPr>
          <a:xfrm rot="10800000">
            <a:off x="4515456" y="4217700"/>
            <a:ext cx="1837908" cy="1092492"/>
          </a:xfrm>
          <a:prstGeom prst="straightConnector1">
            <a:avLst/>
          </a:prstGeom>
          <a:noFill/>
          <a:ln w="76200" cap="flat" cmpd="sng">
            <a:solidFill>
              <a:srgbClr val="E36C09"/>
            </a:solidFill>
            <a:prstDash val="solid"/>
            <a:round/>
            <a:headEnd type="none" w="sm" len="sm"/>
            <a:tailEnd type="stealth" w="med" len="med"/>
          </a:ln>
          <a:effectLst>
            <a:outerShdw blurRad="40000" dist="20000" dir="5400000" rotWithShape="0">
              <a:srgbClr val="000000">
                <a:alpha val="37647"/>
              </a:srgbClr>
            </a:outerShdw>
          </a:effectLst>
        </p:spPr>
      </p:cxnSp>
      <p:sp>
        <p:nvSpPr>
          <p:cNvPr id="2524" name="Google Shape;2524;p240"/>
          <p:cNvSpPr/>
          <p:nvPr/>
        </p:nvSpPr>
        <p:spPr>
          <a:xfrm>
            <a:off x="5906344" y="2225380"/>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525" name="Google Shape;2525;p240"/>
          <p:cNvSpPr txBox="1"/>
          <p:nvPr/>
        </p:nvSpPr>
        <p:spPr>
          <a:xfrm>
            <a:off x="5448815" y="1811503"/>
            <a:ext cx="13498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Proton</a:t>
            </a:r>
            <a:endParaRPr/>
          </a:p>
        </p:txBody>
      </p:sp>
      <p:sp>
        <p:nvSpPr>
          <p:cNvPr id="2526" name="Google Shape;2526;p240"/>
          <p:cNvSpPr txBox="1"/>
          <p:nvPr/>
        </p:nvSpPr>
        <p:spPr>
          <a:xfrm>
            <a:off x="6048793" y="5410690"/>
            <a:ext cx="18379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E36C09"/>
                </a:solidFill>
                <a:latin typeface="Calibri"/>
                <a:ea typeface="Calibri"/>
                <a:cs typeface="Calibri"/>
                <a:sym typeface="Calibri"/>
              </a:rPr>
              <a:t>Neutron</a:t>
            </a:r>
            <a:endParaRPr/>
          </a:p>
        </p:txBody>
      </p:sp>
      <p:cxnSp>
        <p:nvCxnSpPr>
          <p:cNvPr id="2527" name="Google Shape;2527;p240"/>
          <p:cNvCxnSpPr/>
          <p:nvPr/>
        </p:nvCxnSpPr>
        <p:spPr>
          <a:xfrm>
            <a:off x="1085850" y="3629025"/>
            <a:ext cx="1157289" cy="842963"/>
          </a:xfrm>
          <a:prstGeom prst="straightConnector1">
            <a:avLst/>
          </a:prstGeom>
          <a:noFill/>
          <a:ln w="76200" cap="flat" cmpd="sng">
            <a:solidFill>
              <a:srgbClr val="538CD5"/>
            </a:solidFill>
            <a:prstDash val="solid"/>
            <a:round/>
            <a:headEnd type="none" w="sm" len="sm"/>
            <a:tailEnd type="stealth" w="med" len="med"/>
          </a:ln>
          <a:effectLst>
            <a:outerShdw blurRad="40000" dist="20000" dir="5400000" rotWithShape="0">
              <a:srgbClr val="000000">
                <a:alpha val="37647"/>
              </a:srgbClr>
            </a:outerShdw>
          </a:effectLst>
        </p:spPr>
      </p:cxnSp>
      <p:sp>
        <p:nvSpPr>
          <p:cNvPr id="2528" name="Google Shape;2528;p240"/>
          <p:cNvSpPr txBox="1"/>
          <p:nvPr/>
        </p:nvSpPr>
        <p:spPr>
          <a:xfrm rot="-2887443">
            <a:off x="139813" y="3057424"/>
            <a:ext cx="156820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38CD5"/>
                </a:solidFill>
                <a:latin typeface="Calibri"/>
                <a:ea typeface="Calibri"/>
                <a:cs typeface="Calibri"/>
                <a:sym typeface="Calibri"/>
              </a:rPr>
              <a:t>Electron</a:t>
            </a:r>
            <a:endParaRPr/>
          </a:p>
        </p:txBody>
      </p:sp>
      <p:sp>
        <p:nvSpPr>
          <p:cNvPr id="2529" name="Google Shape;2529;p240"/>
          <p:cNvSpPr/>
          <p:nvPr/>
        </p:nvSpPr>
        <p:spPr>
          <a:xfrm>
            <a:off x="3271820" y="3047766"/>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530" name="Google Shape;2530;p240"/>
          <p:cNvSpPr/>
          <p:nvPr/>
        </p:nvSpPr>
        <p:spPr>
          <a:xfrm>
            <a:off x="3156362" y="3047766"/>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2535"/>
        <p:cNvGrpSpPr/>
        <p:nvPr/>
      </p:nvGrpSpPr>
      <p:grpSpPr>
        <a:xfrm>
          <a:off x="0" y="0"/>
          <a:ext cx="0" cy="0"/>
          <a:chOff x="0" y="0"/>
          <a:chExt cx="0" cy="0"/>
        </a:xfrm>
      </p:grpSpPr>
      <p:pic>
        <p:nvPicPr>
          <p:cNvPr id="2536" name="Google Shape;2536;p241"/>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pic>
        <p:nvPicPr>
          <p:cNvPr id="1284" name="Google Shape;1284;p122" descr="IEP Translation – Communication from OSEP regarding the ..."/>
          <p:cNvPicPr preferRelativeResize="0"/>
          <p:nvPr/>
        </p:nvPicPr>
        <p:blipFill rotWithShape="1">
          <a:blip r:embed="rId3">
            <a:alphaModFix/>
          </a:blip>
          <a:srcRect/>
          <a:stretch/>
        </p:blipFill>
        <p:spPr>
          <a:xfrm>
            <a:off x="2136808" y="872371"/>
            <a:ext cx="5420648" cy="904494"/>
          </a:xfrm>
          <a:prstGeom prst="rect">
            <a:avLst/>
          </a:prstGeom>
          <a:noFill/>
          <a:ln>
            <a:noFill/>
          </a:ln>
        </p:spPr>
      </p:pic>
      <p:pic>
        <p:nvPicPr>
          <p:cNvPr id="1285" name="Google Shape;1285;p122" descr="United States Department of Education - Wikipedia"/>
          <p:cNvPicPr preferRelativeResize="0"/>
          <p:nvPr/>
        </p:nvPicPr>
        <p:blipFill rotWithShape="1">
          <a:blip r:embed="rId4">
            <a:alphaModFix/>
          </a:blip>
          <a:srcRect/>
          <a:stretch/>
        </p:blipFill>
        <p:spPr>
          <a:xfrm>
            <a:off x="3719245" y="1949664"/>
            <a:ext cx="2171347" cy="2006936"/>
          </a:xfrm>
          <a:prstGeom prst="rect">
            <a:avLst/>
          </a:prstGeom>
          <a:noFill/>
          <a:ln>
            <a:noFill/>
          </a:ln>
        </p:spPr>
      </p:pic>
      <p:pic>
        <p:nvPicPr>
          <p:cNvPr id="1286" name="Google Shape;1286;p122"/>
          <p:cNvPicPr preferRelativeResize="0"/>
          <p:nvPr/>
        </p:nvPicPr>
        <p:blipFill rotWithShape="1">
          <a:blip r:embed="rId5">
            <a:alphaModFix/>
          </a:blip>
          <a:srcRect/>
          <a:stretch/>
        </p:blipFill>
        <p:spPr>
          <a:xfrm>
            <a:off x="1364524" y="4236386"/>
            <a:ext cx="6414952" cy="1289764"/>
          </a:xfrm>
          <a:prstGeom prst="rect">
            <a:avLst/>
          </a:prstGeom>
          <a:noFill/>
          <a:ln>
            <a:noFill/>
          </a:ln>
        </p:spPr>
      </p:pic>
      <p:sp>
        <p:nvSpPr>
          <p:cNvPr id="1287" name="Google Shape;1287;p122"/>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1288" name="Google Shape;1288;p122"/>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extLst>
      <p:ext uri="{BB962C8B-B14F-4D97-AF65-F5344CB8AC3E}">
        <p14:creationId xmlns:p14="http://schemas.microsoft.com/office/powerpoint/2010/main" val="151722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24" descr="Science for Kids: The Atom"/>
          <p:cNvPicPr preferRelativeResize="0"/>
          <p:nvPr/>
        </p:nvPicPr>
        <p:blipFill rotWithShape="1">
          <a:blip r:embed="rId3">
            <a:alphaModFix/>
          </a:blip>
          <a:srcRect/>
          <a:stretch/>
        </p:blipFill>
        <p:spPr>
          <a:xfrm>
            <a:off x="1607065" y="583541"/>
            <a:ext cx="6080053" cy="5872161"/>
          </a:xfrm>
          <a:prstGeom prst="rect">
            <a:avLst/>
          </a:prstGeom>
          <a:noFill/>
          <a:ln>
            <a:noFill/>
          </a:ln>
        </p:spPr>
      </p:pic>
      <p:sp>
        <p:nvSpPr>
          <p:cNvPr id="352" name="Google Shape;352;p24"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3" name="Google Shape;353;p24"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
        <p:nvSpPr>
          <p:cNvPr id="354" name="Google Shape;354;p24"/>
          <p:cNvSpPr/>
          <p:nvPr/>
        </p:nvSpPr>
        <p:spPr>
          <a:xfrm>
            <a:off x="3514726" y="5057775"/>
            <a:ext cx="2057400" cy="871538"/>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25"/>
          <p:cNvPicPr preferRelativeResize="0"/>
          <p:nvPr/>
        </p:nvPicPr>
        <p:blipFill rotWithShape="1">
          <a:blip r:embed="rId3">
            <a:alphaModFix/>
          </a:blip>
          <a:srcRect/>
          <a:stretch/>
        </p:blipFill>
        <p:spPr>
          <a:xfrm>
            <a:off x="1528763" y="585788"/>
            <a:ext cx="6643687" cy="6129337"/>
          </a:xfrm>
          <a:prstGeom prst="rect">
            <a:avLst/>
          </a:prstGeom>
          <a:noFill/>
          <a:ln>
            <a:noFill/>
          </a:ln>
        </p:spPr>
      </p:pic>
      <p:sp>
        <p:nvSpPr>
          <p:cNvPr id="361" name="Google Shape;361;p25"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 name="Google Shape;362;p25"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6"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27"/>
          <p:cNvPicPr preferRelativeResize="0"/>
          <p:nvPr/>
        </p:nvPicPr>
        <p:blipFill rotWithShape="1">
          <a:blip r:embed="rId3">
            <a:alphaModFix/>
          </a:blip>
          <a:srcRect/>
          <a:stretch/>
        </p:blipFill>
        <p:spPr>
          <a:xfrm>
            <a:off x="1857375" y="1514475"/>
            <a:ext cx="6315075" cy="5200650"/>
          </a:xfrm>
          <a:prstGeom prst="rect">
            <a:avLst/>
          </a:prstGeom>
          <a:noFill/>
          <a:ln>
            <a:noFill/>
          </a:ln>
        </p:spPr>
      </p:pic>
      <p:cxnSp>
        <p:nvCxnSpPr>
          <p:cNvPr id="375" name="Google Shape;375;p27"/>
          <p:cNvCxnSpPr/>
          <p:nvPr/>
        </p:nvCxnSpPr>
        <p:spPr>
          <a:xfrm>
            <a:off x="2171700" y="3757612"/>
            <a:ext cx="1501828" cy="221457"/>
          </a:xfrm>
          <a:prstGeom prst="straightConnector1">
            <a:avLst/>
          </a:prstGeom>
          <a:noFill/>
          <a:ln w="762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76" name="Google Shape;376;p27"/>
          <p:cNvCxnSpPr/>
          <p:nvPr/>
        </p:nvCxnSpPr>
        <p:spPr>
          <a:xfrm>
            <a:off x="4354566" y="2340768"/>
            <a:ext cx="0" cy="1088232"/>
          </a:xfrm>
          <a:prstGeom prst="straightConnector1">
            <a:avLst/>
          </a:prstGeom>
          <a:noFill/>
          <a:ln w="762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sp>
        <p:nvSpPr>
          <p:cNvPr id="377" name="Google Shape;377;p27"/>
          <p:cNvSpPr txBox="1"/>
          <p:nvPr/>
        </p:nvSpPr>
        <p:spPr>
          <a:xfrm>
            <a:off x="769125" y="518525"/>
            <a:ext cx="8109600" cy="630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What is the nucleus of an atom made of?</a:t>
            </a:r>
            <a:endParaRPr sz="3500"/>
          </a:p>
        </p:txBody>
      </p:sp>
      <p:sp>
        <p:nvSpPr>
          <p:cNvPr id="378" name="Google Shape;378;p2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28"/>
          <p:cNvPicPr preferRelativeResize="0"/>
          <p:nvPr/>
        </p:nvPicPr>
        <p:blipFill rotWithShape="1">
          <a:blip r:embed="rId3">
            <a:alphaModFix/>
          </a:blip>
          <a:srcRect/>
          <a:stretch/>
        </p:blipFill>
        <p:spPr>
          <a:xfrm>
            <a:off x="300039" y="2800349"/>
            <a:ext cx="4043361" cy="3729037"/>
          </a:xfrm>
          <a:prstGeom prst="rect">
            <a:avLst/>
          </a:prstGeom>
          <a:noFill/>
          <a:ln>
            <a:noFill/>
          </a:ln>
        </p:spPr>
      </p:pic>
      <p:pic>
        <p:nvPicPr>
          <p:cNvPr id="385" name="Google Shape;385;p28" descr="Science for Kids: The Atom"/>
          <p:cNvPicPr preferRelativeResize="0"/>
          <p:nvPr/>
        </p:nvPicPr>
        <p:blipFill rotWithShape="1">
          <a:blip r:embed="rId4">
            <a:alphaModFix/>
          </a:blip>
          <a:srcRect/>
          <a:stretch/>
        </p:blipFill>
        <p:spPr>
          <a:xfrm>
            <a:off x="4214814" y="2614614"/>
            <a:ext cx="4614862" cy="4243386"/>
          </a:xfrm>
          <a:prstGeom prst="rect">
            <a:avLst/>
          </a:prstGeom>
          <a:noFill/>
          <a:ln>
            <a:noFill/>
          </a:ln>
        </p:spPr>
      </p:pic>
      <p:sp>
        <p:nvSpPr>
          <p:cNvPr id="386" name="Google Shape;386;p28"/>
          <p:cNvSpPr txBox="1"/>
          <p:nvPr/>
        </p:nvSpPr>
        <p:spPr>
          <a:xfrm>
            <a:off x="766800" y="646500"/>
            <a:ext cx="79800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Explain how you know there is a nucleus in  both of the models of an atom below.</a:t>
            </a:r>
            <a:endParaRPr sz="3500"/>
          </a:p>
        </p:txBody>
      </p:sp>
      <p:sp>
        <p:nvSpPr>
          <p:cNvPr id="387" name="Google Shape;387;p28"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9"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4" name="Google Shape;394;p29"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txBox="1"/>
          <p:nvPr/>
        </p:nvSpPr>
        <p:spPr>
          <a:xfrm>
            <a:off x="840600" y="334000"/>
            <a:ext cx="79542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a:t>
            </a:r>
            <a:r>
              <a:rPr lang="en-US" sz="3000">
                <a:solidFill>
                  <a:schemeClr val="dk1"/>
                </a:solidFill>
                <a:latin typeface="Calibri"/>
                <a:ea typeface="Calibri"/>
                <a:cs typeface="Calibri"/>
                <a:sym typeface="Calibri"/>
              </a:rPr>
              <a:t>: What is the relationship between the nucleus, protons, neutrons, and electrons in atoms? </a:t>
            </a:r>
            <a:endParaRPr/>
          </a:p>
        </p:txBody>
      </p:sp>
      <p:pic>
        <p:nvPicPr>
          <p:cNvPr id="132" name="Google Shape;132;p3"/>
          <p:cNvPicPr preferRelativeResize="0"/>
          <p:nvPr/>
        </p:nvPicPr>
        <p:blipFill rotWithShape="1">
          <a:blip r:embed="rId4">
            <a:alphaModFix/>
          </a:blip>
          <a:srcRect/>
          <a:stretch/>
        </p:blipFill>
        <p:spPr>
          <a:xfrm>
            <a:off x="2120914" y="1860813"/>
            <a:ext cx="4002824" cy="4002824"/>
          </a:xfrm>
          <a:prstGeom prst="rect">
            <a:avLst/>
          </a:prstGeom>
          <a:noFill/>
          <a:ln>
            <a:noFill/>
          </a:ln>
        </p:spPr>
      </p:pic>
      <p:cxnSp>
        <p:nvCxnSpPr>
          <p:cNvPr id="133" name="Google Shape;133;p3"/>
          <p:cNvCxnSpPr/>
          <p:nvPr/>
        </p:nvCxnSpPr>
        <p:spPr>
          <a:xfrm flipH="1">
            <a:off x="4198668" y="2248464"/>
            <a:ext cx="1238048" cy="1092492"/>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34" name="Google Shape;134;p3"/>
          <p:cNvCxnSpPr/>
          <p:nvPr/>
        </p:nvCxnSpPr>
        <p:spPr>
          <a:xfrm rot="10800000">
            <a:off x="4515456" y="4217700"/>
            <a:ext cx="1837908" cy="1092492"/>
          </a:xfrm>
          <a:prstGeom prst="straightConnector1">
            <a:avLst/>
          </a:prstGeom>
          <a:noFill/>
          <a:ln w="76200" cap="flat" cmpd="sng">
            <a:solidFill>
              <a:srgbClr val="E36C09"/>
            </a:solidFill>
            <a:prstDash val="solid"/>
            <a:round/>
            <a:headEnd type="none" w="sm" len="sm"/>
            <a:tailEnd type="stealth" w="med" len="med"/>
          </a:ln>
          <a:effectLst>
            <a:outerShdw blurRad="40000" dist="20000" dir="5400000" rotWithShape="0">
              <a:srgbClr val="000000">
                <a:alpha val="37647"/>
              </a:srgbClr>
            </a:outerShdw>
          </a:effectLst>
        </p:spPr>
      </p:cxnSp>
      <p:sp>
        <p:nvSpPr>
          <p:cNvPr id="135" name="Google Shape;135;p3"/>
          <p:cNvSpPr/>
          <p:nvPr/>
        </p:nvSpPr>
        <p:spPr>
          <a:xfrm>
            <a:off x="5906344" y="2225380"/>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36" name="Google Shape;136;p3"/>
          <p:cNvSpPr txBox="1"/>
          <p:nvPr/>
        </p:nvSpPr>
        <p:spPr>
          <a:xfrm>
            <a:off x="5448815" y="1811503"/>
            <a:ext cx="13498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Proton</a:t>
            </a:r>
            <a:endParaRPr/>
          </a:p>
        </p:txBody>
      </p:sp>
      <p:sp>
        <p:nvSpPr>
          <p:cNvPr id="137" name="Google Shape;137;p3"/>
          <p:cNvSpPr txBox="1"/>
          <p:nvPr/>
        </p:nvSpPr>
        <p:spPr>
          <a:xfrm>
            <a:off x="6048793" y="5410690"/>
            <a:ext cx="18379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E36C09"/>
                </a:solidFill>
                <a:latin typeface="Calibri"/>
                <a:ea typeface="Calibri"/>
                <a:cs typeface="Calibri"/>
                <a:sym typeface="Calibri"/>
              </a:rPr>
              <a:t>Neutron</a:t>
            </a:r>
            <a:endParaRPr/>
          </a:p>
        </p:txBody>
      </p:sp>
      <p:cxnSp>
        <p:nvCxnSpPr>
          <p:cNvPr id="138" name="Google Shape;138;p3"/>
          <p:cNvCxnSpPr/>
          <p:nvPr/>
        </p:nvCxnSpPr>
        <p:spPr>
          <a:xfrm>
            <a:off x="1085850" y="3629025"/>
            <a:ext cx="1157289" cy="842963"/>
          </a:xfrm>
          <a:prstGeom prst="straightConnector1">
            <a:avLst/>
          </a:prstGeom>
          <a:noFill/>
          <a:ln w="76200" cap="flat" cmpd="sng">
            <a:solidFill>
              <a:srgbClr val="538CD5"/>
            </a:solidFill>
            <a:prstDash val="solid"/>
            <a:round/>
            <a:headEnd type="none" w="sm" len="sm"/>
            <a:tailEnd type="stealth" w="med" len="med"/>
          </a:ln>
          <a:effectLst>
            <a:outerShdw blurRad="40000" dist="20000" dir="5400000" rotWithShape="0">
              <a:srgbClr val="000000">
                <a:alpha val="37647"/>
              </a:srgbClr>
            </a:outerShdw>
          </a:effectLst>
        </p:spPr>
      </p:cxnSp>
      <p:sp>
        <p:nvSpPr>
          <p:cNvPr id="139" name="Google Shape;139;p3"/>
          <p:cNvSpPr txBox="1"/>
          <p:nvPr/>
        </p:nvSpPr>
        <p:spPr>
          <a:xfrm rot="-2887443">
            <a:off x="139813" y="3057424"/>
            <a:ext cx="156820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38CD5"/>
                </a:solidFill>
                <a:latin typeface="Calibri"/>
                <a:ea typeface="Calibri"/>
                <a:cs typeface="Calibri"/>
                <a:sym typeface="Calibri"/>
              </a:rPr>
              <a:t>Electron</a:t>
            </a:r>
            <a:endParaRPr/>
          </a:p>
        </p:txBody>
      </p:sp>
      <p:sp>
        <p:nvSpPr>
          <p:cNvPr id="140" name="Google Shape;140;p3"/>
          <p:cNvSpPr/>
          <p:nvPr/>
        </p:nvSpPr>
        <p:spPr>
          <a:xfrm>
            <a:off x="3271820" y="3047766"/>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1" name="Google Shape;141;p3"/>
          <p:cNvSpPr/>
          <p:nvPr/>
        </p:nvSpPr>
        <p:spPr>
          <a:xfrm>
            <a:off x="3156362" y="3047766"/>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30" descr="PLANT VS ANIMAL CELLS - YouTube"/>
          <p:cNvPicPr preferRelativeResize="0"/>
          <p:nvPr/>
        </p:nvPicPr>
        <p:blipFill rotWithShape="1">
          <a:blip r:embed="rId3">
            <a:alphaModFix/>
          </a:blip>
          <a:srcRect t="13750" b="12187"/>
          <a:stretch/>
        </p:blipFill>
        <p:spPr>
          <a:xfrm>
            <a:off x="242889" y="1771649"/>
            <a:ext cx="8472486" cy="4672013"/>
          </a:xfrm>
          <a:prstGeom prst="rect">
            <a:avLst/>
          </a:prstGeom>
          <a:noFill/>
          <a:ln>
            <a:noFill/>
          </a:ln>
        </p:spPr>
      </p:pic>
      <p:sp>
        <p:nvSpPr>
          <p:cNvPr id="401" name="Google Shape;401;p30"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2" name="Google Shape;402;p30"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
        <p:nvSpPr>
          <p:cNvPr id="403" name="Google Shape;403;p30"/>
          <p:cNvSpPr/>
          <p:nvPr/>
        </p:nvSpPr>
        <p:spPr>
          <a:xfrm>
            <a:off x="542925" y="3548062"/>
            <a:ext cx="2057400" cy="108585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30"/>
          <p:cNvSpPr/>
          <p:nvPr/>
        </p:nvSpPr>
        <p:spPr>
          <a:xfrm>
            <a:off x="6081713" y="3038475"/>
            <a:ext cx="2057400" cy="108585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30"/>
          <p:cNvSpPr/>
          <p:nvPr/>
        </p:nvSpPr>
        <p:spPr>
          <a:xfrm>
            <a:off x="3421856" y="0"/>
            <a:ext cx="2300288" cy="1724025"/>
          </a:xfrm>
          <a:prstGeom prst="noSmoking">
            <a:avLst>
              <a:gd name="adj" fmla="val 1875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31"/>
          <p:cNvPicPr preferRelativeResize="0"/>
          <p:nvPr/>
        </p:nvPicPr>
        <p:blipFill rotWithShape="1">
          <a:blip r:embed="rId3">
            <a:alphaModFix/>
          </a:blip>
          <a:srcRect l="33033" t="43322" r="55541" b="42814"/>
          <a:stretch/>
        </p:blipFill>
        <p:spPr>
          <a:xfrm>
            <a:off x="1280809" y="2850355"/>
            <a:ext cx="2457450" cy="2436020"/>
          </a:xfrm>
          <a:prstGeom prst="rect">
            <a:avLst/>
          </a:prstGeom>
          <a:noFill/>
          <a:ln>
            <a:noFill/>
          </a:ln>
        </p:spPr>
      </p:pic>
      <p:sp>
        <p:nvSpPr>
          <p:cNvPr id="412" name="Google Shape;412;p31"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3" name="Google Shape;413;p31"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pic>
        <p:nvPicPr>
          <p:cNvPr id="414" name="Google Shape;414;p31"/>
          <p:cNvPicPr preferRelativeResize="0"/>
          <p:nvPr/>
        </p:nvPicPr>
        <p:blipFill rotWithShape="1">
          <a:blip r:embed="rId3">
            <a:alphaModFix/>
          </a:blip>
          <a:srcRect l="44876" t="44732" r="44169" b="43007"/>
          <a:stretch/>
        </p:blipFill>
        <p:spPr>
          <a:xfrm>
            <a:off x="5405741" y="1928812"/>
            <a:ext cx="2791128" cy="2214563"/>
          </a:xfrm>
          <a:prstGeom prst="rect">
            <a:avLst/>
          </a:prstGeom>
          <a:noFill/>
          <a:ln>
            <a:noFill/>
          </a:ln>
        </p:spPr>
      </p:pic>
      <p:sp>
        <p:nvSpPr>
          <p:cNvPr id="415" name="Google Shape;415;p31"/>
          <p:cNvSpPr/>
          <p:nvPr/>
        </p:nvSpPr>
        <p:spPr>
          <a:xfrm>
            <a:off x="3264693" y="2712243"/>
            <a:ext cx="2300288" cy="1724025"/>
          </a:xfrm>
          <a:prstGeom prst="noSmoking">
            <a:avLst>
              <a:gd name="adj" fmla="val 1875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2"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33" descr="PLANT VS ANIMAL CELLS - YouTube"/>
          <p:cNvPicPr preferRelativeResize="0"/>
          <p:nvPr/>
        </p:nvPicPr>
        <p:blipFill rotWithShape="1">
          <a:blip r:embed="rId3">
            <a:alphaModFix/>
          </a:blip>
          <a:srcRect t="13750" b="12187"/>
          <a:stretch/>
        </p:blipFill>
        <p:spPr>
          <a:xfrm>
            <a:off x="335757" y="2168754"/>
            <a:ext cx="8472486" cy="4672013"/>
          </a:xfrm>
          <a:prstGeom prst="rect">
            <a:avLst/>
          </a:prstGeom>
          <a:noFill/>
          <a:ln>
            <a:noFill/>
          </a:ln>
        </p:spPr>
      </p:pic>
      <p:sp>
        <p:nvSpPr>
          <p:cNvPr id="429" name="Google Shape;429;p33"/>
          <p:cNvSpPr/>
          <p:nvPr/>
        </p:nvSpPr>
        <p:spPr>
          <a:xfrm>
            <a:off x="542925" y="3548062"/>
            <a:ext cx="2057400" cy="108585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33"/>
          <p:cNvSpPr/>
          <p:nvPr/>
        </p:nvSpPr>
        <p:spPr>
          <a:xfrm>
            <a:off x="6081713" y="3038475"/>
            <a:ext cx="2057400" cy="108585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33"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txBox="1"/>
          <p:nvPr/>
        </p:nvSpPr>
        <p:spPr>
          <a:xfrm>
            <a:off x="782900" y="472575"/>
            <a:ext cx="79164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Why is the nucleus in a plant or animal cell not the same as the nucleus of an atom?</a:t>
            </a:r>
            <a:endParaRPr sz="35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34"/>
          <p:cNvPicPr preferRelativeResize="0"/>
          <p:nvPr/>
        </p:nvPicPr>
        <p:blipFill rotWithShape="1">
          <a:blip r:embed="rId3">
            <a:alphaModFix/>
          </a:blip>
          <a:srcRect l="33033" t="43322" r="55541" b="42814"/>
          <a:stretch/>
        </p:blipFill>
        <p:spPr>
          <a:xfrm>
            <a:off x="1280809" y="2850355"/>
            <a:ext cx="2457450" cy="2436020"/>
          </a:xfrm>
          <a:prstGeom prst="rect">
            <a:avLst/>
          </a:prstGeom>
          <a:noFill/>
          <a:ln>
            <a:noFill/>
          </a:ln>
        </p:spPr>
      </p:pic>
      <p:pic>
        <p:nvPicPr>
          <p:cNvPr id="439" name="Google Shape;439;p34"/>
          <p:cNvPicPr preferRelativeResize="0"/>
          <p:nvPr/>
        </p:nvPicPr>
        <p:blipFill rotWithShape="1">
          <a:blip r:embed="rId3">
            <a:alphaModFix/>
          </a:blip>
          <a:srcRect l="44876" t="44732" r="44169" b="43007"/>
          <a:stretch/>
        </p:blipFill>
        <p:spPr>
          <a:xfrm>
            <a:off x="5405741" y="1928812"/>
            <a:ext cx="2791128" cy="2214563"/>
          </a:xfrm>
          <a:prstGeom prst="rect">
            <a:avLst/>
          </a:prstGeom>
          <a:noFill/>
          <a:ln>
            <a:noFill/>
          </a:ln>
        </p:spPr>
      </p:pic>
      <p:sp>
        <p:nvSpPr>
          <p:cNvPr id="440" name="Google Shape;440;p34"/>
          <p:cNvSpPr/>
          <p:nvPr/>
        </p:nvSpPr>
        <p:spPr>
          <a:xfrm>
            <a:off x="3264693" y="2712243"/>
            <a:ext cx="2300288" cy="1724025"/>
          </a:xfrm>
          <a:prstGeom prst="noSmoking">
            <a:avLst>
              <a:gd name="adj" fmla="val 1875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34"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txBox="1"/>
          <p:nvPr/>
        </p:nvSpPr>
        <p:spPr>
          <a:xfrm>
            <a:off x="741525" y="409775"/>
            <a:ext cx="80820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How are protons and neutrons different from the nucleus of an atom?</a:t>
            </a:r>
            <a:endParaRPr sz="35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5" descr="Artificial Intelligence"/>
          <p:cNvSpPr/>
          <p:nvPr/>
        </p:nvSpPr>
        <p:spPr>
          <a:xfrm>
            <a:off x="892768" y="1482969"/>
            <a:ext cx="4185138" cy="3892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9" name="Google Shape;449;p35" descr="Labor"/>
          <p:cNvPicPr preferRelativeResize="0"/>
          <p:nvPr/>
        </p:nvPicPr>
        <p:blipFill rotWithShape="1">
          <a:blip r:embed="rId4">
            <a:alphaModFix/>
          </a:blip>
          <a:srcRect/>
          <a:stretch/>
        </p:blipFill>
        <p:spPr>
          <a:xfrm>
            <a:off x="4572000" y="1727492"/>
            <a:ext cx="3403016" cy="340301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6"/>
          <p:cNvSpPr txBox="1"/>
          <p:nvPr/>
        </p:nvSpPr>
        <p:spPr>
          <a:xfrm>
            <a:off x="2169138" y="1278652"/>
            <a:ext cx="5199900" cy="255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400" b="1">
                <a:solidFill>
                  <a:schemeClr val="dk1"/>
                </a:solidFill>
                <a:latin typeface="Calibri"/>
                <a:ea typeface="Calibri"/>
                <a:cs typeface="Calibri"/>
                <a:sym typeface="Calibri"/>
              </a:rPr>
              <a:t>Nucleus</a:t>
            </a:r>
            <a:endParaRPr/>
          </a:p>
          <a:p>
            <a:pPr marL="0" marR="0" lvl="0" indent="0" algn="l" rtl="0">
              <a:spcBef>
                <a:spcPts val="0"/>
              </a:spcBef>
              <a:spcAft>
                <a:spcPts val="0"/>
              </a:spcAft>
              <a:buNone/>
            </a:pPr>
            <a:endParaRPr sz="6400" b="1">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cxnSp>
        <p:nvCxnSpPr>
          <p:cNvPr id="456" name="Google Shape;456;p36"/>
          <p:cNvCxnSpPr/>
          <p:nvPr/>
        </p:nvCxnSpPr>
        <p:spPr>
          <a:xfrm>
            <a:off x="4769099" y="2213943"/>
            <a:ext cx="0" cy="10959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sp>
        <p:nvSpPr>
          <p:cNvPr id="457" name="Google Shape;457;p3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8" name="Google Shape;458;p36"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459" name="Google Shape;459;p36"/>
          <p:cNvSpPr txBox="1"/>
          <p:nvPr/>
        </p:nvSpPr>
        <p:spPr>
          <a:xfrm>
            <a:off x="2239707" y="3429000"/>
            <a:ext cx="5058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Latin word meaning “inner part” </a:t>
            </a:r>
            <a:endParaRPr/>
          </a:p>
        </p:txBody>
      </p:sp>
      <p:sp>
        <p:nvSpPr>
          <p:cNvPr id="460" name="Google Shape;460;p36"/>
          <p:cNvSpPr txBox="1"/>
          <p:nvPr/>
        </p:nvSpPr>
        <p:spPr>
          <a:xfrm>
            <a:off x="3114865" y="5777820"/>
            <a:ext cx="3308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Inner part of an atom</a:t>
            </a:r>
            <a:endParaRPr/>
          </a:p>
        </p:txBody>
      </p:sp>
      <p:sp>
        <p:nvSpPr>
          <p:cNvPr id="461" name="Google Shape;461;p36"/>
          <p:cNvSpPr txBox="1"/>
          <p:nvPr/>
        </p:nvSpPr>
        <p:spPr>
          <a:xfrm>
            <a:off x="4041229" y="3146325"/>
            <a:ext cx="1455900" cy="315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900">
                <a:solidFill>
                  <a:srgbClr val="FF0000"/>
                </a:solidFill>
                <a:latin typeface="Calibri"/>
                <a:ea typeface="Calibri"/>
                <a:cs typeface="Calibri"/>
                <a:sym typeface="Calibri"/>
              </a:rPr>
              <a:t>=</a:t>
            </a:r>
            <a:endParaRPr sz="1800">
              <a:solidFill>
                <a:srgbClr val="FF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7"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8"/>
          <p:cNvSpPr txBox="1"/>
          <p:nvPr/>
        </p:nvSpPr>
        <p:spPr>
          <a:xfrm>
            <a:off x="1971988" y="1278652"/>
            <a:ext cx="5200023"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400" b="1">
                <a:solidFill>
                  <a:schemeClr val="dk1"/>
                </a:solidFill>
                <a:latin typeface="Calibri"/>
                <a:ea typeface="Calibri"/>
                <a:cs typeface="Calibri"/>
                <a:sym typeface="Calibri"/>
              </a:rPr>
              <a:t>Nucleus</a:t>
            </a:r>
            <a:endParaRPr/>
          </a:p>
          <a:p>
            <a:pPr marL="0" marR="0" lvl="0" indent="0" algn="l" rtl="0">
              <a:spcBef>
                <a:spcPts val="0"/>
              </a:spcBef>
              <a:spcAft>
                <a:spcPts val="0"/>
              </a:spcAft>
              <a:buNone/>
            </a:pPr>
            <a:endParaRPr sz="6400" b="1">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cxnSp>
        <p:nvCxnSpPr>
          <p:cNvPr id="475" name="Google Shape;475;p38"/>
          <p:cNvCxnSpPr/>
          <p:nvPr/>
        </p:nvCxnSpPr>
        <p:spPr>
          <a:xfrm>
            <a:off x="4571999" y="2213943"/>
            <a:ext cx="0" cy="1096034"/>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sp>
        <p:nvSpPr>
          <p:cNvPr id="476" name="Google Shape;476;p38"/>
          <p:cNvSpPr txBox="1"/>
          <p:nvPr/>
        </p:nvSpPr>
        <p:spPr>
          <a:xfrm>
            <a:off x="755857" y="3429000"/>
            <a:ext cx="76323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the Latin meaning of nucleus? </a:t>
            </a:r>
            <a:endParaRPr/>
          </a:p>
        </p:txBody>
      </p:sp>
      <p:sp>
        <p:nvSpPr>
          <p:cNvPr id="477" name="Google Shape;477;p38"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9"/>
          <p:cNvSpPr txBox="1"/>
          <p:nvPr/>
        </p:nvSpPr>
        <p:spPr>
          <a:xfrm>
            <a:off x="1971988" y="1278652"/>
            <a:ext cx="5200023"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400" b="1">
                <a:solidFill>
                  <a:schemeClr val="dk1"/>
                </a:solidFill>
                <a:latin typeface="Calibri"/>
                <a:ea typeface="Calibri"/>
                <a:cs typeface="Calibri"/>
                <a:sym typeface="Calibri"/>
              </a:rPr>
              <a:t>Nucleus</a:t>
            </a:r>
            <a:endParaRPr/>
          </a:p>
          <a:p>
            <a:pPr marL="0" marR="0" lvl="0" indent="0" algn="l" rtl="0">
              <a:spcBef>
                <a:spcPts val="0"/>
              </a:spcBef>
              <a:spcAft>
                <a:spcPts val="0"/>
              </a:spcAft>
              <a:buNone/>
            </a:pPr>
            <a:endParaRPr sz="6400" b="1">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cxnSp>
        <p:nvCxnSpPr>
          <p:cNvPr id="484" name="Google Shape;484;p39"/>
          <p:cNvCxnSpPr/>
          <p:nvPr/>
        </p:nvCxnSpPr>
        <p:spPr>
          <a:xfrm>
            <a:off x="4571999" y="2213943"/>
            <a:ext cx="0" cy="1096034"/>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sp>
        <p:nvSpPr>
          <p:cNvPr id="485" name="Google Shape;485;p39"/>
          <p:cNvSpPr txBox="1"/>
          <p:nvPr/>
        </p:nvSpPr>
        <p:spPr>
          <a:xfrm>
            <a:off x="314403" y="3429000"/>
            <a:ext cx="8515200" cy="2801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Latin meaning = “inner part”</a:t>
            </a:r>
            <a:endParaRPr/>
          </a:p>
          <a:p>
            <a:pPr marL="0" marR="0" lvl="0" indent="0" algn="ctr" rtl="0">
              <a:spcBef>
                <a:spcPts val="0"/>
              </a:spcBef>
              <a:spcAft>
                <a:spcPts val="0"/>
              </a:spcAft>
              <a:buNone/>
            </a:pPr>
            <a:endParaRPr sz="4000">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a:solidFill>
                  <a:schemeClr val="dk1"/>
                </a:solidFill>
                <a:latin typeface="Calibri"/>
                <a:ea typeface="Calibri"/>
                <a:cs typeface="Calibri"/>
                <a:sym typeface="Calibri"/>
              </a:rPr>
              <a:t>How does the Latin meaning of nucleus, “inner part”, help us remember what the nucleus of an atom is?</a:t>
            </a:r>
            <a:endParaRPr/>
          </a:p>
        </p:txBody>
      </p:sp>
      <p:sp>
        <p:nvSpPr>
          <p:cNvPr id="486" name="Google Shape;486;p39"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1"/>
          <p:cNvSpPr txBox="1"/>
          <p:nvPr/>
        </p:nvSpPr>
        <p:spPr>
          <a:xfrm>
            <a:off x="798500" y="697825"/>
            <a:ext cx="7905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the nucleus of an atom?</a:t>
            </a:r>
            <a:endParaRPr sz="4000"/>
          </a:p>
        </p:txBody>
      </p:sp>
      <p:grpSp>
        <p:nvGrpSpPr>
          <p:cNvPr id="499" name="Google Shape;499;p41"/>
          <p:cNvGrpSpPr/>
          <p:nvPr/>
        </p:nvGrpSpPr>
        <p:grpSpPr>
          <a:xfrm>
            <a:off x="2749565" y="2575188"/>
            <a:ext cx="4002824" cy="4002824"/>
            <a:chOff x="2592402" y="1475050"/>
            <a:chExt cx="4002824" cy="4002824"/>
          </a:xfrm>
        </p:grpSpPr>
        <p:pic>
          <p:nvPicPr>
            <p:cNvPr id="500" name="Google Shape;500;p41"/>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501" name="Google Shape;501;p41"/>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02" name="Google Shape;502;p41"/>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03" name="Google Shape;503;p4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2"/>
          <p:cNvSpPr txBox="1"/>
          <p:nvPr/>
        </p:nvSpPr>
        <p:spPr>
          <a:xfrm>
            <a:off x="672575" y="849550"/>
            <a:ext cx="8013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the nucleus made up of?</a:t>
            </a:r>
            <a:endParaRPr sz="4000"/>
          </a:p>
        </p:txBody>
      </p:sp>
      <p:grpSp>
        <p:nvGrpSpPr>
          <p:cNvPr id="510" name="Google Shape;510;p42"/>
          <p:cNvGrpSpPr/>
          <p:nvPr/>
        </p:nvGrpSpPr>
        <p:grpSpPr>
          <a:xfrm>
            <a:off x="2749565" y="2575188"/>
            <a:ext cx="4002824" cy="4002824"/>
            <a:chOff x="2592402" y="1475050"/>
            <a:chExt cx="4002824" cy="4002824"/>
          </a:xfrm>
        </p:grpSpPr>
        <p:pic>
          <p:nvPicPr>
            <p:cNvPr id="511" name="Google Shape;511;p42"/>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512" name="Google Shape;512;p42"/>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13" name="Google Shape;513;p42"/>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14" name="Google Shape;514;p4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dd0cf43a56_0_0"/>
          <p:cNvSpPr txBox="1"/>
          <p:nvPr/>
        </p:nvSpPr>
        <p:spPr>
          <a:xfrm>
            <a:off x="755325" y="554825"/>
            <a:ext cx="80682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What aspect of an atom is mostly contained in the nucleus?</a:t>
            </a:r>
            <a:endParaRPr sz="3500"/>
          </a:p>
        </p:txBody>
      </p:sp>
      <p:pic>
        <p:nvPicPr>
          <p:cNvPr id="521" name="Google Shape;521;gdd0cf43a56_0_0"/>
          <p:cNvPicPr preferRelativeResize="0"/>
          <p:nvPr/>
        </p:nvPicPr>
        <p:blipFill rotWithShape="1">
          <a:blip r:embed="rId3">
            <a:alphaModFix/>
          </a:blip>
          <a:srcRect l="26293" t="26976" r="26297" b="29102"/>
          <a:stretch/>
        </p:blipFill>
        <p:spPr>
          <a:xfrm>
            <a:off x="5902378" y="2226323"/>
            <a:ext cx="1897722" cy="1758129"/>
          </a:xfrm>
          <a:prstGeom prst="rect">
            <a:avLst/>
          </a:prstGeom>
          <a:noFill/>
          <a:ln>
            <a:noFill/>
          </a:ln>
        </p:spPr>
      </p:pic>
      <p:pic>
        <p:nvPicPr>
          <p:cNvPr id="522" name="Google Shape;522;gdd0cf43a56_0_0"/>
          <p:cNvPicPr preferRelativeResize="0"/>
          <p:nvPr/>
        </p:nvPicPr>
        <p:blipFill rotWithShape="1">
          <a:blip r:embed="rId4">
            <a:alphaModFix/>
          </a:blip>
          <a:srcRect/>
          <a:stretch/>
        </p:blipFill>
        <p:spPr>
          <a:xfrm>
            <a:off x="5277203" y="2226323"/>
            <a:ext cx="3845747" cy="3516259"/>
          </a:xfrm>
          <a:prstGeom prst="rect">
            <a:avLst/>
          </a:prstGeom>
          <a:noFill/>
          <a:ln>
            <a:noFill/>
          </a:ln>
        </p:spPr>
      </p:pic>
      <p:pic>
        <p:nvPicPr>
          <p:cNvPr id="523" name="Google Shape;523;gdd0cf43a56_0_0"/>
          <p:cNvPicPr preferRelativeResize="0"/>
          <p:nvPr/>
        </p:nvPicPr>
        <p:blipFill rotWithShape="1">
          <a:blip r:embed="rId3">
            <a:alphaModFix/>
          </a:blip>
          <a:srcRect/>
          <a:stretch/>
        </p:blipFill>
        <p:spPr>
          <a:xfrm>
            <a:off x="157397" y="2127676"/>
            <a:ext cx="4002823" cy="4002823"/>
          </a:xfrm>
          <a:prstGeom prst="rect">
            <a:avLst/>
          </a:prstGeom>
          <a:noFill/>
          <a:ln>
            <a:noFill/>
          </a:ln>
        </p:spPr>
      </p:pic>
      <p:cxnSp>
        <p:nvCxnSpPr>
          <p:cNvPr id="524" name="Google Shape;524;gdd0cf43a56_0_0"/>
          <p:cNvCxnSpPr/>
          <p:nvPr/>
        </p:nvCxnSpPr>
        <p:spPr>
          <a:xfrm rot="10800000" flipH="1">
            <a:off x="3043238" y="3300488"/>
            <a:ext cx="2859000" cy="828600"/>
          </a:xfrm>
          <a:prstGeom prst="straightConnector1">
            <a:avLst/>
          </a:prstGeom>
          <a:noFill/>
          <a:ln w="50800" cap="flat" cmpd="sng">
            <a:solidFill>
              <a:srgbClr val="FF0000"/>
            </a:solidFill>
            <a:prstDash val="solid"/>
            <a:round/>
            <a:headEnd type="none" w="sm" len="sm"/>
            <a:tailEnd type="triangle" w="med" len="med"/>
          </a:ln>
          <a:effectLst>
            <a:outerShdw blurRad="40000" dist="20000" dir="5400000" rotWithShape="0">
              <a:srgbClr val="000000">
                <a:alpha val="37650"/>
              </a:srgbClr>
            </a:outerShdw>
          </a:effectLst>
        </p:spPr>
      </p:cxnSp>
      <p:sp>
        <p:nvSpPr>
          <p:cNvPr id="525" name="Google Shape;525;gdd0cf43a56_0_0"/>
          <p:cNvSpPr/>
          <p:nvPr/>
        </p:nvSpPr>
        <p:spPr>
          <a:xfrm>
            <a:off x="1145516" y="3292484"/>
            <a:ext cx="1897800" cy="1673100"/>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gdd0cf43a56_0_0" descr="Questions"/>
          <p:cNvSpPr/>
          <p:nvPr/>
        </p:nvSpPr>
        <p:spPr>
          <a:xfrm>
            <a:off x="0" y="0"/>
            <a:ext cx="849600" cy="8496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44"/>
          <p:cNvPicPr preferRelativeResize="0"/>
          <p:nvPr/>
        </p:nvPicPr>
        <p:blipFill rotWithShape="1">
          <a:blip r:embed="rId3">
            <a:alphaModFix/>
          </a:blip>
          <a:srcRect/>
          <a:stretch/>
        </p:blipFill>
        <p:spPr>
          <a:xfrm>
            <a:off x="300039" y="2800349"/>
            <a:ext cx="4043361" cy="3729037"/>
          </a:xfrm>
          <a:prstGeom prst="rect">
            <a:avLst/>
          </a:prstGeom>
          <a:noFill/>
          <a:ln>
            <a:noFill/>
          </a:ln>
        </p:spPr>
      </p:pic>
      <p:pic>
        <p:nvPicPr>
          <p:cNvPr id="533" name="Google Shape;533;p44" descr="Science for Kids: The Atom"/>
          <p:cNvPicPr preferRelativeResize="0"/>
          <p:nvPr/>
        </p:nvPicPr>
        <p:blipFill rotWithShape="1">
          <a:blip r:embed="rId4">
            <a:alphaModFix/>
          </a:blip>
          <a:srcRect/>
          <a:stretch/>
        </p:blipFill>
        <p:spPr>
          <a:xfrm>
            <a:off x="4572000" y="2378308"/>
            <a:ext cx="4043361" cy="4243386"/>
          </a:xfrm>
          <a:prstGeom prst="rect">
            <a:avLst/>
          </a:prstGeom>
          <a:noFill/>
          <a:ln>
            <a:noFill/>
          </a:ln>
        </p:spPr>
      </p:pic>
      <p:sp>
        <p:nvSpPr>
          <p:cNvPr id="534" name="Google Shape;534;p44"/>
          <p:cNvSpPr txBox="1"/>
          <p:nvPr/>
        </p:nvSpPr>
        <p:spPr>
          <a:xfrm>
            <a:off x="794375" y="549950"/>
            <a:ext cx="81396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Explain how you know there is a nucleus in  both of the models of an atom below.</a:t>
            </a:r>
            <a:endParaRPr sz="3500"/>
          </a:p>
        </p:txBody>
      </p:sp>
      <p:sp>
        <p:nvSpPr>
          <p:cNvPr id="535" name="Google Shape;535;p44"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45" descr="PLANT VS ANIMAL CELLS - YouTube"/>
          <p:cNvPicPr preferRelativeResize="0"/>
          <p:nvPr/>
        </p:nvPicPr>
        <p:blipFill rotWithShape="1">
          <a:blip r:embed="rId3">
            <a:alphaModFix/>
          </a:blip>
          <a:srcRect t="13750" b="12187"/>
          <a:stretch/>
        </p:blipFill>
        <p:spPr>
          <a:xfrm>
            <a:off x="335757" y="2168754"/>
            <a:ext cx="8472486" cy="4672013"/>
          </a:xfrm>
          <a:prstGeom prst="rect">
            <a:avLst/>
          </a:prstGeom>
          <a:noFill/>
          <a:ln>
            <a:noFill/>
          </a:ln>
        </p:spPr>
      </p:pic>
      <p:sp>
        <p:nvSpPr>
          <p:cNvPr id="542" name="Google Shape;542;p45"/>
          <p:cNvSpPr/>
          <p:nvPr/>
        </p:nvSpPr>
        <p:spPr>
          <a:xfrm>
            <a:off x="542925" y="3548062"/>
            <a:ext cx="2057400" cy="108585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45"/>
          <p:cNvSpPr/>
          <p:nvPr/>
        </p:nvSpPr>
        <p:spPr>
          <a:xfrm>
            <a:off x="6081713" y="3038475"/>
            <a:ext cx="2057400" cy="108585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4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5"/>
          <p:cNvSpPr txBox="1"/>
          <p:nvPr/>
        </p:nvSpPr>
        <p:spPr>
          <a:xfrm>
            <a:off x="849550" y="458800"/>
            <a:ext cx="80544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Why is the nucleus in a plant or animal cell not the same as the nucleus of an atom?</a:t>
            </a:r>
            <a:endParaRPr sz="35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Google Shape;551;p46"/>
          <p:cNvPicPr preferRelativeResize="0"/>
          <p:nvPr/>
        </p:nvPicPr>
        <p:blipFill rotWithShape="1">
          <a:blip r:embed="rId3">
            <a:alphaModFix/>
          </a:blip>
          <a:srcRect l="33033" t="43322" r="55541" b="42814"/>
          <a:stretch/>
        </p:blipFill>
        <p:spPr>
          <a:xfrm>
            <a:off x="1280809" y="2850355"/>
            <a:ext cx="2457450" cy="2436020"/>
          </a:xfrm>
          <a:prstGeom prst="rect">
            <a:avLst/>
          </a:prstGeom>
          <a:noFill/>
          <a:ln>
            <a:noFill/>
          </a:ln>
        </p:spPr>
      </p:pic>
      <p:pic>
        <p:nvPicPr>
          <p:cNvPr id="552" name="Google Shape;552;p46"/>
          <p:cNvPicPr preferRelativeResize="0"/>
          <p:nvPr/>
        </p:nvPicPr>
        <p:blipFill rotWithShape="1">
          <a:blip r:embed="rId3">
            <a:alphaModFix/>
          </a:blip>
          <a:srcRect l="44876" t="44732" r="44169" b="43007"/>
          <a:stretch/>
        </p:blipFill>
        <p:spPr>
          <a:xfrm>
            <a:off x="5405741" y="1928812"/>
            <a:ext cx="2791128" cy="2214563"/>
          </a:xfrm>
          <a:prstGeom prst="rect">
            <a:avLst/>
          </a:prstGeom>
          <a:noFill/>
          <a:ln>
            <a:noFill/>
          </a:ln>
        </p:spPr>
      </p:pic>
      <p:sp>
        <p:nvSpPr>
          <p:cNvPr id="553" name="Google Shape;553;p46"/>
          <p:cNvSpPr/>
          <p:nvPr/>
        </p:nvSpPr>
        <p:spPr>
          <a:xfrm>
            <a:off x="3264693" y="2712243"/>
            <a:ext cx="2300288" cy="1724025"/>
          </a:xfrm>
          <a:prstGeom prst="noSmoking">
            <a:avLst>
              <a:gd name="adj" fmla="val 18750"/>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4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6"/>
          <p:cNvSpPr txBox="1"/>
          <p:nvPr/>
        </p:nvSpPr>
        <p:spPr>
          <a:xfrm>
            <a:off x="849550" y="464950"/>
            <a:ext cx="79578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How are protons and neutrons different from the nucleus of an atom?</a:t>
            </a:r>
            <a:endParaRPr sz="35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dd0cf43a56_0_11"/>
          <p:cNvSpPr txBox="1"/>
          <p:nvPr/>
        </p:nvSpPr>
        <p:spPr>
          <a:xfrm>
            <a:off x="1971988" y="1278652"/>
            <a:ext cx="5199900" cy="255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400" b="1">
                <a:solidFill>
                  <a:schemeClr val="dk1"/>
                </a:solidFill>
                <a:latin typeface="Calibri"/>
                <a:ea typeface="Calibri"/>
                <a:cs typeface="Calibri"/>
                <a:sym typeface="Calibri"/>
              </a:rPr>
              <a:t>Nucleus</a:t>
            </a:r>
            <a:endParaRPr/>
          </a:p>
          <a:p>
            <a:pPr marL="0" marR="0" lvl="0" indent="0" algn="l" rtl="0">
              <a:spcBef>
                <a:spcPts val="0"/>
              </a:spcBef>
              <a:spcAft>
                <a:spcPts val="0"/>
              </a:spcAft>
              <a:buNone/>
            </a:pPr>
            <a:endParaRPr sz="6400" b="1">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cxnSp>
        <p:nvCxnSpPr>
          <p:cNvPr id="562" name="Google Shape;562;gdd0cf43a56_0_11"/>
          <p:cNvCxnSpPr/>
          <p:nvPr/>
        </p:nvCxnSpPr>
        <p:spPr>
          <a:xfrm>
            <a:off x="4571999" y="2213943"/>
            <a:ext cx="0" cy="10959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650"/>
              </a:srgbClr>
            </a:outerShdw>
          </a:effectLst>
        </p:spPr>
      </p:cxnSp>
      <p:sp>
        <p:nvSpPr>
          <p:cNvPr id="563" name="Google Shape;563;gdd0cf43a56_0_11"/>
          <p:cNvSpPr txBox="1"/>
          <p:nvPr/>
        </p:nvSpPr>
        <p:spPr>
          <a:xfrm>
            <a:off x="755857" y="3429000"/>
            <a:ext cx="76323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the Latin meaning of nucleus? </a:t>
            </a:r>
            <a:endParaRPr/>
          </a:p>
        </p:txBody>
      </p:sp>
      <p:sp>
        <p:nvSpPr>
          <p:cNvPr id="564" name="Google Shape;564;gdd0cf43a56_0_1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dd0cf43a56_0_19"/>
          <p:cNvSpPr txBox="1"/>
          <p:nvPr/>
        </p:nvSpPr>
        <p:spPr>
          <a:xfrm>
            <a:off x="1971988" y="1278652"/>
            <a:ext cx="5199900" cy="255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400" b="1">
                <a:solidFill>
                  <a:schemeClr val="dk1"/>
                </a:solidFill>
                <a:latin typeface="Calibri"/>
                <a:ea typeface="Calibri"/>
                <a:cs typeface="Calibri"/>
                <a:sym typeface="Calibri"/>
              </a:rPr>
              <a:t>Nucleus</a:t>
            </a:r>
            <a:endParaRPr/>
          </a:p>
          <a:p>
            <a:pPr marL="0" marR="0" lvl="0" indent="0" algn="l" rtl="0">
              <a:spcBef>
                <a:spcPts val="0"/>
              </a:spcBef>
              <a:spcAft>
                <a:spcPts val="0"/>
              </a:spcAft>
              <a:buNone/>
            </a:pPr>
            <a:endParaRPr sz="6400" b="1">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cxnSp>
        <p:nvCxnSpPr>
          <p:cNvPr id="571" name="Google Shape;571;gdd0cf43a56_0_19"/>
          <p:cNvCxnSpPr/>
          <p:nvPr/>
        </p:nvCxnSpPr>
        <p:spPr>
          <a:xfrm>
            <a:off x="4571999" y="2213943"/>
            <a:ext cx="0" cy="1095900"/>
          </a:xfrm>
          <a:prstGeom prst="straightConnector1">
            <a:avLst/>
          </a:prstGeom>
          <a:noFill/>
          <a:ln w="38100" cap="flat" cmpd="sng">
            <a:solidFill>
              <a:srgbClr val="FF0000"/>
            </a:solidFill>
            <a:prstDash val="solid"/>
            <a:round/>
            <a:headEnd type="none" w="sm" len="sm"/>
            <a:tailEnd type="triangle" w="med" len="med"/>
          </a:ln>
          <a:effectLst>
            <a:outerShdw blurRad="40000" dist="20000" dir="5400000" rotWithShape="0">
              <a:srgbClr val="000000">
                <a:alpha val="37650"/>
              </a:srgbClr>
            </a:outerShdw>
          </a:effectLst>
        </p:spPr>
      </p:cxnSp>
      <p:sp>
        <p:nvSpPr>
          <p:cNvPr id="572" name="Google Shape;572;gdd0cf43a56_0_19"/>
          <p:cNvSpPr txBox="1"/>
          <p:nvPr/>
        </p:nvSpPr>
        <p:spPr>
          <a:xfrm>
            <a:off x="314403" y="3429000"/>
            <a:ext cx="8515200" cy="2801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Latin meaning = “inner part”</a:t>
            </a:r>
            <a:endParaRPr/>
          </a:p>
          <a:p>
            <a:pPr marL="0" marR="0" lvl="0" indent="0" algn="ctr" rtl="0">
              <a:spcBef>
                <a:spcPts val="0"/>
              </a:spcBef>
              <a:spcAft>
                <a:spcPts val="0"/>
              </a:spcAft>
              <a:buNone/>
            </a:pPr>
            <a:endParaRPr sz="4000">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a:solidFill>
                  <a:schemeClr val="dk1"/>
                </a:solidFill>
                <a:latin typeface="Calibri"/>
                <a:ea typeface="Calibri"/>
                <a:cs typeface="Calibri"/>
                <a:sym typeface="Calibri"/>
              </a:rPr>
              <a:t>How does the Latin meaning of nucleus, “inner part”, help us remember what the nucleus of an atom is?</a:t>
            </a:r>
            <a:endParaRPr/>
          </a:p>
        </p:txBody>
      </p:sp>
      <p:sp>
        <p:nvSpPr>
          <p:cNvPr id="573" name="Google Shape;573;gdd0cf43a56_0_1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9"/>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580" name="Google Shape;580;p49"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 </a:t>
            </a:r>
            <a:endParaRPr/>
          </a:p>
        </p:txBody>
      </p:sp>
      <p:sp>
        <p:nvSpPr>
          <p:cNvPr id="154" name="Google Shape;154;p7"/>
          <p:cNvSpPr/>
          <p:nvPr/>
        </p:nvSpPr>
        <p:spPr>
          <a:xfrm>
            <a:off x="733703" y="728261"/>
            <a:ext cx="748641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 </a:t>
            </a:r>
            <a:endParaRPr/>
          </a:p>
        </p:txBody>
      </p:sp>
      <p:sp>
        <p:nvSpPr>
          <p:cNvPr id="155" name="Google Shape;155;p7"/>
          <p:cNvSpPr txBox="1"/>
          <p:nvPr/>
        </p:nvSpPr>
        <p:spPr>
          <a:xfrm>
            <a:off x="733703" y="495599"/>
            <a:ext cx="8095800" cy="630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Matter</a:t>
            </a:r>
            <a:r>
              <a:rPr lang="en-US" sz="3500">
                <a:solidFill>
                  <a:schemeClr val="dk1"/>
                </a:solidFill>
                <a:latin typeface="Calibri"/>
                <a:ea typeface="Calibri"/>
                <a:cs typeface="Calibri"/>
                <a:sym typeface="Calibri"/>
              </a:rPr>
              <a:t>: has mass and takes up space</a:t>
            </a:r>
            <a:endParaRPr sz="3500">
              <a:solidFill>
                <a:schemeClr val="dk1"/>
              </a:solidFill>
            </a:endParaRPr>
          </a:p>
        </p:txBody>
      </p:sp>
      <p:pic>
        <p:nvPicPr>
          <p:cNvPr id="156" name="Google Shape;156;p7"/>
          <p:cNvPicPr preferRelativeResize="0"/>
          <p:nvPr/>
        </p:nvPicPr>
        <p:blipFill rotWithShape="1">
          <a:blip r:embed="rId3">
            <a:alphaModFix/>
          </a:blip>
          <a:srcRect/>
          <a:stretch/>
        </p:blipFill>
        <p:spPr>
          <a:xfrm>
            <a:off x="1786858" y="2247152"/>
            <a:ext cx="5451058" cy="3748127"/>
          </a:xfrm>
          <a:prstGeom prst="rect">
            <a:avLst/>
          </a:prstGeom>
          <a:noFill/>
          <a:ln>
            <a:noFill/>
          </a:ln>
        </p:spPr>
      </p:pic>
      <p:sp>
        <p:nvSpPr>
          <p:cNvPr id="157" name="Google Shape;157;p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0"/>
          <p:cNvSpPr txBox="1"/>
          <p:nvPr/>
        </p:nvSpPr>
        <p:spPr>
          <a:xfrm>
            <a:off x="171645" y="849541"/>
            <a:ext cx="91440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u="sng">
                <a:solidFill>
                  <a:schemeClr val="dk1"/>
                </a:solidFill>
                <a:latin typeface="Calibri"/>
                <a:ea typeface="Calibri"/>
                <a:cs typeface="Calibri"/>
                <a:sym typeface="Calibri"/>
              </a:rPr>
              <a:t>Nucleus</a:t>
            </a:r>
            <a:r>
              <a:rPr lang="en-US" sz="4000">
                <a:solidFill>
                  <a:schemeClr val="dk1"/>
                </a:solidFill>
                <a:latin typeface="Calibri"/>
                <a:ea typeface="Calibri"/>
                <a:cs typeface="Calibri"/>
                <a:sym typeface="Calibri"/>
              </a:rPr>
              <a:t>: the center of the atom that is made up of protons and neutrons </a:t>
            </a:r>
            <a:endParaRPr/>
          </a:p>
        </p:txBody>
      </p:sp>
      <p:grpSp>
        <p:nvGrpSpPr>
          <p:cNvPr id="587" name="Google Shape;587;p50"/>
          <p:cNvGrpSpPr/>
          <p:nvPr/>
        </p:nvGrpSpPr>
        <p:grpSpPr>
          <a:xfrm>
            <a:off x="2749565" y="2575188"/>
            <a:ext cx="4002824" cy="4002824"/>
            <a:chOff x="2592402" y="1475050"/>
            <a:chExt cx="4002824" cy="4002824"/>
          </a:xfrm>
        </p:grpSpPr>
        <p:pic>
          <p:nvPicPr>
            <p:cNvPr id="588" name="Google Shape;588;p50"/>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589" name="Google Shape;589;p50"/>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90" name="Google Shape;590;p50"/>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91" name="Google Shape;591;p50"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2"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2"/>
          <p:cNvSpPr txBox="1"/>
          <p:nvPr/>
        </p:nvSpPr>
        <p:spPr>
          <a:xfrm>
            <a:off x="467248" y="665133"/>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a:t>
            </a:r>
            <a:r>
              <a:rPr lang="en-US" sz="3000">
                <a:solidFill>
                  <a:schemeClr val="dk1"/>
                </a:solidFill>
                <a:latin typeface="Calibri"/>
                <a:ea typeface="Calibri"/>
                <a:cs typeface="Calibri"/>
                <a:sym typeface="Calibri"/>
              </a:rPr>
              <a:t>: What is the relationship between the nucleus, protons, neutrons, and electrons in atoms? </a:t>
            </a:r>
            <a:endParaRPr/>
          </a:p>
        </p:txBody>
      </p:sp>
      <p:pic>
        <p:nvPicPr>
          <p:cNvPr id="599" name="Google Shape;599;p52"/>
          <p:cNvPicPr preferRelativeResize="0"/>
          <p:nvPr/>
        </p:nvPicPr>
        <p:blipFill rotWithShape="1">
          <a:blip r:embed="rId4">
            <a:alphaModFix/>
          </a:blip>
          <a:srcRect/>
          <a:stretch/>
        </p:blipFill>
        <p:spPr>
          <a:xfrm>
            <a:off x="2197256" y="2334723"/>
            <a:ext cx="4002824" cy="4002824"/>
          </a:xfrm>
          <a:prstGeom prst="rect">
            <a:avLst/>
          </a:prstGeom>
          <a:noFill/>
          <a:ln>
            <a:noFill/>
          </a:ln>
        </p:spPr>
      </p:pic>
      <p:cxnSp>
        <p:nvCxnSpPr>
          <p:cNvPr id="600" name="Google Shape;600;p52"/>
          <p:cNvCxnSpPr/>
          <p:nvPr/>
        </p:nvCxnSpPr>
        <p:spPr>
          <a:xfrm flipH="1">
            <a:off x="4366057" y="2677977"/>
            <a:ext cx="1238048" cy="1092492"/>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01" name="Google Shape;601;p52"/>
          <p:cNvCxnSpPr>
            <a:cxnSpLocks/>
          </p:cNvCxnSpPr>
          <p:nvPr/>
        </p:nvCxnSpPr>
        <p:spPr>
          <a:xfrm flipH="1" flipV="1">
            <a:off x="4590937" y="4713666"/>
            <a:ext cx="1315407" cy="875816"/>
          </a:xfrm>
          <a:prstGeom prst="straightConnector1">
            <a:avLst/>
          </a:prstGeom>
          <a:noFill/>
          <a:ln w="76200" cap="flat" cmpd="sng">
            <a:solidFill>
              <a:srgbClr val="E36C09"/>
            </a:solidFill>
            <a:prstDash val="solid"/>
            <a:round/>
            <a:headEnd type="none" w="sm" len="sm"/>
            <a:tailEnd type="stealth" w="med" len="med"/>
          </a:ln>
          <a:effectLst>
            <a:outerShdw blurRad="40000" dist="20000" dir="5400000" rotWithShape="0">
              <a:srgbClr val="000000">
                <a:alpha val="37647"/>
              </a:srgbClr>
            </a:outerShdw>
          </a:effectLst>
        </p:spPr>
      </p:cxnSp>
      <p:sp>
        <p:nvSpPr>
          <p:cNvPr id="602" name="Google Shape;602;p52"/>
          <p:cNvSpPr/>
          <p:nvPr/>
        </p:nvSpPr>
        <p:spPr>
          <a:xfrm>
            <a:off x="5906344" y="2225380"/>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03" name="Google Shape;603;p52"/>
          <p:cNvSpPr txBox="1"/>
          <p:nvPr/>
        </p:nvSpPr>
        <p:spPr>
          <a:xfrm>
            <a:off x="5448815" y="1811503"/>
            <a:ext cx="13498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Proton</a:t>
            </a:r>
            <a:endParaRPr/>
          </a:p>
        </p:txBody>
      </p:sp>
      <p:sp>
        <p:nvSpPr>
          <p:cNvPr id="604" name="Google Shape;604;p52"/>
          <p:cNvSpPr txBox="1"/>
          <p:nvPr/>
        </p:nvSpPr>
        <p:spPr>
          <a:xfrm>
            <a:off x="6048793" y="5410690"/>
            <a:ext cx="18379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E36C09"/>
                </a:solidFill>
                <a:latin typeface="Calibri"/>
                <a:ea typeface="Calibri"/>
                <a:cs typeface="Calibri"/>
                <a:sym typeface="Calibri"/>
              </a:rPr>
              <a:t>Neutron</a:t>
            </a:r>
            <a:endParaRPr/>
          </a:p>
        </p:txBody>
      </p:sp>
      <p:cxnSp>
        <p:nvCxnSpPr>
          <p:cNvPr id="605" name="Google Shape;605;p52"/>
          <p:cNvCxnSpPr/>
          <p:nvPr/>
        </p:nvCxnSpPr>
        <p:spPr>
          <a:xfrm>
            <a:off x="1184344" y="4061240"/>
            <a:ext cx="1157289" cy="842963"/>
          </a:xfrm>
          <a:prstGeom prst="straightConnector1">
            <a:avLst/>
          </a:prstGeom>
          <a:noFill/>
          <a:ln w="76200" cap="flat" cmpd="sng">
            <a:solidFill>
              <a:srgbClr val="538CD5"/>
            </a:solidFill>
            <a:prstDash val="solid"/>
            <a:round/>
            <a:headEnd type="none" w="sm" len="sm"/>
            <a:tailEnd type="stealth" w="med" len="med"/>
          </a:ln>
          <a:effectLst>
            <a:outerShdw blurRad="40000" dist="20000" dir="5400000" rotWithShape="0">
              <a:srgbClr val="000000">
                <a:alpha val="37647"/>
              </a:srgbClr>
            </a:outerShdw>
          </a:effectLst>
        </p:spPr>
      </p:cxnSp>
      <p:sp>
        <p:nvSpPr>
          <p:cNvPr id="606" name="Google Shape;606;p52"/>
          <p:cNvSpPr txBox="1"/>
          <p:nvPr/>
        </p:nvSpPr>
        <p:spPr>
          <a:xfrm rot="-2887443">
            <a:off x="211217" y="3508860"/>
            <a:ext cx="156820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538CD5"/>
                </a:solidFill>
                <a:latin typeface="Calibri"/>
                <a:ea typeface="Calibri"/>
                <a:cs typeface="Calibri"/>
                <a:sym typeface="Calibri"/>
              </a:rPr>
              <a:t>Electron</a:t>
            </a:r>
            <a:endParaRPr dirty="0"/>
          </a:p>
        </p:txBody>
      </p:sp>
      <p:sp>
        <p:nvSpPr>
          <p:cNvPr id="607" name="Google Shape;607;p52"/>
          <p:cNvSpPr/>
          <p:nvPr/>
        </p:nvSpPr>
        <p:spPr>
          <a:xfrm>
            <a:off x="3354545" y="3450299"/>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08" name="Google Shape;608;p52"/>
          <p:cNvSpPr/>
          <p:nvPr/>
        </p:nvSpPr>
        <p:spPr>
          <a:xfrm>
            <a:off x="3248854" y="3410910"/>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4" name="Google Shape;614;p53"/>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grpSp>
        <p:nvGrpSpPr>
          <p:cNvPr id="629" name="Google Shape;629;p55"/>
          <p:cNvGrpSpPr/>
          <p:nvPr/>
        </p:nvGrpSpPr>
        <p:grpSpPr>
          <a:xfrm>
            <a:off x="1505008" y="297180"/>
            <a:ext cx="5828913" cy="6262953"/>
            <a:chOff x="814636" y="0"/>
            <a:chExt cx="5828913" cy="6262953"/>
          </a:xfrm>
        </p:grpSpPr>
        <p:sp>
          <p:nvSpPr>
            <p:cNvPr id="630" name="Google Shape;630;p55"/>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5"/>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“Big Idea” Question</a:t>
              </a:r>
              <a:endParaRPr/>
            </a:p>
          </p:txBody>
        </p:sp>
        <p:sp>
          <p:nvSpPr>
            <p:cNvPr id="632" name="Google Shape;632;p55"/>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5"/>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5"/>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Review Concepts</a:t>
              </a:r>
              <a:endParaRPr/>
            </a:p>
          </p:txBody>
        </p:sp>
        <p:sp>
          <p:nvSpPr>
            <p:cNvPr id="635" name="Google Shape;635;p55"/>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5"/>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5"/>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Check-In Questions</a:t>
              </a:r>
              <a:endParaRPr/>
            </a:p>
          </p:txBody>
        </p:sp>
        <p:sp>
          <p:nvSpPr>
            <p:cNvPr id="638" name="Google Shape;638;p55"/>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5"/>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5"/>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Teacher Demo</a:t>
              </a:r>
              <a:endParaRPr/>
            </a:p>
          </p:txBody>
        </p:sp>
        <p:sp>
          <p:nvSpPr>
            <p:cNvPr id="641" name="Google Shape;641;p55"/>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5"/>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5"/>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644" name="Google Shape;644;p55"/>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5"/>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5"/>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Simulation/Activity</a:t>
              </a:r>
              <a:endParaRPr/>
            </a:p>
          </p:txBody>
        </p:sp>
        <p:sp>
          <p:nvSpPr>
            <p:cNvPr id="647" name="Google Shape;647;p55"/>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8" name="Google Shape;648;p55"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649" name="Google Shape;649;p55"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650" name="Google Shape;650;p55"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651" name="Google Shape;651;p55"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652" name="Google Shape;652;p55"/>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3" name="Google Shape;653;p55"/>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Protons</a:t>
            </a:r>
            <a:endParaRPr/>
          </a:p>
        </p:txBody>
      </p:sp>
      <p:sp>
        <p:nvSpPr>
          <p:cNvPr id="660" name="Google Shape;660;p56"/>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1" name="Google Shape;661;p56"/>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662" name="Google Shape;662;p56"/>
          <p:cNvPicPr preferRelativeResize="0"/>
          <p:nvPr/>
        </p:nvPicPr>
        <p:blipFill rotWithShape="1">
          <a:blip r:embed="rId3">
            <a:alphaModFix/>
          </a:blip>
          <a:srcRect/>
          <a:stretch/>
        </p:blipFill>
        <p:spPr>
          <a:xfrm>
            <a:off x="2592402" y="1475050"/>
            <a:ext cx="4002824" cy="4002824"/>
          </a:xfrm>
          <a:prstGeom prst="rect">
            <a:avLst/>
          </a:prstGeom>
          <a:noFill/>
          <a:ln>
            <a:noFill/>
          </a:ln>
        </p:spPr>
      </p:pic>
      <p:cxnSp>
        <p:nvCxnSpPr>
          <p:cNvPr id="663" name="Google Shape;663;p56"/>
          <p:cNvCxnSpPr/>
          <p:nvPr/>
        </p:nvCxnSpPr>
        <p:spPr>
          <a:xfrm flipH="1">
            <a:off x="4670156" y="1862701"/>
            <a:ext cx="1238048" cy="1092492"/>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64" name="Google Shape;664;p56"/>
          <p:cNvCxnSpPr/>
          <p:nvPr/>
        </p:nvCxnSpPr>
        <p:spPr>
          <a:xfrm rot="10800000">
            <a:off x="5325116" y="3957579"/>
            <a:ext cx="1499735" cy="96685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665" name="Google Shape;665;p56"/>
          <p:cNvSpPr/>
          <p:nvPr/>
        </p:nvSpPr>
        <p:spPr>
          <a:xfrm>
            <a:off x="6377832" y="1839617"/>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66" name="Google Shape;666;p56"/>
          <p:cNvSpPr txBox="1"/>
          <p:nvPr/>
        </p:nvSpPr>
        <p:spPr>
          <a:xfrm>
            <a:off x="5920303" y="1425740"/>
            <a:ext cx="13498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Proton</a:t>
            </a:r>
            <a:endParaRPr/>
          </a:p>
        </p:txBody>
      </p:sp>
      <p:sp>
        <p:nvSpPr>
          <p:cNvPr id="667" name="Google Shape;667;p56"/>
          <p:cNvSpPr txBox="1"/>
          <p:nvPr/>
        </p:nvSpPr>
        <p:spPr>
          <a:xfrm>
            <a:off x="6520281" y="5024927"/>
            <a:ext cx="149973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Nucleus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7"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7"/>
          <p:cNvSpPr txBox="1"/>
          <p:nvPr/>
        </p:nvSpPr>
        <p:spPr>
          <a:xfrm>
            <a:off x="467250" y="665125"/>
            <a:ext cx="84528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a:t>
            </a:r>
            <a:r>
              <a:rPr lang="en-US" sz="3000">
                <a:solidFill>
                  <a:schemeClr val="dk1"/>
                </a:solidFill>
                <a:latin typeface="Calibri"/>
                <a:ea typeface="Calibri"/>
                <a:cs typeface="Calibri"/>
                <a:sym typeface="Calibri"/>
              </a:rPr>
              <a:t>: What is the relationship between the nucleus, protons, neutrons, and electrons in atoms? </a:t>
            </a:r>
            <a:endParaRPr/>
          </a:p>
        </p:txBody>
      </p:sp>
      <p:pic>
        <p:nvPicPr>
          <p:cNvPr id="675" name="Google Shape;675;p57"/>
          <p:cNvPicPr preferRelativeResize="0"/>
          <p:nvPr/>
        </p:nvPicPr>
        <p:blipFill rotWithShape="1">
          <a:blip r:embed="rId4">
            <a:alphaModFix/>
          </a:blip>
          <a:srcRect/>
          <a:stretch/>
        </p:blipFill>
        <p:spPr>
          <a:xfrm>
            <a:off x="2120914" y="1860813"/>
            <a:ext cx="4002824" cy="4002824"/>
          </a:xfrm>
          <a:prstGeom prst="rect">
            <a:avLst/>
          </a:prstGeom>
          <a:noFill/>
          <a:ln>
            <a:noFill/>
          </a:ln>
        </p:spPr>
      </p:pic>
      <p:cxnSp>
        <p:nvCxnSpPr>
          <p:cNvPr id="676" name="Google Shape;676;p57"/>
          <p:cNvCxnSpPr/>
          <p:nvPr/>
        </p:nvCxnSpPr>
        <p:spPr>
          <a:xfrm flipH="1">
            <a:off x="4198668" y="2248464"/>
            <a:ext cx="1238048" cy="1092492"/>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77" name="Google Shape;677;p57"/>
          <p:cNvCxnSpPr/>
          <p:nvPr/>
        </p:nvCxnSpPr>
        <p:spPr>
          <a:xfrm rot="10800000">
            <a:off x="4515456" y="4217700"/>
            <a:ext cx="1837908" cy="1092492"/>
          </a:xfrm>
          <a:prstGeom prst="straightConnector1">
            <a:avLst/>
          </a:prstGeom>
          <a:noFill/>
          <a:ln w="76200" cap="flat" cmpd="sng">
            <a:solidFill>
              <a:srgbClr val="E36C09"/>
            </a:solidFill>
            <a:prstDash val="solid"/>
            <a:round/>
            <a:headEnd type="none" w="sm" len="sm"/>
            <a:tailEnd type="stealth" w="med" len="med"/>
          </a:ln>
          <a:effectLst>
            <a:outerShdw blurRad="40000" dist="20000" dir="5400000" rotWithShape="0">
              <a:srgbClr val="000000">
                <a:alpha val="37647"/>
              </a:srgbClr>
            </a:outerShdw>
          </a:effectLst>
        </p:spPr>
      </p:cxnSp>
      <p:sp>
        <p:nvSpPr>
          <p:cNvPr id="678" name="Google Shape;678;p57"/>
          <p:cNvSpPr/>
          <p:nvPr/>
        </p:nvSpPr>
        <p:spPr>
          <a:xfrm>
            <a:off x="5906344" y="2225380"/>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79" name="Google Shape;679;p57"/>
          <p:cNvSpPr txBox="1"/>
          <p:nvPr/>
        </p:nvSpPr>
        <p:spPr>
          <a:xfrm>
            <a:off x="5448815" y="1811503"/>
            <a:ext cx="13498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Proton</a:t>
            </a:r>
            <a:endParaRPr/>
          </a:p>
        </p:txBody>
      </p:sp>
      <p:sp>
        <p:nvSpPr>
          <p:cNvPr id="680" name="Google Shape;680;p57"/>
          <p:cNvSpPr txBox="1"/>
          <p:nvPr/>
        </p:nvSpPr>
        <p:spPr>
          <a:xfrm>
            <a:off x="6048793" y="5410690"/>
            <a:ext cx="18379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E36C09"/>
                </a:solidFill>
                <a:latin typeface="Calibri"/>
                <a:ea typeface="Calibri"/>
                <a:cs typeface="Calibri"/>
                <a:sym typeface="Calibri"/>
              </a:rPr>
              <a:t>Neutron</a:t>
            </a:r>
            <a:endParaRPr/>
          </a:p>
        </p:txBody>
      </p:sp>
      <p:cxnSp>
        <p:nvCxnSpPr>
          <p:cNvPr id="681" name="Google Shape;681;p57"/>
          <p:cNvCxnSpPr/>
          <p:nvPr/>
        </p:nvCxnSpPr>
        <p:spPr>
          <a:xfrm>
            <a:off x="1085850" y="3629025"/>
            <a:ext cx="1157289" cy="842963"/>
          </a:xfrm>
          <a:prstGeom prst="straightConnector1">
            <a:avLst/>
          </a:prstGeom>
          <a:noFill/>
          <a:ln w="76200" cap="flat" cmpd="sng">
            <a:solidFill>
              <a:srgbClr val="538CD5"/>
            </a:solidFill>
            <a:prstDash val="solid"/>
            <a:round/>
            <a:headEnd type="none" w="sm" len="sm"/>
            <a:tailEnd type="stealth" w="med" len="med"/>
          </a:ln>
          <a:effectLst>
            <a:outerShdw blurRad="40000" dist="20000" dir="5400000" rotWithShape="0">
              <a:srgbClr val="000000">
                <a:alpha val="37647"/>
              </a:srgbClr>
            </a:outerShdw>
          </a:effectLst>
        </p:spPr>
      </p:cxnSp>
      <p:sp>
        <p:nvSpPr>
          <p:cNvPr id="682" name="Google Shape;682;p57"/>
          <p:cNvSpPr txBox="1"/>
          <p:nvPr/>
        </p:nvSpPr>
        <p:spPr>
          <a:xfrm rot="-2887443">
            <a:off x="139813" y="3057424"/>
            <a:ext cx="156820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38CD5"/>
                </a:solidFill>
                <a:latin typeface="Calibri"/>
                <a:ea typeface="Calibri"/>
                <a:cs typeface="Calibri"/>
                <a:sym typeface="Calibri"/>
              </a:rPr>
              <a:t>Electron</a:t>
            </a:r>
            <a:endParaRPr/>
          </a:p>
        </p:txBody>
      </p:sp>
      <p:sp>
        <p:nvSpPr>
          <p:cNvPr id="683" name="Google Shape;683;p57"/>
          <p:cNvSpPr/>
          <p:nvPr/>
        </p:nvSpPr>
        <p:spPr>
          <a:xfrm>
            <a:off x="3271820" y="3047766"/>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84" name="Google Shape;684;p57"/>
          <p:cNvSpPr/>
          <p:nvPr/>
        </p:nvSpPr>
        <p:spPr>
          <a:xfrm>
            <a:off x="3156362" y="3047766"/>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0"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61"/>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 </a:t>
            </a:r>
            <a:endParaRPr/>
          </a:p>
        </p:txBody>
      </p:sp>
      <p:sp>
        <p:nvSpPr>
          <p:cNvPr id="697" name="Google Shape;697;p61"/>
          <p:cNvSpPr/>
          <p:nvPr/>
        </p:nvSpPr>
        <p:spPr>
          <a:xfrm>
            <a:off x="733703" y="728261"/>
            <a:ext cx="748641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 </a:t>
            </a:r>
            <a:endParaRPr/>
          </a:p>
        </p:txBody>
      </p:sp>
      <p:sp>
        <p:nvSpPr>
          <p:cNvPr id="698" name="Google Shape;698;p61"/>
          <p:cNvSpPr txBox="1"/>
          <p:nvPr/>
        </p:nvSpPr>
        <p:spPr>
          <a:xfrm>
            <a:off x="733703" y="495599"/>
            <a:ext cx="8095800" cy="630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Matter</a:t>
            </a:r>
            <a:r>
              <a:rPr lang="en-US" sz="3500">
                <a:solidFill>
                  <a:schemeClr val="dk1"/>
                </a:solidFill>
                <a:latin typeface="Calibri"/>
                <a:ea typeface="Calibri"/>
                <a:cs typeface="Calibri"/>
                <a:sym typeface="Calibri"/>
              </a:rPr>
              <a:t>: has mass and takes up space</a:t>
            </a:r>
            <a:endParaRPr sz="3500">
              <a:solidFill>
                <a:schemeClr val="dk1"/>
              </a:solidFill>
            </a:endParaRPr>
          </a:p>
        </p:txBody>
      </p:sp>
      <p:pic>
        <p:nvPicPr>
          <p:cNvPr id="699" name="Google Shape;699;p61"/>
          <p:cNvPicPr preferRelativeResize="0"/>
          <p:nvPr/>
        </p:nvPicPr>
        <p:blipFill rotWithShape="1">
          <a:blip r:embed="rId3">
            <a:alphaModFix/>
          </a:blip>
          <a:srcRect/>
          <a:stretch/>
        </p:blipFill>
        <p:spPr>
          <a:xfrm>
            <a:off x="1786858" y="2247152"/>
            <a:ext cx="5451058" cy="3748127"/>
          </a:xfrm>
          <a:prstGeom prst="rect">
            <a:avLst/>
          </a:prstGeom>
          <a:noFill/>
          <a:ln>
            <a:noFill/>
          </a:ln>
        </p:spPr>
      </p:pic>
      <p:sp>
        <p:nvSpPr>
          <p:cNvPr id="700" name="Google Shape;700;p61"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cxnSp>
        <p:nvCxnSpPr>
          <p:cNvPr id="706" name="Google Shape;706;p62"/>
          <p:cNvCxnSpPr>
            <a:stCxn id="707" idx="3"/>
          </p:cNvCxnSpPr>
          <p:nvPr/>
        </p:nvCxnSpPr>
        <p:spPr>
          <a:xfrm>
            <a:off x="2305538" y="2751293"/>
            <a:ext cx="1071300" cy="150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grpSp>
        <p:nvGrpSpPr>
          <p:cNvPr id="708" name="Google Shape;708;p62"/>
          <p:cNvGrpSpPr/>
          <p:nvPr/>
        </p:nvGrpSpPr>
        <p:grpSpPr>
          <a:xfrm>
            <a:off x="465016" y="909132"/>
            <a:ext cx="8178800" cy="5269486"/>
            <a:chOff x="465016" y="909132"/>
            <a:chExt cx="8178800" cy="5269486"/>
          </a:xfrm>
        </p:grpSpPr>
        <p:pic>
          <p:nvPicPr>
            <p:cNvPr id="709" name="Google Shape;709;p62"/>
            <p:cNvPicPr preferRelativeResize="0"/>
            <p:nvPr/>
          </p:nvPicPr>
          <p:blipFill rotWithShape="1">
            <a:blip r:embed="rId3">
              <a:alphaModFix/>
            </a:blip>
            <a:srcRect l="13938" t="12281" r="15692" b="12281"/>
            <a:stretch/>
          </p:blipFill>
          <p:spPr>
            <a:xfrm>
              <a:off x="3418313" y="2288524"/>
              <a:ext cx="1115545" cy="1195889"/>
            </a:xfrm>
            <a:prstGeom prst="rect">
              <a:avLst/>
            </a:prstGeom>
            <a:noFill/>
            <a:ln>
              <a:noFill/>
            </a:ln>
          </p:spPr>
        </p:pic>
        <p:pic>
          <p:nvPicPr>
            <p:cNvPr id="710" name="Google Shape;710;p62"/>
            <p:cNvPicPr preferRelativeResize="0"/>
            <p:nvPr/>
          </p:nvPicPr>
          <p:blipFill rotWithShape="1">
            <a:blip r:embed="rId3">
              <a:alphaModFix/>
            </a:blip>
            <a:srcRect l="13938" t="12281" r="15692" b="12281"/>
            <a:stretch/>
          </p:blipFill>
          <p:spPr>
            <a:xfrm>
              <a:off x="4592472" y="2268737"/>
              <a:ext cx="1115545" cy="1195889"/>
            </a:xfrm>
            <a:prstGeom prst="rect">
              <a:avLst/>
            </a:prstGeom>
            <a:noFill/>
            <a:ln>
              <a:noFill/>
            </a:ln>
          </p:spPr>
        </p:pic>
        <p:pic>
          <p:nvPicPr>
            <p:cNvPr id="711" name="Google Shape;711;p62"/>
            <p:cNvPicPr preferRelativeResize="0"/>
            <p:nvPr/>
          </p:nvPicPr>
          <p:blipFill rotWithShape="1">
            <a:blip r:embed="rId3">
              <a:alphaModFix/>
            </a:blip>
            <a:srcRect l="13938" t="12281" r="15692" b="12281"/>
            <a:stretch/>
          </p:blipFill>
          <p:spPr>
            <a:xfrm>
              <a:off x="2987946" y="3425797"/>
              <a:ext cx="1115545" cy="1195889"/>
            </a:xfrm>
            <a:prstGeom prst="rect">
              <a:avLst/>
            </a:prstGeom>
            <a:noFill/>
            <a:ln>
              <a:noFill/>
            </a:ln>
          </p:spPr>
        </p:pic>
        <p:pic>
          <p:nvPicPr>
            <p:cNvPr id="712" name="Google Shape;712;p62"/>
            <p:cNvPicPr preferRelativeResize="0"/>
            <p:nvPr/>
          </p:nvPicPr>
          <p:blipFill rotWithShape="1">
            <a:blip r:embed="rId3">
              <a:alphaModFix/>
            </a:blip>
            <a:srcRect l="13938" t="12281" r="15692" b="12281"/>
            <a:stretch/>
          </p:blipFill>
          <p:spPr>
            <a:xfrm>
              <a:off x="4005799" y="4336109"/>
              <a:ext cx="1115545" cy="1195889"/>
            </a:xfrm>
            <a:prstGeom prst="rect">
              <a:avLst/>
            </a:prstGeom>
            <a:noFill/>
            <a:ln>
              <a:noFill/>
            </a:ln>
          </p:spPr>
        </p:pic>
        <p:pic>
          <p:nvPicPr>
            <p:cNvPr id="713" name="Google Shape;713;p62"/>
            <p:cNvPicPr preferRelativeResize="0"/>
            <p:nvPr/>
          </p:nvPicPr>
          <p:blipFill rotWithShape="1">
            <a:blip r:embed="rId3">
              <a:alphaModFix/>
            </a:blip>
            <a:srcRect l="13938" t="12281" r="15692" b="12281"/>
            <a:stretch/>
          </p:blipFill>
          <p:spPr>
            <a:xfrm>
              <a:off x="5121345" y="3491280"/>
              <a:ext cx="1115545" cy="1195889"/>
            </a:xfrm>
            <a:prstGeom prst="rect">
              <a:avLst/>
            </a:prstGeom>
            <a:noFill/>
            <a:ln>
              <a:noFill/>
            </a:ln>
          </p:spPr>
        </p:pic>
        <p:sp>
          <p:nvSpPr>
            <p:cNvPr id="714" name="Google Shape;714;p62"/>
            <p:cNvSpPr txBox="1"/>
            <p:nvPr/>
          </p:nvSpPr>
          <p:spPr>
            <a:xfrm>
              <a:off x="1401500" y="909132"/>
              <a:ext cx="6558900" cy="6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b="1" u="sng">
                  <a:solidFill>
                    <a:schemeClr val="dk1"/>
                  </a:solidFill>
                  <a:latin typeface="Calibri"/>
                  <a:ea typeface="Calibri"/>
                  <a:cs typeface="Calibri"/>
                  <a:sym typeface="Calibri"/>
                </a:rPr>
                <a:t>Atom</a:t>
              </a:r>
              <a:r>
                <a:rPr lang="en-US" sz="3300">
                  <a:solidFill>
                    <a:schemeClr val="dk1"/>
                  </a:solidFill>
                  <a:latin typeface="Calibri"/>
                  <a:ea typeface="Calibri"/>
                  <a:cs typeface="Calibri"/>
                  <a:sym typeface="Calibri"/>
                </a:rPr>
                <a:t>: smallest whole unit of matter</a:t>
              </a:r>
              <a:endParaRPr/>
            </a:p>
          </p:txBody>
        </p:sp>
        <p:sp>
          <p:nvSpPr>
            <p:cNvPr id="715" name="Google Shape;715;p62"/>
            <p:cNvSpPr/>
            <p:nvPr/>
          </p:nvSpPr>
          <p:spPr>
            <a:xfrm>
              <a:off x="2596491" y="2172015"/>
              <a:ext cx="3940292" cy="3551852"/>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716" name="Google Shape;716;p62"/>
            <p:cNvCxnSpPr>
              <a:stCxn id="717" idx="1"/>
            </p:cNvCxnSpPr>
            <p:nvPr/>
          </p:nvCxnSpPr>
          <p:spPr>
            <a:xfrm flipH="1">
              <a:off x="5764232" y="2763016"/>
              <a:ext cx="1261800" cy="72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718" name="Google Shape;718;p62"/>
            <p:cNvCxnSpPr>
              <a:stCxn id="719" idx="1"/>
            </p:cNvCxnSpPr>
            <p:nvPr/>
          </p:nvCxnSpPr>
          <p:spPr>
            <a:xfrm rot="10800000">
              <a:off x="6291378" y="4005409"/>
              <a:ext cx="1062900" cy="237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720" name="Google Shape;720;p62"/>
            <p:cNvCxnSpPr>
              <a:stCxn id="721" idx="1"/>
            </p:cNvCxnSpPr>
            <p:nvPr/>
          </p:nvCxnSpPr>
          <p:spPr>
            <a:xfrm rot="10800000">
              <a:off x="5060363" y="5353486"/>
              <a:ext cx="1320900" cy="5943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722" name="Google Shape;722;p62"/>
            <p:cNvCxnSpPr/>
            <p:nvPr/>
          </p:nvCxnSpPr>
          <p:spPr>
            <a:xfrm>
              <a:off x="1758462" y="4044462"/>
              <a:ext cx="1133230" cy="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707" name="Google Shape;707;p62"/>
            <p:cNvSpPr txBox="1"/>
            <p:nvPr/>
          </p:nvSpPr>
          <p:spPr>
            <a:xfrm>
              <a:off x="1016000" y="2520461"/>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723" name="Google Shape;723;p62"/>
            <p:cNvSpPr txBox="1"/>
            <p:nvPr/>
          </p:nvSpPr>
          <p:spPr>
            <a:xfrm>
              <a:off x="465016" y="3786553"/>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717" name="Google Shape;717;p62"/>
            <p:cNvSpPr txBox="1"/>
            <p:nvPr/>
          </p:nvSpPr>
          <p:spPr>
            <a:xfrm>
              <a:off x="7026032" y="2532184"/>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721" name="Google Shape;721;p62"/>
            <p:cNvSpPr txBox="1"/>
            <p:nvPr/>
          </p:nvSpPr>
          <p:spPr>
            <a:xfrm>
              <a:off x="6381263" y="5716953"/>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719" name="Google Shape;719;p62"/>
            <p:cNvSpPr txBox="1"/>
            <p:nvPr/>
          </p:nvSpPr>
          <p:spPr>
            <a:xfrm>
              <a:off x="7354278" y="3798277"/>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grpSp>
      <p:sp>
        <p:nvSpPr>
          <p:cNvPr id="724" name="Google Shape;724;p62"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cxnSp>
        <p:nvCxnSpPr>
          <p:cNvPr id="163" name="Google Shape;163;p8"/>
          <p:cNvCxnSpPr>
            <a:stCxn id="164" idx="3"/>
          </p:cNvCxnSpPr>
          <p:nvPr/>
        </p:nvCxnSpPr>
        <p:spPr>
          <a:xfrm>
            <a:off x="2305538" y="2751293"/>
            <a:ext cx="1071300" cy="150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grpSp>
        <p:nvGrpSpPr>
          <p:cNvPr id="165" name="Google Shape;165;p8"/>
          <p:cNvGrpSpPr/>
          <p:nvPr/>
        </p:nvGrpSpPr>
        <p:grpSpPr>
          <a:xfrm>
            <a:off x="465016" y="909132"/>
            <a:ext cx="8178800" cy="5269486"/>
            <a:chOff x="465016" y="909132"/>
            <a:chExt cx="8178800" cy="5269486"/>
          </a:xfrm>
        </p:grpSpPr>
        <p:pic>
          <p:nvPicPr>
            <p:cNvPr id="166" name="Google Shape;166;p8"/>
            <p:cNvPicPr preferRelativeResize="0"/>
            <p:nvPr/>
          </p:nvPicPr>
          <p:blipFill rotWithShape="1">
            <a:blip r:embed="rId3">
              <a:alphaModFix/>
            </a:blip>
            <a:srcRect l="13938" t="12281" r="15692" b="12281"/>
            <a:stretch/>
          </p:blipFill>
          <p:spPr>
            <a:xfrm>
              <a:off x="3418313" y="2288524"/>
              <a:ext cx="1115545" cy="1195889"/>
            </a:xfrm>
            <a:prstGeom prst="rect">
              <a:avLst/>
            </a:prstGeom>
            <a:noFill/>
            <a:ln>
              <a:noFill/>
            </a:ln>
          </p:spPr>
        </p:pic>
        <p:pic>
          <p:nvPicPr>
            <p:cNvPr id="167" name="Google Shape;167;p8"/>
            <p:cNvPicPr preferRelativeResize="0"/>
            <p:nvPr/>
          </p:nvPicPr>
          <p:blipFill rotWithShape="1">
            <a:blip r:embed="rId3">
              <a:alphaModFix/>
            </a:blip>
            <a:srcRect l="13938" t="12281" r="15692" b="12281"/>
            <a:stretch/>
          </p:blipFill>
          <p:spPr>
            <a:xfrm>
              <a:off x="4592472" y="2268737"/>
              <a:ext cx="1115545" cy="1195889"/>
            </a:xfrm>
            <a:prstGeom prst="rect">
              <a:avLst/>
            </a:prstGeom>
            <a:noFill/>
            <a:ln>
              <a:noFill/>
            </a:ln>
          </p:spPr>
        </p:pic>
        <p:pic>
          <p:nvPicPr>
            <p:cNvPr id="168" name="Google Shape;168;p8"/>
            <p:cNvPicPr preferRelativeResize="0"/>
            <p:nvPr/>
          </p:nvPicPr>
          <p:blipFill rotWithShape="1">
            <a:blip r:embed="rId3">
              <a:alphaModFix/>
            </a:blip>
            <a:srcRect l="13938" t="12281" r="15692" b="12281"/>
            <a:stretch/>
          </p:blipFill>
          <p:spPr>
            <a:xfrm>
              <a:off x="2987946" y="3425797"/>
              <a:ext cx="1115545" cy="1195889"/>
            </a:xfrm>
            <a:prstGeom prst="rect">
              <a:avLst/>
            </a:prstGeom>
            <a:noFill/>
            <a:ln>
              <a:noFill/>
            </a:ln>
          </p:spPr>
        </p:pic>
        <p:pic>
          <p:nvPicPr>
            <p:cNvPr id="169" name="Google Shape;169;p8"/>
            <p:cNvPicPr preferRelativeResize="0"/>
            <p:nvPr/>
          </p:nvPicPr>
          <p:blipFill rotWithShape="1">
            <a:blip r:embed="rId3">
              <a:alphaModFix/>
            </a:blip>
            <a:srcRect l="13938" t="12281" r="15692" b="12281"/>
            <a:stretch/>
          </p:blipFill>
          <p:spPr>
            <a:xfrm>
              <a:off x="4005799" y="4336109"/>
              <a:ext cx="1115545" cy="1195889"/>
            </a:xfrm>
            <a:prstGeom prst="rect">
              <a:avLst/>
            </a:prstGeom>
            <a:noFill/>
            <a:ln>
              <a:noFill/>
            </a:ln>
          </p:spPr>
        </p:pic>
        <p:pic>
          <p:nvPicPr>
            <p:cNvPr id="170" name="Google Shape;170;p8"/>
            <p:cNvPicPr preferRelativeResize="0"/>
            <p:nvPr/>
          </p:nvPicPr>
          <p:blipFill rotWithShape="1">
            <a:blip r:embed="rId3">
              <a:alphaModFix/>
            </a:blip>
            <a:srcRect l="13938" t="12281" r="15692" b="12281"/>
            <a:stretch/>
          </p:blipFill>
          <p:spPr>
            <a:xfrm>
              <a:off x="5121345" y="3491280"/>
              <a:ext cx="1115545" cy="1195889"/>
            </a:xfrm>
            <a:prstGeom prst="rect">
              <a:avLst/>
            </a:prstGeom>
            <a:noFill/>
            <a:ln>
              <a:noFill/>
            </a:ln>
          </p:spPr>
        </p:pic>
        <p:sp>
          <p:nvSpPr>
            <p:cNvPr id="171" name="Google Shape;171;p8"/>
            <p:cNvSpPr txBox="1"/>
            <p:nvPr/>
          </p:nvSpPr>
          <p:spPr>
            <a:xfrm>
              <a:off x="1401500" y="909132"/>
              <a:ext cx="655891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b="1" u="sng">
                  <a:solidFill>
                    <a:schemeClr val="dk1"/>
                  </a:solidFill>
                  <a:latin typeface="Calibri"/>
                  <a:ea typeface="Calibri"/>
                  <a:cs typeface="Calibri"/>
                  <a:sym typeface="Calibri"/>
                </a:rPr>
                <a:t>Atom</a:t>
              </a:r>
              <a:r>
                <a:rPr lang="en-US" sz="3300">
                  <a:solidFill>
                    <a:schemeClr val="dk1"/>
                  </a:solidFill>
                  <a:latin typeface="Calibri"/>
                  <a:ea typeface="Calibri"/>
                  <a:cs typeface="Calibri"/>
                  <a:sym typeface="Calibri"/>
                </a:rPr>
                <a:t>: smallest whole unit of matter</a:t>
              </a:r>
              <a:endParaRPr/>
            </a:p>
          </p:txBody>
        </p:sp>
        <p:sp>
          <p:nvSpPr>
            <p:cNvPr id="172" name="Google Shape;172;p8"/>
            <p:cNvSpPr/>
            <p:nvPr/>
          </p:nvSpPr>
          <p:spPr>
            <a:xfrm>
              <a:off x="2596491" y="2172015"/>
              <a:ext cx="3940292" cy="3551852"/>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73" name="Google Shape;173;p8"/>
            <p:cNvCxnSpPr>
              <a:stCxn id="174" idx="1"/>
            </p:cNvCxnSpPr>
            <p:nvPr/>
          </p:nvCxnSpPr>
          <p:spPr>
            <a:xfrm flipH="1">
              <a:off x="5764232" y="2763016"/>
              <a:ext cx="1261800" cy="72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75" name="Google Shape;175;p8"/>
            <p:cNvCxnSpPr>
              <a:stCxn id="176" idx="1"/>
            </p:cNvCxnSpPr>
            <p:nvPr/>
          </p:nvCxnSpPr>
          <p:spPr>
            <a:xfrm rot="10800000">
              <a:off x="6291378" y="4005409"/>
              <a:ext cx="1062900" cy="237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77" name="Google Shape;177;p8"/>
            <p:cNvCxnSpPr>
              <a:stCxn id="178" idx="1"/>
            </p:cNvCxnSpPr>
            <p:nvPr/>
          </p:nvCxnSpPr>
          <p:spPr>
            <a:xfrm rot="10800000">
              <a:off x="5060363" y="5353486"/>
              <a:ext cx="1320900" cy="59430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79" name="Google Shape;179;p8"/>
            <p:cNvCxnSpPr/>
            <p:nvPr/>
          </p:nvCxnSpPr>
          <p:spPr>
            <a:xfrm>
              <a:off x="1758462" y="4044462"/>
              <a:ext cx="1133230" cy="0"/>
            </a:xfrm>
            <a:prstGeom prst="straightConnector1">
              <a:avLst/>
            </a:prstGeom>
            <a:noFill/>
            <a:ln w="762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164" name="Google Shape;164;p8"/>
            <p:cNvSpPr txBox="1"/>
            <p:nvPr/>
          </p:nvSpPr>
          <p:spPr>
            <a:xfrm>
              <a:off x="1016000" y="2520461"/>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180" name="Google Shape;180;p8"/>
            <p:cNvSpPr txBox="1"/>
            <p:nvPr/>
          </p:nvSpPr>
          <p:spPr>
            <a:xfrm>
              <a:off x="465016" y="3786553"/>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174" name="Google Shape;174;p8"/>
            <p:cNvSpPr txBox="1"/>
            <p:nvPr/>
          </p:nvSpPr>
          <p:spPr>
            <a:xfrm>
              <a:off x="7026032" y="2532184"/>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178" name="Google Shape;178;p8"/>
            <p:cNvSpPr txBox="1"/>
            <p:nvPr/>
          </p:nvSpPr>
          <p:spPr>
            <a:xfrm>
              <a:off x="6381263" y="5716953"/>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sp>
          <p:nvSpPr>
            <p:cNvPr id="176" name="Google Shape;176;p8"/>
            <p:cNvSpPr txBox="1"/>
            <p:nvPr/>
          </p:nvSpPr>
          <p:spPr>
            <a:xfrm>
              <a:off x="7354278" y="3798277"/>
              <a:ext cx="1289538" cy="461665"/>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Atom</a:t>
              </a:r>
              <a:endParaRPr/>
            </a:p>
          </p:txBody>
        </p:sp>
      </p:grpSp>
      <p:sp>
        <p:nvSpPr>
          <p:cNvPr id="181" name="Google Shape;181;p8"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63"/>
          <p:cNvSpPr txBox="1">
            <a:spLocks noGrp="1"/>
          </p:cNvSpPr>
          <p:nvPr>
            <p:ph type="title"/>
          </p:nvPr>
        </p:nvSpPr>
        <p:spPr>
          <a:xfrm>
            <a:off x="614362" y="7318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b="1" u="sng"/>
              <a:t>Modern Atomic Model</a:t>
            </a:r>
            <a:r>
              <a:rPr lang="en-US" sz="3200"/>
              <a:t>: orbitals are clouds that show where electrons are most likely to be </a:t>
            </a:r>
            <a:endParaRPr/>
          </a:p>
        </p:txBody>
      </p:sp>
      <p:pic>
        <p:nvPicPr>
          <p:cNvPr id="731" name="Google Shape;731;p63"/>
          <p:cNvPicPr preferRelativeResize="0">
            <a:picLocks noGrp="1"/>
          </p:cNvPicPr>
          <p:nvPr>
            <p:ph type="body" idx="1"/>
          </p:nvPr>
        </p:nvPicPr>
        <p:blipFill rotWithShape="1">
          <a:blip r:embed="rId3">
            <a:alphaModFix/>
          </a:blip>
          <a:srcRect l="-40915" r="-40915"/>
          <a:stretch/>
        </p:blipFill>
        <p:spPr>
          <a:xfrm>
            <a:off x="898956" y="2092946"/>
            <a:ext cx="7411575" cy="4076081"/>
          </a:xfrm>
          <a:prstGeom prst="rect">
            <a:avLst/>
          </a:prstGeom>
          <a:noFill/>
          <a:ln w="9525" cap="flat" cmpd="sng">
            <a:solidFill>
              <a:schemeClr val="lt1"/>
            </a:solidFill>
            <a:prstDash val="solid"/>
            <a:round/>
            <a:headEnd type="none" w="sm" len="sm"/>
            <a:tailEnd type="none" w="sm" len="sm"/>
          </a:ln>
        </p:spPr>
      </p:pic>
      <p:sp>
        <p:nvSpPr>
          <p:cNvPr id="732" name="Google Shape;732;p63"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64"/>
          <p:cNvSpPr txBox="1"/>
          <p:nvPr/>
        </p:nvSpPr>
        <p:spPr>
          <a:xfrm>
            <a:off x="741525" y="490975"/>
            <a:ext cx="82338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Nucleus</a:t>
            </a:r>
            <a:r>
              <a:rPr lang="en-US" sz="3500">
                <a:solidFill>
                  <a:schemeClr val="dk1"/>
                </a:solidFill>
                <a:latin typeface="Calibri"/>
                <a:ea typeface="Calibri"/>
                <a:cs typeface="Calibri"/>
                <a:sym typeface="Calibri"/>
              </a:rPr>
              <a:t>: the center of the atom that is made up of protons and neutrons </a:t>
            </a:r>
            <a:endParaRPr sz="3500"/>
          </a:p>
        </p:txBody>
      </p:sp>
      <p:grpSp>
        <p:nvGrpSpPr>
          <p:cNvPr id="739" name="Google Shape;739;p64"/>
          <p:cNvGrpSpPr/>
          <p:nvPr/>
        </p:nvGrpSpPr>
        <p:grpSpPr>
          <a:xfrm>
            <a:off x="2749565" y="2575188"/>
            <a:ext cx="4002824" cy="4002824"/>
            <a:chOff x="2592402" y="1475050"/>
            <a:chExt cx="4002824" cy="4002824"/>
          </a:xfrm>
        </p:grpSpPr>
        <p:pic>
          <p:nvPicPr>
            <p:cNvPr id="740" name="Google Shape;740;p64"/>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741" name="Google Shape;741;p64"/>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42" name="Google Shape;742;p64"/>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43" name="Google Shape;743;p64"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65"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5"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66"/>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 </a:t>
            </a:r>
            <a:endParaRPr/>
          </a:p>
        </p:txBody>
      </p:sp>
      <p:sp>
        <p:nvSpPr>
          <p:cNvPr id="757" name="Google Shape;757;p66"/>
          <p:cNvSpPr/>
          <p:nvPr/>
        </p:nvSpPr>
        <p:spPr>
          <a:xfrm>
            <a:off x="733703" y="728261"/>
            <a:ext cx="748641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 </a:t>
            </a:r>
            <a:endParaRPr/>
          </a:p>
        </p:txBody>
      </p:sp>
      <p:sp>
        <p:nvSpPr>
          <p:cNvPr id="758" name="Google Shape;758;p66"/>
          <p:cNvSpPr txBox="1"/>
          <p:nvPr/>
        </p:nvSpPr>
        <p:spPr>
          <a:xfrm>
            <a:off x="733703" y="666706"/>
            <a:ext cx="80958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are the two qualities of matter?</a:t>
            </a:r>
            <a:endParaRPr sz="4000">
              <a:solidFill>
                <a:srgbClr val="FF0000"/>
              </a:solidFill>
              <a:latin typeface="Calibri"/>
              <a:ea typeface="Calibri"/>
              <a:cs typeface="Calibri"/>
              <a:sym typeface="Calibri"/>
            </a:endParaRPr>
          </a:p>
        </p:txBody>
      </p:sp>
      <p:pic>
        <p:nvPicPr>
          <p:cNvPr id="759" name="Google Shape;759;p66"/>
          <p:cNvPicPr preferRelativeResize="0"/>
          <p:nvPr/>
        </p:nvPicPr>
        <p:blipFill rotWithShape="1">
          <a:blip r:embed="rId3">
            <a:alphaModFix/>
          </a:blip>
          <a:srcRect/>
          <a:stretch/>
        </p:blipFill>
        <p:spPr>
          <a:xfrm>
            <a:off x="1786858" y="2247152"/>
            <a:ext cx="5451058" cy="3748127"/>
          </a:xfrm>
          <a:prstGeom prst="rect">
            <a:avLst/>
          </a:prstGeom>
          <a:noFill/>
          <a:ln>
            <a:noFill/>
          </a:ln>
        </p:spPr>
      </p:pic>
      <p:sp>
        <p:nvSpPr>
          <p:cNvPr id="760" name="Google Shape;760;p66"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grpSp>
        <p:nvGrpSpPr>
          <p:cNvPr id="766" name="Google Shape;766;p67"/>
          <p:cNvGrpSpPr/>
          <p:nvPr/>
        </p:nvGrpSpPr>
        <p:grpSpPr>
          <a:xfrm>
            <a:off x="2310340" y="270701"/>
            <a:ext cx="4564200" cy="5453166"/>
            <a:chOff x="2310340" y="270701"/>
            <a:chExt cx="4564200" cy="5453166"/>
          </a:xfrm>
        </p:grpSpPr>
        <p:pic>
          <p:nvPicPr>
            <p:cNvPr id="767" name="Google Shape;767;p67"/>
            <p:cNvPicPr preferRelativeResize="0"/>
            <p:nvPr/>
          </p:nvPicPr>
          <p:blipFill rotWithShape="1">
            <a:blip r:embed="rId3">
              <a:alphaModFix/>
            </a:blip>
            <a:srcRect l="13938" t="12281" r="15692" b="12281"/>
            <a:stretch/>
          </p:blipFill>
          <p:spPr>
            <a:xfrm>
              <a:off x="3418313" y="2288524"/>
              <a:ext cx="1115545" cy="1195889"/>
            </a:xfrm>
            <a:prstGeom prst="rect">
              <a:avLst/>
            </a:prstGeom>
            <a:noFill/>
            <a:ln>
              <a:noFill/>
            </a:ln>
          </p:spPr>
        </p:pic>
        <p:pic>
          <p:nvPicPr>
            <p:cNvPr id="768" name="Google Shape;768;p67"/>
            <p:cNvPicPr preferRelativeResize="0"/>
            <p:nvPr/>
          </p:nvPicPr>
          <p:blipFill rotWithShape="1">
            <a:blip r:embed="rId3">
              <a:alphaModFix/>
            </a:blip>
            <a:srcRect l="13938" t="12281" r="15692" b="12281"/>
            <a:stretch/>
          </p:blipFill>
          <p:spPr>
            <a:xfrm>
              <a:off x="4592472" y="2268737"/>
              <a:ext cx="1115545" cy="1195889"/>
            </a:xfrm>
            <a:prstGeom prst="rect">
              <a:avLst/>
            </a:prstGeom>
            <a:noFill/>
            <a:ln>
              <a:noFill/>
            </a:ln>
          </p:spPr>
        </p:pic>
        <p:pic>
          <p:nvPicPr>
            <p:cNvPr id="769" name="Google Shape;769;p67"/>
            <p:cNvPicPr preferRelativeResize="0"/>
            <p:nvPr/>
          </p:nvPicPr>
          <p:blipFill rotWithShape="1">
            <a:blip r:embed="rId3">
              <a:alphaModFix/>
            </a:blip>
            <a:srcRect l="13938" t="12281" r="15692" b="12281"/>
            <a:stretch/>
          </p:blipFill>
          <p:spPr>
            <a:xfrm>
              <a:off x="2987946" y="3425797"/>
              <a:ext cx="1115545" cy="1195889"/>
            </a:xfrm>
            <a:prstGeom prst="rect">
              <a:avLst/>
            </a:prstGeom>
            <a:noFill/>
            <a:ln>
              <a:noFill/>
            </a:ln>
          </p:spPr>
        </p:pic>
        <p:pic>
          <p:nvPicPr>
            <p:cNvPr id="770" name="Google Shape;770;p67"/>
            <p:cNvPicPr preferRelativeResize="0"/>
            <p:nvPr/>
          </p:nvPicPr>
          <p:blipFill rotWithShape="1">
            <a:blip r:embed="rId3">
              <a:alphaModFix/>
            </a:blip>
            <a:srcRect l="13938" t="12281" r="15692" b="12281"/>
            <a:stretch/>
          </p:blipFill>
          <p:spPr>
            <a:xfrm>
              <a:off x="4005799" y="4336109"/>
              <a:ext cx="1115545" cy="1195889"/>
            </a:xfrm>
            <a:prstGeom prst="rect">
              <a:avLst/>
            </a:prstGeom>
            <a:noFill/>
            <a:ln>
              <a:noFill/>
            </a:ln>
          </p:spPr>
        </p:pic>
        <p:pic>
          <p:nvPicPr>
            <p:cNvPr id="771" name="Google Shape;771;p67"/>
            <p:cNvPicPr preferRelativeResize="0"/>
            <p:nvPr/>
          </p:nvPicPr>
          <p:blipFill rotWithShape="1">
            <a:blip r:embed="rId3">
              <a:alphaModFix/>
            </a:blip>
            <a:srcRect l="13938" t="12281" r="15692" b="12281"/>
            <a:stretch/>
          </p:blipFill>
          <p:spPr>
            <a:xfrm>
              <a:off x="5121345" y="3491280"/>
              <a:ext cx="1115545" cy="1195889"/>
            </a:xfrm>
            <a:prstGeom prst="rect">
              <a:avLst/>
            </a:prstGeom>
            <a:noFill/>
            <a:ln>
              <a:noFill/>
            </a:ln>
          </p:spPr>
        </p:pic>
        <p:sp>
          <p:nvSpPr>
            <p:cNvPr id="772" name="Google Shape;772;p67"/>
            <p:cNvSpPr txBox="1"/>
            <p:nvPr/>
          </p:nvSpPr>
          <p:spPr>
            <a:xfrm>
              <a:off x="2310340" y="270701"/>
              <a:ext cx="45642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an atom?</a:t>
              </a:r>
              <a:endParaRPr sz="4000"/>
            </a:p>
          </p:txBody>
        </p:sp>
        <p:sp>
          <p:nvSpPr>
            <p:cNvPr id="773" name="Google Shape;773;p67"/>
            <p:cNvSpPr/>
            <p:nvPr/>
          </p:nvSpPr>
          <p:spPr>
            <a:xfrm>
              <a:off x="2596491" y="2172015"/>
              <a:ext cx="3940292" cy="3551852"/>
            </a:xfrm>
            <a:prstGeom prst="ellipse">
              <a:avLst/>
            </a:prstGeom>
            <a:noFill/>
            <a:ln w="9525" cap="flat" cmpd="sng">
              <a:solidFill>
                <a:srgbClr val="0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774" name="Google Shape;774;p6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pic>
        <p:nvPicPr>
          <p:cNvPr id="780" name="Google Shape;780;p68"/>
          <p:cNvPicPr preferRelativeResize="0"/>
          <p:nvPr/>
        </p:nvPicPr>
        <p:blipFill rotWithShape="1">
          <a:blip r:embed="rId3">
            <a:alphaModFix/>
          </a:blip>
          <a:srcRect/>
          <a:stretch/>
        </p:blipFill>
        <p:spPr>
          <a:xfrm>
            <a:off x="1786858" y="2247152"/>
            <a:ext cx="5451058" cy="3748127"/>
          </a:xfrm>
          <a:prstGeom prst="rect">
            <a:avLst/>
          </a:prstGeom>
          <a:noFill/>
          <a:ln>
            <a:noFill/>
          </a:ln>
        </p:spPr>
      </p:pic>
      <p:grpSp>
        <p:nvGrpSpPr>
          <p:cNvPr id="781" name="Google Shape;781;p68"/>
          <p:cNvGrpSpPr/>
          <p:nvPr/>
        </p:nvGrpSpPr>
        <p:grpSpPr>
          <a:xfrm>
            <a:off x="2230255" y="691119"/>
            <a:ext cx="3926550" cy="4698703"/>
            <a:chOff x="2310340" y="270701"/>
            <a:chExt cx="3926550" cy="4698703"/>
          </a:xfrm>
        </p:grpSpPr>
        <p:pic>
          <p:nvPicPr>
            <p:cNvPr id="782" name="Google Shape;782;p68"/>
            <p:cNvPicPr preferRelativeResize="0"/>
            <p:nvPr/>
          </p:nvPicPr>
          <p:blipFill rotWithShape="1">
            <a:blip r:embed="rId4">
              <a:alphaModFix/>
            </a:blip>
            <a:srcRect l="13938" t="12281" r="15692" b="12281"/>
            <a:stretch/>
          </p:blipFill>
          <p:spPr>
            <a:xfrm>
              <a:off x="2756182" y="2375287"/>
              <a:ext cx="590748" cy="633295"/>
            </a:xfrm>
            <a:prstGeom prst="rect">
              <a:avLst/>
            </a:prstGeom>
            <a:noFill/>
            <a:ln>
              <a:noFill/>
            </a:ln>
          </p:spPr>
        </p:pic>
        <p:pic>
          <p:nvPicPr>
            <p:cNvPr id="783" name="Google Shape;783;p68"/>
            <p:cNvPicPr preferRelativeResize="0"/>
            <p:nvPr/>
          </p:nvPicPr>
          <p:blipFill rotWithShape="1">
            <a:blip r:embed="rId4">
              <a:alphaModFix/>
            </a:blip>
            <a:srcRect l="13938" t="12281" r="15692" b="12281"/>
            <a:stretch/>
          </p:blipFill>
          <p:spPr>
            <a:xfrm>
              <a:off x="4247546" y="2448126"/>
              <a:ext cx="590748" cy="633295"/>
            </a:xfrm>
            <a:prstGeom prst="rect">
              <a:avLst/>
            </a:prstGeom>
            <a:noFill/>
            <a:ln>
              <a:noFill/>
            </a:ln>
          </p:spPr>
        </p:pic>
        <p:pic>
          <p:nvPicPr>
            <p:cNvPr id="784" name="Google Shape;784;p68"/>
            <p:cNvPicPr preferRelativeResize="0"/>
            <p:nvPr/>
          </p:nvPicPr>
          <p:blipFill rotWithShape="1">
            <a:blip r:embed="rId4">
              <a:alphaModFix/>
            </a:blip>
            <a:srcRect l="13938" t="12281" r="15692" b="12281"/>
            <a:stretch/>
          </p:blipFill>
          <p:spPr>
            <a:xfrm>
              <a:off x="3349473" y="3835309"/>
              <a:ext cx="488704" cy="523901"/>
            </a:xfrm>
            <a:prstGeom prst="rect">
              <a:avLst/>
            </a:prstGeom>
            <a:noFill/>
            <a:ln>
              <a:noFill/>
            </a:ln>
          </p:spPr>
        </p:pic>
        <p:pic>
          <p:nvPicPr>
            <p:cNvPr id="785" name="Google Shape;785;p68"/>
            <p:cNvPicPr preferRelativeResize="0"/>
            <p:nvPr/>
          </p:nvPicPr>
          <p:blipFill rotWithShape="1">
            <a:blip r:embed="rId4">
              <a:alphaModFix/>
            </a:blip>
            <a:srcRect l="13938" t="12281" r="15692" b="12281"/>
            <a:stretch/>
          </p:blipFill>
          <p:spPr>
            <a:xfrm>
              <a:off x="4530596" y="4336109"/>
              <a:ext cx="590748" cy="633295"/>
            </a:xfrm>
            <a:prstGeom prst="rect">
              <a:avLst/>
            </a:prstGeom>
            <a:noFill/>
            <a:ln>
              <a:noFill/>
            </a:ln>
          </p:spPr>
        </p:pic>
        <p:pic>
          <p:nvPicPr>
            <p:cNvPr id="786" name="Google Shape;786;p68"/>
            <p:cNvPicPr preferRelativeResize="0"/>
            <p:nvPr/>
          </p:nvPicPr>
          <p:blipFill rotWithShape="1">
            <a:blip r:embed="rId4">
              <a:alphaModFix/>
            </a:blip>
            <a:srcRect l="13938" t="12281" r="15692" b="12281"/>
            <a:stretch/>
          </p:blipFill>
          <p:spPr>
            <a:xfrm>
              <a:off x="5595060" y="3491281"/>
              <a:ext cx="641830" cy="688056"/>
            </a:xfrm>
            <a:prstGeom prst="rect">
              <a:avLst/>
            </a:prstGeom>
            <a:noFill/>
            <a:ln>
              <a:noFill/>
            </a:ln>
          </p:spPr>
        </p:pic>
        <p:sp>
          <p:nvSpPr>
            <p:cNvPr id="787" name="Google Shape;787;p68"/>
            <p:cNvSpPr txBox="1"/>
            <p:nvPr/>
          </p:nvSpPr>
          <p:spPr>
            <a:xfrm>
              <a:off x="2310340" y="270701"/>
              <a:ext cx="1847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800">
                <a:solidFill>
                  <a:schemeClr val="dk1"/>
                </a:solidFill>
                <a:latin typeface="Calibri"/>
                <a:ea typeface="Calibri"/>
                <a:cs typeface="Calibri"/>
                <a:sym typeface="Calibri"/>
              </a:endParaRPr>
            </a:p>
          </p:txBody>
        </p:sp>
      </p:grpSp>
      <p:sp>
        <p:nvSpPr>
          <p:cNvPr id="788" name="Google Shape;788;p68" descr="Questions"/>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8"/>
          <p:cNvSpPr txBox="1"/>
          <p:nvPr/>
        </p:nvSpPr>
        <p:spPr>
          <a:xfrm>
            <a:off x="782875" y="515600"/>
            <a:ext cx="81234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What is the relationship between atoms and matter?</a:t>
            </a:r>
            <a:endParaRPr sz="35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69"/>
          <p:cNvSpPr txBox="1">
            <a:spLocks noGrp="1"/>
          </p:cNvSpPr>
          <p:nvPr>
            <p:ph type="title"/>
          </p:nvPr>
        </p:nvSpPr>
        <p:spPr>
          <a:xfrm>
            <a:off x="614362" y="7318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3500"/>
              <a:t>What does the modern atomic model show?</a:t>
            </a:r>
            <a:endParaRPr sz="3500"/>
          </a:p>
        </p:txBody>
      </p:sp>
      <p:pic>
        <p:nvPicPr>
          <p:cNvPr id="796" name="Google Shape;796;p69"/>
          <p:cNvPicPr preferRelativeResize="0">
            <a:picLocks noGrp="1"/>
          </p:cNvPicPr>
          <p:nvPr>
            <p:ph type="body" idx="1"/>
          </p:nvPr>
        </p:nvPicPr>
        <p:blipFill rotWithShape="1">
          <a:blip r:embed="rId3">
            <a:alphaModFix/>
          </a:blip>
          <a:srcRect l="-40915" r="-40915"/>
          <a:stretch/>
        </p:blipFill>
        <p:spPr>
          <a:xfrm>
            <a:off x="898956" y="2092946"/>
            <a:ext cx="7411575" cy="4076081"/>
          </a:xfrm>
          <a:prstGeom prst="rect">
            <a:avLst/>
          </a:prstGeom>
          <a:noFill/>
          <a:ln w="9525" cap="flat" cmpd="sng">
            <a:solidFill>
              <a:schemeClr val="lt1"/>
            </a:solidFill>
            <a:prstDash val="solid"/>
            <a:round/>
            <a:headEnd type="none" w="sm" len="sm"/>
            <a:tailEnd type="none" w="sm" len="sm"/>
          </a:ln>
        </p:spPr>
      </p:pic>
      <p:sp>
        <p:nvSpPr>
          <p:cNvPr id="797" name="Google Shape;797;p69"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70"/>
          <p:cNvSpPr txBox="1"/>
          <p:nvPr/>
        </p:nvSpPr>
        <p:spPr>
          <a:xfrm>
            <a:off x="867487" y="518525"/>
            <a:ext cx="7767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is the nucleus of an atom?</a:t>
            </a:r>
            <a:endParaRPr sz="4000"/>
          </a:p>
        </p:txBody>
      </p:sp>
      <p:grpSp>
        <p:nvGrpSpPr>
          <p:cNvPr id="804" name="Google Shape;804;p70"/>
          <p:cNvGrpSpPr/>
          <p:nvPr/>
        </p:nvGrpSpPr>
        <p:grpSpPr>
          <a:xfrm>
            <a:off x="2749565" y="2575188"/>
            <a:ext cx="4002824" cy="4002824"/>
            <a:chOff x="2592402" y="1475050"/>
            <a:chExt cx="4002824" cy="4002824"/>
          </a:xfrm>
        </p:grpSpPr>
        <p:pic>
          <p:nvPicPr>
            <p:cNvPr id="805" name="Google Shape;805;p70"/>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806" name="Google Shape;806;p70"/>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07" name="Google Shape;807;p70"/>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08" name="Google Shape;808;p7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71"/>
          <p:cNvSpPr txBox="1"/>
          <p:nvPr/>
        </p:nvSpPr>
        <p:spPr>
          <a:xfrm>
            <a:off x="962566" y="1097233"/>
            <a:ext cx="79602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Calibri"/>
                <a:ea typeface="Calibri"/>
                <a:cs typeface="Calibri"/>
                <a:sym typeface="Calibri"/>
              </a:rPr>
              <a:t>What is the nucleus made up of?</a:t>
            </a:r>
            <a:endParaRPr sz="4000" dirty="0"/>
          </a:p>
        </p:txBody>
      </p:sp>
      <p:grpSp>
        <p:nvGrpSpPr>
          <p:cNvPr id="815" name="Google Shape;815;p71"/>
          <p:cNvGrpSpPr/>
          <p:nvPr/>
        </p:nvGrpSpPr>
        <p:grpSpPr>
          <a:xfrm>
            <a:off x="2749565" y="2575188"/>
            <a:ext cx="4002824" cy="4002824"/>
            <a:chOff x="2592402" y="1475050"/>
            <a:chExt cx="4002824" cy="4002824"/>
          </a:xfrm>
        </p:grpSpPr>
        <p:pic>
          <p:nvPicPr>
            <p:cNvPr id="816" name="Google Shape;816;p71"/>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817" name="Google Shape;817;p71"/>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18" name="Google Shape;818;p71"/>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19" name="Google Shape;819;p7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gdd0cf43a56_0_27"/>
          <p:cNvSpPr txBox="1"/>
          <p:nvPr/>
        </p:nvSpPr>
        <p:spPr>
          <a:xfrm>
            <a:off x="849600" y="513475"/>
            <a:ext cx="79578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What aspect of an atom is mostly contained in the nucleus?</a:t>
            </a:r>
            <a:endParaRPr sz="3500"/>
          </a:p>
        </p:txBody>
      </p:sp>
      <p:pic>
        <p:nvPicPr>
          <p:cNvPr id="826" name="Google Shape;826;gdd0cf43a56_0_27"/>
          <p:cNvPicPr preferRelativeResize="0"/>
          <p:nvPr/>
        </p:nvPicPr>
        <p:blipFill rotWithShape="1">
          <a:blip r:embed="rId3">
            <a:alphaModFix/>
          </a:blip>
          <a:srcRect l="26293" t="26976" r="26297" b="29102"/>
          <a:stretch/>
        </p:blipFill>
        <p:spPr>
          <a:xfrm>
            <a:off x="5902378" y="2226323"/>
            <a:ext cx="1897722" cy="1758129"/>
          </a:xfrm>
          <a:prstGeom prst="rect">
            <a:avLst/>
          </a:prstGeom>
          <a:noFill/>
          <a:ln>
            <a:noFill/>
          </a:ln>
        </p:spPr>
      </p:pic>
      <p:pic>
        <p:nvPicPr>
          <p:cNvPr id="827" name="Google Shape;827;gdd0cf43a56_0_27"/>
          <p:cNvPicPr preferRelativeResize="0"/>
          <p:nvPr/>
        </p:nvPicPr>
        <p:blipFill rotWithShape="1">
          <a:blip r:embed="rId4">
            <a:alphaModFix/>
          </a:blip>
          <a:srcRect/>
          <a:stretch/>
        </p:blipFill>
        <p:spPr>
          <a:xfrm>
            <a:off x="5277203" y="2226323"/>
            <a:ext cx="3845747" cy="3516259"/>
          </a:xfrm>
          <a:prstGeom prst="rect">
            <a:avLst/>
          </a:prstGeom>
          <a:noFill/>
          <a:ln>
            <a:noFill/>
          </a:ln>
        </p:spPr>
      </p:pic>
      <p:pic>
        <p:nvPicPr>
          <p:cNvPr id="828" name="Google Shape;828;gdd0cf43a56_0_27"/>
          <p:cNvPicPr preferRelativeResize="0"/>
          <p:nvPr/>
        </p:nvPicPr>
        <p:blipFill rotWithShape="1">
          <a:blip r:embed="rId3">
            <a:alphaModFix/>
          </a:blip>
          <a:srcRect/>
          <a:stretch/>
        </p:blipFill>
        <p:spPr>
          <a:xfrm>
            <a:off x="157397" y="2127676"/>
            <a:ext cx="4002823" cy="4002823"/>
          </a:xfrm>
          <a:prstGeom prst="rect">
            <a:avLst/>
          </a:prstGeom>
          <a:noFill/>
          <a:ln>
            <a:noFill/>
          </a:ln>
        </p:spPr>
      </p:pic>
      <p:cxnSp>
        <p:nvCxnSpPr>
          <p:cNvPr id="829" name="Google Shape;829;gdd0cf43a56_0_27"/>
          <p:cNvCxnSpPr/>
          <p:nvPr/>
        </p:nvCxnSpPr>
        <p:spPr>
          <a:xfrm rot="10800000" flipH="1">
            <a:off x="3043238" y="3300488"/>
            <a:ext cx="2859000" cy="828600"/>
          </a:xfrm>
          <a:prstGeom prst="straightConnector1">
            <a:avLst/>
          </a:prstGeom>
          <a:noFill/>
          <a:ln w="50800" cap="flat" cmpd="sng">
            <a:solidFill>
              <a:srgbClr val="FF0000"/>
            </a:solidFill>
            <a:prstDash val="solid"/>
            <a:round/>
            <a:headEnd type="none" w="sm" len="sm"/>
            <a:tailEnd type="triangle" w="med" len="med"/>
          </a:ln>
          <a:effectLst>
            <a:outerShdw blurRad="40000" dist="20000" dir="5400000" rotWithShape="0">
              <a:srgbClr val="000000">
                <a:alpha val="37650"/>
              </a:srgbClr>
            </a:outerShdw>
          </a:effectLst>
        </p:spPr>
      </p:cxnSp>
      <p:sp>
        <p:nvSpPr>
          <p:cNvPr id="830" name="Google Shape;830;gdd0cf43a56_0_27"/>
          <p:cNvSpPr/>
          <p:nvPr/>
        </p:nvSpPr>
        <p:spPr>
          <a:xfrm>
            <a:off x="1145516" y="3292484"/>
            <a:ext cx="1897800" cy="1673100"/>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1" name="Google Shape;831;gdd0cf43a56_0_27" descr="Questions"/>
          <p:cNvSpPr/>
          <p:nvPr/>
        </p:nvSpPr>
        <p:spPr>
          <a:xfrm>
            <a:off x="0" y="0"/>
            <a:ext cx="849600" cy="8496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614362" y="7318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b="1" u="sng"/>
              <a:t>Modern Atomic Model</a:t>
            </a:r>
            <a:r>
              <a:rPr lang="en-US" sz="3200"/>
              <a:t>: orbitals are clouds that show where electrons are most likely to be </a:t>
            </a:r>
            <a:endParaRPr/>
          </a:p>
        </p:txBody>
      </p:sp>
      <p:pic>
        <p:nvPicPr>
          <p:cNvPr id="188" name="Google Shape;188;p9"/>
          <p:cNvPicPr preferRelativeResize="0">
            <a:picLocks noGrp="1"/>
          </p:cNvPicPr>
          <p:nvPr>
            <p:ph type="body" idx="1"/>
          </p:nvPr>
        </p:nvPicPr>
        <p:blipFill rotWithShape="1">
          <a:blip r:embed="rId3">
            <a:alphaModFix/>
          </a:blip>
          <a:srcRect l="-40915" r="-40915"/>
          <a:stretch/>
        </p:blipFill>
        <p:spPr>
          <a:xfrm>
            <a:off x="898956" y="2092946"/>
            <a:ext cx="7411575" cy="4076081"/>
          </a:xfrm>
          <a:prstGeom prst="rect">
            <a:avLst/>
          </a:prstGeom>
          <a:noFill/>
          <a:ln w="9525" cap="flat" cmpd="sng">
            <a:solidFill>
              <a:schemeClr val="lt1"/>
            </a:solidFill>
            <a:prstDash val="solid"/>
            <a:round/>
            <a:headEnd type="none" w="sm" len="sm"/>
            <a:tailEnd type="none" w="sm" len="sm"/>
          </a:ln>
        </p:spPr>
      </p:pic>
      <p:sp>
        <p:nvSpPr>
          <p:cNvPr id="189" name="Google Shape;189;p9"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73"/>
          <p:cNvSpPr txBox="1"/>
          <p:nvPr/>
        </p:nvSpPr>
        <p:spPr>
          <a:xfrm>
            <a:off x="3284311" y="1090579"/>
            <a:ext cx="2575500" cy="110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Proton</a:t>
            </a:r>
            <a:endParaRPr/>
          </a:p>
        </p:txBody>
      </p:sp>
      <p:sp>
        <p:nvSpPr>
          <p:cNvPr id="838" name="Google Shape;838;p73"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9" name="Google Shape;839;p73"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74"/>
          <p:cNvSpPr txBox="1"/>
          <p:nvPr/>
        </p:nvSpPr>
        <p:spPr>
          <a:xfrm>
            <a:off x="479475" y="739225"/>
            <a:ext cx="84684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Protons</a:t>
            </a:r>
            <a:r>
              <a:rPr lang="en-US" sz="3500">
                <a:solidFill>
                  <a:schemeClr val="dk1"/>
                </a:solidFill>
                <a:latin typeface="Calibri"/>
                <a:ea typeface="Calibri"/>
                <a:cs typeface="Calibri"/>
                <a:sym typeface="Calibri"/>
              </a:rPr>
              <a:t>: positively charged subatomic particles found in the nucleus of an atom</a:t>
            </a:r>
            <a:endParaRPr sz="3500"/>
          </a:p>
        </p:txBody>
      </p:sp>
      <p:grpSp>
        <p:nvGrpSpPr>
          <p:cNvPr id="846" name="Google Shape;846;p74"/>
          <p:cNvGrpSpPr/>
          <p:nvPr/>
        </p:nvGrpSpPr>
        <p:grpSpPr>
          <a:xfrm>
            <a:off x="2124274" y="2455008"/>
            <a:ext cx="4895451" cy="4123004"/>
            <a:chOff x="2592402" y="1354870"/>
            <a:chExt cx="4895451" cy="4123004"/>
          </a:xfrm>
        </p:grpSpPr>
        <p:pic>
          <p:nvPicPr>
            <p:cNvPr id="847" name="Google Shape;847;p74"/>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848" name="Google Shape;848;p74"/>
            <p:cNvSpPr txBox="1"/>
            <p:nvPr/>
          </p:nvSpPr>
          <p:spPr>
            <a:xfrm>
              <a:off x="5815838" y="1354870"/>
              <a:ext cx="116288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a:p>
          </p:txBody>
        </p:sp>
        <p:sp>
          <p:nvSpPr>
            <p:cNvPr id="849" name="Google Shape;849;p74"/>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850" name="Google Shape;850;p74"/>
            <p:cNvCxnSpPr>
              <a:stCxn id="848" idx="2"/>
            </p:cNvCxnSpPr>
            <p:nvPr/>
          </p:nvCxnSpPr>
          <p:spPr>
            <a:xfrm flipH="1">
              <a:off x="4670179" y="1862701"/>
              <a:ext cx="17271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851" name="Google Shape;851;p74"/>
            <p:cNvSpPr/>
            <p:nvPr/>
          </p:nvSpPr>
          <p:spPr>
            <a:xfrm>
              <a:off x="6377832" y="1839617"/>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852" name="Google Shape;852;p74"/>
            <p:cNvCxnSpPr>
              <a:stCxn id="853" idx="0"/>
            </p:cNvCxnSpPr>
            <p:nvPr/>
          </p:nvCxnSpPr>
          <p:spPr>
            <a:xfrm rot="10800000">
              <a:off x="5325151" y="3957529"/>
              <a:ext cx="1499700" cy="96690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853" name="Google Shape;853;p74"/>
            <p:cNvSpPr txBox="1"/>
            <p:nvPr/>
          </p:nvSpPr>
          <p:spPr>
            <a:xfrm>
              <a:off x="6161849" y="4924429"/>
              <a:ext cx="1326004"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Nucleus</a:t>
              </a:r>
              <a:endParaRPr/>
            </a:p>
          </p:txBody>
        </p:sp>
      </p:grpSp>
      <p:sp>
        <p:nvSpPr>
          <p:cNvPr id="854" name="Google Shape;854;p74"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55" name="Google Shape;855;p74" descr="Blog"/>
          <p:cNvPicPr preferRelativeResize="0"/>
          <p:nvPr/>
        </p:nvPicPr>
        <p:blipFill rotWithShape="1">
          <a:blip r:embed="rId5">
            <a:alphaModFix/>
          </a:blip>
          <a:srcRect/>
          <a:stretch/>
        </p:blipFill>
        <p:spPr>
          <a:xfrm>
            <a:off x="849542" y="187766"/>
            <a:ext cx="474009" cy="47400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gdae0965b00_0_21"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gdae0965b00_0_21"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gdae0965b00_0_27"/>
          <p:cNvSpPr txBox="1"/>
          <p:nvPr/>
        </p:nvSpPr>
        <p:spPr>
          <a:xfrm>
            <a:off x="849550" y="587500"/>
            <a:ext cx="79602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are protons?</a:t>
            </a:r>
            <a:endParaRPr sz="4000"/>
          </a:p>
        </p:txBody>
      </p:sp>
      <p:sp>
        <p:nvSpPr>
          <p:cNvPr id="869" name="Google Shape;869;gdae0965b00_0_27"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0" name="Google Shape;870;gdae0965b00_0_27"/>
          <p:cNvGrpSpPr/>
          <p:nvPr/>
        </p:nvGrpSpPr>
        <p:grpSpPr>
          <a:xfrm>
            <a:off x="2124274" y="2041258"/>
            <a:ext cx="4895447" cy="4123003"/>
            <a:chOff x="2592402" y="1354870"/>
            <a:chExt cx="4895447" cy="4123003"/>
          </a:xfrm>
        </p:grpSpPr>
        <p:pic>
          <p:nvPicPr>
            <p:cNvPr id="871" name="Google Shape;871;gdae0965b00_0_27"/>
            <p:cNvPicPr preferRelativeResize="0"/>
            <p:nvPr/>
          </p:nvPicPr>
          <p:blipFill rotWithShape="1">
            <a:blip r:embed="rId4">
              <a:alphaModFix/>
            </a:blip>
            <a:srcRect/>
            <a:stretch/>
          </p:blipFill>
          <p:spPr>
            <a:xfrm>
              <a:off x="2592402" y="1475050"/>
              <a:ext cx="4002823" cy="4002823"/>
            </a:xfrm>
            <a:prstGeom prst="rect">
              <a:avLst/>
            </a:prstGeom>
            <a:noFill/>
            <a:ln>
              <a:noFill/>
            </a:ln>
          </p:spPr>
        </p:pic>
        <p:sp>
          <p:nvSpPr>
            <p:cNvPr id="872" name="Google Shape;872;gdae0965b00_0_27"/>
            <p:cNvSpPr txBox="1"/>
            <p:nvPr/>
          </p:nvSpPr>
          <p:spPr>
            <a:xfrm>
              <a:off x="5815838" y="1354870"/>
              <a:ext cx="11628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a:p>
          </p:txBody>
        </p:sp>
        <p:sp>
          <p:nvSpPr>
            <p:cNvPr id="873" name="Google Shape;873;gdae0965b00_0_27"/>
            <p:cNvSpPr/>
            <p:nvPr/>
          </p:nvSpPr>
          <p:spPr>
            <a:xfrm>
              <a:off x="3743312" y="2633422"/>
              <a:ext cx="1686300" cy="1673100"/>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874" name="Google Shape;874;gdae0965b00_0_27"/>
            <p:cNvCxnSpPr>
              <a:stCxn id="872" idx="2"/>
            </p:cNvCxnSpPr>
            <p:nvPr/>
          </p:nvCxnSpPr>
          <p:spPr>
            <a:xfrm flipH="1">
              <a:off x="4670138" y="1862770"/>
              <a:ext cx="17271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50"/>
                </a:srgbClr>
              </a:outerShdw>
            </a:effectLst>
          </p:spPr>
        </p:cxnSp>
        <p:sp>
          <p:nvSpPr>
            <p:cNvPr id="875" name="Google Shape;875;gdae0965b00_0_27"/>
            <p:cNvSpPr/>
            <p:nvPr/>
          </p:nvSpPr>
          <p:spPr>
            <a:xfrm>
              <a:off x="6377832" y="1839617"/>
              <a:ext cx="476400" cy="497700"/>
            </a:xfrm>
            <a:prstGeom prst="plus">
              <a:avLst>
                <a:gd name="adj" fmla="val 35811"/>
              </a:avLst>
            </a:prstGeom>
            <a:solidFill>
              <a:srgbClr val="FF0000"/>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876" name="Google Shape;876;gdae0965b00_0_27"/>
            <p:cNvCxnSpPr>
              <a:stCxn id="877" idx="0"/>
            </p:cNvCxnSpPr>
            <p:nvPr/>
          </p:nvCxnSpPr>
          <p:spPr>
            <a:xfrm rot="10800000">
              <a:off x="5325149" y="3957529"/>
              <a:ext cx="1499700" cy="96690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50"/>
                </a:srgbClr>
              </a:outerShdw>
            </a:effectLst>
          </p:spPr>
        </p:cxnSp>
        <p:sp>
          <p:nvSpPr>
            <p:cNvPr id="877" name="Google Shape;877;gdae0965b00_0_27"/>
            <p:cNvSpPr txBox="1"/>
            <p:nvPr/>
          </p:nvSpPr>
          <p:spPr>
            <a:xfrm>
              <a:off x="6161849" y="4924429"/>
              <a:ext cx="13260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Nucleus</a:t>
              </a:r>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883" name="Google Shape;883;p75"/>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884" name="Google Shape;884;p75"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76"/>
          <p:cNvSpPr txBox="1"/>
          <p:nvPr/>
        </p:nvSpPr>
        <p:spPr>
          <a:xfrm>
            <a:off x="1058779" y="710616"/>
            <a:ext cx="729539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Number of protons = type of element </a:t>
            </a:r>
            <a:endParaRPr/>
          </a:p>
        </p:txBody>
      </p:sp>
      <p:pic>
        <p:nvPicPr>
          <p:cNvPr id="891" name="Google Shape;891;p76"/>
          <p:cNvPicPr preferRelativeResize="0"/>
          <p:nvPr/>
        </p:nvPicPr>
        <p:blipFill rotWithShape="1">
          <a:blip r:embed="rId3">
            <a:alphaModFix/>
          </a:blip>
          <a:srcRect/>
          <a:stretch/>
        </p:blipFill>
        <p:spPr>
          <a:xfrm>
            <a:off x="1364456" y="1784349"/>
            <a:ext cx="6415087" cy="4087813"/>
          </a:xfrm>
          <a:prstGeom prst="rect">
            <a:avLst/>
          </a:prstGeom>
          <a:noFill/>
          <a:ln>
            <a:noFill/>
          </a:ln>
        </p:spPr>
      </p:pic>
      <p:sp>
        <p:nvSpPr>
          <p:cNvPr id="892" name="Google Shape;892;p76"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AMU = </a:t>
            </a:r>
            <a:r>
              <a:rPr lang="en-US" b="1" u="sng">
                <a:solidFill>
                  <a:srgbClr val="FF0000"/>
                </a:solidFill>
              </a:rPr>
              <a:t>A</a:t>
            </a:r>
            <a:r>
              <a:rPr lang="en-US"/>
              <a:t>tomic </a:t>
            </a:r>
            <a:r>
              <a:rPr lang="en-US" b="1" u="sng">
                <a:solidFill>
                  <a:srgbClr val="FF0000"/>
                </a:solidFill>
              </a:rPr>
              <a:t>M</a:t>
            </a:r>
            <a:r>
              <a:rPr lang="en-US"/>
              <a:t>ass </a:t>
            </a:r>
            <a:r>
              <a:rPr lang="en-US" b="1" u="sng">
                <a:solidFill>
                  <a:srgbClr val="FF0000"/>
                </a:solidFill>
              </a:rPr>
              <a:t>U</a:t>
            </a:r>
            <a:r>
              <a:rPr lang="en-US"/>
              <a:t>nit</a:t>
            </a:r>
            <a:endParaRPr/>
          </a:p>
        </p:txBody>
      </p:sp>
      <p:pic>
        <p:nvPicPr>
          <p:cNvPr id="899" name="Google Shape;899;p77" descr="measure.jpg"/>
          <p:cNvPicPr preferRelativeResize="0">
            <a:picLocks noGrp="1"/>
          </p:cNvPicPr>
          <p:nvPr>
            <p:ph type="body" idx="1"/>
          </p:nvPr>
        </p:nvPicPr>
        <p:blipFill rotWithShape="1">
          <a:blip r:embed="rId3">
            <a:alphaModFix/>
          </a:blip>
          <a:srcRect l="-9550" r="-9550"/>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900" name="Google Shape;900;p77"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pic>
        <p:nvPicPr>
          <p:cNvPr id="906" name="Google Shape;906;p78"/>
          <p:cNvPicPr preferRelativeResize="0">
            <a:picLocks noGrp="1"/>
          </p:cNvPicPr>
          <p:nvPr>
            <p:ph type="body" idx="1"/>
          </p:nvPr>
        </p:nvPicPr>
        <p:blipFill rotWithShape="1">
          <a:blip r:embed="rId3">
            <a:alphaModFix/>
          </a:blip>
          <a:srcRect l="31724" t="44348" r="55850" b="44828"/>
          <a:stretch/>
        </p:blipFill>
        <p:spPr>
          <a:xfrm>
            <a:off x="841208" y="1793222"/>
            <a:ext cx="3760690" cy="3275686"/>
          </a:xfrm>
          <a:prstGeom prst="rect">
            <a:avLst/>
          </a:prstGeom>
          <a:noFill/>
          <a:ln w="9525" cap="flat" cmpd="sng">
            <a:solidFill>
              <a:schemeClr val="lt1"/>
            </a:solidFill>
            <a:prstDash val="solid"/>
            <a:round/>
            <a:headEnd type="none" w="sm" len="sm"/>
            <a:tailEnd type="none" w="sm" len="sm"/>
          </a:ln>
        </p:spPr>
      </p:pic>
      <p:sp>
        <p:nvSpPr>
          <p:cNvPr id="907" name="Google Shape;907;p78"/>
          <p:cNvSpPr txBox="1"/>
          <p:nvPr/>
        </p:nvSpPr>
        <p:spPr>
          <a:xfrm>
            <a:off x="5179194" y="2870215"/>
            <a:ext cx="257310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 1 amu</a:t>
            </a:r>
            <a:endParaRPr sz="4000">
              <a:solidFill>
                <a:schemeClr val="dk1"/>
              </a:solidFill>
              <a:latin typeface="Calibri"/>
              <a:ea typeface="Calibri"/>
              <a:cs typeface="Calibri"/>
              <a:sym typeface="Calibri"/>
            </a:endParaRPr>
          </a:p>
        </p:txBody>
      </p:sp>
      <p:sp>
        <p:nvSpPr>
          <p:cNvPr id="908" name="Google Shape;908;p78"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79"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80"/>
          <p:cNvSpPr txBox="1"/>
          <p:nvPr/>
        </p:nvSpPr>
        <p:spPr>
          <a:xfrm>
            <a:off x="0" y="808253"/>
            <a:ext cx="9144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are protons?</a:t>
            </a:r>
            <a:endParaRPr sz="4000"/>
          </a:p>
        </p:txBody>
      </p:sp>
      <p:grpSp>
        <p:nvGrpSpPr>
          <p:cNvPr id="921" name="Google Shape;921;p80"/>
          <p:cNvGrpSpPr/>
          <p:nvPr/>
        </p:nvGrpSpPr>
        <p:grpSpPr>
          <a:xfrm>
            <a:off x="2124274" y="2455008"/>
            <a:ext cx="4386318" cy="4123004"/>
            <a:chOff x="2592402" y="1354870"/>
            <a:chExt cx="4386318" cy="4123004"/>
          </a:xfrm>
        </p:grpSpPr>
        <p:pic>
          <p:nvPicPr>
            <p:cNvPr id="922" name="Google Shape;922;p80"/>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923" name="Google Shape;923;p80"/>
            <p:cNvSpPr txBox="1"/>
            <p:nvPr/>
          </p:nvSpPr>
          <p:spPr>
            <a:xfrm>
              <a:off x="5815838" y="1354870"/>
              <a:ext cx="116288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a:p>
          </p:txBody>
        </p:sp>
        <p:sp>
          <p:nvSpPr>
            <p:cNvPr id="924" name="Google Shape;924;p80"/>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925" name="Google Shape;925;p80"/>
            <p:cNvCxnSpPr>
              <a:stCxn id="923" idx="2"/>
            </p:cNvCxnSpPr>
            <p:nvPr/>
          </p:nvCxnSpPr>
          <p:spPr>
            <a:xfrm flipH="1">
              <a:off x="4670179" y="1862701"/>
              <a:ext cx="17271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926" name="Google Shape;926;p80"/>
            <p:cNvSpPr/>
            <p:nvPr/>
          </p:nvSpPr>
          <p:spPr>
            <a:xfrm>
              <a:off x="6377832" y="1839617"/>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927" name="Google Shape;927;p8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81"/>
          <p:cNvSpPr txBox="1"/>
          <p:nvPr/>
        </p:nvSpPr>
        <p:spPr>
          <a:xfrm>
            <a:off x="0" y="808253"/>
            <a:ext cx="9144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Where are protons found?</a:t>
            </a:r>
            <a:endParaRPr sz="4000"/>
          </a:p>
        </p:txBody>
      </p:sp>
      <p:grpSp>
        <p:nvGrpSpPr>
          <p:cNvPr id="934" name="Google Shape;934;p81"/>
          <p:cNvGrpSpPr/>
          <p:nvPr/>
        </p:nvGrpSpPr>
        <p:grpSpPr>
          <a:xfrm>
            <a:off x="2124274" y="2455008"/>
            <a:ext cx="4386318" cy="4123004"/>
            <a:chOff x="2592402" y="1354870"/>
            <a:chExt cx="4386318" cy="4123004"/>
          </a:xfrm>
        </p:grpSpPr>
        <p:pic>
          <p:nvPicPr>
            <p:cNvPr id="935" name="Google Shape;935;p81"/>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936" name="Google Shape;936;p81"/>
            <p:cNvSpPr txBox="1"/>
            <p:nvPr/>
          </p:nvSpPr>
          <p:spPr>
            <a:xfrm>
              <a:off x="5815838" y="1354870"/>
              <a:ext cx="116288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a:p>
          </p:txBody>
        </p:sp>
        <p:sp>
          <p:nvSpPr>
            <p:cNvPr id="937" name="Google Shape;937;p81"/>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938" name="Google Shape;938;p81"/>
            <p:cNvCxnSpPr>
              <a:stCxn id="936" idx="2"/>
            </p:cNvCxnSpPr>
            <p:nvPr/>
          </p:nvCxnSpPr>
          <p:spPr>
            <a:xfrm flipH="1">
              <a:off x="4670179" y="1862701"/>
              <a:ext cx="17271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939" name="Google Shape;939;p81"/>
            <p:cNvSpPr/>
            <p:nvPr/>
          </p:nvSpPr>
          <p:spPr>
            <a:xfrm>
              <a:off x="6377832" y="1839617"/>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940" name="Google Shape;940;p8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82"/>
          <p:cNvSpPr txBox="1">
            <a:spLocks noGrp="1"/>
          </p:cNvSpPr>
          <p:nvPr>
            <p:ph type="title"/>
          </p:nvPr>
        </p:nvSpPr>
        <p:spPr>
          <a:xfrm>
            <a:off x="749529" y="481921"/>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3500"/>
              <a:t>What does AMU stand for and why is it important?</a:t>
            </a:r>
            <a:endParaRPr sz="3500"/>
          </a:p>
        </p:txBody>
      </p:sp>
      <p:pic>
        <p:nvPicPr>
          <p:cNvPr id="947" name="Google Shape;947;p82" descr="measure.jpg"/>
          <p:cNvPicPr preferRelativeResize="0">
            <a:picLocks noGrp="1"/>
          </p:cNvPicPr>
          <p:nvPr>
            <p:ph type="body" idx="1"/>
          </p:nvPr>
        </p:nvPicPr>
        <p:blipFill rotWithShape="1">
          <a:blip r:embed="rId3">
            <a:alphaModFix/>
          </a:blip>
          <a:srcRect l="-9550" r="-9550"/>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948" name="Google Shape;948;p8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pic>
        <p:nvPicPr>
          <p:cNvPr id="954" name="Google Shape;954;p83"/>
          <p:cNvPicPr preferRelativeResize="0">
            <a:picLocks noGrp="1"/>
          </p:cNvPicPr>
          <p:nvPr>
            <p:ph type="body" idx="1"/>
          </p:nvPr>
        </p:nvPicPr>
        <p:blipFill rotWithShape="1">
          <a:blip r:embed="rId3">
            <a:alphaModFix/>
          </a:blip>
          <a:srcRect l="31724" t="44348" r="55850" b="44828"/>
          <a:stretch/>
        </p:blipFill>
        <p:spPr>
          <a:xfrm>
            <a:off x="841208" y="1793222"/>
            <a:ext cx="3760690" cy="3275686"/>
          </a:xfrm>
          <a:prstGeom prst="rect">
            <a:avLst/>
          </a:prstGeom>
          <a:noFill/>
          <a:ln w="9525" cap="flat" cmpd="sng">
            <a:solidFill>
              <a:schemeClr val="lt1"/>
            </a:solidFill>
            <a:prstDash val="solid"/>
            <a:round/>
            <a:headEnd type="none" w="sm" len="sm"/>
            <a:tailEnd type="none" w="sm" len="sm"/>
          </a:ln>
        </p:spPr>
      </p:pic>
      <p:sp>
        <p:nvSpPr>
          <p:cNvPr id="955" name="Google Shape;955;p83"/>
          <p:cNvSpPr txBox="1"/>
          <p:nvPr/>
        </p:nvSpPr>
        <p:spPr>
          <a:xfrm>
            <a:off x="5179194" y="2870215"/>
            <a:ext cx="257310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 ? amu</a:t>
            </a:r>
            <a:endParaRPr sz="4000">
              <a:solidFill>
                <a:schemeClr val="dk1"/>
              </a:solidFill>
              <a:latin typeface="Calibri"/>
              <a:ea typeface="Calibri"/>
              <a:cs typeface="Calibri"/>
              <a:sym typeface="Calibri"/>
            </a:endParaRPr>
          </a:p>
        </p:txBody>
      </p:sp>
      <p:sp>
        <p:nvSpPr>
          <p:cNvPr id="956" name="Google Shape;956;p83"/>
          <p:cNvSpPr txBox="1">
            <a:spLocks noGrp="1"/>
          </p:cNvSpPr>
          <p:nvPr>
            <p:ph type="title"/>
          </p:nvPr>
        </p:nvSpPr>
        <p:spPr>
          <a:xfrm>
            <a:off x="749529" y="481921"/>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the weight of each proton?</a:t>
            </a:r>
            <a:endParaRPr/>
          </a:p>
        </p:txBody>
      </p:sp>
      <p:sp>
        <p:nvSpPr>
          <p:cNvPr id="957" name="Google Shape;957;p83"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84"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4" name="Google Shape;964;p84"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8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1" name="Google Shape;971;p85"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972" name="Google Shape;972;p85" descr="What is Electricity? - learn.sparkfun.com"/>
          <p:cNvPicPr preferRelativeResize="0"/>
          <p:nvPr/>
        </p:nvPicPr>
        <p:blipFill rotWithShape="1">
          <a:blip r:embed="rId5">
            <a:alphaModFix/>
          </a:blip>
          <a:srcRect r="29287"/>
          <a:stretch/>
        </p:blipFill>
        <p:spPr>
          <a:xfrm>
            <a:off x="1814512" y="1400968"/>
            <a:ext cx="5514975" cy="5114132"/>
          </a:xfrm>
          <a:prstGeom prst="rect">
            <a:avLst/>
          </a:prstGeom>
          <a:noFill/>
          <a:ln>
            <a:noFill/>
          </a:ln>
        </p:spPr>
      </p:pic>
      <p:sp>
        <p:nvSpPr>
          <p:cNvPr id="973" name="Google Shape;973;p85"/>
          <p:cNvSpPr/>
          <p:nvPr/>
        </p:nvSpPr>
        <p:spPr>
          <a:xfrm>
            <a:off x="3743325" y="3128963"/>
            <a:ext cx="1028700" cy="74295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4" name="Google Shape;974;p85"/>
          <p:cNvSpPr txBox="1"/>
          <p:nvPr/>
        </p:nvSpPr>
        <p:spPr>
          <a:xfrm>
            <a:off x="5917705" y="1828677"/>
            <a:ext cx="116288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a:p>
        </p:txBody>
      </p:sp>
      <p:cxnSp>
        <p:nvCxnSpPr>
          <p:cNvPr id="975" name="Google Shape;975;p85"/>
          <p:cNvCxnSpPr>
            <a:stCxn id="974" idx="2"/>
          </p:cNvCxnSpPr>
          <p:nvPr/>
        </p:nvCxnSpPr>
        <p:spPr>
          <a:xfrm flipH="1">
            <a:off x="4772046" y="2336508"/>
            <a:ext cx="17271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976" name="Google Shape;976;p85"/>
          <p:cNvSpPr/>
          <p:nvPr/>
        </p:nvSpPr>
        <p:spPr>
          <a:xfrm>
            <a:off x="6479699" y="2313424"/>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pic>
        <p:nvPicPr>
          <p:cNvPr id="982" name="Google Shape;982;p86" descr="Science for Kids: The Atom"/>
          <p:cNvPicPr preferRelativeResize="0"/>
          <p:nvPr/>
        </p:nvPicPr>
        <p:blipFill rotWithShape="1">
          <a:blip r:embed="rId3">
            <a:alphaModFix/>
          </a:blip>
          <a:srcRect/>
          <a:stretch/>
        </p:blipFill>
        <p:spPr>
          <a:xfrm>
            <a:off x="1711771" y="492919"/>
            <a:ext cx="5720457" cy="5872161"/>
          </a:xfrm>
          <a:prstGeom prst="rect">
            <a:avLst/>
          </a:prstGeom>
          <a:noFill/>
          <a:ln>
            <a:noFill/>
          </a:ln>
        </p:spPr>
      </p:pic>
      <p:sp>
        <p:nvSpPr>
          <p:cNvPr id="983" name="Google Shape;983;p86"/>
          <p:cNvSpPr/>
          <p:nvPr/>
        </p:nvSpPr>
        <p:spPr>
          <a:xfrm>
            <a:off x="5862049" y="2260958"/>
            <a:ext cx="1800224" cy="74295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4" name="Google Shape;984;p86"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5" name="Google Shape;985;p86"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8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2" name="Google Shape;992;p87"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grpSp>
        <p:nvGrpSpPr>
          <p:cNvPr id="993" name="Google Shape;993;p87"/>
          <p:cNvGrpSpPr/>
          <p:nvPr/>
        </p:nvGrpSpPr>
        <p:grpSpPr>
          <a:xfrm>
            <a:off x="1391347" y="735230"/>
            <a:ext cx="6815762" cy="5514975"/>
            <a:chOff x="1653992" y="128587"/>
            <a:chExt cx="6815762" cy="5514975"/>
          </a:xfrm>
        </p:grpSpPr>
        <p:pic>
          <p:nvPicPr>
            <p:cNvPr id="994" name="Google Shape;994;p87"/>
            <p:cNvPicPr preferRelativeResize="0"/>
            <p:nvPr/>
          </p:nvPicPr>
          <p:blipFill rotWithShape="1">
            <a:blip r:embed="rId5">
              <a:alphaModFix/>
            </a:blip>
            <a:srcRect/>
            <a:stretch/>
          </p:blipFill>
          <p:spPr>
            <a:xfrm>
              <a:off x="1653992" y="128587"/>
              <a:ext cx="6086474" cy="5514975"/>
            </a:xfrm>
            <a:prstGeom prst="rect">
              <a:avLst/>
            </a:prstGeom>
            <a:noFill/>
            <a:ln>
              <a:noFill/>
            </a:ln>
          </p:spPr>
        </p:pic>
        <p:sp>
          <p:nvSpPr>
            <p:cNvPr id="995" name="Google Shape;995;p87"/>
            <p:cNvSpPr txBox="1"/>
            <p:nvPr/>
          </p:nvSpPr>
          <p:spPr>
            <a:xfrm>
              <a:off x="7306872" y="1274785"/>
              <a:ext cx="116288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a:p>
          </p:txBody>
        </p:sp>
        <p:cxnSp>
          <p:nvCxnSpPr>
            <p:cNvPr id="996" name="Google Shape;996;p87"/>
            <p:cNvCxnSpPr/>
            <p:nvPr/>
          </p:nvCxnSpPr>
          <p:spPr>
            <a:xfrm flipH="1">
              <a:off x="5683066" y="1747767"/>
              <a:ext cx="1623807" cy="995433"/>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88"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89"/>
          <p:cNvSpPr txBox="1"/>
          <p:nvPr/>
        </p:nvSpPr>
        <p:spPr>
          <a:xfrm>
            <a:off x="0" y="808253"/>
            <a:ext cx="9144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are protons?</a:t>
            </a:r>
            <a:endParaRPr sz="4000"/>
          </a:p>
        </p:txBody>
      </p:sp>
      <p:grpSp>
        <p:nvGrpSpPr>
          <p:cNvPr id="1009" name="Google Shape;1009;p89"/>
          <p:cNvGrpSpPr/>
          <p:nvPr/>
        </p:nvGrpSpPr>
        <p:grpSpPr>
          <a:xfrm>
            <a:off x="2237290" y="1684446"/>
            <a:ext cx="4386318" cy="4123004"/>
            <a:chOff x="2592402" y="1354870"/>
            <a:chExt cx="4386318" cy="4123004"/>
          </a:xfrm>
        </p:grpSpPr>
        <p:pic>
          <p:nvPicPr>
            <p:cNvPr id="1010" name="Google Shape;1010;p89"/>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1011" name="Google Shape;1011;p89"/>
            <p:cNvSpPr txBox="1"/>
            <p:nvPr/>
          </p:nvSpPr>
          <p:spPr>
            <a:xfrm>
              <a:off x="5815838" y="1354870"/>
              <a:ext cx="116288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a:p>
          </p:txBody>
        </p:sp>
        <p:sp>
          <p:nvSpPr>
            <p:cNvPr id="1012" name="Google Shape;1012;p89"/>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013" name="Google Shape;1013;p89"/>
            <p:cNvCxnSpPr>
              <a:stCxn id="1011" idx="2"/>
            </p:cNvCxnSpPr>
            <p:nvPr/>
          </p:nvCxnSpPr>
          <p:spPr>
            <a:xfrm flipH="1">
              <a:off x="4670179" y="1862701"/>
              <a:ext cx="17271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1014" name="Google Shape;1014;p89"/>
            <p:cNvSpPr/>
            <p:nvPr/>
          </p:nvSpPr>
          <p:spPr>
            <a:xfrm>
              <a:off x="6377832" y="1839617"/>
              <a:ext cx="476295" cy="497777"/>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1015" name="Google Shape;1015;p89"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pic>
        <p:nvPicPr>
          <p:cNvPr id="1021" name="Google Shape;1021;p90"/>
          <p:cNvPicPr preferRelativeResize="0"/>
          <p:nvPr/>
        </p:nvPicPr>
        <p:blipFill rotWithShape="1">
          <a:blip r:embed="rId3">
            <a:alphaModFix/>
          </a:blip>
          <a:srcRect/>
          <a:stretch/>
        </p:blipFill>
        <p:spPr>
          <a:xfrm>
            <a:off x="2034283" y="1639968"/>
            <a:ext cx="5216310" cy="5018008"/>
          </a:xfrm>
          <a:prstGeom prst="rect">
            <a:avLst/>
          </a:prstGeom>
          <a:noFill/>
          <a:ln>
            <a:noFill/>
          </a:ln>
        </p:spPr>
      </p:pic>
      <p:sp>
        <p:nvSpPr>
          <p:cNvPr id="1022" name="Google Shape;1022;p90"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90"/>
          <p:cNvSpPr txBox="1"/>
          <p:nvPr/>
        </p:nvSpPr>
        <p:spPr>
          <a:xfrm>
            <a:off x="769100" y="470275"/>
            <a:ext cx="81096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Where are the protons in this model? Explain your answer.</a:t>
            </a:r>
            <a:endParaRPr sz="3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1"/>
          <p:cNvSpPr txBox="1"/>
          <p:nvPr/>
        </p:nvSpPr>
        <p:spPr>
          <a:xfrm>
            <a:off x="804656" y="728259"/>
            <a:ext cx="74154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Calibri"/>
                <a:ea typeface="Calibri"/>
                <a:cs typeface="Calibri"/>
                <a:sym typeface="Calibri"/>
              </a:rPr>
              <a:t> </a:t>
            </a:r>
            <a:endParaRPr/>
          </a:p>
        </p:txBody>
      </p:sp>
      <p:sp>
        <p:nvSpPr>
          <p:cNvPr id="202" name="Google Shape;202;p11"/>
          <p:cNvSpPr/>
          <p:nvPr/>
        </p:nvSpPr>
        <p:spPr>
          <a:xfrm>
            <a:off x="733703" y="728261"/>
            <a:ext cx="748641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 </a:t>
            </a:r>
            <a:endParaRPr/>
          </a:p>
        </p:txBody>
      </p:sp>
      <p:sp>
        <p:nvSpPr>
          <p:cNvPr id="203" name="Google Shape;203;p11"/>
          <p:cNvSpPr txBox="1"/>
          <p:nvPr/>
        </p:nvSpPr>
        <p:spPr>
          <a:xfrm>
            <a:off x="733703" y="666706"/>
            <a:ext cx="80958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are the two qualities of matter?</a:t>
            </a:r>
            <a:endParaRPr sz="4000">
              <a:solidFill>
                <a:srgbClr val="FF0000"/>
              </a:solidFill>
              <a:latin typeface="Calibri"/>
              <a:ea typeface="Calibri"/>
              <a:cs typeface="Calibri"/>
              <a:sym typeface="Calibri"/>
            </a:endParaRPr>
          </a:p>
        </p:txBody>
      </p:sp>
      <p:pic>
        <p:nvPicPr>
          <p:cNvPr id="204" name="Google Shape;204;p11"/>
          <p:cNvPicPr preferRelativeResize="0"/>
          <p:nvPr/>
        </p:nvPicPr>
        <p:blipFill rotWithShape="1">
          <a:blip r:embed="rId3">
            <a:alphaModFix/>
          </a:blip>
          <a:srcRect/>
          <a:stretch/>
        </p:blipFill>
        <p:spPr>
          <a:xfrm>
            <a:off x="1786858" y="2247152"/>
            <a:ext cx="5451058" cy="3748127"/>
          </a:xfrm>
          <a:prstGeom prst="rect">
            <a:avLst/>
          </a:prstGeom>
          <a:noFill/>
          <a:ln>
            <a:noFill/>
          </a:ln>
        </p:spPr>
      </p:pic>
      <p:sp>
        <p:nvSpPr>
          <p:cNvPr id="205" name="Google Shape;205;p1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pic>
        <p:nvPicPr>
          <p:cNvPr id="1029" name="Google Shape;1029;p91" descr="What is Electricity? - learn.sparkfun.com"/>
          <p:cNvPicPr preferRelativeResize="0"/>
          <p:nvPr/>
        </p:nvPicPr>
        <p:blipFill rotWithShape="1">
          <a:blip r:embed="rId3">
            <a:alphaModFix/>
          </a:blip>
          <a:srcRect r="29287"/>
          <a:stretch/>
        </p:blipFill>
        <p:spPr>
          <a:xfrm>
            <a:off x="1814512" y="1400968"/>
            <a:ext cx="5514975" cy="5114132"/>
          </a:xfrm>
          <a:prstGeom prst="rect">
            <a:avLst/>
          </a:prstGeom>
          <a:noFill/>
          <a:ln>
            <a:noFill/>
          </a:ln>
        </p:spPr>
      </p:pic>
      <p:sp>
        <p:nvSpPr>
          <p:cNvPr id="1030" name="Google Shape;1030;p91"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91"/>
          <p:cNvSpPr txBox="1"/>
          <p:nvPr/>
        </p:nvSpPr>
        <p:spPr>
          <a:xfrm>
            <a:off x="849550" y="231275"/>
            <a:ext cx="81102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Where are the protons in the model? Explain your answer.</a:t>
            </a:r>
            <a:endParaRPr sz="35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pic>
        <p:nvPicPr>
          <p:cNvPr id="1037" name="Google Shape;1037;p92" descr="Science for Kids: The Atom"/>
          <p:cNvPicPr preferRelativeResize="0"/>
          <p:nvPr/>
        </p:nvPicPr>
        <p:blipFill rotWithShape="1">
          <a:blip r:embed="rId3">
            <a:alphaModFix/>
          </a:blip>
          <a:srcRect/>
          <a:stretch/>
        </p:blipFill>
        <p:spPr>
          <a:xfrm>
            <a:off x="2236549" y="2100263"/>
            <a:ext cx="5197601" cy="4757737"/>
          </a:xfrm>
          <a:prstGeom prst="rect">
            <a:avLst/>
          </a:prstGeom>
          <a:noFill/>
          <a:ln>
            <a:noFill/>
          </a:ln>
        </p:spPr>
      </p:pic>
      <p:sp>
        <p:nvSpPr>
          <p:cNvPr id="1038" name="Google Shape;1038;p9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92"/>
          <p:cNvSpPr txBox="1"/>
          <p:nvPr/>
        </p:nvSpPr>
        <p:spPr>
          <a:xfrm>
            <a:off x="849550" y="391775"/>
            <a:ext cx="7971600" cy="1708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If the protons in this model were not labeled, how could we know where to find them?</a:t>
            </a:r>
            <a:endParaRPr sz="35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93"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6" name="Google Shape;1046;p93"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grpSp>
        <p:nvGrpSpPr>
          <p:cNvPr id="1052" name="Google Shape;1052;p94"/>
          <p:cNvGrpSpPr/>
          <p:nvPr/>
        </p:nvGrpSpPr>
        <p:grpSpPr>
          <a:xfrm>
            <a:off x="1789120" y="766100"/>
            <a:ext cx="5565760" cy="5325800"/>
            <a:chOff x="2592402" y="1475050"/>
            <a:chExt cx="4002824" cy="4002824"/>
          </a:xfrm>
        </p:grpSpPr>
        <p:pic>
          <p:nvPicPr>
            <p:cNvPr id="1053" name="Google Shape;1053;p94"/>
            <p:cNvPicPr preferRelativeResize="0"/>
            <p:nvPr/>
          </p:nvPicPr>
          <p:blipFill rotWithShape="1">
            <a:blip r:embed="rId3">
              <a:alphaModFix/>
            </a:blip>
            <a:srcRect/>
            <a:stretch/>
          </p:blipFill>
          <p:spPr>
            <a:xfrm>
              <a:off x="2592402" y="1475050"/>
              <a:ext cx="4002824" cy="4002824"/>
            </a:xfrm>
            <a:prstGeom prst="rect">
              <a:avLst/>
            </a:prstGeom>
            <a:noFill/>
            <a:ln>
              <a:noFill/>
            </a:ln>
          </p:spPr>
        </p:pic>
        <p:sp>
          <p:nvSpPr>
            <p:cNvPr id="1054" name="Google Shape;1054;p94"/>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55" name="Google Shape;1055;p94"/>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56" name="Google Shape;1056;p94"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7" name="Google Shape;1057;p94"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pic>
        <p:nvPicPr>
          <p:cNvPr id="1063" name="Google Shape;1063;p95"/>
          <p:cNvPicPr preferRelativeResize="0"/>
          <p:nvPr/>
        </p:nvPicPr>
        <p:blipFill rotWithShape="1">
          <a:blip r:embed="rId3">
            <a:alphaModFix/>
          </a:blip>
          <a:srcRect l="44876" t="44732" r="44169" b="43007"/>
          <a:stretch/>
        </p:blipFill>
        <p:spPr>
          <a:xfrm>
            <a:off x="2592837" y="1659138"/>
            <a:ext cx="3958324" cy="3539726"/>
          </a:xfrm>
          <a:prstGeom prst="rect">
            <a:avLst/>
          </a:prstGeom>
          <a:noFill/>
          <a:ln>
            <a:noFill/>
          </a:ln>
        </p:spPr>
      </p:pic>
      <p:sp>
        <p:nvSpPr>
          <p:cNvPr id="1064" name="Google Shape;1064;p95"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5" name="Google Shape;1065;p95"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96"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grpSp>
        <p:nvGrpSpPr>
          <p:cNvPr id="1077" name="Google Shape;1077;p97"/>
          <p:cNvGrpSpPr/>
          <p:nvPr/>
        </p:nvGrpSpPr>
        <p:grpSpPr>
          <a:xfrm>
            <a:off x="1789120" y="2075124"/>
            <a:ext cx="5565760" cy="4782876"/>
            <a:chOff x="2592402" y="1722032"/>
            <a:chExt cx="4002824" cy="3594767"/>
          </a:xfrm>
        </p:grpSpPr>
        <p:pic>
          <p:nvPicPr>
            <p:cNvPr id="1078" name="Google Shape;1078;p97"/>
            <p:cNvPicPr preferRelativeResize="0"/>
            <p:nvPr/>
          </p:nvPicPr>
          <p:blipFill rotWithShape="1">
            <a:blip r:embed="rId3">
              <a:alphaModFix/>
            </a:blip>
            <a:srcRect/>
            <a:stretch/>
          </p:blipFill>
          <p:spPr>
            <a:xfrm>
              <a:off x="2592402" y="1722032"/>
              <a:ext cx="4002824" cy="3594767"/>
            </a:xfrm>
            <a:prstGeom prst="rect">
              <a:avLst/>
            </a:prstGeom>
            <a:noFill/>
            <a:ln>
              <a:noFill/>
            </a:ln>
          </p:spPr>
        </p:pic>
        <p:sp>
          <p:nvSpPr>
            <p:cNvPr id="1079" name="Google Shape;1079;p97"/>
            <p:cNvSpPr/>
            <p:nvPr/>
          </p:nvSpPr>
          <p:spPr>
            <a:xfrm>
              <a:off x="3743312" y="2633422"/>
              <a:ext cx="1686341" cy="1673207"/>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80" name="Google Shape;1080;p97"/>
            <p:cNvSpPr/>
            <p:nvPr/>
          </p:nvSpPr>
          <p:spPr>
            <a:xfrm>
              <a:off x="3627854" y="2633422"/>
              <a:ext cx="1897722" cy="1673207"/>
            </a:xfrm>
            <a:prstGeom prst="rect">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81" name="Google Shape;1081;p97"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7"/>
          <p:cNvSpPr txBox="1"/>
          <p:nvPr/>
        </p:nvSpPr>
        <p:spPr>
          <a:xfrm>
            <a:off x="424775" y="424775"/>
            <a:ext cx="8278500" cy="116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a:solidFill>
                  <a:schemeClr val="dk1"/>
                </a:solidFill>
                <a:latin typeface="Calibri"/>
                <a:ea typeface="Calibri"/>
                <a:cs typeface="Calibri"/>
                <a:sym typeface="Calibri"/>
              </a:rPr>
              <a:t>What is the relationship between protons and the nucleus?</a:t>
            </a:r>
            <a:endParaRPr sz="35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pic>
        <p:nvPicPr>
          <p:cNvPr id="1088" name="Google Shape;1088;p98"/>
          <p:cNvPicPr preferRelativeResize="0"/>
          <p:nvPr/>
        </p:nvPicPr>
        <p:blipFill rotWithShape="1">
          <a:blip r:embed="rId3">
            <a:alphaModFix/>
          </a:blip>
          <a:srcRect l="44876" t="44732" r="44169" b="43007"/>
          <a:stretch/>
        </p:blipFill>
        <p:spPr>
          <a:xfrm>
            <a:off x="2671412" y="2386025"/>
            <a:ext cx="3801175" cy="3539726"/>
          </a:xfrm>
          <a:prstGeom prst="rect">
            <a:avLst/>
          </a:prstGeom>
          <a:noFill/>
          <a:ln>
            <a:noFill/>
          </a:ln>
        </p:spPr>
      </p:pic>
      <p:sp>
        <p:nvSpPr>
          <p:cNvPr id="1089" name="Google Shape;1089;p98"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8"/>
          <p:cNvSpPr txBox="1"/>
          <p:nvPr/>
        </p:nvSpPr>
        <p:spPr>
          <a:xfrm>
            <a:off x="749825" y="527975"/>
            <a:ext cx="82737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Are neutrons the same as protons? Explain your answer.</a:t>
            </a:r>
            <a:endParaRPr sz="40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99" descr="Artificial Intelligence"/>
          <p:cNvSpPr/>
          <p:nvPr/>
        </p:nvSpPr>
        <p:spPr>
          <a:xfrm>
            <a:off x="892768" y="1482969"/>
            <a:ext cx="4185138" cy="3892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7" name="Google Shape;1097;p99" descr="Labor"/>
          <p:cNvPicPr preferRelativeResize="0"/>
          <p:nvPr/>
        </p:nvPicPr>
        <p:blipFill rotWithShape="1">
          <a:blip r:embed="rId4">
            <a:alphaModFix/>
          </a:blip>
          <a:srcRect/>
          <a:stretch/>
        </p:blipFill>
        <p:spPr>
          <a:xfrm>
            <a:off x="4572000" y="1727492"/>
            <a:ext cx="3403016" cy="3403016"/>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10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4" name="Google Shape;1104;p100" descr="Labor"/>
          <p:cNvPicPr preferRelativeResize="0"/>
          <p:nvPr/>
        </p:nvPicPr>
        <p:blipFill rotWithShape="1">
          <a:blip r:embed="rId4">
            <a:alphaModFix/>
          </a:blip>
          <a:srcRect/>
          <a:stretch/>
        </p:blipFill>
        <p:spPr>
          <a:xfrm>
            <a:off x="735230" y="165754"/>
            <a:ext cx="403722" cy="403722"/>
          </a:xfrm>
          <a:prstGeom prst="rect">
            <a:avLst/>
          </a:prstGeom>
          <a:noFill/>
          <a:ln>
            <a:noFill/>
          </a:ln>
        </p:spPr>
      </p:pic>
      <p:sp>
        <p:nvSpPr>
          <p:cNvPr id="1105" name="Google Shape;1105;p100"/>
          <p:cNvSpPr txBox="1"/>
          <p:nvPr/>
        </p:nvSpPr>
        <p:spPr>
          <a:xfrm>
            <a:off x="685800" y="569476"/>
            <a:ext cx="7772400" cy="1470025"/>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7200"/>
              <a:buFont typeface="Calibri"/>
              <a:buNone/>
            </a:pPr>
            <a:r>
              <a:rPr lang="en-US" sz="7200" b="1">
                <a:solidFill>
                  <a:schemeClr val="dk1"/>
                </a:solidFill>
                <a:latin typeface="Calibri"/>
                <a:ea typeface="Calibri"/>
                <a:cs typeface="Calibri"/>
                <a:sym typeface="Calibri"/>
              </a:rPr>
              <a:t>Protons</a:t>
            </a:r>
            <a:endParaRPr/>
          </a:p>
        </p:txBody>
      </p:sp>
      <p:sp>
        <p:nvSpPr>
          <p:cNvPr id="1106" name="Google Shape;1106;p100"/>
          <p:cNvSpPr/>
          <p:nvPr/>
        </p:nvSpPr>
        <p:spPr>
          <a:xfrm>
            <a:off x="2815708" y="563327"/>
            <a:ext cx="1579145" cy="1212620"/>
          </a:xfrm>
          <a:prstGeom prst="ellipse">
            <a:avLst/>
          </a:prstGeom>
          <a:noFill/>
          <a:ln w="57150" cap="flat" cmpd="sng">
            <a:solidFill>
              <a:srgbClr val="FF00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1107" name="Google Shape;1107;p100"/>
          <p:cNvCxnSpPr/>
          <p:nvPr/>
        </p:nvCxnSpPr>
        <p:spPr>
          <a:xfrm flipH="1">
            <a:off x="2578877" y="1914506"/>
            <a:ext cx="685799" cy="884634"/>
          </a:xfrm>
          <a:prstGeom prst="straightConnector1">
            <a:avLst/>
          </a:prstGeom>
          <a:noFill/>
          <a:ln w="76200" cap="flat" cmpd="sng">
            <a:solidFill>
              <a:srgbClr val="FF0000"/>
            </a:solidFill>
            <a:prstDash val="solid"/>
            <a:round/>
            <a:headEnd type="none" w="sm" len="sm"/>
            <a:tailEnd type="triangle" w="med" len="med"/>
          </a:ln>
          <a:effectLst>
            <a:outerShdw blurRad="40000" dist="20000" dir="5400000" rotWithShape="0">
              <a:srgbClr val="000000">
                <a:alpha val="37647"/>
              </a:srgbClr>
            </a:outerShdw>
          </a:effectLst>
        </p:spPr>
      </p:cxnSp>
      <p:sp>
        <p:nvSpPr>
          <p:cNvPr id="1108" name="Google Shape;1108;p100"/>
          <p:cNvSpPr txBox="1"/>
          <p:nvPr/>
        </p:nvSpPr>
        <p:spPr>
          <a:xfrm>
            <a:off x="654335" y="2987739"/>
            <a:ext cx="505889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Prefix meaning “positive”</a:t>
            </a:r>
            <a:endParaRPr/>
          </a:p>
        </p:txBody>
      </p:sp>
      <p:sp>
        <p:nvSpPr>
          <p:cNvPr id="1109" name="Google Shape;1109;p100"/>
          <p:cNvSpPr txBox="1"/>
          <p:nvPr/>
        </p:nvSpPr>
        <p:spPr>
          <a:xfrm>
            <a:off x="3972662" y="2443223"/>
            <a:ext cx="1455848" cy="31547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900">
                <a:solidFill>
                  <a:srgbClr val="FF0000"/>
                </a:solidFill>
                <a:latin typeface="Calibri"/>
                <a:ea typeface="Calibri"/>
                <a:cs typeface="Calibri"/>
                <a:sym typeface="Calibri"/>
              </a:rPr>
              <a:t>=</a:t>
            </a:r>
            <a:endParaRPr sz="1800">
              <a:solidFill>
                <a:srgbClr val="FF0000"/>
              </a:solidFill>
              <a:latin typeface="Calibri"/>
              <a:ea typeface="Calibri"/>
              <a:cs typeface="Calibri"/>
              <a:sym typeface="Calibri"/>
            </a:endParaRPr>
          </a:p>
        </p:txBody>
      </p:sp>
      <p:sp>
        <p:nvSpPr>
          <p:cNvPr id="1110" name="Google Shape;1110;p100"/>
          <p:cNvSpPr txBox="1"/>
          <p:nvPr/>
        </p:nvSpPr>
        <p:spPr>
          <a:xfrm>
            <a:off x="1721135" y="5074713"/>
            <a:ext cx="505889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Protons have a positive charge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9884</Words>
  <Application>Microsoft Office PowerPoint</Application>
  <PresentationFormat>On-screen Show (4:3)</PresentationFormat>
  <Paragraphs>1161</Paragraphs>
  <Slides>232</Slides>
  <Notes>232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232</vt:i4>
      </vt:variant>
    </vt:vector>
  </HeadingPairs>
  <TitlesOfParts>
    <vt:vector size="235" baseType="lpstr">
      <vt:lpstr>Arial</vt:lpstr>
      <vt:lpstr>Calibri</vt:lpstr>
      <vt:lpstr>Office Theme</vt:lpstr>
      <vt:lpstr>PowerPoint Presentation</vt:lpstr>
      <vt:lpstr>Nucleus</vt:lpstr>
      <vt:lpstr>PowerPoint Presentation</vt:lpstr>
      <vt:lpstr>PowerPoint Presentation</vt:lpstr>
      <vt:lpstr>PowerPoint Presentation</vt:lpstr>
      <vt:lpstr>PowerPoint Presentation</vt:lpstr>
      <vt:lpstr>Modern Atomic Model: orbitals are clouds that show where electrons are most likely to be </vt:lpstr>
      <vt:lpstr>PowerPoint Presentation</vt:lpstr>
      <vt:lpstr>PowerPoint Presentation</vt:lpstr>
      <vt:lpstr>PowerPoint Presentation</vt:lpstr>
      <vt:lpstr>PowerPoint Presentation</vt:lpstr>
      <vt:lpstr>What does the Modern Atomic Model show?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Protons</vt:lpstr>
      <vt:lpstr>PowerPoint Presentation</vt:lpstr>
      <vt:lpstr>PowerPoint Presentation</vt:lpstr>
      <vt:lpstr>PowerPoint Presentation</vt:lpstr>
      <vt:lpstr>PowerPoint Presentation</vt:lpstr>
      <vt:lpstr>Modern Atomic Model: orbitals are clouds that show where electrons are most likely to be </vt:lpstr>
      <vt:lpstr>PowerPoint Presentation</vt:lpstr>
      <vt:lpstr>PowerPoint Presentation</vt:lpstr>
      <vt:lpstr>PowerPoint Presentation</vt:lpstr>
      <vt:lpstr>PowerPoint Presentation</vt:lpstr>
      <vt:lpstr>PowerPoint Presentation</vt:lpstr>
      <vt:lpstr>What does the modern atomic model show?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AMU = Atomic Mass Unit</vt:lpstr>
      <vt:lpstr>PowerPoint Presentation</vt:lpstr>
      <vt:lpstr>PowerPoint Presentation</vt:lpstr>
      <vt:lpstr>PowerPoint Presentation</vt:lpstr>
      <vt:lpstr>PowerPoint Presentation</vt:lpstr>
      <vt:lpstr>What does AMU stand for and why is it important?</vt:lpstr>
      <vt:lpstr>What is the weight of each proton?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AMU stand for and why is it important?</vt:lpstr>
      <vt:lpstr>What is the weight of each proton?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Neutron</vt:lpstr>
      <vt:lpstr>PowerPoint Presentation</vt:lpstr>
      <vt:lpstr>PowerPoint Presentation</vt:lpstr>
      <vt:lpstr>PowerPoint Presentation</vt:lpstr>
      <vt:lpstr>PowerPoint Presentation</vt:lpstr>
      <vt:lpstr>Modern Atomic Model: orbitals are clouds that show where electrons are most likely to be </vt:lpstr>
      <vt:lpstr>PowerPoint Presentation</vt:lpstr>
      <vt:lpstr>PowerPoint Presentation</vt:lpstr>
      <vt:lpstr>PowerPoint Presentation</vt:lpstr>
      <vt:lpstr>PowerPoint Presentation</vt:lpstr>
      <vt:lpstr>PowerPoint Presentation</vt:lpstr>
      <vt:lpstr>PowerPoint Presentation</vt:lpstr>
      <vt:lpstr>What does the modern atomic model show?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vt:lpstr>
      <vt:lpstr>PowerPoint Presentation</vt:lpstr>
      <vt:lpstr>PowerPoint Presentation</vt:lpstr>
      <vt:lpstr>PowerPoint Presentation</vt:lpstr>
      <vt:lpstr>PowerPoint Presentation</vt:lpstr>
      <vt:lpstr>Modern Atomic Model: orbitals are clouds that show where electrons are most likely to be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the modern atomic model show?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Kunemund, Rachel (rk8vm)</cp:lastModifiedBy>
  <cp:revision>1</cp:revision>
  <dcterms:created xsi:type="dcterms:W3CDTF">2017-05-18T17:33:18Z</dcterms:created>
  <dcterms:modified xsi:type="dcterms:W3CDTF">2021-08-04T00:01:39Z</dcterms:modified>
</cp:coreProperties>
</file>