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76" r:id="rId5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jd0bqQYF/mwvnmssMbpRhiVzw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85" name="Google Shape;18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What are the three ways energy can be transferred? Which will we be focusing on today?</a:t>
            </a:r>
            <a:endParaRPr/>
          </a:p>
        </p:txBody>
      </p:sp>
      <p:sp>
        <p:nvSpPr>
          <p:cNvPr id="191" name="Google Shape;19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00"/>
              <a:buNone/>
            </a:pPr>
            <a:r>
              <a:rPr lang="en-US"/>
              <a:t>What are the three ways energy can be transferred? Which will we be focusing on today?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are three ways that energy can be transferred. They are conduction, convection, and radiation. Today, we will be focusing on radiation.]</a:t>
            </a:r>
            <a:endParaRPr/>
          </a:p>
        </p:txBody>
      </p:sp>
      <p:sp>
        <p:nvSpPr>
          <p:cNvPr id="202" name="Google Shape;20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What is the difference between conduction and convection?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[Conduction requires two or more objects in direct contact to transfer heat energy.</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Convection is the heating and cooling of a liquid or gas in a circular manner.]</a:t>
            </a:r>
            <a:endParaRPr/>
          </a:p>
        </p:txBody>
      </p:sp>
      <p:sp>
        <p:nvSpPr>
          <p:cNvPr id="214" name="Google Shape;21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dfc5772474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dfc577247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occurs when heat moves from the warmer object to the colder one?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can be transferred from one object to another. When a thermal, or heat transfer occurs, heat moves from the warmer object to the colder object.]</a:t>
            </a:r>
            <a:endParaRPr/>
          </a:p>
        </p:txBody>
      </p:sp>
      <p:sp>
        <p:nvSpPr>
          <p:cNvPr id="225" name="Google Shape;225;gdfc5772474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radiation.</a:t>
            </a:r>
            <a:endParaRPr/>
          </a:p>
        </p:txBody>
      </p:sp>
      <p:sp>
        <p:nvSpPr>
          <p:cNvPr id="233" name="Google Shape;23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Radiation is the transfer of energy as waves.</a:t>
            </a:r>
            <a:endParaRPr/>
          </a:p>
        </p:txBody>
      </p:sp>
      <p:sp>
        <p:nvSpPr>
          <p:cNvPr id="241" name="Google Shape;24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fc5772474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dfc5772474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50" name="Google Shape;250;gdfc5772474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fc577247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dfc5772474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radiation?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[Radiation is the transfer of energy as waves.]</a:t>
            </a:r>
            <a:endParaRPr/>
          </a:p>
        </p:txBody>
      </p:sp>
      <p:sp>
        <p:nvSpPr>
          <p:cNvPr id="256" name="Google Shape;256;gdfc5772474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4" name="Google Shape;26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There are three ways that energy can be transferred. They are conduction, convection, and radiation.</a:t>
            </a:r>
            <a:endParaRPr/>
          </a:p>
        </p:txBody>
      </p:sp>
      <p:sp>
        <p:nvSpPr>
          <p:cNvPr id="117" name="Google Shape;11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Radiation energy travels as waves, which includes the forms of energy that make up the electromagnetic spectrum. A few examples of these forms of energy are radio waves, visible light, infrared (or heat), and X-rays. </a:t>
            </a:r>
            <a:endParaRPr/>
          </a:p>
        </p:txBody>
      </p:sp>
      <p:sp>
        <p:nvSpPr>
          <p:cNvPr id="271" name="Google Shape;27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Infrared waves are used in remote controls. </a:t>
            </a:r>
            <a:endParaRPr/>
          </a:p>
        </p:txBody>
      </p:sp>
      <p:sp>
        <p:nvSpPr>
          <p:cNvPr id="278" name="Google Shape;27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Visible light is what we humans are able to see.</a:t>
            </a:r>
            <a:endParaRPr/>
          </a:p>
        </p:txBody>
      </p:sp>
      <p:sp>
        <p:nvSpPr>
          <p:cNvPr id="286" name="Google Shape;28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Ultraviolet light is emitted by the sun.</a:t>
            </a:r>
            <a:endParaRPr/>
          </a:p>
        </p:txBody>
      </p:sp>
      <p:sp>
        <p:nvSpPr>
          <p:cNvPr id="294" name="Google Shape;29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An important idea to note is that unlike conduction or convection, radiation can travel through empty space, meaning that it does not need a medium, such as a liquid, gas, or a solid, to carry energy. That’s how energy from the Sun can reach Earth—the energy released from the Sun travels as waves through space, to Earth and the solar system. </a:t>
            </a:r>
            <a:endParaRPr/>
          </a:p>
        </p:txBody>
      </p:sp>
      <p:sp>
        <p:nvSpPr>
          <p:cNvPr id="302" name="Google Shape;30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review.</a:t>
            </a:r>
            <a:endParaRPr b="0"/>
          </a:p>
        </p:txBody>
      </p:sp>
      <p:sp>
        <p:nvSpPr>
          <p:cNvPr id="309" name="Google Shape;30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radiation?</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a:t>
            </a:r>
            <a:r>
              <a:rPr lang="en-US" b="0"/>
              <a:t>Radiation is the transfer of energy in wave form.]</a:t>
            </a:r>
            <a:endParaRPr b="0"/>
          </a:p>
        </p:txBody>
      </p:sp>
      <p:sp>
        <p:nvSpPr>
          <p:cNvPr id="315" name="Google Shape;31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Can radiation travel through outer space?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a:t>[</a:t>
            </a:r>
            <a:r>
              <a:rPr lang="en-US" b="0"/>
              <a:t>Yes</a:t>
            </a:r>
            <a:r>
              <a:rPr lang="en-US"/>
              <a:t>, s</a:t>
            </a:r>
            <a:r>
              <a:rPr lang="en-US" b="0"/>
              <a:t>unlight is a form of radiation and travels through space to reach us.</a:t>
            </a:r>
            <a:r>
              <a:rPr lang="en-US"/>
              <a:t>]</a:t>
            </a:r>
            <a:endParaRPr b="0"/>
          </a:p>
        </p:txBody>
      </p:sp>
      <p:sp>
        <p:nvSpPr>
          <p:cNvPr id="323" name="Google Shape;32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radiation</a:t>
            </a:r>
            <a:r>
              <a:rPr lang="en-US"/>
              <a:t>.</a:t>
            </a:r>
            <a:endParaRPr/>
          </a:p>
        </p:txBody>
      </p:sp>
      <p:sp>
        <p:nvSpPr>
          <p:cNvPr id="331" name="Google Shape;33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An example of this form of radiation is observed when you hold your hand over a hot stove. Although your hand is not actually </a:t>
            </a:r>
            <a:r>
              <a:rPr lang="en-US" i="1"/>
              <a:t>touching</a:t>
            </a:r>
            <a:r>
              <a:rPr lang="en-US" i="0"/>
              <a:t> the stove, you know that it is hot because you can feel the heat radiating from it.</a:t>
            </a:r>
            <a:endParaRPr i="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Giving examples that relate to students’ real world experiences is an important way to help students make connections to the content. </a:t>
            </a:r>
            <a:endParaRPr/>
          </a:p>
        </p:txBody>
      </p:sp>
      <p:sp>
        <p:nvSpPr>
          <p:cNvPr id="338" name="Google Shape;33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400"/>
              <a:buFont typeface="Arial"/>
              <a:buNone/>
            </a:pPr>
            <a:r>
              <a:rPr lang="en-US"/>
              <a:t>Today, we are going to focus on radiation.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t>Feedback: Providing clear cues as to what was coming next in the lesson helps set students up to be prepared by letting them know what to expect.</a:t>
            </a:r>
            <a:endParaRPr/>
          </a:p>
        </p:txBody>
      </p:sp>
      <p:sp>
        <p:nvSpPr>
          <p:cNvPr id="129" name="Google Shape;12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Visible light is an example of energy that radiates from the light source.</a:t>
            </a:r>
            <a:endParaRPr/>
          </a:p>
        </p:txBody>
      </p:sp>
      <p:sp>
        <p:nvSpPr>
          <p:cNvPr id="346" name="Google Shape;346;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Radiation of light is why we can see the stars. Visible light can travel in space. </a:t>
            </a:r>
            <a:endParaRPr/>
          </a:p>
        </p:txBody>
      </p:sp>
      <p:sp>
        <p:nvSpPr>
          <p:cNvPr id="354" name="Google Shape;35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X-rays are another example of radiation.</a:t>
            </a:r>
            <a:endParaRPr/>
          </a:p>
        </p:txBody>
      </p:sp>
      <p:sp>
        <p:nvSpPr>
          <p:cNvPr id="362" name="Google Shape;362;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Microwave ovens use another kind of radiation to cook food. </a:t>
            </a:r>
            <a:endParaRPr/>
          </a:p>
        </p:txBody>
      </p:sp>
      <p:sp>
        <p:nvSpPr>
          <p:cNvPr id="370" name="Google Shape;37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radiation</a:t>
            </a:r>
            <a:r>
              <a:rPr lang="en-US"/>
              <a:t>.</a:t>
            </a:r>
            <a:endParaRPr/>
          </a:p>
        </p:txBody>
      </p:sp>
      <p:sp>
        <p:nvSpPr>
          <p:cNvPr id="378" name="Google Shape;37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Hot air rising is not an example of radiation.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is a great opportunity to ask students to explain why hot air rising is not an example of radiation and then gauge student understanding from their answers, incorporate students’ responses into discussion, and correct misconceptions.</a:t>
            </a:r>
            <a:endParaRPr/>
          </a:p>
        </p:txBody>
      </p:sp>
      <p:sp>
        <p:nvSpPr>
          <p:cNvPr id="385" name="Google Shape;385;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 think about the definition of radiation, it is helpful to look at its word parts. </a:t>
            </a:r>
            <a:endParaRPr/>
          </a:p>
        </p:txBody>
      </p:sp>
      <p:sp>
        <p:nvSpPr>
          <p:cNvPr id="394" name="Google Shape;39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The term </a:t>
            </a:r>
            <a:r>
              <a:rPr lang="en-US" i="1"/>
              <a:t>radiation</a:t>
            </a:r>
            <a:r>
              <a:rPr lang="en-US"/>
              <a:t> has the word radiate in it…</a:t>
            </a:r>
            <a:endParaRPr/>
          </a:p>
        </p:txBody>
      </p:sp>
      <p:sp>
        <p:nvSpPr>
          <p:cNvPr id="401" name="Google Shape;401;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Which means to emit or give off. So radiant energy </a:t>
            </a:r>
            <a:r>
              <a:rPr lang="en-US" i="1"/>
              <a:t>radiates</a:t>
            </a:r>
            <a:r>
              <a:rPr lang="en-US" i="0"/>
              <a:t> from one object to another.</a:t>
            </a:r>
            <a:endParaRPr i="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t>
            </a:r>
            <a:r>
              <a:rPr lang="en-US" sz="1100"/>
              <a:t>Breaking down the vocabulary term into word parts and defining each part is essential in building student understanding of the word parts.</a:t>
            </a:r>
            <a:endParaRPr/>
          </a:p>
        </p:txBody>
      </p:sp>
      <p:sp>
        <p:nvSpPr>
          <p:cNvPr id="408" name="Google Shape;40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17" name="Google Shape;417;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does radiation distribute energy and how does it power the circulation of the earth’s atmosphere and oceans?</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students to make predictions about how radiation distributes energy and how it powers the circulation of the earth’s atmosphere and oceans is a great way to activate and elicit student ideas and prior knowledge. This type of activity is evidence of the teacher planning for students’ engagement with science ideas.</a:t>
            </a:r>
            <a:endParaRPr/>
          </a:p>
        </p:txBody>
      </p:sp>
      <p:sp>
        <p:nvSpPr>
          <p:cNvPr id="138" name="Google Shape;13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radiation?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3" name="Google Shape;42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fc577247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dfc5772474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radiation?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transfer of energy as waves]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2" name="Google Shape;432;gdfc5772474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one is not an example of radiation?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None/>
            </a:pPr>
            <a:endParaRPr/>
          </a:p>
        </p:txBody>
      </p:sp>
      <p:sp>
        <p:nvSpPr>
          <p:cNvPr id="441" name="Google Shape;441;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dfc5772474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dfc577247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one is not an example of radiation?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[hot air rising]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None/>
            </a:pPr>
            <a:endParaRPr/>
          </a:p>
        </p:txBody>
      </p:sp>
      <p:sp>
        <p:nvSpPr>
          <p:cNvPr id="450" name="Google Shape;450;gdfc5772474_0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dfc5772474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dfc5772474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hot air rising not an example of radiation?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Give students a few moments to brainstorm. </a:t>
            </a:r>
            <a:endParaRPr/>
          </a:p>
        </p:txBody>
      </p:sp>
      <p:sp>
        <p:nvSpPr>
          <p:cNvPr id="459" name="Google Shape;459;gdfc5772474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does radiation travel?</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in straight lines</a:t>
            </a:r>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in waves</a:t>
            </a:r>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through a medium (solid, liquid, or gas)</a:t>
            </a:r>
            <a:endParaRPr/>
          </a:p>
          <a:p>
            <a:pPr marL="228600" lvl="0" indent="-228600" algn="l" rtl="0">
              <a:lnSpc>
                <a:spcPct val="100000"/>
              </a:lnSpc>
              <a:spcBef>
                <a:spcPts val="0"/>
              </a:spcBef>
              <a:spcAft>
                <a:spcPts val="0"/>
              </a:spcAft>
              <a:buClr>
                <a:schemeClr val="dk1"/>
              </a:buClr>
              <a:buSzPts val="1200"/>
              <a:buFont typeface="Calibri"/>
              <a:buAutoNum type="alphaUcParenR"/>
            </a:pPr>
            <a:r>
              <a:rPr lang="en-US"/>
              <a:t>in living organisms</a:t>
            </a: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467" name="Google Shape;467;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76" name="Google Shape;476;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Radiation is the transfer of energy as waves.</a:t>
            </a:r>
            <a:endParaRPr/>
          </a:p>
        </p:txBody>
      </p:sp>
      <p:sp>
        <p:nvSpPr>
          <p:cNvPr id="483" name="Google Shape;48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Feedback:Providing a simulation activity is a great way to make science thinking visible. In this simulation, students have the opportunity to make predictions and apply an idea to a new situation by changing the variables in the simulation (i.e., the temperature of the filament and the distance).</a:t>
            </a:r>
            <a:endParaRPr/>
          </a:p>
        </p:txBody>
      </p:sp>
      <p:sp>
        <p:nvSpPr>
          <p:cNvPr id="491" name="Google Shape;491;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502" name="Google Shape;50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do a quick demonstration that will help get our brains ready to think about radiation, and how it relates to our big question.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This demonstration offers a clear and logical order of steps that help students make sense of the activity and stay engaged. Be sure to keep the students engaged throughout the demonstration by asking questions; high levels of engagement are important for student understanding and participation.</a:t>
            </a:r>
            <a:endParaRPr/>
          </a:p>
          <a:p>
            <a:pPr marL="0" lvl="0" indent="0" algn="l" rtl="0">
              <a:lnSpc>
                <a:spcPct val="100000"/>
              </a:lnSpc>
              <a:spcBef>
                <a:spcPts val="0"/>
              </a:spcBef>
              <a:spcAft>
                <a:spcPts val="0"/>
              </a:spcAft>
              <a:buSzPts val="1400"/>
              <a:buNone/>
            </a:pPr>
            <a:endParaRPr/>
          </a:p>
        </p:txBody>
      </p:sp>
      <p:sp>
        <p:nvSpPr>
          <p:cNvPr id="147" name="Google Shape;14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511" name="Google Shape;511;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56" name="Google Shape;15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Energy can be transferred from one object to another. When a thermal, or heat transfer occurs, heat moves from the warmer object to the colder object.  </a:t>
            </a:r>
            <a:endParaRPr/>
          </a:p>
        </p:txBody>
      </p:sp>
      <p:sp>
        <p:nvSpPr>
          <p:cNvPr id="162" name="Google Shape;16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Conduction requires two or more objects in direct contact to transfer heat energy.</a:t>
            </a:r>
            <a:endParaRPr/>
          </a:p>
        </p:txBody>
      </p:sp>
      <p:sp>
        <p:nvSpPr>
          <p:cNvPr id="169" name="Google Shape;16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Convection is the </a:t>
            </a:r>
            <a:r>
              <a:rPr lang="en-US" sz="1200">
                <a:solidFill>
                  <a:schemeClr val="dk1"/>
                </a:solidFill>
                <a:latin typeface="Calibri"/>
                <a:ea typeface="Calibri"/>
                <a:cs typeface="Calibri"/>
                <a:sym typeface="Calibri"/>
              </a:rPr>
              <a:t>heating and cooling of a liquid or gas in a circular manner.</a:t>
            </a:r>
            <a:endParaRPr/>
          </a:p>
        </p:txBody>
      </p:sp>
      <p:sp>
        <p:nvSpPr>
          <p:cNvPr id="177" name="Google Shape;17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5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5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 name="Google Shape;41;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5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5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5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5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www.explorelearning.com/index.cfm?method=cResource.dspDetail&amp;ResourceID=665"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p:cNvSpPr txBox="1"/>
          <p:nvPr/>
        </p:nvSpPr>
        <p:spPr>
          <a:xfrm>
            <a:off x="1752600" y="533400"/>
            <a:ext cx="6629400"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762000" y="1676400"/>
            <a:ext cx="807720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________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_________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_________			                    </a:t>
            </a:r>
            <a:endParaRPr sz="1400" b="0" i="0" u="none" strike="noStrike" cap="none">
              <a:solidFill>
                <a:srgbClr val="000000"/>
              </a:solidFill>
              <a:latin typeface="Arial"/>
              <a:ea typeface="Arial"/>
              <a:cs typeface="Arial"/>
              <a:sym typeface="Arial"/>
            </a:endParaRPr>
          </a:p>
        </p:txBody>
      </p:sp>
      <p:cxnSp>
        <p:nvCxnSpPr>
          <p:cNvPr id="195" name="Google Shape;195;p10"/>
          <p:cNvCxnSpPr/>
          <p:nvPr/>
        </p:nvCxnSpPr>
        <p:spPr>
          <a:xfrm flipH="1">
            <a:off x="2514600"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196" name="Google Shape;196;p10"/>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197" name="Google Shape;197;p10"/>
          <p:cNvCxnSpPr/>
          <p:nvPr/>
        </p:nvCxnSpPr>
        <p:spPr>
          <a:xfrm>
            <a:off x="5105400" y="1752600"/>
            <a:ext cx="0" cy="1752600"/>
          </a:xfrm>
          <a:prstGeom prst="straightConnector1">
            <a:avLst/>
          </a:prstGeom>
          <a:noFill/>
          <a:ln w="76200" cap="flat" cmpd="sng">
            <a:solidFill>
              <a:srgbClr val="FF0000"/>
            </a:solidFill>
            <a:prstDash val="solid"/>
            <a:round/>
            <a:headEnd type="none" w="sm" len="sm"/>
            <a:tailEnd type="stealth" w="med" len="med"/>
          </a:ln>
        </p:spPr>
      </p:cxnSp>
      <p:sp>
        <p:nvSpPr>
          <p:cNvPr id="198" name="Google Shape;198;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1"/>
          <p:cNvSpPr txBox="1"/>
          <p:nvPr/>
        </p:nvSpPr>
        <p:spPr>
          <a:xfrm>
            <a:off x="1752600" y="533400"/>
            <a:ext cx="6629400"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205" name="Google Shape;205;p11"/>
          <p:cNvSpPr txBox="1"/>
          <p:nvPr/>
        </p:nvSpPr>
        <p:spPr>
          <a:xfrm>
            <a:off x="762000" y="1676400"/>
            <a:ext cx="8077200"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a:solidFill>
                  <a:schemeClr val="accent6"/>
                </a:solidFill>
                <a:latin typeface="Calibri"/>
                <a:ea typeface="Calibri"/>
                <a:cs typeface="Calibri"/>
                <a:sym typeface="Calibri"/>
              </a:rPr>
              <a:t>Conduction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dirty="0">
                <a:solidFill>
                  <a:schemeClr val="accent6"/>
                </a:solidFill>
                <a:latin typeface="Calibri"/>
                <a:ea typeface="Calibri"/>
                <a:cs typeface="Calibri"/>
                <a:sym typeface="Calibri"/>
              </a:rPr>
              <a:t>            Convection </a:t>
            </a:r>
            <a:r>
              <a:rPr lang="en-US" dirty="0">
                <a:ea typeface="Calibri"/>
              </a:rPr>
              <a:t>	</a:t>
            </a:r>
            <a:r>
              <a:rPr lang="en-US" sz="6000" b="0" i="0" u="none" strike="noStrike" cap="none" dirty="0">
                <a:solidFill>
                  <a:schemeClr val="accent6"/>
                </a:solidFill>
                <a:latin typeface="Calibri"/>
                <a:ea typeface="Calibri"/>
                <a:cs typeface="Calibri"/>
                <a:sym typeface="Calibri"/>
              </a:rPr>
              <a:t>		                       Radiation</a:t>
            </a:r>
            <a:endParaRPr sz="1400" b="0" i="0" u="none" strike="noStrike" cap="none" dirty="0">
              <a:solidFill>
                <a:srgbClr val="000000"/>
              </a:solidFill>
              <a:latin typeface="Arial"/>
              <a:ea typeface="Arial"/>
              <a:cs typeface="Arial"/>
              <a:sym typeface="Arial"/>
            </a:endParaRPr>
          </a:p>
        </p:txBody>
      </p:sp>
      <p:cxnSp>
        <p:nvCxnSpPr>
          <p:cNvPr id="206" name="Google Shape;206;p11"/>
          <p:cNvCxnSpPr/>
          <p:nvPr/>
        </p:nvCxnSpPr>
        <p:spPr>
          <a:xfrm flipH="1">
            <a:off x="2514600"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207" name="Google Shape;207;p11"/>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208" name="Google Shape;208;p11"/>
          <p:cNvCxnSpPr/>
          <p:nvPr/>
        </p:nvCxnSpPr>
        <p:spPr>
          <a:xfrm>
            <a:off x="5105400" y="1752600"/>
            <a:ext cx="0" cy="1752600"/>
          </a:xfrm>
          <a:prstGeom prst="straightConnector1">
            <a:avLst/>
          </a:prstGeom>
          <a:noFill/>
          <a:ln w="76200" cap="flat" cmpd="sng">
            <a:solidFill>
              <a:srgbClr val="FF0000"/>
            </a:solidFill>
            <a:prstDash val="solid"/>
            <a:round/>
            <a:headEnd type="none" w="sm" len="sm"/>
            <a:tailEnd type="stealth" w="med" len="med"/>
          </a:ln>
        </p:spPr>
      </p:cxnSp>
      <p:sp>
        <p:nvSpPr>
          <p:cNvPr id="209" name="Google Shape;209;p1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1"/>
          <p:cNvSpPr/>
          <p:nvPr/>
        </p:nvSpPr>
        <p:spPr>
          <a:xfrm>
            <a:off x="5575139" y="4097298"/>
            <a:ext cx="3264061" cy="1288434"/>
          </a:xfrm>
          <a:prstGeom prst="ellipse">
            <a:avLst/>
          </a:prstGeom>
          <a:noFill/>
          <a:ln w="38100" cap="flat" cmpd="sng">
            <a:solidFill>
              <a:srgbClr val="00B0F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p:nvPr/>
        </p:nvSpPr>
        <p:spPr>
          <a:xfrm>
            <a:off x="943200" y="236925"/>
            <a:ext cx="7883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a:solidFill>
                  <a:schemeClr val="dk1"/>
                </a:solidFill>
                <a:latin typeface="Calibri"/>
                <a:ea typeface="Calibri"/>
                <a:cs typeface="Calibri"/>
                <a:sym typeface="Calibri"/>
              </a:rPr>
              <a:t>What is the difference between conduction and convection?</a:t>
            </a:r>
            <a:endParaRPr sz="3500" i="0" u="none" strike="noStrike" cap="none">
              <a:solidFill>
                <a:srgbClr val="000000"/>
              </a:solidFill>
              <a:latin typeface="Calibri"/>
              <a:ea typeface="Calibri"/>
              <a:cs typeface="Calibri"/>
              <a:sym typeface="Calibri"/>
            </a:endParaRPr>
          </a:p>
        </p:txBody>
      </p:sp>
      <p:sp>
        <p:nvSpPr>
          <p:cNvPr id="217" name="Google Shape;217;p1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p12"/>
          <p:cNvPicPr preferRelativeResize="0"/>
          <p:nvPr/>
        </p:nvPicPr>
        <p:blipFill>
          <a:blip r:embed="rId4">
            <a:alphaModFix/>
          </a:blip>
          <a:stretch>
            <a:fillRect/>
          </a:stretch>
        </p:blipFill>
        <p:spPr>
          <a:xfrm>
            <a:off x="86425" y="1559025"/>
            <a:ext cx="4485575" cy="5049475"/>
          </a:xfrm>
          <a:prstGeom prst="rect">
            <a:avLst/>
          </a:prstGeom>
          <a:noFill/>
          <a:ln>
            <a:noFill/>
          </a:ln>
        </p:spPr>
      </p:pic>
      <p:pic>
        <p:nvPicPr>
          <p:cNvPr id="219" name="Google Shape;219;p12"/>
          <p:cNvPicPr preferRelativeResize="0"/>
          <p:nvPr/>
        </p:nvPicPr>
        <p:blipFill>
          <a:blip r:embed="rId4">
            <a:alphaModFix/>
          </a:blip>
          <a:stretch>
            <a:fillRect/>
          </a:stretch>
        </p:blipFill>
        <p:spPr>
          <a:xfrm>
            <a:off x="4572000" y="1559025"/>
            <a:ext cx="4485575" cy="5049475"/>
          </a:xfrm>
          <a:prstGeom prst="rect">
            <a:avLst/>
          </a:prstGeom>
          <a:noFill/>
          <a:ln>
            <a:noFill/>
          </a:ln>
        </p:spPr>
      </p:pic>
      <p:pic>
        <p:nvPicPr>
          <p:cNvPr id="220" name="Google Shape;220;p12"/>
          <p:cNvPicPr preferRelativeResize="0"/>
          <p:nvPr/>
        </p:nvPicPr>
        <p:blipFill rotWithShape="1">
          <a:blip r:embed="rId5">
            <a:alphaModFix/>
          </a:blip>
          <a:srcRect/>
          <a:stretch/>
        </p:blipFill>
        <p:spPr>
          <a:xfrm>
            <a:off x="293270" y="2811887"/>
            <a:ext cx="4071875" cy="2543751"/>
          </a:xfrm>
          <a:prstGeom prst="rect">
            <a:avLst/>
          </a:prstGeom>
          <a:noFill/>
          <a:ln>
            <a:noFill/>
          </a:ln>
        </p:spPr>
      </p:pic>
      <p:pic>
        <p:nvPicPr>
          <p:cNvPr id="221" name="Google Shape;221;p12"/>
          <p:cNvPicPr preferRelativeResize="0"/>
          <p:nvPr/>
        </p:nvPicPr>
        <p:blipFill rotWithShape="1">
          <a:blip r:embed="rId6">
            <a:alphaModFix/>
          </a:blip>
          <a:srcRect/>
          <a:stretch/>
        </p:blipFill>
        <p:spPr>
          <a:xfrm>
            <a:off x="4745225" y="2608788"/>
            <a:ext cx="4139125" cy="2949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gdfc5772474_0_24"/>
          <p:cNvPicPr preferRelativeResize="0"/>
          <p:nvPr/>
        </p:nvPicPr>
        <p:blipFill rotWithShape="1">
          <a:blip r:embed="rId3">
            <a:alphaModFix/>
          </a:blip>
          <a:srcRect t="17403"/>
          <a:stretch/>
        </p:blipFill>
        <p:spPr>
          <a:xfrm>
            <a:off x="1987621" y="1800558"/>
            <a:ext cx="5794257" cy="4312566"/>
          </a:xfrm>
          <a:prstGeom prst="rect">
            <a:avLst/>
          </a:prstGeom>
          <a:noFill/>
          <a:ln>
            <a:noFill/>
          </a:ln>
        </p:spPr>
      </p:pic>
      <p:sp>
        <p:nvSpPr>
          <p:cNvPr id="228" name="Google Shape;228;gdfc5772474_0_24"/>
          <p:cNvSpPr txBox="1"/>
          <p:nvPr/>
        </p:nvSpPr>
        <p:spPr>
          <a:xfrm>
            <a:off x="943200" y="236925"/>
            <a:ext cx="7883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i="0" u="none" strike="noStrike" cap="none">
                <a:solidFill>
                  <a:schemeClr val="dk1"/>
                </a:solidFill>
                <a:latin typeface="Calibri"/>
                <a:ea typeface="Calibri"/>
                <a:cs typeface="Calibri"/>
                <a:sym typeface="Calibri"/>
              </a:rPr>
              <a:t>What occurs when heat moves from the warmer object to the colder one?</a:t>
            </a:r>
            <a:endParaRPr sz="3500" i="0" u="none" strike="noStrike" cap="none">
              <a:solidFill>
                <a:srgbClr val="000000"/>
              </a:solidFill>
              <a:latin typeface="Calibri"/>
              <a:ea typeface="Calibri"/>
              <a:cs typeface="Calibri"/>
              <a:sym typeface="Calibri"/>
            </a:endParaRPr>
          </a:p>
        </p:txBody>
      </p:sp>
      <p:sp>
        <p:nvSpPr>
          <p:cNvPr id="229" name="Google Shape;229;gdfc5772474_0_2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txBox="1"/>
          <p:nvPr/>
        </p:nvSpPr>
        <p:spPr>
          <a:xfrm>
            <a:off x="2790739" y="868150"/>
            <a:ext cx="3562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Radiation</a:t>
            </a:r>
            <a:endParaRPr sz="1400" b="0" i="0" u="none" strike="noStrike" cap="none">
              <a:solidFill>
                <a:srgbClr val="000000"/>
              </a:solidFill>
              <a:latin typeface="Arial"/>
              <a:ea typeface="Arial"/>
              <a:cs typeface="Arial"/>
              <a:sym typeface="Arial"/>
            </a:endParaRPr>
          </a:p>
        </p:txBody>
      </p:sp>
      <p:sp>
        <p:nvSpPr>
          <p:cNvPr id="236" name="Google Shape;236;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4"/>
          <p:cNvSpPr txBox="1"/>
          <p:nvPr/>
        </p:nvSpPr>
        <p:spPr>
          <a:xfrm>
            <a:off x="1323550" y="204100"/>
            <a:ext cx="75435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500" b="1" u="sng">
                <a:solidFill>
                  <a:schemeClr val="dk1"/>
                </a:solidFill>
                <a:latin typeface="Calibri"/>
                <a:ea typeface="Calibri"/>
                <a:cs typeface="Calibri"/>
                <a:sym typeface="Calibri"/>
              </a:rPr>
              <a:t>R</a:t>
            </a:r>
            <a:r>
              <a:rPr lang="en-US" sz="3500" b="1" i="0" u="sng" strike="noStrike" cap="none">
                <a:solidFill>
                  <a:schemeClr val="dk1"/>
                </a:solidFill>
                <a:latin typeface="Calibri"/>
                <a:ea typeface="Calibri"/>
                <a:cs typeface="Calibri"/>
                <a:sym typeface="Calibri"/>
              </a:rPr>
              <a:t>adiation</a:t>
            </a:r>
            <a:r>
              <a:rPr lang="en-US" sz="3500" b="0" i="0" u="none" strike="noStrike" cap="none">
                <a:solidFill>
                  <a:schemeClr val="dk1"/>
                </a:solidFill>
                <a:latin typeface="Calibri"/>
                <a:ea typeface="Calibri"/>
                <a:cs typeface="Calibri"/>
                <a:sym typeface="Calibri"/>
              </a:rPr>
              <a:t>: the transfer of energy as waves </a:t>
            </a:r>
            <a:endParaRPr sz="3500" b="0" i="0" u="none" strike="noStrike" cap="none">
              <a:solidFill>
                <a:srgbClr val="000000"/>
              </a:solidFill>
              <a:latin typeface="Arial"/>
              <a:ea typeface="Arial"/>
              <a:cs typeface="Arial"/>
              <a:sym typeface="Arial"/>
            </a:endParaRPr>
          </a:p>
        </p:txBody>
      </p:sp>
      <p:pic>
        <p:nvPicPr>
          <p:cNvPr id="244" name="Google Shape;244;p14" descr="Radiation from the Sun and greenhouse effect | Astronomy, Science and no  flat Earth!"/>
          <p:cNvPicPr preferRelativeResize="0"/>
          <p:nvPr/>
        </p:nvPicPr>
        <p:blipFill rotWithShape="1">
          <a:blip r:embed="rId3">
            <a:alphaModFix/>
          </a:blip>
          <a:srcRect t="10964"/>
          <a:stretch/>
        </p:blipFill>
        <p:spPr>
          <a:xfrm>
            <a:off x="1903872" y="2310063"/>
            <a:ext cx="5336256" cy="3558841"/>
          </a:xfrm>
          <a:prstGeom prst="rect">
            <a:avLst/>
          </a:prstGeom>
          <a:noFill/>
          <a:ln>
            <a:noFill/>
          </a:ln>
        </p:spPr>
      </p:pic>
      <p:sp>
        <p:nvSpPr>
          <p:cNvPr id="245" name="Google Shape;245;p14"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14"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dfc5772474_0_4"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dfc5772474_0_9"/>
          <p:cNvSpPr txBox="1"/>
          <p:nvPr/>
        </p:nvSpPr>
        <p:spPr>
          <a:xfrm>
            <a:off x="630450" y="473525"/>
            <a:ext cx="7883100" cy="630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a:solidFill>
                  <a:schemeClr val="dk1"/>
                </a:solidFill>
                <a:latin typeface="Calibri"/>
                <a:ea typeface="Calibri"/>
                <a:cs typeface="Calibri"/>
                <a:sym typeface="Calibri"/>
              </a:rPr>
              <a:t>What is radiation?</a:t>
            </a:r>
            <a:endParaRPr sz="3500" i="0" u="none" strike="noStrike" cap="none">
              <a:solidFill>
                <a:srgbClr val="000000"/>
              </a:solidFill>
              <a:latin typeface="Calibri"/>
              <a:ea typeface="Calibri"/>
              <a:cs typeface="Calibri"/>
              <a:sym typeface="Calibri"/>
            </a:endParaRPr>
          </a:p>
        </p:txBody>
      </p:sp>
      <p:sp>
        <p:nvSpPr>
          <p:cNvPr id="259" name="Google Shape;259;gdfc5772474_0_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gdfc5772474_0_9" descr="Radiation from the Sun and greenhouse effect | Astronomy, Science and no  flat Earth!"/>
          <p:cNvPicPr preferRelativeResize="0"/>
          <p:nvPr/>
        </p:nvPicPr>
        <p:blipFill rotWithShape="1">
          <a:blip r:embed="rId4">
            <a:alphaModFix/>
          </a:blip>
          <a:srcRect t="10960"/>
          <a:stretch/>
        </p:blipFill>
        <p:spPr>
          <a:xfrm>
            <a:off x="1903872" y="2310063"/>
            <a:ext cx="5336256" cy="35588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5"/>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67" name="Google Shape;267;p15"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p:nvPr/>
        </p:nvSpPr>
        <p:spPr>
          <a:xfrm>
            <a:off x="1752600" y="533400"/>
            <a:ext cx="6629400"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0" i="0" u="sng" strike="noStrike" cap="none">
                <a:solidFill>
                  <a:schemeClr val="dk1"/>
                </a:solidFill>
                <a:latin typeface="Calibri"/>
                <a:ea typeface="Calibri"/>
                <a:cs typeface="Calibri"/>
                <a:sym typeface="Calibri"/>
              </a:rPr>
              <a:t>Energy Transfer</a:t>
            </a:r>
            <a:endParaRPr sz="1400" b="0" i="0" u="none" strike="noStrike" cap="none">
              <a:solidFill>
                <a:srgbClr val="000000"/>
              </a:solidFill>
              <a:latin typeface="Arial"/>
              <a:ea typeface="Arial"/>
              <a:cs typeface="Arial"/>
              <a:sym typeface="Arial"/>
            </a:endParaRPr>
          </a:p>
        </p:txBody>
      </p:sp>
      <p:sp>
        <p:nvSpPr>
          <p:cNvPr id="120" name="Google Shape;120;p7"/>
          <p:cNvSpPr txBox="1"/>
          <p:nvPr/>
        </p:nvSpPr>
        <p:spPr>
          <a:xfrm>
            <a:off x="762000" y="1676400"/>
            <a:ext cx="8077200" cy="35394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Conduction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Convection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a:t>
            </a:r>
            <a:r>
              <a:rPr lang="en-US" sz="6000" b="0" i="0" u="none" strike="noStrike" cap="none">
                <a:solidFill>
                  <a:srgbClr val="FF0000"/>
                </a:solidFill>
                <a:latin typeface="Calibri"/>
                <a:ea typeface="Calibri"/>
                <a:cs typeface="Calibri"/>
                <a:sym typeface="Calibri"/>
              </a:rPr>
              <a:t>Radiation</a:t>
            </a:r>
            <a:endParaRPr sz="1400" b="0" i="0" u="none" strike="noStrike" cap="none">
              <a:solidFill>
                <a:srgbClr val="000000"/>
              </a:solidFill>
              <a:latin typeface="Arial"/>
              <a:ea typeface="Arial"/>
              <a:cs typeface="Arial"/>
              <a:sym typeface="Arial"/>
            </a:endParaRPr>
          </a:p>
        </p:txBody>
      </p:sp>
      <p:cxnSp>
        <p:nvCxnSpPr>
          <p:cNvPr id="121" name="Google Shape;121;p7"/>
          <p:cNvCxnSpPr/>
          <p:nvPr/>
        </p:nvCxnSpPr>
        <p:spPr>
          <a:xfrm flipH="1">
            <a:off x="2514600" y="1676400"/>
            <a:ext cx="1066800" cy="914400"/>
          </a:xfrm>
          <a:prstGeom prst="straightConnector1">
            <a:avLst/>
          </a:prstGeom>
          <a:noFill/>
          <a:ln w="76200" cap="flat" cmpd="sng">
            <a:solidFill>
              <a:srgbClr val="FF0000"/>
            </a:solidFill>
            <a:prstDash val="solid"/>
            <a:round/>
            <a:headEnd type="none" w="sm" len="sm"/>
            <a:tailEnd type="stealth" w="med" len="med"/>
          </a:ln>
        </p:spPr>
      </p:cxnSp>
      <p:cxnSp>
        <p:nvCxnSpPr>
          <p:cNvPr id="122" name="Google Shape;122;p7"/>
          <p:cNvCxnSpPr/>
          <p:nvPr/>
        </p:nvCxnSpPr>
        <p:spPr>
          <a:xfrm>
            <a:off x="6705600" y="1828800"/>
            <a:ext cx="762000" cy="2438400"/>
          </a:xfrm>
          <a:prstGeom prst="straightConnector1">
            <a:avLst/>
          </a:prstGeom>
          <a:noFill/>
          <a:ln w="76200" cap="flat" cmpd="sng">
            <a:solidFill>
              <a:srgbClr val="FF0000"/>
            </a:solidFill>
            <a:prstDash val="solid"/>
            <a:round/>
            <a:headEnd type="none" w="sm" len="sm"/>
            <a:tailEnd type="stealth" w="med" len="med"/>
          </a:ln>
        </p:spPr>
      </p:cxnSp>
      <p:cxnSp>
        <p:nvCxnSpPr>
          <p:cNvPr id="123" name="Google Shape;123;p7"/>
          <p:cNvCxnSpPr/>
          <p:nvPr/>
        </p:nvCxnSpPr>
        <p:spPr>
          <a:xfrm>
            <a:off x="5105400" y="1752600"/>
            <a:ext cx="0" cy="1752600"/>
          </a:xfrm>
          <a:prstGeom prst="straightConnector1">
            <a:avLst/>
          </a:prstGeom>
          <a:noFill/>
          <a:ln w="76200" cap="flat" cmpd="sng">
            <a:solidFill>
              <a:srgbClr val="FF0000"/>
            </a:solidFill>
            <a:prstDash val="solid"/>
            <a:round/>
            <a:headEnd type="none" w="sm" len="sm"/>
            <a:tailEnd type="stealth" w="med" len="med"/>
          </a:ln>
        </p:spPr>
      </p:cxnSp>
      <p:sp>
        <p:nvSpPr>
          <p:cNvPr id="124" name="Google Shape;124;p7"/>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7"/>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6"/>
          <p:cNvPicPr preferRelativeResize="0"/>
          <p:nvPr/>
        </p:nvPicPr>
        <p:blipFill rotWithShape="1">
          <a:blip r:embed="rId3">
            <a:alphaModFix/>
          </a:blip>
          <a:srcRect/>
          <a:stretch/>
        </p:blipFill>
        <p:spPr>
          <a:xfrm>
            <a:off x="0" y="1318712"/>
            <a:ext cx="9144000" cy="4220585"/>
          </a:xfrm>
          <a:prstGeom prst="rect">
            <a:avLst/>
          </a:prstGeom>
          <a:noFill/>
          <a:ln>
            <a:noFill/>
          </a:ln>
        </p:spPr>
      </p:pic>
      <p:sp>
        <p:nvSpPr>
          <p:cNvPr id="274" name="Google Shape;274;p1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7"/>
          <p:cNvPicPr preferRelativeResize="0"/>
          <p:nvPr/>
        </p:nvPicPr>
        <p:blipFill rotWithShape="1">
          <a:blip r:embed="rId3">
            <a:alphaModFix/>
          </a:blip>
          <a:srcRect/>
          <a:stretch/>
        </p:blipFill>
        <p:spPr>
          <a:xfrm>
            <a:off x="0" y="1209650"/>
            <a:ext cx="9144000" cy="4220585"/>
          </a:xfrm>
          <a:prstGeom prst="rect">
            <a:avLst/>
          </a:prstGeom>
          <a:noFill/>
          <a:ln>
            <a:noFill/>
          </a:ln>
        </p:spPr>
      </p:pic>
      <p:sp>
        <p:nvSpPr>
          <p:cNvPr id="281" name="Google Shape;281;p17"/>
          <p:cNvSpPr/>
          <p:nvPr/>
        </p:nvSpPr>
        <p:spPr>
          <a:xfrm>
            <a:off x="3063875" y="1997050"/>
            <a:ext cx="1619100" cy="36513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8"/>
          <p:cNvPicPr preferRelativeResize="0"/>
          <p:nvPr/>
        </p:nvPicPr>
        <p:blipFill rotWithShape="1">
          <a:blip r:embed="rId3">
            <a:alphaModFix/>
          </a:blip>
          <a:srcRect/>
          <a:stretch/>
        </p:blipFill>
        <p:spPr>
          <a:xfrm>
            <a:off x="0" y="1318687"/>
            <a:ext cx="9144000" cy="4220585"/>
          </a:xfrm>
          <a:prstGeom prst="rect">
            <a:avLst/>
          </a:prstGeom>
          <a:noFill/>
          <a:ln>
            <a:noFill/>
          </a:ln>
        </p:spPr>
      </p:pic>
      <p:sp>
        <p:nvSpPr>
          <p:cNvPr id="289" name="Google Shape;289;p18"/>
          <p:cNvSpPr/>
          <p:nvPr/>
        </p:nvSpPr>
        <p:spPr>
          <a:xfrm>
            <a:off x="4111625" y="1888021"/>
            <a:ext cx="1222500" cy="36513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1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9"/>
          <p:cNvPicPr preferRelativeResize="0"/>
          <p:nvPr/>
        </p:nvPicPr>
        <p:blipFill rotWithShape="1">
          <a:blip r:embed="rId3">
            <a:alphaModFix/>
          </a:blip>
          <a:srcRect/>
          <a:stretch/>
        </p:blipFill>
        <p:spPr>
          <a:xfrm>
            <a:off x="0" y="1209662"/>
            <a:ext cx="9144000" cy="4220585"/>
          </a:xfrm>
          <a:prstGeom prst="rect">
            <a:avLst/>
          </a:prstGeom>
          <a:noFill/>
          <a:ln>
            <a:noFill/>
          </a:ln>
        </p:spPr>
      </p:pic>
      <p:sp>
        <p:nvSpPr>
          <p:cNvPr id="297" name="Google Shape;297;p19"/>
          <p:cNvSpPr/>
          <p:nvPr/>
        </p:nvSpPr>
        <p:spPr>
          <a:xfrm>
            <a:off x="5032375" y="1822438"/>
            <a:ext cx="952500" cy="3825900"/>
          </a:xfrm>
          <a:prstGeom prst="ellipse">
            <a:avLst/>
          </a:prstGeom>
          <a:noFill/>
          <a:ln w="76200"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0"/>
          <p:cNvPicPr preferRelativeResize="0"/>
          <p:nvPr/>
        </p:nvPicPr>
        <p:blipFill rotWithShape="1">
          <a:blip r:embed="rId3">
            <a:alphaModFix/>
          </a:blip>
          <a:srcRect/>
          <a:stretch/>
        </p:blipFill>
        <p:spPr>
          <a:xfrm>
            <a:off x="109124" y="228600"/>
            <a:ext cx="8925739" cy="6400800"/>
          </a:xfrm>
          <a:prstGeom prst="rect">
            <a:avLst/>
          </a:prstGeom>
          <a:noFill/>
          <a:ln>
            <a:noFill/>
          </a:ln>
        </p:spPr>
      </p:pic>
      <p:sp>
        <p:nvSpPr>
          <p:cNvPr id="305" name="Google Shape;305;p20"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4"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5"/>
          <p:cNvSpPr txBox="1"/>
          <p:nvPr/>
        </p:nvSpPr>
        <p:spPr>
          <a:xfrm>
            <a:off x="1993352" y="621025"/>
            <a:ext cx="5157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a:solidFill>
                  <a:schemeClr val="dk1"/>
                </a:solidFill>
                <a:latin typeface="Calibri"/>
                <a:ea typeface="Calibri"/>
                <a:cs typeface="Calibri"/>
                <a:sym typeface="Calibri"/>
              </a:rPr>
              <a:t>What is radiation?</a:t>
            </a:r>
            <a:endParaRPr sz="4000" i="0" u="none" strike="noStrike" cap="none">
              <a:solidFill>
                <a:srgbClr val="000000"/>
              </a:solidFill>
              <a:latin typeface="Calibri"/>
              <a:ea typeface="Calibri"/>
              <a:cs typeface="Calibri"/>
              <a:sym typeface="Calibri"/>
            </a:endParaRPr>
          </a:p>
        </p:txBody>
      </p:sp>
      <p:pic>
        <p:nvPicPr>
          <p:cNvPr id="318" name="Google Shape;318;p25" descr="Radiation from the Sun and greenhouse effect | Astronomy, Science and no  flat Earth!"/>
          <p:cNvPicPr preferRelativeResize="0"/>
          <p:nvPr/>
        </p:nvPicPr>
        <p:blipFill rotWithShape="1">
          <a:blip r:embed="rId3">
            <a:alphaModFix/>
          </a:blip>
          <a:srcRect t="10964"/>
          <a:stretch/>
        </p:blipFill>
        <p:spPr>
          <a:xfrm>
            <a:off x="1297632" y="1839355"/>
            <a:ext cx="6548735" cy="4367464"/>
          </a:xfrm>
          <a:prstGeom prst="rect">
            <a:avLst/>
          </a:prstGeom>
          <a:noFill/>
          <a:ln>
            <a:noFill/>
          </a:ln>
        </p:spPr>
      </p:pic>
      <p:sp>
        <p:nvSpPr>
          <p:cNvPr id="319" name="Google Shape;319;p2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6"/>
          <p:cNvSpPr txBox="1"/>
          <p:nvPr/>
        </p:nvSpPr>
        <p:spPr>
          <a:xfrm>
            <a:off x="566710" y="849558"/>
            <a:ext cx="8010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4000" i="0" u="none" strike="noStrike" cap="none">
                <a:solidFill>
                  <a:schemeClr val="dk1"/>
                </a:solidFill>
                <a:latin typeface="Calibri"/>
                <a:ea typeface="Calibri"/>
                <a:cs typeface="Calibri"/>
                <a:sym typeface="Calibri"/>
              </a:rPr>
              <a:t>Can radiation travel through outer space?</a:t>
            </a:r>
            <a:endParaRPr sz="4000" i="0" u="none" strike="noStrike" cap="none">
              <a:solidFill>
                <a:srgbClr val="000000"/>
              </a:solidFill>
              <a:latin typeface="Calibri"/>
              <a:ea typeface="Calibri"/>
              <a:cs typeface="Calibri"/>
              <a:sym typeface="Calibri"/>
            </a:endParaRPr>
          </a:p>
        </p:txBody>
      </p:sp>
      <p:pic>
        <p:nvPicPr>
          <p:cNvPr id="326" name="Google Shape;326;p26" descr="This Is The Biggest Myth About Outer Space, According To A NASA Flight  Controller"/>
          <p:cNvPicPr preferRelativeResize="0"/>
          <p:nvPr/>
        </p:nvPicPr>
        <p:blipFill rotWithShape="1">
          <a:blip r:embed="rId3">
            <a:alphaModFix/>
          </a:blip>
          <a:srcRect/>
          <a:stretch/>
        </p:blipFill>
        <p:spPr>
          <a:xfrm>
            <a:off x="2142498" y="2681285"/>
            <a:ext cx="4859004" cy="3233446"/>
          </a:xfrm>
          <a:prstGeom prst="rect">
            <a:avLst/>
          </a:prstGeom>
          <a:noFill/>
          <a:ln>
            <a:noFill/>
          </a:ln>
        </p:spPr>
      </p:pic>
      <p:sp>
        <p:nvSpPr>
          <p:cNvPr id="327" name="Google Shape;327;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4" name="Google Shape;334;p27"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8"/>
          <p:cNvPicPr preferRelativeResize="0"/>
          <p:nvPr/>
        </p:nvPicPr>
        <p:blipFill rotWithShape="1">
          <a:blip r:embed="rId3">
            <a:alphaModFix/>
          </a:blip>
          <a:srcRect/>
          <a:stretch/>
        </p:blipFill>
        <p:spPr>
          <a:xfrm>
            <a:off x="502915" y="715643"/>
            <a:ext cx="8138162" cy="5426720"/>
          </a:xfrm>
          <a:prstGeom prst="rect">
            <a:avLst/>
          </a:prstGeom>
          <a:noFill/>
          <a:ln>
            <a:noFill/>
          </a:ln>
        </p:spPr>
      </p:pic>
      <p:sp>
        <p:nvSpPr>
          <p:cNvPr id="341" name="Google Shape;341;p2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p2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p:nvPr/>
        </p:nvSpPr>
        <p:spPr>
          <a:xfrm>
            <a:off x="2628900" y="600638"/>
            <a:ext cx="38862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0" i="0" u="none" strike="noStrike" cap="none">
                <a:solidFill>
                  <a:schemeClr val="dk1"/>
                </a:solidFill>
                <a:latin typeface="Calibri"/>
                <a:ea typeface="Calibri"/>
                <a:cs typeface="Calibri"/>
                <a:sym typeface="Calibri"/>
              </a:rPr>
              <a:t>Radiation</a:t>
            </a:r>
            <a:endParaRPr sz="1400" b="0" i="0" u="none" strike="noStrike" cap="none">
              <a:solidFill>
                <a:srgbClr val="000000"/>
              </a:solidFill>
              <a:latin typeface="Arial"/>
              <a:ea typeface="Arial"/>
              <a:cs typeface="Arial"/>
              <a:sym typeface="Arial"/>
            </a:endParaRPr>
          </a:p>
        </p:txBody>
      </p:sp>
      <p:sp>
        <p:nvSpPr>
          <p:cNvPr id="132" name="Google Shape;132;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34" name="Google Shape;134;p2" descr="Radiation from the Sun and greenhouse effect | Astronomy, Science and no  flat Earth!"/>
          <p:cNvPicPr preferRelativeResize="0"/>
          <p:nvPr/>
        </p:nvPicPr>
        <p:blipFill rotWithShape="1">
          <a:blip r:embed="rId3">
            <a:alphaModFix/>
          </a:blip>
          <a:srcRect t="10964"/>
          <a:stretch/>
        </p:blipFill>
        <p:spPr>
          <a:xfrm>
            <a:off x="1903872" y="2310063"/>
            <a:ext cx="5336256" cy="35588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9" descr="dreamstime_s_47939793.jpg"/>
          <p:cNvPicPr preferRelativeResize="0"/>
          <p:nvPr/>
        </p:nvPicPr>
        <p:blipFill rotWithShape="1">
          <a:blip r:embed="rId3">
            <a:alphaModFix/>
          </a:blip>
          <a:srcRect/>
          <a:stretch/>
        </p:blipFill>
        <p:spPr>
          <a:xfrm>
            <a:off x="1828800" y="0"/>
            <a:ext cx="5486400" cy="6858000"/>
          </a:xfrm>
          <a:prstGeom prst="rect">
            <a:avLst/>
          </a:prstGeom>
          <a:noFill/>
          <a:ln>
            <a:noFill/>
          </a:ln>
        </p:spPr>
      </p:pic>
      <p:sp>
        <p:nvSpPr>
          <p:cNvPr id="349" name="Google Shape;349;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p2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30" descr="stars.jpg"/>
          <p:cNvPicPr preferRelativeResize="0">
            <a:picLocks noGrp="1"/>
          </p:cNvPicPr>
          <p:nvPr>
            <p:ph type="body" idx="1"/>
          </p:nvPr>
        </p:nvPicPr>
        <p:blipFill rotWithShape="1">
          <a:blip r:embed="rId3">
            <a:alphaModFix/>
          </a:blip>
          <a:srcRect l="217" r="217"/>
          <a:stretch/>
        </p:blipFill>
        <p:spPr>
          <a:xfrm>
            <a:off x="1281611" y="1024957"/>
            <a:ext cx="6580800" cy="4808100"/>
          </a:xfrm>
          <a:prstGeom prst="rect">
            <a:avLst/>
          </a:prstGeom>
          <a:noFill/>
          <a:ln>
            <a:noFill/>
          </a:ln>
        </p:spPr>
      </p:pic>
      <p:sp>
        <p:nvSpPr>
          <p:cNvPr id="357" name="Google Shape;357;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p3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1" descr="dreamstime_s_198785.jpg"/>
          <p:cNvPicPr preferRelativeResize="0"/>
          <p:nvPr/>
        </p:nvPicPr>
        <p:blipFill rotWithShape="1">
          <a:blip r:embed="rId3">
            <a:alphaModFix/>
          </a:blip>
          <a:srcRect/>
          <a:stretch/>
        </p:blipFill>
        <p:spPr>
          <a:xfrm>
            <a:off x="520783" y="1064088"/>
            <a:ext cx="8102452" cy="4729808"/>
          </a:xfrm>
          <a:prstGeom prst="rect">
            <a:avLst/>
          </a:prstGeom>
          <a:noFill/>
          <a:ln>
            <a:noFill/>
          </a:ln>
        </p:spPr>
      </p:pic>
      <p:sp>
        <p:nvSpPr>
          <p:cNvPr id="365" name="Google Shape;365;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6" name="Google Shape;366;p3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2" descr="dreamstime_s_60612091.jpg"/>
          <p:cNvPicPr preferRelativeResize="0"/>
          <p:nvPr/>
        </p:nvPicPr>
        <p:blipFill rotWithShape="1">
          <a:blip r:embed="rId3">
            <a:alphaModFix/>
          </a:blip>
          <a:srcRect/>
          <a:stretch/>
        </p:blipFill>
        <p:spPr>
          <a:xfrm>
            <a:off x="634911" y="805901"/>
            <a:ext cx="7874194" cy="5246182"/>
          </a:xfrm>
          <a:prstGeom prst="rect">
            <a:avLst/>
          </a:prstGeom>
          <a:noFill/>
          <a:ln>
            <a:noFill/>
          </a:ln>
        </p:spPr>
      </p:pic>
      <p:sp>
        <p:nvSpPr>
          <p:cNvPr id="373" name="Google Shape;373;p3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p3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3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p:nvPr/>
        </p:nvSpPr>
        <p:spPr>
          <a:xfrm>
            <a:off x="1565550" y="326955"/>
            <a:ext cx="60129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200" i="0" u="none" strike="noStrike" cap="none">
                <a:solidFill>
                  <a:schemeClr val="dk1"/>
                </a:solidFill>
                <a:latin typeface="Calibri"/>
                <a:ea typeface="Calibri"/>
                <a:cs typeface="Calibri"/>
                <a:sym typeface="Calibri"/>
              </a:rPr>
              <a:t>Hot air rising is not an example of radiation.</a:t>
            </a:r>
            <a:endParaRPr sz="4200" i="0" u="none" strike="noStrike" cap="none">
              <a:solidFill>
                <a:srgbClr val="000000"/>
              </a:solidFill>
              <a:latin typeface="Calibri"/>
              <a:ea typeface="Calibri"/>
              <a:cs typeface="Calibri"/>
              <a:sym typeface="Calibri"/>
            </a:endParaRPr>
          </a:p>
        </p:txBody>
      </p:sp>
      <p:sp>
        <p:nvSpPr>
          <p:cNvPr id="388" name="Google Shape;388;p3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p3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90" name="Google Shape;390;p34" descr="Warm-Up: Why does hot air rise and cold air fall downward? -  fowlerearthscience"/>
          <p:cNvPicPr preferRelativeResize="0"/>
          <p:nvPr/>
        </p:nvPicPr>
        <p:blipFill rotWithShape="1">
          <a:blip r:embed="rId5">
            <a:alphaModFix/>
          </a:blip>
          <a:srcRect/>
          <a:stretch/>
        </p:blipFill>
        <p:spPr>
          <a:xfrm>
            <a:off x="2800350" y="1972112"/>
            <a:ext cx="3543300" cy="4572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7" name="Google Shape;397;p3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6"/>
          <p:cNvSpPr/>
          <p:nvPr/>
        </p:nvSpPr>
        <p:spPr>
          <a:xfrm>
            <a:off x="1778004" y="1295400"/>
            <a:ext cx="3429000" cy="2286000"/>
          </a:xfrm>
          <a:prstGeom prst="ellipse">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p36"/>
          <p:cNvSpPr txBox="1"/>
          <p:nvPr/>
        </p:nvSpPr>
        <p:spPr>
          <a:xfrm>
            <a:off x="2057400" y="1524000"/>
            <a:ext cx="50292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radiation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7"/>
          <p:cNvSpPr/>
          <p:nvPr/>
        </p:nvSpPr>
        <p:spPr>
          <a:xfrm>
            <a:off x="1778004" y="1295400"/>
            <a:ext cx="3429000" cy="2286000"/>
          </a:xfrm>
          <a:prstGeom prst="ellipse">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37"/>
          <p:cNvSpPr txBox="1"/>
          <p:nvPr/>
        </p:nvSpPr>
        <p:spPr>
          <a:xfrm>
            <a:off x="2057400" y="1524000"/>
            <a:ext cx="50292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radiation</a:t>
            </a:r>
            <a:endParaRPr sz="1400" b="0" i="0" u="none" strike="noStrike" cap="none">
              <a:solidFill>
                <a:srgbClr val="000000"/>
              </a:solidFill>
              <a:latin typeface="Arial"/>
              <a:ea typeface="Arial"/>
              <a:cs typeface="Arial"/>
              <a:sym typeface="Arial"/>
            </a:endParaRPr>
          </a:p>
        </p:txBody>
      </p:sp>
      <p:sp>
        <p:nvSpPr>
          <p:cNvPr id="412" name="Google Shape;412;p37"/>
          <p:cNvSpPr txBox="1"/>
          <p:nvPr/>
        </p:nvSpPr>
        <p:spPr>
          <a:xfrm>
            <a:off x="1342572" y="5500914"/>
            <a:ext cx="501468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radiate</a:t>
            </a:r>
            <a:r>
              <a:rPr lang="en-US" sz="3200" b="0" i="0" u="none" strike="noStrike" cap="none">
                <a:solidFill>
                  <a:schemeClr val="dk1"/>
                </a:solidFill>
                <a:latin typeface="Calibri"/>
                <a:ea typeface="Calibri"/>
                <a:cs typeface="Calibri"/>
                <a:sym typeface="Calibri"/>
              </a:rPr>
              <a:t>: to emit or give off</a:t>
            </a:r>
            <a:endParaRPr sz="1400" b="0" i="0" u="none" strike="noStrike" cap="none">
              <a:solidFill>
                <a:srgbClr val="000000"/>
              </a:solidFill>
              <a:latin typeface="Arial"/>
              <a:ea typeface="Arial"/>
              <a:cs typeface="Arial"/>
              <a:sym typeface="Arial"/>
            </a:endParaRPr>
          </a:p>
        </p:txBody>
      </p:sp>
      <p:sp>
        <p:nvSpPr>
          <p:cNvPr id="413" name="Google Shape;413;p37"/>
          <p:cNvSpPr/>
          <p:nvPr/>
        </p:nvSpPr>
        <p:spPr>
          <a:xfrm>
            <a:off x="3381829" y="3810000"/>
            <a:ext cx="522514" cy="1719943"/>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
          <p:cNvSpPr txBox="1"/>
          <p:nvPr/>
        </p:nvSpPr>
        <p:spPr>
          <a:xfrm>
            <a:off x="650875" y="167325"/>
            <a:ext cx="81930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does radiation distribute energy, and  how does it power the circulation of the earth’s atmosphere and the oceans?</a:t>
            </a:r>
            <a:endParaRPr sz="1400" b="0" i="0" u="none" strike="noStrike" cap="none">
              <a:solidFill>
                <a:srgbClr val="000000"/>
              </a:solidFill>
              <a:latin typeface="Arial"/>
              <a:ea typeface="Arial"/>
              <a:cs typeface="Arial"/>
              <a:sym typeface="Arial"/>
            </a:endParaRPr>
          </a:p>
        </p:txBody>
      </p:sp>
      <p:pic>
        <p:nvPicPr>
          <p:cNvPr id="142" name="Google Shape;142;p3" descr="Radiation from the Sun and greenhouse effect | Astronomy, Science and no  flat Earth!"/>
          <p:cNvPicPr preferRelativeResize="0"/>
          <p:nvPr/>
        </p:nvPicPr>
        <p:blipFill rotWithShape="1">
          <a:blip r:embed="rId4">
            <a:alphaModFix/>
          </a:blip>
          <a:srcRect t="10964"/>
          <a:stretch/>
        </p:blipFill>
        <p:spPr>
          <a:xfrm>
            <a:off x="222423" y="1795049"/>
            <a:ext cx="3521674" cy="2348665"/>
          </a:xfrm>
          <a:prstGeom prst="rect">
            <a:avLst/>
          </a:prstGeom>
          <a:noFill/>
          <a:ln>
            <a:noFill/>
          </a:ln>
        </p:spPr>
      </p:pic>
      <p:pic>
        <p:nvPicPr>
          <p:cNvPr id="143" name="Google Shape;143;p3" descr="Scientists discover Earth's atmosphere goes all the way out to the moon"/>
          <p:cNvPicPr preferRelativeResize="0"/>
          <p:nvPr/>
        </p:nvPicPr>
        <p:blipFill rotWithShape="1">
          <a:blip r:embed="rId5">
            <a:alphaModFix/>
          </a:blip>
          <a:srcRect/>
          <a:stretch/>
        </p:blipFill>
        <p:spPr>
          <a:xfrm>
            <a:off x="4136502" y="2969381"/>
            <a:ext cx="4785075" cy="34855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9"/>
          <p:cNvSpPr txBox="1"/>
          <p:nvPr/>
        </p:nvSpPr>
        <p:spPr>
          <a:xfrm>
            <a:off x="2582692" y="309504"/>
            <a:ext cx="3978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radiation?</a:t>
            </a:r>
            <a:endParaRPr sz="1400" b="0" i="0" u="none" strike="noStrike" cap="none">
              <a:solidFill>
                <a:srgbClr val="000000"/>
              </a:solidFill>
              <a:latin typeface="Arial"/>
              <a:ea typeface="Arial"/>
              <a:cs typeface="Arial"/>
              <a:sym typeface="Arial"/>
            </a:endParaRPr>
          </a:p>
        </p:txBody>
      </p:sp>
      <p:sp>
        <p:nvSpPr>
          <p:cNvPr id="426" name="Google Shape;426;p39"/>
          <p:cNvSpPr txBox="1"/>
          <p:nvPr/>
        </p:nvSpPr>
        <p:spPr>
          <a:xfrm>
            <a:off x="207073" y="1145877"/>
            <a:ext cx="6024000" cy="32016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light moving in a wave</a:t>
            </a:r>
            <a:endParaRPr sz="1400" b="0" i="0" u="none" strike="noStrike" cap="none">
              <a:solidFill>
                <a:srgbClr val="000000"/>
              </a:solidFill>
              <a:latin typeface="Arial"/>
              <a:ea typeface="Arial"/>
              <a:cs typeface="Arial"/>
              <a:sym typeface="Arial"/>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the transfer of energy as waves</a:t>
            </a:r>
            <a:endParaRPr sz="1400" b="0" i="0" u="none" strike="noStrike" cap="none">
              <a:solidFill>
                <a:srgbClr val="000000"/>
              </a:solidFill>
              <a:latin typeface="Arial"/>
              <a:ea typeface="Arial"/>
              <a:cs typeface="Arial"/>
              <a:sym typeface="Arial"/>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the movement of waves in the ocean</a:t>
            </a:r>
            <a:endParaRPr sz="1400" b="0" i="0" u="none" strike="noStrike" cap="none">
              <a:solidFill>
                <a:srgbClr val="000000"/>
              </a:solidFill>
              <a:latin typeface="Arial"/>
              <a:ea typeface="Arial"/>
              <a:cs typeface="Arial"/>
              <a:sym typeface="Arial"/>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the energy given off by a</a:t>
            </a:r>
            <a:r>
              <a:rPr lang="en-US" sz="3200">
                <a:solidFill>
                  <a:schemeClr val="dk1"/>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battery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3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p39" descr="Radiation from the Sun and greenhouse effect | Astronomy, Science and no  flat Earth!"/>
          <p:cNvPicPr preferRelativeResize="0"/>
          <p:nvPr/>
        </p:nvPicPr>
        <p:blipFill rotWithShape="1">
          <a:blip r:embed="rId4">
            <a:alphaModFix/>
          </a:blip>
          <a:srcRect t="10964"/>
          <a:stretch/>
        </p:blipFill>
        <p:spPr>
          <a:xfrm>
            <a:off x="5584867" y="4475843"/>
            <a:ext cx="3164835" cy="211068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dfc5772474_0_35"/>
          <p:cNvSpPr txBox="1"/>
          <p:nvPr/>
        </p:nvSpPr>
        <p:spPr>
          <a:xfrm>
            <a:off x="2582692" y="309504"/>
            <a:ext cx="3978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radiation?</a:t>
            </a:r>
            <a:endParaRPr sz="1400" b="0" i="0" u="none" strike="noStrike" cap="none">
              <a:solidFill>
                <a:srgbClr val="000000"/>
              </a:solidFill>
              <a:latin typeface="Arial"/>
              <a:ea typeface="Arial"/>
              <a:cs typeface="Arial"/>
              <a:sym typeface="Arial"/>
            </a:endParaRPr>
          </a:p>
        </p:txBody>
      </p:sp>
      <p:sp>
        <p:nvSpPr>
          <p:cNvPr id="435" name="Google Shape;435;gdfc5772474_0_35"/>
          <p:cNvSpPr txBox="1"/>
          <p:nvPr/>
        </p:nvSpPr>
        <p:spPr>
          <a:xfrm>
            <a:off x="207073" y="1145877"/>
            <a:ext cx="6024000" cy="32016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light moving in a wave</a:t>
            </a:r>
            <a:endParaRPr sz="1400" b="0" i="0" u="none" strike="noStrike" cap="none">
              <a:solidFill>
                <a:srgbClr val="000000"/>
              </a:solidFill>
              <a:latin typeface="Arial"/>
              <a:ea typeface="Arial"/>
              <a:cs typeface="Arial"/>
              <a:sym typeface="Arial"/>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the transfer of energy as waves</a:t>
            </a:r>
            <a:endParaRPr sz="1400" b="0" i="0" u="none" strike="noStrike" cap="none">
              <a:solidFill>
                <a:srgbClr val="FF0000"/>
              </a:solidFill>
              <a:latin typeface="Arial"/>
              <a:ea typeface="Arial"/>
              <a:cs typeface="Arial"/>
              <a:sym typeface="Arial"/>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the movement of waves in the ocean</a:t>
            </a:r>
            <a:endParaRPr sz="1400" b="0" i="0" u="none" strike="noStrike" cap="none">
              <a:solidFill>
                <a:srgbClr val="000000"/>
              </a:solidFill>
              <a:latin typeface="Arial"/>
              <a:ea typeface="Arial"/>
              <a:cs typeface="Arial"/>
              <a:sym typeface="Arial"/>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the energy given off by a</a:t>
            </a:r>
            <a:r>
              <a:rPr lang="en-US" sz="3200">
                <a:solidFill>
                  <a:schemeClr val="dk1"/>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battery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gdfc5772474_0_3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dfc5772474_0_35" descr="Radiation from the Sun and greenhouse effect | Astronomy, Science and no  flat Earth!"/>
          <p:cNvPicPr preferRelativeResize="0"/>
          <p:nvPr/>
        </p:nvPicPr>
        <p:blipFill rotWithShape="1">
          <a:blip r:embed="rId4">
            <a:alphaModFix/>
          </a:blip>
          <a:srcRect t="10960"/>
          <a:stretch/>
        </p:blipFill>
        <p:spPr>
          <a:xfrm>
            <a:off x="5584867" y="4475843"/>
            <a:ext cx="3164835" cy="211068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1"/>
          <p:cNvSpPr txBox="1"/>
          <p:nvPr/>
        </p:nvSpPr>
        <p:spPr>
          <a:xfrm>
            <a:off x="334001" y="1333448"/>
            <a:ext cx="5681700" cy="3404700"/>
          </a:xfrm>
          <a:prstGeom prst="rect">
            <a:avLst/>
          </a:prstGeom>
          <a:solidFill>
            <a:schemeClr val="lt1"/>
          </a:solidFill>
          <a:ln>
            <a:noFill/>
          </a:ln>
        </p:spPr>
        <p:txBody>
          <a:bodyPr spcFirstLastPara="1" wrap="square" lIns="91425" tIns="45700" rIns="91425" bIns="45700" anchor="t" anchorCtr="0">
            <a:spAutoFit/>
          </a:bodyPr>
          <a:lstStyle/>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light coming from a light bulb</a:t>
            </a:r>
            <a:endParaRPr sz="3200">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hot air rising</a:t>
            </a:r>
            <a:endParaRPr sz="3200">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using a microwave oven</a:t>
            </a:r>
            <a:endParaRPr sz="3200">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getting X-rays at the hospital</a:t>
            </a:r>
            <a:endParaRPr sz="1400" b="0" i="0" u="none" strike="noStrike" cap="none">
              <a:solidFill>
                <a:srgbClr val="000000"/>
              </a:solidFill>
              <a:latin typeface="Arial"/>
              <a:ea typeface="Arial"/>
              <a:cs typeface="Arial"/>
              <a:sym typeface="Arial"/>
            </a:endParaRPr>
          </a:p>
          <a:p>
            <a:pPr marL="742950" marR="0" lvl="0" indent="-51435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Calibri"/>
              <a:ea typeface="Calibri"/>
              <a:cs typeface="Calibri"/>
              <a:sym typeface="Calibri"/>
            </a:endParaRPr>
          </a:p>
        </p:txBody>
      </p:sp>
      <p:sp>
        <p:nvSpPr>
          <p:cNvPr id="444" name="Google Shape;444;p41"/>
          <p:cNvSpPr txBox="1"/>
          <p:nvPr/>
        </p:nvSpPr>
        <p:spPr>
          <a:xfrm>
            <a:off x="849550" y="278925"/>
            <a:ext cx="8123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one is </a:t>
            </a:r>
            <a:r>
              <a:rPr lang="en-US" sz="4000" b="1" i="1" u="none" strike="noStrike" cap="none">
                <a:solidFill>
                  <a:schemeClr val="dk1"/>
                </a:solidFill>
                <a:latin typeface="Calibri"/>
                <a:ea typeface="Calibri"/>
                <a:cs typeface="Calibri"/>
                <a:sym typeface="Calibri"/>
              </a:rPr>
              <a:t>not </a:t>
            </a:r>
            <a:r>
              <a:rPr lang="en-US" sz="4000" b="0" i="0" u="none" strike="noStrike" cap="none">
                <a:solidFill>
                  <a:schemeClr val="dk1"/>
                </a:solidFill>
                <a:latin typeface="Calibri"/>
                <a:ea typeface="Calibri"/>
                <a:cs typeface="Calibri"/>
                <a:sym typeface="Calibri"/>
              </a:rPr>
              <a:t>an example of radiation?</a:t>
            </a:r>
            <a:endParaRPr sz="1400" b="0" i="0" u="none" strike="noStrike" cap="none">
              <a:solidFill>
                <a:srgbClr val="000000"/>
              </a:solidFill>
              <a:latin typeface="Arial"/>
              <a:ea typeface="Arial"/>
              <a:cs typeface="Arial"/>
              <a:sym typeface="Arial"/>
            </a:endParaRPr>
          </a:p>
        </p:txBody>
      </p:sp>
      <p:sp>
        <p:nvSpPr>
          <p:cNvPr id="445" name="Google Shape;445;p4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p41" descr="Home Improvements to Avoid"/>
          <p:cNvPicPr preferRelativeResize="0"/>
          <p:nvPr/>
        </p:nvPicPr>
        <p:blipFill rotWithShape="1">
          <a:blip r:embed="rId4">
            <a:alphaModFix/>
          </a:blip>
          <a:srcRect/>
          <a:stretch/>
        </p:blipFill>
        <p:spPr>
          <a:xfrm>
            <a:off x="6167114" y="2357438"/>
            <a:ext cx="2143125" cy="21431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dfc5772474_0_43"/>
          <p:cNvSpPr txBox="1"/>
          <p:nvPr/>
        </p:nvSpPr>
        <p:spPr>
          <a:xfrm>
            <a:off x="334001" y="1333448"/>
            <a:ext cx="5681700" cy="3404700"/>
          </a:xfrm>
          <a:prstGeom prst="rect">
            <a:avLst/>
          </a:prstGeom>
          <a:solidFill>
            <a:schemeClr val="lt1"/>
          </a:solidFill>
          <a:ln>
            <a:noFill/>
          </a:ln>
        </p:spPr>
        <p:txBody>
          <a:bodyPr spcFirstLastPara="1" wrap="square" lIns="91425" tIns="45700" rIns="91425" bIns="45700" anchor="t" anchorCtr="0">
            <a:spAutoFit/>
          </a:bodyPr>
          <a:lstStyle/>
          <a:p>
            <a:pPr marL="514350" marR="0" lvl="0" indent="-31115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light coming from a light bulb</a:t>
            </a:r>
            <a:endParaRPr sz="3200">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hot air rising</a:t>
            </a:r>
            <a:endParaRPr sz="3200">
              <a:solidFill>
                <a:srgbClr val="FF0000"/>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using a microwave oven</a:t>
            </a:r>
            <a:endParaRPr sz="3200">
              <a:solidFill>
                <a:schemeClr val="dk1"/>
              </a:solidFill>
              <a:latin typeface="Calibri"/>
              <a:ea typeface="Calibri"/>
              <a:cs typeface="Calibri"/>
              <a:sym typeface="Calibri"/>
            </a:endParaRPr>
          </a:p>
          <a:p>
            <a:pPr marL="514350" marR="0" lvl="0" indent="-51435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getting X-rays at the hospital</a:t>
            </a:r>
            <a:endParaRPr sz="1400" b="0" i="0" u="none" strike="noStrike" cap="none">
              <a:solidFill>
                <a:srgbClr val="000000"/>
              </a:solidFill>
              <a:latin typeface="Arial"/>
              <a:ea typeface="Arial"/>
              <a:cs typeface="Arial"/>
              <a:sym typeface="Arial"/>
            </a:endParaRPr>
          </a:p>
          <a:p>
            <a:pPr marL="742950" marR="0" lvl="0" indent="-51435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Calibri"/>
              <a:ea typeface="Calibri"/>
              <a:cs typeface="Calibri"/>
              <a:sym typeface="Calibri"/>
            </a:endParaRPr>
          </a:p>
        </p:txBody>
      </p:sp>
      <p:sp>
        <p:nvSpPr>
          <p:cNvPr id="453" name="Google Shape;453;gdfc5772474_0_43"/>
          <p:cNvSpPr txBox="1"/>
          <p:nvPr/>
        </p:nvSpPr>
        <p:spPr>
          <a:xfrm>
            <a:off x="849550" y="278925"/>
            <a:ext cx="8123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one is </a:t>
            </a:r>
            <a:r>
              <a:rPr lang="en-US" sz="4000" b="1" i="1" u="none" strike="noStrike" cap="none">
                <a:solidFill>
                  <a:schemeClr val="dk1"/>
                </a:solidFill>
                <a:latin typeface="Calibri"/>
                <a:ea typeface="Calibri"/>
                <a:cs typeface="Calibri"/>
                <a:sym typeface="Calibri"/>
              </a:rPr>
              <a:t>not </a:t>
            </a:r>
            <a:r>
              <a:rPr lang="en-US" sz="4000" b="0" i="0" u="none" strike="noStrike" cap="none">
                <a:solidFill>
                  <a:schemeClr val="dk1"/>
                </a:solidFill>
                <a:latin typeface="Calibri"/>
                <a:ea typeface="Calibri"/>
                <a:cs typeface="Calibri"/>
                <a:sym typeface="Calibri"/>
              </a:rPr>
              <a:t>an example of radiation?</a:t>
            </a:r>
            <a:endParaRPr sz="1400" b="0" i="0" u="none" strike="noStrike" cap="none">
              <a:solidFill>
                <a:srgbClr val="000000"/>
              </a:solidFill>
              <a:latin typeface="Arial"/>
              <a:ea typeface="Arial"/>
              <a:cs typeface="Arial"/>
              <a:sym typeface="Arial"/>
            </a:endParaRPr>
          </a:p>
        </p:txBody>
      </p:sp>
      <p:sp>
        <p:nvSpPr>
          <p:cNvPr id="454" name="Google Shape;454;gdfc5772474_0_4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5" name="Google Shape;455;gdfc5772474_0_43" descr="Home Improvements to Avoid"/>
          <p:cNvPicPr preferRelativeResize="0"/>
          <p:nvPr/>
        </p:nvPicPr>
        <p:blipFill rotWithShape="1">
          <a:blip r:embed="rId4">
            <a:alphaModFix/>
          </a:blip>
          <a:srcRect/>
          <a:stretch/>
        </p:blipFill>
        <p:spPr>
          <a:xfrm>
            <a:off x="6167114" y="2357438"/>
            <a:ext cx="2143125" cy="2143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dfc5772474_0_59"/>
          <p:cNvSpPr txBox="1"/>
          <p:nvPr/>
        </p:nvSpPr>
        <p:spPr>
          <a:xfrm>
            <a:off x="1392603" y="239600"/>
            <a:ext cx="63588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a:solidFill>
                  <a:schemeClr val="dk1"/>
                </a:solidFill>
                <a:latin typeface="Calibri"/>
                <a:ea typeface="Calibri"/>
                <a:cs typeface="Calibri"/>
                <a:sym typeface="Calibri"/>
              </a:rPr>
              <a:t>Why is hot air rising not an example of radiation?</a:t>
            </a:r>
            <a:endParaRPr sz="4200">
              <a:latin typeface="Calibri"/>
              <a:ea typeface="Calibri"/>
              <a:cs typeface="Calibri"/>
              <a:sym typeface="Calibri"/>
            </a:endParaRPr>
          </a:p>
        </p:txBody>
      </p:sp>
      <p:sp>
        <p:nvSpPr>
          <p:cNvPr id="462" name="Google Shape;462;gdfc5772474_0_5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3" name="Google Shape;463;gdfc5772474_0_59" descr="Warm-Up: Why does hot air rise and cold air fall downward? -  fowlerearthscience"/>
          <p:cNvPicPr preferRelativeResize="0"/>
          <p:nvPr/>
        </p:nvPicPr>
        <p:blipFill rotWithShape="1">
          <a:blip r:embed="rId4">
            <a:alphaModFix/>
          </a:blip>
          <a:srcRect/>
          <a:stretch/>
        </p:blipFill>
        <p:spPr>
          <a:xfrm>
            <a:off x="2800350" y="1794637"/>
            <a:ext cx="3543300" cy="4572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3"/>
          <p:cNvSpPr/>
          <p:nvPr/>
        </p:nvSpPr>
        <p:spPr>
          <a:xfrm>
            <a:off x="0" y="0"/>
            <a:ext cx="9144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43"/>
          <p:cNvSpPr txBox="1"/>
          <p:nvPr/>
        </p:nvSpPr>
        <p:spPr>
          <a:xfrm>
            <a:off x="1688551" y="849558"/>
            <a:ext cx="5766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does radiation travel?</a:t>
            </a:r>
            <a:endParaRPr sz="4000" b="0" i="0" u="none" strike="noStrike" cap="none">
              <a:solidFill>
                <a:schemeClr val="dk1"/>
              </a:solidFill>
              <a:latin typeface="Calibri"/>
              <a:ea typeface="Calibri"/>
              <a:cs typeface="Calibri"/>
              <a:sym typeface="Calibri"/>
            </a:endParaRPr>
          </a:p>
        </p:txBody>
      </p:sp>
      <p:sp>
        <p:nvSpPr>
          <p:cNvPr id="471" name="Google Shape;471;p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2" name="Google Shape;472;p43" descr="Solar Radiation: How Sunlight Heats the Planet - Earth How"/>
          <p:cNvPicPr preferRelativeResize="0"/>
          <p:nvPr/>
        </p:nvPicPr>
        <p:blipFill rotWithShape="1">
          <a:blip r:embed="rId4">
            <a:alphaModFix/>
          </a:blip>
          <a:srcRect/>
          <a:stretch/>
        </p:blipFill>
        <p:spPr>
          <a:xfrm>
            <a:off x="2094028" y="2086991"/>
            <a:ext cx="4955946" cy="37121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6"/>
          <p:cNvSpPr txBox="1"/>
          <p:nvPr/>
        </p:nvSpPr>
        <p:spPr>
          <a:xfrm>
            <a:off x="2585397" y="59923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79" name="Google Shape;479;p46"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47"/>
          <p:cNvPicPr preferRelativeResize="0"/>
          <p:nvPr/>
        </p:nvPicPr>
        <p:blipFill rotWithShape="1">
          <a:blip r:embed="rId3">
            <a:alphaModFix/>
          </a:blip>
          <a:srcRect/>
          <a:stretch/>
        </p:blipFill>
        <p:spPr>
          <a:xfrm>
            <a:off x="2057400" y="1828800"/>
            <a:ext cx="5588000" cy="4007250"/>
          </a:xfrm>
          <a:prstGeom prst="rect">
            <a:avLst/>
          </a:prstGeom>
          <a:noFill/>
          <a:ln>
            <a:noFill/>
          </a:ln>
        </p:spPr>
      </p:pic>
      <p:sp>
        <p:nvSpPr>
          <p:cNvPr id="486" name="Google Shape;486;p47"/>
          <p:cNvSpPr txBox="1"/>
          <p:nvPr/>
        </p:nvSpPr>
        <p:spPr>
          <a:xfrm>
            <a:off x="790050" y="258900"/>
            <a:ext cx="8049000" cy="630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500" b="1" u="sng">
                <a:solidFill>
                  <a:schemeClr val="dk1"/>
                </a:solidFill>
                <a:latin typeface="Calibri"/>
                <a:ea typeface="Calibri"/>
                <a:cs typeface="Calibri"/>
                <a:sym typeface="Calibri"/>
              </a:rPr>
              <a:t>R</a:t>
            </a:r>
            <a:r>
              <a:rPr lang="en-US" sz="3500" b="1" i="0" u="sng" strike="noStrike" cap="none">
                <a:solidFill>
                  <a:schemeClr val="dk1"/>
                </a:solidFill>
                <a:latin typeface="Calibri"/>
                <a:ea typeface="Calibri"/>
                <a:cs typeface="Calibri"/>
                <a:sym typeface="Calibri"/>
              </a:rPr>
              <a:t>adiation</a:t>
            </a:r>
            <a:r>
              <a:rPr lang="en-US" sz="3500" b="0" i="0" u="none" strike="noStrike" cap="none">
                <a:solidFill>
                  <a:schemeClr val="dk1"/>
                </a:solidFill>
                <a:latin typeface="Calibri"/>
                <a:ea typeface="Calibri"/>
                <a:cs typeface="Calibri"/>
                <a:sym typeface="Calibri"/>
              </a:rPr>
              <a:t>: the transfer of energy as waves </a:t>
            </a:r>
            <a:endParaRPr sz="3500" b="0" i="0" u="none" strike="noStrike" cap="none">
              <a:solidFill>
                <a:srgbClr val="000000"/>
              </a:solidFill>
              <a:latin typeface="Arial"/>
              <a:ea typeface="Arial"/>
              <a:cs typeface="Arial"/>
              <a:sym typeface="Arial"/>
            </a:endParaRPr>
          </a:p>
        </p:txBody>
      </p:sp>
      <p:sp>
        <p:nvSpPr>
          <p:cNvPr id="487" name="Google Shape;487;p4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4"/>
          <p:cNvSpPr txBox="1"/>
          <p:nvPr/>
        </p:nvSpPr>
        <p:spPr>
          <a:xfrm>
            <a:off x="1768509" y="419085"/>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i="0" u="none" strike="noStrike" cap="none">
                <a:solidFill>
                  <a:srgbClr val="FFC000"/>
                </a:solidFill>
                <a:latin typeface="Calibri"/>
                <a:ea typeface="Calibri"/>
                <a:cs typeface="Calibri"/>
                <a:sym typeface="Calibri"/>
              </a:rPr>
              <a:t>Simulation Activity</a:t>
            </a:r>
            <a:endParaRPr sz="1400" i="0" u="none" strike="noStrike" cap="none">
              <a:solidFill>
                <a:srgbClr val="000000"/>
              </a:solidFill>
              <a:latin typeface="Calibri"/>
              <a:ea typeface="Calibri"/>
              <a:cs typeface="Calibri"/>
              <a:sym typeface="Calibri"/>
            </a:endParaRPr>
          </a:p>
        </p:txBody>
      </p:sp>
      <p:sp>
        <p:nvSpPr>
          <p:cNvPr id="494" name="Google Shape;494;p44"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44"/>
          <p:cNvSpPr txBox="1"/>
          <p:nvPr/>
        </p:nvSpPr>
        <p:spPr>
          <a:xfrm>
            <a:off x="2539198" y="1604525"/>
            <a:ext cx="4065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Radiation Gizmo</a:t>
            </a:r>
            <a:endParaRPr sz="4000" b="0" i="0" u="none" strike="noStrike" cap="none">
              <a:solidFill>
                <a:schemeClr val="dk1"/>
              </a:solidFill>
              <a:latin typeface="Calibri"/>
              <a:ea typeface="Calibri"/>
              <a:cs typeface="Calibri"/>
              <a:sym typeface="Calibri"/>
            </a:endParaRPr>
          </a:p>
        </p:txBody>
      </p:sp>
      <p:pic>
        <p:nvPicPr>
          <p:cNvPr id="496" name="Google Shape;496;p44" descr="Right pointing backhand index"/>
          <p:cNvPicPr preferRelativeResize="0"/>
          <p:nvPr/>
        </p:nvPicPr>
        <p:blipFill rotWithShape="1">
          <a:blip r:embed="rId5">
            <a:alphaModFix/>
          </a:blip>
          <a:srcRect/>
          <a:stretch/>
        </p:blipFill>
        <p:spPr>
          <a:xfrm rot="-2702695">
            <a:off x="1997591" y="2325225"/>
            <a:ext cx="914400" cy="914400"/>
          </a:xfrm>
          <a:prstGeom prst="rect">
            <a:avLst/>
          </a:prstGeom>
          <a:noFill/>
          <a:ln>
            <a:noFill/>
          </a:ln>
        </p:spPr>
      </p:pic>
      <p:sp>
        <p:nvSpPr>
          <p:cNvPr id="497" name="Google Shape;497;p44"/>
          <p:cNvSpPr txBox="1"/>
          <p:nvPr/>
        </p:nvSpPr>
        <p:spPr>
          <a:xfrm>
            <a:off x="627344" y="3512720"/>
            <a:ext cx="36549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rgbClr val="333333"/>
                </a:solidFill>
                <a:latin typeface="Calibri"/>
                <a:ea typeface="Calibri"/>
                <a:cs typeface="Calibri"/>
                <a:sym typeface="Calibri"/>
              </a:rPr>
              <a:t>Use a powerful flashlight to pop a kernel of popcorn. A lens focuses light on the kernel. The temperature of the filament and the distance between the flashlight and lens can be changed. Several obstacles can be placed between the flashlight and the popcorn.</a:t>
            </a:r>
            <a:endParaRPr sz="1800" i="1" u="none" strike="noStrike" cap="none">
              <a:solidFill>
                <a:schemeClr val="dk1"/>
              </a:solidFill>
              <a:latin typeface="Calibri"/>
              <a:ea typeface="Calibri"/>
              <a:cs typeface="Calibri"/>
              <a:sym typeface="Calibri"/>
            </a:endParaRPr>
          </a:p>
        </p:txBody>
      </p:sp>
      <p:pic>
        <p:nvPicPr>
          <p:cNvPr id="498" name="Google Shape;498;p44"/>
          <p:cNvPicPr preferRelativeResize="0"/>
          <p:nvPr/>
        </p:nvPicPr>
        <p:blipFill>
          <a:blip r:embed="rId6">
            <a:alphaModFix/>
          </a:blip>
          <a:stretch>
            <a:fillRect/>
          </a:stretch>
        </p:blipFill>
        <p:spPr>
          <a:xfrm>
            <a:off x="4695949" y="3254875"/>
            <a:ext cx="4267200" cy="282448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5"/>
          <p:cNvSpPr txBox="1"/>
          <p:nvPr/>
        </p:nvSpPr>
        <p:spPr>
          <a:xfrm>
            <a:off x="697350" y="186650"/>
            <a:ext cx="77493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How does radiation distribute energy, and  how does it power the circulation of the earth’s atmosphere and the oceans?</a:t>
            </a:r>
            <a:endParaRPr sz="1400" b="0" i="0" u="none" strike="noStrike" cap="none">
              <a:solidFill>
                <a:srgbClr val="000000"/>
              </a:solidFill>
              <a:latin typeface="Arial"/>
              <a:ea typeface="Arial"/>
              <a:cs typeface="Arial"/>
              <a:sym typeface="Arial"/>
            </a:endParaRPr>
          </a:p>
        </p:txBody>
      </p:sp>
      <p:pic>
        <p:nvPicPr>
          <p:cNvPr id="506" name="Google Shape;506;p45" descr="Radiation from the Sun and greenhouse effect | Astronomy, Science and no  flat Earth!"/>
          <p:cNvPicPr preferRelativeResize="0"/>
          <p:nvPr/>
        </p:nvPicPr>
        <p:blipFill rotWithShape="1">
          <a:blip r:embed="rId4">
            <a:alphaModFix/>
          </a:blip>
          <a:srcRect t="10964"/>
          <a:stretch/>
        </p:blipFill>
        <p:spPr>
          <a:xfrm>
            <a:off x="222423" y="1795049"/>
            <a:ext cx="3521674" cy="2348665"/>
          </a:xfrm>
          <a:prstGeom prst="rect">
            <a:avLst/>
          </a:prstGeom>
          <a:noFill/>
          <a:ln>
            <a:noFill/>
          </a:ln>
        </p:spPr>
      </p:pic>
      <p:pic>
        <p:nvPicPr>
          <p:cNvPr id="507" name="Google Shape;507;p45" descr="Scientists discover Earth's atmosphere goes all the way out to the moon"/>
          <p:cNvPicPr preferRelativeResize="0"/>
          <p:nvPr/>
        </p:nvPicPr>
        <p:blipFill rotWithShape="1">
          <a:blip r:embed="rId5">
            <a:alphaModFix/>
          </a:blip>
          <a:srcRect/>
          <a:stretch/>
        </p:blipFill>
        <p:spPr>
          <a:xfrm>
            <a:off x="4136502" y="2969381"/>
            <a:ext cx="4785075" cy="34855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Clr>
                <a:schemeClr val="dk1"/>
              </a:buClr>
              <a:buSzPct val="100000"/>
              <a:buNone/>
            </a:pPr>
            <a:r>
              <a:rPr lang="en-US" b="1"/>
              <a:t>Objective: </a:t>
            </a:r>
            <a:r>
              <a:rPr lang="en-US"/>
              <a:t>Students will understand the difference between </a:t>
            </a:r>
            <a:br>
              <a:rPr lang="en-US"/>
            </a:br>
            <a:r>
              <a:rPr lang="en-US"/>
              <a:t>conduction, convection, and radiation. </a:t>
            </a:r>
            <a:endParaRPr/>
          </a:p>
          <a:p>
            <a:pPr marL="0" lvl="0" indent="0" algn="l" rtl="0">
              <a:lnSpc>
                <a:spcPct val="100000"/>
              </a:lnSpc>
              <a:spcBef>
                <a:spcPts val="392"/>
              </a:spcBef>
              <a:spcAft>
                <a:spcPts val="0"/>
              </a:spcAft>
              <a:buClr>
                <a:schemeClr val="dk1"/>
              </a:buClr>
              <a:buSzPct val="100000"/>
              <a:buNone/>
            </a:pPr>
            <a:endParaRPr/>
          </a:p>
          <a:p>
            <a:pPr marL="0" lvl="0" indent="0" algn="l" rtl="0">
              <a:lnSpc>
                <a:spcPct val="100000"/>
              </a:lnSpc>
              <a:spcBef>
                <a:spcPts val="392"/>
              </a:spcBef>
              <a:spcAft>
                <a:spcPts val="0"/>
              </a:spcAft>
              <a:buClr>
                <a:schemeClr val="dk1"/>
              </a:buClr>
              <a:buSzPct val="100000"/>
              <a:buNone/>
            </a:pPr>
            <a:r>
              <a:rPr lang="en-US" b="1"/>
              <a:t>Activity: </a:t>
            </a:r>
            <a:r>
              <a:rPr lang="en-US"/>
              <a:t>The teacher will demonstrate conduction, convection, and radiation using a hot plate. The teacher will heat up a beaker of water and wait for it boil. The teacher will then explain how the beaker is being heated by conduction, the water is being heated by convection, and the air is being heated by radiation. </a:t>
            </a:r>
            <a:endParaRPr/>
          </a:p>
        </p:txBody>
      </p:sp>
      <p:sp>
        <p:nvSpPr>
          <p:cNvPr id="150" name="Google Shape;150;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100000"/>
              <a:buNone/>
            </a:pPr>
            <a:r>
              <a:rPr lang="en-US" b="1"/>
              <a:t>Materials:</a:t>
            </a:r>
            <a:endParaRPr/>
          </a:p>
          <a:p>
            <a:pPr marL="342900" lvl="0" indent="-342900" algn="l" rtl="0">
              <a:lnSpc>
                <a:spcPct val="100000"/>
              </a:lnSpc>
              <a:spcBef>
                <a:spcPts val="392"/>
              </a:spcBef>
              <a:spcAft>
                <a:spcPts val="0"/>
              </a:spcAft>
              <a:buClr>
                <a:schemeClr val="dk1"/>
              </a:buClr>
              <a:buSzPct val="100000"/>
              <a:buChar char="•"/>
            </a:pPr>
            <a:r>
              <a:rPr lang="en-US"/>
              <a:t>Beaker</a:t>
            </a:r>
            <a:endParaRPr/>
          </a:p>
          <a:p>
            <a:pPr marL="342900" lvl="0" indent="-342900" algn="l" rtl="0">
              <a:lnSpc>
                <a:spcPct val="100000"/>
              </a:lnSpc>
              <a:spcBef>
                <a:spcPts val="392"/>
              </a:spcBef>
              <a:spcAft>
                <a:spcPts val="0"/>
              </a:spcAft>
              <a:buClr>
                <a:schemeClr val="dk1"/>
              </a:buClr>
              <a:buSzPct val="100000"/>
              <a:buChar char="•"/>
            </a:pPr>
            <a:r>
              <a:rPr lang="en-US"/>
              <a:t>Hot plate</a:t>
            </a:r>
            <a:endParaRPr/>
          </a:p>
          <a:p>
            <a:pPr marL="342900" lvl="0" indent="-342900" algn="l" rtl="0">
              <a:lnSpc>
                <a:spcPct val="100000"/>
              </a:lnSpc>
              <a:spcBef>
                <a:spcPts val="392"/>
              </a:spcBef>
              <a:spcAft>
                <a:spcPts val="0"/>
              </a:spcAft>
              <a:buClr>
                <a:schemeClr val="dk1"/>
              </a:buClr>
              <a:buSzPct val="100000"/>
              <a:buChar char="•"/>
            </a:pPr>
            <a:r>
              <a:rPr lang="en-US"/>
              <a:t>water</a:t>
            </a:r>
            <a:endParaRPr/>
          </a:p>
          <a:p>
            <a:pPr marL="0" lvl="0" indent="0" algn="l" rtl="0">
              <a:lnSpc>
                <a:spcPct val="100000"/>
              </a:lnSpc>
              <a:spcBef>
                <a:spcPts val="392"/>
              </a:spcBef>
              <a:spcAft>
                <a:spcPts val="0"/>
              </a:spcAft>
              <a:buClr>
                <a:schemeClr val="dk1"/>
              </a:buClr>
              <a:buSzPct val="100000"/>
              <a:buNone/>
            </a:pPr>
            <a:endParaRPr/>
          </a:p>
          <a:p>
            <a:pPr marL="0" lvl="0" indent="0" algn="l" rtl="0">
              <a:lnSpc>
                <a:spcPct val="100000"/>
              </a:lnSpc>
              <a:spcBef>
                <a:spcPts val="392"/>
              </a:spcBef>
              <a:spcAft>
                <a:spcPts val="0"/>
              </a:spcAft>
              <a:buClr>
                <a:schemeClr val="dk1"/>
              </a:buClr>
              <a:buSzPct val="100000"/>
              <a:buNone/>
            </a:pPr>
            <a:endParaRPr/>
          </a:p>
        </p:txBody>
      </p:sp>
      <p:sp>
        <p:nvSpPr>
          <p:cNvPr id="151" name="Google Shape;151;p4"/>
          <p:cNvSpPr txBox="1"/>
          <p:nvPr/>
        </p:nvSpPr>
        <p:spPr>
          <a:xfrm>
            <a:off x="2301072" y="356452"/>
            <a:ext cx="4644258"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52" name="Google Shape;152;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4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8"/>
          <p:cNvPicPr preferRelativeResize="0"/>
          <p:nvPr/>
        </p:nvPicPr>
        <p:blipFill rotWithShape="1">
          <a:blip r:embed="rId3">
            <a:alphaModFix/>
          </a:blip>
          <a:srcRect t="17405"/>
          <a:stretch/>
        </p:blipFill>
        <p:spPr>
          <a:xfrm>
            <a:off x="425588" y="342900"/>
            <a:ext cx="8292816" cy="6172200"/>
          </a:xfrm>
          <a:prstGeom prst="rect">
            <a:avLst/>
          </a:prstGeom>
          <a:noFill/>
          <a:ln>
            <a:noFill/>
          </a:ln>
        </p:spPr>
      </p:pic>
      <p:sp>
        <p:nvSpPr>
          <p:cNvPr id="165" name="Google Shape;165;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2"/>
          <p:cNvPicPr preferRelativeResize="0"/>
          <p:nvPr/>
        </p:nvPicPr>
        <p:blipFill rotWithShape="1">
          <a:blip r:embed="rId3">
            <a:alphaModFix/>
          </a:blip>
          <a:srcRect/>
          <a:stretch/>
        </p:blipFill>
        <p:spPr>
          <a:xfrm>
            <a:off x="912414" y="1698875"/>
            <a:ext cx="7319176" cy="4572399"/>
          </a:xfrm>
          <a:prstGeom prst="rect">
            <a:avLst/>
          </a:prstGeom>
          <a:noFill/>
          <a:ln>
            <a:noFill/>
          </a:ln>
        </p:spPr>
      </p:pic>
      <p:sp>
        <p:nvSpPr>
          <p:cNvPr id="172" name="Google Shape;172;p22"/>
          <p:cNvSpPr txBox="1"/>
          <p:nvPr/>
        </p:nvSpPr>
        <p:spPr>
          <a:xfrm>
            <a:off x="943200" y="236925"/>
            <a:ext cx="7883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b="1" u="sng">
                <a:solidFill>
                  <a:schemeClr val="dk1"/>
                </a:solidFill>
                <a:latin typeface="Calibri"/>
                <a:ea typeface="Calibri"/>
                <a:cs typeface="Calibri"/>
                <a:sym typeface="Calibri"/>
              </a:rPr>
              <a:t>Conduction:</a:t>
            </a:r>
            <a:r>
              <a:rPr lang="en-US" sz="3500">
                <a:solidFill>
                  <a:schemeClr val="dk1"/>
                </a:solidFill>
                <a:latin typeface="Calibri"/>
                <a:ea typeface="Calibri"/>
                <a:cs typeface="Calibri"/>
                <a:sym typeface="Calibri"/>
              </a:rPr>
              <a:t> requires two or more objects in direct contact to transfer heat energy</a:t>
            </a:r>
            <a:endParaRPr sz="3500" i="0" u="none" strike="noStrike" cap="none">
              <a:solidFill>
                <a:srgbClr val="000000"/>
              </a:solidFill>
              <a:latin typeface="Calibri"/>
              <a:ea typeface="Calibri"/>
              <a:cs typeface="Calibri"/>
              <a:sym typeface="Calibri"/>
            </a:endParaRPr>
          </a:p>
        </p:txBody>
      </p:sp>
      <p:sp>
        <p:nvSpPr>
          <p:cNvPr id="173" name="Google Shape;173;p2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1"/>
          <p:cNvPicPr preferRelativeResize="0"/>
          <p:nvPr/>
        </p:nvPicPr>
        <p:blipFill rotWithShape="1">
          <a:blip r:embed="rId3">
            <a:alphaModFix/>
          </a:blip>
          <a:srcRect/>
          <a:stretch/>
        </p:blipFill>
        <p:spPr>
          <a:xfrm>
            <a:off x="1202700" y="1686300"/>
            <a:ext cx="6738600" cy="4802601"/>
          </a:xfrm>
          <a:prstGeom prst="rect">
            <a:avLst/>
          </a:prstGeom>
          <a:noFill/>
          <a:ln>
            <a:noFill/>
          </a:ln>
        </p:spPr>
      </p:pic>
      <p:sp>
        <p:nvSpPr>
          <p:cNvPr id="180" name="Google Shape;180;p21"/>
          <p:cNvSpPr txBox="1"/>
          <p:nvPr/>
        </p:nvSpPr>
        <p:spPr>
          <a:xfrm>
            <a:off x="943200" y="236925"/>
            <a:ext cx="7883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b="1" u="sng">
                <a:solidFill>
                  <a:schemeClr val="dk1"/>
                </a:solidFill>
                <a:latin typeface="Calibri"/>
                <a:ea typeface="Calibri"/>
                <a:cs typeface="Calibri"/>
                <a:sym typeface="Calibri"/>
              </a:rPr>
              <a:t>Convection:</a:t>
            </a:r>
            <a:r>
              <a:rPr lang="en-US" sz="3500">
                <a:solidFill>
                  <a:schemeClr val="dk1"/>
                </a:solidFill>
                <a:latin typeface="Calibri"/>
                <a:ea typeface="Calibri"/>
                <a:cs typeface="Calibri"/>
                <a:sym typeface="Calibri"/>
              </a:rPr>
              <a:t> heating and cooling of a liquid or gas in a circular manner</a:t>
            </a:r>
            <a:endParaRPr sz="3500" i="0" u="none" strike="noStrike" cap="none">
              <a:solidFill>
                <a:srgbClr val="000000"/>
              </a:solidFill>
              <a:latin typeface="Calibri"/>
              <a:ea typeface="Calibri"/>
              <a:cs typeface="Calibri"/>
              <a:sym typeface="Calibri"/>
            </a:endParaRPr>
          </a:p>
        </p:txBody>
      </p:sp>
      <p:sp>
        <p:nvSpPr>
          <p:cNvPr id="181" name="Google Shape;181;p2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1858</Words>
  <Application>Microsoft Office PowerPoint</Application>
  <PresentationFormat>On-screen Show (4:3)</PresentationFormat>
  <Paragraphs>225</Paragraphs>
  <Slides>51</Slides>
  <Notes>51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2017-07-10T17:56:01Z</dcterms:created>
  <dcterms:modified xsi:type="dcterms:W3CDTF">2021-08-03T18:20:41Z</dcterms:modified>
</cp:coreProperties>
</file>