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439"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440"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41" r:id="rId18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0" roundtripDataSignature="AMtx7mgheXPU8XtuoUd5FhGm8VO2cNYvN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06BD17-05E0-4279-901C-B3627C93B69B}">
  <a:tblStyle styleId="{4106BD17-05E0-4279-901C-B3627C93B69B}" styleName="Table_0">
    <a:wholeTbl>
      <a:tcTxStyle b="off" i="off">
        <a:font>
          <a:latin typeface="Calibri"/>
          <a:ea typeface="Calibri"/>
          <a:cs typeface="Calibri"/>
        </a:font>
        <a:schemeClr val="dk1"/>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chemeClr val="accent3"/>
              </a:solidFill>
              <a:prstDash val="solid"/>
              <a:round/>
              <a:headEnd type="none" w="sm" len="sm"/>
              <a:tailEnd type="none" w="sm" len="sm"/>
            </a:ln>
          </a:insideH>
          <a:insideV>
            <a:ln w="9525" cap="flat" cmpd="sng">
              <a:solidFill>
                <a:schemeClr val="accent3"/>
              </a:solidFill>
              <a:prstDash val="solid"/>
              <a:round/>
              <a:headEnd type="none" w="sm" len="sm"/>
              <a:tailEnd type="none" w="sm" len="sm"/>
            </a:ln>
          </a:insideV>
        </a:tcBdr>
        <a:fill>
          <a:solidFill>
            <a:srgbClr val="FFFFFF">
              <a:alpha val="0"/>
            </a:srgbClr>
          </a:solidFill>
        </a:fill>
      </a:tcStyle>
    </a:wholeTbl>
    <a:band1H>
      <a:tcTxStyle/>
      <a:tcStyle>
        <a:tcBdr/>
        <a:fill>
          <a:solidFill>
            <a:schemeClr val="accent3">
              <a:alpha val="40000"/>
            </a:schemeClr>
          </a:solidFill>
        </a:fill>
      </a:tcStyle>
    </a:band1H>
    <a:band2H>
      <a:tcTxStyle/>
      <a:tcStyle>
        <a:tcBdr/>
      </a:tcStyle>
    </a:band2H>
    <a:band1V>
      <a:tcTxStyle/>
      <a:tcStyle>
        <a:tcBdr>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tcBdr>
        <a:fill>
          <a:solidFill>
            <a:schemeClr val="accent3">
              <a:alpha val="40000"/>
            </a:schemeClr>
          </a:solidFill>
        </a:fill>
      </a:tcStyle>
    </a:band1V>
    <a:band2V>
      <a:tcTxStyle/>
      <a:tcStyle>
        <a:tcBdr/>
      </a:tcStyle>
    </a:band2V>
    <a:lastCol>
      <a:tcTxStyle b="on" i="off"/>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chemeClr val="accent3"/>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chemeClr val="accent3"/>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customschemas.google.com/relationships/presentationmetadata" Target="meta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d30b0cc846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d30b0cc84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gd30b0cc84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What clues can you find at home to support the following definition for energy: “the ability to do work?”</a:t>
            </a:r>
            <a:endParaRPr/>
          </a:p>
        </p:txBody>
      </p:sp>
      <p:sp>
        <p:nvSpPr>
          <p:cNvPr id="186" name="Google Shape;186;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when you add the suffix “-able” to the prefix “non-” and root word “renew,” this means something that is not not made new again. </a:t>
            </a:r>
            <a:endParaRPr/>
          </a:p>
        </p:txBody>
      </p:sp>
      <p:sp>
        <p:nvSpPr>
          <p:cNvPr id="949" name="Google Shape;949;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we use the term “non-renewable” in science, we are referring to resources that once used can never be used again. </a:t>
            </a:r>
            <a:endParaRPr/>
          </a:p>
        </p:txBody>
      </p:sp>
      <p:sp>
        <p:nvSpPr>
          <p:cNvPr id="961" name="Google Shape;961;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9" name="Google Shape;969;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a:p>
        </p:txBody>
      </p:sp>
      <p:sp>
        <p:nvSpPr>
          <p:cNvPr id="970" name="Google Shape;970;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Google Shape;975;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the prefix non mean?</a:t>
            </a:r>
            <a:endParaRPr/>
          </a:p>
          <a:p>
            <a:pPr marL="0" lvl="0" indent="0" algn="l" rtl="0">
              <a:spcBef>
                <a:spcPts val="0"/>
              </a:spcBef>
              <a:spcAft>
                <a:spcPts val="0"/>
              </a:spcAft>
              <a:buNone/>
            </a:pPr>
            <a:endParaRPr/>
          </a:p>
          <a:p>
            <a:pPr marL="0" lvl="0" indent="0" algn="l" rtl="0">
              <a:spcBef>
                <a:spcPts val="0"/>
              </a:spcBef>
              <a:spcAft>
                <a:spcPts val="0"/>
              </a:spcAft>
              <a:buNone/>
            </a:pPr>
            <a:r>
              <a:rPr lang="en-US"/>
              <a:t>[The prefix “non-” means ”not.”]</a:t>
            </a:r>
            <a:endParaRPr/>
          </a:p>
        </p:txBody>
      </p:sp>
      <p:sp>
        <p:nvSpPr>
          <p:cNvPr id="976" name="Google Shape;976;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9" name="Google Shape;989;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the root word renew mean?</a:t>
            </a:r>
            <a:endParaRPr/>
          </a:p>
          <a:p>
            <a:pPr marL="0" lvl="0" indent="0" algn="l" rtl="0">
              <a:spcBef>
                <a:spcPts val="0"/>
              </a:spcBef>
              <a:spcAft>
                <a:spcPts val="0"/>
              </a:spcAft>
              <a:buNone/>
            </a:pPr>
            <a:endParaRPr/>
          </a:p>
          <a:p>
            <a:pPr marL="0" lvl="0" indent="0" algn="l" rtl="0">
              <a:spcBef>
                <a:spcPts val="0"/>
              </a:spcBef>
              <a:spcAft>
                <a:spcPts val="0"/>
              </a:spcAft>
              <a:buNone/>
            </a:pPr>
            <a:r>
              <a:rPr lang="en-US"/>
              <a:t>[The root word “renew” means ”to make new.”]</a:t>
            </a:r>
            <a:endParaRPr/>
          </a:p>
        </p:txBody>
      </p:sp>
      <p:sp>
        <p:nvSpPr>
          <p:cNvPr id="990" name="Google Shape;990;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1" name="Google Shape;1001;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the suffix -able mean?</a:t>
            </a:r>
            <a:endParaRPr/>
          </a:p>
          <a:p>
            <a:pPr marL="0" lvl="0" indent="0" algn="l" rtl="0">
              <a:spcBef>
                <a:spcPts val="0"/>
              </a:spcBef>
              <a:spcAft>
                <a:spcPts val="0"/>
              </a:spcAft>
              <a:buNone/>
            </a:pPr>
            <a:endParaRPr/>
          </a:p>
          <a:p>
            <a:pPr marL="0" lvl="0" indent="0" algn="l" rtl="0">
              <a:spcBef>
                <a:spcPts val="0"/>
              </a:spcBef>
              <a:spcAft>
                <a:spcPts val="0"/>
              </a:spcAft>
              <a:buNone/>
            </a:pPr>
            <a:r>
              <a:rPr lang="en-US"/>
              <a:t>[The suffix “-able” turns a verb “to not make new” into an adjective “non-renewed.”]</a:t>
            </a:r>
            <a:endParaRPr/>
          </a:p>
        </p:txBody>
      </p:sp>
      <p:sp>
        <p:nvSpPr>
          <p:cNvPr id="1002" name="Google Shape;1002;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we put the prefix non-, the root word renew, and the suffix -able together, how does this help us remember what non-renewable means?</a:t>
            </a:r>
            <a:endParaRPr/>
          </a:p>
          <a:p>
            <a:pPr marL="0" lvl="0" indent="0" algn="l" rtl="0">
              <a:spcBef>
                <a:spcPts val="0"/>
              </a:spcBef>
              <a:spcAft>
                <a:spcPts val="0"/>
              </a:spcAft>
              <a:buNone/>
            </a:pPr>
            <a:endParaRPr/>
          </a:p>
          <a:p>
            <a:pPr marL="0" lvl="0" indent="0" algn="l" rtl="0">
              <a:spcBef>
                <a:spcPts val="0"/>
              </a:spcBef>
              <a:spcAft>
                <a:spcPts val="0"/>
              </a:spcAft>
              <a:buNone/>
            </a:pPr>
            <a:r>
              <a:rPr lang="en-US"/>
              <a:t>[When we put our word parts together, we can remember that a non-renewable resource is a resource that can NOT be used again.]</a:t>
            </a:r>
            <a:endParaRPr/>
          </a:p>
        </p:txBody>
      </p:sp>
      <p:sp>
        <p:nvSpPr>
          <p:cNvPr id="1014" name="Google Shape;1014;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1" name="Google Shape;1021;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renewable and non-renewable resources?</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a:t>Renewable resources can be reused and replenished; non-renewable resources cannot.</a:t>
            </a:r>
            <a:r>
              <a:rPr lang="en-US"/>
              <a:t>]</a:t>
            </a:r>
            <a:endParaRPr/>
          </a:p>
        </p:txBody>
      </p:sp>
      <p:sp>
        <p:nvSpPr>
          <p:cNvPr id="1022" name="Google Shape;1022;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2" name="Google Shape;1032;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is an example of a non-renewable resource?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33" name="Google Shape;1033;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b678f08d91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gb678f08d9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is an example of a non-renewable resource?</a:t>
            </a:r>
            <a:endParaRPr/>
          </a:p>
          <a:p>
            <a:pPr marL="0" lvl="0" indent="0" algn="l" rtl="0">
              <a:spcBef>
                <a:spcPts val="0"/>
              </a:spcBef>
              <a:spcAft>
                <a:spcPts val="0"/>
              </a:spcAft>
              <a:buNone/>
            </a:pPr>
            <a:endParaRPr/>
          </a:p>
          <a:p>
            <a:pPr marL="0" lvl="0" indent="0" algn="l" rtl="0">
              <a:spcBef>
                <a:spcPts val="0"/>
              </a:spcBef>
              <a:spcAft>
                <a:spcPts val="0"/>
              </a:spcAft>
              <a:buNone/>
            </a:pPr>
            <a:r>
              <a:rPr lang="en-US"/>
              <a:t>[Oil, choice B, is an example of a non-renewable resource.]</a:t>
            </a:r>
            <a:endParaRPr/>
          </a:p>
        </p:txBody>
      </p:sp>
      <p:sp>
        <p:nvSpPr>
          <p:cNvPr id="1042" name="Google Shape;1042;gb678f08d9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Before we move on to our new vocabulary term, let’s review some other words &amp; concepts that you already learned and make sure you are firm in your understanding.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Reviewing key background knowledge helps lay the context and sets the students up to make sense of the new content you are introducing, it also reinforces previously learned material.</a:t>
            </a:r>
            <a:endParaRPr/>
          </a:p>
          <a:p>
            <a:pPr marL="0" lvl="0" indent="0" algn="l" rtl="0">
              <a:spcBef>
                <a:spcPts val="0"/>
              </a:spcBef>
              <a:spcAft>
                <a:spcPts val="0"/>
              </a:spcAft>
              <a:buNone/>
            </a:pPr>
            <a:endParaRPr/>
          </a:p>
        </p:txBody>
      </p:sp>
      <p:sp>
        <p:nvSpPr>
          <p:cNvPr id="194" name="Google Shape;194;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0" name="Google Shape;1050;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make a prediction. What will happen if we use all of the non-renewable resources we have?</a:t>
            </a:r>
            <a:endParaRPr/>
          </a:p>
          <a:p>
            <a:pPr marL="0" lvl="0" indent="0" algn="l" rtl="0">
              <a:spcBef>
                <a:spcPts val="0"/>
              </a:spcBef>
              <a:spcAft>
                <a:spcPts val="0"/>
              </a:spcAft>
              <a:buNone/>
            </a:pPr>
            <a:endParaRPr/>
          </a:p>
          <a:p>
            <a:pPr marL="0" lvl="0" indent="0" algn="l" rtl="0">
              <a:spcBef>
                <a:spcPts val="0"/>
              </a:spcBef>
              <a:spcAft>
                <a:spcPts val="0"/>
              </a:spcAft>
              <a:buNone/>
            </a:pPr>
            <a:r>
              <a:rPr lang="en-US"/>
              <a:t>[We will run out of them; more pollution; energy crisis.]</a:t>
            </a:r>
            <a:endParaRPr/>
          </a:p>
        </p:txBody>
      </p:sp>
      <p:sp>
        <p:nvSpPr>
          <p:cNvPr id="1051" name="Google Shape;1051;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8" name="Google Shape;1058;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p:txBody>
      </p:sp>
      <p:sp>
        <p:nvSpPr>
          <p:cNvPr id="1059" name="Google Shape;1059;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5" name="Google Shape;1065;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non-renewable resource is a resource that </a:t>
            </a:r>
            <a:r>
              <a:rPr lang="en-US" sz="1200"/>
              <a:t>is not replaced by nature quickly enough to match demand</a:t>
            </a:r>
            <a:r>
              <a:rPr lang="en-US"/>
              <a:t>.</a:t>
            </a:r>
            <a:endParaRPr/>
          </a:p>
        </p:txBody>
      </p:sp>
      <p:sp>
        <p:nvSpPr>
          <p:cNvPr id="1066" name="Google Shape;1066;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p1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3" name="Google Shape;1073;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b678f08030_0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7" name="Google Shape;1087;gb678f08030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9" name="Google Shape;1099;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learned the term, non-renewable resources, let’s reflect once more on our big question. Our “big question” is: </a:t>
            </a:r>
            <a:r>
              <a:rPr lang="en-US" b="1"/>
              <a:t>How do the resources we use affect humans and the environment? </a:t>
            </a:r>
            <a:r>
              <a:rPr lang="en-US" b="0"/>
              <a:t>Have our hypotheses changed? What did we get right and wrong in our predictions? </a:t>
            </a:r>
            <a:endParaRPr/>
          </a:p>
          <a:p>
            <a:pPr marL="0" lvl="0" indent="0" algn="l" rtl="0">
              <a:spcBef>
                <a:spcPts val="0"/>
              </a:spcBef>
              <a:spcAft>
                <a:spcPts val="0"/>
              </a:spcAft>
              <a:buNone/>
            </a:pPr>
            <a:endParaRPr b="0"/>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p:txBody>
      </p:sp>
      <p:sp>
        <p:nvSpPr>
          <p:cNvPr id="1100" name="Google Shape;1100;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7" name="Google Shape;1107;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108" name="Google Shape;1108;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2" name="Google Shape;1122;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123" name="Google Shape;1123;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2" name="Google Shape;1152;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we will be talking about conservation. </a:t>
            </a:r>
            <a:endParaRPr/>
          </a:p>
        </p:txBody>
      </p:sp>
      <p:sp>
        <p:nvSpPr>
          <p:cNvPr id="1153" name="Google Shape;1153;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resource is the energy source that is turned into power. In buildings, electrical power comes from the outlets, and the electricity in the outlets comes from a power station.</a:t>
            </a:r>
            <a:endParaRPr/>
          </a:p>
        </p:txBody>
      </p:sp>
      <p:sp>
        <p:nvSpPr>
          <p:cNvPr id="200" name="Google Shape;200;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1" name="Google Shape;1161;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do the resources we use affect humans and the environment? </a:t>
            </a:r>
            <a:r>
              <a:rPr lang="en-US" b="0"/>
              <a:t>We recently learned about renewable and non-renewable resources. What predictions do you have about our usage of both renewable and non-renewable resources and their effect on the environment? </a:t>
            </a:r>
            <a:endParaRPr b="0"/>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1162" name="Google Shape;1162;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9" name="Google Shape;1169;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0" name="Google Shape;1170;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9" name="Google Shape;1179;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1180" name="Google Shape;1180;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5" name="Google Shape;1185;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Where did the U.S. get most of its total energy from (renewable or non-renewable)  in 1998?</a:t>
            </a:r>
            <a:endParaRPr/>
          </a:p>
          <a:p>
            <a:pPr marL="0" lvl="0" indent="0" algn="l" rtl="0">
              <a:spcBef>
                <a:spcPts val="0"/>
              </a:spcBef>
              <a:spcAft>
                <a:spcPts val="0"/>
              </a:spcAft>
              <a:buNone/>
            </a:pPr>
            <a:endParaRPr/>
          </a:p>
          <a:p>
            <a:pPr marL="0" lvl="0" indent="0" algn="l" rtl="0">
              <a:spcBef>
                <a:spcPts val="0"/>
              </a:spcBef>
              <a:spcAft>
                <a:spcPts val="0"/>
              </a:spcAft>
              <a:buNone/>
            </a:pPr>
            <a:r>
              <a:rPr lang="en-US"/>
              <a:t>[Non-renewable resources]</a:t>
            </a:r>
            <a:endParaRPr/>
          </a:p>
        </p:txBody>
      </p:sp>
      <p:sp>
        <p:nvSpPr>
          <p:cNvPr id="1186" name="Google Shape;1186;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3" name="Google Shape;1193;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0"/>
              <a:buFont typeface="Calibri"/>
              <a:buNone/>
            </a:pPr>
            <a:r>
              <a:rPr lang="en-US" sz="1100"/>
              <a:t>In 2010, where did the U.S. get most of its energy from (renewable or nonrenewable)?</a:t>
            </a:r>
            <a:endParaRPr sz="1100"/>
          </a:p>
          <a:p>
            <a:pPr marL="0" lvl="0" indent="0" algn="l" rtl="0">
              <a:spcBef>
                <a:spcPts val="0"/>
              </a:spcBef>
              <a:spcAft>
                <a:spcPts val="0"/>
              </a:spcAft>
              <a:buClr>
                <a:schemeClr val="dk1"/>
              </a:buClr>
              <a:buSzPts val="3000"/>
              <a:buFont typeface="Calibri"/>
              <a:buNone/>
            </a:pPr>
            <a:endParaRPr sz="1100"/>
          </a:p>
          <a:p>
            <a:pPr marL="0" lvl="0" indent="0" algn="l" rtl="0">
              <a:spcBef>
                <a:spcPts val="0"/>
              </a:spcBef>
              <a:spcAft>
                <a:spcPts val="0"/>
              </a:spcAft>
              <a:buClr>
                <a:schemeClr val="dk1"/>
              </a:buClr>
              <a:buSzPts val="3000"/>
              <a:buFont typeface="Calibri"/>
              <a:buNone/>
            </a:pPr>
            <a:r>
              <a:rPr lang="en-US" sz="1100"/>
              <a:t>[Non-renewable resources]</a:t>
            </a:r>
            <a:endParaRPr sz="1100"/>
          </a:p>
        </p:txBody>
      </p:sp>
      <p:sp>
        <p:nvSpPr>
          <p:cNvPr id="1194" name="Google Shape;1194;p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1" name="Google Shape;1201;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did energy consumption change between 1998 and 2010?</a:t>
            </a:r>
            <a:endParaRPr/>
          </a:p>
          <a:p>
            <a:pPr marL="0" lvl="0" indent="0" algn="l" rtl="0">
              <a:spcBef>
                <a:spcPts val="0"/>
              </a:spcBef>
              <a:spcAft>
                <a:spcPts val="0"/>
              </a:spcAft>
              <a:buNone/>
            </a:pPr>
            <a:endParaRPr/>
          </a:p>
          <a:p>
            <a:pPr marL="0" lvl="0" indent="0" algn="l" rtl="0">
              <a:spcBef>
                <a:spcPts val="0"/>
              </a:spcBef>
              <a:spcAft>
                <a:spcPts val="0"/>
              </a:spcAft>
              <a:buNone/>
            </a:pPr>
            <a:r>
              <a:rPr lang="en-US"/>
              <a:t>[The use of petroleum decreased, natural gas only slightly increased, nuclear power usage slightly increased, coal usage slightly increased, and renewable energy usage slightly increased.]</a:t>
            </a:r>
            <a:endParaRPr/>
          </a:p>
        </p:txBody>
      </p:sp>
      <p:sp>
        <p:nvSpPr>
          <p:cNvPr id="1202" name="Google Shape;1202;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0" name="Google Shape;1210;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do you think the US relies so much on non-renewable resources? </a:t>
            </a:r>
            <a:endParaRPr/>
          </a:p>
          <a:p>
            <a:pPr marL="0" lvl="0" indent="0" algn="l" rtl="0">
              <a:spcBef>
                <a:spcPts val="0"/>
              </a:spcBef>
              <a:spcAft>
                <a:spcPts val="0"/>
              </a:spcAft>
              <a:buNone/>
            </a:pPr>
            <a:endParaRPr/>
          </a:p>
          <a:p>
            <a:pPr marL="0" lvl="0" indent="0" algn="l" rtl="0">
              <a:spcBef>
                <a:spcPts val="0"/>
              </a:spcBef>
              <a:spcAft>
                <a:spcPts val="0"/>
              </a:spcAft>
              <a:buNone/>
            </a:pPr>
            <a:r>
              <a:rPr lang="en-US"/>
              <a:t>[Traditionally been the cheapest way to produce energy.] </a:t>
            </a:r>
            <a:endParaRPr/>
          </a:p>
        </p:txBody>
      </p:sp>
      <p:sp>
        <p:nvSpPr>
          <p:cNvPr id="1211" name="Google Shape;1211;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9" name="Google Shape;1219;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problem could the US have by relying heavily on non-renewable resources? </a:t>
            </a:r>
            <a:endParaRPr/>
          </a:p>
          <a:p>
            <a:pPr marL="0" lvl="0" indent="0" algn="l" rtl="0">
              <a:spcBef>
                <a:spcPts val="0"/>
              </a:spcBef>
              <a:spcAft>
                <a:spcPts val="0"/>
              </a:spcAft>
              <a:buNone/>
            </a:pPr>
            <a:endParaRPr/>
          </a:p>
          <a:p>
            <a:pPr marL="0" lvl="0" indent="0" algn="l" rtl="0">
              <a:spcBef>
                <a:spcPts val="0"/>
              </a:spcBef>
              <a:spcAft>
                <a:spcPts val="0"/>
              </a:spcAft>
              <a:buNone/>
            </a:pPr>
            <a:r>
              <a:rPr lang="en-US"/>
              <a:t>[The resources could run-out.]</a:t>
            </a:r>
            <a:endParaRPr/>
          </a:p>
        </p:txBody>
      </p:sp>
      <p:sp>
        <p:nvSpPr>
          <p:cNvPr id="1220" name="Google Shape;1220;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8" name="Google Shape;1228;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1229" name="Google Shape;1229;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4" name="Google Shape;1234;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resource is the energy source that is turned into power. In buildings, electrical power comes from the outlets, and the electricity in the outlets comes from a power station.</a:t>
            </a:r>
            <a:endParaRPr/>
          </a:p>
        </p:txBody>
      </p:sp>
      <p:sp>
        <p:nvSpPr>
          <p:cNvPr id="1235" name="Google Shape;1235;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ddfc1a538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ddfc1a538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 natural resources is anything found in nature and used by humans.</a:t>
            </a:r>
            <a:endParaRPr/>
          </a:p>
        </p:txBody>
      </p:sp>
      <p:sp>
        <p:nvSpPr>
          <p:cNvPr id="208" name="Google Shape;208;gddfc1a5381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2" name="Google Shape;1242;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renewable resource is a resource that can be reused and replaced naturally.</a:t>
            </a:r>
            <a:endParaRPr/>
          </a:p>
        </p:txBody>
      </p:sp>
      <p:sp>
        <p:nvSpPr>
          <p:cNvPr id="1243" name="Google Shape;1243;p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0" name="Google Shape;1250;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non-renewable resource is a resource that </a:t>
            </a:r>
            <a:r>
              <a:rPr lang="en-US" sz="1200"/>
              <a:t>is not replaced by nature quickly enough to match demand</a:t>
            </a:r>
            <a:r>
              <a:rPr lang="en-US"/>
              <a:t>.</a:t>
            </a:r>
            <a:endParaRPr/>
          </a:p>
        </p:txBody>
      </p:sp>
      <p:sp>
        <p:nvSpPr>
          <p:cNvPr id="1251" name="Google Shape;1251;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8" name="Google Shape;1258;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a:p>
        </p:txBody>
      </p:sp>
      <p:sp>
        <p:nvSpPr>
          <p:cNvPr id="1259" name="Google Shape;1259;p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4" name="Google Shape;1264;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resource?</a:t>
            </a:r>
            <a:endParaRPr/>
          </a:p>
          <a:p>
            <a:pPr marL="0" lvl="0" indent="0" algn="l" rtl="0">
              <a:spcBef>
                <a:spcPts val="0"/>
              </a:spcBef>
              <a:spcAft>
                <a:spcPts val="0"/>
              </a:spcAft>
              <a:buNone/>
            </a:pPr>
            <a:endParaRPr/>
          </a:p>
          <a:p>
            <a:pPr marL="0" lvl="0" indent="0" algn="l" rtl="0">
              <a:spcBef>
                <a:spcPts val="0"/>
              </a:spcBef>
              <a:spcAft>
                <a:spcPts val="0"/>
              </a:spcAft>
              <a:buNone/>
            </a:pPr>
            <a:r>
              <a:rPr lang="en-US"/>
              <a:t>[A resource is the energy source that is turned into power. In buildings, electrical power comes from the outlets, and the electricity in the outlets comes from a power station.]</a:t>
            </a:r>
            <a:endParaRPr/>
          </a:p>
        </p:txBody>
      </p:sp>
      <p:sp>
        <p:nvSpPr>
          <p:cNvPr id="1265" name="Google Shape;1265;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p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2" name="Google Shape;1272;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renewable and non-renewable resources?</a:t>
            </a:r>
            <a:endParaRPr/>
          </a:p>
          <a:p>
            <a:pPr marL="0" lvl="0" indent="0" algn="l" rtl="0">
              <a:spcBef>
                <a:spcPts val="0"/>
              </a:spcBef>
              <a:spcAft>
                <a:spcPts val="0"/>
              </a:spcAft>
              <a:buNone/>
            </a:pPr>
            <a:endParaRPr/>
          </a:p>
          <a:p>
            <a:pPr marL="0" lvl="0" indent="0" algn="l" rtl="0">
              <a:spcBef>
                <a:spcPts val="0"/>
              </a:spcBef>
              <a:spcAft>
                <a:spcPts val="0"/>
              </a:spcAft>
              <a:buNone/>
            </a:pPr>
            <a:r>
              <a:rPr lang="en-US"/>
              <a:t>[Renewable: can be reused again and again; Non-renewable: Resource that cannot be replenished fast enough for human demand.]</a:t>
            </a:r>
            <a:endParaRPr/>
          </a:p>
        </p:txBody>
      </p:sp>
      <p:sp>
        <p:nvSpPr>
          <p:cNvPr id="1273" name="Google Shape;1273;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p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3" name="Google Shape;1283;p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an example of a renewable resource?</a:t>
            </a:r>
            <a:endParaRPr/>
          </a:p>
          <a:p>
            <a:pPr marL="0" lvl="0" indent="0" algn="l" rtl="0">
              <a:spcBef>
                <a:spcPts val="0"/>
              </a:spcBef>
              <a:spcAft>
                <a:spcPts val="0"/>
              </a:spcAft>
              <a:buNone/>
            </a:pPr>
            <a:endParaRPr/>
          </a:p>
          <a:p>
            <a:pPr marL="0" lvl="0" indent="0" algn="l" rtl="0">
              <a:spcBef>
                <a:spcPts val="0"/>
              </a:spcBef>
              <a:spcAft>
                <a:spcPts val="0"/>
              </a:spcAft>
              <a:buNone/>
            </a:pPr>
            <a:r>
              <a:rPr lang="en-US"/>
              <a:t>[Wind, solar, plant life, water, etc.]</a:t>
            </a:r>
            <a:endParaRPr/>
          </a:p>
        </p:txBody>
      </p:sp>
      <p:sp>
        <p:nvSpPr>
          <p:cNvPr id="1284" name="Google Shape;1284;p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p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1" name="Google Shape;1291;p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an example of a non-renewable resource?</a:t>
            </a:r>
            <a:endParaRPr/>
          </a:p>
          <a:p>
            <a:pPr marL="0" lvl="0" indent="0" algn="l" rtl="0">
              <a:spcBef>
                <a:spcPts val="0"/>
              </a:spcBef>
              <a:spcAft>
                <a:spcPts val="0"/>
              </a:spcAft>
              <a:buNone/>
            </a:pPr>
            <a:endParaRPr/>
          </a:p>
          <a:p>
            <a:pPr marL="0" lvl="0" indent="0" algn="l" rtl="0">
              <a:spcBef>
                <a:spcPts val="0"/>
              </a:spcBef>
              <a:spcAft>
                <a:spcPts val="0"/>
              </a:spcAft>
              <a:buNone/>
            </a:pPr>
            <a:r>
              <a:rPr lang="en-US"/>
              <a:t>[Oil, nuclear, coal, natural gas]</a:t>
            </a:r>
            <a:endParaRPr/>
          </a:p>
        </p:txBody>
      </p:sp>
      <p:sp>
        <p:nvSpPr>
          <p:cNvPr id="1292" name="Google Shape;1292;p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p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9" name="Google Shape;1299;p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we’re reviewed, let’s define our new term, conservation. </a:t>
            </a:r>
            <a:endParaRPr/>
          </a:p>
        </p:txBody>
      </p:sp>
      <p:sp>
        <p:nvSpPr>
          <p:cNvPr id="1300" name="Google Shape;1300;p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p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7" name="Google Shape;1307;p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Conservation is using less of a resource to make its supply last longer.</a:t>
            </a:r>
            <a:endParaRPr/>
          </a:p>
        </p:txBody>
      </p:sp>
      <p:sp>
        <p:nvSpPr>
          <p:cNvPr id="1308" name="Google Shape;1308;p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gb678f08d91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6" name="Google Shape;1316;gb678f08d91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a:p>
        </p:txBody>
      </p:sp>
      <p:sp>
        <p:nvSpPr>
          <p:cNvPr id="1317" name="Google Shape;1317;gb678f08d91_0_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Monitoring understanding during review is an important step before moving on to new material.</a:t>
            </a:r>
            <a:endParaRPr/>
          </a:p>
        </p:txBody>
      </p:sp>
      <p:sp>
        <p:nvSpPr>
          <p:cNvPr id="216" name="Google Shape;21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b678f08d91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2" name="Google Shape;1322;gb678f08d91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conservation?</a:t>
            </a:r>
            <a:endParaRPr/>
          </a:p>
          <a:p>
            <a:pPr marL="0" lvl="0" indent="0" algn="l" rtl="0">
              <a:spcBef>
                <a:spcPts val="0"/>
              </a:spcBef>
              <a:spcAft>
                <a:spcPts val="0"/>
              </a:spcAft>
              <a:buNone/>
            </a:pPr>
            <a:endParaRPr/>
          </a:p>
          <a:p>
            <a:pPr marL="0" lvl="0" indent="0" algn="l" rtl="0">
              <a:spcBef>
                <a:spcPts val="0"/>
              </a:spcBef>
              <a:spcAft>
                <a:spcPts val="0"/>
              </a:spcAft>
              <a:buNone/>
            </a:pPr>
            <a:r>
              <a:rPr lang="en-US"/>
              <a:t>[Conservation is using less of a resource to make its supply last longer.]</a:t>
            </a:r>
            <a:endParaRPr/>
          </a:p>
        </p:txBody>
      </p:sp>
      <p:sp>
        <p:nvSpPr>
          <p:cNvPr id="1323" name="Google Shape;1323;gb678f08d91_0_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140</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p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0" name="Google Shape;1330;p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1331" name="Google Shape;1331;p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p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6" name="Google Shape;1336;p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Conservation refers to the usage of both non-renewable and renewable resource, and how our usage affects the environment. </a:t>
            </a:r>
            <a:endParaRPr/>
          </a:p>
        </p:txBody>
      </p:sp>
      <p:sp>
        <p:nvSpPr>
          <p:cNvPr id="1337" name="Google Shape;1337;p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142</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p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5" name="Google Shape;1345;p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must conserve the amount of non-renewable resources we use because they can harm the environment, and the supply may run out some day if it isn’t replenished fast enough. </a:t>
            </a:r>
            <a:endParaRPr/>
          </a:p>
        </p:txBody>
      </p:sp>
      <p:sp>
        <p:nvSpPr>
          <p:cNvPr id="1346" name="Google Shape;1346;p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143</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p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3" name="Google Shape;1353;p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Conservation also refers to our renewable resources. If we pollute the water or destroy plant and animal life, the environment will suffer. If we overuse the water in an ecosystem, a drought could occur. </a:t>
            </a:r>
            <a:endParaRPr/>
          </a:p>
        </p:txBody>
      </p:sp>
      <p:sp>
        <p:nvSpPr>
          <p:cNvPr id="1354" name="Google Shape;1354;p1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p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0" name="Google Shape;1360;p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a:p>
        </p:txBody>
      </p:sp>
      <p:sp>
        <p:nvSpPr>
          <p:cNvPr id="1361" name="Google Shape;1361;p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145</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p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6" name="Google Shape;1366;p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conservation?</a:t>
            </a:r>
            <a:endParaRPr/>
          </a:p>
          <a:p>
            <a:pPr marL="0" lvl="0" indent="0" algn="l" rtl="0">
              <a:spcBef>
                <a:spcPts val="0"/>
              </a:spcBef>
              <a:spcAft>
                <a:spcPts val="0"/>
              </a:spcAft>
              <a:buNone/>
            </a:pPr>
            <a:endParaRPr/>
          </a:p>
          <a:p>
            <a:pPr marL="0" lvl="0" indent="0" algn="l" rtl="0">
              <a:spcBef>
                <a:spcPts val="0"/>
              </a:spcBef>
              <a:spcAft>
                <a:spcPts val="0"/>
              </a:spcAft>
              <a:buNone/>
            </a:pPr>
            <a:r>
              <a:rPr lang="en-US"/>
              <a:t>[Conservation is using less of a resource to make its supply last longer.]</a:t>
            </a:r>
            <a:endParaRPr/>
          </a:p>
        </p:txBody>
      </p:sp>
      <p:sp>
        <p:nvSpPr>
          <p:cNvPr id="1367" name="Google Shape;1367;p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146</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p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4" name="Google Shape;1374;p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do we need to conserve non-renewable resource?</a:t>
            </a:r>
            <a:endParaRPr/>
          </a:p>
          <a:p>
            <a:pPr marL="0" lvl="0" indent="0" algn="l" rtl="0">
              <a:spcBef>
                <a:spcPts val="0"/>
              </a:spcBef>
              <a:spcAft>
                <a:spcPts val="0"/>
              </a:spcAft>
              <a:buNone/>
            </a:pPr>
            <a:endParaRPr/>
          </a:p>
          <a:p>
            <a:pPr marL="0" lvl="0" indent="0" algn="l" rtl="0">
              <a:spcBef>
                <a:spcPts val="0"/>
              </a:spcBef>
              <a:spcAft>
                <a:spcPts val="0"/>
              </a:spcAft>
              <a:buNone/>
            </a:pPr>
            <a:r>
              <a:rPr lang="en-US"/>
              <a:t>[We must conserve the amount of non-renewable resources we use because they can harm the environment, and the supply may run out some day if it isn’t replenished fast enough.]</a:t>
            </a:r>
            <a:endParaRPr/>
          </a:p>
        </p:txBody>
      </p:sp>
      <p:sp>
        <p:nvSpPr>
          <p:cNvPr id="1375" name="Google Shape;1375;p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147</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p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2" name="Google Shape;1382;p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do we also need to conserve renewable resources?</a:t>
            </a:r>
            <a:endParaRPr/>
          </a:p>
          <a:p>
            <a:pPr marL="0" lvl="0" indent="0" algn="l" rtl="0">
              <a:spcBef>
                <a:spcPts val="0"/>
              </a:spcBef>
              <a:spcAft>
                <a:spcPts val="0"/>
              </a:spcAft>
              <a:buNone/>
            </a:pPr>
            <a:endParaRPr/>
          </a:p>
          <a:p>
            <a:pPr marL="0" lvl="0" indent="0" algn="l" rtl="0">
              <a:spcBef>
                <a:spcPts val="0"/>
              </a:spcBef>
              <a:spcAft>
                <a:spcPts val="0"/>
              </a:spcAft>
              <a:buNone/>
            </a:pPr>
            <a:r>
              <a:rPr lang="en-US"/>
              <a:t>[Conservation also refers to our renewable resources. If we pollute the water or destroy plant and animal life, the environment will suffer. If we overuse the water in an ecosystem, a drought could occur.]</a:t>
            </a:r>
            <a:endParaRPr/>
          </a:p>
        </p:txBody>
      </p:sp>
      <p:sp>
        <p:nvSpPr>
          <p:cNvPr id="1383" name="Google Shape;1383;p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148</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p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0" name="Google Shape;1390;p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look at some examples of </a:t>
            </a:r>
            <a:r>
              <a:rPr lang="en-US" b="1"/>
              <a:t>conservation</a:t>
            </a:r>
            <a:r>
              <a:rPr lang="en-US"/>
              <a:t>. </a:t>
            </a:r>
            <a:endParaRPr/>
          </a:p>
        </p:txBody>
      </p:sp>
      <p:sp>
        <p:nvSpPr>
          <p:cNvPr id="1391" name="Google Shape;1391;p1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u="sng">
                <a:solidFill>
                  <a:schemeClr val="dk1"/>
                </a:solidFill>
                <a:latin typeface="Calibri"/>
                <a:ea typeface="Calibri"/>
                <a:cs typeface="Calibri"/>
                <a:sym typeface="Calibri"/>
              </a:rPr>
              <a:t>Fill in the blank</a:t>
            </a:r>
            <a:r>
              <a:rPr lang="en-US" sz="1200" b="1">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A resource is the energy source turned into _______.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2" name="Google Shape;222;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p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7" name="Google Shape;1397;p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Using an electric car, a hybrid car, or other gas-saving vehicles is conserving oil and gas resources.</a:t>
            </a:r>
            <a:endParaRPr/>
          </a:p>
        </p:txBody>
      </p:sp>
      <p:sp>
        <p:nvSpPr>
          <p:cNvPr id="1398" name="Google Shape;1398;p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150</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6" name="Google Shape;1406;p1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Riding a bike instead of driving a car is an example of conserving resources.</a:t>
            </a:r>
            <a:endParaRPr/>
          </a:p>
        </p:txBody>
      </p:sp>
      <p:sp>
        <p:nvSpPr>
          <p:cNvPr id="1407" name="Google Shape;1407;p1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151</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p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4" name="Google Shape;1414;p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a:p>
        </p:txBody>
      </p:sp>
      <p:sp>
        <p:nvSpPr>
          <p:cNvPr id="1415" name="Google Shape;1415;p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152</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p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0" name="Google Shape;1420;p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using alternative energy considered conservation?</a:t>
            </a:r>
            <a:endParaRPr/>
          </a:p>
          <a:p>
            <a:pPr marL="0" lvl="0" indent="0" algn="l" rtl="0">
              <a:spcBef>
                <a:spcPts val="0"/>
              </a:spcBef>
              <a:spcAft>
                <a:spcPts val="0"/>
              </a:spcAft>
              <a:buNone/>
            </a:pPr>
            <a:endParaRPr/>
          </a:p>
          <a:p>
            <a:pPr marL="0" lvl="0" indent="0" algn="l" rtl="0">
              <a:spcBef>
                <a:spcPts val="0"/>
              </a:spcBef>
              <a:spcAft>
                <a:spcPts val="0"/>
              </a:spcAft>
              <a:buNone/>
            </a:pPr>
            <a:r>
              <a:rPr lang="en-US"/>
              <a:t>[Using an electric car, a hybrid car, or other gas-saving vehicles is conserving oil and gas resources (non-renewable resources).]</a:t>
            </a:r>
            <a:endParaRPr/>
          </a:p>
        </p:txBody>
      </p:sp>
      <p:sp>
        <p:nvSpPr>
          <p:cNvPr id="1421" name="Google Shape;1421;p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153</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p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9" name="Google Shape;1429;p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using different transportation conservation? Explain your answer.</a:t>
            </a:r>
            <a:endParaRPr/>
          </a:p>
          <a:p>
            <a:pPr marL="0" lvl="0" indent="0" algn="l" rtl="0">
              <a:spcBef>
                <a:spcPts val="0"/>
              </a:spcBef>
              <a:spcAft>
                <a:spcPts val="0"/>
              </a:spcAft>
              <a:buNone/>
            </a:pPr>
            <a:endParaRPr/>
          </a:p>
          <a:p>
            <a:pPr marL="0" lvl="0" indent="0" algn="l" rtl="0">
              <a:spcBef>
                <a:spcPts val="0"/>
              </a:spcBef>
              <a:spcAft>
                <a:spcPts val="0"/>
              </a:spcAft>
              <a:buNone/>
            </a:pPr>
            <a:r>
              <a:rPr lang="en-US"/>
              <a:t>[Riding a bike instead of driving a car is an example of conserving resources. It conserves non-renewable resources (gas) because you are using less gas by biking.]</a:t>
            </a:r>
            <a:endParaRPr/>
          </a:p>
        </p:txBody>
      </p:sp>
      <p:sp>
        <p:nvSpPr>
          <p:cNvPr id="1430" name="Google Shape;1430;p1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154</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p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7" name="Google Shape;1437;p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Give your own example of how we could conserve renewable resources. </a:t>
            </a:r>
            <a:endParaRPr/>
          </a:p>
        </p:txBody>
      </p:sp>
      <p:sp>
        <p:nvSpPr>
          <p:cNvPr id="1438" name="Google Shape;1438;p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155</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p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5" name="Google Shape;1445;p1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at some non-examples of </a:t>
            </a:r>
            <a:r>
              <a:rPr lang="en-US" b="1"/>
              <a:t>conservation</a:t>
            </a:r>
            <a:r>
              <a:rPr lang="en-US"/>
              <a:t>. </a:t>
            </a:r>
            <a:endParaRPr/>
          </a:p>
        </p:txBody>
      </p:sp>
      <p:sp>
        <p:nvSpPr>
          <p:cNvPr id="1446" name="Google Shape;1446;p1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156</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p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2" name="Google Shape;1452;p1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Leaving the lights on in your home when you are not using them is a non-example of conserving resources. </a:t>
            </a:r>
            <a:endParaRPr/>
          </a:p>
        </p:txBody>
      </p:sp>
      <p:sp>
        <p:nvSpPr>
          <p:cNvPr id="1453" name="Google Shape;1453;p1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157</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p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1" name="Google Shape;1461;p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Deforestation is a non-example of conservation. Plant life is a renewable resource and is valuable to the environment. Cutting down too many trees can affect wildlife as well as human life. </a:t>
            </a:r>
            <a:endParaRPr/>
          </a:p>
        </p:txBody>
      </p:sp>
      <p:sp>
        <p:nvSpPr>
          <p:cNvPr id="1462" name="Google Shape;1462;p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158</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0" name="Google Shape;1470;p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a:p>
        </p:txBody>
      </p:sp>
      <p:sp>
        <p:nvSpPr>
          <p:cNvPr id="1471" name="Google Shape;1471;p1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d30b0cc846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d30b0cc846_0_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u="sng">
                <a:solidFill>
                  <a:schemeClr val="dk1"/>
                </a:solidFill>
                <a:latin typeface="Calibri"/>
                <a:ea typeface="Calibri"/>
                <a:cs typeface="Calibri"/>
                <a:sym typeface="Calibri"/>
              </a:rPr>
              <a:t>Fill in the blank</a:t>
            </a:r>
            <a:r>
              <a:rPr lang="en-US" sz="1200" b="1">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A resource is the energy source turned into _______.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[power. Resources are used as energy sources for power.]</a:t>
            </a:r>
            <a:endParaRPr sz="1200">
              <a:solidFill>
                <a:schemeClr val="dk1"/>
              </a:solidFill>
              <a:latin typeface="Calibri"/>
              <a:ea typeface="Calibri"/>
              <a:cs typeface="Calibri"/>
              <a:sym typeface="Calibri"/>
            </a:endParaRPr>
          </a:p>
        </p:txBody>
      </p:sp>
      <p:sp>
        <p:nvSpPr>
          <p:cNvPr id="230" name="Google Shape;230;gd30b0cc846_0_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p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6" name="Google Shape;1476;p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leaving lights on when you leave your home conserving resources? </a:t>
            </a:r>
            <a:endParaRPr/>
          </a:p>
          <a:p>
            <a:pPr marL="0" lvl="0" indent="0" algn="l" rtl="0">
              <a:spcBef>
                <a:spcPts val="0"/>
              </a:spcBef>
              <a:spcAft>
                <a:spcPts val="0"/>
              </a:spcAft>
              <a:buNone/>
            </a:pPr>
            <a:endParaRPr/>
          </a:p>
          <a:p>
            <a:pPr marL="0" lvl="0" indent="0" algn="l" rtl="0">
              <a:spcBef>
                <a:spcPts val="0"/>
              </a:spcBef>
              <a:spcAft>
                <a:spcPts val="0"/>
              </a:spcAft>
              <a:buNone/>
            </a:pPr>
            <a:r>
              <a:rPr lang="en-US"/>
              <a:t>[Leaving the lights on in your home when you are not using them is a non-example of conserving resources because you are using more energy, which uses up resources faster and wastefully.]</a:t>
            </a:r>
            <a:endParaRPr/>
          </a:p>
        </p:txBody>
      </p:sp>
      <p:sp>
        <p:nvSpPr>
          <p:cNvPr id="1477" name="Google Shape;1477;p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160</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p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4" name="Google Shape;1484;p1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deforestation a non-example of conservation? </a:t>
            </a:r>
            <a:endParaRPr/>
          </a:p>
          <a:p>
            <a:pPr marL="0" lvl="0" indent="0" algn="l" rtl="0">
              <a:spcBef>
                <a:spcPts val="0"/>
              </a:spcBef>
              <a:spcAft>
                <a:spcPts val="0"/>
              </a:spcAft>
              <a:buNone/>
            </a:pPr>
            <a:endParaRPr/>
          </a:p>
          <a:p>
            <a:pPr marL="0" lvl="0" indent="0" algn="l" rtl="0">
              <a:spcBef>
                <a:spcPts val="0"/>
              </a:spcBef>
              <a:spcAft>
                <a:spcPts val="0"/>
              </a:spcAft>
              <a:buNone/>
            </a:pPr>
            <a:r>
              <a:rPr lang="en-US"/>
              <a:t>[Deforestation is a non-example of conservation. Plant life is a renewable resource and is valuable to the environment. Cutting down too many trees can affect wildlife as well as human life, so instead of saving our resources, this is how we destroy/harm our natural resources.]</a:t>
            </a:r>
            <a:endParaRPr/>
          </a:p>
        </p:txBody>
      </p:sp>
      <p:sp>
        <p:nvSpPr>
          <p:cNvPr id="1485" name="Google Shape;1485;p1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161</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p1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Give your own example of how we waste or harm our renewable/non-renewable resources instead of conserving them. </a:t>
            </a:r>
            <a:endParaRPr/>
          </a:p>
        </p:txBody>
      </p:sp>
      <p:sp>
        <p:nvSpPr>
          <p:cNvPr id="1492" name="Google Shape;1492;p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p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9" name="Google Shape;1499;p1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also break down the term conservation into different word parts to help us remember the meaning.  Let’s take a look!</a:t>
            </a:r>
            <a:endParaRPr/>
          </a:p>
        </p:txBody>
      </p:sp>
      <p:sp>
        <p:nvSpPr>
          <p:cNvPr id="1500" name="Google Shape;1500;p1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163</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p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6" name="Google Shape;1506;p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word conservation can be broken down into two parts. The root word, conserve, and the suffix, -ation. </a:t>
            </a:r>
            <a:endParaRPr/>
          </a:p>
        </p:txBody>
      </p:sp>
      <p:sp>
        <p:nvSpPr>
          <p:cNvPr id="1507" name="Google Shape;1507;p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164</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p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8" name="Google Shape;1518;p1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root word, conserve, means “to avoid wasteful use of.”</a:t>
            </a:r>
            <a:endParaRPr/>
          </a:p>
        </p:txBody>
      </p:sp>
      <p:sp>
        <p:nvSpPr>
          <p:cNvPr id="1519" name="Google Shape;1519;p1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165</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p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0" name="Google Shape;1530;p1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suffix –ation turns a verb, such as “to avoid wasteful use of,” into a noun-conservation. </a:t>
            </a:r>
            <a:endParaRPr/>
          </a:p>
        </p:txBody>
      </p:sp>
      <p:sp>
        <p:nvSpPr>
          <p:cNvPr id="1531" name="Google Shape;1531;p1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166</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p1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2" name="Google Shape;1542;p1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when you add the suffix -ation to the root word conserve, this means the act of avoiding the wasteful. </a:t>
            </a:r>
            <a:endParaRPr/>
          </a:p>
        </p:txBody>
      </p:sp>
      <p:sp>
        <p:nvSpPr>
          <p:cNvPr id="1543" name="Google Shape;1543;p1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167</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p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3" name="Google Shape;1553;p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we talk about conservation in science, we are referring to avoiding wasteful use of resources on Earth. </a:t>
            </a:r>
            <a:endParaRPr/>
          </a:p>
        </p:txBody>
      </p:sp>
      <p:sp>
        <p:nvSpPr>
          <p:cNvPr id="1554" name="Google Shape;1554;p1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168</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p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2" name="Google Shape;1562;p1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a:p>
        </p:txBody>
      </p:sp>
      <p:sp>
        <p:nvSpPr>
          <p:cNvPr id="1563" name="Google Shape;1563;p1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d30b0cc846_0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d30b0cc846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1300"/>
              <a:t>What is an example of an energy source you use?</a:t>
            </a:r>
            <a:endParaRPr sz="100">
              <a:latin typeface="Arial"/>
              <a:ea typeface="Arial"/>
              <a:cs typeface="Arial"/>
              <a:sym typeface="Arial"/>
            </a:endParaRPr>
          </a:p>
          <a:p>
            <a:pPr marL="0" lvl="0" indent="0" algn="l" rtl="0">
              <a:spcBef>
                <a:spcPts val="0"/>
              </a:spcBef>
              <a:spcAft>
                <a:spcPts val="0"/>
              </a:spcAft>
              <a:buNone/>
            </a:pPr>
            <a:endParaRPr b="1" u="sng"/>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8" name="Google Shape;238;gd30b0cc846_0_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p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8" name="Google Shape;1568;p1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the root word conserve mean?</a:t>
            </a:r>
            <a:endParaRPr/>
          </a:p>
          <a:p>
            <a:pPr marL="0" lvl="0" indent="0" algn="l" rtl="0">
              <a:spcBef>
                <a:spcPts val="0"/>
              </a:spcBef>
              <a:spcAft>
                <a:spcPts val="0"/>
              </a:spcAft>
              <a:buNone/>
            </a:pPr>
            <a:endParaRPr/>
          </a:p>
          <a:p>
            <a:pPr marL="0" lvl="0" indent="0" algn="l" rtl="0">
              <a:spcBef>
                <a:spcPts val="0"/>
              </a:spcBef>
              <a:spcAft>
                <a:spcPts val="0"/>
              </a:spcAft>
              <a:buNone/>
            </a:pPr>
            <a:r>
              <a:rPr lang="en-US"/>
              <a:t>[The root word, conserve, means “to avoid wasteful use of.”]</a:t>
            </a:r>
            <a:endParaRPr/>
          </a:p>
        </p:txBody>
      </p:sp>
      <p:sp>
        <p:nvSpPr>
          <p:cNvPr id="1569" name="Google Shape;1569;p1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170</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p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0" name="Google Shape;1580;p1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the suffix -ation mean?</a:t>
            </a:r>
            <a:endParaRPr/>
          </a:p>
          <a:p>
            <a:pPr marL="0" lvl="0" indent="0" algn="l" rtl="0">
              <a:spcBef>
                <a:spcPts val="0"/>
              </a:spcBef>
              <a:spcAft>
                <a:spcPts val="0"/>
              </a:spcAft>
              <a:buNone/>
            </a:pPr>
            <a:endParaRPr/>
          </a:p>
          <a:p>
            <a:pPr marL="0" lvl="0" indent="0" algn="l" rtl="0">
              <a:spcBef>
                <a:spcPts val="0"/>
              </a:spcBef>
              <a:spcAft>
                <a:spcPts val="0"/>
              </a:spcAft>
              <a:buNone/>
            </a:pPr>
            <a:r>
              <a:rPr lang="en-US"/>
              <a:t>[The suffix –ation turns a verb, such as “to avoid wasteful use of,” into a noun-conservation.]</a:t>
            </a:r>
            <a:endParaRPr/>
          </a:p>
        </p:txBody>
      </p:sp>
      <p:sp>
        <p:nvSpPr>
          <p:cNvPr id="1581" name="Google Shape;1581;p1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171</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p1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2" name="Google Shape;1592;p1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we put the root word conserve with the suffix -ation, how does this help us remember what conservation means?</a:t>
            </a:r>
            <a:endParaRPr/>
          </a:p>
          <a:p>
            <a:pPr marL="0" lvl="0" indent="0" algn="l" rtl="0">
              <a:spcBef>
                <a:spcPts val="0"/>
              </a:spcBef>
              <a:spcAft>
                <a:spcPts val="0"/>
              </a:spcAft>
              <a:buNone/>
            </a:pPr>
            <a:endParaRPr/>
          </a:p>
          <a:p>
            <a:pPr marL="0" lvl="0" indent="0" algn="l" rtl="0">
              <a:spcBef>
                <a:spcPts val="0"/>
              </a:spcBef>
              <a:spcAft>
                <a:spcPts val="0"/>
              </a:spcAft>
              <a:buNone/>
            </a:pPr>
            <a:r>
              <a:rPr lang="en-US"/>
              <a:t>[Conserve means to avoid wasteful use of and the suffix -ation turns the verb conserve into a noun so conservation means we are talking about avoiding wasteful use of our resources on earth (both renewable and non-renewable).]</a:t>
            </a:r>
            <a:endParaRPr/>
          </a:p>
        </p:txBody>
      </p:sp>
      <p:sp>
        <p:nvSpPr>
          <p:cNvPr id="1593" name="Google Shape;1593;p1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172</a:t>
            </a:fld>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8"/>
        <p:cNvGrpSpPr/>
        <p:nvPr/>
      </p:nvGrpSpPr>
      <p:grpSpPr>
        <a:xfrm>
          <a:off x="0" y="0"/>
          <a:ext cx="0" cy="0"/>
          <a:chOff x="0" y="0"/>
          <a:chExt cx="0" cy="0"/>
        </a:xfrm>
      </p:grpSpPr>
      <p:sp>
        <p:nvSpPr>
          <p:cNvPr id="1599" name="Google Shape;1599;p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0" name="Google Shape;1600;p1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review everything we have learned.</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Take time throughout the close of the lesson to check for understanding one last time, this will help you know who may need more instruction or where further explanation is needed.</a:t>
            </a:r>
            <a:endParaRPr/>
          </a:p>
        </p:txBody>
      </p:sp>
      <p:sp>
        <p:nvSpPr>
          <p:cNvPr id="1601" name="Google Shape;1601;p1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173</a:t>
            </a:fld>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p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6" name="Google Shape;1606;p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conservation?</a:t>
            </a:r>
            <a:endParaRPr/>
          </a:p>
          <a:p>
            <a:pPr marL="0" lvl="0" indent="0" algn="l" rtl="0">
              <a:spcBef>
                <a:spcPts val="0"/>
              </a:spcBef>
              <a:spcAft>
                <a:spcPts val="0"/>
              </a:spcAft>
              <a:buNone/>
            </a:pPr>
            <a:endParaRPr/>
          </a:p>
          <a:p>
            <a:pPr marL="0" lvl="0" indent="0" algn="l" rtl="0">
              <a:spcBef>
                <a:spcPts val="0"/>
              </a:spcBef>
              <a:spcAft>
                <a:spcPts val="0"/>
              </a:spcAft>
              <a:buNone/>
            </a:pPr>
            <a:r>
              <a:rPr lang="en-US"/>
              <a:t>[Conservation is using less of a resource to make its supply last longer.]</a:t>
            </a:r>
            <a:endParaRPr/>
          </a:p>
        </p:txBody>
      </p:sp>
      <p:sp>
        <p:nvSpPr>
          <p:cNvPr id="1607" name="Google Shape;1607;p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174</a:t>
            </a:fld>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p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4" name="Google Shape;1614;p1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two examples of conservation?</a:t>
            </a:r>
            <a:endParaRPr/>
          </a:p>
          <a:p>
            <a:pPr marL="0" lvl="0" indent="0" algn="l" rtl="0">
              <a:spcBef>
                <a:spcPts val="0"/>
              </a:spcBef>
              <a:spcAft>
                <a:spcPts val="0"/>
              </a:spcAft>
              <a:buNone/>
            </a:pPr>
            <a:endParaRPr/>
          </a:p>
          <a:p>
            <a:pPr marL="0" lvl="0" indent="0" algn="l" rtl="0">
              <a:spcBef>
                <a:spcPts val="0"/>
              </a:spcBef>
              <a:spcAft>
                <a:spcPts val="0"/>
              </a:spcAft>
              <a:buNone/>
            </a:pPr>
            <a:r>
              <a:rPr lang="en-US"/>
              <a:t>[Using alternative energy, turning off energy resources in the house you aren’t using, limiting pollution etc.]</a:t>
            </a:r>
            <a:endParaRPr/>
          </a:p>
        </p:txBody>
      </p:sp>
      <p:sp>
        <p:nvSpPr>
          <p:cNvPr id="1615" name="Google Shape;1615;p1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175</a:t>
            </a:fld>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p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2" name="Google Shape;1622;p1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non-example of conservation?</a:t>
            </a:r>
            <a:endParaRPr/>
          </a:p>
          <a:p>
            <a:pPr marL="0" lvl="0" indent="0" algn="l" rtl="0">
              <a:spcBef>
                <a:spcPts val="0"/>
              </a:spcBef>
              <a:spcAft>
                <a:spcPts val="0"/>
              </a:spcAft>
              <a:buNone/>
            </a:pPr>
            <a:endParaRPr/>
          </a:p>
          <a:p>
            <a:pPr marL="0" lvl="0" indent="0" algn="l" rtl="0">
              <a:spcBef>
                <a:spcPts val="0"/>
              </a:spcBef>
              <a:spcAft>
                <a:spcPts val="0"/>
              </a:spcAft>
              <a:buNone/>
            </a:pPr>
            <a:r>
              <a:rPr lang="en-US"/>
              <a:t>[Leaving lights on when you aren’t home, wasting water, deforestation, overusing non-renewable resources etc.]</a:t>
            </a:r>
            <a:endParaRPr/>
          </a:p>
        </p:txBody>
      </p:sp>
      <p:sp>
        <p:nvSpPr>
          <p:cNvPr id="1623" name="Google Shape;1623;p1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176</a:t>
            </a:fld>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p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1" name="Google Shape;1631;p1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I want you to think about your own lives. What is one way you can conserve more in your life? Think about what resources you could use less. </a:t>
            </a:r>
            <a:endParaRPr/>
          </a:p>
          <a:p>
            <a:pPr marL="0" lvl="0" indent="0" algn="l" rtl="0">
              <a:spcBef>
                <a:spcPts val="0"/>
              </a:spcBef>
              <a:spcAft>
                <a:spcPts val="0"/>
              </a:spcAft>
              <a:buNone/>
            </a:pPr>
            <a:endParaRPr/>
          </a:p>
          <a:p>
            <a:pPr marL="0" lvl="0" indent="0" algn="l" rtl="0">
              <a:spcBef>
                <a:spcPts val="0"/>
              </a:spcBef>
              <a:spcAft>
                <a:spcPts val="0"/>
              </a:spcAft>
              <a:buNone/>
            </a:pPr>
            <a:r>
              <a:rPr lang="en-US" i="1"/>
              <a:t>[Using less water; turning off the lights; reducing use of air conditioning; unplugging electronics; using the car less etc.]</a:t>
            </a:r>
            <a:endParaRPr i="1"/>
          </a:p>
        </p:txBody>
      </p:sp>
      <p:sp>
        <p:nvSpPr>
          <p:cNvPr id="1632" name="Google Shape;1632;p1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177</a:t>
            </a:fld>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p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9" name="Google Shape;1639;p1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1640" name="Google Shape;1640;p1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178</a:t>
            </a:fld>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p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6" name="Google Shape;1646;p1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Conservation is using less of a resource to make its supply last longer.</a:t>
            </a:r>
            <a:endParaRPr/>
          </a:p>
        </p:txBody>
      </p:sp>
      <p:sp>
        <p:nvSpPr>
          <p:cNvPr id="1647" name="Google Shape;1647;p1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renewable resources. </a:t>
            </a:r>
            <a:endParaRPr/>
          </a:p>
        </p:txBody>
      </p:sp>
      <p:sp>
        <p:nvSpPr>
          <p:cNvPr id="246" name="Google Shape;246;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1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p1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5" name="Google Shape;1655;p1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180</a:t>
            </a:fld>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d30b0cc846_1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4" name="Google Shape;1664;gd30b0cc846_1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do the resources we use affect humans and the environment? </a:t>
            </a:r>
            <a:r>
              <a:rPr lang="en-US" b="0"/>
              <a:t>We recently learned about renewable and non-renewable resources. What predictions do you have about our usage of both renewable and non-renewable resources and their effect on the environment? </a:t>
            </a:r>
            <a:endParaRPr b="0"/>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1665" name="Google Shape;1665;gd30b0cc846_1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181</a:t>
            </a:fld>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p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2" name="Google Shape;1672;p1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673" name="Google Shape;1673;p1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182</a:t>
            </a:fld>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renewable resource is a resource that can be reused and replaced naturally.</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Using clear language can take make formal more complicated definitions a little easier for students to understand.</a:t>
            </a:r>
            <a:endParaRPr/>
          </a:p>
        </p:txBody>
      </p:sp>
      <p:sp>
        <p:nvSpPr>
          <p:cNvPr id="254" name="Google Shape;254;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we are going to learn about renewable resources.  </a:t>
            </a:r>
            <a:endParaRPr/>
          </a:p>
        </p:txBody>
      </p:sp>
      <p:sp>
        <p:nvSpPr>
          <p:cNvPr id="115" name="Google Shape;115;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lvl="0" indent="0" algn="l" rtl="0">
              <a:spcBef>
                <a:spcPts val="0"/>
              </a:spcBef>
              <a:spcAft>
                <a:spcPts val="0"/>
              </a:spcAft>
              <a:buNone/>
            </a:pPr>
            <a:endParaRPr/>
          </a:p>
        </p:txBody>
      </p:sp>
      <p:sp>
        <p:nvSpPr>
          <p:cNvPr id="264" name="Google Shape;264;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renewable resource is a resource that can be reused and replaced naturally.</a:t>
            </a:r>
            <a:endParaRPr/>
          </a:p>
        </p:txBody>
      </p:sp>
      <p:sp>
        <p:nvSpPr>
          <p:cNvPr id="270" name="Google Shape;270;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renewable resources</a:t>
            </a:r>
            <a:r>
              <a:rPr lang="en-US" b="0"/>
              <a:t>. </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Make examples relevant to content students are already familiar with so they can easily draw connections to the new term.</a:t>
            </a:r>
            <a:endParaRPr/>
          </a:p>
        </p:txBody>
      </p:sp>
      <p:sp>
        <p:nvSpPr>
          <p:cNvPr id="279" name="Google Shape;279;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Solar power is considered a renewable resource, because the power is generated from the energy that the earth already gets from the sun. Nothing is destroyed in order to make solar power.</a:t>
            </a:r>
            <a:endParaRPr/>
          </a:p>
        </p:txBody>
      </p:sp>
      <p:sp>
        <p:nvSpPr>
          <p:cNvPr id="286" name="Google Shape;286;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Water can be used as an energy source, and can be reused and replaced naturally. Water spins turbines to create energy for power. </a:t>
            </a:r>
            <a:endParaRPr/>
          </a:p>
        </p:txBody>
      </p:sp>
      <p:sp>
        <p:nvSpPr>
          <p:cNvPr id="294" name="Google Shape;294;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Some more examples of renewable resources are air, or wind, and plants. </a:t>
            </a:r>
            <a:endParaRPr/>
          </a:p>
        </p:txBody>
      </p:sp>
      <p:sp>
        <p:nvSpPr>
          <p:cNvPr id="302" name="Google Shape;302;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lvl="0" indent="0" algn="l" rtl="0">
              <a:spcBef>
                <a:spcPts val="0"/>
              </a:spcBef>
              <a:spcAft>
                <a:spcPts val="0"/>
              </a:spcAft>
              <a:buNone/>
            </a:pPr>
            <a:endParaRPr/>
          </a:p>
        </p:txBody>
      </p:sp>
      <p:sp>
        <p:nvSpPr>
          <p:cNvPr id="310" name="Google Shape;310;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solar power a renewable energy resource?</a:t>
            </a:r>
            <a:endParaRPr/>
          </a:p>
          <a:p>
            <a:pPr marL="0" lvl="0" indent="0" algn="l" rtl="0">
              <a:spcBef>
                <a:spcPts val="0"/>
              </a:spcBef>
              <a:spcAft>
                <a:spcPts val="0"/>
              </a:spcAft>
              <a:buNone/>
            </a:pPr>
            <a:endParaRPr/>
          </a:p>
          <a:p>
            <a:pPr marL="0" lvl="0" indent="0" algn="l" rtl="0">
              <a:spcBef>
                <a:spcPts val="0"/>
              </a:spcBef>
              <a:spcAft>
                <a:spcPts val="0"/>
              </a:spcAft>
              <a:buNone/>
            </a:pPr>
            <a:r>
              <a:rPr lang="en-US"/>
              <a:t>[Solar power is considered a renewable resource, because the power is generated from the energy that the earth already gets from the sun. Nothing is destroyed in order to make solar power.]</a:t>
            </a:r>
            <a:endParaRPr/>
          </a:p>
        </p:txBody>
      </p:sp>
      <p:sp>
        <p:nvSpPr>
          <p:cNvPr id="316" name="Google Shape;316;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water a renewable resource and how does it create energy?</a:t>
            </a:r>
            <a:endParaRPr/>
          </a:p>
          <a:p>
            <a:pPr marL="0" lvl="0" indent="0" algn="l" rtl="0">
              <a:spcBef>
                <a:spcPts val="0"/>
              </a:spcBef>
              <a:spcAft>
                <a:spcPts val="0"/>
              </a:spcAft>
              <a:buNone/>
            </a:pPr>
            <a:endParaRPr/>
          </a:p>
          <a:p>
            <a:pPr marL="0" lvl="0" indent="0" algn="l" rtl="0">
              <a:spcBef>
                <a:spcPts val="0"/>
              </a:spcBef>
              <a:spcAft>
                <a:spcPts val="0"/>
              </a:spcAft>
              <a:buNone/>
            </a:pPr>
            <a:r>
              <a:rPr lang="en-US"/>
              <a:t>[Water can be used as an energy source, and can be reused and replaced naturally. Water spins turbines to create energy for power.]</a:t>
            </a:r>
            <a:endParaRPr/>
          </a:p>
        </p:txBody>
      </p:sp>
      <p:sp>
        <p:nvSpPr>
          <p:cNvPr id="324" name="Google Shape;324;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Give your own example of a renewable resource. </a:t>
            </a:r>
            <a:endParaRPr/>
          </a:p>
          <a:p>
            <a:pPr marL="0" lvl="0" indent="0" algn="l" rtl="0">
              <a:spcBef>
                <a:spcPts val="0"/>
              </a:spcBef>
              <a:spcAft>
                <a:spcPts val="0"/>
              </a:spcAft>
              <a:buNone/>
            </a:pPr>
            <a:endParaRPr/>
          </a:p>
          <a:p>
            <a:pPr marL="0" lvl="0" indent="0" algn="l" rtl="0">
              <a:spcBef>
                <a:spcPts val="0"/>
              </a:spcBef>
              <a:spcAft>
                <a:spcPts val="0"/>
              </a:spcAft>
              <a:buNone/>
            </a:pPr>
            <a:r>
              <a:rPr lang="en-US"/>
              <a:t>[Water, air, plant life, sunlight, etc.]</a:t>
            </a:r>
            <a:endParaRPr/>
          </a:p>
        </p:txBody>
      </p:sp>
      <p:sp>
        <p:nvSpPr>
          <p:cNvPr id="332" name="Google Shape;332;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do the resources we use affect humans and the environment?</a:t>
            </a:r>
            <a:endParaRPr b="0"/>
          </a:p>
          <a:p>
            <a:pPr marL="0" lvl="0" indent="0" algn="l" rtl="0">
              <a:spcBef>
                <a:spcPts val="0"/>
              </a:spcBef>
              <a:spcAft>
                <a:spcPts val="0"/>
              </a:spcAft>
              <a:buNone/>
            </a:pP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125" name="Google Shape;125;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talk about some non-examples of </a:t>
            </a:r>
            <a:r>
              <a:rPr lang="en-US" b="1"/>
              <a:t>renewable resources</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One important component of using non-examples is by clearly distinguishing similarities and explaining why it is a non-example.</a:t>
            </a:r>
            <a:endParaRPr/>
          </a:p>
        </p:txBody>
      </p:sp>
      <p:sp>
        <p:nvSpPr>
          <p:cNvPr id="340" name="Google Shape;340;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Oil is not renewable. Once oil is used as fuel, it cannot be used again. </a:t>
            </a:r>
            <a:endParaRPr/>
          </a:p>
        </p:txBody>
      </p:sp>
      <p:sp>
        <p:nvSpPr>
          <p:cNvPr id="347" name="Google Shape;347;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Once gasoline is used as an energy source, it cannot be reused. </a:t>
            </a:r>
            <a:endParaRPr/>
          </a:p>
        </p:txBody>
      </p:sp>
      <p:sp>
        <p:nvSpPr>
          <p:cNvPr id="355" name="Google Shape;355;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lvl="0" indent="0" algn="l" rtl="0">
              <a:spcBef>
                <a:spcPts val="0"/>
              </a:spcBef>
              <a:spcAft>
                <a:spcPts val="0"/>
              </a:spcAft>
              <a:buNone/>
            </a:pPr>
            <a:endParaRPr/>
          </a:p>
        </p:txBody>
      </p:sp>
      <p:sp>
        <p:nvSpPr>
          <p:cNvPr id="363" name="Google Shape;363;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oil a renewable resource? Why or why not?</a:t>
            </a:r>
            <a:endParaRPr/>
          </a:p>
          <a:p>
            <a:pPr marL="0" lvl="0" indent="0" algn="l" rtl="0">
              <a:spcBef>
                <a:spcPts val="0"/>
              </a:spcBef>
              <a:spcAft>
                <a:spcPts val="0"/>
              </a:spcAft>
              <a:buNone/>
            </a:pPr>
            <a:endParaRPr/>
          </a:p>
          <a:p>
            <a:pPr marL="0" lvl="0" indent="0" algn="l" rtl="0">
              <a:spcBef>
                <a:spcPts val="0"/>
              </a:spcBef>
              <a:spcAft>
                <a:spcPts val="0"/>
              </a:spcAft>
              <a:buNone/>
            </a:pPr>
            <a:r>
              <a:rPr lang="en-US"/>
              <a:t>[No, oil is not renewable. Once oil is used a fuel, it cannot be used again.]</a:t>
            </a:r>
            <a:endParaRPr/>
          </a:p>
        </p:txBody>
      </p:sp>
      <p:sp>
        <p:nvSpPr>
          <p:cNvPr id="369" name="Google Shape;369;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gasoline NOT a renewable resource?</a:t>
            </a:r>
            <a:endParaRPr/>
          </a:p>
          <a:p>
            <a:pPr marL="0" lvl="0" indent="0" algn="l" rtl="0">
              <a:spcBef>
                <a:spcPts val="0"/>
              </a:spcBef>
              <a:spcAft>
                <a:spcPts val="0"/>
              </a:spcAft>
              <a:buNone/>
            </a:pPr>
            <a:endParaRPr/>
          </a:p>
          <a:p>
            <a:pPr marL="0" lvl="0" indent="0" algn="l" rtl="0">
              <a:spcBef>
                <a:spcPts val="0"/>
              </a:spcBef>
              <a:spcAft>
                <a:spcPts val="0"/>
              </a:spcAft>
              <a:buNone/>
            </a:pPr>
            <a:r>
              <a:rPr lang="en-US"/>
              <a:t>[Once gasoline is used as an energy source, it cannot be reused.]</a:t>
            </a:r>
            <a:endParaRPr/>
          </a:p>
        </p:txBody>
      </p:sp>
      <p:sp>
        <p:nvSpPr>
          <p:cNvPr id="377" name="Google Shape;377;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Can you think of something that is NOT a renewable resource? Explain your answer. </a:t>
            </a:r>
            <a:endParaRPr/>
          </a:p>
        </p:txBody>
      </p:sp>
      <p:sp>
        <p:nvSpPr>
          <p:cNvPr id="385" name="Google Shape;385;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also break down the term renewable into different word parts to help us remember the meaning.  Let’s take a look!</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Break down the vocabulary term into word parts and define each part, this is essential in building student understanding of the word parts.</a:t>
            </a:r>
            <a:endParaRPr/>
          </a:p>
        </p:txBody>
      </p:sp>
      <p:sp>
        <p:nvSpPr>
          <p:cNvPr id="394" name="Google Shape;394;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word “renewable” can be broken down into two parts. The root word, “renew”, and the suffix, “-able.” </a:t>
            </a:r>
            <a:endParaRPr/>
          </a:p>
        </p:txBody>
      </p:sp>
      <p:sp>
        <p:nvSpPr>
          <p:cNvPr id="401" name="Google Shape;401;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root word, renew, means ”to make new.” </a:t>
            </a:r>
            <a:endParaRPr/>
          </a:p>
        </p:txBody>
      </p:sp>
      <p:sp>
        <p:nvSpPr>
          <p:cNvPr id="413" name="Google Shape;413;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Let’s do a quick demonstration that will help get our brains ready to think about energy and resources, and how they relate to our big question.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Having students come up with their own definition of energy is great for getting students thinking about the new term. </a:t>
            </a:r>
            <a:endParaRPr/>
          </a:p>
          <a:p>
            <a:pPr marL="0" lvl="0" indent="0" algn="l" rtl="0">
              <a:spcBef>
                <a:spcPts val="0"/>
              </a:spcBef>
              <a:spcAft>
                <a:spcPts val="0"/>
              </a:spcAft>
              <a:buNone/>
            </a:pPr>
            <a:endParaRPr/>
          </a:p>
        </p:txBody>
      </p:sp>
      <p:sp>
        <p:nvSpPr>
          <p:cNvPr id="133" name="Google Shape;13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suffix, -able, turns a verb, such as “to make new” into an adjective (renewed). </a:t>
            </a:r>
            <a:endParaRPr/>
          </a:p>
        </p:txBody>
      </p:sp>
      <p:sp>
        <p:nvSpPr>
          <p:cNvPr id="425" name="Google Shape;425;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when you add the suffix “-able” to the root word “renew,” this means something that is made new again.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Reuniting the word parts is a crucial step in helping students understand the whole picture when reviewing morphological word parts.</a:t>
            </a:r>
            <a:endParaRPr/>
          </a:p>
        </p:txBody>
      </p:sp>
      <p:sp>
        <p:nvSpPr>
          <p:cNvPr id="437" name="Google Shape;437;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we talk about renewable resources in science, we are referring to natural resources that can be used again. </a:t>
            </a:r>
            <a:endParaRPr/>
          </a:p>
        </p:txBody>
      </p:sp>
      <p:sp>
        <p:nvSpPr>
          <p:cNvPr id="448" name="Google Shape;448;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lvl="0" indent="0" algn="l" rtl="0">
              <a:spcBef>
                <a:spcPts val="0"/>
              </a:spcBef>
              <a:spcAft>
                <a:spcPts val="0"/>
              </a:spcAft>
              <a:buNone/>
            </a:pPr>
            <a:endParaRPr/>
          </a:p>
        </p:txBody>
      </p:sp>
      <p:sp>
        <p:nvSpPr>
          <p:cNvPr id="457" name="Google Shape;457;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the root word renew mean?</a:t>
            </a:r>
            <a:endParaRPr/>
          </a:p>
          <a:p>
            <a:pPr marL="0" lvl="0" indent="0" algn="l" rtl="0">
              <a:spcBef>
                <a:spcPts val="0"/>
              </a:spcBef>
              <a:spcAft>
                <a:spcPts val="0"/>
              </a:spcAft>
              <a:buNone/>
            </a:pPr>
            <a:endParaRPr/>
          </a:p>
          <a:p>
            <a:pPr marL="0" lvl="0" indent="0" algn="l" rtl="0">
              <a:spcBef>
                <a:spcPts val="0"/>
              </a:spcBef>
              <a:spcAft>
                <a:spcPts val="0"/>
              </a:spcAft>
              <a:buNone/>
            </a:pPr>
            <a:r>
              <a:rPr lang="en-US"/>
              <a:t>[The root word, renew, means ”to make new.”]</a:t>
            </a:r>
            <a:endParaRPr/>
          </a:p>
        </p:txBody>
      </p:sp>
      <p:sp>
        <p:nvSpPr>
          <p:cNvPr id="463" name="Google Shape;463;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the suffix -able mean?</a:t>
            </a:r>
            <a:endParaRPr/>
          </a:p>
          <a:p>
            <a:pPr marL="0" lvl="0" indent="0" algn="l" rtl="0">
              <a:spcBef>
                <a:spcPts val="0"/>
              </a:spcBef>
              <a:spcAft>
                <a:spcPts val="0"/>
              </a:spcAft>
              <a:buNone/>
            </a:pPr>
            <a:endParaRPr/>
          </a:p>
          <a:p>
            <a:pPr marL="0" lvl="0" indent="0" algn="l" rtl="0">
              <a:spcBef>
                <a:spcPts val="0"/>
              </a:spcBef>
              <a:spcAft>
                <a:spcPts val="0"/>
              </a:spcAft>
              <a:buNone/>
            </a:pPr>
            <a:r>
              <a:rPr lang="en-US"/>
              <a:t>[The suffix, -able, turns a verb, such as “to make new” into an adjective (renewed).]</a:t>
            </a:r>
            <a:endParaRPr/>
          </a:p>
        </p:txBody>
      </p:sp>
      <p:sp>
        <p:nvSpPr>
          <p:cNvPr id="476" name="Google Shape;476;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when we put our root word renew and our suffix -able together, how does this help us remember what renewable means?</a:t>
            </a:r>
            <a:endParaRPr/>
          </a:p>
          <a:p>
            <a:pPr marL="0" lvl="0" indent="0" algn="l" rtl="0">
              <a:spcBef>
                <a:spcPts val="0"/>
              </a:spcBef>
              <a:spcAft>
                <a:spcPts val="0"/>
              </a:spcAft>
              <a:buNone/>
            </a:pPr>
            <a:endParaRPr/>
          </a:p>
          <a:p>
            <a:pPr marL="0" lvl="0" indent="0" algn="l" rtl="0">
              <a:spcBef>
                <a:spcPts val="0"/>
              </a:spcBef>
              <a:spcAft>
                <a:spcPts val="0"/>
              </a:spcAft>
              <a:buNone/>
            </a:pPr>
            <a:r>
              <a:rPr lang="en-US"/>
              <a:t>[Renew means to make new and the suffix –able turns a verb into an adjective, so when we put them together we can remember that renewable resources are natural resources that can be used again.]</a:t>
            </a:r>
            <a:endParaRPr/>
          </a:p>
        </p:txBody>
      </p:sp>
      <p:sp>
        <p:nvSpPr>
          <p:cNvPr id="488" name="Google Shape;488;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renewable resource?</a:t>
            </a:r>
            <a:endParaRPr/>
          </a:p>
          <a:p>
            <a:pPr marL="0" lvl="0" indent="0" algn="l" rtl="0">
              <a:spcBef>
                <a:spcPts val="0"/>
              </a:spcBef>
              <a:spcAft>
                <a:spcPts val="0"/>
              </a:spcAft>
              <a:buNone/>
            </a:pPr>
            <a:endParaRPr/>
          </a:p>
          <a:p>
            <a:pPr marL="0" lvl="0" indent="0" algn="l" rtl="0">
              <a:spcBef>
                <a:spcPts val="0"/>
              </a:spcBef>
              <a:spcAft>
                <a:spcPts val="0"/>
              </a:spcAft>
              <a:buNone/>
            </a:pPr>
            <a:r>
              <a:rPr lang="en-US"/>
              <a:t>[A renewable resource is a resource that can be reused and replaced naturally.]</a:t>
            </a:r>
            <a:endParaRPr/>
          </a:p>
        </p:txBody>
      </p:sp>
      <p:sp>
        <p:nvSpPr>
          <p:cNvPr id="496" name="Google Shape;496;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List two examples of renewable resources. </a:t>
            </a:r>
            <a:endParaRPr/>
          </a:p>
          <a:p>
            <a:pPr marL="0" lvl="0" indent="0" algn="l" rtl="0">
              <a:spcBef>
                <a:spcPts val="0"/>
              </a:spcBef>
              <a:spcAft>
                <a:spcPts val="0"/>
              </a:spcAft>
              <a:buNone/>
            </a:pPr>
            <a:endParaRPr/>
          </a:p>
          <a:p>
            <a:pPr marL="0" lvl="0" indent="0" algn="l" rtl="0">
              <a:spcBef>
                <a:spcPts val="0"/>
              </a:spcBef>
              <a:spcAft>
                <a:spcPts val="0"/>
              </a:spcAft>
              <a:buNone/>
            </a:pPr>
            <a:r>
              <a:rPr lang="en-US"/>
              <a:t>[Solar, water, plant life, wind, etc]</a:t>
            </a:r>
            <a:endParaRPr/>
          </a:p>
        </p:txBody>
      </p:sp>
      <p:sp>
        <p:nvSpPr>
          <p:cNvPr id="504" name="Google Shape;504;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are gasoline and oil NOT renewable resources?</a:t>
            </a:r>
            <a:endParaRPr/>
          </a:p>
          <a:p>
            <a:pPr marL="0" lvl="0" indent="0" algn="l" rtl="0">
              <a:spcBef>
                <a:spcPts val="0"/>
              </a:spcBef>
              <a:spcAft>
                <a:spcPts val="0"/>
              </a:spcAft>
              <a:buNone/>
            </a:pPr>
            <a:endParaRPr/>
          </a:p>
          <a:p>
            <a:pPr marL="0" lvl="0" indent="0" algn="l" rtl="0">
              <a:spcBef>
                <a:spcPts val="0"/>
              </a:spcBef>
              <a:spcAft>
                <a:spcPts val="0"/>
              </a:spcAft>
              <a:buNone/>
            </a:pPr>
            <a:r>
              <a:rPr lang="en-US"/>
              <a:t>[They are resources that once used cannot be used again.]</a:t>
            </a:r>
            <a:endParaRPr/>
          </a:p>
        </p:txBody>
      </p:sp>
      <p:sp>
        <p:nvSpPr>
          <p:cNvPr id="512" name="Google Shape;512;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Make all students are participating during this part of the lesson.</a:t>
            </a:r>
            <a:endParaRPr/>
          </a:p>
          <a:p>
            <a:pPr marL="0" lvl="0" indent="0" algn="l" rtl="0">
              <a:spcBef>
                <a:spcPts val="0"/>
              </a:spcBef>
              <a:spcAft>
                <a:spcPts val="0"/>
              </a:spcAft>
              <a:buNone/>
            </a:pPr>
            <a:endParaRPr/>
          </a:p>
        </p:txBody>
      </p:sp>
      <p:sp>
        <p:nvSpPr>
          <p:cNvPr id="142" name="Google Shape;142;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it important to use renewable resources?</a:t>
            </a:r>
            <a:endParaRPr/>
          </a:p>
          <a:p>
            <a:pPr marL="0" lvl="0" indent="0" algn="l" rtl="0">
              <a:spcBef>
                <a:spcPts val="0"/>
              </a:spcBef>
              <a:spcAft>
                <a:spcPts val="0"/>
              </a:spcAft>
              <a:buNone/>
            </a:pPr>
            <a:endParaRPr/>
          </a:p>
          <a:p>
            <a:pPr marL="0" lvl="0" indent="0" algn="l" rtl="0">
              <a:spcBef>
                <a:spcPts val="0"/>
              </a:spcBef>
              <a:spcAft>
                <a:spcPts val="0"/>
              </a:spcAft>
              <a:buNone/>
            </a:pPr>
            <a:r>
              <a:rPr lang="en-US"/>
              <a:t>[We can use them over and over again, unlike non-renewable resources.]</a:t>
            </a:r>
            <a:endParaRPr/>
          </a:p>
        </p:txBody>
      </p:sp>
      <p:sp>
        <p:nvSpPr>
          <p:cNvPr id="520" name="Google Shape;520;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Repeating important information is a great way to draw students' attention to key content.</a:t>
            </a:r>
            <a:endParaRPr/>
          </a:p>
        </p:txBody>
      </p:sp>
      <p:sp>
        <p:nvSpPr>
          <p:cNvPr id="528" name="Google Shape;528;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renewable resource is a resource that can be reused and replaced naturally.</a:t>
            </a:r>
            <a:endParaRPr/>
          </a:p>
        </p:txBody>
      </p:sp>
      <p:sp>
        <p:nvSpPr>
          <p:cNvPr id="535" name="Google Shape;535;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b678f08030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b678f0803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In this Gizmo, students can discover how living things get energy to move and grow. Students will trace the path of energy and see how energy is converted from one form to another. The energy sources in this Gizmo are renewable.</a:t>
            </a:r>
            <a:endParaRPr/>
          </a:p>
        </p:txBody>
      </p:sp>
      <p:sp>
        <p:nvSpPr>
          <p:cNvPr id="553" name="Google Shape;553;gb678f08030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learned our new term “renewable resources”, let’s reflect on our big question. Our “big question” is: </a:t>
            </a:r>
            <a:r>
              <a:rPr lang="en-US" b="1"/>
              <a:t>How do the resources we use affect humans and the environment?</a:t>
            </a:r>
            <a:endParaRPr b="0"/>
          </a:p>
          <a:p>
            <a:pPr marL="0" marR="0" lvl="0" indent="0" algn="l" rtl="0">
              <a:lnSpc>
                <a:spcPct val="100000"/>
              </a:lnSpc>
              <a:spcBef>
                <a:spcPts val="0"/>
              </a:spcBef>
              <a:spcAft>
                <a:spcPts val="0"/>
              </a:spcAft>
              <a:buClr>
                <a:schemeClr val="dk1"/>
              </a:buClr>
              <a:buSzPts val="1200"/>
              <a:buFont typeface="Calibri"/>
              <a:buNone/>
            </a:pPr>
            <a:r>
              <a:rPr lang="en-US" b="0"/>
              <a:t>Was there anything that we predicted earlier that was correct or incorrect? Do you have any new hypotheses to share? </a:t>
            </a:r>
            <a:endParaRPr b="1"/>
          </a:p>
          <a:p>
            <a:pPr marL="0" lvl="0" indent="0" algn="l" rtl="0">
              <a:spcBef>
                <a:spcPts val="0"/>
              </a:spcBef>
              <a:spcAft>
                <a:spcPts val="0"/>
              </a:spcAft>
              <a:buNone/>
            </a:pPr>
            <a:endParaRPr b="0"/>
          </a:p>
          <a:p>
            <a:pPr marL="0" lvl="0" indent="0" algn="l" rtl="0">
              <a:spcBef>
                <a:spcPts val="0"/>
              </a:spcBef>
              <a:spcAft>
                <a:spcPts val="0"/>
              </a:spcAft>
              <a:buNone/>
            </a:pPr>
            <a:r>
              <a:rPr lang="en-US" b="0"/>
              <a:t>[Pause and illicit predictions from students. They could mention renewable resources and how using them is better than using non-renewable resources for the environment.]</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563" name="Google Shape;563;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571" name="Google Shape;571;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d30b0cc846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gd30b0cc846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586" name="Google Shape;586;gd30b0cc846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we will be learning about non-renewable resources. </a:t>
            </a:r>
            <a:endParaRPr/>
          </a:p>
        </p:txBody>
      </p:sp>
      <p:sp>
        <p:nvSpPr>
          <p:cNvPr id="614" name="Google Shape;614;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What definition of energy did you come up with? </a:t>
            </a:r>
            <a:endParaRPr/>
          </a:p>
          <a:p>
            <a:pPr marL="0" lvl="0" indent="0" algn="l" rtl="0">
              <a:spcBef>
                <a:spcPts val="0"/>
              </a:spcBef>
              <a:spcAft>
                <a:spcPts val="0"/>
              </a:spcAft>
              <a:buNone/>
            </a:pPr>
            <a:endParaRPr/>
          </a:p>
          <a:p>
            <a:pPr marL="0" lvl="0" indent="0" algn="l" rtl="0">
              <a:spcBef>
                <a:spcPts val="0"/>
              </a:spcBef>
              <a:spcAft>
                <a:spcPts val="0"/>
              </a:spcAft>
              <a:buNone/>
            </a:pPr>
            <a:r>
              <a:rPr lang="en-US"/>
              <a:t>[Have the groups share their answers with the class.]</a:t>
            </a:r>
            <a:endParaRPr/>
          </a:p>
        </p:txBody>
      </p:sp>
      <p:sp>
        <p:nvSpPr>
          <p:cNvPr id="148" name="Google Shape;148;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do the resources we use affect humans and the environment?</a:t>
            </a:r>
            <a:endParaRPr b="0"/>
          </a:p>
          <a:p>
            <a:pPr marL="0" lvl="0" indent="0" algn="l" rtl="0">
              <a:spcBef>
                <a:spcPts val="0"/>
              </a:spcBef>
              <a:spcAft>
                <a:spcPts val="0"/>
              </a:spcAft>
              <a:buNone/>
            </a:pPr>
            <a:endParaRPr b="0"/>
          </a:p>
          <a:p>
            <a:pPr marL="0" lvl="0" indent="0" algn="l" rtl="0">
              <a:spcBef>
                <a:spcPts val="0"/>
              </a:spcBef>
              <a:spcAft>
                <a:spcPts val="0"/>
              </a:spcAft>
              <a:buNone/>
            </a:pPr>
            <a:r>
              <a:rPr lang="en-US" b="0"/>
              <a:t>Previously, we talked about renewable resources. What predictions do you have to share about the relationship between renewable and non-renewable resources and the environment? [Illicit responses from students.]</a:t>
            </a:r>
            <a:endParaRPr/>
          </a:p>
          <a:p>
            <a:pPr marL="0" lvl="0" indent="0" algn="l" rtl="0">
              <a:spcBef>
                <a:spcPts val="0"/>
              </a:spcBef>
              <a:spcAft>
                <a:spcPts val="0"/>
              </a:spcAft>
              <a:buNone/>
            </a:pPr>
            <a:endParaRPr b="0"/>
          </a:p>
          <a:p>
            <a:pPr marL="0" marR="0" lvl="0" indent="0" algn="l" rtl="0">
              <a:lnSpc>
                <a:spcPct val="100000"/>
              </a:lnSpc>
              <a:spcBef>
                <a:spcPts val="0"/>
              </a:spcBef>
              <a:spcAft>
                <a:spcPts val="0"/>
              </a:spcAft>
              <a:buClr>
                <a:schemeClr val="dk1"/>
              </a:buClr>
              <a:buSzPts val="1200"/>
              <a:buFont typeface="Calibri"/>
              <a:buNone/>
            </a:pPr>
            <a:r>
              <a:rPr lang="en-US" b="0"/>
              <a:t>I love all these thoughtful scientific hypotheses!  Be sure to keep this question and your predictions in mind as we move through these next few lessons, and we’ll continue to revisit it.</a:t>
            </a:r>
            <a:endParaRPr/>
          </a:p>
          <a:p>
            <a:pPr marL="0" lvl="0" indent="0" algn="l" rtl="0">
              <a:spcBef>
                <a:spcPts val="0"/>
              </a:spcBef>
              <a:spcAft>
                <a:spcPts val="0"/>
              </a:spcAft>
              <a:buNone/>
            </a:pPr>
            <a:endParaRPr/>
          </a:p>
        </p:txBody>
      </p:sp>
      <p:sp>
        <p:nvSpPr>
          <p:cNvPr id="623" name="Google Shape;623;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If you included a demonstration, you could add questions here. </a:t>
            </a:r>
            <a:endParaRPr/>
          </a:p>
        </p:txBody>
      </p:sp>
      <p:sp>
        <p:nvSpPr>
          <p:cNvPr id="639" name="Google Shape;639;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645" name="Google Shape;645;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resource is the energy source that is turned into power. In buildings, electrical power comes from the outlets, and the electricity in the outlets comes from a power station.</a:t>
            </a:r>
            <a:endParaRPr/>
          </a:p>
        </p:txBody>
      </p:sp>
      <p:sp>
        <p:nvSpPr>
          <p:cNvPr id="651" name="Google Shape;651;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renewable resource is a resource that can be reused and replaced naturally.</a:t>
            </a:r>
            <a:endParaRPr/>
          </a:p>
        </p:txBody>
      </p:sp>
      <p:sp>
        <p:nvSpPr>
          <p:cNvPr id="659" name="Google Shape;659;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Some examples of renewable resources are water, air, plants and sunlight. </a:t>
            </a:r>
            <a:endParaRPr/>
          </a:p>
        </p:txBody>
      </p:sp>
      <p:sp>
        <p:nvSpPr>
          <p:cNvPr id="667" name="Google Shape;667;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a:p>
        </p:txBody>
      </p:sp>
      <p:sp>
        <p:nvSpPr>
          <p:cNvPr id="674" name="Google Shape;674;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resource?</a:t>
            </a:r>
            <a:endParaRPr/>
          </a:p>
          <a:p>
            <a:pPr marL="0" lvl="0" indent="0" algn="l" rtl="0">
              <a:spcBef>
                <a:spcPts val="0"/>
              </a:spcBef>
              <a:spcAft>
                <a:spcPts val="0"/>
              </a:spcAft>
              <a:buNone/>
            </a:pPr>
            <a:endParaRPr/>
          </a:p>
          <a:p>
            <a:pPr marL="0" lvl="0" indent="0" algn="l" rtl="0">
              <a:spcBef>
                <a:spcPts val="0"/>
              </a:spcBef>
              <a:spcAft>
                <a:spcPts val="0"/>
              </a:spcAft>
              <a:buNone/>
            </a:pPr>
            <a:r>
              <a:rPr lang="en-US"/>
              <a:t>[A resource is the energy source that is turned into power. In buildings, electrical power comes from the outlets, and the electricity in the outlets comes from a power station.]</a:t>
            </a:r>
            <a:endParaRPr/>
          </a:p>
        </p:txBody>
      </p:sp>
      <p:sp>
        <p:nvSpPr>
          <p:cNvPr id="680" name="Google Shape;680;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is a renewable resource replaced?</a:t>
            </a:r>
            <a:endParaRPr/>
          </a:p>
          <a:p>
            <a:pPr marL="0" lvl="0" indent="0" algn="l" rtl="0">
              <a:spcBef>
                <a:spcPts val="0"/>
              </a:spcBef>
              <a:spcAft>
                <a:spcPts val="0"/>
              </a:spcAft>
              <a:buNone/>
            </a:pPr>
            <a:endParaRPr/>
          </a:p>
          <a:p>
            <a:pPr marL="0" lvl="0" indent="0" algn="l" rtl="0">
              <a:spcBef>
                <a:spcPts val="0"/>
              </a:spcBef>
              <a:spcAft>
                <a:spcPts val="0"/>
              </a:spcAft>
              <a:buNone/>
            </a:pPr>
            <a:r>
              <a:rPr lang="en-US"/>
              <a:t>[A renewable resource is a resource that can be reused and replaced naturally.]</a:t>
            </a:r>
            <a:endParaRPr/>
          </a:p>
        </p:txBody>
      </p:sp>
      <p:sp>
        <p:nvSpPr>
          <p:cNvPr id="688" name="Google Shape;688;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What definition of energy did you come up with? </a:t>
            </a:r>
            <a:endParaRPr/>
          </a:p>
          <a:p>
            <a:pPr marL="0" lvl="0" indent="0" algn="l" rtl="0">
              <a:spcBef>
                <a:spcPts val="0"/>
              </a:spcBef>
              <a:spcAft>
                <a:spcPts val="0"/>
              </a:spcAft>
              <a:buNone/>
            </a:pPr>
            <a:endParaRPr/>
          </a:p>
          <a:p>
            <a:pPr marL="0" lvl="0" indent="0" algn="l" rtl="0">
              <a:spcBef>
                <a:spcPts val="0"/>
              </a:spcBef>
              <a:spcAft>
                <a:spcPts val="0"/>
              </a:spcAft>
              <a:buNone/>
            </a:pPr>
            <a:r>
              <a:rPr lang="en-US"/>
              <a:t>[Have the groups share their answers with the class.]</a:t>
            </a:r>
            <a:endParaRPr/>
          </a:p>
        </p:txBody>
      </p:sp>
      <p:sp>
        <p:nvSpPr>
          <p:cNvPr id="157" name="Google Shape;15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Name two examples of renewable resources. </a:t>
            </a:r>
            <a:endParaRPr/>
          </a:p>
          <a:p>
            <a:pPr marL="0" lvl="0" indent="0" algn="l" rtl="0">
              <a:spcBef>
                <a:spcPts val="0"/>
              </a:spcBef>
              <a:spcAft>
                <a:spcPts val="0"/>
              </a:spcAft>
              <a:buNone/>
            </a:pPr>
            <a:endParaRPr/>
          </a:p>
          <a:p>
            <a:pPr marL="0" lvl="0" indent="0" algn="l" rtl="0">
              <a:spcBef>
                <a:spcPts val="0"/>
              </a:spcBef>
              <a:spcAft>
                <a:spcPts val="0"/>
              </a:spcAft>
              <a:buNone/>
            </a:pPr>
            <a:r>
              <a:rPr lang="en-US"/>
              <a:t>[Water, plant life, sunlight, air, etc.]</a:t>
            </a:r>
            <a:endParaRPr/>
          </a:p>
        </p:txBody>
      </p:sp>
      <p:sp>
        <p:nvSpPr>
          <p:cNvPr id="696" name="Google Shape;696;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we’re reviewed, let’s define our new term, non-renewable resource. </a:t>
            </a:r>
            <a:endParaRPr/>
          </a:p>
        </p:txBody>
      </p:sp>
      <p:sp>
        <p:nvSpPr>
          <p:cNvPr id="704" name="Google Shape;704;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non-renewable resource is a resource that </a:t>
            </a:r>
            <a:r>
              <a:rPr lang="en-US" sz="1200"/>
              <a:t>is not replaced by nature quickly enough to match demand (how much it is needed)</a:t>
            </a:r>
            <a:r>
              <a:rPr lang="en-US"/>
              <a:t>.</a:t>
            </a:r>
            <a:endParaRPr/>
          </a:p>
        </p:txBody>
      </p:sp>
      <p:sp>
        <p:nvSpPr>
          <p:cNvPr id="712" name="Google Shape;712;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b678f08d91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b678f08d91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a:p>
        </p:txBody>
      </p:sp>
      <p:sp>
        <p:nvSpPr>
          <p:cNvPr id="721" name="Google Shape;721;gb678f08d91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b678f08d91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gb678f08d91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a non-renewable resource?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 non-renewable resource is a resource that </a:t>
            </a:r>
            <a:r>
              <a:rPr lang="en-US" sz="1200"/>
              <a:t>is not replaced by nature quickly enough to match demand (how much it is needed)</a:t>
            </a:r>
            <a:r>
              <a:rPr lang="en-US"/>
              <a:t>.]</a:t>
            </a:r>
            <a:endParaRPr/>
          </a:p>
        </p:txBody>
      </p:sp>
      <p:sp>
        <p:nvSpPr>
          <p:cNvPr id="727" name="Google Shape;727;gb678f08d91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That’s the basic definition, but there’s more you need to know.</a:t>
            </a:r>
            <a:endParaRPr/>
          </a:p>
        </p:txBody>
      </p:sp>
      <p:sp>
        <p:nvSpPr>
          <p:cNvPr id="735" name="Google Shape;735;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a non-renewable resource is used, it can never be used again. </a:t>
            </a:r>
            <a:endParaRPr/>
          </a:p>
        </p:txBody>
      </p:sp>
      <p:sp>
        <p:nvSpPr>
          <p:cNvPr id="742" name="Google Shape;742;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a:p>
        </p:txBody>
      </p:sp>
      <p:sp>
        <p:nvSpPr>
          <p:cNvPr id="749" name="Google Shape;749;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difference between a renewable and non-renewable resource?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 non-renewable resource is a resource that </a:t>
            </a:r>
            <a:r>
              <a:rPr lang="en-US" sz="1200"/>
              <a:t>is not replaced by nature quickly enough to match demand (how much it is needed)</a:t>
            </a:r>
            <a:r>
              <a:rPr lang="en-US"/>
              <a:t>.</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Font typeface="Arial"/>
              <a:buNone/>
            </a:pPr>
            <a:r>
              <a:rPr lang="en-US"/>
              <a:t>A renewable resource is a resource that can be reused and replaced naturally.]</a:t>
            </a:r>
            <a:endParaRPr/>
          </a:p>
        </p:txBody>
      </p:sp>
      <p:sp>
        <p:nvSpPr>
          <p:cNvPr id="755" name="Google Shape;755;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 A non-renewable resource can be used again. </a:t>
            </a:r>
            <a:endParaRPr/>
          </a:p>
        </p:txBody>
      </p:sp>
      <p:sp>
        <p:nvSpPr>
          <p:cNvPr id="766" name="Google Shape;766;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What is the dictionary definition of energy?</a:t>
            </a:r>
            <a:endParaRPr/>
          </a:p>
          <a:p>
            <a:pPr marL="0" lvl="0" indent="0" algn="l" rtl="0">
              <a:spcBef>
                <a:spcPts val="0"/>
              </a:spcBef>
              <a:spcAft>
                <a:spcPts val="0"/>
              </a:spcAft>
              <a:buNone/>
            </a:pPr>
            <a:endParaRPr/>
          </a:p>
          <a:p>
            <a:pPr marL="0" lvl="0" indent="0" algn="l" rtl="0">
              <a:spcBef>
                <a:spcPts val="0"/>
              </a:spcBef>
              <a:spcAft>
                <a:spcPts val="0"/>
              </a:spcAft>
              <a:buNone/>
            </a:pPr>
            <a:r>
              <a:rPr lang="en-US"/>
              <a:t>[The capacity for vigorous activity/available power]</a:t>
            </a:r>
            <a:endParaRPr/>
          </a:p>
        </p:txBody>
      </p:sp>
      <p:sp>
        <p:nvSpPr>
          <p:cNvPr id="166" name="Google Shape;16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b678f08d91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gb678f08d91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 A non-renewable resource can be used again.</a:t>
            </a:r>
            <a:endParaRPr/>
          </a:p>
          <a:p>
            <a:pPr marL="0" lvl="0" indent="0" algn="l" rtl="0">
              <a:spcBef>
                <a:spcPts val="0"/>
              </a:spcBef>
              <a:spcAft>
                <a:spcPts val="0"/>
              </a:spcAft>
              <a:buNone/>
            </a:pPr>
            <a:endParaRPr/>
          </a:p>
          <a:p>
            <a:pPr marL="0" lvl="0" indent="0" algn="l" rtl="0">
              <a:spcBef>
                <a:spcPts val="0"/>
              </a:spcBef>
              <a:spcAft>
                <a:spcPts val="0"/>
              </a:spcAft>
              <a:buNone/>
            </a:pPr>
            <a:r>
              <a:rPr lang="en-US"/>
              <a:t>[False: when a non-renewable resource is used, it can NEVER be used again.]</a:t>
            </a:r>
            <a:endParaRPr/>
          </a:p>
        </p:txBody>
      </p:sp>
      <p:sp>
        <p:nvSpPr>
          <p:cNvPr id="774" name="Google Shape;774;gb678f08d91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non-renewable resources</a:t>
            </a:r>
            <a:r>
              <a:rPr lang="en-US"/>
              <a:t>. </a:t>
            </a:r>
            <a:endParaRPr/>
          </a:p>
        </p:txBody>
      </p:sp>
      <p:sp>
        <p:nvSpPr>
          <p:cNvPr id="782" name="Google Shape;782;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Oil and gas are considered nonrenewable resources because there is a limited supply of it. The earth will not make more of these resources.</a:t>
            </a:r>
            <a:endParaRPr/>
          </a:p>
        </p:txBody>
      </p:sp>
      <p:sp>
        <p:nvSpPr>
          <p:cNvPr id="789" name="Google Shape;789;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7" name="Google Shape;797;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Coal, natural gas, and nuclear power are also non-renewable resources. The earth will not replenish these resources fast enough once they are used. </a:t>
            </a:r>
            <a:endParaRPr/>
          </a:p>
        </p:txBody>
      </p:sp>
      <p:sp>
        <p:nvSpPr>
          <p:cNvPr id="798" name="Google Shape;798;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Google Shape;806;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a:p>
        </p:txBody>
      </p:sp>
      <p:sp>
        <p:nvSpPr>
          <p:cNvPr id="807" name="Google Shape;807;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oil considered a nonrenewable resource? </a:t>
            </a:r>
            <a:endParaRPr/>
          </a:p>
          <a:p>
            <a:pPr marL="0" lvl="0" indent="0" algn="l" rtl="0">
              <a:spcBef>
                <a:spcPts val="0"/>
              </a:spcBef>
              <a:spcAft>
                <a:spcPts val="0"/>
              </a:spcAft>
              <a:buNone/>
            </a:pPr>
            <a:endParaRPr/>
          </a:p>
          <a:p>
            <a:pPr marL="0" lvl="0" indent="0" algn="l" rtl="0">
              <a:spcBef>
                <a:spcPts val="0"/>
              </a:spcBef>
              <a:spcAft>
                <a:spcPts val="0"/>
              </a:spcAft>
              <a:buNone/>
            </a:pPr>
            <a:r>
              <a:rPr lang="en-US"/>
              <a:t>[Oil is considered non-renewable resources because there is a limited supply of it. The earth will not make more oil.]</a:t>
            </a:r>
            <a:endParaRPr/>
          </a:p>
        </p:txBody>
      </p:sp>
      <p:sp>
        <p:nvSpPr>
          <p:cNvPr id="813" name="Google Shape;813;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 Gas is a renewable resource.</a:t>
            </a:r>
            <a:endParaRPr/>
          </a:p>
        </p:txBody>
      </p:sp>
      <p:sp>
        <p:nvSpPr>
          <p:cNvPr id="821" name="Google Shape;821;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b678f08d91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gb678f08d91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 Gas is a renewable resource.</a:t>
            </a:r>
            <a:endParaRPr/>
          </a:p>
          <a:p>
            <a:pPr marL="0" lvl="0" indent="0" algn="l" rtl="0">
              <a:spcBef>
                <a:spcPts val="0"/>
              </a:spcBef>
              <a:spcAft>
                <a:spcPts val="0"/>
              </a:spcAft>
              <a:buNone/>
            </a:pPr>
            <a:endParaRPr/>
          </a:p>
          <a:p>
            <a:pPr marL="0" lvl="0" indent="0" algn="l" rtl="0">
              <a:spcBef>
                <a:spcPts val="0"/>
              </a:spcBef>
              <a:spcAft>
                <a:spcPts val="0"/>
              </a:spcAft>
              <a:buNone/>
            </a:pPr>
            <a:r>
              <a:rPr lang="en-US"/>
              <a:t>[False: there is a limited supply of gas. Once it is used, there will not be any more of it.]</a:t>
            </a:r>
            <a:endParaRPr/>
          </a:p>
        </p:txBody>
      </p:sp>
      <p:sp>
        <p:nvSpPr>
          <p:cNvPr id="829" name="Google Shape;829;gb678f08d91_0_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Give your own example of a non-renewable resource.</a:t>
            </a:r>
            <a:endParaRPr/>
          </a:p>
          <a:p>
            <a:pPr marL="0" lvl="0" indent="0" algn="l" rtl="0">
              <a:spcBef>
                <a:spcPts val="0"/>
              </a:spcBef>
              <a:spcAft>
                <a:spcPts val="0"/>
              </a:spcAft>
              <a:buNone/>
            </a:pPr>
            <a:endParaRPr/>
          </a:p>
          <a:p>
            <a:pPr marL="0" lvl="0" indent="0" algn="l" rtl="0">
              <a:spcBef>
                <a:spcPts val="0"/>
              </a:spcBef>
              <a:spcAft>
                <a:spcPts val="0"/>
              </a:spcAft>
              <a:buNone/>
            </a:pPr>
            <a:r>
              <a:rPr lang="en-US"/>
              <a:t>[Coal, natural gas, nuclear, etc.]</a:t>
            </a:r>
            <a:endParaRPr/>
          </a:p>
        </p:txBody>
      </p:sp>
      <p:sp>
        <p:nvSpPr>
          <p:cNvPr id="837" name="Google Shape;837;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non-examples of </a:t>
            </a:r>
            <a:r>
              <a:rPr lang="en-US" b="1"/>
              <a:t>non-renewable resources</a:t>
            </a:r>
            <a:r>
              <a:rPr lang="en-US"/>
              <a:t>. </a:t>
            </a:r>
            <a:endParaRPr/>
          </a:p>
        </p:txBody>
      </p:sp>
      <p:sp>
        <p:nvSpPr>
          <p:cNvPr id="845" name="Google Shape;845;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Discuss how </a:t>
            </a:r>
            <a:r>
              <a:rPr lang="en-US" b="1" u="sng"/>
              <a:t>the dictionary definition</a:t>
            </a:r>
            <a:r>
              <a:rPr lang="en-US"/>
              <a:t>, </a:t>
            </a:r>
            <a:r>
              <a:rPr lang="en-US" b="1" u="sng"/>
              <a:t>your definition</a:t>
            </a:r>
            <a:r>
              <a:rPr lang="en-US"/>
              <a:t> and the </a:t>
            </a:r>
            <a:r>
              <a:rPr lang="en-US" b="1" u="sng"/>
              <a:t>physics definition </a:t>
            </a:r>
            <a:r>
              <a:rPr lang="en-US"/>
              <a:t>(the ability to do work) are similar/different.</a:t>
            </a:r>
            <a:endParaRPr/>
          </a:p>
        </p:txBody>
      </p:sp>
      <p:sp>
        <p:nvSpPr>
          <p:cNvPr id="176" name="Google Shape;176;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Solar power is considered a renewable resource, because the power is generated from the energy that the earth already gets from the sun. Nothing is destroyed in order to make solar power.</a:t>
            </a:r>
            <a:endParaRPr/>
          </a:p>
        </p:txBody>
      </p:sp>
      <p:sp>
        <p:nvSpPr>
          <p:cNvPr id="852" name="Google Shape;852;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Wind energy is an example of a renewable resource because air can be reused. Wind spins the turbines to create energy for power. </a:t>
            </a:r>
            <a:endParaRPr/>
          </a:p>
        </p:txBody>
      </p:sp>
      <p:sp>
        <p:nvSpPr>
          <p:cNvPr id="860" name="Google Shape;860;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a:p>
        </p:txBody>
      </p:sp>
      <p:sp>
        <p:nvSpPr>
          <p:cNvPr id="868" name="Google Shape;868;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solar power non-renewable?</a:t>
            </a:r>
            <a:endParaRPr/>
          </a:p>
          <a:p>
            <a:pPr marL="0" lvl="0" indent="0" algn="l" rtl="0">
              <a:spcBef>
                <a:spcPts val="0"/>
              </a:spcBef>
              <a:spcAft>
                <a:spcPts val="0"/>
              </a:spcAft>
              <a:buNone/>
            </a:pPr>
            <a:endParaRPr/>
          </a:p>
          <a:p>
            <a:pPr marL="0" lvl="0" indent="0" algn="l" rtl="0">
              <a:spcBef>
                <a:spcPts val="0"/>
              </a:spcBef>
              <a:spcAft>
                <a:spcPts val="0"/>
              </a:spcAft>
              <a:buNone/>
            </a:pPr>
            <a:r>
              <a:rPr lang="en-US"/>
              <a:t>[No, solar power is considered a renewable resource, because the power is generated from the energy that the earth already gets from the sun. Nothing is destroyed in order to make solar power.]</a:t>
            </a:r>
            <a:endParaRPr/>
          </a:p>
        </p:txBody>
      </p:sp>
      <p:sp>
        <p:nvSpPr>
          <p:cNvPr id="874" name="Google Shape;874;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wind NOT considered a non-renewable resource?</a:t>
            </a:r>
            <a:endParaRPr/>
          </a:p>
          <a:p>
            <a:pPr marL="0" lvl="0" indent="0" algn="l" rtl="0">
              <a:spcBef>
                <a:spcPts val="0"/>
              </a:spcBef>
              <a:spcAft>
                <a:spcPts val="0"/>
              </a:spcAft>
              <a:buNone/>
            </a:pPr>
            <a:endParaRPr/>
          </a:p>
          <a:p>
            <a:pPr marL="0" lvl="0" indent="0" algn="l" rtl="0">
              <a:spcBef>
                <a:spcPts val="0"/>
              </a:spcBef>
              <a:spcAft>
                <a:spcPts val="0"/>
              </a:spcAft>
              <a:buNone/>
            </a:pPr>
            <a:r>
              <a:rPr lang="en-US"/>
              <a:t>[Wind energy is an example of a </a:t>
            </a:r>
            <a:r>
              <a:rPr lang="en-US" b="1"/>
              <a:t>renewable</a:t>
            </a:r>
            <a:r>
              <a:rPr lang="en-US"/>
              <a:t> resource because air can be reused. Wind spins the turbines to create energy for power.]</a:t>
            </a:r>
            <a:endParaRPr/>
          </a:p>
        </p:txBody>
      </p:sp>
      <p:sp>
        <p:nvSpPr>
          <p:cNvPr id="882" name="Google Shape;882;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also break down the term renewable into different word parts to help us remember the meaning.  Let’s take a look!</a:t>
            </a:r>
            <a:endParaRPr/>
          </a:p>
        </p:txBody>
      </p:sp>
      <p:sp>
        <p:nvSpPr>
          <p:cNvPr id="890" name="Google Shape;890;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word non-renewable can be broken down into three parts: The prefix “non-”, the root word “renew” and the suffix ”-able.” </a:t>
            </a:r>
            <a:endParaRPr/>
          </a:p>
        </p:txBody>
      </p:sp>
      <p:sp>
        <p:nvSpPr>
          <p:cNvPr id="897" name="Google Shape;897;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0" name="Google Shape;910;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prefix “non-” means ”not.” </a:t>
            </a:r>
            <a:endParaRPr/>
          </a:p>
        </p:txBody>
      </p:sp>
      <p:sp>
        <p:nvSpPr>
          <p:cNvPr id="911" name="Google Shape;911;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4" name="Google Shape;924;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root word “renew” means ”to make new.”</a:t>
            </a:r>
            <a:endParaRPr/>
          </a:p>
        </p:txBody>
      </p:sp>
      <p:sp>
        <p:nvSpPr>
          <p:cNvPr id="925" name="Google Shape;925;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6" name="Google Shape;936;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suffix “-able” turns a verb “to not make new” into an adjective “non-renewed.” </a:t>
            </a:r>
            <a:endParaRPr/>
          </a:p>
        </p:txBody>
      </p:sp>
      <p:sp>
        <p:nvSpPr>
          <p:cNvPr id="937" name="Google Shape;937;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7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7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8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8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8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8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7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1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7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7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7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7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8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8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8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8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8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8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8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8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8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8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8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0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6.png"/></Relationships>
</file>

<file path=ppt/slides/_rels/slide1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43.png"/><Relationship Id="rId4" Type="http://schemas.openxmlformats.org/officeDocument/2006/relationships/image" Target="../media/image17.png"/></Relationships>
</file>

<file path=ppt/slides/_rels/slide10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0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3.xml.rels><?xml version="1.0" encoding="UTF-8" standalone="yes"?>
<Relationships xmlns="http://schemas.openxmlformats.org/package/2006/relationships"><Relationship Id="rId3" Type="http://schemas.openxmlformats.org/officeDocument/2006/relationships/hyperlink" Target="https://jondyer.weebly.com/uploads/5/8/7/9/58794479/80.3_energy_renewable_or_not_lab.pdf" TargetMode="External"/><Relationship Id="rId7" Type="http://schemas.openxmlformats.org/officeDocument/2006/relationships/image" Target="../media/image48.gif"/><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1.png"/></Relationships>
</file>

<file path=ppt/slides/_rels/slide114.xml.rels><?xml version="1.0" encoding="UTF-8" standalone="yes"?>
<Relationships xmlns="http://schemas.openxmlformats.org/package/2006/relationships"><Relationship Id="rId3" Type="http://schemas.openxmlformats.org/officeDocument/2006/relationships/hyperlink" Target="https://www.nationalgeographic.org/activity/non-renewable-energy-resources/" TargetMode="External"/><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1.png"/></Relationships>
</file>

<file path=ppt/slides/_rels/slide1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7.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10.png"/><Relationship Id="rId2" Type="http://schemas.openxmlformats.org/officeDocument/2006/relationships/notesSlide" Target="../notesSlides/notesSlide118.xml"/><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9.png"/><Relationship Id="rId5" Type="http://schemas.openxmlformats.org/officeDocument/2006/relationships/image" Target="../media/image52.png"/><Relationship Id="rId10" Type="http://schemas.openxmlformats.org/officeDocument/2006/relationships/image" Target="../media/image8.png"/><Relationship Id="rId4" Type="http://schemas.openxmlformats.org/officeDocument/2006/relationships/image" Target="../media/image51.png"/><Relationship Id="rId9" Type="http://schemas.openxmlformats.org/officeDocument/2006/relationships/image" Target="../media/image7.png"/></Relationships>
</file>

<file path=ppt/slides/_rels/slide1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57.png"/></Relationships>
</file>

<file path=ppt/slides/_rels/slide1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1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8.jpg"/></Relationships>
</file>

<file path=ppt/slides/_rels/slide1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8.jpg"/></Relationships>
</file>

<file path=ppt/slides/_rels/slide1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8.jpg"/></Relationships>
</file>

<file path=ppt/slides/_rels/slide1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43.png"/><Relationship Id="rId4" Type="http://schemas.openxmlformats.org/officeDocument/2006/relationships/image" Target="../media/image17.png"/></Relationships>
</file>

<file path=ppt/slides/_rels/slide1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3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6.png"/></Relationships>
</file>

<file path=ppt/slides/_rels/slide1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14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4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61.jpg"/></Relationships>
</file>

<file path=ppt/slides/_rels/slide14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4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5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5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image" Target="../media/image63.jpg"/></Relationships>
</file>

<file path=ppt/slides/_rels/slide15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5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6.png"/></Relationships>
</file>

<file path=ppt/slides/_rels/slide1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5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63.jpg"/></Relationships>
</file>

<file path=ppt/slides/_rels/slide15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57.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6.png"/></Relationships>
</file>

<file path=ppt/slides/_rels/slide15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58.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6.png"/></Relationships>
</file>

<file path=ppt/slides/_rels/slide1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6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6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6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6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2.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1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6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6.png"/></Relationships>
</file>

<file path=ppt/slides/_rels/slide1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7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1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17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7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80.xml.rels><?xml version="1.0" encoding="UTF-8" standalone="yes"?>
<Relationships xmlns="http://schemas.openxmlformats.org/package/2006/relationships"><Relationship Id="rId3" Type="http://schemas.openxmlformats.org/officeDocument/2006/relationships/hyperlink" Target="https://www.teachengineering.org/activities/view/cla_activity1_renewable" TargetMode="External"/><Relationship Id="rId2" Type="http://schemas.openxmlformats.org/officeDocument/2006/relationships/notesSlide" Target="../notesSlides/notesSlide180.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31.png"/></Relationships>
</file>

<file path=ppt/slides/_rels/slide1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8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2.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3.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hyperlink" Target="https://www.nrel.gov/docs/gen/fy01/30927.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hyperlink" Target="https://climatekids.nasa.gov/power-up/"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hyperlink" Target="https://www.explorelearning.com/index.cfm?method=cResource.dspDetail&amp;ResourceID=651"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5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jpg"/></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6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6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jpg"/></Relationships>
</file>

<file path=ppt/slides/_rels/slide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6.png"/></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43.png"/><Relationship Id="rId4" Type="http://schemas.openxmlformats.org/officeDocument/2006/relationships/image" Target="../media/image17.png"/></Relationships>
</file>

<file path=ppt/slides/_rels/slide7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19.jpg"/><Relationship Id="rId4" Type="http://schemas.openxmlformats.org/officeDocument/2006/relationships/image" Target="../media/image18.jpg"/></Relationships>
</file>

<file path=ppt/slides/_rels/slide8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6.png"/></Relationships>
</file>

<file path=ppt/slides/_rels/slide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19.jpg"/><Relationship Id="rId4" Type="http://schemas.openxmlformats.org/officeDocument/2006/relationships/image" Target="../media/image18.jpg"/></Relationships>
</file>

<file path=ppt/slides/_rels/slide9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6.png"/></Relationships>
</file>

<file path=ppt/slides/_rels/slide9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6.png"/></Relationships>
</file>

<file path=ppt/slides/_rels/slide9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gd30b0cc846_0_0"/>
          <p:cNvGrpSpPr/>
          <p:nvPr/>
        </p:nvGrpSpPr>
        <p:grpSpPr>
          <a:xfrm>
            <a:off x="1420794" y="297180"/>
            <a:ext cx="5949213" cy="6263098"/>
            <a:chOff x="730422" y="0"/>
            <a:chExt cx="5949213" cy="6263098"/>
          </a:xfrm>
        </p:grpSpPr>
        <p:sp>
          <p:nvSpPr>
            <p:cNvPr id="90" name="Google Shape;90;gd30b0cc846_0_0"/>
            <p:cNvSpPr/>
            <p:nvPr/>
          </p:nvSpPr>
          <p:spPr>
            <a:xfrm rot="10800000">
              <a:off x="1480849" y="540"/>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gd30b0cc846_0_0"/>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gd30b0cc846_0_0"/>
            <p:cNvSpPr/>
            <p:nvPr/>
          </p:nvSpPr>
          <p:spPr>
            <a:xfrm>
              <a:off x="77621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gd30b0cc846_0_0"/>
            <p:cNvSpPr/>
            <p:nvPr/>
          </p:nvSpPr>
          <p:spPr>
            <a:xfrm rot="10800000">
              <a:off x="1468820" y="1862274"/>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gd30b0cc846_0_0"/>
            <p:cNvSpPr txBox="1"/>
            <p:nvPr/>
          </p:nvSpPr>
          <p:spPr>
            <a:xfrm>
              <a:off x="1649594" y="186241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gd30b0cc846_0_0"/>
            <p:cNvSpPr/>
            <p:nvPr/>
          </p:nvSpPr>
          <p:spPr>
            <a:xfrm>
              <a:off x="757995" y="1865367"/>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gd30b0cc846_0_0"/>
            <p:cNvSpPr/>
            <p:nvPr/>
          </p:nvSpPr>
          <p:spPr>
            <a:xfrm rot="10800000">
              <a:off x="1516935" y="2770394"/>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gd30b0cc846_0_0"/>
            <p:cNvSpPr txBox="1"/>
            <p:nvPr/>
          </p:nvSpPr>
          <p:spPr>
            <a:xfrm>
              <a:off x="1697709" y="277053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gd30b0cc846_0_0"/>
            <p:cNvSpPr/>
            <p:nvPr/>
          </p:nvSpPr>
          <p:spPr>
            <a:xfrm>
              <a:off x="730422" y="2710379"/>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gd30b0cc846_0_0"/>
            <p:cNvSpPr/>
            <p:nvPr/>
          </p:nvSpPr>
          <p:spPr>
            <a:xfrm rot="10800000">
              <a:off x="1457566" y="924430"/>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gd30b0cc846_0_0"/>
            <p:cNvSpPr txBox="1"/>
            <p:nvPr/>
          </p:nvSpPr>
          <p:spPr>
            <a:xfrm>
              <a:off x="1638340" y="92457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gd30b0cc846_0_0"/>
            <p:cNvSpPr/>
            <p:nvPr/>
          </p:nvSpPr>
          <p:spPr>
            <a:xfrm>
              <a:off x="766507" y="96254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gd30b0cc846_0_0"/>
            <p:cNvSpPr/>
            <p:nvPr/>
          </p:nvSpPr>
          <p:spPr>
            <a:xfrm rot="10800000">
              <a:off x="1480849" y="3753610"/>
              <a:ext cx="5162700" cy="15711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gd30b0cc846_0_0"/>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gd30b0cc846_0_0"/>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gd30b0cc846_0_0"/>
            <p:cNvSpPr/>
            <p:nvPr/>
          </p:nvSpPr>
          <p:spPr>
            <a:xfrm rot="10800000">
              <a:off x="1480849" y="5540253"/>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gd30b0cc846_0_0"/>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107" name="Google Shape;107;gd30b0cc846_0_0"/>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gd30b0cc846_0_0"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gd30b0cc846_0_0"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gd30b0cc846_0_0"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gd30b0cc846_0_0"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0"/>
          <p:cNvSpPr txBox="1"/>
          <p:nvPr/>
        </p:nvSpPr>
        <p:spPr>
          <a:xfrm>
            <a:off x="721205" y="169167"/>
            <a:ext cx="831049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clues can you find at home to support the following definition for energy: “the ability to do work?”</a:t>
            </a:r>
            <a:endParaRPr/>
          </a:p>
        </p:txBody>
      </p:sp>
      <p:pic>
        <p:nvPicPr>
          <p:cNvPr id="190" name="Google Shape;190;p10" descr="Clue Clip Art - Royalty Free - GoGraph"/>
          <p:cNvPicPr preferRelativeResize="0"/>
          <p:nvPr/>
        </p:nvPicPr>
        <p:blipFill rotWithShape="1">
          <a:blip r:embed="rId4">
            <a:alphaModFix/>
          </a:blip>
          <a:srcRect b="7731"/>
          <a:stretch/>
        </p:blipFill>
        <p:spPr>
          <a:xfrm>
            <a:off x="1796716" y="2092660"/>
            <a:ext cx="5550568" cy="3789947"/>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94"/>
          <p:cNvSpPr txBox="1"/>
          <p:nvPr/>
        </p:nvSpPr>
        <p:spPr>
          <a:xfrm>
            <a:off x="125506" y="1188217"/>
            <a:ext cx="8659906"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Non-     renew       -able</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6400" b="1">
                <a:solidFill>
                  <a:schemeClr val="dk1"/>
                </a:solidFill>
                <a:latin typeface="Calibri"/>
                <a:ea typeface="Calibri"/>
                <a:cs typeface="Calibri"/>
                <a:sym typeface="Calibri"/>
              </a:rPr>
              <a:t>Non-renewable</a:t>
            </a:r>
            <a:endParaRPr/>
          </a:p>
        </p:txBody>
      </p:sp>
      <p:sp>
        <p:nvSpPr>
          <p:cNvPr id="952" name="Google Shape;952;p94"/>
          <p:cNvSpPr txBox="1"/>
          <p:nvPr/>
        </p:nvSpPr>
        <p:spPr>
          <a:xfrm>
            <a:off x="1566286" y="4940190"/>
            <a:ext cx="5246889" cy="95410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Something that is </a:t>
            </a:r>
            <a:r>
              <a:rPr lang="en-US" sz="2800" i="1">
                <a:solidFill>
                  <a:schemeClr val="dk1"/>
                </a:solidFill>
                <a:latin typeface="Calibri"/>
                <a:ea typeface="Calibri"/>
                <a:cs typeface="Calibri"/>
                <a:sym typeface="Calibri"/>
              </a:rPr>
              <a:t>not</a:t>
            </a:r>
            <a:r>
              <a:rPr lang="en-US" sz="2800">
                <a:solidFill>
                  <a:schemeClr val="dk1"/>
                </a:solidFill>
                <a:latin typeface="Calibri"/>
                <a:ea typeface="Calibri"/>
                <a:cs typeface="Calibri"/>
                <a:sym typeface="Calibri"/>
              </a:rPr>
              <a:t> made new again. </a:t>
            </a:r>
            <a:endParaRPr/>
          </a:p>
        </p:txBody>
      </p:sp>
      <p:sp>
        <p:nvSpPr>
          <p:cNvPr id="953" name="Google Shape;953;p94"/>
          <p:cNvSpPr/>
          <p:nvPr/>
        </p:nvSpPr>
        <p:spPr>
          <a:xfrm>
            <a:off x="5544620" y="1389933"/>
            <a:ext cx="663191" cy="723481"/>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4" name="Google Shape;954;p94"/>
          <p:cNvSpPr/>
          <p:nvPr/>
        </p:nvSpPr>
        <p:spPr>
          <a:xfrm>
            <a:off x="4340888" y="4059534"/>
            <a:ext cx="371789" cy="880656"/>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5" name="Google Shape;955;p94"/>
          <p:cNvSpPr/>
          <p:nvPr/>
        </p:nvSpPr>
        <p:spPr>
          <a:xfrm>
            <a:off x="2303829" y="1389933"/>
            <a:ext cx="663191" cy="723481"/>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6" name="Google Shape;956;p94"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7" name="Google Shape;957;p94" descr="Labor"/>
          <p:cNvPicPr preferRelativeResize="0"/>
          <p:nvPr/>
        </p:nvPicPr>
        <p:blipFill rotWithShape="1">
          <a:blip r:embed="rId4">
            <a:alphaModFix/>
          </a:blip>
          <a:srcRect/>
          <a:stretch/>
        </p:blipFill>
        <p:spPr>
          <a:xfrm>
            <a:off x="849542" y="192988"/>
            <a:ext cx="466792" cy="466792"/>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95"/>
          <p:cNvSpPr txBox="1">
            <a:spLocks noGrp="1"/>
          </p:cNvSpPr>
          <p:nvPr>
            <p:ph type="title"/>
          </p:nvPr>
        </p:nvSpPr>
        <p:spPr>
          <a:xfrm>
            <a:off x="440600" y="849542"/>
            <a:ext cx="8453718"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000"/>
              <a:buFont typeface="Calibri"/>
              <a:buNone/>
            </a:pPr>
            <a:r>
              <a:rPr lang="en-US" sz="3000"/>
              <a:t>So, when we use the term </a:t>
            </a:r>
            <a:r>
              <a:rPr lang="en-US" sz="3000" b="1">
                <a:solidFill>
                  <a:srgbClr val="FF0000"/>
                </a:solidFill>
              </a:rPr>
              <a:t>non-renewable</a:t>
            </a:r>
            <a:r>
              <a:rPr lang="en-US" sz="3000"/>
              <a:t>, we are talking about </a:t>
            </a:r>
            <a:r>
              <a:rPr lang="en-US" sz="3000" b="1"/>
              <a:t>natural</a:t>
            </a:r>
            <a:r>
              <a:rPr lang="en-US" sz="3000"/>
              <a:t> </a:t>
            </a:r>
            <a:r>
              <a:rPr lang="en-US" sz="3000" b="1"/>
              <a:t>resources that can never be used again</a:t>
            </a:r>
            <a:endParaRPr sz="3000"/>
          </a:p>
        </p:txBody>
      </p:sp>
      <p:pic>
        <p:nvPicPr>
          <p:cNvPr id="964" name="Google Shape;964;p95" descr="dreamstime_xl_40192383.jpg"/>
          <p:cNvPicPr preferRelativeResize="0">
            <a:picLocks noGrp="1"/>
          </p:cNvPicPr>
          <p:nvPr>
            <p:ph type="body" idx="1"/>
          </p:nvPr>
        </p:nvPicPr>
        <p:blipFill rotWithShape="1">
          <a:blip r:embed="rId3">
            <a:alphaModFix/>
          </a:blip>
          <a:srcRect/>
          <a:stretch/>
        </p:blipFill>
        <p:spPr>
          <a:xfrm>
            <a:off x="1316334" y="2244384"/>
            <a:ext cx="6702251" cy="4452072"/>
          </a:xfrm>
          <a:prstGeom prst="rect">
            <a:avLst/>
          </a:prstGeom>
          <a:noFill/>
          <a:ln>
            <a:noFill/>
          </a:ln>
        </p:spPr>
      </p:pic>
      <p:sp>
        <p:nvSpPr>
          <p:cNvPr id="965" name="Google Shape;965;p95"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6" name="Google Shape;966;p95" descr="Labor"/>
          <p:cNvPicPr preferRelativeResize="0"/>
          <p:nvPr/>
        </p:nvPicPr>
        <p:blipFill rotWithShape="1">
          <a:blip r:embed="rId5">
            <a:alphaModFix/>
          </a:blip>
          <a:srcRect/>
          <a:stretch/>
        </p:blipFill>
        <p:spPr>
          <a:xfrm>
            <a:off x="849542" y="192988"/>
            <a:ext cx="466792" cy="466792"/>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96"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97"/>
          <p:cNvSpPr txBox="1"/>
          <p:nvPr/>
        </p:nvSpPr>
        <p:spPr>
          <a:xfrm>
            <a:off x="1129553" y="1278652"/>
            <a:ext cx="7207623"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Non-renewable</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Non-    renew  -able</a:t>
            </a:r>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979" name="Google Shape;979;p97"/>
          <p:cNvCxnSpPr/>
          <p:nvPr/>
        </p:nvCxnSpPr>
        <p:spPr>
          <a:xfrm flipH="1">
            <a:off x="4570718" y="2210637"/>
            <a:ext cx="522514"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980" name="Google Shape;980;p97"/>
          <p:cNvCxnSpPr/>
          <p:nvPr/>
        </p:nvCxnSpPr>
        <p:spPr>
          <a:xfrm>
            <a:off x="6939643" y="2184288"/>
            <a:ext cx="375557"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981" name="Google Shape;981;p97"/>
          <p:cNvCxnSpPr/>
          <p:nvPr/>
        </p:nvCxnSpPr>
        <p:spPr>
          <a:xfrm flipH="1">
            <a:off x="2435198" y="2184288"/>
            <a:ext cx="522514"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982" name="Google Shape;982;p97"/>
          <p:cNvSpPr/>
          <p:nvPr/>
        </p:nvSpPr>
        <p:spPr>
          <a:xfrm>
            <a:off x="896471" y="3294588"/>
            <a:ext cx="2277035" cy="1083951"/>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983" name="Google Shape;983;p97"/>
          <p:cNvCxnSpPr/>
          <p:nvPr/>
        </p:nvCxnSpPr>
        <p:spPr>
          <a:xfrm>
            <a:off x="1842345" y="4414300"/>
            <a:ext cx="854110" cy="922574"/>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984" name="Google Shape;984;p97"/>
          <p:cNvSpPr txBox="1"/>
          <p:nvPr/>
        </p:nvSpPr>
        <p:spPr>
          <a:xfrm>
            <a:off x="2696455" y="5372635"/>
            <a:ext cx="8178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a:t>
            </a:r>
            <a:endParaRPr sz="3600">
              <a:solidFill>
                <a:schemeClr val="dk1"/>
              </a:solidFill>
              <a:latin typeface="Calibri"/>
              <a:ea typeface="Calibri"/>
              <a:cs typeface="Calibri"/>
              <a:sym typeface="Calibri"/>
            </a:endParaRPr>
          </a:p>
        </p:txBody>
      </p:sp>
      <p:sp>
        <p:nvSpPr>
          <p:cNvPr id="985" name="Google Shape;985;p97"/>
          <p:cNvSpPr txBox="1">
            <a:spLocks noGrp="1"/>
          </p:cNvSpPr>
          <p:nvPr>
            <p:ph type="title"/>
          </p:nvPr>
        </p:nvSpPr>
        <p:spPr>
          <a:xfrm>
            <a:off x="1549416" y="46758"/>
            <a:ext cx="7020842"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alibri"/>
              <a:buNone/>
            </a:pPr>
            <a:r>
              <a:rPr lang="en-US" sz="4000"/>
              <a:t>What does the prefix non mean?</a:t>
            </a:r>
            <a:endParaRPr/>
          </a:p>
        </p:txBody>
      </p:sp>
      <p:sp>
        <p:nvSpPr>
          <p:cNvPr id="986" name="Google Shape;986;p9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98"/>
          <p:cNvSpPr txBox="1"/>
          <p:nvPr/>
        </p:nvSpPr>
        <p:spPr>
          <a:xfrm>
            <a:off x="0" y="1278652"/>
            <a:ext cx="9144000"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Non-renewable</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     Non-    renew     -able</a:t>
            </a:r>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993" name="Google Shape;993;p98"/>
          <p:cNvCxnSpPr/>
          <p:nvPr/>
        </p:nvCxnSpPr>
        <p:spPr>
          <a:xfrm flipH="1">
            <a:off x="4310743" y="2210637"/>
            <a:ext cx="522514"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994" name="Google Shape;994;p98"/>
          <p:cNvCxnSpPr/>
          <p:nvPr/>
        </p:nvCxnSpPr>
        <p:spPr>
          <a:xfrm>
            <a:off x="4211095" y="4374506"/>
            <a:ext cx="854110" cy="922574"/>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995" name="Google Shape;995;p98"/>
          <p:cNvSpPr/>
          <p:nvPr/>
        </p:nvSpPr>
        <p:spPr>
          <a:xfrm>
            <a:off x="2914022" y="3304000"/>
            <a:ext cx="3315956" cy="1083951"/>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6" name="Google Shape;996;p98"/>
          <p:cNvSpPr txBox="1"/>
          <p:nvPr/>
        </p:nvSpPr>
        <p:spPr>
          <a:xfrm>
            <a:off x="3783203" y="5335979"/>
            <a:ext cx="2599668" cy="64633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a:t>
            </a:r>
            <a:endParaRPr/>
          </a:p>
        </p:txBody>
      </p:sp>
      <p:sp>
        <p:nvSpPr>
          <p:cNvPr id="997" name="Google Shape;997;p98"/>
          <p:cNvSpPr txBox="1">
            <a:spLocks noGrp="1"/>
          </p:cNvSpPr>
          <p:nvPr>
            <p:ph type="title"/>
          </p:nvPr>
        </p:nvSpPr>
        <p:spPr>
          <a:xfrm>
            <a:off x="1549416" y="46758"/>
            <a:ext cx="7020842"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alibri"/>
              <a:buNone/>
            </a:pPr>
            <a:r>
              <a:rPr lang="en-US" sz="4000"/>
              <a:t>What does the root word renew mean?</a:t>
            </a:r>
            <a:endParaRPr/>
          </a:p>
        </p:txBody>
      </p:sp>
      <p:sp>
        <p:nvSpPr>
          <p:cNvPr id="998" name="Google Shape;998;p9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99"/>
          <p:cNvSpPr txBox="1"/>
          <p:nvPr/>
        </p:nvSpPr>
        <p:spPr>
          <a:xfrm>
            <a:off x="896471" y="1278652"/>
            <a:ext cx="7657185"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Non-renewable</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  Non-   renew   -able</a:t>
            </a:r>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1005" name="Google Shape;1005;p99"/>
          <p:cNvCxnSpPr/>
          <p:nvPr/>
        </p:nvCxnSpPr>
        <p:spPr>
          <a:xfrm>
            <a:off x="6158384" y="2151669"/>
            <a:ext cx="726510" cy="1142919"/>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1006" name="Google Shape;1006;p99"/>
          <p:cNvSpPr txBox="1"/>
          <p:nvPr/>
        </p:nvSpPr>
        <p:spPr>
          <a:xfrm>
            <a:off x="5983705" y="5006305"/>
            <a:ext cx="2569952" cy="52322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a:t>
            </a:r>
            <a:endParaRPr/>
          </a:p>
        </p:txBody>
      </p:sp>
      <p:cxnSp>
        <p:nvCxnSpPr>
          <p:cNvPr id="1007" name="Google Shape;1007;p99"/>
          <p:cNvCxnSpPr/>
          <p:nvPr/>
        </p:nvCxnSpPr>
        <p:spPr>
          <a:xfrm flipH="1">
            <a:off x="6734587" y="4213570"/>
            <a:ext cx="477297" cy="753626"/>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1008" name="Google Shape;1008;p99"/>
          <p:cNvSpPr/>
          <p:nvPr/>
        </p:nvSpPr>
        <p:spPr>
          <a:xfrm>
            <a:off x="6158384" y="3420684"/>
            <a:ext cx="2107001" cy="729762"/>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a:p>
        </p:txBody>
      </p:sp>
      <p:sp>
        <p:nvSpPr>
          <p:cNvPr id="1009" name="Google Shape;1009;p9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9"/>
          <p:cNvSpPr txBox="1">
            <a:spLocks noGrp="1"/>
          </p:cNvSpPr>
          <p:nvPr>
            <p:ph type="title"/>
          </p:nvPr>
        </p:nvSpPr>
        <p:spPr>
          <a:xfrm>
            <a:off x="1549416" y="46758"/>
            <a:ext cx="7020842"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alibri"/>
              <a:buNone/>
            </a:pPr>
            <a:r>
              <a:rPr lang="en-US" sz="4000"/>
              <a:t>What does the suffix –able mean? </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100"/>
          <p:cNvSpPr txBox="1">
            <a:spLocks noGrp="1"/>
          </p:cNvSpPr>
          <p:nvPr>
            <p:ph type="title"/>
          </p:nvPr>
        </p:nvSpPr>
        <p:spPr>
          <a:xfrm>
            <a:off x="690282" y="440124"/>
            <a:ext cx="8453718"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000"/>
              <a:buFont typeface="Calibri"/>
              <a:buNone/>
            </a:pPr>
            <a:r>
              <a:rPr lang="en-US" sz="3000"/>
              <a:t>When we put the prefix </a:t>
            </a:r>
            <a:r>
              <a:rPr lang="en-US" sz="3000" b="1" u="sng"/>
              <a:t>non-</a:t>
            </a:r>
            <a:r>
              <a:rPr lang="en-US" sz="3000"/>
              <a:t>, the root word </a:t>
            </a:r>
            <a:r>
              <a:rPr lang="en-US" sz="3000" b="1" u="sng"/>
              <a:t>renew</a:t>
            </a:r>
            <a:r>
              <a:rPr lang="en-US" sz="3000"/>
              <a:t>, and the suffix –</a:t>
            </a:r>
            <a:r>
              <a:rPr lang="en-US" sz="3000" b="1" u="sng"/>
              <a:t>able</a:t>
            </a:r>
            <a:r>
              <a:rPr lang="en-US" sz="3000"/>
              <a:t> together, how does this help us remember what </a:t>
            </a:r>
            <a:r>
              <a:rPr lang="en-US" sz="3000" b="1">
                <a:solidFill>
                  <a:srgbClr val="FF0000"/>
                </a:solidFill>
              </a:rPr>
              <a:t>non-renewable</a:t>
            </a:r>
            <a:r>
              <a:rPr lang="en-US" sz="3000"/>
              <a:t> means?</a:t>
            </a:r>
            <a:endParaRPr/>
          </a:p>
        </p:txBody>
      </p:sp>
      <p:pic>
        <p:nvPicPr>
          <p:cNvPr id="1017" name="Google Shape;1017;p100" descr="dreamstime_xl_40192383.jpg"/>
          <p:cNvPicPr preferRelativeResize="0">
            <a:picLocks noGrp="1"/>
          </p:cNvPicPr>
          <p:nvPr>
            <p:ph type="body" idx="1"/>
          </p:nvPr>
        </p:nvPicPr>
        <p:blipFill rotWithShape="1">
          <a:blip r:embed="rId3">
            <a:alphaModFix/>
          </a:blip>
          <a:srcRect/>
          <a:stretch/>
        </p:blipFill>
        <p:spPr>
          <a:xfrm>
            <a:off x="1316334" y="2244384"/>
            <a:ext cx="6702251" cy="4452072"/>
          </a:xfrm>
          <a:prstGeom prst="rect">
            <a:avLst/>
          </a:prstGeom>
          <a:noFill/>
          <a:ln>
            <a:noFill/>
          </a:ln>
        </p:spPr>
      </p:pic>
      <p:sp>
        <p:nvSpPr>
          <p:cNvPr id="1018" name="Google Shape;1018;p10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02"/>
          <p:cNvSpPr txBox="1">
            <a:spLocks noGrp="1"/>
          </p:cNvSpPr>
          <p:nvPr>
            <p:ph type="ctrTitle" idx="4294967295"/>
          </p:nvPr>
        </p:nvSpPr>
        <p:spPr>
          <a:xfrm>
            <a:off x="640150" y="123400"/>
            <a:ext cx="8247300" cy="15744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4000"/>
              <a:buFont typeface="Calibri"/>
              <a:buNone/>
            </a:pPr>
            <a:r>
              <a:rPr lang="en-US" sz="3800"/>
              <a:t>What is a the difference between a renewable and non-renewable resource?</a:t>
            </a:r>
            <a:endParaRPr sz="4200"/>
          </a:p>
        </p:txBody>
      </p:sp>
      <p:pic>
        <p:nvPicPr>
          <p:cNvPr id="1025" name="Google Shape;1025;p102" descr="dreamstime_xl_40192383.jpg"/>
          <p:cNvPicPr preferRelativeResize="0"/>
          <p:nvPr/>
        </p:nvPicPr>
        <p:blipFill rotWithShape="1">
          <a:blip r:embed="rId3">
            <a:alphaModFix/>
          </a:blip>
          <a:srcRect/>
          <a:stretch/>
        </p:blipFill>
        <p:spPr>
          <a:xfrm>
            <a:off x="383901" y="3005510"/>
            <a:ext cx="3877876" cy="2575948"/>
          </a:xfrm>
          <a:prstGeom prst="rect">
            <a:avLst/>
          </a:prstGeom>
          <a:noFill/>
          <a:ln>
            <a:noFill/>
          </a:ln>
        </p:spPr>
      </p:pic>
      <p:sp>
        <p:nvSpPr>
          <p:cNvPr id="1026" name="Google Shape;1026;p102"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7" name="Google Shape;1027;p102"/>
          <p:cNvPicPr preferRelativeResize="0"/>
          <p:nvPr/>
        </p:nvPicPr>
        <p:blipFill>
          <a:blip r:embed="rId5">
            <a:alphaModFix/>
          </a:blip>
          <a:stretch>
            <a:fillRect/>
          </a:stretch>
        </p:blipFill>
        <p:spPr>
          <a:xfrm>
            <a:off x="152400" y="1850200"/>
            <a:ext cx="4340875" cy="4886575"/>
          </a:xfrm>
          <a:prstGeom prst="rect">
            <a:avLst/>
          </a:prstGeom>
          <a:noFill/>
          <a:ln>
            <a:noFill/>
          </a:ln>
        </p:spPr>
      </p:pic>
      <p:pic>
        <p:nvPicPr>
          <p:cNvPr id="1028" name="Google Shape;1028;p102"/>
          <p:cNvPicPr preferRelativeResize="0"/>
          <p:nvPr/>
        </p:nvPicPr>
        <p:blipFill>
          <a:blip r:embed="rId5">
            <a:alphaModFix/>
          </a:blip>
          <a:stretch>
            <a:fillRect/>
          </a:stretch>
        </p:blipFill>
        <p:spPr>
          <a:xfrm>
            <a:off x="4572000" y="1850200"/>
            <a:ext cx="4340875" cy="4886575"/>
          </a:xfrm>
          <a:prstGeom prst="rect">
            <a:avLst/>
          </a:prstGeom>
          <a:noFill/>
          <a:ln>
            <a:noFill/>
          </a:ln>
        </p:spPr>
      </p:pic>
      <p:pic>
        <p:nvPicPr>
          <p:cNvPr id="1029" name="Google Shape;1029;p102" descr="dreamstime_xl_89159318.jpg"/>
          <p:cNvPicPr preferRelativeResize="0"/>
          <p:nvPr/>
        </p:nvPicPr>
        <p:blipFill rotWithShape="1">
          <a:blip r:embed="rId6">
            <a:alphaModFix/>
          </a:blip>
          <a:srcRect/>
          <a:stretch/>
        </p:blipFill>
        <p:spPr>
          <a:xfrm>
            <a:off x="4737837" y="2956505"/>
            <a:ext cx="4009197" cy="2673958"/>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1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Which is an example of a non-renewable resource?</a:t>
            </a:r>
            <a:endParaRPr/>
          </a:p>
        </p:txBody>
      </p:sp>
      <p:sp>
        <p:nvSpPr>
          <p:cNvPr id="1036" name="Google Shape;1036;p103"/>
          <p:cNvSpPr txBox="1">
            <a:spLocks noGrp="1"/>
          </p:cNvSpPr>
          <p:nvPr>
            <p:ph type="body" idx="1"/>
          </p:nvPr>
        </p:nvSpPr>
        <p:spPr>
          <a:xfrm>
            <a:off x="457200" y="1600200"/>
            <a:ext cx="3282300" cy="3209400"/>
          </a:xfrm>
          <a:prstGeom prst="rect">
            <a:avLst/>
          </a:prstGeom>
          <a:noFill/>
          <a:ln>
            <a:noFill/>
          </a:ln>
        </p:spPr>
        <p:txBody>
          <a:bodyPr spcFirstLastPara="1" wrap="square" lIns="91425" tIns="45700" rIns="91425" bIns="45700" anchor="t" anchorCtr="0">
            <a:normAutofit/>
          </a:bodyPr>
          <a:lstStyle/>
          <a:p>
            <a:pPr marL="514350" lvl="0" indent="-514350" algn="l" rtl="0">
              <a:lnSpc>
                <a:spcPct val="115000"/>
              </a:lnSpc>
              <a:spcBef>
                <a:spcPts val="0"/>
              </a:spcBef>
              <a:spcAft>
                <a:spcPts val="0"/>
              </a:spcAft>
              <a:buClr>
                <a:schemeClr val="dk1"/>
              </a:buClr>
              <a:buSzPts val="3200"/>
              <a:buFont typeface="Calibri"/>
              <a:buAutoNum type="alphaUcPeriod"/>
            </a:pPr>
            <a:r>
              <a:rPr lang="en-US"/>
              <a:t> Wind </a:t>
            </a:r>
            <a:endParaRPr/>
          </a:p>
          <a:p>
            <a:pPr marL="514350" lvl="0" indent="-514350" algn="l" rtl="0">
              <a:lnSpc>
                <a:spcPct val="115000"/>
              </a:lnSpc>
              <a:spcBef>
                <a:spcPts val="640"/>
              </a:spcBef>
              <a:spcAft>
                <a:spcPts val="0"/>
              </a:spcAft>
              <a:buClr>
                <a:schemeClr val="dk1"/>
              </a:buClr>
              <a:buSzPts val="3200"/>
              <a:buFont typeface="Calibri"/>
              <a:buAutoNum type="alphaUcPeriod"/>
            </a:pPr>
            <a:r>
              <a:rPr lang="en-US"/>
              <a:t> Oil</a:t>
            </a:r>
            <a:endParaRPr/>
          </a:p>
          <a:p>
            <a:pPr marL="514350" lvl="0" indent="-514350" algn="l" rtl="0">
              <a:lnSpc>
                <a:spcPct val="115000"/>
              </a:lnSpc>
              <a:spcBef>
                <a:spcPts val="640"/>
              </a:spcBef>
              <a:spcAft>
                <a:spcPts val="0"/>
              </a:spcAft>
              <a:buClr>
                <a:schemeClr val="dk1"/>
              </a:buClr>
              <a:buSzPts val="3200"/>
              <a:buFont typeface="Calibri"/>
              <a:buAutoNum type="alphaUcPeriod"/>
            </a:pPr>
            <a:r>
              <a:rPr lang="en-US"/>
              <a:t> Solar</a:t>
            </a:r>
            <a:endParaRPr/>
          </a:p>
          <a:p>
            <a:pPr marL="514350" lvl="0" indent="-514350" algn="l" rtl="0">
              <a:lnSpc>
                <a:spcPct val="115000"/>
              </a:lnSpc>
              <a:spcBef>
                <a:spcPts val="640"/>
              </a:spcBef>
              <a:spcAft>
                <a:spcPts val="0"/>
              </a:spcAft>
              <a:buClr>
                <a:schemeClr val="dk1"/>
              </a:buClr>
              <a:buSzPts val="3200"/>
              <a:buFont typeface="Calibri"/>
              <a:buAutoNum type="alphaUcPeriod"/>
            </a:pPr>
            <a:r>
              <a:rPr lang="en-US"/>
              <a:t> Plant </a:t>
            </a:r>
            <a:endParaRPr/>
          </a:p>
        </p:txBody>
      </p:sp>
      <p:sp>
        <p:nvSpPr>
          <p:cNvPr id="1037" name="Google Shape;1037;p10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8" name="Google Shape;1038;p103"/>
          <p:cNvPicPr preferRelativeResize="0"/>
          <p:nvPr/>
        </p:nvPicPr>
        <p:blipFill rotWithShape="1">
          <a:blip r:embed="rId4">
            <a:alphaModFix/>
          </a:blip>
          <a:srcRect/>
          <a:stretch/>
        </p:blipFill>
        <p:spPr>
          <a:xfrm>
            <a:off x="4438552" y="3739850"/>
            <a:ext cx="4463022" cy="2923824"/>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gb678f08d91_0_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Which is an example of a non-renewable resource?</a:t>
            </a:r>
            <a:endParaRPr/>
          </a:p>
        </p:txBody>
      </p:sp>
      <p:sp>
        <p:nvSpPr>
          <p:cNvPr id="1045" name="Google Shape;1045;gb678f08d91_0_37"/>
          <p:cNvSpPr txBox="1">
            <a:spLocks noGrp="1"/>
          </p:cNvSpPr>
          <p:nvPr>
            <p:ph type="body" idx="1"/>
          </p:nvPr>
        </p:nvSpPr>
        <p:spPr>
          <a:xfrm>
            <a:off x="457200" y="1600200"/>
            <a:ext cx="3282300" cy="3209400"/>
          </a:xfrm>
          <a:prstGeom prst="rect">
            <a:avLst/>
          </a:prstGeom>
          <a:noFill/>
          <a:ln>
            <a:noFill/>
          </a:ln>
        </p:spPr>
        <p:txBody>
          <a:bodyPr spcFirstLastPara="1" wrap="square" lIns="91425" tIns="45700" rIns="91425" bIns="45700" anchor="t" anchorCtr="0">
            <a:normAutofit/>
          </a:bodyPr>
          <a:lstStyle/>
          <a:p>
            <a:pPr marL="514350" lvl="0" indent="-514350" algn="l" rtl="0">
              <a:lnSpc>
                <a:spcPct val="115000"/>
              </a:lnSpc>
              <a:spcBef>
                <a:spcPts val="0"/>
              </a:spcBef>
              <a:spcAft>
                <a:spcPts val="0"/>
              </a:spcAft>
              <a:buClr>
                <a:schemeClr val="dk1"/>
              </a:buClr>
              <a:buSzPts val="3200"/>
              <a:buFont typeface="Calibri"/>
              <a:buAutoNum type="alphaUcPeriod"/>
            </a:pPr>
            <a:r>
              <a:rPr lang="en-US"/>
              <a:t> Wind </a:t>
            </a:r>
            <a:endParaRPr/>
          </a:p>
          <a:p>
            <a:pPr marL="514350" lvl="0" indent="-514350" algn="l" rtl="0">
              <a:lnSpc>
                <a:spcPct val="115000"/>
              </a:lnSpc>
              <a:spcBef>
                <a:spcPts val="640"/>
              </a:spcBef>
              <a:spcAft>
                <a:spcPts val="0"/>
              </a:spcAft>
              <a:buClr>
                <a:srgbClr val="FF0000"/>
              </a:buClr>
              <a:buSzPts val="3200"/>
              <a:buFont typeface="Calibri"/>
              <a:buAutoNum type="alphaUcPeriod"/>
            </a:pPr>
            <a:r>
              <a:rPr lang="en-US">
                <a:solidFill>
                  <a:srgbClr val="FF0000"/>
                </a:solidFill>
              </a:rPr>
              <a:t> Oil</a:t>
            </a:r>
            <a:endParaRPr>
              <a:solidFill>
                <a:srgbClr val="FF0000"/>
              </a:solidFill>
            </a:endParaRPr>
          </a:p>
          <a:p>
            <a:pPr marL="514350" lvl="0" indent="-514350" algn="l" rtl="0">
              <a:lnSpc>
                <a:spcPct val="115000"/>
              </a:lnSpc>
              <a:spcBef>
                <a:spcPts val="640"/>
              </a:spcBef>
              <a:spcAft>
                <a:spcPts val="0"/>
              </a:spcAft>
              <a:buClr>
                <a:schemeClr val="dk1"/>
              </a:buClr>
              <a:buSzPts val="3200"/>
              <a:buFont typeface="Calibri"/>
              <a:buAutoNum type="alphaUcPeriod"/>
            </a:pPr>
            <a:r>
              <a:rPr lang="en-US"/>
              <a:t> Solar</a:t>
            </a:r>
            <a:endParaRPr/>
          </a:p>
          <a:p>
            <a:pPr marL="514350" lvl="0" indent="-514350" algn="l" rtl="0">
              <a:lnSpc>
                <a:spcPct val="115000"/>
              </a:lnSpc>
              <a:spcBef>
                <a:spcPts val="640"/>
              </a:spcBef>
              <a:spcAft>
                <a:spcPts val="0"/>
              </a:spcAft>
              <a:buClr>
                <a:schemeClr val="dk1"/>
              </a:buClr>
              <a:buSzPts val="3200"/>
              <a:buFont typeface="Calibri"/>
              <a:buAutoNum type="alphaUcPeriod"/>
            </a:pPr>
            <a:r>
              <a:rPr lang="en-US"/>
              <a:t> Plant </a:t>
            </a:r>
            <a:endParaRPr/>
          </a:p>
        </p:txBody>
      </p:sp>
      <p:sp>
        <p:nvSpPr>
          <p:cNvPr id="1046" name="Google Shape;1046;gb678f08d91_0_3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7" name="Google Shape;1047;gb678f08d91_0_37"/>
          <p:cNvPicPr preferRelativeResize="0"/>
          <p:nvPr/>
        </p:nvPicPr>
        <p:blipFill rotWithShape="1">
          <a:blip r:embed="rId4">
            <a:alphaModFix/>
          </a:blip>
          <a:srcRect/>
          <a:stretch/>
        </p:blipFill>
        <p:spPr>
          <a:xfrm>
            <a:off x="4438552" y="3739850"/>
            <a:ext cx="4463022" cy="29238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1" descr="Rewind"/>
          <p:cNvSpPr/>
          <p:nvPr/>
        </p:nvSpPr>
        <p:spPr>
          <a:xfrm>
            <a:off x="1828800" y="980515"/>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104"/>
          <p:cNvSpPr txBox="1">
            <a:spLocks noGrp="1"/>
          </p:cNvSpPr>
          <p:nvPr>
            <p:ph type="title"/>
          </p:nvPr>
        </p:nvSpPr>
        <p:spPr>
          <a:xfrm>
            <a:off x="580292" y="457200"/>
            <a:ext cx="8435788"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0000"/>
              </a:buClr>
              <a:buSzPts val="3600"/>
              <a:buFont typeface="Calibri"/>
              <a:buNone/>
            </a:pPr>
            <a:r>
              <a:rPr lang="en-US" sz="3600" b="1">
                <a:solidFill>
                  <a:srgbClr val="FF0000"/>
                </a:solidFill>
              </a:rPr>
              <a:t>Predict</a:t>
            </a:r>
            <a:r>
              <a:rPr lang="en-US" sz="3600"/>
              <a:t>: What will happen if we use all the non-renewable resources we have?</a:t>
            </a:r>
            <a:endParaRPr/>
          </a:p>
        </p:txBody>
      </p:sp>
      <p:sp>
        <p:nvSpPr>
          <p:cNvPr id="1054" name="Google Shape;1054;p10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55" name="Google Shape;1055;p104"/>
          <p:cNvPicPr preferRelativeResize="0">
            <a:picLocks noGrp="1"/>
          </p:cNvPicPr>
          <p:nvPr>
            <p:ph type="body" idx="1"/>
          </p:nvPr>
        </p:nvPicPr>
        <p:blipFill rotWithShape="1">
          <a:blip r:embed="rId4">
            <a:alphaModFix/>
          </a:blip>
          <a:srcRect/>
          <a:stretch/>
        </p:blipFill>
        <p:spPr>
          <a:xfrm>
            <a:off x="1541585" y="2057400"/>
            <a:ext cx="6096000" cy="40640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105"/>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062" name="Google Shape;1062;p105"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106"/>
          <p:cNvSpPr txBox="1">
            <a:spLocks noGrp="1"/>
          </p:cNvSpPr>
          <p:nvPr>
            <p:ph type="ctrTitle"/>
          </p:nvPr>
        </p:nvSpPr>
        <p:spPr>
          <a:xfrm>
            <a:off x="282375" y="242360"/>
            <a:ext cx="8931965" cy="220683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b="1" u="sng"/>
              <a:t>Non-renewable resource</a:t>
            </a:r>
            <a:r>
              <a:rPr lang="en-US" sz="3600"/>
              <a:t>: a resource that is not replaced by nature quickly enough to match demand </a:t>
            </a:r>
            <a:endParaRPr/>
          </a:p>
        </p:txBody>
      </p:sp>
      <p:pic>
        <p:nvPicPr>
          <p:cNvPr id="1069" name="Google Shape;1069;p106" descr="dreamstime_xl_40192383.jpg"/>
          <p:cNvPicPr preferRelativeResize="0"/>
          <p:nvPr/>
        </p:nvPicPr>
        <p:blipFill rotWithShape="1">
          <a:blip r:embed="rId3">
            <a:alphaModFix/>
          </a:blip>
          <a:srcRect/>
          <a:stretch/>
        </p:blipFill>
        <p:spPr>
          <a:xfrm>
            <a:off x="1366670" y="2326105"/>
            <a:ext cx="6584157" cy="4373626"/>
          </a:xfrm>
          <a:prstGeom prst="rect">
            <a:avLst/>
          </a:prstGeom>
          <a:noFill/>
          <a:ln>
            <a:noFill/>
          </a:ln>
        </p:spPr>
      </p:pic>
      <p:sp>
        <p:nvSpPr>
          <p:cNvPr id="1070" name="Google Shape;1070;p10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10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C000"/>
              </a:buClr>
              <a:buSzPts val="4400"/>
              <a:buFont typeface="Calibri"/>
              <a:buNone/>
            </a:pPr>
            <a:r>
              <a:rPr lang="en-US">
                <a:solidFill>
                  <a:srgbClr val="FFC000"/>
                </a:solidFill>
              </a:rPr>
              <a:t>Simulation Activity </a:t>
            </a:r>
            <a:endParaRPr/>
          </a:p>
        </p:txBody>
      </p:sp>
      <p:sp>
        <p:nvSpPr>
          <p:cNvPr id="1076" name="Google Shape;1076;p107"/>
          <p:cNvSpPr txBox="1">
            <a:spLocks noGrp="1"/>
          </p:cNvSpPr>
          <p:nvPr>
            <p:ph type="body" idx="1"/>
          </p:nvPr>
        </p:nvSpPr>
        <p:spPr>
          <a:xfrm>
            <a:off x="457200" y="735230"/>
            <a:ext cx="8229600" cy="175846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3200"/>
              <a:buNone/>
            </a:pPr>
            <a:endParaRPr b="1"/>
          </a:p>
          <a:p>
            <a:pPr marL="0" lvl="0" indent="0" algn="ctr" rtl="0">
              <a:spcBef>
                <a:spcPts val="640"/>
              </a:spcBef>
              <a:spcAft>
                <a:spcPts val="0"/>
              </a:spcAft>
              <a:buClr>
                <a:schemeClr val="dk1"/>
              </a:buClr>
              <a:buSzPts val="3200"/>
              <a:buNone/>
            </a:pPr>
            <a:r>
              <a:rPr lang="en-US" b="1"/>
              <a:t> Extension Activity: </a:t>
            </a:r>
            <a:r>
              <a:rPr lang="en-US" u="sng">
                <a:solidFill>
                  <a:schemeClr val="hlink"/>
                </a:solidFill>
                <a:hlinkClick r:id="rId3"/>
              </a:rPr>
              <a:t>World Energy Usage</a:t>
            </a:r>
            <a:endParaRPr/>
          </a:p>
        </p:txBody>
      </p:sp>
      <p:sp>
        <p:nvSpPr>
          <p:cNvPr id="1077" name="Google Shape;1077;p107" descr="Laptop"/>
          <p:cNvSpPr/>
          <p:nvPr/>
        </p:nvSpPr>
        <p:spPr>
          <a:xfrm>
            <a:off x="44367"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07"/>
          <p:cNvSpPr/>
          <p:nvPr/>
        </p:nvSpPr>
        <p:spPr>
          <a:xfrm>
            <a:off x="729761" y="1965855"/>
            <a:ext cx="7684500" cy="1754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TEACHER DIRECTIONS</a:t>
            </a:r>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Do the extension activity. Students will be “ambassadors” for different continents and countries will freely trade resources or energy for their continents. Ties in with social studies and geography. Discuss how different populations use differing amounts of energy and resources, and how that can affect the planet. </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p:txBody>
      </p:sp>
      <p:pic>
        <p:nvPicPr>
          <p:cNvPr id="1079" name="Google Shape;1079;p107"/>
          <p:cNvPicPr preferRelativeResize="0"/>
          <p:nvPr/>
        </p:nvPicPr>
        <p:blipFill rotWithShape="1">
          <a:blip r:embed="rId5">
            <a:alphaModFix/>
          </a:blip>
          <a:srcRect/>
          <a:stretch/>
        </p:blipFill>
        <p:spPr>
          <a:xfrm>
            <a:off x="-1" y="3720254"/>
            <a:ext cx="9144000" cy="745787"/>
          </a:xfrm>
          <a:prstGeom prst="rect">
            <a:avLst/>
          </a:prstGeom>
          <a:noFill/>
          <a:ln>
            <a:noFill/>
          </a:ln>
        </p:spPr>
      </p:pic>
      <p:sp>
        <p:nvSpPr>
          <p:cNvPr id="1080" name="Google Shape;1080;p107" descr="enewable Energy | Sustainable Community Development Group"/>
          <p:cNvSpPr/>
          <p:nvPr/>
        </p:nvSpPr>
        <p:spPr>
          <a:xfrm>
            <a:off x="0" y="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1" name="Google Shape;1081;p107" descr="reen Renewable Symbol Royalty Free Cliparts, Vectors, And Stock  Illust"/>
          <p:cNvSpPr/>
          <p:nvPr/>
        </p:nvSpPr>
        <p:spPr>
          <a:xfrm>
            <a:off x="152400" y="1524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2" name="Google Shape;1082;p107" descr="reen Renewable Symbol Royalty Free Cliparts, Vectors, And Stock  Illust"/>
          <p:cNvSpPr/>
          <p:nvPr/>
        </p:nvSpPr>
        <p:spPr>
          <a:xfrm>
            <a:off x="304800" y="3048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83" name="Google Shape;1083;p107" descr="enewable Energy Icon - Ecology, Environment  Nature Icons in SVG "/>
          <p:cNvPicPr preferRelativeResize="0"/>
          <p:nvPr/>
        </p:nvPicPr>
        <p:blipFill rotWithShape="1">
          <a:blip r:embed="rId6">
            <a:alphaModFix/>
          </a:blip>
          <a:srcRect/>
          <a:stretch/>
        </p:blipFill>
        <p:spPr>
          <a:xfrm>
            <a:off x="1534332" y="4683764"/>
            <a:ext cx="1937288" cy="1933816"/>
          </a:xfrm>
          <a:prstGeom prst="rect">
            <a:avLst/>
          </a:prstGeom>
          <a:noFill/>
          <a:ln>
            <a:noFill/>
          </a:ln>
        </p:spPr>
      </p:pic>
      <p:pic>
        <p:nvPicPr>
          <p:cNvPr id="1084" name="Google Shape;1084;p107" descr="orld map"/>
          <p:cNvPicPr preferRelativeResize="0"/>
          <p:nvPr/>
        </p:nvPicPr>
        <p:blipFill rotWithShape="1">
          <a:blip r:embed="rId7">
            <a:alphaModFix/>
          </a:blip>
          <a:srcRect/>
          <a:stretch/>
        </p:blipFill>
        <p:spPr>
          <a:xfrm>
            <a:off x="4293031" y="4685569"/>
            <a:ext cx="3380252" cy="2014067"/>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gb678f08030_0_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C000"/>
              </a:buClr>
              <a:buSzPts val="4400"/>
              <a:buFont typeface="Calibri"/>
              <a:buNone/>
            </a:pPr>
            <a:r>
              <a:rPr lang="en-US">
                <a:solidFill>
                  <a:srgbClr val="FFC000"/>
                </a:solidFill>
              </a:rPr>
              <a:t>Simulation Activity </a:t>
            </a:r>
            <a:endParaRPr/>
          </a:p>
        </p:txBody>
      </p:sp>
      <p:sp>
        <p:nvSpPr>
          <p:cNvPr id="1090" name="Google Shape;1090;gb678f08030_0_17"/>
          <p:cNvSpPr txBox="1">
            <a:spLocks noGrp="1"/>
          </p:cNvSpPr>
          <p:nvPr>
            <p:ph type="body" idx="1"/>
          </p:nvPr>
        </p:nvSpPr>
        <p:spPr>
          <a:xfrm>
            <a:off x="1651200" y="1247825"/>
            <a:ext cx="5841600" cy="615000"/>
          </a:xfrm>
          <a:prstGeom prst="rect">
            <a:avLst/>
          </a:prstGeom>
          <a:noFill/>
          <a:ln>
            <a:noFill/>
          </a:ln>
        </p:spPr>
        <p:txBody>
          <a:bodyPr spcFirstLastPara="1" wrap="square" lIns="91425" tIns="45700" rIns="91425" bIns="45700" anchor="t" anchorCtr="0">
            <a:normAutofit lnSpcReduction="10000"/>
          </a:bodyPr>
          <a:lstStyle/>
          <a:p>
            <a:pPr marL="0" lvl="0" indent="0" algn="ctr" rtl="0">
              <a:spcBef>
                <a:spcPts val="640"/>
              </a:spcBef>
              <a:spcAft>
                <a:spcPts val="0"/>
              </a:spcAft>
              <a:buClr>
                <a:schemeClr val="dk1"/>
              </a:buClr>
              <a:buSzPts val="3200"/>
              <a:buNone/>
            </a:pPr>
            <a:r>
              <a:rPr lang="en-US" u="sng">
                <a:solidFill>
                  <a:schemeClr val="hlink"/>
                </a:solidFill>
                <a:hlinkClick r:id="rId3"/>
              </a:rPr>
              <a:t>Non-Renewable Energy Resources</a:t>
            </a:r>
            <a:endParaRPr/>
          </a:p>
        </p:txBody>
      </p:sp>
      <p:sp>
        <p:nvSpPr>
          <p:cNvPr id="1091" name="Google Shape;1091;gb678f08030_0_17" descr="Laptop"/>
          <p:cNvSpPr/>
          <p:nvPr/>
        </p:nvSpPr>
        <p:spPr>
          <a:xfrm>
            <a:off x="44367"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gb678f08030_0_17"/>
          <p:cNvSpPr/>
          <p:nvPr/>
        </p:nvSpPr>
        <p:spPr>
          <a:xfrm>
            <a:off x="609600" y="2619600"/>
            <a:ext cx="2618700" cy="2910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500"/>
              </a:spcAft>
              <a:buSzPts val="1100"/>
              <a:buNone/>
            </a:pPr>
            <a:r>
              <a:rPr lang="en-US" sz="1800" i="1">
                <a:solidFill>
                  <a:schemeClr val="dk1"/>
                </a:solidFill>
                <a:highlight>
                  <a:srgbClr val="FFFFFF"/>
                </a:highlight>
                <a:latin typeface="Calibri"/>
                <a:ea typeface="Calibri"/>
                <a:cs typeface="Calibri"/>
                <a:sym typeface="Calibri"/>
              </a:rPr>
              <a:t>In this simulation, students take on the roles of consumers, utility companies, and fuel companies to simulate the effect of a finite supply of non-renewable energy resources on our supply of electricity.</a:t>
            </a:r>
            <a:endParaRPr sz="1800" b="1" i="1">
              <a:solidFill>
                <a:schemeClr val="dk1"/>
              </a:solidFill>
              <a:latin typeface="Calibri"/>
              <a:ea typeface="Calibri"/>
              <a:cs typeface="Calibri"/>
              <a:sym typeface="Calibri"/>
            </a:endParaRPr>
          </a:p>
        </p:txBody>
      </p:sp>
      <p:sp>
        <p:nvSpPr>
          <p:cNvPr id="1093" name="Google Shape;1093;gb678f08030_0_17" descr="enewable Energy | Sustainable Community Development Group"/>
          <p:cNvSpPr/>
          <p:nvPr/>
        </p:nvSpPr>
        <p:spPr>
          <a:xfrm>
            <a:off x="0" y="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4" name="Google Shape;1094;gb678f08030_0_17" descr="reen Renewable Symbol Royalty Free Cliparts, Vectors, And Stock  Illust"/>
          <p:cNvSpPr/>
          <p:nvPr/>
        </p:nvSpPr>
        <p:spPr>
          <a:xfrm>
            <a:off x="152400" y="1524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5" name="Google Shape;1095;gb678f08030_0_17" descr="reen Renewable Symbol Royalty Free Cliparts, Vectors, And Stock  Illust"/>
          <p:cNvSpPr/>
          <p:nvPr/>
        </p:nvSpPr>
        <p:spPr>
          <a:xfrm>
            <a:off x="304800" y="3048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96" name="Google Shape;1096;gb678f08030_0_17"/>
          <p:cNvPicPr preferRelativeResize="0"/>
          <p:nvPr/>
        </p:nvPicPr>
        <p:blipFill>
          <a:blip r:embed="rId5">
            <a:alphaModFix/>
          </a:blip>
          <a:stretch>
            <a:fillRect/>
          </a:stretch>
        </p:blipFill>
        <p:spPr>
          <a:xfrm>
            <a:off x="3434325" y="2175350"/>
            <a:ext cx="5062449" cy="3799399"/>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108"/>
          <p:cNvSpPr txBox="1">
            <a:spLocks noGrp="1"/>
          </p:cNvSpPr>
          <p:nvPr>
            <p:ph type="title"/>
          </p:nvPr>
        </p:nvSpPr>
        <p:spPr>
          <a:xfrm>
            <a:off x="618565" y="528916"/>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a:t>Big Question: </a:t>
            </a:r>
            <a:r>
              <a:rPr lang="en-US" sz="3600"/>
              <a:t>How do the resources we use affect humans and the environment?</a:t>
            </a:r>
            <a:br>
              <a:rPr lang="en-US"/>
            </a:br>
            <a:endParaRPr/>
          </a:p>
        </p:txBody>
      </p:sp>
      <p:sp>
        <p:nvSpPr>
          <p:cNvPr id="1103" name="Google Shape;1103;p108" descr="Lightbulb and gear"/>
          <p:cNvSpPr/>
          <p:nvPr/>
        </p:nvSpPr>
        <p:spPr>
          <a:xfrm>
            <a:off x="95922" y="240153"/>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4" name="Google Shape;1104;p108"/>
          <p:cNvPicPr preferRelativeResize="0">
            <a:picLocks noGrp="1"/>
          </p:cNvPicPr>
          <p:nvPr>
            <p:ph type="body" idx="1"/>
          </p:nvPr>
        </p:nvPicPr>
        <p:blipFill rotWithShape="1">
          <a:blip r:embed="rId4">
            <a:alphaModFix/>
          </a:blip>
          <a:srcRect/>
          <a:stretch/>
        </p:blipFill>
        <p:spPr>
          <a:xfrm>
            <a:off x="382781" y="2201652"/>
            <a:ext cx="8241265" cy="3348014"/>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pic>
        <p:nvPicPr>
          <p:cNvPr id="1110" name="Google Shape;1110;p109"/>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grpSp>
        <p:nvGrpSpPr>
          <p:cNvPr id="1125" name="Google Shape;1125;p111"/>
          <p:cNvGrpSpPr/>
          <p:nvPr/>
        </p:nvGrpSpPr>
        <p:grpSpPr>
          <a:xfrm>
            <a:off x="1505008" y="297180"/>
            <a:ext cx="5828913" cy="6262953"/>
            <a:chOff x="814636" y="0"/>
            <a:chExt cx="5828913" cy="6262953"/>
          </a:xfrm>
        </p:grpSpPr>
        <p:sp>
          <p:nvSpPr>
            <p:cNvPr id="1126" name="Google Shape;1126;p11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1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“Big Idea” Question</a:t>
              </a:r>
              <a:endParaRPr/>
            </a:p>
          </p:txBody>
        </p:sp>
        <p:sp>
          <p:nvSpPr>
            <p:cNvPr id="1128" name="Google Shape;1128;p11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1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1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Review Concepts</a:t>
              </a:r>
              <a:endParaRPr/>
            </a:p>
          </p:txBody>
        </p:sp>
        <p:sp>
          <p:nvSpPr>
            <p:cNvPr id="1131" name="Google Shape;1131;p11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1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1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Check-In Questions</a:t>
              </a:r>
              <a:endParaRPr/>
            </a:p>
          </p:txBody>
        </p:sp>
        <p:sp>
          <p:nvSpPr>
            <p:cNvPr id="1134" name="Google Shape;1134;p11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1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1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Teacher Demo</a:t>
              </a:r>
              <a:endParaRPr/>
            </a:p>
          </p:txBody>
        </p:sp>
        <p:sp>
          <p:nvSpPr>
            <p:cNvPr id="1137" name="Google Shape;1137;p11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1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1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140" name="Google Shape;1140;p11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1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1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Simulation/Activity</a:t>
              </a:r>
              <a:endParaRPr/>
            </a:p>
          </p:txBody>
        </p:sp>
        <p:sp>
          <p:nvSpPr>
            <p:cNvPr id="1143" name="Google Shape;1143;p11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44" name="Google Shape;1144;p11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145" name="Google Shape;1145;p11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46" name="Google Shape;1146;p11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47" name="Google Shape;1147;p11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48" name="Google Shape;1148;p11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9" name="Google Shape;1149;p11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112"/>
          <p:cNvSpPr txBox="1">
            <a:spLocks noGrp="1"/>
          </p:cNvSpPr>
          <p:nvPr>
            <p:ph type="ctrTitle"/>
          </p:nvPr>
        </p:nvSpPr>
        <p:spPr>
          <a:xfrm>
            <a:off x="2600044" y="114984"/>
            <a:ext cx="4035785" cy="131604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Conservation</a:t>
            </a:r>
            <a:endParaRPr/>
          </a:p>
        </p:txBody>
      </p:sp>
      <p:pic>
        <p:nvPicPr>
          <p:cNvPr id="1156" name="Google Shape;1156;p112" descr="water-conservation-mission.jpg"/>
          <p:cNvPicPr preferRelativeResize="0"/>
          <p:nvPr/>
        </p:nvPicPr>
        <p:blipFill rotWithShape="1">
          <a:blip r:embed="rId3">
            <a:alphaModFix/>
          </a:blip>
          <a:srcRect/>
          <a:stretch/>
        </p:blipFill>
        <p:spPr>
          <a:xfrm>
            <a:off x="2040654" y="1431032"/>
            <a:ext cx="5154566" cy="5154566"/>
          </a:xfrm>
          <a:prstGeom prst="rect">
            <a:avLst/>
          </a:prstGeom>
          <a:noFill/>
          <a:ln>
            <a:noFill/>
          </a:ln>
        </p:spPr>
      </p:pic>
      <p:sp>
        <p:nvSpPr>
          <p:cNvPr id="1157" name="Google Shape;1157;p11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8" name="Google Shape;1158;p11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12"/>
          <p:cNvPicPr preferRelativeResize="0"/>
          <p:nvPr/>
        </p:nvPicPr>
        <p:blipFill rotWithShape="1">
          <a:blip r:embed="rId3">
            <a:alphaModFix/>
          </a:blip>
          <a:srcRect/>
          <a:stretch/>
        </p:blipFill>
        <p:spPr>
          <a:xfrm>
            <a:off x="986589" y="1703294"/>
            <a:ext cx="7137613" cy="4760732"/>
          </a:xfrm>
          <a:prstGeom prst="rect">
            <a:avLst/>
          </a:prstGeom>
          <a:noFill/>
          <a:ln>
            <a:noFill/>
          </a:ln>
        </p:spPr>
      </p:pic>
      <p:sp>
        <p:nvSpPr>
          <p:cNvPr id="203" name="Google Shape;203;p12"/>
          <p:cNvSpPr txBox="1"/>
          <p:nvPr/>
        </p:nvSpPr>
        <p:spPr>
          <a:xfrm>
            <a:off x="1620251" y="424771"/>
            <a:ext cx="574307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Resource</a:t>
            </a:r>
            <a:r>
              <a:rPr lang="en-US" sz="3200">
                <a:solidFill>
                  <a:schemeClr val="dk1"/>
                </a:solidFill>
                <a:latin typeface="Calibri"/>
                <a:ea typeface="Calibri"/>
                <a:cs typeface="Calibri"/>
                <a:sym typeface="Calibri"/>
              </a:rPr>
              <a:t>: an energy source that is turned into power</a:t>
            </a:r>
            <a:endParaRPr/>
          </a:p>
        </p:txBody>
      </p:sp>
      <p:sp>
        <p:nvSpPr>
          <p:cNvPr id="204" name="Google Shape;204;p1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113"/>
          <p:cNvSpPr txBox="1">
            <a:spLocks noGrp="1"/>
          </p:cNvSpPr>
          <p:nvPr>
            <p:ph type="title"/>
          </p:nvPr>
        </p:nvSpPr>
        <p:spPr>
          <a:xfrm>
            <a:off x="618565" y="528916"/>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a:t>Big Question: </a:t>
            </a:r>
            <a:r>
              <a:rPr lang="en-US" sz="3600"/>
              <a:t>How do the resources we use affect humans and the environment?</a:t>
            </a:r>
            <a:br>
              <a:rPr lang="en-US"/>
            </a:br>
            <a:endParaRPr/>
          </a:p>
        </p:txBody>
      </p:sp>
      <p:sp>
        <p:nvSpPr>
          <p:cNvPr id="1165" name="Google Shape;1165;p113" descr="Lightbulb and gear"/>
          <p:cNvSpPr/>
          <p:nvPr/>
        </p:nvSpPr>
        <p:spPr>
          <a:xfrm>
            <a:off x="95922" y="240153"/>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66" name="Google Shape;1166;p113"/>
          <p:cNvPicPr preferRelativeResize="0">
            <a:picLocks noGrp="1"/>
          </p:cNvPicPr>
          <p:nvPr>
            <p:ph type="body" idx="1"/>
          </p:nvPr>
        </p:nvPicPr>
        <p:blipFill rotWithShape="1">
          <a:blip r:embed="rId4">
            <a:alphaModFix/>
          </a:blip>
          <a:srcRect/>
          <a:stretch/>
        </p:blipFill>
        <p:spPr>
          <a:xfrm>
            <a:off x="382781" y="2201652"/>
            <a:ext cx="8241265" cy="3348014"/>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114"/>
          <p:cNvSpPr txBox="1">
            <a:spLocks noGrp="1"/>
          </p:cNvSpPr>
          <p:nvPr>
            <p:ph type="title"/>
          </p:nvPr>
        </p:nvSpPr>
        <p:spPr>
          <a:xfrm>
            <a:off x="502417" y="301676"/>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C000"/>
              </a:buClr>
              <a:buSzPts val="4400"/>
              <a:buFont typeface="Calibri"/>
              <a:buNone/>
            </a:pPr>
            <a:r>
              <a:rPr lang="en-US">
                <a:solidFill>
                  <a:srgbClr val="FFC000"/>
                </a:solidFill>
              </a:rPr>
              <a:t>Demonstration</a:t>
            </a:r>
            <a:endParaRPr/>
          </a:p>
        </p:txBody>
      </p:sp>
      <p:sp>
        <p:nvSpPr>
          <p:cNvPr id="1173" name="Google Shape;1173;p114" descr="Classroom"/>
          <p:cNvSpPr/>
          <p:nvPr/>
        </p:nvSpPr>
        <p:spPr>
          <a:xfrm>
            <a:off x="77646"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14"/>
          <p:cNvSpPr/>
          <p:nvPr/>
        </p:nvSpPr>
        <p:spPr>
          <a:xfrm>
            <a:off x="927188" y="4873588"/>
            <a:ext cx="7684477" cy="1477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TEACHER DIRECTIONS</a:t>
            </a:r>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Discuss the graphics. What is the data telling us? What are the challenges the United States could have according to this data? Why do we rely more on non-renewable resources? How much has our data usage changed in 30 years?</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p:txBody>
      </p:sp>
      <p:pic>
        <p:nvPicPr>
          <p:cNvPr id="1175" name="Google Shape;1175;p114"/>
          <p:cNvPicPr preferRelativeResize="0"/>
          <p:nvPr/>
        </p:nvPicPr>
        <p:blipFill rotWithShape="1">
          <a:blip r:embed="rId4">
            <a:alphaModFix/>
          </a:blip>
          <a:srcRect/>
          <a:stretch/>
        </p:blipFill>
        <p:spPr>
          <a:xfrm>
            <a:off x="95231" y="1417637"/>
            <a:ext cx="4407366" cy="3453301"/>
          </a:xfrm>
          <a:prstGeom prst="rect">
            <a:avLst/>
          </a:prstGeom>
          <a:noFill/>
          <a:ln>
            <a:noFill/>
          </a:ln>
        </p:spPr>
      </p:pic>
      <p:pic>
        <p:nvPicPr>
          <p:cNvPr id="1176" name="Google Shape;1176;p114" descr="EIA - Renewable Energy Consumption and Electricity Preliminary Statistics  2010"/>
          <p:cNvPicPr preferRelativeResize="0"/>
          <p:nvPr/>
        </p:nvPicPr>
        <p:blipFill rotWithShape="1">
          <a:blip r:embed="rId5">
            <a:alphaModFix/>
          </a:blip>
          <a:srcRect/>
          <a:stretch/>
        </p:blipFill>
        <p:spPr>
          <a:xfrm>
            <a:off x="4641404" y="1444676"/>
            <a:ext cx="4515383" cy="3426262"/>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115" descr="Questions"/>
          <p:cNvSpPr/>
          <p:nvPr/>
        </p:nvSpPr>
        <p:spPr>
          <a:xfrm>
            <a:off x="1922929" y="824752"/>
            <a:ext cx="5334000" cy="5040923"/>
          </a:xfrm>
          <a:prstGeom prst="ellipse">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11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9" name="Google Shape;1189;p116"/>
          <p:cNvPicPr preferRelativeResize="0"/>
          <p:nvPr/>
        </p:nvPicPr>
        <p:blipFill rotWithShape="1">
          <a:blip r:embed="rId4">
            <a:alphaModFix/>
          </a:blip>
          <a:srcRect/>
          <a:stretch/>
        </p:blipFill>
        <p:spPr>
          <a:xfrm>
            <a:off x="2368317" y="2120804"/>
            <a:ext cx="4407366" cy="3453301"/>
          </a:xfrm>
          <a:prstGeom prst="rect">
            <a:avLst/>
          </a:prstGeom>
          <a:noFill/>
          <a:ln w="38100" cap="flat" cmpd="sng">
            <a:solidFill>
              <a:schemeClr val="dk1"/>
            </a:solidFill>
            <a:prstDash val="solid"/>
            <a:round/>
            <a:headEnd type="none" w="sm" len="sm"/>
            <a:tailEnd type="none" w="sm" len="sm"/>
          </a:ln>
        </p:spPr>
      </p:pic>
      <p:sp>
        <p:nvSpPr>
          <p:cNvPr id="1190" name="Google Shape;1190;p116"/>
          <p:cNvSpPr txBox="1">
            <a:spLocks noGrp="1"/>
          </p:cNvSpPr>
          <p:nvPr>
            <p:ph type="title"/>
          </p:nvPr>
        </p:nvSpPr>
        <p:spPr>
          <a:xfrm>
            <a:off x="690282" y="424771"/>
            <a:ext cx="8453718"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000"/>
              <a:buFont typeface="Calibri"/>
              <a:buNone/>
            </a:pPr>
            <a:r>
              <a:rPr lang="en-US" sz="3000"/>
              <a:t>Where did the U.S. get most of its total energy from (renewable or non-renewable)  in 1998?</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11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97" name="Google Shape;1197;p117" descr="EIA - Renewable Energy Consumption and Electricity Preliminary Statistics  2010"/>
          <p:cNvPicPr preferRelativeResize="0"/>
          <p:nvPr/>
        </p:nvPicPr>
        <p:blipFill rotWithShape="1">
          <a:blip r:embed="rId4">
            <a:alphaModFix/>
          </a:blip>
          <a:srcRect/>
          <a:stretch/>
        </p:blipFill>
        <p:spPr>
          <a:xfrm>
            <a:off x="1079500" y="1466850"/>
            <a:ext cx="6985000" cy="3924300"/>
          </a:xfrm>
          <a:prstGeom prst="rect">
            <a:avLst/>
          </a:prstGeom>
          <a:noFill/>
          <a:ln w="53975" cap="flat" cmpd="sng">
            <a:solidFill>
              <a:schemeClr val="dk1"/>
            </a:solidFill>
            <a:prstDash val="solid"/>
            <a:round/>
            <a:headEnd type="none" w="sm" len="sm"/>
            <a:tailEnd type="none" w="sm" len="sm"/>
          </a:ln>
        </p:spPr>
      </p:pic>
      <p:sp>
        <p:nvSpPr>
          <p:cNvPr id="1198" name="Google Shape;1198;p117"/>
          <p:cNvSpPr txBox="1">
            <a:spLocks noGrp="1"/>
          </p:cNvSpPr>
          <p:nvPr>
            <p:ph type="title"/>
          </p:nvPr>
        </p:nvSpPr>
        <p:spPr>
          <a:xfrm>
            <a:off x="690282" y="128936"/>
            <a:ext cx="8453718"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000"/>
              <a:buFont typeface="Calibri"/>
              <a:buNone/>
            </a:pPr>
            <a:r>
              <a:rPr lang="en-US" sz="3000"/>
              <a:t>In 2010, where did the U.S. get most of its energy from (renewable or nonrenewable)?</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11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5" name="Google Shape;1205;p118" descr="EIA - Renewable Energy Consumption and Electricity Preliminary Statistics  2010"/>
          <p:cNvPicPr preferRelativeResize="0"/>
          <p:nvPr/>
        </p:nvPicPr>
        <p:blipFill rotWithShape="1">
          <a:blip r:embed="rId4">
            <a:alphaModFix/>
          </a:blip>
          <a:srcRect/>
          <a:stretch/>
        </p:blipFill>
        <p:spPr>
          <a:xfrm>
            <a:off x="4736634" y="1976719"/>
            <a:ext cx="4242732" cy="3603812"/>
          </a:xfrm>
          <a:prstGeom prst="rect">
            <a:avLst/>
          </a:prstGeom>
          <a:noFill/>
          <a:ln w="53975" cap="flat" cmpd="sng">
            <a:solidFill>
              <a:schemeClr val="dk1"/>
            </a:solidFill>
            <a:prstDash val="solid"/>
            <a:round/>
            <a:headEnd type="none" w="sm" len="sm"/>
            <a:tailEnd type="none" w="sm" len="sm"/>
          </a:ln>
        </p:spPr>
      </p:pic>
      <p:sp>
        <p:nvSpPr>
          <p:cNvPr id="1206" name="Google Shape;1206;p118"/>
          <p:cNvSpPr txBox="1">
            <a:spLocks noGrp="1"/>
          </p:cNvSpPr>
          <p:nvPr>
            <p:ph type="title"/>
          </p:nvPr>
        </p:nvSpPr>
        <p:spPr>
          <a:xfrm>
            <a:off x="690282" y="128936"/>
            <a:ext cx="8453718"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000"/>
              <a:buFont typeface="Calibri"/>
              <a:buNone/>
            </a:pPr>
            <a:r>
              <a:rPr lang="en-US" sz="3000"/>
              <a:t>How did energy consumption change between 1998 and 2010?</a:t>
            </a:r>
            <a:endParaRPr/>
          </a:p>
        </p:txBody>
      </p:sp>
      <p:pic>
        <p:nvPicPr>
          <p:cNvPr id="1207" name="Google Shape;1207;p118"/>
          <p:cNvPicPr preferRelativeResize="0"/>
          <p:nvPr/>
        </p:nvPicPr>
        <p:blipFill rotWithShape="1">
          <a:blip r:embed="rId5">
            <a:alphaModFix/>
          </a:blip>
          <a:srcRect/>
          <a:stretch/>
        </p:blipFill>
        <p:spPr>
          <a:xfrm>
            <a:off x="164634" y="1976719"/>
            <a:ext cx="4407366" cy="3603812"/>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11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4" name="Google Shape;1214;p119" descr="EIA - Renewable Energy Consumption and Electricity Preliminary Statistics  2010"/>
          <p:cNvPicPr preferRelativeResize="0"/>
          <p:nvPr/>
        </p:nvPicPr>
        <p:blipFill rotWithShape="1">
          <a:blip r:embed="rId4">
            <a:alphaModFix/>
          </a:blip>
          <a:srcRect/>
          <a:stretch/>
        </p:blipFill>
        <p:spPr>
          <a:xfrm>
            <a:off x="4736634" y="1976719"/>
            <a:ext cx="4242732" cy="3603812"/>
          </a:xfrm>
          <a:prstGeom prst="rect">
            <a:avLst/>
          </a:prstGeom>
          <a:noFill/>
          <a:ln w="53975" cap="flat" cmpd="sng">
            <a:solidFill>
              <a:schemeClr val="dk1"/>
            </a:solidFill>
            <a:prstDash val="solid"/>
            <a:round/>
            <a:headEnd type="none" w="sm" len="sm"/>
            <a:tailEnd type="none" w="sm" len="sm"/>
          </a:ln>
        </p:spPr>
      </p:pic>
      <p:sp>
        <p:nvSpPr>
          <p:cNvPr id="1215" name="Google Shape;1215;p119"/>
          <p:cNvSpPr txBox="1">
            <a:spLocks noGrp="1"/>
          </p:cNvSpPr>
          <p:nvPr>
            <p:ph type="title"/>
          </p:nvPr>
        </p:nvSpPr>
        <p:spPr>
          <a:xfrm>
            <a:off x="690282" y="128936"/>
            <a:ext cx="8453718"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000"/>
              <a:buFont typeface="Calibri"/>
              <a:buNone/>
            </a:pPr>
            <a:r>
              <a:rPr lang="en-US" sz="3000"/>
              <a:t>Why do you think the U.S. relies so much on non-renewable resources?</a:t>
            </a:r>
            <a:endParaRPr/>
          </a:p>
        </p:txBody>
      </p:sp>
      <p:pic>
        <p:nvPicPr>
          <p:cNvPr id="1216" name="Google Shape;1216;p119"/>
          <p:cNvPicPr preferRelativeResize="0"/>
          <p:nvPr/>
        </p:nvPicPr>
        <p:blipFill rotWithShape="1">
          <a:blip r:embed="rId5">
            <a:alphaModFix/>
          </a:blip>
          <a:srcRect/>
          <a:stretch/>
        </p:blipFill>
        <p:spPr>
          <a:xfrm>
            <a:off x="164634" y="1976719"/>
            <a:ext cx="4407366" cy="3603812"/>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12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3" name="Google Shape;1223;p120" descr="EIA - Renewable Energy Consumption and Electricity Preliminary Statistics  2010"/>
          <p:cNvPicPr preferRelativeResize="0"/>
          <p:nvPr/>
        </p:nvPicPr>
        <p:blipFill rotWithShape="1">
          <a:blip r:embed="rId4">
            <a:alphaModFix/>
          </a:blip>
          <a:srcRect/>
          <a:stretch/>
        </p:blipFill>
        <p:spPr>
          <a:xfrm>
            <a:off x="4736634" y="1976719"/>
            <a:ext cx="4242732" cy="3603812"/>
          </a:xfrm>
          <a:prstGeom prst="rect">
            <a:avLst/>
          </a:prstGeom>
          <a:noFill/>
          <a:ln w="53975" cap="flat" cmpd="sng">
            <a:solidFill>
              <a:schemeClr val="dk1"/>
            </a:solidFill>
            <a:prstDash val="solid"/>
            <a:round/>
            <a:headEnd type="none" w="sm" len="sm"/>
            <a:tailEnd type="none" w="sm" len="sm"/>
          </a:ln>
        </p:spPr>
      </p:pic>
      <p:sp>
        <p:nvSpPr>
          <p:cNvPr id="1224" name="Google Shape;1224;p120"/>
          <p:cNvSpPr txBox="1">
            <a:spLocks noGrp="1"/>
          </p:cNvSpPr>
          <p:nvPr>
            <p:ph type="title"/>
          </p:nvPr>
        </p:nvSpPr>
        <p:spPr>
          <a:xfrm>
            <a:off x="690282" y="128936"/>
            <a:ext cx="8453718"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000"/>
              <a:buFont typeface="Calibri"/>
              <a:buNone/>
            </a:pPr>
            <a:r>
              <a:rPr lang="en-US" sz="3000"/>
              <a:t>What problem could the U.S. have by relying so heavily on non-renewable resources?</a:t>
            </a:r>
            <a:endParaRPr/>
          </a:p>
        </p:txBody>
      </p:sp>
      <p:pic>
        <p:nvPicPr>
          <p:cNvPr id="1225" name="Google Shape;1225;p120"/>
          <p:cNvPicPr preferRelativeResize="0"/>
          <p:nvPr/>
        </p:nvPicPr>
        <p:blipFill rotWithShape="1">
          <a:blip r:embed="rId5">
            <a:alphaModFix/>
          </a:blip>
          <a:srcRect/>
          <a:stretch/>
        </p:blipFill>
        <p:spPr>
          <a:xfrm>
            <a:off x="164634" y="1976719"/>
            <a:ext cx="4407366" cy="3603812"/>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p121"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pic>
        <p:nvPicPr>
          <p:cNvPr id="1237" name="Google Shape;1237;p122"/>
          <p:cNvPicPr preferRelativeResize="0"/>
          <p:nvPr/>
        </p:nvPicPr>
        <p:blipFill rotWithShape="1">
          <a:blip r:embed="rId3">
            <a:alphaModFix/>
          </a:blip>
          <a:srcRect/>
          <a:stretch/>
        </p:blipFill>
        <p:spPr>
          <a:xfrm>
            <a:off x="986589" y="1703294"/>
            <a:ext cx="7137613" cy="4760732"/>
          </a:xfrm>
          <a:prstGeom prst="rect">
            <a:avLst/>
          </a:prstGeom>
          <a:noFill/>
          <a:ln>
            <a:noFill/>
          </a:ln>
        </p:spPr>
      </p:pic>
      <p:sp>
        <p:nvSpPr>
          <p:cNvPr id="1238" name="Google Shape;1238;p122"/>
          <p:cNvSpPr txBox="1"/>
          <p:nvPr/>
        </p:nvSpPr>
        <p:spPr>
          <a:xfrm>
            <a:off x="986589" y="424771"/>
            <a:ext cx="731334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Resource</a:t>
            </a:r>
            <a:r>
              <a:rPr lang="en-US" sz="3600">
                <a:solidFill>
                  <a:schemeClr val="dk1"/>
                </a:solidFill>
                <a:latin typeface="Calibri"/>
                <a:ea typeface="Calibri"/>
                <a:cs typeface="Calibri"/>
                <a:sym typeface="Calibri"/>
              </a:rPr>
              <a:t>: an energy source that is turned into power</a:t>
            </a:r>
            <a:endParaRPr/>
          </a:p>
        </p:txBody>
      </p:sp>
      <p:sp>
        <p:nvSpPr>
          <p:cNvPr id="1239" name="Google Shape;1239;p12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ddfc1a5381_0_0"/>
          <p:cNvSpPr txBox="1"/>
          <p:nvPr/>
        </p:nvSpPr>
        <p:spPr>
          <a:xfrm>
            <a:off x="1700401" y="530821"/>
            <a:ext cx="57432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Natural resource</a:t>
            </a:r>
            <a:r>
              <a:rPr lang="en-US" sz="3200">
                <a:solidFill>
                  <a:schemeClr val="dk1"/>
                </a:solidFill>
                <a:latin typeface="Calibri"/>
                <a:ea typeface="Calibri"/>
                <a:cs typeface="Calibri"/>
                <a:sym typeface="Calibri"/>
              </a:rPr>
              <a:t>: anything found in nature and used by humans</a:t>
            </a:r>
            <a:endParaRPr/>
          </a:p>
        </p:txBody>
      </p:sp>
      <p:sp>
        <p:nvSpPr>
          <p:cNvPr id="211" name="Google Shape;211;gddfc1a5381_0_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2" name="Google Shape;212;gddfc1a5381_0_0"/>
          <p:cNvPicPr preferRelativeResize="0"/>
          <p:nvPr/>
        </p:nvPicPr>
        <p:blipFill>
          <a:blip r:embed="rId4">
            <a:alphaModFix/>
          </a:blip>
          <a:stretch>
            <a:fillRect/>
          </a:stretch>
        </p:blipFill>
        <p:spPr>
          <a:xfrm>
            <a:off x="1550875" y="1875850"/>
            <a:ext cx="6042249" cy="4451325"/>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123"/>
          <p:cNvSpPr txBox="1">
            <a:spLocks noGrp="1"/>
          </p:cNvSpPr>
          <p:nvPr>
            <p:ph type="ctrTitle"/>
          </p:nvPr>
        </p:nvSpPr>
        <p:spPr>
          <a:xfrm>
            <a:off x="735230" y="286871"/>
            <a:ext cx="8090465" cy="1979251"/>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4000" b="1" u="sng"/>
              <a:t>Renewable resource</a:t>
            </a:r>
            <a:r>
              <a:rPr lang="en-US" sz="4000"/>
              <a:t>: a resource that can be reused and replaced naturally </a:t>
            </a:r>
            <a:br>
              <a:rPr lang="en-US">
                <a:solidFill>
                  <a:srgbClr val="7F7F7F"/>
                </a:solidFill>
              </a:rPr>
            </a:br>
            <a:endParaRPr/>
          </a:p>
        </p:txBody>
      </p:sp>
      <p:pic>
        <p:nvPicPr>
          <p:cNvPr id="1246" name="Google Shape;1246;p123" descr="dreamstime_xl_89159318.jpg"/>
          <p:cNvPicPr preferRelativeResize="0"/>
          <p:nvPr/>
        </p:nvPicPr>
        <p:blipFill rotWithShape="1">
          <a:blip r:embed="rId3">
            <a:alphaModFix/>
          </a:blip>
          <a:srcRect/>
          <a:stretch/>
        </p:blipFill>
        <p:spPr>
          <a:xfrm>
            <a:off x="1086208" y="1696278"/>
            <a:ext cx="7246059" cy="4832799"/>
          </a:xfrm>
          <a:prstGeom prst="rect">
            <a:avLst/>
          </a:prstGeom>
          <a:noFill/>
          <a:ln>
            <a:noFill/>
          </a:ln>
        </p:spPr>
      </p:pic>
      <p:sp>
        <p:nvSpPr>
          <p:cNvPr id="1247" name="Google Shape;1247;p12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124"/>
          <p:cNvSpPr txBox="1">
            <a:spLocks noGrp="1"/>
          </p:cNvSpPr>
          <p:nvPr>
            <p:ph type="ctrTitle"/>
          </p:nvPr>
        </p:nvSpPr>
        <p:spPr>
          <a:xfrm>
            <a:off x="212035" y="259945"/>
            <a:ext cx="8931965" cy="220683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b="1" u="sng"/>
              <a:t>Non-renewable resource</a:t>
            </a:r>
            <a:r>
              <a:rPr lang="en-US" sz="3600"/>
              <a:t>: a resource that is not replaced by nature quickly enough to match demand </a:t>
            </a:r>
            <a:endParaRPr/>
          </a:p>
        </p:txBody>
      </p:sp>
      <p:pic>
        <p:nvPicPr>
          <p:cNvPr id="1254" name="Google Shape;1254;p124" descr="dreamstime_xl_40192383.jpg"/>
          <p:cNvPicPr preferRelativeResize="0"/>
          <p:nvPr/>
        </p:nvPicPr>
        <p:blipFill rotWithShape="1">
          <a:blip r:embed="rId3">
            <a:alphaModFix/>
          </a:blip>
          <a:srcRect/>
          <a:stretch/>
        </p:blipFill>
        <p:spPr>
          <a:xfrm>
            <a:off x="1366670" y="2326105"/>
            <a:ext cx="6584157" cy="4373626"/>
          </a:xfrm>
          <a:prstGeom prst="rect">
            <a:avLst/>
          </a:prstGeom>
          <a:noFill/>
          <a:ln>
            <a:noFill/>
          </a:ln>
        </p:spPr>
      </p:pic>
      <p:sp>
        <p:nvSpPr>
          <p:cNvPr id="1255" name="Google Shape;1255;p12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12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pic>
        <p:nvPicPr>
          <p:cNvPr id="1267" name="Google Shape;1267;p126"/>
          <p:cNvPicPr preferRelativeResize="0"/>
          <p:nvPr/>
        </p:nvPicPr>
        <p:blipFill rotWithShape="1">
          <a:blip r:embed="rId3">
            <a:alphaModFix/>
          </a:blip>
          <a:srcRect/>
          <a:stretch/>
        </p:blipFill>
        <p:spPr>
          <a:xfrm>
            <a:off x="849542" y="1286435"/>
            <a:ext cx="7137613" cy="4760732"/>
          </a:xfrm>
          <a:prstGeom prst="rect">
            <a:avLst/>
          </a:prstGeom>
          <a:noFill/>
          <a:ln>
            <a:noFill/>
          </a:ln>
        </p:spPr>
      </p:pic>
      <p:sp>
        <p:nvSpPr>
          <p:cNvPr id="1268" name="Google Shape;1268;p126"/>
          <p:cNvSpPr txBox="1"/>
          <p:nvPr/>
        </p:nvSpPr>
        <p:spPr>
          <a:xfrm>
            <a:off x="986589" y="424771"/>
            <a:ext cx="731334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is a resource?</a:t>
            </a:r>
            <a:endParaRPr/>
          </a:p>
        </p:txBody>
      </p:sp>
      <p:sp>
        <p:nvSpPr>
          <p:cNvPr id="1269" name="Google Shape;1269;p12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127"/>
          <p:cNvSpPr txBox="1">
            <a:spLocks noGrp="1"/>
          </p:cNvSpPr>
          <p:nvPr>
            <p:ph type="ctrTitle" idx="4294967295"/>
          </p:nvPr>
        </p:nvSpPr>
        <p:spPr>
          <a:xfrm>
            <a:off x="640150" y="123400"/>
            <a:ext cx="8247300" cy="15744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4000"/>
              <a:buFont typeface="Calibri"/>
              <a:buNone/>
            </a:pPr>
            <a:r>
              <a:rPr lang="en-US" sz="3800"/>
              <a:t>What is a the difference between a renewable and non-renewable resource?</a:t>
            </a:r>
            <a:endParaRPr sz="4200"/>
          </a:p>
        </p:txBody>
      </p:sp>
      <p:pic>
        <p:nvPicPr>
          <p:cNvPr id="1276" name="Google Shape;1276;p127" descr="dreamstime_xl_40192383.jpg"/>
          <p:cNvPicPr preferRelativeResize="0"/>
          <p:nvPr/>
        </p:nvPicPr>
        <p:blipFill rotWithShape="1">
          <a:blip r:embed="rId3">
            <a:alphaModFix/>
          </a:blip>
          <a:srcRect/>
          <a:stretch/>
        </p:blipFill>
        <p:spPr>
          <a:xfrm>
            <a:off x="383901" y="3005510"/>
            <a:ext cx="3877876" cy="2575948"/>
          </a:xfrm>
          <a:prstGeom prst="rect">
            <a:avLst/>
          </a:prstGeom>
          <a:noFill/>
          <a:ln>
            <a:noFill/>
          </a:ln>
        </p:spPr>
      </p:pic>
      <p:sp>
        <p:nvSpPr>
          <p:cNvPr id="1277" name="Google Shape;1277;p12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8" name="Google Shape;1278;p127"/>
          <p:cNvPicPr preferRelativeResize="0"/>
          <p:nvPr/>
        </p:nvPicPr>
        <p:blipFill>
          <a:blip r:embed="rId5">
            <a:alphaModFix/>
          </a:blip>
          <a:stretch>
            <a:fillRect/>
          </a:stretch>
        </p:blipFill>
        <p:spPr>
          <a:xfrm>
            <a:off x="152400" y="1850200"/>
            <a:ext cx="4340875" cy="4886575"/>
          </a:xfrm>
          <a:prstGeom prst="rect">
            <a:avLst/>
          </a:prstGeom>
          <a:noFill/>
          <a:ln>
            <a:noFill/>
          </a:ln>
        </p:spPr>
      </p:pic>
      <p:pic>
        <p:nvPicPr>
          <p:cNvPr id="1279" name="Google Shape;1279;p127"/>
          <p:cNvPicPr preferRelativeResize="0"/>
          <p:nvPr/>
        </p:nvPicPr>
        <p:blipFill>
          <a:blip r:embed="rId5">
            <a:alphaModFix/>
          </a:blip>
          <a:stretch>
            <a:fillRect/>
          </a:stretch>
        </p:blipFill>
        <p:spPr>
          <a:xfrm>
            <a:off x="4572000" y="1850200"/>
            <a:ext cx="4340875" cy="4886575"/>
          </a:xfrm>
          <a:prstGeom prst="rect">
            <a:avLst/>
          </a:prstGeom>
          <a:noFill/>
          <a:ln>
            <a:noFill/>
          </a:ln>
        </p:spPr>
      </p:pic>
      <p:pic>
        <p:nvPicPr>
          <p:cNvPr id="1280" name="Google Shape;1280;p127" descr="dreamstime_xl_89159318.jpg"/>
          <p:cNvPicPr preferRelativeResize="0"/>
          <p:nvPr/>
        </p:nvPicPr>
        <p:blipFill rotWithShape="1">
          <a:blip r:embed="rId6">
            <a:alphaModFix/>
          </a:blip>
          <a:srcRect/>
          <a:stretch/>
        </p:blipFill>
        <p:spPr>
          <a:xfrm>
            <a:off x="4737837" y="2956505"/>
            <a:ext cx="4009197" cy="2673958"/>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1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is an example of a renewable resource? </a:t>
            </a:r>
            <a:endParaRPr/>
          </a:p>
        </p:txBody>
      </p:sp>
      <p:sp>
        <p:nvSpPr>
          <p:cNvPr id="1287" name="Google Shape;1287;p12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88" name="Google Shape;1288;p128"/>
          <p:cNvPicPr preferRelativeResize="0"/>
          <p:nvPr/>
        </p:nvPicPr>
        <p:blipFill rotWithShape="1">
          <a:blip r:embed="rId4">
            <a:alphaModFix/>
          </a:blip>
          <a:srcRect/>
          <a:stretch/>
        </p:blipFill>
        <p:spPr>
          <a:xfrm>
            <a:off x="1202306" y="1599054"/>
            <a:ext cx="6410850" cy="4199895"/>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1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is an example of a non-renewable resource? </a:t>
            </a:r>
            <a:endParaRPr/>
          </a:p>
        </p:txBody>
      </p:sp>
      <p:sp>
        <p:nvSpPr>
          <p:cNvPr id="1295" name="Google Shape;1295;p12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96" name="Google Shape;1296;p129"/>
          <p:cNvPicPr preferRelativeResize="0"/>
          <p:nvPr/>
        </p:nvPicPr>
        <p:blipFill rotWithShape="1">
          <a:blip r:embed="rId4">
            <a:alphaModFix/>
          </a:blip>
          <a:srcRect/>
          <a:stretch/>
        </p:blipFill>
        <p:spPr>
          <a:xfrm>
            <a:off x="1202306" y="1599054"/>
            <a:ext cx="6410850" cy="4199895"/>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p130"/>
          <p:cNvSpPr txBox="1"/>
          <p:nvPr/>
        </p:nvSpPr>
        <p:spPr>
          <a:xfrm>
            <a:off x="2347627" y="869904"/>
            <a:ext cx="4823885"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chemeClr val="dk1"/>
                </a:solidFill>
                <a:latin typeface="Calibri"/>
                <a:ea typeface="Calibri"/>
                <a:cs typeface="Calibri"/>
                <a:sym typeface="Calibri"/>
              </a:rPr>
              <a:t>Conservation</a:t>
            </a:r>
            <a:endParaRPr/>
          </a:p>
        </p:txBody>
      </p:sp>
      <p:sp>
        <p:nvSpPr>
          <p:cNvPr id="1303" name="Google Shape;1303;p130"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4" name="Google Shape;1304;p130"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Google Shape;1310;p131"/>
          <p:cNvSpPr txBox="1">
            <a:spLocks noGrp="1"/>
          </p:cNvSpPr>
          <p:nvPr>
            <p:ph type="ctrTitle"/>
          </p:nvPr>
        </p:nvSpPr>
        <p:spPr>
          <a:xfrm>
            <a:off x="675862" y="424771"/>
            <a:ext cx="8468138" cy="1462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b="1" u="sng"/>
              <a:t>Conservation</a:t>
            </a:r>
            <a:r>
              <a:rPr lang="en-US" sz="3600"/>
              <a:t>: using less of a resource to make its supply last longer</a:t>
            </a:r>
            <a:endParaRPr/>
          </a:p>
        </p:txBody>
      </p:sp>
      <p:pic>
        <p:nvPicPr>
          <p:cNvPr id="1311" name="Google Shape;1311;p131" descr="water-conservation-mission.jpg"/>
          <p:cNvPicPr preferRelativeResize="0"/>
          <p:nvPr/>
        </p:nvPicPr>
        <p:blipFill rotWithShape="1">
          <a:blip r:embed="rId3">
            <a:alphaModFix/>
          </a:blip>
          <a:srcRect/>
          <a:stretch/>
        </p:blipFill>
        <p:spPr>
          <a:xfrm>
            <a:off x="2213113" y="1775768"/>
            <a:ext cx="4862837" cy="4862837"/>
          </a:xfrm>
          <a:prstGeom prst="rect">
            <a:avLst/>
          </a:prstGeom>
          <a:noFill/>
          <a:ln>
            <a:noFill/>
          </a:ln>
        </p:spPr>
      </p:pic>
      <p:sp>
        <p:nvSpPr>
          <p:cNvPr id="1312" name="Google Shape;1312;p131"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13" name="Google Shape;1313;p131" descr="Blog"/>
          <p:cNvPicPr preferRelativeResize="0"/>
          <p:nvPr/>
        </p:nvPicPr>
        <p:blipFill rotWithShape="1">
          <a:blip r:embed="rId5">
            <a:alphaModFix/>
          </a:blip>
          <a:srcRect/>
          <a:stretch/>
        </p:blipFill>
        <p:spPr>
          <a:xfrm>
            <a:off x="849542" y="222126"/>
            <a:ext cx="465357" cy="465357"/>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gb678f08d91_0_51"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gb678f08d91_0_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is conservation?</a:t>
            </a:r>
            <a:endParaRPr/>
          </a:p>
        </p:txBody>
      </p:sp>
      <p:sp>
        <p:nvSpPr>
          <p:cNvPr id="1326" name="Google Shape;1326;gb678f08d91_0_5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7" name="Google Shape;1327;gb678f08d91_0_56" descr="water-conservation-mission.jpg"/>
          <p:cNvPicPr preferRelativeResize="0"/>
          <p:nvPr/>
        </p:nvPicPr>
        <p:blipFill rotWithShape="1">
          <a:blip r:embed="rId4">
            <a:alphaModFix/>
          </a:blip>
          <a:srcRect/>
          <a:stretch/>
        </p:blipFill>
        <p:spPr>
          <a:xfrm>
            <a:off x="2213113" y="1542693"/>
            <a:ext cx="4862838" cy="4862838"/>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pic>
        <p:nvPicPr>
          <p:cNvPr id="1333" name="Google Shape;1333;p132"/>
          <p:cNvPicPr preferRelativeResize="0"/>
          <p:nvPr/>
        </p:nvPicPr>
        <p:blipFill rotWithShape="1">
          <a:blip r:embed="rId3">
            <a:alphaModFix/>
          </a:blip>
          <a:srcRect/>
          <a:stretch/>
        </p:blipFill>
        <p:spPr>
          <a:xfrm>
            <a:off x="41069" y="849542"/>
            <a:ext cx="9102931" cy="6008458"/>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133"/>
          <p:cNvSpPr txBox="1">
            <a:spLocks noGrp="1"/>
          </p:cNvSpPr>
          <p:nvPr>
            <p:ph type="title"/>
          </p:nvPr>
        </p:nvSpPr>
        <p:spPr>
          <a:xfrm>
            <a:off x="457200" y="489791"/>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Conservation</a:t>
            </a:r>
            <a:endParaRPr/>
          </a:p>
        </p:txBody>
      </p:sp>
      <p:pic>
        <p:nvPicPr>
          <p:cNvPr id="1340" name="Google Shape;1340;p133" descr="ake - Wikipedia"/>
          <p:cNvPicPr preferRelativeResize="0">
            <a:picLocks noGrp="1"/>
          </p:cNvPicPr>
          <p:nvPr>
            <p:ph type="body" idx="1"/>
          </p:nvPr>
        </p:nvPicPr>
        <p:blipFill rotWithShape="1">
          <a:blip r:embed="rId3">
            <a:alphaModFix/>
          </a:blip>
          <a:srcRect/>
          <a:stretch/>
        </p:blipFill>
        <p:spPr>
          <a:xfrm>
            <a:off x="271206" y="2169458"/>
            <a:ext cx="4607643" cy="3099687"/>
          </a:xfrm>
          <a:prstGeom prst="rect">
            <a:avLst/>
          </a:prstGeom>
          <a:noFill/>
          <a:ln>
            <a:noFill/>
          </a:ln>
        </p:spPr>
      </p:pic>
      <p:pic>
        <p:nvPicPr>
          <p:cNvPr id="1341" name="Google Shape;1341;p133" descr="il prices at one-month low on demand worries"/>
          <p:cNvPicPr preferRelativeResize="0"/>
          <p:nvPr/>
        </p:nvPicPr>
        <p:blipFill rotWithShape="1">
          <a:blip r:embed="rId4">
            <a:alphaModFix/>
          </a:blip>
          <a:srcRect r="23980"/>
          <a:stretch/>
        </p:blipFill>
        <p:spPr>
          <a:xfrm>
            <a:off x="4878849" y="2169457"/>
            <a:ext cx="4193181" cy="3099687"/>
          </a:xfrm>
          <a:prstGeom prst="rect">
            <a:avLst/>
          </a:prstGeom>
          <a:noFill/>
          <a:ln>
            <a:noFill/>
          </a:ln>
        </p:spPr>
      </p:pic>
      <p:sp>
        <p:nvSpPr>
          <p:cNvPr id="1342" name="Google Shape;1342;p133"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p1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Conservation</a:t>
            </a:r>
            <a:endParaRPr/>
          </a:p>
        </p:txBody>
      </p:sp>
      <p:pic>
        <p:nvPicPr>
          <p:cNvPr id="1349" name="Google Shape;1349;p134" descr="il prices at one-month low on demand worries"/>
          <p:cNvPicPr preferRelativeResize="0">
            <a:picLocks noGrp="1"/>
          </p:cNvPicPr>
          <p:nvPr>
            <p:ph type="body" idx="1"/>
          </p:nvPr>
        </p:nvPicPr>
        <p:blipFill rotWithShape="1">
          <a:blip r:embed="rId3">
            <a:alphaModFix/>
          </a:blip>
          <a:srcRect r="23980"/>
          <a:stretch/>
        </p:blipFill>
        <p:spPr>
          <a:xfrm>
            <a:off x="1510686" y="1600200"/>
            <a:ext cx="6122627" cy="4525963"/>
          </a:xfrm>
          <a:prstGeom prst="rect">
            <a:avLst/>
          </a:prstGeom>
          <a:noFill/>
          <a:ln>
            <a:noFill/>
          </a:ln>
        </p:spPr>
      </p:pic>
      <p:sp>
        <p:nvSpPr>
          <p:cNvPr id="1350" name="Google Shape;1350;p134"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pic>
        <p:nvPicPr>
          <p:cNvPr id="1356" name="Google Shape;1356;p135" descr="ake - Wikipedia"/>
          <p:cNvPicPr preferRelativeResize="0">
            <a:picLocks noGrp="1"/>
          </p:cNvPicPr>
          <p:nvPr>
            <p:ph type="body" idx="1"/>
          </p:nvPr>
        </p:nvPicPr>
        <p:blipFill rotWithShape="1">
          <a:blip r:embed="rId3">
            <a:alphaModFix/>
          </a:blip>
          <a:srcRect/>
          <a:stretch/>
        </p:blipFill>
        <p:spPr>
          <a:xfrm>
            <a:off x="1566812" y="1832953"/>
            <a:ext cx="6009917" cy="4043035"/>
          </a:xfrm>
          <a:prstGeom prst="rect">
            <a:avLst/>
          </a:prstGeom>
          <a:noFill/>
          <a:ln>
            <a:noFill/>
          </a:ln>
        </p:spPr>
      </p:pic>
      <p:sp>
        <p:nvSpPr>
          <p:cNvPr id="1357" name="Google Shape;1357;p135"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p136"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p137"/>
          <p:cNvSpPr txBox="1">
            <a:spLocks noGrp="1"/>
          </p:cNvSpPr>
          <p:nvPr>
            <p:ph type="ctrTitle"/>
          </p:nvPr>
        </p:nvSpPr>
        <p:spPr>
          <a:xfrm>
            <a:off x="432059" y="0"/>
            <a:ext cx="8468138" cy="1462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conservation?</a:t>
            </a:r>
            <a:endParaRPr/>
          </a:p>
        </p:txBody>
      </p:sp>
      <p:pic>
        <p:nvPicPr>
          <p:cNvPr id="1370" name="Google Shape;1370;p137" descr="water-conservation-mission.jpg"/>
          <p:cNvPicPr preferRelativeResize="0"/>
          <p:nvPr/>
        </p:nvPicPr>
        <p:blipFill rotWithShape="1">
          <a:blip r:embed="rId3">
            <a:alphaModFix/>
          </a:blip>
          <a:srcRect/>
          <a:stretch/>
        </p:blipFill>
        <p:spPr>
          <a:xfrm>
            <a:off x="2234710" y="1422474"/>
            <a:ext cx="4862837" cy="4862837"/>
          </a:xfrm>
          <a:prstGeom prst="rect">
            <a:avLst/>
          </a:prstGeom>
          <a:noFill/>
          <a:ln>
            <a:noFill/>
          </a:ln>
        </p:spPr>
      </p:pic>
      <p:sp>
        <p:nvSpPr>
          <p:cNvPr id="1371" name="Google Shape;1371;p13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pic>
        <p:nvPicPr>
          <p:cNvPr id="1377" name="Google Shape;1377;p138" descr="il prices at one-month low on demand worries"/>
          <p:cNvPicPr preferRelativeResize="0">
            <a:picLocks noGrp="1"/>
          </p:cNvPicPr>
          <p:nvPr>
            <p:ph type="body" idx="1"/>
          </p:nvPr>
        </p:nvPicPr>
        <p:blipFill rotWithShape="1">
          <a:blip r:embed="rId3">
            <a:alphaModFix/>
          </a:blip>
          <a:srcRect r="23980"/>
          <a:stretch/>
        </p:blipFill>
        <p:spPr>
          <a:xfrm>
            <a:off x="1510686" y="1694329"/>
            <a:ext cx="6122627" cy="4525963"/>
          </a:xfrm>
          <a:prstGeom prst="rect">
            <a:avLst/>
          </a:prstGeom>
          <a:noFill/>
          <a:ln>
            <a:noFill/>
          </a:ln>
        </p:spPr>
      </p:pic>
      <p:sp>
        <p:nvSpPr>
          <p:cNvPr id="1378" name="Google Shape;1378;p138"/>
          <p:cNvSpPr txBox="1"/>
          <p:nvPr/>
        </p:nvSpPr>
        <p:spPr>
          <a:xfrm>
            <a:off x="657448" y="118529"/>
            <a:ext cx="7829101" cy="1462025"/>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Why do we need to conserve non-renewable resource?</a:t>
            </a:r>
            <a:endParaRPr/>
          </a:p>
        </p:txBody>
      </p:sp>
      <p:sp>
        <p:nvSpPr>
          <p:cNvPr id="1379" name="Google Shape;1379;p13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pic>
        <p:nvPicPr>
          <p:cNvPr id="1385" name="Google Shape;1385;p139" descr="ake - Wikipedia"/>
          <p:cNvPicPr preferRelativeResize="0">
            <a:picLocks noGrp="1"/>
          </p:cNvPicPr>
          <p:nvPr>
            <p:ph type="body" idx="1"/>
          </p:nvPr>
        </p:nvPicPr>
        <p:blipFill rotWithShape="1">
          <a:blip r:embed="rId3">
            <a:alphaModFix/>
          </a:blip>
          <a:srcRect/>
          <a:stretch/>
        </p:blipFill>
        <p:spPr>
          <a:xfrm>
            <a:off x="1566812" y="1832953"/>
            <a:ext cx="6009917" cy="4043035"/>
          </a:xfrm>
          <a:prstGeom prst="rect">
            <a:avLst/>
          </a:prstGeom>
          <a:noFill/>
          <a:ln>
            <a:noFill/>
          </a:ln>
        </p:spPr>
      </p:pic>
      <p:sp>
        <p:nvSpPr>
          <p:cNvPr id="1386" name="Google Shape;1386;p13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39"/>
          <p:cNvSpPr txBox="1"/>
          <p:nvPr/>
        </p:nvSpPr>
        <p:spPr>
          <a:xfrm>
            <a:off x="1154989" y="250999"/>
            <a:ext cx="7829101" cy="1462025"/>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Why do we also need to conserve renewable resources?</a:t>
            </a:r>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p140"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94" name="Google Shape;1394;p140"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4"/>
          <p:cNvSpPr txBox="1"/>
          <p:nvPr/>
        </p:nvSpPr>
        <p:spPr>
          <a:xfrm>
            <a:off x="591670" y="849542"/>
            <a:ext cx="8301318"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Fill in the blank</a:t>
            </a:r>
            <a:r>
              <a:rPr lang="en-US" sz="3200" b="1">
                <a:solidFill>
                  <a:schemeClr val="dk1"/>
                </a:solidFill>
                <a:latin typeface="Calibri"/>
                <a:ea typeface="Calibri"/>
                <a:cs typeface="Calibri"/>
                <a:sym typeface="Calibri"/>
              </a:rPr>
              <a:t>: </a:t>
            </a:r>
            <a:r>
              <a:rPr lang="en-US" sz="3200">
                <a:solidFill>
                  <a:schemeClr val="dk1"/>
                </a:solidFill>
                <a:latin typeface="Calibri"/>
                <a:ea typeface="Calibri"/>
                <a:cs typeface="Calibri"/>
                <a:sym typeface="Calibri"/>
              </a:rPr>
              <a:t>A resource is the energy source turned into _______.  </a:t>
            </a:r>
            <a:endParaRPr/>
          </a:p>
        </p:txBody>
      </p:sp>
      <p:pic>
        <p:nvPicPr>
          <p:cNvPr id="226" name="Google Shape;226;p14"/>
          <p:cNvPicPr preferRelativeResize="0"/>
          <p:nvPr/>
        </p:nvPicPr>
        <p:blipFill rotWithShape="1">
          <a:blip r:embed="rId4">
            <a:alphaModFix/>
          </a:blip>
          <a:srcRect/>
          <a:stretch/>
        </p:blipFill>
        <p:spPr>
          <a:xfrm>
            <a:off x="1398967" y="2111415"/>
            <a:ext cx="6310682" cy="4209175"/>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pic>
        <p:nvPicPr>
          <p:cNvPr id="1400" name="Google Shape;1400;p141"/>
          <p:cNvPicPr preferRelativeResize="0"/>
          <p:nvPr/>
        </p:nvPicPr>
        <p:blipFill rotWithShape="1">
          <a:blip r:embed="rId3">
            <a:alphaModFix/>
          </a:blip>
          <a:srcRect/>
          <a:stretch/>
        </p:blipFill>
        <p:spPr>
          <a:xfrm>
            <a:off x="0" y="1773848"/>
            <a:ext cx="5380892" cy="3026752"/>
          </a:xfrm>
          <a:prstGeom prst="rect">
            <a:avLst/>
          </a:prstGeom>
          <a:noFill/>
          <a:ln>
            <a:noFill/>
          </a:ln>
        </p:spPr>
      </p:pic>
      <p:pic>
        <p:nvPicPr>
          <p:cNvPr id="1401" name="Google Shape;1401;p141"/>
          <p:cNvPicPr preferRelativeResize="0">
            <a:picLocks noGrp="1"/>
          </p:cNvPicPr>
          <p:nvPr>
            <p:ph type="body" idx="1"/>
          </p:nvPr>
        </p:nvPicPr>
        <p:blipFill rotWithShape="1">
          <a:blip r:embed="rId4">
            <a:alphaModFix/>
          </a:blip>
          <a:srcRect/>
          <a:stretch/>
        </p:blipFill>
        <p:spPr>
          <a:xfrm>
            <a:off x="5201346" y="4097215"/>
            <a:ext cx="3690861" cy="2460574"/>
          </a:xfrm>
          <a:prstGeom prst="rect">
            <a:avLst/>
          </a:prstGeom>
          <a:noFill/>
          <a:ln>
            <a:noFill/>
          </a:ln>
        </p:spPr>
      </p:pic>
      <p:sp>
        <p:nvSpPr>
          <p:cNvPr id="1402" name="Google Shape;1402;p141"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3" name="Google Shape;1403;p141" descr="Comment Like"/>
          <p:cNvPicPr preferRelativeResize="0"/>
          <p:nvPr/>
        </p:nvPicPr>
        <p:blipFill rotWithShape="1">
          <a:blip r:embed="rId6">
            <a:alphaModFix/>
          </a:blip>
          <a:srcRect/>
          <a:stretch/>
        </p:blipFill>
        <p:spPr>
          <a:xfrm>
            <a:off x="849552" y="101522"/>
            <a:ext cx="646500" cy="646500"/>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pic>
        <p:nvPicPr>
          <p:cNvPr id="1409" name="Google Shape;1409;p142" descr="al_povoledo_riding_his_bike.jpg.size.custom.crop.1086x757.jpg"/>
          <p:cNvPicPr preferRelativeResize="0"/>
          <p:nvPr/>
        </p:nvPicPr>
        <p:blipFill rotWithShape="1">
          <a:blip r:embed="rId3">
            <a:alphaModFix/>
          </a:blip>
          <a:srcRect/>
          <a:stretch/>
        </p:blipFill>
        <p:spPr>
          <a:xfrm>
            <a:off x="1525802" y="1385035"/>
            <a:ext cx="6255101" cy="4360139"/>
          </a:xfrm>
          <a:prstGeom prst="rect">
            <a:avLst/>
          </a:prstGeom>
          <a:noFill/>
          <a:ln>
            <a:noFill/>
          </a:ln>
        </p:spPr>
      </p:pic>
      <p:sp>
        <p:nvSpPr>
          <p:cNvPr id="1410" name="Google Shape;1410;p14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1" name="Google Shape;1411;p142" descr="Comment Like"/>
          <p:cNvPicPr preferRelativeResize="0"/>
          <p:nvPr/>
        </p:nvPicPr>
        <p:blipFill rotWithShape="1">
          <a:blip r:embed="rId5">
            <a:alphaModFix/>
          </a:blip>
          <a:srcRect/>
          <a:stretch/>
        </p:blipFill>
        <p:spPr>
          <a:xfrm>
            <a:off x="849552" y="173298"/>
            <a:ext cx="676250" cy="676250"/>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p14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pic>
        <p:nvPicPr>
          <p:cNvPr id="1423" name="Google Shape;1423;p144"/>
          <p:cNvPicPr preferRelativeResize="0"/>
          <p:nvPr/>
        </p:nvPicPr>
        <p:blipFill rotWithShape="1">
          <a:blip r:embed="rId3">
            <a:alphaModFix/>
          </a:blip>
          <a:srcRect/>
          <a:stretch/>
        </p:blipFill>
        <p:spPr>
          <a:xfrm>
            <a:off x="0" y="1773848"/>
            <a:ext cx="5380892" cy="3026752"/>
          </a:xfrm>
          <a:prstGeom prst="rect">
            <a:avLst/>
          </a:prstGeom>
          <a:noFill/>
          <a:ln>
            <a:noFill/>
          </a:ln>
        </p:spPr>
      </p:pic>
      <p:pic>
        <p:nvPicPr>
          <p:cNvPr id="1424" name="Google Shape;1424;p144"/>
          <p:cNvPicPr preferRelativeResize="0">
            <a:picLocks noGrp="1"/>
          </p:cNvPicPr>
          <p:nvPr>
            <p:ph type="body" idx="1"/>
          </p:nvPr>
        </p:nvPicPr>
        <p:blipFill rotWithShape="1">
          <a:blip r:embed="rId4">
            <a:alphaModFix/>
          </a:blip>
          <a:srcRect/>
          <a:stretch/>
        </p:blipFill>
        <p:spPr>
          <a:xfrm>
            <a:off x="5201346" y="4097215"/>
            <a:ext cx="3690861" cy="2460574"/>
          </a:xfrm>
          <a:prstGeom prst="rect">
            <a:avLst/>
          </a:prstGeom>
          <a:noFill/>
          <a:ln>
            <a:noFill/>
          </a:ln>
        </p:spPr>
      </p:pic>
      <p:sp>
        <p:nvSpPr>
          <p:cNvPr id="1425" name="Google Shape;1425;p144"/>
          <p:cNvSpPr txBox="1"/>
          <p:nvPr/>
        </p:nvSpPr>
        <p:spPr>
          <a:xfrm>
            <a:off x="597749" y="781483"/>
            <a:ext cx="8294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Why is using alternative energy considered conservation?</a:t>
            </a:r>
            <a:endParaRPr/>
          </a:p>
        </p:txBody>
      </p:sp>
      <p:sp>
        <p:nvSpPr>
          <p:cNvPr id="1426" name="Google Shape;1426;p144"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pic>
        <p:nvPicPr>
          <p:cNvPr id="1432" name="Google Shape;1432;p145" descr="al_povoledo_riding_his_bike.jpg.size.custom.crop.1086x757.jpg"/>
          <p:cNvPicPr preferRelativeResize="0"/>
          <p:nvPr/>
        </p:nvPicPr>
        <p:blipFill rotWithShape="1">
          <a:blip r:embed="rId3">
            <a:alphaModFix/>
          </a:blip>
          <a:srcRect/>
          <a:stretch/>
        </p:blipFill>
        <p:spPr>
          <a:xfrm>
            <a:off x="1640620" y="2145323"/>
            <a:ext cx="6255101" cy="4360139"/>
          </a:xfrm>
          <a:prstGeom prst="rect">
            <a:avLst/>
          </a:prstGeom>
          <a:noFill/>
          <a:ln>
            <a:noFill/>
          </a:ln>
        </p:spPr>
      </p:pic>
      <p:sp>
        <p:nvSpPr>
          <p:cNvPr id="1433" name="Google Shape;1433;p145"/>
          <p:cNvSpPr txBox="1"/>
          <p:nvPr/>
        </p:nvSpPr>
        <p:spPr>
          <a:xfrm>
            <a:off x="1201233" y="392342"/>
            <a:ext cx="713387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Is using different transportation conservation? Explain your answer.</a:t>
            </a:r>
            <a:endParaRPr/>
          </a:p>
        </p:txBody>
      </p:sp>
      <p:sp>
        <p:nvSpPr>
          <p:cNvPr id="1434" name="Google Shape;1434;p14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pic>
        <p:nvPicPr>
          <p:cNvPr id="1440" name="Google Shape;1440;p146" descr="ake - Wikipedia"/>
          <p:cNvPicPr preferRelativeResize="0">
            <a:picLocks noGrp="1"/>
          </p:cNvPicPr>
          <p:nvPr>
            <p:ph type="body" idx="1"/>
          </p:nvPr>
        </p:nvPicPr>
        <p:blipFill rotWithShape="1">
          <a:blip r:embed="rId3">
            <a:alphaModFix/>
          </a:blip>
          <a:srcRect/>
          <a:stretch/>
        </p:blipFill>
        <p:spPr>
          <a:xfrm>
            <a:off x="1567041" y="2034658"/>
            <a:ext cx="6009917" cy="4043035"/>
          </a:xfrm>
          <a:prstGeom prst="rect">
            <a:avLst/>
          </a:prstGeom>
          <a:noFill/>
          <a:ln>
            <a:noFill/>
          </a:ln>
        </p:spPr>
      </p:pic>
      <p:sp>
        <p:nvSpPr>
          <p:cNvPr id="1441" name="Google Shape;1441;p14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46"/>
          <p:cNvSpPr txBox="1"/>
          <p:nvPr/>
        </p:nvSpPr>
        <p:spPr>
          <a:xfrm>
            <a:off x="1154989" y="250999"/>
            <a:ext cx="7829101" cy="1462025"/>
          </a:xfrm>
          <a:prstGeom prst="rect">
            <a:avLst/>
          </a:prstGeom>
          <a:noFill/>
          <a:ln>
            <a:noFill/>
          </a:ln>
        </p:spPr>
        <p:txBody>
          <a:bodyPr spcFirstLastPara="1" wrap="square" lIns="91425" tIns="45700" rIns="91425" bIns="45700" anchor="ctr" anchorCtr="0">
            <a:normAutofit fontScale="85000" lnSpcReduction="10000"/>
          </a:bodyPr>
          <a:lstStyle/>
          <a:p>
            <a:pPr marL="0" marR="0" lvl="0" indent="0" algn="ctr" rtl="0">
              <a:spcBef>
                <a:spcPts val="0"/>
              </a:spcBef>
              <a:spcAft>
                <a:spcPts val="0"/>
              </a:spcAft>
              <a:buClr>
                <a:schemeClr val="dk1"/>
              </a:buClr>
              <a:buSzPct val="100000"/>
              <a:buFont typeface="Calibri"/>
              <a:buNone/>
            </a:pPr>
            <a:r>
              <a:rPr lang="en-US" sz="4400">
                <a:solidFill>
                  <a:schemeClr val="dk1"/>
                </a:solidFill>
                <a:latin typeface="Calibri"/>
                <a:ea typeface="Calibri"/>
                <a:cs typeface="Calibri"/>
                <a:sym typeface="Calibri"/>
              </a:rPr>
              <a:t>Give your own example of how we could conserve renewable resources.</a:t>
            </a:r>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8" name="Google Shape;1448;p147"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49" name="Google Shape;1449;p147"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pic>
        <p:nvPicPr>
          <p:cNvPr id="1455" name="Google Shape;1455;p148"/>
          <p:cNvPicPr preferRelativeResize="0"/>
          <p:nvPr/>
        </p:nvPicPr>
        <p:blipFill rotWithShape="1">
          <a:blip r:embed="rId3">
            <a:alphaModFix/>
          </a:blip>
          <a:srcRect/>
          <a:stretch/>
        </p:blipFill>
        <p:spPr>
          <a:xfrm>
            <a:off x="1459524" y="1932935"/>
            <a:ext cx="6587226" cy="4388053"/>
          </a:xfrm>
          <a:prstGeom prst="rect">
            <a:avLst/>
          </a:prstGeom>
          <a:noFill/>
          <a:ln>
            <a:noFill/>
          </a:ln>
        </p:spPr>
      </p:pic>
      <p:sp>
        <p:nvSpPr>
          <p:cNvPr id="1456" name="Google Shape;1456;p148"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57" name="Google Shape;1457;p148"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
        <p:nvSpPr>
          <p:cNvPr id="1458" name="Google Shape;1458;p148"/>
          <p:cNvSpPr txBox="1"/>
          <p:nvPr/>
        </p:nvSpPr>
        <p:spPr>
          <a:xfrm>
            <a:off x="1470460" y="431799"/>
            <a:ext cx="69096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Leaving lights on</a:t>
            </a:r>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pic>
        <p:nvPicPr>
          <p:cNvPr id="1464" name="Google Shape;1464;p149" descr="http://i.huffpost.com/gen/2028220/images/o-LOGGING-CANADA-facebook.jpg"/>
          <p:cNvPicPr preferRelativeResize="0"/>
          <p:nvPr/>
        </p:nvPicPr>
        <p:blipFill rotWithShape="1">
          <a:blip r:embed="rId3">
            <a:alphaModFix/>
          </a:blip>
          <a:srcRect/>
          <a:stretch/>
        </p:blipFill>
        <p:spPr>
          <a:xfrm>
            <a:off x="1397231" y="1772921"/>
            <a:ext cx="6609746" cy="4338939"/>
          </a:xfrm>
          <a:prstGeom prst="rect">
            <a:avLst/>
          </a:prstGeom>
          <a:noFill/>
          <a:ln>
            <a:noFill/>
          </a:ln>
        </p:spPr>
      </p:pic>
      <p:sp>
        <p:nvSpPr>
          <p:cNvPr id="1465" name="Google Shape;1465;p14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6" name="Google Shape;1466;p149"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
        <p:nvSpPr>
          <p:cNvPr id="1467" name="Google Shape;1467;p149"/>
          <p:cNvSpPr txBox="1"/>
          <p:nvPr/>
        </p:nvSpPr>
        <p:spPr>
          <a:xfrm>
            <a:off x="1280809" y="653979"/>
            <a:ext cx="69096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Deforestation</a:t>
            </a:r>
            <a:endParaRPr sz="3200">
              <a:solidFill>
                <a:schemeClr val="dk1"/>
              </a:solidFill>
              <a:latin typeface="Calibri"/>
              <a:ea typeface="Calibri"/>
              <a:cs typeface="Calibri"/>
              <a:sym typeface="Calibri"/>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150"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d30b0cc846_0_10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gd30b0cc846_0_102"/>
          <p:cNvSpPr txBox="1"/>
          <p:nvPr/>
        </p:nvSpPr>
        <p:spPr>
          <a:xfrm>
            <a:off x="591670" y="849542"/>
            <a:ext cx="83013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Fill in the blank</a:t>
            </a:r>
            <a:r>
              <a:rPr lang="en-US" sz="3200" b="1">
                <a:solidFill>
                  <a:schemeClr val="dk1"/>
                </a:solidFill>
                <a:latin typeface="Calibri"/>
                <a:ea typeface="Calibri"/>
                <a:cs typeface="Calibri"/>
                <a:sym typeface="Calibri"/>
              </a:rPr>
              <a:t>: </a:t>
            </a:r>
            <a:r>
              <a:rPr lang="en-US" sz="3200">
                <a:solidFill>
                  <a:schemeClr val="dk1"/>
                </a:solidFill>
                <a:latin typeface="Calibri"/>
                <a:ea typeface="Calibri"/>
                <a:cs typeface="Calibri"/>
                <a:sym typeface="Calibri"/>
              </a:rPr>
              <a:t>A resource is the energy source turned into </a:t>
            </a:r>
            <a:r>
              <a:rPr lang="en-US" sz="3200">
                <a:solidFill>
                  <a:srgbClr val="FF0000"/>
                </a:solidFill>
                <a:latin typeface="Calibri"/>
                <a:ea typeface="Calibri"/>
                <a:cs typeface="Calibri"/>
                <a:sym typeface="Calibri"/>
              </a:rPr>
              <a:t>power</a:t>
            </a:r>
            <a:r>
              <a:rPr lang="en-US" sz="3200">
                <a:solidFill>
                  <a:schemeClr val="dk1"/>
                </a:solidFill>
                <a:latin typeface="Calibri"/>
                <a:ea typeface="Calibri"/>
                <a:cs typeface="Calibri"/>
                <a:sym typeface="Calibri"/>
              </a:rPr>
              <a:t>.  </a:t>
            </a:r>
            <a:endParaRPr/>
          </a:p>
        </p:txBody>
      </p:sp>
      <p:pic>
        <p:nvPicPr>
          <p:cNvPr id="234" name="Google Shape;234;gd30b0cc846_0_102"/>
          <p:cNvPicPr preferRelativeResize="0"/>
          <p:nvPr/>
        </p:nvPicPr>
        <p:blipFill rotWithShape="1">
          <a:blip r:embed="rId4">
            <a:alphaModFix/>
          </a:blip>
          <a:srcRect/>
          <a:stretch/>
        </p:blipFill>
        <p:spPr>
          <a:xfrm>
            <a:off x="1398967" y="2111415"/>
            <a:ext cx="6310682" cy="4209175"/>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pic>
        <p:nvPicPr>
          <p:cNvPr id="1479" name="Google Shape;1479;p151"/>
          <p:cNvPicPr preferRelativeResize="0"/>
          <p:nvPr/>
        </p:nvPicPr>
        <p:blipFill rotWithShape="1">
          <a:blip r:embed="rId3">
            <a:alphaModFix/>
          </a:blip>
          <a:srcRect/>
          <a:stretch/>
        </p:blipFill>
        <p:spPr>
          <a:xfrm>
            <a:off x="1459524" y="1932935"/>
            <a:ext cx="6587226" cy="4388053"/>
          </a:xfrm>
          <a:prstGeom prst="rect">
            <a:avLst/>
          </a:prstGeom>
          <a:noFill/>
          <a:ln>
            <a:noFill/>
          </a:ln>
        </p:spPr>
      </p:pic>
      <p:sp>
        <p:nvSpPr>
          <p:cNvPr id="1480" name="Google Shape;1480;p151"/>
          <p:cNvSpPr txBox="1"/>
          <p:nvPr/>
        </p:nvSpPr>
        <p:spPr>
          <a:xfrm>
            <a:off x="1470460" y="431799"/>
            <a:ext cx="6909561"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Is leaving lights on when you leave your home conserving resources? </a:t>
            </a:r>
            <a:endParaRPr/>
          </a:p>
        </p:txBody>
      </p:sp>
      <p:sp>
        <p:nvSpPr>
          <p:cNvPr id="1481" name="Google Shape;1481;p15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pic>
        <p:nvPicPr>
          <p:cNvPr id="1487" name="Google Shape;1487;p152" descr="http://i.huffpost.com/gen/2028220/images/o-LOGGING-CANADA-facebook.jpg"/>
          <p:cNvPicPr preferRelativeResize="0"/>
          <p:nvPr/>
        </p:nvPicPr>
        <p:blipFill rotWithShape="1">
          <a:blip r:embed="rId3">
            <a:alphaModFix/>
          </a:blip>
          <a:srcRect/>
          <a:stretch/>
        </p:blipFill>
        <p:spPr>
          <a:xfrm>
            <a:off x="1397231" y="1772921"/>
            <a:ext cx="6609746" cy="4338939"/>
          </a:xfrm>
          <a:prstGeom prst="rect">
            <a:avLst/>
          </a:prstGeom>
          <a:noFill/>
          <a:ln>
            <a:noFill/>
          </a:ln>
        </p:spPr>
      </p:pic>
      <p:sp>
        <p:nvSpPr>
          <p:cNvPr id="1488" name="Google Shape;1488;p152"/>
          <p:cNvSpPr txBox="1"/>
          <p:nvPr/>
        </p:nvSpPr>
        <p:spPr>
          <a:xfrm>
            <a:off x="1280809" y="653979"/>
            <a:ext cx="6909561"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Why is deforestation a non-example of conservation?</a:t>
            </a:r>
            <a:endParaRPr/>
          </a:p>
        </p:txBody>
      </p:sp>
      <p:sp>
        <p:nvSpPr>
          <p:cNvPr id="1489" name="Google Shape;1489;p15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153"/>
          <p:cNvSpPr txBox="1"/>
          <p:nvPr/>
        </p:nvSpPr>
        <p:spPr>
          <a:xfrm>
            <a:off x="849542" y="223673"/>
            <a:ext cx="8294458"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Give your own example of how we waste or harm our renewable/non-renewable resources instead of conserving them. </a:t>
            </a:r>
            <a:endParaRPr/>
          </a:p>
        </p:txBody>
      </p:sp>
      <p:sp>
        <p:nvSpPr>
          <p:cNvPr id="1495" name="Google Shape;1495;p15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96" name="Google Shape;1496;p153"/>
          <p:cNvPicPr preferRelativeResize="0"/>
          <p:nvPr/>
        </p:nvPicPr>
        <p:blipFill rotWithShape="1">
          <a:blip r:embed="rId4">
            <a:alphaModFix/>
          </a:blip>
          <a:srcRect/>
          <a:stretch/>
        </p:blipFill>
        <p:spPr>
          <a:xfrm>
            <a:off x="1366581" y="2033154"/>
            <a:ext cx="6410850" cy="4199895"/>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154"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03" name="Google Shape;1503;p154"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09" name="Google Shape;1509;p155"/>
          <p:cNvSpPr txBox="1"/>
          <p:nvPr/>
        </p:nvSpPr>
        <p:spPr>
          <a:xfrm>
            <a:off x="1344705" y="1278652"/>
            <a:ext cx="6974541"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Conservation</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Conserve      -ation</a:t>
            </a: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1510" name="Google Shape;1510;p155"/>
          <p:cNvCxnSpPr/>
          <p:nvPr/>
        </p:nvCxnSpPr>
        <p:spPr>
          <a:xfrm flipH="1">
            <a:off x="3604846" y="2210637"/>
            <a:ext cx="605413" cy="1218363"/>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1511" name="Google Shape;1511;p155"/>
          <p:cNvCxnSpPr/>
          <p:nvPr/>
        </p:nvCxnSpPr>
        <p:spPr>
          <a:xfrm>
            <a:off x="5926016" y="2210637"/>
            <a:ext cx="464736" cy="1218363"/>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1512" name="Google Shape;1512;p155"/>
          <p:cNvSpPr txBox="1"/>
          <p:nvPr/>
        </p:nvSpPr>
        <p:spPr>
          <a:xfrm>
            <a:off x="2723103" y="4310743"/>
            <a:ext cx="15876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(root word)</a:t>
            </a:r>
            <a:endParaRPr/>
          </a:p>
        </p:txBody>
      </p:sp>
      <p:sp>
        <p:nvSpPr>
          <p:cNvPr id="1513" name="Google Shape;1513;p155"/>
          <p:cNvSpPr txBox="1"/>
          <p:nvPr/>
        </p:nvSpPr>
        <p:spPr>
          <a:xfrm>
            <a:off x="6309526" y="4308286"/>
            <a:ext cx="86248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(suffix)</a:t>
            </a:r>
            <a:endParaRPr/>
          </a:p>
        </p:txBody>
      </p:sp>
      <p:sp>
        <p:nvSpPr>
          <p:cNvPr id="1514" name="Google Shape;1514;p15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15" name="Google Shape;1515;p155"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156"/>
          <p:cNvSpPr txBox="1"/>
          <p:nvPr/>
        </p:nvSpPr>
        <p:spPr>
          <a:xfrm>
            <a:off x="215153" y="1278652"/>
            <a:ext cx="8659800" cy="403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Conservation</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     Conserve       -ation</a:t>
            </a:r>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1522" name="Google Shape;1522;p156"/>
          <p:cNvCxnSpPr/>
          <p:nvPr/>
        </p:nvCxnSpPr>
        <p:spPr>
          <a:xfrm flipH="1">
            <a:off x="3687745" y="2113690"/>
            <a:ext cx="522514" cy="1070998"/>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1523" name="Google Shape;1523;p156"/>
          <p:cNvCxnSpPr/>
          <p:nvPr/>
        </p:nvCxnSpPr>
        <p:spPr>
          <a:xfrm>
            <a:off x="3356149" y="4387951"/>
            <a:ext cx="854110" cy="922574"/>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1524" name="Google Shape;1524;p156"/>
          <p:cNvSpPr/>
          <p:nvPr/>
        </p:nvSpPr>
        <p:spPr>
          <a:xfrm>
            <a:off x="770965" y="3155576"/>
            <a:ext cx="3998259" cy="1222963"/>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5" name="Google Shape;1525;p156"/>
          <p:cNvSpPr txBox="1"/>
          <p:nvPr/>
        </p:nvSpPr>
        <p:spPr>
          <a:xfrm>
            <a:off x="2294964" y="5319937"/>
            <a:ext cx="4661647" cy="64633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to avoid wasteful use of </a:t>
            </a:r>
            <a:endParaRPr sz="3600">
              <a:solidFill>
                <a:schemeClr val="dk1"/>
              </a:solidFill>
              <a:latin typeface="Calibri"/>
              <a:ea typeface="Calibri"/>
              <a:cs typeface="Calibri"/>
              <a:sym typeface="Calibri"/>
            </a:endParaRPr>
          </a:p>
        </p:txBody>
      </p:sp>
      <p:sp>
        <p:nvSpPr>
          <p:cNvPr id="1526" name="Google Shape;1526;p15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27" name="Google Shape;1527;p156"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Google Shape;1533;p157"/>
          <p:cNvSpPr txBox="1"/>
          <p:nvPr/>
        </p:nvSpPr>
        <p:spPr>
          <a:xfrm>
            <a:off x="717176" y="1278652"/>
            <a:ext cx="6809039"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    Conservation</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Conserve       -ation</a:t>
            </a:r>
            <a:endParaRPr sz="6400">
              <a:solidFill>
                <a:schemeClr val="dk1"/>
              </a:solidFill>
              <a:latin typeface="Calibri"/>
              <a:ea typeface="Calibri"/>
              <a:cs typeface="Calibri"/>
              <a:sym typeface="Calibri"/>
            </a:endParaRPr>
          </a:p>
        </p:txBody>
      </p:sp>
      <p:cxnSp>
        <p:nvCxnSpPr>
          <p:cNvPr id="1534" name="Google Shape;1534;p157"/>
          <p:cNvCxnSpPr/>
          <p:nvPr/>
        </p:nvCxnSpPr>
        <p:spPr>
          <a:xfrm>
            <a:off x="5926016" y="2210637"/>
            <a:ext cx="464736" cy="1218363"/>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1535" name="Google Shape;1535;p157"/>
          <p:cNvSpPr txBox="1"/>
          <p:nvPr/>
        </p:nvSpPr>
        <p:spPr>
          <a:xfrm>
            <a:off x="590340" y="5006305"/>
            <a:ext cx="7963317" cy="95410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Suffix that turns a verb (to avoid wasteful use of) into an noun (conservation). </a:t>
            </a:r>
            <a:endParaRPr/>
          </a:p>
        </p:txBody>
      </p:sp>
      <p:cxnSp>
        <p:nvCxnSpPr>
          <p:cNvPr id="1536" name="Google Shape;1536;p157"/>
          <p:cNvCxnSpPr/>
          <p:nvPr/>
        </p:nvCxnSpPr>
        <p:spPr>
          <a:xfrm flipH="1">
            <a:off x="6069204" y="4190163"/>
            <a:ext cx="477297" cy="753626"/>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1537" name="Google Shape;1537;p157"/>
          <p:cNvSpPr/>
          <p:nvPr/>
        </p:nvSpPr>
        <p:spPr>
          <a:xfrm>
            <a:off x="5002306" y="3429000"/>
            <a:ext cx="2523909" cy="761163"/>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8" name="Google Shape;1538;p15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9" name="Google Shape;1539;p157"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158"/>
          <p:cNvSpPr txBox="1"/>
          <p:nvPr/>
        </p:nvSpPr>
        <p:spPr>
          <a:xfrm>
            <a:off x="1165608" y="1188217"/>
            <a:ext cx="6581671"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Conserve     -ation</a:t>
            </a: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6400" b="1">
                <a:solidFill>
                  <a:schemeClr val="dk1"/>
                </a:solidFill>
                <a:latin typeface="Calibri"/>
                <a:ea typeface="Calibri"/>
                <a:cs typeface="Calibri"/>
                <a:sym typeface="Calibri"/>
              </a:rPr>
              <a:t>Conservation</a:t>
            </a:r>
            <a:endParaRPr/>
          </a:p>
        </p:txBody>
      </p:sp>
      <p:sp>
        <p:nvSpPr>
          <p:cNvPr id="1546" name="Google Shape;1546;p158"/>
          <p:cNvSpPr txBox="1"/>
          <p:nvPr/>
        </p:nvSpPr>
        <p:spPr>
          <a:xfrm>
            <a:off x="2109918" y="5043455"/>
            <a:ext cx="4924161" cy="52322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The act of avoiding wasteful use. </a:t>
            </a:r>
            <a:endParaRPr sz="2800">
              <a:solidFill>
                <a:schemeClr val="dk1"/>
              </a:solidFill>
              <a:latin typeface="Calibri"/>
              <a:ea typeface="Calibri"/>
              <a:cs typeface="Calibri"/>
              <a:sym typeface="Calibri"/>
            </a:endParaRPr>
          </a:p>
        </p:txBody>
      </p:sp>
      <p:sp>
        <p:nvSpPr>
          <p:cNvPr id="1547" name="Google Shape;1547;p158"/>
          <p:cNvSpPr/>
          <p:nvPr/>
        </p:nvSpPr>
        <p:spPr>
          <a:xfrm>
            <a:off x="4571999" y="1372004"/>
            <a:ext cx="663191" cy="723481"/>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8" name="Google Shape;1548;p158"/>
          <p:cNvSpPr/>
          <p:nvPr/>
        </p:nvSpPr>
        <p:spPr>
          <a:xfrm>
            <a:off x="4340888" y="4059534"/>
            <a:ext cx="371789" cy="880656"/>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9" name="Google Shape;1549;p15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50" name="Google Shape;1550;p158"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p159"/>
          <p:cNvSpPr txBox="1">
            <a:spLocks noGrp="1"/>
          </p:cNvSpPr>
          <p:nvPr>
            <p:ph type="title"/>
          </p:nvPr>
        </p:nvSpPr>
        <p:spPr>
          <a:xfrm>
            <a:off x="457200" y="67908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sz="3200"/>
              <a:t>So, when we use the term </a:t>
            </a:r>
            <a:r>
              <a:rPr lang="en-US" sz="3200" b="1">
                <a:solidFill>
                  <a:srgbClr val="FF0000"/>
                </a:solidFill>
              </a:rPr>
              <a:t>conservation</a:t>
            </a:r>
            <a:r>
              <a:rPr lang="en-US" sz="3200"/>
              <a:t>, we are talking about </a:t>
            </a:r>
            <a:r>
              <a:rPr lang="en-US" sz="3200" b="1"/>
              <a:t>avoiding wasteful use of our resources on Earth. </a:t>
            </a:r>
            <a:endParaRPr sz="3200"/>
          </a:p>
        </p:txBody>
      </p:sp>
      <p:pic>
        <p:nvPicPr>
          <p:cNvPr id="1557" name="Google Shape;1557;p159" descr="water-conservation-mission.jpg"/>
          <p:cNvPicPr preferRelativeResize="0">
            <a:picLocks noGrp="1"/>
          </p:cNvPicPr>
          <p:nvPr>
            <p:ph type="body" idx="1"/>
          </p:nvPr>
        </p:nvPicPr>
        <p:blipFill rotWithShape="1">
          <a:blip r:embed="rId3">
            <a:alphaModFix/>
          </a:blip>
          <a:srcRect/>
          <a:stretch/>
        </p:blipFill>
        <p:spPr>
          <a:xfrm>
            <a:off x="2309018" y="2030506"/>
            <a:ext cx="4525963" cy="4525963"/>
          </a:xfrm>
          <a:prstGeom prst="rect">
            <a:avLst/>
          </a:prstGeom>
          <a:noFill/>
          <a:ln>
            <a:noFill/>
          </a:ln>
        </p:spPr>
      </p:pic>
      <p:sp>
        <p:nvSpPr>
          <p:cNvPr id="1558" name="Google Shape;1558;p15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59" name="Google Shape;1559;p159" descr="Labor"/>
          <p:cNvPicPr preferRelativeResize="0"/>
          <p:nvPr/>
        </p:nvPicPr>
        <p:blipFill rotWithShape="1">
          <a:blip r:embed="rId5">
            <a:alphaModFix/>
          </a:blip>
          <a:srcRect/>
          <a:stretch/>
        </p:blipFill>
        <p:spPr>
          <a:xfrm>
            <a:off x="735230" y="165754"/>
            <a:ext cx="403722" cy="403722"/>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160"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d30b0cc846_0_10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gd30b0cc846_0_109"/>
          <p:cNvSpPr txBox="1"/>
          <p:nvPr/>
        </p:nvSpPr>
        <p:spPr>
          <a:xfrm>
            <a:off x="591670" y="849542"/>
            <a:ext cx="83013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What is an example of an energy source you use?</a:t>
            </a:r>
            <a:endParaRPr/>
          </a:p>
        </p:txBody>
      </p:sp>
      <p:pic>
        <p:nvPicPr>
          <p:cNvPr id="242" name="Google Shape;242;gd30b0cc846_0_109"/>
          <p:cNvPicPr preferRelativeResize="0"/>
          <p:nvPr/>
        </p:nvPicPr>
        <p:blipFill rotWithShape="1">
          <a:blip r:embed="rId4">
            <a:alphaModFix/>
          </a:blip>
          <a:srcRect/>
          <a:stretch/>
        </p:blipFill>
        <p:spPr>
          <a:xfrm>
            <a:off x="1398967" y="2111415"/>
            <a:ext cx="6310682" cy="4209175"/>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161"/>
          <p:cNvSpPr txBox="1"/>
          <p:nvPr/>
        </p:nvSpPr>
        <p:spPr>
          <a:xfrm>
            <a:off x="215153" y="1278652"/>
            <a:ext cx="8659906"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Conservation</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     Conserve       -able</a:t>
            </a:r>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1572" name="Google Shape;1572;p161"/>
          <p:cNvCxnSpPr/>
          <p:nvPr/>
        </p:nvCxnSpPr>
        <p:spPr>
          <a:xfrm flipH="1">
            <a:off x="3687745" y="2113690"/>
            <a:ext cx="522514" cy="1070998"/>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1573" name="Google Shape;1573;p161"/>
          <p:cNvCxnSpPr/>
          <p:nvPr/>
        </p:nvCxnSpPr>
        <p:spPr>
          <a:xfrm>
            <a:off x="3356149" y="4387951"/>
            <a:ext cx="854110" cy="922574"/>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1574" name="Google Shape;1574;p161"/>
          <p:cNvSpPr/>
          <p:nvPr/>
        </p:nvSpPr>
        <p:spPr>
          <a:xfrm>
            <a:off x="770965" y="3155576"/>
            <a:ext cx="3998259" cy="1222963"/>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5" name="Google Shape;1575;p161"/>
          <p:cNvSpPr txBox="1"/>
          <p:nvPr/>
        </p:nvSpPr>
        <p:spPr>
          <a:xfrm>
            <a:off x="3579824" y="5457563"/>
            <a:ext cx="1930564" cy="64633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a:t>
            </a:r>
            <a:endParaRPr/>
          </a:p>
        </p:txBody>
      </p:sp>
      <p:sp>
        <p:nvSpPr>
          <p:cNvPr id="1576" name="Google Shape;1576;p161"/>
          <p:cNvSpPr txBox="1"/>
          <p:nvPr/>
        </p:nvSpPr>
        <p:spPr>
          <a:xfrm>
            <a:off x="849542" y="223673"/>
            <a:ext cx="829445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What does the root word conserve mean?</a:t>
            </a:r>
            <a:endParaRPr/>
          </a:p>
        </p:txBody>
      </p:sp>
      <p:sp>
        <p:nvSpPr>
          <p:cNvPr id="1577" name="Google Shape;1577;p16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1583" name="Google Shape;1583;p162"/>
          <p:cNvSpPr txBox="1"/>
          <p:nvPr/>
        </p:nvSpPr>
        <p:spPr>
          <a:xfrm>
            <a:off x="717176" y="1278652"/>
            <a:ext cx="6809039"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    Conservation</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Conserve       -ation</a:t>
            </a:r>
            <a:endParaRPr sz="6400">
              <a:solidFill>
                <a:schemeClr val="dk1"/>
              </a:solidFill>
              <a:latin typeface="Calibri"/>
              <a:ea typeface="Calibri"/>
              <a:cs typeface="Calibri"/>
              <a:sym typeface="Calibri"/>
            </a:endParaRPr>
          </a:p>
        </p:txBody>
      </p:sp>
      <p:cxnSp>
        <p:nvCxnSpPr>
          <p:cNvPr id="1584" name="Google Shape;1584;p162"/>
          <p:cNvCxnSpPr/>
          <p:nvPr/>
        </p:nvCxnSpPr>
        <p:spPr>
          <a:xfrm>
            <a:off x="5926016" y="2210637"/>
            <a:ext cx="464736" cy="1218363"/>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1585" name="Google Shape;1585;p162"/>
          <p:cNvSpPr txBox="1"/>
          <p:nvPr/>
        </p:nvSpPr>
        <p:spPr>
          <a:xfrm>
            <a:off x="5620871" y="5006305"/>
            <a:ext cx="1250576" cy="52322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a:t>
            </a:r>
            <a:endParaRPr/>
          </a:p>
        </p:txBody>
      </p:sp>
      <p:cxnSp>
        <p:nvCxnSpPr>
          <p:cNvPr id="1586" name="Google Shape;1586;p162"/>
          <p:cNvCxnSpPr/>
          <p:nvPr/>
        </p:nvCxnSpPr>
        <p:spPr>
          <a:xfrm flipH="1">
            <a:off x="6069204" y="4190163"/>
            <a:ext cx="477297" cy="753626"/>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1587" name="Google Shape;1587;p162"/>
          <p:cNvSpPr/>
          <p:nvPr/>
        </p:nvSpPr>
        <p:spPr>
          <a:xfrm>
            <a:off x="5002306" y="3429000"/>
            <a:ext cx="2523909" cy="761163"/>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8" name="Google Shape;1588;p162"/>
          <p:cNvSpPr txBox="1"/>
          <p:nvPr/>
        </p:nvSpPr>
        <p:spPr>
          <a:xfrm>
            <a:off x="849542" y="223673"/>
            <a:ext cx="829445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does the suffix –ation mean?</a:t>
            </a:r>
            <a:endParaRPr/>
          </a:p>
        </p:txBody>
      </p:sp>
      <p:sp>
        <p:nvSpPr>
          <p:cNvPr id="1589" name="Google Shape;1589;p16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5" name="Google Shape;1595;p163"/>
          <p:cNvSpPr txBox="1">
            <a:spLocks noGrp="1"/>
          </p:cNvSpPr>
          <p:nvPr>
            <p:ph type="title"/>
          </p:nvPr>
        </p:nvSpPr>
        <p:spPr>
          <a:xfrm>
            <a:off x="849542" y="278042"/>
            <a:ext cx="8294458"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sz="3200"/>
              <a:t>When we put the root word </a:t>
            </a:r>
            <a:r>
              <a:rPr lang="en-US" sz="3200" b="1" u="sng"/>
              <a:t>conserve</a:t>
            </a:r>
            <a:r>
              <a:rPr lang="en-US" sz="3200"/>
              <a:t> with the suffix –</a:t>
            </a:r>
            <a:r>
              <a:rPr lang="en-US" sz="3200" b="1" u="sng"/>
              <a:t>ation</a:t>
            </a:r>
            <a:r>
              <a:rPr lang="en-US" sz="3200"/>
              <a:t>, how does this help us remember what </a:t>
            </a:r>
            <a:r>
              <a:rPr lang="en-US" sz="3200" b="1">
                <a:solidFill>
                  <a:srgbClr val="FF0000"/>
                </a:solidFill>
              </a:rPr>
              <a:t>conservation</a:t>
            </a:r>
            <a:r>
              <a:rPr lang="en-US" sz="3200"/>
              <a:t> means? </a:t>
            </a:r>
            <a:endParaRPr/>
          </a:p>
        </p:txBody>
      </p:sp>
      <p:pic>
        <p:nvPicPr>
          <p:cNvPr id="1596" name="Google Shape;1596;p163" descr="water-conservation-mission.jpg"/>
          <p:cNvPicPr preferRelativeResize="0">
            <a:picLocks noGrp="1"/>
          </p:cNvPicPr>
          <p:nvPr>
            <p:ph type="body" idx="1"/>
          </p:nvPr>
        </p:nvPicPr>
        <p:blipFill rotWithShape="1">
          <a:blip r:embed="rId3">
            <a:alphaModFix/>
          </a:blip>
          <a:srcRect/>
          <a:stretch/>
        </p:blipFill>
        <p:spPr>
          <a:xfrm>
            <a:off x="2309018" y="2030506"/>
            <a:ext cx="4525963" cy="4525963"/>
          </a:xfrm>
          <a:prstGeom prst="rect">
            <a:avLst/>
          </a:prstGeom>
          <a:noFill/>
          <a:ln>
            <a:noFill/>
          </a:ln>
        </p:spPr>
      </p:pic>
      <p:sp>
        <p:nvSpPr>
          <p:cNvPr id="1597" name="Google Shape;1597;p16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3" name="Google Shape;1603;p164" descr="Questions"/>
          <p:cNvSpPr/>
          <p:nvPr/>
        </p:nvSpPr>
        <p:spPr>
          <a:xfrm>
            <a:off x="1922929" y="824752"/>
            <a:ext cx="5334000" cy="5040923"/>
          </a:xfrm>
          <a:prstGeom prst="ellipse">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09" name="Google Shape;1609;p1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conservation?</a:t>
            </a:r>
            <a:endParaRPr/>
          </a:p>
        </p:txBody>
      </p:sp>
      <p:sp>
        <p:nvSpPr>
          <p:cNvPr id="1610" name="Google Shape;1610;p165"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11" name="Google Shape;1611;p165" descr="water-conservation-mission.jpg"/>
          <p:cNvPicPr preferRelativeResize="0">
            <a:picLocks noGrp="1"/>
          </p:cNvPicPr>
          <p:nvPr>
            <p:ph type="body" idx="1"/>
          </p:nvPr>
        </p:nvPicPr>
        <p:blipFill rotWithShape="1">
          <a:blip r:embed="rId4">
            <a:alphaModFix/>
          </a:blip>
          <a:srcRect/>
          <a:stretch/>
        </p:blipFill>
        <p:spPr>
          <a:xfrm>
            <a:off x="2309018" y="1600200"/>
            <a:ext cx="4525963" cy="4525963"/>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sp>
        <p:nvSpPr>
          <p:cNvPr id="1617" name="Google Shape;1617;p166"/>
          <p:cNvSpPr txBox="1">
            <a:spLocks noGrp="1"/>
          </p:cNvSpPr>
          <p:nvPr>
            <p:ph type="title"/>
          </p:nvPr>
        </p:nvSpPr>
        <p:spPr>
          <a:xfrm>
            <a:off x="140677" y="432901"/>
            <a:ext cx="9003323"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What are two examples of conservation?</a:t>
            </a:r>
            <a:endParaRPr/>
          </a:p>
        </p:txBody>
      </p:sp>
      <p:sp>
        <p:nvSpPr>
          <p:cNvPr id="1618" name="Google Shape;1618;p166"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19" name="Google Shape;1619;p166"/>
          <p:cNvPicPr preferRelativeResize="0"/>
          <p:nvPr/>
        </p:nvPicPr>
        <p:blipFill rotWithShape="1">
          <a:blip r:embed="rId4">
            <a:alphaModFix/>
          </a:blip>
          <a:srcRect/>
          <a:stretch/>
        </p:blipFill>
        <p:spPr>
          <a:xfrm>
            <a:off x="1202306" y="1599054"/>
            <a:ext cx="6410850" cy="4199895"/>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5" name="Google Shape;1625;p167"/>
          <p:cNvSpPr txBox="1">
            <a:spLocks noGrp="1"/>
          </p:cNvSpPr>
          <p:nvPr>
            <p:ph type="title"/>
          </p:nvPr>
        </p:nvSpPr>
        <p:spPr>
          <a:xfrm>
            <a:off x="263769" y="362563"/>
            <a:ext cx="8651631"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What is a non-example of conservation?</a:t>
            </a:r>
            <a:endParaRPr/>
          </a:p>
        </p:txBody>
      </p:sp>
      <p:sp>
        <p:nvSpPr>
          <p:cNvPr id="1626" name="Google Shape;1626;p167"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27" name="Google Shape;1627;p167"/>
          <p:cNvPicPr preferRelativeResize="0"/>
          <p:nvPr/>
        </p:nvPicPr>
        <p:blipFill rotWithShape="1">
          <a:blip r:embed="rId4">
            <a:alphaModFix/>
          </a:blip>
          <a:srcRect/>
          <a:stretch/>
        </p:blipFill>
        <p:spPr>
          <a:xfrm>
            <a:off x="1202306" y="1599054"/>
            <a:ext cx="6410850" cy="4199895"/>
          </a:xfrm>
          <a:prstGeom prst="rect">
            <a:avLst/>
          </a:prstGeom>
          <a:noFill/>
          <a:ln>
            <a:noFill/>
          </a:ln>
        </p:spPr>
      </p:pic>
      <p:sp>
        <p:nvSpPr>
          <p:cNvPr id="1628" name="Google Shape;1628;p167"/>
          <p:cNvSpPr txBox="1"/>
          <p:nvPr/>
        </p:nvSpPr>
        <p:spPr>
          <a:xfrm>
            <a:off x="1060950" y="2136000"/>
            <a:ext cx="22545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200">
                <a:latin typeface="Calibri"/>
                <a:ea typeface="Calibri"/>
                <a:cs typeface="Calibri"/>
                <a:sym typeface="Calibri"/>
              </a:rPr>
              <a:t>NON</a:t>
            </a:r>
            <a:endParaRPr sz="7200">
              <a:latin typeface="Calibri"/>
              <a:ea typeface="Calibri"/>
              <a:cs typeface="Calibri"/>
              <a:sym typeface="Calibri"/>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1634" name="Google Shape;1634;p1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Calibri"/>
              <a:buNone/>
            </a:pPr>
            <a:r>
              <a:rPr lang="en-US" b="1">
                <a:solidFill>
                  <a:srgbClr val="FF0000"/>
                </a:solidFill>
              </a:rPr>
              <a:t>Reflect: </a:t>
            </a:r>
            <a:r>
              <a:rPr lang="en-US"/>
              <a:t>What is one way your can practice conservation in your life?</a:t>
            </a:r>
            <a:endParaRPr/>
          </a:p>
        </p:txBody>
      </p:sp>
      <p:sp>
        <p:nvSpPr>
          <p:cNvPr id="1635" name="Google Shape;1635;p168"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36" name="Google Shape;1636;p168" descr="water-conservation-mission.jpg"/>
          <p:cNvPicPr preferRelativeResize="0">
            <a:picLocks noGrp="1"/>
          </p:cNvPicPr>
          <p:nvPr>
            <p:ph type="body" idx="1"/>
          </p:nvPr>
        </p:nvPicPr>
        <p:blipFill rotWithShape="1">
          <a:blip r:embed="rId4">
            <a:alphaModFix/>
          </a:blip>
          <a:srcRect/>
          <a:stretch/>
        </p:blipFill>
        <p:spPr>
          <a:xfrm>
            <a:off x="2309018" y="1723295"/>
            <a:ext cx="4525963" cy="4525963"/>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42" name="Google Shape;1642;p169"/>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643" name="Google Shape;1643;p169"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70"/>
          <p:cNvSpPr txBox="1">
            <a:spLocks noGrp="1"/>
          </p:cNvSpPr>
          <p:nvPr>
            <p:ph type="ctrTitle"/>
          </p:nvPr>
        </p:nvSpPr>
        <p:spPr>
          <a:xfrm>
            <a:off x="410462" y="154739"/>
            <a:ext cx="8468138" cy="1462025"/>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b="1" u="sng"/>
              <a:t>Conservation</a:t>
            </a:r>
            <a:r>
              <a:rPr lang="en-US"/>
              <a:t>: using less of a resource to make its supply last longer</a:t>
            </a:r>
            <a:endParaRPr/>
          </a:p>
        </p:txBody>
      </p:sp>
      <p:pic>
        <p:nvPicPr>
          <p:cNvPr id="1650" name="Google Shape;1650;p170" descr="water-conservation-mission.jpg"/>
          <p:cNvPicPr preferRelativeResize="0"/>
          <p:nvPr/>
        </p:nvPicPr>
        <p:blipFill rotWithShape="1">
          <a:blip r:embed="rId3">
            <a:alphaModFix/>
          </a:blip>
          <a:srcRect/>
          <a:stretch/>
        </p:blipFill>
        <p:spPr>
          <a:xfrm>
            <a:off x="2213113" y="1775768"/>
            <a:ext cx="4862837" cy="4862837"/>
          </a:xfrm>
          <a:prstGeom prst="rect">
            <a:avLst/>
          </a:prstGeom>
          <a:noFill/>
          <a:ln>
            <a:noFill/>
          </a:ln>
        </p:spPr>
      </p:pic>
      <p:sp>
        <p:nvSpPr>
          <p:cNvPr id="1651" name="Google Shape;1651;p170"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5"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9" name="Google Shape;249;p15"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
        <p:nvSpPr>
          <p:cNvPr id="250" name="Google Shape;250;p15"/>
          <p:cNvSpPr txBox="1"/>
          <p:nvPr/>
        </p:nvSpPr>
        <p:spPr>
          <a:xfrm>
            <a:off x="749479" y="742612"/>
            <a:ext cx="7814703"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Renewable Resources</a:t>
            </a:r>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C000"/>
              </a:buClr>
              <a:buSzPts val="4400"/>
              <a:buFont typeface="Calibri"/>
              <a:buNone/>
            </a:pPr>
            <a:r>
              <a:rPr lang="en-US">
                <a:solidFill>
                  <a:srgbClr val="FFC000"/>
                </a:solidFill>
              </a:rPr>
              <a:t>Simulation Activity </a:t>
            </a:r>
            <a:endParaRPr/>
          </a:p>
        </p:txBody>
      </p:sp>
      <p:sp>
        <p:nvSpPr>
          <p:cNvPr id="1658" name="Google Shape;1658;p171"/>
          <p:cNvSpPr txBox="1">
            <a:spLocks noGrp="1"/>
          </p:cNvSpPr>
          <p:nvPr>
            <p:ph type="body" idx="1"/>
          </p:nvPr>
        </p:nvSpPr>
        <p:spPr>
          <a:xfrm>
            <a:off x="457200" y="1738312"/>
            <a:ext cx="8229600" cy="1758462"/>
          </a:xfrm>
          <a:prstGeom prst="rect">
            <a:avLst/>
          </a:prstGeom>
          <a:noFill/>
          <a:ln>
            <a:noFill/>
          </a:ln>
        </p:spPr>
        <p:txBody>
          <a:bodyPr spcFirstLastPara="1" wrap="square" lIns="91425" tIns="45700" rIns="91425" bIns="45700" anchor="t" anchorCtr="0">
            <a:normAutofit lnSpcReduction="10000"/>
          </a:bodyPr>
          <a:lstStyle/>
          <a:p>
            <a:pPr marL="0" lvl="0" indent="0" algn="ctr" rtl="0">
              <a:spcBef>
                <a:spcPts val="0"/>
              </a:spcBef>
              <a:spcAft>
                <a:spcPts val="0"/>
              </a:spcAft>
              <a:buClr>
                <a:srgbClr val="FF0000"/>
              </a:buClr>
              <a:buSzPts val="3600"/>
              <a:buNone/>
            </a:pPr>
            <a:r>
              <a:rPr lang="en-US" sz="3600" b="1" u="sng">
                <a:solidFill>
                  <a:srgbClr val="FF0000"/>
                </a:solidFill>
                <a:latin typeface="Arial"/>
                <a:ea typeface="Arial"/>
                <a:cs typeface="Arial"/>
                <a:sym typeface="Arial"/>
                <a:hlinkClick r:id="rId3">
                  <a:extLst>
                    <a:ext uri="{A12FA001-AC4F-418D-AE19-62706E023703}">
                      <ahyp:hlinkClr xmlns:ahyp="http://schemas.microsoft.com/office/drawing/2018/hyperlinkcolor" val="tx"/>
                    </a:ext>
                  </a:extLst>
                </a:hlinkClick>
              </a:rPr>
              <a:t>Renew-A-Bean</a:t>
            </a:r>
            <a:endParaRPr sz="3600" b="1">
              <a:solidFill>
                <a:srgbClr val="FF0000"/>
              </a:solidFill>
              <a:latin typeface="Arial"/>
              <a:ea typeface="Arial"/>
              <a:cs typeface="Arial"/>
              <a:sym typeface="Arial"/>
            </a:endParaRPr>
          </a:p>
          <a:p>
            <a:pPr marL="0" lvl="0" indent="0" algn="ctr" rtl="0">
              <a:spcBef>
                <a:spcPts val="640"/>
              </a:spcBef>
              <a:spcAft>
                <a:spcPts val="0"/>
              </a:spcAft>
              <a:buClr>
                <a:schemeClr val="dk1"/>
              </a:buClr>
              <a:buSzPts val="3200"/>
              <a:buNone/>
            </a:pPr>
            <a:endParaRPr b="1"/>
          </a:p>
          <a:p>
            <a:pPr marL="0" lvl="0" indent="0" algn="ctr" rtl="0">
              <a:spcBef>
                <a:spcPts val="640"/>
              </a:spcBef>
              <a:spcAft>
                <a:spcPts val="0"/>
              </a:spcAft>
              <a:buClr>
                <a:schemeClr val="dk1"/>
              </a:buClr>
              <a:buSzPts val="3200"/>
              <a:buNone/>
            </a:pPr>
            <a:r>
              <a:rPr lang="en-US" b="1"/>
              <a:t> </a:t>
            </a:r>
            <a:endParaRPr/>
          </a:p>
        </p:txBody>
      </p:sp>
      <p:sp>
        <p:nvSpPr>
          <p:cNvPr id="1659" name="Google Shape;1659;p171" descr="Laptop"/>
          <p:cNvSpPr/>
          <p:nvPr/>
        </p:nvSpPr>
        <p:spPr>
          <a:xfrm>
            <a:off x="44367"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60" name="Google Shape;1660;p171"/>
          <p:cNvPicPr preferRelativeResize="0"/>
          <p:nvPr/>
        </p:nvPicPr>
        <p:blipFill rotWithShape="1">
          <a:blip r:embed="rId5">
            <a:alphaModFix/>
          </a:blip>
          <a:srcRect/>
          <a:stretch/>
        </p:blipFill>
        <p:spPr>
          <a:xfrm>
            <a:off x="74672" y="2896578"/>
            <a:ext cx="4497328" cy="3134945"/>
          </a:xfrm>
          <a:prstGeom prst="rect">
            <a:avLst/>
          </a:prstGeom>
          <a:noFill/>
          <a:ln>
            <a:noFill/>
          </a:ln>
        </p:spPr>
      </p:pic>
      <p:sp>
        <p:nvSpPr>
          <p:cNvPr id="1661" name="Google Shape;1661;p171"/>
          <p:cNvSpPr txBox="1"/>
          <p:nvPr/>
        </p:nvSpPr>
        <p:spPr>
          <a:xfrm>
            <a:off x="4747846" y="2940556"/>
            <a:ext cx="4097215"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Students will increase their understanding of the eventual depletion of nonrenewable</a:t>
            </a:r>
            <a:endParaRPr/>
          </a:p>
          <a:p>
            <a:pPr marL="0" marR="0" lvl="0" indent="0" algn="ctr" rtl="0">
              <a:spcBef>
                <a:spcPts val="0"/>
              </a:spcBef>
              <a:spcAft>
                <a:spcPts val="0"/>
              </a:spcAft>
              <a:buNone/>
            </a:pPr>
            <a:r>
              <a:rPr lang="en-US" sz="2400">
                <a:solidFill>
                  <a:schemeClr val="dk1"/>
                </a:solidFill>
                <a:latin typeface="Calibri"/>
                <a:ea typeface="Calibri"/>
                <a:cs typeface="Calibri"/>
                <a:sym typeface="Calibri"/>
              </a:rPr>
              <a:t>resources, the effect of changing rates of use on the future, the role of conservation and the need to</a:t>
            </a:r>
            <a:endParaRPr/>
          </a:p>
          <a:p>
            <a:pPr marL="0" marR="0" lvl="0" indent="0" algn="ctr" rtl="0">
              <a:spcBef>
                <a:spcPts val="0"/>
              </a:spcBef>
              <a:spcAft>
                <a:spcPts val="0"/>
              </a:spcAft>
              <a:buNone/>
            </a:pPr>
            <a:r>
              <a:rPr lang="en-US" sz="2400">
                <a:solidFill>
                  <a:schemeClr val="dk1"/>
                </a:solidFill>
                <a:latin typeface="Calibri"/>
                <a:ea typeface="Calibri"/>
                <a:cs typeface="Calibri"/>
                <a:sym typeface="Calibri"/>
              </a:rPr>
              <a:t>develop renewable resources.</a:t>
            </a:r>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666"/>
        <p:cNvGrpSpPr/>
        <p:nvPr/>
      </p:nvGrpSpPr>
      <p:grpSpPr>
        <a:xfrm>
          <a:off x="0" y="0"/>
          <a:ext cx="0" cy="0"/>
          <a:chOff x="0" y="0"/>
          <a:chExt cx="0" cy="0"/>
        </a:xfrm>
      </p:grpSpPr>
      <p:sp>
        <p:nvSpPr>
          <p:cNvPr id="1667" name="Google Shape;1667;gd30b0cc846_1_103"/>
          <p:cNvSpPr txBox="1">
            <a:spLocks noGrp="1"/>
          </p:cNvSpPr>
          <p:nvPr>
            <p:ph type="title"/>
          </p:nvPr>
        </p:nvSpPr>
        <p:spPr>
          <a:xfrm>
            <a:off x="618565" y="528916"/>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a:t>Big Question: </a:t>
            </a:r>
            <a:r>
              <a:rPr lang="en-US" sz="3600"/>
              <a:t>How do the resources we use affect humans and the environment?</a:t>
            </a:r>
            <a:br>
              <a:rPr lang="en-US"/>
            </a:br>
            <a:endParaRPr/>
          </a:p>
        </p:txBody>
      </p:sp>
      <p:sp>
        <p:nvSpPr>
          <p:cNvPr id="1668" name="Google Shape;1668;gd30b0cc846_1_103" descr="Lightbulb and gear"/>
          <p:cNvSpPr/>
          <p:nvPr/>
        </p:nvSpPr>
        <p:spPr>
          <a:xfrm>
            <a:off x="95922" y="240153"/>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69" name="Google Shape;1669;gd30b0cc846_1_103"/>
          <p:cNvPicPr preferRelativeResize="0">
            <a:picLocks noGrp="1"/>
          </p:cNvPicPr>
          <p:nvPr>
            <p:ph type="body" idx="1"/>
          </p:nvPr>
        </p:nvPicPr>
        <p:blipFill rotWithShape="1">
          <a:blip r:embed="rId4">
            <a:alphaModFix/>
          </a:blip>
          <a:srcRect/>
          <a:stretch/>
        </p:blipFill>
        <p:spPr>
          <a:xfrm>
            <a:off x="382781" y="2201652"/>
            <a:ext cx="8241300" cy="3348000"/>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pic>
        <p:nvPicPr>
          <p:cNvPr id="1675" name="Google Shape;1675;p17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6"/>
          <p:cNvSpPr txBox="1">
            <a:spLocks noGrp="1"/>
          </p:cNvSpPr>
          <p:nvPr>
            <p:ph type="ctrTitle"/>
          </p:nvPr>
        </p:nvSpPr>
        <p:spPr>
          <a:xfrm>
            <a:off x="735230" y="345692"/>
            <a:ext cx="7707086"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n-US" sz="4000" b="1" u="sng"/>
              <a:t>Renewable Resource</a:t>
            </a:r>
            <a:r>
              <a:rPr lang="en-US" sz="4000"/>
              <a:t>: can be reused and replaced naturally </a:t>
            </a:r>
            <a:endParaRPr/>
          </a:p>
        </p:txBody>
      </p:sp>
      <p:pic>
        <p:nvPicPr>
          <p:cNvPr id="257" name="Google Shape;257;p16" descr="dreamstime_xl_89159318.jpg"/>
          <p:cNvPicPr preferRelativeResize="0"/>
          <p:nvPr/>
        </p:nvPicPr>
        <p:blipFill rotWithShape="1">
          <a:blip r:embed="rId3">
            <a:alphaModFix/>
          </a:blip>
          <a:srcRect/>
          <a:stretch/>
        </p:blipFill>
        <p:spPr>
          <a:xfrm>
            <a:off x="1022148" y="1722535"/>
            <a:ext cx="7099704" cy="4735187"/>
          </a:xfrm>
          <a:prstGeom prst="rect">
            <a:avLst/>
          </a:prstGeom>
          <a:noFill/>
          <a:ln>
            <a:noFill/>
          </a:ln>
        </p:spPr>
      </p:pic>
      <p:sp>
        <p:nvSpPr>
          <p:cNvPr id="258" name="Google Shape;258;p16"/>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
        <p:nvSpPr>
          <p:cNvPr id="259" name="Google Shape;259;p1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0" name="Google Shape;260;p16"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
          <p:cNvSpPr txBox="1">
            <a:spLocks noGrp="1"/>
          </p:cNvSpPr>
          <p:nvPr>
            <p:ph type="ctrTitle"/>
          </p:nvPr>
        </p:nvSpPr>
        <p:spPr>
          <a:xfrm>
            <a:off x="685800" y="252510"/>
            <a:ext cx="777240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Renewable Resources</a:t>
            </a:r>
            <a:endParaRPr/>
          </a:p>
        </p:txBody>
      </p:sp>
      <p:pic>
        <p:nvPicPr>
          <p:cNvPr id="118" name="Google Shape;118;p2" descr="dreamstime_xl_89159318.jpg"/>
          <p:cNvPicPr preferRelativeResize="0"/>
          <p:nvPr/>
        </p:nvPicPr>
        <p:blipFill rotWithShape="1">
          <a:blip r:embed="rId3">
            <a:alphaModFix/>
          </a:blip>
          <a:srcRect/>
          <a:stretch/>
        </p:blipFill>
        <p:spPr>
          <a:xfrm>
            <a:off x="1022148" y="1722535"/>
            <a:ext cx="7099704" cy="4735187"/>
          </a:xfrm>
          <a:prstGeom prst="rect">
            <a:avLst/>
          </a:prstGeom>
          <a:noFill/>
          <a:ln>
            <a:noFill/>
          </a:ln>
        </p:spPr>
      </p:pic>
      <p:sp>
        <p:nvSpPr>
          <p:cNvPr id="119" name="Google Shape;119;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
        <p:nvSpPr>
          <p:cNvPr id="120" name="Google Shape;120;p2"/>
          <p:cNvSpPr/>
          <p:nvPr/>
        </p:nvSpPr>
        <p:spPr>
          <a:xfrm>
            <a:off x="323222" y="3634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2"/>
          <p:cNvSpPr txBox="1"/>
          <p:nvPr/>
        </p:nvSpPr>
        <p:spPr>
          <a:xfrm>
            <a:off x="519165" y="5203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7"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8"/>
          <p:cNvSpPr txBox="1">
            <a:spLocks noGrp="1"/>
          </p:cNvSpPr>
          <p:nvPr>
            <p:ph type="ctrTitle"/>
          </p:nvPr>
        </p:nvSpPr>
        <p:spPr>
          <a:xfrm>
            <a:off x="735230" y="345692"/>
            <a:ext cx="7707086"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n-US" sz="4000"/>
              <a:t>What is a renewable resource?</a:t>
            </a:r>
            <a:endParaRPr/>
          </a:p>
        </p:txBody>
      </p:sp>
      <p:pic>
        <p:nvPicPr>
          <p:cNvPr id="273" name="Google Shape;273;p18" descr="dreamstime_xl_89159318.jpg"/>
          <p:cNvPicPr preferRelativeResize="0"/>
          <p:nvPr/>
        </p:nvPicPr>
        <p:blipFill rotWithShape="1">
          <a:blip r:embed="rId3">
            <a:alphaModFix/>
          </a:blip>
          <a:srcRect/>
          <a:stretch/>
        </p:blipFill>
        <p:spPr>
          <a:xfrm>
            <a:off x="1022148" y="1722535"/>
            <a:ext cx="7099704" cy="4735187"/>
          </a:xfrm>
          <a:prstGeom prst="rect">
            <a:avLst/>
          </a:prstGeom>
          <a:noFill/>
          <a:ln>
            <a:noFill/>
          </a:ln>
        </p:spPr>
      </p:pic>
      <p:sp>
        <p:nvSpPr>
          <p:cNvPr id="274" name="Google Shape;274;p18"/>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
        <p:nvSpPr>
          <p:cNvPr id="275" name="Google Shape;275;p1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9" descr="Artificial Intelligence"/>
          <p:cNvSpPr/>
          <p:nvPr/>
        </p:nvSpPr>
        <p:spPr>
          <a:xfrm>
            <a:off x="1240012" y="1279883"/>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2" name="Google Shape;282;p19" descr="Comment Like"/>
          <p:cNvPicPr preferRelativeResize="0"/>
          <p:nvPr/>
        </p:nvPicPr>
        <p:blipFill rotWithShape="1">
          <a:blip r:embed="rId4">
            <a:alphaModFix/>
          </a:blip>
          <a:srcRect/>
          <a:stretch/>
        </p:blipFill>
        <p:spPr>
          <a:xfrm>
            <a:off x="4912659" y="2144067"/>
            <a:ext cx="3133385" cy="313338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20"/>
          <p:cNvPicPr preferRelativeResize="0">
            <a:picLocks noGrp="1"/>
          </p:cNvPicPr>
          <p:nvPr>
            <p:ph type="body" idx="1"/>
          </p:nvPr>
        </p:nvPicPr>
        <p:blipFill rotWithShape="1">
          <a:blip r:embed="rId3">
            <a:alphaModFix/>
          </a:blip>
          <a:srcRect/>
          <a:stretch/>
        </p:blipFill>
        <p:spPr>
          <a:xfrm>
            <a:off x="457200" y="1489859"/>
            <a:ext cx="8229600" cy="3878400"/>
          </a:xfrm>
          <a:prstGeom prst="rect">
            <a:avLst/>
          </a:prstGeom>
          <a:noFill/>
          <a:ln>
            <a:noFill/>
          </a:ln>
        </p:spPr>
      </p:pic>
      <p:sp>
        <p:nvSpPr>
          <p:cNvPr id="289" name="Google Shape;289;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0" name="Google Shape;290;p20"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21" descr="ow To Use Water Energy - Clean Economy Center"/>
          <p:cNvPicPr preferRelativeResize="0">
            <a:picLocks noGrp="1"/>
          </p:cNvPicPr>
          <p:nvPr>
            <p:ph type="body" idx="1"/>
          </p:nvPr>
        </p:nvPicPr>
        <p:blipFill rotWithShape="1">
          <a:blip r:embed="rId3">
            <a:alphaModFix/>
          </a:blip>
          <a:srcRect/>
          <a:stretch/>
        </p:blipFill>
        <p:spPr>
          <a:xfrm>
            <a:off x="1395910" y="1046935"/>
            <a:ext cx="6352200" cy="4764000"/>
          </a:xfrm>
          <a:prstGeom prst="rect">
            <a:avLst/>
          </a:prstGeom>
          <a:noFill/>
          <a:ln>
            <a:noFill/>
          </a:ln>
        </p:spPr>
      </p:pic>
      <p:sp>
        <p:nvSpPr>
          <p:cNvPr id="297" name="Google Shape;297;p2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8" name="Google Shape;298;p21"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aphicFrame>
        <p:nvGraphicFramePr>
          <p:cNvPr id="304" name="Google Shape;304;p22"/>
          <p:cNvGraphicFramePr/>
          <p:nvPr/>
        </p:nvGraphicFramePr>
        <p:xfrm>
          <a:off x="1225599" y="605497"/>
          <a:ext cx="3000000" cy="3000000"/>
        </p:xfrm>
        <a:graphic>
          <a:graphicData uri="http://schemas.openxmlformats.org/drawingml/2006/table">
            <a:tbl>
              <a:tblPr firstRow="1" bandRow="1">
                <a:gradFill>
                  <a:gsLst>
                    <a:gs pos="0">
                      <a:srgbClr val="DAFEA4"/>
                    </a:gs>
                    <a:gs pos="35000">
                      <a:srgbClr val="E3FEBF"/>
                    </a:gs>
                    <a:gs pos="100000">
                      <a:srgbClr val="F4FEE6"/>
                    </a:gs>
                  </a:gsLst>
                  <a:lin ang="16200000" scaled="0"/>
                </a:gradFill>
                <a:tableStyleId>{4106BD17-05E0-4279-901C-B3627C93B69B}</a:tableStyleId>
              </a:tblPr>
              <a:tblGrid>
                <a:gridCol w="3484825">
                  <a:extLst>
                    <a:ext uri="{9D8B030D-6E8A-4147-A177-3AD203B41FA5}">
                      <a16:colId xmlns:a16="http://schemas.microsoft.com/office/drawing/2014/main" val="20000"/>
                    </a:ext>
                  </a:extLst>
                </a:gridCol>
                <a:gridCol w="3484825">
                  <a:extLst>
                    <a:ext uri="{9D8B030D-6E8A-4147-A177-3AD203B41FA5}">
                      <a16:colId xmlns:a16="http://schemas.microsoft.com/office/drawing/2014/main" val="20001"/>
                    </a:ext>
                  </a:extLst>
                </a:gridCol>
              </a:tblGrid>
              <a:tr h="1163725">
                <a:tc>
                  <a:txBody>
                    <a:bodyPr/>
                    <a:lstStyle/>
                    <a:p>
                      <a:pPr marL="0" marR="0" lvl="0" indent="0" algn="ctr" rtl="0">
                        <a:spcBef>
                          <a:spcPts val="0"/>
                        </a:spcBef>
                        <a:spcAft>
                          <a:spcPts val="0"/>
                        </a:spcAft>
                        <a:buNone/>
                      </a:pPr>
                      <a:r>
                        <a:rPr lang="en-US" sz="4000" u="sng" strike="noStrike" cap="none">
                          <a:solidFill>
                            <a:srgbClr val="008000"/>
                          </a:solidFill>
                        </a:rPr>
                        <a:t>Renewable</a:t>
                      </a:r>
                      <a:endParaRPr/>
                    </a:p>
                  </a:txBody>
                  <a:tcPr marL="91450" marR="91450" marT="45725" marB="45725">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4000" u="sng" strike="noStrike" cap="none">
                          <a:solidFill>
                            <a:srgbClr val="3F3F3F"/>
                          </a:solidFill>
                        </a:rPr>
                        <a:t>Non-renewable </a:t>
                      </a:r>
                      <a:endParaRPr/>
                    </a:p>
                  </a:txBody>
                  <a:tcPr marL="91450" marR="91450" marT="45725" marB="45725">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0"/>
                  </a:ext>
                </a:extLst>
              </a:tr>
              <a:tr h="1163725">
                <a:tc>
                  <a:txBody>
                    <a:bodyPr/>
                    <a:lstStyle/>
                    <a:p>
                      <a:pPr marL="0" marR="0" lvl="0" indent="0" algn="ctr" rtl="0">
                        <a:spcBef>
                          <a:spcPts val="0"/>
                        </a:spcBef>
                        <a:spcAft>
                          <a:spcPts val="0"/>
                        </a:spcAft>
                        <a:buNone/>
                      </a:pPr>
                      <a:r>
                        <a:rPr lang="en-US" sz="3600" b="0" u="none" strike="noStrike" cap="none">
                          <a:solidFill>
                            <a:srgbClr val="008000"/>
                          </a:solidFill>
                        </a:rPr>
                        <a:t>Water</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3600" u="none" strike="noStrike" cap="none">
                          <a:solidFill>
                            <a:srgbClr val="3F3F3F"/>
                          </a:solidFill>
                        </a:rPr>
                        <a:t>Coal</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1"/>
                  </a:ext>
                </a:extLst>
              </a:tr>
              <a:tr h="1163725">
                <a:tc>
                  <a:txBody>
                    <a:bodyPr/>
                    <a:lstStyle/>
                    <a:p>
                      <a:pPr marL="0" marR="0" lvl="0" indent="0" algn="ctr" rtl="0">
                        <a:spcBef>
                          <a:spcPts val="0"/>
                        </a:spcBef>
                        <a:spcAft>
                          <a:spcPts val="0"/>
                        </a:spcAft>
                        <a:buNone/>
                      </a:pPr>
                      <a:r>
                        <a:rPr lang="en-US" sz="3600" b="0" u="none" strike="noStrike" cap="none">
                          <a:solidFill>
                            <a:srgbClr val="008000"/>
                          </a:solidFill>
                        </a:rPr>
                        <a:t>Air</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3600" u="none" strike="noStrike" cap="none">
                          <a:solidFill>
                            <a:srgbClr val="3F3F3F"/>
                          </a:solidFill>
                        </a:rPr>
                        <a:t>Oil</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2"/>
                  </a:ext>
                </a:extLst>
              </a:tr>
              <a:tr h="1163725">
                <a:tc>
                  <a:txBody>
                    <a:bodyPr/>
                    <a:lstStyle/>
                    <a:p>
                      <a:pPr marL="0" marR="0" lvl="0" indent="0" algn="ctr" rtl="0">
                        <a:spcBef>
                          <a:spcPts val="0"/>
                        </a:spcBef>
                        <a:spcAft>
                          <a:spcPts val="0"/>
                        </a:spcAft>
                        <a:buNone/>
                      </a:pPr>
                      <a:r>
                        <a:rPr lang="en-US" sz="3600" b="0" u="none" strike="noStrike" cap="none">
                          <a:solidFill>
                            <a:srgbClr val="008000"/>
                          </a:solidFill>
                        </a:rPr>
                        <a:t>Plant Life</a:t>
                      </a:r>
                      <a:endParaRPr sz="3600" b="0" u="none" strike="noStrike" cap="none">
                        <a:solidFill>
                          <a:srgbClr val="008000"/>
                        </a:solidFill>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3600" u="none" strike="noStrike" cap="none">
                          <a:solidFill>
                            <a:srgbClr val="3F3F3F"/>
                          </a:solidFill>
                        </a:rPr>
                        <a:t>Natural Gas</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3"/>
                  </a:ext>
                </a:extLst>
              </a:tr>
              <a:tr h="1163725">
                <a:tc>
                  <a:txBody>
                    <a:bodyPr/>
                    <a:lstStyle/>
                    <a:p>
                      <a:pPr marL="0" marR="0" lvl="0" indent="0" algn="ctr" rtl="0">
                        <a:spcBef>
                          <a:spcPts val="0"/>
                        </a:spcBef>
                        <a:spcAft>
                          <a:spcPts val="0"/>
                        </a:spcAft>
                        <a:buNone/>
                      </a:pPr>
                      <a:r>
                        <a:rPr lang="en-US" sz="3600" b="0" u="none" strike="noStrike" cap="none">
                          <a:solidFill>
                            <a:srgbClr val="008000"/>
                          </a:solidFill>
                        </a:rPr>
                        <a:t>Sunlight</a:t>
                      </a:r>
                      <a:endParaRPr/>
                    </a:p>
                  </a:txBody>
                  <a:tcPr marL="91450" marR="91450" marT="45725" marB="45725">
                    <a:lnT w="12700" cap="flat" cmpd="sng">
                      <a:solidFill>
                        <a:srgbClr val="000000"/>
                      </a:solidFill>
                      <a:prstDash val="solid"/>
                      <a:round/>
                      <a:headEnd type="none" w="sm" len="sm"/>
                      <a:tailEnd type="none" w="sm" len="sm"/>
                    </a:lnT>
                  </a:tcPr>
                </a:tc>
                <a:tc>
                  <a:txBody>
                    <a:bodyPr/>
                    <a:lstStyle/>
                    <a:p>
                      <a:pPr marL="0" marR="0" lvl="0" indent="0" algn="ctr" rtl="0">
                        <a:spcBef>
                          <a:spcPts val="0"/>
                        </a:spcBef>
                        <a:spcAft>
                          <a:spcPts val="0"/>
                        </a:spcAft>
                        <a:buNone/>
                      </a:pPr>
                      <a:r>
                        <a:rPr lang="en-US" sz="3600" u="none" strike="noStrike" cap="none">
                          <a:solidFill>
                            <a:srgbClr val="3F3F3F"/>
                          </a:solidFill>
                        </a:rPr>
                        <a:t>Nuclear</a:t>
                      </a:r>
                      <a:endParaRPr/>
                    </a:p>
                  </a:txBody>
                  <a:tcPr marL="91450" marR="91450" marT="45725" marB="45725">
                    <a:lnT w="12700" cap="flat" cmpd="sng">
                      <a:solidFill>
                        <a:srgbClr val="000000"/>
                      </a:solidFill>
                      <a:prstDash val="solid"/>
                      <a:round/>
                      <a:headEnd type="none" w="sm" len="sm"/>
                      <a:tailEnd type="none" w="sm" len="sm"/>
                    </a:lnT>
                    <a:solidFill>
                      <a:srgbClr val="D8D8D8"/>
                    </a:solidFill>
                  </a:tcPr>
                </a:tc>
                <a:extLst>
                  <a:ext uri="{0D108BD9-81ED-4DB2-BD59-A6C34878D82A}">
                    <a16:rowId xmlns:a16="http://schemas.microsoft.com/office/drawing/2014/main" val="10004"/>
                  </a:ext>
                </a:extLst>
              </a:tr>
            </a:tbl>
          </a:graphicData>
        </a:graphic>
      </p:graphicFrame>
      <p:sp>
        <p:nvSpPr>
          <p:cNvPr id="305" name="Google Shape;305;p2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6" name="Google Shape;306;p22"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5"/>
          <p:cNvSpPr txBox="1"/>
          <p:nvPr/>
        </p:nvSpPr>
        <p:spPr>
          <a:xfrm>
            <a:off x="890337" y="310814"/>
            <a:ext cx="7796463"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Why is solar power a renewable resource?</a:t>
            </a:r>
            <a:endParaRPr/>
          </a:p>
        </p:txBody>
      </p:sp>
      <p:pic>
        <p:nvPicPr>
          <p:cNvPr id="319" name="Google Shape;319;p25"/>
          <p:cNvPicPr preferRelativeResize="0">
            <a:picLocks noGrp="1"/>
          </p:cNvPicPr>
          <p:nvPr>
            <p:ph type="body" idx="1"/>
          </p:nvPr>
        </p:nvPicPr>
        <p:blipFill rotWithShape="1">
          <a:blip r:embed="rId3">
            <a:alphaModFix/>
          </a:blip>
          <a:srcRect/>
          <a:stretch/>
        </p:blipFill>
        <p:spPr>
          <a:xfrm>
            <a:off x="457200" y="1865767"/>
            <a:ext cx="8229600" cy="3878297"/>
          </a:xfrm>
          <a:prstGeom prst="rect">
            <a:avLst/>
          </a:prstGeom>
          <a:noFill/>
          <a:ln>
            <a:noFill/>
          </a:ln>
        </p:spPr>
      </p:pic>
      <p:sp>
        <p:nvSpPr>
          <p:cNvPr id="320" name="Google Shape;320;p2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6"/>
          <p:cNvSpPr txBox="1">
            <a:spLocks noGrp="1"/>
          </p:cNvSpPr>
          <p:nvPr>
            <p:ph type="title"/>
          </p:nvPr>
        </p:nvSpPr>
        <p:spPr>
          <a:xfrm>
            <a:off x="1020758" y="43180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a:t>Why is water a renewable resource and how does it create energy?</a:t>
            </a:r>
            <a:endParaRPr/>
          </a:p>
        </p:txBody>
      </p:sp>
      <p:pic>
        <p:nvPicPr>
          <p:cNvPr id="327" name="Google Shape;327;p26" descr="ow To Use Water Energy - Clean Economy Center"/>
          <p:cNvPicPr preferRelativeResize="0">
            <a:picLocks noGrp="1"/>
          </p:cNvPicPr>
          <p:nvPr>
            <p:ph type="body" idx="1"/>
          </p:nvPr>
        </p:nvPicPr>
        <p:blipFill rotWithShape="1">
          <a:blip r:embed="rId3">
            <a:alphaModFix/>
          </a:blip>
          <a:srcRect/>
          <a:stretch/>
        </p:blipFill>
        <p:spPr>
          <a:xfrm>
            <a:off x="1395910" y="1595110"/>
            <a:ext cx="6352180" cy="4764135"/>
          </a:xfrm>
          <a:prstGeom prst="rect">
            <a:avLst/>
          </a:prstGeom>
          <a:noFill/>
          <a:ln>
            <a:noFill/>
          </a:ln>
        </p:spPr>
      </p:pic>
      <p:sp>
        <p:nvSpPr>
          <p:cNvPr id="328" name="Google Shape;328;p2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7"/>
          <p:cNvSpPr txBox="1">
            <a:spLocks noGrp="1"/>
          </p:cNvSpPr>
          <p:nvPr>
            <p:ph type="title"/>
          </p:nvPr>
        </p:nvSpPr>
        <p:spPr>
          <a:xfrm>
            <a:off x="1225517" y="424771"/>
            <a:ext cx="7481558"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alibri"/>
              <a:buNone/>
            </a:pPr>
            <a:r>
              <a:rPr lang="en-US" sz="4000"/>
              <a:t>Give your own example of a renewable resource.</a:t>
            </a:r>
            <a:endParaRPr/>
          </a:p>
        </p:txBody>
      </p:sp>
      <p:sp>
        <p:nvSpPr>
          <p:cNvPr id="335" name="Google Shape;335;p2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6" name="Google Shape;336;p27"/>
          <p:cNvPicPr preferRelativeResize="0"/>
          <p:nvPr/>
        </p:nvPicPr>
        <p:blipFill rotWithShape="1">
          <a:blip r:embed="rId4">
            <a:alphaModFix/>
          </a:blip>
          <a:srcRect/>
          <a:stretch/>
        </p:blipFill>
        <p:spPr>
          <a:xfrm>
            <a:off x="1202306" y="1599054"/>
            <a:ext cx="6410850" cy="419989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
          <p:cNvSpPr txBox="1">
            <a:spLocks noGrp="1"/>
          </p:cNvSpPr>
          <p:nvPr>
            <p:ph type="title"/>
          </p:nvPr>
        </p:nvSpPr>
        <p:spPr>
          <a:xfrm>
            <a:off x="618565" y="528916"/>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a:t>Big Question: </a:t>
            </a:r>
            <a:r>
              <a:rPr lang="en-US" sz="3600"/>
              <a:t>How do the resources we use affect humans and the environment?</a:t>
            </a:r>
            <a:br>
              <a:rPr lang="en-US"/>
            </a:br>
            <a:endParaRPr/>
          </a:p>
        </p:txBody>
      </p:sp>
      <p:sp>
        <p:nvSpPr>
          <p:cNvPr id="128" name="Google Shape;128;p3" descr="Lightbulb and gear"/>
          <p:cNvSpPr/>
          <p:nvPr/>
        </p:nvSpPr>
        <p:spPr>
          <a:xfrm>
            <a:off x="95922" y="240153"/>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9" name="Google Shape;129;p3"/>
          <p:cNvPicPr preferRelativeResize="0">
            <a:picLocks noGrp="1"/>
          </p:cNvPicPr>
          <p:nvPr>
            <p:ph type="body" idx="1"/>
          </p:nvPr>
        </p:nvPicPr>
        <p:blipFill rotWithShape="1">
          <a:blip r:embed="rId4">
            <a:alphaModFix/>
          </a:blip>
          <a:srcRect/>
          <a:stretch/>
        </p:blipFill>
        <p:spPr>
          <a:xfrm>
            <a:off x="382781" y="2201652"/>
            <a:ext cx="8241265" cy="334801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3" name="Google Shape;343;p28"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29" descr="MW-EK746_oil_pu_20160420135646_ZH.jpg"/>
          <p:cNvPicPr preferRelativeResize="0">
            <a:picLocks noGrp="1"/>
          </p:cNvPicPr>
          <p:nvPr>
            <p:ph type="body" idx="1"/>
          </p:nvPr>
        </p:nvPicPr>
        <p:blipFill rotWithShape="1">
          <a:blip r:embed="rId3">
            <a:alphaModFix/>
          </a:blip>
          <a:srcRect/>
          <a:stretch/>
        </p:blipFill>
        <p:spPr>
          <a:xfrm>
            <a:off x="551933" y="1166013"/>
            <a:ext cx="8040000" cy="4526100"/>
          </a:xfrm>
          <a:prstGeom prst="rect">
            <a:avLst/>
          </a:prstGeom>
          <a:noFill/>
          <a:ln>
            <a:noFill/>
          </a:ln>
        </p:spPr>
      </p:pic>
      <p:sp>
        <p:nvSpPr>
          <p:cNvPr id="350" name="Google Shape;350;p2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1" name="Google Shape;351;p29"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30" descr="dreamstime_xl_37779369.jpg"/>
          <p:cNvPicPr preferRelativeResize="0">
            <a:picLocks noGrp="1"/>
          </p:cNvPicPr>
          <p:nvPr>
            <p:ph type="body" idx="1"/>
          </p:nvPr>
        </p:nvPicPr>
        <p:blipFill rotWithShape="1">
          <a:blip r:embed="rId3">
            <a:alphaModFix/>
          </a:blip>
          <a:srcRect/>
          <a:stretch/>
        </p:blipFill>
        <p:spPr>
          <a:xfrm>
            <a:off x="1233908" y="1600200"/>
            <a:ext cx="6676184" cy="4525963"/>
          </a:xfrm>
          <a:prstGeom prst="rect">
            <a:avLst/>
          </a:prstGeom>
          <a:noFill/>
          <a:ln>
            <a:noFill/>
          </a:ln>
        </p:spPr>
      </p:pic>
      <p:sp>
        <p:nvSpPr>
          <p:cNvPr id="358" name="Google Shape;358;p3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9" name="Google Shape;359;p30"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1"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2"/>
          <p:cNvSpPr txBox="1">
            <a:spLocks noGrp="1"/>
          </p:cNvSpPr>
          <p:nvPr>
            <p:ph type="title"/>
          </p:nvPr>
        </p:nvSpPr>
        <p:spPr>
          <a:xfrm>
            <a:off x="849542" y="274638"/>
            <a:ext cx="7837258"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alibri"/>
              <a:buNone/>
            </a:pPr>
            <a:r>
              <a:rPr lang="en-US" sz="4000"/>
              <a:t>Is oil a renewable resource? Why or why not?</a:t>
            </a:r>
            <a:endParaRPr/>
          </a:p>
        </p:txBody>
      </p:sp>
      <p:pic>
        <p:nvPicPr>
          <p:cNvPr id="372" name="Google Shape;372;p32" descr="MW-EK746_oil_pu_20160420135646_ZH.jpg"/>
          <p:cNvPicPr preferRelativeResize="0">
            <a:picLocks noGrp="1"/>
          </p:cNvPicPr>
          <p:nvPr>
            <p:ph type="body" idx="1"/>
          </p:nvPr>
        </p:nvPicPr>
        <p:blipFill rotWithShape="1">
          <a:blip r:embed="rId3">
            <a:alphaModFix/>
          </a:blip>
          <a:srcRect/>
          <a:stretch/>
        </p:blipFill>
        <p:spPr>
          <a:xfrm>
            <a:off x="551933" y="1600200"/>
            <a:ext cx="8040133" cy="4525963"/>
          </a:xfrm>
          <a:prstGeom prst="rect">
            <a:avLst/>
          </a:prstGeom>
          <a:noFill/>
          <a:ln>
            <a:noFill/>
          </a:ln>
        </p:spPr>
      </p:pic>
      <p:sp>
        <p:nvSpPr>
          <p:cNvPr id="373" name="Google Shape;373;p3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3"/>
          <p:cNvSpPr txBox="1">
            <a:spLocks noGrp="1"/>
          </p:cNvSpPr>
          <p:nvPr>
            <p:ph type="title"/>
          </p:nvPr>
        </p:nvSpPr>
        <p:spPr>
          <a:xfrm>
            <a:off x="914400" y="278042"/>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a:t>Why is gasoline </a:t>
            </a:r>
            <a:r>
              <a:rPr lang="en-US" sz="3600" b="1" u="sng">
                <a:solidFill>
                  <a:srgbClr val="FF0000"/>
                </a:solidFill>
              </a:rPr>
              <a:t>not</a:t>
            </a:r>
            <a:r>
              <a:rPr lang="en-US" sz="3600"/>
              <a:t> a renewable resource?</a:t>
            </a:r>
            <a:endParaRPr/>
          </a:p>
        </p:txBody>
      </p:sp>
      <p:pic>
        <p:nvPicPr>
          <p:cNvPr id="380" name="Google Shape;380;p33" descr="dreamstime_xl_37779369.jpg"/>
          <p:cNvPicPr preferRelativeResize="0">
            <a:picLocks noGrp="1"/>
          </p:cNvPicPr>
          <p:nvPr>
            <p:ph type="body" idx="1"/>
          </p:nvPr>
        </p:nvPicPr>
        <p:blipFill rotWithShape="1">
          <a:blip r:embed="rId3">
            <a:alphaModFix/>
          </a:blip>
          <a:srcRect/>
          <a:stretch/>
        </p:blipFill>
        <p:spPr>
          <a:xfrm>
            <a:off x="1233908" y="1600200"/>
            <a:ext cx="6676184" cy="4525963"/>
          </a:xfrm>
          <a:prstGeom prst="rect">
            <a:avLst/>
          </a:prstGeom>
          <a:noFill/>
          <a:ln>
            <a:noFill/>
          </a:ln>
        </p:spPr>
      </p:pic>
      <p:sp>
        <p:nvSpPr>
          <p:cNvPr id="381" name="Google Shape;381;p3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4"/>
          <p:cNvSpPr txBox="1">
            <a:spLocks noGrp="1"/>
          </p:cNvSpPr>
          <p:nvPr>
            <p:ph type="title"/>
          </p:nvPr>
        </p:nvSpPr>
        <p:spPr>
          <a:xfrm>
            <a:off x="1187113" y="679095"/>
            <a:ext cx="7828547"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alibri"/>
              <a:buNone/>
            </a:pPr>
            <a:r>
              <a:rPr lang="en-US" sz="4000"/>
              <a:t>Can you think of something that is </a:t>
            </a:r>
            <a:r>
              <a:rPr lang="en-US" sz="4000" b="1" u="sng">
                <a:solidFill>
                  <a:srgbClr val="FF0000"/>
                </a:solidFill>
              </a:rPr>
              <a:t>NOT</a:t>
            </a:r>
            <a:r>
              <a:rPr lang="en-US" sz="4000"/>
              <a:t> a renewable resource? Explain your answer.</a:t>
            </a:r>
            <a:endParaRPr/>
          </a:p>
        </p:txBody>
      </p:sp>
      <p:sp>
        <p:nvSpPr>
          <p:cNvPr id="388" name="Google Shape;388;p3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9" name="Google Shape;389;p34"/>
          <p:cNvPicPr preferRelativeResize="0"/>
          <p:nvPr/>
        </p:nvPicPr>
        <p:blipFill rotWithShape="1">
          <a:blip r:embed="rId4">
            <a:alphaModFix/>
          </a:blip>
          <a:srcRect/>
          <a:stretch/>
        </p:blipFill>
        <p:spPr>
          <a:xfrm>
            <a:off x="1328481" y="2411229"/>
            <a:ext cx="6410850" cy="4199895"/>
          </a:xfrm>
          <a:prstGeom prst="rect">
            <a:avLst/>
          </a:prstGeom>
          <a:noFill/>
          <a:ln>
            <a:noFill/>
          </a:ln>
        </p:spPr>
      </p:pic>
      <p:sp>
        <p:nvSpPr>
          <p:cNvPr id="390" name="Google Shape;390;p34"/>
          <p:cNvSpPr txBox="1"/>
          <p:nvPr/>
        </p:nvSpPr>
        <p:spPr>
          <a:xfrm>
            <a:off x="1187125" y="2948175"/>
            <a:ext cx="22545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200">
                <a:latin typeface="Calibri"/>
                <a:ea typeface="Calibri"/>
                <a:cs typeface="Calibri"/>
                <a:sym typeface="Calibri"/>
              </a:rPr>
              <a:t>NON</a:t>
            </a:r>
            <a:endParaRPr sz="7200">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5"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7" name="Google Shape;397;p35"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6"/>
          <p:cNvSpPr txBox="1"/>
          <p:nvPr/>
        </p:nvSpPr>
        <p:spPr>
          <a:xfrm>
            <a:off x="1344705" y="1278652"/>
            <a:ext cx="6974541"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Renewable</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		Renew    -able</a:t>
            </a:r>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404" name="Google Shape;404;p36"/>
          <p:cNvCxnSpPr/>
          <p:nvPr/>
        </p:nvCxnSpPr>
        <p:spPr>
          <a:xfrm flipH="1">
            <a:off x="3687745" y="2210637"/>
            <a:ext cx="522514"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405" name="Google Shape;405;p36"/>
          <p:cNvCxnSpPr/>
          <p:nvPr/>
        </p:nvCxnSpPr>
        <p:spPr>
          <a:xfrm>
            <a:off x="5926016" y="2210637"/>
            <a:ext cx="464736" cy="1218363"/>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406" name="Google Shape;406;p36"/>
          <p:cNvSpPr txBox="1"/>
          <p:nvPr/>
        </p:nvSpPr>
        <p:spPr>
          <a:xfrm>
            <a:off x="2723103" y="4310743"/>
            <a:ext cx="15876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(root word)</a:t>
            </a:r>
            <a:endParaRPr/>
          </a:p>
        </p:txBody>
      </p:sp>
      <p:sp>
        <p:nvSpPr>
          <p:cNvPr id="407" name="Google Shape;407;p36"/>
          <p:cNvSpPr txBox="1"/>
          <p:nvPr/>
        </p:nvSpPr>
        <p:spPr>
          <a:xfrm>
            <a:off x="6309526" y="4308286"/>
            <a:ext cx="86248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(suffix)</a:t>
            </a:r>
            <a:endParaRPr/>
          </a:p>
        </p:txBody>
      </p:sp>
      <p:sp>
        <p:nvSpPr>
          <p:cNvPr id="408" name="Google Shape;408;p3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9" name="Google Shape;409;p36"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7"/>
          <p:cNvSpPr txBox="1"/>
          <p:nvPr/>
        </p:nvSpPr>
        <p:spPr>
          <a:xfrm>
            <a:off x="1971988" y="1278652"/>
            <a:ext cx="5522506"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Renewable</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Renew       -able</a:t>
            </a:r>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416" name="Google Shape;416;p37"/>
          <p:cNvCxnSpPr/>
          <p:nvPr/>
        </p:nvCxnSpPr>
        <p:spPr>
          <a:xfrm flipH="1">
            <a:off x="3687745" y="2210637"/>
            <a:ext cx="522514"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417" name="Google Shape;417;p37"/>
          <p:cNvCxnSpPr/>
          <p:nvPr/>
        </p:nvCxnSpPr>
        <p:spPr>
          <a:xfrm>
            <a:off x="3356149" y="4387951"/>
            <a:ext cx="854110" cy="922574"/>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418" name="Google Shape;418;p37"/>
          <p:cNvSpPr/>
          <p:nvPr/>
        </p:nvSpPr>
        <p:spPr>
          <a:xfrm>
            <a:off x="1518790" y="3294588"/>
            <a:ext cx="3315956" cy="1083951"/>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9" name="Google Shape;419;p37"/>
          <p:cNvSpPr txBox="1"/>
          <p:nvPr/>
        </p:nvSpPr>
        <p:spPr>
          <a:xfrm>
            <a:off x="3783203" y="5319937"/>
            <a:ext cx="2599668" cy="64633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to make new</a:t>
            </a:r>
            <a:endParaRPr sz="3600">
              <a:solidFill>
                <a:schemeClr val="dk1"/>
              </a:solidFill>
              <a:latin typeface="Calibri"/>
              <a:ea typeface="Calibri"/>
              <a:cs typeface="Calibri"/>
              <a:sym typeface="Calibri"/>
            </a:endParaRPr>
          </a:p>
        </p:txBody>
      </p:sp>
      <p:sp>
        <p:nvSpPr>
          <p:cNvPr id="420" name="Google Shape;420;p3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1" name="Google Shape;421;p37"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3200"/>
              <a:buFont typeface="Calibri"/>
              <a:buNone/>
            </a:pPr>
            <a:r>
              <a:rPr lang="en-US" b="1"/>
              <a:t>Activity: Energy Detective</a:t>
            </a:r>
            <a:endParaRPr/>
          </a:p>
          <a:p>
            <a:pPr marL="0" marR="0" lvl="0" indent="0" algn="l" rtl="0">
              <a:lnSpc>
                <a:spcPct val="100000"/>
              </a:lnSpc>
              <a:spcBef>
                <a:spcPts val="0"/>
              </a:spcBef>
              <a:spcAft>
                <a:spcPts val="0"/>
              </a:spcAft>
              <a:buClr>
                <a:schemeClr val="dk1"/>
              </a:buClr>
              <a:buSzPts val="2000"/>
              <a:buFont typeface="Calibri"/>
              <a:buNone/>
            </a:pPr>
            <a:r>
              <a:rPr lang="en-US" sz="2000"/>
              <a:t>Students will look for energy, collecting "energy evidence," and then come up with their own definition of energy. They will understand different forms of energy and how they are used in everyday life. Activity can be found </a:t>
            </a:r>
            <a:r>
              <a:rPr lang="en-US" sz="2000" u="sng">
                <a:solidFill>
                  <a:schemeClr val="hlink"/>
                </a:solidFill>
                <a:hlinkClick r:id="rId3"/>
              </a:rPr>
              <a:t>here. </a:t>
            </a:r>
            <a:endParaRPr sz="2000"/>
          </a:p>
          <a:p>
            <a:pPr marL="0" marR="0" lvl="0" indent="0" algn="l" rtl="0">
              <a:lnSpc>
                <a:spcPct val="100000"/>
              </a:lnSpc>
              <a:spcBef>
                <a:spcPts val="0"/>
              </a:spcBef>
              <a:spcAft>
                <a:spcPts val="0"/>
              </a:spcAft>
              <a:buClr>
                <a:schemeClr val="dk1"/>
              </a:buClr>
              <a:buSzPts val="2000"/>
              <a:buFont typeface="Calibri"/>
              <a:buNone/>
            </a:pPr>
            <a:endParaRPr sz="2000"/>
          </a:p>
          <a:p>
            <a:pPr marL="0" marR="0" lvl="0" indent="0" algn="l" rtl="0">
              <a:lnSpc>
                <a:spcPct val="100000"/>
              </a:lnSpc>
              <a:spcBef>
                <a:spcPts val="0"/>
              </a:spcBef>
              <a:spcAft>
                <a:spcPts val="0"/>
              </a:spcAft>
              <a:buClr>
                <a:schemeClr val="dk1"/>
              </a:buClr>
              <a:buSzPts val="2000"/>
              <a:buFont typeface="Calibri"/>
              <a:buNone/>
            </a:pPr>
            <a:endParaRPr sz="2000"/>
          </a:p>
        </p:txBody>
      </p:sp>
      <p:sp>
        <p:nvSpPr>
          <p:cNvPr id="136" name="Google Shape;136;p4"/>
          <p:cNvSpPr txBox="1"/>
          <p:nvPr/>
        </p:nvSpPr>
        <p:spPr>
          <a:xfrm>
            <a:off x="2301072" y="424395"/>
            <a:ext cx="4736726"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Demonstration</a:t>
            </a:r>
            <a:endParaRPr/>
          </a:p>
        </p:txBody>
      </p:sp>
      <p:sp>
        <p:nvSpPr>
          <p:cNvPr id="137" name="Google Shape;137;p4" descr="Classroom"/>
          <p:cNvSpPr/>
          <p:nvPr/>
        </p:nvSpPr>
        <p:spPr>
          <a:xfrm>
            <a:off x="89585" y="166218"/>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 name="Google Shape;138;p4"/>
          <p:cNvPicPr preferRelativeResize="0"/>
          <p:nvPr/>
        </p:nvPicPr>
        <p:blipFill rotWithShape="1">
          <a:blip r:embed="rId5">
            <a:alphaModFix/>
          </a:blip>
          <a:srcRect/>
          <a:stretch/>
        </p:blipFill>
        <p:spPr>
          <a:xfrm>
            <a:off x="2885831" y="3008923"/>
            <a:ext cx="2495062" cy="361784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8"/>
          <p:cNvSpPr txBox="1"/>
          <p:nvPr/>
        </p:nvSpPr>
        <p:spPr>
          <a:xfrm>
            <a:off x="1971988" y="1278652"/>
            <a:ext cx="5554227"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Renewable</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Renew       -able</a:t>
            </a:r>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428" name="Google Shape;428;p38"/>
          <p:cNvCxnSpPr/>
          <p:nvPr/>
        </p:nvCxnSpPr>
        <p:spPr>
          <a:xfrm>
            <a:off x="5926016" y="2210637"/>
            <a:ext cx="464736" cy="1218363"/>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429" name="Google Shape;429;p38"/>
          <p:cNvSpPr txBox="1"/>
          <p:nvPr/>
        </p:nvSpPr>
        <p:spPr>
          <a:xfrm>
            <a:off x="590340" y="5006305"/>
            <a:ext cx="7963317" cy="95410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Suffix that turns a verb (to make new) into a adjective (renewed). </a:t>
            </a:r>
            <a:endParaRPr/>
          </a:p>
        </p:txBody>
      </p:sp>
      <p:cxnSp>
        <p:nvCxnSpPr>
          <p:cNvPr id="430" name="Google Shape;430;p38"/>
          <p:cNvCxnSpPr/>
          <p:nvPr/>
        </p:nvCxnSpPr>
        <p:spPr>
          <a:xfrm flipH="1">
            <a:off x="6069204" y="4190163"/>
            <a:ext cx="477297" cy="753626"/>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431" name="Google Shape;431;p38"/>
          <p:cNvSpPr/>
          <p:nvPr/>
        </p:nvSpPr>
        <p:spPr>
          <a:xfrm>
            <a:off x="5566787" y="3491802"/>
            <a:ext cx="1959428" cy="698361"/>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2" name="Google Shape;432;p3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3" name="Google Shape;433;p38"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39"/>
          <p:cNvSpPr txBox="1"/>
          <p:nvPr/>
        </p:nvSpPr>
        <p:spPr>
          <a:xfrm>
            <a:off x="1165608" y="1188217"/>
            <a:ext cx="6581671"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Renew       -able</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6400" b="1">
                <a:solidFill>
                  <a:schemeClr val="dk1"/>
                </a:solidFill>
                <a:latin typeface="Calibri"/>
                <a:ea typeface="Calibri"/>
                <a:cs typeface="Calibri"/>
                <a:sym typeface="Calibri"/>
              </a:rPr>
              <a:t>Renewable</a:t>
            </a:r>
            <a:endParaRPr/>
          </a:p>
        </p:txBody>
      </p:sp>
      <p:sp>
        <p:nvSpPr>
          <p:cNvPr id="440" name="Google Shape;440;p39"/>
          <p:cNvSpPr txBox="1"/>
          <p:nvPr/>
        </p:nvSpPr>
        <p:spPr>
          <a:xfrm>
            <a:off x="1566286" y="4940190"/>
            <a:ext cx="5246889" cy="52322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Something that is made new again. </a:t>
            </a:r>
            <a:endParaRPr sz="2800">
              <a:solidFill>
                <a:schemeClr val="dk1"/>
              </a:solidFill>
              <a:latin typeface="Calibri"/>
              <a:ea typeface="Calibri"/>
              <a:cs typeface="Calibri"/>
              <a:sym typeface="Calibri"/>
            </a:endParaRPr>
          </a:p>
        </p:txBody>
      </p:sp>
      <p:sp>
        <p:nvSpPr>
          <p:cNvPr id="441" name="Google Shape;441;p39"/>
          <p:cNvSpPr/>
          <p:nvPr/>
        </p:nvSpPr>
        <p:spPr>
          <a:xfrm>
            <a:off x="4571999" y="1372004"/>
            <a:ext cx="663191" cy="723481"/>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2" name="Google Shape;442;p39"/>
          <p:cNvSpPr/>
          <p:nvPr/>
        </p:nvSpPr>
        <p:spPr>
          <a:xfrm>
            <a:off x="4340888" y="4059534"/>
            <a:ext cx="371789" cy="880656"/>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3" name="Google Shape;443;p3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4" name="Google Shape;444;p39"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0"/>
          <p:cNvSpPr txBox="1">
            <a:spLocks noGrp="1"/>
          </p:cNvSpPr>
          <p:nvPr>
            <p:ph type="title"/>
          </p:nvPr>
        </p:nvSpPr>
        <p:spPr>
          <a:xfrm>
            <a:off x="53788" y="654075"/>
            <a:ext cx="9144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sz="3200"/>
              <a:t>So, when we use the term </a:t>
            </a:r>
            <a:r>
              <a:rPr lang="en-US" sz="3200" b="1">
                <a:solidFill>
                  <a:srgbClr val="FF0000"/>
                </a:solidFill>
              </a:rPr>
              <a:t>renewable</a:t>
            </a:r>
            <a:r>
              <a:rPr lang="en-US" sz="3200"/>
              <a:t>, we are talking about </a:t>
            </a:r>
            <a:r>
              <a:rPr lang="en-US" sz="3200" b="1"/>
              <a:t>natural</a:t>
            </a:r>
            <a:r>
              <a:rPr lang="en-US" sz="3200"/>
              <a:t> </a:t>
            </a:r>
            <a:r>
              <a:rPr lang="en-US" sz="3200" b="1"/>
              <a:t>resources that can be used again.</a:t>
            </a:r>
            <a:endParaRPr sz="3200"/>
          </a:p>
        </p:txBody>
      </p:sp>
      <p:pic>
        <p:nvPicPr>
          <p:cNvPr id="451" name="Google Shape;451;p40" descr="dreamstime_xl_89159318.jpg"/>
          <p:cNvPicPr preferRelativeResize="0">
            <a:picLocks noGrp="1"/>
          </p:cNvPicPr>
          <p:nvPr>
            <p:ph type="body" idx="1"/>
          </p:nvPr>
        </p:nvPicPr>
        <p:blipFill rotWithShape="1">
          <a:blip r:embed="rId3">
            <a:alphaModFix/>
          </a:blip>
          <a:srcRect/>
          <a:stretch/>
        </p:blipFill>
        <p:spPr>
          <a:xfrm>
            <a:off x="1232786" y="1976718"/>
            <a:ext cx="6786004" cy="4525963"/>
          </a:xfrm>
          <a:prstGeom prst="rect">
            <a:avLst/>
          </a:prstGeom>
          <a:noFill/>
          <a:ln>
            <a:noFill/>
          </a:ln>
        </p:spPr>
      </p:pic>
      <p:sp>
        <p:nvSpPr>
          <p:cNvPr id="452" name="Google Shape;452;p4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3" name="Google Shape;453;p40" descr="Labor"/>
          <p:cNvPicPr preferRelativeResize="0"/>
          <p:nvPr/>
        </p:nvPicPr>
        <p:blipFill rotWithShape="1">
          <a:blip r:embed="rId5">
            <a:alphaModFix/>
          </a:blip>
          <a:srcRect/>
          <a:stretch/>
        </p:blipFill>
        <p:spPr>
          <a:xfrm>
            <a:off x="735230" y="165754"/>
            <a:ext cx="403722" cy="40372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1"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grpSp>
        <p:nvGrpSpPr>
          <p:cNvPr id="465" name="Google Shape;465;p42"/>
          <p:cNvGrpSpPr/>
          <p:nvPr/>
        </p:nvGrpSpPr>
        <p:grpSpPr>
          <a:xfrm>
            <a:off x="1584148" y="2004630"/>
            <a:ext cx="5975704" cy="4687616"/>
            <a:chOff x="1518790" y="1278652"/>
            <a:chExt cx="5975704" cy="4687616"/>
          </a:xfrm>
        </p:grpSpPr>
        <p:sp>
          <p:nvSpPr>
            <p:cNvPr id="466" name="Google Shape;466;p42"/>
            <p:cNvSpPr txBox="1"/>
            <p:nvPr/>
          </p:nvSpPr>
          <p:spPr>
            <a:xfrm>
              <a:off x="1971988" y="1278652"/>
              <a:ext cx="5522506"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Renewable</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Renew</a:t>
              </a:r>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467" name="Google Shape;467;p42"/>
            <p:cNvCxnSpPr/>
            <p:nvPr/>
          </p:nvCxnSpPr>
          <p:spPr>
            <a:xfrm flipH="1">
              <a:off x="3687745" y="2210637"/>
              <a:ext cx="522514"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468" name="Google Shape;468;p42"/>
            <p:cNvCxnSpPr/>
            <p:nvPr/>
          </p:nvCxnSpPr>
          <p:spPr>
            <a:xfrm>
              <a:off x="3356149" y="4387951"/>
              <a:ext cx="854110" cy="922574"/>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469" name="Google Shape;469;p42"/>
            <p:cNvSpPr/>
            <p:nvPr/>
          </p:nvSpPr>
          <p:spPr>
            <a:xfrm>
              <a:off x="1518790" y="3294588"/>
              <a:ext cx="3315956" cy="1083951"/>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0" name="Google Shape;470;p42"/>
            <p:cNvSpPr txBox="1"/>
            <p:nvPr/>
          </p:nvSpPr>
          <p:spPr>
            <a:xfrm>
              <a:off x="3783203" y="5319937"/>
              <a:ext cx="2599668" cy="64633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a:t>
              </a:r>
              <a:endParaRPr/>
            </a:p>
          </p:txBody>
        </p:sp>
      </p:grpSp>
      <p:sp>
        <p:nvSpPr>
          <p:cNvPr id="471" name="Google Shape;471;p42"/>
          <p:cNvSpPr txBox="1">
            <a:spLocks noGrp="1"/>
          </p:cNvSpPr>
          <p:nvPr>
            <p:ph type="title"/>
          </p:nvPr>
        </p:nvSpPr>
        <p:spPr>
          <a:xfrm>
            <a:off x="917214" y="403804"/>
            <a:ext cx="78285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alibri"/>
              <a:buNone/>
            </a:pPr>
            <a:r>
              <a:rPr lang="en-US" sz="4000"/>
              <a:t>What does the root word renew mean?</a:t>
            </a:r>
            <a:endParaRPr/>
          </a:p>
        </p:txBody>
      </p:sp>
      <p:sp>
        <p:nvSpPr>
          <p:cNvPr id="472" name="Google Shape;472;p4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43"/>
          <p:cNvSpPr txBox="1"/>
          <p:nvPr/>
        </p:nvSpPr>
        <p:spPr>
          <a:xfrm>
            <a:off x="1971988" y="1278652"/>
            <a:ext cx="5554227"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Renewable</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Renew       -able</a:t>
            </a:r>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479" name="Google Shape;479;p43"/>
          <p:cNvCxnSpPr/>
          <p:nvPr/>
        </p:nvCxnSpPr>
        <p:spPr>
          <a:xfrm>
            <a:off x="5926016" y="2210637"/>
            <a:ext cx="464736" cy="1218363"/>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480" name="Google Shape;480;p43"/>
          <p:cNvSpPr txBox="1"/>
          <p:nvPr/>
        </p:nvSpPr>
        <p:spPr>
          <a:xfrm>
            <a:off x="5165559" y="5006305"/>
            <a:ext cx="2165684" cy="52322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a:t>
            </a:r>
            <a:endParaRPr/>
          </a:p>
        </p:txBody>
      </p:sp>
      <p:cxnSp>
        <p:nvCxnSpPr>
          <p:cNvPr id="481" name="Google Shape;481;p43"/>
          <p:cNvCxnSpPr/>
          <p:nvPr/>
        </p:nvCxnSpPr>
        <p:spPr>
          <a:xfrm flipH="1">
            <a:off x="6069204" y="4190163"/>
            <a:ext cx="477297" cy="753626"/>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482" name="Google Shape;482;p43"/>
          <p:cNvSpPr/>
          <p:nvPr/>
        </p:nvSpPr>
        <p:spPr>
          <a:xfrm>
            <a:off x="5566787" y="3491802"/>
            <a:ext cx="1959428" cy="698361"/>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3" name="Google Shape;483;p43"/>
          <p:cNvSpPr txBox="1">
            <a:spLocks noGrp="1"/>
          </p:cNvSpPr>
          <p:nvPr>
            <p:ph type="title"/>
          </p:nvPr>
        </p:nvSpPr>
        <p:spPr>
          <a:xfrm>
            <a:off x="1251285" y="30145"/>
            <a:ext cx="7828547"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alibri"/>
              <a:buNone/>
            </a:pPr>
            <a:r>
              <a:rPr lang="en-US" sz="4000"/>
              <a:t>What does the suffix -able mean?</a:t>
            </a:r>
            <a:endParaRPr/>
          </a:p>
        </p:txBody>
      </p:sp>
      <p:sp>
        <p:nvSpPr>
          <p:cNvPr id="484" name="Google Shape;484;p4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44"/>
          <p:cNvSpPr txBox="1">
            <a:spLocks noGrp="1"/>
          </p:cNvSpPr>
          <p:nvPr>
            <p:ph type="title"/>
          </p:nvPr>
        </p:nvSpPr>
        <p:spPr>
          <a:xfrm>
            <a:off x="849542" y="278042"/>
            <a:ext cx="81339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sz="3200"/>
              <a:t>So when we put our root word </a:t>
            </a:r>
            <a:r>
              <a:rPr lang="en-US" sz="3200" b="1" u="sng"/>
              <a:t>renew</a:t>
            </a:r>
            <a:r>
              <a:rPr lang="en-US" sz="3200"/>
              <a:t> and our suffix –</a:t>
            </a:r>
            <a:r>
              <a:rPr lang="en-US" sz="3200" b="1" u="sng"/>
              <a:t>able</a:t>
            </a:r>
            <a:r>
              <a:rPr lang="en-US" sz="3200"/>
              <a:t> together, how does this help us remember what </a:t>
            </a:r>
            <a:r>
              <a:rPr lang="en-US" sz="3200" b="1">
                <a:solidFill>
                  <a:srgbClr val="FF0000"/>
                </a:solidFill>
              </a:rPr>
              <a:t>renewable</a:t>
            </a:r>
            <a:r>
              <a:rPr lang="en-US" sz="3200"/>
              <a:t> means?</a:t>
            </a:r>
            <a:endParaRPr/>
          </a:p>
        </p:txBody>
      </p:sp>
      <p:pic>
        <p:nvPicPr>
          <p:cNvPr id="491" name="Google Shape;491;p44" descr="dreamstime_xl_89159318.jpg"/>
          <p:cNvPicPr preferRelativeResize="0">
            <a:picLocks noGrp="1"/>
          </p:cNvPicPr>
          <p:nvPr>
            <p:ph type="body" idx="1"/>
          </p:nvPr>
        </p:nvPicPr>
        <p:blipFill rotWithShape="1">
          <a:blip r:embed="rId3">
            <a:alphaModFix/>
          </a:blip>
          <a:srcRect/>
          <a:stretch/>
        </p:blipFill>
        <p:spPr>
          <a:xfrm>
            <a:off x="1232786" y="1976718"/>
            <a:ext cx="6786000" cy="4526100"/>
          </a:xfrm>
          <a:prstGeom prst="rect">
            <a:avLst/>
          </a:prstGeom>
          <a:noFill/>
          <a:ln>
            <a:noFill/>
          </a:ln>
        </p:spPr>
      </p:pic>
      <p:sp>
        <p:nvSpPr>
          <p:cNvPr id="492" name="Google Shape;492;p4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a:t>What is a renewable resource?</a:t>
            </a:r>
            <a:endParaRPr/>
          </a:p>
        </p:txBody>
      </p:sp>
      <p:sp>
        <p:nvSpPr>
          <p:cNvPr id="499" name="Google Shape;499;p46"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0" name="Google Shape;500;p46" descr="dreamstime_xl_89159318.jpg"/>
          <p:cNvPicPr preferRelativeResize="0">
            <a:picLocks noGrp="1"/>
          </p:cNvPicPr>
          <p:nvPr>
            <p:ph type="body" idx="1"/>
          </p:nvPr>
        </p:nvPicPr>
        <p:blipFill rotWithShape="1">
          <a:blip r:embed="rId4">
            <a:alphaModFix/>
          </a:blip>
          <a:srcRect/>
          <a:stretch/>
        </p:blipFill>
        <p:spPr>
          <a:xfrm>
            <a:off x="1178998" y="1600200"/>
            <a:ext cx="6786004" cy="452596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a:t>List </a:t>
            </a:r>
            <a:r>
              <a:rPr lang="en-US" sz="3600" b="1"/>
              <a:t>two</a:t>
            </a:r>
            <a:r>
              <a:rPr lang="en-US" sz="3600"/>
              <a:t> examples of renewable resources. </a:t>
            </a:r>
            <a:endParaRPr/>
          </a:p>
        </p:txBody>
      </p:sp>
      <p:sp>
        <p:nvSpPr>
          <p:cNvPr id="507" name="Google Shape;507;p47"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8" name="Google Shape;508;p47" descr="dreamstime_xl_89159318.jpg"/>
          <p:cNvPicPr preferRelativeResize="0">
            <a:picLocks noGrp="1"/>
          </p:cNvPicPr>
          <p:nvPr>
            <p:ph type="body" idx="1"/>
          </p:nvPr>
        </p:nvPicPr>
        <p:blipFill rotWithShape="1">
          <a:blip r:embed="rId4">
            <a:alphaModFix/>
          </a:blip>
          <a:srcRect/>
          <a:stretch/>
        </p:blipFill>
        <p:spPr>
          <a:xfrm>
            <a:off x="1178998" y="1600200"/>
            <a:ext cx="6786004" cy="452596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48"/>
          <p:cNvSpPr txBox="1">
            <a:spLocks noGrp="1"/>
          </p:cNvSpPr>
          <p:nvPr>
            <p:ph type="title"/>
          </p:nvPr>
        </p:nvSpPr>
        <p:spPr>
          <a:xfrm>
            <a:off x="143435" y="274638"/>
            <a:ext cx="8767483"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Why are gasoline and oil NOT renewable resources? </a:t>
            </a:r>
            <a:endParaRPr/>
          </a:p>
        </p:txBody>
      </p:sp>
      <p:sp>
        <p:nvSpPr>
          <p:cNvPr id="515" name="Google Shape;515;p48"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6" name="Google Shape;516;p48" descr="dreamstime_xl_37779369.jpg"/>
          <p:cNvPicPr preferRelativeResize="0">
            <a:picLocks noGrp="1"/>
          </p:cNvPicPr>
          <p:nvPr>
            <p:ph type="body" idx="1"/>
          </p:nvPr>
        </p:nvPicPr>
        <p:blipFill rotWithShape="1">
          <a:blip r:embed="rId4">
            <a:alphaModFix/>
          </a:blip>
          <a:srcRect/>
          <a:stretch/>
        </p:blipFill>
        <p:spPr>
          <a:xfrm>
            <a:off x="1233908" y="1600200"/>
            <a:ext cx="6676184" cy="452596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sz="3200"/>
              <a:t>Why is it important to use renewable resources?</a:t>
            </a:r>
            <a:endParaRPr/>
          </a:p>
        </p:txBody>
      </p:sp>
      <p:sp>
        <p:nvSpPr>
          <p:cNvPr id="523" name="Google Shape;523;p49"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4" name="Google Shape;524;p49" descr="ow To Use Water Energy - Clean Economy Center"/>
          <p:cNvPicPr preferRelativeResize="0">
            <a:picLocks noGrp="1"/>
          </p:cNvPicPr>
          <p:nvPr>
            <p:ph type="body" idx="1"/>
          </p:nvPr>
        </p:nvPicPr>
        <p:blipFill rotWithShape="1">
          <a:blip r:embed="rId4">
            <a:alphaModFix/>
          </a:blip>
          <a:srcRect/>
          <a:stretch/>
        </p:blipFill>
        <p:spPr>
          <a:xfrm>
            <a:off x="1554691" y="1600200"/>
            <a:ext cx="6034617" cy="452596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0"/>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531" name="Google Shape;531;p50"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51"/>
          <p:cNvSpPr txBox="1">
            <a:spLocks noGrp="1"/>
          </p:cNvSpPr>
          <p:nvPr>
            <p:ph type="ctrTitle"/>
          </p:nvPr>
        </p:nvSpPr>
        <p:spPr>
          <a:xfrm>
            <a:off x="735230" y="286871"/>
            <a:ext cx="8090465" cy="1979251"/>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b="1" u="sng"/>
              <a:t>Renewable resource</a:t>
            </a:r>
            <a:r>
              <a:rPr lang="en-US"/>
              <a:t>: a resource that can be reused and replaced naturally </a:t>
            </a:r>
            <a:br>
              <a:rPr lang="en-US">
                <a:solidFill>
                  <a:srgbClr val="7F7F7F"/>
                </a:solidFill>
              </a:rPr>
            </a:br>
            <a:endParaRPr/>
          </a:p>
        </p:txBody>
      </p:sp>
      <p:pic>
        <p:nvPicPr>
          <p:cNvPr id="538" name="Google Shape;538;p51" descr="dreamstime_xl_89159318.jpg"/>
          <p:cNvPicPr preferRelativeResize="0"/>
          <p:nvPr/>
        </p:nvPicPr>
        <p:blipFill rotWithShape="1">
          <a:blip r:embed="rId3">
            <a:alphaModFix/>
          </a:blip>
          <a:srcRect/>
          <a:stretch/>
        </p:blipFill>
        <p:spPr>
          <a:xfrm>
            <a:off x="1086208" y="1696278"/>
            <a:ext cx="7246059" cy="4832799"/>
          </a:xfrm>
          <a:prstGeom prst="rect">
            <a:avLst/>
          </a:prstGeom>
          <a:noFill/>
          <a:ln>
            <a:noFill/>
          </a:ln>
        </p:spPr>
      </p:pic>
      <p:sp>
        <p:nvSpPr>
          <p:cNvPr id="539" name="Google Shape;539;p51"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52"/>
          <p:cNvSpPr txBox="1">
            <a:spLocks noGrp="1"/>
          </p:cNvSpPr>
          <p:nvPr>
            <p:ph type="title"/>
          </p:nvPr>
        </p:nvSpPr>
        <p:spPr>
          <a:xfrm>
            <a:off x="457200" y="16373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C000"/>
              </a:buClr>
              <a:buSzPts val="4400"/>
              <a:buFont typeface="Calibri"/>
              <a:buNone/>
            </a:pPr>
            <a:r>
              <a:rPr lang="en-US">
                <a:solidFill>
                  <a:srgbClr val="FFC000"/>
                </a:solidFill>
              </a:rPr>
              <a:t>Simulation Activity</a:t>
            </a:r>
            <a:r>
              <a:rPr lang="en-US"/>
              <a:t> </a:t>
            </a:r>
            <a:endParaRPr/>
          </a:p>
        </p:txBody>
      </p:sp>
      <p:sp>
        <p:nvSpPr>
          <p:cNvPr id="546" name="Google Shape;546;p5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3200"/>
              <a:buFont typeface="Calibri"/>
              <a:buNone/>
            </a:pPr>
            <a:endParaRPr b="1" u="sng">
              <a:solidFill>
                <a:schemeClr val="hlink"/>
              </a:solidFill>
              <a:hlinkClick r:id="rId3"/>
            </a:endParaRPr>
          </a:p>
          <a:p>
            <a:pPr marL="0" marR="0" lvl="0" indent="0" algn="ctr" rtl="0">
              <a:lnSpc>
                <a:spcPct val="100000"/>
              </a:lnSpc>
              <a:spcBef>
                <a:spcPts val="0"/>
              </a:spcBef>
              <a:spcAft>
                <a:spcPts val="0"/>
              </a:spcAft>
              <a:buClr>
                <a:schemeClr val="dk1"/>
              </a:buClr>
              <a:buSzPts val="3200"/>
              <a:buFont typeface="Calibri"/>
              <a:buNone/>
            </a:pPr>
            <a:r>
              <a:rPr lang="en-US" b="1" u="sng">
                <a:solidFill>
                  <a:schemeClr val="hlink"/>
                </a:solidFill>
                <a:hlinkClick r:id="rId3"/>
              </a:rPr>
              <a:t>Play Power Up! </a:t>
            </a:r>
            <a:endParaRPr b="1"/>
          </a:p>
          <a:p>
            <a:pPr marL="0" lvl="0" indent="0" algn="ctr" rtl="0">
              <a:spcBef>
                <a:spcPts val="0"/>
              </a:spcBef>
              <a:spcAft>
                <a:spcPts val="0"/>
              </a:spcAft>
              <a:buClr>
                <a:schemeClr val="dk1"/>
              </a:buClr>
              <a:buSzPts val="2000"/>
              <a:buNone/>
            </a:pPr>
            <a:r>
              <a:rPr lang="en-US" sz="2000"/>
              <a:t>Capture clean energy from the wind and the Sun to produce enough electricity to run the town. Move your wind turbine up and down to keep it in the strongest, fastest winds. Keep your solar panels in the bright sunlight and out of the rain. See if you can light up the whole town. Win the clean energy Platinum Award!</a:t>
            </a:r>
            <a:endParaRPr/>
          </a:p>
          <a:p>
            <a:pPr marL="0" lvl="0" indent="0" algn="l" rtl="0">
              <a:spcBef>
                <a:spcPts val="0"/>
              </a:spcBef>
              <a:spcAft>
                <a:spcPts val="0"/>
              </a:spcAft>
              <a:buClr>
                <a:schemeClr val="dk1"/>
              </a:buClr>
              <a:buSzPts val="2000"/>
              <a:buNone/>
            </a:pPr>
            <a:endParaRPr sz="2000"/>
          </a:p>
          <a:p>
            <a:pPr marL="0" lvl="0" indent="0" algn="l" rtl="0">
              <a:spcBef>
                <a:spcPts val="0"/>
              </a:spcBef>
              <a:spcAft>
                <a:spcPts val="0"/>
              </a:spcAft>
              <a:buClr>
                <a:schemeClr val="dk1"/>
              </a:buClr>
              <a:buSzPts val="2000"/>
              <a:buNone/>
            </a:pPr>
            <a:endParaRPr sz="2000"/>
          </a:p>
        </p:txBody>
      </p:sp>
      <p:sp>
        <p:nvSpPr>
          <p:cNvPr id="547" name="Google Shape;547;p52" descr="Laptop"/>
          <p:cNvSpPr/>
          <p:nvPr/>
        </p:nvSpPr>
        <p:spPr>
          <a:xfrm>
            <a:off x="44367"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8" name="Google Shape;548;p52"/>
          <p:cNvPicPr preferRelativeResize="0"/>
          <p:nvPr/>
        </p:nvPicPr>
        <p:blipFill rotWithShape="1">
          <a:blip r:embed="rId5">
            <a:alphaModFix/>
          </a:blip>
          <a:srcRect/>
          <a:stretch/>
        </p:blipFill>
        <p:spPr>
          <a:xfrm>
            <a:off x="2359675" y="4182274"/>
            <a:ext cx="4624753" cy="2492381"/>
          </a:xfrm>
          <a:prstGeom prst="rect">
            <a:avLst/>
          </a:prstGeom>
          <a:noFill/>
          <a:ln>
            <a:noFill/>
          </a:ln>
        </p:spPr>
      </p:pic>
      <p:pic>
        <p:nvPicPr>
          <p:cNvPr id="549" name="Google Shape;549;p52"/>
          <p:cNvPicPr preferRelativeResize="0"/>
          <p:nvPr/>
        </p:nvPicPr>
        <p:blipFill rotWithShape="1">
          <a:blip r:embed="rId6">
            <a:alphaModFix/>
          </a:blip>
          <a:srcRect/>
          <a:stretch/>
        </p:blipFill>
        <p:spPr>
          <a:xfrm>
            <a:off x="2359675" y="1177851"/>
            <a:ext cx="4516689" cy="84469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b678f08030_0_6"/>
          <p:cNvSpPr txBox="1">
            <a:spLocks noGrp="1"/>
          </p:cNvSpPr>
          <p:nvPr>
            <p:ph type="title"/>
          </p:nvPr>
        </p:nvSpPr>
        <p:spPr>
          <a:xfrm>
            <a:off x="457200" y="16373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C000"/>
              </a:buClr>
              <a:buSzPts val="4400"/>
              <a:buFont typeface="Calibri"/>
              <a:buNone/>
            </a:pPr>
            <a:r>
              <a:rPr lang="en-US">
                <a:solidFill>
                  <a:srgbClr val="FFC000"/>
                </a:solidFill>
              </a:rPr>
              <a:t>Simulation Activity</a:t>
            </a:r>
            <a:r>
              <a:rPr lang="en-US"/>
              <a:t> </a:t>
            </a:r>
            <a:endParaRPr/>
          </a:p>
        </p:txBody>
      </p:sp>
      <p:sp>
        <p:nvSpPr>
          <p:cNvPr id="556" name="Google Shape;556;gb678f08030_0_6"/>
          <p:cNvSpPr txBox="1">
            <a:spLocks noGrp="1"/>
          </p:cNvSpPr>
          <p:nvPr>
            <p:ph type="body" idx="1"/>
          </p:nvPr>
        </p:nvSpPr>
        <p:spPr>
          <a:xfrm>
            <a:off x="2128950" y="1570750"/>
            <a:ext cx="4886100" cy="8280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dk1"/>
              </a:buClr>
              <a:buSzPts val="2000"/>
              <a:buFont typeface="Calibri"/>
              <a:buNone/>
            </a:pPr>
            <a:r>
              <a:rPr lang="en-US" sz="3000" u="sng">
                <a:hlinkClick r:id="rId3"/>
              </a:rPr>
              <a:t>Energy Conversions</a:t>
            </a:r>
            <a:endParaRPr sz="3000"/>
          </a:p>
          <a:p>
            <a:pPr marL="0" lvl="0" indent="0" algn="l" rtl="0">
              <a:lnSpc>
                <a:spcPct val="80000"/>
              </a:lnSpc>
              <a:spcBef>
                <a:spcPts val="0"/>
              </a:spcBef>
              <a:spcAft>
                <a:spcPts val="0"/>
              </a:spcAft>
              <a:buClr>
                <a:schemeClr val="dk1"/>
              </a:buClr>
              <a:buSzPts val="1250"/>
              <a:buNone/>
            </a:pPr>
            <a:endParaRPr sz="1350"/>
          </a:p>
          <a:p>
            <a:pPr marL="0" lvl="0" indent="0" algn="l" rtl="0">
              <a:lnSpc>
                <a:spcPct val="80000"/>
              </a:lnSpc>
              <a:spcBef>
                <a:spcPts val="0"/>
              </a:spcBef>
              <a:spcAft>
                <a:spcPts val="0"/>
              </a:spcAft>
              <a:buClr>
                <a:schemeClr val="dk1"/>
              </a:buClr>
              <a:buSzPts val="1250"/>
              <a:buNone/>
            </a:pPr>
            <a:endParaRPr sz="1350"/>
          </a:p>
        </p:txBody>
      </p:sp>
      <p:sp>
        <p:nvSpPr>
          <p:cNvPr id="557" name="Google Shape;557;gb678f08030_0_6" descr="Laptop"/>
          <p:cNvSpPr/>
          <p:nvPr/>
        </p:nvSpPr>
        <p:spPr>
          <a:xfrm>
            <a:off x="44367"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gb678f08030_0_6"/>
          <p:cNvSpPr txBox="1"/>
          <p:nvPr/>
        </p:nvSpPr>
        <p:spPr>
          <a:xfrm>
            <a:off x="457200" y="2662775"/>
            <a:ext cx="25608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alibri"/>
                <a:ea typeface="Calibri"/>
                <a:cs typeface="Calibri"/>
                <a:sym typeface="Calibri"/>
              </a:rPr>
              <a:t>In this Gizmo, students can discover how living things get energy to move and grow. Students will trace the path of energy and see how energy is converted from one form to another. The energy sources in this Gizmo are renewable.</a:t>
            </a:r>
            <a:endParaRPr sz="1800">
              <a:latin typeface="Calibri"/>
              <a:ea typeface="Calibri"/>
              <a:cs typeface="Calibri"/>
              <a:sym typeface="Calibri"/>
            </a:endParaRPr>
          </a:p>
        </p:txBody>
      </p:sp>
      <p:pic>
        <p:nvPicPr>
          <p:cNvPr id="559" name="Google Shape;559;gb678f08030_0_6"/>
          <p:cNvPicPr preferRelativeResize="0"/>
          <p:nvPr/>
        </p:nvPicPr>
        <p:blipFill>
          <a:blip r:embed="rId5">
            <a:alphaModFix/>
          </a:blip>
          <a:stretch>
            <a:fillRect/>
          </a:stretch>
        </p:blipFill>
        <p:spPr>
          <a:xfrm>
            <a:off x="3263625" y="2324175"/>
            <a:ext cx="5423174" cy="363250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3"/>
          <p:cNvSpPr txBox="1">
            <a:spLocks noGrp="1"/>
          </p:cNvSpPr>
          <p:nvPr>
            <p:ph type="title"/>
          </p:nvPr>
        </p:nvSpPr>
        <p:spPr>
          <a:xfrm>
            <a:off x="618565" y="528916"/>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a:t>Big Question: </a:t>
            </a:r>
            <a:r>
              <a:rPr lang="en-US" sz="3600"/>
              <a:t>How do the resources we use affect humans and the environment?</a:t>
            </a:r>
            <a:br>
              <a:rPr lang="en-US"/>
            </a:br>
            <a:endParaRPr/>
          </a:p>
        </p:txBody>
      </p:sp>
      <p:sp>
        <p:nvSpPr>
          <p:cNvPr id="566" name="Google Shape;566;p53" descr="Lightbulb and gear"/>
          <p:cNvSpPr/>
          <p:nvPr/>
        </p:nvSpPr>
        <p:spPr>
          <a:xfrm>
            <a:off x="95922" y="240153"/>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7" name="Google Shape;567;p53"/>
          <p:cNvPicPr preferRelativeResize="0">
            <a:picLocks noGrp="1"/>
          </p:cNvPicPr>
          <p:nvPr>
            <p:ph type="body" idx="1"/>
          </p:nvPr>
        </p:nvPicPr>
        <p:blipFill rotWithShape="1">
          <a:blip r:embed="rId4">
            <a:alphaModFix/>
          </a:blip>
          <a:srcRect/>
          <a:stretch/>
        </p:blipFill>
        <p:spPr>
          <a:xfrm>
            <a:off x="382781" y="2201652"/>
            <a:ext cx="8241265" cy="334801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54"/>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grpSp>
        <p:nvGrpSpPr>
          <p:cNvPr id="588" name="Google Shape;588;gd30b0cc846_1_0"/>
          <p:cNvGrpSpPr/>
          <p:nvPr/>
        </p:nvGrpSpPr>
        <p:grpSpPr>
          <a:xfrm>
            <a:off x="1420794" y="297180"/>
            <a:ext cx="5949213" cy="6263098"/>
            <a:chOff x="730422" y="0"/>
            <a:chExt cx="5949213" cy="6263098"/>
          </a:xfrm>
        </p:grpSpPr>
        <p:sp>
          <p:nvSpPr>
            <p:cNvPr id="589" name="Google Shape;589;gd30b0cc846_1_0"/>
            <p:cNvSpPr/>
            <p:nvPr/>
          </p:nvSpPr>
          <p:spPr>
            <a:xfrm rot="10800000">
              <a:off x="1480849" y="540"/>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gd30b0cc846_1_0"/>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591" name="Google Shape;591;gd30b0cc846_1_0"/>
            <p:cNvSpPr/>
            <p:nvPr/>
          </p:nvSpPr>
          <p:spPr>
            <a:xfrm>
              <a:off x="77621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gd30b0cc846_1_0"/>
            <p:cNvSpPr/>
            <p:nvPr/>
          </p:nvSpPr>
          <p:spPr>
            <a:xfrm rot="10800000">
              <a:off x="1468820" y="1862274"/>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gd30b0cc846_1_0"/>
            <p:cNvSpPr txBox="1"/>
            <p:nvPr/>
          </p:nvSpPr>
          <p:spPr>
            <a:xfrm>
              <a:off x="1649594" y="186241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594" name="Google Shape;594;gd30b0cc846_1_0"/>
            <p:cNvSpPr/>
            <p:nvPr/>
          </p:nvSpPr>
          <p:spPr>
            <a:xfrm>
              <a:off x="757995" y="1865367"/>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gd30b0cc846_1_0"/>
            <p:cNvSpPr/>
            <p:nvPr/>
          </p:nvSpPr>
          <p:spPr>
            <a:xfrm rot="10800000">
              <a:off x="1516935" y="2770394"/>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gd30b0cc846_1_0"/>
            <p:cNvSpPr txBox="1"/>
            <p:nvPr/>
          </p:nvSpPr>
          <p:spPr>
            <a:xfrm>
              <a:off x="1697709" y="277053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597" name="Google Shape;597;gd30b0cc846_1_0"/>
            <p:cNvSpPr/>
            <p:nvPr/>
          </p:nvSpPr>
          <p:spPr>
            <a:xfrm>
              <a:off x="730422" y="2710379"/>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gd30b0cc846_1_0"/>
            <p:cNvSpPr/>
            <p:nvPr/>
          </p:nvSpPr>
          <p:spPr>
            <a:xfrm rot="10800000">
              <a:off x="1457566" y="924430"/>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gd30b0cc846_1_0"/>
            <p:cNvSpPr txBox="1"/>
            <p:nvPr/>
          </p:nvSpPr>
          <p:spPr>
            <a:xfrm>
              <a:off x="1638340" y="92457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600" name="Google Shape;600;gd30b0cc846_1_0"/>
            <p:cNvSpPr/>
            <p:nvPr/>
          </p:nvSpPr>
          <p:spPr>
            <a:xfrm>
              <a:off x="766507" y="96254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gd30b0cc846_1_0"/>
            <p:cNvSpPr/>
            <p:nvPr/>
          </p:nvSpPr>
          <p:spPr>
            <a:xfrm rot="10800000">
              <a:off x="1480849" y="3753610"/>
              <a:ext cx="5162700" cy="15711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gd30b0cc846_1_0"/>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603" name="Google Shape;603;gd30b0cc846_1_0"/>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gd30b0cc846_1_0"/>
            <p:cNvSpPr/>
            <p:nvPr/>
          </p:nvSpPr>
          <p:spPr>
            <a:xfrm rot="10800000">
              <a:off x="1480849" y="5540253"/>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gd30b0cc846_1_0"/>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606" name="Google Shape;606;gd30b0cc846_1_0"/>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07" name="Google Shape;607;gd30b0cc846_1_0"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608" name="Google Shape;608;gd30b0cc846_1_0"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609" name="Google Shape;609;gd30b0cc846_1_0"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610" name="Google Shape;610;gd30b0cc846_1_0"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58"/>
          <p:cNvSpPr txBox="1">
            <a:spLocks noGrp="1"/>
          </p:cNvSpPr>
          <p:nvPr>
            <p:ph type="ctrTitle"/>
          </p:nvPr>
        </p:nvSpPr>
        <p:spPr>
          <a:xfrm>
            <a:off x="685800" y="18922"/>
            <a:ext cx="777240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Non-renewable Resources</a:t>
            </a:r>
            <a:endParaRPr/>
          </a:p>
        </p:txBody>
      </p:sp>
      <p:pic>
        <p:nvPicPr>
          <p:cNvPr id="617" name="Google Shape;617;p58" descr="dreamstime_xl_40192383.jpg"/>
          <p:cNvPicPr preferRelativeResize="0"/>
          <p:nvPr/>
        </p:nvPicPr>
        <p:blipFill rotWithShape="1">
          <a:blip r:embed="rId3">
            <a:alphaModFix/>
          </a:blip>
          <a:srcRect/>
          <a:stretch/>
        </p:blipFill>
        <p:spPr>
          <a:xfrm>
            <a:off x="873002" y="1488947"/>
            <a:ext cx="7397995" cy="4914230"/>
          </a:xfrm>
          <a:prstGeom prst="rect">
            <a:avLst/>
          </a:prstGeom>
          <a:noFill/>
          <a:ln>
            <a:noFill/>
          </a:ln>
        </p:spPr>
      </p:pic>
      <p:sp>
        <p:nvSpPr>
          <p:cNvPr id="618" name="Google Shape;618;p58"/>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9" name="Google Shape;619;p58"/>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txBox="1"/>
          <p:nvPr/>
        </p:nvSpPr>
        <p:spPr>
          <a:xfrm>
            <a:off x="721206" y="249377"/>
            <a:ext cx="7957500" cy="1323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definition of energy did you come up with? </a:t>
            </a:r>
            <a:endParaRPr/>
          </a:p>
        </p:txBody>
      </p:sp>
      <p:pic>
        <p:nvPicPr>
          <p:cNvPr id="152" name="Google Shape;152;p6" descr="Definition Stock Illustrations – 32,228 Definition Stock Illustrations,  Vectors &amp; Clipart - Dreamstime"/>
          <p:cNvPicPr preferRelativeResize="0"/>
          <p:nvPr/>
        </p:nvPicPr>
        <p:blipFill rotWithShape="1">
          <a:blip r:embed="rId4">
            <a:alphaModFix/>
          </a:blip>
          <a:srcRect/>
          <a:stretch/>
        </p:blipFill>
        <p:spPr>
          <a:xfrm>
            <a:off x="601244" y="2626894"/>
            <a:ext cx="3970756" cy="2955758"/>
          </a:xfrm>
          <a:prstGeom prst="rect">
            <a:avLst/>
          </a:prstGeom>
          <a:noFill/>
          <a:ln>
            <a:noFill/>
          </a:ln>
        </p:spPr>
      </p:pic>
      <p:pic>
        <p:nvPicPr>
          <p:cNvPr id="153" name="Google Shape;153;p6" descr="Free Energy Cliparts, Download Free Clip Art, Free Clip Art on Clipart  Library"/>
          <p:cNvPicPr preferRelativeResize="0"/>
          <p:nvPr/>
        </p:nvPicPr>
        <p:blipFill rotWithShape="1">
          <a:blip r:embed="rId5">
            <a:alphaModFix/>
          </a:blip>
          <a:srcRect/>
          <a:stretch/>
        </p:blipFill>
        <p:spPr>
          <a:xfrm>
            <a:off x="5255127" y="2028323"/>
            <a:ext cx="2997200" cy="41529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57"/>
          <p:cNvSpPr txBox="1">
            <a:spLocks noGrp="1"/>
          </p:cNvSpPr>
          <p:nvPr>
            <p:ph type="title"/>
          </p:nvPr>
        </p:nvSpPr>
        <p:spPr>
          <a:xfrm>
            <a:off x="618565" y="528916"/>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b="1"/>
              <a:t>Big Question: </a:t>
            </a:r>
            <a:r>
              <a:rPr lang="en-US" sz="3600"/>
              <a:t>How do the resources we use affect humans and the environment?</a:t>
            </a:r>
            <a:br>
              <a:rPr lang="en-US"/>
            </a:br>
            <a:endParaRPr/>
          </a:p>
        </p:txBody>
      </p:sp>
      <p:sp>
        <p:nvSpPr>
          <p:cNvPr id="626" name="Google Shape;626;p57" descr="Lightbulb and gear"/>
          <p:cNvSpPr/>
          <p:nvPr/>
        </p:nvSpPr>
        <p:spPr>
          <a:xfrm>
            <a:off x="95922" y="240153"/>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7" name="Google Shape;627;p57"/>
          <p:cNvPicPr preferRelativeResize="0">
            <a:picLocks noGrp="1"/>
          </p:cNvPicPr>
          <p:nvPr>
            <p:ph type="body" idx="1"/>
          </p:nvPr>
        </p:nvPicPr>
        <p:blipFill rotWithShape="1">
          <a:blip r:embed="rId4">
            <a:alphaModFix/>
          </a:blip>
          <a:srcRect/>
          <a:stretch/>
        </p:blipFill>
        <p:spPr>
          <a:xfrm>
            <a:off x="382781" y="2201652"/>
            <a:ext cx="8241265" cy="334801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C000"/>
              </a:buClr>
              <a:buSzPts val="4400"/>
              <a:buFont typeface="Calibri"/>
              <a:buNone/>
            </a:pPr>
            <a:r>
              <a:rPr lang="en-US">
                <a:solidFill>
                  <a:srgbClr val="FFC000"/>
                </a:solidFill>
              </a:rPr>
              <a:t>Demonstration</a:t>
            </a:r>
            <a:r>
              <a:rPr lang="en-US"/>
              <a:t> </a:t>
            </a:r>
            <a:endParaRPr/>
          </a:p>
        </p:txBody>
      </p:sp>
      <p:sp>
        <p:nvSpPr>
          <p:cNvPr id="634" name="Google Shape;634;p5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2000"/>
              <a:buNone/>
            </a:pPr>
            <a:r>
              <a:rPr lang="en-US" sz="2000" b="1"/>
              <a:t>TEACHER DIRECTIONS</a:t>
            </a:r>
            <a:endParaRPr/>
          </a:p>
          <a:p>
            <a:pPr marL="0" lvl="0" indent="0" algn="ctr" rtl="0">
              <a:spcBef>
                <a:spcPts val="400"/>
              </a:spcBef>
              <a:spcAft>
                <a:spcPts val="0"/>
              </a:spcAft>
              <a:buClr>
                <a:schemeClr val="dk1"/>
              </a:buClr>
              <a:buSzPts val="2000"/>
              <a:buNone/>
            </a:pPr>
            <a:r>
              <a:rPr lang="en-US" sz="2000" i="1"/>
              <a:t>If wanting to include some sort of demonstration (you may not feel it’s necessary for this term), you can consider capturing/sharing video footage of different non-renewable resources (like oil and nuclear energy). If doing so, be sure to engage students in questioning/making predictions based upon observations – What were some of the differences you noticed among the resources you saw? What do you think might happen if there was pollution in your area? </a:t>
            </a:r>
            <a:endParaRPr/>
          </a:p>
        </p:txBody>
      </p:sp>
      <p:sp>
        <p:nvSpPr>
          <p:cNvPr id="635" name="Google Shape;635;p59" descr="Classroom"/>
          <p:cNvSpPr/>
          <p:nvPr/>
        </p:nvSpPr>
        <p:spPr>
          <a:xfrm>
            <a:off x="77646"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60" descr="Questions"/>
          <p:cNvSpPr/>
          <p:nvPr/>
        </p:nvSpPr>
        <p:spPr>
          <a:xfrm>
            <a:off x="1922929" y="824752"/>
            <a:ext cx="5334000" cy="5040923"/>
          </a:xfrm>
          <a:prstGeom prst="ellipse">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61"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pic>
        <p:nvPicPr>
          <p:cNvPr id="653" name="Google Shape;653;p62"/>
          <p:cNvPicPr preferRelativeResize="0"/>
          <p:nvPr/>
        </p:nvPicPr>
        <p:blipFill rotWithShape="1">
          <a:blip r:embed="rId3">
            <a:alphaModFix/>
          </a:blip>
          <a:srcRect/>
          <a:stretch/>
        </p:blipFill>
        <p:spPr>
          <a:xfrm>
            <a:off x="986589" y="1703294"/>
            <a:ext cx="7137613" cy="4760732"/>
          </a:xfrm>
          <a:prstGeom prst="rect">
            <a:avLst/>
          </a:prstGeom>
          <a:noFill/>
          <a:ln>
            <a:noFill/>
          </a:ln>
        </p:spPr>
      </p:pic>
      <p:sp>
        <p:nvSpPr>
          <p:cNvPr id="654" name="Google Shape;654;p62"/>
          <p:cNvSpPr txBox="1"/>
          <p:nvPr/>
        </p:nvSpPr>
        <p:spPr>
          <a:xfrm>
            <a:off x="1620251" y="424771"/>
            <a:ext cx="574307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Resource</a:t>
            </a:r>
            <a:r>
              <a:rPr lang="en-US" sz="3200">
                <a:solidFill>
                  <a:schemeClr val="dk1"/>
                </a:solidFill>
                <a:latin typeface="Calibri"/>
                <a:ea typeface="Calibri"/>
                <a:cs typeface="Calibri"/>
                <a:sym typeface="Calibri"/>
              </a:rPr>
              <a:t>: an energy source that is turned into power</a:t>
            </a:r>
            <a:endParaRPr/>
          </a:p>
        </p:txBody>
      </p:sp>
      <p:sp>
        <p:nvSpPr>
          <p:cNvPr id="655" name="Google Shape;655;p6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63"/>
          <p:cNvSpPr txBox="1">
            <a:spLocks noGrp="1"/>
          </p:cNvSpPr>
          <p:nvPr>
            <p:ph type="ctrTitle"/>
          </p:nvPr>
        </p:nvSpPr>
        <p:spPr>
          <a:xfrm>
            <a:off x="735230" y="286871"/>
            <a:ext cx="8090465" cy="1979251"/>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b="1" u="sng"/>
              <a:t>Renewable resource</a:t>
            </a:r>
            <a:r>
              <a:rPr lang="en-US"/>
              <a:t>: a resource that can be reused and replaced naturally </a:t>
            </a:r>
            <a:br>
              <a:rPr lang="en-US">
                <a:solidFill>
                  <a:srgbClr val="7F7F7F"/>
                </a:solidFill>
              </a:rPr>
            </a:br>
            <a:endParaRPr/>
          </a:p>
        </p:txBody>
      </p:sp>
      <p:pic>
        <p:nvPicPr>
          <p:cNvPr id="662" name="Google Shape;662;p63" descr="dreamstime_xl_89159318.jpg"/>
          <p:cNvPicPr preferRelativeResize="0"/>
          <p:nvPr/>
        </p:nvPicPr>
        <p:blipFill rotWithShape="1">
          <a:blip r:embed="rId3">
            <a:alphaModFix/>
          </a:blip>
          <a:srcRect/>
          <a:stretch/>
        </p:blipFill>
        <p:spPr>
          <a:xfrm>
            <a:off x="1086208" y="1696278"/>
            <a:ext cx="7246059" cy="4832799"/>
          </a:xfrm>
          <a:prstGeom prst="rect">
            <a:avLst/>
          </a:prstGeom>
          <a:noFill/>
          <a:ln>
            <a:noFill/>
          </a:ln>
        </p:spPr>
      </p:pic>
      <p:sp>
        <p:nvSpPr>
          <p:cNvPr id="663" name="Google Shape;663;p6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graphicFrame>
        <p:nvGraphicFramePr>
          <p:cNvPr id="669" name="Google Shape;669;p64"/>
          <p:cNvGraphicFramePr/>
          <p:nvPr/>
        </p:nvGraphicFramePr>
        <p:xfrm>
          <a:off x="1225599" y="605497"/>
          <a:ext cx="3000000" cy="3000000"/>
        </p:xfrm>
        <a:graphic>
          <a:graphicData uri="http://schemas.openxmlformats.org/drawingml/2006/table">
            <a:tbl>
              <a:tblPr firstRow="1" bandRow="1">
                <a:noFill/>
                <a:tableStyleId>{4106BD17-05E0-4279-901C-B3627C93B69B}</a:tableStyleId>
              </a:tblPr>
              <a:tblGrid>
                <a:gridCol w="3484825">
                  <a:extLst>
                    <a:ext uri="{9D8B030D-6E8A-4147-A177-3AD203B41FA5}">
                      <a16:colId xmlns:a16="http://schemas.microsoft.com/office/drawing/2014/main" val="20000"/>
                    </a:ext>
                  </a:extLst>
                </a:gridCol>
                <a:gridCol w="3484825">
                  <a:extLst>
                    <a:ext uri="{9D8B030D-6E8A-4147-A177-3AD203B41FA5}">
                      <a16:colId xmlns:a16="http://schemas.microsoft.com/office/drawing/2014/main" val="20001"/>
                    </a:ext>
                  </a:extLst>
                </a:gridCol>
              </a:tblGrid>
              <a:tr h="1163725">
                <a:tc>
                  <a:txBody>
                    <a:bodyPr/>
                    <a:lstStyle/>
                    <a:p>
                      <a:pPr marL="0" marR="0" lvl="0" indent="0" algn="ctr" rtl="0">
                        <a:spcBef>
                          <a:spcPts val="0"/>
                        </a:spcBef>
                        <a:spcAft>
                          <a:spcPts val="0"/>
                        </a:spcAft>
                        <a:buNone/>
                      </a:pPr>
                      <a:r>
                        <a:rPr lang="en-US" sz="4000" u="sng" strike="noStrike" cap="none">
                          <a:solidFill>
                            <a:srgbClr val="008000"/>
                          </a:solidFill>
                        </a:rPr>
                        <a:t>Renewable</a:t>
                      </a:r>
                      <a:endParaRPr/>
                    </a:p>
                  </a:txBody>
                  <a:tcPr marL="91450" marR="91450" marT="45725" marB="45725">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4000" u="sng" strike="noStrike" cap="none">
                          <a:solidFill>
                            <a:srgbClr val="3F3F3F"/>
                          </a:solidFill>
                        </a:rPr>
                        <a:t>Non-renewable </a:t>
                      </a:r>
                      <a:endParaRPr/>
                    </a:p>
                  </a:txBody>
                  <a:tcPr marL="91450" marR="91450" marT="45725" marB="45725">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0"/>
                  </a:ext>
                </a:extLst>
              </a:tr>
              <a:tr h="1163725">
                <a:tc>
                  <a:txBody>
                    <a:bodyPr/>
                    <a:lstStyle/>
                    <a:p>
                      <a:pPr marL="0" marR="0" lvl="0" indent="0" algn="ctr" rtl="0">
                        <a:spcBef>
                          <a:spcPts val="0"/>
                        </a:spcBef>
                        <a:spcAft>
                          <a:spcPts val="0"/>
                        </a:spcAft>
                        <a:buNone/>
                      </a:pPr>
                      <a:r>
                        <a:rPr lang="en-US" sz="3600" b="0" u="none" strike="noStrike" cap="none">
                          <a:solidFill>
                            <a:srgbClr val="008000"/>
                          </a:solidFill>
                        </a:rPr>
                        <a:t>Water</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3600" u="none" strike="noStrike" cap="none">
                          <a:solidFill>
                            <a:srgbClr val="3F3F3F"/>
                          </a:solidFill>
                        </a:rPr>
                        <a:t>Coal</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1"/>
                  </a:ext>
                </a:extLst>
              </a:tr>
              <a:tr h="1163725">
                <a:tc>
                  <a:txBody>
                    <a:bodyPr/>
                    <a:lstStyle/>
                    <a:p>
                      <a:pPr marL="0" marR="0" lvl="0" indent="0" algn="ctr" rtl="0">
                        <a:spcBef>
                          <a:spcPts val="0"/>
                        </a:spcBef>
                        <a:spcAft>
                          <a:spcPts val="0"/>
                        </a:spcAft>
                        <a:buNone/>
                      </a:pPr>
                      <a:r>
                        <a:rPr lang="en-US" sz="3600" b="0" u="none" strike="noStrike" cap="none">
                          <a:solidFill>
                            <a:srgbClr val="008000"/>
                          </a:solidFill>
                        </a:rPr>
                        <a:t>Air</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3600" u="none" strike="noStrike" cap="none">
                          <a:solidFill>
                            <a:srgbClr val="3F3F3F"/>
                          </a:solidFill>
                        </a:rPr>
                        <a:t>Oil</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2"/>
                  </a:ext>
                </a:extLst>
              </a:tr>
              <a:tr h="1163725">
                <a:tc>
                  <a:txBody>
                    <a:bodyPr/>
                    <a:lstStyle/>
                    <a:p>
                      <a:pPr marL="0" marR="0" lvl="0" indent="0" algn="ctr" rtl="0">
                        <a:spcBef>
                          <a:spcPts val="0"/>
                        </a:spcBef>
                        <a:spcAft>
                          <a:spcPts val="0"/>
                        </a:spcAft>
                        <a:buNone/>
                      </a:pPr>
                      <a:r>
                        <a:rPr lang="en-US" sz="3600" b="0" u="none" strike="noStrike" cap="none">
                          <a:solidFill>
                            <a:srgbClr val="008000"/>
                          </a:solidFill>
                        </a:rPr>
                        <a:t>Plant Life</a:t>
                      </a:r>
                      <a:endParaRPr sz="3600" b="0" u="none" strike="noStrike" cap="none">
                        <a:solidFill>
                          <a:srgbClr val="008000"/>
                        </a:solidFill>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3600" u="none" strike="noStrike" cap="none">
                          <a:solidFill>
                            <a:srgbClr val="3F3F3F"/>
                          </a:solidFill>
                        </a:rPr>
                        <a:t>Natural Gas</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3"/>
                  </a:ext>
                </a:extLst>
              </a:tr>
              <a:tr h="1163725">
                <a:tc>
                  <a:txBody>
                    <a:bodyPr/>
                    <a:lstStyle/>
                    <a:p>
                      <a:pPr marL="0" marR="0" lvl="0" indent="0" algn="ctr" rtl="0">
                        <a:spcBef>
                          <a:spcPts val="0"/>
                        </a:spcBef>
                        <a:spcAft>
                          <a:spcPts val="0"/>
                        </a:spcAft>
                        <a:buNone/>
                      </a:pPr>
                      <a:r>
                        <a:rPr lang="en-US" sz="3600" b="0" u="none" strike="noStrike" cap="none">
                          <a:solidFill>
                            <a:srgbClr val="008000"/>
                          </a:solidFill>
                        </a:rPr>
                        <a:t>Sunlight</a:t>
                      </a:r>
                      <a:endParaRPr/>
                    </a:p>
                  </a:txBody>
                  <a:tcPr marL="91450" marR="91450" marT="45725" marB="45725">
                    <a:lnT w="12700" cap="flat" cmpd="sng">
                      <a:solidFill>
                        <a:srgbClr val="000000"/>
                      </a:solidFill>
                      <a:prstDash val="solid"/>
                      <a:round/>
                      <a:headEnd type="none" w="sm" len="sm"/>
                      <a:tailEnd type="none" w="sm" len="sm"/>
                    </a:lnT>
                  </a:tcPr>
                </a:tc>
                <a:tc>
                  <a:txBody>
                    <a:bodyPr/>
                    <a:lstStyle/>
                    <a:p>
                      <a:pPr marL="0" marR="0" lvl="0" indent="0" algn="ctr" rtl="0">
                        <a:spcBef>
                          <a:spcPts val="0"/>
                        </a:spcBef>
                        <a:spcAft>
                          <a:spcPts val="0"/>
                        </a:spcAft>
                        <a:buNone/>
                      </a:pPr>
                      <a:r>
                        <a:rPr lang="en-US" sz="3600" u="none" strike="noStrike" cap="none">
                          <a:solidFill>
                            <a:srgbClr val="3F3F3F"/>
                          </a:solidFill>
                        </a:rPr>
                        <a:t>Nuclear</a:t>
                      </a:r>
                      <a:endParaRPr/>
                    </a:p>
                  </a:txBody>
                  <a:tcPr marL="91450" marR="91450" marT="45725" marB="45725">
                    <a:lnT w="12700" cap="flat" cmpd="sng">
                      <a:solidFill>
                        <a:srgbClr val="000000"/>
                      </a:solidFill>
                      <a:prstDash val="solid"/>
                      <a:round/>
                      <a:headEnd type="none" w="sm" len="sm"/>
                      <a:tailEnd type="none" w="sm" len="sm"/>
                    </a:lnT>
                    <a:solidFill>
                      <a:srgbClr val="D8D8D8"/>
                    </a:solidFill>
                  </a:tcPr>
                </a:tc>
                <a:extLst>
                  <a:ext uri="{0D108BD9-81ED-4DB2-BD59-A6C34878D82A}">
                    <a16:rowId xmlns:a16="http://schemas.microsoft.com/office/drawing/2014/main" val="10004"/>
                  </a:ext>
                </a:extLst>
              </a:tr>
            </a:tbl>
          </a:graphicData>
        </a:graphic>
      </p:graphicFrame>
      <p:sp>
        <p:nvSpPr>
          <p:cNvPr id="670" name="Google Shape;670;p64"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6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Google Shape;682;p66"/>
          <p:cNvPicPr preferRelativeResize="0"/>
          <p:nvPr/>
        </p:nvPicPr>
        <p:blipFill rotWithShape="1">
          <a:blip r:embed="rId3">
            <a:alphaModFix/>
          </a:blip>
          <a:srcRect/>
          <a:stretch/>
        </p:blipFill>
        <p:spPr>
          <a:xfrm>
            <a:off x="986589" y="1703294"/>
            <a:ext cx="7137613" cy="4760732"/>
          </a:xfrm>
          <a:prstGeom prst="rect">
            <a:avLst/>
          </a:prstGeom>
          <a:noFill/>
          <a:ln>
            <a:noFill/>
          </a:ln>
        </p:spPr>
      </p:pic>
      <p:sp>
        <p:nvSpPr>
          <p:cNvPr id="683" name="Google Shape;683;p66"/>
          <p:cNvSpPr txBox="1"/>
          <p:nvPr/>
        </p:nvSpPr>
        <p:spPr>
          <a:xfrm>
            <a:off x="1620251" y="424771"/>
            <a:ext cx="5743073"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What is a resource?</a:t>
            </a:r>
            <a:endParaRPr/>
          </a:p>
        </p:txBody>
      </p:sp>
      <p:sp>
        <p:nvSpPr>
          <p:cNvPr id="684" name="Google Shape;684;p6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67"/>
          <p:cNvSpPr txBox="1">
            <a:spLocks noGrp="1"/>
          </p:cNvSpPr>
          <p:nvPr>
            <p:ph type="ctrTitle"/>
          </p:nvPr>
        </p:nvSpPr>
        <p:spPr>
          <a:xfrm>
            <a:off x="811733" y="-140084"/>
            <a:ext cx="8090465" cy="1979251"/>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How is a renewable resource replaced?</a:t>
            </a:r>
            <a:endParaRPr/>
          </a:p>
        </p:txBody>
      </p:sp>
      <p:pic>
        <p:nvPicPr>
          <p:cNvPr id="691" name="Google Shape;691;p67" descr="dreamstime_xl_89159318.jpg"/>
          <p:cNvPicPr preferRelativeResize="0"/>
          <p:nvPr/>
        </p:nvPicPr>
        <p:blipFill rotWithShape="1">
          <a:blip r:embed="rId3">
            <a:alphaModFix/>
          </a:blip>
          <a:srcRect/>
          <a:stretch/>
        </p:blipFill>
        <p:spPr>
          <a:xfrm>
            <a:off x="1086208" y="1696278"/>
            <a:ext cx="7246059" cy="4832799"/>
          </a:xfrm>
          <a:prstGeom prst="rect">
            <a:avLst/>
          </a:prstGeom>
          <a:noFill/>
          <a:ln>
            <a:noFill/>
          </a:ln>
        </p:spPr>
      </p:pic>
      <p:sp>
        <p:nvSpPr>
          <p:cNvPr id="692" name="Google Shape;692;p6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txBox="1"/>
          <p:nvPr/>
        </p:nvSpPr>
        <p:spPr>
          <a:xfrm>
            <a:off x="721206" y="249377"/>
            <a:ext cx="7957574"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evidence did you find to support your definition?</a:t>
            </a:r>
            <a:endParaRPr/>
          </a:p>
        </p:txBody>
      </p:sp>
      <p:pic>
        <p:nvPicPr>
          <p:cNvPr id="161" name="Google Shape;161;p7" descr="Free Energy Cliparts, Download Free Clip Art, Free Clip Art on Clipart  Library"/>
          <p:cNvPicPr preferRelativeResize="0"/>
          <p:nvPr/>
        </p:nvPicPr>
        <p:blipFill rotWithShape="1">
          <a:blip r:embed="rId4">
            <a:alphaModFix/>
          </a:blip>
          <a:srcRect/>
          <a:stretch/>
        </p:blipFill>
        <p:spPr>
          <a:xfrm>
            <a:off x="5255127" y="2028323"/>
            <a:ext cx="2997200" cy="4152900"/>
          </a:xfrm>
          <a:prstGeom prst="rect">
            <a:avLst/>
          </a:prstGeom>
          <a:noFill/>
          <a:ln>
            <a:noFill/>
          </a:ln>
        </p:spPr>
      </p:pic>
      <p:pic>
        <p:nvPicPr>
          <p:cNvPr id="162" name="Google Shape;162;p7" descr="evidence clipart - Clip Art Library"/>
          <p:cNvPicPr preferRelativeResize="0"/>
          <p:nvPr/>
        </p:nvPicPr>
        <p:blipFill rotWithShape="1">
          <a:blip r:embed="rId5">
            <a:alphaModFix/>
          </a:blip>
          <a:srcRect/>
          <a:stretch/>
        </p:blipFill>
        <p:spPr>
          <a:xfrm>
            <a:off x="886327" y="2974474"/>
            <a:ext cx="3073400" cy="26416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a:t>Name two examples of renewable resources. </a:t>
            </a:r>
            <a:endParaRPr/>
          </a:p>
        </p:txBody>
      </p:sp>
      <p:sp>
        <p:nvSpPr>
          <p:cNvPr id="699" name="Google Shape;699;p6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0" name="Google Shape;700;p68"/>
          <p:cNvPicPr preferRelativeResize="0"/>
          <p:nvPr/>
        </p:nvPicPr>
        <p:blipFill rotWithShape="1">
          <a:blip r:embed="rId4">
            <a:alphaModFix/>
          </a:blip>
          <a:srcRect/>
          <a:stretch/>
        </p:blipFill>
        <p:spPr>
          <a:xfrm>
            <a:off x="1366581" y="1808029"/>
            <a:ext cx="6410850" cy="419989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69"/>
          <p:cNvSpPr txBox="1"/>
          <p:nvPr/>
        </p:nvSpPr>
        <p:spPr>
          <a:xfrm>
            <a:off x="141460" y="869904"/>
            <a:ext cx="9031062"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Non-renewable Resource</a:t>
            </a:r>
            <a:endParaRPr/>
          </a:p>
        </p:txBody>
      </p:sp>
      <p:sp>
        <p:nvSpPr>
          <p:cNvPr id="707" name="Google Shape;707;p69"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8" name="Google Shape;708;p69"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70"/>
          <p:cNvSpPr txBox="1">
            <a:spLocks noGrp="1"/>
          </p:cNvSpPr>
          <p:nvPr>
            <p:ph type="ctrTitle"/>
          </p:nvPr>
        </p:nvSpPr>
        <p:spPr>
          <a:xfrm>
            <a:off x="896815" y="387947"/>
            <a:ext cx="8247185" cy="220683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Non-renewable Resource</a:t>
            </a:r>
            <a:r>
              <a:rPr lang="en-US" sz="3400"/>
              <a:t>: a resource that is not replaced by nature quickly enough to match demand </a:t>
            </a:r>
            <a:endParaRPr/>
          </a:p>
        </p:txBody>
      </p:sp>
      <p:pic>
        <p:nvPicPr>
          <p:cNvPr id="715" name="Google Shape;715;p70" descr="dreamstime_xl_40192383.jpg"/>
          <p:cNvPicPr preferRelativeResize="0"/>
          <p:nvPr/>
        </p:nvPicPr>
        <p:blipFill rotWithShape="1">
          <a:blip r:embed="rId3">
            <a:alphaModFix/>
          </a:blip>
          <a:srcRect/>
          <a:stretch/>
        </p:blipFill>
        <p:spPr>
          <a:xfrm>
            <a:off x="1323551" y="2388850"/>
            <a:ext cx="6584157" cy="4373626"/>
          </a:xfrm>
          <a:prstGeom prst="rect">
            <a:avLst/>
          </a:prstGeom>
          <a:noFill/>
          <a:ln>
            <a:noFill/>
          </a:ln>
        </p:spPr>
      </p:pic>
      <p:sp>
        <p:nvSpPr>
          <p:cNvPr id="716" name="Google Shape;716;p70"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7" name="Google Shape;717;p70"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b678f08d91_0_1"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gb678f08d91_0_6"/>
          <p:cNvSpPr txBox="1">
            <a:spLocks noGrp="1"/>
          </p:cNvSpPr>
          <p:nvPr>
            <p:ph type="ctrTitle"/>
          </p:nvPr>
        </p:nvSpPr>
        <p:spPr>
          <a:xfrm>
            <a:off x="626425" y="301600"/>
            <a:ext cx="8247300" cy="12042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n-US" sz="3800"/>
              <a:t>What is a non-renewable resource?</a:t>
            </a:r>
            <a:endParaRPr sz="4200"/>
          </a:p>
        </p:txBody>
      </p:sp>
      <p:pic>
        <p:nvPicPr>
          <p:cNvPr id="730" name="Google Shape;730;gb678f08d91_0_6" descr="dreamstime_xl_40192383.jpg"/>
          <p:cNvPicPr preferRelativeResize="0"/>
          <p:nvPr/>
        </p:nvPicPr>
        <p:blipFill rotWithShape="1">
          <a:blip r:embed="rId3">
            <a:alphaModFix/>
          </a:blip>
          <a:srcRect/>
          <a:stretch/>
        </p:blipFill>
        <p:spPr>
          <a:xfrm>
            <a:off x="1279921" y="1733743"/>
            <a:ext cx="6584160" cy="4373627"/>
          </a:xfrm>
          <a:prstGeom prst="rect">
            <a:avLst/>
          </a:prstGeom>
          <a:noFill/>
          <a:ln>
            <a:noFill/>
          </a:ln>
        </p:spPr>
      </p:pic>
      <p:sp>
        <p:nvSpPr>
          <p:cNvPr id="731" name="Google Shape;731;gb678f08d91_0_6"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7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chemeClr val="dk1"/>
              </a:buClr>
              <a:buSzPts val="3200"/>
              <a:buNone/>
            </a:pPr>
            <a:endParaRPr/>
          </a:p>
        </p:txBody>
      </p:sp>
      <p:pic>
        <p:nvPicPr>
          <p:cNvPr id="738" name="Google Shape;738;p71"/>
          <p:cNvPicPr preferRelativeResize="0"/>
          <p:nvPr/>
        </p:nvPicPr>
        <p:blipFill rotWithShape="1">
          <a:blip r:embed="rId3">
            <a:alphaModFix/>
          </a:blip>
          <a:srcRect/>
          <a:stretch/>
        </p:blipFill>
        <p:spPr>
          <a:xfrm>
            <a:off x="0" y="411163"/>
            <a:ext cx="9144000" cy="60356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744" name="Google Shape;744;p72" descr="emolition Done Right: The Safe Way To Bring Down A Smokestack"/>
          <p:cNvPicPr preferRelativeResize="0"/>
          <p:nvPr/>
        </p:nvPicPr>
        <p:blipFill rotWithShape="1">
          <a:blip r:embed="rId3">
            <a:alphaModFix/>
          </a:blip>
          <a:srcRect/>
          <a:stretch/>
        </p:blipFill>
        <p:spPr>
          <a:xfrm>
            <a:off x="608566" y="1086453"/>
            <a:ext cx="8086725" cy="5391150"/>
          </a:xfrm>
          <a:prstGeom prst="rect">
            <a:avLst/>
          </a:prstGeom>
          <a:noFill/>
          <a:ln>
            <a:noFill/>
          </a:ln>
        </p:spPr>
      </p:pic>
      <p:sp>
        <p:nvSpPr>
          <p:cNvPr id="745" name="Google Shape;745;p7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7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74"/>
          <p:cNvSpPr txBox="1">
            <a:spLocks noGrp="1"/>
          </p:cNvSpPr>
          <p:nvPr>
            <p:ph type="ctrTitle"/>
          </p:nvPr>
        </p:nvSpPr>
        <p:spPr>
          <a:xfrm>
            <a:off x="640150" y="123400"/>
            <a:ext cx="8247300" cy="15744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4000"/>
              <a:buFont typeface="Calibri"/>
              <a:buNone/>
            </a:pPr>
            <a:r>
              <a:rPr lang="en-US" sz="3800"/>
              <a:t>What is a the difference between a renewable and non-renewable resource?</a:t>
            </a:r>
            <a:endParaRPr sz="4200"/>
          </a:p>
        </p:txBody>
      </p:sp>
      <p:pic>
        <p:nvPicPr>
          <p:cNvPr id="758" name="Google Shape;758;p74" descr="dreamstime_xl_40192383.jpg"/>
          <p:cNvPicPr preferRelativeResize="0"/>
          <p:nvPr/>
        </p:nvPicPr>
        <p:blipFill rotWithShape="1">
          <a:blip r:embed="rId3">
            <a:alphaModFix/>
          </a:blip>
          <a:srcRect/>
          <a:stretch/>
        </p:blipFill>
        <p:spPr>
          <a:xfrm>
            <a:off x="383901" y="3005510"/>
            <a:ext cx="3877876" cy="2575948"/>
          </a:xfrm>
          <a:prstGeom prst="rect">
            <a:avLst/>
          </a:prstGeom>
          <a:noFill/>
          <a:ln>
            <a:noFill/>
          </a:ln>
        </p:spPr>
      </p:pic>
      <p:sp>
        <p:nvSpPr>
          <p:cNvPr id="759" name="Google Shape;759;p7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0" name="Google Shape;760;p74"/>
          <p:cNvPicPr preferRelativeResize="0"/>
          <p:nvPr/>
        </p:nvPicPr>
        <p:blipFill>
          <a:blip r:embed="rId5">
            <a:alphaModFix/>
          </a:blip>
          <a:stretch>
            <a:fillRect/>
          </a:stretch>
        </p:blipFill>
        <p:spPr>
          <a:xfrm>
            <a:off x="152400" y="1850200"/>
            <a:ext cx="4340875" cy="4886575"/>
          </a:xfrm>
          <a:prstGeom prst="rect">
            <a:avLst/>
          </a:prstGeom>
          <a:noFill/>
          <a:ln>
            <a:noFill/>
          </a:ln>
        </p:spPr>
      </p:pic>
      <p:pic>
        <p:nvPicPr>
          <p:cNvPr id="761" name="Google Shape;761;p74"/>
          <p:cNvPicPr preferRelativeResize="0"/>
          <p:nvPr/>
        </p:nvPicPr>
        <p:blipFill>
          <a:blip r:embed="rId5">
            <a:alphaModFix/>
          </a:blip>
          <a:stretch>
            <a:fillRect/>
          </a:stretch>
        </p:blipFill>
        <p:spPr>
          <a:xfrm>
            <a:off x="4572000" y="1850200"/>
            <a:ext cx="4340875" cy="4886575"/>
          </a:xfrm>
          <a:prstGeom prst="rect">
            <a:avLst/>
          </a:prstGeom>
          <a:noFill/>
          <a:ln>
            <a:noFill/>
          </a:ln>
        </p:spPr>
      </p:pic>
      <p:pic>
        <p:nvPicPr>
          <p:cNvPr id="762" name="Google Shape;762;p74" descr="dreamstime_xl_89159318.jpg"/>
          <p:cNvPicPr preferRelativeResize="0"/>
          <p:nvPr/>
        </p:nvPicPr>
        <p:blipFill rotWithShape="1">
          <a:blip r:embed="rId6">
            <a:alphaModFix/>
          </a:blip>
          <a:srcRect/>
          <a:stretch/>
        </p:blipFill>
        <p:spPr>
          <a:xfrm>
            <a:off x="4737837" y="2956505"/>
            <a:ext cx="4009197" cy="2673958"/>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pic>
        <p:nvPicPr>
          <p:cNvPr id="768" name="Google Shape;768;p75" descr="emolition Done Right: The Safe Way To Bring Down A Smokestack"/>
          <p:cNvPicPr preferRelativeResize="0"/>
          <p:nvPr/>
        </p:nvPicPr>
        <p:blipFill rotWithShape="1">
          <a:blip r:embed="rId3">
            <a:alphaModFix/>
          </a:blip>
          <a:srcRect/>
          <a:stretch/>
        </p:blipFill>
        <p:spPr>
          <a:xfrm>
            <a:off x="640141" y="1957136"/>
            <a:ext cx="8086725" cy="4713097"/>
          </a:xfrm>
          <a:prstGeom prst="rect">
            <a:avLst/>
          </a:prstGeom>
          <a:noFill/>
          <a:ln>
            <a:noFill/>
          </a:ln>
        </p:spPr>
      </p:pic>
      <p:sp>
        <p:nvSpPr>
          <p:cNvPr id="769" name="Google Shape;769;p75"/>
          <p:cNvSpPr txBox="1"/>
          <p:nvPr/>
        </p:nvSpPr>
        <p:spPr>
          <a:xfrm>
            <a:off x="640141" y="0"/>
            <a:ext cx="8247185" cy="2206837"/>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True/False: A non-renewable resource can be used again.</a:t>
            </a:r>
            <a:endParaRPr/>
          </a:p>
        </p:txBody>
      </p:sp>
      <p:sp>
        <p:nvSpPr>
          <p:cNvPr id="770" name="Google Shape;770;p7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txBox="1"/>
          <p:nvPr/>
        </p:nvSpPr>
        <p:spPr>
          <a:xfrm>
            <a:off x="721206" y="249377"/>
            <a:ext cx="7957574"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is the dictionary definition of energy?</a:t>
            </a:r>
            <a:endParaRPr/>
          </a:p>
        </p:txBody>
      </p:sp>
      <p:pic>
        <p:nvPicPr>
          <p:cNvPr id="170" name="Google Shape;170;p8" descr="Definition Stock Illustrations – 32,228 Definition Stock Illustrations,  Vectors &amp; Clipart - Dreamstime"/>
          <p:cNvPicPr preferRelativeResize="0"/>
          <p:nvPr/>
        </p:nvPicPr>
        <p:blipFill rotWithShape="1">
          <a:blip r:embed="rId4">
            <a:alphaModFix/>
          </a:blip>
          <a:srcRect/>
          <a:stretch/>
        </p:blipFill>
        <p:spPr>
          <a:xfrm>
            <a:off x="424771" y="3265983"/>
            <a:ext cx="3970756" cy="2955758"/>
          </a:xfrm>
          <a:prstGeom prst="rect">
            <a:avLst/>
          </a:prstGeom>
          <a:noFill/>
          <a:ln>
            <a:noFill/>
          </a:ln>
        </p:spPr>
      </p:pic>
      <p:pic>
        <p:nvPicPr>
          <p:cNvPr id="171" name="Google Shape;171;p8" descr="Free Energy Cliparts, Download Free Clip Art, Free Clip Art on Clipart  Library"/>
          <p:cNvPicPr preferRelativeResize="0"/>
          <p:nvPr/>
        </p:nvPicPr>
        <p:blipFill rotWithShape="1">
          <a:blip r:embed="rId5">
            <a:alphaModFix/>
          </a:blip>
          <a:srcRect/>
          <a:stretch/>
        </p:blipFill>
        <p:spPr>
          <a:xfrm>
            <a:off x="5486400" y="4487824"/>
            <a:ext cx="1967832" cy="1997152"/>
          </a:xfrm>
          <a:prstGeom prst="rect">
            <a:avLst/>
          </a:prstGeom>
          <a:noFill/>
          <a:ln>
            <a:noFill/>
          </a:ln>
        </p:spPr>
      </p:pic>
      <p:pic>
        <p:nvPicPr>
          <p:cNvPr id="172" name="Google Shape;172;p8" descr="Energy clipart free images 5 - ClipartBarn"/>
          <p:cNvPicPr preferRelativeResize="0"/>
          <p:nvPr/>
        </p:nvPicPr>
        <p:blipFill rotWithShape="1">
          <a:blip r:embed="rId6">
            <a:alphaModFix/>
          </a:blip>
          <a:srcRect/>
          <a:stretch/>
        </p:blipFill>
        <p:spPr>
          <a:xfrm>
            <a:off x="4395527" y="1948893"/>
            <a:ext cx="3780589" cy="186088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pic>
        <p:nvPicPr>
          <p:cNvPr id="776" name="Google Shape;776;gb678f08d91_0_16" descr="emolition Done Right: The Safe Way To Bring Down A Smokestack"/>
          <p:cNvPicPr preferRelativeResize="0"/>
          <p:nvPr/>
        </p:nvPicPr>
        <p:blipFill rotWithShape="1">
          <a:blip r:embed="rId3">
            <a:alphaModFix/>
          </a:blip>
          <a:srcRect/>
          <a:stretch/>
        </p:blipFill>
        <p:spPr>
          <a:xfrm>
            <a:off x="640141" y="1957136"/>
            <a:ext cx="8086725" cy="4713098"/>
          </a:xfrm>
          <a:prstGeom prst="rect">
            <a:avLst/>
          </a:prstGeom>
          <a:noFill/>
          <a:ln>
            <a:noFill/>
          </a:ln>
        </p:spPr>
      </p:pic>
      <p:sp>
        <p:nvSpPr>
          <p:cNvPr id="777" name="Google Shape;777;gb678f08d91_0_16"/>
          <p:cNvSpPr txBox="1"/>
          <p:nvPr/>
        </p:nvSpPr>
        <p:spPr>
          <a:xfrm>
            <a:off x="640141" y="0"/>
            <a:ext cx="8247300" cy="22068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True/</a:t>
            </a:r>
            <a:r>
              <a:rPr lang="en-US" sz="4000">
                <a:solidFill>
                  <a:srgbClr val="FF0000"/>
                </a:solidFill>
                <a:latin typeface="Calibri"/>
                <a:ea typeface="Calibri"/>
                <a:cs typeface="Calibri"/>
                <a:sym typeface="Calibri"/>
              </a:rPr>
              <a:t>False</a:t>
            </a:r>
            <a:r>
              <a:rPr lang="en-US" sz="4000">
                <a:solidFill>
                  <a:schemeClr val="dk1"/>
                </a:solidFill>
                <a:latin typeface="Calibri"/>
                <a:ea typeface="Calibri"/>
                <a:cs typeface="Calibri"/>
                <a:sym typeface="Calibri"/>
              </a:rPr>
              <a:t>: A non-renewable resource can be used again.</a:t>
            </a:r>
            <a:endParaRPr/>
          </a:p>
        </p:txBody>
      </p:sp>
      <p:sp>
        <p:nvSpPr>
          <p:cNvPr id="778" name="Google Shape;778;gb678f08d91_0_16"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76"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5" name="Google Shape;785;p76"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77"/>
          <p:cNvSpPr txBox="1"/>
          <p:nvPr/>
        </p:nvSpPr>
        <p:spPr>
          <a:xfrm>
            <a:off x="722405" y="627751"/>
            <a:ext cx="79980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Oil and Gas</a:t>
            </a:r>
            <a:endParaRPr/>
          </a:p>
        </p:txBody>
      </p:sp>
      <p:pic>
        <p:nvPicPr>
          <p:cNvPr id="792" name="Google Shape;792;p77"/>
          <p:cNvPicPr preferRelativeResize="0">
            <a:picLocks noGrp="1"/>
          </p:cNvPicPr>
          <p:nvPr>
            <p:ph type="body" idx="1"/>
          </p:nvPr>
        </p:nvPicPr>
        <p:blipFill rotWithShape="1">
          <a:blip r:embed="rId3">
            <a:alphaModFix/>
          </a:blip>
          <a:srcRect/>
          <a:stretch/>
        </p:blipFill>
        <p:spPr>
          <a:xfrm>
            <a:off x="1087665" y="1518466"/>
            <a:ext cx="7267440" cy="4844960"/>
          </a:xfrm>
          <a:prstGeom prst="rect">
            <a:avLst/>
          </a:prstGeom>
          <a:noFill/>
          <a:ln>
            <a:noFill/>
          </a:ln>
        </p:spPr>
      </p:pic>
      <p:sp>
        <p:nvSpPr>
          <p:cNvPr id="793" name="Google Shape;793;p77"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4" name="Google Shape;794;p77"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graphicFrame>
        <p:nvGraphicFramePr>
          <p:cNvPr id="800" name="Google Shape;800;p78"/>
          <p:cNvGraphicFramePr/>
          <p:nvPr/>
        </p:nvGraphicFramePr>
        <p:xfrm>
          <a:off x="1057816" y="748601"/>
          <a:ext cx="6969650" cy="5818625"/>
        </p:xfrm>
        <a:graphic>
          <a:graphicData uri="http://schemas.openxmlformats.org/drawingml/2006/table">
            <a:tbl>
              <a:tblPr firstRow="1" bandRow="1">
                <a:noFill/>
                <a:tableStyleId>{4106BD17-05E0-4279-901C-B3627C93B69B}</a:tableStyleId>
              </a:tblPr>
              <a:tblGrid>
                <a:gridCol w="3484825">
                  <a:extLst>
                    <a:ext uri="{9D8B030D-6E8A-4147-A177-3AD203B41FA5}">
                      <a16:colId xmlns:a16="http://schemas.microsoft.com/office/drawing/2014/main" val="20000"/>
                    </a:ext>
                  </a:extLst>
                </a:gridCol>
                <a:gridCol w="3484825">
                  <a:extLst>
                    <a:ext uri="{9D8B030D-6E8A-4147-A177-3AD203B41FA5}">
                      <a16:colId xmlns:a16="http://schemas.microsoft.com/office/drawing/2014/main" val="20001"/>
                    </a:ext>
                  </a:extLst>
                </a:gridCol>
              </a:tblGrid>
              <a:tr h="1163725">
                <a:tc>
                  <a:txBody>
                    <a:bodyPr/>
                    <a:lstStyle/>
                    <a:p>
                      <a:pPr marL="0" marR="0" lvl="0" indent="0" algn="ctr" rtl="0">
                        <a:spcBef>
                          <a:spcPts val="0"/>
                        </a:spcBef>
                        <a:spcAft>
                          <a:spcPts val="0"/>
                        </a:spcAft>
                        <a:buNone/>
                      </a:pPr>
                      <a:r>
                        <a:rPr lang="en-US" sz="4000" u="sng" strike="noStrike" cap="none">
                          <a:solidFill>
                            <a:srgbClr val="008000"/>
                          </a:solidFill>
                        </a:rPr>
                        <a:t>Renewable</a:t>
                      </a:r>
                      <a:endParaRPr/>
                    </a:p>
                  </a:txBody>
                  <a:tcPr marL="91450" marR="91450" marT="45725" marB="45725">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4000" u="sng" strike="noStrike" cap="none">
                          <a:solidFill>
                            <a:srgbClr val="3F3F3F"/>
                          </a:solidFill>
                        </a:rPr>
                        <a:t>Non-renewable </a:t>
                      </a:r>
                      <a:endParaRPr/>
                    </a:p>
                  </a:txBody>
                  <a:tcPr marL="91450" marR="91450" marT="45725" marB="45725">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0"/>
                  </a:ext>
                </a:extLst>
              </a:tr>
              <a:tr h="1163725">
                <a:tc>
                  <a:txBody>
                    <a:bodyPr/>
                    <a:lstStyle/>
                    <a:p>
                      <a:pPr marL="0" marR="0" lvl="0" indent="0" algn="ctr" rtl="0">
                        <a:spcBef>
                          <a:spcPts val="0"/>
                        </a:spcBef>
                        <a:spcAft>
                          <a:spcPts val="0"/>
                        </a:spcAft>
                        <a:buNone/>
                      </a:pPr>
                      <a:r>
                        <a:rPr lang="en-US" sz="3600" b="0" u="none" strike="noStrike" cap="none">
                          <a:solidFill>
                            <a:srgbClr val="008000"/>
                          </a:solidFill>
                        </a:rPr>
                        <a:t>Water</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3600" u="none" strike="noStrike" cap="none">
                          <a:solidFill>
                            <a:srgbClr val="3F3F3F"/>
                          </a:solidFill>
                        </a:rPr>
                        <a:t>Coal</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1"/>
                  </a:ext>
                </a:extLst>
              </a:tr>
              <a:tr h="1163725">
                <a:tc>
                  <a:txBody>
                    <a:bodyPr/>
                    <a:lstStyle/>
                    <a:p>
                      <a:pPr marL="0" marR="0" lvl="0" indent="0" algn="ctr" rtl="0">
                        <a:spcBef>
                          <a:spcPts val="0"/>
                        </a:spcBef>
                        <a:spcAft>
                          <a:spcPts val="0"/>
                        </a:spcAft>
                        <a:buNone/>
                      </a:pPr>
                      <a:r>
                        <a:rPr lang="en-US" sz="3600" b="0" u="none" strike="noStrike" cap="none">
                          <a:solidFill>
                            <a:srgbClr val="008000"/>
                          </a:solidFill>
                        </a:rPr>
                        <a:t>Air</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3600" u="none" strike="noStrike" cap="none">
                          <a:solidFill>
                            <a:srgbClr val="3F3F3F"/>
                          </a:solidFill>
                        </a:rPr>
                        <a:t>Oil</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2"/>
                  </a:ext>
                </a:extLst>
              </a:tr>
              <a:tr h="1163725">
                <a:tc>
                  <a:txBody>
                    <a:bodyPr/>
                    <a:lstStyle/>
                    <a:p>
                      <a:pPr marL="0" marR="0" lvl="0" indent="0" algn="ctr" rtl="0">
                        <a:spcBef>
                          <a:spcPts val="0"/>
                        </a:spcBef>
                        <a:spcAft>
                          <a:spcPts val="0"/>
                        </a:spcAft>
                        <a:buNone/>
                      </a:pPr>
                      <a:r>
                        <a:rPr lang="en-US" sz="3600" b="0" u="none" strike="noStrike" cap="none">
                          <a:solidFill>
                            <a:srgbClr val="008000"/>
                          </a:solidFill>
                        </a:rPr>
                        <a:t>Plant Life</a:t>
                      </a:r>
                      <a:endParaRPr sz="3600" b="0" u="none" strike="noStrike" cap="none">
                        <a:solidFill>
                          <a:srgbClr val="008000"/>
                        </a:solidFill>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3600" u="none" strike="noStrike" cap="none">
                          <a:solidFill>
                            <a:srgbClr val="3F3F3F"/>
                          </a:solidFill>
                        </a:rPr>
                        <a:t>Natural Gas</a:t>
                      </a:r>
                      <a:endParaRPr/>
                    </a:p>
                  </a:txBody>
                  <a:tcPr marL="91450" marR="91450" marT="45725" marB="45725">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3"/>
                  </a:ext>
                </a:extLst>
              </a:tr>
              <a:tr h="1163725">
                <a:tc>
                  <a:txBody>
                    <a:bodyPr/>
                    <a:lstStyle/>
                    <a:p>
                      <a:pPr marL="0" marR="0" lvl="0" indent="0" algn="ctr" rtl="0">
                        <a:spcBef>
                          <a:spcPts val="0"/>
                        </a:spcBef>
                        <a:spcAft>
                          <a:spcPts val="0"/>
                        </a:spcAft>
                        <a:buNone/>
                      </a:pPr>
                      <a:r>
                        <a:rPr lang="en-US" sz="3600" b="0" u="none" strike="noStrike" cap="none">
                          <a:solidFill>
                            <a:srgbClr val="008000"/>
                          </a:solidFill>
                        </a:rPr>
                        <a:t>Sunlight</a:t>
                      </a:r>
                      <a:endParaRPr/>
                    </a:p>
                  </a:txBody>
                  <a:tcPr marL="91450" marR="91450" marT="45725" marB="45725">
                    <a:lnT w="12700" cap="flat" cmpd="sng">
                      <a:solidFill>
                        <a:srgbClr val="000000"/>
                      </a:solidFill>
                      <a:prstDash val="solid"/>
                      <a:round/>
                      <a:headEnd type="none" w="sm" len="sm"/>
                      <a:tailEnd type="none" w="sm" len="sm"/>
                    </a:lnT>
                  </a:tcPr>
                </a:tc>
                <a:tc>
                  <a:txBody>
                    <a:bodyPr/>
                    <a:lstStyle/>
                    <a:p>
                      <a:pPr marL="0" marR="0" lvl="0" indent="0" algn="ctr" rtl="0">
                        <a:spcBef>
                          <a:spcPts val="0"/>
                        </a:spcBef>
                        <a:spcAft>
                          <a:spcPts val="0"/>
                        </a:spcAft>
                        <a:buNone/>
                      </a:pPr>
                      <a:r>
                        <a:rPr lang="en-US" sz="3600" u="none" strike="noStrike" cap="none">
                          <a:solidFill>
                            <a:srgbClr val="3F3F3F"/>
                          </a:solidFill>
                        </a:rPr>
                        <a:t>Nuclear</a:t>
                      </a:r>
                      <a:endParaRPr/>
                    </a:p>
                  </a:txBody>
                  <a:tcPr marL="91450" marR="91450" marT="45725" marB="45725">
                    <a:lnT w="12700" cap="flat" cmpd="sng">
                      <a:solidFill>
                        <a:srgbClr val="000000"/>
                      </a:solidFill>
                      <a:prstDash val="solid"/>
                      <a:round/>
                      <a:headEnd type="none" w="sm" len="sm"/>
                      <a:tailEnd type="none" w="sm" len="sm"/>
                    </a:lnT>
                    <a:solidFill>
                      <a:srgbClr val="D8D8D8"/>
                    </a:solidFill>
                  </a:tcPr>
                </a:tc>
                <a:extLst>
                  <a:ext uri="{0D108BD9-81ED-4DB2-BD59-A6C34878D82A}">
                    <a16:rowId xmlns:a16="http://schemas.microsoft.com/office/drawing/2014/main" val="10004"/>
                  </a:ext>
                </a:extLst>
              </a:tr>
            </a:tbl>
          </a:graphicData>
        </a:graphic>
      </p:graphicFrame>
      <p:sp>
        <p:nvSpPr>
          <p:cNvPr id="801" name="Google Shape;801;p78"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2" name="Google Shape;802;p78"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sp>
        <p:nvSpPr>
          <p:cNvPr id="803" name="Google Shape;803;p78"/>
          <p:cNvSpPr/>
          <p:nvPr/>
        </p:nvSpPr>
        <p:spPr>
          <a:xfrm>
            <a:off x="4557025" y="673550"/>
            <a:ext cx="3394200" cy="5893800"/>
          </a:xfrm>
          <a:prstGeom prst="roundRect">
            <a:avLst>
              <a:gd name="adj" fmla="val 16667"/>
            </a:avLst>
          </a:prstGeom>
          <a:noFill/>
          <a:ln w="76200"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79"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80"/>
          <p:cNvSpPr txBox="1"/>
          <p:nvPr/>
        </p:nvSpPr>
        <p:spPr>
          <a:xfrm>
            <a:off x="1087675" y="317875"/>
            <a:ext cx="76788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Why is oil considered a non-renewable resource?</a:t>
            </a:r>
            <a:endParaRPr/>
          </a:p>
        </p:txBody>
      </p:sp>
      <p:pic>
        <p:nvPicPr>
          <p:cNvPr id="816" name="Google Shape;816;p80"/>
          <p:cNvPicPr preferRelativeResize="0">
            <a:picLocks noGrp="1"/>
          </p:cNvPicPr>
          <p:nvPr>
            <p:ph type="body" idx="1"/>
          </p:nvPr>
        </p:nvPicPr>
        <p:blipFill rotWithShape="1">
          <a:blip r:embed="rId3">
            <a:alphaModFix/>
          </a:blip>
          <a:srcRect/>
          <a:stretch/>
        </p:blipFill>
        <p:spPr>
          <a:xfrm>
            <a:off x="1087665" y="1518466"/>
            <a:ext cx="7267440" cy="4844960"/>
          </a:xfrm>
          <a:prstGeom prst="rect">
            <a:avLst/>
          </a:prstGeom>
          <a:noFill/>
          <a:ln>
            <a:noFill/>
          </a:ln>
        </p:spPr>
      </p:pic>
      <p:sp>
        <p:nvSpPr>
          <p:cNvPr id="817" name="Google Shape;817;p8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81"/>
          <p:cNvSpPr txBox="1"/>
          <p:nvPr/>
        </p:nvSpPr>
        <p:spPr>
          <a:xfrm>
            <a:off x="1087665" y="616809"/>
            <a:ext cx="77910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True/False: Gas is a renewable resource.</a:t>
            </a:r>
            <a:endParaRPr/>
          </a:p>
        </p:txBody>
      </p:sp>
      <p:pic>
        <p:nvPicPr>
          <p:cNvPr id="824" name="Google Shape;824;p81"/>
          <p:cNvPicPr preferRelativeResize="0">
            <a:picLocks noGrp="1"/>
          </p:cNvPicPr>
          <p:nvPr>
            <p:ph type="body" idx="1"/>
          </p:nvPr>
        </p:nvPicPr>
        <p:blipFill rotWithShape="1">
          <a:blip r:embed="rId3">
            <a:alphaModFix/>
          </a:blip>
          <a:srcRect/>
          <a:stretch/>
        </p:blipFill>
        <p:spPr>
          <a:xfrm>
            <a:off x="1087665" y="1518466"/>
            <a:ext cx="7267440" cy="4844960"/>
          </a:xfrm>
          <a:prstGeom prst="rect">
            <a:avLst/>
          </a:prstGeom>
          <a:noFill/>
          <a:ln>
            <a:noFill/>
          </a:ln>
        </p:spPr>
      </p:pic>
      <p:sp>
        <p:nvSpPr>
          <p:cNvPr id="825" name="Google Shape;825;p8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gb678f08d91_0_23"/>
          <p:cNvSpPr txBox="1"/>
          <p:nvPr/>
        </p:nvSpPr>
        <p:spPr>
          <a:xfrm>
            <a:off x="1087665" y="616809"/>
            <a:ext cx="77910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True/False: Gas is a renewable resource.</a:t>
            </a:r>
            <a:endParaRPr/>
          </a:p>
        </p:txBody>
      </p:sp>
      <p:pic>
        <p:nvPicPr>
          <p:cNvPr id="832" name="Google Shape;832;gb678f08d91_0_23"/>
          <p:cNvPicPr preferRelativeResize="0">
            <a:picLocks noGrp="1"/>
          </p:cNvPicPr>
          <p:nvPr>
            <p:ph type="body" idx="1"/>
          </p:nvPr>
        </p:nvPicPr>
        <p:blipFill rotWithShape="1">
          <a:blip r:embed="rId3">
            <a:alphaModFix/>
          </a:blip>
          <a:srcRect/>
          <a:stretch/>
        </p:blipFill>
        <p:spPr>
          <a:xfrm>
            <a:off x="1087665" y="1518466"/>
            <a:ext cx="7267500" cy="4845000"/>
          </a:xfrm>
          <a:prstGeom prst="rect">
            <a:avLst/>
          </a:prstGeom>
          <a:noFill/>
          <a:ln>
            <a:noFill/>
          </a:ln>
        </p:spPr>
      </p:pic>
      <p:sp>
        <p:nvSpPr>
          <p:cNvPr id="833" name="Google Shape;833;gb678f08d91_0_23"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82"/>
          <p:cNvSpPr txBox="1"/>
          <p:nvPr/>
        </p:nvSpPr>
        <p:spPr>
          <a:xfrm>
            <a:off x="1007454" y="249377"/>
            <a:ext cx="7895914"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Give your own example of a non-renewable resource.</a:t>
            </a:r>
            <a:endParaRPr/>
          </a:p>
        </p:txBody>
      </p:sp>
      <p:sp>
        <p:nvSpPr>
          <p:cNvPr id="840" name="Google Shape;840;p8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1" name="Google Shape;841;p82"/>
          <p:cNvPicPr preferRelativeResize="0"/>
          <p:nvPr/>
        </p:nvPicPr>
        <p:blipFill rotWithShape="1">
          <a:blip r:embed="rId4">
            <a:alphaModFix/>
          </a:blip>
          <a:srcRect/>
          <a:stretch/>
        </p:blipFill>
        <p:spPr>
          <a:xfrm>
            <a:off x="1366581" y="1613804"/>
            <a:ext cx="6410850" cy="419989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83"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8" name="Google Shape;848;p83"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txBox="1"/>
          <p:nvPr/>
        </p:nvSpPr>
        <p:spPr>
          <a:xfrm>
            <a:off x="721205" y="169167"/>
            <a:ext cx="831049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Discuss how </a:t>
            </a:r>
            <a:r>
              <a:rPr lang="en-US" sz="3600" b="1" u="sng">
                <a:solidFill>
                  <a:schemeClr val="dk1"/>
                </a:solidFill>
                <a:latin typeface="Calibri"/>
                <a:ea typeface="Calibri"/>
                <a:cs typeface="Calibri"/>
                <a:sym typeface="Calibri"/>
              </a:rPr>
              <a:t>the dictionary definition</a:t>
            </a:r>
            <a:r>
              <a:rPr lang="en-US" sz="3600">
                <a:solidFill>
                  <a:schemeClr val="dk1"/>
                </a:solidFill>
                <a:latin typeface="Calibri"/>
                <a:ea typeface="Calibri"/>
                <a:cs typeface="Calibri"/>
                <a:sym typeface="Calibri"/>
              </a:rPr>
              <a:t>, </a:t>
            </a:r>
            <a:r>
              <a:rPr lang="en-US" sz="3600" b="1" u="sng">
                <a:solidFill>
                  <a:schemeClr val="dk1"/>
                </a:solidFill>
                <a:latin typeface="Calibri"/>
                <a:ea typeface="Calibri"/>
                <a:cs typeface="Calibri"/>
                <a:sym typeface="Calibri"/>
              </a:rPr>
              <a:t>your definition</a:t>
            </a:r>
            <a:r>
              <a:rPr lang="en-US" sz="3600">
                <a:solidFill>
                  <a:schemeClr val="dk1"/>
                </a:solidFill>
                <a:latin typeface="Calibri"/>
                <a:ea typeface="Calibri"/>
                <a:cs typeface="Calibri"/>
                <a:sym typeface="Calibri"/>
              </a:rPr>
              <a:t> and the </a:t>
            </a:r>
            <a:r>
              <a:rPr lang="en-US" sz="3600" b="1" u="sng">
                <a:solidFill>
                  <a:schemeClr val="dk1"/>
                </a:solidFill>
                <a:latin typeface="Calibri"/>
                <a:ea typeface="Calibri"/>
                <a:cs typeface="Calibri"/>
                <a:sym typeface="Calibri"/>
              </a:rPr>
              <a:t>physics definition </a:t>
            </a:r>
            <a:r>
              <a:rPr lang="en-US" sz="3600">
                <a:solidFill>
                  <a:schemeClr val="dk1"/>
                </a:solidFill>
                <a:latin typeface="Calibri"/>
                <a:ea typeface="Calibri"/>
                <a:cs typeface="Calibri"/>
                <a:sym typeface="Calibri"/>
              </a:rPr>
              <a:t>(the ability to do work) are similar/different.</a:t>
            </a:r>
            <a:endParaRPr/>
          </a:p>
        </p:txBody>
      </p:sp>
      <p:pic>
        <p:nvPicPr>
          <p:cNvPr id="180" name="Google Shape;180;p9" descr="Definition Stock Illustrations – 32,228 Definition Stock Illustrations,  Vectors &amp; Clipart - Dreamstime"/>
          <p:cNvPicPr preferRelativeResize="0"/>
          <p:nvPr/>
        </p:nvPicPr>
        <p:blipFill rotWithShape="1">
          <a:blip r:embed="rId4">
            <a:alphaModFix/>
          </a:blip>
          <a:srcRect/>
          <a:stretch/>
        </p:blipFill>
        <p:spPr>
          <a:xfrm>
            <a:off x="424771" y="3265983"/>
            <a:ext cx="3970756" cy="2955758"/>
          </a:xfrm>
          <a:prstGeom prst="rect">
            <a:avLst/>
          </a:prstGeom>
          <a:noFill/>
          <a:ln>
            <a:noFill/>
          </a:ln>
        </p:spPr>
      </p:pic>
      <p:pic>
        <p:nvPicPr>
          <p:cNvPr id="181" name="Google Shape;181;p9" descr="Free Energy Cliparts, Download Free Clip Art, Free Clip Art on Clipart  Library"/>
          <p:cNvPicPr preferRelativeResize="0"/>
          <p:nvPr/>
        </p:nvPicPr>
        <p:blipFill rotWithShape="1">
          <a:blip r:embed="rId5">
            <a:alphaModFix/>
          </a:blip>
          <a:srcRect/>
          <a:stretch/>
        </p:blipFill>
        <p:spPr>
          <a:xfrm>
            <a:off x="5486400" y="4487824"/>
            <a:ext cx="1967832" cy="1997152"/>
          </a:xfrm>
          <a:prstGeom prst="rect">
            <a:avLst/>
          </a:prstGeom>
          <a:noFill/>
          <a:ln>
            <a:noFill/>
          </a:ln>
        </p:spPr>
      </p:pic>
      <p:pic>
        <p:nvPicPr>
          <p:cNvPr id="182" name="Google Shape;182;p9" descr="Energy clipart free images 5 - ClipartBarn"/>
          <p:cNvPicPr preferRelativeResize="0"/>
          <p:nvPr/>
        </p:nvPicPr>
        <p:blipFill rotWithShape="1">
          <a:blip r:embed="rId6">
            <a:alphaModFix/>
          </a:blip>
          <a:srcRect/>
          <a:stretch/>
        </p:blipFill>
        <p:spPr>
          <a:xfrm>
            <a:off x="4395527" y="2233752"/>
            <a:ext cx="3780589" cy="1860884"/>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84"/>
          <p:cNvPicPr preferRelativeResize="0">
            <a:picLocks noGrp="1"/>
          </p:cNvPicPr>
          <p:nvPr>
            <p:ph type="body" idx="1"/>
          </p:nvPr>
        </p:nvPicPr>
        <p:blipFill rotWithShape="1">
          <a:blip r:embed="rId3">
            <a:alphaModFix/>
          </a:blip>
          <a:srcRect/>
          <a:stretch/>
        </p:blipFill>
        <p:spPr>
          <a:xfrm>
            <a:off x="457200" y="1577009"/>
            <a:ext cx="8229600" cy="3878297"/>
          </a:xfrm>
          <a:prstGeom prst="rect">
            <a:avLst/>
          </a:prstGeom>
          <a:noFill/>
          <a:ln>
            <a:noFill/>
          </a:ln>
        </p:spPr>
      </p:pic>
      <p:sp>
        <p:nvSpPr>
          <p:cNvPr id="855" name="Google Shape;855;p84"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6" name="Google Shape;856;p84"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pic>
        <p:nvPicPr>
          <p:cNvPr id="862" name="Google Shape;862;p85" descr="ombining Wind &amp; Water for Energy Production &amp; Storage"/>
          <p:cNvPicPr preferRelativeResize="0">
            <a:picLocks noGrp="1"/>
          </p:cNvPicPr>
          <p:nvPr>
            <p:ph type="body" idx="1"/>
          </p:nvPr>
        </p:nvPicPr>
        <p:blipFill rotWithShape="1">
          <a:blip r:embed="rId3">
            <a:alphaModFix/>
          </a:blip>
          <a:srcRect/>
          <a:stretch/>
        </p:blipFill>
        <p:spPr>
          <a:xfrm>
            <a:off x="726146" y="1797423"/>
            <a:ext cx="7691708" cy="4525963"/>
          </a:xfrm>
          <a:prstGeom prst="rect">
            <a:avLst/>
          </a:prstGeom>
          <a:noFill/>
          <a:ln>
            <a:noFill/>
          </a:ln>
        </p:spPr>
      </p:pic>
      <p:sp>
        <p:nvSpPr>
          <p:cNvPr id="863" name="Google Shape;863;p85"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4" name="Google Shape;864;p85"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86"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87"/>
          <p:cNvSpPr txBox="1"/>
          <p:nvPr/>
        </p:nvSpPr>
        <p:spPr>
          <a:xfrm>
            <a:off x="1266031" y="475549"/>
            <a:ext cx="661193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Is solar power non-renewable?</a:t>
            </a:r>
            <a:endParaRPr/>
          </a:p>
        </p:txBody>
      </p:sp>
      <p:pic>
        <p:nvPicPr>
          <p:cNvPr id="877" name="Google Shape;877;p87"/>
          <p:cNvPicPr preferRelativeResize="0">
            <a:picLocks noGrp="1"/>
          </p:cNvPicPr>
          <p:nvPr>
            <p:ph type="body" idx="1"/>
          </p:nvPr>
        </p:nvPicPr>
        <p:blipFill rotWithShape="1">
          <a:blip r:embed="rId3">
            <a:alphaModFix/>
          </a:blip>
          <a:srcRect/>
          <a:stretch/>
        </p:blipFill>
        <p:spPr>
          <a:xfrm>
            <a:off x="457200" y="1577009"/>
            <a:ext cx="8229600" cy="3878297"/>
          </a:xfrm>
          <a:prstGeom prst="rect">
            <a:avLst/>
          </a:prstGeom>
          <a:noFill/>
          <a:ln>
            <a:noFill/>
          </a:ln>
        </p:spPr>
      </p:pic>
      <p:sp>
        <p:nvSpPr>
          <p:cNvPr id="878" name="Google Shape;878;p8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pic>
        <p:nvPicPr>
          <p:cNvPr id="884" name="Google Shape;884;p88" descr="ombining Wind &amp; Water for Energy Production &amp; Storage"/>
          <p:cNvPicPr preferRelativeResize="0">
            <a:picLocks noGrp="1"/>
          </p:cNvPicPr>
          <p:nvPr>
            <p:ph type="body" idx="1"/>
          </p:nvPr>
        </p:nvPicPr>
        <p:blipFill rotWithShape="1">
          <a:blip r:embed="rId3">
            <a:alphaModFix/>
          </a:blip>
          <a:srcRect/>
          <a:stretch/>
        </p:blipFill>
        <p:spPr>
          <a:xfrm>
            <a:off x="726146" y="1797423"/>
            <a:ext cx="7691708" cy="4525963"/>
          </a:xfrm>
          <a:prstGeom prst="rect">
            <a:avLst/>
          </a:prstGeom>
          <a:noFill/>
          <a:ln>
            <a:noFill/>
          </a:ln>
        </p:spPr>
      </p:pic>
      <p:sp>
        <p:nvSpPr>
          <p:cNvPr id="885" name="Google Shape;885;p88"/>
          <p:cNvSpPr txBox="1"/>
          <p:nvPr/>
        </p:nvSpPr>
        <p:spPr>
          <a:xfrm>
            <a:off x="1021976" y="392687"/>
            <a:ext cx="7100047"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Why is wind </a:t>
            </a:r>
            <a:r>
              <a:rPr lang="en-US" sz="3600" b="1" u="sng">
                <a:solidFill>
                  <a:srgbClr val="FF0000"/>
                </a:solidFill>
                <a:latin typeface="Calibri"/>
                <a:ea typeface="Calibri"/>
                <a:cs typeface="Calibri"/>
                <a:sym typeface="Calibri"/>
              </a:rPr>
              <a:t>NOT</a:t>
            </a:r>
            <a:r>
              <a:rPr lang="en-US" sz="3600">
                <a:solidFill>
                  <a:schemeClr val="dk1"/>
                </a:solidFill>
                <a:latin typeface="Calibri"/>
                <a:ea typeface="Calibri"/>
                <a:cs typeface="Calibri"/>
                <a:sym typeface="Calibri"/>
              </a:rPr>
              <a:t> considered a non-renewable resource?</a:t>
            </a:r>
            <a:endParaRPr/>
          </a:p>
        </p:txBody>
      </p:sp>
      <p:sp>
        <p:nvSpPr>
          <p:cNvPr id="886" name="Google Shape;886;p8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89"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3" name="Google Shape;893;p89"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90"/>
          <p:cNvSpPr txBox="1"/>
          <p:nvPr/>
        </p:nvSpPr>
        <p:spPr>
          <a:xfrm>
            <a:off x="1129553" y="1278652"/>
            <a:ext cx="7207623"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Non-renewable</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Non-    renew  -able</a:t>
            </a:r>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900" name="Google Shape;900;p90"/>
          <p:cNvCxnSpPr/>
          <p:nvPr/>
        </p:nvCxnSpPr>
        <p:spPr>
          <a:xfrm flipH="1">
            <a:off x="4570718" y="2210637"/>
            <a:ext cx="522514"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901" name="Google Shape;901;p90"/>
          <p:cNvCxnSpPr/>
          <p:nvPr/>
        </p:nvCxnSpPr>
        <p:spPr>
          <a:xfrm>
            <a:off x="6939643" y="2184288"/>
            <a:ext cx="464736" cy="1218363"/>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902" name="Google Shape;902;p90"/>
          <p:cNvSpPr txBox="1"/>
          <p:nvPr/>
        </p:nvSpPr>
        <p:spPr>
          <a:xfrm>
            <a:off x="3939544" y="4110920"/>
            <a:ext cx="15876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(root word)</a:t>
            </a:r>
            <a:endParaRPr/>
          </a:p>
        </p:txBody>
      </p:sp>
      <p:sp>
        <p:nvSpPr>
          <p:cNvPr id="903" name="Google Shape;903;p90"/>
          <p:cNvSpPr txBox="1"/>
          <p:nvPr/>
        </p:nvSpPr>
        <p:spPr>
          <a:xfrm>
            <a:off x="6740768" y="4110920"/>
            <a:ext cx="86248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(suffix)</a:t>
            </a:r>
            <a:endParaRPr/>
          </a:p>
        </p:txBody>
      </p:sp>
      <p:cxnSp>
        <p:nvCxnSpPr>
          <p:cNvPr id="904" name="Google Shape;904;p90"/>
          <p:cNvCxnSpPr/>
          <p:nvPr/>
        </p:nvCxnSpPr>
        <p:spPr>
          <a:xfrm flipH="1">
            <a:off x="2435198" y="2184288"/>
            <a:ext cx="522514"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905" name="Google Shape;905;p90"/>
          <p:cNvSpPr txBox="1"/>
          <p:nvPr/>
        </p:nvSpPr>
        <p:spPr>
          <a:xfrm>
            <a:off x="1292922" y="4110920"/>
            <a:ext cx="15876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(prefix)</a:t>
            </a:r>
            <a:endParaRPr/>
          </a:p>
        </p:txBody>
      </p:sp>
      <p:sp>
        <p:nvSpPr>
          <p:cNvPr id="906" name="Google Shape;906;p90"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7" name="Google Shape;907;p90" descr="Labor"/>
          <p:cNvPicPr preferRelativeResize="0"/>
          <p:nvPr/>
        </p:nvPicPr>
        <p:blipFill rotWithShape="1">
          <a:blip r:embed="rId4">
            <a:alphaModFix/>
          </a:blip>
          <a:srcRect/>
          <a:stretch/>
        </p:blipFill>
        <p:spPr>
          <a:xfrm>
            <a:off x="849542" y="192988"/>
            <a:ext cx="466792" cy="466792"/>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91"/>
          <p:cNvSpPr txBox="1"/>
          <p:nvPr/>
        </p:nvSpPr>
        <p:spPr>
          <a:xfrm>
            <a:off x="1129553" y="1278652"/>
            <a:ext cx="7207623"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Non-renewable</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Non-    renew  -able</a:t>
            </a:r>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914" name="Google Shape;914;p91"/>
          <p:cNvCxnSpPr/>
          <p:nvPr/>
        </p:nvCxnSpPr>
        <p:spPr>
          <a:xfrm flipH="1">
            <a:off x="4570718" y="2210637"/>
            <a:ext cx="522514"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915" name="Google Shape;915;p91"/>
          <p:cNvCxnSpPr/>
          <p:nvPr/>
        </p:nvCxnSpPr>
        <p:spPr>
          <a:xfrm>
            <a:off x="6939643" y="2184288"/>
            <a:ext cx="375557"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916" name="Google Shape;916;p91"/>
          <p:cNvCxnSpPr/>
          <p:nvPr/>
        </p:nvCxnSpPr>
        <p:spPr>
          <a:xfrm flipH="1">
            <a:off x="2435198" y="2184288"/>
            <a:ext cx="522514"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917" name="Google Shape;917;p91"/>
          <p:cNvSpPr/>
          <p:nvPr/>
        </p:nvSpPr>
        <p:spPr>
          <a:xfrm>
            <a:off x="896471" y="3294588"/>
            <a:ext cx="2277035" cy="1083951"/>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918" name="Google Shape;918;p91"/>
          <p:cNvCxnSpPr/>
          <p:nvPr/>
        </p:nvCxnSpPr>
        <p:spPr>
          <a:xfrm>
            <a:off x="1842345" y="4414300"/>
            <a:ext cx="854110" cy="922574"/>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919" name="Google Shape;919;p91"/>
          <p:cNvSpPr txBox="1"/>
          <p:nvPr/>
        </p:nvSpPr>
        <p:spPr>
          <a:xfrm>
            <a:off x="2696455" y="5372635"/>
            <a:ext cx="817710" cy="64633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not</a:t>
            </a:r>
            <a:endParaRPr sz="3600">
              <a:solidFill>
                <a:schemeClr val="dk1"/>
              </a:solidFill>
              <a:latin typeface="Calibri"/>
              <a:ea typeface="Calibri"/>
              <a:cs typeface="Calibri"/>
              <a:sym typeface="Calibri"/>
            </a:endParaRPr>
          </a:p>
        </p:txBody>
      </p:sp>
      <p:sp>
        <p:nvSpPr>
          <p:cNvPr id="920" name="Google Shape;920;p91"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1" name="Google Shape;921;p91" descr="Labor"/>
          <p:cNvPicPr preferRelativeResize="0"/>
          <p:nvPr/>
        </p:nvPicPr>
        <p:blipFill rotWithShape="1">
          <a:blip r:embed="rId4">
            <a:alphaModFix/>
          </a:blip>
          <a:srcRect/>
          <a:stretch/>
        </p:blipFill>
        <p:spPr>
          <a:xfrm>
            <a:off x="849542" y="192988"/>
            <a:ext cx="466792" cy="466792"/>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92"/>
          <p:cNvSpPr txBox="1"/>
          <p:nvPr/>
        </p:nvSpPr>
        <p:spPr>
          <a:xfrm>
            <a:off x="0" y="1278652"/>
            <a:ext cx="9144000"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Non-renewable</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     Non-    renew     -able</a:t>
            </a:r>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928" name="Google Shape;928;p92"/>
          <p:cNvCxnSpPr/>
          <p:nvPr/>
        </p:nvCxnSpPr>
        <p:spPr>
          <a:xfrm flipH="1">
            <a:off x="4310743" y="2210637"/>
            <a:ext cx="522514"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929" name="Google Shape;929;p92"/>
          <p:cNvCxnSpPr/>
          <p:nvPr/>
        </p:nvCxnSpPr>
        <p:spPr>
          <a:xfrm>
            <a:off x="4211095" y="4374506"/>
            <a:ext cx="854110" cy="922574"/>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930" name="Google Shape;930;p92"/>
          <p:cNvSpPr/>
          <p:nvPr/>
        </p:nvSpPr>
        <p:spPr>
          <a:xfrm>
            <a:off x="2914022" y="3304000"/>
            <a:ext cx="3315956" cy="1083951"/>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1" name="Google Shape;931;p92"/>
          <p:cNvSpPr txBox="1"/>
          <p:nvPr/>
        </p:nvSpPr>
        <p:spPr>
          <a:xfrm>
            <a:off x="3783203" y="5319937"/>
            <a:ext cx="2599668" cy="64633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to make new</a:t>
            </a:r>
            <a:endParaRPr sz="3600">
              <a:solidFill>
                <a:schemeClr val="dk1"/>
              </a:solidFill>
              <a:latin typeface="Calibri"/>
              <a:ea typeface="Calibri"/>
              <a:cs typeface="Calibri"/>
              <a:sym typeface="Calibri"/>
            </a:endParaRPr>
          </a:p>
        </p:txBody>
      </p:sp>
      <p:sp>
        <p:nvSpPr>
          <p:cNvPr id="932" name="Google Shape;932;p92"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3" name="Google Shape;933;p92" descr="Labor"/>
          <p:cNvPicPr preferRelativeResize="0"/>
          <p:nvPr/>
        </p:nvPicPr>
        <p:blipFill rotWithShape="1">
          <a:blip r:embed="rId4">
            <a:alphaModFix/>
          </a:blip>
          <a:srcRect/>
          <a:stretch/>
        </p:blipFill>
        <p:spPr>
          <a:xfrm>
            <a:off x="849542" y="192988"/>
            <a:ext cx="466792" cy="466792"/>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93"/>
          <p:cNvSpPr txBox="1"/>
          <p:nvPr/>
        </p:nvSpPr>
        <p:spPr>
          <a:xfrm>
            <a:off x="896471" y="1278652"/>
            <a:ext cx="7657185"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Non-renewable</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  Non-   renew   -able</a:t>
            </a:r>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940" name="Google Shape;940;p93"/>
          <p:cNvCxnSpPr/>
          <p:nvPr/>
        </p:nvCxnSpPr>
        <p:spPr>
          <a:xfrm>
            <a:off x="6158384" y="2151669"/>
            <a:ext cx="726510" cy="1142919"/>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941" name="Google Shape;941;p93"/>
          <p:cNvSpPr txBox="1"/>
          <p:nvPr/>
        </p:nvSpPr>
        <p:spPr>
          <a:xfrm>
            <a:off x="590340" y="5006305"/>
            <a:ext cx="7963317" cy="95410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Suffix that turns a verb (to not make new) into a adjective (non-renewed). </a:t>
            </a:r>
            <a:endParaRPr/>
          </a:p>
        </p:txBody>
      </p:sp>
      <p:cxnSp>
        <p:nvCxnSpPr>
          <p:cNvPr id="942" name="Google Shape;942;p93"/>
          <p:cNvCxnSpPr/>
          <p:nvPr/>
        </p:nvCxnSpPr>
        <p:spPr>
          <a:xfrm flipH="1">
            <a:off x="6734587" y="4213570"/>
            <a:ext cx="477297" cy="753626"/>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943" name="Google Shape;943;p93"/>
          <p:cNvSpPr/>
          <p:nvPr/>
        </p:nvSpPr>
        <p:spPr>
          <a:xfrm>
            <a:off x="6158384" y="3420684"/>
            <a:ext cx="2107001" cy="729762"/>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a:p>
        </p:txBody>
      </p:sp>
      <p:sp>
        <p:nvSpPr>
          <p:cNvPr id="944" name="Google Shape;944;p93"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5" name="Google Shape;945;p93" descr="Labor"/>
          <p:cNvPicPr preferRelativeResize="0"/>
          <p:nvPr/>
        </p:nvPicPr>
        <p:blipFill rotWithShape="1">
          <a:blip r:embed="rId4">
            <a:alphaModFix/>
          </a:blip>
          <a:srcRect/>
          <a:stretch/>
        </p:blipFill>
        <p:spPr>
          <a:xfrm>
            <a:off x="849542" y="192988"/>
            <a:ext cx="466792" cy="466792"/>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6779</Words>
  <Application>Microsoft Office PowerPoint</Application>
  <PresentationFormat>On-screen Show (4:3)</PresentationFormat>
  <Paragraphs>824</Paragraphs>
  <Slides>183</Slides>
  <Notes>183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183</vt:i4>
      </vt:variant>
    </vt:vector>
  </HeadingPairs>
  <TitlesOfParts>
    <vt:vector size="186" baseType="lpstr">
      <vt:lpstr>Arial</vt:lpstr>
      <vt:lpstr>Calibri</vt:lpstr>
      <vt:lpstr>Office Theme</vt:lpstr>
      <vt:lpstr>PowerPoint Presentation</vt:lpstr>
      <vt:lpstr>Renewable Resources</vt:lpstr>
      <vt:lpstr>Big Question: How do the resources we use affect humans and the environment?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Renewable Resource: can be reused and replaced naturally </vt:lpstr>
      <vt:lpstr>PowerPoint Presentation</vt:lpstr>
      <vt:lpstr>What is a renewable resource?</vt:lpstr>
      <vt:lpstr>PowerPoint Presentation</vt:lpstr>
      <vt:lpstr>PowerPoint Presentation</vt:lpstr>
      <vt:lpstr>PowerPoint Presentation</vt:lpstr>
      <vt:lpstr>PowerPoint Presentation</vt:lpstr>
      <vt:lpstr>PowerPoint Presentation</vt:lpstr>
      <vt:lpstr>PowerPoint Presentation</vt:lpstr>
      <vt:lpstr>Why is water a renewable resource and how does it create energy?</vt:lpstr>
      <vt:lpstr>Give your own example of a renewable resource.</vt:lpstr>
      <vt:lpstr>PowerPoint Presentation</vt:lpstr>
      <vt:lpstr>PowerPoint Presentation</vt:lpstr>
      <vt:lpstr>PowerPoint Presentation</vt:lpstr>
      <vt:lpstr>PowerPoint Presentation</vt:lpstr>
      <vt:lpstr>Is oil a renewable resource? Why or why not?</vt:lpstr>
      <vt:lpstr>Why is gasoline not a renewable resource?</vt:lpstr>
      <vt:lpstr>Can you think of something that is NOT a renewable resource? Explain your answer.</vt:lpstr>
      <vt:lpstr>PowerPoint Presentation</vt:lpstr>
      <vt:lpstr>PowerPoint Presentation</vt:lpstr>
      <vt:lpstr>PowerPoint Presentation</vt:lpstr>
      <vt:lpstr>PowerPoint Presentation</vt:lpstr>
      <vt:lpstr>PowerPoint Presentation</vt:lpstr>
      <vt:lpstr>So, when we use the term renewable, we are talking about natural resources that can be used again.</vt:lpstr>
      <vt:lpstr>PowerPoint Presentation</vt:lpstr>
      <vt:lpstr>What does the root word renew mean?</vt:lpstr>
      <vt:lpstr>What does the suffix -able mean?</vt:lpstr>
      <vt:lpstr>So when we put our root word renew and our suffix –able together, how does this help us remember what renewable means?</vt:lpstr>
      <vt:lpstr>What is a renewable resource?</vt:lpstr>
      <vt:lpstr>List two examples of renewable resources. </vt:lpstr>
      <vt:lpstr>Why are gasoline and oil NOT renewable resources? </vt:lpstr>
      <vt:lpstr>Why is it important to use renewable resources?</vt:lpstr>
      <vt:lpstr>PowerPoint Presentation</vt:lpstr>
      <vt:lpstr>Renewable resource: a resource that can be reused and replaced naturally  </vt:lpstr>
      <vt:lpstr>Simulation Activity </vt:lpstr>
      <vt:lpstr>Simulation Activity </vt:lpstr>
      <vt:lpstr>Big Question: How do the resources we use affect humans and the environment? </vt:lpstr>
      <vt:lpstr>PowerPoint Presentation</vt:lpstr>
      <vt:lpstr>PowerPoint Presentation</vt:lpstr>
      <vt:lpstr>PowerPoint Presentation</vt:lpstr>
      <vt:lpstr>Non-renewable Resources</vt:lpstr>
      <vt:lpstr>Big Question: How do the resources we use affect humans and the environment? </vt:lpstr>
      <vt:lpstr>Demonstration </vt:lpstr>
      <vt:lpstr>PowerPoint Presentation</vt:lpstr>
      <vt:lpstr>PowerPoint Presentation</vt:lpstr>
      <vt:lpstr>PowerPoint Presentation</vt:lpstr>
      <vt:lpstr>Renewable resource: a resource that can be reused and replaced naturally  </vt:lpstr>
      <vt:lpstr>PowerPoint Presentation</vt:lpstr>
      <vt:lpstr>PowerPoint Presentation</vt:lpstr>
      <vt:lpstr>PowerPoint Presentation</vt:lpstr>
      <vt:lpstr>How is a renewable resource replaced?</vt:lpstr>
      <vt:lpstr>Name two examples of renewable resources. </vt:lpstr>
      <vt:lpstr>PowerPoint Presentation</vt:lpstr>
      <vt:lpstr>Non-renewable Resource: a resource that is not replaced by nature quickly enough to match demand </vt:lpstr>
      <vt:lpstr>PowerPoint Presentation</vt:lpstr>
      <vt:lpstr>What is a non-renewable resource?</vt:lpstr>
      <vt:lpstr>PowerPoint Presentation</vt:lpstr>
      <vt:lpstr>PowerPoint Presentation</vt:lpstr>
      <vt:lpstr>PowerPoint Presentation</vt:lpstr>
      <vt:lpstr>What is a the difference between a renewable and non-renewable resource?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when we use the term non-renewable, we are talking about natural resources that can never be used again</vt:lpstr>
      <vt:lpstr>PowerPoint Presentation</vt:lpstr>
      <vt:lpstr>What does the prefix non mean?</vt:lpstr>
      <vt:lpstr>What does the root word renew mean?</vt:lpstr>
      <vt:lpstr>What does the suffix –able mean? </vt:lpstr>
      <vt:lpstr>When we put the prefix non-, the root word renew, and the suffix –able together, how does this help us remember what non-renewable means?</vt:lpstr>
      <vt:lpstr>What is a the difference between a renewable and non-renewable resource?</vt:lpstr>
      <vt:lpstr>Which is an example of a non-renewable resource?</vt:lpstr>
      <vt:lpstr>Which is an example of a non-renewable resource?</vt:lpstr>
      <vt:lpstr>Predict: What will happen if we use all the non-renewable resources we have?</vt:lpstr>
      <vt:lpstr>PowerPoint Presentation</vt:lpstr>
      <vt:lpstr>Non-renewable resource: a resource that is not replaced by nature quickly enough to match demand </vt:lpstr>
      <vt:lpstr>Simulation Activity </vt:lpstr>
      <vt:lpstr>Simulation Activity </vt:lpstr>
      <vt:lpstr>Big Question: How do the resources we use affect humans and the environment? </vt:lpstr>
      <vt:lpstr>PowerPoint Presentation</vt:lpstr>
      <vt:lpstr>PowerPoint Presentation</vt:lpstr>
      <vt:lpstr>PowerPoint Presentation</vt:lpstr>
      <vt:lpstr>Conservation</vt:lpstr>
      <vt:lpstr>Big Question: How do the resources we use affect humans and the environment? </vt:lpstr>
      <vt:lpstr>Demonstration</vt:lpstr>
      <vt:lpstr>PowerPoint Presentation</vt:lpstr>
      <vt:lpstr>Where did the U.S. get most of its total energy from (renewable or non-renewable)  in 1998?</vt:lpstr>
      <vt:lpstr>In 2010, where did the U.S. get most of its energy from (renewable or nonrenewable)?</vt:lpstr>
      <vt:lpstr>How did energy consumption change between 1998 and 2010?</vt:lpstr>
      <vt:lpstr>Why do you think the U.S. relies so much on non-renewable resources?</vt:lpstr>
      <vt:lpstr>What problem could the U.S. have by relying so heavily on non-renewable resources?</vt:lpstr>
      <vt:lpstr>PowerPoint Presentation</vt:lpstr>
      <vt:lpstr>PowerPoint Presentation</vt:lpstr>
      <vt:lpstr>Renewable resource: a resource that can be reused and replaced naturally  </vt:lpstr>
      <vt:lpstr>Non-renewable resource: a resource that is not replaced by nature quickly enough to match demand </vt:lpstr>
      <vt:lpstr>PowerPoint Presentation</vt:lpstr>
      <vt:lpstr>PowerPoint Presentation</vt:lpstr>
      <vt:lpstr>What is a the difference between a renewable and non-renewable resource?</vt:lpstr>
      <vt:lpstr>What is an example of a renewable resource? </vt:lpstr>
      <vt:lpstr>What is an example of a non-renewable resource? </vt:lpstr>
      <vt:lpstr>PowerPoint Presentation</vt:lpstr>
      <vt:lpstr>Conservation: using less of a resource to make its supply last longer</vt:lpstr>
      <vt:lpstr>PowerPoint Presentation</vt:lpstr>
      <vt:lpstr>What is conservation?</vt:lpstr>
      <vt:lpstr>PowerPoint Presentation</vt:lpstr>
      <vt:lpstr>Conservation</vt:lpstr>
      <vt:lpstr>Conservation</vt:lpstr>
      <vt:lpstr>PowerPoint Presentation</vt:lpstr>
      <vt:lpstr>PowerPoint Presentation</vt:lpstr>
      <vt:lpstr>What is conservation?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when we use the term conservation, we are talking about avoiding wasteful use of our resources on Earth. </vt:lpstr>
      <vt:lpstr>PowerPoint Presentation</vt:lpstr>
      <vt:lpstr>PowerPoint Presentation</vt:lpstr>
      <vt:lpstr>PowerPoint Presentation</vt:lpstr>
      <vt:lpstr>When we put the root word conserve with the suffix –ation, how does this help us remember what conservation means? </vt:lpstr>
      <vt:lpstr>PowerPoint Presentation</vt:lpstr>
      <vt:lpstr>What is conservation?</vt:lpstr>
      <vt:lpstr>What are two examples of conservation?</vt:lpstr>
      <vt:lpstr>What is a non-example of conservation?</vt:lpstr>
      <vt:lpstr>Reflect: What is one way your can practice conservation in your life?</vt:lpstr>
      <vt:lpstr>PowerPoint Presentation</vt:lpstr>
      <vt:lpstr>Conservation: using less of a resource to make its supply last longer</vt:lpstr>
      <vt:lpstr>Simulation Activity </vt:lpstr>
      <vt:lpstr>Big Question: How do the resources we use affect humans and the environment?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2017-07-11T14:42:06Z</dcterms:created>
  <dcterms:modified xsi:type="dcterms:W3CDTF">2021-08-03T17:01:30Z</dcterms:modified>
</cp:coreProperties>
</file>