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6858000" cx="9144000"/>
  <p:notesSz cx="6858000" cy="9144000"/>
  <p:embeddedFontLst>
    <p:embeddedFont>
      <p:font typeface="Poppins"/>
      <p:regular r:id="rId72"/>
      <p:bold r:id="rId73"/>
      <p:italic r:id="rId74"/>
      <p:boldItalic r:id="rId75"/>
    </p:embeddedFont>
    <p:embeddedFont>
      <p:font typeface="Helvetica Neue Light"/>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0" roundtripDataSignature="AMtx7mhphWuYNGJm1JlgtPgrUhDacR3r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bold.fntdata"/><Relationship Id="rId72" Type="http://schemas.openxmlformats.org/officeDocument/2006/relationships/font" Target="fonts/Poppins-regular.fntdata"/><Relationship Id="rId31" Type="http://schemas.openxmlformats.org/officeDocument/2006/relationships/slide" Target="slides/slide26.xml"/><Relationship Id="rId75" Type="http://schemas.openxmlformats.org/officeDocument/2006/relationships/font" Target="fonts/Poppins-boldItalic.fntdata"/><Relationship Id="rId30" Type="http://schemas.openxmlformats.org/officeDocument/2006/relationships/slide" Target="slides/slide25.xml"/><Relationship Id="rId74" Type="http://schemas.openxmlformats.org/officeDocument/2006/relationships/font" Target="fonts/Poppins-italic.fntdata"/><Relationship Id="rId33" Type="http://schemas.openxmlformats.org/officeDocument/2006/relationships/slide" Target="slides/slide28.xml"/><Relationship Id="rId77" Type="http://schemas.openxmlformats.org/officeDocument/2006/relationships/font" Target="fonts/HelveticaNeueLight-bold.fntdata"/><Relationship Id="rId32" Type="http://schemas.openxmlformats.org/officeDocument/2006/relationships/slide" Target="slides/slide27.xml"/><Relationship Id="rId76" Type="http://schemas.openxmlformats.org/officeDocument/2006/relationships/font" Target="fonts/HelveticaNeueLight-regular.fntdata"/><Relationship Id="rId35" Type="http://schemas.openxmlformats.org/officeDocument/2006/relationships/slide" Target="slides/slide30.xml"/><Relationship Id="rId79" Type="http://schemas.openxmlformats.org/officeDocument/2006/relationships/font" Target="fonts/HelveticaNeueLight-boldItalic.fntdata"/><Relationship Id="rId34" Type="http://schemas.openxmlformats.org/officeDocument/2006/relationships/slide" Target="slides/slide29.xml"/><Relationship Id="rId78" Type="http://schemas.openxmlformats.org/officeDocument/2006/relationships/font" Target="fonts/HelveticaNeueLight-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8c7dfa711f_0_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8c7dfa711f_0_1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another word for a series of actions?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8" name="Google Shape;188;g28c7dfa711f_0_1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c7dfa711f_0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8c7dfa711f_0_1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is another word for a series of actions?</a:t>
            </a:r>
            <a:r>
              <a:rPr lang="en-US"/>
              <a:t> </a:t>
            </a:r>
            <a:r>
              <a:rPr b="1" lang="en-US"/>
              <a:t>A</a:t>
            </a:r>
            <a:r>
              <a:rPr b="1" lang="en-US"/>
              <a:t>. Process</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7" name="Google Shape;197;g28c7dfa711f_0_1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word </a:t>
            </a:r>
            <a:r>
              <a:rPr b="1" lang="en-US"/>
              <a:t>reproduction</a:t>
            </a:r>
            <a:r>
              <a:rPr lang="en-US"/>
              <a:t>.</a:t>
            </a:r>
            <a:endParaRPr/>
          </a:p>
        </p:txBody>
      </p:sp>
      <p:sp>
        <p:nvSpPr>
          <p:cNvPr id="206" name="Google Shape;20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e576c1a6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7e576c1a67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Reproduction</a:t>
            </a:r>
            <a:r>
              <a:rPr lang="en-US"/>
              <a:t> is a process by which living things create new organisms of their own kind.</a:t>
            </a:r>
            <a:endParaRPr b="0"/>
          </a:p>
          <a:p>
            <a:pPr indent="0" lvl="0" marL="0" rtl="0" algn="l">
              <a:lnSpc>
                <a:spcPct val="100000"/>
              </a:lnSpc>
              <a:spcBef>
                <a:spcPts val="0"/>
              </a:spcBef>
              <a:spcAft>
                <a:spcPts val="0"/>
              </a:spcAft>
              <a:buSzPts val="1400"/>
              <a:buNone/>
            </a:pPr>
            <a:r>
              <a:t/>
            </a:r>
            <a:endParaRPr/>
          </a:p>
        </p:txBody>
      </p:sp>
      <p:sp>
        <p:nvSpPr>
          <p:cNvPr id="214" name="Google Shape;214;g27e576c1a67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23" name="Google Shape;223;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e576c1a67_0_3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7e576c1a67_0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t>
            </a:r>
            <a:r>
              <a:rPr lang="en-US"/>
              <a:t>reproduction</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lang="en-US"/>
              <a:t>[A</a:t>
            </a:r>
            <a:r>
              <a:rPr lang="en-US"/>
              <a:t> process by which living things create new organisms of their own kind.</a:t>
            </a:r>
            <a:r>
              <a:rPr b="0" lang="en-US"/>
              <a:t>]</a:t>
            </a:r>
            <a:endParaRPr/>
          </a:p>
        </p:txBody>
      </p:sp>
      <p:sp>
        <p:nvSpPr>
          <p:cNvPr id="229" name="Google Shape;229;g27e576c1a67_0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37" name="Google Shape;237;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c7dfa711f_0_14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8c7dfa711f_0_1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Plants can reproduce through their seeds. For example, seeds from a watermelon can be planted to reproduce more watermelons. This is one example of reproduction.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91745b13ca_0_4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91745b13ca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sz="1100">
                <a:latin typeface="Arial"/>
                <a:ea typeface="Arial"/>
                <a:cs typeface="Arial"/>
                <a:sym typeface="Arial"/>
              </a:rPr>
              <a:t>A flower is a reproductive </a:t>
            </a:r>
            <a:r>
              <a:rPr lang="en-US" sz="1100">
                <a:latin typeface="Arial"/>
                <a:ea typeface="Arial"/>
                <a:cs typeface="Arial"/>
                <a:sym typeface="Arial"/>
              </a:rPr>
              <a:t>structure</a:t>
            </a:r>
            <a:r>
              <a:rPr lang="en-US" sz="1100">
                <a:latin typeface="Arial"/>
                <a:ea typeface="Arial"/>
                <a:cs typeface="Arial"/>
                <a:sym typeface="Arial"/>
              </a:rPr>
              <a:t> that is needed for other flowers to grow</a:t>
            </a:r>
            <a:r>
              <a:rPr lang="en-US" sz="1100">
                <a:latin typeface="Arial"/>
                <a:ea typeface="Arial"/>
                <a:cs typeface="Arial"/>
                <a:sym typeface="Arial"/>
              </a:rPr>
              <a:t>. The flower has many parts necessary for reproduction through pollination.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e576c1a67_0_7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7e576c1a67_0_7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Animals also reproduce to create offspring. The lion cubs are the result of the reproduction process.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Reproduction</a:t>
            </a:r>
            <a:r>
              <a:rPr lang="en-US"/>
              <a:t>.</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67" name="Google Shape;267;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430209113_0_10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7430209113_0_10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Plants can reproduce through seeds.</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[A. True]</a:t>
            </a:r>
            <a:endParaRPr/>
          </a:p>
        </p:txBody>
      </p:sp>
      <p:sp>
        <p:nvSpPr>
          <p:cNvPr id="273" name="Google Shape;273;g27430209113_0_10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91745b13ca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91745b13ca_0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Plants can reproduce through seeds.</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[A. True]</a:t>
            </a:r>
            <a:endParaRPr/>
          </a:p>
        </p:txBody>
      </p:sp>
      <p:sp>
        <p:nvSpPr>
          <p:cNvPr id="284" name="Google Shape;284;g291745b13ca_0_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c7dfa711f_0_1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8c7dfa711f_0_1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A flower is a reproductive __________ that is needed for other flowers to grow.</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[structure]</a:t>
            </a:r>
            <a:endParaRPr/>
          </a:p>
        </p:txBody>
      </p:sp>
      <p:sp>
        <p:nvSpPr>
          <p:cNvPr id="295" name="Google Shape;295;g28c7dfa711f_0_1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91745b13ca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91745b13ca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A flower is a reproductive __________ that is needed for other flowers to grow.</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[structure]</a:t>
            </a:r>
            <a:endParaRPr/>
          </a:p>
        </p:txBody>
      </p:sp>
      <p:sp>
        <p:nvSpPr>
          <p:cNvPr id="303" name="Google Shape;303;g291745b13ca_0_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8c7dfa711f_0_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8c7dfa711f_0_2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Animals also reproduce to create offspring.</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[True]</a:t>
            </a:r>
            <a:endParaRPr/>
          </a:p>
        </p:txBody>
      </p:sp>
      <p:sp>
        <p:nvSpPr>
          <p:cNvPr id="311" name="Google Shape;311;g28c7dfa711f_0_2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91745b13ca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91745b13ca_0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Animals also reproduce to create offspring.</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[True]</a:t>
            </a:r>
            <a:endParaRPr/>
          </a:p>
        </p:txBody>
      </p:sp>
      <p:sp>
        <p:nvSpPr>
          <p:cNvPr id="320" name="Google Shape;320;g291745b13ca_0_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reproduction</a:t>
            </a:r>
            <a:r>
              <a:rPr b="1" lang="en-US"/>
              <a:t>.</a:t>
            </a:r>
            <a:endParaRPr/>
          </a:p>
        </p:txBody>
      </p:sp>
      <p:sp>
        <p:nvSpPr>
          <p:cNvPr id="329" name="Google Shape;329;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e576c1a67_0_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7e576c1a67_0_7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Here is an example of reproduction. This is a process where adult chickens lay eggs that hatch into chicks. Those chicks then grow into adult chickens and the process starts over again.  </a:t>
            </a:r>
            <a:endParaRPr/>
          </a:p>
          <a:p>
            <a:pPr indent="0" lvl="0" marL="0" rtl="0" algn="l">
              <a:lnSpc>
                <a:spcPct val="100000"/>
              </a:lnSpc>
              <a:spcBef>
                <a:spcPts val="0"/>
              </a:spcBef>
              <a:spcAft>
                <a:spcPts val="0"/>
              </a:spcAft>
              <a:buSzPts val="1400"/>
              <a:buNone/>
            </a:pPr>
            <a:r>
              <a:t/>
            </a:r>
            <a:endParaRPr/>
          </a:p>
        </p:txBody>
      </p:sp>
      <p:sp>
        <p:nvSpPr>
          <p:cNvPr id="336" name="Google Shape;336;g27e576c1a67_0_7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8c7dfa711f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8c7dfa711f_0_2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Here is another example of reproduction. This is a process where adult frogs create eggs which hatch into tadpoles. Those tadpoles grow up to be adult frogs and the process starts over again. </a:t>
            </a:r>
            <a:endParaRPr/>
          </a:p>
        </p:txBody>
      </p:sp>
      <p:sp>
        <p:nvSpPr>
          <p:cNvPr id="345" name="Google Shape;345;g28c7dfa711f_0_2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e68c1a8e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7e68c1a8e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How does reproduction help a species survive?</a:t>
            </a:r>
            <a:endParaRPr b="0"/>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2" name="Google Shape;132;g27e68c1a8e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7e576c1a67_0_8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27e576c1a67_0_8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Here is another example of </a:t>
            </a:r>
            <a:r>
              <a:rPr lang="en-US"/>
              <a:t>reproduction</a:t>
            </a:r>
            <a:r>
              <a:rPr lang="en-US"/>
              <a:t>. The plant starts as a seed and grows into an adult plant. Then the adult plants drops another seed and the process starts again.  </a:t>
            </a:r>
            <a:endParaRPr/>
          </a:p>
        </p:txBody>
      </p:sp>
      <p:sp>
        <p:nvSpPr>
          <p:cNvPr id="354" name="Google Shape;354;g27e576c1a67_0_8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reproduction</a:t>
            </a:r>
            <a:r>
              <a:rPr lang="en-US"/>
              <a:t>.</a:t>
            </a:r>
            <a:endParaRPr/>
          </a:p>
        </p:txBody>
      </p:sp>
      <p:sp>
        <p:nvSpPr>
          <p:cNvPr id="363" name="Google Shape;363;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a non-example of reproduction. The sand castle is a non living object and cannot create other sandcastles.</a:t>
            </a:r>
            <a:endParaRPr/>
          </a:p>
        </p:txBody>
      </p:sp>
      <p:sp>
        <p:nvSpPr>
          <p:cNvPr id="370" name="Google Shape;370;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This is also a non-example of reproduction. The pepperoni pizza is a non-living object and cannot create other pepperoni pizzas. </a:t>
            </a:r>
            <a:endParaRPr/>
          </a:p>
        </p:txBody>
      </p:sp>
      <p:sp>
        <p:nvSpPr>
          <p:cNvPr id="379" name="Google Shape;379;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388" name="Google Shape;388;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7430209113_0_14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7430209113_0_14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one is NOT an example of reproduction?</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[Sand Castle]</a:t>
            </a:r>
            <a:endParaRPr/>
          </a:p>
        </p:txBody>
      </p:sp>
      <p:sp>
        <p:nvSpPr>
          <p:cNvPr id="394" name="Google Shape;394;g27430209113_0_14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8c7dfa711f_0_2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28c7dfa711f_0_2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Which one is NOT an example of reproduction? </a:t>
            </a:r>
            <a:r>
              <a:rPr b="1" lang="en-US"/>
              <a:t>Sand Castle</a:t>
            </a:r>
            <a:endParaRPr b="1"/>
          </a:p>
        </p:txBody>
      </p:sp>
      <p:sp>
        <p:nvSpPr>
          <p:cNvPr id="407" name="Google Shape;407;g28c7dfa711f_0_2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91745b13ca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91745b13ca_0_1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reproduction</a:t>
            </a:r>
            <a:r>
              <a:rPr b="1" lang="en-US"/>
              <a:t> </a:t>
            </a:r>
            <a:r>
              <a:rPr lang="en-US"/>
              <a:t>into different word parts to help us remember the meaning.  Let’s take a look!</a:t>
            </a:r>
            <a:endParaRPr/>
          </a:p>
        </p:txBody>
      </p:sp>
      <p:sp>
        <p:nvSpPr>
          <p:cNvPr id="421" name="Google Shape;421;g291745b13ca_0_1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91745b13ca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291745b13ca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break up the term reproduction into three parts: a prefix, root, and a suffix</a:t>
            </a:r>
            <a:endParaRPr/>
          </a:p>
        </p:txBody>
      </p:sp>
      <p:sp>
        <p:nvSpPr>
          <p:cNvPr id="428" name="Google Shape;428;g291745b13ca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91745b13ca_0_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291745b13ca_0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prefix, re, means do something again.</a:t>
            </a:r>
            <a:endParaRPr/>
          </a:p>
        </p:txBody>
      </p:sp>
      <p:sp>
        <p:nvSpPr>
          <p:cNvPr id="442" name="Google Shape;442;g291745b13ca_0_1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1" name="Google Shape;14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91745b13ca_0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91745b13ca_0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root, produc, means to create or produce.</a:t>
            </a:r>
            <a:endParaRPr/>
          </a:p>
        </p:txBody>
      </p:sp>
      <p:sp>
        <p:nvSpPr>
          <p:cNvPr id="454" name="Google Shape;454;g291745b13ca_0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91745b13ca_0_3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291745b13ca_0_3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suffix, tion, means an act or process.</a:t>
            </a:r>
            <a:endParaRPr/>
          </a:p>
        </p:txBody>
      </p:sp>
      <p:sp>
        <p:nvSpPr>
          <p:cNvPr id="466" name="Google Shape;466;g291745b13ca_0_3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91745b13ca_0_2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91745b13ca_0_2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Reproduction means the process of creating or producing again</a:t>
            </a:r>
            <a:r>
              <a:rPr lang="en-US"/>
              <a:t>.</a:t>
            </a:r>
            <a:endParaRPr/>
          </a:p>
        </p:txBody>
      </p:sp>
      <p:sp>
        <p:nvSpPr>
          <p:cNvPr id="478" name="Google Shape;478;g291745b13ca_0_2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91745b13ca_0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291745b13ca_0_2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90" name="Google Shape;490;g291745b13ca_0_2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91745b13ca_0_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291745b13ca_0_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How can we use the word parts of </a:t>
            </a:r>
            <a:r>
              <a:rPr lang="en-US"/>
              <a:t>reproduction</a:t>
            </a:r>
            <a:r>
              <a:rPr lang="en-US" sz="1200"/>
              <a:t> to help us remember the definition of the term? </a:t>
            </a:r>
            <a:endParaRPr sz="1200"/>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[Re = do something again </a:t>
            </a:r>
            <a:endParaRPr/>
          </a:p>
          <a:p>
            <a:pPr indent="0" lvl="0" marL="0" marR="0" rtl="0" algn="l">
              <a:lnSpc>
                <a:spcPct val="100000"/>
              </a:lnSpc>
              <a:spcBef>
                <a:spcPts val="0"/>
              </a:spcBef>
              <a:spcAft>
                <a:spcPts val="0"/>
              </a:spcAft>
              <a:buClr>
                <a:schemeClr val="dk1"/>
              </a:buClr>
              <a:buSzPts val="1200"/>
              <a:buFont typeface="Calibri"/>
              <a:buNone/>
            </a:pPr>
            <a:r>
              <a:rPr lang="en-US"/>
              <a:t>Produc = to create or produce</a:t>
            </a:r>
            <a:endParaRPr/>
          </a:p>
          <a:p>
            <a:pPr indent="0" lvl="0" marL="0" marR="0" rtl="0" algn="l">
              <a:lnSpc>
                <a:spcPct val="100000"/>
              </a:lnSpc>
              <a:spcBef>
                <a:spcPts val="0"/>
              </a:spcBef>
              <a:spcAft>
                <a:spcPts val="0"/>
              </a:spcAft>
              <a:buClr>
                <a:schemeClr val="dk1"/>
              </a:buClr>
              <a:buSzPts val="1200"/>
              <a:buFont typeface="Calibri"/>
              <a:buNone/>
            </a:pPr>
            <a:r>
              <a:rPr lang="en-US"/>
              <a:t>Tion = an act or process</a:t>
            </a:r>
            <a:endParaRPr/>
          </a:p>
          <a:p>
            <a:pPr indent="0" lvl="0" marL="0" marR="0" rtl="0" algn="l">
              <a:lnSpc>
                <a:spcPct val="100000"/>
              </a:lnSpc>
              <a:spcBef>
                <a:spcPts val="0"/>
              </a:spcBef>
              <a:spcAft>
                <a:spcPts val="0"/>
              </a:spcAft>
              <a:buClr>
                <a:schemeClr val="dk1"/>
              </a:buClr>
              <a:buSzPts val="1200"/>
              <a:buFont typeface="Calibri"/>
              <a:buNone/>
            </a:pPr>
            <a:r>
              <a:rPr lang="en-US"/>
              <a:t>Reproduction is the process of creating or producing again.]</a:t>
            </a:r>
            <a:endParaRPr sz="1200"/>
          </a:p>
        </p:txBody>
      </p:sp>
      <p:sp>
        <p:nvSpPr>
          <p:cNvPr id="496" name="Google Shape;496;g291745b13ca_0_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07" name="Google Shape;507;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7e576c1a67_0_10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27e576c1a67_0_10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Reproduction is a process by which living things create new organisms of their own kind.</a:t>
            </a:r>
            <a:endParaRPr b="0"/>
          </a:p>
          <a:p>
            <a:pPr indent="0" lvl="0" marL="0" rtl="0" algn="l">
              <a:lnSpc>
                <a:spcPct val="100000"/>
              </a:lnSpc>
              <a:spcBef>
                <a:spcPts val="0"/>
              </a:spcBef>
              <a:spcAft>
                <a:spcPts val="0"/>
              </a:spcAft>
              <a:buSzPts val="1400"/>
              <a:buNone/>
            </a:pPr>
            <a:r>
              <a:t/>
            </a:r>
            <a:endParaRPr/>
          </a:p>
        </p:txBody>
      </p:sp>
      <p:sp>
        <p:nvSpPr>
          <p:cNvPr id="514" name="Google Shape;514;g27e576c1a67_0_10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reproduction</a:t>
            </a:r>
            <a:r>
              <a:rPr lang="en-US">
                <a:solidFill>
                  <a:srgbClr val="242424"/>
                </a:solidFill>
              </a:rPr>
              <a:t>. </a:t>
            </a:r>
            <a:endParaRPr/>
          </a:p>
        </p:txBody>
      </p:sp>
      <p:sp>
        <p:nvSpPr>
          <p:cNvPr id="522" name="Google Shape;522;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reproduction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reproduction</a:t>
            </a:r>
            <a:r>
              <a:rPr b="1" lang="en-US"/>
              <a:t>.</a:t>
            </a:r>
            <a:endParaRPr>
              <a:solidFill>
                <a:schemeClr val="dk1"/>
              </a:solidFill>
            </a:endParaRPr>
          </a:p>
        </p:txBody>
      </p:sp>
      <p:sp>
        <p:nvSpPr>
          <p:cNvPr id="533" name="Google Shape;533;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5e11802ac4_0_19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25e11802ac4_0_19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a:t>
            </a:r>
            <a:r>
              <a:rPr lang="en-US"/>
              <a:t> </a:t>
            </a:r>
            <a:r>
              <a:rPr b="1" lang="en-US"/>
              <a:t>reproduction </a:t>
            </a:r>
            <a:r>
              <a:rPr lang="en-US" sz="1200">
                <a:solidFill>
                  <a:schemeClr val="dk1"/>
                </a:solidFill>
              </a:rPr>
              <a:t>from these four choices</a:t>
            </a:r>
            <a:r>
              <a:rPr lang="en-US"/>
              <a:t>.</a:t>
            </a:r>
            <a:endParaRPr/>
          </a:p>
        </p:txBody>
      </p:sp>
      <p:sp>
        <p:nvSpPr>
          <p:cNvPr id="555" name="Google Shape;555;g25e11802ac4_0_19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8c7dfa711f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8c7dfa711f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Living things are organisms that grow, change, and respond to its environment.</a:t>
            </a:r>
            <a:endParaRPr/>
          </a:p>
        </p:txBody>
      </p:sp>
      <p:sp>
        <p:nvSpPr>
          <p:cNvPr id="147" name="Google Shape;147;g28c7dfa711f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7e576c1a67_0_1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27e576c1a67_0_1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This is the picture that shows </a:t>
            </a:r>
            <a:r>
              <a:rPr b="1" lang="en-US"/>
              <a:t>reproduction</a:t>
            </a:r>
            <a:r>
              <a:rPr b="1" lang="en-US"/>
              <a:t>.</a:t>
            </a:r>
            <a:endParaRPr/>
          </a:p>
        </p:txBody>
      </p:sp>
      <p:sp>
        <p:nvSpPr>
          <p:cNvPr id="575" name="Google Shape;575;g27e576c1a67_0_1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reproduction</a:t>
            </a:r>
            <a:r>
              <a:rPr b="1" lang="en-US"/>
              <a:t>.</a:t>
            </a:r>
            <a:endParaRPr>
              <a:solidFill>
                <a:schemeClr val="dk1"/>
              </a:solidFill>
            </a:endParaRPr>
          </a:p>
        </p:txBody>
      </p:sp>
      <p:sp>
        <p:nvSpPr>
          <p:cNvPr id="596" name="Google Shape;596;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5e11802ac4_0_2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25e11802ac4_0_2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reproduction</a:t>
            </a:r>
            <a:r>
              <a:rPr b="1" lang="en-US" sz="1200">
                <a:solidFill>
                  <a:schemeClr val="dk1"/>
                </a:solidFill>
              </a:rPr>
              <a:t> </a:t>
            </a:r>
            <a:r>
              <a:rPr lang="en-US" sz="1200">
                <a:solidFill>
                  <a:schemeClr val="dk1"/>
                </a:solidFill>
              </a:rPr>
              <a:t>from these four choices.</a:t>
            </a:r>
            <a:endParaRPr sz="1200">
              <a:solidFill>
                <a:schemeClr val="dk1"/>
              </a:solidFill>
            </a:endParaRPr>
          </a:p>
        </p:txBody>
      </p:sp>
      <p:sp>
        <p:nvSpPr>
          <p:cNvPr id="619" name="Google Shape;619;g25e11802ac4_0_2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7e576c1a67_0_1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g27e576c1a67_0_1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“Process by which living things create new organisms of their own kind” is correct! This is the definition of </a:t>
            </a:r>
            <a:r>
              <a:rPr b="1" lang="en-US"/>
              <a:t>reproduction</a:t>
            </a:r>
            <a:r>
              <a:rPr b="1" lang="en-US"/>
              <a:t>.</a:t>
            </a:r>
            <a:endParaRPr sz="1200">
              <a:solidFill>
                <a:schemeClr val="dk1"/>
              </a:solidFill>
            </a:endParaRPr>
          </a:p>
        </p:txBody>
      </p:sp>
      <p:sp>
        <p:nvSpPr>
          <p:cNvPr id="640" name="Google Shape;640;g27e576c1a67_0_11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reproduction</a:t>
            </a:r>
            <a:r>
              <a:rPr b="1" lang="en-US"/>
              <a:t>: </a:t>
            </a:r>
            <a:r>
              <a:rPr lang="en-US"/>
              <a:t>Process by which living things create new organisms of their own kind.</a:t>
            </a:r>
            <a:endParaRPr>
              <a:solidFill>
                <a:schemeClr val="dk1"/>
              </a:solidFill>
            </a:endParaRPr>
          </a:p>
        </p:txBody>
      </p:sp>
      <p:sp>
        <p:nvSpPr>
          <p:cNvPr id="663" name="Google Shape;663;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5e11802ac4_0_2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g25e11802ac4_0_2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reproduction</a:t>
            </a:r>
            <a:r>
              <a:rPr b="1" lang="en-US"/>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687" name="Google Shape;687;g25e11802ac4_0_2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7e576c1a67_0_11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g27e576c1a67_0_11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 human giving birth to a baby” is correct! This is an example of </a:t>
            </a:r>
            <a:r>
              <a:rPr b="1" lang="en-US"/>
              <a:t>reproduction</a:t>
            </a:r>
            <a:r>
              <a:rPr b="1" lang="en-US"/>
              <a:t>.</a:t>
            </a:r>
            <a:endParaRPr sz="1200">
              <a:solidFill>
                <a:schemeClr val="dk1"/>
              </a:solidFill>
            </a:endParaRPr>
          </a:p>
        </p:txBody>
      </p:sp>
      <p:sp>
        <p:nvSpPr>
          <p:cNvPr id="708" name="Google Shape;708;g27e576c1a67_0_11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reproduction</a:t>
            </a:r>
            <a:r>
              <a:rPr lang="en-US" sz="1100"/>
              <a:t>: A human giving birth to a baby</a:t>
            </a:r>
            <a:endParaRPr sz="1100">
              <a:solidFill>
                <a:schemeClr val="dk1"/>
              </a:solidFill>
            </a:endParaRPr>
          </a:p>
        </p:txBody>
      </p:sp>
      <p:sp>
        <p:nvSpPr>
          <p:cNvPr id="731" name="Google Shape;731;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reproduction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56" name="Google Shape;756;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7e576c1a67_0_1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 name="Google Shape;776;g27e576c1a67_0_1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“I am a product of reproduction, which is how I am alive right now.” That is correct! This is an example of how </a:t>
            </a:r>
            <a:r>
              <a:rPr b="1" lang="en-US"/>
              <a:t>reproduction </a:t>
            </a:r>
            <a:r>
              <a:rPr lang="en-US"/>
              <a:t>impacts your life.</a:t>
            </a:r>
            <a:endParaRPr sz="1200">
              <a:solidFill>
                <a:schemeClr val="dk1"/>
              </a:solidFill>
            </a:endParaRPr>
          </a:p>
        </p:txBody>
      </p:sp>
      <p:sp>
        <p:nvSpPr>
          <p:cNvPr id="777" name="Google Shape;777;g27e576c1a67_0_12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c7dfa711f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8c7dfa711f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Process is a series of actions. For example making hot chocolate is a process. It takes many actions to make hot chocolate. </a:t>
            </a:r>
            <a:endParaRPr/>
          </a:p>
        </p:txBody>
      </p:sp>
      <p:sp>
        <p:nvSpPr>
          <p:cNvPr id="156" name="Google Shape;156;g28c7dfa711f_0_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reproduction</a:t>
            </a:r>
            <a:r>
              <a:rPr b="1" lang="en-US" sz="1200">
                <a:solidFill>
                  <a:schemeClr val="dk1"/>
                </a:solidFill>
              </a:rPr>
              <a:t> </a:t>
            </a:r>
            <a:r>
              <a:rPr lang="en-US" sz="1200">
                <a:solidFill>
                  <a:schemeClr val="dk1"/>
                </a:solidFill>
              </a:rPr>
              <a:t>impact my life?”:  </a:t>
            </a:r>
            <a:r>
              <a:rPr lang="en-US"/>
              <a:t>I am a product of reproduction, which is how I am alive right now</a:t>
            </a:r>
            <a:r>
              <a:rPr lang="en-US"/>
              <a:t>. </a:t>
            </a:r>
            <a:endParaRPr/>
          </a:p>
        </p:txBody>
      </p:sp>
      <p:sp>
        <p:nvSpPr>
          <p:cNvPr id="800" name="Google Shape;800;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26" name="Google Shape;826;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7e576c1a67_0_10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g27e576c1a67_0_10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Reproduction is a process by which living things create new organisms of their own kind.</a:t>
            </a:r>
            <a:endParaRPr/>
          </a:p>
        </p:txBody>
      </p:sp>
      <p:sp>
        <p:nvSpPr>
          <p:cNvPr id="833" name="Google Shape;833;g27e576c1a67_0_10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7e576c1a67_0_10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g27e576c1a67_0_10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Let’s reflect once more on our big question. Our “big question” is:</a:t>
            </a:r>
            <a:r>
              <a:rPr b="1" lang="en-US"/>
              <a:t> How does reproduction help a species survive?</a:t>
            </a:r>
            <a:endParaRPr b="1"/>
          </a:p>
          <a:p>
            <a:pPr indent="0" lvl="0" marL="0" rtl="0" algn="l">
              <a:lnSpc>
                <a:spcPct val="100000"/>
              </a:lnSpc>
              <a:spcBef>
                <a:spcPts val="0"/>
              </a:spcBef>
              <a:spcAft>
                <a:spcPts val="0"/>
              </a:spcAft>
              <a:buClr>
                <a:schemeClr val="dk1"/>
              </a:buClr>
              <a:buSzPts val="1400"/>
              <a:buFont typeface="Arial"/>
              <a:buNone/>
            </a:pPr>
            <a:r>
              <a:rPr lang="en-US"/>
              <a:t> </a:t>
            </a:r>
            <a:endParaRPr/>
          </a:p>
          <a:p>
            <a:pPr indent="0" lvl="0" marL="0" rtl="0" algn="l">
              <a:lnSpc>
                <a:spcPct val="100000"/>
              </a:lnSpc>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841" name="Google Shape;841;g27e576c1a67_0_10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91745b13ca_0_3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g291745b13ca_0_3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Click the link above for an activity on building interactive life cycle diagrams for different plants and animals.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Feedback: Providing an activity is a great way to make science thinking visible. In this activity, students have the opportunity to make predictions and apply an idea to a new situation by changing the variables in the activity. When building a diagram for a selected plant/animal, please be sure to select both the picture and the text that goes with that picture. </a:t>
            </a:r>
            <a:endParaRPr/>
          </a:p>
        </p:txBody>
      </p:sp>
      <p:sp>
        <p:nvSpPr>
          <p:cNvPr id="850" name="Google Shape;850;g291745b13ca_0_3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61" name="Google Shape;861;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6" name="Google Shape;86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64" name="Google Shape;16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e576c1a67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7e576c1a67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______ _______ are organisms that move, grow, change, and respond to the environment.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 Living things]</a:t>
            </a:r>
            <a:endParaRPr/>
          </a:p>
          <a:p>
            <a:pPr indent="0" lvl="0" marL="0" rtl="0" algn="l">
              <a:lnSpc>
                <a:spcPct val="100000"/>
              </a:lnSpc>
              <a:spcBef>
                <a:spcPts val="0"/>
              </a:spcBef>
              <a:spcAft>
                <a:spcPts val="0"/>
              </a:spcAft>
              <a:buSzPts val="1400"/>
              <a:buNone/>
            </a:pPr>
            <a:r>
              <a:t/>
            </a:r>
            <a:endParaRPr/>
          </a:p>
        </p:txBody>
      </p:sp>
      <p:sp>
        <p:nvSpPr>
          <p:cNvPr id="170" name="Google Shape;170;g27e576c1a67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8c7dfa711f_0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8c7dfa711f_0_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Living things</a:t>
            </a:r>
            <a:r>
              <a:rPr lang="en-US"/>
              <a:t> are organisms that move, grow, change, and respond to the environment.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79" name="Google Shape;179;g28c7dfa711f_0_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png"/><Relationship Id="rId11" Type="http://schemas.openxmlformats.org/officeDocument/2006/relationships/image" Target="../media/image3.png"/><Relationship Id="rId10" Type="http://schemas.openxmlformats.org/officeDocument/2006/relationships/image" Target="../media/image10.png"/><Relationship Id="rId12" Type="http://schemas.openxmlformats.org/officeDocument/2006/relationships/image" Target="../media/image15.png"/><Relationship Id="rId9" Type="http://schemas.openxmlformats.org/officeDocument/2006/relationships/image" Target="../media/image23.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37.png"/><Relationship Id="rId5"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png"/><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53.png"/><Relationship Id="rId5"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53.png"/><Relationship Id="rId5"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2.jpg"/><Relationship Id="rId5"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53.png"/><Relationship Id="rId5"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55.png"/><Relationship Id="rId5"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55.png"/><Relationship Id="rId5"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9.png"/><Relationship Id="rId4" Type="http://schemas.openxmlformats.org/officeDocument/2006/relationships/image" Target="../media/image67.png"/><Relationship Id="rId5" Type="http://schemas.openxmlformats.org/officeDocument/2006/relationships/image" Target="../media/image66.png"/><Relationship Id="rId6"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67.png"/><Relationship Id="rId5" Type="http://schemas.openxmlformats.org/officeDocument/2006/relationships/image" Target="../media/image66.png"/><Relationship Id="rId6"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7.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69.png"/><Relationship Id="rId4" Type="http://schemas.openxmlformats.org/officeDocument/2006/relationships/image" Target="../media/image70.jpg"/><Relationship Id="rId5" Type="http://schemas.openxmlformats.org/officeDocument/2006/relationships/image" Target="../media/image71.jpg"/><Relationship Id="rId6"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11.png"/><Relationship Id="rId5"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69.png"/><Relationship Id="rId4" Type="http://schemas.openxmlformats.org/officeDocument/2006/relationships/image" Target="../media/image70.jpg"/><Relationship Id="rId5" Type="http://schemas.openxmlformats.org/officeDocument/2006/relationships/image" Target="../media/image71.jpg"/><Relationship Id="rId6" Type="http://schemas.openxmlformats.org/officeDocument/2006/relationships/image" Target="../media/image7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7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7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7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7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7.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4.png"/><Relationship Id="rId4" Type="http://schemas.openxmlformats.org/officeDocument/2006/relationships/image" Target="../media/image2.jpg"/><Relationship Id="rId5" Type="http://schemas.openxmlformats.org/officeDocument/2006/relationships/image" Target="../media/image1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www.ecosystemforkids.com/life-cycle-diagrams-of-animals.html" TargetMode="External"/><Relationship Id="rId4" Type="http://schemas.openxmlformats.org/officeDocument/2006/relationships/image" Target="../media/image77.png"/><Relationship Id="rId5" Type="http://schemas.openxmlformats.org/officeDocument/2006/relationships/image" Target="../media/image72.png"/><Relationship Id="rId6" Type="http://schemas.openxmlformats.org/officeDocument/2006/relationships/image" Target="../media/image7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7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76.jpg"/><Relationship Id="rId4" Type="http://schemas.openxmlformats.org/officeDocument/2006/relationships/image" Target="../media/image74.png"/><Relationship Id="rId5"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p1"/>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8c7dfa711f_0_167"/>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another word for a series of actions</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191" name="Google Shape;191;g28c7dfa711f_0_16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28c7dfa711f_0_167"/>
          <p:cNvSpPr txBox="1"/>
          <p:nvPr/>
        </p:nvSpPr>
        <p:spPr>
          <a:xfrm>
            <a:off x="849600" y="230187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Process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Practice</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System</a:t>
            </a:r>
            <a:endParaRPr b="0" i="0" sz="3200" u="none" cap="none" strike="noStrike">
              <a:solidFill>
                <a:schemeClr val="dk1"/>
              </a:solidFill>
              <a:latin typeface="Calibri"/>
              <a:ea typeface="Calibri"/>
              <a:cs typeface="Calibri"/>
              <a:sym typeface="Calibri"/>
            </a:endParaRPr>
          </a:p>
        </p:txBody>
      </p:sp>
      <p:pic>
        <p:nvPicPr>
          <p:cNvPr id="193" name="Google Shape;193;g28c7dfa711f_0_167"/>
          <p:cNvPicPr preferRelativeResize="0"/>
          <p:nvPr/>
        </p:nvPicPr>
        <p:blipFill>
          <a:blip r:embed="rId4">
            <a:alphaModFix/>
          </a:blip>
          <a:stretch>
            <a:fillRect/>
          </a:stretch>
        </p:blipFill>
        <p:spPr>
          <a:xfrm>
            <a:off x="4277100" y="2954250"/>
            <a:ext cx="4193126" cy="346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descr="Questions" id="199" name="Google Shape;199;g28c7dfa711f_0_17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8c7dfa711f_0_176"/>
          <p:cNvSpPr txBox="1"/>
          <p:nvPr/>
        </p:nvSpPr>
        <p:spPr>
          <a:xfrm>
            <a:off x="989763" y="216922"/>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another word for a series of actions</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01" name="Google Shape;201;g28c7dfa711f_0_176"/>
          <p:cNvSpPr txBox="1"/>
          <p:nvPr/>
        </p:nvSpPr>
        <p:spPr>
          <a:xfrm>
            <a:off x="849600" y="230187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Process</a:t>
            </a:r>
            <a:endParaRPr b="0"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Practice</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System</a:t>
            </a:r>
            <a:endParaRPr b="0" i="0" sz="3200" u="none" cap="none" strike="noStrike">
              <a:solidFill>
                <a:schemeClr val="dk1"/>
              </a:solidFill>
              <a:latin typeface="Calibri"/>
              <a:ea typeface="Calibri"/>
              <a:cs typeface="Calibri"/>
              <a:sym typeface="Calibri"/>
            </a:endParaRPr>
          </a:p>
        </p:txBody>
      </p:sp>
      <p:pic>
        <p:nvPicPr>
          <p:cNvPr id="202" name="Google Shape;202;g28c7dfa711f_0_176"/>
          <p:cNvPicPr preferRelativeResize="0"/>
          <p:nvPr/>
        </p:nvPicPr>
        <p:blipFill>
          <a:blip r:embed="rId4">
            <a:alphaModFix/>
          </a:blip>
          <a:stretch>
            <a:fillRect/>
          </a:stretch>
        </p:blipFill>
        <p:spPr>
          <a:xfrm>
            <a:off x="4277100" y="2954250"/>
            <a:ext cx="4193126" cy="3466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nvSpPr>
        <p:spPr>
          <a:xfrm>
            <a:off x="1342650" y="13349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Reproduction</a:t>
            </a:r>
            <a:endParaRPr b="0" i="0" sz="1400" u="none" cap="none" strike="noStrike">
              <a:solidFill>
                <a:srgbClr val="000000"/>
              </a:solidFill>
              <a:latin typeface="Arial"/>
              <a:ea typeface="Arial"/>
              <a:cs typeface="Arial"/>
              <a:sym typeface="Arial"/>
            </a:endParaRPr>
          </a:p>
        </p:txBody>
      </p:sp>
      <p:sp>
        <p:nvSpPr>
          <p:cNvPr descr="Artificial Intelligence" id="209" name="Google Shape;209;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10" name="Google Shape;210;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7e576c1a67_0_281"/>
          <p:cNvSpPr txBox="1"/>
          <p:nvPr>
            <p:ph idx="1" type="subTitle"/>
          </p:nvPr>
        </p:nvSpPr>
        <p:spPr>
          <a:xfrm>
            <a:off x="771749" y="780842"/>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Reproduction</a:t>
            </a:r>
            <a:r>
              <a:rPr b="1" lang="en-US">
                <a:solidFill>
                  <a:schemeClr val="dk1"/>
                </a:solidFill>
              </a:rPr>
              <a:t>: </a:t>
            </a:r>
            <a:r>
              <a:rPr lang="en-US" sz="3150">
                <a:solidFill>
                  <a:schemeClr val="dk1"/>
                </a:solidFill>
              </a:rPr>
              <a:t>process by which living things create new organisms of their own kind</a:t>
            </a:r>
            <a:endParaRPr sz="3150"/>
          </a:p>
        </p:txBody>
      </p:sp>
      <p:sp>
        <p:nvSpPr>
          <p:cNvPr descr="Artificial Intelligence" id="217" name="Google Shape;217;g27e576c1a67_0_2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18" name="Google Shape;218;g27e576c1a67_0_281"/>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id="219" name="Google Shape;219;g27e576c1a67_0_281"/>
          <p:cNvPicPr preferRelativeResize="0"/>
          <p:nvPr/>
        </p:nvPicPr>
        <p:blipFill rotWithShape="1">
          <a:blip r:embed="rId5">
            <a:alphaModFix/>
          </a:blip>
          <a:srcRect b="0" l="7887" r="8022" t="0"/>
          <a:stretch/>
        </p:blipFill>
        <p:spPr>
          <a:xfrm>
            <a:off x="1080550" y="2105538"/>
            <a:ext cx="6982885" cy="4191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descr="Questions" id="225" name="Google Shape;225;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7e576c1a67_0_364"/>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reproduction</a:t>
            </a:r>
            <a:r>
              <a:rPr b="0"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descr="Questions" id="232" name="Google Shape;232;g27e576c1a67_0_3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3" name="Google Shape;233;g27e576c1a67_0_364"/>
          <p:cNvPicPr preferRelativeResize="0"/>
          <p:nvPr/>
        </p:nvPicPr>
        <p:blipFill rotWithShape="1">
          <a:blip r:embed="rId4">
            <a:alphaModFix/>
          </a:blip>
          <a:srcRect b="0" l="7887" r="8022" t="0"/>
          <a:stretch/>
        </p:blipFill>
        <p:spPr>
          <a:xfrm>
            <a:off x="1080563" y="1922663"/>
            <a:ext cx="6982885" cy="4191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240" name="Google Shape;240;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descr="Artificial Intelligence" id="245" name="Google Shape;245;g28c7dfa711f_0_14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8c7dfa711f_0_140"/>
          <p:cNvSpPr txBox="1"/>
          <p:nvPr/>
        </p:nvSpPr>
        <p:spPr>
          <a:xfrm>
            <a:off x="1465825" y="450175"/>
            <a:ext cx="6360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Plants can reproduce through their seeds</a:t>
            </a: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pic>
        <p:nvPicPr>
          <p:cNvPr id="247" name="Google Shape;247;g28c7dfa711f_0_140"/>
          <p:cNvPicPr preferRelativeResize="0"/>
          <p:nvPr/>
        </p:nvPicPr>
        <p:blipFill rotWithShape="1">
          <a:blip r:embed="rId4">
            <a:alphaModFix/>
          </a:blip>
          <a:srcRect b="0" l="0" r="0" t="0"/>
          <a:stretch/>
        </p:blipFill>
        <p:spPr>
          <a:xfrm>
            <a:off x="720777" y="2182075"/>
            <a:ext cx="3873530" cy="2042614"/>
          </a:xfrm>
          <a:prstGeom prst="rect">
            <a:avLst/>
          </a:prstGeom>
          <a:noFill/>
          <a:ln>
            <a:noFill/>
          </a:ln>
        </p:spPr>
      </p:pic>
      <p:sp>
        <p:nvSpPr>
          <p:cNvPr id="248" name="Google Shape;248;g28c7dfa711f_0_140"/>
          <p:cNvSpPr/>
          <p:nvPr/>
        </p:nvSpPr>
        <p:spPr>
          <a:xfrm rot="1985708">
            <a:off x="4640503" y="3771304"/>
            <a:ext cx="849403" cy="516997"/>
          </a:xfrm>
          <a:prstGeom prst="rightArrow">
            <a:avLst>
              <a:gd fmla="val 50000" name="adj1"/>
              <a:gd fmla="val 50000" name="adj2"/>
            </a:avLst>
          </a:prstGeom>
          <a:solidFill>
            <a:srgbClr val="000000"/>
          </a:solidFill>
          <a:ln>
            <a:noFill/>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49" name="Google Shape;249;g28c7dfa711f_0_140"/>
          <p:cNvPicPr preferRelativeResize="0"/>
          <p:nvPr/>
        </p:nvPicPr>
        <p:blipFill rotWithShape="1">
          <a:blip r:embed="rId5">
            <a:alphaModFix/>
          </a:blip>
          <a:srcRect b="0" l="0" r="0" t="0"/>
          <a:stretch/>
        </p:blipFill>
        <p:spPr>
          <a:xfrm>
            <a:off x="5503576" y="3652088"/>
            <a:ext cx="2919650" cy="19764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descr="Artificial Intelligence" id="254" name="Google Shape;254;g291745b13ca_0_4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291745b13ca_0_43"/>
          <p:cNvSpPr txBox="1"/>
          <p:nvPr/>
        </p:nvSpPr>
        <p:spPr>
          <a:xfrm>
            <a:off x="857325" y="297775"/>
            <a:ext cx="7874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 flower is a reproductive structure that is needed for other flowers to grow. </a:t>
            </a:r>
            <a:endParaRPr b="0" i="0" sz="3600" u="none" cap="none" strike="noStrike">
              <a:solidFill>
                <a:srgbClr val="000000"/>
              </a:solidFill>
              <a:latin typeface="Calibri"/>
              <a:ea typeface="Calibri"/>
              <a:cs typeface="Calibri"/>
              <a:sym typeface="Calibri"/>
            </a:endParaRPr>
          </a:p>
        </p:txBody>
      </p:sp>
      <p:pic>
        <p:nvPicPr>
          <p:cNvPr id="256" name="Google Shape;256;g291745b13ca_0_43"/>
          <p:cNvPicPr preferRelativeResize="0"/>
          <p:nvPr/>
        </p:nvPicPr>
        <p:blipFill>
          <a:blip r:embed="rId4">
            <a:alphaModFix/>
          </a:blip>
          <a:stretch>
            <a:fillRect/>
          </a:stretch>
        </p:blipFill>
        <p:spPr>
          <a:xfrm>
            <a:off x="1916213" y="2210050"/>
            <a:ext cx="5520776" cy="4129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descr="Artificial Intelligence" id="261" name="Google Shape;261;g27e576c1a67_0_73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27e576c1a67_0_736"/>
          <p:cNvSpPr txBox="1"/>
          <p:nvPr/>
        </p:nvSpPr>
        <p:spPr>
          <a:xfrm>
            <a:off x="1465825" y="450175"/>
            <a:ext cx="6360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Animals also reproduce to create offspring. </a:t>
            </a:r>
            <a:endParaRPr b="0" i="0" sz="3600" u="none" cap="none" strike="noStrike">
              <a:solidFill>
                <a:srgbClr val="000000"/>
              </a:solidFill>
              <a:latin typeface="Calibri"/>
              <a:ea typeface="Calibri"/>
              <a:cs typeface="Calibri"/>
              <a:sym typeface="Calibri"/>
            </a:endParaRPr>
          </a:p>
        </p:txBody>
      </p:sp>
      <p:pic>
        <p:nvPicPr>
          <p:cNvPr id="263" name="Google Shape;263;g27e576c1a67_0_736"/>
          <p:cNvPicPr preferRelativeResize="0"/>
          <p:nvPr/>
        </p:nvPicPr>
        <p:blipFill>
          <a:blip r:embed="rId4">
            <a:alphaModFix/>
          </a:blip>
          <a:stretch>
            <a:fillRect/>
          </a:stretch>
        </p:blipFill>
        <p:spPr>
          <a:xfrm>
            <a:off x="1265676" y="2090649"/>
            <a:ext cx="6612649" cy="371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1828800" y="287215"/>
            <a:ext cx="54864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Reproduction</a:t>
            </a:r>
            <a:endParaRPr b="1"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28" name="Google Shape;128;p2"/>
          <p:cNvPicPr preferRelativeResize="0"/>
          <p:nvPr/>
        </p:nvPicPr>
        <p:blipFill rotWithShape="1">
          <a:blip r:embed="rId3">
            <a:alphaModFix/>
          </a:blip>
          <a:srcRect b="0" l="7887" r="8022" t="0"/>
          <a:stretch/>
        </p:blipFill>
        <p:spPr>
          <a:xfrm>
            <a:off x="1080563" y="1739788"/>
            <a:ext cx="6982885" cy="4191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descr="Questions" id="269" name="Google Shape;269;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descr="Questions" id="275" name="Google Shape;275;g27430209113_0_102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7430209113_0_1020"/>
          <p:cNvSpPr txBox="1"/>
          <p:nvPr/>
        </p:nvSpPr>
        <p:spPr>
          <a:xfrm>
            <a:off x="1465825" y="450175"/>
            <a:ext cx="6360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True or false: Plants can reproduce through seeds</a:t>
            </a: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sp>
        <p:nvSpPr>
          <p:cNvPr id="277" name="Google Shape;277;g27430209113_0_1020"/>
          <p:cNvSpPr txBox="1"/>
          <p:nvPr/>
        </p:nvSpPr>
        <p:spPr>
          <a:xfrm>
            <a:off x="849600" y="2301875"/>
            <a:ext cx="3874500" cy="13839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id="278" name="Google Shape;278;g27430209113_0_1020"/>
          <p:cNvPicPr preferRelativeResize="0"/>
          <p:nvPr/>
        </p:nvPicPr>
        <p:blipFill rotWithShape="1">
          <a:blip r:embed="rId4">
            <a:alphaModFix/>
          </a:blip>
          <a:srcRect b="0" l="0" r="0" t="0"/>
          <a:stretch/>
        </p:blipFill>
        <p:spPr>
          <a:xfrm>
            <a:off x="3291250" y="3553675"/>
            <a:ext cx="2659150" cy="1681319"/>
          </a:xfrm>
          <a:prstGeom prst="rect">
            <a:avLst/>
          </a:prstGeom>
          <a:noFill/>
          <a:ln>
            <a:noFill/>
          </a:ln>
        </p:spPr>
      </p:pic>
      <p:sp>
        <p:nvSpPr>
          <p:cNvPr id="279" name="Google Shape;279;g27430209113_0_1020"/>
          <p:cNvSpPr/>
          <p:nvPr/>
        </p:nvSpPr>
        <p:spPr>
          <a:xfrm rot="2281399">
            <a:off x="5963593" y="4881207"/>
            <a:ext cx="619986" cy="386788"/>
          </a:xfrm>
          <a:prstGeom prst="rightArrow">
            <a:avLst>
              <a:gd fmla="val 50000" name="adj1"/>
              <a:gd fmla="val 50000" name="adj2"/>
            </a:avLst>
          </a:prstGeom>
          <a:solidFill>
            <a:srgbClr val="000000"/>
          </a:solidFill>
          <a:ln>
            <a:noFill/>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80" name="Google Shape;280;g27430209113_0_1020"/>
          <p:cNvPicPr preferRelativeResize="0"/>
          <p:nvPr/>
        </p:nvPicPr>
        <p:blipFill rotWithShape="1">
          <a:blip r:embed="rId5">
            <a:alphaModFix/>
          </a:blip>
          <a:srcRect b="0" l="0" r="0" t="0"/>
          <a:stretch/>
        </p:blipFill>
        <p:spPr>
          <a:xfrm>
            <a:off x="6574607" y="4763673"/>
            <a:ext cx="2004319" cy="16268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descr="Questions" id="286" name="Google Shape;286;g291745b13ca_0_55"/>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291745b13ca_0_55"/>
          <p:cNvSpPr txBox="1"/>
          <p:nvPr/>
        </p:nvSpPr>
        <p:spPr>
          <a:xfrm>
            <a:off x="1465825" y="450175"/>
            <a:ext cx="6360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True or false: Plants can reproduce through seeds</a:t>
            </a: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sp>
        <p:nvSpPr>
          <p:cNvPr id="288" name="Google Shape;288;g291745b13ca_0_55"/>
          <p:cNvSpPr txBox="1"/>
          <p:nvPr/>
        </p:nvSpPr>
        <p:spPr>
          <a:xfrm>
            <a:off x="849600" y="2301875"/>
            <a:ext cx="3874500" cy="13839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True</a:t>
            </a:r>
            <a:endParaRPr b="0"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id="289" name="Google Shape;289;g291745b13ca_0_55"/>
          <p:cNvPicPr preferRelativeResize="0"/>
          <p:nvPr/>
        </p:nvPicPr>
        <p:blipFill rotWithShape="1">
          <a:blip r:embed="rId4">
            <a:alphaModFix/>
          </a:blip>
          <a:srcRect b="0" l="0" r="0" t="0"/>
          <a:stretch/>
        </p:blipFill>
        <p:spPr>
          <a:xfrm>
            <a:off x="3291250" y="3553675"/>
            <a:ext cx="2659150" cy="1681319"/>
          </a:xfrm>
          <a:prstGeom prst="rect">
            <a:avLst/>
          </a:prstGeom>
          <a:noFill/>
          <a:ln>
            <a:noFill/>
          </a:ln>
        </p:spPr>
      </p:pic>
      <p:sp>
        <p:nvSpPr>
          <p:cNvPr id="290" name="Google Shape;290;g291745b13ca_0_55"/>
          <p:cNvSpPr/>
          <p:nvPr/>
        </p:nvSpPr>
        <p:spPr>
          <a:xfrm rot="2281399">
            <a:off x="5963593" y="4881207"/>
            <a:ext cx="619986" cy="386788"/>
          </a:xfrm>
          <a:prstGeom prst="rightArrow">
            <a:avLst>
              <a:gd fmla="val 50000" name="adj1"/>
              <a:gd fmla="val 50000" name="adj2"/>
            </a:avLst>
          </a:prstGeom>
          <a:solidFill>
            <a:srgbClr val="000000"/>
          </a:solidFill>
          <a:ln>
            <a:noFill/>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91" name="Google Shape;291;g291745b13ca_0_55"/>
          <p:cNvPicPr preferRelativeResize="0"/>
          <p:nvPr/>
        </p:nvPicPr>
        <p:blipFill rotWithShape="1">
          <a:blip r:embed="rId5">
            <a:alphaModFix/>
          </a:blip>
          <a:srcRect b="0" l="0" r="0" t="0"/>
          <a:stretch/>
        </p:blipFill>
        <p:spPr>
          <a:xfrm>
            <a:off x="6574607" y="4763673"/>
            <a:ext cx="2004319" cy="16268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descr="Questions" id="297" name="Google Shape;297;g28c7dfa711f_0_195"/>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28c7dfa711f_0_195"/>
          <p:cNvSpPr txBox="1"/>
          <p:nvPr/>
        </p:nvSpPr>
        <p:spPr>
          <a:xfrm>
            <a:off x="983700" y="450175"/>
            <a:ext cx="7931700" cy="1200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A flower is a reproductive ________ that is needed for other flowers to grow.</a:t>
            </a:r>
            <a:endParaRPr b="0" i="0" sz="3600" u="none" cap="none" strike="noStrike">
              <a:solidFill>
                <a:srgbClr val="000000"/>
              </a:solidFill>
              <a:latin typeface="Calibri"/>
              <a:ea typeface="Calibri"/>
              <a:cs typeface="Calibri"/>
              <a:sym typeface="Calibri"/>
            </a:endParaRPr>
          </a:p>
        </p:txBody>
      </p:sp>
      <p:pic>
        <p:nvPicPr>
          <p:cNvPr id="299" name="Google Shape;299;g28c7dfa711f_0_195"/>
          <p:cNvPicPr preferRelativeResize="0"/>
          <p:nvPr/>
        </p:nvPicPr>
        <p:blipFill>
          <a:blip r:embed="rId4">
            <a:alphaModFix/>
          </a:blip>
          <a:stretch>
            <a:fillRect/>
          </a:stretch>
        </p:blipFill>
        <p:spPr>
          <a:xfrm>
            <a:off x="1916213" y="2210050"/>
            <a:ext cx="5520776" cy="41298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descr="Questions" id="305" name="Google Shape;305;g291745b13ca_0_6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91745b13ca_0_66"/>
          <p:cNvSpPr txBox="1"/>
          <p:nvPr/>
        </p:nvSpPr>
        <p:spPr>
          <a:xfrm>
            <a:off x="983700" y="450175"/>
            <a:ext cx="7931700" cy="1200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A flower is a reproductive </a:t>
            </a:r>
            <a:r>
              <a:rPr b="1" lang="en-US" sz="3600">
                <a:solidFill>
                  <a:srgbClr val="FF0000"/>
                </a:solidFill>
                <a:latin typeface="Calibri"/>
                <a:ea typeface="Calibri"/>
                <a:cs typeface="Calibri"/>
                <a:sym typeface="Calibri"/>
              </a:rPr>
              <a:t>structure</a:t>
            </a:r>
            <a:r>
              <a:rPr lang="en-US" sz="3600">
                <a:solidFill>
                  <a:schemeClr val="dk1"/>
                </a:solidFill>
                <a:latin typeface="Calibri"/>
                <a:ea typeface="Calibri"/>
                <a:cs typeface="Calibri"/>
                <a:sym typeface="Calibri"/>
              </a:rPr>
              <a:t> that is needed for other flowers to grow.</a:t>
            </a:r>
            <a:endParaRPr b="0" i="0" sz="3600" u="none" cap="none" strike="noStrike">
              <a:solidFill>
                <a:srgbClr val="000000"/>
              </a:solidFill>
              <a:latin typeface="Calibri"/>
              <a:ea typeface="Calibri"/>
              <a:cs typeface="Calibri"/>
              <a:sym typeface="Calibri"/>
            </a:endParaRPr>
          </a:p>
        </p:txBody>
      </p:sp>
      <p:pic>
        <p:nvPicPr>
          <p:cNvPr id="307" name="Google Shape;307;g291745b13ca_0_66"/>
          <p:cNvPicPr preferRelativeResize="0"/>
          <p:nvPr/>
        </p:nvPicPr>
        <p:blipFill>
          <a:blip r:embed="rId4">
            <a:alphaModFix/>
          </a:blip>
          <a:stretch>
            <a:fillRect/>
          </a:stretch>
        </p:blipFill>
        <p:spPr>
          <a:xfrm>
            <a:off x="1916213" y="2210050"/>
            <a:ext cx="5520776" cy="41298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descr="Questions" id="313" name="Google Shape;313;g28c7dfa711f_0_22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28c7dfa711f_0_221"/>
          <p:cNvSpPr txBox="1"/>
          <p:nvPr/>
        </p:nvSpPr>
        <p:spPr>
          <a:xfrm>
            <a:off x="1465825" y="450175"/>
            <a:ext cx="6360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True or false: </a:t>
            </a:r>
            <a:r>
              <a:rPr b="0" i="0" lang="en-US" sz="3600" u="none" cap="none" strike="noStrike">
                <a:solidFill>
                  <a:srgbClr val="000000"/>
                </a:solidFill>
                <a:latin typeface="Calibri"/>
                <a:ea typeface="Calibri"/>
                <a:cs typeface="Calibri"/>
                <a:sym typeface="Calibri"/>
              </a:rPr>
              <a:t>A</a:t>
            </a:r>
            <a:r>
              <a:rPr lang="en-US" sz="3600">
                <a:latin typeface="Calibri"/>
                <a:ea typeface="Calibri"/>
                <a:cs typeface="Calibri"/>
                <a:sym typeface="Calibri"/>
              </a:rPr>
              <a:t>nimals also reproduce to create offspring</a:t>
            </a: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sp>
        <p:nvSpPr>
          <p:cNvPr id="315" name="Google Shape;315;g28c7dfa711f_0_221"/>
          <p:cNvSpPr txBox="1"/>
          <p:nvPr/>
        </p:nvSpPr>
        <p:spPr>
          <a:xfrm>
            <a:off x="849600" y="2301875"/>
            <a:ext cx="3874500" cy="13839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000000"/>
              </a:buClr>
              <a:buSzPts val="3200"/>
              <a:buFont typeface="Calibri"/>
              <a:buAutoNum type="alphaUcPeriod"/>
            </a:pPr>
            <a:r>
              <a:rPr b="0" i="0" lang="en-US" sz="3200" u="none" cap="none" strike="noStrike">
                <a:solidFill>
                  <a:srgbClr val="000000"/>
                </a:solidFill>
                <a:latin typeface="Calibri"/>
                <a:ea typeface="Calibri"/>
                <a:cs typeface="Calibri"/>
                <a:sym typeface="Calibri"/>
              </a:rPr>
              <a:t>True</a:t>
            </a:r>
            <a:endParaRPr b="0" i="0" sz="3200" u="none" cap="none" strike="noStrike">
              <a:solidFill>
                <a:srgbClr val="00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id="316" name="Google Shape;316;g28c7dfa711f_0_221"/>
          <p:cNvPicPr preferRelativeResize="0"/>
          <p:nvPr/>
        </p:nvPicPr>
        <p:blipFill>
          <a:blip r:embed="rId4">
            <a:alphaModFix/>
          </a:blip>
          <a:stretch>
            <a:fillRect/>
          </a:stretch>
        </p:blipFill>
        <p:spPr>
          <a:xfrm>
            <a:off x="3033500" y="3177750"/>
            <a:ext cx="5402526" cy="3038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descr="Questions" id="322" name="Google Shape;322;g291745b13ca_0_7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291745b13ca_0_74"/>
          <p:cNvSpPr txBox="1"/>
          <p:nvPr/>
        </p:nvSpPr>
        <p:spPr>
          <a:xfrm>
            <a:off x="1465825" y="450175"/>
            <a:ext cx="6360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True or false: </a:t>
            </a:r>
            <a:r>
              <a:rPr b="0" i="0" lang="en-US" sz="3600" u="none" cap="none" strike="noStrike">
                <a:solidFill>
                  <a:srgbClr val="000000"/>
                </a:solidFill>
                <a:latin typeface="Calibri"/>
                <a:ea typeface="Calibri"/>
                <a:cs typeface="Calibri"/>
                <a:sym typeface="Calibri"/>
              </a:rPr>
              <a:t>A</a:t>
            </a:r>
            <a:r>
              <a:rPr lang="en-US" sz="3600">
                <a:latin typeface="Calibri"/>
                <a:ea typeface="Calibri"/>
                <a:cs typeface="Calibri"/>
                <a:sym typeface="Calibri"/>
              </a:rPr>
              <a:t>nimals also reproduce to create offspring</a:t>
            </a: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sp>
        <p:nvSpPr>
          <p:cNvPr id="324" name="Google Shape;324;g291745b13ca_0_74"/>
          <p:cNvSpPr txBox="1"/>
          <p:nvPr/>
        </p:nvSpPr>
        <p:spPr>
          <a:xfrm>
            <a:off x="849600" y="2301875"/>
            <a:ext cx="3874500" cy="13839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True</a:t>
            </a:r>
            <a:endParaRPr b="0"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id="325" name="Google Shape;325;g291745b13ca_0_74"/>
          <p:cNvPicPr preferRelativeResize="0"/>
          <p:nvPr/>
        </p:nvPicPr>
        <p:blipFill>
          <a:blip r:embed="rId4">
            <a:alphaModFix/>
          </a:blip>
          <a:stretch>
            <a:fillRect/>
          </a:stretch>
        </p:blipFill>
        <p:spPr>
          <a:xfrm>
            <a:off x="3033500" y="3177750"/>
            <a:ext cx="5402526" cy="3038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descr="Artificial Intelligence" id="331" name="Google Shape;331;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32" name="Google Shape;332;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descr="Artificial Intelligence" id="338" name="Google Shape;338;g27e576c1a67_0_79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39" name="Google Shape;339;g27e576c1a67_0_796"/>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id="340" name="Google Shape;340;g27e576c1a67_0_796"/>
          <p:cNvPicPr preferRelativeResize="0"/>
          <p:nvPr/>
        </p:nvPicPr>
        <p:blipFill>
          <a:blip r:embed="rId5">
            <a:alphaModFix/>
          </a:blip>
          <a:stretch>
            <a:fillRect/>
          </a:stretch>
        </p:blipFill>
        <p:spPr>
          <a:xfrm>
            <a:off x="3228550" y="962375"/>
            <a:ext cx="5915443" cy="4933250"/>
          </a:xfrm>
          <a:prstGeom prst="rect">
            <a:avLst/>
          </a:prstGeom>
          <a:noFill/>
          <a:ln>
            <a:noFill/>
          </a:ln>
        </p:spPr>
      </p:pic>
      <p:sp>
        <p:nvSpPr>
          <p:cNvPr id="341" name="Google Shape;341;g27e576c1a67_0_796"/>
          <p:cNvSpPr txBox="1"/>
          <p:nvPr/>
        </p:nvSpPr>
        <p:spPr>
          <a:xfrm>
            <a:off x="228550" y="1623050"/>
            <a:ext cx="300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Here is an example of </a:t>
            </a:r>
            <a:r>
              <a:rPr b="1" lang="en-US" sz="2400">
                <a:solidFill>
                  <a:schemeClr val="dk1"/>
                </a:solidFill>
                <a:latin typeface="Calibri"/>
                <a:ea typeface="Calibri"/>
                <a:cs typeface="Calibri"/>
                <a:sym typeface="Calibri"/>
              </a:rPr>
              <a:t>reproduction</a:t>
            </a:r>
            <a:r>
              <a:rPr lang="en-US" sz="2400">
                <a:solidFill>
                  <a:schemeClr val="dk1"/>
                </a:solidFill>
                <a:latin typeface="Calibri"/>
                <a:ea typeface="Calibri"/>
                <a:cs typeface="Calibri"/>
                <a:sym typeface="Calibri"/>
              </a:rPr>
              <a:t>. This is a process where adult chickens lay eggs that hatch into chicks. Those chicks then grow into adult chickens and the process starts over again.  </a:t>
            </a:r>
            <a:endParaRPr sz="2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descr="Artificial Intelligence" id="347" name="Google Shape;347;g28c7dfa711f_0_25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8" name="Google Shape;348;g28c7dfa711f_0_252"/>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id="349" name="Google Shape;349;g28c7dfa711f_0_252"/>
          <p:cNvPicPr preferRelativeResize="0"/>
          <p:nvPr/>
        </p:nvPicPr>
        <p:blipFill>
          <a:blip r:embed="rId5">
            <a:alphaModFix/>
          </a:blip>
          <a:stretch>
            <a:fillRect/>
          </a:stretch>
        </p:blipFill>
        <p:spPr>
          <a:xfrm>
            <a:off x="3429000" y="1090600"/>
            <a:ext cx="5715000" cy="4676775"/>
          </a:xfrm>
          <a:prstGeom prst="rect">
            <a:avLst/>
          </a:prstGeom>
          <a:noFill/>
          <a:ln>
            <a:noFill/>
          </a:ln>
        </p:spPr>
      </p:pic>
      <p:sp>
        <p:nvSpPr>
          <p:cNvPr id="350" name="Google Shape;350;g28c7dfa711f_0_252"/>
          <p:cNvSpPr txBox="1"/>
          <p:nvPr/>
        </p:nvSpPr>
        <p:spPr>
          <a:xfrm>
            <a:off x="221150" y="1519075"/>
            <a:ext cx="30000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Here is another example of </a:t>
            </a:r>
            <a:r>
              <a:rPr b="1" lang="en-US" sz="2400">
                <a:solidFill>
                  <a:schemeClr val="dk1"/>
                </a:solidFill>
                <a:latin typeface="Calibri"/>
                <a:ea typeface="Calibri"/>
                <a:cs typeface="Calibri"/>
                <a:sym typeface="Calibri"/>
              </a:rPr>
              <a:t>reproduction</a:t>
            </a:r>
            <a:r>
              <a:rPr lang="en-US" sz="2400">
                <a:solidFill>
                  <a:schemeClr val="dk1"/>
                </a:solidFill>
                <a:latin typeface="Calibri"/>
                <a:ea typeface="Calibri"/>
                <a:cs typeface="Calibri"/>
                <a:sym typeface="Calibri"/>
              </a:rPr>
              <a:t>. This is a process where adult frogs create eggs which hatch into tadpoles. Those tadpoles grow up to be adult frogs and the process starts over again. </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g27e68c1a8e3_0_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e68c1a8e3_0_0"/>
          <p:cNvSpPr txBox="1"/>
          <p:nvPr/>
        </p:nvSpPr>
        <p:spPr>
          <a:xfrm>
            <a:off x="722707"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1" lang="en-US" sz="3000">
                <a:solidFill>
                  <a:schemeClr val="dk1"/>
                </a:solidFill>
                <a:latin typeface="Calibri"/>
                <a:ea typeface="Calibri"/>
                <a:cs typeface="Calibri"/>
                <a:sym typeface="Calibri"/>
              </a:rPr>
              <a:t>How does reproduction help a species survive?</a:t>
            </a:r>
            <a:endParaRPr b="0" i="0" sz="1400" u="none" cap="none" strike="noStrike">
              <a:solidFill>
                <a:srgbClr val="000000"/>
              </a:solidFill>
              <a:latin typeface="Arial"/>
              <a:ea typeface="Arial"/>
              <a:cs typeface="Arial"/>
              <a:sym typeface="Arial"/>
            </a:endParaRPr>
          </a:p>
        </p:txBody>
      </p:sp>
      <p:pic>
        <p:nvPicPr>
          <p:cNvPr id="136" name="Google Shape;136;g27e68c1a8e3_0_0"/>
          <p:cNvPicPr preferRelativeResize="0"/>
          <p:nvPr/>
        </p:nvPicPr>
        <p:blipFill>
          <a:blip r:embed="rId4">
            <a:alphaModFix/>
          </a:blip>
          <a:stretch>
            <a:fillRect/>
          </a:stretch>
        </p:blipFill>
        <p:spPr>
          <a:xfrm>
            <a:off x="182650" y="2100425"/>
            <a:ext cx="3988226" cy="2657150"/>
          </a:xfrm>
          <a:prstGeom prst="rect">
            <a:avLst/>
          </a:prstGeom>
          <a:noFill/>
          <a:ln>
            <a:noFill/>
          </a:ln>
        </p:spPr>
      </p:pic>
      <p:pic>
        <p:nvPicPr>
          <p:cNvPr id="137" name="Google Shape;137;g27e68c1a8e3_0_0"/>
          <p:cNvPicPr preferRelativeResize="0"/>
          <p:nvPr/>
        </p:nvPicPr>
        <p:blipFill>
          <a:blip r:embed="rId5">
            <a:alphaModFix/>
          </a:blip>
          <a:stretch>
            <a:fillRect/>
          </a:stretch>
        </p:blipFill>
        <p:spPr>
          <a:xfrm>
            <a:off x="4279700" y="2165425"/>
            <a:ext cx="4765376" cy="2489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descr="Artificial Intelligence" id="356" name="Google Shape;356;g27e576c1a67_0_80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57" name="Google Shape;357;g27e576c1a67_0_803"/>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id="358" name="Google Shape;358;g27e576c1a67_0_803"/>
          <p:cNvPicPr preferRelativeResize="0"/>
          <p:nvPr/>
        </p:nvPicPr>
        <p:blipFill>
          <a:blip r:embed="rId5">
            <a:alphaModFix/>
          </a:blip>
          <a:stretch>
            <a:fillRect/>
          </a:stretch>
        </p:blipFill>
        <p:spPr>
          <a:xfrm>
            <a:off x="3674013" y="1081375"/>
            <a:ext cx="5469976" cy="4695250"/>
          </a:xfrm>
          <a:prstGeom prst="rect">
            <a:avLst/>
          </a:prstGeom>
          <a:noFill/>
          <a:ln>
            <a:noFill/>
          </a:ln>
        </p:spPr>
      </p:pic>
      <p:sp>
        <p:nvSpPr>
          <p:cNvPr id="359" name="Google Shape;359;g27e576c1a67_0_803"/>
          <p:cNvSpPr txBox="1"/>
          <p:nvPr/>
        </p:nvSpPr>
        <p:spPr>
          <a:xfrm>
            <a:off x="375850" y="1674300"/>
            <a:ext cx="30000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Here is another example of </a:t>
            </a:r>
            <a:r>
              <a:rPr b="1" lang="en-US" sz="2400">
                <a:solidFill>
                  <a:schemeClr val="dk1"/>
                </a:solidFill>
                <a:latin typeface="Calibri"/>
                <a:ea typeface="Calibri"/>
                <a:cs typeface="Calibri"/>
                <a:sym typeface="Calibri"/>
              </a:rPr>
              <a:t>reproduction</a:t>
            </a:r>
            <a:r>
              <a:rPr lang="en-US" sz="2400">
                <a:solidFill>
                  <a:schemeClr val="dk1"/>
                </a:solidFill>
                <a:latin typeface="Calibri"/>
                <a:ea typeface="Calibri"/>
                <a:cs typeface="Calibri"/>
                <a:sym typeface="Calibri"/>
              </a:rPr>
              <a:t>. The plant starts as a seed and grows into an adult plant. Then the adult plants drops another seed and the process starts again.  </a:t>
            </a: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descr="Artificial Intelligence" id="365" name="Google Shape;365;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66" name="Google Shape;366;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descr="Artificial Intelligence" id="372" name="Google Shape;372;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73" name="Google Shape;373;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374" name="Google Shape;374;g25e11802ac4_0_864"/>
          <p:cNvPicPr preferRelativeResize="0"/>
          <p:nvPr/>
        </p:nvPicPr>
        <p:blipFill>
          <a:blip r:embed="rId5">
            <a:alphaModFix/>
          </a:blip>
          <a:stretch>
            <a:fillRect/>
          </a:stretch>
        </p:blipFill>
        <p:spPr>
          <a:xfrm>
            <a:off x="1141250" y="2283663"/>
            <a:ext cx="6861501" cy="4574326"/>
          </a:xfrm>
          <a:prstGeom prst="rect">
            <a:avLst/>
          </a:prstGeom>
          <a:noFill/>
          <a:ln>
            <a:noFill/>
          </a:ln>
        </p:spPr>
      </p:pic>
      <p:sp>
        <p:nvSpPr>
          <p:cNvPr id="375" name="Google Shape;375;g25e11802ac4_0_864"/>
          <p:cNvSpPr txBox="1"/>
          <p:nvPr/>
        </p:nvSpPr>
        <p:spPr>
          <a:xfrm>
            <a:off x="1613375" y="588700"/>
            <a:ext cx="56742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This is </a:t>
            </a:r>
            <a:r>
              <a:rPr b="1" lang="en-US" sz="2400">
                <a:solidFill>
                  <a:schemeClr val="dk1"/>
                </a:solidFill>
                <a:latin typeface="Calibri"/>
                <a:ea typeface="Calibri"/>
                <a:cs typeface="Calibri"/>
                <a:sym typeface="Calibri"/>
              </a:rPr>
              <a:t>NOT</a:t>
            </a:r>
            <a:r>
              <a:rPr lang="en-US" sz="2400">
                <a:solidFill>
                  <a:schemeClr val="dk1"/>
                </a:solidFill>
                <a:latin typeface="Calibri"/>
                <a:ea typeface="Calibri"/>
                <a:cs typeface="Calibri"/>
                <a:sym typeface="Calibri"/>
              </a:rPr>
              <a:t> an example of </a:t>
            </a:r>
            <a:r>
              <a:rPr b="1" lang="en-US" sz="2400">
                <a:solidFill>
                  <a:schemeClr val="dk1"/>
                </a:solidFill>
                <a:latin typeface="Calibri"/>
                <a:ea typeface="Calibri"/>
                <a:cs typeface="Calibri"/>
                <a:sym typeface="Calibri"/>
              </a:rPr>
              <a:t>reproduction</a:t>
            </a:r>
            <a:r>
              <a:rPr lang="en-US" sz="2400">
                <a:solidFill>
                  <a:schemeClr val="dk1"/>
                </a:solidFill>
                <a:latin typeface="Calibri"/>
                <a:ea typeface="Calibri"/>
                <a:cs typeface="Calibri"/>
                <a:sym typeface="Calibri"/>
              </a:rPr>
              <a:t>. The sand castle is a non living object and cannot create other sandcastles.</a:t>
            </a:r>
            <a:endParaRPr sz="2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descr="Artificial Intelligence" id="381" name="Google Shape;381;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82" name="Google Shape;382;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383" name="Google Shape;383;g25e11802ac4_0_780"/>
          <p:cNvPicPr preferRelativeResize="0"/>
          <p:nvPr/>
        </p:nvPicPr>
        <p:blipFill>
          <a:blip r:embed="rId5">
            <a:alphaModFix/>
          </a:blip>
          <a:stretch>
            <a:fillRect/>
          </a:stretch>
        </p:blipFill>
        <p:spPr>
          <a:xfrm>
            <a:off x="806250" y="2621513"/>
            <a:ext cx="7531500" cy="4236476"/>
          </a:xfrm>
          <a:prstGeom prst="rect">
            <a:avLst/>
          </a:prstGeom>
          <a:noFill/>
          <a:ln>
            <a:noFill/>
          </a:ln>
        </p:spPr>
      </p:pic>
      <p:sp>
        <p:nvSpPr>
          <p:cNvPr id="384" name="Google Shape;384;g25e11802ac4_0_780"/>
          <p:cNvSpPr txBox="1"/>
          <p:nvPr/>
        </p:nvSpPr>
        <p:spPr>
          <a:xfrm>
            <a:off x="255525" y="1063350"/>
            <a:ext cx="81855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This is also </a:t>
            </a:r>
            <a:r>
              <a:rPr b="1" lang="en-US" sz="2400">
                <a:solidFill>
                  <a:schemeClr val="dk1"/>
                </a:solidFill>
                <a:latin typeface="Calibri"/>
                <a:ea typeface="Calibri"/>
                <a:cs typeface="Calibri"/>
                <a:sym typeface="Calibri"/>
              </a:rPr>
              <a:t>NOT</a:t>
            </a:r>
            <a:r>
              <a:rPr lang="en-US" sz="2400">
                <a:solidFill>
                  <a:schemeClr val="dk1"/>
                </a:solidFill>
                <a:latin typeface="Calibri"/>
                <a:ea typeface="Calibri"/>
                <a:cs typeface="Calibri"/>
                <a:sym typeface="Calibri"/>
              </a:rPr>
              <a:t> an example of </a:t>
            </a:r>
            <a:r>
              <a:rPr b="1" lang="en-US" sz="2400">
                <a:solidFill>
                  <a:schemeClr val="dk1"/>
                </a:solidFill>
                <a:latin typeface="Calibri"/>
                <a:ea typeface="Calibri"/>
                <a:cs typeface="Calibri"/>
                <a:sym typeface="Calibri"/>
              </a:rPr>
              <a:t>reproduction</a:t>
            </a:r>
            <a:r>
              <a:rPr lang="en-US" sz="2400">
                <a:solidFill>
                  <a:schemeClr val="dk1"/>
                </a:solidFill>
                <a:latin typeface="Calibri"/>
                <a:ea typeface="Calibri"/>
                <a:cs typeface="Calibri"/>
                <a:sym typeface="Calibri"/>
              </a:rPr>
              <a:t>. The pepperoni pizza is a non-living object and cannot create other pepperoni pizzas. </a:t>
            </a:r>
            <a:endParaRPr sz="2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descr="Questions" id="390" name="Google Shape;390;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7430209113_0_1469"/>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Which one is </a:t>
            </a:r>
            <a:r>
              <a:rPr b="1" i="0" lang="en-US" sz="3600" u="none" cap="none" strike="noStrike">
                <a:solidFill>
                  <a:schemeClr val="dk1"/>
                </a:solidFill>
                <a:latin typeface="Calibri"/>
                <a:ea typeface="Calibri"/>
                <a:cs typeface="Calibri"/>
                <a:sym typeface="Calibri"/>
              </a:rPr>
              <a:t>NOT</a:t>
            </a:r>
            <a:r>
              <a:rPr b="0" i="0" lang="en-US" sz="3600" u="none" cap="none" strike="noStrike">
                <a:solidFill>
                  <a:schemeClr val="dk1"/>
                </a:solidFill>
                <a:latin typeface="Calibri"/>
                <a:ea typeface="Calibri"/>
                <a:cs typeface="Calibri"/>
                <a:sym typeface="Calibri"/>
              </a:rPr>
              <a:t> an example of </a:t>
            </a:r>
            <a:r>
              <a:rPr lang="en-US" sz="3600">
                <a:solidFill>
                  <a:schemeClr val="dk1"/>
                </a:solidFill>
                <a:latin typeface="Calibri"/>
                <a:ea typeface="Calibri"/>
                <a:cs typeface="Calibri"/>
                <a:sym typeface="Calibri"/>
              </a:rPr>
              <a:t>reproduction</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397" name="Google Shape;397;g27430209113_0_146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27430209113_0_1469"/>
          <p:cNvSpPr txBox="1"/>
          <p:nvPr/>
        </p:nvSpPr>
        <p:spPr>
          <a:xfrm>
            <a:off x="452000" y="5588151"/>
            <a:ext cx="242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Egg to frog</a:t>
            </a:r>
            <a:endParaRPr b="0" i="0" sz="1400" u="none" cap="none" strike="noStrike">
              <a:solidFill>
                <a:srgbClr val="000000"/>
              </a:solidFill>
              <a:latin typeface="Arial"/>
              <a:ea typeface="Arial"/>
              <a:cs typeface="Arial"/>
              <a:sym typeface="Arial"/>
            </a:endParaRPr>
          </a:p>
        </p:txBody>
      </p:sp>
      <p:sp>
        <p:nvSpPr>
          <p:cNvPr id="399" name="Google Shape;399;g27430209113_0_1469"/>
          <p:cNvSpPr txBox="1"/>
          <p:nvPr/>
        </p:nvSpPr>
        <p:spPr>
          <a:xfrm>
            <a:off x="3417650" y="5588150"/>
            <a:ext cx="2742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Seed to plant</a:t>
            </a:r>
            <a:endParaRPr b="0" i="0" sz="1400" u="none" cap="none" strike="noStrike">
              <a:solidFill>
                <a:srgbClr val="000000"/>
              </a:solidFill>
              <a:latin typeface="Arial"/>
              <a:ea typeface="Arial"/>
              <a:cs typeface="Arial"/>
              <a:sym typeface="Arial"/>
            </a:endParaRPr>
          </a:p>
        </p:txBody>
      </p:sp>
      <p:sp>
        <p:nvSpPr>
          <p:cNvPr id="400" name="Google Shape;400;g27430209113_0_1469"/>
          <p:cNvSpPr txBox="1"/>
          <p:nvPr/>
        </p:nvSpPr>
        <p:spPr>
          <a:xfrm>
            <a:off x="6356376" y="5588150"/>
            <a:ext cx="2551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Sand Castle</a:t>
            </a:r>
            <a:endParaRPr b="0" i="0" sz="3600" u="none" cap="none" strike="noStrike">
              <a:solidFill>
                <a:schemeClr val="dk1"/>
              </a:solidFill>
              <a:latin typeface="Calibri"/>
              <a:ea typeface="Calibri"/>
              <a:cs typeface="Calibri"/>
              <a:sym typeface="Calibri"/>
            </a:endParaRPr>
          </a:p>
        </p:txBody>
      </p:sp>
      <p:pic>
        <p:nvPicPr>
          <p:cNvPr id="401" name="Google Shape;401;g27430209113_0_1469"/>
          <p:cNvPicPr preferRelativeResize="0"/>
          <p:nvPr/>
        </p:nvPicPr>
        <p:blipFill>
          <a:blip r:embed="rId4">
            <a:alphaModFix/>
          </a:blip>
          <a:stretch>
            <a:fillRect/>
          </a:stretch>
        </p:blipFill>
        <p:spPr>
          <a:xfrm>
            <a:off x="6260400" y="2403400"/>
            <a:ext cx="2825799" cy="2880350"/>
          </a:xfrm>
          <a:prstGeom prst="rect">
            <a:avLst/>
          </a:prstGeom>
          <a:noFill/>
          <a:ln>
            <a:noFill/>
          </a:ln>
        </p:spPr>
      </p:pic>
      <p:pic>
        <p:nvPicPr>
          <p:cNvPr id="402" name="Google Shape;402;g27430209113_0_1469"/>
          <p:cNvPicPr preferRelativeResize="0"/>
          <p:nvPr/>
        </p:nvPicPr>
        <p:blipFill>
          <a:blip r:embed="rId5">
            <a:alphaModFix/>
          </a:blip>
          <a:stretch>
            <a:fillRect/>
          </a:stretch>
        </p:blipFill>
        <p:spPr>
          <a:xfrm>
            <a:off x="3417650" y="2403400"/>
            <a:ext cx="2679199" cy="2880350"/>
          </a:xfrm>
          <a:prstGeom prst="rect">
            <a:avLst/>
          </a:prstGeom>
          <a:noFill/>
          <a:ln>
            <a:noFill/>
          </a:ln>
        </p:spPr>
      </p:pic>
      <p:pic>
        <p:nvPicPr>
          <p:cNvPr id="403" name="Google Shape;403;g27430209113_0_1469"/>
          <p:cNvPicPr preferRelativeResize="0"/>
          <p:nvPr/>
        </p:nvPicPr>
        <p:blipFill>
          <a:blip r:embed="rId6">
            <a:alphaModFix/>
          </a:blip>
          <a:stretch>
            <a:fillRect/>
          </a:stretch>
        </p:blipFill>
        <p:spPr>
          <a:xfrm>
            <a:off x="160025" y="2507200"/>
            <a:ext cx="2969426" cy="2730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descr="Questions" id="409" name="Google Shape;409;g28c7dfa711f_0_26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28c7dfa711f_0_269"/>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Which one is NOT an example of </a:t>
            </a:r>
            <a:r>
              <a:rPr lang="en-US" sz="3600">
                <a:solidFill>
                  <a:schemeClr val="dk1"/>
                </a:solidFill>
                <a:latin typeface="Calibri"/>
                <a:ea typeface="Calibri"/>
                <a:cs typeface="Calibri"/>
                <a:sym typeface="Calibri"/>
              </a:rPr>
              <a:t>reproduction</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11" name="Google Shape;411;g28c7dfa711f_0_269"/>
          <p:cNvSpPr txBox="1"/>
          <p:nvPr/>
        </p:nvSpPr>
        <p:spPr>
          <a:xfrm>
            <a:off x="452000" y="5588151"/>
            <a:ext cx="242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Egg to frog</a:t>
            </a:r>
            <a:endParaRPr b="0" i="0" sz="1400" u="none" cap="none" strike="noStrike">
              <a:solidFill>
                <a:srgbClr val="000000"/>
              </a:solidFill>
              <a:latin typeface="Arial"/>
              <a:ea typeface="Arial"/>
              <a:cs typeface="Arial"/>
              <a:sym typeface="Arial"/>
            </a:endParaRPr>
          </a:p>
        </p:txBody>
      </p:sp>
      <p:sp>
        <p:nvSpPr>
          <p:cNvPr id="412" name="Google Shape;412;g28c7dfa711f_0_269"/>
          <p:cNvSpPr txBox="1"/>
          <p:nvPr/>
        </p:nvSpPr>
        <p:spPr>
          <a:xfrm>
            <a:off x="3417650" y="5588150"/>
            <a:ext cx="2742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Seed to plant</a:t>
            </a:r>
            <a:endParaRPr b="0" i="0" sz="1400" u="none" cap="none" strike="noStrike">
              <a:solidFill>
                <a:srgbClr val="000000"/>
              </a:solidFill>
              <a:latin typeface="Arial"/>
              <a:ea typeface="Arial"/>
              <a:cs typeface="Arial"/>
              <a:sym typeface="Arial"/>
            </a:endParaRPr>
          </a:p>
        </p:txBody>
      </p:sp>
      <p:sp>
        <p:nvSpPr>
          <p:cNvPr id="413" name="Google Shape;413;g28c7dfa711f_0_269"/>
          <p:cNvSpPr txBox="1"/>
          <p:nvPr/>
        </p:nvSpPr>
        <p:spPr>
          <a:xfrm>
            <a:off x="6356376" y="5588150"/>
            <a:ext cx="2551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Sand Castle</a:t>
            </a:r>
            <a:endParaRPr b="0" i="0" sz="3600" u="none" cap="none" strike="noStrike">
              <a:solidFill>
                <a:schemeClr val="dk1"/>
              </a:solidFill>
              <a:latin typeface="Calibri"/>
              <a:ea typeface="Calibri"/>
              <a:cs typeface="Calibri"/>
              <a:sym typeface="Calibri"/>
            </a:endParaRPr>
          </a:p>
        </p:txBody>
      </p:sp>
      <p:pic>
        <p:nvPicPr>
          <p:cNvPr id="414" name="Google Shape;414;g28c7dfa711f_0_269"/>
          <p:cNvPicPr preferRelativeResize="0"/>
          <p:nvPr/>
        </p:nvPicPr>
        <p:blipFill>
          <a:blip r:embed="rId4">
            <a:alphaModFix/>
          </a:blip>
          <a:stretch>
            <a:fillRect/>
          </a:stretch>
        </p:blipFill>
        <p:spPr>
          <a:xfrm>
            <a:off x="6260400" y="2403400"/>
            <a:ext cx="2825799" cy="2880350"/>
          </a:xfrm>
          <a:prstGeom prst="rect">
            <a:avLst/>
          </a:prstGeom>
          <a:noFill/>
          <a:ln>
            <a:noFill/>
          </a:ln>
        </p:spPr>
      </p:pic>
      <p:pic>
        <p:nvPicPr>
          <p:cNvPr id="415" name="Google Shape;415;g28c7dfa711f_0_269"/>
          <p:cNvPicPr preferRelativeResize="0"/>
          <p:nvPr/>
        </p:nvPicPr>
        <p:blipFill>
          <a:blip r:embed="rId5">
            <a:alphaModFix/>
          </a:blip>
          <a:stretch>
            <a:fillRect/>
          </a:stretch>
        </p:blipFill>
        <p:spPr>
          <a:xfrm>
            <a:off x="3417650" y="2403400"/>
            <a:ext cx="2679199" cy="2880350"/>
          </a:xfrm>
          <a:prstGeom prst="rect">
            <a:avLst/>
          </a:prstGeom>
          <a:noFill/>
          <a:ln>
            <a:noFill/>
          </a:ln>
        </p:spPr>
      </p:pic>
      <p:pic>
        <p:nvPicPr>
          <p:cNvPr id="416" name="Google Shape;416;g28c7dfa711f_0_269"/>
          <p:cNvPicPr preferRelativeResize="0"/>
          <p:nvPr/>
        </p:nvPicPr>
        <p:blipFill>
          <a:blip r:embed="rId6">
            <a:alphaModFix/>
          </a:blip>
          <a:stretch>
            <a:fillRect/>
          </a:stretch>
        </p:blipFill>
        <p:spPr>
          <a:xfrm>
            <a:off x="160025" y="2507200"/>
            <a:ext cx="2969426" cy="2730575"/>
          </a:xfrm>
          <a:prstGeom prst="rect">
            <a:avLst/>
          </a:prstGeom>
          <a:noFill/>
          <a:ln>
            <a:noFill/>
          </a:ln>
        </p:spPr>
      </p:pic>
      <p:sp>
        <p:nvSpPr>
          <p:cNvPr id="417" name="Google Shape;417;g28c7dfa711f_0_269"/>
          <p:cNvSpPr/>
          <p:nvPr/>
        </p:nvSpPr>
        <p:spPr>
          <a:xfrm>
            <a:off x="6116775" y="1999200"/>
            <a:ext cx="2969400" cy="46167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descr="Artificial Intelligence" id="423" name="Google Shape;423;g291745b13ca_0_100"/>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24" name="Google Shape;424;g291745b13ca_0_100"/>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91745b13ca_0_181"/>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Reproduction</a:t>
            </a:r>
            <a:endParaRPr/>
          </a:p>
        </p:txBody>
      </p:sp>
      <p:sp>
        <p:nvSpPr>
          <p:cNvPr descr="Artificial Intelligence" id="431" name="Google Shape;431;g291745b13ca_0_18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32" name="Google Shape;432;g291745b13ca_0_181"/>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433" name="Google Shape;433;g291745b13ca_0_181"/>
          <p:cNvCxnSpPr/>
          <p:nvPr/>
        </p:nvCxnSpPr>
        <p:spPr>
          <a:xfrm>
            <a:off x="1903047" y="2110086"/>
            <a:ext cx="0" cy="1702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510"/>
              </a:srgbClr>
            </a:outerShdw>
          </a:effectLst>
        </p:spPr>
      </p:cxnSp>
      <p:sp>
        <p:nvSpPr>
          <p:cNvPr id="434" name="Google Shape;434;g291745b13ca_0_181"/>
          <p:cNvSpPr txBox="1"/>
          <p:nvPr/>
        </p:nvSpPr>
        <p:spPr>
          <a:xfrm>
            <a:off x="1052400" y="4089675"/>
            <a:ext cx="1701300" cy="630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(prefix)</a:t>
            </a:r>
            <a:endParaRPr b="0" i="0" sz="3500" u="none" cap="none" strike="noStrike">
              <a:solidFill>
                <a:srgbClr val="000000"/>
              </a:solidFill>
              <a:latin typeface="Arial"/>
              <a:ea typeface="Arial"/>
              <a:cs typeface="Arial"/>
              <a:sym typeface="Arial"/>
            </a:endParaRPr>
          </a:p>
        </p:txBody>
      </p:sp>
      <p:cxnSp>
        <p:nvCxnSpPr>
          <p:cNvPr id="435" name="Google Shape;435;g291745b13ca_0_181"/>
          <p:cNvCxnSpPr/>
          <p:nvPr/>
        </p:nvCxnSpPr>
        <p:spPr>
          <a:xfrm>
            <a:off x="4169322" y="2021061"/>
            <a:ext cx="0" cy="1702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510"/>
              </a:srgbClr>
            </a:outerShdw>
          </a:effectLst>
        </p:spPr>
      </p:cxnSp>
      <p:sp>
        <p:nvSpPr>
          <p:cNvPr id="436" name="Google Shape;436;g291745b13ca_0_181"/>
          <p:cNvSpPr txBox="1"/>
          <p:nvPr/>
        </p:nvSpPr>
        <p:spPr>
          <a:xfrm>
            <a:off x="3318675" y="4089675"/>
            <a:ext cx="1701300" cy="630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(root)</a:t>
            </a:r>
            <a:endParaRPr b="0" i="0" sz="3500" u="none" cap="none" strike="noStrike">
              <a:solidFill>
                <a:srgbClr val="000000"/>
              </a:solidFill>
              <a:latin typeface="Arial"/>
              <a:ea typeface="Arial"/>
              <a:cs typeface="Arial"/>
              <a:sym typeface="Arial"/>
            </a:endParaRPr>
          </a:p>
        </p:txBody>
      </p:sp>
      <p:cxnSp>
        <p:nvCxnSpPr>
          <p:cNvPr id="437" name="Google Shape;437;g291745b13ca_0_181"/>
          <p:cNvCxnSpPr/>
          <p:nvPr/>
        </p:nvCxnSpPr>
        <p:spPr>
          <a:xfrm>
            <a:off x="6780447" y="2110086"/>
            <a:ext cx="0" cy="1702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510"/>
              </a:srgbClr>
            </a:outerShdw>
          </a:effectLst>
        </p:spPr>
      </p:cxnSp>
      <p:sp>
        <p:nvSpPr>
          <p:cNvPr id="438" name="Google Shape;438;g291745b13ca_0_181"/>
          <p:cNvSpPr txBox="1"/>
          <p:nvPr/>
        </p:nvSpPr>
        <p:spPr>
          <a:xfrm>
            <a:off x="5929800" y="4089675"/>
            <a:ext cx="1701300" cy="630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a:t>
            </a:r>
            <a:r>
              <a:rPr lang="en-US" sz="3500">
                <a:solidFill>
                  <a:schemeClr val="dk1"/>
                </a:solidFill>
                <a:latin typeface="Calibri"/>
                <a:ea typeface="Calibri"/>
                <a:cs typeface="Calibri"/>
                <a:sym typeface="Calibri"/>
              </a:rPr>
              <a:t>suffix</a:t>
            </a:r>
            <a:r>
              <a:rPr b="0" i="0" lang="en-US" sz="3500" u="none" cap="none" strike="noStrike">
                <a:solidFill>
                  <a:schemeClr val="dk1"/>
                </a:solidFill>
                <a:latin typeface="Calibri"/>
                <a:ea typeface="Calibri"/>
                <a:cs typeface="Calibri"/>
                <a:sym typeface="Calibri"/>
              </a:rPr>
              <a:t>)</a:t>
            </a:r>
            <a:endParaRPr b="0" i="0" sz="35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91745b13ca_0_192"/>
          <p:cNvSpPr txBox="1"/>
          <p:nvPr/>
        </p:nvSpPr>
        <p:spPr>
          <a:xfrm>
            <a:off x="448888" y="1278652"/>
            <a:ext cx="84789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Reproduction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     </a:t>
            </a:r>
            <a:r>
              <a:rPr b="1" lang="en-US" sz="6400">
                <a:solidFill>
                  <a:schemeClr val="dk1"/>
                </a:solidFill>
                <a:latin typeface="Calibri"/>
                <a:ea typeface="Calibri"/>
                <a:cs typeface="Calibri"/>
                <a:sym typeface="Calibri"/>
              </a:rPr>
              <a:t>Re     produc   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45" name="Google Shape;445;g291745b13ca_0_192"/>
          <p:cNvCxnSpPr/>
          <p:nvPr/>
        </p:nvCxnSpPr>
        <p:spPr>
          <a:xfrm flipH="1">
            <a:off x="2336359" y="2170012"/>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cxnSp>
        <p:nvCxnSpPr>
          <p:cNvPr id="446" name="Google Shape;446;g291745b13ca_0_192"/>
          <p:cNvCxnSpPr>
            <a:stCxn id="447" idx="4"/>
          </p:cNvCxnSpPr>
          <p:nvPr/>
        </p:nvCxnSpPr>
        <p:spPr>
          <a:xfrm>
            <a:off x="1878500" y="4305450"/>
            <a:ext cx="426900" cy="10146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47" name="Google Shape;447;g291745b13ca_0_192"/>
          <p:cNvSpPr/>
          <p:nvPr/>
        </p:nvSpPr>
        <p:spPr>
          <a:xfrm>
            <a:off x="847250" y="3304050"/>
            <a:ext cx="2062500" cy="10014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g291745b13ca_0_192"/>
          <p:cNvSpPr txBox="1"/>
          <p:nvPr/>
        </p:nvSpPr>
        <p:spPr>
          <a:xfrm>
            <a:off x="54700" y="5411900"/>
            <a:ext cx="2855100" cy="1200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do something again</a:t>
            </a:r>
            <a:endParaRPr b="0" i="0" sz="1400" u="none" cap="none" strike="noStrike">
              <a:solidFill>
                <a:srgbClr val="000000"/>
              </a:solidFill>
              <a:latin typeface="Arial"/>
              <a:ea typeface="Arial"/>
              <a:cs typeface="Arial"/>
              <a:sym typeface="Arial"/>
            </a:endParaRPr>
          </a:p>
        </p:txBody>
      </p:sp>
      <p:sp>
        <p:nvSpPr>
          <p:cNvPr descr="Artificial Intelligence" id="449" name="Google Shape;449;g291745b13ca_0_19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50" name="Google Shape;450;g291745b13ca_0_192"/>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descr="Rewind" id="143" name="Google Shape;143;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91745b13ca_0_203"/>
          <p:cNvSpPr txBox="1"/>
          <p:nvPr/>
        </p:nvSpPr>
        <p:spPr>
          <a:xfrm>
            <a:off x="735230" y="1278652"/>
            <a:ext cx="78183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Reproduction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6400"/>
              <a:buFont typeface="Arial"/>
              <a:buNone/>
            </a:pPr>
            <a:r>
              <a:rPr b="1" lang="en-US" sz="6400">
                <a:solidFill>
                  <a:schemeClr val="dk1"/>
                </a:solidFill>
                <a:latin typeface="Calibri"/>
                <a:ea typeface="Calibri"/>
                <a:cs typeface="Calibri"/>
                <a:sym typeface="Calibri"/>
              </a:rPr>
              <a:t>   Re     produc   tion</a:t>
            </a:r>
            <a:endParaRPr b="0" i="0" sz="6400" u="none" cap="none" strike="noStrike">
              <a:solidFill>
                <a:schemeClr val="dk1"/>
              </a:solidFill>
              <a:latin typeface="Calibri"/>
              <a:ea typeface="Calibri"/>
              <a:cs typeface="Calibri"/>
              <a:sym typeface="Calibri"/>
            </a:endParaRPr>
          </a:p>
        </p:txBody>
      </p:sp>
      <p:cxnSp>
        <p:nvCxnSpPr>
          <p:cNvPr id="457" name="Google Shape;457;g291745b13ca_0_203"/>
          <p:cNvCxnSpPr/>
          <p:nvPr/>
        </p:nvCxnSpPr>
        <p:spPr>
          <a:xfrm>
            <a:off x="4413350" y="2253175"/>
            <a:ext cx="4800" cy="911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58" name="Google Shape;458;g291745b13ca_0_203"/>
          <p:cNvSpPr txBox="1"/>
          <p:nvPr/>
        </p:nvSpPr>
        <p:spPr>
          <a:xfrm>
            <a:off x="2952200" y="5615875"/>
            <a:ext cx="29271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create or produce </a:t>
            </a:r>
            <a:endParaRPr b="0" i="0" sz="2800" u="none" cap="none" strike="noStrike">
              <a:solidFill>
                <a:schemeClr val="dk1"/>
              </a:solidFill>
              <a:latin typeface="Calibri"/>
              <a:ea typeface="Calibri"/>
              <a:cs typeface="Calibri"/>
              <a:sym typeface="Calibri"/>
            </a:endParaRPr>
          </a:p>
        </p:txBody>
      </p:sp>
      <p:cxnSp>
        <p:nvCxnSpPr>
          <p:cNvPr id="459" name="Google Shape;459;g291745b13ca_0_203"/>
          <p:cNvCxnSpPr/>
          <p:nvPr/>
        </p:nvCxnSpPr>
        <p:spPr>
          <a:xfrm flipH="1">
            <a:off x="4410050" y="4635900"/>
            <a:ext cx="11400" cy="731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60" name="Google Shape;460;g291745b13ca_0_203"/>
          <p:cNvSpPr/>
          <p:nvPr/>
        </p:nvSpPr>
        <p:spPr>
          <a:xfrm>
            <a:off x="2867875" y="3240125"/>
            <a:ext cx="2927100" cy="12183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61" name="Google Shape;461;g291745b13ca_0_20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62" name="Google Shape;462;g291745b13ca_0_203"/>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91745b13ca_0_315"/>
          <p:cNvSpPr txBox="1"/>
          <p:nvPr/>
        </p:nvSpPr>
        <p:spPr>
          <a:xfrm>
            <a:off x="735230" y="1278652"/>
            <a:ext cx="78183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Reproduction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6400"/>
              <a:buFont typeface="Arial"/>
              <a:buNone/>
            </a:pPr>
            <a:r>
              <a:rPr b="1" lang="en-US" sz="6400">
                <a:solidFill>
                  <a:schemeClr val="dk1"/>
                </a:solidFill>
                <a:latin typeface="Calibri"/>
                <a:ea typeface="Calibri"/>
                <a:cs typeface="Calibri"/>
                <a:sym typeface="Calibri"/>
              </a:rPr>
              <a:t>   Re     produc   tion</a:t>
            </a:r>
            <a:endParaRPr b="0" i="0" sz="6400" u="none" cap="none" strike="noStrike">
              <a:solidFill>
                <a:schemeClr val="dk1"/>
              </a:solidFill>
              <a:latin typeface="Calibri"/>
              <a:ea typeface="Calibri"/>
              <a:cs typeface="Calibri"/>
              <a:sym typeface="Calibri"/>
            </a:endParaRPr>
          </a:p>
        </p:txBody>
      </p:sp>
      <p:cxnSp>
        <p:nvCxnSpPr>
          <p:cNvPr id="469" name="Google Shape;469;g291745b13ca_0_315"/>
          <p:cNvCxnSpPr/>
          <p:nvPr/>
        </p:nvCxnSpPr>
        <p:spPr>
          <a:xfrm>
            <a:off x="6079575" y="2304000"/>
            <a:ext cx="533100" cy="8301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70" name="Google Shape;470;g291745b13ca_0_315"/>
          <p:cNvSpPr txBox="1"/>
          <p:nvPr/>
        </p:nvSpPr>
        <p:spPr>
          <a:xfrm>
            <a:off x="6030675" y="5636200"/>
            <a:ext cx="29271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an act or process</a:t>
            </a:r>
            <a:endParaRPr b="0" i="0" sz="2800" u="none" cap="none" strike="noStrike">
              <a:solidFill>
                <a:schemeClr val="dk1"/>
              </a:solidFill>
              <a:latin typeface="Calibri"/>
              <a:ea typeface="Calibri"/>
              <a:cs typeface="Calibri"/>
              <a:sym typeface="Calibri"/>
            </a:endParaRPr>
          </a:p>
        </p:txBody>
      </p:sp>
      <p:cxnSp>
        <p:nvCxnSpPr>
          <p:cNvPr id="471" name="Google Shape;471;g291745b13ca_0_315"/>
          <p:cNvCxnSpPr/>
          <p:nvPr/>
        </p:nvCxnSpPr>
        <p:spPr>
          <a:xfrm>
            <a:off x="6768475" y="4394775"/>
            <a:ext cx="664800" cy="11730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72" name="Google Shape;472;g291745b13ca_0_315"/>
          <p:cNvSpPr/>
          <p:nvPr/>
        </p:nvSpPr>
        <p:spPr>
          <a:xfrm>
            <a:off x="5753325" y="3228350"/>
            <a:ext cx="1972200" cy="10980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73" name="Google Shape;473;g291745b13ca_0_31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74" name="Google Shape;474;g291745b13ca_0_315"/>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91745b13ca_0_214"/>
          <p:cNvSpPr txBox="1"/>
          <p:nvPr/>
        </p:nvSpPr>
        <p:spPr>
          <a:xfrm>
            <a:off x="399011" y="1188217"/>
            <a:ext cx="84789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Re    produc    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Reproduction</a:t>
            </a:r>
            <a:endParaRPr b="0" i="0" sz="1400" u="none" cap="none" strike="noStrike">
              <a:solidFill>
                <a:srgbClr val="000000"/>
              </a:solidFill>
              <a:latin typeface="Arial"/>
              <a:ea typeface="Arial"/>
              <a:cs typeface="Arial"/>
              <a:sym typeface="Arial"/>
            </a:endParaRPr>
          </a:p>
        </p:txBody>
      </p:sp>
      <p:sp>
        <p:nvSpPr>
          <p:cNvPr id="481" name="Google Shape;481;g291745b13ca_0_214"/>
          <p:cNvSpPr txBox="1"/>
          <p:nvPr/>
        </p:nvSpPr>
        <p:spPr>
          <a:xfrm>
            <a:off x="1487250" y="5294825"/>
            <a:ext cx="63399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The process of creating or producing again</a:t>
            </a:r>
            <a:endParaRPr b="0" i="0" sz="1400" u="none" cap="none" strike="noStrike">
              <a:solidFill>
                <a:srgbClr val="000000"/>
              </a:solidFill>
              <a:latin typeface="Arial"/>
              <a:ea typeface="Arial"/>
              <a:cs typeface="Arial"/>
              <a:sym typeface="Arial"/>
            </a:endParaRPr>
          </a:p>
        </p:txBody>
      </p:sp>
      <p:sp>
        <p:nvSpPr>
          <p:cNvPr id="482" name="Google Shape;482;g291745b13ca_0_214"/>
          <p:cNvSpPr/>
          <p:nvPr/>
        </p:nvSpPr>
        <p:spPr>
          <a:xfrm>
            <a:off x="2505617" y="1428188"/>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3" name="Google Shape;483;g291745b13ca_0_214"/>
          <p:cNvSpPr/>
          <p:nvPr/>
        </p:nvSpPr>
        <p:spPr>
          <a:xfrm>
            <a:off x="4386075" y="4235209"/>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84" name="Google Shape;484;g291745b13ca_0_21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85" name="Google Shape;485;g291745b13ca_0_214"/>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486" name="Google Shape;486;g291745b13ca_0_214"/>
          <p:cNvSpPr/>
          <p:nvPr/>
        </p:nvSpPr>
        <p:spPr>
          <a:xfrm>
            <a:off x="5645067" y="1428188"/>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descr="Questions" id="492" name="Google Shape;492;g291745b13ca_0_22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91745b13ca_0_229"/>
          <p:cNvSpPr txBox="1"/>
          <p:nvPr/>
        </p:nvSpPr>
        <p:spPr>
          <a:xfrm>
            <a:off x="898070" y="367615"/>
            <a:ext cx="7952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How can we use the word parts of </a:t>
            </a:r>
            <a:r>
              <a:rPr lang="en-US" sz="3600">
                <a:solidFill>
                  <a:schemeClr val="dk1"/>
                </a:solidFill>
                <a:latin typeface="Calibri"/>
                <a:ea typeface="Calibri"/>
                <a:cs typeface="Calibri"/>
                <a:sym typeface="Calibri"/>
              </a:rPr>
              <a:t>reproduction</a:t>
            </a:r>
            <a:r>
              <a:rPr b="0" i="0" lang="en-US" sz="3600" u="none" cap="none" strike="noStrike">
                <a:solidFill>
                  <a:schemeClr val="dk1"/>
                </a:solidFill>
                <a:latin typeface="Calibri"/>
                <a:ea typeface="Calibri"/>
                <a:cs typeface="Calibri"/>
                <a:sym typeface="Calibri"/>
              </a:rPr>
              <a:t> to help us remember the definition of the term?</a:t>
            </a:r>
            <a:endParaRPr b="0" i="0" sz="1400" u="none" cap="none" strike="noStrike">
              <a:solidFill>
                <a:srgbClr val="000000"/>
              </a:solidFill>
              <a:latin typeface="Arial"/>
              <a:ea typeface="Arial"/>
              <a:cs typeface="Arial"/>
              <a:sym typeface="Arial"/>
            </a:endParaRPr>
          </a:p>
        </p:txBody>
      </p:sp>
      <p:sp>
        <p:nvSpPr>
          <p:cNvPr descr="Questions" id="499" name="Google Shape;499;g291745b13ca_0_22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291745b13ca_0_229"/>
          <p:cNvSpPr txBox="1"/>
          <p:nvPr/>
        </p:nvSpPr>
        <p:spPr>
          <a:xfrm>
            <a:off x="799941" y="2466426"/>
            <a:ext cx="75441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Reproduction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  </a:t>
            </a:r>
            <a:r>
              <a:rPr b="1" lang="en-US" sz="6400">
                <a:solidFill>
                  <a:schemeClr val="dk1"/>
                </a:solidFill>
                <a:latin typeface="Calibri"/>
                <a:ea typeface="Calibri"/>
                <a:cs typeface="Calibri"/>
                <a:sym typeface="Calibri"/>
              </a:rPr>
              <a:t>Re       produc     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501" name="Google Shape;501;g291745b13ca_0_229"/>
          <p:cNvCxnSpPr/>
          <p:nvPr/>
        </p:nvCxnSpPr>
        <p:spPr>
          <a:xfrm flipH="1">
            <a:off x="1771634" y="3398412"/>
            <a:ext cx="747000" cy="11001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650"/>
              </a:srgbClr>
            </a:outerShdw>
          </a:effectLst>
        </p:spPr>
      </p:cxnSp>
      <p:cxnSp>
        <p:nvCxnSpPr>
          <p:cNvPr id="502" name="Google Shape;502;g291745b13ca_0_229"/>
          <p:cNvCxnSpPr/>
          <p:nvPr/>
        </p:nvCxnSpPr>
        <p:spPr>
          <a:xfrm flipH="1">
            <a:off x="4570041" y="3398412"/>
            <a:ext cx="3900" cy="12321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650"/>
              </a:srgbClr>
            </a:outerShdw>
          </a:effectLst>
        </p:spPr>
      </p:cxnSp>
      <p:cxnSp>
        <p:nvCxnSpPr>
          <p:cNvPr id="503" name="Google Shape;503;g291745b13ca_0_229"/>
          <p:cNvCxnSpPr/>
          <p:nvPr/>
        </p:nvCxnSpPr>
        <p:spPr>
          <a:xfrm>
            <a:off x="6389584" y="3469662"/>
            <a:ext cx="868500" cy="9780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650"/>
              </a:srgbClr>
            </a:outerShdw>
          </a:effectLst>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10" name="Google Shape;510;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descr="Rewind" id="516" name="Google Shape;516;g27e576c1a67_0_1091"/>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27e576c1a67_0_1091"/>
          <p:cNvSpPr txBox="1"/>
          <p:nvPr>
            <p:ph idx="1" type="subTitle"/>
          </p:nvPr>
        </p:nvSpPr>
        <p:spPr>
          <a:xfrm>
            <a:off x="771749" y="780842"/>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Reproduction</a:t>
            </a:r>
            <a:r>
              <a:rPr b="1" lang="en-US">
                <a:solidFill>
                  <a:schemeClr val="dk1"/>
                </a:solidFill>
              </a:rPr>
              <a:t>: </a:t>
            </a:r>
            <a:r>
              <a:rPr lang="en-US" sz="3150">
                <a:solidFill>
                  <a:schemeClr val="dk1"/>
                </a:solidFill>
              </a:rPr>
              <a:t>process by which living things create new organisms of their own kind</a:t>
            </a:r>
            <a:endParaRPr sz="3150"/>
          </a:p>
        </p:txBody>
      </p:sp>
      <p:pic>
        <p:nvPicPr>
          <p:cNvPr id="518" name="Google Shape;518;g27e576c1a67_0_1091"/>
          <p:cNvPicPr preferRelativeResize="0"/>
          <p:nvPr/>
        </p:nvPicPr>
        <p:blipFill rotWithShape="1">
          <a:blip r:embed="rId4">
            <a:alphaModFix/>
          </a:blip>
          <a:srcRect b="0" l="7887" r="8022" t="0"/>
          <a:stretch/>
        </p:blipFill>
        <p:spPr>
          <a:xfrm>
            <a:off x="1080550" y="2105538"/>
            <a:ext cx="6982885" cy="41912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5" name="Google Shape;525;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26" name="Google Shape;526;g25e11802ac4_0_1976"/>
          <p:cNvCxnSpPr>
            <a:stCxn id="527" idx="4"/>
            <a:endCxn id="524"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28" name="Google Shape;528;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29" name="Google Shape;529;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27" name="Google Shape;527;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36" name="Google Shape;536;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37" name="Google Shape;537;g25e11802ac4_0_1886"/>
          <p:cNvCxnSpPr>
            <a:stCxn id="538" idx="4"/>
            <a:endCxn id="53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39" name="Google Shape;539;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40" name="Google Shape;540;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38" name="Google Shape;538;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g25e11802ac4_0_188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Reproduction</a:t>
            </a:r>
            <a:endParaRPr b="0" i="0" sz="700" u="none" cap="none" strike="noStrike">
              <a:solidFill>
                <a:srgbClr val="000000"/>
              </a:solidFill>
              <a:latin typeface="Arial"/>
              <a:ea typeface="Arial"/>
              <a:cs typeface="Arial"/>
              <a:sym typeface="Arial"/>
            </a:endParaRPr>
          </a:p>
        </p:txBody>
      </p:sp>
      <p:sp>
        <p:nvSpPr>
          <p:cNvPr id="542" name="Google Shape;542;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43" name="Google Shape;543;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44" name="Google Shape;544;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45" name="Google Shape;545;g25e11802ac4_0_1886"/>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reproduction</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546" name="Google Shape;546;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7" name="Google Shape;547;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8" name="Google Shape;548;g25e11802ac4_0_1886"/>
          <p:cNvCxnSpPr>
            <a:stCxn id="549" idx="4"/>
            <a:endCxn id="54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50" name="Google Shape;550;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51" name="Google Shape;551;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49" name="Google Shape;549;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25e11802ac4_0_199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8" name="Google Shape;558;g25e11802ac4_0_199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59" name="Google Shape;559;g25e11802ac4_0_1992"/>
          <p:cNvCxnSpPr>
            <a:stCxn id="560" idx="4"/>
            <a:endCxn id="55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61" name="Google Shape;561;g25e11802ac4_0_199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2" name="Google Shape;562;g25e11802ac4_0_199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0" name="Google Shape;560;g25e11802ac4_0_199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3" name="Google Shape;563;g25e11802ac4_0_1992"/>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reproduction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64" name="Google Shape;564;g25e11802ac4_0_1992"/>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65" name="Google Shape;565;g25e11802ac4_0_1992"/>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66" name="Google Shape;566;g25e11802ac4_0_1992"/>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67" name="Google Shape;567;g25e11802ac4_0_1992"/>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68" name="Google Shape;568;g25e11802ac4_0_1992"/>
          <p:cNvPicPr preferRelativeResize="0"/>
          <p:nvPr/>
        </p:nvPicPr>
        <p:blipFill rotWithShape="1">
          <a:blip r:embed="rId3">
            <a:alphaModFix/>
          </a:blip>
          <a:srcRect b="0" l="0" r="0" t="0"/>
          <a:stretch/>
        </p:blipFill>
        <p:spPr>
          <a:xfrm>
            <a:off x="5731038" y="2130225"/>
            <a:ext cx="3057450" cy="2025925"/>
          </a:xfrm>
          <a:prstGeom prst="rect">
            <a:avLst/>
          </a:prstGeom>
          <a:noFill/>
          <a:ln>
            <a:noFill/>
          </a:ln>
        </p:spPr>
      </p:pic>
      <p:pic>
        <p:nvPicPr>
          <p:cNvPr id="569" name="Google Shape;569;g25e11802ac4_0_1992"/>
          <p:cNvPicPr preferRelativeResize="0"/>
          <p:nvPr/>
        </p:nvPicPr>
        <p:blipFill>
          <a:blip r:embed="rId4">
            <a:alphaModFix/>
          </a:blip>
          <a:stretch>
            <a:fillRect/>
          </a:stretch>
        </p:blipFill>
        <p:spPr>
          <a:xfrm>
            <a:off x="1160650" y="2195225"/>
            <a:ext cx="2843903" cy="1895925"/>
          </a:xfrm>
          <a:prstGeom prst="rect">
            <a:avLst/>
          </a:prstGeom>
          <a:noFill/>
          <a:ln>
            <a:noFill/>
          </a:ln>
        </p:spPr>
      </p:pic>
      <p:pic>
        <p:nvPicPr>
          <p:cNvPr id="570" name="Google Shape;570;g25e11802ac4_0_1992"/>
          <p:cNvPicPr preferRelativeResize="0"/>
          <p:nvPr/>
        </p:nvPicPr>
        <p:blipFill>
          <a:blip r:embed="rId5">
            <a:alphaModFix/>
          </a:blip>
          <a:stretch>
            <a:fillRect/>
          </a:stretch>
        </p:blipFill>
        <p:spPr>
          <a:xfrm>
            <a:off x="5661196" y="4557226"/>
            <a:ext cx="3197154" cy="1795325"/>
          </a:xfrm>
          <a:prstGeom prst="rect">
            <a:avLst/>
          </a:prstGeom>
          <a:noFill/>
          <a:ln>
            <a:noFill/>
          </a:ln>
        </p:spPr>
      </p:pic>
      <p:pic>
        <p:nvPicPr>
          <p:cNvPr id="571" name="Google Shape;571;g25e11802ac4_0_1992"/>
          <p:cNvPicPr preferRelativeResize="0"/>
          <p:nvPr/>
        </p:nvPicPr>
        <p:blipFill>
          <a:blip r:embed="rId6">
            <a:alphaModFix/>
          </a:blip>
          <a:stretch>
            <a:fillRect/>
          </a:stretch>
        </p:blipFill>
        <p:spPr>
          <a:xfrm>
            <a:off x="1025507" y="4593413"/>
            <a:ext cx="3114182" cy="1722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8c7dfa711f_0_22"/>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Living Thing</a:t>
            </a:r>
            <a:r>
              <a:rPr b="1" lang="en-US" sz="3600"/>
              <a:t>: </a:t>
            </a:r>
            <a:r>
              <a:rPr lang="en-US" sz="3600"/>
              <a:t>organisms that move, grow, change, and respond to its environment</a:t>
            </a:r>
            <a:endParaRPr sz="3600"/>
          </a:p>
        </p:txBody>
      </p:sp>
      <p:sp>
        <p:nvSpPr>
          <p:cNvPr descr="Rewind" id="150" name="Google Shape;150;g28c7dfa711f_0_2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 name="Google Shape;151;g28c7dfa711f_0_22"/>
          <p:cNvPicPr preferRelativeResize="0"/>
          <p:nvPr/>
        </p:nvPicPr>
        <p:blipFill rotWithShape="1">
          <a:blip r:embed="rId4">
            <a:alphaModFix/>
          </a:blip>
          <a:srcRect b="0" l="0" r="0" t="0"/>
          <a:stretch/>
        </p:blipFill>
        <p:spPr>
          <a:xfrm>
            <a:off x="309425" y="2635965"/>
            <a:ext cx="4262575" cy="3489110"/>
          </a:xfrm>
          <a:prstGeom prst="rect">
            <a:avLst/>
          </a:prstGeom>
          <a:noFill/>
          <a:ln>
            <a:noFill/>
          </a:ln>
        </p:spPr>
      </p:pic>
      <p:pic>
        <p:nvPicPr>
          <p:cNvPr id="152" name="Google Shape;152;g28c7dfa711f_0_22"/>
          <p:cNvPicPr preferRelativeResize="0"/>
          <p:nvPr/>
        </p:nvPicPr>
        <p:blipFill rotWithShape="1">
          <a:blip r:embed="rId5">
            <a:alphaModFix/>
          </a:blip>
          <a:srcRect b="0" l="0" r="9082" t="0"/>
          <a:stretch/>
        </p:blipFill>
        <p:spPr>
          <a:xfrm>
            <a:off x="4953000" y="2635975"/>
            <a:ext cx="4018250" cy="3489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27e576c1a67_0_111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8" name="Google Shape;578;g27e576c1a67_0_111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79" name="Google Shape;579;g27e576c1a67_0_1119"/>
          <p:cNvCxnSpPr>
            <a:stCxn id="580" idx="4"/>
            <a:endCxn id="57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81" name="Google Shape;581;g27e576c1a67_0_111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82" name="Google Shape;582;g27e576c1a67_0_111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80" name="Google Shape;580;g27e576c1a67_0_111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3" name="Google Shape;583;g27e576c1a67_0_1119"/>
          <p:cNvSpPr/>
          <p:nvPr/>
        </p:nvSpPr>
        <p:spPr>
          <a:xfrm>
            <a:off x="393325" y="1948750"/>
            <a:ext cx="4102200" cy="2207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4" name="Google Shape;584;g27e576c1a67_0_1119"/>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reproduction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85" name="Google Shape;585;g27e576c1a67_0_1119"/>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86" name="Google Shape;586;g27e576c1a67_0_1119"/>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87" name="Google Shape;587;g27e576c1a67_0_1119"/>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88" name="Google Shape;588;g27e576c1a67_0_1119"/>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89" name="Google Shape;589;g27e576c1a67_0_1119"/>
          <p:cNvPicPr preferRelativeResize="0"/>
          <p:nvPr/>
        </p:nvPicPr>
        <p:blipFill rotWithShape="1">
          <a:blip r:embed="rId3">
            <a:alphaModFix/>
          </a:blip>
          <a:srcRect b="0" l="0" r="0" t="0"/>
          <a:stretch/>
        </p:blipFill>
        <p:spPr>
          <a:xfrm>
            <a:off x="5731038" y="2130225"/>
            <a:ext cx="3057450" cy="2025925"/>
          </a:xfrm>
          <a:prstGeom prst="rect">
            <a:avLst/>
          </a:prstGeom>
          <a:noFill/>
          <a:ln>
            <a:noFill/>
          </a:ln>
        </p:spPr>
      </p:pic>
      <p:pic>
        <p:nvPicPr>
          <p:cNvPr id="590" name="Google Shape;590;g27e576c1a67_0_1119"/>
          <p:cNvPicPr preferRelativeResize="0"/>
          <p:nvPr/>
        </p:nvPicPr>
        <p:blipFill>
          <a:blip r:embed="rId4">
            <a:alphaModFix/>
          </a:blip>
          <a:stretch>
            <a:fillRect/>
          </a:stretch>
        </p:blipFill>
        <p:spPr>
          <a:xfrm>
            <a:off x="1160650" y="2195225"/>
            <a:ext cx="2843903" cy="1895925"/>
          </a:xfrm>
          <a:prstGeom prst="rect">
            <a:avLst/>
          </a:prstGeom>
          <a:noFill/>
          <a:ln>
            <a:noFill/>
          </a:ln>
        </p:spPr>
      </p:pic>
      <p:pic>
        <p:nvPicPr>
          <p:cNvPr id="591" name="Google Shape;591;g27e576c1a67_0_1119"/>
          <p:cNvPicPr preferRelativeResize="0"/>
          <p:nvPr/>
        </p:nvPicPr>
        <p:blipFill>
          <a:blip r:embed="rId5">
            <a:alphaModFix/>
          </a:blip>
          <a:stretch>
            <a:fillRect/>
          </a:stretch>
        </p:blipFill>
        <p:spPr>
          <a:xfrm>
            <a:off x="5661196" y="4557226"/>
            <a:ext cx="3197154" cy="1795325"/>
          </a:xfrm>
          <a:prstGeom prst="rect">
            <a:avLst/>
          </a:prstGeom>
          <a:noFill/>
          <a:ln>
            <a:noFill/>
          </a:ln>
        </p:spPr>
      </p:pic>
      <p:pic>
        <p:nvPicPr>
          <p:cNvPr id="592" name="Google Shape;592;g27e576c1a67_0_1119"/>
          <p:cNvPicPr preferRelativeResize="0"/>
          <p:nvPr/>
        </p:nvPicPr>
        <p:blipFill>
          <a:blip r:embed="rId6">
            <a:alphaModFix/>
          </a:blip>
          <a:stretch>
            <a:fillRect/>
          </a:stretch>
        </p:blipFill>
        <p:spPr>
          <a:xfrm>
            <a:off x="1025507" y="4593413"/>
            <a:ext cx="3114182" cy="17229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9" name="Google Shape;599;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0" name="Google Shape;600;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1" name="Google Shape;601;g25e11802ac4_0_2108"/>
          <p:cNvCxnSpPr>
            <a:stCxn id="602" idx="4"/>
            <a:endCxn id="59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3" name="Google Shape;603;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4" name="Google Shape;604;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2" name="Google Shape;602;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5" name="Google Shape;605;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06" name="Google Shape;606;g25e11802ac4_0_2108"/>
          <p:cNvCxnSpPr>
            <a:stCxn id="607" idx="4"/>
            <a:endCxn id="598"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08" name="Google Shape;608;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09" name="Google Shape;609;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07" name="Google Shape;607;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0" name="Google Shape;610;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11" name="Google Shape;611;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12" name="Google Shape;612;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13" name="Google Shape;613;g25e11802ac4_0_210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reproduction</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614" name="Google Shape;614;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Reproduction</a:t>
            </a:r>
            <a:endParaRPr b="0" i="0" sz="700" u="none" cap="none" strike="noStrike">
              <a:solidFill>
                <a:srgbClr val="000000"/>
              </a:solidFill>
              <a:latin typeface="Arial"/>
              <a:ea typeface="Arial"/>
              <a:cs typeface="Arial"/>
              <a:sym typeface="Arial"/>
            </a:endParaRPr>
          </a:p>
        </p:txBody>
      </p:sp>
      <p:pic>
        <p:nvPicPr>
          <p:cNvPr id="615" name="Google Shape;615;g25e11802ac4_0_2108"/>
          <p:cNvPicPr preferRelativeResize="0"/>
          <p:nvPr/>
        </p:nvPicPr>
        <p:blipFill>
          <a:blip r:embed="rId3">
            <a:alphaModFix/>
          </a:blip>
          <a:stretch>
            <a:fillRect/>
          </a:stretch>
        </p:blipFill>
        <p:spPr>
          <a:xfrm>
            <a:off x="5997550" y="1153900"/>
            <a:ext cx="2500886" cy="1667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25e11802ac4_0_21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2" name="Google Shape;622;g25e11802ac4_0_21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3" name="Google Shape;623;g25e11802ac4_0_2130"/>
          <p:cNvCxnSpPr>
            <a:stCxn id="624" idx="4"/>
            <a:endCxn id="62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5" name="Google Shape;625;g25e11802ac4_0_21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6" name="Google Shape;626;g25e11802ac4_0_21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4" name="Google Shape;624;g25e11802ac4_0_21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7" name="Google Shape;627;g25e11802ac4_0_2130"/>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reproduction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28" name="Google Shape;628;g25e11802ac4_0_213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9" name="Google Shape;629;g25e11802ac4_0_2130"/>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30" name="Google Shape;630;g25e11802ac4_0_213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31" name="Google Shape;631;g25e11802ac4_0_2130"/>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32" name="Google Shape;632;g25e11802ac4_0_2130"/>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33" name="Google Shape;633;g25e11802ac4_0_2130"/>
          <p:cNvSpPr txBox="1"/>
          <p:nvPr/>
        </p:nvSpPr>
        <p:spPr>
          <a:xfrm>
            <a:off x="962132" y="5301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organisms find and eat food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4" name="Google Shape;634;g25e11802ac4_0_2130"/>
          <p:cNvSpPr txBox="1"/>
          <p:nvPr/>
        </p:nvSpPr>
        <p:spPr>
          <a:xfrm>
            <a:off x="962132" y="2946833"/>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living things create new organisms of their own kind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5" name="Google Shape;635;g25e11802ac4_0_2130"/>
          <p:cNvSpPr txBox="1"/>
          <p:nvPr/>
        </p:nvSpPr>
        <p:spPr>
          <a:xfrm>
            <a:off x="997332" y="20056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an organism removes waste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6" name="Google Shape;636;g25e11802ac4_0_2130"/>
          <p:cNvSpPr txBox="1"/>
          <p:nvPr/>
        </p:nvSpPr>
        <p:spPr>
          <a:xfrm>
            <a:off x="962132" y="42004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animals decide where to live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27e576c1a67_0_115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3" name="Google Shape;643;g27e576c1a67_0_115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4" name="Google Shape;644;g27e576c1a67_0_1151"/>
          <p:cNvCxnSpPr>
            <a:stCxn id="645" idx="4"/>
            <a:endCxn id="64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6" name="Google Shape;646;g27e576c1a67_0_115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7" name="Google Shape;647;g27e576c1a67_0_115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5" name="Google Shape;645;g27e576c1a67_0_115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8" name="Google Shape;648;g27e576c1a67_0_115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9" name="Google Shape;649;g27e576c1a67_0_1151"/>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50" name="Google Shape;650;g27e576c1a67_0_1151"/>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51" name="Google Shape;651;g27e576c1a67_0_1151"/>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52" name="Google Shape;652;g27e576c1a67_0_1151"/>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53" name="Google Shape;653;g27e576c1a67_0_115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4" name="Google Shape;654;g27e576c1a67_0_1151"/>
          <p:cNvSpPr/>
          <p:nvPr/>
        </p:nvSpPr>
        <p:spPr>
          <a:xfrm>
            <a:off x="316800" y="2872175"/>
            <a:ext cx="8510400" cy="101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55" name="Google Shape;655;g27e576c1a67_0_1151"/>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reproduction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56" name="Google Shape;656;g27e576c1a67_0_1151"/>
          <p:cNvSpPr txBox="1"/>
          <p:nvPr/>
        </p:nvSpPr>
        <p:spPr>
          <a:xfrm>
            <a:off x="962132" y="5301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organisms find and eat food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7" name="Google Shape;657;g27e576c1a67_0_1151"/>
          <p:cNvSpPr txBox="1"/>
          <p:nvPr/>
        </p:nvSpPr>
        <p:spPr>
          <a:xfrm>
            <a:off x="962132" y="2946833"/>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living things create new organisms of their own kind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8" name="Google Shape;658;g27e576c1a67_0_1151"/>
          <p:cNvSpPr txBox="1"/>
          <p:nvPr/>
        </p:nvSpPr>
        <p:spPr>
          <a:xfrm>
            <a:off x="997332" y="20056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an organism removes waste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9" name="Google Shape;659;g27e576c1a67_0_1151"/>
          <p:cNvSpPr txBox="1"/>
          <p:nvPr/>
        </p:nvSpPr>
        <p:spPr>
          <a:xfrm>
            <a:off x="962132" y="42004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Process by which animals decide where to live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6" name="Google Shape;666;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7" name="Google Shape;667;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8" name="Google Shape;668;g25e11802ac4_0_2343"/>
          <p:cNvCxnSpPr>
            <a:stCxn id="669" idx="4"/>
            <a:endCxn id="66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0" name="Google Shape;670;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1" name="Google Shape;671;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9" name="Google Shape;669;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2" name="Google Shape;672;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73" name="Google Shape;673;g25e11802ac4_0_2343"/>
          <p:cNvCxnSpPr>
            <a:stCxn id="674" idx="4"/>
            <a:endCxn id="66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75" name="Google Shape;675;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76" name="Google Shape;676;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74" name="Google Shape;674;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7" name="Google Shape;677;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78" name="Google Shape;678;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79" name="Google Shape;679;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80" name="Google Shape;680;g25e11802ac4_0_234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reproduction </a:t>
            </a:r>
            <a:r>
              <a:rPr b="0" i="0" lang="en-US" sz="1800" u="none" cap="none" strike="noStrike">
                <a:solidFill>
                  <a:srgbClr val="000000"/>
                </a:solidFill>
                <a:latin typeface="Helvetica Neue Light"/>
                <a:ea typeface="Helvetica Neue Light"/>
                <a:cs typeface="Helvetica Neue Light"/>
                <a:sym typeface="Helvetica Neue Light"/>
              </a:rPr>
              <a:t>impact my life?</a:t>
            </a:r>
            <a:endParaRPr b="0" i="0" sz="1800" u="none" cap="none" strike="noStrike">
              <a:solidFill>
                <a:srgbClr val="000000"/>
              </a:solidFill>
              <a:latin typeface="Arial"/>
              <a:ea typeface="Arial"/>
              <a:cs typeface="Arial"/>
              <a:sym typeface="Arial"/>
            </a:endParaRPr>
          </a:p>
        </p:txBody>
      </p:sp>
      <p:sp>
        <p:nvSpPr>
          <p:cNvPr id="681" name="Google Shape;681;g25e11802ac4_0_23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Reproduction</a:t>
            </a:r>
            <a:endParaRPr b="0" i="0" sz="700" u="none" cap="none" strike="noStrike">
              <a:solidFill>
                <a:srgbClr val="000000"/>
              </a:solidFill>
              <a:latin typeface="Arial"/>
              <a:ea typeface="Arial"/>
              <a:cs typeface="Arial"/>
              <a:sym typeface="Arial"/>
            </a:endParaRPr>
          </a:p>
        </p:txBody>
      </p:sp>
      <p:sp>
        <p:nvSpPr>
          <p:cNvPr id="682" name="Google Shape;682;g25e11802ac4_0_2343"/>
          <p:cNvSpPr txBox="1"/>
          <p:nvPr/>
        </p:nvSpPr>
        <p:spPr>
          <a:xfrm>
            <a:off x="764154" y="1310075"/>
            <a:ext cx="31638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Process by which living things create new organisms of their own kind </a:t>
            </a:r>
            <a:r>
              <a:rPr lang="en-US" sz="2400">
                <a:solidFill>
                  <a:schemeClr val="dk1"/>
                </a:solidFill>
                <a:latin typeface="Helvetica Neue Light"/>
                <a:ea typeface="Helvetica Neue Light"/>
                <a:cs typeface="Helvetica Neue Light"/>
                <a:sym typeface="Helvetica Neue Light"/>
              </a:rPr>
              <a:t> </a:t>
            </a:r>
            <a:endParaRPr b="0" i="0" sz="1400" u="none" cap="none" strike="noStrike">
              <a:solidFill>
                <a:schemeClr val="dk1"/>
              </a:solidFill>
              <a:latin typeface="Arial"/>
              <a:ea typeface="Arial"/>
              <a:cs typeface="Arial"/>
              <a:sym typeface="Arial"/>
            </a:endParaRPr>
          </a:p>
        </p:txBody>
      </p:sp>
      <p:pic>
        <p:nvPicPr>
          <p:cNvPr id="683" name="Google Shape;683;g25e11802ac4_0_2343"/>
          <p:cNvPicPr preferRelativeResize="0"/>
          <p:nvPr/>
        </p:nvPicPr>
        <p:blipFill>
          <a:blip r:embed="rId3">
            <a:alphaModFix/>
          </a:blip>
          <a:stretch>
            <a:fillRect/>
          </a:stretch>
        </p:blipFill>
        <p:spPr>
          <a:xfrm>
            <a:off x="5997550" y="1153900"/>
            <a:ext cx="2500886" cy="16672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25e11802ac4_0_23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0" name="Google Shape;690;g25e11802ac4_0_23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91" name="Google Shape;691;g25e11802ac4_0_2367"/>
          <p:cNvCxnSpPr>
            <a:stCxn id="692" idx="4"/>
            <a:endCxn id="68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93" name="Google Shape;693;g25e11802ac4_0_23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94" name="Google Shape;694;g25e11802ac4_0_23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2" name="Google Shape;692;g25e11802ac4_0_23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5" name="Google Shape;695;g25e11802ac4_0_2367"/>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reproduction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96" name="Google Shape;696;g25e11802ac4_0_2367"/>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7" name="Google Shape;697;g25e11802ac4_0_2367"/>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98" name="Google Shape;698;g25e11802ac4_0_2367"/>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99" name="Google Shape;699;g25e11802ac4_0_2367"/>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00" name="Google Shape;700;g25e11802ac4_0_2367"/>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01" name="Google Shape;701;g25e11802ac4_0_2367"/>
          <p:cNvSpPr txBox="1"/>
          <p:nvPr/>
        </p:nvSpPr>
        <p:spPr>
          <a:xfrm>
            <a:off x="911432" y="1986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tree’s leaves falling off</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2" name="Google Shape;702;g25e11802ac4_0_2367"/>
          <p:cNvSpPr txBox="1"/>
          <p:nvPr/>
        </p:nvSpPr>
        <p:spPr>
          <a:xfrm>
            <a:off x="911432" y="297908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human giving birth to a baby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3" name="Google Shape;703;g25e11802ac4_0_2367"/>
          <p:cNvSpPr txBox="1"/>
          <p:nvPr/>
        </p:nvSpPr>
        <p:spPr>
          <a:xfrm>
            <a:off x="911432" y="49967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bird using twigs to build a nest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4" name="Google Shape;704;g25e11802ac4_0_2367"/>
          <p:cNvSpPr txBox="1"/>
          <p:nvPr/>
        </p:nvSpPr>
        <p:spPr>
          <a:xfrm>
            <a:off x="911432" y="3971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beaver chewing wood</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7e576c1a67_0_119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1" name="Google Shape;711;g27e576c1a67_0_119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2" name="Google Shape;712;g27e576c1a67_0_1195"/>
          <p:cNvCxnSpPr>
            <a:stCxn id="713" idx="4"/>
            <a:endCxn id="71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4" name="Google Shape;714;g27e576c1a67_0_119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5" name="Google Shape;715;g27e576c1a67_0_119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3" name="Google Shape;713;g27e576c1a67_0_119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6" name="Google Shape;716;g27e576c1a67_0_1195"/>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7" name="Google Shape;717;g27e576c1a67_0_1195"/>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18" name="Google Shape;718;g27e576c1a67_0_1195"/>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19" name="Google Shape;719;g27e576c1a67_0_1195"/>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20" name="Google Shape;720;g27e576c1a67_0_1195"/>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21" name="Google Shape;721;g27e576c1a67_0_1195"/>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2" name="Google Shape;722;g27e576c1a67_0_1195"/>
          <p:cNvSpPr/>
          <p:nvPr/>
        </p:nvSpPr>
        <p:spPr>
          <a:xfrm>
            <a:off x="263850" y="2785175"/>
            <a:ext cx="8616300" cy="885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23" name="Google Shape;723;g27e576c1a67_0_1195"/>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reproduction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24" name="Google Shape;724;g27e576c1a67_0_1195"/>
          <p:cNvSpPr txBox="1"/>
          <p:nvPr/>
        </p:nvSpPr>
        <p:spPr>
          <a:xfrm>
            <a:off x="911432" y="1986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43464D"/>
                </a:solidFill>
                <a:latin typeface="Helvetica Neue Light"/>
                <a:ea typeface="Helvetica Neue Light"/>
                <a:cs typeface="Helvetica Neue Light"/>
                <a:sym typeface="Helvetica Neue Light"/>
              </a:rPr>
              <a:t>A tree’s leaves falling off</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5" name="Google Shape;725;g27e576c1a67_0_1195"/>
          <p:cNvSpPr txBox="1"/>
          <p:nvPr/>
        </p:nvSpPr>
        <p:spPr>
          <a:xfrm>
            <a:off x="911432" y="297908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human giving birth to a baby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6" name="Google Shape;726;g27e576c1a67_0_1195"/>
          <p:cNvSpPr txBox="1"/>
          <p:nvPr/>
        </p:nvSpPr>
        <p:spPr>
          <a:xfrm>
            <a:off x="911432" y="49967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bird using twigs to build a nest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7" name="Google Shape;727;g27e576c1a67_0_1195"/>
          <p:cNvSpPr txBox="1"/>
          <p:nvPr/>
        </p:nvSpPr>
        <p:spPr>
          <a:xfrm>
            <a:off x="911432" y="3971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latin typeface="Helvetica Neue Light"/>
                <a:ea typeface="Helvetica Neue Light"/>
                <a:cs typeface="Helvetica Neue Light"/>
                <a:sym typeface="Helvetica Neue Light"/>
              </a:rPr>
              <a:t>A beaver chewing wood</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4" name="Google Shape;734;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5" name="Google Shape;735;g25e11802ac4_0_2511"/>
          <p:cNvCxnSpPr>
            <a:stCxn id="736" idx="4"/>
            <a:endCxn id="73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7" name="Google Shape;737;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8" name="Google Shape;738;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6" name="Google Shape;736;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9" name="Google Shape;739;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40" name="Google Shape;740;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41" name="Google Shape;741;g25e11802ac4_0_2511"/>
          <p:cNvCxnSpPr>
            <a:stCxn id="742" idx="4"/>
            <a:endCxn id="73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43" name="Google Shape;743;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44" name="Google Shape;744;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42" name="Google Shape;742;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5" name="Google Shape;745;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46" name="Google Shape;746;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47" name="Google Shape;747;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48" name="Google Shape;748;g25e11802ac4_0_2511"/>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reproduction</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749" name="Google Shape;749;g25e11802ac4_0_2511"/>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Reproduction</a:t>
            </a:r>
            <a:endParaRPr b="0" i="0" sz="700" u="none" cap="none" strike="noStrike">
              <a:solidFill>
                <a:srgbClr val="000000"/>
              </a:solidFill>
              <a:latin typeface="Arial"/>
              <a:ea typeface="Arial"/>
              <a:cs typeface="Arial"/>
              <a:sym typeface="Arial"/>
            </a:endParaRPr>
          </a:p>
        </p:txBody>
      </p:sp>
      <p:sp>
        <p:nvSpPr>
          <p:cNvPr id="750" name="Google Shape;750;g25e11802ac4_0_2511"/>
          <p:cNvSpPr txBox="1"/>
          <p:nvPr/>
        </p:nvSpPr>
        <p:spPr>
          <a:xfrm>
            <a:off x="764154" y="4820550"/>
            <a:ext cx="358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human giving birth to a baby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51" name="Google Shape;751;g25e11802ac4_0_2511"/>
          <p:cNvSpPr txBox="1"/>
          <p:nvPr/>
        </p:nvSpPr>
        <p:spPr>
          <a:xfrm>
            <a:off x="764154" y="1310075"/>
            <a:ext cx="31638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Process by which living things create new organisms of their own kind </a:t>
            </a:r>
            <a:r>
              <a:rPr lang="en-US" sz="2400">
                <a:solidFill>
                  <a:schemeClr val="dk1"/>
                </a:solidFill>
                <a:latin typeface="Helvetica Neue Light"/>
                <a:ea typeface="Helvetica Neue Light"/>
                <a:cs typeface="Helvetica Neue Light"/>
                <a:sym typeface="Helvetica Neue Light"/>
              </a:rPr>
              <a:t> </a:t>
            </a:r>
            <a:endParaRPr b="0" i="0" sz="1400" u="none" cap="none" strike="noStrike">
              <a:solidFill>
                <a:schemeClr val="dk1"/>
              </a:solidFill>
              <a:latin typeface="Arial"/>
              <a:ea typeface="Arial"/>
              <a:cs typeface="Arial"/>
              <a:sym typeface="Arial"/>
            </a:endParaRPr>
          </a:p>
        </p:txBody>
      </p:sp>
      <p:pic>
        <p:nvPicPr>
          <p:cNvPr id="752" name="Google Shape;752;g25e11802ac4_0_2511"/>
          <p:cNvPicPr preferRelativeResize="0"/>
          <p:nvPr/>
        </p:nvPicPr>
        <p:blipFill>
          <a:blip r:embed="rId3">
            <a:alphaModFix/>
          </a:blip>
          <a:stretch>
            <a:fillRect/>
          </a:stretch>
        </p:blipFill>
        <p:spPr>
          <a:xfrm>
            <a:off x="5997550" y="1153900"/>
            <a:ext cx="2500886" cy="16672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9" name="Google Shape;759;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60" name="Google Shape;760;g25e11802ac4_0_2536"/>
          <p:cNvCxnSpPr>
            <a:stCxn id="761" idx="4"/>
            <a:endCxn id="75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62" name="Google Shape;762;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3" name="Google Shape;763;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61" name="Google Shape;761;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4" name="Google Shape;764;g25e11802ac4_0_2536"/>
          <p:cNvSpPr txBox="1"/>
          <p:nvPr/>
        </p:nvSpPr>
        <p:spPr>
          <a:xfrm>
            <a:off x="626731" y="355701"/>
            <a:ext cx="82095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 </a:t>
            </a:r>
            <a:r>
              <a:rPr i="1" lang="en-US" sz="2900">
                <a:latin typeface="Calibri"/>
                <a:ea typeface="Calibri"/>
                <a:cs typeface="Calibri"/>
                <a:sym typeface="Calibri"/>
              </a:rPr>
              <a:t>reproduction</a:t>
            </a:r>
            <a:r>
              <a:rPr b="0" i="1" lang="en-US" sz="2900" u="none" cap="none" strike="noStrike">
                <a:solidFill>
                  <a:srgbClr val="000000"/>
                </a:solidFill>
                <a:latin typeface="Calibri"/>
                <a:ea typeface="Calibri"/>
                <a:cs typeface="Calibri"/>
                <a:sym typeface="Calibri"/>
              </a:rPr>
              <a:t>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65" name="Google Shape;765;g25e11802ac4_0_2536"/>
          <p:cNvSpPr txBox="1"/>
          <p:nvPr/>
        </p:nvSpPr>
        <p:spPr>
          <a:xfrm>
            <a:off x="1166884" y="20656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66" name="Google Shape;766;g25e11802ac4_0_2536"/>
          <p:cNvSpPr txBox="1"/>
          <p:nvPr/>
        </p:nvSpPr>
        <p:spPr>
          <a:xfrm>
            <a:off x="406234" y="1927122"/>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67" name="Google Shape;767;g25e11802ac4_0_2536"/>
          <p:cNvSpPr txBox="1"/>
          <p:nvPr/>
        </p:nvSpPr>
        <p:spPr>
          <a:xfrm>
            <a:off x="406233" y="29785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68" name="Google Shape;768;g25e11802ac4_0_2536"/>
          <p:cNvSpPr txBox="1"/>
          <p:nvPr/>
        </p:nvSpPr>
        <p:spPr>
          <a:xfrm>
            <a:off x="393332" y="403002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69" name="Google Shape;769;g25e11802ac4_0_2536"/>
          <p:cNvSpPr txBox="1"/>
          <p:nvPr/>
        </p:nvSpPr>
        <p:spPr>
          <a:xfrm>
            <a:off x="393330" y="502119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70" name="Google Shape;770;g25e11802ac4_0_2536"/>
          <p:cNvSpPr txBox="1"/>
          <p:nvPr/>
        </p:nvSpPr>
        <p:spPr>
          <a:xfrm>
            <a:off x="1085857" y="1881011"/>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I am a product of reproduction, which is how I am alive right now.</a:t>
            </a:r>
            <a:endParaRPr sz="2400">
              <a:solidFill>
                <a:srgbClr val="374151"/>
              </a:solidFill>
              <a:latin typeface="Helvetica Neue Light"/>
              <a:ea typeface="Helvetica Neue Light"/>
              <a:cs typeface="Helvetica Neue Light"/>
              <a:sym typeface="Helvetica Neue Light"/>
            </a:endParaRPr>
          </a:p>
        </p:txBody>
      </p:sp>
      <p:sp>
        <p:nvSpPr>
          <p:cNvPr id="771" name="Google Shape;771;g25e11802ac4_0_2536"/>
          <p:cNvSpPr txBox="1"/>
          <p:nvPr/>
        </p:nvSpPr>
        <p:spPr>
          <a:xfrm>
            <a:off x="1085857" y="4122436"/>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The process of reproduction creates food for animals.</a:t>
            </a:r>
            <a:endParaRPr sz="2400">
              <a:solidFill>
                <a:srgbClr val="374151"/>
              </a:solidFill>
              <a:latin typeface="Helvetica Neue Light"/>
              <a:ea typeface="Helvetica Neue Light"/>
              <a:cs typeface="Helvetica Neue Light"/>
              <a:sym typeface="Helvetica Neue Light"/>
            </a:endParaRPr>
          </a:p>
        </p:txBody>
      </p:sp>
      <p:sp>
        <p:nvSpPr>
          <p:cNvPr id="772" name="Google Shape;772;g25e11802ac4_0_2536"/>
          <p:cNvSpPr txBox="1"/>
          <p:nvPr/>
        </p:nvSpPr>
        <p:spPr>
          <a:xfrm>
            <a:off x="1085857" y="507806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The process of reproduction makes the seasons change.</a:t>
            </a:r>
            <a:endParaRPr sz="2400">
              <a:solidFill>
                <a:srgbClr val="374151"/>
              </a:solidFill>
              <a:latin typeface="Helvetica Neue Light"/>
              <a:ea typeface="Helvetica Neue Light"/>
              <a:cs typeface="Helvetica Neue Light"/>
              <a:sym typeface="Helvetica Neue Light"/>
            </a:endParaRPr>
          </a:p>
        </p:txBody>
      </p:sp>
      <p:sp>
        <p:nvSpPr>
          <p:cNvPr id="773" name="Google Shape;773;g25e11802ac4_0_2536"/>
          <p:cNvSpPr txBox="1"/>
          <p:nvPr/>
        </p:nvSpPr>
        <p:spPr>
          <a:xfrm>
            <a:off x="1042682" y="307097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The process of reproduction creates energy in plants.</a:t>
            </a:r>
            <a:endParaRPr sz="2400">
              <a:solidFill>
                <a:srgbClr val="374151"/>
              </a:solidFill>
              <a:latin typeface="Helvetica Neue Light"/>
              <a:ea typeface="Helvetica Neue Light"/>
              <a:cs typeface="Helvetica Neue Light"/>
              <a:sym typeface="Helvetica Neue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g27e576c1a67_0_124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0" name="Google Shape;780;g27e576c1a67_0_124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81" name="Google Shape;781;g27e576c1a67_0_1241"/>
          <p:cNvCxnSpPr>
            <a:stCxn id="782" idx="4"/>
            <a:endCxn id="77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3" name="Google Shape;783;g27e576c1a67_0_124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4" name="Google Shape;784;g27e576c1a67_0_124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82" name="Google Shape;782;g27e576c1a67_0_124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5" name="Google Shape;785;g27e576c1a67_0_124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86" name="Google Shape;786;g27e576c1a67_0_1241"/>
          <p:cNvSpPr txBox="1"/>
          <p:nvPr/>
        </p:nvSpPr>
        <p:spPr>
          <a:xfrm>
            <a:off x="1166884" y="20656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87" name="Google Shape;787;g27e576c1a67_0_1241"/>
          <p:cNvSpPr/>
          <p:nvPr/>
        </p:nvSpPr>
        <p:spPr>
          <a:xfrm>
            <a:off x="244350" y="1709638"/>
            <a:ext cx="8655300" cy="1097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88" name="Google Shape;788;g27e576c1a67_0_1241"/>
          <p:cNvSpPr txBox="1"/>
          <p:nvPr/>
        </p:nvSpPr>
        <p:spPr>
          <a:xfrm>
            <a:off x="626731" y="355701"/>
            <a:ext cx="82095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 </a:t>
            </a:r>
            <a:r>
              <a:rPr i="1" lang="en-US" sz="2900">
                <a:latin typeface="Calibri"/>
                <a:ea typeface="Calibri"/>
                <a:cs typeface="Calibri"/>
                <a:sym typeface="Calibri"/>
              </a:rPr>
              <a:t>reproduction</a:t>
            </a:r>
            <a:r>
              <a:rPr b="0" i="1" lang="en-US" sz="2900" u="none" cap="none" strike="noStrike">
                <a:solidFill>
                  <a:srgbClr val="000000"/>
                </a:solidFill>
                <a:latin typeface="Calibri"/>
                <a:ea typeface="Calibri"/>
                <a:cs typeface="Calibri"/>
                <a:sym typeface="Calibri"/>
              </a:rPr>
              <a:t>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89" name="Google Shape;789;g27e576c1a67_0_1241"/>
          <p:cNvSpPr txBox="1"/>
          <p:nvPr/>
        </p:nvSpPr>
        <p:spPr>
          <a:xfrm>
            <a:off x="406234" y="1927122"/>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90" name="Google Shape;790;g27e576c1a67_0_1241"/>
          <p:cNvSpPr txBox="1"/>
          <p:nvPr/>
        </p:nvSpPr>
        <p:spPr>
          <a:xfrm>
            <a:off x="406233" y="29785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91" name="Google Shape;791;g27e576c1a67_0_1241"/>
          <p:cNvSpPr txBox="1"/>
          <p:nvPr/>
        </p:nvSpPr>
        <p:spPr>
          <a:xfrm>
            <a:off x="393332" y="403002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92" name="Google Shape;792;g27e576c1a67_0_1241"/>
          <p:cNvSpPr txBox="1"/>
          <p:nvPr/>
        </p:nvSpPr>
        <p:spPr>
          <a:xfrm>
            <a:off x="393330" y="502119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93" name="Google Shape;793;g27e576c1a67_0_1241"/>
          <p:cNvSpPr txBox="1"/>
          <p:nvPr/>
        </p:nvSpPr>
        <p:spPr>
          <a:xfrm>
            <a:off x="1085857" y="1881011"/>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I am a product of reproduction, which is how I am alive right now.</a:t>
            </a:r>
            <a:endParaRPr sz="2400">
              <a:solidFill>
                <a:srgbClr val="374151"/>
              </a:solidFill>
              <a:latin typeface="Helvetica Neue Light"/>
              <a:ea typeface="Helvetica Neue Light"/>
              <a:cs typeface="Helvetica Neue Light"/>
              <a:sym typeface="Helvetica Neue Light"/>
            </a:endParaRPr>
          </a:p>
        </p:txBody>
      </p:sp>
      <p:sp>
        <p:nvSpPr>
          <p:cNvPr id="794" name="Google Shape;794;g27e576c1a67_0_1241"/>
          <p:cNvSpPr txBox="1"/>
          <p:nvPr/>
        </p:nvSpPr>
        <p:spPr>
          <a:xfrm>
            <a:off x="1085857" y="4122436"/>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The process of reproduction creates food for animals.</a:t>
            </a:r>
            <a:endParaRPr sz="2400">
              <a:solidFill>
                <a:srgbClr val="374151"/>
              </a:solidFill>
              <a:latin typeface="Helvetica Neue Light"/>
              <a:ea typeface="Helvetica Neue Light"/>
              <a:cs typeface="Helvetica Neue Light"/>
              <a:sym typeface="Helvetica Neue Light"/>
            </a:endParaRPr>
          </a:p>
        </p:txBody>
      </p:sp>
      <p:sp>
        <p:nvSpPr>
          <p:cNvPr id="795" name="Google Shape;795;g27e576c1a67_0_1241"/>
          <p:cNvSpPr txBox="1"/>
          <p:nvPr/>
        </p:nvSpPr>
        <p:spPr>
          <a:xfrm>
            <a:off x="1085857" y="507806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The process of reproduction makes the seasons change.</a:t>
            </a:r>
            <a:endParaRPr sz="2400">
              <a:solidFill>
                <a:srgbClr val="374151"/>
              </a:solidFill>
              <a:latin typeface="Helvetica Neue Light"/>
              <a:ea typeface="Helvetica Neue Light"/>
              <a:cs typeface="Helvetica Neue Light"/>
              <a:sym typeface="Helvetica Neue Light"/>
            </a:endParaRPr>
          </a:p>
        </p:txBody>
      </p:sp>
      <p:sp>
        <p:nvSpPr>
          <p:cNvPr id="796" name="Google Shape;796;g27e576c1a67_0_1241"/>
          <p:cNvSpPr txBox="1"/>
          <p:nvPr/>
        </p:nvSpPr>
        <p:spPr>
          <a:xfrm>
            <a:off x="1042682" y="307097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rgbClr val="374151"/>
                </a:solidFill>
                <a:latin typeface="Helvetica Neue Light"/>
                <a:ea typeface="Helvetica Neue Light"/>
                <a:cs typeface="Helvetica Neue Light"/>
                <a:sym typeface="Helvetica Neue Light"/>
              </a:rPr>
              <a:t>The process of reproduction creates energy in plants.</a:t>
            </a:r>
            <a:endParaRPr sz="2400">
              <a:solidFill>
                <a:srgbClr val="374151"/>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8c7dfa711f_0_119"/>
          <p:cNvSpPr txBox="1"/>
          <p:nvPr>
            <p:ph type="ctrTitle"/>
          </p:nvPr>
        </p:nvSpPr>
        <p:spPr>
          <a:xfrm>
            <a:off x="1061801" y="318641"/>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Process</a:t>
            </a:r>
            <a:r>
              <a:rPr b="1" lang="en-US" sz="3600" u="sng"/>
              <a:t>:</a:t>
            </a:r>
            <a:r>
              <a:rPr lang="en-US" sz="3600"/>
              <a:t> a series of actions.</a:t>
            </a:r>
            <a:endParaRPr sz="3600"/>
          </a:p>
        </p:txBody>
      </p:sp>
      <p:sp>
        <p:nvSpPr>
          <p:cNvPr descr="Rewind" id="159" name="Google Shape;159;g28c7dfa711f_0_11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g28c7dfa711f_0_119"/>
          <p:cNvPicPr preferRelativeResize="0"/>
          <p:nvPr/>
        </p:nvPicPr>
        <p:blipFill>
          <a:blip r:embed="rId4">
            <a:alphaModFix/>
          </a:blip>
          <a:stretch>
            <a:fillRect/>
          </a:stretch>
        </p:blipFill>
        <p:spPr>
          <a:xfrm>
            <a:off x="1848875" y="1828825"/>
            <a:ext cx="5714050" cy="47243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3" name="Google Shape;803;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04" name="Google Shape;804;g25e11802ac4_0_2649"/>
          <p:cNvCxnSpPr>
            <a:stCxn id="805" idx="4"/>
            <a:endCxn id="80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6" name="Google Shape;806;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7" name="Google Shape;807;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05" name="Google Shape;805;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8" name="Google Shape;808;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09" name="Google Shape;809;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10" name="Google Shape;810;g25e11802ac4_0_2649"/>
          <p:cNvCxnSpPr>
            <a:stCxn id="811" idx="4"/>
            <a:endCxn id="808"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12" name="Google Shape;812;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13" name="Google Shape;813;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11" name="Google Shape;811;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4" name="Google Shape;814;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15" name="Google Shape;815;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16" name="Google Shape;816;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17" name="Google Shape;817;g25e11802ac4_0_2649"/>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reproduction</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818" name="Google Shape;818;g25e11802ac4_0_2649"/>
          <p:cNvSpPr txBox="1"/>
          <p:nvPr/>
        </p:nvSpPr>
        <p:spPr>
          <a:xfrm>
            <a:off x="5228126" y="4580550"/>
            <a:ext cx="3270300" cy="1108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 am a product of reproduction, which is how I am alive right now. </a:t>
            </a:r>
            <a:endParaRPr b="0" i="0" sz="2200" u="none" cap="none" strike="noStrike">
              <a:solidFill>
                <a:srgbClr val="434343"/>
              </a:solidFill>
              <a:latin typeface="Arial"/>
              <a:ea typeface="Arial"/>
              <a:cs typeface="Arial"/>
              <a:sym typeface="Arial"/>
            </a:endParaRPr>
          </a:p>
        </p:txBody>
      </p:sp>
      <p:sp>
        <p:nvSpPr>
          <p:cNvPr id="819" name="Google Shape;819;g25e11802ac4_0_264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Reproduction</a:t>
            </a:r>
            <a:endParaRPr b="0" i="0" sz="700" u="none" cap="none" strike="noStrike">
              <a:solidFill>
                <a:srgbClr val="000000"/>
              </a:solidFill>
              <a:latin typeface="Arial"/>
              <a:ea typeface="Arial"/>
              <a:cs typeface="Arial"/>
              <a:sym typeface="Arial"/>
            </a:endParaRPr>
          </a:p>
        </p:txBody>
      </p:sp>
      <p:sp>
        <p:nvSpPr>
          <p:cNvPr id="820" name="Google Shape;820;g25e11802ac4_0_2649"/>
          <p:cNvSpPr txBox="1"/>
          <p:nvPr/>
        </p:nvSpPr>
        <p:spPr>
          <a:xfrm>
            <a:off x="764154" y="4820550"/>
            <a:ext cx="358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human giving birth to a baby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21" name="Google Shape;821;g25e11802ac4_0_2649"/>
          <p:cNvSpPr txBox="1"/>
          <p:nvPr/>
        </p:nvSpPr>
        <p:spPr>
          <a:xfrm>
            <a:off x="764154" y="1310075"/>
            <a:ext cx="31638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Process by which living things create new organisms of their own kind </a:t>
            </a:r>
            <a:r>
              <a:rPr lang="en-US" sz="2400">
                <a:solidFill>
                  <a:schemeClr val="dk1"/>
                </a:solidFill>
                <a:latin typeface="Helvetica Neue Light"/>
                <a:ea typeface="Helvetica Neue Light"/>
                <a:cs typeface="Helvetica Neue Light"/>
                <a:sym typeface="Helvetica Neue Light"/>
              </a:rPr>
              <a:t> </a:t>
            </a:r>
            <a:endParaRPr b="0" i="0" sz="1400" u="none" cap="none" strike="noStrike">
              <a:solidFill>
                <a:schemeClr val="dk1"/>
              </a:solidFill>
              <a:latin typeface="Arial"/>
              <a:ea typeface="Arial"/>
              <a:cs typeface="Arial"/>
              <a:sym typeface="Arial"/>
            </a:endParaRPr>
          </a:p>
        </p:txBody>
      </p:sp>
      <p:pic>
        <p:nvPicPr>
          <p:cNvPr id="822" name="Google Shape;822;g25e11802ac4_0_2649"/>
          <p:cNvPicPr preferRelativeResize="0"/>
          <p:nvPr/>
        </p:nvPicPr>
        <p:blipFill>
          <a:blip r:embed="rId3">
            <a:alphaModFix/>
          </a:blip>
          <a:stretch>
            <a:fillRect/>
          </a:stretch>
        </p:blipFill>
        <p:spPr>
          <a:xfrm>
            <a:off x="5997550" y="1153900"/>
            <a:ext cx="2500886" cy="16672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29" name="Google Shape;829;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descr="Rewind" id="835" name="Google Shape;835;g27e576c1a67_0_1074"/>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g27e576c1a67_0_1074"/>
          <p:cNvSpPr txBox="1"/>
          <p:nvPr>
            <p:ph idx="1" type="subTitle"/>
          </p:nvPr>
        </p:nvSpPr>
        <p:spPr>
          <a:xfrm>
            <a:off x="771749" y="780842"/>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Reproduction</a:t>
            </a:r>
            <a:r>
              <a:rPr b="1" lang="en-US">
                <a:solidFill>
                  <a:schemeClr val="dk1"/>
                </a:solidFill>
              </a:rPr>
              <a:t>: </a:t>
            </a:r>
            <a:r>
              <a:rPr lang="en-US" sz="3150">
                <a:solidFill>
                  <a:schemeClr val="dk1"/>
                </a:solidFill>
              </a:rPr>
              <a:t>process by which living things create new organisms of their own kind</a:t>
            </a:r>
            <a:endParaRPr sz="3150"/>
          </a:p>
        </p:txBody>
      </p:sp>
      <p:pic>
        <p:nvPicPr>
          <p:cNvPr id="837" name="Google Shape;837;g27e576c1a67_0_1074"/>
          <p:cNvPicPr preferRelativeResize="0"/>
          <p:nvPr/>
        </p:nvPicPr>
        <p:blipFill rotWithShape="1">
          <a:blip r:embed="rId4">
            <a:alphaModFix/>
          </a:blip>
          <a:srcRect b="0" l="7887" r="8022" t="0"/>
          <a:stretch/>
        </p:blipFill>
        <p:spPr>
          <a:xfrm>
            <a:off x="1080550" y="2105538"/>
            <a:ext cx="6982885" cy="41912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descr="Lightbulb and gear" id="843" name="Google Shape;843;g27e576c1a67_0_1083"/>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g27e576c1a67_0_1083"/>
          <p:cNvSpPr txBox="1"/>
          <p:nvPr/>
        </p:nvSpPr>
        <p:spPr>
          <a:xfrm>
            <a:off x="722707"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1" lang="en-US" sz="3000">
                <a:solidFill>
                  <a:schemeClr val="dk1"/>
                </a:solidFill>
                <a:latin typeface="Calibri"/>
                <a:ea typeface="Calibri"/>
                <a:cs typeface="Calibri"/>
                <a:sym typeface="Calibri"/>
              </a:rPr>
              <a:t>How does reproduction help a species survive?</a:t>
            </a:r>
            <a:endParaRPr b="0" i="0" sz="1400" u="none" cap="none" strike="noStrike">
              <a:solidFill>
                <a:srgbClr val="000000"/>
              </a:solidFill>
              <a:latin typeface="Arial"/>
              <a:ea typeface="Arial"/>
              <a:cs typeface="Arial"/>
              <a:sym typeface="Arial"/>
            </a:endParaRPr>
          </a:p>
        </p:txBody>
      </p:sp>
      <p:pic>
        <p:nvPicPr>
          <p:cNvPr id="845" name="Google Shape;845;g27e576c1a67_0_1083"/>
          <p:cNvPicPr preferRelativeResize="0"/>
          <p:nvPr/>
        </p:nvPicPr>
        <p:blipFill>
          <a:blip r:embed="rId4">
            <a:alphaModFix/>
          </a:blip>
          <a:stretch>
            <a:fillRect/>
          </a:stretch>
        </p:blipFill>
        <p:spPr>
          <a:xfrm>
            <a:off x="182650" y="2100425"/>
            <a:ext cx="3988226" cy="2657150"/>
          </a:xfrm>
          <a:prstGeom prst="rect">
            <a:avLst/>
          </a:prstGeom>
          <a:noFill/>
          <a:ln>
            <a:noFill/>
          </a:ln>
        </p:spPr>
      </p:pic>
      <p:pic>
        <p:nvPicPr>
          <p:cNvPr id="846" name="Google Shape;846;g27e576c1a67_0_1083"/>
          <p:cNvPicPr preferRelativeResize="0"/>
          <p:nvPr/>
        </p:nvPicPr>
        <p:blipFill>
          <a:blip r:embed="rId5">
            <a:alphaModFix/>
          </a:blip>
          <a:stretch>
            <a:fillRect/>
          </a:stretch>
        </p:blipFill>
        <p:spPr>
          <a:xfrm>
            <a:off x="4279700" y="2165425"/>
            <a:ext cx="4765376" cy="24897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291745b13ca_0_384"/>
          <p:cNvSpPr txBox="1"/>
          <p:nvPr/>
        </p:nvSpPr>
        <p:spPr>
          <a:xfrm>
            <a:off x="1768509" y="111160"/>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lang="en-US" sz="5600">
                <a:solidFill>
                  <a:srgbClr val="FFC000"/>
                </a:solidFill>
                <a:latin typeface="Calibri"/>
                <a:ea typeface="Calibri"/>
                <a:cs typeface="Calibri"/>
                <a:sym typeface="Calibri"/>
              </a:rPr>
              <a:t>Life Cycles</a:t>
            </a:r>
            <a:r>
              <a:rPr b="0" i="0" lang="en-US" sz="5600" u="none" cap="none" strike="noStrike">
                <a:solidFill>
                  <a:srgbClr val="FFC000"/>
                </a:solidFill>
                <a:latin typeface="Calibri"/>
                <a:ea typeface="Calibri"/>
                <a:cs typeface="Calibri"/>
                <a:sym typeface="Calibri"/>
              </a:rPr>
              <a:t> Activity</a:t>
            </a:r>
            <a:endParaRPr b="0" i="0" sz="1400" u="none" cap="none" strike="noStrike">
              <a:solidFill>
                <a:srgbClr val="000000"/>
              </a:solidFill>
              <a:latin typeface="Arial"/>
              <a:ea typeface="Arial"/>
              <a:cs typeface="Arial"/>
              <a:sym typeface="Arial"/>
            </a:endParaRPr>
          </a:p>
        </p:txBody>
      </p:sp>
      <p:sp>
        <p:nvSpPr>
          <p:cNvPr id="853" name="Google Shape;853;g291745b13ca_0_384"/>
          <p:cNvSpPr txBox="1"/>
          <p:nvPr/>
        </p:nvSpPr>
        <p:spPr>
          <a:xfrm>
            <a:off x="1548750" y="1065450"/>
            <a:ext cx="60465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u="sng">
                <a:solidFill>
                  <a:schemeClr val="hlink"/>
                </a:solidFill>
                <a:latin typeface="Calibri"/>
                <a:ea typeface="Calibri"/>
                <a:cs typeface="Calibri"/>
                <a:sym typeface="Calibri"/>
                <a:hlinkClick r:id="rId3"/>
              </a:rPr>
              <a:t>Interactive Life Cycle Diagrams</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Cursor" id="854" name="Google Shape;854;g291745b13ca_0_384"/>
          <p:cNvPicPr preferRelativeResize="0"/>
          <p:nvPr/>
        </p:nvPicPr>
        <p:blipFill rotWithShape="1">
          <a:blip r:embed="rId4">
            <a:alphaModFix/>
          </a:blip>
          <a:srcRect b="0" l="0" r="0" t="0"/>
          <a:stretch/>
        </p:blipFill>
        <p:spPr>
          <a:xfrm rot="5400000">
            <a:off x="966819" y="1646376"/>
            <a:ext cx="914400" cy="914400"/>
          </a:xfrm>
          <a:prstGeom prst="rect">
            <a:avLst/>
          </a:prstGeom>
          <a:noFill/>
          <a:ln>
            <a:noFill/>
          </a:ln>
        </p:spPr>
      </p:pic>
      <p:sp>
        <p:nvSpPr>
          <p:cNvPr id="855" name="Google Shape;855;g291745b13ca_0_384"/>
          <p:cNvSpPr txBox="1"/>
          <p:nvPr/>
        </p:nvSpPr>
        <p:spPr>
          <a:xfrm>
            <a:off x="147826" y="2560775"/>
            <a:ext cx="4722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a:t>
            </a:r>
            <a:r>
              <a:rPr i="1" lang="en-US" sz="1800">
                <a:solidFill>
                  <a:schemeClr val="dk1"/>
                </a:solidFill>
                <a:latin typeface="Calibri"/>
                <a:ea typeface="Calibri"/>
                <a:cs typeface="Calibri"/>
                <a:sym typeface="Calibri"/>
              </a:rPr>
              <a:t>to practice building plant and animal reproduction life cycle diagrams</a:t>
            </a:r>
            <a:r>
              <a:rPr b="0" i="1"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Laptop" id="856" name="Google Shape;856;g291745b13ca_0_384"/>
          <p:cNvSpPr/>
          <p:nvPr/>
        </p:nvSpPr>
        <p:spPr>
          <a:xfrm>
            <a:off x="44367" y="0"/>
            <a:ext cx="735300" cy="7353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7" name="Google Shape;857;g291745b13ca_0_384"/>
          <p:cNvPicPr preferRelativeResize="0"/>
          <p:nvPr/>
        </p:nvPicPr>
        <p:blipFill>
          <a:blip r:embed="rId6">
            <a:alphaModFix/>
          </a:blip>
          <a:stretch>
            <a:fillRect/>
          </a:stretch>
        </p:blipFill>
        <p:spPr>
          <a:xfrm>
            <a:off x="719100" y="3340350"/>
            <a:ext cx="7705800" cy="334494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id="863" name="Google Shape;863;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pic>
        <p:nvPicPr>
          <p:cNvPr descr="IEP Translation – Communication from OSEP regarding the ..." id="868" name="Google Shape;868;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69" name="Google Shape;869;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70" name="Google Shape;870;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71" name="Google Shape;871;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872" name="Google Shape;872;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descr="Questions" id="166" name="Google Shape;166;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7e576c1a67_0_165"/>
          <p:cNvSpPr txBox="1"/>
          <p:nvPr/>
        </p:nvSpPr>
        <p:spPr>
          <a:xfrm>
            <a:off x="989763" y="216922"/>
            <a:ext cx="77787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_________ __________ are organisms that move, grow, change, and respond to the environment</a:t>
            </a:r>
            <a:endParaRPr b="0" i="0" sz="1400" u="none" cap="none" strike="noStrike">
              <a:solidFill>
                <a:srgbClr val="000000"/>
              </a:solidFill>
              <a:latin typeface="Arial"/>
              <a:ea typeface="Arial"/>
              <a:cs typeface="Arial"/>
              <a:sym typeface="Arial"/>
            </a:endParaRPr>
          </a:p>
        </p:txBody>
      </p:sp>
      <p:sp>
        <p:nvSpPr>
          <p:cNvPr descr="Questions" id="173" name="Google Shape;173;g27e576c1a67_0_16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27e576c1a67_0_165"/>
          <p:cNvSpPr txBox="1"/>
          <p:nvPr/>
        </p:nvSpPr>
        <p:spPr>
          <a:xfrm>
            <a:off x="849600" y="230187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Abiotic Factors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Nonliving things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Living things</a:t>
            </a:r>
            <a:endParaRPr b="0" i="0" sz="3200" u="none" cap="none" strike="noStrike">
              <a:solidFill>
                <a:schemeClr val="dk1"/>
              </a:solidFill>
              <a:latin typeface="Calibri"/>
              <a:ea typeface="Calibri"/>
              <a:cs typeface="Calibri"/>
              <a:sym typeface="Calibri"/>
            </a:endParaRPr>
          </a:p>
        </p:txBody>
      </p:sp>
      <p:pic>
        <p:nvPicPr>
          <p:cNvPr id="175" name="Google Shape;175;g27e576c1a67_0_165"/>
          <p:cNvPicPr preferRelativeResize="0"/>
          <p:nvPr/>
        </p:nvPicPr>
        <p:blipFill rotWithShape="1">
          <a:blip r:embed="rId4">
            <a:alphaModFix/>
          </a:blip>
          <a:srcRect b="0" l="0" r="0" t="0"/>
          <a:stretch/>
        </p:blipFill>
        <p:spPr>
          <a:xfrm>
            <a:off x="4724100" y="3144275"/>
            <a:ext cx="3641594" cy="298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8c7dfa711f_0_107"/>
          <p:cNvSpPr txBox="1"/>
          <p:nvPr/>
        </p:nvSpPr>
        <p:spPr>
          <a:xfrm>
            <a:off x="989763" y="216922"/>
            <a:ext cx="77787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_________ __________ are organisms that move, grow, change, and respond to the environment</a:t>
            </a:r>
            <a:endParaRPr b="0" i="0" sz="1400" u="none" cap="none" strike="noStrike">
              <a:solidFill>
                <a:srgbClr val="000000"/>
              </a:solidFill>
              <a:latin typeface="Arial"/>
              <a:ea typeface="Arial"/>
              <a:cs typeface="Arial"/>
              <a:sym typeface="Arial"/>
            </a:endParaRPr>
          </a:p>
        </p:txBody>
      </p:sp>
      <p:sp>
        <p:nvSpPr>
          <p:cNvPr descr="Questions" id="182" name="Google Shape;182;g28c7dfa711f_0_10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8c7dfa711f_0_107"/>
          <p:cNvSpPr txBox="1"/>
          <p:nvPr/>
        </p:nvSpPr>
        <p:spPr>
          <a:xfrm>
            <a:off x="849600" y="230187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Abiotic Factors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Nonliving things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Living things</a:t>
            </a:r>
            <a:endParaRPr b="1" i="0" sz="3200" u="none" cap="none" strike="noStrike">
              <a:solidFill>
                <a:srgbClr val="FF0000"/>
              </a:solidFill>
              <a:latin typeface="Calibri"/>
              <a:ea typeface="Calibri"/>
              <a:cs typeface="Calibri"/>
              <a:sym typeface="Calibri"/>
            </a:endParaRPr>
          </a:p>
        </p:txBody>
      </p:sp>
      <p:pic>
        <p:nvPicPr>
          <p:cNvPr id="184" name="Google Shape;184;g28c7dfa711f_0_107"/>
          <p:cNvPicPr preferRelativeResize="0"/>
          <p:nvPr/>
        </p:nvPicPr>
        <p:blipFill rotWithShape="1">
          <a:blip r:embed="rId4">
            <a:alphaModFix/>
          </a:blip>
          <a:srcRect b="0" l="0" r="0" t="0"/>
          <a:stretch/>
        </p:blipFill>
        <p:spPr>
          <a:xfrm>
            <a:off x="4724100" y="3144275"/>
            <a:ext cx="3641594" cy="2980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