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y="6858000" cx="9144000"/>
  <p:notesSz cx="6858000" cy="9144000"/>
  <p:embeddedFontLst>
    <p:embeddedFont>
      <p:font typeface="Poppins"/>
      <p:regular r:id="rId67"/>
      <p:bold r:id="rId68"/>
      <p:italic r:id="rId69"/>
      <p:boldItalic r:id="rId70"/>
    </p:embeddedFont>
    <p:embeddedFont>
      <p:font typeface="Helvetica Neue Light"/>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5" roundtripDataSignature="AMtx7miSEhSYLxjFzn0rA8DwKpq+zGkf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HelveticaNeueLight-italic.fntdata"/><Relationship Id="rId72" Type="http://schemas.openxmlformats.org/officeDocument/2006/relationships/font" Target="fonts/HelveticaNeueLight-bold.fntdata"/><Relationship Id="rId31" Type="http://schemas.openxmlformats.org/officeDocument/2006/relationships/slide" Target="slides/slide26.xml"/><Relationship Id="rId75" Type="http://customschemas.google.com/relationships/presentationmetadata" Target="metadata"/><Relationship Id="rId30" Type="http://schemas.openxmlformats.org/officeDocument/2006/relationships/slide" Target="slides/slide25.xml"/><Relationship Id="rId74" Type="http://schemas.openxmlformats.org/officeDocument/2006/relationships/font" Target="fonts/HelveticaNeueLight-bold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HelveticaNeueLight-regular.fntdata"/><Relationship Id="rId70" Type="http://schemas.openxmlformats.org/officeDocument/2006/relationships/font" Target="fonts/Poppins-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Poppins-bold.fntdata"/><Relationship Id="rId23" Type="http://schemas.openxmlformats.org/officeDocument/2006/relationships/slide" Target="slides/slide18.xml"/><Relationship Id="rId67" Type="http://schemas.openxmlformats.org/officeDocument/2006/relationships/font" Target="fonts/Poppins-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oppins-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936c336ece_0_9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2936c336ece_0_9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_________ is electrical energy transformed into different forms of energy to meet needs.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[Electricity]</a:t>
            </a:r>
            <a:endParaRPr/>
          </a:p>
        </p:txBody>
      </p:sp>
      <p:sp>
        <p:nvSpPr>
          <p:cNvPr id="184" name="Google Shape;184;g2936c336ece_0_9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9a0e60ffa9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29a0e60ffa9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[Electricity] is electrical energy transformed into different forms of energy to meet needs.</a:t>
            </a:r>
            <a:endParaRPr/>
          </a:p>
          <a:p>
            <a:pPr indent="0" lvl="0" marL="0" rtl="0" algn="l">
              <a:lnSpc>
                <a:spcPct val="100000"/>
              </a:lnSpc>
              <a:spcBef>
                <a:spcPts val="0"/>
              </a:spcBef>
              <a:spcAft>
                <a:spcPts val="0"/>
              </a:spcAft>
              <a:buSzPts val="1400"/>
              <a:buNone/>
            </a:pPr>
            <a:r>
              <a:t/>
            </a:r>
            <a:endParaRPr/>
          </a:p>
        </p:txBody>
      </p:sp>
      <p:sp>
        <p:nvSpPr>
          <p:cNvPr id="192" name="Google Shape;192;g29a0e60ffa9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936c336ece_0_9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2936c336ece_0_9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current is an electrical ____ in 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[charge, motion]</a:t>
            </a:r>
            <a:endParaRPr/>
          </a:p>
          <a:p>
            <a:pPr indent="0" lvl="0" marL="0" rtl="0" algn="l">
              <a:lnSpc>
                <a:spcPct val="100000"/>
              </a:lnSpc>
              <a:spcBef>
                <a:spcPts val="0"/>
              </a:spcBef>
              <a:spcAft>
                <a:spcPts val="0"/>
              </a:spcAft>
              <a:buSzPts val="1400"/>
              <a:buNone/>
            </a:pPr>
            <a:r>
              <a:t/>
            </a:r>
            <a:endParaRPr/>
          </a:p>
        </p:txBody>
      </p:sp>
      <p:sp>
        <p:nvSpPr>
          <p:cNvPr id="200" name="Google Shape;200;g2936c336ece_0_9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9a0e60ffa9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29a0e60ffa9_0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current is an electrical [charge] in [motion].</a:t>
            </a:r>
            <a:endParaRPr/>
          </a:p>
        </p:txBody>
      </p:sp>
      <p:sp>
        <p:nvSpPr>
          <p:cNvPr id="208" name="Google Shape;208;g29a0e60ffa9_0_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9c31cddc2b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9c31cddc2b_0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conductor is a material that electricity [can] flow through</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None/>
            </a:pPr>
            <a:r>
              <a:rPr lang="en-US"/>
              <a:t>A. Can</a:t>
            </a:r>
            <a:endParaRPr/>
          </a:p>
        </p:txBody>
      </p:sp>
      <p:sp>
        <p:nvSpPr>
          <p:cNvPr id="216" name="Google Shape;216;g29c31cddc2b_0_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9c31cddc2b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9c31cddc2b_0_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conductor is a material that electricity [can] flow through.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None/>
            </a:pPr>
            <a:r>
              <a:rPr lang="en-US"/>
              <a:t>A. Can</a:t>
            </a:r>
            <a:endParaRPr/>
          </a:p>
        </p:txBody>
      </p:sp>
      <p:sp>
        <p:nvSpPr>
          <p:cNvPr id="224" name="Google Shape;224;g29c31cddc2b_0_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9c31cddc2b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9c31cddc2b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insulator is a material that electricity [cannot] flow through.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None/>
            </a:pPr>
            <a:r>
              <a:rPr lang="en-US"/>
              <a:t>B. Cannot</a:t>
            </a:r>
            <a:endParaRPr/>
          </a:p>
        </p:txBody>
      </p:sp>
      <p:sp>
        <p:nvSpPr>
          <p:cNvPr id="232" name="Google Shape;232;g29c31cddc2b_0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9c31cddc2b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9c31cddc2b_0_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insulator is a material that electricity [cannot] flow through.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None/>
            </a:pPr>
            <a:r>
              <a:rPr lang="en-US"/>
              <a:t>B. Cannot</a:t>
            </a:r>
            <a:endParaRPr/>
          </a:p>
        </p:txBody>
      </p:sp>
      <p:sp>
        <p:nvSpPr>
          <p:cNvPr id="240" name="Google Shape;240;g29c31cddc2b_0_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Resistance</a:t>
            </a:r>
            <a:r>
              <a:rPr b="1" lang="en-US"/>
              <a:t>.</a:t>
            </a:r>
            <a:endParaRPr/>
          </a:p>
        </p:txBody>
      </p:sp>
      <p:sp>
        <p:nvSpPr>
          <p:cNvPr id="248" name="Google Shape;248;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Resistance</a:t>
            </a:r>
            <a:r>
              <a:rPr lang="en-US"/>
              <a:t> is the measure of how difficult it is for an electric current to flow in material. </a:t>
            </a:r>
            <a:endParaRPr/>
          </a:p>
        </p:txBody>
      </p:sp>
      <p:sp>
        <p:nvSpPr>
          <p:cNvPr id="256" name="Google Shape;256;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Resistance</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65" name="Google Shape;265;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936c336ece_0_1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2936c336ece_0_1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resistance?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[Measure of how difficult it is for an electric current to flow in a material.]</a:t>
            </a:r>
            <a:endParaRPr/>
          </a:p>
          <a:p>
            <a:pPr indent="0" lvl="0" marL="0" rtl="0" algn="l">
              <a:lnSpc>
                <a:spcPct val="100000"/>
              </a:lnSpc>
              <a:spcBef>
                <a:spcPts val="0"/>
              </a:spcBef>
              <a:spcAft>
                <a:spcPts val="0"/>
              </a:spcAft>
              <a:buSzPts val="1400"/>
              <a:buNone/>
            </a:pPr>
            <a:r>
              <a:t/>
            </a:r>
            <a:endParaRPr/>
          </a:p>
        </p:txBody>
      </p:sp>
      <p:sp>
        <p:nvSpPr>
          <p:cNvPr id="271" name="Google Shape;271;g2936c336ece_0_11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79" name="Google Shape;279;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9a0e60ffa9_0_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29a0e60ffa9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Some objects have more resistance than others. Objects can have high or low resistance.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c31cddc2b_0_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9c31cddc2b_0_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High resistance means that it is </a:t>
            </a:r>
            <a:r>
              <a:rPr lang="en-US"/>
              <a:t>difficult</a:t>
            </a:r>
            <a:r>
              <a:rPr lang="en-US"/>
              <a:t> for electricity to flow through the object. Two examples are wood and rubber.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9a0e60ffa9_0_1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29a0e60ffa9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Low resistance means that it is not difficult for electricity to flow through the object. Examples are copper and gold.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09" name="Google Shape;309;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8c7b7e697c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28c7b7e697c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Some objects have more resistance than others. Objects can have _____ or _____ resistance.</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high, low]</a:t>
            </a:r>
            <a:endParaRPr/>
          </a:p>
        </p:txBody>
      </p:sp>
      <p:sp>
        <p:nvSpPr>
          <p:cNvPr id="315" name="Google Shape;315;g28c7b7e697c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9c31cddc2b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9c31cddc2b_0_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Some objects have more resistance than others. Objects can have _____ or _____ resistance.</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high, low]</a:t>
            </a:r>
            <a:endParaRPr/>
          </a:p>
        </p:txBody>
      </p:sp>
      <p:sp>
        <p:nvSpPr>
          <p:cNvPr id="326" name="Google Shape;326;g29c31cddc2b_0_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9a0e60ffa9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29a0e60ffa9_0_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Name two examples of objects with high resistance.</a:t>
            </a:r>
            <a:endParaRPr/>
          </a:p>
        </p:txBody>
      </p:sp>
      <p:sp>
        <p:nvSpPr>
          <p:cNvPr id="335" name="Google Shape;335;g29a0e60ffa9_0_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36c336ece_0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936c336ece_0_3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is electricity transmitted and used in daily life?</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p:txBody>
      </p:sp>
      <p:sp>
        <p:nvSpPr>
          <p:cNvPr id="132" name="Google Shape;132;g2936c336ece_0_3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9c31cddc2b_0_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9c31cddc2b_0_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Name two examples of objects with low resistance.</a:t>
            </a:r>
            <a:endParaRPr/>
          </a:p>
        </p:txBody>
      </p:sp>
      <p:sp>
        <p:nvSpPr>
          <p:cNvPr id="344" name="Google Shape;344;g29c31cddc2b_0_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resistance</a:t>
            </a:r>
            <a:r>
              <a:rPr lang="en-US"/>
              <a:t>.</a:t>
            </a:r>
            <a:endParaRPr/>
          </a:p>
        </p:txBody>
      </p:sp>
      <p:sp>
        <p:nvSpPr>
          <p:cNvPr id="353" name="Google Shape;353;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936c336ece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936c336ece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Font typeface="Arial"/>
              <a:buNone/>
            </a:pPr>
            <a:r>
              <a:rPr lang="en-US" sz="1100"/>
              <a:t>A light bulb has resistance. The filament in a light bulb has low resistance and allows electricity to easily flow to produce light.</a:t>
            </a:r>
            <a:endParaRPr sz="1100">
              <a:latin typeface="Arial"/>
              <a:ea typeface="Arial"/>
              <a:cs typeface="Arial"/>
              <a:sym typeface="Arial"/>
            </a:endParaRPr>
          </a:p>
        </p:txBody>
      </p:sp>
      <p:sp>
        <p:nvSpPr>
          <p:cNvPr id="360" name="Google Shape;360;g2936c336ece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936c336ece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936c336ece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sz="1100"/>
              <a:t>An electric stove also has resistance. The heating elements on the stove have low resistance and allow electricity to easily flow to produce heat. </a:t>
            </a:r>
            <a:endParaRPr sz="1100"/>
          </a:p>
        </p:txBody>
      </p:sp>
      <p:sp>
        <p:nvSpPr>
          <p:cNvPr id="371" name="Google Shape;371;g2936c336ece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resistance</a:t>
            </a:r>
            <a:r>
              <a:rPr b="1" lang="en-US"/>
              <a:t>.</a:t>
            </a:r>
            <a:endParaRPr/>
          </a:p>
        </p:txBody>
      </p:sp>
      <p:sp>
        <p:nvSpPr>
          <p:cNvPr id="380" name="Google Shape;380;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Font typeface="Arial"/>
              <a:buNone/>
            </a:pPr>
            <a:r>
              <a:rPr lang="en-US" sz="1100"/>
              <a:t>A perfect </a:t>
            </a:r>
            <a:r>
              <a:rPr lang="en-US" sz="1100"/>
              <a:t>vacuum</a:t>
            </a:r>
            <a:r>
              <a:rPr lang="en-US" sz="1100"/>
              <a:t> is a non-example of resistance. Perfect vacuums do not have matter and because of this, it is not possible to have resistance.</a:t>
            </a:r>
            <a:endParaRPr sz="1100"/>
          </a:p>
        </p:txBody>
      </p:sp>
      <p:sp>
        <p:nvSpPr>
          <p:cNvPr id="387" name="Google Shape;387;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t>A black hole in space is another non-example of resistance. Black holes do not have matter and therefore, it is not possible to have resistance.</a:t>
            </a:r>
            <a:endParaRPr sz="1100"/>
          </a:p>
        </p:txBody>
      </p:sp>
      <p:sp>
        <p:nvSpPr>
          <p:cNvPr id="396" name="Google Shape;396;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05" name="Google Shape;405;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936c336ece_0_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936c336ece_0_2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is an example of having resistance?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[Light bulb]</a:t>
            </a:r>
            <a:endParaRPr/>
          </a:p>
        </p:txBody>
      </p:sp>
      <p:sp>
        <p:nvSpPr>
          <p:cNvPr id="411" name="Google Shape;411;g2936c336ece_0_2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9c31cddc2b_0_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9c31cddc2b_0_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is an example of having resistance?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[Light bulb]</a:t>
            </a:r>
            <a:endParaRPr/>
          </a:p>
        </p:txBody>
      </p:sp>
      <p:sp>
        <p:nvSpPr>
          <p:cNvPr id="422" name="Google Shape;422;g29c31cddc2b_0_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34" name="Google Shape;434;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936c336ece_0_1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936c336ece_0_12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Resistance is the measure of how difficult it is for an electric current to flow in a material. </a:t>
            </a:r>
            <a:endParaRPr/>
          </a:p>
          <a:p>
            <a:pPr indent="0" lvl="0" marL="0" rtl="0" algn="l">
              <a:lnSpc>
                <a:spcPct val="100000"/>
              </a:lnSpc>
              <a:spcBef>
                <a:spcPts val="0"/>
              </a:spcBef>
              <a:spcAft>
                <a:spcPts val="0"/>
              </a:spcAft>
              <a:buSzPts val="1400"/>
              <a:buNone/>
            </a:pPr>
            <a:r>
              <a:t/>
            </a:r>
            <a:endParaRPr/>
          </a:p>
        </p:txBody>
      </p:sp>
      <p:sp>
        <p:nvSpPr>
          <p:cNvPr id="441" name="Google Shape;441;g2936c336ece_0_12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resistance</a:t>
            </a:r>
            <a:r>
              <a:rPr lang="en-US">
                <a:solidFill>
                  <a:srgbClr val="242424"/>
                </a:solidFill>
              </a:rPr>
              <a:t>. </a:t>
            </a:r>
            <a:endParaRPr/>
          </a:p>
        </p:txBody>
      </p:sp>
      <p:sp>
        <p:nvSpPr>
          <p:cNvPr id="449" name="Google Shape;449;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resistance</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resistance</a:t>
            </a:r>
            <a:r>
              <a:rPr b="1" lang="en-US"/>
              <a:t>.</a:t>
            </a:r>
            <a:endParaRPr>
              <a:solidFill>
                <a:schemeClr val="dk1"/>
              </a:solidFill>
            </a:endParaRPr>
          </a:p>
        </p:txBody>
      </p:sp>
      <p:sp>
        <p:nvSpPr>
          <p:cNvPr id="460" name="Google Shape;460;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928e35bcaa_0_6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928e35bcaa_0_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resistance from these four choices.</a:t>
            </a:r>
            <a:endParaRPr/>
          </a:p>
        </p:txBody>
      </p:sp>
      <p:sp>
        <p:nvSpPr>
          <p:cNvPr id="482" name="Google Shape;482;g2928e35bcaa_0_6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9c31cddc2b_0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9c31cddc2b_0_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resistance from these four choices.</a:t>
            </a:r>
            <a:endParaRPr/>
          </a:p>
        </p:txBody>
      </p:sp>
      <p:sp>
        <p:nvSpPr>
          <p:cNvPr id="502" name="Google Shape;502;g29c31cddc2b_0_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resistance.</a:t>
            </a:r>
            <a:endParaRPr>
              <a:solidFill>
                <a:schemeClr val="dk1"/>
              </a:solidFill>
            </a:endParaRPr>
          </a:p>
        </p:txBody>
      </p:sp>
      <p:sp>
        <p:nvSpPr>
          <p:cNvPr id="523" name="Google Shape;523;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928e35bcaa_0_7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2928e35bcaa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definition of </a:t>
            </a:r>
            <a:r>
              <a:rPr b="1" lang="en-US"/>
              <a:t>resistance </a:t>
            </a:r>
            <a:r>
              <a:rPr lang="en-US"/>
              <a:t>from these four choices.</a:t>
            </a:r>
            <a:endParaRPr/>
          </a:p>
        </p:txBody>
      </p:sp>
      <p:sp>
        <p:nvSpPr>
          <p:cNvPr id="546" name="Google Shape;546;g2928e35bcaa_0_7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9c31cddc2b_0_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29c31cddc2b_0_1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“Measure of how difficult it is for an electric current to flow in a material” is correct! This is the definition of </a:t>
            </a:r>
            <a:r>
              <a:rPr b="1" lang="en-US"/>
              <a:t>resistance</a:t>
            </a:r>
            <a:r>
              <a:rPr lang="en-US"/>
              <a:t>.</a:t>
            </a:r>
            <a:endParaRPr/>
          </a:p>
        </p:txBody>
      </p:sp>
      <p:sp>
        <p:nvSpPr>
          <p:cNvPr id="566" name="Google Shape;566;g29c31cddc2b_0_1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resistance</a:t>
            </a:r>
            <a:r>
              <a:rPr b="1" lang="en-US"/>
              <a:t>: </a:t>
            </a:r>
            <a:r>
              <a:rPr lang="en-US"/>
              <a:t>Measure of how difficult it is for an electric current to flow in a material</a:t>
            </a:r>
            <a:r>
              <a:rPr lang="en-US"/>
              <a:t>.</a:t>
            </a:r>
            <a:endParaRPr>
              <a:solidFill>
                <a:schemeClr val="dk1"/>
              </a:solidFill>
            </a:endParaRPr>
          </a:p>
        </p:txBody>
      </p:sp>
      <p:sp>
        <p:nvSpPr>
          <p:cNvPr id="587" name="Google Shape;587;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936c336ece_0_7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936c336ece_0_7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Electricity</a:t>
            </a:r>
            <a:r>
              <a:rPr lang="en-US"/>
              <a:t> is electrical energy transformed into different forms of energy to meet needs.</a:t>
            </a:r>
            <a:endParaRPr/>
          </a:p>
        </p:txBody>
      </p:sp>
      <p:sp>
        <p:nvSpPr>
          <p:cNvPr id="146" name="Google Shape;146;g2936c336ece_0_7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928e35bcaa_0_9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928e35bcaa_0_9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example of </a:t>
            </a:r>
            <a:r>
              <a:rPr b="1" lang="en-US"/>
              <a:t>resistance</a:t>
            </a:r>
            <a:r>
              <a:rPr lang="en-US"/>
              <a:t> </a:t>
            </a:r>
            <a:r>
              <a:rPr lang="en-US"/>
              <a:t>from these four choices. </a:t>
            </a:r>
            <a:endParaRPr sz="1200">
              <a:latin typeface="Helvetica Neue Light"/>
              <a:ea typeface="Helvetica Neue Light"/>
              <a:cs typeface="Helvetica Neue Light"/>
              <a:sym typeface="Helvetica Neue Light"/>
            </a:endParaRPr>
          </a:p>
        </p:txBody>
      </p:sp>
      <p:sp>
        <p:nvSpPr>
          <p:cNvPr id="611" name="Google Shape;611;g2928e35bcaa_0_9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9c31cddc2b_0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29c31cddc2b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“Electricity flowing through a light bulb” is correct! This is an example of </a:t>
            </a:r>
            <a:r>
              <a:rPr b="1" lang="en-US"/>
              <a:t>resistance.</a:t>
            </a:r>
            <a:endParaRPr sz="1200">
              <a:latin typeface="Helvetica Neue Light"/>
              <a:ea typeface="Helvetica Neue Light"/>
              <a:cs typeface="Helvetica Neue Light"/>
              <a:sym typeface="Helvetica Neue Light"/>
            </a:endParaRPr>
          </a:p>
        </p:txBody>
      </p:sp>
      <p:sp>
        <p:nvSpPr>
          <p:cNvPr id="632" name="Google Shape;632;g29c31cddc2b_0_1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resistance</a:t>
            </a:r>
            <a:r>
              <a:rPr lang="en-US" sz="1100"/>
              <a:t>: </a:t>
            </a:r>
            <a:r>
              <a:rPr lang="en-US"/>
              <a:t>Electricity flowing through a light bulb</a:t>
            </a:r>
            <a:r>
              <a:rPr lang="en-US"/>
              <a:t>.</a:t>
            </a:r>
            <a:endParaRPr sz="1100">
              <a:solidFill>
                <a:schemeClr val="dk1"/>
              </a:solidFill>
            </a:endParaRPr>
          </a:p>
        </p:txBody>
      </p:sp>
      <p:sp>
        <p:nvSpPr>
          <p:cNvPr id="654" name="Google Shape;654;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b="1" lang="en-US"/>
              <a:t>resistance</a:t>
            </a:r>
            <a:r>
              <a:rPr lang="en-US"/>
              <a:t>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679" name="Google Shape;679;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9c31cddc2b_0_1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g29c31cddc2b_0_1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You chose “Resistance helps us to use electronic devices everyday.” That is correct! This is an example of how </a:t>
            </a:r>
            <a:r>
              <a:rPr b="1" lang="en-US"/>
              <a:t>resistance</a:t>
            </a:r>
            <a:r>
              <a:rPr lang="en-US"/>
              <a:t> impacts your life.</a:t>
            </a:r>
            <a:endParaRPr/>
          </a:p>
          <a:p>
            <a:pPr indent="0" lvl="0" marL="0" rtl="0" algn="l">
              <a:lnSpc>
                <a:spcPct val="100000"/>
              </a:lnSpc>
              <a:spcBef>
                <a:spcPts val="0"/>
              </a:spcBef>
              <a:spcAft>
                <a:spcPts val="0"/>
              </a:spcAft>
              <a:buSzPts val="1400"/>
              <a:buNone/>
            </a:pPr>
            <a:r>
              <a:t/>
            </a:r>
            <a:endParaRPr/>
          </a:p>
        </p:txBody>
      </p:sp>
      <p:sp>
        <p:nvSpPr>
          <p:cNvPr id="699" name="Google Shape;699;g29c31cddc2b_0_1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resistance</a:t>
            </a:r>
            <a:r>
              <a:rPr b="1" lang="en-US" sz="1200">
                <a:solidFill>
                  <a:schemeClr val="dk1"/>
                </a:solidFill>
              </a:rPr>
              <a:t> </a:t>
            </a:r>
            <a:r>
              <a:rPr lang="en-US" sz="1200">
                <a:solidFill>
                  <a:schemeClr val="dk1"/>
                </a:solidFill>
              </a:rPr>
              <a:t>impact my life?”:</a:t>
            </a:r>
            <a:r>
              <a:rPr lang="en-US"/>
              <a:t> Resistance helps us to use electronic devices everyday</a:t>
            </a:r>
            <a:r>
              <a:rPr lang="en-US"/>
              <a:t>.</a:t>
            </a:r>
            <a:endParaRPr/>
          </a:p>
        </p:txBody>
      </p:sp>
      <p:sp>
        <p:nvSpPr>
          <p:cNvPr id="720" name="Google Shape;720;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46" name="Google Shape;746;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9a0e60ffa9_0_3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29a0e60ffa9_0_3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Resistance</a:t>
            </a:r>
            <a:r>
              <a:rPr lang="en-US"/>
              <a:t> </a:t>
            </a:r>
            <a:r>
              <a:rPr lang="en-US"/>
              <a:t>is a measure of how difficult it is for an </a:t>
            </a:r>
            <a:r>
              <a:rPr lang="en-US"/>
              <a:t>eclectic</a:t>
            </a:r>
            <a:r>
              <a:rPr lang="en-US"/>
              <a:t> current to flow in a material. </a:t>
            </a:r>
            <a:endParaRPr/>
          </a:p>
          <a:p>
            <a:pPr indent="0" lvl="0" marL="0" rtl="0" algn="l">
              <a:lnSpc>
                <a:spcPct val="100000"/>
              </a:lnSpc>
              <a:spcBef>
                <a:spcPts val="0"/>
              </a:spcBef>
              <a:spcAft>
                <a:spcPts val="0"/>
              </a:spcAft>
              <a:buSzPts val="1400"/>
              <a:buNone/>
            </a:pPr>
            <a:r>
              <a:t/>
            </a:r>
            <a:endParaRPr/>
          </a:p>
        </p:txBody>
      </p:sp>
      <p:sp>
        <p:nvSpPr>
          <p:cNvPr id="753" name="Google Shape;753;g29a0e60ffa9_0_3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9a0e60ffa9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g29a0e60ffa9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is electricity transmitted and used in daily life?</a:t>
            </a:r>
            <a:endParaRPr b="0"/>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761" name="Google Shape;761;g29a0e60ffa9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9a0e60ffa9_0_3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g29a0e60ffa9_0_3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9" name="Google Shape;769;g29a0e60ffa9_0_3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36c336ece_0_6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936c336ece_0_6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a:t>
            </a:r>
            <a:r>
              <a:rPr b="1" lang="en-US"/>
              <a:t>current</a:t>
            </a:r>
            <a:r>
              <a:rPr lang="en-US"/>
              <a:t> is an electrical charge in motion.</a:t>
            </a:r>
            <a:endParaRPr b="0"/>
          </a:p>
          <a:p>
            <a:pPr indent="0" lvl="0" marL="0" rtl="0" algn="l">
              <a:lnSpc>
                <a:spcPct val="100000"/>
              </a:lnSpc>
              <a:spcBef>
                <a:spcPts val="0"/>
              </a:spcBef>
              <a:spcAft>
                <a:spcPts val="0"/>
              </a:spcAft>
              <a:buSzPts val="1400"/>
              <a:buNone/>
            </a:pPr>
            <a:r>
              <a:t/>
            </a:r>
            <a:endParaRPr/>
          </a:p>
        </p:txBody>
      </p:sp>
      <p:sp>
        <p:nvSpPr>
          <p:cNvPr id="154" name="Google Shape;154;g2936c336ece_0_6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and please continue watching and using CAPs available from this website.  </a:t>
            </a:r>
            <a:endParaRPr/>
          </a:p>
        </p:txBody>
      </p:sp>
      <p:sp>
        <p:nvSpPr>
          <p:cNvPr id="780" name="Google Shape;780;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5" name="Google Shape;78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c31cddc2b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9c31cddc2b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a:t>
            </a:r>
            <a:r>
              <a:rPr b="1" lang="en-US"/>
              <a:t>conductor</a:t>
            </a:r>
            <a:r>
              <a:rPr lang="en-US"/>
              <a:t> is a material that electricity can flow through</a:t>
            </a:r>
            <a:r>
              <a:rPr lang="en-US"/>
              <a:t>.</a:t>
            </a:r>
            <a:endParaRPr b="0"/>
          </a:p>
          <a:p>
            <a:pPr indent="0" lvl="0" marL="0" rtl="0" algn="l">
              <a:lnSpc>
                <a:spcPct val="100000"/>
              </a:lnSpc>
              <a:spcBef>
                <a:spcPts val="0"/>
              </a:spcBef>
              <a:spcAft>
                <a:spcPts val="0"/>
              </a:spcAft>
              <a:buSzPts val="1400"/>
              <a:buNone/>
            </a:pPr>
            <a:r>
              <a:t/>
            </a:r>
            <a:endParaRPr/>
          </a:p>
        </p:txBody>
      </p:sp>
      <p:sp>
        <p:nvSpPr>
          <p:cNvPr id="162" name="Google Shape;162;g29c31cddc2b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9c31cddc2b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9c31cddc2b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a:t>
            </a:r>
            <a:r>
              <a:rPr b="1" lang="en-US"/>
              <a:t>insulator</a:t>
            </a:r>
            <a:r>
              <a:rPr lang="en-US"/>
              <a:t> is a material that electricity cannot flow through</a:t>
            </a:r>
            <a:r>
              <a:rPr lang="en-US"/>
              <a:t>.</a:t>
            </a:r>
            <a:endParaRPr b="0"/>
          </a:p>
          <a:p>
            <a:pPr indent="0" lvl="0" marL="0" rtl="0" algn="l">
              <a:lnSpc>
                <a:spcPct val="100000"/>
              </a:lnSpc>
              <a:spcBef>
                <a:spcPts val="0"/>
              </a:spcBef>
              <a:spcAft>
                <a:spcPts val="0"/>
              </a:spcAft>
              <a:buSzPts val="1400"/>
              <a:buNone/>
            </a:pPr>
            <a:r>
              <a:t/>
            </a:r>
            <a:endParaRPr/>
          </a:p>
        </p:txBody>
      </p:sp>
      <p:sp>
        <p:nvSpPr>
          <p:cNvPr id="170" name="Google Shape;170;g29c31cddc2b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78" name="Google Shape;17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 name="Google Shape;33;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 Id="rId11" Type="http://schemas.openxmlformats.org/officeDocument/2006/relationships/image" Target="../media/image19.png"/><Relationship Id="rId10" Type="http://schemas.openxmlformats.org/officeDocument/2006/relationships/image" Target="../media/image13.png"/><Relationship Id="rId12" Type="http://schemas.openxmlformats.org/officeDocument/2006/relationships/image" Target="../media/image3.png"/><Relationship Id="rId9"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8.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31.jpg"/><Relationship Id="rId5"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39.png"/><Relationship Id="rId5"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31.jpg"/><Relationship Id="rId5"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39.png"/><Relationship Id="rId5"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36.png"/><Relationship Id="rId6"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36.png"/><Relationship Id="rId6"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png"/><Relationship Id="rId4" Type="http://schemas.openxmlformats.org/officeDocument/2006/relationships/image" Target="../media/image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2.jp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2.jp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png"/><Relationship Id="rId4" Type="http://schemas.openxmlformats.org/officeDocument/2006/relationships/image" Target="../media/image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0.png"/><Relationship Id="rId4" Type="http://schemas.openxmlformats.org/officeDocument/2006/relationships/image" Target="../media/image1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www.brainpop.com/games/circuitconstructionkitdc/" TargetMode="Externa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9.jpg"/><Relationship Id="rId4" Type="http://schemas.openxmlformats.org/officeDocument/2006/relationships/image" Target="../media/image51.png"/><Relationship Id="rId5"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2936c336ece_0_991"/>
          <p:cNvSpPr txBox="1"/>
          <p:nvPr/>
        </p:nvSpPr>
        <p:spPr>
          <a:xfrm>
            <a:off x="989763" y="216922"/>
            <a:ext cx="7778700" cy="341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__________ is electrical energy transformed into different forms of energy to meet needs.</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b="0" i="0" lang="en-US" sz="3600" u="none" cap="none" strike="noStrike">
                <a:solidFill>
                  <a:schemeClr val="dk1"/>
                </a:solidFill>
                <a:latin typeface="Calibri"/>
                <a:ea typeface="Calibri"/>
                <a:cs typeface="Calibri"/>
                <a:sym typeface="Calibri"/>
              </a:rPr>
              <a:t>Current</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b="0" i="0" lang="en-US" sz="3600" u="none" cap="none" strike="noStrike">
                <a:solidFill>
                  <a:schemeClr val="dk1"/>
                </a:solidFill>
                <a:latin typeface="Calibri"/>
                <a:ea typeface="Calibri"/>
                <a:cs typeface="Calibri"/>
                <a:sym typeface="Calibri"/>
              </a:rPr>
              <a:t>Electricity</a:t>
            </a:r>
            <a:endParaRPr b="0" i="0" sz="3600" u="none" cap="none" strike="noStrike">
              <a:solidFill>
                <a:schemeClr val="dk1"/>
              </a:solidFill>
              <a:latin typeface="Calibri"/>
              <a:ea typeface="Calibri"/>
              <a:cs typeface="Calibri"/>
              <a:sym typeface="Calibri"/>
            </a:endParaRPr>
          </a:p>
        </p:txBody>
      </p:sp>
      <p:sp>
        <p:nvSpPr>
          <p:cNvPr descr="Questions" id="187" name="Google Shape;187;g2936c336ece_0_99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8" name="Google Shape;188;g2936c336ece_0_991"/>
          <p:cNvPicPr preferRelativeResize="0"/>
          <p:nvPr/>
        </p:nvPicPr>
        <p:blipFill rotWithShape="1">
          <a:blip r:embed="rId4">
            <a:alphaModFix/>
          </a:blip>
          <a:srcRect b="0" l="0" r="0" t="0"/>
          <a:stretch/>
        </p:blipFill>
        <p:spPr>
          <a:xfrm>
            <a:off x="152400" y="3633917"/>
            <a:ext cx="8839204" cy="31506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9a0e60ffa9_0_12"/>
          <p:cNvSpPr txBox="1"/>
          <p:nvPr/>
        </p:nvSpPr>
        <p:spPr>
          <a:xfrm>
            <a:off x="989763" y="216922"/>
            <a:ext cx="7778700" cy="341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__________ is electrical energy transformed into different forms of energy to meet needs.</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b="0" i="0" lang="en-US" sz="3600" u="none" cap="none" strike="noStrike">
                <a:solidFill>
                  <a:schemeClr val="dk1"/>
                </a:solidFill>
                <a:latin typeface="Calibri"/>
                <a:ea typeface="Calibri"/>
                <a:cs typeface="Calibri"/>
                <a:sym typeface="Calibri"/>
              </a:rPr>
              <a:t>Current</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b="1" i="0" lang="en-US" sz="3600" u="none" cap="none" strike="noStrike">
                <a:solidFill>
                  <a:srgbClr val="FF0000"/>
                </a:solidFill>
                <a:latin typeface="Calibri"/>
                <a:ea typeface="Calibri"/>
                <a:cs typeface="Calibri"/>
                <a:sym typeface="Calibri"/>
              </a:rPr>
              <a:t>Electricity</a:t>
            </a:r>
            <a:endParaRPr b="1" i="0" sz="3600" u="none" cap="none" strike="noStrike">
              <a:solidFill>
                <a:srgbClr val="FF0000"/>
              </a:solidFill>
              <a:latin typeface="Calibri"/>
              <a:ea typeface="Calibri"/>
              <a:cs typeface="Calibri"/>
              <a:sym typeface="Calibri"/>
            </a:endParaRPr>
          </a:p>
        </p:txBody>
      </p:sp>
      <p:sp>
        <p:nvSpPr>
          <p:cNvPr descr="Questions" id="195" name="Google Shape;195;g29a0e60ffa9_0_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 name="Google Shape;196;g29a0e60ffa9_0_12"/>
          <p:cNvPicPr preferRelativeResize="0"/>
          <p:nvPr/>
        </p:nvPicPr>
        <p:blipFill rotWithShape="1">
          <a:blip r:embed="rId4">
            <a:alphaModFix/>
          </a:blip>
          <a:srcRect b="0" l="0" r="0" t="0"/>
          <a:stretch/>
        </p:blipFill>
        <p:spPr>
          <a:xfrm>
            <a:off x="152400" y="3633917"/>
            <a:ext cx="8839204" cy="315069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descr="Questions" id="202" name="Google Shape;202;g2936c336ece_0_9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 name="Google Shape;203;g2936c336ece_0_998"/>
          <p:cNvPicPr preferRelativeResize="0"/>
          <p:nvPr/>
        </p:nvPicPr>
        <p:blipFill rotWithShape="1">
          <a:blip r:embed="rId4">
            <a:alphaModFix/>
          </a:blip>
          <a:srcRect b="0" l="0" r="0" t="0"/>
          <a:stretch/>
        </p:blipFill>
        <p:spPr>
          <a:xfrm>
            <a:off x="1692801" y="3279925"/>
            <a:ext cx="5758400" cy="3390949"/>
          </a:xfrm>
          <a:prstGeom prst="rect">
            <a:avLst/>
          </a:prstGeom>
          <a:noFill/>
          <a:ln>
            <a:noFill/>
          </a:ln>
        </p:spPr>
      </p:pic>
      <p:sp>
        <p:nvSpPr>
          <p:cNvPr id="204" name="Google Shape;204;g2936c336ece_0_998"/>
          <p:cNvSpPr txBox="1"/>
          <p:nvPr/>
        </p:nvSpPr>
        <p:spPr>
          <a:xfrm>
            <a:off x="989763" y="216922"/>
            <a:ext cx="77787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A current is an electrical _______</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 in _______.</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b="0" i="0" lang="en-US" sz="3600" u="none" cap="none" strike="noStrike">
                <a:solidFill>
                  <a:schemeClr val="dk1"/>
                </a:solidFill>
                <a:latin typeface="Calibri"/>
                <a:ea typeface="Calibri"/>
                <a:cs typeface="Calibri"/>
                <a:sym typeface="Calibri"/>
              </a:rPr>
              <a:t>charge, motion</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b="0" i="0" lang="en-US" sz="3600" u="none" cap="none" strike="noStrike">
                <a:solidFill>
                  <a:schemeClr val="dk1"/>
                </a:solidFill>
                <a:latin typeface="Calibri"/>
                <a:ea typeface="Calibri"/>
                <a:cs typeface="Calibri"/>
                <a:sym typeface="Calibri"/>
              </a:rPr>
              <a:t>motion, charge</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descr="Questions" id="210" name="Google Shape;210;g29a0e60ffa9_0_2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1" name="Google Shape;211;g29a0e60ffa9_0_21"/>
          <p:cNvPicPr preferRelativeResize="0"/>
          <p:nvPr/>
        </p:nvPicPr>
        <p:blipFill rotWithShape="1">
          <a:blip r:embed="rId4">
            <a:alphaModFix/>
          </a:blip>
          <a:srcRect b="0" l="0" r="0" t="0"/>
          <a:stretch/>
        </p:blipFill>
        <p:spPr>
          <a:xfrm>
            <a:off x="1692801" y="3279925"/>
            <a:ext cx="5758400" cy="3390949"/>
          </a:xfrm>
          <a:prstGeom prst="rect">
            <a:avLst/>
          </a:prstGeom>
          <a:noFill/>
          <a:ln>
            <a:noFill/>
          </a:ln>
        </p:spPr>
      </p:pic>
      <p:sp>
        <p:nvSpPr>
          <p:cNvPr id="212" name="Google Shape;212;g29a0e60ffa9_0_21"/>
          <p:cNvSpPr txBox="1"/>
          <p:nvPr/>
        </p:nvSpPr>
        <p:spPr>
          <a:xfrm>
            <a:off x="989763" y="216922"/>
            <a:ext cx="77787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A current is an electrical _______</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 in _______.</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b="1" i="0" lang="en-US" sz="3600" u="none" cap="none" strike="noStrike">
                <a:solidFill>
                  <a:srgbClr val="FF0000"/>
                </a:solidFill>
                <a:latin typeface="Calibri"/>
                <a:ea typeface="Calibri"/>
                <a:cs typeface="Calibri"/>
                <a:sym typeface="Calibri"/>
              </a:rPr>
              <a:t>charge, motion</a:t>
            </a:r>
            <a:endParaRPr b="1" i="0" sz="3600" u="none" cap="none" strike="noStrike">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b="0" i="0" lang="en-US" sz="3600" u="none" cap="none" strike="noStrike">
                <a:solidFill>
                  <a:schemeClr val="dk1"/>
                </a:solidFill>
                <a:latin typeface="Calibri"/>
                <a:ea typeface="Calibri"/>
                <a:cs typeface="Calibri"/>
                <a:sym typeface="Calibri"/>
              </a:rPr>
              <a:t>motion, charge</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descr="Questions" id="218" name="Google Shape;218;g29c31cddc2b_0_1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29c31cddc2b_0_17"/>
          <p:cNvSpPr txBox="1"/>
          <p:nvPr/>
        </p:nvSpPr>
        <p:spPr>
          <a:xfrm>
            <a:off x="989763" y="216922"/>
            <a:ext cx="77787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conductor is a material that electricity _____ flow through</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can</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cannot</a:t>
            </a:r>
            <a:endParaRPr sz="3600">
              <a:solidFill>
                <a:schemeClr val="dk1"/>
              </a:solidFill>
              <a:latin typeface="Calibri"/>
              <a:ea typeface="Calibri"/>
              <a:cs typeface="Calibri"/>
              <a:sym typeface="Calibri"/>
            </a:endParaRPr>
          </a:p>
        </p:txBody>
      </p:sp>
      <p:pic>
        <p:nvPicPr>
          <p:cNvPr descr="conductor.jpg" id="220" name="Google Shape;220;g29c31cddc2b_0_17"/>
          <p:cNvPicPr preferRelativeResize="0"/>
          <p:nvPr/>
        </p:nvPicPr>
        <p:blipFill rotWithShape="1">
          <a:blip r:embed="rId4">
            <a:alphaModFix/>
          </a:blip>
          <a:srcRect b="0" l="-10916" r="-10916" t="0"/>
          <a:stretch/>
        </p:blipFill>
        <p:spPr>
          <a:xfrm>
            <a:off x="2413600" y="3079825"/>
            <a:ext cx="6532424" cy="3592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descr="Questions" id="226" name="Google Shape;226;g29c31cddc2b_0_2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29c31cddc2b_0_25"/>
          <p:cNvSpPr txBox="1"/>
          <p:nvPr/>
        </p:nvSpPr>
        <p:spPr>
          <a:xfrm>
            <a:off x="989763" y="216922"/>
            <a:ext cx="77787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conductor is a material that electricity _____ flow through</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can</a:t>
            </a:r>
            <a:endParaRPr sz="3600">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cannot</a:t>
            </a:r>
            <a:endParaRPr sz="3600">
              <a:solidFill>
                <a:schemeClr val="dk1"/>
              </a:solidFill>
              <a:latin typeface="Calibri"/>
              <a:ea typeface="Calibri"/>
              <a:cs typeface="Calibri"/>
              <a:sym typeface="Calibri"/>
            </a:endParaRPr>
          </a:p>
        </p:txBody>
      </p:sp>
      <p:pic>
        <p:nvPicPr>
          <p:cNvPr descr="conductor.jpg" id="228" name="Google Shape;228;g29c31cddc2b_0_25"/>
          <p:cNvPicPr preferRelativeResize="0"/>
          <p:nvPr/>
        </p:nvPicPr>
        <p:blipFill rotWithShape="1">
          <a:blip r:embed="rId4">
            <a:alphaModFix/>
          </a:blip>
          <a:srcRect b="0" l="-10916" r="-10916" t="0"/>
          <a:stretch/>
        </p:blipFill>
        <p:spPr>
          <a:xfrm>
            <a:off x="2413600" y="3079825"/>
            <a:ext cx="6532424" cy="3592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descr="Questions" id="234" name="Google Shape;234;g29c31cddc2b_0_3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29c31cddc2b_0_32"/>
          <p:cNvSpPr txBox="1"/>
          <p:nvPr/>
        </p:nvSpPr>
        <p:spPr>
          <a:xfrm>
            <a:off x="989763" y="216922"/>
            <a:ext cx="77787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An insulator is a material that electricity _____ flow through</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can</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cannot</a:t>
            </a:r>
            <a:endParaRPr sz="3600">
              <a:solidFill>
                <a:schemeClr val="dk1"/>
              </a:solidFill>
              <a:latin typeface="Calibri"/>
              <a:ea typeface="Calibri"/>
              <a:cs typeface="Calibri"/>
              <a:sym typeface="Calibri"/>
            </a:endParaRPr>
          </a:p>
        </p:txBody>
      </p:sp>
      <p:pic>
        <p:nvPicPr>
          <p:cNvPr descr="insulator.jpg" id="236" name="Google Shape;236;g29c31cddc2b_0_32"/>
          <p:cNvPicPr preferRelativeResize="0"/>
          <p:nvPr/>
        </p:nvPicPr>
        <p:blipFill rotWithShape="1">
          <a:blip r:embed="rId4">
            <a:alphaModFix/>
          </a:blip>
          <a:srcRect b="0" l="-10459" r="-10459" t="0"/>
          <a:stretch/>
        </p:blipFill>
        <p:spPr>
          <a:xfrm>
            <a:off x="2764449" y="3240503"/>
            <a:ext cx="6144726" cy="3379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descr="Questions" id="242" name="Google Shape;242;g29c31cddc2b_0_4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g29c31cddc2b_0_40"/>
          <p:cNvSpPr txBox="1"/>
          <p:nvPr/>
        </p:nvSpPr>
        <p:spPr>
          <a:xfrm>
            <a:off x="989763" y="216922"/>
            <a:ext cx="77787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An insulator is a material that electricity _____ flow through</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can</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cannot</a:t>
            </a:r>
            <a:endParaRPr sz="3600">
              <a:solidFill>
                <a:srgbClr val="FF0000"/>
              </a:solidFill>
              <a:latin typeface="Calibri"/>
              <a:ea typeface="Calibri"/>
              <a:cs typeface="Calibri"/>
              <a:sym typeface="Calibri"/>
            </a:endParaRPr>
          </a:p>
        </p:txBody>
      </p:sp>
      <p:pic>
        <p:nvPicPr>
          <p:cNvPr descr="insulator.jpg" id="244" name="Google Shape;244;g29c31cddc2b_0_40"/>
          <p:cNvPicPr preferRelativeResize="0"/>
          <p:nvPr/>
        </p:nvPicPr>
        <p:blipFill rotWithShape="1">
          <a:blip r:embed="rId4">
            <a:alphaModFix/>
          </a:blip>
          <a:srcRect b="0" l="-10459" r="-10459" t="0"/>
          <a:stretch/>
        </p:blipFill>
        <p:spPr>
          <a:xfrm>
            <a:off x="2764449" y="3240503"/>
            <a:ext cx="6144726" cy="3379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Resistance</a:t>
            </a:r>
            <a:endParaRPr b="0" i="0" sz="1400" u="none" cap="none" strike="noStrike">
              <a:solidFill>
                <a:srgbClr val="000000"/>
              </a:solidFill>
              <a:latin typeface="Arial"/>
              <a:ea typeface="Arial"/>
              <a:cs typeface="Arial"/>
              <a:sym typeface="Arial"/>
            </a:endParaRPr>
          </a:p>
        </p:txBody>
      </p:sp>
      <p:sp>
        <p:nvSpPr>
          <p:cNvPr descr="Artificial Intelligence" id="251" name="Google Shape;251;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52" name="Google Shape;252;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7e576c1a67_0_28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Resistance</a:t>
            </a:r>
            <a:r>
              <a:rPr b="1" lang="en-US" sz="3000">
                <a:solidFill>
                  <a:schemeClr val="dk1"/>
                </a:solidFill>
              </a:rPr>
              <a:t>: </a:t>
            </a:r>
            <a:r>
              <a:rPr lang="en-US" sz="3000">
                <a:solidFill>
                  <a:schemeClr val="dk1"/>
                </a:solidFill>
              </a:rPr>
              <a:t>measure of how difficult it is for an electric current to flow in a material </a:t>
            </a:r>
            <a:endParaRPr sz="3000"/>
          </a:p>
        </p:txBody>
      </p:sp>
      <p:sp>
        <p:nvSpPr>
          <p:cNvPr descr="Artificial Intelligence" id="259" name="Google Shape;259;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0" name="Google Shape;260;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descr="resistor.jpg" id="261" name="Google Shape;261;g27e576c1a67_0_281"/>
          <p:cNvPicPr preferRelativeResize="0"/>
          <p:nvPr/>
        </p:nvPicPr>
        <p:blipFill rotWithShape="1">
          <a:blip r:embed="rId5">
            <a:alphaModFix/>
          </a:blip>
          <a:srcRect b="0" l="-10575" r="-10563" t="0"/>
          <a:stretch/>
        </p:blipFill>
        <p:spPr>
          <a:xfrm>
            <a:off x="1175249" y="2715750"/>
            <a:ext cx="6793496" cy="3736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Resistance</a:t>
            </a:r>
            <a:endParaRPr b="0" i="0" sz="1800" u="none" cap="none" strike="noStrike">
              <a:solidFill>
                <a:srgbClr val="000000"/>
              </a:solidFill>
              <a:latin typeface="Calibri"/>
              <a:ea typeface="Calibri"/>
              <a:cs typeface="Calibri"/>
              <a:sym typeface="Calibri"/>
            </a:endParaRPr>
          </a:p>
        </p:txBody>
      </p:sp>
      <p:pic>
        <p:nvPicPr>
          <p:cNvPr descr="resistor.jpg" id="128" name="Google Shape;128;p2"/>
          <p:cNvPicPr preferRelativeResize="0"/>
          <p:nvPr/>
        </p:nvPicPr>
        <p:blipFill rotWithShape="1">
          <a:blip r:embed="rId3">
            <a:alphaModFix/>
          </a:blip>
          <a:srcRect b="0" l="-10575" r="-10563" t="0"/>
          <a:stretch/>
        </p:blipFill>
        <p:spPr>
          <a:xfrm>
            <a:off x="457196" y="1638863"/>
            <a:ext cx="8229600" cy="45259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descr="Questions" id="267" name="Google Shape;267;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936c336ece_0_1123"/>
          <p:cNvSpPr txBox="1"/>
          <p:nvPr>
            <p:ph type="ctrTitle"/>
          </p:nvPr>
        </p:nvSpPr>
        <p:spPr>
          <a:xfrm>
            <a:off x="685800" y="485480"/>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What is resistance?</a:t>
            </a:r>
            <a:endParaRPr sz="3600"/>
          </a:p>
        </p:txBody>
      </p:sp>
      <p:sp>
        <p:nvSpPr>
          <p:cNvPr descr="Questions" id="274" name="Google Shape;274;g2936c336ece_0_112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istor.jpg" id="275" name="Google Shape;275;g2936c336ece_0_1123"/>
          <p:cNvPicPr preferRelativeResize="0"/>
          <p:nvPr/>
        </p:nvPicPr>
        <p:blipFill rotWithShape="1">
          <a:blip r:embed="rId4">
            <a:alphaModFix/>
          </a:blip>
          <a:srcRect b="0" l="-10575" r="-10563" t="0"/>
          <a:stretch/>
        </p:blipFill>
        <p:spPr>
          <a:xfrm>
            <a:off x="1175249" y="2152225"/>
            <a:ext cx="6793496" cy="3736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82" name="Google Shape;282;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descr="Artificial Intelligence" id="287" name="Google Shape;287;g29a0e60ffa9_0_3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29a0e60ffa9_0_32"/>
          <p:cNvSpPr txBox="1"/>
          <p:nvPr/>
        </p:nvSpPr>
        <p:spPr>
          <a:xfrm>
            <a:off x="875900" y="422875"/>
            <a:ext cx="8058000" cy="1467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Some objects have more resistance than others</a:t>
            </a:r>
            <a:r>
              <a:rPr b="0" i="0" lang="en-US" sz="3000" u="none" cap="none" strike="noStrike">
                <a:solidFill>
                  <a:schemeClr val="dk1"/>
                </a:solidFill>
                <a:latin typeface="Calibri"/>
                <a:ea typeface="Calibri"/>
                <a:cs typeface="Calibri"/>
                <a:sym typeface="Calibri"/>
              </a:rPr>
              <a:t>.</a:t>
            </a:r>
            <a:r>
              <a:rPr lang="en-US" sz="3000">
                <a:solidFill>
                  <a:schemeClr val="dk1"/>
                </a:solidFill>
                <a:latin typeface="Calibri"/>
                <a:ea typeface="Calibri"/>
                <a:cs typeface="Calibri"/>
                <a:sym typeface="Calibri"/>
              </a:rPr>
              <a:t> Objects can have high or low resistance. </a:t>
            </a:r>
            <a:endParaRPr b="0" i="0" sz="3000" u="none" cap="none" strike="noStrike">
              <a:solidFill>
                <a:srgbClr val="000000"/>
              </a:solidFill>
              <a:latin typeface="Arial"/>
              <a:ea typeface="Arial"/>
              <a:cs typeface="Arial"/>
              <a:sym typeface="Arial"/>
            </a:endParaRPr>
          </a:p>
        </p:txBody>
      </p:sp>
      <p:pic>
        <p:nvPicPr>
          <p:cNvPr id="289" name="Google Shape;289;g29a0e60ffa9_0_32"/>
          <p:cNvPicPr preferRelativeResize="0"/>
          <p:nvPr/>
        </p:nvPicPr>
        <p:blipFill>
          <a:blip r:embed="rId4">
            <a:alphaModFix/>
          </a:blip>
          <a:stretch>
            <a:fillRect/>
          </a:stretch>
        </p:blipFill>
        <p:spPr>
          <a:xfrm>
            <a:off x="2590800" y="2201875"/>
            <a:ext cx="3962400" cy="3962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descr="Artificial Intelligence" id="294" name="Google Shape;294;g29c31cddc2b_0_4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29c31cddc2b_0_49"/>
          <p:cNvSpPr txBox="1"/>
          <p:nvPr/>
        </p:nvSpPr>
        <p:spPr>
          <a:xfrm>
            <a:off x="929100" y="433500"/>
            <a:ext cx="7887600" cy="153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High resistance means that it is difficult for electricity to flow through the object. Examples are wood and rubber.</a:t>
            </a:r>
            <a:endParaRPr b="0" i="0" sz="3000" u="none" cap="none" strike="noStrike">
              <a:solidFill>
                <a:srgbClr val="000000"/>
              </a:solidFill>
              <a:latin typeface="Arial"/>
              <a:ea typeface="Arial"/>
              <a:cs typeface="Arial"/>
              <a:sym typeface="Arial"/>
            </a:endParaRPr>
          </a:p>
        </p:txBody>
      </p:sp>
      <p:pic>
        <p:nvPicPr>
          <p:cNvPr descr="umber &amp; Composites" id="296" name="Google Shape;296;g29c31cddc2b_0_49"/>
          <p:cNvPicPr preferRelativeResize="0"/>
          <p:nvPr/>
        </p:nvPicPr>
        <p:blipFill rotWithShape="1">
          <a:blip r:embed="rId4">
            <a:alphaModFix/>
          </a:blip>
          <a:srcRect b="0" l="0" r="0" t="0"/>
          <a:stretch/>
        </p:blipFill>
        <p:spPr>
          <a:xfrm>
            <a:off x="1153100" y="2519100"/>
            <a:ext cx="3040175" cy="3040175"/>
          </a:xfrm>
          <a:prstGeom prst="rect">
            <a:avLst/>
          </a:prstGeom>
          <a:noFill/>
          <a:ln>
            <a:noFill/>
          </a:ln>
        </p:spPr>
      </p:pic>
      <p:pic>
        <p:nvPicPr>
          <p:cNvPr descr="hina Gloves Latex Household Rubber Cleaning Glove Kitchen Rubber .." id="297" name="Google Shape;297;g29c31cddc2b_0_49"/>
          <p:cNvPicPr preferRelativeResize="0"/>
          <p:nvPr/>
        </p:nvPicPr>
        <p:blipFill rotWithShape="1">
          <a:blip r:embed="rId5">
            <a:alphaModFix/>
          </a:blip>
          <a:srcRect b="0" l="0" r="0" t="0"/>
          <a:stretch/>
        </p:blipFill>
        <p:spPr>
          <a:xfrm>
            <a:off x="4733450" y="2439325"/>
            <a:ext cx="2943250" cy="2943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descr="Artificial Intelligence" id="302" name="Google Shape;302;g29a0e60ffa9_0_12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29a0e60ffa9_0_120"/>
          <p:cNvSpPr txBox="1"/>
          <p:nvPr/>
        </p:nvSpPr>
        <p:spPr>
          <a:xfrm>
            <a:off x="844025" y="405675"/>
            <a:ext cx="8111100" cy="1347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Low</a:t>
            </a:r>
            <a:r>
              <a:rPr lang="en-US" sz="3000">
                <a:solidFill>
                  <a:schemeClr val="dk1"/>
                </a:solidFill>
                <a:latin typeface="Calibri"/>
                <a:ea typeface="Calibri"/>
                <a:cs typeface="Calibri"/>
                <a:sym typeface="Calibri"/>
              </a:rPr>
              <a:t> resistance means that it is not difficult for electricity to flow through the object. Examples are copper and gold.</a:t>
            </a:r>
            <a:endParaRPr b="0" i="0" sz="3000" u="none" cap="none" strike="noStrike">
              <a:solidFill>
                <a:srgbClr val="000000"/>
              </a:solidFill>
              <a:latin typeface="Arial"/>
              <a:ea typeface="Arial"/>
              <a:cs typeface="Arial"/>
              <a:sym typeface="Arial"/>
            </a:endParaRPr>
          </a:p>
        </p:txBody>
      </p:sp>
      <p:pic>
        <p:nvPicPr>
          <p:cNvPr id="304" name="Google Shape;304;g29a0e60ffa9_0_120"/>
          <p:cNvPicPr preferRelativeResize="0"/>
          <p:nvPr/>
        </p:nvPicPr>
        <p:blipFill>
          <a:blip r:embed="rId4">
            <a:alphaModFix/>
          </a:blip>
          <a:stretch>
            <a:fillRect/>
          </a:stretch>
        </p:blipFill>
        <p:spPr>
          <a:xfrm>
            <a:off x="907325" y="2708875"/>
            <a:ext cx="3593400" cy="2699551"/>
          </a:xfrm>
          <a:prstGeom prst="rect">
            <a:avLst/>
          </a:prstGeom>
          <a:noFill/>
          <a:ln>
            <a:noFill/>
          </a:ln>
        </p:spPr>
      </p:pic>
      <p:pic>
        <p:nvPicPr>
          <p:cNvPr id="305" name="Google Shape;305;g29a0e60ffa9_0_120"/>
          <p:cNvPicPr preferRelativeResize="0"/>
          <p:nvPr/>
        </p:nvPicPr>
        <p:blipFill>
          <a:blip r:embed="rId5">
            <a:alphaModFix/>
          </a:blip>
          <a:stretch>
            <a:fillRect/>
          </a:stretch>
        </p:blipFill>
        <p:spPr>
          <a:xfrm>
            <a:off x="4844525" y="2628239"/>
            <a:ext cx="3814451" cy="28608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descr="Questions" id="311" name="Google Shape;311;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descr="Questions" id="317" name="Google Shape;317;g28c7b7e697c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28c7b7e697c_0_78"/>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Some objects have more resistance than others. Objects can have _____ or _____ resistance.</a:t>
            </a:r>
            <a:endParaRPr sz="3000">
              <a:solidFill>
                <a:schemeClr val="dk1"/>
              </a:solidFill>
              <a:latin typeface="Calibri"/>
              <a:ea typeface="Calibri"/>
              <a:cs typeface="Calibri"/>
              <a:sym typeface="Calibri"/>
            </a:endParaRPr>
          </a:p>
        </p:txBody>
      </p:sp>
      <p:pic>
        <p:nvPicPr>
          <p:cNvPr id="319" name="Google Shape;319;g28c7b7e697c_0_78"/>
          <p:cNvPicPr preferRelativeResize="0"/>
          <p:nvPr/>
        </p:nvPicPr>
        <p:blipFill>
          <a:blip r:embed="rId4">
            <a:alphaModFix/>
          </a:blip>
          <a:stretch>
            <a:fillRect/>
          </a:stretch>
        </p:blipFill>
        <p:spPr>
          <a:xfrm>
            <a:off x="5270200" y="3081000"/>
            <a:ext cx="3189600" cy="3189600"/>
          </a:xfrm>
          <a:prstGeom prst="rect">
            <a:avLst/>
          </a:prstGeom>
          <a:noFill/>
          <a:ln>
            <a:noFill/>
          </a:ln>
        </p:spPr>
      </p:pic>
      <p:sp>
        <p:nvSpPr>
          <p:cNvPr id="320" name="Google Shape;320;g28c7b7e697c_0_78"/>
          <p:cNvSpPr txBox="1"/>
          <p:nvPr/>
        </p:nvSpPr>
        <p:spPr>
          <a:xfrm>
            <a:off x="5830700" y="3283025"/>
            <a:ext cx="574200" cy="552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321" name="Google Shape;321;g28c7b7e697c_0_78"/>
          <p:cNvSpPr txBox="1"/>
          <p:nvPr/>
        </p:nvSpPr>
        <p:spPr>
          <a:xfrm>
            <a:off x="7216475" y="4785775"/>
            <a:ext cx="676800" cy="552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322" name="Google Shape;322;g28c7b7e697c_0_78"/>
          <p:cNvSpPr txBox="1"/>
          <p:nvPr/>
        </p:nvSpPr>
        <p:spPr>
          <a:xfrm>
            <a:off x="844025" y="2570650"/>
            <a:ext cx="3189600" cy="26262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cold, hot</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high, low</a:t>
            </a:r>
            <a:endParaRPr sz="32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descr="Questions" id="328" name="Google Shape;328;g29c31cddc2b_0_6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29c31cddc2b_0_64"/>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Some objects have more resistance than others. Objects can have _____ or _____ resistance.</a:t>
            </a:r>
            <a:endParaRPr sz="3000">
              <a:solidFill>
                <a:schemeClr val="dk1"/>
              </a:solidFill>
              <a:latin typeface="Calibri"/>
              <a:ea typeface="Calibri"/>
              <a:cs typeface="Calibri"/>
              <a:sym typeface="Calibri"/>
            </a:endParaRPr>
          </a:p>
        </p:txBody>
      </p:sp>
      <p:pic>
        <p:nvPicPr>
          <p:cNvPr id="330" name="Google Shape;330;g29c31cddc2b_0_64"/>
          <p:cNvPicPr preferRelativeResize="0"/>
          <p:nvPr/>
        </p:nvPicPr>
        <p:blipFill>
          <a:blip r:embed="rId4">
            <a:alphaModFix/>
          </a:blip>
          <a:stretch>
            <a:fillRect/>
          </a:stretch>
        </p:blipFill>
        <p:spPr>
          <a:xfrm>
            <a:off x="5270200" y="3081000"/>
            <a:ext cx="3189600" cy="3189600"/>
          </a:xfrm>
          <a:prstGeom prst="rect">
            <a:avLst/>
          </a:prstGeom>
          <a:noFill/>
          <a:ln>
            <a:noFill/>
          </a:ln>
        </p:spPr>
      </p:pic>
      <p:sp>
        <p:nvSpPr>
          <p:cNvPr id="331" name="Google Shape;331;g29c31cddc2b_0_64"/>
          <p:cNvSpPr txBox="1"/>
          <p:nvPr/>
        </p:nvSpPr>
        <p:spPr>
          <a:xfrm>
            <a:off x="844025" y="2570650"/>
            <a:ext cx="3189600" cy="26262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cold, hot</a:t>
            </a:r>
            <a:endParaRPr sz="3200">
              <a:solidFill>
                <a:schemeClr val="dk1"/>
              </a:solidFill>
              <a:latin typeface="Calibri"/>
              <a:ea typeface="Calibri"/>
              <a:cs typeface="Calibri"/>
              <a:sym typeface="Calibri"/>
            </a:endParaRPr>
          </a:p>
          <a:p>
            <a:pPr indent="-431800" lvl="0" marL="457200" rtl="0" algn="l">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high, low</a:t>
            </a:r>
            <a:endParaRPr sz="3200">
              <a:solidFill>
                <a:srgbClr val="FF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descr="Questions" id="337" name="Google Shape;337;g29a0e60ffa9_0_15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29a0e60ffa9_0_151"/>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Name two examples of objects with high resistance.</a:t>
            </a:r>
            <a:endParaRPr b="1" i="0" sz="3000" u="none" cap="none" strike="noStrike">
              <a:solidFill>
                <a:srgbClr val="FF0000"/>
              </a:solidFill>
              <a:latin typeface="Calibri"/>
              <a:ea typeface="Calibri"/>
              <a:cs typeface="Calibri"/>
              <a:sym typeface="Calibri"/>
            </a:endParaRPr>
          </a:p>
        </p:txBody>
      </p:sp>
      <p:pic>
        <p:nvPicPr>
          <p:cNvPr descr="umber &amp; Composites" id="339" name="Google Shape;339;g29a0e60ffa9_0_151"/>
          <p:cNvPicPr preferRelativeResize="0"/>
          <p:nvPr/>
        </p:nvPicPr>
        <p:blipFill rotWithShape="1">
          <a:blip r:embed="rId4">
            <a:alphaModFix/>
          </a:blip>
          <a:srcRect b="0" l="0" r="0" t="0"/>
          <a:stretch/>
        </p:blipFill>
        <p:spPr>
          <a:xfrm>
            <a:off x="1153100" y="2519100"/>
            <a:ext cx="3040175" cy="3040175"/>
          </a:xfrm>
          <a:prstGeom prst="rect">
            <a:avLst/>
          </a:prstGeom>
          <a:noFill/>
          <a:ln>
            <a:noFill/>
          </a:ln>
        </p:spPr>
      </p:pic>
      <p:pic>
        <p:nvPicPr>
          <p:cNvPr descr="hina Gloves Latex Household Rubber Cleaning Glove Kitchen Rubber .." id="340" name="Google Shape;340;g29a0e60ffa9_0_151"/>
          <p:cNvPicPr preferRelativeResize="0"/>
          <p:nvPr/>
        </p:nvPicPr>
        <p:blipFill rotWithShape="1">
          <a:blip r:embed="rId5">
            <a:alphaModFix/>
          </a:blip>
          <a:srcRect b="0" l="0" r="0" t="0"/>
          <a:stretch/>
        </p:blipFill>
        <p:spPr>
          <a:xfrm>
            <a:off x="4733450" y="2439325"/>
            <a:ext cx="2943250" cy="2943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936c336ece_0_30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936c336ece_0_300"/>
          <p:cNvSpPr txBox="1"/>
          <p:nvPr/>
        </p:nvSpPr>
        <p:spPr>
          <a:xfrm>
            <a:off x="722555"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How is electricity transmitted and used in daily life?</a:t>
            </a:r>
            <a:endParaRPr b="0" i="0" sz="1400" u="none" cap="none" strike="noStrike">
              <a:solidFill>
                <a:srgbClr val="000000"/>
              </a:solidFill>
              <a:latin typeface="Arial"/>
              <a:ea typeface="Arial"/>
              <a:cs typeface="Arial"/>
              <a:sym typeface="Arial"/>
            </a:endParaRPr>
          </a:p>
        </p:txBody>
      </p:sp>
      <p:pic>
        <p:nvPicPr>
          <p:cNvPr id="136" name="Google Shape;136;g2936c336ece_0_300"/>
          <p:cNvPicPr preferRelativeResize="0"/>
          <p:nvPr/>
        </p:nvPicPr>
        <p:blipFill rotWithShape="1">
          <a:blip r:embed="rId4">
            <a:alphaModFix/>
          </a:blip>
          <a:srcRect b="0" l="0" r="0" t="0"/>
          <a:stretch/>
        </p:blipFill>
        <p:spPr>
          <a:xfrm>
            <a:off x="152400" y="1466284"/>
            <a:ext cx="8839204" cy="403346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descr="Questions" id="346" name="Google Shape;346;g29c31cddc2b_0_7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29c31cddc2b_0_76"/>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Name two examples of objects with low resistance.</a:t>
            </a:r>
            <a:endParaRPr b="1" i="0" sz="3000" u="none" cap="none" strike="noStrike">
              <a:solidFill>
                <a:srgbClr val="FF0000"/>
              </a:solidFill>
              <a:latin typeface="Calibri"/>
              <a:ea typeface="Calibri"/>
              <a:cs typeface="Calibri"/>
              <a:sym typeface="Calibri"/>
            </a:endParaRPr>
          </a:p>
        </p:txBody>
      </p:sp>
      <p:pic>
        <p:nvPicPr>
          <p:cNvPr id="348" name="Google Shape;348;g29c31cddc2b_0_76"/>
          <p:cNvPicPr preferRelativeResize="0"/>
          <p:nvPr/>
        </p:nvPicPr>
        <p:blipFill>
          <a:blip r:embed="rId4">
            <a:alphaModFix/>
          </a:blip>
          <a:stretch>
            <a:fillRect/>
          </a:stretch>
        </p:blipFill>
        <p:spPr>
          <a:xfrm>
            <a:off x="907325" y="2708875"/>
            <a:ext cx="3593400" cy="2699551"/>
          </a:xfrm>
          <a:prstGeom prst="rect">
            <a:avLst/>
          </a:prstGeom>
          <a:noFill/>
          <a:ln>
            <a:noFill/>
          </a:ln>
        </p:spPr>
      </p:pic>
      <p:pic>
        <p:nvPicPr>
          <p:cNvPr id="349" name="Google Shape;349;g29c31cddc2b_0_76"/>
          <p:cNvPicPr preferRelativeResize="0"/>
          <p:nvPr/>
        </p:nvPicPr>
        <p:blipFill>
          <a:blip r:embed="rId5">
            <a:alphaModFix/>
          </a:blip>
          <a:stretch>
            <a:fillRect/>
          </a:stretch>
        </p:blipFill>
        <p:spPr>
          <a:xfrm>
            <a:off x="4844525" y="2628239"/>
            <a:ext cx="3814451" cy="28608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descr="Artificial Intelligence" id="355" name="Google Shape;355;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56" name="Google Shape;356;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936c336ece_0_1"/>
          <p:cNvSpPr txBox="1"/>
          <p:nvPr/>
        </p:nvSpPr>
        <p:spPr>
          <a:xfrm>
            <a:off x="1369300" y="146275"/>
            <a:ext cx="7213500" cy="1523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900">
                <a:solidFill>
                  <a:schemeClr val="dk1"/>
                </a:solidFill>
                <a:latin typeface="Calibri"/>
                <a:ea typeface="Calibri"/>
                <a:cs typeface="Calibri"/>
                <a:sym typeface="Calibri"/>
              </a:rPr>
              <a:t>A </a:t>
            </a:r>
            <a:r>
              <a:rPr lang="en-US" sz="2900">
                <a:solidFill>
                  <a:schemeClr val="dk1"/>
                </a:solidFill>
                <a:latin typeface="Calibri"/>
                <a:ea typeface="Calibri"/>
                <a:cs typeface="Calibri"/>
                <a:sym typeface="Calibri"/>
              </a:rPr>
              <a:t>light bulb</a:t>
            </a:r>
            <a:r>
              <a:rPr lang="en-US" sz="2900">
                <a:solidFill>
                  <a:schemeClr val="dk1"/>
                </a:solidFill>
                <a:latin typeface="Calibri"/>
                <a:ea typeface="Calibri"/>
                <a:cs typeface="Calibri"/>
                <a:sym typeface="Calibri"/>
              </a:rPr>
              <a:t> has resistance. The filament in a light bulb has low resistance and allows electricity to easily flow to produce light.</a:t>
            </a:r>
            <a:endParaRPr b="0" i="0" sz="2900" u="none" cap="none" strike="noStrike">
              <a:solidFill>
                <a:srgbClr val="000000"/>
              </a:solidFill>
              <a:latin typeface="Arial"/>
              <a:ea typeface="Arial"/>
              <a:cs typeface="Arial"/>
              <a:sym typeface="Arial"/>
            </a:endParaRPr>
          </a:p>
        </p:txBody>
      </p:sp>
      <p:sp>
        <p:nvSpPr>
          <p:cNvPr descr="Artificial Intelligence" id="363" name="Google Shape;363;g2936c336ece_0_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4" name="Google Shape;364;g2936c336ece_0_1"/>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65" name="Google Shape;365;g2936c336ece_0_1"/>
          <p:cNvPicPr preferRelativeResize="0"/>
          <p:nvPr/>
        </p:nvPicPr>
        <p:blipFill>
          <a:blip r:embed="rId5">
            <a:alphaModFix/>
          </a:blip>
          <a:stretch>
            <a:fillRect/>
          </a:stretch>
        </p:blipFill>
        <p:spPr>
          <a:xfrm>
            <a:off x="1982725" y="2014125"/>
            <a:ext cx="5178550" cy="3694450"/>
          </a:xfrm>
          <a:prstGeom prst="rect">
            <a:avLst/>
          </a:prstGeom>
          <a:noFill/>
          <a:ln>
            <a:noFill/>
          </a:ln>
        </p:spPr>
      </p:pic>
      <p:sp>
        <p:nvSpPr>
          <p:cNvPr id="366" name="Google Shape;366;g2936c336ece_0_1"/>
          <p:cNvSpPr/>
          <p:nvPr/>
        </p:nvSpPr>
        <p:spPr>
          <a:xfrm>
            <a:off x="2162450" y="4027300"/>
            <a:ext cx="2179800" cy="1701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7" name="Google Shape;367;g2936c336ece_0_1"/>
          <p:cNvSpPr txBox="1"/>
          <p:nvPr/>
        </p:nvSpPr>
        <p:spPr>
          <a:xfrm>
            <a:off x="525050" y="3718975"/>
            <a:ext cx="1573500" cy="7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filament</a:t>
            </a:r>
            <a:endParaRPr sz="32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936c336ece_0_8"/>
          <p:cNvSpPr txBox="1"/>
          <p:nvPr/>
        </p:nvSpPr>
        <p:spPr>
          <a:xfrm>
            <a:off x="325450" y="601800"/>
            <a:ext cx="8016600" cy="1523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200"/>
              <a:buFont typeface="Calibri"/>
              <a:buNone/>
            </a:pPr>
            <a:r>
              <a:rPr lang="en-US" sz="2900">
                <a:latin typeface="Calibri"/>
                <a:ea typeface="Calibri"/>
                <a:cs typeface="Calibri"/>
                <a:sym typeface="Calibri"/>
              </a:rPr>
              <a:t>An electric stove also has resistance. The heating elements on the stove have low resistance and allow electricity to easily flow to produce heat.</a:t>
            </a:r>
            <a:endParaRPr b="0" i="0" sz="2900" u="none" cap="none" strike="noStrike">
              <a:solidFill>
                <a:srgbClr val="000000"/>
              </a:solidFill>
              <a:latin typeface="Calibri"/>
              <a:ea typeface="Calibri"/>
              <a:cs typeface="Calibri"/>
              <a:sym typeface="Calibri"/>
            </a:endParaRPr>
          </a:p>
        </p:txBody>
      </p:sp>
      <p:sp>
        <p:nvSpPr>
          <p:cNvPr descr="Artificial Intelligence" id="374" name="Google Shape;374;g2936c336ece_0_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5" name="Google Shape;375;g2936c336ece_0_8"/>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76" name="Google Shape;376;g2936c336ece_0_8"/>
          <p:cNvPicPr preferRelativeResize="0"/>
          <p:nvPr/>
        </p:nvPicPr>
        <p:blipFill>
          <a:blip r:embed="rId5">
            <a:alphaModFix/>
          </a:blip>
          <a:stretch>
            <a:fillRect/>
          </a:stretch>
        </p:blipFill>
        <p:spPr>
          <a:xfrm>
            <a:off x="1786013" y="2462825"/>
            <a:ext cx="5571973" cy="41789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descr="Artificial Intelligence" id="382" name="Google Shape;382;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83" name="Google Shape;383;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descr="Artificial Intelligence" id="389" name="Google Shape;389;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0" name="Google Shape;390;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391" name="Google Shape;391;g25e11802ac4_0_864"/>
          <p:cNvSpPr txBox="1"/>
          <p:nvPr/>
        </p:nvSpPr>
        <p:spPr>
          <a:xfrm>
            <a:off x="644750" y="626350"/>
            <a:ext cx="79041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perfect vacuum is a non-example of resistance. Perfect vacuums do not have matter and because of this, it is not possible to have resistance.</a:t>
            </a:r>
            <a:endParaRPr b="0" i="0" sz="2400" u="none" cap="none" strike="noStrike">
              <a:solidFill>
                <a:srgbClr val="000000"/>
              </a:solidFill>
              <a:latin typeface="Arial"/>
              <a:ea typeface="Arial"/>
              <a:cs typeface="Arial"/>
              <a:sym typeface="Arial"/>
            </a:endParaRPr>
          </a:p>
        </p:txBody>
      </p:sp>
      <p:pic>
        <p:nvPicPr>
          <p:cNvPr id="392" name="Google Shape;392;g25e11802ac4_0_864"/>
          <p:cNvPicPr preferRelativeResize="0"/>
          <p:nvPr/>
        </p:nvPicPr>
        <p:blipFill>
          <a:blip r:embed="rId5">
            <a:alphaModFix/>
          </a:blip>
          <a:stretch>
            <a:fillRect/>
          </a:stretch>
        </p:blipFill>
        <p:spPr>
          <a:xfrm>
            <a:off x="1906513" y="2123250"/>
            <a:ext cx="5380575" cy="44972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descr="Artificial Intelligence" id="398" name="Google Shape;398;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9" name="Google Shape;399;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00" name="Google Shape;400;g25e11802ac4_0_780"/>
          <p:cNvSpPr txBox="1"/>
          <p:nvPr/>
        </p:nvSpPr>
        <p:spPr>
          <a:xfrm>
            <a:off x="249575" y="427700"/>
            <a:ext cx="8609400" cy="1470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400"/>
              <a:buFont typeface="Arial"/>
              <a:buNone/>
            </a:pPr>
            <a:r>
              <a:rPr lang="en-US" sz="2400">
                <a:latin typeface="Calibri"/>
                <a:ea typeface="Calibri"/>
                <a:cs typeface="Calibri"/>
                <a:sym typeface="Calibri"/>
              </a:rPr>
              <a:t>A black hole in space is another non-example of resistance. Black holes do not have matter and therefore, it is not possible to have resistance.</a:t>
            </a:r>
            <a:endParaRPr b="0" i="0" sz="2400" u="none" cap="none" strike="noStrike">
              <a:solidFill>
                <a:srgbClr val="000000"/>
              </a:solidFill>
              <a:latin typeface="Calibri"/>
              <a:ea typeface="Calibri"/>
              <a:cs typeface="Calibri"/>
              <a:sym typeface="Calibri"/>
            </a:endParaRPr>
          </a:p>
        </p:txBody>
      </p:sp>
      <p:pic>
        <p:nvPicPr>
          <p:cNvPr id="401" name="Google Shape;401;g25e11802ac4_0_780"/>
          <p:cNvPicPr preferRelativeResize="0"/>
          <p:nvPr/>
        </p:nvPicPr>
        <p:blipFill>
          <a:blip r:embed="rId5">
            <a:alphaModFix/>
          </a:blip>
          <a:stretch>
            <a:fillRect/>
          </a:stretch>
        </p:blipFill>
        <p:spPr>
          <a:xfrm>
            <a:off x="1461963" y="1897700"/>
            <a:ext cx="6184616" cy="4655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descr="Questions" id="407" name="Google Shape;407;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936c336ece_0_20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Which is an example of having resistance</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14" name="Google Shape;414;g2936c336ece_0_20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5" name="Google Shape;415;g2936c336ece_0_20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16" name="Google Shape;416;g2936c336ece_0_20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17" name="Google Shape;417;g2936c336ece_0_209"/>
          <p:cNvPicPr preferRelativeResize="0"/>
          <p:nvPr/>
        </p:nvPicPr>
        <p:blipFill>
          <a:blip r:embed="rId5">
            <a:alphaModFix/>
          </a:blip>
          <a:stretch>
            <a:fillRect/>
          </a:stretch>
        </p:blipFill>
        <p:spPr>
          <a:xfrm>
            <a:off x="592475" y="2661162"/>
            <a:ext cx="3411500" cy="2808325"/>
          </a:xfrm>
          <a:prstGeom prst="rect">
            <a:avLst/>
          </a:prstGeom>
          <a:noFill/>
          <a:ln>
            <a:noFill/>
          </a:ln>
        </p:spPr>
      </p:pic>
      <p:pic>
        <p:nvPicPr>
          <p:cNvPr id="418" name="Google Shape;418;g2936c336ece_0_209"/>
          <p:cNvPicPr preferRelativeResize="0"/>
          <p:nvPr/>
        </p:nvPicPr>
        <p:blipFill>
          <a:blip r:embed="rId6">
            <a:alphaModFix/>
          </a:blip>
          <a:stretch>
            <a:fillRect/>
          </a:stretch>
        </p:blipFill>
        <p:spPr>
          <a:xfrm>
            <a:off x="5095294" y="2781307"/>
            <a:ext cx="3411499" cy="256803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9c31cddc2b_0_98"/>
          <p:cNvSpPr/>
          <p:nvPr/>
        </p:nvSpPr>
        <p:spPr>
          <a:xfrm>
            <a:off x="115275" y="1549925"/>
            <a:ext cx="4365900" cy="5156700"/>
          </a:xfrm>
          <a:prstGeom prst="roundRect">
            <a:avLst>
              <a:gd fmla="val 16667" name="adj"/>
            </a:avLst>
          </a:prstGeom>
          <a:solidFill>
            <a:schemeClr val="lt1"/>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5" name="Google Shape;425;g29c31cddc2b_0_98"/>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Which is an example of having resistance</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26" name="Google Shape;426;g29c31cddc2b_0_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7" name="Google Shape;427;g29c31cddc2b_0_98"/>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28" name="Google Shape;428;g29c31cddc2b_0_98"/>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29" name="Google Shape;429;g29c31cddc2b_0_98"/>
          <p:cNvPicPr preferRelativeResize="0"/>
          <p:nvPr/>
        </p:nvPicPr>
        <p:blipFill>
          <a:blip r:embed="rId5">
            <a:alphaModFix/>
          </a:blip>
          <a:stretch>
            <a:fillRect/>
          </a:stretch>
        </p:blipFill>
        <p:spPr>
          <a:xfrm>
            <a:off x="592475" y="2661162"/>
            <a:ext cx="3411500" cy="2808325"/>
          </a:xfrm>
          <a:prstGeom prst="rect">
            <a:avLst/>
          </a:prstGeom>
          <a:noFill/>
          <a:ln>
            <a:noFill/>
          </a:ln>
        </p:spPr>
      </p:pic>
      <p:pic>
        <p:nvPicPr>
          <p:cNvPr id="430" name="Google Shape;430;g29c31cddc2b_0_98"/>
          <p:cNvPicPr preferRelativeResize="0"/>
          <p:nvPr/>
        </p:nvPicPr>
        <p:blipFill>
          <a:blip r:embed="rId6">
            <a:alphaModFix/>
          </a:blip>
          <a:stretch>
            <a:fillRect/>
          </a:stretch>
        </p:blipFill>
        <p:spPr>
          <a:xfrm>
            <a:off x="5095294" y="2781307"/>
            <a:ext cx="3411499" cy="25680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descr="Rewind" id="142" name="Google Shape;142;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37" name="Google Shape;437;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descr="Rewind" id="443" name="Google Shape;443;g2936c336ece_0_1288"/>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g2936c336ece_0_1288"/>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Resistance</a:t>
            </a:r>
            <a:r>
              <a:rPr b="1" lang="en-US" sz="3000">
                <a:solidFill>
                  <a:schemeClr val="dk1"/>
                </a:solidFill>
              </a:rPr>
              <a:t>: </a:t>
            </a:r>
            <a:r>
              <a:rPr lang="en-US" sz="3000">
                <a:solidFill>
                  <a:schemeClr val="dk1"/>
                </a:solidFill>
              </a:rPr>
              <a:t>measure of how difficult it is for an electric current to flow in a material </a:t>
            </a:r>
            <a:endParaRPr sz="3000"/>
          </a:p>
        </p:txBody>
      </p:sp>
      <p:pic>
        <p:nvPicPr>
          <p:cNvPr descr="resistor.jpg" id="445" name="Google Shape;445;g2936c336ece_0_1288"/>
          <p:cNvPicPr preferRelativeResize="0"/>
          <p:nvPr/>
        </p:nvPicPr>
        <p:blipFill rotWithShape="1">
          <a:blip r:embed="rId4">
            <a:alphaModFix/>
          </a:blip>
          <a:srcRect b="0" l="-10575" r="-10563" t="0"/>
          <a:stretch/>
        </p:blipFill>
        <p:spPr>
          <a:xfrm>
            <a:off x="1175249" y="2715750"/>
            <a:ext cx="6793496" cy="3736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52" name="Google Shape;452;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53" name="Google Shape;453;g25e11802ac4_0_1976"/>
          <p:cNvCxnSpPr>
            <a:stCxn id="454" idx="4"/>
            <a:endCxn id="451"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55" name="Google Shape;455;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56" name="Google Shape;456;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54" name="Google Shape;454;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63" name="Google Shape;463;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64" name="Google Shape;464;g25e11802ac4_0_1886"/>
          <p:cNvCxnSpPr>
            <a:stCxn id="465" idx="4"/>
            <a:endCxn id="46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66" name="Google Shape;466;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67" name="Google Shape;467;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65" name="Google Shape;465;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8" name="Google Shape;468;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Resistance</a:t>
            </a:r>
            <a:endParaRPr b="0" i="0" sz="700" u="none" cap="none" strike="noStrike">
              <a:solidFill>
                <a:srgbClr val="000000"/>
              </a:solidFill>
              <a:latin typeface="Arial"/>
              <a:ea typeface="Arial"/>
              <a:cs typeface="Arial"/>
              <a:sym typeface="Arial"/>
            </a:endParaRPr>
          </a:p>
        </p:txBody>
      </p:sp>
      <p:sp>
        <p:nvSpPr>
          <p:cNvPr id="469" name="Google Shape;469;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70" name="Google Shape;470;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71" name="Google Shape;471;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72" name="Google Shape;472;g25e11802ac4_0_1886"/>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es resistance</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sp>
        <p:nvSpPr>
          <p:cNvPr id="473" name="Google Shape;473;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74" name="Google Shape;474;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75" name="Google Shape;475;g25e11802ac4_0_1886"/>
          <p:cNvCxnSpPr>
            <a:stCxn id="476" idx="4"/>
            <a:endCxn id="47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77" name="Google Shape;477;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78" name="Google Shape;478;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76" name="Google Shape;476;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2928e35bcaa_0_616"/>
          <p:cNvSpPr txBox="1"/>
          <p:nvPr/>
        </p:nvSpPr>
        <p:spPr>
          <a:xfrm>
            <a:off x="549264" y="555125"/>
            <a:ext cx="7890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485" name="Google Shape;485;g2928e35bcaa_0_61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86" name="Google Shape;486;g2928e35bcaa_0_61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87" name="Google Shape;487;g2928e35bcaa_0_616"/>
          <p:cNvCxnSpPr>
            <a:stCxn id="488" idx="4"/>
            <a:endCxn id="48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89" name="Google Shape;489;g2928e35bcaa_0_61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90" name="Google Shape;490;g2928e35bcaa_0_61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88" name="Google Shape;488;g2928e35bcaa_0_61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91" name="Google Shape;491;g2928e35bcaa_0_616"/>
          <p:cNvSpPr txBox="1"/>
          <p:nvPr/>
        </p:nvSpPr>
        <p:spPr>
          <a:xfrm>
            <a:off x="393330" y="19739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492" name="Google Shape;492;g2928e35bcaa_0_616"/>
          <p:cNvSpPr txBox="1"/>
          <p:nvPr/>
        </p:nvSpPr>
        <p:spPr>
          <a:xfrm>
            <a:off x="5011271" y="19618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493" name="Google Shape;493;g2928e35bcaa_0_616"/>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494" name="Google Shape;494;g2928e35bcaa_0_616"/>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495" name="Google Shape;495;g2928e35bcaa_0_616"/>
          <p:cNvPicPr preferRelativeResize="0"/>
          <p:nvPr/>
        </p:nvPicPr>
        <p:blipFill rotWithShape="1">
          <a:blip r:embed="rId3">
            <a:alphaModFix/>
          </a:blip>
          <a:srcRect b="0" l="0" r="0" t="0"/>
          <a:stretch/>
        </p:blipFill>
        <p:spPr>
          <a:xfrm>
            <a:off x="1051002" y="4488400"/>
            <a:ext cx="2663000" cy="1775325"/>
          </a:xfrm>
          <a:prstGeom prst="rect">
            <a:avLst/>
          </a:prstGeom>
          <a:noFill/>
          <a:ln>
            <a:noFill/>
          </a:ln>
        </p:spPr>
      </p:pic>
      <p:pic>
        <p:nvPicPr>
          <p:cNvPr id="496" name="Google Shape;496;g2928e35bcaa_0_616"/>
          <p:cNvPicPr preferRelativeResize="0"/>
          <p:nvPr/>
        </p:nvPicPr>
        <p:blipFill>
          <a:blip r:embed="rId4">
            <a:alphaModFix/>
          </a:blip>
          <a:stretch>
            <a:fillRect/>
          </a:stretch>
        </p:blipFill>
        <p:spPr>
          <a:xfrm>
            <a:off x="5602800" y="1988463"/>
            <a:ext cx="3002199" cy="1693751"/>
          </a:xfrm>
          <a:prstGeom prst="rect">
            <a:avLst/>
          </a:prstGeom>
          <a:noFill/>
          <a:ln>
            <a:noFill/>
          </a:ln>
        </p:spPr>
      </p:pic>
      <p:pic>
        <p:nvPicPr>
          <p:cNvPr id="497" name="Google Shape;497;g2928e35bcaa_0_616"/>
          <p:cNvPicPr preferRelativeResize="0"/>
          <p:nvPr/>
        </p:nvPicPr>
        <p:blipFill>
          <a:blip r:embed="rId5">
            <a:alphaModFix/>
          </a:blip>
          <a:stretch>
            <a:fillRect/>
          </a:stretch>
        </p:blipFill>
        <p:spPr>
          <a:xfrm>
            <a:off x="5516546" y="4406676"/>
            <a:ext cx="3322654" cy="1811221"/>
          </a:xfrm>
          <a:prstGeom prst="rect">
            <a:avLst/>
          </a:prstGeom>
          <a:noFill/>
          <a:ln>
            <a:noFill/>
          </a:ln>
        </p:spPr>
      </p:pic>
      <p:pic>
        <p:nvPicPr>
          <p:cNvPr id="498" name="Google Shape;498;g2928e35bcaa_0_616"/>
          <p:cNvPicPr preferRelativeResize="0"/>
          <p:nvPr/>
        </p:nvPicPr>
        <p:blipFill>
          <a:blip r:embed="rId6">
            <a:alphaModFix/>
          </a:blip>
          <a:stretch>
            <a:fillRect/>
          </a:stretch>
        </p:blipFill>
        <p:spPr>
          <a:xfrm>
            <a:off x="974226" y="1988475"/>
            <a:ext cx="3219958" cy="18112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29c31cddc2b_0_114"/>
          <p:cNvSpPr txBox="1"/>
          <p:nvPr/>
        </p:nvSpPr>
        <p:spPr>
          <a:xfrm>
            <a:off x="549264" y="555125"/>
            <a:ext cx="7890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05" name="Google Shape;505;g29c31cddc2b_0_11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06" name="Google Shape;506;g29c31cddc2b_0_11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07" name="Google Shape;507;g29c31cddc2b_0_114"/>
          <p:cNvCxnSpPr>
            <a:stCxn id="508" idx="4"/>
            <a:endCxn id="50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09" name="Google Shape;509;g29c31cddc2b_0_11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10" name="Google Shape;510;g29c31cddc2b_0_11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08" name="Google Shape;508;g29c31cddc2b_0_11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11" name="Google Shape;511;g29c31cddc2b_0_114"/>
          <p:cNvSpPr txBox="1"/>
          <p:nvPr/>
        </p:nvSpPr>
        <p:spPr>
          <a:xfrm>
            <a:off x="393330" y="19739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12" name="Google Shape;512;g29c31cddc2b_0_114"/>
          <p:cNvSpPr txBox="1"/>
          <p:nvPr/>
        </p:nvSpPr>
        <p:spPr>
          <a:xfrm>
            <a:off x="5011271" y="19618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13" name="Google Shape;513;g29c31cddc2b_0_114"/>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14" name="Google Shape;514;g29c31cddc2b_0_114"/>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15" name="Google Shape;515;g29c31cddc2b_0_114"/>
          <p:cNvPicPr preferRelativeResize="0"/>
          <p:nvPr/>
        </p:nvPicPr>
        <p:blipFill rotWithShape="1">
          <a:blip r:embed="rId3">
            <a:alphaModFix/>
          </a:blip>
          <a:srcRect b="0" l="0" r="0" t="0"/>
          <a:stretch/>
        </p:blipFill>
        <p:spPr>
          <a:xfrm>
            <a:off x="1051002" y="4488400"/>
            <a:ext cx="2663000" cy="1775325"/>
          </a:xfrm>
          <a:prstGeom prst="rect">
            <a:avLst/>
          </a:prstGeom>
          <a:noFill/>
          <a:ln>
            <a:noFill/>
          </a:ln>
        </p:spPr>
      </p:pic>
      <p:pic>
        <p:nvPicPr>
          <p:cNvPr id="516" name="Google Shape;516;g29c31cddc2b_0_114"/>
          <p:cNvPicPr preferRelativeResize="0"/>
          <p:nvPr/>
        </p:nvPicPr>
        <p:blipFill>
          <a:blip r:embed="rId4">
            <a:alphaModFix/>
          </a:blip>
          <a:stretch>
            <a:fillRect/>
          </a:stretch>
        </p:blipFill>
        <p:spPr>
          <a:xfrm>
            <a:off x="5602800" y="1988463"/>
            <a:ext cx="3002199" cy="1693751"/>
          </a:xfrm>
          <a:prstGeom prst="rect">
            <a:avLst/>
          </a:prstGeom>
          <a:noFill/>
          <a:ln>
            <a:noFill/>
          </a:ln>
        </p:spPr>
      </p:pic>
      <p:pic>
        <p:nvPicPr>
          <p:cNvPr id="517" name="Google Shape;517;g29c31cddc2b_0_114"/>
          <p:cNvPicPr preferRelativeResize="0"/>
          <p:nvPr/>
        </p:nvPicPr>
        <p:blipFill>
          <a:blip r:embed="rId5">
            <a:alphaModFix/>
          </a:blip>
          <a:stretch>
            <a:fillRect/>
          </a:stretch>
        </p:blipFill>
        <p:spPr>
          <a:xfrm>
            <a:off x="5516546" y="4406676"/>
            <a:ext cx="3322654" cy="1811221"/>
          </a:xfrm>
          <a:prstGeom prst="rect">
            <a:avLst/>
          </a:prstGeom>
          <a:noFill/>
          <a:ln>
            <a:noFill/>
          </a:ln>
        </p:spPr>
      </p:pic>
      <p:pic>
        <p:nvPicPr>
          <p:cNvPr id="518" name="Google Shape;518;g29c31cddc2b_0_114"/>
          <p:cNvPicPr preferRelativeResize="0"/>
          <p:nvPr/>
        </p:nvPicPr>
        <p:blipFill>
          <a:blip r:embed="rId6">
            <a:alphaModFix/>
          </a:blip>
          <a:stretch>
            <a:fillRect/>
          </a:stretch>
        </p:blipFill>
        <p:spPr>
          <a:xfrm>
            <a:off x="974226" y="1988475"/>
            <a:ext cx="3219958" cy="1811226"/>
          </a:xfrm>
          <a:prstGeom prst="rect">
            <a:avLst/>
          </a:prstGeom>
          <a:noFill/>
          <a:ln>
            <a:noFill/>
          </a:ln>
        </p:spPr>
      </p:pic>
      <p:sp>
        <p:nvSpPr>
          <p:cNvPr id="519" name="Google Shape;519;g29c31cddc2b_0_114"/>
          <p:cNvSpPr/>
          <p:nvPr/>
        </p:nvSpPr>
        <p:spPr>
          <a:xfrm>
            <a:off x="4940075" y="4335488"/>
            <a:ext cx="4146000" cy="1953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6" name="Google Shape;526;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7" name="Google Shape;527;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8" name="Google Shape;528;g25e11802ac4_0_2108"/>
          <p:cNvCxnSpPr>
            <a:stCxn id="529" idx="4"/>
            <a:endCxn id="5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0" name="Google Shape;530;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31" name="Google Shape;531;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9" name="Google Shape;529;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2" name="Google Shape;532;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33" name="Google Shape;533;g25e11802ac4_0_2108"/>
          <p:cNvCxnSpPr>
            <a:stCxn id="534" idx="4"/>
            <a:endCxn id="52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35" name="Google Shape;535;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36" name="Google Shape;536;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34" name="Google Shape;534;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7" name="Google Shape;537;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Resistance</a:t>
            </a:r>
            <a:endParaRPr b="0" i="0" sz="700" u="none" cap="none" strike="noStrike">
              <a:solidFill>
                <a:srgbClr val="000000"/>
              </a:solidFill>
              <a:latin typeface="Arial"/>
              <a:ea typeface="Arial"/>
              <a:cs typeface="Arial"/>
              <a:sym typeface="Arial"/>
            </a:endParaRPr>
          </a:p>
        </p:txBody>
      </p:sp>
      <p:sp>
        <p:nvSpPr>
          <p:cNvPr id="538" name="Google Shape;538;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39" name="Google Shape;539;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40" name="Google Shape;540;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41" name="Google Shape;541;g25e11802ac4_0_2108"/>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es resistance</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542" name="Google Shape;542;g25e11802ac4_0_2108"/>
          <p:cNvPicPr preferRelativeResize="0"/>
          <p:nvPr/>
        </p:nvPicPr>
        <p:blipFill>
          <a:blip r:embed="rId3">
            <a:alphaModFix/>
          </a:blip>
          <a:stretch>
            <a:fillRect/>
          </a:stretch>
        </p:blipFill>
        <p:spPr>
          <a:xfrm>
            <a:off x="5739824" y="1129174"/>
            <a:ext cx="2761897" cy="15055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2928e35bcaa_0_7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9" name="Google Shape;549;g2928e35bcaa_0_7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0" name="Google Shape;550;g2928e35bcaa_0_736"/>
          <p:cNvCxnSpPr>
            <a:stCxn id="551" idx="4"/>
            <a:endCxn id="54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2" name="Google Shape;552;g2928e35bcaa_0_7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53" name="Google Shape;553;g2928e35bcaa_0_7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1" name="Google Shape;551;g2928e35bcaa_0_7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54" name="Google Shape;554;g2928e35bcaa_0_736"/>
          <p:cNvSpPr txBox="1"/>
          <p:nvPr/>
        </p:nvSpPr>
        <p:spPr>
          <a:xfrm>
            <a:off x="187350" y="346150"/>
            <a:ext cx="8769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55" name="Google Shape;555;g2928e35bcaa_0_736"/>
          <p:cNvSpPr txBox="1"/>
          <p:nvPr/>
        </p:nvSpPr>
        <p:spPr>
          <a:xfrm>
            <a:off x="1166882" y="535504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Measure of how difficult it is for an electric current to flow in a material  </a:t>
            </a:r>
            <a:endParaRPr b="0" i="0" sz="1400" u="none" cap="none" strike="noStrike">
              <a:solidFill>
                <a:srgbClr val="434343"/>
              </a:solidFill>
              <a:latin typeface="Arial"/>
              <a:ea typeface="Arial"/>
              <a:cs typeface="Arial"/>
              <a:sym typeface="Arial"/>
            </a:endParaRPr>
          </a:p>
        </p:txBody>
      </p:sp>
      <p:sp>
        <p:nvSpPr>
          <p:cNvPr id="556" name="Google Shape;556;g2928e35bcaa_0_736"/>
          <p:cNvSpPr txBox="1"/>
          <p:nvPr/>
        </p:nvSpPr>
        <p:spPr>
          <a:xfrm>
            <a:off x="1073532" y="18370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Measure of where electricity travels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57" name="Google Shape;557;g2928e35bcaa_0_736"/>
          <p:cNvSpPr txBox="1"/>
          <p:nvPr/>
        </p:nvSpPr>
        <p:spPr>
          <a:xfrm>
            <a:off x="1166882" y="41842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Measure of how easy it is to grow a plant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58" name="Google Shape;558;g2928e35bcaa_0_7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59" name="Google Shape;559;g2928e35bcaa_0_73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60" name="Google Shape;560;g2928e35bcaa_0_736"/>
          <p:cNvSpPr txBox="1"/>
          <p:nvPr/>
        </p:nvSpPr>
        <p:spPr>
          <a:xfrm>
            <a:off x="367607" y="412411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61" name="Google Shape;561;g2928e35bcaa_0_736"/>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62" name="Google Shape;562;g2928e35bcaa_0_736"/>
          <p:cNvSpPr txBox="1"/>
          <p:nvPr/>
        </p:nvSpPr>
        <p:spPr>
          <a:xfrm>
            <a:off x="1073532" y="3013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Measure of how difficult it is to make a mixture</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29c31cddc2b_0_13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9" name="Google Shape;569;g29c31cddc2b_0_13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0" name="Google Shape;570;g29c31cddc2b_0_135"/>
          <p:cNvCxnSpPr>
            <a:stCxn id="571" idx="4"/>
            <a:endCxn id="56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2" name="Google Shape;572;g29c31cddc2b_0_13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3" name="Google Shape;573;g29c31cddc2b_0_13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1" name="Google Shape;571;g29c31cddc2b_0_13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4" name="Google Shape;574;g29c31cddc2b_0_135"/>
          <p:cNvSpPr txBox="1"/>
          <p:nvPr/>
        </p:nvSpPr>
        <p:spPr>
          <a:xfrm>
            <a:off x="187350" y="346150"/>
            <a:ext cx="8769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75" name="Google Shape;575;g29c31cddc2b_0_135"/>
          <p:cNvSpPr txBox="1"/>
          <p:nvPr/>
        </p:nvSpPr>
        <p:spPr>
          <a:xfrm>
            <a:off x="1166882" y="535504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Measure of how difficult it is for an electric current to flow in a material  </a:t>
            </a:r>
            <a:endParaRPr b="0" i="0" sz="1400" u="none" cap="none" strike="noStrike">
              <a:solidFill>
                <a:srgbClr val="434343"/>
              </a:solidFill>
              <a:latin typeface="Arial"/>
              <a:ea typeface="Arial"/>
              <a:cs typeface="Arial"/>
              <a:sym typeface="Arial"/>
            </a:endParaRPr>
          </a:p>
        </p:txBody>
      </p:sp>
      <p:sp>
        <p:nvSpPr>
          <p:cNvPr id="576" name="Google Shape;576;g29c31cddc2b_0_135"/>
          <p:cNvSpPr txBox="1"/>
          <p:nvPr/>
        </p:nvSpPr>
        <p:spPr>
          <a:xfrm>
            <a:off x="1073532" y="18370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Measure of where electricity travels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77" name="Google Shape;577;g29c31cddc2b_0_135"/>
          <p:cNvSpPr txBox="1"/>
          <p:nvPr/>
        </p:nvSpPr>
        <p:spPr>
          <a:xfrm>
            <a:off x="1166882" y="41842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Measure of how easy it is to grow a plant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78" name="Google Shape;578;g29c31cddc2b_0_135"/>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79" name="Google Shape;579;g29c31cddc2b_0_135"/>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80" name="Google Shape;580;g29c31cddc2b_0_135"/>
          <p:cNvSpPr txBox="1"/>
          <p:nvPr/>
        </p:nvSpPr>
        <p:spPr>
          <a:xfrm>
            <a:off x="367607" y="412411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81" name="Google Shape;581;g29c31cddc2b_0_135"/>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82" name="Google Shape;582;g29c31cddc2b_0_135"/>
          <p:cNvSpPr txBox="1"/>
          <p:nvPr/>
        </p:nvSpPr>
        <p:spPr>
          <a:xfrm>
            <a:off x="1073532" y="3013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Measure of how difficult it is to make a mixture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3" name="Google Shape;583;g29c31cddc2b_0_135"/>
          <p:cNvSpPr/>
          <p:nvPr/>
        </p:nvSpPr>
        <p:spPr>
          <a:xfrm>
            <a:off x="393325" y="5355050"/>
            <a:ext cx="8382600" cy="831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0" name="Google Shape;590;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1" name="Google Shape;591;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2" name="Google Shape;592;g25e11802ac4_0_2343"/>
          <p:cNvCxnSpPr>
            <a:stCxn id="593" idx="4"/>
            <a:endCxn id="59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4" name="Google Shape;594;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5" name="Google Shape;595;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3" name="Google Shape;593;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6" name="Google Shape;596;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97" name="Google Shape;597;g25e11802ac4_0_2343"/>
          <p:cNvCxnSpPr>
            <a:stCxn id="598" idx="4"/>
            <a:endCxn id="58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99" name="Google Shape;599;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00" name="Google Shape;600;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98" name="Google Shape;598;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1" name="Google Shape;601;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02" name="Google Shape;602;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03" name="Google Shape;603;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04" name="Google Shape;604;g25e11802ac4_0_2343"/>
          <p:cNvSpPr txBox="1"/>
          <p:nvPr/>
        </p:nvSpPr>
        <p:spPr>
          <a:xfrm>
            <a:off x="569525" y="1625113"/>
            <a:ext cx="3943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Measure of how difficult it is for an electric current to flow in a material</a:t>
            </a:r>
            <a:endParaRPr b="0" i="0" sz="2400" u="none" cap="none" strike="noStrike">
              <a:solidFill>
                <a:srgbClr val="000000"/>
              </a:solidFill>
              <a:latin typeface="Arial"/>
              <a:ea typeface="Arial"/>
              <a:cs typeface="Arial"/>
              <a:sym typeface="Arial"/>
            </a:endParaRPr>
          </a:p>
        </p:txBody>
      </p:sp>
      <p:sp>
        <p:nvSpPr>
          <p:cNvPr id="605" name="Google Shape;605;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Resistance</a:t>
            </a:r>
            <a:endParaRPr b="0" i="0" sz="700" u="none" cap="none" strike="noStrike">
              <a:solidFill>
                <a:srgbClr val="000000"/>
              </a:solidFill>
              <a:latin typeface="Arial"/>
              <a:ea typeface="Arial"/>
              <a:cs typeface="Arial"/>
              <a:sym typeface="Arial"/>
            </a:endParaRPr>
          </a:p>
        </p:txBody>
      </p:sp>
      <p:sp>
        <p:nvSpPr>
          <p:cNvPr id="606" name="Google Shape;606;g25e11802ac4_0_2343"/>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es resistance</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07" name="Google Shape;607;g25e11802ac4_0_2343"/>
          <p:cNvPicPr preferRelativeResize="0"/>
          <p:nvPr/>
        </p:nvPicPr>
        <p:blipFill>
          <a:blip r:embed="rId3">
            <a:alphaModFix/>
          </a:blip>
          <a:stretch>
            <a:fillRect/>
          </a:stretch>
        </p:blipFill>
        <p:spPr>
          <a:xfrm>
            <a:off x="5739824" y="1129174"/>
            <a:ext cx="2761897" cy="1505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936c336ece_0_739"/>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Electricity</a:t>
            </a:r>
            <a:r>
              <a:rPr b="1" lang="en-US">
                <a:solidFill>
                  <a:schemeClr val="dk1"/>
                </a:solidFill>
              </a:rPr>
              <a:t>: </a:t>
            </a:r>
            <a:r>
              <a:rPr lang="en-US">
                <a:solidFill>
                  <a:schemeClr val="dk1"/>
                </a:solidFill>
              </a:rPr>
              <a:t>electrical energy transformed into different forms of energy to meet needs</a:t>
            </a:r>
            <a:endParaRPr/>
          </a:p>
        </p:txBody>
      </p:sp>
      <p:sp>
        <p:nvSpPr>
          <p:cNvPr descr="Rewind" id="149" name="Google Shape;149;g2936c336ece_0_73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0" name="Google Shape;150;g2936c336ece_0_739"/>
          <p:cNvPicPr preferRelativeResize="0"/>
          <p:nvPr/>
        </p:nvPicPr>
        <p:blipFill rotWithShape="1">
          <a:blip r:embed="rId4">
            <a:alphaModFix/>
          </a:blip>
          <a:srcRect b="0" l="0" r="0" t="0"/>
          <a:stretch/>
        </p:blipFill>
        <p:spPr>
          <a:xfrm>
            <a:off x="152400" y="2256917"/>
            <a:ext cx="8839204" cy="315069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2928e35bcaa_0_91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4" name="Google Shape;614;g2928e35bcaa_0_91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5" name="Google Shape;615;g2928e35bcaa_0_915"/>
          <p:cNvCxnSpPr>
            <a:stCxn id="616" idx="4"/>
            <a:endCxn id="61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928e35bcaa_0_91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8" name="Google Shape;618;g2928e35bcaa_0_91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6" name="Google Shape;616;g2928e35bcaa_0_91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9" name="Google Shape;619;g2928e35bcaa_0_915"/>
          <p:cNvSpPr txBox="1"/>
          <p:nvPr/>
        </p:nvSpPr>
        <p:spPr>
          <a:xfrm>
            <a:off x="269300" y="355700"/>
            <a:ext cx="8751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lang="en-US" sz="3000">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20" name="Google Shape;620;g2928e35bcaa_0_915"/>
          <p:cNvSpPr txBox="1"/>
          <p:nvPr/>
        </p:nvSpPr>
        <p:spPr>
          <a:xfrm>
            <a:off x="1073532" y="5345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Hydrogen and oxygen atoms combining to make water</a:t>
            </a:r>
            <a:endParaRPr b="0" i="0" sz="1400" u="none" cap="none" strike="noStrike">
              <a:solidFill>
                <a:srgbClr val="434343"/>
              </a:solidFill>
              <a:latin typeface="Arial"/>
              <a:ea typeface="Arial"/>
              <a:cs typeface="Arial"/>
              <a:sym typeface="Arial"/>
            </a:endParaRPr>
          </a:p>
        </p:txBody>
      </p:sp>
      <p:sp>
        <p:nvSpPr>
          <p:cNvPr id="621" name="Google Shape;621;g2928e35bcaa_0_915"/>
          <p:cNvSpPr txBox="1"/>
          <p:nvPr/>
        </p:nvSpPr>
        <p:spPr>
          <a:xfrm>
            <a:off x="1090682" y="41495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Electricity flowing through a light bulb</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2" name="Google Shape;622;g2928e35bcaa_0_91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3" name="Google Shape;623;g2928e35bcaa_0_915"/>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flame burning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4" name="Google Shape;624;g2928e35bcaa_0_915"/>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25" name="Google Shape;625;g2928e35bcaa_0_915"/>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26" name="Google Shape;626;g2928e35bcaa_0_915"/>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7" name="Google Shape;627;g2928e35bcaa_0_915"/>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28" name="Google Shape;628;g2928e35bcaa_0_915"/>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Floating in space</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29c31cddc2b_0_15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5" name="Google Shape;635;g29c31cddc2b_0_15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6" name="Google Shape;636;g29c31cddc2b_0_158"/>
          <p:cNvCxnSpPr>
            <a:stCxn id="637" idx="4"/>
            <a:endCxn id="6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8" name="Google Shape;638;g29c31cddc2b_0_15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g29c31cddc2b_0_15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7" name="Google Shape;637;g29c31cddc2b_0_15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0" name="Google Shape;640;g29c31cddc2b_0_158"/>
          <p:cNvSpPr txBox="1"/>
          <p:nvPr/>
        </p:nvSpPr>
        <p:spPr>
          <a:xfrm>
            <a:off x="269300" y="355700"/>
            <a:ext cx="8751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lang="en-US" sz="3000">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41" name="Google Shape;641;g29c31cddc2b_0_158"/>
          <p:cNvSpPr txBox="1"/>
          <p:nvPr/>
        </p:nvSpPr>
        <p:spPr>
          <a:xfrm>
            <a:off x="1073532" y="5345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Hydrogen and oxygen atoms combining to make water</a:t>
            </a:r>
            <a:endParaRPr b="0" i="0" sz="1400" u="none" cap="none" strike="noStrike">
              <a:solidFill>
                <a:srgbClr val="434343"/>
              </a:solidFill>
              <a:latin typeface="Arial"/>
              <a:ea typeface="Arial"/>
              <a:cs typeface="Arial"/>
              <a:sym typeface="Arial"/>
            </a:endParaRPr>
          </a:p>
        </p:txBody>
      </p:sp>
      <p:sp>
        <p:nvSpPr>
          <p:cNvPr id="642" name="Google Shape;642;g29c31cddc2b_0_158"/>
          <p:cNvSpPr txBox="1"/>
          <p:nvPr/>
        </p:nvSpPr>
        <p:spPr>
          <a:xfrm>
            <a:off x="1090682" y="41495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Electricity flowing through a light bulb</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3" name="Google Shape;643;g29c31cddc2b_0_158"/>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4" name="Google Shape;644;g29c31cddc2b_0_158"/>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flame burning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5" name="Google Shape;645;g29c31cddc2b_0_158"/>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6" name="Google Shape;646;g29c31cddc2b_0_158"/>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7" name="Google Shape;647;g29c31cddc2b_0_158"/>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8" name="Google Shape;648;g29c31cddc2b_0_158"/>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49" name="Google Shape;649;g29c31cddc2b_0_158"/>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Floating in space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0" name="Google Shape;650;g29c31cddc2b_0_158"/>
          <p:cNvSpPr/>
          <p:nvPr/>
        </p:nvSpPr>
        <p:spPr>
          <a:xfrm>
            <a:off x="456700" y="3899650"/>
            <a:ext cx="64023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7" name="Google Shape;657;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8" name="Google Shape;658;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9" name="Google Shape;659;g25e11802ac4_0_2511"/>
          <p:cNvCxnSpPr>
            <a:stCxn id="660" idx="4"/>
            <a:endCxn id="6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1" name="Google Shape;661;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2" name="Google Shape;662;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0" name="Google Shape;660;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3" name="Google Shape;663;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64" name="Google Shape;664;g25e11802ac4_0_2511"/>
          <p:cNvCxnSpPr>
            <a:stCxn id="665" idx="4"/>
            <a:endCxn id="65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66" name="Google Shape;666;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67" name="Google Shape;667;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65" name="Google Shape;665;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8" name="Google Shape;668;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69" name="Google Shape;669;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70" name="Google Shape;670;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71" name="Google Shape;671;g25e11802ac4_0_2511"/>
          <p:cNvSpPr txBox="1"/>
          <p:nvPr/>
        </p:nvSpPr>
        <p:spPr>
          <a:xfrm>
            <a:off x="569525" y="4918300"/>
            <a:ext cx="3943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Electricity flowing through a light bulb</a:t>
            </a:r>
            <a:endParaRPr b="0" i="0" sz="2400" u="none" cap="none" strike="noStrike">
              <a:solidFill>
                <a:srgbClr val="000000"/>
              </a:solidFill>
              <a:latin typeface="Arial"/>
              <a:ea typeface="Arial"/>
              <a:cs typeface="Arial"/>
              <a:sym typeface="Arial"/>
            </a:endParaRPr>
          </a:p>
        </p:txBody>
      </p:sp>
      <p:sp>
        <p:nvSpPr>
          <p:cNvPr id="672" name="Google Shape;672;g25e11802ac4_0_2511"/>
          <p:cNvSpPr txBox="1"/>
          <p:nvPr/>
        </p:nvSpPr>
        <p:spPr>
          <a:xfrm>
            <a:off x="569525" y="1625113"/>
            <a:ext cx="3943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Measure of how difficult it is for an electric current to flow in a material</a:t>
            </a:r>
            <a:endParaRPr b="0" i="0" sz="2400" u="none" cap="none" strike="noStrike">
              <a:solidFill>
                <a:srgbClr val="000000"/>
              </a:solidFill>
              <a:latin typeface="Arial"/>
              <a:ea typeface="Arial"/>
              <a:cs typeface="Arial"/>
              <a:sym typeface="Arial"/>
            </a:endParaRPr>
          </a:p>
        </p:txBody>
      </p:sp>
      <p:sp>
        <p:nvSpPr>
          <p:cNvPr id="673" name="Google Shape;673;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Resistance</a:t>
            </a:r>
            <a:endParaRPr b="0" i="0" sz="700" u="none" cap="none" strike="noStrike">
              <a:solidFill>
                <a:srgbClr val="000000"/>
              </a:solidFill>
              <a:latin typeface="Arial"/>
              <a:ea typeface="Arial"/>
              <a:cs typeface="Arial"/>
              <a:sym typeface="Arial"/>
            </a:endParaRPr>
          </a:p>
        </p:txBody>
      </p:sp>
      <p:sp>
        <p:nvSpPr>
          <p:cNvPr id="674" name="Google Shape;674;g25e11802ac4_0_2511"/>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es resistance</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75" name="Google Shape;675;g25e11802ac4_0_2511"/>
          <p:cNvPicPr preferRelativeResize="0"/>
          <p:nvPr/>
        </p:nvPicPr>
        <p:blipFill>
          <a:blip r:embed="rId3">
            <a:alphaModFix/>
          </a:blip>
          <a:stretch>
            <a:fillRect/>
          </a:stretch>
        </p:blipFill>
        <p:spPr>
          <a:xfrm>
            <a:off x="5739824" y="1129174"/>
            <a:ext cx="2761897" cy="15055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2" name="Google Shape;682;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3" name="Google Shape;683;g25e11802ac4_0_2536"/>
          <p:cNvCxnSpPr>
            <a:stCxn id="684" idx="4"/>
            <a:endCxn id="68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5" name="Google Shape;685;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6" name="Google Shape;686;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4" name="Google Shape;684;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7" name="Google Shape;687;g25e11802ac4_0_2536"/>
          <p:cNvSpPr txBox="1"/>
          <p:nvPr/>
        </p:nvSpPr>
        <p:spPr>
          <a:xfrm>
            <a:off x="228900" y="203300"/>
            <a:ext cx="8840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rgbClr val="000000"/>
                </a:solidFill>
                <a:latin typeface="Calibri"/>
                <a:ea typeface="Calibri"/>
                <a:cs typeface="Calibri"/>
                <a:sym typeface="Calibri"/>
              </a:rPr>
              <a:t>Directions:</a:t>
            </a:r>
            <a:r>
              <a:rPr b="1" i="0" lang="en-US" sz="2600" u="none" cap="none" strike="noStrike">
                <a:solidFill>
                  <a:srgbClr val="000000"/>
                </a:solidFill>
                <a:latin typeface="Calibri"/>
                <a:ea typeface="Calibri"/>
                <a:cs typeface="Calibri"/>
                <a:sym typeface="Calibri"/>
              </a:rPr>
              <a:t> </a:t>
            </a:r>
            <a:r>
              <a:rPr b="0" i="0" lang="en-US" sz="2600" u="none" cap="none" strike="noStrike">
                <a:solidFill>
                  <a:srgbClr val="000000"/>
                </a:solidFill>
                <a:latin typeface="Calibri"/>
                <a:ea typeface="Calibri"/>
                <a:cs typeface="Calibri"/>
                <a:sym typeface="Calibri"/>
              </a:rPr>
              <a:t>Choose the correct response for </a:t>
            </a:r>
            <a:r>
              <a:rPr b="0" i="1" lang="en-US" sz="2600" u="none" cap="none" strike="noStrike">
                <a:solidFill>
                  <a:srgbClr val="000000"/>
                </a:solidFill>
                <a:latin typeface="Calibri"/>
                <a:ea typeface="Calibri"/>
                <a:cs typeface="Calibri"/>
                <a:sym typeface="Calibri"/>
              </a:rPr>
              <a:t>“how does </a:t>
            </a:r>
            <a:r>
              <a:rPr i="1" lang="en-US" sz="2600">
                <a:latin typeface="Calibri"/>
                <a:ea typeface="Calibri"/>
                <a:cs typeface="Calibri"/>
                <a:sym typeface="Calibri"/>
              </a:rPr>
              <a:t>resistance</a:t>
            </a:r>
            <a:r>
              <a:rPr b="0" i="1" lang="en-US" sz="2600" u="none" cap="none" strike="noStrike">
                <a:solidFill>
                  <a:srgbClr val="000000"/>
                </a:solidFill>
                <a:latin typeface="Calibri"/>
                <a:ea typeface="Calibri"/>
                <a:cs typeface="Calibri"/>
                <a:sym typeface="Calibri"/>
              </a:rPr>
              <a:t> impact my life?” </a:t>
            </a:r>
            <a:r>
              <a:rPr b="0" i="0" lang="en-US" sz="2600" u="none" cap="none" strike="noStrike">
                <a:solidFill>
                  <a:srgbClr val="000000"/>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688" name="Google Shape;688;g25e11802ac4_0_2536"/>
          <p:cNvSpPr txBox="1"/>
          <p:nvPr/>
        </p:nvSpPr>
        <p:spPr>
          <a:xfrm>
            <a:off x="976407" y="54084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Resistance gives us the ability to swim in water</a:t>
            </a:r>
            <a:r>
              <a:rPr b="0" i="0" lang="en-US" sz="2200" u="none" cap="none" strike="noStrike">
                <a:solidFill>
                  <a:srgbClr val="434343"/>
                </a:solidFill>
                <a:latin typeface="Helvetica Neue Light"/>
                <a:ea typeface="Helvetica Neue Light"/>
                <a:cs typeface="Helvetica Neue Light"/>
                <a:sym typeface="Helvetica Neue Light"/>
              </a:rPr>
              <a:t>.</a:t>
            </a:r>
            <a:endParaRPr b="0" i="0" sz="1200" u="none" cap="none" strike="noStrike">
              <a:solidFill>
                <a:srgbClr val="434343"/>
              </a:solidFill>
              <a:latin typeface="Arial"/>
              <a:ea typeface="Arial"/>
              <a:cs typeface="Arial"/>
              <a:sym typeface="Arial"/>
            </a:endParaRPr>
          </a:p>
        </p:txBody>
      </p:sp>
      <p:sp>
        <p:nvSpPr>
          <p:cNvPr id="689" name="Google Shape;689;g25e11802ac4_0_2536"/>
          <p:cNvSpPr txBox="1"/>
          <p:nvPr/>
        </p:nvSpPr>
        <p:spPr>
          <a:xfrm>
            <a:off x="924957" y="1579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Resistance gives us a way to classify plants and animals</a:t>
            </a:r>
            <a:r>
              <a:rPr b="0" i="0" lang="en-US" sz="2200" u="none" cap="none" strike="noStrike">
                <a:solidFill>
                  <a:srgbClr val="43464D"/>
                </a:solidFill>
                <a:latin typeface="Helvetica Neue Light"/>
                <a:ea typeface="Helvetica Neue Light"/>
                <a:cs typeface="Helvetica Neue Light"/>
                <a:sym typeface="Helvetica Neue Light"/>
              </a:rPr>
              <a: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90" name="Google Shape;690;g25e11802ac4_0_2536"/>
          <p:cNvSpPr txBox="1"/>
          <p:nvPr/>
        </p:nvSpPr>
        <p:spPr>
          <a:xfrm>
            <a:off x="924950" y="4154938"/>
            <a:ext cx="79770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Resistance provides us a way to describe ecosystems</a:t>
            </a:r>
            <a:r>
              <a:rPr b="0" i="0" lang="en-US" sz="2200" u="none" cap="none" strike="noStrike">
                <a:solidFill>
                  <a:srgbClr val="43464D"/>
                </a:solidFill>
                <a:latin typeface="Helvetica Neue Light"/>
                <a:ea typeface="Helvetica Neue Light"/>
                <a:cs typeface="Helvetica Neue Light"/>
                <a:sym typeface="Helvetica Neue Light"/>
              </a:rPr>
              <a:t>.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91" name="Google Shape;691;g25e11802ac4_0_2536"/>
          <p:cNvSpPr txBox="1"/>
          <p:nvPr/>
        </p:nvSpPr>
        <p:spPr>
          <a:xfrm>
            <a:off x="380509" y="1456047"/>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A</a:t>
            </a:r>
            <a:endParaRPr b="0" i="0" sz="1600" u="none" cap="none" strike="noStrike">
              <a:solidFill>
                <a:srgbClr val="000000"/>
              </a:solidFill>
              <a:latin typeface="Arial"/>
              <a:ea typeface="Arial"/>
              <a:cs typeface="Arial"/>
              <a:sym typeface="Arial"/>
            </a:endParaRPr>
          </a:p>
        </p:txBody>
      </p:sp>
      <p:sp>
        <p:nvSpPr>
          <p:cNvPr id="692" name="Google Shape;692;g25e11802ac4_0_2536"/>
          <p:cNvSpPr txBox="1"/>
          <p:nvPr/>
        </p:nvSpPr>
        <p:spPr>
          <a:xfrm>
            <a:off x="380508" y="2734264"/>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B</a:t>
            </a:r>
            <a:endParaRPr b="0" i="0" sz="1600" u="none" cap="none" strike="noStrike">
              <a:solidFill>
                <a:srgbClr val="000000"/>
              </a:solidFill>
              <a:latin typeface="Arial"/>
              <a:ea typeface="Arial"/>
              <a:cs typeface="Arial"/>
              <a:sym typeface="Arial"/>
            </a:endParaRPr>
          </a:p>
        </p:txBody>
      </p:sp>
      <p:sp>
        <p:nvSpPr>
          <p:cNvPr id="693" name="Google Shape;693;g25e11802ac4_0_2536"/>
          <p:cNvSpPr txBox="1"/>
          <p:nvPr/>
        </p:nvSpPr>
        <p:spPr>
          <a:xfrm>
            <a:off x="393332" y="4031804"/>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C</a:t>
            </a:r>
            <a:endParaRPr b="0" i="0" sz="1600" u="none" cap="none" strike="noStrike">
              <a:solidFill>
                <a:srgbClr val="000000"/>
              </a:solidFill>
              <a:latin typeface="Arial"/>
              <a:ea typeface="Arial"/>
              <a:cs typeface="Arial"/>
              <a:sym typeface="Arial"/>
            </a:endParaRPr>
          </a:p>
        </p:txBody>
      </p:sp>
      <p:sp>
        <p:nvSpPr>
          <p:cNvPr id="694" name="Google Shape;694;g25e11802ac4_0_2536"/>
          <p:cNvSpPr txBox="1"/>
          <p:nvPr/>
        </p:nvSpPr>
        <p:spPr>
          <a:xfrm>
            <a:off x="393330" y="5285345"/>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D</a:t>
            </a:r>
            <a:endParaRPr b="0" i="0" sz="1600" u="none" cap="none" strike="noStrike">
              <a:solidFill>
                <a:srgbClr val="000000"/>
              </a:solidFill>
              <a:latin typeface="Arial"/>
              <a:ea typeface="Arial"/>
              <a:cs typeface="Arial"/>
              <a:sym typeface="Arial"/>
            </a:endParaRPr>
          </a:p>
        </p:txBody>
      </p:sp>
      <p:sp>
        <p:nvSpPr>
          <p:cNvPr id="695" name="Google Shape;695;g25e11802ac4_0_2536"/>
          <p:cNvSpPr txBox="1"/>
          <p:nvPr/>
        </p:nvSpPr>
        <p:spPr>
          <a:xfrm>
            <a:off x="924957" y="2822721"/>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Resistance helps us to use electronic devices everyday.</a:t>
            </a:r>
            <a:endParaRPr b="0" i="0" sz="2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g29c31cddc2b_0_18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2" name="Google Shape;702;g29c31cddc2b_0_18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3" name="Google Shape;703;g29c31cddc2b_0_183"/>
          <p:cNvCxnSpPr>
            <a:stCxn id="704" idx="4"/>
            <a:endCxn id="70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5" name="Google Shape;705;g29c31cddc2b_0_18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6" name="Google Shape;706;g29c31cddc2b_0_18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4" name="Google Shape;704;g29c31cddc2b_0_18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7" name="Google Shape;707;g29c31cddc2b_0_183"/>
          <p:cNvSpPr txBox="1"/>
          <p:nvPr/>
        </p:nvSpPr>
        <p:spPr>
          <a:xfrm>
            <a:off x="228900" y="203300"/>
            <a:ext cx="8840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rgbClr val="000000"/>
                </a:solidFill>
                <a:latin typeface="Calibri"/>
                <a:ea typeface="Calibri"/>
                <a:cs typeface="Calibri"/>
                <a:sym typeface="Calibri"/>
              </a:rPr>
              <a:t>Directions:</a:t>
            </a:r>
            <a:r>
              <a:rPr b="1" i="0" lang="en-US" sz="2600" u="none" cap="none" strike="noStrike">
                <a:solidFill>
                  <a:srgbClr val="000000"/>
                </a:solidFill>
                <a:latin typeface="Calibri"/>
                <a:ea typeface="Calibri"/>
                <a:cs typeface="Calibri"/>
                <a:sym typeface="Calibri"/>
              </a:rPr>
              <a:t> </a:t>
            </a:r>
            <a:r>
              <a:rPr b="0" i="0" lang="en-US" sz="2600" u="none" cap="none" strike="noStrike">
                <a:solidFill>
                  <a:srgbClr val="000000"/>
                </a:solidFill>
                <a:latin typeface="Calibri"/>
                <a:ea typeface="Calibri"/>
                <a:cs typeface="Calibri"/>
                <a:sym typeface="Calibri"/>
              </a:rPr>
              <a:t>Choose the correct response for </a:t>
            </a:r>
            <a:r>
              <a:rPr b="0" i="1" lang="en-US" sz="2600" u="none" cap="none" strike="noStrike">
                <a:solidFill>
                  <a:srgbClr val="000000"/>
                </a:solidFill>
                <a:latin typeface="Calibri"/>
                <a:ea typeface="Calibri"/>
                <a:cs typeface="Calibri"/>
                <a:sym typeface="Calibri"/>
              </a:rPr>
              <a:t>“how does </a:t>
            </a:r>
            <a:r>
              <a:rPr i="1" lang="en-US" sz="2600">
                <a:latin typeface="Calibri"/>
                <a:ea typeface="Calibri"/>
                <a:cs typeface="Calibri"/>
                <a:sym typeface="Calibri"/>
              </a:rPr>
              <a:t>resistance</a:t>
            </a:r>
            <a:r>
              <a:rPr b="0" i="1" lang="en-US" sz="2600" u="none" cap="none" strike="noStrike">
                <a:solidFill>
                  <a:srgbClr val="000000"/>
                </a:solidFill>
                <a:latin typeface="Calibri"/>
                <a:ea typeface="Calibri"/>
                <a:cs typeface="Calibri"/>
                <a:sym typeface="Calibri"/>
              </a:rPr>
              <a:t> impact my life?” </a:t>
            </a:r>
            <a:r>
              <a:rPr b="0" i="0" lang="en-US" sz="2600" u="none" cap="none" strike="noStrike">
                <a:solidFill>
                  <a:srgbClr val="000000"/>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708" name="Google Shape;708;g29c31cddc2b_0_183"/>
          <p:cNvSpPr txBox="1"/>
          <p:nvPr/>
        </p:nvSpPr>
        <p:spPr>
          <a:xfrm>
            <a:off x="976407" y="54084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Resistance gives us the ability to swim in water</a:t>
            </a:r>
            <a:r>
              <a:rPr b="0" i="0" lang="en-US" sz="2200" u="none" cap="none" strike="noStrike">
                <a:solidFill>
                  <a:srgbClr val="434343"/>
                </a:solidFill>
                <a:latin typeface="Helvetica Neue Light"/>
                <a:ea typeface="Helvetica Neue Light"/>
                <a:cs typeface="Helvetica Neue Light"/>
                <a:sym typeface="Helvetica Neue Light"/>
              </a:rPr>
              <a:t>.</a:t>
            </a:r>
            <a:endParaRPr b="0" i="0" sz="1200" u="none" cap="none" strike="noStrike">
              <a:solidFill>
                <a:srgbClr val="434343"/>
              </a:solidFill>
              <a:latin typeface="Arial"/>
              <a:ea typeface="Arial"/>
              <a:cs typeface="Arial"/>
              <a:sym typeface="Arial"/>
            </a:endParaRPr>
          </a:p>
        </p:txBody>
      </p:sp>
      <p:sp>
        <p:nvSpPr>
          <p:cNvPr id="709" name="Google Shape;709;g29c31cddc2b_0_183"/>
          <p:cNvSpPr txBox="1"/>
          <p:nvPr/>
        </p:nvSpPr>
        <p:spPr>
          <a:xfrm>
            <a:off x="924957" y="1579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Resistance gives us a way to classify plants and animals</a:t>
            </a:r>
            <a:r>
              <a:rPr b="0" i="0" lang="en-US" sz="2200" u="none" cap="none" strike="noStrike">
                <a:solidFill>
                  <a:srgbClr val="43464D"/>
                </a:solidFill>
                <a:latin typeface="Helvetica Neue Light"/>
                <a:ea typeface="Helvetica Neue Light"/>
                <a:cs typeface="Helvetica Neue Light"/>
                <a:sym typeface="Helvetica Neue Light"/>
              </a:rPr>
              <a: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10" name="Google Shape;710;g29c31cddc2b_0_183"/>
          <p:cNvSpPr txBox="1"/>
          <p:nvPr/>
        </p:nvSpPr>
        <p:spPr>
          <a:xfrm>
            <a:off x="924950" y="4154938"/>
            <a:ext cx="79770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Resistance provides us a way to describe ecosystems</a:t>
            </a:r>
            <a:r>
              <a:rPr b="0" i="0" lang="en-US" sz="2200" u="none" cap="none" strike="noStrike">
                <a:solidFill>
                  <a:srgbClr val="43464D"/>
                </a:solidFill>
                <a:latin typeface="Helvetica Neue Light"/>
                <a:ea typeface="Helvetica Neue Light"/>
                <a:cs typeface="Helvetica Neue Light"/>
                <a:sym typeface="Helvetica Neue Light"/>
              </a:rPr>
              <a:t>.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11" name="Google Shape;711;g29c31cddc2b_0_183"/>
          <p:cNvSpPr txBox="1"/>
          <p:nvPr/>
        </p:nvSpPr>
        <p:spPr>
          <a:xfrm>
            <a:off x="380509" y="1456047"/>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A</a:t>
            </a:r>
            <a:endParaRPr b="0" i="0" sz="1600" u="none" cap="none" strike="noStrike">
              <a:solidFill>
                <a:srgbClr val="000000"/>
              </a:solidFill>
              <a:latin typeface="Arial"/>
              <a:ea typeface="Arial"/>
              <a:cs typeface="Arial"/>
              <a:sym typeface="Arial"/>
            </a:endParaRPr>
          </a:p>
        </p:txBody>
      </p:sp>
      <p:sp>
        <p:nvSpPr>
          <p:cNvPr id="712" name="Google Shape;712;g29c31cddc2b_0_183"/>
          <p:cNvSpPr txBox="1"/>
          <p:nvPr/>
        </p:nvSpPr>
        <p:spPr>
          <a:xfrm>
            <a:off x="380508" y="2734264"/>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B</a:t>
            </a:r>
            <a:endParaRPr b="0" i="0" sz="1600" u="none" cap="none" strike="noStrike">
              <a:solidFill>
                <a:srgbClr val="000000"/>
              </a:solidFill>
              <a:latin typeface="Arial"/>
              <a:ea typeface="Arial"/>
              <a:cs typeface="Arial"/>
              <a:sym typeface="Arial"/>
            </a:endParaRPr>
          </a:p>
        </p:txBody>
      </p:sp>
      <p:sp>
        <p:nvSpPr>
          <p:cNvPr id="713" name="Google Shape;713;g29c31cddc2b_0_183"/>
          <p:cNvSpPr txBox="1"/>
          <p:nvPr/>
        </p:nvSpPr>
        <p:spPr>
          <a:xfrm>
            <a:off x="393332" y="4031804"/>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C</a:t>
            </a:r>
            <a:endParaRPr b="0" i="0" sz="1600" u="none" cap="none" strike="noStrike">
              <a:solidFill>
                <a:srgbClr val="000000"/>
              </a:solidFill>
              <a:latin typeface="Arial"/>
              <a:ea typeface="Arial"/>
              <a:cs typeface="Arial"/>
              <a:sym typeface="Arial"/>
            </a:endParaRPr>
          </a:p>
        </p:txBody>
      </p:sp>
      <p:sp>
        <p:nvSpPr>
          <p:cNvPr id="714" name="Google Shape;714;g29c31cddc2b_0_183"/>
          <p:cNvSpPr txBox="1"/>
          <p:nvPr/>
        </p:nvSpPr>
        <p:spPr>
          <a:xfrm>
            <a:off x="393330" y="5285345"/>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D</a:t>
            </a:r>
            <a:endParaRPr b="0" i="0" sz="1600" u="none" cap="none" strike="noStrike">
              <a:solidFill>
                <a:srgbClr val="000000"/>
              </a:solidFill>
              <a:latin typeface="Arial"/>
              <a:ea typeface="Arial"/>
              <a:cs typeface="Arial"/>
              <a:sym typeface="Arial"/>
            </a:endParaRPr>
          </a:p>
        </p:txBody>
      </p:sp>
      <p:sp>
        <p:nvSpPr>
          <p:cNvPr id="715" name="Google Shape;715;g29c31cddc2b_0_183"/>
          <p:cNvSpPr txBox="1"/>
          <p:nvPr/>
        </p:nvSpPr>
        <p:spPr>
          <a:xfrm>
            <a:off x="924957" y="2822721"/>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Resistance helps us to use electronic devices everyday.</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16" name="Google Shape;716;g29c31cddc2b_0_183"/>
          <p:cNvSpPr/>
          <p:nvPr/>
        </p:nvSpPr>
        <p:spPr>
          <a:xfrm>
            <a:off x="289675" y="2663300"/>
            <a:ext cx="76212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3" name="Google Shape;723;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4" name="Google Shape;724;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5" name="Google Shape;725;g25e11802ac4_0_2649"/>
          <p:cNvCxnSpPr>
            <a:stCxn id="726" idx="4"/>
            <a:endCxn id="72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7" name="Google Shape;727;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8" name="Google Shape;728;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6" name="Google Shape;726;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9" name="Google Shape;729;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30" name="Google Shape;730;g25e11802ac4_0_2649"/>
          <p:cNvCxnSpPr>
            <a:stCxn id="731" idx="4"/>
            <a:endCxn id="72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32" name="Google Shape;732;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33" name="Google Shape;733;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31" name="Google Shape;731;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4" name="Google Shape;734;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35" name="Google Shape;735;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36" name="Google Shape;736;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37" name="Google Shape;737;g25e11802ac4_0_2649"/>
          <p:cNvSpPr txBox="1"/>
          <p:nvPr/>
        </p:nvSpPr>
        <p:spPr>
          <a:xfrm>
            <a:off x="4571975" y="4763300"/>
            <a:ext cx="4040400" cy="861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Resistance helps us to use electronic devices everyday </a:t>
            </a:r>
            <a:endParaRPr b="0" i="0" sz="2200" u="none" cap="none" strike="noStrike">
              <a:solidFill>
                <a:schemeClr val="dk1"/>
              </a:solidFill>
              <a:latin typeface="Calibri"/>
              <a:ea typeface="Calibri"/>
              <a:cs typeface="Calibri"/>
              <a:sym typeface="Calibri"/>
            </a:endParaRPr>
          </a:p>
        </p:txBody>
      </p:sp>
      <p:sp>
        <p:nvSpPr>
          <p:cNvPr id="738" name="Google Shape;738;g25e11802ac4_0_2649"/>
          <p:cNvSpPr txBox="1"/>
          <p:nvPr/>
        </p:nvSpPr>
        <p:spPr>
          <a:xfrm>
            <a:off x="569525" y="4918300"/>
            <a:ext cx="3943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Electricity flowing through a light bulb</a:t>
            </a:r>
            <a:endParaRPr b="0" i="0" sz="2400" u="none" cap="none" strike="noStrike">
              <a:solidFill>
                <a:srgbClr val="000000"/>
              </a:solidFill>
              <a:latin typeface="Arial"/>
              <a:ea typeface="Arial"/>
              <a:cs typeface="Arial"/>
              <a:sym typeface="Arial"/>
            </a:endParaRPr>
          </a:p>
        </p:txBody>
      </p:sp>
      <p:sp>
        <p:nvSpPr>
          <p:cNvPr id="739" name="Google Shape;739;g25e11802ac4_0_2649"/>
          <p:cNvSpPr txBox="1"/>
          <p:nvPr/>
        </p:nvSpPr>
        <p:spPr>
          <a:xfrm>
            <a:off x="569525" y="1625113"/>
            <a:ext cx="3943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Measure of how difficult it is for an electric current to flow in a material</a:t>
            </a:r>
            <a:endParaRPr b="0" i="0" sz="2400" u="none" cap="none" strike="noStrike">
              <a:solidFill>
                <a:srgbClr val="000000"/>
              </a:solidFill>
              <a:latin typeface="Arial"/>
              <a:ea typeface="Arial"/>
              <a:cs typeface="Arial"/>
              <a:sym typeface="Arial"/>
            </a:endParaRPr>
          </a:p>
        </p:txBody>
      </p:sp>
      <p:sp>
        <p:nvSpPr>
          <p:cNvPr id="740" name="Google Shape;740;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Resistance</a:t>
            </a:r>
            <a:endParaRPr b="0" i="0" sz="700" u="none" cap="none" strike="noStrike">
              <a:solidFill>
                <a:srgbClr val="000000"/>
              </a:solidFill>
              <a:latin typeface="Arial"/>
              <a:ea typeface="Arial"/>
              <a:cs typeface="Arial"/>
              <a:sym typeface="Arial"/>
            </a:endParaRPr>
          </a:p>
        </p:txBody>
      </p:sp>
      <p:sp>
        <p:nvSpPr>
          <p:cNvPr id="741" name="Google Shape;741;g25e11802ac4_0_2649"/>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es resistance</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742" name="Google Shape;742;g25e11802ac4_0_2649"/>
          <p:cNvPicPr preferRelativeResize="0"/>
          <p:nvPr/>
        </p:nvPicPr>
        <p:blipFill>
          <a:blip r:embed="rId3">
            <a:alphaModFix/>
          </a:blip>
          <a:stretch>
            <a:fillRect/>
          </a:stretch>
        </p:blipFill>
        <p:spPr>
          <a:xfrm>
            <a:off x="5739824" y="1129174"/>
            <a:ext cx="2761897" cy="15055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49" name="Google Shape;749;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descr="Rewind" id="755" name="Google Shape;755;g29a0e60ffa9_0_363"/>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g29a0e60ffa9_0_363"/>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Resistance</a:t>
            </a:r>
            <a:r>
              <a:rPr b="1" lang="en-US" sz="3000">
                <a:solidFill>
                  <a:schemeClr val="dk1"/>
                </a:solidFill>
              </a:rPr>
              <a:t>: </a:t>
            </a:r>
            <a:r>
              <a:rPr lang="en-US" sz="3000">
                <a:solidFill>
                  <a:schemeClr val="dk1"/>
                </a:solidFill>
              </a:rPr>
              <a:t>measure of how difficult it is for an electric current to flow in a material </a:t>
            </a:r>
            <a:endParaRPr sz="3000"/>
          </a:p>
        </p:txBody>
      </p:sp>
      <p:pic>
        <p:nvPicPr>
          <p:cNvPr descr="resistor.jpg" id="757" name="Google Shape;757;g29a0e60ffa9_0_363"/>
          <p:cNvPicPr preferRelativeResize="0"/>
          <p:nvPr/>
        </p:nvPicPr>
        <p:blipFill rotWithShape="1">
          <a:blip r:embed="rId4">
            <a:alphaModFix/>
          </a:blip>
          <a:srcRect b="0" l="-10575" r="-10563" t="0"/>
          <a:stretch/>
        </p:blipFill>
        <p:spPr>
          <a:xfrm>
            <a:off x="1175249" y="2715750"/>
            <a:ext cx="6793496" cy="37361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descr="Lightbulb and gear" id="763" name="Google Shape;763;g29a0e60ffa9_0_1"/>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g29a0e60ffa9_0_1"/>
          <p:cNvSpPr txBox="1"/>
          <p:nvPr/>
        </p:nvSpPr>
        <p:spPr>
          <a:xfrm>
            <a:off x="722555"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How is electricity transmitted and used in daily life?</a:t>
            </a:r>
            <a:endParaRPr b="0" i="0" sz="1400" u="none" cap="none" strike="noStrike">
              <a:solidFill>
                <a:srgbClr val="000000"/>
              </a:solidFill>
              <a:latin typeface="Arial"/>
              <a:ea typeface="Arial"/>
              <a:cs typeface="Arial"/>
              <a:sym typeface="Arial"/>
            </a:endParaRPr>
          </a:p>
        </p:txBody>
      </p:sp>
      <p:pic>
        <p:nvPicPr>
          <p:cNvPr id="765" name="Google Shape;765;g29a0e60ffa9_0_1"/>
          <p:cNvPicPr preferRelativeResize="0"/>
          <p:nvPr/>
        </p:nvPicPr>
        <p:blipFill rotWithShape="1">
          <a:blip r:embed="rId4">
            <a:alphaModFix/>
          </a:blip>
          <a:srcRect b="0" l="0" r="0" t="0"/>
          <a:stretch/>
        </p:blipFill>
        <p:spPr>
          <a:xfrm>
            <a:off x="152400" y="1466284"/>
            <a:ext cx="8839204" cy="403346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g29a0e60ffa9_0_371"/>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772" name="Google Shape;772;g29a0e60ffa9_0_371"/>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hlink"/>
                </a:solidFill>
                <a:latin typeface="Calibri"/>
                <a:ea typeface="Calibri"/>
                <a:cs typeface="Calibri"/>
                <a:sym typeface="Calibri"/>
                <a:hlinkClick r:id="rId3"/>
              </a:rPr>
              <a:t>BrainPOP Circuit Builder</a:t>
            </a:r>
            <a:endParaRPr b="0" i="0" sz="1400" u="none" cap="none" strike="noStrike">
              <a:solidFill>
                <a:srgbClr val="000000"/>
              </a:solidFill>
              <a:latin typeface="Arial"/>
              <a:ea typeface="Arial"/>
              <a:cs typeface="Arial"/>
              <a:sym typeface="Arial"/>
            </a:endParaRPr>
          </a:p>
        </p:txBody>
      </p:sp>
      <p:pic>
        <p:nvPicPr>
          <p:cNvPr descr="Cursor" id="773" name="Google Shape;773;g29a0e60ffa9_0_371"/>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774" name="Google Shape;774;g29a0e60ffa9_0_371"/>
          <p:cNvSpPr txBox="1"/>
          <p:nvPr/>
        </p:nvSpPr>
        <p:spPr>
          <a:xfrm>
            <a:off x="411982" y="2230734"/>
            <a:ext cx="25524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 simulation to deepen your understanding of circuits.</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1" lang="en-US" sz="1800">
                <a:solidFill>
                  <a:schemeClr val="dk1"/>
                </a:solidFill>
                <a:latin typeface="Calibri"/>
                <a:ea typeface="Calibri"/>
                <a:cs typeface="Calibri"/>
                <a:sym typeface="Calibri"/>
              </a:rPr>
              <a:t>Have students build a circuit with a resistor to see how it affects the voltage output on the voltmeter.</a:t>
            </a:r>
            <a:endParaRPr i="1" sz="1800">
              <a:solidFill>
                <a:schemeClr val="dk1"/>
              </a:solidFill>
              <a:latin typeface="Calibri"/>
              <a:ea typeface="Calibri"/>
              <a:cs typeface="Calibri"/>
              <a:sym typeface="Calibri"/>
            </a:endParaRPr>
          </a:p>
        </p:txBody>
      </p:sp>
      <p:sp>
        <p:nvSpPr>
          <p:cNvPr descr="Laptop" id="775" name="Google Shape;775;g29a0e60ffa9_0_371"/>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6" name="Google Shape;776;g29a0e60ffa9_0_371"/>
          <p:cNvPicPr preferRelativeResize="0"/>
          <p:nvPr/>
        </p:nvPicPr>
        <p:blipFill rotWithShape="1">
          <a:blip r:embed="rId6">
            <a:alphaModFix/>
          </a:blip>
          <a:srcRect b="0" l="0" r="0" t="0"/>
          <a:stretch/>
        </p:blipFill>
        <p:spPr>
          <a:xfrm>
            <a:off x="3116782" y="2405804"/>
            <a:ext cx="5874819" cy="34513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936c336ece_0_655"/>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Current</a:t>
            </a:r>
            <a:r>
              <a:rPr b="1" lang="en-US">
                <a:solidFill>
                  <a:schemeClr val="dk1"/>
                </a:solidFill>
              </a:rPr>
              <a:t>: </a:t>
            </a:r>
            <a:r>
              <a:rPr lang="en-US">
                <a:solidFill>
                  <a:schemeClr val="dk1"/>
                </a:solidFill>
              </a:rPr>
              <a:t>an electrical charge in motion</a:t>
            </a:r>
            <a:endParaRPr/>
          </a:p>
        </p:txBody>
      </p:sp>
      <p:sp>
        <p:nvSpPr>
          <p:cNvPr descr="Rewind" id="157" name="Google Shape;157;g2936c336ece_0_65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 name="Google Shape;158;g2936c336ece_0_655"/>
          <p:cNvPicPr preferRelativeResize="0"/>
          <p:nvPr/>
        </p:nvPicPr>
        <p:blipFill rotWithShape="1">
          <a:blip r:embed="rId4">
            <a:alphaModFix/>
          </a:blip>
          <a:srcRect b="0" l="0" r="0" t="0"/>
          <a:stretch/>
        </p:blipFill>
        <p:spPr>
          <a:xfrm>
            <a:off x="1692801" y="2213125"/>
            <a:ext cx="5758400" cy="339094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descr="IEP Translation – Communication from OSEP regarding the ..." id="787" name="Google Shape;787;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788" name="Google Shape;788;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789" name="Google Shape;789;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790" name="Google Shape;790;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791" name="Google Shape;791;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9c31cddc2b_0_1"/>
          <p:cNvSpPr txBox="1"/>
          <p:nvPr>
            <p:ph idx="1" type="subTitle"/>
          </p:nvPr>
        </p:nvSpPr>
        <p:spPr>
          <a:xfrm>
            <a:off x="771749" y="77576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Conductor</a:t>
            </a:r>
            <a:r>
              <a:rPr b="1" lang="en-US">
                <a:solidFill>
                  <a:schemeClr val="dk1"/>
                </a:solidFill>
              </a:rPr>
              <a:t>: </a:t>
            </a:r>
            <a:r>
              <a:rPr lang="en-US">
                <a:solidFill>
                  <a:schemeClr val="dk1"/>
                </a:solidFill>
              </a:rPr>
              <a:t>a material that electricity can flow through</a:t>
            </a:r>
            <a:endParaRPr/>
          </a:p>
        </p:txBody>
      </p:sp>
      <p:sp>
        <p:nvSpPr>
          <p:cNvPr descr="Rewind" id="165" name="Google Shape;165;g29c31cddc2b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nductor.jpg" id="166" name="Google Shape;166;g29c31cddc2b_0_1"/>
          <p:cNvPicPr preferRelativeResize="0"/>
          <p:nvPr/>
        </p:nvPicPr>
        <p:blipFill rotWithShape="1">
          <a:blip r:embed="rId4">
            <a:alphaModFix/>
          </a:blip>
          <a:srcRect b="0" l="-10916" r="-10916" t="0"/>
          <a:stretch/>
        </p:blipFill>
        <p:spPr>
          <a:xfrm>
            <a:off x="457196" y="2101664"/>
            <a:ext cx="8229600" cy="45259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9c31cddc2b_0_8"/>
          <p:cNvSpPr txBox="1"/>
          <p:nvPr>
            <p:ph idx="1" type="subTitle"/>
          </p:nvPr>
        </p:nvSpPr>
        <p:spPr>
          <a:xfrm>
            <a:off x="771749" y="84959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Insulator</a:t>
            </a:r>
            <a:r>
              <a:rPr b="1" lang="en-US">
                <a:solidFill>
                  <a:schemeClr val="dk1"/>
                </a:solidFill>
              </a:rPr>
              <a:t>: </a:t>
            </a:r>
            <a:r>
              <a:rPr lang="en-US">
                <a:solidFill>
                  <a:schemeClr val="dk1"/>
                </a:solidFill>
              </a:rPr>
              <a:t>a material that electricity cannot flow through</a:t>
            </a:r>
            <a:endParaRPr/>
          </a:p>
        </p:txBody>
      </p:sp>
      <p:sp>
        <p:nvSpPr>
          <p:cNvPr descr="Rewind" id="173" name="Google Shape;173;g29c31cddc2b_0_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nsulator.jpg" id="174" name="Google Shape;174;g29c31cddc2b_0_8"/>
          <p:cNvPicPr preferRelativeResize="0"/>
          <p:nvPr/>
        </p:nvPicPr>
        <p:blipFill rotWithShape="1">
          <a:blip r:embed="rId4">
            <a:alphaModFix/>
          </a:blip>
          <a:srcRect b="0" l="-10459" r="-10459" t="0"/>
          <a:stretch/>
        </p:blipFill>
        <p:spPr>
          <a:xfrm>
            <a:off x="457196" y="2104524"/>
            <a:ext cx="8229600" cy="45259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descr="Questions" id="180" name="Google Shape;180;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