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76"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77" r:id="rId10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0" roundtripDataSignature="AMtx7mj7MAyRoNNZG5/0ObeFaX490Lqo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customschemas.google.com/relationships/presentationmetadata" Target="meta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planet is a body or object in space that revolves around a star and has a spherical shape.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Definitions don't always make a lot of sense for students, so the use of clear language is an important strategy.</a:t>
            </a:r>
            <a:endParaRPr/>
          </a:p>
        </p:txBody>
      </p:sp>
      <p:sp>
        <p:nvSpPr>
          <p:cNvPr id="179" name="Google Shape;17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dbff74d4ed_1_8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7" name="Google Shape;917;gdbff74d4ed_1_8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Rotation is the movement of a planet on its axis.</a:t>
            </a:r>
            <a:endParaRPr/>
          </a:p>
        </p:txBody>
      </p:sp>
      <p:sp>
        <p:nvSpPr>
          <p:cNvPr id="918" name="Google Shape;918;gdbff74d4ed_1_8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dbff74d4ed_1_8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gdbff74d4ed_1_8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Explicit cue to revisit the big question at the end of the lesson:  </a:t>
            </a:r>
            <a:r>
              <a:rPr lang="en-US" b="0"/>
              <a:t>Okay everyone. Now that we’ve learned the term, let’s reflect once more on our big question.  Was there anything that we predicted earlier that was correct or incorrect? Do you have any new hypotheses to share? </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Offering students an opportunity to evaluate their earlier hypotheses and make changes based on their new understandings is an important part of the iterative process in science. This is a great opportunity to help students build an epistemic understanding by explicitly stating how continuing to change and build on hypotheses as your knowledge grows is an important part of the discipline of science!</a:t>
            </a:r>
            <a:endParaRPr/>
          </a:p>
        </p:txBody>
      </p:sp>
      <p:sp>
        <p:nvSpPr>
          <p:cNvPr id="926" name="Google Shape;926;gdbff74d4ed_1_8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dbff74d4ed_1_8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 name="Google Shape;933;gdbff74d4ed_1_8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How can you determine the period of rotation of an object with fixed features on its surface? Students observe and plot sunspots, predict solar storms, and determine the rate of solar rotation.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Provide students with plenty of opportunities to come up with their own predictions. This is a great way to get them thinking and generate their own hypotheses.</a:t>
            </a:r>
            <a:endParaRPr/>
          </a:p>
        </p:txBody>
      </p:sp>
      <p:sp>
        <p:nvSpPr>
          <p:cNvPr id="934" name="Google Shape;934;gdbff74d4ed_1_8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dbff74d4ed_1_8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3" name="Google Shape;943;gdbff74d4ed_1_8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944" name="Google Shape;944;gdbff74d4ed_1_8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solar system has 8 planets that revolve around the sun. </a:t>
            </a:r>
            <a:endParaRPr/>
          </a:p>
        </p:txBody>
      </p:sp>
      <p:sp>
        <p:nvSpPr>
          <p:cNvPr id="187" name="Google Shape;18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Earth is the 3</a:t>
            </a:r>
            <a:r>
              <a:rPr lang="en-US" baseline="30000"/>
              <a:t>rd</a:t>
            </a:r>
            <a:r>
              <a:rPr lang="en-US"/>
              <a:t> planet from the sun. It is one of the inner planets. Its surface has mountains, valleys, canyons, plains, and more. Most of the surface is water. </a:t>
            </a:r>
            <a:endParaRPr/>
          </a:p>
        </p:txBody>
      </p:sp>
      <p:sp>
        <p:nvSpPr>
          <p:cNvPr id="202" name="Google Shape;20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dbff74d4ed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dbff74d4ed_0_2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moon is an object that revolves around a planet and reflects light from the sun. </a:t>
            </a:r>
            <a:endParaRPr/>
          </a:p>
          <a:p>
            <a:pPr marL="0" lvl="0" indent="0" algn="l" rtl="0">
              <a:lnSpc>
                <a:spcPct val="100000"/>
              </a:lnSpc>
              <a:spcBef>
                <a:spcPts val="0"/>
              </a:spcBef>
              <a:spcAft>
                <a:spcPts val="0"/>
              </a:spcAft>
              <a:buSzPts val="1400"/>
              <a:buNone/>
            </a:pPr>
            <a:endParaRPr/>
          </a:p>
        </p:txBody>
      </p:sp>
      <p:sp>
        <p:nvSpPr>
          <p:cNvPr id="210" name="Google Shape;210;gdbff74d4ed_0_2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dbff74d4e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dbff74d4e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Earth’s axis is the imaginary straight line on which the Earth spins, giving us night and day.</a:t>
            </a:r>
            <a:endParaRPr/>
          </a:p>
        </p:txBody>
      </p:sp>
      <p:sp>
        <p:nvSpPr>
          <p:cNvPr id="218" name="Google Shape;218;gdbff74d4ed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Ensure students participate in this portion of the lesson. Provide plenty of opportunities to respond and engage with the content.</a:t>
            </a:r>
            <a:endParaRPr/>
          </a:p>
        </p:txBody>
      </p:sp>
      <p:sp>
        <p:nvSpPr>
          <p:cNvPr id="226" name="Google Shape;226;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planet?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a:t>[A planet is a body or object in space that revolves around a star and has a spherical shape.]</a:t>
            </a:r>
            <a:endParaRPr/>
          </a:p>
        </p:txBody>
      </p:sp>
      <p:sp>
        <p:nvSpPr>
          <p:cNvPr id="232" name="Google Shape;23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characteristics of Earth?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[Earth is one of the inner planets. Its surface has mountains, valleys, canyons, plains, and more. Most of the surface is water.]</a:t>
            </a:r>
            <a:endParaRPr/>
          </a:p>
        </p:txBody>
      </p:sp>
      <p:sp>
        <p:nvSpPr>
          <p:cNvPr id="240" name="Google Shape;240;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dbff74d4ed_0_3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dbff74d4ed_0_3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 moon? </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a:t>[</a:t>
            </a:r>
            <a:r>
              <a:rPr lang="en-US" b="0"/>
              <a:t>A moon is an object that revolves around a planet and reflects light from the sun.]</a:t>
            </a:r>
            <a:endParaRPr/>
          </a:p>
        </p:txBody>
      </p:sp>
      <p:sp>
        <p:nvSpPr>
          <p:cNvPr id="248" name="Google Shape;248;gdbff74d4ed_0_3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revolution.</a:t>
            </a:r>
            <a:endParaRPr/>
          </a:p>
        </p:txBody>
      </p:sp>
      <p:sp>
        <p:nvSpPr>
          <p:cNvPr id="256" name="Google Shape;25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 will learn about the term, revolution.</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Revolution is the movement of a planet around the sun.</a:t>
            </a:r>
            <a:endParaRPr b="0"/>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Feedback: When providing more formal definitions and explicit content, it is helpful to provide students with cues so that they can be prepared and know what to expect.</a:t>
            </a:r>
            <a:endParaRPr/>
          </a:p>
          <a:p>
            <a:pPr marL="0" lvl="0" indent="0" algn="l" rtl="0">
              <a:lnSpc>
                <a:spcPct val="100000"/>
              </a:lnSpc>
              <a:spcBef>
                <a:spcPts val="0"/>
              </a:spcBef>
              <a:spcAft>
                <a:spcPts val="0"/>
              </a:spcAft>
              <a:buSzPts val="1400"/>
              <a:buNone/>
            </a:pPr>
            <a:endParaRPr/>
          </a:p>
        </p:txBody>
      </p:sp>
      <p:sp>
        <p:nvSpPr>
          <p:cNvPr id="264" name="Google Shape;26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73" name="Google Shape;27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revolution?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revolution is the movement of planets around the sun.]</a:t>
            </a:r>
            <a:endParaRPr/>
          </a:p>
        </p:txBody>
      </p:sp>
      <p:sp>
        <p:nvSpPr>
          <p:cNvPr id="279" name="Google Shape;279;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87" name="Google Shape;287;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dbff74d4ed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dbff74d4ed_1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Earth revolves around the sun, as do all other planets.</a:t>
            </a:r>
            <a:endParaRPr/>
          </a:p>
        </p:txBody>
      </p:sp>
      <p:sp>
        <p:nvSpPr>
          <p:cNvPr id="294" name="Google Shape;294;gdbff74d4ed_1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dbff74d4ed_1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dbff74d4ed_1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One revolution around the sun is one year or 365 days.</a:t>
            </a:r>
            <a:endParaRPr/>
          </a:p>
        </p:txBody>
      </p:sp>
      <p:sp>
        <p:nvSpPr>
          <p:cNvPr id="302" name="Google Shape;302;gdbff74d4ed_1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10" name="Google Shape;310;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dbff74d4ed_1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dbff74d4ed_1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revolution?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revolution is the movement of planets around the sun.]</a:t>
            </a:r>
            <a:endParaRPr/>
          </a:p>
        </p:txBody>
      </p:sp>
      <p:sp>
        <p:nvSpPr>
          <p:cNvPr id="316" name="Google Shape;316;gdbff74d4ed_1_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dbff74d4ed_1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dbff74d4ed_1_1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True/False: Jupiter revolves around the sun.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4" name="Google Shape;324;gdbff74d4ed_1_1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fc40ca81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fc40ca812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FF0000"/>
                </a:solidFill>
              </a:rPr>
              <a:t>True</a:t>
            </a:r>
            <a:r>
              <a:rPr lang="en-US"/>
              <a:t>/False: Jupiter revolves around the sun.</a:t>
            </a:r>
            <a:endParaRPr/>
          </a:p>
          <a:p>
            <a:pPr marL="0" lvl="0" indent="0" algn="l" rtl="0">
              <a:spcBef>
                <a:spcPts val="0"/>
              </a:spcBef>
              <a:spcAft>
                <a:spcPts val="0"/>
              </a:spcAft>
              <a:buNone/>
            </a:pPr>
            <a:endParaRPr/>
          </a:p>
          <a:p>
            <a:pPr marL="0" lvl="0" indent="0" algn="l" rtl="0">
              <a:spcBef>
                <a:spcPts val="0"/>
              </a:spcBef>
              <a:spcAft>
                <a:spcPts val="0"/>
              </a:spcAft>
              <a:buNone/>
            </a:pPr>
            <a:r>
              <a:rPr lang="en-US"/>
              <a:t>[True]</a:t>
            </a:r>
            <a:endParaRPr/>
          </a:p>
        </p:txBody>
      </p:sp>
      <p:sp>
        <p:nvSpPr>
          <p:cNvPr id="332" name="Google Shape;332;gdfc40ca812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do planets move about the solar system?</a:t>
            </a:r>
            <a:endParaRPr b="1"/>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bff74d4ed_1_2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bff74d4ed_1_2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How long is the revolution of Earth around the sun?</a:t>
            </a:r>
            <a:endParaRPr/>
          </a:p>
          <a:p>
            <a:pPr marL="0" lvl="0" indent="0" algn="l" rtl="0">
              <a:spcBef>
                <a:spcPts val="0"/>
              </a:spcBef>
              <a:spcAft>
                <a:spcPts val="0"/>
              </a:spcAft>
              <a:buNone/>
            </a:pPr>
            <a:endParaRPr/>
          </a:p>
          <a:p>
            <a:pPr marL="0" lvl="0" indent="0" algn="l" rtl="0">
              <a:spcBef>
                <a:spcPts val="0"/>
              </a:spcBef>
              <a:spcAft>
                <a:spcPts val="0"/>
              </a:spcAft>
              <a:buNone/>
            </a:pPr>
            <a:r>
              <a:rPr lang="en-US"/>
              <a:t>[One year or 365 days]</a:t>
            </a:r>
            <a:endParaRPr/>
          </a:p>
        </p:txBody>
      </p:sp>
      <p:sp>
        <p:nvSpPr>
          <p:cNvPr id="340" name="Google Shape;340;gdbff74d4ed_1_20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dbff74d4ed_1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dbff74d4ed_1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revolution</a:t>
            </a:r>
            <a:r>
              <a:rPr lang="en-US"/>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 is important to not only introduce an example of the term but also include images to go along with it, this is a great way to help students make connections.</a:t>
            </a:r>
            <a:endParaRPr/>
          </a:p>
        </p:txBody>
      </p:sp>
      <p:sp>
        <p:nvSpPr>
          <p:cNvPr id="348" name="Google Shape;348;gdbff74d4ed_1_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dbff74d4ed_1_2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dbff74d4ed_1_2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revolution of the Earth around the sun is 1 year. The revolution of Jupiter around the sun is 11.9 years.</a:t>
            </a:r>
            <a:endParaRPr/>
          </a:p>
        </p:txBody>
      </p:sp>
      <p:sp>
        <p:nvSpPr>
          <p:cNvPr id="355" name="Google Shape;355;gdbff74d4ed_1_2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dbff74d4ed_1_3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dbff74d4ed_1_3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Mercury has the shortest revolution around the sun of about 88 days.</a:t>
            </a:r>
            <a:endParaRPr/>
          </a:p>
        </p:txBody>
      </p:sp>
      <p:sp>
        <p:nvSpPr>
          <p:cNvPr id="363" name="Google Shape;363;gdbff74d4ed_1_38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bff74d4ed_1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dbff74d4ed_1_2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Next, let’s talk about some non-examples of </a:t>
            </a:r>
            <a:r>
              <a:rPr lang="en-US" b="1"/>
              <a:t>revolution</a:t>
            </a:r>
            <a:r>
              <a:rPr lang="en-US"/>
              <a: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Take a moment to explicitly distinguish between the similarities of the non-examples and the vocabulary term you were covering today. This helped students resolve any misconceptions they may have.</a:t>
            </a:r>
            <a:endParaRPr/>
          </a:p>
        </p:txBody>
      </p:sp>
      <p:sp>
        <p:nvSpPr>
          <p:cNvPr id="371" name="Google Shape;371;gdbff74d4ed_1_2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dbff74d4ed_1_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dbff74d4ed_1_3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Earth also spins on its axis. These turns are called rotation not revolution.</a:t>
            </a:r>
            <a:endParaRPr/>
          </a:p>
        </p:txBody>
      </p:sp>
      <p:sp>
        <p:nvSpPr>
          <p:cNvPr id="378" name="Google Shape;378;gdbff74d4ed_1_3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dbff74d4ed_1_3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dbff74d4ed_1_3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86" name="Google Shape;386;gdbff74d4ed_1_3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dbff74d4ed_1_4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dbff74d4ed_1_4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How long is the revolution of Earth around the sun?</a:t>
            </a:r>
            <a:endParaRPr/>
          </a:p>
          <a:p>
            <a:pPr marL="0" lvl="0" indent="0" algn="l" rtl="0">
              <a:spcBef>
                <a:spcPts val="0"/>
              </a:spcBef>
              <a:spcAft>
                <a:spcPts val="0"/>
              </a:spcAft>
              <a:buNone/>
            </a:pPr>
            <a:endParaRPr/>
          </a:p>
          <a:p>
            <a:pPr marL="0" lvl="0" indent="0" algn="l" rtl="0">
              <a:spcBef>
                <a:spcPts val="0"/>
              </a:spcBef>
              <a:spcAft>
                <a:spcPts val="0"/>
              </a:spcAft>
              <a:buNone/>
            </a:pPr>
            <a:r>
              <a:rPr lang="en-US"/>
              <a:t>[One year or 365 days]</a:t>
            </a:r>
            <a:endParaRPr/>
          </a:p>
        </p:txBody>
      </p:sp>
      <p:sp>
        <p:nvSpPr>
          <p:cNvPr id="392" name="Google Shape;392;gdbff74d4ed_1_4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dbff74d4ed_1_3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dbff74d4ed_1_3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True/False: The Earth spinning on its axis is called revolution.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00" name="Google Shape;400;gdbff74d4ed_1_39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dfc40ca812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dfc40ca812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True/</a:t>
            </a:r>
            <a:r>
              <a:rPr lang="en-US">
                <a:solidFill>
                  <a:srgbClr val="FF0000"/>
                </a:solidFill>
              </a:rPr>
              <a:t>False</a:t>
            </a:r>
            <a:r>
              <a:rPr lang="en-US"/>
              <a:t>: The Earth spinning on its axis is called revolution.</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[False - Earth spinning on its axis is called rotation.]</a:t>
            </a:r>
            <a:endParaRPr/>
          </a:p>
          <a:p>
            <a:pPr marL="0" lvl="0" indent="0" algn="l" rtl="0">
              <a:spcBef>
                <a:spcPts val="0"/>
              </a:spcBef>
              <a:spcAft>
                <a:spcPts val="0"/>
              </a:spcAft>
              <a:buNone/>
            </a:pPr>
            <a:endParaRPr/>
          </a:p>
        </p:txBody>
      </p:sp>
      <p:sp>
        <p:nvSpPr>
          <p:cNvPr id="408" name="Google Shape;408;gdfc40ca812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dbff74d4ed_1_1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dbff74d4ed_1_1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start with a quick demonstration.</a:t>
            </a:r>
            <a:endParaRPr/>
          </a:p>
        </p:txBody>
      </p:sp>
      <p:sp>
        <p:nvSpPr>
          <p:cNvPr id="134" name="Google Shape;134;gdbff74d4ed_1_1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bff74d4ed_1_4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dbff74d4ed_1_4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revolution?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revolution is the movement of planets around the sun.]</a:t>
            </a:r>
            <a:endParaRPr/>
          </a:p>
        </p:txBody>
      </p:sp>
      <p:sp>
        <p:nvSpPr>
          <p:cNvPr id="416" name="Google Shape;416;gdbff74d4ed_1_4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Repeating important information is a great way to draw students' attention to key content.</a:t>
            </a:r>
            <a:endParaRPr/>
          </a:p>
          <a:p>
            <a:pPr marL="0" lvl="0" indent="0" algn="l" rtl="0">
              <a:lnSpc>
                <a:spcPct val="100000"/>
              </a:lnSpc>
              <a:spcBef>
                <a:spcPts val="0"/>
              </a:spcBef>
              <a:spcAft>
                <a:spcPts val="0"/>
              </a:spcAft>
              <a:buSzPts val="1400"/>
              <a:buNone/>
            </a:pPr>
            <a:endParaRPr/>
          </a:p>
        </p:txBody>
      </p:sp>
      <p:sp>
        <p:nvSpPr>
          <p:cNvPr id="424" name="Google Shape;424;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dbff74d4ed_1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dbff74d4ed_1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Revolution is the movement of a planet around the sun.</a:t>
            </a:r>
            <a:endParaRPr/>
          </a:p>
        </p:txBody>
      </p:sp>
      <p:sp>
        <p:nvSpPr>
          <p:cNvPr id="431" name="Google Shape;431;gdbff74d4ed_1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Explicit cue to revisit the big question at the end of the lesson:  </a:t>
            </a:r>
            <a:r>
              <a:rPr lang="en-US" b="0"/>
              <a:t>Okay everyone. Now that we’ve learned the term, let’s reflect once more on our big question.  Was there anything that we predicted earlier that was correct or incorrect? Do you have any new hypotheses to share? </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Offering students an opportunity to evaluate their earlier hypotheses and make changes based on their new understandings is an important part of the iterative process in science. This is a great opportunity to help students build an epistemic understanding by explicitly stating how continuing to change and build on hypotheses as your knowledge grows is an important part of the discipline of science!</a:t>
            </a:r>
            <a:endParaRPr/>
          </a:p>
        </p:txBody>
      </p:sp>
      <p:sp>
        <p:nvSpPr>
          <p:cNvPr id="439" name="Google Shape;439;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447" name="Google Shape;447;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dbff74d4ed_1_5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dbff74d4ed_1_5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462" name="Google Shape;462;gdbff74d4ed_1_5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dbff74d4ed_1_5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gdbff74d4ed_1_5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will learn about the term, rotation.</a:t>
            </a:r>
            <a:endParaRPr/>
          </a:p>
        </p:txBody>
      </p:sp>
      <p:sp>
        <p:nvSpPr>
          <p:cNvPr id="492" name="Google Shape;492;gdbff74d4ed_1_5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dbff74d4ed_1_5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gdbff74d4ed_1_5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do planets move about the solar system?</a:t>
            </a:r>
            <a:endParaRPr b="1"/>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501" name="Google Shape;501;gdbff74d4ed_1_5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dbff74d4ed_1_5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gdbff74d4ed_1_5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Let’s start with a quick demonstration.</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Feedback: Pausing throughout the video to check for understanding is a great strategy to make sure students do not fall behind with the new content.</a:t>
            </a:r>
            <a:endParaRPr/>
          </a:p>
        </p:txBody>
      </p:sp>
      <p:sp>
        <p:nvSpPr>
          <p:cNvPr id="509" name="Google Shape;509;gdbff74d4ed_1_5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dbff74d4ed_1_1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dbff74d4ed_1_1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By providing a lot of opportunities to respond throughout demonstration you helped ensured that your students are grasping this new content.</a:t>
            </a:r>
            <a:endParaRPr/>
          </a:p>
        </p:txBody>
      </p:sp>
      <p:sp>
        <p:nvSpPr>
          <p:cNvPr id="143" name="Google Shape;143;gdbff74d4ed_1_1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dbff74d4ed_1_10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dbff74d4ed_1_10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518" name="Google Shape;518;gdbff74d4ed_1_10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dbff74d4ed_1_10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dbff74d4ed_1_10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Earth’s rotation gives us _____ and _____.</a:t>
            </a:r>
            <a:endParaRPr/>
          </a:p>
        </p:txBody>
      </p:sp>
      <p:sp>
        <p:nvSpPr>
          <p:cNvPr id="524" name="Google Shape;524;gdbff74d4ed_1_10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dbff74d4ed_1_10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dbff74d4ed_1_10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Earth’s rotation gives us </a:t>
            </a:r>
            <a:r>
              <a:rPr lang="en-US" u="sng">
                <a:solidFill>
                  <a:srgbClr val="FF0000"/>
                </a:solidFill>
              </a:rPr>
              <a:t>day</a:t>
            </a:r>
            <a:r>
              <a:rPr lang="en-US"/>
              <a:t> and </a:t>
            </a:r>
            <a:r>
              <a:rPr lang="en-US" u="sng">
                <a:solidFill>
                  <a:srgbClr val="FF0000"/>
                </a:solidFill>
              </a:rPr>
              <a:t>night</a:t>
            </a:r>
            <a:r>
              <a:rPr lang="en-US"/>
              <a:t>.</a:t>
            </a:r>
            <a:endParaRPr/>
          </a:p>
        </p:txBody>
      </p:sp>
      <p:sp>
        <p:nvSpPr>
          <p:cNvPr id="532" name="Google Shape;532;gdbff74d4ed_1_10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dbff74d4ed_1_1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gdbff74d4ed_1_1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Earth’s orbit around the sun called?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[Revolution]</a:t>
            </a:r>
            <a:endParaRPr/>
          </a:p>
        </p:txBody>
      </p:sp>
      <p:sp>
        <p:nvSpPr>
          <p:cNvPr id="540" name="Google Shape;540;gdbff74d4ed_1_1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dbff74d4ed_1_5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gdbff74d4ed_1_5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548" name="Google Shape;548;gdbff74d4ed_1_5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dbff74d4ed_1_5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dbff74d4ed_1_5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planet is a body or object in space that revolves around a star and has a spherical shape.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Definitions don't always make a lot of sense for students, so the use of clear language is an important strategy.</a:t>
            </a:r>
            <a:endParaRPr/>
          </a:p>
        </p:txBody>
      </p:sp>
      <p:sp>
        <p:nvSpPr>
          <p:cNvPr id="554" name="Google Shape;554;gdbff74d4ed_1_5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dbff74d4ed_1_5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gdbff74d4ed_1_5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solar system has 8 planets that revolve around the sun. </a:t>
            </a:r>
            <a:endParaRPr/>
          </a:p>
        </p:txBody>
      </p:sp>
      <p:sp>
        <p:nvSpPr>
          <p:cNvPr id="562" name="Google Shape;562;gdbff74d4ed_1_5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dbff74d4ed_1_6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dbff74d4ed_1_6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Earth is the 3</a:t>
            </a:r>
            <a:r>
              <a:rPr lang="en-US" baseline="30000"/>
              <a:t>rd</a:t>
            </a:r>
            <a:r>
              <a:rPr lang="en-US"/>
              <a:t> planet from the sun. It is one of the inner planets. Its surface has mountains, valleys, canyons, plains, and more. Most of the surface is water. </a:t>
            </a:r>
            <a:endParaRPr/>
          </a:p>
        </p:txBody>
      </p:sp>
      <p:sp>
        <p:nvSpPr>
          <p:cNvPr id="577" name="Google Shape;577;gdbff74d4ed_1_6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dbff74d4ed_1_6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gdbff74d4ed_1_6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moon is an object that revolves around a planet and reflects light from the sun. </a:t>
            </a:r>
            <a:endParaRPr/>
          </a:p>
          <a:p>
            <a:pPr marL="0" lvl="0" indent="0" algn="l" rtl="0">
              <a:lnSpc>
                <a:spcPct val="100000"/>
              </a:lnSpc>
              <a:spcBef>
                <a:spcPts val="0"/>
              </a:spcBef>
              <a:spcAft>
                <a:spcPts val="0"/>
              </a:spcAft>
              <a:buSzPts val="1400"/>
              <a:buNone/>
            </a:pPr>
            <a:endParaRPr/>
          </a:p>
        </p:txBody>
      </p:sp>
      <p:sp>
        <p:nvSpPr>
          <p:cNvPr id="585" name="Google Shape;585;gdbff74d4ed_1_6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dbff74d4ed_1_6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gdbff74d4ed_1_6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Earth’s axis is the imaginary straight line on which the Earth spins, giving us night and day.</a:t>
            </a:r>
            <a:endParaRPr/>
          </a:p>
        </p:txBody>
      </p:sp>
      <p:sp>
        <p:nvSpPr>
          <p:cNvPr id="593" name="Google Shape;593;gdbff74d4ed_1_6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dbff74d4ed_1_1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dbff74d4ed_1_1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Earth’s rotation gives us _____ and _____.</a:t>
            </a:r>
            <a:endParaRPr/>
          </a:p>
        </p:txBody>
      </p:sp>
      <p:sp>
        <p:nvSpPr>
          <p:cNvPr id="149" name="Google Shape;149;gdbff74d4ed_1_1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dbff74d4ed_1_8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gdbff74d4ed_1_8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Revolution is the movement of a planet around the sun.</a:t>
            </a:r>
            <a:endParaRPr/>
          </a:p>
        </p:txBody>
      </p:sp>
      <p:sp>
        <p:nvSpPr>
          <p:cNvPr id="601" name="Google Shape;601;gdbff74d4ed_1_8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dbff74d4ed_1_6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dbff74d4ed_1_6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609" name="Google Shape;609;gdbff74d4ed_1_6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dbff74d4ed_1_6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dbff74d4ed_1_6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planet?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a:t>[A planet is a body or object in space that revolves around a star and has a spherical shape.]</a:t>
            </a:r>
            <a:endParaRPr/>
          </a:p>
        </p:txBody>
      </p:sp>
      <p:sp>
        <p:nvSpPr>
          <p:cNvPr id="615" name="Google Shape;615;gdbff74d4ed_1_6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dbff74d4ed_1_6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gdbff74d4ed_1_6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characteristics of Earth?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[Earth is one of the inner planets. Its surface has mountains, valleys, canyons, plains, and more. Most of the surface is water.]</a:t>
            </a:r>
            <a:endParaRPr/>
          </a:p>
        </p:txBody>
      </p:sp>
      <p:sp>
        <p:nvSpPr>
          <p:cNvPr id="623" name="Google Shape;623;gdbff74d4ed_1_6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dbff74d4ed_1_6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gdbff74d4ed_1_6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 moon? </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a:t>[</a:t>
            </a:r>
            <a:r>
              <a:rPr lang="en-US" b="0"/>
              <a:t>A moon is an object that revolves around a planet and reflects light from the sun.]</a:t>
            </a:r>
            <a:endParaRPr/>
          </a:p>
        </p:txBody>
      </p:sp>
      <p:sp>
        <p:nvSpPr>
          <p:cNvPr id="631" name="Google Shape;631;gdbff74d4ed_1_6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dbff74d4ed_1_8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gdbff74d4ed_1_8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revolution?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revolution is the movement of planets around the sun.]</a:t>
            </a:r>
            <a:endParaRPr/>
          </a:p>
        </p:txBody>
      </p:sp>
      <p:sp>
        <p:nvSpPr>
          <p:cNvPr id="639" name="Google Shape;639;gdbff74d4ed_1_8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dbff74d4ed_1_8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dbff74d4ed_1_8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True/False: The Earth spinning on its axis is called revolution.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47" name="Google Shape;647;gdbff74d4ed_1_86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dfc40ca812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dfc40ca812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True/</a:t>
            </a:r>
            <a:r>
              <a:rPr lang="en-US">
                <a:solidFill>
                  <a:srgbClr val="FF0000"/>
                </a:solidFill>
              </a:rPr>
              <a:t>False</a:t>
            </a:r>
            <a:r>
              <a:rPr lang="en-US"/>
              <a:t>: The Earth spinning on its axis is called revolution.</a:t>
            </a:r>
            <a:endParaRPr/>
          </a:p>
          <a:p>
            <a:pPr marL="0" lvl="0" indent="0" algn="l" rtl="0">
              <a:spcBef>
                <a:spcPts val="0"/>
              </a:spcBef>
              <a:spcAft>
                <a:spcPts val="0"/>
              </a:spcAft>
              <a:buNone/>
            </a:pPr>
            <a:endParaRPr/>
          </a:p>
          <a:p>
            <a:pPr marL="0" lvl="0" indent="0" algn="l" rtl="0">
              <a:spcBef>
                <a:spcPts val="0"/>
              </a:spcBef>
              <a:spcAft>
                <a:spcPts val="0"/>
              </a:spcAft>
              <a:buNone/>
            </a:pPr>
            <a:r>
              <a:rPr lang="en-US"/>
              <a:t>[False - Earth spinning on its axis is called rotation.]</a:t>
            </a:r>
            <a:endParaRPr/>
          </a:p>
          <a:p>
            <a:pPr marL="0" lvl="0" indent="0" algn="l" rtl="0">
              <a:spcBef>
                <a:spcPts val="0"/>
              </a:spcBef>
              <a:spcAft>
                <a:spcPts val="0"/>
              </a:spcAft>
              <a:buNone/>
            </a:pPr>
            <a:endParaRPr/>
          </a:p>
        </p:txBody>
      </p:sp>
      <p:sp>
        <p:nvSpPr>
          <p:cNvPr id="655" name="Google Shape;655;gdfc40ca812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dbff74d4ed_1_6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gdbff74d4ed_1_6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rotation.</a:t>
            </a:r>
            <a:endParaRPr/>
          </a:p>
        </p:txBody>
      </p:sp>
      <p:sp>
        <p:nvSpPr>
          <p:cNvPr id="663" name="Google Shape;663;gdbff74d4ed_1_6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dbff74d4ed_1_6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gdbff74d4ed_1_6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Rotation is the movement of a planet on its axis.</a:t>
            </a:r>
            <a:endParaRPr/>
          </a:p>
        </p:txBody>
      </p:sp>
      <p:sp>
        <p:nvSpPr>
          <p:cNvPr id="671" name="Google Shape;671;gdbff74d4ed_1_6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dbff74d4ed_1_1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dbff74d4ed_1_1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Earth’s rotation gives us </a:t>
            </a:r>
            <a:r>
              <a:rPr lang="en-US" u="sng">
                <a:solidFill>
                  <a:srgbClr val="FF0000"/>
                </a:solidFill>
              </a:rPr>
              <a:t>day</a:t>
            </a:r>
            <a:r>
              <a:rPr lang="en-US"/>
              <a:t> and </a:t>
            </a:r>
            <a:r>
              <a:rPr lang="en-US" u="sng">
                <a:solidFill>
                  <a:srgbClr val="FF0000"/>
                </a:solidFill>
              </a:rPr>
              <a:t>night</a:t>
            </a:r>
            <a:r>
              <a:rPr lang="en-US"/>
              <a:t>.</a:t>
            </a:r>
            <a:endParaRPr/>
          </a:p>
        </p:txBody>
      </p:sp>
      <p:sp>
        <p:nvSpPr>
          <p:cNvPr id="157" name="Google Shape;157;gdbff74d4ed_1_1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dbff74d4ed_1_6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gdbff74d4ed_1_6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680" name="Google Shape;680;gdbff74d4ed_1_6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dbff74d4ed_1_6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gdbff74d4ed_1_6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rotation?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[Rotation is the movement of a planet on its axis.]</a:t>
            </a:r>
            <a:endParaRPr/>
          </a:p>
        </p:txBody>
      </p:sp>
      <p:sp>
        <p:nvSpPr>
          <p:cNvPr id="686" name="Google Shape;686;gdbff74d4ed_1_6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dbff74d4ed_1_6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gdbff74d4ed_1_6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694" name="Google Shape;694;gdbff74d4ed_1_6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dbff74d4ed_1_6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gdbff74d4ed_1_6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Earth performs one rotation every 24 hours or 1 day.</a:t>
            </a:r>
            <a:endParaRPr/>
          </a:p>
        </p:txBody>
      </p:sp>
      <p:sp>
        <p:nvSpPr>
          <p:cNvPr id="701" name="Google Shape;701;gdbff74d4ed_1_6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dbff74d4ed_1_6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gdbff74d4ed_1_6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400"/>
              <a:buFont typeface="Calibri"/>
              <a:buNone/>
            </a:pPr>
            <a:r>
              <a:rPr lang="en-US">
                <a:solidFill>
                  <a:srgbClr val="0C0C0C"/>
                </a:solidFill>
              </a:rPr>
              <a:t>Earth rotates on an axis tilted at 23.5°.</a:t>
            </a:r>
            <a:endParaRPr b="1"/>
          </a:p>
          <a:p>
            <a:pPr marL="0" marR="0" lvl="0" indent="0" algn="l" rtl="0">
              <a:lnSpc>
                <a:spcPct val="100000"/>
              </a:lnSpc>
              <a:spcBef>
                <a:spcPts val="0"/>
              </a:spcBef>
              <a:spcAft>
                <a:spcPts val="0"/>
              </a:spcAft>
              <a:buNone/>
            </a:pPr>
            <a:endParaRPr/>
          </a:p>
        </p:txBody>
      </p:sp>
      <p:sp>
        <p:nvSpPr>
          <p:cNvPr id="709" name="Google Shape;709;gdbff74d4ed_1_6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dbff74d4ed_1_8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gdbff74d4ed_1_8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Earth rotation gives us periods of day and night.</a:t>
            </a:r>
            <a:endParaRPr/>
          </a:p>
        </p:txBody>
      </p:sp>
      <p:sp>
        <p:nvSpPr>
          <p:cNvPr id="717" name="Google Shape;717;gdbff74d4ed_1_8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dbff74d4ed_1_8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gdbff74d4ed_1_8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When the side of the Earth is facing the sun, it is daytime.</a:t>
            </a:r>
            <a:endParaRPr/>
          </a:p>
        </p:txBody>
      </p:sp>
      <p:sp>
        <p:nvSpPr>
          <p:cNvPr id="725" name="Google Shape;725;gdbff74d4ed_1_8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dbff74d4ed_1_9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dbff74d4ed_1_9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When the side of the Earth is facing the sun, it is nighttime.</a:t>
            </a:r>
            <a:endParaRPr/>
          </a:p>
          <a:p>
            <a:pPr marL="0" marR="0" lvl="0" indent="0" algn="l" rtl="0">
              <a:lnSpc>
                <a:spcPct val="100000"/>
              </a:lnSpc>
              <a:spcBef>
                <a:spcPts val="0"/>
              </a:spcBef>
              <a:spcAft>
                <a:spcPts val="0"/>
              </a:spcAft>
              <a:buNone/>
            </a:pPr>
            <a:endParaRPr/>
          </a:p>
        </p:txBody>
      </p:sp>
      <p:sp>
        <p:nvSpPr>
          <p:cNvPr id="734" name="Google Shape;734;gdbff74d4ed_1_9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dbff74d4ed_1_6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gdbff74d4ed_1_6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743" name="Google Shape;743;gdbff74d4ed_1_6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bff74d4ed_1_9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gdbff74d4ed_1_9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rotation?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[Rotation is the movement of a planet on its axis.]</a:t>
            </a:r>
            <a:endParaRPr/>
          </a:p>
        </p:txBody>
      </p:sp>
      <p:sp>
        <p:nvSpPr>
          <p:cNvPr id="749" name="Google Shape;749;gdbff74d4ed_1_9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bff74d4ed_1_1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dbff74d4ed_1_1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Earth’s orbit around the sun called?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[Revolution]</a:t>
            </a:r>
            <a:endParaRPr/>
          </a:p>
        </p:txBody>
      </p:sp>
      <p:sp>
        <p:nvSpPr>
          <p:cNvPr id="165" name="Google Shape;165;gdbff74d4ed_1_1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dbff74d4ed_1_9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gdbff74d4ed_1_9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How long is one rotation of the Earth?</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US"/>
              <a:t>[The Earth rotates every 24 hours or 1 day.]</a:t>
            </a:r>
            <a:endParaRPr/>
          </a:p>
        </p:txBody>
      </p:sp>
      <p:sp>
        <p:nvSpPr>
          <p:cNvPr id="757" name="Google Shape;757;gdbff74d4ed_1_9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dbff74d4ed_1_9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gdbff74d4ed_1_9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When the side of the Earth is facing the sun, it is ______.</a:t>
            </a:r>
            <a:endParaRPr/>
          </a:p>
        </p:txBody>
      </p:sp>
      <p:sp>
        <p:nvSpPr>
          <p:cNvPr id="765" name="Google Shape;765;gdbff74d4ed_1_9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dbff74d4ed_1_9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gdbff74d4ed_1_9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When the side of the Earth is facing the sun, it is </a:t>
            </a:r>
            <a:r>
              <a:rPr lang="en-US" u="sng">
                <a:solidFill>
                  <a:srgbClr val="FF0000"/>
                </a:solidFill>
              </a:rPr>
              <a:t>daytime</a:t>
            </a:r>
            <a:r>
              <a:rPr lang="en-US"/>
              <a:t>.</a:t>
            </a:r>
            <a:endParaRPr/>
          </a:p>
        </p:txBody>
      </p:sp>
      <p:sp>
        <p:nvSpPr>
          <p:cNvPr id="773" name="Google Shape;773;gdbff74d4ed_1_9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dbff74d4ed_1_9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gdbff74d4ed_1_9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When the side of the Earth is facing the sun, it is ______.</a:t>
            </a:r>
            <a:endParaRPr/>
          </a:p>
        </p:txBody>
      </p:sp>
      <p:sp>
        <p:nvSpPr>
          <p:cNvPr id="781" name="Google Shape;781;gdbff74d4ed_1_9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dbff74d4ed_1_9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gdbff74d4ed_1_9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the side of the Earth is facing the sun, it is </a:t>
            </a:r>
            <a:r>
              <a:rPr lang="en-US" u="sng">
                <a:solidFill>
                  <a:srgbClr val="FF0000"/>
                </a:solidFill>
              </a:rPr>
              <a:t>nighttime</a:t>
            </a:r>
            <a:r>
              <a:rPr lang="en-US"/>
              <a:t>.</a:t>
            </a:r>
            <a:endParaRPr/>
          </a:p>
          <a:p>
            <a:pPr marL="0" marR="0" lvl="0" indent="0" algn="l" rtl="0">
              <a:lnSpc>
                <a:spcPct val="100000"/>
              </a:lnSpc>
              <a:spcBef>
                <a:spcPts val="0"/>
              </a:spcBef>
              <a:spcAft>
                <a:spcPts val="0"/>
              </a:spcAft>
              <a:buNone/>
            </a:pPr>
            <a:endParaRPr/>
          </a:p>
        </p:txBody>
      </p:sp>
      <p:sp>
        <p:nvSpPr>
          <p:cNvPr id="789" name="Google Shape;789;gdbff74d4ed_1_9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dfc40ca812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gdfc40ca812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the Earth rotating on its axis and revolving around the sun?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[Rotation is the movement of a planet on its axis. One rotation for Earth is one day.</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a:t>A revolution is the movement of planets around the sun. One revolution for Earth is one year.]</a:t>
            </a:r>
            <a:endParaRPr/>
          </a:p>
        </p:txBody>
      </p:sp>
      <p:sp>
        <p:nvSpPr>
          <p:cNvPr id="797" name="Google Shape;797;gdfc40ca812_0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dbff74d4ed_1_7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gdbff74d4ed_1_7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rotation</a:t>
            </a:r>
            <a:r>
              <a:rPr lang="en-US"/>
              <a:t>.</a:t>
            </a:r>
            <a:endParaRPr/>
          </a:p>
        </p:txBody>
      </p:sp>
      <p:sp>
        <p:nvSpPr>
          <p:cNvPr id="808" name="Google Shape;808;gdbff74d4ed_1_7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dbff74d4ed_1_7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dbff74d4ed_1_7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Mars rotates once every 24.6 hours.</a:t>
            </a:r>
            <a:endParaRPr/>
          </a:p>
        </p:txBody>
      </p:sp>
      <p:sp>
        <p:nvSpPr>
          <p:cNvPr id="815" name="Google Shape;815;gdbff74d4ed_1_7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dbff74d4ed_1_7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dbff74d4ed_1_7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Venus rotates once every 243 Earth days.</a:t>
            </a:r>
            <a:endParaRPr/>
          </a:p>
        </p:txBody>
      </p:sp>
      <p:sp>
        <p:nvSpPr>
          <p:cNvPr id="823" name="Google Shape;823;gdbff74d4ed_1_7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dbff74d4ed_1_7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gdbff74d4ed_1_7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Next, let’s talk about some non-examples of </a:t>
            </a:r>
            <a:r>
              <a:rPr lang="en-US" b="1"/>
              <a:t>rotation</a:t>
            </a:r>
            <a:r>
              <a:rPr lang="en-US"/>
              <a:t>.</a:t>
            </a:r>
            <a:endParaRPr/>
          </a:p>
        </p:txBody>
      </p:sp>
      <p:sp>
        <p:nvSpPr>
          <p:cNvPr id="831" name="Google Shape;831;gdbff74d4ed_1_7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Reviewing key background knowledge helps lay the context and sets the students up to make sense of the new content you are introducing, it also reinforces previously learned material.</a:t>
            </a:r>
            <a:endParaRPr/>
          </a:p>
        </p:txBody>
      </p:sp>
      <p:sp>
        <p:nvSpPr>
          <p:cNvPr id="173" name="Google Shape;17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dbff74d4ed_1_7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gdbff74d4ed_1_7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Earth also moves around the sun once every year. The movement of Earth around the sun is called revolution not rotation.</a:t>
            </a:r>
            <a:endParaRPr/>
          </a:p>
        </p:txBody>
      </p:sp>
      <p:sp>
        <p:nvSpPr>
          <p:cNvPr id="838" name="Google Shape;838;gdbff74d4ed_1_7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dbff74d4ed_1_7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gdbff74d4ed_1_7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846" name="Google Shape;846;gdbff74d4ed_1_7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dbff74d4ed_1_10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gdbff74d4ed_1_10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Provide an example of rotation.</a:t>
            </a:r>
            <a:endParaRPr sz="1200"/>
          </a:p>
        </p:txBody>
      </p:sp>
      <p:sp>
        <p:nvSpPr>
          <p:cNvPr id="852" name="Google Shape;852;gdbff74d4ed_1_10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dfc40ca812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gdfc40ca812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the Earth rotating on its axis and revolving around the sun?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[Rotation is the movement of a planet on its axis. One rotation for Earth is one day.</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a:t>A revolution is the movement of planets around the sun. One revolution for Earth is one year.]</a:t>
            </a:r>
            <a:endParaRPr/>
          </a:p>
        </p:txBody>
      </p:sp>
      <p:sp>
        <p:nvSpPr>
          <p:cNvPr id="860" name="Google Shape;860;gdfc40ca812_0_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dbff74d4ed_1_10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gdbff74d4ed_1_10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How long is one rotation of the Earth?</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US"/>
              <a:t>[The Earth rotates every 24 hours or 1 day.]</a:t>
            </a:r>
            <a:endParaRPr/>
          </a:p>
        </p:txBody>
      </p:sp>
      <p:sp>
        <p:nvSpPr>
          <p:cNvPr id="871" name="Google Shape;871;gdbff74d4ed_1_10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dbff74d4ed_1_10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gdbff74d4ed_1_10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When the side of the Earth is facing the sun, it is ______.</a:t>
            </a:r>
            <a:endParaRPr/>
          </a:p>
        </p:txBody>
      </p:sp>
      <p:sp>
        <p:nvSpPr>
          <p:cNvPr id="879" name="Google Shape;879;gdbff74d4ed_1_10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dbff74d4ed_1_10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gdbff74d4ed_1_10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When the side of the Earth is facing the sun, it is </a:t>
            </a:r>
            <a:r>
              <a:rPr lang="en-US" u="sng">
                <a:solidFill>
                  <a:srgbClr val="FF0000"/>
                </a:solidFill>
              </a:rPr>
              <a:t>daytime</a:t>
            </a:r>
            <a:r>
              <a:rPr lang="en-US"/>
              <a:t>.</a:t>
            </a:r>
            <a:endParaRPr/>
          </a:p>
        </p:txBody>
      </p:sp>
      <p:sp>
        <p:nvSpPr>
          <p:cNvPr id="887" name="Google Shape;887;gdbff74d4ed_1_10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dbff74d4ed_1_10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4" name="Google Shape;894;gdbff74d4ed_1_10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When the side of the Earth is facing the sun, it is ______.</a:t>
            </a:r>
            <a:endParaRPr/>
          </a:p>
        </p:txBody>
      </p:sp>
      <p:sp>
        <p:nvSpPr>
          <p:cNvPr id="895" name="Google Shape;895;gdbff74d4ed_1_10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dbff74d4ed_1_10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gdbff74d4ed_1_10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the side of the Earth is facing the sun, it is </a:t>
            </a:r>
            <a:r>
              <a:rPr lang="en-US" u="sng">
                <a:solidFill>
                  <a:srgbClr val="FF0000"/>
                </a:solidFill>
              </a:rPr>
              <a:t>nighttime</a:t>
            </a:r>
            <a:r>
              <a:rPr lang="en-US"/>
              <a:t>.</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You provided a lot of opportunities to check for understand when closing the lesson, this is so important for ensuring that your students are understanding what the content is about.</a:t>
            </a:r>
            <a:endParaRPr/>
          </a:p>
          <a:p>
            <a:pPr marL="0" marR="0" lvl="0" indent="0" algn="l" rtl="0">
              <a:lnSpc>
                <a:spcPct val="100000"/>
              </a:lnSpc>
              <a:spcBef>
                <a:spcPts val="0"/>
              </a:spcBef>
              <a:spcAft>
                <a:spcPts val="0"/>
              </a:spcAft>
              <a:buNone/>
            </a:pPr>
            <a:endParaRPr/>
          </a:p>
        </p:txBody>
      </p:sp>
      <p:sp>
        <p:nvSpPr>
          <p:cNvPr id="903" name="Google Shape;903;gdbff74d4ed_1_10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dbff74d4ed_1_8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gdbff74d4ed_1_8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911" name="Google Shape;911;gdbff74d4ed_1_8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8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8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9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9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9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9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9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9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9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9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9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9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9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0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2.xml.rels><?xml version="1.0" encoding="UTF-8" standalone="yes"?>
<Relationships xmlns="http://schemas.openxmlformats.org/package/2006/relationships"><Relationship Id="rId3" Type="http://schemas.openxmlformats.org/officeDocument/2006/relationships/hyperlink" Target="https://www.nationalgeographic.org/activity/our-active-sun/"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0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youtube.com/watch?v=l64YwNl1wr0&amp;ab_channel=CrashCourseKidsCrashCourseKid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www.youtube.com/watch?v=l64YwNl1wr0&amp;ab_channel=CrashCourseKidsCrashCourseKid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5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41.png"/></Relationships>
</file>

<file path=ppt/slides/_rels/slide8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7.png"/></Relationships>
</file>

<file path=ppt/slides/_rels/slide8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7.png"/></Relationships>
</file>

<file path=ppt/slides/_rels/slide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8.png"/></Relationships>
</file>

<file path=ppt/slides/_rels/slide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9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41.png"/></Relationships>
</file>

<file path=ppt/slides/_rels/slide9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5"/>
          <p:cNvSpPr txBox="1"/>
          <p:nvPr/>
        </p:nvSpPr>
        <p:spPr>
          <a:xfrm>
            <a:off x="521550" y="268800"/>
            <a:ext cx="83964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3000"/>
              <a:buFont typeface="Arial"/>
              <a:buNone/>
            </a:pPr>
            <a:r>
              <a:rPr lang="en-US" sz="3500" b="1" i="0" u="sng" strike="noStrike" cap="none">
                <a:solidFill>
                  <a:srgbClr val="0C0C0C"/>
                </a:solidFill>
                <a:latin typeface="Calibri"/>
                <a:ea typeface="Calibri"/>
                <a:cs typeface="Calibri"/>
                <a:sym typeface="Calibri"/>
              </a:rPr>
              <a:t>Planet</a:t>
            </a:r>
            <a:r>
              <a:rPr lang="en-US" sz="3500" b="1" i="0" u="none" strike="noStrike" cap="none">
                <a:solidFill>
                  <a:srgbClr val="0C0C0C"/>
                </a:solidFill>
                <a:latin typeface="Calibri"/>
                <a:ea typeface="Calibri"/>
                <a:cs typeface="Calibri"/>
                <a:sym typeface="Calibri"/>
              </a:rPr>
              <a:t>: </a:t>
            </a:r>
            <a:r>
              <a:rPr lang="en-US" sz="3500" b="0" i="0" u="none" strike="noStrike" cap="none">
                <a:solidFill>
                  <a:srgbClr val="0C0C0C"/>
                </a:solidFill>
                <a:latin typeface="Calibri"/>
                <a:ea typeface="Calibri"/>
                <a:cs typeface="Calibri"/>
                <a:sym typeface="Calibri"/>
              </a:rPr>
              <a:t>a body or object in space that revolves around a star and has a spherical shape</a:t>
            </a:r>
            <a:endParaRPr sz="3500" b="1" i="0" u="none" strike="noStrike" cap="none">
              <a:solidFill>
                <a:schemeClr val="dk1"/>
              </a:solidFill>
              <a:latin typeface="Calibri"/>
              <a:ea typeface="Calibri"/>
              <a:cs typeface="Calibri"/>
              <a:sym typeface="Calibri"/>
            </a:endParaRPr>
          </a:p>
        </p:txBody>
      </p:sp>
      <p:sp>
        <p:nvSpPr>
          <p:cNvPr id="182" name="Google Shape;182;p5"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3" name="Google Shape;183;p5" descr="200608250001_65511.jpg"/>
          <p:cNvPicPr preferRelativeResize="0"/>
          <p:nvPr/>
        </p:nvPicPr>
        <p:blipFill rotWithShape="1">
          <a:blip r:embed="rId4">
            <a:alphaModFix/>
          </a:blip>
          <a:srcRect/>
          <a:stretch/>
        </p:blipFill>
        <p:spPr>
          <a:xfrm>
            <a:off x="2641407" y="2044415"/>
            <a:ext cx="3861171" cy="4813593"/>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gdbff74d4ed_1_874"/>
          <p:cNvSpPr txBox="1">
            <a:spLocks noGrp="1"/>
          </p:cNvSpPr>
          <p:nvPr>
            <p:ph type="ctrTitle"/>
          </p:nvPr>
        </p:nvSpPr>
        <p:spPr>
          <a:xfrm>
            <a:off x="498600" y="384100"/>
            <a:ext cx="81468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b="1" u="sng"/>
              <a:t>Rotation:</a:t>
            </a:r>
            <a:r>
              <a:rPr lang="en-US" sz="3600" b="1"/>
              <a:t> </a:t>
            </a:r>
            <a:r>
              <a:rPr lang="en-US" sz="3600">
                <a:solidFill>
                  <a:srgbClr val="0C0C0C"/>
                </a:solidFill>
              </a:rPr>
              <a:t>movement of a planet on its axis</a:t>
            </a:r>
            <a:endParaRPr sz="3600" b="1"/>
          </a:p>
        </p:txBody>
      </p:sp>
      <p:pic>
        <p:nvPicPr>
          <p:cNvPr id="921" name="Google Shape;921;gdbff74d4ed_1_874"/>
          <p:cNvPicPr preferRelativeResize="0"/>
          <p:nvPr/>
        </p:nvPicPr>
        <p:blipFill>
          <a:blip r:embed="rId3">
            <a:alphaModFix/>
          </a:blip>
          <a:stretch>
            <a:fillRect/>
          </a:stretch>
        </p:blipFill>
        <p:spPr>
          <a:xfrm>
            <a:off x="2070050" y="1541625"/>
            <a:ext cx="5003899" cy="5003900"/>
          </a:xfrm>
          <a:prstGeom prst="rect">
            <a:avLst/>
          </a:prstGeom>
          <a:noFill/>
          <a:ln>
            <a:noFill/>
          </a:ln>
        </p:spPr>
      </p:pic>
      <p:sp>
        <p:nvSpPr>
          <p:cNvPr id="922" name="Google Shape;922;gdbff74d4ed_1_874"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gdbff74d4ed_1_822"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gdbff74d4ed_1_822"/>
          <p:cNvSpPr txBox="1"/>
          <p:nvPr/>
        </p:nvSpPr>
        <p:spPr>
          <a:xfrm>
            <a:off x="467248" y="630115"/>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planets move about the solar system?</a:t>
            </a:r>
            <a:endParaRPr sz="3000">
              <a:solidFill>
                <a:schemeClr val="dk1"/>
              </a:solidFill>
              <a:latin typeface="Calibri"/>
              <a:ea typeface="Calibri"/>
              <a:cs typeface="Calibri"/>
              <a:sym typeface="Calibri"/>
            </a:endParaRPr>
          </a:p>
        </p:txBody>
      </p:sp>
      <p:pic>
        <p:nvPicPr>
          <p:cNvPr id="930" name="Google Shape;930;gdbff74d4ed_1_822"/>
          <p:cNvPicPr preferRelativeResize="0"/>
          <p:nvPr/>
        </p:nvPicPr>
        <p:blipFill>
          <a:blip r:embed="rId4">
            <a:alphaModFix/>
          </a:blip>
          <a:stretch>
            <a:fillRect/>
          </a:stretch>
        </p:blipFill>
        <p:spPr>
          <a:xfrm>
            <a:off x="152400" y="1676292"/>
            <a:ext cx="8839204" cy="4980684"/>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gdbff74d4ed_1_829"/>
          <p:cNvSpPr txBox="1"/>
          <p:nvPr/>
        </p:nvSpPr>
        <p:spPr>
          <a:xfrm>
            <a:off x="2300997" y="489736"/>
            <a:ext cx="45420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600"/>
              <a:buFont typeface="Arial"/>
              <a:buNone/>
            </a:pPr>
            <a:r>
              <a:rPr lang="en-US" sz="5600">
                <a:solidFill>
                  <a:srgbClr val="FFC000"/>
                </a:solidFill>
                <a:latin typeface="Calibri"/>
                <a:ea typeface="Calibri"/>
                <a:cs typeface="Calibri"/>
                <a:sym typeface="Calibri"/>
              </a:rPr>
              <a:t>Simulation</a:t>
            </a:r>
            <a:endParaRPr sz="1400" b="0" i="0" u="none" strike="noStrike" cap="none">
              <a:solidFill>
                <a:srgbClr val="000000"/>
              </a:solidFill>
              <a:latin typeface="Arial"/>
              <a:ea typeface="Arial"/>
              <a:cs typeface="Arial"/>
              <a:sym typeface="Arial"/>
            </a:endParaRPr>
          </a:p>
        </p:txBody>
      </p:sp>
      <p:sp>
        <p:nvSpPr>
          <p:cNvPr id="937" name="Google Shape;937;gdbff74d4ed_1_829"/>
          <p:cNvSpPr txBox="1"/>
          <p:nvPr/>
        </p:nvSpPr>
        <p:spPr>
          <a:xfrm>
            <a:off x="779675" y="2878050"/>
            <a:ext cx="2469600" cy="286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1">
                <a:solidFill>
                  <a:schemeClr val="dk1"/>
                </a:solidFill>
                <a:highlight>
                  <a:srgbClr val="FFFFFF"/>
                </a:highlight>
                <a:latin typeface="Calibri"/>
                <a:ea typeface="Calibri"/>
                <a:cs typeface="Calibri"/>
                <a:sym typeface="Calibri"/>
              </a:rPr>
              <a:t>How can you determine the period of rotation of an object with fixed features on its surface? </a:t>
            </a:r>
            <a:endParaRPr sz="1800" i="1">
              <a:solidFill>
                <a:schemeClr val="dk1"/>
              </a:solidFill>
              <a:highlight>
                <a:srgbClr val="FFFFFF"/>
              </a:highlight>
              <a:latin typeface="Calibri"/>
              <a:ea typeface="Calibri"/>
              <a:cs typeface="Calibri"/>
              <a:sym typeface="Calibri"/>
            </a:endParaRPr>
          </a:p>
          <a:p>
            <a:pPr marL="0" marR="0" lvl="0" indent="0" algn="ctr" rtl="0">
              <a:spcBef>
                <a:spcPts val="0"/>
              </a:spcBef>
              <a:spcAft>
                <a:spcPts val="0"/>
              </a:spcAft>
              <a:buNone/>
            </a:pPr>
            <a:endParaRPr sz="1800" i="1">
              <a:solidFill>
                <a:schemeClr val="dk1"/>
              </a:solidFill>
              <a:highlight>
                <a:srgbClr val="FFFFFF"/>
              </a:highlight>
              <a:latin typeface="Calibri"/>
              <a:ea typeface="Calibri"/>
              <a:cs typeface="Calibri"/>
              <a:sym typeface="Calibri"/>
            </a:endParaRPr>
          </a:p>
          <a:p>
            <a:pPr marL="0" marR="0" lvl="0" indent="0" algn="ctr" rtl="0">
              <a:spcBef>
                <a:spcPts val="0"/>
              </a:spcBef>
              <a:spcAft>
                <a:spcPts val="0"/>
              </a:spcAft>
              <a:buNone/>
            </a:pPr>
            <a:r>
              <a:rPr lang="en-US" sz="1800" i="1">
                <a:solidFill>
                  <a:schemeClr val="dk1"/>
                </a:solidFill>
                <a:highlight>
                  <a:srgbClr val="FFFFFF"/>
                </a:highlight>
                <a:latin typeface="Calibri"/>
                <a:ea typeface="Calibri"/>
                <a:cs typeface="Calibri"/>
                <a:sym typeface="Calibri"/>
              </a:rPr>
              <a:t>Students observe and plot sunspots, predict solar storms, and determine the rate of solar rotation.</a:t>
            </a:r>
            <a:endParaRPr sz="1800" i="1">
              <a:latin typeface="Calibri"/>
              <a:ea typeface="Calibri"/>
              <a:cs typeface="Calibri"/>
              <a:sym typeface="Calibri"/>
            </a:endParaRPr>
          </a:p>
        </p:txBody>
      </p:sp>
      <p:sp>
        <p:nvSpPr>
          <p:cNvPr id="938" name="Google Shape;938;gdbff74d4ed_1_829"/>
          <p:cNvSpPr txBox="1"/>
          <p:nvPr/>
        </p:nvSpPr>
        <p:spPr>
          <a:xfrm>
            <a:off x="2157900" y="1444025"/>
            <a:ext cx="48282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Our Active Sun</a:t>
            </a:r>
            <a:endParaRPr sz="3600" u="sng">
              <a:solidFill>
                <a:schemeClr val="dk1"/>
              </a:solidFill>
              <a:latin typeface="Calibri"/>
              <a:ea typeface="Calibri"/>
              <a:cs typeface="Calibri"/>
              <a:sym typeface="Calibri"/>
            </a:endParaRPr>
          </a:p>
        </p:txBody>
      </p:sp>
      <p:sp>
        <p:nvSpPr>
          <p:cNvPr id="939" name="Google Shape;939;gdbff74d4ed_1_829" descr="Laptop"/>
          <p:cNvSpPr/>
          <p:nvPr/>
        </p:nvSpPr>
        <p:spPr>
          <a:xfrm>
            <a:off x="44367"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0" name="Google Shape;940;gdbff74d4ed_1_829"/>
          <p:cNvPicPr preferRelativeResize="0"/>
          <p:nvPr/>
        </p:nvPicPr>
        <p:blipFill>
          <a:blip r:embed="rId5">
            <a:alphaModFix/>
          </a:blip>
          <a:stretch>
            <a:fillRect/>
          </a:stretch>
        </p:blipFill>
        <p:spPr>
          <a:xfrm>
            <a:off x="3578500" y="2497707"/>
            <a:ext cx="4828200" cy="3623581"/>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pic>
        <p:nvPicPr>
          <p:cNvPr id="946" name="Google Shape;946;gdbff74d4ed_1_837"/>
          <p:cNvPicPr preferRelativeResize="0"/>
          <p:nvPr/>
        </p:nvPicPr>
        <p:blipFill rotWithShape="1">
          <a:blip r:embed="rId3">
            <a:alphaModFix/>
          </a:blip>
          <a:srcRect/>
          <a:stretch/>
        </p:blipFill>
        <p:spPr>
          <a:xfrm>
            <a:off x="0" y="0"/>
            <a:ext cx="9143069" cy="68580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6"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0" name="Google Shape;190;p6" descr="dreamstime_xl_52052094.jpg"/>
          <p:cNvPicPr preferRelativeResize="0"/>
          <p:nvPr/>
        </p:nvPicPr>
        <p:blipFill rotWithShape="1">
          <a:blip r:embed="rId4">
            <a:alphaModFix/>
          </a:blip>
          <a:srcRect/>
          <a:stretch/>
        </p:blipFill>
        <p:spPr>
          <a:xfrm>
            <a:off x="1919113" y="776104"/>
            <a:ext cx="5305775" cy="5305775"/>
          </a:xfrm>
          <a:prstGeom prst="rect">
            <a:avLst/>
          </a:prstGeom>
          <a:noFill/>
          <a:ln>
            <a:noFill/>
          </a:ln>
        </p:spPr>
      </p:pic>
      <p:sp>
        <p:nvSpPr>
          <p:cNvPr id="191" name="Google Shape;191;p6"/>
          <p:cNvSpPr/>
          <p:nvPr/>
        </p:nvSpPr>
        <p:spPr>
          <a:xfrm>
            <a:off x="1973710" y="849542"/>
            <a:ext cx="1652179" cy="1874307"/>
          </a:xfrm>
          <a:prstGeom prst="ellipse">
            <a:avLst/>
          </a:prstGeom>
          <a:noFill/>
          <a:ln w="57150" cap="flat" cmpd="sng">
            <a:solidFill>
              <a:srgbClr val="FF66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 name="Google Shape;192;p6"/>
          <p:cNvSpPr/>
          <p:nvPr/>
        </p:nvSpPr>
        <p:spPr>
          <a:xfrm>
            <a:off x="3706555" y="849542"/>
            <a:ext cx="1652179" cy="1874307"/>
          </a:xfrm>
          <a:prstGeom prst="ellipse">
            <a:avLst/>
          </a:prstGeom>
          <a:noFill/>
          <a:ln w="57150" cap="flat" cmpd="sng">
            <a:solidFill>
              <a:srgbClr val="FF66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3" name="Google Shape;193;p6"/>
          <p:cNvSpPr/>
          <p:nvPr/>
        </p:nvSpPr>
        <p:spPr>
          <a:xfrm>
            <a:off x="5555575" y="849542"/>
            <a:ext cx="1652179" cy="1874307"/>
          </a:xfrm>
          <a:prstGeom prst="ellipse">
            <a:avLst/>
          </a:prstGeom>
          <a:noFill/>
          <a:ln w="57150" cap="flat" cmpd="sng">
            <a:solidFill>
              <a:srgbClr val="FF66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 name="Google Shape;194;p6"/>
          <p:cNvSpPr/>
          <p:nvPr/>
        </p:nvSpPr>
        <p:spPr>
          <a:xfrm>
            <a:off x="1901976" y="2565250"/>
            <a:ext cx="1652179" cy="1874307"/>
          </a:xfrm>
          <a:prstGeom prst="ellipse">
            <a:avLst/>
          </a:prstGeom>
          <a:noFill/>
          <a:ln w="57150" cap="flat" cmpd="sng">
            <a:solidFill>
              <a:srgbClr val="FF66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5" name="Google Shape;195;p6"/>
          <p:cNvSpPr/>
          <p:nvPr/>
        </p:nvSpPr>
        <p:spPr>
          <a:xfrm>
            <a:off x="5555575" y="2565250"/>
            <a:ext cx="1652179" cy="1874307"/>
          </a:xfrm>
          <a:prstGeom prst="ellipse">
            <a:avLst/>
          </a:prstGeom>
          <a:noFill/>
          <a:ln w="57150" cap="flat" cmpd="sng">
            <a:solidFill>
              <a:srgbClr val="FF66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6" name="Google Shape;196;p6"/>
          <p:cNvSpPr/>
          <p:nvPr/>
        </p:nvSpPr>
        <p:spPr>
          <a:xfrm>
            <a:off x="1973710" y="4439557"/>
            <a:ext cx="1652179" cy="1874307"/>
          </a:xfrm>
          <a:prstGeom prst="ellipse">
            <a:avLst/>
          </a:prstGeom>
          <a:noFill/>
          <a:ln w="57150" cap="flat" cmpd="sng">
            <a:solidFill>
              <a:srgbClr val="FF66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7" name="Google Shape;197;p6"/>
          <p:cNvSpPr/>
          <p:nvPr/>
        </p:nvSpPr>
        <p:spPr>
          <a:xfrm>
            <a:off x="3706555" y="4365624"/>
            <a:ext cx="1652179" cy="1874307"/>
          </a:xfrm>
          <a:prstGeom prst="ellipse">
            <a:avLst/>
          </a:prstGeom>
          <a:noFill/>
          <a:ln w="57150" cap="flat" cmpd="sng">
            <a:solidFill>
              <a:srgbClr val="FF66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8" name="Google Shape;198;p6"/>
          <p:cNvSpPr/>
          <p:nvPr/>
        </p:nvSpPr>
        <p:spPr>
          <a:xfrm>
            <a:off x="5529710" y="4439557"/>
            <a:ext cx="1652179" cy="1874307"/>
          </a:xfrm>
          <a:prstGeom prst="ellipse">
            <a:avLst/>
          </a:prstGeom>
          <a:noFill/>
          <a:ln w="57150" cap="flat" cmpd="sng">
            <a:solidFill>
              <a:srgbClr val="FF66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7"/>
          <p:cNvSpPr txBox="1"/>
          <p:nvPr/>
        </p:nvSpPr>
        <p:spPr>
          <a:xfrm>
            <a:off x="514654" y="322206"/>
            <a:ext cx="8114700" cy="536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500" b="1" i="0" u="sng" strike="noStrike" cap="none">
                <a:solidFill>
                  <a:srgbClr val="0C0C0C"/>
                </a:solidFill>
                <a:latin typeface="Calibri"/>
                <a:ea typeface="Calibri"/>
                <a:cs typeface="Calibri"/>
                <a:sym typeface="Calibri"/>
              </a:rPr>
              <a:t>Earth</a:t>
            </a:r>
            <a:r>
              <a:rPr lang="en-US" sz="3500" b="1" i="0" u="none" strike="noStrike" cap="none">
                <a:solidFill>
                  <a:srgbClr val="0C0C0C"/>
                </a:solidFill>
                <a:latin typeface="Calibri"/>
                <a:ea typeface="Calibri"/>
                <a:cs typeface="Calibri"/>
                <a:sym typeface="Calibri"/>
              </a:rPr>
              <a:t>: </a:t>
            </a:r>
            <a:r>
              <a:rPr lang="en-US" sz="3500" b="0" i="0" u="none" strike="noStrike" cap="none">
                <a:solidFill>
                  <a:srgbClr val="0C0C0C"/>
                </a:solidFill>
                <a:latin typeface="Calibri"/>
                <a:ea typeface="Calibri"/>
                <a:cs typeface="Calibri"/>
                <a:sym typeface="Calibri"/>
              </a:rPr>
              <a:t>an inner planet</a:t>
            </a:r>
            <a:endParaRPr sz="3500" b="1" i="0" u="none" strike="noStrike" cap="none">
              <a:solidFill>
                <a:srgbClr val="FF0000"/>
              </a:solidFill>
              <a:latin typeface="Calibri"/>
              <a:ea typeface="Calibri"/>
              <a:cs typeface="Calibri"/>
              <a:sym typeface="Calibri"/>
            </a:endParaRPr>
          </a:p>
        </p:txBody>
      </p:sp>
      <p:sp>
        <p:nvSpPr>
          <p:cNvPr id="205" name="Google Shape;205;p7"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6" name="Google Shape;206;p7" descr="The_Earth_seen_from_Apollo_17.jpg"/>
          <p:cNvPicPr preferRelativeResize="0"/>
          <p:nvPr/>
        </p:nvPicPr>
        <p:blipFill rotWithShape="1">
          <a:blip r:embed="rId4">
            <a:alphaModFix/>
          </a:blip>
          <a:srcRect/>
          <a:stretch/>
        </p:blipFill>
        <p:spPr>
          <a:xfrm>
            <a:off x="2316634" y="1172134"/>
            <a:ext cx="4510732" cy="451373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dbff74d4ed_0_247"/>
          <p:cNvSpPr txBox="1">
            <a:spLocks noGrp="1"/>
          </p:cNvSpPr>
          <p:nvPr>
            <p:ph type="subTitle" idx="1"/>
          </p:nvPr>
        </p:nvSpPr>
        <p:spPr>
          <a:xfrm>
            <a:off x="586512" y="273713"/>
            <a:ext cx="79710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sz="3500" b="1" u="sng">
                <a:solidFill>
                  <a:schemeClr val="dk1"/>
                </a:solidFill>
              </a:rPr>
              <a:t>Moon</a:t>
            </a:r>
            <a:r>
              <a:rPr lang="en-US" sz="3500" b="1">
                <a:solidFill>
                  <a:schemeClr val="dk1"/>
                </a:solidFill>
              </a:rPr>
              <a:t>: </a:t>
            </a:r>
            <a:r>
              <a:rPr lang="en-US" sz="3500">
                <a:solidFill>
                  <a:schemeClr val="dk1"/>
                </a:solidFill>
              </a:rPr>
              <a:t>an object that revolves around a planet and reflects light from the sun</a:t>
            </a:r>
            <a:endParaRPr sz="3500"/>
          </a:p>
        </p:txBody>
      </p:sp>
      <p:pic>
        <p:nvPicPr>
          <p:cNvPr id="213" name="Google Shape;213;gdbff74d4ed_0_247" descr="dreamstime_xl_17597145.jpg"/>
          <p:cNvPicPr preferRelativeResize="0"/>
          <p:nvPr/>
        </p:nvPicPr>
        <p:blipFill rotWithShape="1">
          <a:blip r:embed="rId3">
            <a:alphaModFix/>
          </a:blip>
          <a:srcRect/>
          <a:stretch/>
        </p:blipFill>
        <p:spPr>
          <a:xfrm>
            <a:off x="1865788" y="1650840"/>
            <a:ext cx="5412425" cy="4576361"/>
          </a:xfrm>
          <a:prstGeom prst="rect">
            <a:avLst/>
          </a:prstGeom>
          <a:noFill/>
          <a:ln>
            <a:noFill/>
          </a:ln>
        </p:spPr>
      </p:pic>
      <p:sp>
        <p:nvSpPr>
          <p:cNvPr id="214" name="Google Shape;214;gdbff74d4ed_0_247" descr="Rewind"/>
          <p:cNvSpPr/>
          <p:nvPr/>
        </p:nvSpPr>
        <p:spPr>
          <a:xfrm>
            <a:off x="-6089" y="0"/>
            <a:ext cx="682800" cy="659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dbff74d4ed_0_0"/>
          <p:cNvSpPr txBox="1"/>
          <p:nvPr/>
        </p:nvSpPr>
        <p:spPr>
          <a:xfrm>
            <a:off x="718141" y="307472"/>
            <a:ext cx="8013900" cy="1073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3500" b="1" u="sng">
                <a:solidFill>
                  <a:srgbClr val="0C0C0C"/>
                </a:solidFill>
                <a:latin typeface="Calibri"/>
                <a:ea typeface="Calibri"/>
                <a:cs typeface="Calibri"/>
                <a:sym typeface="Calibri"/>
              </a:rPr>
              <a:t>Axis</a:t>
            </a:r>
            <a:r>
              <a:rPr lang="en-US" sz="3500" b="1">
                <a:solidFill>
                  <a:srgbClr val="0C0C0C"/>
                </a:solidFill>
                <a:latin typeface="Calibri"/>
                <a:ea typeface="Calibri"/>
                <a:cs typeface="Calibri"/>
                <a:sym typeface="Calibri"/>
              </a:rPr>
              <a:t>: </a:t>
            </a:r>
            <a:r>
              <a:rPr lang="en-US" sz="3500">
                <a:solidFill>
                  <a:srgbClr val="0C0C0C"/>
                </a:solidFill>
                <a:latin typeface="Calibri"/>
                <a:ea typeface="Calibri"/>
                <a:cs typeface="Calibri"/>
                <a:sym typeface="Calibri"/>
              </a:rPr>
              <a:t>the imaginary straight line on which the Earth spins, giving us night and day</a:t>
            </a:r>
            <a:endParaRPr sz="3500" b="1">
              <a:solidFill>
                <a:schemeClr val="dk1"/>
              </a:solidFill>
              <a:latin typeface="Calibri"/>
              <a:ea typeface="Calibri"/>
              <a:cs typeface="Calibri"/>
              <a:sym typeface="Calibri"/>
            </a:endParaRPr>
          </a:p>
        </p:txBody>
      </p:sp>
      <p:sp>
        <p:nvSpPr>
          <p:cNvPr id="221" name="Google Shape;221;gdbff74d4ed_0_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2" name="Google Shape;222;gdbff74d4ed_0_0"/>
          <p:cNvPicPr preferRelativeResize="0"/>
          <p:nvPr/>
        </p:nvPicPr>
        <p:blipFill rotWithShape="1">
          <a:blip r:embed="rId4">
            <a:alphaModFix/>
          </a:blip>
          <a:srcRect/>
          <a:stretch/>
        </p:blipFill>
        <p:spPr>
          <a:xfrm>
            <a:off x="2215243" y="1540328"/>
            <a:ext cx="4713515" cy="47135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9"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0"/>
          <p:cNvSpPr txBox="1"/>
          <p:nvPr/>
        </p:nvSpPr>
        <p:spPr>
          <a:xfrm>
            <a:off x="2855213" y="349749"/>
            <a:ext cx="34335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planet?</a:t>
            </a:r>
            <a:endParaRPr sz="1400" b="0" i="0" u="none" strike="noStrike" cap="none">
              <a:solidFill>
                <a:srgbClr val="000000"/>
              </a:solidFill>
              <a:latin typeface="Arial"/>
              <a:ea typeface="Arial"/>
              <a:cs typeface="Arial"/>
              <a:sym typeface="Arial"/>
            </a:endParaRPr>
          </a:p>
        </p:txBody>
      </p:sp>
      <p:sp>
        <p:nvSpPr>
          <p:cNvPr id="235" name="Google Shape;235;p1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6" name="Google Shape;236;p10" descr="200608250001_65511.jpg"/>
          <p:cNvPicPr preferRelativeResize="0"/>
          <p:nvPr/>
        </p:nvPicPr>
        <p:blipFill rotWithShape="1">
          <a:blip r:embed="rId4">
            <a:alphaModFix/>
          </a:blip>
          <a:srcRect/>
          <a:stretch/>
        </p:blipFill>
        <p:spPr>
          <a:xfrm>
            <a:off x="2641411" y="1317962"/>
            <a:ext cx="3861171" cy="481359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1"/>
          <p:cNvSpPr txBox="1"/>
          <p:nvPr/>
        </p:nvSpPr>
        <p:spPr>
          <a:xfrm>
            <a:off x="617388" y="437509"/>
            <a:ext cx="7909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are the characteristics of Earth?</a:t>
            </a:r>
            <a:endParaRPr sz="1400" b="0" i="0" u="none" strike="noStrike" cap="none">
              <a:solidFill>
                <a:srgbClr val="000000"/>
              </a:solidFill>
              <a:latin typeface="Arial"/>
              <a:ea typeface="Arial"/>
              <a:cs typeface="Arial"/>
              <a:sym typeface="Arial"/>
            </a:endParaRPr>
          </a:p>
        </p:txBody>
      </p:sp>
      <p:sp>
        <p:nvSpPr>
          <p:cNvPr id="243" name="Google Shape;243;p1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4" name="Google Shape;244;p11" descr="The_Earth_seen_from_Apollo_17.jpg"/>
          <p:cNvPicPr preferRelativeResize="0"/>
          <p:nvPr/>
        </p:nvPicPr>
        <p:blipFill rotWithShape="1">
          <a:blip r:embed="rId4">
            <a:alphaModFix/>
          </a:blip>
          <a:srcRect/>
          <a:stretch/>
        </p:blipFill>
        <p:spPr>
          <a:xfrm>
            <a:off x="2316634" y="1503597"/>
            <a:ext cx="4510732" cy="451373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dbff74d4ed_0_329"/>
          <p:cNvSpPr txBox="1"/>
          <p:nvPr/>
        </p:nvSpPr>
        <p:spPr>
          <a:xfrm>
            <a:off x="2281049" y="424771"/>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moon?</a:t>
            </a:r>
            <a:endParaRPr sz="1400" b="0" i="0" u="none" strike="noStrike" cap="none">
              <a:solidFill>
                <a:srgbClr val="000000"/>
              </a:solidFill>
              <a:latin typeface="Arial"/>
              <a:ea typeface="Arial"/>
              <a:cs typeface="Arial"/>
              <a:sym typeface="Arial"/>
            </a:endParaRPr>
          </a:p>
        </p:txBody>
      </p:sp>
      <p:sp>
        <p:nvSpPr>
          <p:cNvPr id="251" name="Google Shape;251;gdbff74d4ed_0_32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2" name="Google Shape;252;gdbff74d4ed_0_329" descr="dreamstime_xl_17597145.jpg"/>
          <p:cNvPicPr preferRelativeResize="0"/>
          <p:nvPr/>
        </p:nvPicPr>
        <p:blipFill rotWithShape="1">
          <a:blip r:embed="rId4">
            <a:alphaModFix/>
          </a:blip>
          <a:srcRect/>
          <a:stretch/>
        </p:blipFill>
        <p:spPr>
          <a:xfrm>
            <a:off x="1865788" y="1452040"/>
            <a:ext cx="5412425" cy="457636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3"/>
          <p:cNvSpPr txBox="1"/>
          <p:nvPr/>
        </p:nvSpPr>
        <p:spPr>
          <a:xfrm>
            <a:off x="488560" y="1360056"/>
            <a:ext cx="81669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Revolution</a:t>
            </a:r>
            <a:endParaRPr sz="1400" b="0" i="0" u="none" strike="noStrike" cap="none">
              <a:solidFill>
                <a:srgbClr val="000000"/>
              </a:solidFill>
              <a:latin typeface="Arial"/>
              <a:ea typeface="Arial"/>
              <a:cs typeface="Arial"/>
              <a:sym typeface="Arial"/>
            </a:endParaRPr>
          </a:p>
        </p:txBody>
      </p:sp>
      <p:sp>
        <p:nvSpPr>
          <p:cNvPr id="259" name="Google Shape;259;p13"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0" name="Google Shape;260;p1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990597" y="294742"/>
            <a:ext cx="7162800" cy="1262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800"/>
              <a:buFont typeface="Arial"/>
              <a:buNone/>
            </a:pPr>
            <a:r>
              <a:rPr lang="en-US" sz="5800">
                <a:solidFill>
                  <a:schemeClr val="dk1"/>
                </a:solidFill>
                <a:latin typeface="Calibri"/>
                <a:ea typeface="Calibri"/>
                <a:cs typeface="Calibri"/>
                <a:sym typeface="Calibri"/>
              </a:rPr>
              <a:t>Revolution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22" name="Google Shape;122;p2"/>
          <p:cNvPicPr preferRelativeResize="0"/>
          <p:nvPr/>
        </p:nvPicPr>
        <p:blipFill rotWithShape="1">
          <a:blip r:embed="rId3">
            <a:alphaModFix/>
          </a:blip>
          <a:srcRect t="7092" b="10249"/>
          <a:stretch/>
        </p:blipFill>
        <p:spPr>
          <a:xfrm>
            <a:off x="1166800" y="1846375"/>
            <a:ext cx="6810375" cy="3165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4"/>
          <p:cNvSpPr txBox="1">
            <a:spLocks noGrp="1"/>
          </p:cNvSpPr>
          <p:nvPr>
            <p:ph type="ctrTitle"/>
          </p:nvPr>
        </p:nvSpPr>
        <p:spPr>
          <a:xfrm>
            <a:off x="498600" y="384100"/>
            <a:ext cx="81468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b="1" u="sng"/>
              <a:t>Revolution:</a:t>
            </a:r>
            <a:r>
              <a:rPr lang="en-US" sz="3600" b="1"/>
              <a:t> </a:t>
            </a:r>
            <a:r>
              <a:rPr lang="en-US" sz="3600">
                <a:solidFill>
                  <a:srgbClr val="0C0C0C"/>
                </a:solidFill>
              </a:rPr>
              <a:t>movement of a planet around the sun</a:t>
            </a:r>
            <a:endParaRPr sz="3600" b="1"/>
          </a:p>
        </p:txBody>
      </p:sp>
      <p:sp>
        <p:nvSpPr>
          <p:cNvPr id="267" name="Google Shape;267;p14"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8" name="Google Shape;268;p14"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269" name="Google Shape;269;p14"/>
          <p:cNvPicPr preferRelativeResize="0"/>
          <p:nvPr/>
        </p:nvPicPr>
        <p:blipFill rotWithShape="1">
          <a:blip r:embed="rId5">
            <a:alphaModFix/>
          </a:blip>
          <a:srcRect/>
          <a:stretch/>
        </p:blipFill>
        <p:spPr>
          <a:xfrm>
            <a:off x="1338795" y="1774977"/>
            <a:ext cx="6466426" cy="484982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5"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6"/>
          <p:cNvSpPr txBox="1"/>
          <p:nvPr/>
        </p:nvSpPr>
        <p:spPr>
          <a:xfrm>
            <a:off x="563401" y="384065"/>
            <a:ext cx="8017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a revolution?</a:t>
            </a:r>
            <a:endParaRPr sz="1400" b="0" i="0" u="none" strike="noStrike" cap="none">
              <a:solidFill>
                <a:srgbClr val="000000"/>
              </a:solidFill>
              <a:latin typeface="Arial"/>
              <a:ea typeface="Arial"/>
              <a:cs typeface="Arial"/>
              <a:sym typeface="Arial"/>
            </a:endParaRPr>
          </a:p>
        </p:txBody>
      </p:sp>
      <p:sp>
        <p:nvSpPr>
          <p:cNvPr id="282" name="Google Shape;282;p16"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3" name="Google Shape;283;p16"/>
          <p:cNvPicPr preferRelativeResize="0"/>
          <p:nvPr/>
        </p:nvPicPr>
        <p:blipFill rotWithShape="1">
          <a:blip r:embed="rId4">
            <a:alphaModFix/>
          </a:blip>
          <a:srcRect/>
          <a:stretch/>
        </p:blipFill>
        <p:spPr>
          <a:xfrm>
            <a:off x="1338795" y="1462527"/>
            <a:ext cx="6466426" cy="484982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17"/>
          <p:cNvPicPr preferRelativeResize="0"/>
          <p:nvPr/>
        </p:nvPicPr>
        <p:blipFill rotWithShape="1">
          <a:blip r:embed="rId3">
            <a:alphaModFix/>
          </a:blip>
          <a:srcRect/>
          <a:stretch/>
        </p:blipFill>
        <p:spPr>
          <a:xfrm>
            <a:off x="0" y="411212"/>
            <a:ext cx="9144000" cy="6035568"/>
          </a:xfrm>
          <a:prstGeom prst="rect">
            <a:avLst/>
          </a:prstGeom>
          <a:noFill/>
          <a:ln>
            <a:noFill/>
          </a:ln>
        </p:spPr>
      </p:pic>
      <p:sp>
        <p:nvSpPr>
          <p:cNvPr id="290" name="Google Shape;290;p1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dbff74d4ed_1_1"/>
          <p:cNvSpPr txBox="1">
            <a:spLocks noGrp="1"/>
          </p:cNvSpPr>
          <p:nvPr>
            <p:ph type="ctrTitle"/>
          </p:nvPr>
        </p:nvSpPr>
        <p:spPr>
          <a:xfrm>
            <a:off x="498600" y="367650"/>
            <a:ext cx="81468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Earth revolves around the sun as do all other planets.</a:t>
            </a:r>
            <a:endParaRPr sz="3600" b="1"/>
          </a:p>
        </p:txBody>
      </p:sp>
      <p:sp>
        <p:nvSpPr>
          <p:cNvPr id="297" name="Google Shape;297;gdbff74d4ed_1_1"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8" name="Google Shape;298;gdbff74d4ed_1_1"/>
          <p:cNvPicPr preferRelativeResize="0"/>
          <p:nvPr/>
        </p:nvPicPr>
        <p:blipFill>
          <a:blip r:embed="rId4">
            <a:alphaModFix/>
          </a:blip>
          <a:stretch>
            <a:fillRect/>
          </a:stretch>
        </p:blipFill>
        <p:spPr>
          <a:xfrm>
            <a:off x="1343025" y="1924275"/>
            <a:ext cx="6457950" cy="3629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dbff74d4ed_1_103"/>
          <p:cNvSpPr txBox="1">
            <a:spLocks noGrp="1"/>
          </p:cNvSpPr>
          <p:nvPr>
            <p:ph type="ctrTitle"/>
          </p:nvPr>
        </p:nvSpPr>
        <p:spPr>
          <a:xfrm>
            <a:off x="548225" y="367650"/>
            <a:ext cx="81468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One revolution around the sun is one year.</a:t>
            </a:r>
            <a:endParaRPr sz="3600" b="1"/>
          </a:p>
        </p:txBody>
      </p:sp>
      <p:sp>
        <p:nvSpPr>
          <p:cNvPr id="305" name="Google Shape;305;gdbff74d4ed_1_10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6" name="Google Shape;306;gdbff74d4ed_1_103"/>
          <p:cNvPicPr preferRelativeResize="0"/>
          <p:nvPr/>
        </p:nvPicPr>
        <p:blipFill>
          <a:blip r:embed="rId4">
            <a:alphaModFix/>
          </a:blip>
          <a:stretch>
            <a:fillRect/>
          </a:stretch>
        </p:blipFill>
        <p:spPr>
          <a:xfrm>
            <a:off x="1704975" y="1837650"/>
            <a:ext cx="5734050" cy="4438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1"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dbff74d4ed_1_197"/>
          <p:cNvSpPr txBox="1"/>
          <p:nvPr/>
        </p:nvSpPr>
        <p:spPr>
          <a:xfrm>
            <a:off x="563401" y="384065"/>
            <a:ext cx="8017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a revolution?</a:t>
            </a:r>
            <a:endParaRPr sz="1400" b="0" i="0" u="none" strike="noStrike" cap="none">
              <a:solidFill>
                <a:srgbClr val="000000"/>
              </a:solidFill>
              <a:latin typeface="Arial"/>
              <a:ea typeface="Arial"/>
              <a:cs typeface="Arial"/>
              <a:sym typeface="Arial"/>
            </a:endParaRPr>
          </a:p>
        </p:txBody>
      </p:sp>
      <p:sp>
        <p:nvSpPr>
          <p:cNvPr id="319" name="Google Shape;319;gdbff74d4ed_1_19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0" name="Google Shape;320;gdbff74d4ed_1_197"/>
          <p:cNvPicPr preferRelativeResize="0"/>
          <p:nvPr/>
        </p:nvPicPr>
        <p:blipFill rotWithShape="1">
          <a:blip r:embed="rId4">
            <a:alphaModFix/>
          </a:blip>
          <a:srcRect/>
          <a:stretch/>
        </p:blipFill>
        <p:spPr>
          <a:xfrm>
            <a:off x="1338795" y="1462527"/>
            <a:ext cx="6466426" cy="484982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dbff74d4ed_1_111"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gdbff74d4ed_1_111"/>
          <p:cNvSpPr txBox="1"/>
          <p:nvPr/>
        </p:nvSpPr>
        <p:spPr>
          <a:xfrm>
            <a:off x="846900" y="378250"/>
            <a:ext cx="7450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True/False: Jupiter revolves around the sun.</a:t>
            </a:r>
            <a:endParaRPr sz="3600">
              <a:latin typeface="Calibri"/>
              <a:ea typeface="Calibri"/>
              <a:cs typeface="Calibri"/>
              <a:sym typeface="Calibri"/>
            </a:endParaRPr>
          </a:p>
        </p:txBody>
      </p:sp>
      <p:pic>
        <p:nvPicPr>
          <p:cNvPr id="328" name="Google Shape;328;gdbff74d4ed_1_111"/>
          <p:cNvPicPr preferRelativeResize="0"/>
          <p:nvPr/>
        </p:nvPicPr>
        <p:blipFill>
          <a:blip r:embed="rId4">
            <a:alphaModFix/>
          </a:blip>
          <a:stretch>
            <a:fillRect/>
          </a:stretch>
        </p:blipFill>
        <p:spPr>
          <a:xfrm>
            <a:off x="1343025" y="2253200"/>
            <a:ext cx="6457950" cy="36290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dfc40ca812_0_0"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gdfc40ca812_0_0"/>
          <p:cNvSpPr txBox="1"/>
          <p:nvPr/>
        </p:nvSpPr>
        <p:spPr>
          <a:xfrm>
            <a:off x="846900" y="378250"/>
            <a:ext cx="7450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solidFill>
                  <a:srgbClr val="FF0000"/>
                </a:solidFill>
                <a:latin typeface="Calibri"/>
                <a:ea typeface="Calibri"/>
                <a:cs typeface="Calibri"/>
                <a:sym typeface="Calibri"/>
              </a:rPr>
              <a:t>True</a:t>
            </a:r>
            <a:r>
              <a:rPr lang="en-US" sz="3600">
                <a:latin typeface="Calibri"/>
                <a:ea typeface="Calibri"/>
                <a:cs typeface="Calibri"/>
                <a:sym typeface="Calibri"/>
              </a:rPr>
              <a:t>/False: Jupiter revolves around the sun.</a:t>
            </a:r>
            <a:endParaRPr sz="3600">
              <a:latin typeface="Calibri"/>
              <a:ea typeface="Calibri"/>
              <a:cs typeface="Calibri"/>
              <a:sym typeface="Calibri"/>
            </a:endParaRPr>
          </a:p>
        </p:txBody>
      </p:sp>
      <p:pic>
        <p:nvPicPr>
          <p:cNvPr id="336" name="Google Shape;336;gdfc40ca812_0_0"/>
          <p:cNvPicPr preferRelativeResize="0"/>
          <p:nvPr/>
        </p:nvPicPr>
        <p:blipFill>
          <a:blip r:embed="rId4">
            <a:alphaModFix/>
          </a:blip>
          <a:stretch>
            <a:fillRect/>
          </a:stretch>
        </p:blipFill>
        <p:spPr>
          <a:xfrm>
            <a:off x="1343025" y="2253200"/>
            <a:ext cx="6457950" cy="3629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3"/>
          <p:cNvSpPr txBox="1"/>
          <p:nvPr/>
        </p:nvSpPr>
        <p:spPr>
          <a:xfrm>
            <a:off x="467248" y="528917"/>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planets move about the solar system?</a:t>
            </a:r>
            <a:endParaRPr sz="1400" b="0" i="0" u="none" strike="noStrike" cap="none">
              <a:solidFill>
                <a:srgbClr val="000000"/>
              </a:solidFill>
              <a:latin typeface="Arial"/>
              <a:ea typeface="Arial"/>
              <a:cs typeface="Arial"/>
              <a:sym typeface="Arial"/>
            </a:endParaRPr>
          </a:p>
        </p:txBody>
      </p:sp>
      <p:pic>
        <p:nvPicPr>
          <p:cNvPr id="130" name="Google Shape;130;p3"/>
          <p:cNvPicPr preferRelativeResize="0"/>
          <p:nvPr/>
        </p:nvPicPr>
        <p:blipFill>
          <a:blip r:embed="rId4">
            <a:alphaModFix/>
          </a:blip>
          <a:stretch>
            <a:fillRect/>
          </a:stretch>
        </p:blipFill>
        <p:spPr>
          <a:xfrm>
            <a:off x="152400" y="1676292"/>
            <a:ext cx="8839204" cy="498068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dbff74d4ed_1_206"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gdbff74d4ed_1_206"/>
          <p:cNvSpPr txBox="1"/>
          <p:nvPr/>
        </p:nvSpPr>
        <p:spPr>
          <a:xfrm>
            <a:off x="846900" y="378250"/>
            <a:ext cx="7450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How long is the revolution of Earth around the sun?</a:t>
            </a:r>
            <a:endParaRPr sz="3600">
              <a:latin typeface="Calibri"/>
              <a:ea typeface="Calibri"/>
              <a:cs typeface="Calibri"/>
              <a:sym typeface="Calibri"/>
            </a:endParaRPr>
          </a:p>
        </p:txBody>
      </p:sp>
      <p:pic>
        <p:nvPicPr>
          <p:cNvPr id="344" name="Google Shape;344;gdbff74d4ed_1_206"/>
          <p:cNvPicPr preferRelativeResize="0"/>
          <p:nvPr/>
        </p:nvPicPr>
        <p:blipFill>
          <a:blip r:embed="rId4">
            <a:alphaModFix/>
          </a:blip>
          <a:stretch>
            <a:fillRect/>
          </a:stretch>
        </p:blipFill>
        <p:spPr>
          <a:xfrm>
            <a:off x="1704975" y="1837650"/>
            <a:ext cx="5734050" cy="44386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dbff74d4ed_1_116" descr="Artificial Intelligence"/>
          <p:cNvSpPr/>
          <p:nvPr/>
        </p:nvSpPr>
        <p:spPr>
          <a:xfrm>
            <a:off x="1168991" y="1430218"/>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1" name="Google Shape;351;gdbff74d4ed_1_116" descr="Comment Like"/>
          <p:cNvPicPr preferRelativeResize="0"/>
          <p:nvPr/>
        </p:nvPicPr>
        <p:blipFill rotWithShape="1">
          <a:blip r:embed="rId4">
            <a:alphaModFix/>
          </a:blip>
          <a:srcRect/>
          <a:stretch/>
        </p:blipFill>
        <p:spPr>
          <a:xfrm>
            <a:off x="4841638" y="2294403"/>
            <a:ext cx="3133385" cy="313338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dbff74d4ed_1_21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8" name="Google Shape;358;gdbff74d4ed_1_214"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59" name="Google Shape;359;gdbff74d4ed_1_214"/>
          <p:cNvPicPr preferRelativeResize="0"/>
          <p:nvPr/>
        </p:nvPicPr>
        <p:blipFill>
          <a:blip r:embed="rId5">
            <a:alphaModFix/>
          </a:blip>
          <a:stretch>
            <a:fillRect/>
          </a:stretch>
        </p:blipFill>
        <p:spPr>
          <a:xfrm>
            <a:off x="2052260" y="738410"/>
            <a:ext cx="5039500" cy="53811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dbff74d4ed_1_38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6" name="Google Shape;366;gdbff74d4ed_1_384"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67" name="Google Shape;367;gdbff74d4ed_1_384"/>
          <p:cNvPicPr preferRelativeResize="0"/>
          <p:nvPr/>
        </p:nvPicPr>
        <p:blipFill>
          <a:blip r:embed="rId5">
            <a:alphaModFix/>
          </a:blip>
          <a:stretch>
            <a:fillRect/>
          </a:stretch>
        </p:blipFill>
        <p:spPr>
          <a:xfrm>
            <a:off x="852475" y="1062602"/>
            <a:ext cx="7439025" cy="473280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dbff74d4ed_1_220"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4" name="Google Shape;374;gdbff74d4ed_1_220"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dbff74d4ed_1_30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1" name="Google Shape;381;gdbff74d4ed_1_301"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382" name="Google Shape;382;gdbff74d4ed_1_301"/>
          <p:cNvPicPr preferRelativeResize="0"/>
          <p:nvPr/>
        </p:nvPicPr>
        <p:blipFill>
          <a:blip r:embed="rId5">
            <a:alphaModFix/>
          </a:blip>
          <a:stretch>
            <a:fillRect/>
          </a:stretch>
        </p:blipFill>
        <p:spPr>
          <a:xfrm>
            <a:off x="1720200" y="577200"/>
            <a:ext cx="5703600" cy="5703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dbff74d4ed_1_392" descr="Questions"/>
          <p:cNvSpPr/>
          <p:nvPr/>
        </p:nvSpPr>
        <p:spPr>
          <a:xfrm>
            <a:off x="1905000" y="90854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dbff74d4ed_1_402"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gdbff74d4ed_1_402"/>
          <p:cNvSpPr txBox="1"/>
          <p:nvPr/>
        </p:nvSpPr>
        <p:spPr>
          <a:xfrm>
            <a:off x="846900" y="378250"/>
            <a:ext cx="7450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How long is the revolution of Earth around the sun?</a:t>
            </a:r>
            <a:endParaRPr sz="3600">
              <a:latin typeface="Calibri"/>
              <a:ea typeface="Calibri"/>
              <a:cs typeface="Calibri"/>
              <a:sym typeface="Calibri"/>
            </a:endParaRPr>
          </a:p>
        </p:txBody>
      </p:sp>
      <p:pic>
        <p:nvPicPr>
          <p:cNvPr id="396" name="Google Shape;396;gdbff74d4ed_1_402"/>
          <p:cNvPicPr preferRelativeResize="0"/>
          <p:nvPr/>
        </p:nvPicPr>
        <p:blipFill>
          <a:blip r:embed="rId4">
            <a:alphaModFix/>
          </a:blip>
          <a:stretch>
            <a:fillRect/>
          </a:stretch>
        </p:blipFill>
        <p:spPr>
          <a:xfrm>
            <a:off x="1704975" y="1837650"/>
            <a:ext cx="5734050" cy="44386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dbff74d4ed_1_39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3" name="Google Shape;403;gdbff74d4ed_1_397"/>
          <p:cNvPicPr preferRelativeResize="0"/>
          <p:nvPr/>
        </p:nvPicPr>
        <p:blipFill>
          <a:blip r:embed="rId4">
            <a:alphaModFix/>
          </a:blip>
          <a:stretch>
            <a:fillRect/>
          </a:stretch>
        </p:blipFill>
        <p:spPr>
          <a:xfrm>
            <a:off x="1720200" y="1154400"/>
            <a:ext cx="5703600" cy="5703600"/>
          </a:xfrm>
          <a:prstGeom prst="rect">
            <a:avLst/>
          </a:prstGeom>
          <a:noFill/>
          <a:ln>
            <a:noFill/>
          </a:ln>
        </p:spPr>
      </p:pic>
      <p:sp>
        <p:nvSpPr>
          <p:cNvPr id="404" name="Google Shape;404;gdbff74d4ed_1_397"/>
          <p:cNvSpPr txBox="1"/>
          <p:nvPr/>
        </p:nvSpPr>
        <p:spPr>
          <a:xfrm>
            <a:off x="846900" y="115125"/>
            <a:ext cx="7450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True/False: The Earth spinning on its axis is called revolution.</a:t>
            </a:r>
            <a:endParaRPr sz="36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dfc40ca812_0_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1" name="Google Shape;411;gdfc40ca812_0_7"/>
          <p:cNvPicPr preferRelativeResize="0"/>
          <p:nvPr/>
        </p:nvPicPr>
        <p:blipFill>
          <a:blip r:embed="rId4">
            <a:alphaModFix/>
          </a:blip>
          <a:stretch>
            <a:fillRect/>
          </a:stretch>
        </p:blipFill>
        <p:spPr>
          <a:xfrm>
            <a:off x="1720200" y="1154400"/>
            <a:ext cx="5703600" cy="5703600"/>
          </a:xfrm>
          <a:prstGeom prst="rect">
            <a:avLst/>
          </a:prstGeom>
          <a:noFill/>
          <a:ln>
            <a:noFill/>
          </a:ln>
        </p:spPr>
      </p:pic>
      <p:sp>
        <p:nvSpPr>
          <p:cNvPr id="412" name="Google Shape;412;gdfc40ca812_0_7"/>
          <p:cNvSpPr txBox="1"/>
          <p:nvPr/>
        </p:nvSpPr>
        <p:spPr>
          <a:xfrm>
            <a:off x="846900" y="115125"/>
            <a:ext cx="7450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True/</a:t>
            </a:r>
            <a:r>
              <a:rPr lang="en-US" sz="3600">
                <a:solidFill>
                  <a:srgbClr val="FF0000"/>
                </a:solidFill>
                <a:latin typeface="Calibri"/>
                <a:ea typeface="Calibri"/>
                <a:cs typeface="Calibri"/>
                <a:sym typeface="Calibri"/>
              </a:rPr>
              <a:t>False</a:t>
            </a:r>
            <a:r>
              <a:rPr lang="en-US" sz="3600">
                <a:latin typeface="Calibri"/>
                <a:ea typeface="Calibri"/>
                <a:cs typeface="Calibri"/>
                <a:sym typeface="Calibri"/>
              </a:rPr>
              <a:t>: The Earth spinning on its axis is called revolution.</a:t>
            </a:r>
            <a:endParaRPr sz="36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dbff74d4ed_1_1109"/>
          <p:cNvSpPr txBox="1"/>
          <p:nvPr/>
        </p:nvSpPr>
        <p:spPr>
          <a:xfrm>
            <a:off x="2301071" y="693336"/>
            <a:ext cx="4695629"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sz="1400" b="0" i="0" u="none" strike="noStrike" cap="none" dirty="0">
              <a:solidFill>
                <a:srgbClr val="000000"/>
              </a:solidFill>
              <a:latin typeface="Arial"/>
              <a:ea typeface="Arial"/>
              <a:cs typeface="Arial"/>
              <a:sym typeface="Arial"/>
            </a:endParaRPr>
          </a:p>
        </p:txBody>
      </p:sp>
      <p:sp>
        <p:nvSpPr>
          <p:cNvPr id="137" name="Google Shape;137;gdbff74d4ed_1_1109"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gdbff74d4ed_1_1109"/>
          <p:cNvSpPr txBox="1"/>
          <p:nvPr/>
        </p:nvSpPr>
        <p:spPr>
          <a:xfrm>
            <a:off x="1969350" y="1745075"/>
            <a:ext cx="52053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Earth’s Rotation &amp; Revolution</a:t>
            </a:r>
            <a:endParaRPr sz="3600">
              <a:solidFill>
                <a:schemeClr val="dk1"/>
              </a:solidFill>
              <a:latin typeface="Calibri"/>
              <a:ea typeface="Calibri"/>
              <a:cs typeface="Calibri"/>
              <a:sym typeface="Calibri"/>
            </a:endParaRPr>
          </a:p>
        </p:txBody>
      </p:sp>
      <p:sp>
        <p:nvSpPr>
          <p:cNvPr id="139" name="Google Shape;139;gdbff74d4ed_1_1109"/>
          <p:cNvSpPr txBox="1"/>
          <p:nvPr/>
        </p:nvSpPr>
        <p:spPr>
          <a:xfrm>
            <a:off x="814801" y="3135550"/>
            <a:ext cx="7514400" cy="323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TEACHER DIRECTIONS:</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i="0" u="sng" strike="noStrike" cap="none">
                <a:solidFill>
                  <a:srgbClr val="000000"/>
                </a:solidFill>
                <a:latin typeface="Calibri"/>
                <a:ea typeface="Calibri"/>
                <a:cs typeface="Calibri"/>
                <a:sym typeface="Calibri"/>
              </a:rPr>
              <a:t>Before viewing</a:t>
            </a:r>
            <a:r>
              <a:rPr lang="en-US" sz="2000" b="0" i="0" u="none" strike="noStrike" cap="none">
                <a:solidFill>
                  <a:srgbClr val="000000"/>
                </a:solidFill>
                <a:latin typeface="Calibri"/>
                <a:ea typeface="Calibri"/>
                <a:cs typeface="Calibri"/>
                <a:sym typeface="Calibri"/>
              </a:rPr>
              <a:t>: Ask students what they already know about </a:t>
            </a:r>
            <a:r>
              <a:rPr lang="en-US" sz="2000">
                <a:latin typeface="Calibri"/>
                <a:ea typeface="Calibri"/>
                <a:cs typeface="Calibri"/>
                <a:sym typeface="Calibri"/>
              </a:rPr>
              <a:t>the movement of the Earth</a:t>
            </a:r>
            <a:r>
              <a:rPr lang="en-US" sz="2000" b="0" i="0" u="none" strike="noStrike" cap="none">
                <a:solidFill>
                  <a:srgbClr val="000000"/>
                </a:solidFill>
                <a:latin typeface="Calibri"/>
                <a:ea typeface="Calibri"/>
                <a:cs typeface="Calibri"/>
                <a:sym typeface="Calibri"/>
              </a:rPr>
              <a:t>. Tell students today they will be learning about </a:t>
            </a:r>
            <a:r>
              <a:rPr lang="en-US" sz="2000">
                <a:latin typeface="Calibri"/>
                <a:ea typeface="Calibri"/>
                <a:cs typeface="Calibri"/>
                <a:sym typeface="Calibri"/>
              </a:rPr>
              <a:t>revolution.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Calibri"/>
              <a:buNone/>
            </a:pPr>
            <a:endParaRPr sz="2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i="0" u="sng" strike="noStrike" cap="none">
                <a:solidFill>
                  <a:srgbClr val="000000"/>
                </a:solidFill>
                <a:latin typeface="Calibri"/>
                <a:ea typeface="Calibri"/>
                <a:cs typeface="Calibri"/>
                <a:sym typeface="Calibri"/>
              </a:rPr>
              <a:t>During</a:t>
            </a:r>
            <a:r>
              <a:rPr lang="en-US" sz="2000" b="1" i="0" u="none" strike="noStrike" cap="none">
                <a:solidFill>
                  <a:srgbClr val="000000"/>
                </a:solidFill>
                <a:latin typeface="Calibri"/>
                <a:ea typeface="Calibri"/>
                <a:cs typeface="Calibri"/>
                <a:sym typeface="Calibri"/>
              </a:rPr>
              <a:t>: </a:t>
            </a:r>
            <a:r>
              <a:rPr lang="en-US" sz="2000" b="0" i="0" u="none" strike="noStrike" cap="none">
                <a:solidFill>
                  <a:srgbClr val="000000"/>
                </a:solidFill>
                <a:latin typeface="Calibri"/>
                <a:ea typeface="Calibri"/>
                <a:cs typeface="Calibri"/>
                <a:sym typeface="Calibri"/>
              </a:rPr>
              <a:t>As students are watching the short video be sure to pause it and ask questions to check for understanding.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Calibri"/>
              <a:buNone/>
            </a:pPr>
            <a:endParaRPr sz="2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i="0" u="sng" strike="noStrike" cap="none">
                <a:solidFill>
                  <a:srgbClr val="000000"/>
                </a:solidFill>
                <a:latin typeface="Calibri"/>
                <a:ea typeface="Calibri"/>
                <a:cs typeface="Calibri"/>
                <a:sym typeface="Calibri"/>
              </a:rPr>
              <a:t>After</a:t>
            </a:r>
            <a:r>
              <a:rPr lang="en-US" sz="2000" b="1" i="0" u="none" strike="noStrike" cap="none">
                <a:solidFill>
                  <a:srgbClr val="000000"/>
                </a:solidFill>
                <a:latin typeface="Calibri"/>
                <a:ea typeface="Calibri"/>
                <a:cs typeface="Calibri"/>
                <a:sym typeface="Calibri"/>
              </a:rPr>
              <a:t>: </a:t>
            </a:r>
            <a:r>
              <a:rPr lang="en-US" sz="2000" b="0" i="0" u="none" strike="noStrike" cap="none">
                <a:solidFill>
                  <a:srgbClr val="000000"/>
                </a:solidFill>
                <a:latin typeface="Calibri"/>
                <a:ea typeface="Calibri"/>
                <a:cs typeface="Calibri"/>
                <a:sym typeface="Calibri"/>
              </a:rPr>
              <a:t>Tell students that today they will be learning more about </a:t>
            </a:r>
            <a:r>
              <a:rPr lang="en-US" sz="2000">
                <a:latin typeface="Calibri"/>
                <a:ea typeface="Calibri"/>
                <a:cs typeface="Calibri"/>
                <a:sym typeface="Calibri"/>
              </a:rPr>
              <a:t>revolution.</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dbff74d4ed_1_416"/>
          <p:cNvSpPr txBox="1"/>
          <p:nvPr/>
        </p:nvSpPr>
        <p:spPr>
          <a:xfrm>
            <a:off x="563401" y="384065"/>
            <a:ext cx="8017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a revolution?</a:t>
            </a:r>
            <a:endParaRPr sz="1400" b="0" i="0" u="none" strike="noStrike" cap="none">
              <a:solidFill>
                <a:srgbClr val="000000"/>
              </a:solidFill>
              <a:latin typeface="Arial"/>
              <a:ea typeface="Arial"/>
              <a:cs typeface="Arial"/>
              <a:sym typeface="Arial"/>
            </a:endParaRPr>
          </a:p>
        </p:txBody>
      </p:sp>
      <p:sp>
        <p:nvSpPr>
          <p:cNvPr id="419" name="Google Shape;419;gdbff74d4ed_1_416"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0" name="Google Shape;420;gdbff74d4ed_1_416"/>
          <p:cNvPicPr preferRelativeResize="0"/>
          <p:nvPr/>
        </p:nvPicPr>
        <p:blipFill rotWithShape="1">
          <a:blip r:embed="rId4">
            <a:alphaModFix/>
          </a:blip>
          <a:srcRect/>
          <a:stretch/>
        </p:blipFill>
        <p:spPr>
          <a:xfrm>
            <a:off x="1338795" y="1462527"/>
            <a:ext cx="6466426" cy="484982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1"/>
          <p:cNvSpPr txBox="1"/>
          <p:nvPr/>
        </p:nvSpPr>
        <p:spPr>
          <a:xfrm>
            <a:off x="2585397" y="372006"/>
            <a:ext cx="39732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427" name="Google Shape;427;p41"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dbff74d4ed_1_10"/>
          <p:cNvSpPr txBox="1">
            <a:spLocks noGrp="1"/>
          </p:cNvSpPr>
          <p:nvPr>
            <p:ph type="ctrTitle"/>
          </p:nvPr>
        </p:nvSpPr>
        <p:spPr>
          <a:xfrm>
            <a:off x="498600" y="384100"/>
            <a:ext cx="81468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b="1" u="sng"/>
              <a:t>Revolution:</a:t>
            </a:r>
            <a:r>
              <a:rPr lang="en-US" sz="3600" b="1"/>
              <a:t> </a:t>
            </a:r>
            <a:r>
              <a:rPr lang="en-US" sz="3600">
                <a:solidFill>
                  <a:srgbClr val="0C0C0C"/>
                </a:solidFill>
              </a:rPr>
              <a:t>movement of a planet around the sun</a:t>
            </a:r>
            <a:endParaRPr sz="3600" b="1"/>
          </a:p>
        </p:txBody>
      </p:sp>
      <p:pic>
        <p:nvPicPr>
          <p:cNvPr id="434" name="Google Shape;434;gdbff74d4ed_1_10"/>
          <p:cNvPicPr preferRelativeResize="0"/>
          <p:nvPr/>
        </p:nvPicPr>
        <p:blipFill rotWithShape="1">
          <a:blip r:embed="rId3">
            <a:alphaModFix/>
          </a:blip>
          <a:srcRect/>
          <a:stretch/>
        </p:blipFill>
        <p:spPr>
          <a:xfrm>
            <a:off x="1338795" y="1774977"/>
            <a:ext cx="6466426" cy="4849820"/>
          </a:xfrm>
          <a:prstGeom prst="rect">
            <a:avLst/>
          </a:prstGeom>
          <a:noFill/>
          <a:ln>
            <a:noFill/>
          </a:ln>
        </p:spPr>
      </p:pic>
      <p:sp>
        <p:nvSpPr>
          <p:cNvPr id="435" name="Google Shape;435;gdbff74d4ed_1_10"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44"/>
          <p:cNvSpPr txBox="1"/>
          <p:nvPr/>
        </p:nvSpPr>
        <p:spPr>
          <a:xfrm>
            <a:off x="467248" y="630115"/>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planets move about the solar system?</a:t>
            </a:r>
            <a:endParaRPr sz="3000">
              <a:solidFill>
                <a:schemeClr val="dk1"/>
              </a:solidFill>
              <a:latin typeface="Calibri"/>
              <a:ea typeface="Calibri"/>
              <a:cs typeface="Calibri"/>
              <a:sym typeface="Calibri"/>
            </a:endParaRPr>
          </a:p>
        </p:txBody>
      </p:sp>
      <p:pic>
        <p:nvPicPr>
          <p:cNvPr id="443" name="Google Shape;443;p44"/>
          <p:cNvPicPr preferRelativeResize="0"/>
          <p:nvPr/>
        </p:nvPicPr>
        <p:blipFill>
          <a:blip r:embed="rId4">
            <a:alphaModFix/>
          </a:blip>
          <a:stretch>
            <a:fillRect/>
          </a:stretch>
        </p:blipFill>
        <p:spPr>
          <a:xfrm>
            <a:off x="152400" y="1676292"/>
            <a:ext cx="8839204" cy="498068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45"/>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grpSp>
        <p:nvGrpSpPr>
          <p:cNvPr id="464" name="Google Shape;464;gdbff74d4ed_1_528"/>
          <p:cNvGrpSpPr/>
          <p:nvPr/>
        </p:nvGrpSpPr>
        <p:grpSpPr>
          <a:xfrm>
            <a:off x="1505008" y="297180"/>
            <a:ext cx="5828913" cy="6263098"/>
            <a:chOff x="814636" y="0"/>
            <a:chExt cx="5828913" cy="6263098"/>
          </a:xfrm>
        </p:grpSpPr>
        <p:sp>
          <p:nvSpPr>
            <p:cNvPr id="465" name="Google Shape;465;gdbff74d4ed_1_528"/>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gdbff74d4ed_1_528"/>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467" name="Google Shape;467;gdbff74d4ed_1_528"/>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gdbff74d4ed_1_528"/>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gdbff74d4ed_1_528"/>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470" name="Google Shape;470;gdbff74d4ed_1_528"/>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gdbff74d4ed_1_528"/>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gdbff74d4ed_1_528"/>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473" name="Google Shape;473;gdbff74d4ed_1_528"/>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gdbff74d4ed_1_528"/>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gdbff74d4ed_1_528"/>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476" name="Google Shape;476;gdbff74d4ed_1_528"/>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gdbff74d4ed_1_528"/>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gdbff74d4ed_1_528"/>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479" name="Google Shape;479;gdbff74d4ed_1_528"/>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gdbff74d4ed_1_528"/>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gdbff74d4ed_1_528"/>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482" name="Google Shape;482;gdbff74d4ed_1_528"/>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83" name="Google Shape;483;gdbff74d4ed_1_528"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484" name="Google Shape;484;gdbff74d4ed_1_528"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485" name="Google Shape;485;gdbff74d4ed_1_528"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486" name="Google Shape;486;gdbff74d4ed_1_528"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487" name="Google Shape;487;gdbff74d4ed_1_528"/>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8" name="Google Shape;488;gdbff74d4ed_1_528"/>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dbff74d4ed_1_557"/>
          <p:cNvSpPr txBox="1"/>
          <p:nvPr/>
        </p:nvSpPr>
        <p:spPr>
          <a:xfrm>
            <a:off x="990597" y="294742"/>
            <a:ext cx="7162800" cy="1262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800"/>
              <a:buFont typeface="Arial"/>
              <a:buNone/>
            </a:pPr>
            <a:r>
              <a:rPr lang="en-US" sz="5800">
                <a:solidFill>
                  <a:schemeClr val="dk1"/>
                </a:solidFill>
                <a:latin typeface="Calibri"/>
                <a:ea typeface="Calibri"/>
                <a:cs typeface="Calibri"/>
                <a:sym typeface="Calibri"/>
              </a:rPr>
              <a:t>Rotation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5" name="Google Shape;495;gdbff74d4ed_1_557"/>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6" name="Google Shape;496;gdbff74d4ed_1_557"/>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497" name="Google Shape;497;gdbff74d4ed_1_557"/>
          <p:cNvPicPr preferRelativeResize="0"/>
          <p:nvPr/>
        </p:nvPicPr>
        <p:blipFill>
          <a:blip r:embed="rId3">
            <a:alphaModFix/>
          </a:blip>
          <a:stretch>
            <a:fillRect/>
          </a:stretch>
        </p:blipFill>
        <p:spPr>
          <a:xfrm>
            <a:off x="2362200" y="1709250"/>
            <a:ext cx="4419600" cy="4419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gdbff74d4ed_1_565"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gdbff74d4ed_1_565"/>
          <p:cNvSpPr txBox="1"/>
          <p:nvPr/>
        </p:nvSpPr>
        <p:spPr>
          <a:xfrm>
            <a:off x="467248" y="528917"/>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planets move about the solar system?</a:t>
            </a:r>
            <a:endParaRPr sz="1400" b="0" i="0" u="none" strike="noStrike" cap="none">
              <a:solidFill>
                <a:srgbClr val="000000"/>
              </a:solidFill>
              <a:latin typeface="Arial"/>
              <a:ea typeface="Arial"/>
              <a:cs typeface="Arial"/>
              <a:sym typeface="Arial"/>
            </a:endParaRPr>
          </a:p>
        </p:txBody>
      </p:sp>
      <p:pic>
        <p:nvPicPr>
          <p:cNvPr id="505" name="Google Shape;505;gdbff74d4ed_1_565"/>
          <p:cNvPicPr preferRelativeResize="0"/>
          <p:nvPr/>
        </p:nvPicPr>
        <p:blipFill>
          <a:blip r:embed="rId4">
            <a:alphaModFix/>
          </a:blip>
          <a:stretch>
            <a:fillRect/>
          </a:stretch>
        </p:blipFill>
        <p:spPr>
          <a:xfrm>
            <a:off x="152400" y="1676292"/>
            <a:ext cx="8839204" cy="498068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dbff74d4ed_1_572"/>
          <p:cNvSpPr txBox="1"/>
          <p:nvPr/>
        </p:nvSpPr>
        <p:spPr>
          <a:xfrm>
            <a:off x="2301071" y="693336"/>
            <a:ext cx="4716177"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sz="1400" b="0" i="0" u="none" strike="noStrike" cap="none" dirty="0">
              <a:solidFill>
                <a:srgbClr val="000000"/>
              </a:solidFill>
              <a:latin typeface="Arial"/>
              <a:ea typeface="Arial"/>
              <a:cs typeface="Arial"/>
              <a:sym typeface="Arial"/>
            </a:endParaRPr>
          </a:p>
        </p:txBody>
      </p:sp>
      <p:sp>
        <p:nvSpPr>
          <p:cNvPr id="512" name="Google Shape;512;gdbff74d4ed_1_572"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gdbff74d4ed_1_572"/>
          <p:cNvSpPr txBox="1"/>
          <p:nvPr/>
        </p:nvSpPr>
        <p:spPr>
          <a:xfrm>
            <a:off x="1969350" y="1745075"/>
            <a:ext cx="52053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Earth’s Rotation &amp; Revolution</a:t>
            </a:r>
            <a:endParaRPr sz="3600">
              <a:solidFill>
                <a:schemeClr val="dk1"/>
              </a:solidFill>
              <a:latin typeface="Calibri"/>
              <a:ea typeface="Calibri"/>
              <a:cs typeface="Calibri"/>
              <a:sym typeface="Calibri"/>
            </a:endParaRPr>
          </a:p>
        </p:txBody>
      </p:sp>
      <p:sp>
        <p:nvSpPr>
          <p:cNvPr id="514" name="Google Shape;514;gdbff74d4ed_1_572"/>
          <p:cNvSpPr txBox="1"/>
          <p:nvPr/>
        </p:nvSpPr>
        <p:spPr>
          <a:xfrm>
            <a:off x="814801" y="3135550"/>
            <a:ext cx="7514400" cy="323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TEACHER DIRECTIONS:</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i="0" u="sng" strike="noStrike" cap="none">
                <a:solidFill>
                  <a:srgbClr val="000000"/>
                </a:solidFill>
                <a:latin typeface="Calibri"/>
                <a:ea typeface="Calibri"/>
                <a:cs typeface="Calibri"/>
                <a:sym typeface="Calibri"/>
              </a:rPr>
              <a:t>Before viewing</a:t>
            </a:r>
            <a:r>
              <a:rPr lang="en-US" sz="2000" b="0" i="0" u="none" strike="noStrike" cap="none">
                <a:solidFill>
                  <a:srgbClr val="000000"/>
                </a:solidFill>
                <a:latin typeface="Calibri"/>
                <a:ea typeface="Calibri"/>
                <a:cs typeface="Calibri"/>
                <a:sym typeface="Calibri"/>
              </a:rPr>
              <a:t>: Ask students what they already know about </a:t>
            </a:r>
            <a:r>
              <a:rPr lang="en-US" sz="2000">
                <a:latin typeface="Calibri"/>
                <a:ea typeface="Calibri"/>
                <a:cs typeface="Calibri"/>
                <a:sym typeface="Calibri"/>
              </a:rPr>
              <a:t>the movement of the Earth</a:t>
            </a:r>
            <a:r>
              <a:rPr lang="en-US" sz="2000" b="0" i="0" u="none" strike="noStrike" cap="none">
                <a:solidFill>
                  <a:srgbClr val="000000"/>
                </a:solidFill>
                <a:latin typeface="Calibri"/>
                <a:ea typeface="Calibri"/>
                <a:cs typeface="Calibri"/>
                <a:sym typeface="Calibri"/>
              </a:rPr>
              <a:t>. Tell students today they will be learning about </a:t>
            </a:r>
            <a:r>
              <a:rPr lang="en-US" sz="2000">
                <a:latin typeface="Calibri"/>
                <a:ea typeface="Calibri"/>
                <a:cs typeface="Calibri"/>
                <a:sym typeface="Calibri"/>
              </a:rPr>
              <a:t>rotation.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Calibri"/>
              <a:buNone/>
            </a:pPr>
            <a:endParaRPr sz="2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i="0" u="sng" strike="noStrike" cap="none">
                <a:solidFill>
                  <a:srgbClr val="000000"/>
                </a:solidFill>
                <a:latin typeface="Calibri"/>
                <a:ea typeface="Calibri"/>
                <a:cs typeface="Calibri"/>
                <a:sym typeface="Calibri"/>
              </a:rPr>
              <a:t>During</a:t>
            </a:r>
            <a:r>
              <a:rPr lang="en-US" sz="2000" b="1" i="0" u="none" strike="noStrike" cap="none">
                <a:solidFill>
                  <a:srgbClr val="000000"/>
                </a:solidFill>
                <a:latin typeface="Calibri"/>
                <a:ea typeface="Calibri"/>
                <a:cs typeface="Calibri"/>
                <a:sym typeface="Calibri"/>
              </a:rPr>
              <a:t>: </a:t>
            </a:r>
            <a:r>
              <a:rPr lang="en-US" sz="2000" b="0" i="0" u="none" strike="noStrike" cap="none">
                <a:solidFill>
                  <a:srgbClr val="000000"/>
                </a:solidFill>
                <a:latin typeface="Calibri"/>
                <a:ea typeface="Calibri"/>
                <a:cs typeface="Calibri"/>
                <a:sym typeface="Calibri"/>
              </a:rPr>
              <a:t>As students are watching the short video be sure to pause it and ask questions to check for understanding.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Calibri"/>
              <a:buNone/>
            </a:pPr>
            <a:endParaRPr sz="2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i="0" u="sng" strike="noStrike" cap="none">
                <a:solidFill>
                  <a:srgbClr val="000000"/>
                </a:solidFill>
                <a:latin typeface="Calibri"/>
                <a:ea typeface="Calibri"/>
                <a:cs typeface="Calibri"/>
                <a:sym typeface="Calibri"/>
              </a:rPr>
              <a:t>After</a:t>
            </a:r>
            <a:r>
              <a:rPr lang="en-US" sz="2000" b="1" i="0" u="none" strike="noStrike" cap="none">
                <a:solidFill>
                  <a:srgbClr val="000000"/>
                </a:solidFill>
                <a:latin typeface="Calibri"/>
                <a:ea typeface="Calibri"/>
                <a:cs typeface="Calibri"/>
                <a:sym typeface="Calibri"/>
              </a:rPr>
              <a:t>: </a:t>
            </a:r>
            <a:r>
              <a:rPr lang="en-US" sz="2000" b="0" i="0" u="none" strike="noStrike" cap="none">
                <a:solidFill>
                  <a:srgbClr val="000000"/>
                </a:solidFill>
                <a:latin typeface="Calibri"/>
                <a:ea typeface="Calibri"/>
                <a:cs typeface="Calibri"/>
                <a:sym typeface="Calibri"/>
              </a:rPr>
              <a:t>Tell students that today they will be learning more about </a:t>
            </a:r>
            <a:r>
              <a:rPr lang="en-US" sz="2000">
                <a:latin typeface="Calibri"/>
                <a:ea typeface="Calibri"/>
                <a:cs typeface="Calibri"/>
                <a:sym typeface="Calibri"/>
              </a:rPr>
              <a:t>rotation.</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dbff74d4ed_1_1117"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dbff74d4ed_1_1080"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dbff74d4ed_1_1093"/>
          <p:cNvSpPr txBox="1"/>
          <p:nvPr/>
        </p:nvSpPr>
        <p:spPr>
          <a:xfrm>
            <a:off x="1636349" y="333300"/>
            <a:ext cx="5871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Earth’s rotation gives us _____ and _____.</a:t>
            </a:r>
            <a:endParaRPr sz="1400" b="0" i="0" u="none" strike="noStrike" cap="none">
              <a:solidFill>
                <a:schemeClr val="dk1"/>
              </a:solidFill>
              <a:latin typeface="Arial"/>
              <a:ea typeface="Arial"/>
              <a:cs typeface="Arial"/>
              <a:sym typeface="Arial"/>
            </a:endParaRPr>
          </a:p>
        </p:txBody>
      </p:sp>
      <p:sp>
        <p:nvSpPr>
          <p:cNvPr id="527" name="Google Shape;527;gdbff74d4ed_1_109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8" name="Google Shape;528;gdbff74d4ed_1_1093"/>
          <p:cNvPicPr preferRelativeResize="0"/>
          <p:nvPr/>
        </p:nvPicPr>
        <p:blipFill>
          <a:blip r:embed="rId4">
            <a:alphaModFix/>
          </a:blip>
          <a:stretch>
            <a:fillRect/>
          </a:stretch>
        </p:blipFill>
        <p:spPr>
          <a:xfrm>
            <a:off x="152400" y="1801400"/>
            <a:ext cx="8839204" cy="463108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dbff74d4ed_1_1085"/>
          <p:cNvSpPr txBox="1"/>
          <p:nvPr/>
        </p:nvSpPr>
        <p:spPr>
          <a:xfrm>
            <a:off x="1636349" y="333300"/>
            <a:ext cx="5871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Earth’s rotation gives us </a:t>
            </a:r>
            <a:r>
              <a:rPr lang="en-US" sz="3600" u="sng">
                <a:solidFill>
                  <a:srgbClr val="FF0000"/>
                </a:solidFill>
                <a:latin typeface="Calibri"/>
                <a:ea typeface="Calibri"/>
                <a:cs typeface="Calibri"/>
                <a:sym typeface="Calibri"/>
              </a:rPr>
              <a:t>day</a:t>
            </a:r>
            <a:r>
              <a:rPr lang="en-US" sz="3600">
                <a:solidFill>
                  <a:schemeClr val="dk1"/>
                </a:solidFill>
                <a:latin typeface="Calibri"/>
                <a:ea typeface="Calibri"/>
                <a:cs typeface="Calibri"/>
                <a:sym typeface="Calibri"/>
              </a:rPr>
              <a:t> and </a:t>
            </a:r>
            <a:r>
              <a:rPr lang="en-US" sz="3600" u="sng">
                <a:solidFill>
                  <a:srgbClr val="FF0000"/>
                </a:solidFill>
                <a:latin typeface="Calibri"/>
                <a:ea typeface="Calibri"/>
                <a:cs typeface="Calibri"/>
                <a:sym typeface="Calibri"/>
              </a:rPr>
              <a:t>night</a:t>
            </a:r>
            <a:r>
              <a:rPr lang="en-US" sz="3600">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35" name="Google Shape;535;gdbff74d4ed_1_108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6" name="Google Shape;536;gdbff74d4ed_1_1085"/>
          <p:cNvPicPr preferRelativeResize="0"/>
          <p:nvPr/>
        </p:nvPicPr>
        <p:blipFill>
          <a:blip r:embed="rId4">
            <a:alphaModFix/>
          </a:blip>
          <a:stretch>
            <a:fillRect/>
          </a:stretch>
        </p:blipFill>
        <p:spPr>
          <a:xfrm>
            <a:off x="152400" y="1801400"/>
            <a:ext cx="8839204" cy="463108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dbff74d4ed_1_1100"/>
          <p:cNvSpPr txBox="1"/>
          <p:nvPr/>
        </p:nvSpPr>
        <p:spPr>
          <a:xfrm>
            <a:off x="1636349" y="333300"/>
            <a:ext cx="5871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Earth’s orbit around the sun called?</a:t>
            </a:r>
            <a:endParaRPr sz="1400" b="0" i="0" u="none" strike="noStrike" cap="none">
              <a:solidFill>
                <a:srgbClr val="000000"/>
              </a:solidFill>
              <a:latin typeface="Arial"/>
              <a:ea typeface="Arial"/>
              <a:cs typeface="Arial"/>
              <a:sym typeface="Arial"/>
            </a:endParaRPr>
          </a:p>
        </p:txBody>
      </p:sp>
      <p:sp>
        <p:nvSpPr>
          <p:cNvPr id="543" name="Google Shape;543;gdbff74d4ed_1_110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4" name="Google Shape;544;gdbff74d4ed_1_1100"/>
          <p:cNvPicPr preferRelativeResize="0"/>
          <p:nvPr/>
        </p:nvPicPr>
        <p:blipFill>
          <a:blip r:embed="rId4">
            <a:alphaModFix/>
          </a:blip>
          <a:stretch>
            <a:fillRect/>
          </a:stretch>
        </p:blipFill>
        <p:spPr>
          <a:xfrm>
            <a:off x="152400" y="1834325"/>
            <a:ext cx="8839204" cy="458792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dbff74d4ed_1_578" descr="Rewind"/>
          <p:cNvSpPr/>
          <p:nvPr/>
        </p:nvSpPr>
        <p:spPr>
          <a:xfrm>
            <a:off x="1828800" y="11019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dbff74d4ed_1_583"/>
          <p:cNvSpPr txBox="1"/>
          <p:nvPr/>
        </p:nvSpPr>
        <p:spPr>
          <a:xfrm>
            <a:off x="521550" y="268800"/>
            <a:ext cx="8410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3000"/>
              <a:buFont typeface="Arial"/>
              <a:buNone/>
            </a:pPr>
            <a:r>
              <a:rPr lang="en-US" sz="3500" b="1" i="0" u="sng" strike="noStrike" cap="none">
                <a:solidFill>
                  <a:srgbClr val="0C0C0C"/>
                </a:solidFill>
                <a:latin typeface="Calibri"/>
                <a:ea typeface="Calibri"/>
                <a:cs typeface="Calibri"/>
                <a:sym typeface="Calibri"/>
              </a:rPr>
              <a:t>Planet</a:t>
            </a:r>
            <a:r>
              <a:rPr lang="en-US" sz="3500" b="1" i="0" u="none" strike="noStrike" cap="none">
                <a:solidFill>
                  <a:srgbClr val="0C0C0C"/>
                </a:solidFill>
                <a:latin typeface="Calibri"/>
                <a:ea typeface="Calibri"/>
                <a:cs typeface="Calibri"/>
                <a:sym typeface="Calibri"/>
              </a:rPr>
              <a:t>: </a:t>
            </a:r>
            <a:r>
              <a:rPr lang="en-US" sz="3500" b="0" i="0" u="none" strike="noStrike" cap="none">
                <a:solidFill>
                  <a:srgbClr val="0C0C0C"/>
                </a:solidFill>
                <a:latin typeface="Calibri"/>
                <a:ea typeface="Calibri"/>
                <a:cs typeface="Calibri"/>
                <a:sym typeface="Calibri"/>
              </a:rPr>
              <a:t>a body or object in space that revolves around a star and has a spherical shape</a:t>
            </a:r>
            <a:endParaRPr sz="3500" b="1" i="0" u="none" strike="noStrike" cap="none">
              <a:solidFill>
                <a:schemeClr val="dk1"/>
              </a:solidFill>
              <a:latin typeface="Calibri"/>
              <a:ea typeface="Calibri"/>
              <a:cs typeface="Calibri"/>
              <a:sym typeface="Calibri"/>
            </a:endParaRPr>
          </a:p>
        </p:txBody>
      </p:sp>
      <p:sp>
        <p:nvSpPr>
          <p:cNvPr id="557" name="Google Shape;557;gdbff74d4ed_1_583"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8" name="Google Shape;558;gdbff74d4ed_1_583" descr="200608250001_65511.jpg"/>
          <p:cNvPicPr preferRelativeResize="0"/>
          <p:nvPr/>
        </p:nvPicPr>
        <p:blipFill rotWithShape="1">
          <a:blip r:embed="rId4">
            <a:alphaModFix/>
          </a:blip>
          <a:srcRect/>
          <a:stretch/>
        </p:blipFill>
        <p:spPr>
          <a:xfrm>
            <a:off x="2641407" y="1974840"/>
            <a:ext cx="3861171" cy="481359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gdbff74d4ed_1_59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5" name="Google Shape;565;gdbff74d4ed_1_590" descr="dreamstime_xl_52052094.jpg"/>
          <p:cNvPicPr preferRelativeResize="0"/>
          <p:nvPr/>
        </p:nvPicPr>
        <p:blipFill rotWithShape="1">
          <a:blip r:embed="rId4">
            <a:alphaModFix/>
          </a:blip>
          <a:srcRect/>
          <a:stretch/>
        </p:blipFill>
        <p:spPr>
          <a:xfrm>
            <a:off x="1919113" y="776104"/>
            <a:ext cx="5305775" cy="5305775"/>
          </a:xfrm>
          <a:prstGeom prst="rect">
            <a:avLst/>
          </a:prstGeom>
          <a:noFill/>
          <a:ln>
            <a:noFill/>
          </a:ln>
        </p:spPr>
      </p:pic>
      <p:sp>
        <p:nvSpPr>
          <p:cNvPr id="566" name="Google Shape;566;gdbff74d4ed_1_590"/>
          <p:cNvSpPr/>
          <p:nvPr/>
        </p:nvSpPr>
        <p:spPr>
          <a:xfrm>
            <a:off x="1973710" y="849542"/>
            <a:ext cx="1652100" cy="1874400"/>
          </a:xfrm>
          <a:prstGeom prst="ellipse">
            <a:avLst/>
          </a:prstGeom>
          <a:noFill/>
          <a:ln w="57150" cap="flat" cmpd="sng">
            <a:solidFill>
              <a:srgbClr val="FF66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7" name="Google Shape;567;gdbff74d4ed_1_590"/>
          <p:cNvSpPr/>
          <p:nvPr/>
        </p:nvSpPr>
        <p:spPr>
          <a:xfrm>
            <a:off x="3706555" y="849542"/>
            <a:ext cx="1652100" cy="1874400"/>
          </a:xfrm>
          <a:prstGeom prst="ellipse">
            <a:avLst/>
          </a:prstGeom>
          <a:noFill/>
          <a:ln w="57150" cap="flat" cmpd="sng">
            <a:solidFill>
              <a:srgbClr val="FF66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8" name="Google Shape;568;gdbff74d4ed_1_590"/>
          <p:cNvSpPr/>
          <p:nvPr/>
        </p:nvSpPr>
        <p:spPr>
          <a:xfrm>
            <a:off x="5555575" y="849542"/>
            <a:ext cx="1652100" cy="1874400"/>
          </a:xfrm>
          <a:prstGeom prst="ellipse">
            <a:avLst/>
          </a:prstGeom>
          <a:noFill/>
          <a:ln w="57150" cap="flat" cmpd="sng">
            <a:solidFill>
              <a:srgbClr val="FF66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9" name="Google Shape;569;gdbff74d4ed_1_590"/>
          <p:cNvSpPr/>
          <p:nvPr/>
        </p:nvSpPr>
        <p:spPr>
          <a:xfrm>
            <a:off x="1901976" y="2565250"/>
            <a:ext cx="1652100" cy="1874400"/>
          </a:xfrm>
          <a:prstGeom prst="ellipse">
            <a:avLst/>
          </a:prstGeom>
          <a:noFill/>
          <a:ln w="57150" cap="flat" cmpd="sng">
            <a:solidFill>
              <a:srgbClr val="FF66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0" name="Google Shape;570;gdbff74d4ed_1_590"/>
          <p:cNvSpPr/>
          <p:nvPr/>
        </p:nvSpPr>
        <p:spPr>
          <a:xfrm>
            <a:off x="5555575" y="2565250"/>
            <a:ext cx="1652100" cy="1874400"/>
          </a:xfrm>
          <a:prstGeom prst="ellipse">
            <a:avLst/>
          </a:prstGeom>
          <a:noFill/>
          <a:ln w="57150" cap="flat" cmpd="sng">
            <a:solidFill>
              <a:srgbClr val="FF66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1" name="Google Shape;571;gdbff74d4ed_1_590"/>
          <p:cNvSpPr/>
          <p:nvPr/>
        </p:nvSpPr>
        <p:spPr>
          <a:xfrm>
            <a:off x="1973710" y="4439557"/>
            <a:ext cx="1652100" cy="1874400"/>
          </a:xfrm>
          <a:prstGeom prst="ellipse">
            <a:avLst/>
          </a:prstGeom>
          <a:noFill/>
          <a:ln w="57150" cap="flat" cmpd="sng">
            <a:solidFill>
              <a:srgbClr val="FF66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2" name="Google Shape;572;gdbff74d4ed_1_590"/>
          <p:cNvSpPr/>
          <p:nvPr/>
        </p:nvSpPr>
        <p:spPr>
          <a:xfrm>
            <a:off x="3706555" y="4365624"/>
            <a:ext cx="1652100" cy="1874400"/>
          </a:xfrm>
          <a:prstGeom prst="ellipse">
            <a:avLst/>
          </a:prstGeom>
          <a:noFill/>
          <a:ln w="57150" cap="flat" cmpd="sng">
            <a:solidFill>
              <a:srgbClr val="FF66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3" name="Google Shape;573;gdbff74d4ed_1_590"/>
          <p:cNvSpPr/>
          <p:nvPr/>
        </p:nvSpPr>
        <p:spPr>
          <a:xfrm>
            <a:off x="5529710" y="4439557"/>
            <a:ext cx="1652100" cy="1874400"/>
          </a:xfrm>
          <a:prstGeom prst="ellipse">
            <a:avLst/>
          </a:prstGeom>
          <a:noFill/>
          <a:ln w="57150" cap="flat" cmpd="sng">
            <a:solidFill>
              <a:srgbClr val="FF66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dbff74d4ed_1_604"/>
          <p:cNvSpPr txBox="1"/>
          <p:nvPr/>
        </p:nvSpPr>
        <p:spPr>
          <a:xfrm>
            <a:off x="514654" y="322206"/>
            <a:ext cx="8114700" cy="536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500" b="1" i="0" u="sng" strike="noStrike" cap="none">
                <a:solidFill>
                  <a:srgbClr val="0C0C0C"/>
                </a:solidFill>
                <a:latin typeface="Calibri"/>
                <a:ea typeface="Calibri"/>
                <a:cs typeface="Calibri"/>
                <a:sym typeface="Calibri"/>
              </a:rPr>
              <a:t>Earth</a:t>
            </a:r>
            <a:r>
              <a:rPr lang="en-US" sz="3500" b="1" i="0" u="none" strike="noStrike" cap="none">
                <a:solidFill>
                  <a:srgbClr val="0C0C0C"/>
                </a:solidFill>
                <a:latin typeface="Calibri"/>
                <a:ea typeface="Calibri"/>
                <a:cs typeface="Calibri"/>
                <a:sym typeface="Calibri"/>
              </a:rPr>
              <a:t>: </a:t>
            </a:r>
            <a:r>
              <a:rPr lang="en-US" sz="3500" b="0" i="0" u="none" strike="noStrike" cap="none">
                <a:solidFill>
                  <a:srgbClr val="0C0C0C"/>
                </a:solidFill>
                <a:latin typeface="Calibri"/>
                <a:ea typeface="Calibri"/>
                <a:cs typeface="Calibri"/>
                <a:sym typeface="Calibri"/>
              </a:rPr>
              <a:t>an inner planet</a:t>
            </a:r>
            <a:endParaRPr sz="3500" b="1" i="0" u="none" strike="noStrike" cap="none">
              <a:solidFill>
                <a:srgbClr val="FF0000"/>
              </a:solidFill>
              <a:latin typeface="Calibri"/>
              <a:ea typeface="Calibri"/>
              <a:cs typeface="Calibri"/>
              <a:sym typeface="Calibri"/>
            </a:endParaRPr>
          </a:p>
        </p:txBody>
      </p:sp>
      <p:sp>
        <p:nvSpPr>
          <p:cNvPr id="580" name="Google Shape;580;gdbff74d4ed_1_604"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1" name="Google Shape;581;gdbff74d4ed_1_604" descr="The_Earth_seen_from_Apollo_17.jpg"/>
          <p:cNvPicPr preferRelativeResize="0"/>
          <p:nvPr/>
        </p:nvPicPr>
        <p:blipFill rotWithShape="1">
          <a:blip r:embed="rId4">
            <a:alphaModFix/>
          </a:blip>
          <a:srcRect/>
          <a:stretch/>
        </p:blipFill>
        <p:spPr>
          <a:xfrm>
            <a:off x="2316634" y="1172134"/>
            <a:ext cx="4510732" cy="451373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dbff74d4ed_1_611"/>
          <p:cNvSpPr txBox="1">
            <a:spLocks noGrp="1"/>
          </p:cNvSpPr>
          <p:nvPr>
            <p:ph type="subTitle" idx="1"/>
          </p:nvPr>
        </p:nvSpPr>
        <p:spPr>
          <a:xfrm>
            <a:off x="586512" y="273713"/>
            <a:ext cx="79710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sz="3500" b="1" u="sng">
                <a:solidFill>
                  <a:schemeClr val="dk1"/>
                </a:solidFill>
              </a:rPr>
              <a:t>Moon</a:t>
            </a:r>
            <a:r>
              <a:rPr lang="en-US" sz="3500" b="1">
                <a:solidFill>
                  <a:schemeClr val="dk1"/>
                </a:solidFill>
              </a:rPr>
              <a:t>: </a:t>
            </a:r>
            <a:r>
              <a:rPr lang="en-US" sz="3500">
                <a:solidFill>
                  <a:schemeClr val="dk1"/>
                </a:solidFill>
              </a:rPr>
              <a:t>an object that revolves around a planet and reflects light from the sun</a:t>
            </a:r>
            <a:endParaRPr sz="3500"/>
          </a:p>
        </p:txBody>
      </p:sp>
      <p:pic>
        <p:nvPicPr>
          <p:cNvPr id="588" name="Google Shape;588;gdbff74d4ed_1_611" descr="dreamstime_xl_17597145.jpg"/>
          <p:cNvPicPr preferRelativeResize="0"/>
          <p:nvPr/>
        </p:nvPicPr>
        <p:blipFill rotWithShape="1">
          <a:blip r:embed="rId3">
            <a:alphaModFix/>
          </a:blip>
          <a:srcRect/>
          <a:stretch/>
        </p:blipFill>
        <p:spPr>
          <a:xfrm>
            <a:off x="1865788" y="1650840"/>
            <a:ext cx="5412425" cy="4576361"/>
          </a:xfrm>
          <a:prstGeom prst="rect">
            <a:avLst/>
          </a:prstGeom>
          <a:noFill/>
          <a:ln>
            <a:noFill/>
          </a:ln>
        </p:spPr>
      </p:pic>
      <p:sp>
        <p:nvSpPr>
          <p:cNvPr id="589" name="Google Shape;589;gdbff74d4ed_1_611" descr="Rewind"/>
          <p:cNvSpPr/>
          <p:nvPr/>
        </p:nvSpPr>
        <p:spPr>
          <a:xfrm>
            <a:off x="-6089" y="0"/>
            <a:ext cx="682800" cy="659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dbff74d4ed_1_618"/>
          <p:cNvSpPr txBox="1"/>
          <p:nvPr/>
        </p:nvSpPr>
        <p:spPr>
          <a:xfrm>
            <a:off x="565041" y="321372"/>
            <a:ext cx="8013900" cy="1073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3500" b="1" u="sng">
                <a:solidFill>
                  <a:srgbClr val="0C0C0C"/>
                </a:solidFill>
                <a:latin typeface="Calibri"/>
                <a:ea typeface="Calibri"/>
                <a:cs typeface="Calibri"/>
                <a:sym typeface="Calibri"/>
              </a:rPr>
              <a:t>Axis</a:t>
            </a:r>
            <a:r>
              <a:rPr lang="en-US" sz="3500" b="1">
                <a:solidFill>
                  <a:srgbClr val="0C0C0C"/>
                </a:solidFill>
                <a:latin typeface="Calibri"/>
                <a:ea typeface="Calibri"/>
                <a:cs typeface="Calibri"/>
                <a:sym typeface="Calibri"/>
              </a:rPr>
              <a:t>: </a:t>
            </a:r>
            <a:r>
              <a:rPr lang="en-US" sz="3500">
                <a:solidFill>
                  <a:srgbClr val="0C0C0C"/>
                </a:solidFill>
                <a:latin typeface="Calibri"/>
                <a:ea typeface="Calibri"/>
                <a:cs typeface="Calibri"/>
                <a:sym typeface="Calibri"/>
              </a:rPr>
              <a:t>the imaginary straight line on which the Earth spins, giving us night and day</a:t>
            </a:r>
            <a:endParaRPr sz="3500" b="1">
              <a:solidFill>
                <a:schemeClr val="dk1"/>
              </a:solidFill>
              <a:latin typeface="Calibri"/>
              <a:ea typeface="Calibri"/>
              <a:cs typeface="Calibri"/>
              <a:sym typeface="Calibri"/>
            </a:endParaRPr>
          </a:p>
        </p:txBody>
      </p:sp>
      <p:sp>
        <p:nvSpPr>
          <p:cNvPr id="596" name="Google Shape;596;gdbff74d4ed_1_618"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7" name="Google Shape;597;gdbff74d4ed_1_618"/>
          <p:cNvPicPr preferRelativeResize="0"/>
          <p:nvPr/>
        </p:nvPicPr>
        <p:blipFill rotWithShape="1">
          <a:blip r:embed="rId4">
            <a:alphaModFix/>
          </a:blip>
          <a:srcRect/>
          <a:stretch/>
        </p:blipFill>
        <p:spPr>
          <a:xfrm>
            <a:off x="2215243" y="1540328"/>
            <a:ext cx="4713515" cy="471351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dbff74d4ed_1_1122"/>
          <p:cNvSpPr txBox="1"/>
          <p:nvPr/>
        </p:nvSpPr>
        <p:spPr>
          <a:xfrm>
            <a:off x="1636349" y="333300"/>
            <a:ext cx="5871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Earth’s rotation gives us _____ and _____.</a:t>
            </a:r>
            <a:endParaRPr sz="1400" b="0" i="0" u="none" strike="noStrike" cap="none">
              <a:solidFill>
                <a:schemeClr val="dk1"/>
              </a:solidFill>
              <a:latin typeface="Arial"/>
              <a:ea typeface="Arial"/>
              <a:cs typeface="Arial"/>
              <a:sym typeface="Arial"/>
            </a:endParaRPr>
          </a:p>
        </p:txBody>
      </p:sp>
      <p:sp>
        <p:nvSpPr>
          <p:cNvPr id="152" name="Google Shape;152;gdbff74d4ed_1_112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3" name="Google Shape;153;gdbff74d4ed_1_1122"/>
          <p:cNvPicPr preferRelativeResize="0"/>
          <p:nvPr/>
        </p:nvPicPr>
        <p:blipFill>
          <a:blip r:embed="rId4">
            <a:alphaModFix/>
          </a:blip>
          <a:stretch>
            <a:fillRect/>
          </a:stretch>
        </p:blipFill>
        <p:spPr>
          <a:xfrm>
            <a:off x="152400" y="1801400"/>
            <a:ext cx="8839204" cy="463108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gdbff74d4ed_1_851"/>
          <p:cNvSpPr txBox="1">
            <a:spLocks noGrp="1"/>
          </p:cNvSpPr>
          <p:nvPr>
            <p:ph type="ctrTitle"/>
          </p:nvPr>
        </p:nvSpPr>
        <p:spPr>
          <a:xfrm>
            <a:off x="498600" y="384100"/>
            <a:ext cx="81468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500" b="1" u="sng"/>
              <a:t>Revolution:</a:t>
            </a:r>
            <a:r>
              <a:rPr lang="en-US" sz="3500" b="1"/>
              <a:t> </a:t>
            </a:r>
            <a:r>
              <a:rPr lang="en-US" sz="3500">
                <a:solidFill>
                  <a:srgbClr val="0C0C0C"/>
                </a:solidFill>
              </a:rPr>
              <a:t>movement of a planet around the sun</a:t>
            </a:r>
            <a:endParaRPr sz="3500" b="1"/>
          </a:p>
        </p:txBody>
      </p:sp>
      <p:pic>
        <p:nvPicPr>
          <p:cNvPr id="604" name="Google Shape;604;gdbff74d4ed_1_851"/>
          <p:cNvPicPr preferRelativeResize="0"/>
          <p:nvPr/>
        </p:nvPicPr>
        <p:blipFill rotWithShape="1">
          <a:blip r:embed="rId3">
            <a:alphaModFix/>
          </a:blip>
          <a:srcRect/>
          <a:stretch/>
        </p:blipFill>
        <p:spPr>
          <a:xfrm>
            <a:off x="1338795" y="1774977"/>
            <a:ext cx="6466426" cy="4849820"/>
          </a:xfrm>
          <a:prstGeom prst="rect">
            <a:avLst/>
          </a:prstGeom>
          <a:noFill/>
          <a:ln>
            <a:noFill/>
          </a:ln>
        </p:spPr>
      </p:pic>
      <p:sp>
        <p:nvSpPr>
          <p:cNvPr id="605" name="Google Shape;605;gdbff74d4ed_1_851"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dbff74d4ed_1_625"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gdbff74d4ed_1_630"/>
          <p:cNvSpPr txBox="1"/>
          <p:nvPr/>
        </p:nvSpPr>
        <p:spPr>
          <a:xfrm>
            <a:off x="2855213" y="349749"/>
            <a:ext cx="3433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planet?</a:t>
            </a:r>
            <a:endParaRPr sz="1400" b="0" i="0" u="none" strike="noStrike" cap="none">
              <a:solidFill>
                <a:srgbClr val="000000"/>
              </a:solidFill>
              <a:latin typeface="Arial"/>
              <a:ea typeface="Arial"/>
              <a:cs typeface="Arial"/>
              <a:sym typeface="Arial"/>
            </a:endParaRPr>
          </a:p>
        </p:txBody>
      </p:sp>
      <p:sp>
        <p:nvSpPr>
          <p:cNvPr id="618" name="Google Shape;618;gdbff74d4ed_1_63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9" name="Google Shape;619;gdbff74d4ed_1_630" descr="200608250001_65511.jpg"/>
          <p:cNvPicPr preferRelativeResize="0"/>
          <p:nvPr/>
        </p:nvPicPr>
        <p:blipFill rotWithShape="1">
          <a:blip r:embed="rId4">
            <a:alphaModFix/>
          </a:blip>
          <a:srcRect/>
          <a:stretch/>
        </p:blipFill>
        <p:spPr>
          <a:xfrm>
            <a:off x="2641411" y="1317962"/>
            <a:ext cx="3861171" cy="481359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gdbff74d4ed_1_637"/>
          <p:cNvSpPr txBox="1"/>
          <p:nvPr/>
        </p:nvSpPr>
        <p:spPr>
          <a:xfrm>
            <a:off x="617388" y="437509"/>
            <a:ext cx="7909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are the characteristics of Earth?</a:t>
            </a:r>
            <a:endParaRPr sz="1400" b="0" i="0" u="none" strike="noStrike" cap="none">
              <a:solidFill>
                <a:srgbClr val="000000"/>
              </a:solidFill>
              <a:latin typeface="Arial"/>
              <a:ea typeface="Arial"/>
              <a:cs typeface="Arial"/>
              <a:sym typeface="Arial"/>
            </a:endParaRPr>
          </a:p>
        </p:txBody>
      </p:sp>
      <p:sp>
        <p:nvSpPr>
          <p:cNvPr id="626" name="Google Shape;626;gdbff74d4ed_1_63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7" name="Google Shape;627;gdbff74d4ed_1_637" descr="The_Earth_seen_from_Apollo_17.jpg"/>
          <p:cNvPicPr preferRelativeResize="0"/>
          <p:nvPr/>
        </p:nvPicPr>
        <p:blipFill rotWithShape="1">
          <a:blip r:embed="rId4">
            <a:alphaModFix/>
          </a:blip>
          <a:srcRect/>
          <a:stretch/>
        </p:blipFill>
        <p:spPr>
          <a:xfrm>
            <a:off x="2316634" y="1503597"/>
            <a:ext cx="4510732" cy="451373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gdbff74d4ed_1_644"/>
          <p:cNvSpPr txBox="1"/>
          <p:nvPr/>
        </p:nvSpPr>
        <p:spPr>
          <a:xfrm>
            <a:off x="2281049" y="424771"/>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moon?</a:t>
            </a:r>
            <a:endParaRPr sz="1400" b="0" i="0" u="none" strike="noStrike" cap="none">
              <a:solidFill>
                <a:srgbClr val="000000"/>
              </a:solidFill>
              <a:latin typeface="Arial"/>
              <a:ea typeface="Arial"/>
              <a:cs typeface="Arial"/>
              <a:sym typeface="Arial"/>
            </a:endParaRPr>
          </a:p>
        </p:txBody>
      </p:sp>
      <p:sp>
        <p:nvSpPr>
          <p:cNvPr id="634" name="Google Shape;634;gdbff74d4ed_1_64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35" name="Google Shape;635;gdbff74d4ed_1_644" descr="dreamstime_xl_17597145.jpg"/>
          <p:cNvPicPr preferRelativeResize="0"/>
          <p:nvPr/>
        </p:nvPicPr>
        <p:blipFill rotWithShape="1">
          <a:blip r:embed="rId4">
            <a:alphaModFix/>
          </a:blip>
          <a:srcRect/>
          <a:stretch/>
        </p:blipFill>
        <p:spPr>
          <a:xfrm>
            <a:off x="1865788" y="1452040"/>
            <a:ext cx="5412425" cy="457636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gdbff74d4ed_1_858"/>
          <p:cNvSpPr txBox="1"/>
          <p:nvPr/>
        </p:nvSpPr>
        <p:spPr>
          <a:xfrm>
            <a:off x="563401" y="384065"/>
            <a:ext cx="8017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a revolution?</a:t>
            </a:r>
            <a:endParaRPr sz="1400" b="0" i="0" u="none" strike="noStrike" cap="none">
              <a:solidFill>
                <a:srgbClr val="000000"/>
              </a:solidFill>
              <a:latin typeface="Arial"/>
              <a:ea typeface="Arial"/>
              <a:cs typeface="Arial"/>
              <a:sym typeface="Arial"/>
            </a:endParaRPr>
          </a:p>
        </p:txBody>
      </p:sp>
      <p:sp>
        <p:nvSpPr>
          <p:cNvPr id="642" name="Google Shape;642;gdbff74d4ed_1_858"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3" name="Google Shape;643;gdbff74d4ed_1_858"/>
          <p:cNvPicPr preferRelativeResize="0"/>
          <p:nvPr/>
        </p:nvPicPr>
        <p:blipFill rotWithShape="1">
          <a:blip r:embed="rId4">
            <a:alphaModFix/>
          </a:blip>
          <a:srcRect/>
          <a:stretch/>
        </p:blipFill>
        <p:spPr>
          <a:xfrm>
            <a:off x="1338795" y="1462527"/>
            <a:ext cx="6466426" cy="484982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gdbff74d4ed_1_865"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0" name="Google Shape;650;gdbff74d4ed_1_865"/>
          <p:cNvPicPr preferRelativeResize="0"/>
          <p:nvPr/>
        </p:nvPicPr>
        <p:blipFill>
          <a:blip r:embed="rId4">
            <a:alphaModFix/>
          </a:blip>
          <a:stretch>
            <a:fillRect/>
          </a:stretch>
        </p:blipFill>
        <p:spPr>
          <a:xfrm>
            <a:off x="1720200" y="1154400"/>
            <a:ext cx="5703600" cy="5703600"/>
          </a:xfrm>
          <a:prstGeom prst="rect">
            <a:avLst/>
          </a:prstGeom>
          <a:noFill/>
          <a:ln>
            <a:noFill/>
          </a:ln>
        </p:spPr>
      </p:pic>
      <p:sp>
        <p:nvSpPr>
          <p:cNvPr id="651" name="Google Shape;651;gdbff74d4ed_1_865"/>
          <p:cNvSpPr txBox="1"/>
          <p:nvPr/>
        </p:nvSpPr>
        <p:spPr>
          <a:xfrm>
            <a:off x="846900" y="115125"/>
            <a:ext cx="7450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True/False: The Earth spinning on its axis is called revolution.</a:t>
            </a:r>
            <a:endParaRPr sz="3600">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gdfc40ca812_0_14"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8" name="Google Shape;658;gdfc40ca812_0_14"/>
          <p:cNvPicPr preferRelativeResize="0"/>
          <p:nvPr/>
        </p:nvPicPr>
        <p:blipFill>
          <a:blip r:embed="rId4">
            <a:alphaModFix/>
          </a:blip>
          <a:stretch>
            <a:fillRect/>
          </a:stretch>
        </p:blipFill>
        <p:spPr>
          <a:xfrm>
            <a:off x="1720200" y="1154400"/>
            <a:ext cx="5703600" cy="5703600"/>
          </a:xfrm>
          <a:prstGeom prst="rect">
            <a:avLst/>
          </a:prstGeom>
          <a:noFill/>
          <a:ln>
            <a:noFill/>
          </a:ln>
        </p:spPr>
      </p:pic>
      <p:sp>
        <p:nvSpPr>
          <p:cNvPr id="659" name="Google Shape;659;gdfc40ca812_0_14"/>
          <p:cNvSpPr txBox="1"/>
          <p:nvPr/>
        </p:nvSpPr>
        <p:spPr>
          <a:xfrm>
            <a:off x="846900" y="115125"/>
            <a:ext cx="7450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True/</a:t>
            </a:r>
            <a:r>
              <a:rPr lang="en-US" sz="3600">
                <a:solidFill>
                  <a:srgbClr val="FF0000"/>
                </a:solidFill>
                <a:latin typeface="Calibri"/>
                <a:ea typeface="Calibri"/>
                <a:cs typeface="Calibri"/>
                <a:sym typeface="Calibri"/>
              </a:rPr>
              <a:t>False</a:t>
            </a:r>
            <a:r>
              <a:rPr lang="en-US" sz="3600">
                <a:latin typeface="Calibri"/>
                <a:ea typeface="Calibri"/>
                <a:cs typeface="Calibri"/>
                <a:sym typeface="Calibri"/>
              </a:rPr>
              <a:t>: The Earth spinning on its axis is called revolution.</a:t>
            </a:r>
            <a:endParaRPr sz="3600">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gdbff74d4ed_1_651"/>
          <p:cNvSpPr txBox="1"/>
          <p:nvPr/>
        </p:nvSpPr>
        <p:spPr>
          <a:xfrm>
            <a:off x="488560" y="1360056"/>
            <a:ext cx="81669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Rotation</a:t>
            </a:r>
            <a:endParaRPr sz="1400" b="0" i="0" u="none" strike="noStrike" cap="none">
              <a:solidFill>
                <a:srgbClr val="000000"/>
              </a:solidFill>
              <a:latin typeface="Arial"/>
              <a:ea typeface="Arial"/>
              <a:cs typeface="Arial"/>
              <a:sym typeface="Arial"/>
            </a:endParaRPr>
          </a:p>
        </p:txBody>
      </p:sp>
      <p:sp>
        <p:nvSpPr>
          <p:cNvPr id="666" name="Google Shape;666;gdbff74d4ed_1_651"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7" name="Google Shape;667;gdbff74d4ed_1_65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dbff74d4ed_1_658"/>
          <p:cNvSpPr txBox="1">
            <a:spLocks noGrp="1"/>
          </p:cNvSpPr>
          <p:nvPr>
            <p:ph type="ctrTitle"/>
          </p:nvPr>
        </p:nvSpPr>
        <p:spPr>
          <a:xfrm>
            <a:off x="1198725" y="286675"/>
            <a:ext cx="74466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500" b="1" u="sng"/>
              <a:t>Rotation:</a:t>
            </a:r>
            <a:r>
              <a:rPr lang="en-US" sz="3500" b="1"/>
              <a:t> </a:t>
            </a:r>
            <a:r>
              <a:rPr lang="en-US" sz="3500">
                <a:solidFill>
                  <a:srgbClr val="0C0C0C"/>
                </a:solidFill>
              </a:rPr>
              <a:t>movement of a planet on its axis</a:t>
            </a:r>
            <a:endParaRPr sz="3500" b="1"/>
          </a:p>
        </p:txBody>
      </p:sp>
      <p:sp>
        <p:nvSpPr>
          <p:cNvPr id="674" name="Google Shape;674;gdbff74d4ed_1_658"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5" name="Google Shape;675;gdbff74d4ed_1_658"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676" name="Google Shape;676;gdbff74d4ed_1_658"/>
          <p:cNvPicPr preferRelativeResize="0"/>
          <p:nvPr/>
        </p:nvPicPr>
        <p:blipFill>
          <a:blip r:embed="rId5">
            <a:alphaModFix/>
          </a:blip>
          <a:stretch>
            <a:fillRect/>
          </a:stretch>
        </p:blipFill>
        <p:spPr>
          <a:xfrm>
            <a:off x="2070050" y="1541625"/>
            <a:ext cx="5003899" cy="5003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dbff74d4ed_1_1129"/>
          <p:cNvSpPr txBox="1"/>
          <p:nvPr/>
        </p:nvSpPr>
        <p:spPr>
          <a:xfrm>
            <a:off x="1636349" y="333300"/>
            <a:ext cx="5871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Earth’s rotation gives us </a:t>
            </a:r>
            <a:r>
              <a:rPr lang="en-US" sz="3600" u="sng">
                <a:solidFill>
                  <a:srgbClr val="FF0000"/>
                </a:solidFill>
                <a:latin typeface="Calibri"/>
                <a:ea typeface="Calibri"/>
                <a:cs typeface="Calibri"/>
                <a:sym typeface="Calibri"/>
              </a:rPr>
              <a:t>day</a:t>
            </a:r>
            <a:r>
              <a:rPr lang="en-US" sz="3600">
                <a:solidFill>
                  <a:schemeClr val="dk1"/>
                </a:solidFill>
                <a:latin typeface="Calibri"/>
                <a:ea typeface="Calibri"/>
                <a:cs typeface="Calibri"/>
                <a:sym typeface="Calibri"/>
              </a:rPr>
              <a:t> and </a:t>
            </a:r>
            <a:r>
              <a:rPr lang="en-US" sz="3600" u="sng">
                <a:solidFill>
                  <a:srgbClr val="FF0000"/>
                </a:solidFill>
                <a:latin typeface="Calibri"/>
                <a:ea typeface="Calibri"/>
                <a:cs typeface="Calibri"/>
                <a:sym typeface="Calibri"/>
              </a:rPr>
              <a:t>night</a:t>
            </a:r>
            <a:r>
              <a:rPr lang="en-US" sz="3600">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60" name="Google Shape;160;gdbff74d4ed_1_112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1" name="Google Shape;161;gdbff74d4ed_1_1129"/>
          <p:cNvPicPr preferRelativeResize="0"/>
          <p:nvPr/>
        </p:nvPicPr>
        <p:blipFill>
          <a:blip r:embed="rId4">
            <a:alphaModFix/>
          </a:blip>
          <a:stretch>
            <a:fillRect/>
          </a:stretch>
        </p:blipFill>
        <p:spPr>
          <a:xfrm>
            <a:off x="152400" y="1801400"/>
            <a:ext cx="8839204" cy="4631087"/>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gdbff74d4ed_1_666"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gdbff74d4ed_1_671"/>
          <p:cNvSpPr txBox="1"/>
          <p:nvPr/>
        </p:nvSpPr>
        <p:spPr>
          <a:xfrm>
            <a:off x="563401" y="384065"/>
            <a:ext cx="8017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rotation?</a:t>
            </a:r>
            <a:endParaRPr sz="1400" b="0" i="0" u="none" strike="noStrike" cap="none">
              <a:solidFill>
                <a:srgbClr val="000000"/>
              </a:solidFill>
              <a:latin typeface="Arial"/>
              <a:ea typeface="Arial"/>
              <a:cs typeface="Arial"/>
              <a:sym typeface="Arial"/>
            </a:endParaRPr>
          </a:p>
        </p:txBody>
      </p:sp>
      <p:sp>
        <p:nvSpPr>
          <p:cNvPr id="689" name="Google Shape;689;gdbff74d4ed_1_671"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0" name="Google Shape;690;gdbff74d4ed_1_671"/>
          <p:cNvPicPr preferRelativeResize="0"/>
          <p:nvPr/>
        </p:nvPicPr>
        <p:blipFill>
          <a:blip r:embed="rId4">
            <a:alphaModFix/>
          </a:blip>
          <a:stretch>
            <a:fillRect/>
          </a:stretch>
        </p:blipFill>
        <p:spPr>
          <a:xfrm>
            <a:off x="2070050" y="1344275"/>
            <a:ext cx="5003899" cy="50039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96" name="Google Shape;696;gdbff74d4ed_1_678"/>
          <p:cNvPicPr preferRelativeResize="0"/>
          <p:nvPr/>
        </p:nvPicPr>
        <p:blipFill rotWithShape="1">
          <a:blip r:embed="rId3">
            <a:alphaModFix/>
          </a:blip>
          <a:srcRect/>
          <a:stretch/>
        </p:blipFill>
        <p:spPr>
          <a:xfrm>
            <a:off x="0" y="411212"/>
            <a:ext cx="9144000" cy="6035568"/>
          </a:xfrm>
          <a:prstGeom prst="rect">
            <a:avLst/>
          </a:prstGeom>
          <a:noFill/>
          <a:ln>
            <a:noFill/>
          </a:ln>
        </p:spPr>
      </p:pic>
      <p:sp>
        <p:nvSpPr>
          <p:cNvPr id="697" name="Google Shape;697;gdbff74d4ed_1_678"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gdbff74d4ed_1_684"/>
          <p:cNvSpPr txBox="1">
            <a:spLocks noGrp="1"/>
          </p:cNvSpPr>
          <p:nvPr>
            <p:ph type="ctrTitle"/>
          </p:nvPr>
        </p:nvSpPr>
        <p:spPr>
          <a:xfrm>
            <a:off x="498600" y="367650"/>
            <a:ext cx="81468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Earth performs one rotation every 24 hours or 1 day.</a:t>
            </a:r>
            <a:endParaRPr sz="3600" b="1"/>
          </a:p>
        </p:txBody>
      </p:sp>
      <p:sp>
        <p:nvSpPr>
          <p:cNvPr id="704" name="Google Shape;704;gdbff74d4ed_1_68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5" name="Google Shape;705;gdbff74d4ed_1_684"/>
          <p:cNvPicPr preferRelativeResize="0"/>
          <p:nvPr/>
        </p:nvPicPr>
        <p:blipFill>
          <a:blip r:embed="rId4">
            <a:alphaModFix/>
          </a:blip>
          <a:stretch>
            <a:fillRect/>
          </a:stretch>
        </p:blipFill>
        <p:spPr>
          <a:xfrm>
            <a:off x="1534863" y="1837650"/>
            <a:ext cx="6074268" cy="47155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gdbff74d4ed_1_691"/>
          <p:cNvSpPr txBox="1">
            <a:spLocks noGrp="1"/>
          </p:cNvSpPr>
          <p:nvPr>
            <p:ph type="ctrTitle"/>
          </p:nvPr>
        </p:nvSpPr>
        <p:spPr>
          <a:xfrm>
            <a:off x="498600" y="268975"/>
            <a:ext cx="81468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Earth rotates on an axis tilted at 23.5°.</a:t>
            </a:r>
            <a:endParaRPr sz="3600" b="1"/>
          </a:p>
        </p:txBody>
      </p:sp>
      <p:sp>
        <p:nvSpPr>
          <p:cNvPr id="712" name="Google Shape;712;gdbff74d4ed_1_691"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3" name="Google Shape;713;gdbff74d4ed_1_691"/>
          <p:cNvPicPr preferRelativeResize="0"/>
          <p:nvPr/>
        </p:nvPicPr>
        <p:blipFill>
          <a:blip r:embed="rId4">
            <a:alphaModFix/>
          </a:blip>
          <a:stretch>
            <a:fillRect/>
          </a:stretch>
        </p:blipFill>
        <p:spPr>
          <a:xfrm>
            <a:off x="1428300" y="1738975"/>
            <a:ext cx="6287399" cy="471554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gdbff74d4ed_1_892"/>
          <p:cNvSpPr txBox="1">
            <a:spLocks noGrp="1"/>
          </p:cNvSpPr>
          <p:nvPr>
            <p:ph type="ctrTitle"/>
          </p:nvPr>
        </p:nvSpPr>
        <p:spPr>
          <a:xfrm>
            <a:off x="498600" y="367650"/>
            <a:ext cx="81468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Earth rotation gives us periods of day and night.</a:t>
            </a:r>
            <a:endParaRPr sz="3600" b="1"/>
          </a:p>
        </p:txBody>
      </p:sp>
      <p:sp>
        <p:nvSpPr>
          <p:cNvPr id="720" name="Google Shape;720;gdbff74d4ed_1_892"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21" name="Google Shape;721;gdbff74d4ed_1_892"/>
          <p:cNvPicPr preferRelativeResize="0"/>
          <p:nvPr/>
        </p:nvPicPr>
        <p:blipFill>
          <a:blip r:embed="rId4">
            <a:alphaModFix/>
          </a:blip>
          <a:stretch>
            <a:fillRect/>
          </a:stretch>
        </p:blipFill>
        <p:spPr>
          <a:xfrm>
            <a:off x="380400" y="1837650"/>
            <a:ext cx="8383200" cy="47155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gdbff74d4ed_1_899"/>
          <p:cNvSpPr txBox="1">
            <a:spLocks noGrp="1"/>
          </p:cNvSpPr>
          <p:nvPr>
            <p:ph type="ctrTitle"/>
          </p:nvPr>
        </p:nvSpPr>
        <p:spPr>
          <a:xfrm>
            <a:off x="498600" y="367650"/>
            <a:ext cx="81468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When the side of the Earth is facing the sun, it is daytime.</a:t>
            </a:r>
            <a:endParaRPr sz="3600" b="1"/>
          </a:p>
        </p:txBody>
      </p:sp>
      <p:sp>
        <p:nvSpPr>
          <p:cNvPr id="728" name="Google Shape;728;gdbff74d4ed_1_899"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29" name="Google Shape;729;gdbff74d4ed_1_899"/>
          <p:cNvPicPr preferRelativeResize="0"/>
          <p:nvPr/>
        </p:nvPicPr>
        <p:blipFill>
          <a:blip r:embed="rId4">
            <a:alphaModFix/>
          </a:blip>
          <a:stretch>
            <a:fillRect/>
          </a:stretch>
        </p:blipFill>
        <p:spPr>
          <a:xfrm>
            <a:off x="870500" y="1837650"/>
            <a:ext cx="7402987" cy="4715549"/>
          </a:xfrm>
          <a:prstGeom prst="rect">
            <a:avLst/>
          </a:prstGeom>
          <a:noFill/>
          <a:ln>
            <a:noFill/>
          </a:ln>
        </p:spPr>
      </p:pic>
      <p:sp>
        <p:nvSpPr>
          <p:cNvPr id="730" name="Google Shape;730;gdbff74d4ed_1_899"/>
          <p:cNvSpPr txBox="1"/>
          <p:nvPr/>
        </p:nvSpPr>
        <p:spPr>
          <a:xfrm>
            <a:off x="1809050" y="1989975"/>
            <a:ext cx="2072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rgbClr val="FF0000"/>
                </a:solidFill>
                <a:latin typeface="Calibri"/>
                <a:ea typeface="Calibri"/>
                <a:cs typeface="Calibri"/>
                <a:sym typeface="Calibri"/>
              </a:rPr>
              <a:t>DAYTIME</a:t>
            </a:r>
            <a:endParaRPr sz="2400">
              <a:solidFill>
                <a:srgbClr val="FF0000"/>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dbff74d4ed_1_906"/>
          <p:cNvSpPr txBox="1">
            <a:spLocks noGrp="1"/>
          </p:cNvSpPr>
          <p:nvPr>
            <p:ph type="ctrTitle"/>
          </p:nvPr>
        </p:nvSpPr>
        <p:spPr>
          <a:xfrm>
            <a:off x="498600" y="367650"/>
            <a:ext cx="81468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When the side of the Earth is away the sun, it is nighttime.</a:t>
            </a:r>
            <a:endParaRPr sz="3600" b="1"/>
          </a:p>
        </p:txBody>
      </p:sp>
      <p:sp>
        <p:nvSpPr>
          <p:cNvPr id="737" name="Google Shape;737;gdbff74d4ed_1_90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8" name="Google Shape;738;gdbff74d4ed_1_906"/>
          <p:cNvPicPr preferRelativeResize="0"/>
          <p:nvPr/>
        </p:nvPicPr>
        <p:blipFill>
          <a:blip r:embed="rId4">
            <a:alphaModFix/>
          </a:blip>
          <a:stretch>
            <a:fillRect/>
          </a:stretch>
        </p:blipFill>
        <p:spPr>
          <a:xfrm>
            <a:off x="870500" y="1837650"/>
            <a:ext cx="7402987" cy="4715549"/>
          </a:xfrm>
          <a:prstGeom prst="rect">
            <a:avLst/>
          </a:prstGeom>
          <a:noFill/>
          <a:ln>
            <a:noFill/>
          </a:ln>
        </p:spPr>
      </p:pic>
      <p:sp>
        <p:nvSpPr>
          <p:cNvPr id="739" name="Google Shape;739;gdbff74d4ed_1_906"/>
          <p:cNvSpPr txBox="1"/>
          <p:nvPr/>
        </p:nvSpPr>
        <p:spPr>
          <a:xfrm>
            <a:off x="7071900" y="2022875"/>
            <a:ext cx="2072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rgbClr val="FF0000"/>
                </a:solidFill>
                <a:latin typeface="Calibri"/>
                <a:ea typeface="Calibri"/>
                <a:cs typeface="Calibri"/>
                <a:sym typeface="Calibri"/>
              </a:rPr>
              <a:t>NIGHTTIME</a:t>
            </a:r>
            <a:endParaRPr sz="2400">
              <a:solidFill>
                <a:srgbClr val="FF0000"/>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gdbff74d4ed_1_698"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gdbff74d4ed_1_918"/>
          <p:cNvSpPr txBox="1"/>
          <p:nvPr/>
        </p:nvSpPr>
        <p:spPr>
          <a:xfrm>
            <a:off x="563401" y="384065"/>
            <a:ext cx="8017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rotation?</a:t>
            </a:r>
            <a:endParaRPr sz="1400" b="0" i="0" u="none" strike="noStrike" cap="none">
              <a:solidFill>
                <a:srgbClr val="000000"/>
              </a:solidFill>
              <a:latin typeface="Arial"/>
              <a:ea typeface="Arial"/>
              <a:cs typeface="Arial"/>
              <a:sym typeface="Arial"/>
            </a:endParaRPr>
          </a:p>
        </p:txBody>
      </p:sp>
      <p:sp>
        <p:nvSpPr>
          <p:cNvPr id="752" name="Google Shape;752;gdbff74d4ed_1_918"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3" name="Google Shape;753;gdbff74d4ed_1_918"/>
          <p:cNvPicPr preferRelativeResize="0"/>
          <p:nvPr/>
        </p:nvPicPr>
        <p:blipFill>
          <a:blip r:embed="rId4">
            <a:alphaModFix/>
          </a:blip>
          <a:stretch>
            <a:fillRect/>
          </a:stretch>
        </p:blipFill>
        <p:spPr>
          <a:xfrm>
            <a:off x="2070050" y="1344275"/>
            <a:ext cx="5003899" cy="5003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dbff74d4ed_1_1136"/>
          <p:cNvSpPr txBox="1"/>
          <p:nvPr/>
        </p:nvSpPr>
        <p:spPr>
          <a:xfrm>
            <a:off x="1636349" y="333300"/>
            <a:ext cx="5871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Earth’s orbit around the sun called?</a:t>
            </a:r>
            <a:endParaRPr sz="1400" b="0" i="0" u="none" strike="noStrike" cap="none">
              <a:solidFill>
                <a:srgbClr val="000000"/>
              </a:solidFill>
              <a:latin typeface="Arial"/>
              <a:ea typeface="Arial"/>
              <a:cs typeface="Arial"/>
              <a:sym typeface="Arial"/>
            </a:endParaRPr>
          </a:p>
        </p:txBody>
      </p:sp>
      <p:sp>
        <p:nvSpPr>
          <p:cNvPr id="168" name="Google Shape;168;gdbff74d4ed_1_113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9" name="Google Shape;169;gdbff74d4ed_1_1136"/>
          <p:cNvPicPr preferRelativeResize="0"/>
          <p:nvPr/>
        </p:nvPicPr>
        <p:blipFill>
          <a:blip r:embed="rId4">
            <a:alphaModFix/>
          </a:blip>
          <a:stretch>
            <a:fillRect/>
          </a:stretch>
        </p:blipFill>
        <p:spPr>
          <a:xfrm>
            <a:off x="152400" y="1834325"/>
            <a:ext cx="8839204" cy="4587927"/>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gdbff74d4ed_1_925"/>
          <p:cNvSpPr txBox="1">
            <a:spLocks noGrp="1"/>
          </p:cNvSpPr>
          <p:nvPr>
            <p:ph type="ctrTitle"/>
          </p:nvPr>
        </p:nvSpPr>
        <p:spPr>
          <a:xfrm>
            <a:off x="498600" y="367650"/>
            <a:ext cx="81468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How long is one rotation of the Earth?</a:t>
            </a:r>
            <a:endParaRPr sz="3600" b="1"/>
          </a:p>
        </p:txBody>
      </p:sp>
      <p:pic>
        <p:nvPicPr>
          <p:cNvPr id="760" name="Google Shape;760;gdbff74d4ed_1_925"/>
          <p:cNvPicPr preferRelativeResize="0"/>
          <p:nvPr/>
        </p:nvPicPr>
        <p:blipFill>
          <a:blip r:embed="rId3">
            <a:alphaModFix/>
          </a:blip>
          <a:stretch>
            <a:fillRect/>
          </a:stretch>
        </p:blipFill>
        <p:spPr>
          <a:xfrm>
            <a:off x="1534863" y="1837650"/>
            <a:ext cx="6074268" cy="4715550"/>
          </a:xfrm>
          <a:prstGeom prst="rect">
            <a:avLst/>
          </a:prstGeom>
          <a:noFill/>
          <a:ln>
            <a:noFill/>
          </a:ln>
        </p:spPr>
      </p:pic>
      <p:sp>
        <p:nvSpPr>
          <p:cNvPr id="761" name="Google Shape;761;gdbff74d4ed_1_925"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gdbff74d4ed_1_939"/>
          <p:cNvSpPr txBox="1">
            <a:spLocks noGrp="1"/>
          </p:cNvSpPr>
          <p:nvPr>
            <p:ph type="ctrTitle"/>
          </p:nvPr>
        </p:nvSpPr>
        <p:spPr>
          <a:xfrm>
            <a:off x="498600" y="367650"/>
            <a:ext cx="81468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When the side of the Earth is facing the sun, it is ______.</a:t>
            </a:r>
            <a:endParaRPr sz="3600" b="1"/>
          </a:p>
        </p:txBody>
      </p:sp>
      <p:pic>
        <p:nvPicPr>
          <p:cNvPr id="768" name="Google Shape;768;gdbff74d4ed_1_939"/>
          <p:cNvPicPr preferRelativeResize="0"/>
          <p:nvPr/>
        </p:nvPicPr>
        <p:blipFill>
          <a:blip r:embed="rId3">
            <a:alphaModFix/>
          </a:blip>
          <a:stretch>
            <a:fillRect/>
          </a:stretch>
        </p:blipFill>
        <p:spPr>
          <a:xfrm>
            <a:off x="870500" y="1837650"/>
            <a:ext cx="7402987" cy="4715549"/>
          </a:xfrm>
          <a:prstGeom prst="rect">
            <a:avLst/>
          </a:prstGeom>
          <a:noFill/>
          <a:ln>
            <a:noFill/>
          </a:ln>
        </p:spPr>
      </p:pic>
      <p:sp>
        <p:nvSpPr>
          <p:cNvPr id="769" name="Google Shape;769;gdbff74d4ed_1_939"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gdbff74d4ed_1_981"/>
          <p:cNvSpPr txBox="1">
            <a:spLocks noGrp="1"/>
          </p:cNvSpPr>
          <p:nvPr>
            <p:ph type="ctrTitle"/>
          </p:nvPr>
        </p:nvSpPr>
        <p:spPr>
          <a:xfrm>
            <a:off x="498600" y="367650"/>
            <a:ext cx="81468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When the side of the Earth is facing the sun, it is </a:t>
            </a:r>
            <a:r>
              <a:rPr lang="en-US" sz="3600" u="sng">
                <a:solidFill>
                  <a:srgbClr val="FF0000"/>
                </a:solidFill>
              </a:rPr>
              <a:t>daytime</a:t>
            </a:r>
            <a:r>
              <a:rPr lang="en-US" sz="3600">
                <a:solidFill>
                  <a:srgbClr val="0C0C0C"/>
                </a:solidFill>
              </a:rPr>
              <a:t>.</a:t>
            </a:r>
            <a:endParaRPr sz="3600" b="1"/>
          </a:p>
        </p:txBody>
      </p:sp>
      <p:pic>
        <p:nvPicPr>
          <p:cNvPr id="776" name="Google Shape;776;gdbff74d4ed_1_981"/>
          <p:cNvPicPr preferRelativeResize="0"/>
          <p:nvPr/>
        </p:nvPicPr>
        <p:blipFill>
          <a:blip r:embed="rId3">
            <a:alphaModFix/>
          </a:blip>
          <a:stretch>
            <a:fillRect/>
          </a:stretch>
        </p:blipFill>
        <p:spPr>
          <a:xfrm>
            <a:off x="870500" y="1837650"/>
            <a:ext cx="7402987" cy="4715549"/>
          </a:xfrm>
          <a:prstGeom prst="rect">
            <a:avLst/>
          </a:prstGeom>
          <a:noFill/>
          <a:ln>
            <a:noFill/>
          </a:ln>
        </p:spPr>
      </p:pic>
      <p:sp>
        <p:nvSpPr>
          <p:cNvPr id="777" name="Google Shape;777;gdbff74d4ed_1_981"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gdbff74d4ed_1_988"/>
          <p:cNvSpPr txBox="1">
            <a:spLocks noGrp="1"/>
          </p:cNvSpPr>
          <p:nvPr>
            <p:ph type="ctrTitle"/>
          </p:nvPr>
        </p:nvSpPr>
        <p:spPr>
          <a:xfrm>
            <a:off x="498600" y="367650"/>
            <a:ext cx="81468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When the side of the Earth is facing the sun, it is ______.</a:t>
            </a:r>
            <a:endParaRPr sz="3600" b="1"/>
          </a:p>
        </p:txBody>
      </p:sp>
      <p:pic>
        <p:nvPicPr>
          <p:cNvPr id="784" name="Google Shape;784;gdbff74d4ed_1_988"/>
          <p:cNvPicPr preferRelativeResize="0"/>
          <p:nvPr/>
        </p:nvPicPr>
        <p:blipFill>
          <a:blip r:embed="rId3">
            <a:alphaModFix/>
          </a:blip>
          <a:stretch>
            <a:fillRect/>
          </a:stretch>
        </p:blipFill>
        <p:spPr>
          <a:xfrm>
            <a:off x="870500" y="1837650"/>
            <a:ext cx="7402987" cy="4715549"/>
          </a:xfrm>
          <a:prstGeom prst="rect">
            <a:avLst/>
          </a:prstGeom>
          <a:noFill/>
          <a:ln>
            <a:noFill/>
          </a:ln>
        </p:spPr>
      </p:pic>
      <p:sp>
        <p:nvSpPr>
          <p:cNvPr id="785" name="Google Shape;785;gdbff74d4ed_1_988"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gdbff74d4ed_1_947"/>
          <p:cNvSpPr txBox="1">
            <a:spLocks noGrp="1"/>
          </p:cNvSpPr>
          <p:nvPr>
            <p:ph type="ctrTitle"/>
          </p:nvPr>
        </p:nvSpPr>
        <p:spPr>
          <a:xfrm>
            <a:off x="498600" y="367650"/>
            <a:ext cx="81468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When the side of the Earth is away the sun, it is </a:t>
            </a:r>
            <a:r>
              <a:rPr lang="en-US" sz="3600" u="sng">
                <a:solidFill>
                  <a:srgbClr val="FF0000"/>
                </a:solidFill>
              </a:rPr>
              <a:t>nighttime</a:t>
            </a:r>
            <a:r>
              <a:rPr lang="en-US" sz="3600">
                <a:solidFill>
                  <a:srgbClr val="0C0C0C"/>
                </a:solidFill>
              </a:rPr>
              <a:t>.</a:t>
            </a:r>
            <a:endParaRPr sz="3600" b="1"/>
          </a:p>
        </p:txBody>
      </p:sp>
      <p:pic>
        <p:nvPicPr>
          <p:cNvPr id="792" name="Google Shape;792;gdbff74d4ed_1_947"/>
          <p:cNvPicPr preferRelativeResize="0"/>
          <p:nvPr/>
        </p:nvPicPr>
        <p:blipFill>
          <a:blip r:embed="rId3">
            <a:alphaModFix/>
          </a:blip>
          <a:stretch>
            <a:fillRect/>
          </a:stretch>
        </p:blipFill>
        <p:spPr>
          <a:xfrm>
            <a:off x="870500" y="1837650"/>
            <a:ext cx="7402987" cy="4715549"/>
          </a:xfrm>
          <a:prstGeom prst="rect">
            <a:avLst/>
          </a:prstGeom>
          <a:noFill/>
          <a:ln>
            <a:noFill/>
          </a:ln>
        </p:spPr>
      </p:pic>
      <p:sp>
        <p:nvSpPr>
          <p:cNvPr id="793" name="Google Shape;793;gdbff74d4ed_1_947"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gdfc40ca812_0_21"/>
          <p:cNvSpPr txBox="1"/>
          <p:nvPr/>
        </p:nvSpPr>
        <p:spPr>
          <a:xfrm>
            <a:off x="929275" y="100025"/>
            <a:ext cx="7883100" cy="170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500">
                <a:solidFill>
                  <a:schemeClr val="dk1"/>
                </a:solidFill>
                <a:latin typeface="Calibri"/>
                <a:ea typeface="Calibri"/>
                <a:cs typeface="Calibri"/>
                <a:sym typeface="Calibri"/>
              </a:rPr>
              <a:t>What is the difference between the Earth rotating on its axis and revolving around the sun?</a:t>
            </a:r>
            <a:endParaRPr sz="3500" i="0" u="none" strike="noStrike" cap="none">
              <a:solidFill>
                <a:srgbClr val="000000"/>
              </a:solidFill>
              <a:latin typeface="Calibri"/>
              <a:ea typeface="Calibri"/>
              <a:cs typeface="Calibri"/>
              <a:sym typeface="Calibri"/>
            </a:endParaRPr>
          </a:p>
        </p:txBody>
      </p:sp>
      <p:sp>
        <p:nvSpPr>
          <p:cNvPr id="800" name="Google Shape;800;gdfc40ca812_0_2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01" name="Google Shape;801;gdfc40ca812_0_21"/>
          <p:cNvPicPr preferRelativeResize="0"/>
          <p:nvPr/>
        </p:nvPicPr>
        <p:blipFill>
          <a:blip r:embed="rId4">
            <a:alphaModFix/>
          </a:blip>
          <a:stretch>
            <a:fillRect/>
          </a:stretch>
        </p:blipFill>
        <p:spPr>
          <a:xfrm>
            <a:off x="86425" y="1808525"/>
            <a:ext cx="4485575" cy="5049475"/>
          </a:xfrm>
          <a:prstGeom prst="rect">
            <a:avLst/>
          </a:prstGeom>
          <a:noFill/>
          <a:ln>
            <a:noFill/>
          </a:ln>
        </p:spPr>
      </p:pic>
      <p:pic>
        <p:nvPicPr>
          <p:cNvPr id="802" name="Google Shape;802;gdfc40ca812_0_21"/>
          <p:cNvPicPr preferRelativeResize="0"/>
          <p:nvPr/>
        </p:nvPicPr>
        <p:blipFill>
          <a:blip r:embed="rId4">
            <a:alphaModFix/>
          </a:blip>
          <a:stretch>
            <a:fillRect/>
          </a:stretch>
        </p:blipFill>
        <p:spPr>
          <a:xfrm>
            <a:off x="4572000" y="1808525"/>
            <a:ext cx="4485575" cy="5049475"/>
          </a:xfrm>
          <a:prstGeom prst="rect">
            <a:avLst/>
          </a:prstGeom>
          <a:noFill/>
          <a:ln>
            <a:noFill/>
          </a:ln>
        </p:spPr>
      </p:pic>
      <p:pic>
        <p:nvPicPr>
          <p:cNvPr id="803" name="Google Shape;803;gdfc40ca812_0_21"/>
          <p:cNvPicPr preferRelativeResize="0"/>
          <p:nvPr/>
        </p:nvPicPr>
        <p:blipFill rotWithShape="1">
          <a:blip r:embed="rId5">
            <a:alphaModFix/>
          </a:blip>
          <a:srcRect/>
          <a:stretch/>
        </p:blipFill>
        <p:spPr>
          <a:xfrm>
            <a:off x="508696" y="2512746"/>
            <a:ext cx="3641043" cy="3641043"/>
          </a:xfrm>
          <a:prstGeom prst="rect">
            <a:avLst/>
          </a:prstGeom>
          <a:noFill/>
          <a:ln>
            <a:noFill/>
          </a:ln>
        </p:spPr>
      </p:pic>
      <p:pic>
        <p:nvPicPr>
          <p:cNvPr id="804" name="Google Shape;804;gdfc40ca812_0_21"/>
          <p:cNvPicPr preferRelativeResize="0"/>
          <p:nvPr/>
        </p:nvPicPr>
        <p:blipFill rotWithShape="1">
          <a:blip r:embed="rId6">
            <a:alphaModFix/>
          </a:blip>
          <a:srcRect/>
          <a:stretch/>
        </p:blipFill>
        <p:spPr>
          <a:xfrm>
            <a:off x="4879612" y="2881888"/>
            <a:ext cx="3870350" cy="290275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gdbff74d4ed_1_724" descr="Artificial Intelligence"/>
          <p:cNvSpPr/>
          <p:nvPr/>
        </p:nvSpPr>
        <p:spPr>
          <a:xfrm>
            <a:off x="1168991" y="1430218"/>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1" name="Google Shape;811;gdbff74d4ed_1_724" descr="Comment Like"/>
          <p:cNvPicPr preferRelativeResize="0"/>
          <p:nvPr/>
        </p:nvPicPr>
        <p:blipFill rotWithShape="1">
          <a:blip r:embed="rId4">
            <a:alphaModFix/>
          </a:blip>
          <a:srcRect/>
          <a:stretch/>
        </p:blipFill>
        <p:spPr>
          <a:xfrm>
            <a:off x="4841638" y="2294403"/>
            <a:ext cx="3133385" cy="313338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gdbff74d4ed_1_73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8" name="Google Shape;818;gdbff74d4ed_1_730"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819" name="Google Shape;819;gdbff74d4ed_1_730"/>
          <p:cNvPicPr preferRelativeResize="0"/>
          <p:nvPr/>
        </p:nvPicPr>
        <p:blipFill>
          <a:blip r:embed="rId5">
            <a:alphaModFix/>
          </a:blip>
          <a:stretch>
            <a:fillRect/>
          </a:stretch>
        </p:blipFill>
        <p:spPr>
          <a:xfrm>
            <a:off x="1295411" y="152400"/>
            <a:ext cx="6553201" cy="6553201"/>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gdbff74d4ed_1_737"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6" name="Google Shape;826;gdbff74d4ed_1_737"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827" name="Google Shape;827;gdbff74d4ed_1_737"/>
          <p:cNvPicPr preferRelativeResize="0"/>
          <p:nvPr/>
        </p:nvPicPr>
        <p:blipFill>
          <a:blip r:embed="rId5">
            <a:alphaModFix/>
          </a:blip>
          <a:stretch>
            <a:fillRect/>
          </a:stretch>
        </p:blipFill>
        <p:spPr>
          <a:xfrm>
            <a:off x="1553277" y="645975"/>
            <a:ext cx="6037449" cy="55660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gdbff74d4ed_1_744"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34" name="Google Shape;834;gdbff74d4ed_1_744"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4" descr="Rewind"/>
          <p:cNvSpPr/>
          <p:nvPr/>
        </p:nvSpPr>
        <p:spPr>
          <a:xfrm>
            <a:off x="1828800" y="11019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gdbff74d4ed_1_750"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1" name="Google Shape;841;gdbff74d4ed_1_750"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842" name="Google Shape;842;gdbff74d4ed_1_750"/>
          <p:cNvPicPr preferRelativeResize="0"/>
          <p:nvPr/>
        </p:nvPicPr>
        <p:blipFill rotWithShape="1">
          <a:blip r:embed="rId5">
            <a:alphaModFix/>
          </a:blip>
          <a:srcRect/>
          <a:stretch/>
        </p:blipFill>
        <p:spPr>
          <a:xfrm>
            <a:off x="1338783" y="1004089"/>
            <a:ext cx="6466426" cy="484982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gdbff74d4ed_1_757" descr="Questions"/>
          <p:cNvSpPr/>
          <p:nvPr/>
        </p:nvSpPr>
        <p:spPr>
          <a:xfrm>
            <a:off x="1905000" y="90854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gdbff74d4ed_1_1006"/>
          <p:cNvSpPr txBox="1"/>
          <p:nvPr/>
        </p:nvSpPr>
        <p:spPr>
          <a:xfrm>
            <a:off x="800089" y="449886"/>
            <a:ext cx="75438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Provide an example of rotation.</a:t>
            </a:r>
            <a:endParaRPr/>
          </a:p>
        </p:txBody>
      </p:sp>
      <p:sp>
        <p:nvSpPr>
          <p:cNvPr id="855" name="Google Shape;855;gdbff74d4ed_1_100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6" name="Google Shape;856;gdbff74d4ed_1_1006"/>
          <p:cNvPicPr preferRelativeResize="0"/>
          <p:nvPr/>
        </p:nvPicPr>
        <p:blipFill>
          <a:blip r:embed="rId4">
            <a:alphaModFix/>
          </a:blip>
          <a:stretch>
            <a:fillRect/>
          </a:stretch>
        </p:blipFill>
        <p:spPr>
          <a:xfrm>
            <a:off x="1534863" y="1558075"/>
            <a:ext cx="6074268" cy="47155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gdfc40ca812_0_108"/>
          <p:cNvSpPr txBox="1"/>
          <p:nvPr/>
        </p:nvSpPr>
        <p:spPr>
          <a:xfrm>
            <a:off x="929275" y="100025"/>
            <a:ext cx="7883100" cy="170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500">
                <a:solidFill>
                  <a:schemeClr val="dk1"/>
                </a:solidFill>
                <a:latin typeface="Calibri"/>
                <a:ea typeface="Calibri"/>
                <a:cs typeface="Calibri"/>
                <a:sym typeface="Calibri"/>
              </a:rPr>
              <a:t>What is the difference between the Earth rotating on its axis and revolving around the sun?</a:t>
            </a:r>
            <a:endParaRPr sz="3500" i="0" u="none" strike="noStrike" cap="none">
              <a:solidFill>
                <a:srgbClr val="000000"/>
              </a:solidFill>
              <a:latin typeface="Calibri"/>
              <a:ea typeface="Calibri"/>
              <a:cs typeface="Calibri"/>
              <a:sym typeface="Calibri"/>
            </a:endParaRPr>
          </a:p>
        </p:txBody>
      </p:sp>
      <p:sp>
        <p:nvSpPr>
          <p:cNvPr id="863" name="Google Shape;863;gdfc40ca812_0_10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4" name="Google Shape;864;gdfc40ca812_0_108"/>
          <p:cNvPicPr preferRelativeResize="0"/>
          <p:nvPr/>
        </p:nvPicPr>
        <p:blipFill>
          <a:blip r:embed="rId4">
            <a:alphaModFix/>
          </a:blip>
          <a:stretch>
            <a:fillRect/>
          </a:stretch>
        </p:blipFill>
        <p:spPr>
          <a:xfrm>
            <a:off x="86425" y="1808525"/>
            <a:ext cx="4485575" cy="5049475"/>
          </a:xfrm>
          <a:prstGeom prst="rect">
            <a:avLst/>
          </a:prstGeom>
          <a:noFill/>
          <a:ln>
            <a:noFill/>
          </a:ln>
        </p:spPr>
      </p:pic>
      <p:pic>
        <p:nvPicPr>
          <p:cNvPr id="865" name="Google Shape;865;gdfc40ca812_0_108"/>
          <p:cNvPicPr preferRelativeResize="0"/>
          <p:nvPr/>
        </p:nvPicPr>
        <p:blipFill>
          <a:blip r:embed="rId4">
            <a:alphaModFix/>
          </a:blip>
          <a:stretch>
            <a:fillRect/>
          </a:stretch>
        </p:blipFill>
        <p:spPr>
          <a:xfrm>
            <a:off x="4572000" y="1808525"/>
            <a:ext cx="4485575" cy="5049475"/>
          </a:xfrm>
          <a:prstGeom prst="rect">
            <a:avLst/>
          </a:prstGeom>
          <a:noFill/>
          <a:ln>
            <a:noFill/>
          </a:ln>
        </p:spPr>
      </p:pic>
      <p:pic>
        <p:nvPicPr>
          <p:cNvPr id="866" name="Google Shape;866;gdfc40ca812_0_108"/>
          <p:cNvPicPr preferRelativeResize="0"/>
          <p:nvPr/>
        </p:nvPicPr>
        <p:blipFill rotWithShape="1">
          <a:blip r:embed="rId5">
            <a:alphaModFix/>
          </a:blip>
          <a:srcRect/>
          <a:stretch/>
        </p:blipFill>
        <p:spPr>
          <a:xfrm>
            <a:off x="508696" y="2512746"/>
            <a:ext cx="3641043" cy="3641043"/>
          </a:xfrm>
          <a:prstGeom prst="rect">
            <a:avLst/>
          </a:prstGeom>
          <a:noFill/>
          <a:ln>
            <a:noFill/>
          </a:ln>
        </p:spPr>
      </p:pic>
      <p:pic>
        <p:nvPicPr>
          <p:cNvPr id="867" name="Google Shape;867;gdfc40ca812_0_108"/>
          <p:cNvPicPr preferRelativeResize="0"/>
          <p:nvPr/>
        </p:nvPicPr>
        <p:blipFill rotWithShape="1">
          <a:blip r:embed="rId6">
            <a:alphaModFix/>
          </a:blip>
          <a:srcRect/>
          <a:stretch/>
        </p:blipFill>
        <p:spPr>
          <a:xfrm>
            <a:off x="4879612" y="2881888"/>
            <a:ext cx="3870350" cy="29027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gdbff74d4ed_1_1022"/>
          <p:cNvSpPr txBox="1">
            <a:spLocks noGrp="1"/>
          </p:cNvSpPr>
          <p:nvPr>
            <p:ph type="ctrTitle"/>
          </p:nvPr>
        </p:nvSpPr>
        <p:spPr>
          <a:xfrm>
            <a:off x="498600" y="367650"/>
            <a:ext cx="81468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How long is one rotation of the Earth?</a:t>
            </a:r>
            <a:endParaRPr sz="3600" b="1"/>
          </a:p>
        </p:txBody>
      </p:sp>
      <p:pic>
        <p:nvPicPr>
          <p:cNvPr id="874" name="Google Shape;874;gdbff74d4ed_1_1022"/>
          <p:cNvPicPr preferRelativeResize="0"/>
          <p:nvPr/>
        </p:nvPicPr>
        <p:blipFill>
          <a:blip r:embed="rId3">
            <a:alphaModFix/>
          </a:blip>
          <a:stretch>
            <a:fillRect/>
          </a:stretch>
        </p:blipFill>
        <p:spPr>
          <a:xfrm>
            <a:off x="1534863" y="1837650"/>
            <a:ext cx="6074268" cy="4715550"/>
          </a:xfrm>
          <a:prstGeom prst="rect">
            <a:avLst/>
          </a:prstGeom>
          <a:noFill/>
          <a:ln>
            <a:noFill/>
          </a:ln>
        </p:spPr>
      </p:pic>
      <p:sp>
        <p:nvSpPr>
          <p:cNvPr id="875" name="Google Shape;875;gdbff74d4ed_1_1022"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gdbff74d4ed_1_1029"/>
          <p:cNvSpPr txBox="1">
            <a:spLocks noGrp="1"/>
          </p:cNvSpPr>
          <p:nvPr>
            <p:ph type="ctrTitle"/>
          </p:nvPr>
        </p:nvSpPr>
        <p:spPr>
          <a:xfrm>
            <a:off x="498600" y="367650"/>
            <a:ext cx="81468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When the side of the Earth is facing the sun, it is ______.</a:t>
            </a:r>
            <a:endParaRPr sz="3600" b="1"/>
          </a:p>
        </p:txBody>
      </p:sp>
      <p:pic>
        <p:nvPicPr>
          <p:cNvPr id="882" name="Google Shape;882;gdbff74d4ed_1_1029"/>
          <p:cNvPicPr preferRelativeResize="0"/>
          <p:nvPr/>
        </p:nvPicPr>
        <p:blipFill>
          <a:blip r:embed="rId3">
            <a:alphaModFix/>
          </a:blip>
          <a:stretch>
            <a:fillRect/>
          </a:stretch>
        </p:blipFill>
        <p:spPr>
          <a:xfrm>
            <a:off x="870500" y="1837650"/>
            <a:ext cx="7402987" cy="4715549"/>
          </a:xfrm>
          <a:prstGeom prst="rect">
            <a:avLst/>
          </a:prstGeom>
          <a:noFill/>
          <a:ln>
            <a:noFill/>
          </a:ln>
        </p:spPr>
      </p:pic>
      <p:sp>
        <p:nvSpPr>
          <p:cNvPr id="883" name="Google Shape;883;gdbff74d4ed_1_1029"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gdbff74d4ed_1_1036"/>
          <p:cNvSpPr txBox="1">
            <a:spLocks noGrp="1"/>
          </p:cNvSpPr>
          <p:nvPr>
            <p:ph type="ctrTitle"/>
          </p:nvPr>
        </p:nvSpPr>
        <p:spPr>
          <a:xfrm>
            <a:off x="498600" y="367650"/>
            <a:ext cx="81468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When the side of the Earth is facing the sun, it is </a:t>
            </a:r>
            <a:r>
              <a:rPr lang="en-US" sz="3600" u="sng">
                <a:solidFill>
                  <a:srgbClr val="FF0000"/>
                </a:solidFill>
              </a:rPr>
              <a:t>daytime</a:t>
            </a:r>
            <a:r>
              <a:rPr lang="en-US" sz="3600">
                <a:solidFill>
                  <a:srgbClr val="0C0C0C"/>
                </a:solidFill>
              </a:rPr>
              <a:t>.</a:t>
            </a:r>
            <a:endParaRPr sz="3600" b="1"/>
          </a:p>
        </p:txBody>
      </p:sp>
      <p:pic>
        <p:nvPicPr>
          <p:cNvPr id="890" name="Google Shape;890;gdbff74d4ed_1_1036"/>
          <p:cNvPicPr preferRelativeResize="0"/>
          <p:nvPr/>
        </p:nvPicPr>
        <p:blipFill>
          <a:blip r:embed="rId3">
            <a:alphaModFix/>
          </a:blip>
          <a:stretch>
            <a:fillRect/>
          </a:stretch>
        </p:blipFill>
        <p:spPr>
          <a:xfrm>
            <a:off x="870500" y="1837650"/>
            <a:ext cx="7402987" cy="4715549"/>
          </a:xfrm>
          <a:prstGeom prst="rect">
            <a:avLst/>
          </a:prstGeom>
          <a:noFill/>
          <a:ln>
            <a:noFill/>
          </a:ln>
        </p:spPr>
      </p:pic>
      <p:sp>
        <p:nvSpPr>
          <p:cNvPr id="891" name="Google Shape;891;gdbff74d4ed_1_1036"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gdbff74d4ed_1_1043"/>
          <p:cNvSpPr txBox="1">
            <a:spLocks noGrp="1"/>
          </p:cNvSpPr>
          <p:nvPr>
            <p:ph type="ctrTitle"/>
          </p:nvPr>
        </p:nvSpPr>
        <p:spPr>
          <a:xfrm>
            <a:off x="498600" y="367650"/>
            <a:ext cx="81468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When the side of the Earth is facing the sun, it is ______.</a:t>
            </a:r>
            <a:endParaRPr sz="3600" b="1"/>
          </a:p>
        </p:txBody>
      </p:sp>
      <p:pic>
        <p:nvPicPr>
          <p:cNvPr id="898" name="Google Shape;898;gdbff74d4ed_1_1043"/>
          <p:cNvPicPr preferRelativeResize="0"/>
          <p:nvPr/>
        </p:nvPicPr>
        <p:blipFill>
          <a:blip r:embed="rId3">
            <a:alphaModFix/>
          </a:blip>
          <a:stretch>
            <a:fillRect/>
          </a:stretch>
        </p:blipFill>
        <p:spPr>
          <a:xfrm>
            <a:off x="870500" y="1837650"/>
            <a:ext cx="7402987" cy="4715549"/>
          </a:xfrm>
          <a:prstGeom prst="rect">
            <a:avLst/>
          </a:prstGeom>
          <a:noFill/>
          <a:ln>
            <a:noFill/>
          </a:ln>
        </p:spPr>
      </p:pic>
      <p:sp>
        <p:nvSpPr>
          <p:cNvPr id="899" name="Google Shape;899;gdbff74d4ed_1_1043"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gdbff74d4ed_1_1050"/>
          <p:cNvSpPr txBox="1">
            <a:spLocks noGrp="1"/>
          </p:cNvSpPr>
          <p:nvPr>
            <p:ph type="ctrTitle"/>
          </p:nvPr>
        </p:nvSpPr>
        <p:spPr>
          <a:xfrm>
            <a:off x="498600" y="367650"/>
            <a:ext cx="81468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When the side of the Earth is away the sun, it is </a:t>
            </a:r>
            <a:r>
              <a:rPr lang="en-US" sz="3600" u="sng">
                <a:solidFill>
                  <a:srgbClr val="FF0000"/>
                </a:solidFill>
              </a:rPr>
              <a:t>nighttime</a:t>
            </a:r>
            <a:r>
              <a:rPr lang="en-US" sz="3600">
                <a:solidFill>
                  <a:srgbClr val="0C0C0C"/>
                </a:solidFill>
              </a:rPr>
              <a:t>.</a:t>
            </a:r>
            <a:endParaRPr sz="3600" b="1"/>
          </a:p>
        </p:txBody>
      </p:sp>
      <p:pic>
        <p:nvPicPr>
          <p:cNvPr id="906" name="Google Shape;906;gdbff74d4ed_1_1050"/>
          <p:cNvPicPr preferRelativeResize="0"/>
          <p:nvPr/>
        </p:nvPicPr>
        <p:blipFill>
          <a:blip r:embed="rId3">
            <a:alphaModFix/>
          </a:blip>
          <a:stretch>
            <a:fillRect/>
          </a:stretch>
        </p:blipFill>
        <p:spPr>
          <a:xfrm>
            <a:off x="870500" y="1837650"/>
            <a:ext cx="7402987" cy="4715549"/>
          </a:xfrm>
          <a:prstGeom prst="rect">
            <a:avLst/>
          </a:prstGeom>
          <a:noFill/>
          <a:ln>
            <a:noFill/>
          </a:ln>
        </p:spPr>
      </p:pic>
      <p:sp>
        <p:nvSpPr>
          <p:cNvPr id="907" name="Google Shape;907;gdbff74d4ed_1_1050"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gdbff74d4ed_1_809"/>
          <p:cNvSpPr txBox="1"/>
          <p:nvPr/>
        </p:nvSpPr>
        <p:spPr>
          <a:xfrm>
            <a:off x="2585397" y="372006"/>
            <a:ext cx="39732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914" name="Google Shape;914;gdbff74d4ed_1_809"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3408</Words>
  <Application>Microsoft Office PowerPoint</Application>
  <PresentationFormat>On-screen Show (4:3)</PresentationFormat>
  <Paragraphs>412</Paragraphs>
  <Slides>104</Slides>
  <Notes>104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104</vt:i4>
      </vt:variant>
    </vt:vector>
  </HeadingPairs>
  <TitlesOfParts>
    <vt:vector size="10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Revolution: movement of a planet around the sun</vt:lpstr>
      <vt:lpstr>PowerPoint Presentation</vt:lpstr>
      <vt:lpstr>PowerPoint Presentation</vt:lpstr>
      <vt:lpstr>PowerPoint Presentation</vt:lpstr>
      <vt:lpstr>Earth revolves around the sun as do all other planets.</vt:lpstr>
      <vt:lpstr>One revolution around the sun is one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Revolution: movement of a planet around the sun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Revolution: movement of a planet around the sun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Rotation: movement of a planet on its axis</vt:lpstr>
      <vt:lpstr>PowerPoint Presentation</vt:lpstr>
      <vt:lpstr>PowerPoint Presentation</vt:lpstr>
      <vt:lpstr>PowerPoint Presentation</vt:lpstr>
      <vt:lpstr>Earth performs one rotation every 24 hours or 1 day.</vt:lpstr>
      <vt:lpstr>Earth rotates on an axis tilted at 23.5°.</vt:lpstr>
      <vt:lpstr>Earth rotation gives us periods of day and night.</vt:lpstr>
      <vt:lpstr>When the side of the Earth is facing the sun, it is daytime.</vt:lpstr>
      <vt:lpstr>When the side of the Earth is away the sun, it is nighttime.</vt:lpstr>
      <vt:lpstr>PowerPoint Presentation</vt:lpstr>
      <vt:lpstr>PowerPoint Presentation</vt:lpstr>
      <vt:lpstr>How long is one rotation of the Earth?</vt:lpstr>
      <vt:lpstr>When the side of the Earth is facing the sun, it is ______.</vt:lpstr>
      <vt:lpstr>When the side of the Earth is facing the sun, it is daytime.</vt:lpstr>
      <vt:lpstr>When the side of the Earth is facing the sun, it is ______.</vt:lpstr>
      <vt:lpstr>When the side of the Earth is away the sun, it is nighttime.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long is one rotation of the Earth?</vt:lpstr>
      <vt:lpstr>When the side of the Earth is facing the sun, it is ______.</vt:lpstr>
      <vt:lpstr>When the side of the Earth is facing the sun, it is daytime.</vt:lpstr>
      <vt:lpstr>When the side of the Earth is facing the sun, it is ______.</vt:lpstr>
      <vt:lpstr>When the side of the Earth is away the sun, it is nighttime.</vt:lpstr>
      <vt:lpstr>PowerPoint Presentation</vt:lpstr>
      <vt:lpstr>Rotation: movement of a planet on its axis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2017-06-12T17:49:47Z</dcterms:created>
  <dcterms:modified xsi:type="dcterms:W3CDTF">2021-08-03T17:23:57Z</dcterms:modified>
</cp:coreProperties>
</file>