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9144000" cy="6858000" type="screen4x3"/>
  <p:notesSz cx="6858000" cy="9144000"/>
  <p:embeddedFontLst>
    <p:embeddedFont>
      <p:font typeface="Helvetica Neue Light" panose="02000403000000020004" pitchFamily="2" charset="0"/>
      <p:regular r:id="rId60"/>
      <p:bold r:id="rId61"/>
      <p:italic r:id="rId62"/>
      <p:boldItalic r:id="rId63"/>
    </p:embeddedFont>
    <p:embeddedFont>
      <p:font typeface="Poppins" pitchFamily="2" charset="77"/>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iF0DMORv30OOAQKF0eJC9AOj4Df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8"/>
  </p:normalViewPr>
  <p:slideViewPr>
    <p:cSldViewPr snapToGrid="0">
      <p:cViewPr varScale="1">
        <p:scale>
          <a:sx n="109" d="100"/>
          <a:sy n="109" d="100"/>
        </p:scale>
        <p:origin x="172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b807f687a5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2b807f687a5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 lake is a ______, large body of water surrounded by land</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[natural]</a:t>
            </a:r>
            <a:endParaRPr sz="1100"/>
          </a:p>
        </p:txBody>
      </p:sp>
      <p:sp>
        <p:nvSpPr>
          <p:cNvPr id="190" name="Google Shape;190;g2b807f687a5_1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b808918c9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2b808918c9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500"/>
              <a:buFont typeface="Arial"/>
              <a:buNone/>
            </a:pPr>
            <a:r>
              <a:rPr lang="en-US"/>
              <a:t>True or false: A reservoir is a man-made, large body of water surrounded by land.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199" name="Google Shape;199;g2b808918c96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b808918c96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2b808918c96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500"/>
              <a:buNone/>
            </a:pPr>
            <a:r>
              <a:rPr lang="en-US"/>
              <a:t>True or false: A reservoir is a man-made, large body of water surrounded by land.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08" name="Google Shape;208;g2b808918c96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b805786743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b80578674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An ocean is a giant body of __________.</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[A. saltwater]</a:t>
            </a:r>
            <a:endParaRPr sz="1100"/>
          </a:p>
        </p:txBody>
      </p:sp>
      <p:sp>
        <p:nvSpPr>
          <p:cNvPr id="217" name="Google Shape;217;g2b805786743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f1ac5112ac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g1f1ac5112a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An ocean is a giant body of __________.</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[A. saltwater]</a:t>
            </a:r>
            <a:endParaRPr sz="1100"/>
          </a:p>
        </p:txBody>
      </p:sp>
      <p:sp>
        <p:nvSpPr>
          <p:cNvPr id="226" name="Google Shape;226;g1f1ac5112ac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river</a:t>
            </a:r>
            <a:r>
              <a:rPr lang="en-US"/>
              <a:t>.</a:t>
            </a:r>
            <a:endParaRPr/>
          </a:p>
        </p:txBody>
      </p:sp>
      <p:sp>
        <p:nvSpPr>
          <p:cNvPr id="235" name="Google Shape;23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river is a long, winding stream of water that constantly moves.</a:t>
            </a:r>
            <a:endParaRPr/>
          </a:p>
          <a:p>
            <a:pPr marL="0" lvl="0" indent="0" algn="l" rtl="0">
              <a:lnSpc>
                <a:spcPct val="100000"/>
              </a:lnSpc>
              <a:spcBef>
                <a:spcPts val="0"/>
              </a:spcBef>
              <a:spcAft>
                <a:spcPts val="0"/>
              </a:spcAft>
              <a:buSzPts val="1400"/>
              <a:buNone/>
            </a:pPr>
            <a:endParaRPr/>
          </a:p>
        </p:txBody>
      </p:sp>
      <p:sp>
        <p:nvSpPr>
          <p:cNvPr id="243" name="Google Shape;243;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2" name="Google Shape;25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a river</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A river is a long, winding stream of water that constantly moves.</a:t>
            </a:r>
            <a:r>
              <a:rPr lang="en-US" b="0"/>
              <a:t>]</a:t>
            </a:r>
            <a:endParaRPr/>
          </a:p>
        </p:txBody>
      </p:sp>
      <p:sp>
        <p:nvSpPr>
          <p:cNvPr id="258" name="Google Shape;258;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66" name="Google Shape;26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River</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Rivers typically begin at a water source such as a spring, lake, or glacier.</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73" name="Google Shape;273;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Rivers flow downhill due to gravity, eventually reaching a larger body of water, such as another river, lake, or ocean.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286" name="Google Shape;286;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4" name="Google Shape;294;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8c7b7e697c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28c7b7e697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Rivers can start from what types of water sources?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[Springs, lakes, glaciers]</a:t>
            </a:r>
            <a:endParaRPr/>
          </a:p>
        </p:txBody>
      </p:sp>
      <p:sp>
        <p:nvSpPr>
          <p:cNvPr id="300" name="Google Shape;300;g28c7b7e697c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f1ac5112ac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1f1ac5112ac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Rivers can start from what types of water sources?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[Springs, lakes, glaciers]</a:t>
            </a:r>
            <a:endParaRPr/>
          </a:p>
        </p:txBody>
      </p:sp>
      <p:sp>
        <p:nvSpPr>
          <p:cNvPr id="313" name="Google Shape;313;g1f1ac5112ac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b790e7f309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b790e7f309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Rivers flow _______ due to gravity, eventually reaching a larger body of water, such as another river, lake, or ocean.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[downhill]</a:t>
            </a:r>
            <a:endParaRPr/>
          </a:p>
        </p:txBody>
      </p:sp>
      <p:sp>
        <p:nvSpPr>
          <p:cNvPr id="326" name="Google Shape;326;g2b790e7f309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f1ac5112ac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1f1ac5112ac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Rivers flow _______ due to gravity, eventually reaching a larger body of water, such as another river, lake, or ocean.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[downhill]</a:t>
            </a:r>
            <a:endParaRPr/>
          </a:p>
        </p:txBody>
      </p:sp>
      <p:sp>
        <p:nvSpPr>
          <p:cNvPr id="335" name="Google Shape;335;g1f1ac5112ac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river</a:t>
            </a:r>
            <a:r>
              <a:rPr lang="en-US"/>
              <a:t>.</a:t>
            </a:r>
            <a:endParaRPr/>
          </a:p>
        </p:txBody>
      </p:sp>
      <p:sp>
        <p:nvSpPr>
          <p:cNvPr id="344" name="Google Shape;344;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This is an example of a river. It is a long, winding stream of water that constantly moves.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rgbClr val="000000"/>
              </a:buClr>
              <a:buSzPts val="1400"/>
              <a:buFont typeface="Arial"/>
              <a:buNone/>
            </a:pPr>
            <a:endParaRPr/>
          </a:p>
        </p:txBody>
      </p:sp>
      <p:sp>
        <p:nvSpPr>
          <p:cNvPr id="351" name="Google Shape;351;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This is also an example of an river. Again, it is long, winding stream of water that constantly moves.</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a:p>
        </p:txBody>
      </p:sp>
      <p:sp>
        <p:nvSpPr>
          <p:cNvPr id="360" name="Google Shape;360;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differences between lakes, oceans, ponds, reservoirs, and rivers?</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river.</a:t>
            </a:r>
            <a:endParaRPr/>
          </a:p>
        </p:txBody>
      </p:sp>
      <p:sp>
        <p:nvSpPr>
          <p:cNvPr id="370" name="Google Shape;370;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This is not a river. It is </a:t>
            </a:r>
            <a:r>
              <a:rPr lang="en-US" u="sng"/>
              <a:t>not</a:t>
            </a:r>
            <a:r>
              <a:rPr lang="en-US"/>
              <a:t> a long, winding stream of water that is constantly moving.</a:t>
            </a:r>
            <a:endParaRPr/>
          </a:p>
          <a:p>
            <a:pPr marL="0" lvl="0" indent="0" algn="l" rtl="0">
              <a:lnSpc>
                <a:spcPct val="100000"/>
              </a:lnSpc>
              <a:spcBef>
                <a:spcPts val="0"/>
              </a:spcBef>
              <a:spcAft>
                <a:spcPts val="0"/>
              </a:spcAft>
              <a:buSzPts val="1400"/>
              <a:buNone/>
            </a:pPr>
            <a:endParaRPr/>
          </a:p>
        </p:txBody>
      </p:sp>
      <p:sp>
        <p:nvSpPr>
          <p:cNvPr id="377" name="Google Shape;377;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This is also not a river. It is </a:t>
            </a:r>
            <a:r>
              <a:rPr lang="en-US" u="sng"/>
              <a:t>not</a:t>
            </a:r>
            <a:r>
              <a:rPr lang="en-US"/>
              <a:t> a long, winding stream of water that is constantly moving. </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p:txBody>
      </p:sp>
      <p:sp>
        <p:nvSpPr>
          <p:cNvPr id="386" name="Google Shape;386;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95" name="Google Shape;395;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these is a river?</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left picture.]</a:t>
            </a:r>
            <a:endParaRPr/>
          </a:p>
        </p:txBody>
      </p:sp>
      <p:sp>
        <p:nvSpPr>
          <p:cNvPr id="401" name="Google Shape;401;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f1ac5112ac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1f1ac5112ac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these is a river?</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left picture.]</a:t>
            </a:r>
            <a:endParaRPr/>
          </a:p>
        </p:txBody>
      </p:sp>
      <p:sp>
        <p:nvSpPr>
          <p:cNvPr id="412" name="Google Shape;412;g1f1ac5112ac_0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24" name="Google Shape;424;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a613fe29c9_2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2a613fe29c9_2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a:t>A river is a long, winding stream of water that constantly moves.</a:t>
            </a:r>
            <a:endParaRPr/>
          </a:p>
        </p:txBody>
      </p:sp>
      <p:sp>
        <p:nvSpPr>
          <p:cNvPr id="431" name="Google Shape;431;g2a613fe29c9_2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river</a:t>
            </a:r>
            <a:r>
              <a:rPr lang="en-US">
                <a:solidFill>
                  <a:srgbClr val="242424"/>
                </a:solidFill>
              </a:rPr>
              <a:t>. </a:t>
            </a:r>
            <a:endParaRPr/>
          </a:p>
        </p:txBody>
      </p:sp>
      <p:sp>
        <p:nvSpPr>
          <p:cNvPr id="439" name="Google Shape;439;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lang="en-US" b="1">
                <a:solidFill>
                  <a:srgbClr val="242424"/>
                </a:solidFill>
              </a:rPr>
              <a:t>rivers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river.</a:t>
            </a:r>
            <a:endParaRPr>
              <a:solidFill>
                <a:schemeClr val="dk1"/>
              </a:solidFill>
            </a:endParaRPr>
          </a:p>
        </p:txBody>
      </p:sp>
      <p:sp>
        <p:nvSpPr>
          <p:cNvPr id="450" name="Google Shape;450;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Choose the one correct picture of a river</a:t>
            </a:r>
            <a:r>
              <a:rPr lang="en-US" b="1"/>
              <a:t> </a:t>
            </a:r>
            <a:r>
              <a:rPr lang="en-US"/>
              <a:t>from these four choices.</a:t>
            </a:r>
            <a:endParaRPr/>
          </a:p>
        </p:txBody>
      </p:sp>
      <p:sp>
        <p:nvSpPr>
          <p:cNvPr id="472" name="Google Shape;472;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f1ac5112ac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1f1ac5112a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Choose the one correct picture of a river</a:t>
            </a:r>
            <a:r>
              <a:rPr lang="en-US" b="1"/>
              <a:t> </a:t>
            </a:r>
            <a:r>
              <a:rPr lang="en-US"/>
              <a:t>from these four choices.</a:t>
            </a:r>
            <a:endParaRPr/>
          </a:p>
        </p:txBody>
      </p:sp>
      <p:sp>
        <p:nvSpPr>
          <p:cNvPr id="492" name="Google Shape;492;g1f1ac5112ac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 river.</a:t>
            </a:r>
            <a:endParaRPr>
              <a:solidFill>
                <a:schemeClr val="dk1"/>
              </a:solidFill>
            </a:endParaRPr>
          </a:p>
        </p:txBody>
      </p:sp>
      <p:sp>
        <p:nvSpPr>
          <p:cNvPr id="513" name="Google Shape;513;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Choose the correct definition of a </a:t>
            </a:r>
            <a:r>
              <a:rPr lang="en-US" b="1"/>
              <a:t>river </a:t>
            </a:r>
            <a:r>
              <a:rPr lang="en-US"/>
              <a:t>from the choices below.</a:t>
            </a:r>
            <a:endParaRPr sz="1200">
              <a:solidFill>
                <a:schemeClr val="dk1"/>
              </a:solidFill>
            </a:endParaRPr>
          </a:p>
        </p:txBody>
      </p:sp>
      <p:sp>
        <p:nvSpPr>
          <p:cNvPr id="536" name="Google Shape;536;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f1ac5112ac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g1f1ac5112ac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Choose the correct definition of a </a:t>
            </a:r>
            <a:r>
              <a:rPr lang="en-US" b="1"/>
              <a:t>river </a:t>
            </a:r>
            <a:r>
              <a:rPr lang="en-US"/>
              <a:t>from the choices below.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[D. A long, winding stream of water that constantly moves.]</a:t>
            </a:r>
            <a:endParaRPr/>
          </a:p>
          <a:p>
            <a:pPr marL="0" marR="0" lvl="0" indent="0" algn="l" rtl="0">
              <a:lnSpc>
                <a:spcPct val="100000"/>
              </a:lnSpc>
              <a:spcBef>
                <a:spcPts val="0"/>
              </a:spcBef>
              <a:spcAft>
                <a:spcPts val="0"/>
              </a:spcAft>
              <a:buSzPts val="1400"/>
              <a:buNone/>
            </a:pPr>
            <a:endParaRPr/>
          </a:p>
        </p:txBody>
      </p:sp>
      <p:sp>
        <p:nvSpPr>
          <p:cNvPr id="557" name="Google Shape;557;g1f1ac5112ac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 </a:t>
            </a:r>
            <a:r>
              <a:rPr lang="en-US" b="1"/>
              <a:t>river: </a:t>
            </a:r>
            <a:r>
              <a:rPr lang="en-US"/>
              <a:t>A long, winding stream of water that constantly flows.</a:t>
            </a:r>
            <a:endParaRPr>
              <a:solidFill>
                <a:schemeClr val="dk1"/>
              </a:solidFill>
            </a:endParaRPr>
          </a:p>
        </p:txBody>
      </p:sp>
      <p:sp>
        <p:nvSpPr>
          <p:cNvPr id="579" name="Google Shape;579;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Choose the correct example of a river from the choices below.</a:t>
            </a:r>
            <a:endParaRPr sz="1200">
              <a:solidFill>
                <a:schemeClr val="dk1"/>
              </a:solidFill>
            </a:endParaRPr>
          </a:p>
        </p:txBody>
      </p:sp>
      <p:sp>
        <p:nvSpPr>
          <p:cNvPr id="603" name="Google Shape;603;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f1ac5112ac_0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g1f1ac5112ac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 giant stream flowing from a glacier” is correct! This is an example of a </a:t>
            </a:r>
            <a:r>
              <a:rPr lang="en-US" b="1"/>
              <a:t>river.</a:t>
            </a:r>
            <a:endParaRPr/>
          </a:p>
          <a:p>
            <a:pPr marL="0" lvl="0" indent="0" algn="l" rtl="0">
              <a:lnSpc>
                <a:spcPct val="100000"/>
              </a:lnSpc>
              <a:spcBef>
                <a:spcPts val="0"/>
              </a:spcBef>
              <a:spcAft>
                <a:spcPts val="0"/>
              </a:spcAft>
              <a:buSzPts val="1400"/>
              <a:buNone/>
            </a:pPr>
            <a:endParaRPr/>
          </a:p>
        </p:txBody>
      </p:sp>
      <p:sp>
        <p:nvSpPr>
          <p:cNvPr id="624" name="Google Shape;624;g1f1ac5112ac_0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lang="en-US" sz="1100" b="1"/>
              <a:t>river</a:t>
            </a:r>
            <a:r>
              <a:rPr lang="en-US" sz="1100"/>
              <a:t>: </a:t>
            </a:r>
            <a:r>
              <a:rPr lang="en-US"/>
              <a:t>A giant stream flowing from a glacier.</a:t>
            </a:r>
            <a:endParaRPr sz="1100">
              <a:solidFill>
                <a:schemeClr val="dk1"/>
              </a:solidFill>
            </a:endParaRPr>
          </a:p>
        </p:txBody>
      </p:sp>
      <p:sp>
        <p:nvSpPr>
          <p:cNvPr id="646" name="Google Shape;646;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lang="en-US" b="1"/>
              <a:t>rivers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71" name="Google Shape;671;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807f687a5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b807f687a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lake is a natural, large body of water surrounded by land.</a:t>
            </a:r>
            <a:endParaRPr/>
          </a:p>
        </p:txBody>
      </p:sp>
      <p:sp>
        <p:nvSpPr>
          <p:cNvPr id="151" name="Google Shape;151;g2b807f687a5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f1ac5112ac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1f1ac5112ac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“Rivers can provide a source for drinking water when cleaned.” That is correct! This is an example of how rivers impact your life.</a:t>
            </a:r>
            <a:endParaRPr/>
          </a:p>
          <a:p>
            <a:pPr marL="0" lvl="0" indent="0" algn="l" rtl="0">
              <a:lnSpc>
                <a:spcPct val="100000"/>
              </a:lnSpc>
              <a:spcBef>
                <a:spcPts val="0"/>
              </a:spcBef>
              <a:spcAft>
                <a:spcPts val="0"/>
              </a:spcAft>
              <a:buSzPts val="1400"/>
              <a:buNone/>
            </a:pPr>
            <a:endParaRPr/>
          </a:p>
        </p:txBody>
      </p:sp>
      <p:sp>
        <p:nvSpPr>
          <p:cNvPr id="692" name="Google Shape;692;g1f1ac5112ac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lang="en-US" sz="1100" b="1"/>
              <a:t>rivers</a:t>
            </a:r>
            <a:r>
              <a:rPr lang="en-US" sz="1100" b="1">
                <a:solidFill>
                  <a:schemeClr val="dk1"/>
                </a:solidFill>
              </a:rPr>
              <a:t> </a:t>
            </a:r>
            <a:r>
              <a:rPr lang="en-US" sz="1100">
                <a:solidFill>
                  <a:schemeClr val="dk1"/>
                </a:solidFill>
              </a:rPr>
              <a:t>impact my life?”: </a:t>
            </a:r>
            <a:r>
              <a:rPr lang="en-US" sz="1100"/>
              <a:t>Rivers can provide a source for drinking water when cleaned.</a:t>
            </a:r>
            <a:endParaRPr sz="1100"/>
          </a:p>
        </p:txBody>
      </p:sp>
      <p:sp>
        <p:nvSpPr>
          <p:cNvPr id="714" name="Google Shape;714;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40" name="Google Shape;740;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b790e7f30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g2b790e7f30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a:t>A </a:t>
            </a:r>
            <a:r>
              <a:rPr lang="en-US" b="1"/>
              <a:t>river</a:t>
            </a:r>
            <a:r>
              <a:rPr lang="en-US"/>
              <a:t> is a long, winding stream of water that constantly moves.</a:t>
            </a:r>
            <a:endParaRPr/>
          </a:p>
        </p:txBody>
      </p:sp>
      <p:sp>
        <p:nvSpPr>
          <p:cNvPr id="747" name="Google Shape;747;g2b790e7f30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2b790e7f309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2b790e7f309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Our “big question” is: </a:t>
            </a:r>
            <a:r>
              <a:rPr lang="en-US" b="1"/>
              <a:t>What are the differences between lakes, oceans, ponds, reservoirs, and rivers?</a:t>
            </a:r>
            <a:endParaRPr/>
          </a:p>
          <a:p>
            <a:pPr marL="0" lvl="0" indent="0" algn="l" rtl="0">
              <a:lnSpc>
                <a:spcPct val="100000"/>
              </a:lnSpc>
              <a:spcBef>
                <a:spcPts val="0"/>
              </a:spcBef>
              <a:spcAft>
                <a:spcPts val="0"/>
              </a:spcAft>
              <a:buSzPts val="1400"/>
              <a:buNone/>
            </a:pPr>
            <a:r>
              <a:rPr lang="en-US"/>
              <a:t>Does anyone have any additional examples to share that haven’t been discussed yet?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755" name="Google Shape;755;g2b790e7f309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a:t>Click the link above for an extension video about what causes rivers to curve. Jot down 2 or 3 new facts that you learn about rivers. Discuss them as a class.</a:t>
            </a:r>
            <a:endParaRPr/>
          </a:p>
          <a:p>
            <a:pPr marL="0" lvl="0" indent="0" algn="l" rtl="0">
              <a:lnSpc>
                <a:spcPct val="100000"/>
              </a:lnSpc>
              <a:spcBef>
                <a:spcPts val="0"/>
              </a:spcBef>
              <a:spcAft>
                <a:spcPts val="0"/>
              </a:spcAft>
              <a:buClr>
                <a:schemeClr val="dk1"/>
              </a:buClr>
              <a:buSzPts val="1800"/>
              <a:buFont typeface="Arial"/>
              <a:buNone/>
            </a:pPr>
            <a:endParaRPr/>
          </a:p>
        </p:txBody>
      </p:sp>
      <p:sp>
        <p:nvSpPr>
          <p:cNvPr id="768" name="Google Shape;768;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79" name="Google Shape;779;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4" name="Google Shape;78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808918c9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b808918c9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reservoir is a man-made, large body of water surrounded by land.</a:t>
            </a:r>
            <a:endParaRPr/>
          </a:p>
        </p:txBody>
      </p:sp>
      <p:sp>
        <p:nvSpPr>
          <p:cNvPr id="159" name="Google Shape;159;g2b808918c9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ocean is a giant body of saltwater.</a:t>
            </a:r>
            <a:endParaRPr/>
          </a:p>
        </p:txBody>
      </p:sp>
      <p:sp>
        <p:nvSpPr>
          <p:cNvPr id="167" name="Google Shape;167;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75" name="Google Shape;17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b807f687a5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2b807f687a5_1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 lake is a ______, large body of water surrounded by land</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[natural]</a:t>
            </a:r>
            <a:endParaRPr sz="1100"/>
          </a:p>
        </p:txBody>
      </p:sp>
      <p:sp>
        <p:nvSpPr>
          <p:cNvPr id="181" name="Google Shape;181;g2b807f687a5_1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8a3r-cG8Wic&amp;ab_channel=MinuteEarth"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b807f687a5_1_2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g2b807f687a5_1_2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 lake is a _____, large body of water surrounded by land.</a:t>
            </a:r>
            <a:endParaRPr sz="3200" b="0" i="0" u="none" strike="noStrike" cap="none">
              <a:solidFill>
                <a:srgbClr val="000000"/>
              </a:solidFill>
              <a:latin typeface="Arial"/>
              <a:ea typeface="Arial"/>
              <a:cs typeface="Arial"/>
              <a:sym typeface="Arial"/>
            </a:endParaRPr>
          </a:p>
        </p:txBody>
      </p:sp>
      <p:sp>
        <p:nvSpPr>
          <p:cNvPr id="194" name="Google Shape;194;g2b807f687a5_1_2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man-made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natural</a:t>
            </a:r>
            <a:endParaRPr sz="1400" b="0" i="0" u="none" strike="noStrike" cap="none">
              <a:solidFill>
                <a:srgbClr val="FF0000"/>
              </a:solidFill>
              <a:latin typeface="Arial"/>
              <a:ea typeface="Arial"/>
              <a:cs typeface="Arial"/>
              <a:sym typeface="Arial"/>
            </a:endParaRPr>
          </a:p>
        </p:txBody>
      </p:sp>
      <p:pic>
        <p:nvPicPr>
          <p:cNvPr id="195" name="Google Shape;195;g2b807f687a5_1_20"/>
          <p:cNvPicPr preferRelativeResize="0"/>
          <p:nvPr/>
        </p:nvPicPr>
        <p:blipFill rotWithShape="1">
          <a:blip r:embed="rId4">
            <a:alphaModFix/>
          </a:blip>
          <a:srcRect/>
          <a:stretch/>
        </p:blipFill>
        <p:spPr>
          <a:xfrm>
            <a:off x="3435750" y="3857250"/>
            <a:ext cx="5542200" cy="277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2b808918c96_0_1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b808918c96_0_1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True or false: A reservoir is a man-made, large body of water surrounded by land.</a:t>
            </a:r>
            <a:endParaRPr sz="3200" b="0" i="0" u="none" strike="noStrike" cap="none">
              <a:solidFill>
                <a:srgbClr val="000000"/>
              </a:solidFill>
              <a:latin typeface="Arial"/>
              <a:ea typeface="Arial"/>
              <a:cs typeface="Arial"/>
              <a:sym typeface="Arial"/>
            </a:endParaRPr>
          </a:p>
        </p:txBody>
      </p:sp>
      <p:sp>
        <p:nvSpPr>
          <p:cNvPr id="203" name="Google Shape;203;g2b808918c96_0_1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True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pic>
        <p:nvPicPr>
          <p:cNvPr id="204" name="Google Shape;204;g2b808918c96_0_10"/>
          <p:cNvPicPr preferRelativeResize="0"/>
          <p:nvPr/>
        </p:nvPicPr>
        <p:blipFill rotWithShape="1">
          <a:blip r:embed="rId4">
            <a:alphaModFix/>
          </a:blip>
          <a:srcRect/>
          <a:stretch/>
        </p:blipFill>
        <p:spPr>
          <a:xfrm>
            <a:off x="3768800" y="3123650"/>
            <a:ext cx="5077999" cy="3399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b808918c96_0_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b808918c96_0_19"/>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True or false: A reservoir is a man-made, large body of water surrounded by land.</a:t>
            </a:r>
            <a:endParaRPr sz="3200" b="0" i="0" u="none" strike="noStrike" cap="none">
              <a:solidFill>
                <a:srgbClr val="000000"/>
              </a:solidFill>
              <a:latin typeface="Arial"/>
              <a:ea typeface="Arial"/>
              <a:cs typeface="Arial"/>
              <a:sym typeface="Arial"/>
            </a:endParaRPr>
          </a:p>
        </p:txBody>
      </p:sp>
      <p:sp>
        <p:nvSpPr>
          <p:cNvPr id="212" name="Google Shape;212;g2b808918c96_0_19"/>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True</a:t>
            </a:r>
            <a:endParaRPr sz="3200" b="0"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pic>
        <p:nvPicPr>
          <p:cNvPr id="213" name="Google Shape;213;g2b808918c96_0_19"/>
          <p:cNvPicPr preferRelativeResize="0"/>
          <p:nvPr/>
        </p:nvPicPr>
        <p:blipFill rotWithShape="1">
          <a:blip r:embed="rId4">
            <a:alphaModFix/>
          </a:blip>
          <a:srcRect/>
          <a:stretch/>
        </p:blipFill>
        <p:spPr>
          <a:xfrm>
            <a:off x="3768800" y="3123650"/>
            <a:ext cx="5077999" cy="3399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b805786743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2b805786743_0_33"/>
          <p:cNvSpPr txBox="1"/>
          <p:nvPr/>
        </p:nvSpPr>
        <p:spPr>
          <a:xfrm>
            <a:off x="983850" y="416675"/>
            <a:ext cx="7772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An ocean is a giant body of __________.</a:t>
            </a:r>
            <a:endParaRPr sz="3200" b="0" i="0" u="none" strike="noStrike" cap="none">
              <a:solidFill>
                <a:srgbClr val="000000"/>
              </a:solidFill>
              <a:latin typeface="Arial"/>
              <a:ea typeface="Arial"/>
              <a:cs typeface="Arial"/>
              <a:sym typeface="Arial"/>
            </a:endParaRPr>
          </a:p>
        </p:txBody>
      </p:sp>
      <p:sp>
        <p:nvSpPr>
          <p:cNvPr id="221" name="Google Shape;221;g2b805786743_0_33"/>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saltwater</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freshwater</a:t>
            </a:r>
            <a:endParaRPr sz="1400" b="0" i="0" u="none" strike="noStrike" cap="none">
              <a:solidFill>
                <a:schemeClr val="dk1"/>
              </a:solidFill>
              <a:latin typeface="Arial"/>
              <a:ea typeface="Arial"/>
              <a:cs typeface="Arial"/>
              <a:sym typeface="Arial"/>
            </a:endParaRPr>
          </a:p>
        </p:txBody>
      </p:sp>
      <p:pic>
        <p:nvPicPr>
          <p:cNvPr id="222" name="Google Shape;222;g2b805786743_0_33"/>
          <p:cNvPicPr preferRelativeResize="0"/>
          <p:nvPr/>
        </p:nvPicPr>
        <p:blipFill rotWithShape="1">
          <a:blip r:embed="rId4">
            <a:alphaModFix/>
          </a:blip>
          <a:srcRect/>
          <a:stretch/>
        </p:blipFill>
        <p:spPr>
          <a:xfrm>
            <a:off x="3973446" y="3222000"/>
            <a:ext cx="4782499" cy="31915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f1ac5112ac_0_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1f1ac5112ac_0_4"/>
          <p:cNvSpPr txBox="1"/>
          <p:nvPr/>
        </p:nvSpPr>
        <p:spPr>
          <a:xfrm>
            <a:off x="983850" y="416675"/>
            <a:ext cx="7772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An ocean is a giant body of __________.</a:t>
            </a:r>
            <a:endParaRPr sz="3200" b="0" i="0" u="none" strike="noStrike" cap="none">
              <a:solidFill>
                <a:srgbClr val="000000"/>
              </a:solidFill>
              <a:latin typeface="Arial"/>
              <a:ea typeface="Arial"/>
              <a:cs typeface="Arial"/>
              <a:sym typeface="Arial"/>
            </a:endParaRPr>
          </a:p>
        </p:txBody>
      </p:sp>
      <p:sp>
        <p:nvSpPr>
          <p:cNvPr id="230" name="Google Shape;230;g1f1ac5112ac_0_4"/>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saltwater</a:t>
            </a:r>
            <a:endParaRPr sz="3200" b="0"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freshwater</a:t>
            </a:r>
            <a:endParaRPr sz="1400" b="0" i="0" u="none" strike="noStrike" cap="none">
              <a:solidFill>
                <a:schemeClr val="dk1"/>
              </a:solidFill>
              <a:latin typeface="Arial"/>
              <a:ea typeface="Arial"/>
              <a:cs typeface="Arial"/>
              <a:sym typeface="Arial"/>
            </a:endParaRPr>
          </a:p>
        </p:txBody>
      </p:sp>
      <p:pic>
        <p:nvPicPr>
          <p:cNvPr id="231" name="Google Shape;231;g1f1ac5112ac_0_4"/>
          <p:cNvPicPr preferRelativeResize="0"/>
          <p:nvPr/>
        </p:nvPicPr>
        <p:blipFill rotWithShape="1">
          <a:blip r:embed="rId4">
            <a:alphaModFix/>
          </a:blip>
          <a:srcRect/>
          <a:stretch/>
        </p:blipFill>
        <p:spPr>
          <a:xfrm>
            <a:off x="3973446" y="3222000"/>
            <a:ext cx="4782499" cy="31915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River</a:t>
            </a:r>
            <a:endParaRPr sz="1400" b="0" i="0" u="none" strike="noStrike" cap="none">
              <a:solidFill>
                <a:srgbClr val="000000"/>
              </a:solidFill>
              <a:latin typeface="Arial"/>
              <a:ea typeface="Arial"/>
              <a:cs typeface="Arial"/>
              <a:sym typeface="Arial"/>
            </a:endParaRPr>
          </a:p>
        </p:txBody>
      </p:sp>
      <p:sp>
        <p:nvSpPr>
          <p:cNvPr id="238" name="Google Shape;238;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9" name="Google Shape;239;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River</a:t>
            </a:r>
            <a:r>
              <a:rPr lang="en-US" b="1">
                <a:solidFill>
                  <a:schemeClr val="dk1"/>
                </a:solidFill>
              </a:rPr>
              <a:t>: </a:t>
            </a:r>
            <a:r>
              <a:rPr lang="en-US">
                <a:solidFill>
                  <a:schemeClr val="dk1"/>
                </a:solidFill>
              </a:rPr>
              <a:t>A long, winding stream of water that constantly moves.</a:t>
            </a:r>
            <a:endParaRPr>
              <a:solidFill>
                <a:schemeClr val="dk1"/>
              </a:solidFill>
            </a:endParaRPr>
          </a:p>
        </p:txBody>
      </p:sp>
      <p:sp>
        <p:nvSpPr>
          <p:cNvPr id="246" name="Google Shape;246;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48" name="Google Shape;248;g27e576c1a67_0_281"/>
          <p:cNvPicPr preferRelativeResize="0"/>
          <p:nvPr/>
        </p:nvPicPr>
        <p:blipFill rotWithShape="1">
          <a:blip r:embed="rId5">
            <a:alphaModFix/>
          </a:blip>
          <a:srcRect/>
          <a:stretch/>
        </p:blipFill>
        <p:spPr>
          <a:xfrm>
            <a:off x="1394362" y="1970775"/>
            <a:ext cx="6355275" cy="4254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27e576c1a67_0_364"/>
          <p:cNvSpPr txBox="1"/>
          <p:nvPr/>
        </p:nvSpPr>
        <p:spPr>
          <a:xfrm>
            <a:off x="1951950" y="526375"/>
            <a:ext cx="576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a:t>
            </a:r>
            <a:r>
              <a:rPr lang="en-US" sz="3600">
                <a:solidFill>
                  <a:schemeClr val="dk1"/>
                </a:solidFill>
                <a:latin typeface="Calibri"/>
                <a:ea typeface="Calibri"/>
                <a:cs typeface="Calibri"/>
                <a:sym typeface="Calibri"/>
              </a:rPr>
              <a:t> river</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61" name="Google Shape;261;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g27e576c1a67_0_364"/>
          <p:cNvPicPr preferRelativeResize="0"/>
          <p:nvPr/>
        </p:nvPicPr>
        <p:blipFill rotWithShape="1">
          <a:blip r:embed="rId4">
            <a:alphaModFix/>
          </a:blip>
          <a:srcRect/>
          <a:stretch/>
        </p:blipFill>
        <p:spPr>
          <a:xfrm>
            <a:off x="842676" y="1383800"/>
            <a:ext cx="7458650" cy="4993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69" name="Google Shape;269;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247400" y="368000"/>
            <a:ext cx="6649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River</a:t>
            </a: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a:stretch/>
        </p:blipFill>
        <p:spPr>
          <a:xfrm>
            <a:off x="842676" y="1383800"/>
            <a:ext cx="7458650" cy="4993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2a613fe29c9_0_1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a613fe29c9_0_155"/>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Rivers typically begin at a water source such as a spring, lake, or glacier.</a:t>
            </a:r>
            <a:endParaRPr sz="3200" b="0" i="0" u="none" strike="noStrike" cap="none">
              <a:solidFill>
                <a:schemeClr val="dk1"/>
              </a:solidFill>
              <a:latin typeface="Calibri"/>
              <a:ea typeface="Calibri"/>
              <a:cs typeface="Calibri"/>
              <a:sym typeface="Calibri"/>
            </a:endParaRPr>
          </a:p>
        </p:txBody>
      </p:sp>
      <p:pic>
        <p:nvPicPr>
          <p:cNvPr id="277" name="Google Shape;277;g2a613fe29c9_0_155"/>
          <p:cNvPicPr preferRelativeResize="0"/>
          <p:nvPr/>
        </p:nvPicPr>
        <p:blipFill>
          <a:blip r:embed="rId4">
            <a:alphaModFix/>
          </a:blip>
          <a:stretch>
            <a:fillRect/>
          </a:stretch>
        </p:blipFill>
        <p:spPr>
          <a:xfrm>
            <a:off x="336600" y="2272700"/>
            <a:ext cx="2455101" cy="2612775"/>
          </a:xfrm>
          <a:prstGeom prst="rect">
            <a:avLst/>
          </a:prstGeom>
          <a:noFill/>
          <a:ln>
            <a:noFill/>
          </a:ln>
        </p:spPr>
      </p:pic>
      <p:sp>
        <p:nvSpPr>
          <p:cNvPr id="278" name="Google Shape;278;g2a613fe29c9_0_155"/>
          <p:cNvSpPr txBox="1"/>
          <p:nvPr/>
        </p:nvSpPr>
        <p:spPr>
          <a:xfrm>
            <a:off x="859900"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spring</a:t>
            </a:r>
            <a:endParaRPr sz="3200">
              <a:solidFill>
                <a:schemeClr val="dk1"/>
              </a:solidFill>
              <a:latin typeface="Calibri"/>
              <a:ea typeface="Calibri"/>
              <a:cs typeface="Calibri"/>
              <a:sym typeface="Calibri"/>
            </a:endParaRPr>
          </a:p>
        </p:txBody>
      </p:sp>
      <p:pic>
        <p:nvPicPr>
          <p:cNvPr id="279" name="Google Shape;279;g2a613fe29c9_0_155"/>
          <p:cNvPicPr preferRelativeResize="0"/>
          <p:nvPr/>
        </p:nvPicPr>
        <p:blipFill>
          <a:blip r:embed="rId5">
            <a:alphaModFix/>
          </a:blip>
          <a:stretch>
            <a:fillRect/>
          </a:stretch>
        </p:blipFill>
        <p:spPr>
          <a:xfrm>
            <a:off x="2924875" y="2413660"/>
            <a:ext cx="3494600" cy="2330876"/>
          </a:xfrm>
          <a:prstGeom prst="rect">
            <a:avLst/>
          </a:prstGeom>
          <a:noFill/>
          <a:ln>
            <a:noFill/>
          </a:ln>
        </p:spPr>
      </p:pic>
      <p:sp>
        <p:nvSpPr>
          <p:cNvPr id="280" name="Google Shape;280;g2a613fe29c9_0_155"/>
          <p:cNvSpPr txBox="1"/>
          <p:nvPr/>
        </p:nvSpPr>
        <p:spPr>
          <a:xfrm>
            <a:off x="3867750"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lake</a:t>
            </a:r>
            <a:endParaRPr sz="3200">
              <a:solidFill>
                <a:schemeClr val="dk1"/>
              </a:solidFill>
              <a:latin typeface="Calibri"/>
              <a:ea typeface="Calibri"/>
              <a:cs typeface="Calibri"/>
              <a:sym typeface="Calibri"/>
            </a:endParaRPr>
          </a:p>
        </p:txBody>
      </p:sp>
      <p:pic>
        <p:nvPicPr>
          <p:cNvPr id="281" name="Google Shape;281;g2a613fe29c9_0_155"/>
          <p:cNvPicPr preferRelativeResize="0"/>
          <p:nvPr/>
        </p:nvPicPr>
        <p:blipFill>
          <a:blip r:embed="rId6">
            <a:alphaModFix/>
          </a:blip>
          <a:stretch>
            <a:fillRect/>
          </a:stretch>
        </p:blipFill>
        <p:spPr>
          <a:xfrm>
            <a:off x="6552650" y="2272700"/>
            <a:ext cx="2370467" cy="2612775"/>
          </a:xfrm>
          <a:prstGeom prst="rect">
            <a:avLst/>
          </a:prstGeom>
          <a:noFill/>
          <a:ln>
            <a:noFill/>
          </a:ln>
        </p:spPr>
      </p:pic>
      <p:sp>
        <p:nvSpPr>
          <p:cNvPr id="282" name="Google Shape;282;g2a613fe29c9_0_155"/>
          <p:cNvSpPr txBox="1"/>
          <p:nvPr/>
        </p:nvSpPr>
        <p:spPr>
          <a:xfrm>
            <a:off x="7033638"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glacier</a:t>
            </a:r>
            <a:endParaRPr sz="32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a5a1442303_0_49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g2a5a1442303_0_494"/>
          <p:cNvSpPr txBox="1"/>
          <p:nvPr/>
        </p:nvSpPr>
        <p:spPr>
          <a:xfrm>
            <a:off x="594650" y="42127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Rivers flow downhill due to gravity, eventually reaching a larger body of water, such as another river, lake, or ocean.</a:t>
            </a:r>
            <a:endParaRPr sz="3000" b="0" i="0" u="none" strike="noStrike" cap="none">
              <a:solidFill>
                <a:srgbClr val="000000"/>
              </a:solidFill>
              <a:latin typeface="Calibri"/>
              <a:ea typeface="Calibri"/>
              <a:cs typeface="Calibri"/>
              <a:sym typeface="Calibri"/>
            </a:endParaRPr>
          </a:p>
        </p:txBody>
      </p:sp>
      <p:pic>
        <p:nvPicPr>
          <p:cNvPr id="290" name="Google Shape;290;g2a5a1442303_0_494"/>
          <p:cNvPicPr preferRelativeResize="0"/>
          <p:nvPr/>
        </p:nvPicPr>
        <p:blipFill>
          <a:blip r:embed="rId4">
            <a:alphaModFix/>
          </a:blip>
          <a:stretch>
            <a:fillRect/>
          </a:stretch>
        </p:blipFill>
        <p:spPr>
          <a:xfrm>
            <a:off x="816275" y="1982025"/>
            <a:ext cx="7511450" cy="4506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28c7b7e697c_0_6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g28c7b7e697c_0_69"/>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Rivers can start from what types of water sources?</a:t>
            </a:r>
            <a:endParaRPr sz="3200" b="0" i="0" u="none" strike="noStrike" cap="none">
              <a:solidFill>
                <a:schemeClr val="dk1"/>
              </a:solidFill>
              <a:latin typeface="Calibri"/>
              <a:ea typeface="Calibri"/>
              <a:cs typeface="Calibri"/>
              <a:sym typeface="Calibri"/>
            </a:endParaRPr>
          </a:p>
        </p:txBody>
      </p:sp>
      <p:pic>
        <p:nvPicPr>
          <p:cNvPr id="304" name="Google Shape;304;g28c7b7e697c_0_69"/>
          <p:cNvPicPr preferRelativeResize="0"/>
          <p:nvPr/>
        </p:nvPicPr>
        <p:blipFill>
          <a:blip r:embed="rId4">
            <a:alphaModFix/>
          </a:blip>
          <a:stretch>
            <a:fillRect/>
          </a:stretch>
        </p:blipFill>
        <p:spPr>
          <a:xfrm>
            <a:off x="336600" y="2272700"/>
            <a:ext cx="2455101" cy="2612775"/>
          </a:xfrm>
          <a:prstGeom prst="rect">
            <a:avLst/>
          </a:prstGeom>
          <a:noFill/>
          <a:ln>
            <a:noFill/>
          </a:ln>
        </p:spPr>
      </p:pic>
      <p:sp>
        <p:nvSpPr>
          <p:cNvPr id="305" name="Google Shape;305;g28c7b7e697c_0_69"/>
          <p:cNvSpPr txBox="1"/>
          <p:nvPr/>
        </p:nvSpPr>
        <p:spPr>
          <a:xfrm>
            <a:off x="859900"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lt1"/>
                </a:solidFill>
                <a:latin typeface="Calibri"/>
                <a:ea typeface="Calibri"/>
                <a:cs typeface="Calibri"/>
                <a:sym typeface="Calibri"/>
              </a:rPr>
              <a:t>spring</a:t>
            </a:r>
            <a:endParaRPr sz="3200">
              <a:solidFill>
                <a:schemeClr val="lt1"/>
              </a:solidFill>
              <a:latin typeface="Calibri"/>
              <a:ea typeface="Calibri"/>
              <a:cs typeface="Calibri"/>
              <a:sym typeface="Calibri"/>
            </a:endParaRPr>
          </a:p>
        </p:txBody>
      </p:sp>
      <p:pic>
        <p:nvPicPr>
          <p:cNvPr id="306" name="Google Shape;306;g28c7b7e697c_0_69"/>
          <p:cNvPicPr preferRelativeResize="0"/>
          <p:nvPr/>
        </p:nvPicPr>
        <p:blipFill>
          <a:blip r:embed="rId5">
            <a:alphaModFix/>
          </a:blip>
          <a:stretch>
            <a:fillRect/>
          </a:stretch>
        </p:blipFill>
        <p:spPr>
          <a:xfrm>
            <a:off x="2924875" y="2413660"/>
            <a:ext cx="3494600" cy="2330876"/>
          </a:xfrm>
          <a:prstGeom prst="rect">
            <a:avLst/>
          </a:prstGeom>
          <a:noFill/>
          <a:ln>
            <a:noFill/>
          </a:ln>
        </p:spPr>
      </p:pic>
      <p:sp>
        <p:nvSpPr>
          <p:cNvPr id="307" name="Google Shape;307;g28c7b7e697c_0_69"/>
          <p:cNvSpPr txBox="1"/>
          <p:nvPr/>
        </p:nvSpPr>
        <p:spPr>
          <a:xfrm>
            <a:off x="3867750"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lt1"/>
                </a:solidFill>
                <a:latin typeface="Calibri"/>
                <a:ea typeface="Calibri"/>
                <a:cs typeface="Calibri"/>
                <a:sym typeface="Calibri"/>
              </a:rPr>
              <a:t>lake</a:t>
            </a:r>
            <a:endParaRPr sz="3200">
              <a:solidFill>
                <a:schemeClr val="lt1"/>
              </a:solidFill>
              <a:latin typeface="Calibri"/>
              <a:ea typeface="Calibri"/>
              <a:cs typeface="Calibri"/>
              <a:sym typeface="Calibri"/>
            </a:endParaRPr>
          </a:p>
        </p:txBody>
      </p:sp>
      <p:pic>
        <p:nvPicPr>
          <p:cNvPr id="308" name="Google Shape;308;g28c7b7e697c_0_69"/>
          <p:cNvPicPr preferRelativeResize="0"/>
          <p:nvPr/>
        </p:nvPicPr>
        <p:blipFill>
          <a:blip r:embed="rId6">
            <a:alphaModFix/>
          </a:blip>
          <a:stretch>
            <a:fillRect/>
          </a:stretch>
        </p:blipFill>
        <p:spPr>
          <a:xfrm>
            <a:off x="6552650" y="2272700"/>
            <a:ext cx="2370467" cy="2612775"/>
          </a:xfrm>
          <a:prstGeom prst="rect">
            <a:avLst/>
          </a:prstGeom>
          <a:noFill/>
          <a:ln>
            <a:noFill/>
          </a:ln>
        </p:spPr>
      </p:pic>
      <p:sp>
        <p:nvSpPr>
          <p:cNvPr id="309" name="Google Shape;309;g28c7b7e697c_0_69"/>
          <p:cNvSpPr txBox="1"/>
          <p:nvPr/>
        </p:nvSpPr>
        <p:spPr>
          <a:xfrm>
            <a:off x="7033638"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lt1"/>
                </a:solidFill>
                <a:latin typeface="Calibri"/>
                <a:ea typeface="Calibri"/>
                <a:cs typeface="Calibri"/>
                <a:sym typeface="Calibri"/>
              </a:rPr>
              <a:t>glacier</a:t>
            </a:r>
            <a:endParaRPr sz="32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1f1ac5112ac_0_2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g1f1ac5112ac_0_28"/>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Rivers can start from what types of water sources?</a:t>
            </a:r>
            <a:endParaRPr sz="3200" b="0" i="0" u="none" strike="noStrike" cap="none">
              <a:solidFill>
                <a:schemeClr val="dk1"/>
              </a:solidFill>
              <a:latin typeface="Calibri"/>
              <a:ea typeface="Calibri"/>
              <a:cs typeface="Calibri"/>
              <a:sym typeface="Calibri"/>
            </a:endParaRPr>
          </a:p>
        </p:txBody>
      </p:sp>
      <p:pic>
        <p:nvPicPr>
          <p:cNvPr id="317" name="Google Shape;317;g1f1ac5112ac_0_28"/>
          <p:cNvPicPr preferRelativeResize="0"/>
          <p:nvPr/>
        </p:nvPicPr>
        <p:blipFill>
          <a:blip r:embed="rId4">
            <a:alphaModFix/>
          </a:blip>
          <a:stretch>
            <a:fillRect/>
          </a:stretch>
        </p:blipFill>
        <p:spPr>
          <a:xfrm>
            <a:off x="336600" y="2272700"/>
            <a:ext cx="2455101" cy="2612775"/>
          </a:xfrm>
          <a:prstGeom prst="rect">
            <a:avLst/>
          </a:prstGeom>
          <a:noFill/>
          <a:ln>
            <a:noFill/>
          </a:ln>
        </p:spPr>
      </p:pic>
      <p:sp>
        <p:nvSpPr>
          <p:cNvPr id="318" name="Google Shape;318;g1f1ac5112ac_0_28"/>
          <p:cNvSpPr txBox="1"/>
          <p:nvPr/>
        </p:nvSpPr>
        <p:spPr>
          <a:xfrm>
            <a:off x="859900"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rgbClr val="FF0000"/>
                </a:solidFill>
                <a:latin typeface="Calibri"/>
                <a:ea typeface="Calibri"/>
                <a:cs typeface="Calibri"/>
                <a:sym typeface="Calibri"/>
              </a:rPr>
              <a:t>spring</a:t>
            </a:r>
            <a:endParaRPr sz="3200">
              <a:solidFill>
                <a:srgbClr val="FF0000"/>
              </a:solidFill>
              <a:latin typeface="Calibri"/>
              <a:ea typeface="Calibri"/>
              <a:cs typeface="Calibri"/>
              <a:sym typeface="Calibri"/>
            </a:endParaRPr>
          </a:p>
        </p:txBody>
      </p:sp>
      <p:pic>
        <p:nvPicPr>
          <p:cNvPr id="319" name="Google Shape;319;g1f1ac5112ac_0_28"/>
          <p:cNvPicPr preferRelativeResize="0"/>
          <p:nvPr/>
        </p:nvPicPr>
        <p:blipFill>
          <a:blip r:embed="rId5">
            <a:alphaModFix/>
          </a:blip>
          <a:stretch>
            <a:fillRect/>
          </a:stretch>
        </p:blipFill>
        <p:spPr>
          <a:xfrm>
            <a:off x="2924875" y="2413660"/>
            <a:ext cx="3494600" cy="2330876"/>
          </a:xfrm>
          <a:prstGeom prst="rect">
            <a:avLst/>
          </a:prstGeom>
          <a:noFill/>
          <a:ln>
            <a:noFill/>
          </a:ln>
        </p:spPr>
      </p:pic>
      <p:sp>
        <p:nvSpPr>
          <p:cNvPr id="320" name="Google Shape;320;g1f1ac5112ac_0_28"/>
          <p:cNvSpPr txBox="1"/>
          <p:nvPr/>
        </p:nvSpPr>
        <p:spPr>
          <a:xfrm>
            <a:off x="3867750"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rgbClr val="FF0000"/>
                </a:solidFill>
                <a:latin typeface="Calibri"/>
                <a:ea typeface="Calibri"/>
                <a:cs typeface="Calibri"/>
                <a:sym typeface="Calibri"/>
              </a:rPr>
              <a:t>lake</a:t>
            </a:r>
            <a:endParaRPr sz="3200">
              <a:solidFill>
                <a:srgbClr val="FF0000"/>
              </a:solidFill>
              <a:latin typeface="Calibri"/>
              <a:ea typeface="Calibri"/>
              <a:cs typeface="Calibri"/>
              <a:sym typeface="Calibri"/>
            </a:endParaRPr>
          </a:p>
        </p:txBody>
      </p:sp>
      <p:pic>
        <p:nvPicPr>
          <p:cNvPr id="321" name="Google Shape;321;g1f1ac5112ac_0_28"/>
          <p:cNvPicPr preferRelativeResize="0"/>
          <p:nvPr/>
        </p:nvPicPr>
        <p:blipFill>
          <a:blip r:embed="rId6">
            <a:alphaModFix/>
          </a:blip>
          <a:stretch>
            <a:fillRect/>
          </a:stretch>
        </p:blipFill>
        <p:spPr>
          <a:xfrm>
            <a:off x="6552650" y="2272700"/>
            <a:ext cx="2370467" cy="2612775"/>
          </a:xfrm>
          <a:prstGeom prst="rect">
            <a:avLst/>
          </a:prstGeom>
          <a:noFill/>
          <a:ln>
            <a:noFill/>
          </a:ln>
        </p:spPr>
      </p:pic>
      <p:sp>
        <p:nvSpPr>
          <p:cNvPr id="322" name="Google Shape;322;g1f1ac5112ac_0_28"/>
          <p:cNvSpPr txBox="1"/>
          <p:nvPr/>
        </p:nvSpPr>
        <p:spPr>
          <a:xfrm>
            <a:off x="7033638" y="50895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rgbClr val="FF0000"/>
                </a:solidFill>
                <a:latin typeface="Calibri"/>
                <a:ea typeface="Calibri"/>
                <a:cs typeface="Calibri"/>
                <a:sym typeface="Calibri"/>
              </a:rPr>
              <a:t>glacier</a:t>
            </a:r>
            <a:endParaRPr sz="3200">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b790e7f309_0_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g2b790e7f309_0_19"/>
          <p:cNvSpPr txBox="1"/>
          <p:nvPr/>
        </p:nvSpPr>
        <p:spPr>
          <a:xfrm>
            <a:off x="605500" y="87632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Rivers flow _______ due to gravity, eventually reaching a larger body of water, such as another river, lake, or ocean.</a:t>
            </a:r>
            <a:endParaRPr sz="3000" b="0" i="0" u="none" strike="noStrike" cap="none">
              <a:solidFill>
                <a:srgbClr val="000000"/>
              </a:solidFill>
              <a:latin typeface="Calibri"/>
              <a:ea typeface="Calibri"/>
              <a:cs typeface="Calibri"/>
              <a:sym typeface="Calibri"/>
            </a:endParaRPr>
          </a:p>
        </p:txBody>
      </p:sp>
      <p:pic>
        <p:nvPicPr>
          <p:cNvPr id="330" name="Google Shape;330;g2b790e7f309_0_19"/>
          <p:cNvPicPr preferRelativeResize="0"/>
          <p:nvPr/>
        </p:nvPicPr>
        <p:blipFill>
          <a:blip r:embed="rId4">
            <a:alphaModFix/>
          </a:blip>
          <a:stretch>
            <a:fillRect/>
          </a:stretch>
        </p:blipFill>
        <p:spPr>
          <a:xfrm>
            <a:off x="4272350" y="3810450"/>
            <a:ext cx="4626575" cy="2775950"/>
          </a:xfrm>
          <a:prstGeom prst="rect">
            <a:avLst/>
          </a:prstGeom>
          <a:noFill/>
          <a:ln>
            <a:noFill/>
          </a:ln>
        </p:spPr>
      </p:pic>
      <p:sp>
        <p:nvSpPr>
          <p:cNvPr id="331" name="Google Shape;331;g2b790e7f309_0_19"/>
          <p:cNvSpPr txBox="1"/>
          <p:nvPr/>
        </p:nvSpPr>
        <p:spPr>
          <a:xfrm>
            <a:off x="361650" y="2738550"/>
            <a:ext cx="3098700" cy="3152700"/>
          </a:xfrm>
          <a:prstGeom prst="rect">
            <a:avLst/>
          </a:prstGeom>
          <a:noFill/>
          <a:ln>
            <a:noFill/>
          </a:ln>
        </p:spPr>
        <p:txBody>
          <a:bodyPr spcFirstLastPara="1" wrap="square" lIns="91425" tIns="91425" rIns="91425" bIns="91425" anchor="t" anchorCtr="0">
            <a:noAutofit/>
          </a:bodyPr>
          <a:lstStyle/>
          <a:p>
            <a:pPr marL="457200" lvl="0" indent="-431800" algn="l" rtl="0">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uphill</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downhill</a:t>
            </a:r>
            <a:endParaRPr sz="3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1f1ac5112ac_0_42"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g1f1ac5112ac_0_42"/>
          <p:cNvSpPr txBox="1"/>
          <p:nvPr/>
        </p:nvSpPr>
        <p:spPr>
          <a:xfrm>
            <a:off x="605500" y="87632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Rivers flow </a:t>
            </a:r>
            <a:r>
              <a:rPr lang="en-US" sz="3000">
                <a:solidFill>
                  <a:srgbClr val="FF0000"/>
                </a:solidFill>
                <a:latin typeface="Calibri"/>
                <a:ea typeface="Calibri"/>
                <a:cs typeface="Calibri"/>
                <a:sym typeface="Calibri"/>
              </a:rPr>
              <a:t>downhill</a:t>
            </a:r>
            <a:r>
              <a:rPr lang="en-US" sz="3000">
                <a:latin typeface="Calibri"/>
                <a:ea typeface="Calibri"/>
                <a:cs typeface="Calibri"/>
                <a:sym typeface="Calibri"/>
              </a:rPr>
              <a:t> due to gravity, eventually reaching a larger body of water, such as another river, lake, or ocean.</a:t>
            </a:r>
            <a:endParaRPr sz="3000" b="0" i="0" u="none" strike="noStrike" cap="none">
              <a:solidFill>
                <a:srgbClr val="000000"/>
              </a:solidFill>
              <a:latin typeface="Calibri"/>
              <a:ea typeface="Calibri"/>
              <a:cs typeface="Calibri"/>
              <a:sym typeface="Calibri"/>
            </a:endParaRPr>
          </a:p>
        </p:txBody>
      </p:sp>
      <p:pic>
        <p:nvPicPr>
          <p:cNvPr id="339" name="Google Shape;339;g1f1ac5112ac_0_42"/>
          <p:cNvPicPr preferRelativeResize="0"/>
          <p:nvPr/>
        </p:nvPicPr>
        <p:blipFill>
          <a:blip r:embed="rId4">
            <a:alphaModFix/>
          </a:blip>
          <a:stretch>
            <a:fillRect/>
          </a:stretch>
        </p:blipFill>
        <p:spPr>
          <a:xfrm>
            <a:off x="4272350" y="3810450"/>
            <a:ext cx="4626575" cy="2775950"/>
          </a:xfrm>
          <a:prstGeom prst="rect">
            <a:avLst/>
          </a:prstGeom>
          <a:noFill/>
          <a:ln>
            <a:noFill/>
          </a:ln>
        </p:spPr>
      </p:pic>
      <p:sp>
        <p:nvSpPr>
          <p:cNvPr id="340" name="Google Shape;340;g1f1ac5112ac_0_42"/>
          <p:cNvSpPr txBox="1"/>
          <p:nvPr/>
        </p:nvSpPr>
        <p:spPr>
          <a:xfrm>
            <a:off x="361650" y="2738550"/>
            <a:ext cx="3098700" cy="3152700"/>
          </a:xfrm>
          <a:prstGeom prst="rect">
            <a:avLst/>
          </a:prstGeom>
          <a:noFill/>
          <a:ln>
            <a:noFill/>
          </a:ln>
        </p:spPr>
        <p:txBody>
          <a:bodyPr spcFirstLastPara="1" wrap="square" lIns="91425" tIns="91425" rIns="91425" bIns="91425" anchor="t" anchorCtr="0">
            <a:noAutofit/>
          </a:bodyPr>
          <a:lstStyle/>
          <a:p>
            <a:pPr marL="457200" lvl="0" indent="-431800" algn="l" rtl="0">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uphill</a:t>
            </a:r>
            <a:endParaRPr sz="3200">
              <a:solidFill>
                <a:schemeClr val="dk1"/>
              </a:solidFill>
              <a:latin typeface="Calibri"/>
              <a:ea typeface="Calibri"/>
              <a:cs typeface="Calibri"/>
              <a:sym typeface="Calibri"/>
            </a:endParaRPr>
          </a:p>
          <a:p>
            <a:pPr marL="457200" lvl="0" indent="-431800" algn="l" rtl="0">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downhill</a:t>
            </a:r>
            <a:endParaRPr sz="3200">
              <a:solidFill>
                <a:srgbClr val="FF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7" name="Google Shape;347;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4" name="Google Shape;354;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55" name="Google Shape;355;g27e576c1a67_0_796"/>
          <p:cNvSpPr txBox="1">
            <a:spLocks noGrp="1"/>
          </p:cNvSpPr>
          <p:nvPr>
            <p:ph type="ctrTitle" idx="4294967295"/>
          </p:nvPr>
        </p:nvSpPr>
        <p:spPr>
          <a:xfrm>
            <a:off x="609013" y="957038"/>
            <a:ext cx="8238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200" b="0" i="0" u="none" strike="noStrike" cap="none">
                <a:solidFill>
                  <a:schemeClr val="dk1"/>
                </a:solidFill>
                <a:latin typeface="Calibri"/>
                <a:ea typeface="Calibri"/>
                <a:cs typeface="Calibri"/>
                <a:sym typeface="Calibri"/>
              </a:rPr>
              <a:t>This is an example of a</a:t>
            </a:r>
            <a:r>
              <a:rPr lang="en-US" sz="3200"/>
              <a:t> river</a:t>
            </a:r>
            <a:r>
              <a:rPr lang="en-US" sz="3200" b="0" i="0" u="none" strike="noStrike" cap="none">
                <a:solidFill>
                  <a:schemeClr val="dk1"/>
                </a:solidFill>
                <a:latin typeface="Calibri"/>
                <a:ea typeface="Calibri"/>
                <a:cs typeface="Calibri"/>
                <a:sym typeface="Calibri"/>
              </a:rPr>
              <a:t>. It is a </a:t>
            </a:r>
            <a:r>
              <a:rPr lang="en-US" sz="3200"/>
              <a:t>long, winding stream of water that constantly moves</a:t>
            </a:r>
            <a:r>
              <a:rPr lang="en-US" sz="3200" b="0" i="0" u="none" strike="noStrike" cap="none">
                <a:solidFill>
                  <a:schemeClr val="dk1"/>
                </a:solidFill>
                <a:latin typeface="Calibri"/>
                <a:ea typeface="Calibri"/>
                <a:cs typeface="Calibri"/>
                <a:sym typeface="Calibri"/>
              </a:rPr>
              <a:t>.</a:t>
            </a: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2400" b="0" i="0" u="none" strike="noStrike" cap="none">
              <a:solidFill>
                <a:schemeClr val="dk1"/>
              </a:solidFill>
              <a:latin typeface="Calibri"/>
              <a:ea typeface="Calibri"/>
              <a:cs typeface="Calibri"/>
              <a:sym typeface="Calibri"/>
            </a:endParaRPr>
          </a:p>
        </p:txBody>
      </p:sp>
      <p:pic>
        <p:nvPicPr>
          <p:cNvPr id="356" name="Google Shape;356;g27e576c1a67_0_796"/>
          <p:cNvPicPr preferRelativeResize="0"/>
          <p:nvPr/>
        </p:nvPicPr>
        <p:blipFill>
          <a:blip r:embed="rId5">
            <a:alphaModFix/>
          </a:blip>
          <a:stretch>
            <a:fillRect/>
          </a:stretch>
        </p:blipFill>
        <p:spPr>
          <a:xfrm>
            <a:off x="1823075" y="2178563"/>
            <a:ext cx="5497846" cy="412616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b790e7f309_0_6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3" name="Google Shape;363;g2b790e7f309_0_61"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364" name="Google Shape;364;g2b790e7f309_0_61"/>
          <p:cNvSpPr txBox="1">
            <a:spLocks noGrp="1"/>
          </p:cNvSpPr>
          <p:nvPr>
            <p:ph type="ctrTitle" idx="4294967295"/>
          </p:nvPr>
        </p:nvSpPr>
        <p:spPr>
          <a:xfrm>
            <a:off x="728450" y="676225"/>
            <a:ext cx="8238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200" b="0" i="0" u="none" strike="noStrike" cap="none">
                <a:solidFill>
                  <a:schemeClr val="dk1"/>
                </a:solidFill>
                <a:latin typeface="Calibri"/>
                <a:ea typeface="Calibri"/>
                <a:cs typeface="Calibri"/>
                <a:sym typeface="Calibri"/>
              </a:rPr>
              <a:t>This is also an example of an </a:t>
            </a:r>
            <a:r>
              <a:rPr lang="en-US" sz="3200"/>
              <a:t>river</a:t>
            </a:r>
            <a:r>
              <a:rPr lang="en-US" sz="3200" b="0" i="0" u="none" strike="noStrike" cap="none">
                <a:solidFill>
                  <a:schemeClr val="dk1"/>
                </a:solidFill>
                <a:latin typeface="Calibri"/>
                <a:ea typeface="Calibri"/>
                <a:cs typeface="Calibri"/>
                <a:sym typeface="Calibri"/>
              </a:rPr>
              <a:t>. Again, it is </a:t>
            </a:r>
            <a:r>
              <a:rPr lang="en-US" sz="3200"/>
              <a:t>long, winding stream of water that constantly moves.</a:t>
            </a:r>
            <a:endParaRPr sz="3200" b="0" i="0" u="none" strike="noStrike" cap="none">
              <a:solidFill>
                <a:schemeClr val="dk1"/>
              </a:solidFill>
              <a:latin typeface="Calibri"/>
              <a:ea typeface="Calibri"/>
              <a:cs typeface="Calibri"/>
              <a:sym typeface="Calibri"/>
            </a:endParaRPr>
          </a:p>
        </p:txBody>
      </p:sp>
      <p:sp>
        <p:nvSpPr>
          <p:cNvPr id="365" name="Google Shape;365;g2b790e7f309_0_61"/>
          <p:cNvSpPr txBox="1"/>
          <p:nvPr/>
        </p:nvSpPr>
        <p:spPr>
          <a:xfrm>
            <a:off x="5418950" y="5833175"/>
            <a:ext cx="16026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Photo: Georgia Coast Atlas</a:t>
            </a:r>
            <a:endParaRPr sz="1000" b="0" i="0" u="none" strike="noStrike" cap="none">
              <a:solidFill>
                <a:schemeClr val="lt1"/>
              </a:solidFill>
              <a:latin typeface="Calibri"/>
              <a:ea typeface="Calibri"/>
              <a:cs typeface="Calibri"/>
              <a:sym typeface="Calibri"/>
            </a:endParaRPr>
          </a:p>
        </p:txBody>
      </p:sp>
      <p:pic>
        <p:nvPicPr>
          <p:cNvPr id="366" name="Google Shape;366;g2b790e7f309_0_61"/>
          <p:cNvPicPr preferRelativeResize="0"/>
          <p:nvPr/>
        </p:nvPicPr>
        <p:blipFill>
          <a:blip r:embed="rId5">
            <a:alphaModFix/>
          </a:blip>
          <a:stretch>
            <a:fillRect/>
          </a:stretch>
        </p:blipFill>
        <p:spPr>
          <a:xfrm>
            <a:off x="1341275" y="2340725"/>
            <a:ext cx="6461450" cy="38743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9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2700" b="0" i="0" u="none" strike="noStrike" cap="none">
                <a:solidFill>
                  <a:srgbClr val="374151"/>
                </a:solidFill>
                <a:highlight>
                  <a:srgbClr val="FFFFFF"/>
                </a:highlight>
                <a:latin typeface="Roboto"/>
                <a:ea typeface="Roboto"/>
                <a:cs typeface="Roboto"/>
                <a:sym typeface="Roboto"/>
              </a:rPr>
              <a:t>What are the differences between lakes, oceans, ponds, reservoirs, and rivers?</a:t>
            </a:r>
            <a:endParaRPr sz="2900" b="0" i="0" u="none" strike="noStrike" cap="non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a:stretch/>
        </p:blipFill>
        <p:spPr>
          <a:xfrm>
            <a:off x="2243200" y="1852200"/>
            <a:ext cx="2187443" cy="1459751"/>
          </a:xfrm>
          <a:prstGeom prst="rect">
            <a:avLst/>
          </a:prstGeom>
          <a:noFill/>
          <a:ln>
            <a:noFill/>
          </a:ln>
        </p:spPr>
      </p:pic>
      <p:pic>
        <p:nvPicPr>
          <p:cNvPr id="137" name="Google Shape;137;g27e68c1a8e3_0_0"/>
          <p:cNvPicPr preferRelativeResize="0"/>
          <p:nvPr/>
        </p:nvPicPr>
        <p:blipFill rotWithShape="1">
          <a:blip r:embed="rId5">
            <a:alphaModFix/>
          </a:blip>
          <a:srcRect/>
          <a:stretch/>
        </p:blipFill>
        <p:spPr>
          <a:xfrm>
            <a:off x="4704000" y="1852213"/>
            <a:ext cx="2185416" cy="1459751"/>
          </a:xfrm>
          <a:prstGeom prst="rect">
            <a:avLst/>
          </a:prstGeom>
          <a:noFill/>
          <a:ln>
            <a:noFill/>
          </a:ln>
        </p:spPr>
      </p:pic>
      <p:pic>
        <p:nvPicPr>
          <p:cNvPr id="138" name="Google Shape;138;g27e68c1a8e3_0_0"/>
          <p:cNvPicPr preferRelativeResize="0"/>
          <p:nvPr/>
        </p:nvPicPr>
        <p:blipFill rotWithShape="1">
          <a:blip r:embed="rId6">
            <a:alphaModFix/>
          </a:blip>
          <a:srcRect/>
          <a:stretch/>
        </p:blipFill>
        <p:spPr>
          <a:xfrm>
            <a:off x="5564248" y="3531019"/>
            <a:ext cx="2185419" cy="1463040"/>
          </a:xfrm>
          <a:prstGeom prst="rect">
            <a:avLst/>
          </a:prstGeom>
          <a:noFill/>
          <a:ln>
            <a:noFill/>
          </a:ln>
        </p:spPr>
      </p:pic>
      <p:pic>
        <p:nvPicPr>
          <p:cNvPr id="139" name="Google Shape;139;g27e68c1a8e3_0_0"/>
          <p:cNvPicPr preferRelativeResize="0"/>
          <p:nvPr/>
        </p:nvPicPr>
        <p:blipFill rotWithShape="1">
          <a:blip r:embed="rId7">
            <a:alphaModFix/>
          </a:blip>
          <a:srcRect/>
          <a:stretch/>
        </p:blipFill>
        <p:spPr>
          <a:xfrm>
            <a:off x="1341250" y="3531019"/>
            <a:ext cx="2185416" cy="1463039"/>
          </a:xfrm>
          <a:prstGeom prst="rect">
            <a:avLst/>
          </a:prstGeom>
          <a:noFill/>
          <a:ln>
            <a:noFill/>
          </a:ln>
        </p:spPr>
      </p:pic>
      <p:pic>
        <p:nvPicPr>
          <p:cNvPr id="140" name="Google Shape;140;g27e68c1a8e3_0_0"/>
          <p:cNvPicPr preferRelativeResize="0"/>
          <p:nvPr/>
        </p:nvPicPr>
        <p:blipFill rotWithShape="1">
          <a:blip r:embed="rId8">
            <a:alphaModFix/>
          </a:blip>
          <a:srcRect/>
          <a:stretch/>
        </p:blipFill>
        <p:spPr>
          <a:xfrm>
            <a:off x="3479288" y="5090898"/>
            <a:ext cx="2185415" cy="1463039"/>
          </a:xfrm>
          <a:prstGeom prst="rect">
            <a:avLst/>
          </a:prstGeom>
          <a:noFill/>
          <a:ln>
            <a:noFill/>
          </a:ln>
        </p:spPr>
      </p:pic>
      <p:pic>
        <p:nvPicPr>
          <p:cNvPr id="141" name="Google Shape;141;g27e68c1a8e3_0_0"/>
          <p:cNvPicPr preferRelativeResize="0"/>
          <p:nvPr/>
        </p:nvPicPr>
        <p:blipFill rotWithShape="1">
          <a:blip r:embed="rId9">
            <a:alphaModFix/>
          </a:blip>
          <a:srcRect/>
          <a:stretch/>
        </p:blipFill>
        <p:spPr>
          <a:xfrm>
            <a:off x="3848138" y="3565211"/>
            <a:ext cx="1394650" cy="1394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3" name="Google Shape;373;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0" name="Google Shape;380;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81" name="Google Shape;381;g25e11802ac4_0_864"/>
          <p:cNvSpPr txBox="1">
            <a:spLocks noGrp="1"/>
          </p:cNvSpPr>
          <p:nvPr>
            <p:ph type="ctrTitle" idx="4294967295"/>
          </p:nvPr>
        </p:nvSpPr>
        <p:spPr>
          <a:xfrm>
            <a:off x="366825" y="528250"/>
            <a:ext cx="8615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200" b="0" i="0" u="none" strike="noStrike" cap="none">
                <a:solidFill>
                  <a:schemeClr val="dk1"/>
                </a:solidFill>
                <a:latin typeface="Calibri"/>
                <a:ea typeface="Calibri"/>
                <a:cs typeface="Calibri"/>
                <a:sym typeface="Calibri"/>
              </a:rPr>
              <a:t>This is not a</a:t>
            </a:r>
            <a:r>
              <a:rPr lang="en-US" sz="3200"/>
              <a:t> river</a:t>
            </a:r>
            <a:r>
              <a:rPr lang="en-US" sz="3200" b="0" i="0" u="none" strike="noStrike" cap="none">
                <a:solidFill>
                  <a:schemeClr val="dk1"/>
                </a:solidFill>
                <a:latin typeface="Calibri"/>
                <a:ea typeface="Calibri"/>
                <a:cs typeface="Calibri"/>
                <a:sym typeface="Calibri"/>
              </a:rPr>
              <a:t>. </a:t>
            </a:r>
            <a:r>
              <a:rPr lang="en-US" sz="3200"/>
              <a:t>It is </a:t>
            </a:r>
            <a:r>
              <a:rPr lang="en-US" sz="3200" u="sng"/>
              <a:t>not</a:t>
            </a:r>
            <a:r>
              <a:rPr lang="en-US" sz="3200"/>
              <a:t> a long, winding stream of water that is constantly moving.</a:t>
            </a:r>
            <a:endParaRPr sz="3200" b="0" i="0" u="none" strike="noStrike" cap="none">
              <a:solidFill>
                <a:schemeClr val="dk1"/>
              </a:solidFill>
              <a:latin typeface="Calibri"/>
              <a:ea typeface="Calibri"/>
              <a:cs typeface="Calibri"/>
              <a:sym typeface="Calibri"/>
            </a:endParaRPr>
          </a:p>
        </p:txBody>
      </p:sp>
      <p:pic>
        <p:nvPicPr>
          <p:cNvPr id="382" name="Google Shape;382;g25e11802ac4_0_864"/>
          <p:cNvPicPr preferRelativeResize="0"/>
          <p:nvPr/>
        </p:nvPicPr>
        <p:blipFill rotWithShape="1">
          <a:blip r:embed="rId5">
            <a:alphaModFix/>
          </a:blip>
          <a:srcRect/>
          <a:stretch/>
        </p:blipFill>
        <p:spPr>
          <a:xfrm>
            <a:off x="1195150" y="1998250"/>
            <a:ext cx="6753675" cy="45069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390" name="Google Shape;390;g25e11802ac4_0_780"/>
          <p:cNvSpPr txBox="1">
            <a:spLocks noGrp="1"/>
          </p:cNvSpPr>
          <p:nvPr>
            <p:ph type="ctrTitle" idx="4294967295"/>
          </p:nvPr>
        </p:nvSpPr>
        <p:spPr>
          <a:xfrm>
            <a:off x="336750" y="551275"/>
            <a:ext cx="8650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3200" b="0" i="0" u="none" strike="noStrike" cap="none">
                <a:solidFill>
                  <a:schemeClr val="dk1"/>
                </a:solidFill>
                <a:latin typeface="Calibri"/>
                <a:ea typeface="Calibri"/>
                <a:cs typeface="Calibri"/>
                <a:sym typeface="Calibri"/>
              </a:rPr>
              <a:t>This is also not a</a:t>
            </a:r>
            <a:r>
              <a:rPr lang="en-US" sz="3200"/>
              <a:t> river</a:t>
            </a:r>
            <a:r>
              <a:rPr lang="en-US" sz="3200" b="0" i="0" u="none" strike="noStrike" cap="none">
                <a:solidFill>
                  <a:schemeClr val="dk1"/>
                </a:solidFill>
                <a:latin typeface="Calibri"/>
                <a:ea typeface="Calibri"/>
                <a:cs typeface="Calibri"/>
                <a:sym typeface="Calibri"/>
              </a:rPr>
              <a:t>. It is </a:t>
            </a:r>
            <a:r>
              <a:rPr lang="en-US" sz="3200" b="0" i="0" u="sng" strike="noStrike" cap="none">
                <a:solidFill>
                  <a:schemeClr val="dk1"/>
                </a:solidFill>
                <a:latin typeface="Calibri"/>
                <a:ea typeface="Calibri"/>
                <a:cs typeface="Calibri"/>
                <a:sym typeface="Calibri"/>
              </a:rPr>
              <a:t>not</a:t>
            </a:r>
            <a:r>
              <a:rPr lang="en-US" sz="3200" b="0" i="0" u="none" strike="noStrike" cap="none">
                <a:solidFill>
                  <a:schemeClr val="dk1"/>
                </a:solidFill>
                <a:latin typeface="Calibri"/>
                <a:ea typeface="Calibri"/>
                <a:cs typeface="Calibri"/>
                <a:sym typeface="Calibri"/>
              </a:rPr>
              <a:t> a </a:t>
            </a:r>
            <a:r>
              <a:rPr lang="en-US" sz="3200"/>
              <a:t>long, winding stream of water that is constantly moving</a:t>
            </a:r>
            <a:r>
              <a:rPr lang="en-US" sz="3200" b="0" i="0" u="none" strike="noStrike" cap="none">
                <a:solidFill>
                  <a:schemeClr val="dk1"/>
                </a:solidFill>
                <a:latin typeface="Calibri"/>
                <a:ea typeface="Calibri"/>
                <a:cs typeface="Calibri"/>
                <a:sym typeface="Calibri"/>
              </a:rPr>
              <a:t>. </a:t>
            </a:r>
            <a:endParaRPr sz="3200" b="0" i="0" u="none" strike="noStrike" cap="none">
              <a:solidFill>
                <a:schemeClr val="dk1"/>
              </a:solidFill>
              <a:latin typeface="Calibri"/>
              <a:ea typeface="Calibri"/>
              <a:cs typeface="Calibri"/>
              <a:sym typeface="Calibri"/>
            </a:endParaRPr>
          </a:p>
        </p:txBody>
      </p:sp>
      <p:pic>
        <p:nvPicPr>
          <p:cNvPr id="391" name="Google Shape;391;g25e11802ac4_0_780"/>
          <p:cNvPicPr preferRelativeResize="0"/>
          <p:nvPr/>
        </p:nvPicPr>
        <p:blipFill rotWithShape="1">
          <a:blip r:embed="rId5">
            <a:alphaModFix/>
          </a:blip>
          <a:srcRect/>
          <a:stretch/>
        </p:blipFill>
        <p:spPr>
          <a:xfrm>
            <a:off x="1640563" y="1968150"/>
            <a:ext cx="6042568" cy="45319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7430209113_0_1469"/>
          <p:cNvSpPr txBox="1"/>
          <p:nvPr/>
        </p:nvSpPr>
        <p:spPr>
          <a:xfrm>
            <a:off x="1028700" y="424771"/>
            <a:ext cx="767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a</a:t>
            </a:r>
            <a:r>
              <a:rPr lang="en-US" sz="3600">
                <a:solidFill>
                  <a:schemeClr val="dk1"/>
                </a:solidFill>
                <a:latin typeface="Calibri"/>
                <a:ea typeface="Calibri"/>
                <a:cs typeface="Calibri"/>
                <a:sym typeface="Calibri"/>
              </a:rPr>
              <a:t> river</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04" name="Google Shape;404;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06" name="Google Shape;406;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07" name="Google Shape;407;g27430209113_0_1469"/>
          <p:cNvPicPr preferRelativeResize="0"/>
          <p:nvPr/>
        </p:nvPicPr>
        <p:blipFill>
          <a:blip r:embed="rId5">
            <a:alphaModFix/>
          </a:blip>
          <a:stretch>
            <a:fillRect/>
          </a:stretch>
        </p:blipFill>
        <p:spPr>
          <a:xfrm>
            <a:off x="311700" y="2874188"/>
            <a:ext cx="3973051" cy="2382275"/>
          </a:xfrm>
          <a:prstGeom prst="rect">
            <a:avLst/>
          </a:prstGeom>
          <a:noFill/>
          <a:ln>
            <a:noFill/>
          </a:ln>
        </p:spPr>
      </p:pic>
      <p:pic>
        <p:nvPicPr>
          <p:cNvPr id="408" name="Google Shape;408;g27430209113_0_1469"/>
          <p:cNvPicPr preferRelativeResize="0"/>
          <p:nvPr/>
        </p:nvPicPr>
        <p:blipFill rotWithShape="1">
          <a:blip r:embed="rId6">
            <a:alphaModFix/>
          </a:blip>
          <a:srcRect/>
          <a:stretch/>
        </p:blipFill>
        <p:spPr>
          <a:xfrm>
            <a:off x="4904288" y="2799562"/>
            <a:ext cx="3793526" cy="25315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1f1ac5112ac_0_55"/>
          <p:cNvSpPr/>
          <p:nvPr/>
        </p:nvSpPr>
        <p:spPr>
          <a:xfrm>
            <a:off x="147213" y="1548038"/>
            <a:ext cx="4302000" cy="5034600"/>
          </a:xfrm>
          <a:prstGeom prst="roundRect">
            <a:avLst>
              <a:gd name="adj" fmla="val 16667"/>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15" name="Google Shape;415;g1f1ac5112ac_0_55"/>
          <p:cNvSpPr txBox="1"/>
          <p:nvPr/>
        </p:nvSpPr>
        <p:spPr>
          <a:xfrm>
            <a:off x="1028700" y="424771"/>
            <a:ext cx="767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a</a:t>
            </a:r>
            <a:r>
              <a:rPr lang="en-US" sz="3600">
                <a:solidFill>
                  <a:schemeClr val="dk1"/>
                </a:solidFill>
                <a:latin typeface="Calibri"/>
                <a:ea typeface="Calibri"/>
                <a:cs typeface="Calibri"/>
                <a:sym typeface="Calibri"/>
              </a:rPr>
              <a:t> river</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16" name="Google Shape;416;g1f1ac5112ac_0_5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 name="Google Shape;417;g1f1ac5112ac_0_55"/>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18" name="Google Shape;418;g1f1ac5112ac_0_55"/>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19" name="Google Shape;419;g1f1ac5112ac_0_55"/>
          <p:cNvPicPr preferRelativeResize="0"/>
          <p:nvPr/>
        </p:nvPicPr>
        <p:blipFill>
          <a:blip r:embed="rId5">
            <a:alphaModFix/>
          </a:blip>
          <a:stretch>
            <a:fillRect/>
          </a:stretch>
        </p:blipFill>
        <p:spPr>
          <a:xfrm>
            <a:off x="311700" y="2874188"/>
            <a:ext cx="3973051" cy="2382275"/>
          </a:xfrm>
          <a:prstGeom prst="rect">
            <a:avLst/>
          </a:prstGeom>
          <a:noFill/>
          <a:ln>
            <a:noFill/>
          </a:ln>
        </p:spPr>
      </p:pic>
      <p:pic>
        <p:nvPicPr>
          <p:cNvPr id="420" name="Google Shape;420;g1f1ac5112ac_0_55"/>
          <p:cNvPicPr preferRelativeResize="0"/>
          <p:nvPr/>
        </p:nvPicPr>
        <p:blipFill rotWithShape="1">
          <a:blip r:embed="rId6">
            <a:alphaModFix/>
          </a:blip>
          <a:srcRect/>
          <a:stretch/>
        </p:blipFill>
        <p:spPr>
          <a:xfrm>
            <a:off x="4904288" y="2799562"/>
            <a:ext cx="3793526" cy="25315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27" name="Google Shape;427;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a613fe29c9_2_9"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2a613fe29c9_2_9"/>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River</a:t>
            </a:r>
            <a:r>
              <a:rPr lang="en-US" b="1">
                <a:solidFill>
                  <a:schemeClr val="dk1"/>
                </a:solidFill>
              </a:rPr>
              <a:t>: </a:t>
            </a:r>
            <a:r>
              <a:rPr lang="en-US">
                <a:solidFill>
                  <a:schemeClr val="dk1"/>
                </a:solidFill>
              </a:rPr>
              <a:t>A long, winding stream of water that constantly moves.</a:t>
            </a:r>
            <a:endParaRPr>
              <a:solidFill>
                <a:schemeClr val="dk1"/>
              </a:solidFill>
            </a:endParaRPr>
          </a:p>
        </p:txBody>
      </p:sp>
      <p:pic>
        <p:nvPicPr>
          <p:cNvPr id="435" name="Google Shape;435;g2a613fe29c9_2_9"/>
          <p:cNvPicPr preferRelativeResize="0"/>
          <p:nvPr/>
        </p:nvPicPr>
        <p:blipFill rotWithShape="1">
          <a:blip r:embed="rId4">
            <a:alphaModFix/>
          </a:blip>
          <a:srcRect/>
          <a:stretch/>
        </p:blipFill>
        <p:spPr>
          <a:xfrm>
            <a:off x="1394362" y="1970775"/>
            <a:ext cx="6355275" cy="42545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42" name="Google Shape;442;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43" name="Google Shape;443;g25e11802ac4_0_1976"/>
          <p:cNvCxnSpPr>
            <a:stCxn id="444" idx="4"/>
            <a:endCxn id="441"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45" name="Google Shape;445;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46" name="Google Shape;446;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44" name="Google Shape;444;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3" name="Google Shape;453;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54" name="Google Shape;454;g25e11802ac4_0_1886"/>
          <p:cNvCxnSpPr>
            <a:stCxn id="455" idx="4"/>
            <a:endCxn id="45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56" name="Google Shape;456;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57" name="Google Shape;457;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55" name="Google Shape;455;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8" name="Google Shape;458;g25e11802ac4_0_1886"/>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River</a:t>
            </a:r>
            <a:endParaRPr sz="700" b="0" i="0" u="none" strike="noStrike" cap="none">
              <a:solidFill>
                <a:srgbClr val="000000"/>
              </a:solidFill>
              <a:latin typeface="Arial"/>
              <a:ea typeface="Arial"/>
              <a:cs typeface="Arial"/>
              <a:sym typeface="Arial"/>
            </a:endParaRPr>
          </a:p>
        </p:txBody>
      </p:sp>
      <p:sp>
        <p:nvSpPr>
          <p:cNvPr id="459" name="Google Shape;459;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60" name="Google Shape;460;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61" name="Google Shape;461;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62" name="Google Shape;462;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river</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sp>
        <p:nvSpPr>
          <p:cNvPr id="463" name="Google Shape;463;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64" name="Google Shape;464;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65" name="Google Shape;465;g25e11802ac4_0_1886"/>
          <p:cNvCxnSpPr>
            <a:stCxn id="466" idx="4"/>
            <a:endCxn id="46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67" name="Google Shape;467;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68" name="Google Shape;468;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66" name="Google Shape;466;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5" name="Google Shape;475;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76" name="Google Shape;476;g2a613fe29c9_2_20"/>
          <p:cNvCxnSpPr>
            <a:stCxn id="477" idx="4"/>
            <a:endCxn id="47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78" name="Google Shape;478;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79" name="Google Shape;479;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77" name="Google Shape;477;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80" name="Google Shape;480;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river</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481" name="Google Shape;481;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482" name="Google Shape;482;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483" name="Google Shape;483;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484" name="Google Shape;484;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485" name="Google Shape;485;g2a613fe29c9_2_20"/>
          <p:cNvPicPr preferRelativeResize="0"/>
          <p:nvPr/>
        </p:nvPicPr>
        <p:blipFill rotWithShape="1">
          <a:blip r:embed="rId3">
            <a:alphaModFix/>
          </a:blip>
          <a:srcRect/>
          <a:stretch/>
        </p:blipFill>
        <p:spPr>
          <a:xfrm>
            <a:off x="1050995" y="1834850"/>
            <a:ext cx="2720884" cy="1815724"/>
          </a:xfrm>
          <a:prstGeom prst="rect">
            <a:avLst/>
          </a:prstGeom>
          <a:noFill/>
          <a:ln>
            <a:noFill/>
          </a:ln>
        </p:spPr>
      </p:pic>
      <p:pic>
        <p:nvPicPr>
          <p:cNvPr id="486" name="Google Shape;486;g2a613fe29c9_2_20"/>
          <p:cNvPicPr preferRelativeResize="0"/>
          <p:nvPr/>
        </p:nvPicPr>
        <p:blipFill rotWithShape="1">
          <a:blip r:embed="rId4">
            <a:alphaModFix/>
          </a:blip>
          <a:srcRect/>
          <a:stretch/>
        </p:blipFill>
        <p:spPr>
          <a:xfrm>
            <a:off x="5585175" y="1831975"/>
            <a:ext cx="2712285" cy="1815725"/>
          </a:xfrm>
          <a:prstGeom prst="rect">
            <a:avLst/>
          </a:prstGeom>
          <a:noFill/>
          <a:ln>
            <a:noFill/>
          </a:ln>
        </p:spPr>
      </p:pic>
      <p:pic>
        <p:nvPicPr>
          <p:cNvPr id="487" name="Google Shape;487;g2a613fe29c9_2_20"/>
          <p:cNvPicPr preferRelativeResize="0"/>
          <p:nvPr/>
        </p:nvPicPr>
        <p:blipFill rotWithShape="1">
          <a:blip r:embed="rId5">
            <a:alphaModFix/>
          </a:blip>
          <a:srcRect/>
          <a:stretch/>
        </p:blipFill>
        <p:spPr>
          <a:xfrm>
            <a:off x="1051000" y="4345750"/>
            <a:ext cx="2712252" cy="1815725"/>
          </a:xfrm>
          <a:prstGeom prst="rect">
            <a:avLst/>
          </a:prstGeom>
          <a:noFill/>
          <a:ln>
            <a:noFill/>
          </a:ln>
        </p:spPr>
      </p:pic>
      <p:pic>
        <p:nvPicPr>
          <p:cNvPr id="488" name="Google Shape;488;g2a613fe29c9_2_20"/>
          <p:cNvPicPr preferRelativeResize="0"/>
          <p:nvPr/>
        </p:nvPicPr>
        <p:blipFill rotWithShape="1">
          <a:blip r:embed="rId6">
            <a:alphaModFix/>
          </a:blip>
          <a:srcRect/>
          <a:stretch/>
        </p:blipFill>
        <p:spPr>
          <a:xfrm>
            <a:off x="5585202" y="4345750"/>
            <a:ext cx="2712245" cy="18157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1f1ac5112ac_0_6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5" name="Google Shape;495;g1f1ac5112ac_0_6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96" name="Google Shape;496;g1f1ac5112ac_0_69"/>
          <p:cNvCxnSpPr>
            <a:stCxn id="497" idx="4"/>
            <a:endCxn id="49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1f1ac5112ac_0_6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99" name="Google Shape;499;g1f1ac5112ac_0_6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97" name="Google Shape;497;g1f1ac5112ac_0_6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0" name="Google Shape;500;g1f1ac5112ac_0_69"/>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river</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01" name="Google Shape;501;g1f1ac5112ac_0_6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02" name="Google Shape;502;g1f1ac5112ac_0_6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03" name="Google Shape;503;g1f1ac5112ac_0_6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04" name="Google Shape;504;g1f1ac5112ac_0_6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05" name="Google Shape;505;g1f1ac5112ac_0_69"/>
          <p:cNvPicPr preferRelativeResize="0"/>
          <p:nvPr/>
        </p:nvPicPr>
        <p:blipFill rotWithShape="1">
          <a:blip r:embed="rId3">
            <a:alphaModFix/>
          </a:blip>
          <a:srcRect/>
          <a:stretch/>
        </p:blipFill>
        <p:spPr>
          <a:xfrm>
            <a:off x="1050995" y="1834850"/>
            <a:ext cx="2720884" cy="1815724"/>
          </a:xfrm>
          <a:prstGeom prst="rect">
            <a:avLst/>
          </a:prstGeom>
          <a:noFill/>
          <a:ln>
            <a:noFill/>
          </a:ln>
        </p:spPr>
      </p:pic>
      <p:pic>
        <p:nvPicPr>
          <p:cNvPr id="506" name="Google Shape;506;g1f1ac5112ac_0_69"/>
          <p:cNvPicPr preferRelativeResize="0"/>
          <p:nvPr/>
        </p:nvPicPr>
        <p:blipFill rotWithShape="1">
          <a:blip r:embed="rId4">
            <a:alphaModFix/>
          </a:blip>
          <a:srcRect/>
          <a:stretch/>
        </p:blipFill>
        <p:spPr>
          <a:xfrm>
            <a:off x="5585175" y="1831975"/>
            <a:ext cx="2712285" cy="1815725"/>
          </a:xfrm>
          <a:prstGeom prst="rect">
            <a:avLst/>
          </a:prstGeom>
          <a:noFill/>
          <a:ln>
            <a:noFill/>
          </a:ln>
        </p:spPr>
      </p:pic>
      <p:pic>
        <p:nvPicPr>
          <p:cNvPr id="507" name="Google Shape;507;g1f1ac5112ac_0_69"/>
          <p:cNvPicPr preferRelativeResize="0"/>
          <p:nvPr/>
        </p:nvPicPr>
        <p:blipFill rotWithShape="1">
          <a:blip r:embed="rId5">
            <a:alphaModFix/>
          </a:blip>
          <a:srcRect/>
          <a:stretch/>
        </p:blipFill>
        <p:spPr>
          <a:xfrm>
            <a:off x="1051000" y="4345750"/>
            <a:ext cx="2712252" cy="1815725"/>
          </a:xfrm>
          <a:prstGeom prst="rect">
            <a:avLst/>
          </a:prstGeom>
          <a:noFill/>
          <a:ln>
            <a:noFill/>
          </a:ln>
        </p:spPr>
      </p:pic>
      <p:pic>
        <p:nvPicPr>
          <p:cNvPr id="508" name="Google Shape;508;g1f1ac5112ac_0_69"/>
          <p:cNvPicPr preferRelativeResize="0"/>
          <p:nvPr/>
        </p:nvPicPr>
        <p:blipFill rotWithShape="1">
          <a:blip r:embed="rId6">
            <a:alphaModFix/>
          </a:blip>
          <a:srcRect/>
          <a:stretch/>
        </p:blipFill>
        <p:spPr>
          <a:xfrm>
            <a:off x="5585202" y="4345750"/>
            <a:ext cx="2712245" cy="1815726"/>
          </a:xfrm>
          <a:prstGeom prst="rect">
            <a:avLst/>
          </a:prstGeom>
          <a:noFill/>
          <a:ln>
            <a:noFill/>
          </a:ln>
        </p:spPr>
      </p:pic>
      <p:sp>
        <p:nvSpPr>
          <p:cNvPr id="509" name="Google Shape;509;g1f1ac5112ac_0_69"/>
          <p:cNvSpPr/>
          <p:nvPr/>
        </p:nvSpPr>
        <p:spPr>
          <a:xfrm>
            <a:off x="4948713" y="3998424"/>
            <a:ext cx="3985200" cy="2510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2108"/>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21" name="Google Shape;521;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22" name="Google Shape;522;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23" name="Google Shape;523;g25e11802ac4_0_2108"/>
          <p:cNvCxnSpPr>
            <a:stCxn id="524" idx="4"/>
            <a:endCxn id="521"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25" name="Google Shape;525;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26" name="Google Shape;526;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24" name="Google Shape;524;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7" name="Google Shape;527;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28" name="Google Shape;528;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29" name="Google Shape;529;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30" name="Google Shape;530;g25e11802ac4_0_2108"/>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River</a:t>
            </a:r>
            <a:endParaRPr sz="700" b="0" i="0" u="none" strike="noStrike" cap="none">
              <a:solidFill>
                <a:srgbClr val="000000"/>
              </a:solidFill>
              <a:latin typeface="Arial"/>
              <a:ea typeface="Arial"/>
              <a:cs typeface="Arial"/>
              <a:sym typeface="Arial"/>
            </a:endParaRPr>
          </a:p>
        </p:txBody>
      </p:sp>
      <p:sp>
        <p:nvSpPr>
          <p:cNvPr id="531" name="Google Shape;531;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river</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532" name="Google Shape;532;g25e11802ac4_0_2108"/>
          <p:cNvPicPr preferRelativeResize="0"/>
          <p:nvPr/>
        </p:nvPicPr>
        <p:blipFill rotWithShape="1">
          <a:blip r:embed="rId3">
            <a:alphaModFix/>
          </a:blip>
          <a:srcRect/>
          <a:stretch/>
        </p:blipFill>
        <p:spPr>
          <a:xfrm>
            <a:off x="5921077" y="1045975"/>
            <a:ext cx="2712245" cy="18157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39" name="Google Shape;539;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0" name="Google Shape;540;g25e11802ac4_0_2130"/>
          <p:cNvCxnSpPr>
            <a:stCxn id="541" idx="4"/>
            <a:endCxn id="53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2" name="Google Shape;542;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3" name="Google Shape;543;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1" name="Google Shape;541;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4" name="Google Shape;544;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a:t>
            </a:r>
            <a:r>
              <a:rPr lang="en-US" sz="3000">
                <a:latin typeface="Calibri"/>
                <a:ea typeface="Calibri"/>
                <a:cs typeface="Calibri"/>
                <a:sym typeface="Calibri"/>
              </a:rPr>
              <a:t> </a:t>
            </a:r>
            <a:r>
              <a:rPr lang="en-US" sz="3000" b="1">
                <a:latin typeface="Calibri"/>
                <a:ea typeface="Calibri"/>
                <a:cs typeface="Calibri"/>
                <a:sym typeface="Calibri"/>
              </a:rPr>
              <a:t>river</a:t>
            </a:r>
            <a:r>
              <a:rPr lang="en-US" sz="3000">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45" name="Google Shape;545;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546" name="Google Shape;546;g25e11802ac4_0_213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A giant body of saltwater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7" name="Google Shape;547;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8" name="Google Shape;548;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man-made, large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49" name="Google Shape;549;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0" name="Google Shape;550;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1" name="Google Shape;551;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2" name="Google Shape;552;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53" name="Google Shape;553;g25e11802ac4_0_2130"/>
          <p:cNvSpPr txBox="1"/>
          <p:nvPr/>
        </p:nvSpPr>
        <p:spPr>
          <a:xfrm>
            <a:off x="1036257" y="3046346"/>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1f1ac5112ac_0_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0" name="Google Shape;560;g1f1ac5112ac_0_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1" name="Google Shape;561;g1f1ac5112ac_0_92"/>
          <p:cNvCxnSpPr>
            <a:stCxn id="562" idx="4"/>
            <a:endCxn id="55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3" name="Google Shape;563;g1f1ac5112ac_0_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64" name="Google Shape;564;g1f1ac5112ac_0_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2" name="Google Shape;562;g1f1ac5112ac_0_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65" name="Google Shape;565;g1f1ac5112ac_0_92"/>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a:t>
            </a:r>
            <a:r>
              <a:rPr lang="en-US" sz="3000">
                <a:latin typeface="Calibri"/>
                <a:ea typeface="Calibri"/>
                <a:cs typeface="Calibri"/>
                <a:sym typeface="Calibri"/>
              </a:rPr>
              <a:t> </a:t>
            </a:r>
            <a:r>
              <a:rPr lang="en-US" sz="3000" b="1">
                <a:latin typeface="Calibri"/>
                <a:ea typeface="Calibri"/>
                <a:cs typeface="Calibri"/>
                <a:sym typeface="Calibri"/>
              </a:rPr>
              <a:t>river</a:t>
            </a:r>
            <a:r>
              <a:rPr lang="en-US" sz="3000">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66" name="Google Shape;566;g1f1ac5112ac_0_92"/>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567" name="Google Shape;567;g1f1ac5112ac_0_92"/>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A giant body of saltwater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68" name="Google Shape;568;g1f1ac5112ac_0_92"/>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69" name="Google Shape;569;g1f1ac5112ac_0_92"/>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man-made, large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0" name="Google Shape;570;g1f1ac5112ac_0_92"/>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71" name="Google Shape;571;g1f1ac5112ac_0_92"/>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72" name="Google Shape;572;g1f1ac5112ac_0_92"/>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73" name="Google Shape;573;g1f1ac5112ac_0_92"/>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574" name="Google Shape;574;g1f1ac5112ac_0_92"/>
          <p:cNvSpPr txBox="1"/>
          <p:nvPr/>
        </p:nvSpPr>
        <p:spPr>
          <a:xfrm>
            <a:off x="1036257" y="3046346"/>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5" name="Google Shape;575;g1f1ac5112ac_0_92"/>
          <p:cNvSpPr/>
          <p:nvPr/>
        </p:nvSpPr>
        <p:spPr>
          <a:xfrm>
            <a:off x="350250" y="4992250"/>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82" name="Google Shape;582;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2343"/>
          <p:cNvCxnSpPr>
            <a:stCxn id="585" idx="4"/>
            <a:endCxn id="582"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88" name="Google Shape;588;g25e11802ac4_0_2343"/>
          <p:cNvSpPr txBox="1"/>
          <p:nvPr/>
        </p:nvSpPr>
        <p:spPr>
          <a:xfrm>
            <a:off x="612500" y="1210575"/>
            <a:ext cx="36960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long, winding stream of water that constantly flows</a:t>
            </a:r>
            <a:endParaRPr sz="2400" b="0" i="0" u="none" strike="noStrike" cap="none">
              <a:solidFill>
                <a:srgbClr val="434343"/>
              </a:solidFill>
              <a:latin typeface="Helvetica Neue Light"/>
              <a:ea typeface="Helvetica Neue Light"/>
              <a:cs typeface="Helvetica Neue Light"/>
              <a:sym typeface="Helvetica Neue Light"/>
            </a:endParaRPr>
          </a:p>
        </p:txBody>
      </p:sp>
      <p:cxnSp>
        <p:nvCxnSpPr>
          <p:cNvPr id="589" name="Google Shape;589;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0" name="Google Shape;590;g25e11802ac4_0_2343"/>
          <p:cNvCxnSpPr>
            <a:stCxn id="591" idx="4"/>
            <a:endCxn id="581"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2" name="Google Shape;592;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3" name="Google Shape;593;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1" name="Google Shape;591;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4" name="Google Shape;594;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95" name="Google Shape;595;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96" name="Google Shape;596;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97" name="Google Shape;597;g25e11802ac4_0_2343"/>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River</a:t>
            </a:r>
            <a:endParaRPr sz="700" b="0" i="0" u="none" strike="noStrike" cap="none">
              <a:solidFill>
                <a:srgbClr val="000000"/>
              </a:solidFill>
              <a:latin typeface="Arial"/>
              <a:ea typeface="Arial"/>
              <a:cs typeface="Arial"/>
              <a:sym typeface="Arial"/>
            </a:endParaRPr>
          </a:p>
        </p:txBody>
      </p:sp>
      <p:sp>
        <p:nvSpPr>
          <p:cNvPr id="598" name="Google Shape;598;g25e11802ac4_0_2343"/>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river</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599" name="Google Shape;599;g25e11802ac4_0_2343"/>
          <p:cNvPicPr preferRelativeResize="0"/>
          <p:nvPr/>
        </p:nvPicPr>
        <p:blipFill rotWithShape="1">
          <a:blip r:embed="rId3">
            <a:alphaModFix/>
          </a:blip>
          <a:srcRect/>
          <a:stretch/>
        </p:blipFill>
        <p:spPr>
          <a:xfrm>
            <a:off x="5921077" y="1045975"/>
            <a:ext cx="2712245" cy="18157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6" name="Google Shape;606;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7" name="Google Shape;607;g25e11802ac4_0_2367"/>
          <p:cNvCxnSpPr>
            <a:stCxn id="608" idx="4"/>
            <a:endCxn id="60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0" name="Google Shape;610;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8" name="Google Shape;608;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1" name="Google Shape;611;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 </a:t>
            </a:r>
            <a:r>
              <a:rPr lang="en-US" sz="3000"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river</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from the choices below. </a:t>
            </a:r>
            <a:endParaRPr sz="1400" b="0" i="0" u="none" strike="noStrike" cap="none">
              <a:solidFill>
                <a:srgbClr val="000000"/>
              </a:solidFill>
              <a:latin typeface="Arial"/>
              <a:ea typeface="Arial"/>
              <a:cs typeface="Arial"/>
              <a:sym typeface="Arial"/>
            </a:endParaRPr>
          </a:p>
        </p:txBody>
      </p:sp>
      <p:sp>
        <p:nvSpPr>
          <p:cNvPr id="612" name="Google Shape;612;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giant home for sharks, dolphins, and whales  </a:t>
            </a:r>
            <a:endParaRPr sz="1400" b="0" i="0" u="none" strike="noStrike" cap="none">
              <a:solidFill>
                <a:srgbClr val="434343"/>
              </a:solidFill>
              <a:latin typeface="Arial"/>
              <a:ea typeface="Arial"/>
              <a:cs typeface="Arial"/>
              <a:sym typeface="Arial"/>
            </a:endParaRPr>
          </a:p>
        </p:txBody>
      </p:sp>
      <p:sp>
        <p:nvSpPr>
          <p:cNvPr id="613" name="Google Shape;613;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giant body of freshwater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4" name="Google Shape;614;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5" name="Google Shape;615;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giant stream flowing </a:t>
            </a:r>
            <a:r>
              <a:rPr lang="en-US" sz="2400">
                <a:solidFill>
                  <a:srgbClr val="43464D"/>
                </a:solidFill>
                <a:latin typeface="Helvetica Neue Light"/>
                <a:ea typeface="Helvetica Neue Light"/>
                <a:cs typeface="Helvetica Neue Light"/>
                <a:sym typeface="Helvetica Neue Light"/>
              </a:rPr>
              <a:t>from a glacier</a:t>
            </a:r>
            <a:r>
              <a:rPr lang="en-US" sz="2400" b="0" i="0" u="none" strike="noStrike" cap="none">
                <a:solidFill>
                  <a:srgbClr val="43464D"/>
                </a:solidFill>
                <a:latin typeface="Helvetica Neue Light"/>
                <a:ea typeface="Helvetica Neue Light"/>
                <a:cs typeface="Helvetica Neue Light"/>
                <a:sym typeface="Helvetica Neue Light"/>
              </a:rPr>
              <a:t>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16" name="Google Shape;616;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17" name="Google Shape;617;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18" name="Google Shape;618;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19" name="Google Shape;619;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0" name="Google Shape;620;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giant body of water that is formed using a dam</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g1f1ac5112ac_0_1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27" name="Google Shape;627;g1f1ac5112ac_0_1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28" name="Google Shape;628;g1f1ac5112ac_0_116"/>
          <p:cNvCxnSpPr>
            <a:stCxn id="629" idx="4"/>
            <a:endCxn id="62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0" name="Google Shape;630;g1f1ac5112ac_0_1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1" name="Google Shape;631;g1f1ac5112ac_0_1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29" name="Google Shape;629;g1f1ac5112ac_0_1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2" name="Google Shape;632;g1f1ac5112ac_0_116"/>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Directions:</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Choose the correct </a:t>
            </a:r>
            <a:r>
              <a:rPr lang="en-US" sz="3000" b="0" i="1"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example</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 of a </a:t>
            </a:r>
            <a:r>
              <a:rPr lang="en-US" sz="3000"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river</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from the choices below. </a:t>
            </a:r>
            <a:endParaRPr sz="1400" b="0" i="0" u="none" strike="noStrike" cap="none">
              <a:solidFill>
                <a:srgbClr val="000000"/>
              </a:solidFill>
              <a:latin typeface="Arial"/>
              <a:ea typeface="Arial"/>
              <a:cs typeface="Arial"/>
              <a:sym typeface="Arial"/>
            </a:endParaRPr>
          </a:p>
        </p:txBody>
      </p:sp>
      <p:sp>
        <p:nvSpPr>
          <p:cNvPr id="633" name="Google Shape;633;g1f1ac5112ac_0_116"/>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giant home for sharks, dolphins, and whales  </a:t>
            </a:r>
            <a:endParaRPr sz="1400" b="0" i="0" u="none" strike="noStrike" cap="none">
              <a:solidFill>
                <a:srgbClr val="434343"/>
              </a:solidFill>
              <a:latin typeface="Arial"/>
              <a:ea typeface="Arial"/>
              <a:cs typeface="Arial"/>
              <a:sym typeface="Arial"/>
            </a:endParaRPr>
          </a:p>
        </p:txBody>
      </p:sp>
      <p:sp>
        <p:nvSpPr>
          <p:cNvPr id="634" name="Google Shape;634;g1f1ac5112ac_0_116"/>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giant body of freshwater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5" name="Google Shape;635;g1f1ac5112ac_0_116"/>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6" name="Google Shape;636;g1f1ac5112ac_0_116"/>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giant stream flowing </a:t>
            </a:r>
            <a:r>
              <a:rPr lang="en-US" sz="2400">
                <a:solidFill>
                  <a:srgbClr val="43464D"/>
                </a:solidFill>
                <a:latin typeface="Helvetica Neue Light"/>
                <a:ea typeface="Helvetica Neue Light"/>
                <a:cs typeface="Helvetica Neue Light"/>
                <a:sym typeface="Helvetica Neue Light"/>
              </a:rPr>
              <a:t>from a glacier</a:t>
            </a:r>
            <a:r>
              <a:rPr lang="en-US" sz="2400" b="0" i="0" u="none" strike="noStrike" cap="none">
                <a:solidFill>
                  <a:srgbClr val="43464D"/>
                </a:solidFill>
                <a:latin typeface="Helvetica Neue Light"/>
                <a:ea typeface="Helvetica Neue Light"/>
                <a:cs typeface="Helvetica Neue Light"/>
                <a:sym typeface="Helvetica Neue Light"/>
              </a:rPr>
              <a:t>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37" name="Google Shape;637;g1f1ac5112ac_0_116"/>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38" name="Google Shape;638;g1f1ac5112ac_0_11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39" name="Google Shape;639;g1f1ac5112ac_0_116"/>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40" name="Google Shape;640;g1f1ac5112ac_0_116"/>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41" name="Google Shape;641;g1f1ac5112ac_0_116"/>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giant body of water that is formed using a dam</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42" name="Google Shape;642;g1f1ac5112ac_0_116"/>
          <p:cNvSpPr/>
          <p:nvPr/>
        </p:nvSpPr>
        <p:spPr>
          <a:xfrm>
            <a:off x="362275" y="1754100"/>
            <a:ext cx="73989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49" name="Google Shape;649;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0" name="Google Shape;650;g25e11802ac4_0_2511"/>
          <p:cNvCxnSpPr>
            <a:stCxn id="651" idx="4"/>
            <a:endCxn id="64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52" name="Google Shape;652;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53" name="Google Shape;653;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51" name="Google Shape;651;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4" name="Google Shape;654;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55" name="Google Shape;655;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56" name="Google Shape;656;g25e11802ac4_0_2511"/>
          <p:cNvCxnSpPr>
            <a:stCxn id="657" idx="4"/>
            <a:endCxn id="65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58" name="Google Shape;658;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59" name="Google Shape;659;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57" name="Google Shape;657;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60" name="Google Shape;660;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61" name="Google Shape;661;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62" name="Google Shape;662;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63" name="Google Shape;663;g25e11802ac4_0_2511"/>
          <p:cNvSpPr txBox="1"/>
          <p:nvPr/>
        </p:nvSpPr>
        <p:spPr>
          <a:xfrm>
            <a:off x="494375" y="4796825"/>
            <a:ext cx="41082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giant </a:t>
            </a:r>
            <a:r>
              <a:rPr lang="en-US" sz="2400">
                <a:solidFill>
                  <a:srgbClr val="434343"/>
                </a:solidFill>
                <a:latin typeface="Helvetica Neue Light"/>
                <a:ea typeface="Helvetica Neue Light"/>
                <a:cs typeface="Helvetica Neue Light"/>
                <a:sym typeface="Helvetica Neue Light"/>
              </a:rPr>
              <a:t>stream flowing from a glacier</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64" name="Google Shape;664;g25e11802ac4_0_2511"/>
          <p:cNvSpPr txBox="1"/>
          <p:nvPr/>
        </p:nvSpPr>
        <p:spPr>
          <a:xfrm>
            <a:off x="612500" y="1210575"/>
            <a:ext cx="36960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long, winding stream of water that constantly flows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65" name="Google Shape;665;g25e11802ac4_0_2511"/>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River</a:t>
            </a:r>
            <a:endParaRPr sz="700" b="0" i="0" u="none" strike="noStrike" cap="none">
              <a:solidFill>
                <a:srgbClr val="000000"/>
              </a:solidFill>
              <a:latin typeface="Arial"/>
              <a:ea typeface="Arial"/>
              <a:cs typeface="Arial"/>
              <a:sym typeface="Arial"/>
            </a:endParaRPr>
          </a:p>
        </p:txBody>
      </p:sp>
      <p:sp>
        <p:nvSpPr>
          <p:cNvPr id="666" name="Google Shape;666;g25e11802ac4_0_2511"/>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river</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667" name="Google Shape;667;g25e11802ac4_0_2511"/>
          <p:cNvPicPr preferRelativeResize="0"/>
          <p:nvPr/>
        </p:nvPicPr>
        <p:blipFill rotWithShape="1">
          <a:blip r:embed="rId3">
            <a:alphaModFix/>
          </a:blip>
          <a:srcRect/>
          <a:stretch/>
        </p:blipFill>
        <p:spPr>
          <a:xfrm>
            <a:off x="5921077" y="1045975"/>
            <a:ext cx="2712245" cy="181572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4" name="Google Shape;674;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75" name="Google Shape;675;g25e11802ac4_0_2536"/>
          <p:cNvCxnSpPr>
            <a:stCxn id="676" idx="4"/>
            <a:endCxn id="67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77" name="Google Shape;677;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78" name="Google Shape;678;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76" name="Google Shape;676;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9" name="Google Shape;679;g25e11802ac4_0_2536"/>
          <p:cNvSpPr txBox="1"/>
          <p:nvPr/>
        </p:nvSpPr>
        <p:spPr>
          <a:xfrm>
            <a:off x="582425" y="219850"/>
            <a:ext cx="83652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rivers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680" name="Google Shape;680;g25e11802ac4_0_2536"/>
          <p:cNvSpPr txBox="1"/>
          <p:nvPr/>
        </p:nvSpPr>
        <p:spPr>
          <a:xfrm>
            <a:off x="1073532" y="42750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Rivers give us warmth in the winter.</a:t>
            </a:r>
            <a:endParaRPr sz="2200" b="0" i="0" u="none" strike="noStrike" cap="none">
              <a:solidFill>
                <a:srgbClr val="434343"/>
              </a:solidFill>
              <a:latin typeface="Arial"/>
              <a:ea typeface="Arial"/>
              <a:cs typeface="Arial"/>
              <a:sym typeface="Arial"/>
            </a:endParaRPr>
          </a:p>
        </p:txBody>
      </p:sp>
      <p:sp>
        <p:nvSpPr>
          <p:cNvPr id="681" name="Google Shape;681;g25e11802ac4_0_2536"/>
          <p:cNvSpPr txBox="1"/>
          <p:nvPr/>
        </p:nvSpPr>
        <p:spPr>
          <a:xfrm>
            <a:off x="1073532" y="31096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Rivers can provide a source for drinking water when cleaned.</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682" name="Google Shape;682;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3" name="Google Shape;683;g25e11802ac4_0_2536"/>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Rivers provide oxygen. </a:t>
            </a:r>
            <a:r>
              <a:rPr lang="en-US" sz="2200" b="0" i="0" u="none" strike="noStrike" cap="none">
                <a:solidFill>
                  <a:srgbClr val="43464D"/>
                </a:solidFill>
                <a:latin typeface="Helvetica Neue Light"/>
                <a:ea typeface="Helvetica Neue Light"/>
                <a:cs typeface="Helvetica Neue Light"/>
                <a:sym typeface="Helvetica Neue Light"/>
              </a:rPr>
              <a:t>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684" name="Google Shape;684;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85" name="Google Shape;685;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86" name="Google Shape;686;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87" name="Google Shape;687;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88" name="Google Shape;688;g25e11802ac4_0_2536"/>
          <p:cNvSpPr txBox="1"/>
          <p:nvPr/>
        </p:nvSpPr>
        <p:spPr>
          <a:xfrm>
            <a:off x="1073532" y="563186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Rivers give humans shelter.</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b807f687a5_1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b807f687a5_1_0"/>
          <p:cNvSpPr txBo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rgbClr val="000000"/>
                </a:solidFill>
                <a:latin typeface="Calibri"/>
                <a:ea typeface="Calibri"/>
                <a:cs typeface="Calibri"/>
                <a:sym typeface="Calibri"/>
              </a:rPr>
              <a:t>Lake</a:t>
            </a:r>
            <a:r>
              <a:rPr lang="en-US" sz="3200" b="1" i="0" u="none" strike="noStrike" cap="none">
                <a:solidFill>
                  <a:srgbClr val="000000"/>
                </a:solidFill>
                <a:latin typeface="Calibri"/>
                <a:ea typeface="Calibri"/>
                <a:cs typeface="Calibri"/>
                <a:sym typeface="Calibri"/>
              </a:rPr>
              <a:t>: </a:t>
            </a:r>
            <a:r>
              <a:rPr lang="en-US" sz="3200" b="0" i="0" u="none" strike="noStrike" cap="none">
                <a:solidFill>
                  <a:srgbClr val="000000"/>
                </a:solidFill>
                <a:latin typeface="Calibri"/>
                <a:ea typeface="Calibri"/>
                <a:cs typeface="Calibri"/>
                <a:sym typeface="Calibri"/>
              </a:rPr>
              <a:t>A natural, large body of water surrounded by land</a:t>
            </a:r>
            <a:endParaRPr sz="3200" b="0" i="0" u="none" strike="noStrike" cap="none">
              <a:solidFill>
                <a:srgbClr val="000000"/>
              </a:solidFill>
              <a:latin typeface="Calibri"/>
              <a:ea typeface="Calibri"/>
              <a:cs typeface="Calibri"/>
              <a:sym typeface="Calibri"/>
            </a:endParaRPr>
          </a:p>
        </p:txBody>
      </p:sp>
      <p:pic>
        <p:nvPicPr>
          <p:cNvPr id="155" name="Google Shape;155;g2b807f687a5_1_0"/>
          <p:cNvPicPr preferRelativeResize="0"/>
          <p:nvPr/>
        </p:nvPicPr>
        <p:blipFill rotWithShape="1">
          <a:blip r:embed="rId4">
            <a:alphaModFix/>
          </a:blip>
          <a:srcRect/>
          <a:stretch/>
        </p:blipFill>
        <p:spPr>
          <a:xfrm>
            <a:off x="699900" y="2215075"/>
            <a:ext cx="7744200" cy="3872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1f1ac5112ac_0_14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5" name="Google Shape;695;g1f1ac5112ac_0_14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96" name="Google Shape;696;g1f1ac5112ac_0_141"/>
          <p:cNvCxnSpPr>
            <a:stCxn id="697" idx="4"/>
            <a:endCxn id="69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98" name="Google Shape;698;g1f1ac5112ac_0_14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99" name="Google Shape;699;g1f1ac5112ac_0_14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97" name="Google Shape;697;g1f1ac5112ac_0_14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0" name="Google Shape;700;g1f1ac5112ac_0_141"/>
          <p:cNvSpPr txBox="1"/>
          <p:nvPr/>
        </p:nvSpPr>
        <p:spPr>
          <a:xfrm>
            <a:off x="582425" y="219850"/>
            <a:ext cx="83652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rivers</a:t>
            </a:r>
            <a:r>
              <a:rPr lang="en-US" sz="2900" b="0" i="1" u="none" strike="noStrike" cap="none">
                <a:solidFill>
                  <a:srgbClr val="000000"/>
                </a:solidFill>
                <a:latin typeface="Calibri"/>
                <a:ea typeface="Calibri"/>
                <a:cs typeface="Calibri"/>
                <a:sym typeface="Calibri"/>
              </a:rPr>
              <a:t>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01" name="Google Shape;701;g1f1ac5112ac_0_141"/>
          <p:cNvSpPr txBox="1"/>
          <p:nvPr/>
        </p:nvSpPr>
        <p:spPr>
          <a:xfrm>
            <a:off x="1073532" y="42750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Rivers give us warmth in the winter.</a:t>
            </a:r>
            <a:endParaRPr sz="2200" b="0" i="0" u="none" strike="noStrike" cap="none">
              <a:solidFill>
                <a:srgbClr val="434343"/>
              </a:solidFill>
              <a:latin typeface="Arial"/>
              <a:ea typeface="Arial"/>
              <a:cs typeface="Arial"/>
              <a:sym typeface="Arial"/>
            </a:endParaRPr>
          </a:p>
        </p:txBody>
      </p:sp>
      <p:sp>
        <p:nvSpPr>
          <p:cNvPr id="702" name="Google Shape;702;g1f1ac5112ac_0_141"/>
          <p:cNvSpPr txBox="1"/>
          <p:nvPr/>
        </p:nvSpPr>
        <p:spPr>
          <a:xfrm>
            <a:off x="1073532" y="31096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Rivers can provide a source for drinking water when cleaned.</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03" name="Google Shape;703;g1f1ac5112ac_0_141"/>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04" name="Google Shape;704;g1f1ac5112ac_0_141"/>
          <p:cNvSpPr txBox="1"/>
          <p:nvPr/>
        </p:nvSpPr>
        <p:spPr>
          <a:xfrm>
            <a:off x="1073532" y="1868708"/>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Rivers provide oxygen. </a:t>
            </a:r>
            <a:r>
              <a:rPr lang="en-US" sz="2200" b="0" i="0" u="none" strike="noStrike" cap="none">
                <a:solidFill>
                  <a:srgbClr val="43464D"/>
                </a:solidFill>
                <a:latin typeface="Helvetica Neue Light"/>
                <a:ea typeface="Helvetica Neue Light"/>
                <a:cs typeface="Helvetica Neue Light"/>
                <a:sym typeface="Helvetica Neue Light"/>
              </a:rPr>
              <a:t>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05" name="Google Shape;705;g1f1ac5112ac_0_141"/>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06" name="Google Shape;706;g1f1ac5112ac_0_141"/>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07" name="Google Shape;707;g1f1ac5112ac_0_141"/>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08" name="Google Shape;708;g1f1ac5112ac_0_141"/>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09" name="Google Shape;709;g1f1ac5112ac_0_141"/>
          <p:cNvSpPr txBox="1"/>
          <p:nvPr/>
        </p:nvSpPr>
        <p:spPr>
          <a:xfrm>
            <a:off x="1073532" y="563186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Rivers give humans shelter.</a:t>
            </a:r>
            <a:endParaRPr sz="2200" b="0" i="0" u="none" strike="noStrike" cap="none">
              <a:solidFill>
                <a:srgbClr val="434343"/>
              </a:solidFill>
              <a:latin typeface="Arial"/>
              <a:ea typeface="Arial"/>
              <a:cs typeface="Arial"/>
              <a:sym typeface="Arial"/>
            </a:endParaRPr>
          </a:p>
        </p:txBody>
      </p:sp>
      <p:sp>
        <p:nvSpPr>
          <p:cNvPr id="710" name="Google Shape;710;g1f1ac5112ac_0_141"/>
          <p:cNvSpPr/>
          <p:nvPr/>
        </p:nvSpPr>
        <p:spPr>
          <a:xfrm>
            <a:off x="289675" y="2864675"/>
            <a:ext cx="8305800" cy="829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17" name="Google Shape;717;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18" name="Google Shape;718;g25e11802ac4_0_2649"/>
          <p:cNvCxnSpPr>
            <a:stCxn id="719" idx="4"/>
            <a:endCxn id="71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0" name="Google Shape;720;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21" name="Google Shape;721;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19" name="Google Shape;719;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22" name="Google Shape;722;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23" name="Google Shape;723;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24" name="Google Shape;724;g25e11802ac4_0_2649"/>
          <p:cNvCxnSpPr>
            <a:stCxn id="725" idx="4"/>
            <a:endCxn id="722"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26" name="Google Shape;726;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27" name="Google Shape;727;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25" name="Google Shape;725;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8" name="Google Shape;728;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29" name="Google Shape;729;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30" name="Google Shape;730;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31" name="Google Shape;731;g25e11802ac4_0_2649"/>
          <p:cNvSpPr txBox="1"/>
          <p:nvPr/>
        </p:nvSpPr>
        <p:spPr>
          <a:xfrm>
            <a:off x="4571975" y="4796825"/>
            <a:ext cx="4108200" cy="1293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400">
                <a:latin typeface="Helvetica Neue Light"/>
                <a:ea typeface="Helvetica Neue Light"/>
                <a:cs typeface="Helvetica Neue Light"/>
                <a:sym typeface="Helvetica Neue Light"/>
              </a:rPr>
              <a:t>Rivers can provide a source for drinking water when cleaned</a:t>
            </a:r>
            <a:r>
              <a:rPr lang="en-US" sz="2400" b="0" i="0" u="none" strike="noStrike" cap="none">
                <a:solidFill>
                  <a:srgbClr val="000000"/>
                </a:solidFill>
                <a:latin typeface="Helvetica Neue Light"/>
                <a:ea typeface="Helvetica Neue Light"/>
                <a:cs typeface="Helvetica Neue Light"/>
                <a:sym typeface="Helvetica Neue Light"/>
              </a:rPr>
              <a: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32" name="Google Shape;732;g25e11802ac4_0_2649"/>
          <p:cNvSpPr txBox="1"/>
          <p:nvPr/>
        </p:nvSpPr>
        <p:spPr>
          <a:xfrm>
            <a:off x="494375" y="4796825"/>
            <a:ext cx="41082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giant </a:t>
            </a:r>
            <a:r>
              <a:rPr lang="en-US" sz="2400">
                <a:solidFill>
                  <a:srgbClr val="434343"/>
                </a:solidFill>
                <a:latin typeface="Helvetica Neue Light"/>
                <a:ea typeface="Helvetica Neue Light"/>
                <a:cs typeface="Helvetica Neue Light"/>
                <a:sym typeface="Helvetica Neue Light"/>
              </a:rPr>
              <a:t>stream flowing from a glacier</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733" name="Google Shape;733;g25e11802ac4_0_2649"/>
          <p:cNvSpPr txBox="1"/>
          <p:nvPr/>
        </p:nvSpPr>
        <p:spPr>
          <a:xfrm>
            <a:off x="612500" y="1210575"/>
            <a:ext cx="36960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long, winding stream of water that constantly flows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734" name="Google Shape;734;g25e11802ac4_0_2649"/>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River</a:t>
            </a:r>
            <a:endParaRPr sz="700" b="0" i="0" u="none" strike="noStrike" cap="none">
              <a:solidFill>
                <a:srgbClr val="000000"/>
              </a:solidFill>
              <a:latin typeface="Arial"/>
              <a:ea typeface="Arial"/>
              <a:cs typeface="Arial"/>
              <a:sym typeface="Arial"/>
            </a:endParaRPr>
          </a:p>
        </p:txBody>
      </p:sp>
      <p:sp>
        <p:nvSpPr>
          <p:cNvPr id="735" name="Google Shape;735;g25e11802ac4_0_2649"/>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river</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736" name="Google Shape;736;g25e11802ac4_0_2649"/>
          <p:cNvPicPr preferRelativeResize="0"/>
          <p:nvPr/>
        </p:nvPicPr>
        <p:blipFill rotWithShape="1">
          <a:blip r:embed="rId3">
            <a:alphaModFix/>
          </a:blip>
          <a:srcRect/>
          <a:stretch/>
        </p:blipFill>
        <p:spPr>
          <a:xfrm>
            <a:off x="5921077" y="1045975"/>
            <a:ext cx="2712245" cy="181572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43" name="Google Shape;743;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2b790e7f309_0_155"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g2b790e7f309_0_155"/>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River</a:t>
            </a:r>
            <a:r>
              <a:rPr lang="en-US" b="1">
                <a:solidFill>
                  <a:schemeClr val="dk1"/>
                </a:solidFill>
              </a:rPr>
              <a:t>: </a:t>
            </a:r>
            <a:r>
              <a:rPr lang="en-US">
                <a:solidFill>
                  <a:schemeClr val="dk1"/>
                </a:solidFill>
              </a:rPr>
              <a:t>A long, winding stream of water that constantly moves.</a:t>
            </a:r>
            <a:endParaRPr>
              <a:solidFill>
                <a:schemeClr val="dk1"/>
              </a:solidFill>
            </a:endParaRPr>
          </a:p>
        </p:txBody>
      </p:sp>
      <p:pic>
        <p:nvPicPr>
          <p:cNvPr id="751" name="Google Shape;751;g2b790e7f309_0_155"/>
          <p:cNvPicPr preferRelativeResize="0"/>
          <p:nvPr/>
        </p:nvPicPr>
        <p:blipFill rotWithShape="1">
          <a:blip r:embed="rId4">
            <a:alphaModFix/>
          </a:blip>
          <a:srcRect/>
          <a:stretch/>
        </p:blipFill>
        <p:spPr>
          <a:xfrm>
            <a:off x="1394362" y="1970775"/>
            <a:ext cx="6355275" cy="42545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2b790e7f309_0_16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2b790e7f309_0_162"/>
          <p:cNvSpPr txBox="1"/>
          <p:nvPr/>
        </p:nvSpPr>
        <p:spPr>
          <a:xfrm>
            <a:off x="467257" y="404359"/>
            <a:ext cx="8209500" cy="9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2700" b="0" i="0" u="none" strike="noStrike" cap="none">
                <a:solidFill>
                  <a:srgbClr val="374151"/>
                </a:solidFill>
                <a:highlight>
                  <a:srgbClr val="FFFFFF"/>
                </a:highlight>
                <a:latin typeface="Roboto"/>
                <a:ea typeface="Roboto"/>
                <a:cs typeface="Roboto"/>
                <a:sym typeface="Roboto"/>
              </a:rPr>
              <a:t>What are the differences between lakes, oceans, ponds, reservoirs, and rivers?</a:t>
            </a:r>
            <a:endParaRPr sz="2900" b="0" i="0" u="none" strike="noStrike" cap="none">
              <a:solidFill>
                <a:srgbClr val="000000"/>
              </a:solidFill>
              <a:latin typeface="Arial"/>
              <a:ea typeface="Arial"/>
              <a:cs typeface="Arial"/>
              <a:sym typeface="Arial"/>
            </a:endParaRPr>
          </a:p>
        </p:txBody>
      </p:sp>
      <p:pic>
        <p:nvPicPr>
          <p:cNvPr id="759" name="Google Shape;759;g2b790e7f309_0_162"/>
          <p:cNvPicPr preferRelativeResize="0"/>
          <p:nvPr/>
        </p:nvPicPr>
        <p:blipFill rotWithShape="1">
          <a:blip r:embed="rId4">
            <a:alphaModFix/>
          </a:blip>
          <a:srcRect/>
          <a:stretch/>
        </p:blipFill>
        <p:spPr>
          <a:xfrm>
            <a:off x="2243200" y="1852200"/>
            <a:ext cx="2187443" cy="1459751"/>
          </a:xfrm>
          <a:prstGeom prst="rect">
            <a:avLst/>
          </a:prstGeom>
          <a:noFill/>
          <a:ln>
            <a:noFill/>
          </a:ln>
        </p:spPr>
      </p:pic>
      <p:pic>
        <p:nvPicPr>
          <p:cNvPr id="760" name="Google Shape;760;g2b790e7f309_0_162"/>
          <p:cNvPicPr preferRelativeResize="0"/>
          <p:nvPr/>
        </p:nvPicPr>
        <p:blipFill rotWithShape="1">
          <a:blip r:embed="rId5">
            <a:alphaModFix/>
          </a:blip>
          <a:srcRect/>
          <a:stretch/>
        </p:blipFill>
        <p:spPr>
          <a:xfrm>
            <a:off x="4704000" y="1852213"/>
            <a:ext cx="2185416" cy="1459751"/>
          </a:xfrm>
          <a:prstGeom prst="rect">
            <a:avLst/>
          </a:prstGeom>
          <a:noFill/>
          <a:ln>
            <a:noFill/>
          </a:ln>
        </p:spPr>
      </p:pic>
      <p:pic>
        <p:nvPicPr>
          <p:cNvPr id="761" name="Google Shape;761;g2b790e7f309_0_162"/>
          <p:cNvPicPr preferRelativeResize="0"/>
          <p:nvPr/>
        </p:nvPicPr>
        <p:blipFill rotWithShape="1">
          <a:blip r:embed="rId6">
            <a:alphaModFix/>
          </a:blip>
          <a:srcRect/>
          <a:stretch/>
        </p:blipFill>
        <p:spPr>
          <a:xfrm>
            <a:off x="5564248" y="3531019"/>
            <a:ext cx="2185419" cy="1463040"/>
          </a:xfrm>
          <a:prstGeom prst="rect">
            <a:avLst/>
          </a:prstGeom>
          <a:noFill/>
          <a:ln>
            <a:noFill/>
          </a:ln>
        </p:spPr>
      </p:pic>
      <p:pic>
        <p:nvPicPr>
          <p:cNvPr id="762" name="Google Shape;762;g2b790e7f309_0_162"/>
          <p:cNvPicPr preferRelativeResize="0"/>
          <p:nvPr/>
        </p:nvPicPr>
        <p:blipFill rotWithShape="1">
          <a:blip r:embed="rId7">
            <a:alphaModFix/>
          </a:blip>
          <a:srcRect/>
          <a:stretch/>
        </p:blipFill>
        <p:spPr>
          <a:xfrm>
            <a:off x="1341250" y="3531019"/>
            <a:ext cx="2185416" cy="1463039"/>
          </a:xfrm>
          <a:prstGeom prst="rect">
            <a:avLst/>
          </a:prstGeom>
          <a:noFill/>
          <a:ln>
            <a:noFill/>
          </a:ln>
        </p:spPr>
      </p:pic>
      <p:pic>
        <p:nvPicPr>
          <p:cNvPr id="763" name="Google Shape;763;g2b790e7f309_0_162"/>
          <p:cNvPicPr preferRelativeResize="0"/>
          <p:nvPr/>
        </p:nvPicPr>
        <p:blipFill rotWithShape="1">
          <a:blip r:embed="rId8">
            <a:alphaModFix/>
          </a:blip>
          <a:srcRect/>
          <a:stretch/>
        </p:blipFill>
        <p:spPr>
          <a:xfrm>
            <a:off x="3479288" y="5090898"/>
            <a:ext cx="2185415" cy="1463039"/>
          </a:xfrm>
          <a:prstGeom prst="rect">
            <a:avLst/>
          </a:prstGeom>
          <a:noFill/>
          <a:ln>
            <a:noFill/>
          </a:ln>
        </p:spPr>
      </p:pic>
      <p:pic>
        <p:nvPicPr>
          <p:cNvPr id="764" name="Google Shape;764;g2b790e7f309_0_162"/>
          <p:cNvPicPr preferRelativeResize="0"/>
          <p:nvPr/>
        </p:nvPicPr>
        <p:blipFill rotWithShape="1">
          <a:blip r:embed="rId9">
            <a:alphaModFix/>
          </a:blip>
          <a:srcRect/>
          <a:stretch/>
        </p:blipFill>
        <p:spPr>
          <a:xfrm>
            <a:off x="3848138" y="3565211"/>
            <a:ext cx="1394650" cy="13946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Extension</a:t>
            </a:r>
            <a:r>
              <a:rPr lang="en-US" sz="5600" b="0" i="0" u="none" strike="noStrike" cap="none">
                <a:solidFill>
                  <a:srgbClr val="FFC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Activity</a:t>
            </a:r>
            <a:endParaRPr sz="1400" b="0" i="0" u="none" strike="noStrike" cap="none">
              <a:solidFill>
                <a:srgbClr val="000000"/>
              </a:solidFill>
              <a:latin typeface="Arial"/>
              <a:ea typeface="Arial"/>
              <a:cs typeface="Arial"/>
              <a:sym typeface="Arial"/>
            </a:endParaRPr>
          </a:p>
        </p:txBody>
      </p:sp>
      <p:sp>
        <p:nvSpPr>
          <p:cNvPr id="771" name="Google Shape;771;g28d164d3bd8_0_117"/>
          <p:cNvSpPr txBox="1"/>
          <p:nvPr/>
        </p:nvSpPr>
        <p:spPr>
          <a:xfrm>
            <a:off x="2270925" y="1281400"/>
            <a:ext cx="5652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Minute Earth - Curving Rivers</a:t>
            </a:r>
            <a:endParaRPr sz="1400" b="0" i="0" u="none" strike="noStrike" cap="none">
              <a:solidFill>
                <a:srgbClr val="000000"/>
              </a:solidFill>
              <a:latin typeface="Arial"/>
              <a:ea typeface="Arial"/>
              <a:cs typeface="Arial"/>
              <a:sym typeface="Arial"/>
            </a:endParaRPr>
          </a:p>
        </p:txBody>
      </p:sp>
      <p:pic>
        <p:nvPicPr>
          <p:cNvPr id="772" name="Google Shape;772;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773" name="Google Shape;773;g28d164d3bd8_0_117"/>
          <p:cNvSpPr txBox="1"/>
          <p:nvPr/>
        </p:nvSpPr>
        <p:spPr>
          <a:xfrm>
            <a:off x="243300" y="2230725"/>
            <a:ext cx="1657500" cy="397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an extension video about </a:t>
            </a:r>
            <a:r>
              <a:rPr lang="en-US" sz="1800" i="1">
                <a:solidFill>
                  <a:schemeClr val="dk1"/>
                </a:solidFill>
                <a:latin typeface="Calibri"/>
                <a:ea typeface="Calibri"/>
                <a:cs typeface="Calibri"/>
                <a:sym typeface="Calibri"/>
              </a:rPr>
              <a:t>what causes rivers to curve</a:t>
            </a:r>
            <a:r>
              <a:rPr lang="en-US" sz="1800" b="0" i="1" u="none" strike="noStrike" cap="none">
                <a:solidFill>
                  <a:schemeClr val="dk1"/>
                </a:solidFill>
                <a:latin typeface="Calibri"/>
                <a:ea typeface="Calibri"/>
                <a:cs typeface="Calibri"/>
                <a:sym typeface="Calibri"/>
              </a:rPr>
              <a:t>.</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Jot down 2 or 3 new facts that you learn about </a:t>
            </a:r>
            <a:r>
              <a:rPr lang="en-US" sz="1800" i="1">
                <a:solidFill>
                  <a:schemeClr val="dk1"/>
                </a:solidFill>
                <a:latin typeface="Calibri"/>
                <a:ea typeface="Calibri"/>
                <a:cs typeface="Calibri"/>
                <a:sym typeface="Calibri"/>
              </a:rPr>
              <a:t>rivers</a:t>
            </a:r>
            <a:r>
              <a:rPr lang="en-US" sz="1800" b="0" i="1" u="none" strike="noStrike" cap="none">
                <a:solidFill>
                  <a:schemeClr val="dk1"/>
                </a:solidFill>
                <a:latin typeface="Calibri"/>
                <a:ea typeface="Calibri"/>
                <a:cs typeface="Calibri"/>
                <a:sym typeface="Calibri"/>
              </a:rPr>
              <a:t>.</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Discuss them as a class.</a:t>
            </a:r>
            <a:endParaRPr sz="1800" b="0" i="1" u="none" strike="noStrike" cap="none">
              <a:solidFill>
                <a:schemeClr val="dk1"/>
              </a:solidFill>
              <a:latin typeface="Calibri"/>
              <a:ea typeface="Calibri"/>
              <a:cs typeface="Calibri"/>
              <a:sym typeface="Calibri"/>
            </a:endParaRPr>
          </a:p>
        </p:txBody>
      </p:sp>
      <p:sp>
        <p:nvSpPr>
          <p:cNvPr id="774" name="Google Shape;774;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75" name="Google Shape;775;g28d164d3bd8_0_117"/>
          <p:cNvPicPr preferRelativeResize="0"/>
          <p:nvPr/>
        </p:nvPicPr>
        <p:blipFill>
          <a:blip r:embed="rId6">
            <a:alphaModFix/>
          </a:blip>
          <a:stretch>
            <a:fillRect/>
          </a:stretch>
        </p:blipFill>
        <p:spPr>
          <a:xfrm>
            <a:off x="2053200" y="2356426"/>
            <a:ext cx="6716762" cy="41216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787" name="Google Shape;787;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788" name="Google Shape;788;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789" name="Google Shape;789;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790" name="Google Shape;790;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b808918c96_0_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b808918c96_0_1"/>
          <p:cNvSpPr txBo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rgbClr val="000000"/>
                </a:solidFill>
                <a:latin typeface="Calibri"/>
                <a:ea typeface="Calibri"/>
                <a:cs typeface="Calibri"/>
                <a:sym typeface="Calibri"/>
              </a:rPr>
              <a:t>Reservoir</a:t>
            </a:r>
            <a:r>
              <a:rPr lang="en-US" sz="3200" b="1" i="0" u="none" strike="noStrike" cap="none">
                <a:solidFill>
                  <a:srgbClr val="000000"/>
                </a:solidFill>
                <a:latin typeface="Calibri"/>
                <a:ea typeface="Calibri"/>
                <a:cs typeface="Calibri"/>
                <a:sym typeface="Calibri"/>
              </a:rPr>
              <a:t>: </a:t>
            </a:r>
            <a:r>
              <a:rPr lang="en-US" sz="3200" b="0" i="0" u="none" strike="noStrike" cap="none">
                <a:solidFill>
                  <a:srgbClr val="000000"/>
                </a:solidFill>
                <a:latin typeface="Calibri"/>
                <a:ea typeface="Calibri"/>
                <a:cs typeface="Calibri"/>
                <a:sym typeface="Calibri"/>
              </a:rPr>
              <a:t>A man-made, large body of water surrounded by land.</a:t>
            </a:r>
            <a:endParaRPr sz="3200" b="0" i="0" u="none" strike="noStrike" cap="none">
              <a:solidFill>
                <a:srgbClr val="000000"/>
              </a:solidFill>
              <a:latin typeface="Calibri"/>
              <a:ea typeface="Calibri"/>
              <a:cs typeface="Calibri"/>
              <a:sym typeface="Calibri"/>
            </a:endParaRPr>
          </a:p>
        </p:txBody>
      </p:sp>
      <p:pic>
        <p:nvPicPr>
          <p:cNvPr id="163" name="Google Shape;163;g2b808918c96_0_1"/>
          <p:cNvPicPr preferRelativeResize="0"/>
          <p:nvPr/>
        </p:nvPicPr>
        <p:blipFill rotWithShape="1">
          <a:blip r:embed="rId4">
            <a:alphaModFix/>
          </a:blip>
          <a:srcRect/>
          <a:stretch/>
        </p:blipFill>
        <p:spPr>
          <a:xfrm>
            <a:off x="1086850" y="1910925"/>
            <a:ext cx="6970300" cy="4666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a5a1442303_0_32"/>
          <p:cNvSpPr txBox="1">
            <a:spLocks noGrp="1"/>
          </p:cNvSpPr>
          <p:nvPr>
            <p:ph type="subTitle" idx="4294967295"/>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Ocean</a:t>
            </a:r>
            <a:r>
              <a:rPr lang="en-US" b="1">
                <a:solidFill>
                  <a:schemeClr val="dk1"/>
                </a:solidFill>
              </a:rPr>
              <a:t>: </a:t>
            </a:r>
            <a:r>
              <a:rPr lang="en-US">
                <a:solidFill>
                  <a:schemeClr val="dk1"/>
                </a:solidFill>
              </a:rPr>
              <a:t>A giant body of saltwater.</a:t>
            </a:r>
            <a:endParaRPr>
              <a:solidFill>
                <a:schemeClr val="dk1"/>
              </a:solidFill>
            </a:endParaRPr>
          </a:p>
        </p:txBody>
      </p:sp>
      <p:pic>
        <p:nvPicPr>
          <p:cNvPr id="171" name="Google Shape;171;g2a5a1442303_0_32"/>
          <p:cNvPicPr preferRelativeResize="0"/>
          <p:nvPr/>
        </p:nvPicPr>
        <p:blipFill rotWithShape="1">
          <a:blip r:embed="rId4">
            <a:alphaModFix/>
          </a:blip>
          <a:srcRect/>
          <a:stretch/>
        </p:blipFill>
        <p:spPr>
          <a:xfrm>
            <a:off x="1195163" y="1736875"/>
            <a:ext cx="6753675" cy="4506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2b807f687a5_1_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2b807f687a5_1_9"/>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 lake is a _____, large body of water surrounded by land.</a:t>
            </a:r>
            <a:endParaRPr sz="3200" b="0" i="0" u="none" strike="noStrike" cap="none">
              <a:solidFill>
                <a:srgbClr val="000000"/>
              </a:solidFill>
              <a:latin typeface="Arial"/>
              <a:ea typeface="Arial"/>
              <a:cs typeface="Arial"/>
              <a:sym typeface="Arial"/>
            </a:endParaRPr>
          </a:p>
        </p:txBody>
      </p:sp>
      <p:sp>
        <p:nvSpPr>
          <p:cNvPr id="185" name="Google Shape;185;g2b807f687a5_1_9"/>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man-made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natural</a:t>
            </a:r>
            <a:endParaRPr sz="1400" b="0" i="0" u="none" strike="noStrike" cap="none">
              <a:solidFill>
                <a:srgbClr val="000000"/>
              </a:solidFill>
              <a:latin typeface="Arial"/>
              <a:ea typeface="Arial"/>
              <a:cs typeface="Arial"/>
              <a:sym typeface="Arial"/>
            </a:endParaRPr>
          </a:p>
        </p:txBody>
      </p:sp>
      <p:pic>
        <p:nvPicPr>
          <p:cNvPr id="186" name="Google Shape;186;g2b807f687a5_1_9"/>
          <p:cNvPicPr preferRelativeResize="0"/>
          <p:nvPr/>
        </p:nvPicPr>
        <p:blipFill rotWithShape="1">
          <a:blip r:embed="rId4">
            <a:alphaModFix/>
          </a:blip>
          <a:srcRect/>
          <a:stretch/>
        </p:blipFill>
        <p:spPr>
          <a:xfrm>
            <a:off x="3435750" y="3857250"/>
            <a:ext cx="5542200" cy="27711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2208</Words>
  <Application>Microsoft Macintosh PowerPoint</Application>
  <PresentationFormat>On-screen Show (4:3)</PresentationFormat>
  <Paragraphs>325</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Calibri</vt:lpstr>
      <vt:lpstr>Roboto</vt:lpstr>
      <vt:lpstr>Helvetica Neue Light</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an example of a river. It is a long, winding stream of water that constantly moves.  </vt:lpstr>
      <vt:lpstr>This is also an example of an river. Again, it is long, winding stream of water that constantly moves.</vt:lpstr>
      <vt:lpstr>PowerPoint Presentation</vt:lpstr>
      <vt:lpstr>This is not a river. It is not a long, winding stream of water that is constantly moving.</vt:lpstr>
      <vt:lpstr>This is also not a river. It is not a long, winding stream of water that is constantly moving.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cp:revision>
  <dcterms:created xsi:type="dcterms:W3CDTF">2017-05-16T13:21:17Z</dcterms:created>
  <dcterms:modified xsi:type="dcterms:W3CDTF">2024-02-12T01:51:45Z</dcterms:modified>
</cp:coreProperties>
</file>