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76" r:id="rId5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imzUORVaLf29pJiCp5WX080x7S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d35aadfb83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gd35aadfb8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87" name="Google Shape;87;gd35aadfb8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equator is a latitudinal line that is equal distance from the north and south poles. </a:t>
            </a:r>
            <a:endParaRPr/>
          </a:p>
        </p:txBody>
      </p:sp>
      <p:sp>
        <p:nvSpPr>
          <p:cNvPr id="179" name="Google Shape;179;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Earth’s axis is the imaginary straight line on which the Earth spins, giving us night and day.</a:t>
            </a:r>
            <a:endParaRPr/>
          </a:p>
        </p:txBody>
      </p:sp>
      <p:sp>
        <p:nvSpPr>
          <p:cNvPr id="187" name="Google Shape;18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Earth revolves around the sun. One revolution around the sun is one year. </a:t>
            </a:r>
            <a:endParaRPr/>
          </a:p>
        </p:txBody>
      </p:sp>
      <p:sp>
        <p:nvSpPr>
          <p:cNvPr id="195" name="Google Shape;19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 hemisphere is half a sphere. The Earth is split into two hemispheres – North and South. </a:t>
            </a:r>
            <a:endParaRPr/>
          </a:p>
        </p:txBody>
      </p:sp>
      <p:sp>
        <p:nvSpPr>
          <p:cNvPr id="203" name="Google Shape;203;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Weather is the conditions of the atmosphere at a certain time and place. </a:t>
            </a:r>
            <a:endParaRPr/>
          </a:p>
        </p:txBody>
      </p:sp>
      <p:sp>
        <p:nvSpPr>
          <p:cNvPr id="211" name="Google Shape;211;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Climate is the pattern of weather over time in a specific location. </a:t>
            </a:r>
            <a:endParaRPr/>
          </a:p>
        </p:txBody>
      </p:sp>
      <p:sp>
        <p:nvSpPr>
          <p:cNvPr id="219" name="Google Shape;219;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Now let’s pause for a moment to check your understanding.</a:t>
            </a:r>
            <a:endParaRPr b="0"/>
          </a:p>
        </p:txBody>
      </p:sp>
      <p:sp>
        <p:nvSpPr>
          <p:cNvPr id="227" name="Google Shape;227;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the difference between the Earth rotating on its axis and revolving around the sun? </a:t>
            </a:r>
            <a:endParaRPr sz="1200"/>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Font typeface="Arial"/>
              <a:buNone/>
            </a:pPr>
            <a:r>
              <a:rPr lang="en-US"/>
              <a:t>Feedback: </a:t>
            </a:r>
            <a:r>
              <a:rPr lang="en-US" sz="1100"/>
              <a:t>This slides above offered concise, student-friendly definitions. These open-ended questions about the definitions now enable to teacher to monitor understanding during review, which is an important step before moving on to new material. </a:t>
            </a:r>
            <a:endParaRPr sz="1200"/>
          </a:p>
        </p:txBody>
      </p:sp>
      <p:sp>
        <p:nvSpPr>
          <p:cNvPr id="233" name="Google Shape;233;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a hemisphere?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t>
            </a:r>
            <a:r>
              <a:rPr lang="en-US"/>
              <a:t>A hemisphere is half a sphere. The Earth is split into two hemispheres – North and South.]</a:t>
            </a:r>
            <a:endParaRPr/>
          </a:p>
        </p:txBody>
      </p:sp>
      <p:sp>
        <p:nvSpPr>
          <p:cNvPr id="242" name="Google Shape;242;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is the relationship between climate and weather? </a:t>
            </a:r>
            <a:endParaRPr/>
          </a:p>
          <a:p>
            <a:pPr marL="0" lvl="0" indent="0" algn="l" rtl="0">
              <a:spcBef>
                <a:spcPts val="0"/>
              </a:spcBef>
              <a:spcAft>
                <a:spcPts val="0"/>
              </a:spcAft>
              <a:buNone/>
            </a:pPr>
            <a:endParaRPr/>
          </a:p>
          <a:p>
            <a:pPr marL="0" lvl="0" indent="0" algn="l" rtl="0">
              <a:spcBef>
                <a:spcPts val="0"/>
              </a:spcBef>
              <a:spcAft>
                <a:spcPts val="0"/>
              </a:spcAft>
              <a:buClr>
                <a:schemeClr val="dk1"/>
              </a:buClr>
              <a:buFont typeface="Arial"/>
              <a:buNone/>
            </a:pPr>
            <a:r>
              <a:rPr lang="en-US"/>
              <a:t>[Climate is the pattern of weather over time in a specific location.]</a:t>
            </a:r>
            <a:endParaRPr/>
          </a:p>
          <a:p>
            <a:pPr marL="0" lvl="0" indent="0" algn="l" rtl="0">
              <a:spcBef>
                <a:spcPts val="0"/>
              </a:spcBef>
              <a:spcAft>
                <a:spcPts val="0"/>
              </a:spcAft>
              <a:buNone/>
            </a:pPr>
            <a:endParaRPr/>
          </a:p>
        </p:txBody>
      </p:sp>
      <p:sp>
        <p:nvSpPr>
          <p:cNvPr id="250" name="Google Shape;250;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Today we will learn about seasons.</a:t>
            </a:r>
            <a:endParaRPr/>
          </a:p>
        </p:txBody>
      </p:sp>
      <p:sp>
        <p:nvSpPr>
          <p:cNvPr id="115" name="Google Shape;115;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that we’ve reviewed, let’s define our new term, seasons.</a:t>
            </a:r>
            <a:endParaRPr/>
          </a:p>
        </p:txBody>
      </p:sp>
      <p:sp>
        <p:nvSpPr>
          <p:cNvPr id="259" name="Google Shape;259;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Seasons are divisions of the year that have different weather patterns due to the Earth’s changing position. Most places experience four distinct seasons.</a:t>
            </a:r>
            <a:endParaRPr/>
          </a:p>
          <a:p>
            <a:pPr marL="0" lvl="0" indent="0" algn="l" rtl="0">
              <a:spcBef>
                <a:spcPts val="0"/>
              </a:spcBef>
              <a:spcAft>
                <a:spcPts val="0"/>
              </a:spcAft>
              <a:buNone/>
            </a:pPr>
            <a:endParaRPr/>
          </a:p>
        </p:txBody>
      </p:sp>
      <p:sp>
        <p:nvSpPr>
          <p:cNvPr id="267" name="Google Shape;267;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276" name="Google Shape;276;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are seasons?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[Seasons are divisions of the year that have different weather patterns due to the Earth’s changing position.]</a:t>
            </a:r>
            <a:endParaRPr/>
          </a:p>
          <a:p>
            <a:pPr marL="0" lvl="0" indent="0" algn="l" rtl="0">
              <a:spcBef>
                <a:spcPts val="0"/>
              </a:spcBef>
              <a:spcAft>
                <a:spcPts val="0"/>
              </a:spcAft>
              <a:buNone/>
            </a:pPr>
            <a:endParaRPr b="0"/>
          </a:p>
        </p:txBody>
      </p:sp>
      <p:sp>
        <p:nvSpPr>
          <p:cNvPr id="282" name="Google Shape;282;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That is the basic definition, but there is a bit more you need to know. </a:t>
            </a:r>
            <a:endParaRPr/>
          </a:p>
        </p:txBody>
      </p:sp>
      <p:sp>
        <p:nvSpPr>
          <p:cNvPr id="290" name="Google Shape;290;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Seasons are caused by a combination of the tilt of Earth’s axis, the curvature of Earth’s surface and thus, the angle at which sunlight strikes the surface of Earth during its annual revolution around the sun.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The visuals in this section are a wonderful way to help students to understands these sometimes complicated concepts. </a:t>
            </a:r>
            <a:endParaRPr/>
          </a:p>
          <a:p>
            <a:pPr marL="0" lvl="0" indent="0" algn="l" rtl="0">
              <a:spcBef>
                <a:spcPts val="0"/>
              </a:spcBef>
              <a:spcAft>
                <a:spcPts val="0"/>
              </a:spcAft>
              <a:buNone/>
            </a:pPr>
            <a:endParaRPr/>
          </a:p>
        </p:txBody>
      </p:sp>
      <p:sp>
        <p:nvSpPr>
          <p:cNvPr id="297" name="Google Shape;297;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what does this mean?</a:t>
            </a:r>
            <a:endParaRPr/>
          </a:p>
          <a:p>
            <a:pPr marL="0" lvl="0" indent="0" algn="l" rtl="0">
              <a:spcBef>
                <a:spcPts val="0"/>
              </a:spcBef>
              <a:spcAft>
                <a:spcPts val="0"/>
              </a:spcAft>
              <a:buNone/>
            </a:pPr>
            <a:endParaRPr/>
          </a:p>
          <a:p>
            <a:pPr marL="0" lvl="0" indent="0" algn="l" rtl="0">
              <a:spcBef>
                <a:spcPts val="0"/>
              </a:spcBef>
              <a:spcAft>
                <a:spcPts val="0"/>
              </a:spcAft>
              <a:buNone/>
            </a:pPr>
            <a:r>
              <a:rPr lang="en-US"/>
              <a:t>As the tilt of the Earth changes, sunlight hits the spherical shape of the Earth at a different angle. This change in angle is what creates our seasons (closer/farther to the sun).</a:t>
            </a:r>
            <a:endParaRPr/>
          </a:p>
        </p:txBody>
      </p:sp>
      <p:sp>
        <p:nvSpPr>
          <p:cNvPr id="304" name="Google Shape;304;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northern and southern hemisphere have opposite seasons. So when it is winter in the US, it is summer in Australia, for example. </a:t>
            </a:r>
            <a:endParaRPr/>
          </a:p>
        </p:txBody>
      </p:sp>
      <p:sp>
        <p:nvSpPr>
          <p:cNvPr id="311" name="Google Shape;311;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occurs because of the tilt of the Earth on its axis. In the summer, the Earth is tilted so that the Northern Hemisphere directly towards the sun and receives more direct sunlight than the Southern Hemisphere. This is also because the Earth is curved. </a:t>
            </a:r>
            <a:endParaRPr/>
          </a:p>
          <a:p>
            <a:pPr marL="0" lvl="0" indent="0" algn="l" rtl="0">
              <a:spcBef>
                <a:spcPts val="0"/>
              </a:spcBef>
              <a:spcAft>
                <a:spcPts val="0"/>
              </a:spcAft>
              <a:buNone/>
            </a:pPr>
            <a:endParaRPr/>
          </a:p>
          <a:p>
            <a:pPr marL="0" lvl="0" indent="0" algn="l" rtl="0">
              <a:spcBef>
                <a:spcPts val="0"/>
              </a:spcBef>
              <a:spcAft>
                <a:spcPts val="0"/>
              </a:spcAft>
              <a:buNone/>
            </a:pPr>
            <a:r>
              <a:rPr lang="en-US"/>
              <a:t>While we are in summer, the Southern Hemisphere is in winter. This is because the Earth is tilted so that it receives indirect sunlight. </a:t>
            </a:r>
            <a:endParaRPr/>
          </a:p>
          <a:p>
            <a:pPr marL="0" lvl="0" indent="0" algn="l" rtl="0">
              <a:spcBef>
                <a:spcPts val="0"/>
              </a:spcBef>
              <a:spcAft>
                <a:spcPts val="0"/>
              </a:spcAft>
              <a:buNone/>
            </a:pPr>
            <a:endParaRPr/>
          </a:p>
        </p:txBody>
      </p:sp>
      <p:sp>
        <p:nvSpPr>
          <p:cNvPr id="318" name="Google Shape;318;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Let’s take a look at this picture. First look at the Earth positioned in December. It is tilted so that the Southern Hemisphere is receiving more direct sunlight, and why it is in summer and the Northern Hemisphere is in winter.</a:t>
            </a:r>
            <a:endParaRPr/>
          </a:p>
          <a:p>
            <a:pPr marL="0" lvl="0" indent="0" algn="l" rtl="0">
              <a:spcBef>
                <a:spcPts val="0"/>
              </a:spcBef>
              <a:spcAft>
                <a:spcPts val="0"/>
              </a:spcAft>
              <a:buNone/>
            </a:pPr>
            <a:endParaRPr/>
          </a:p>
          <a:p>
            <a:pPr marL="0" lvl="0" indent="0" algn="l" rtl="0">
              <a:spcBef>
                <a:spcPts val="0"/>
              </a:spcBef>
              <a:spcAft>
                <a:spcPts val="0"/>
              </a:spcAft>
              <a:buNone/>
            </a:pPr>
            <a:r>
              <a:rPr lang="en-US"/>
              <a:t>Now look at the Earth positioned in June. It is tilted so that the Northern Hemisphere is receiving more direct sunlight, and why it is in summer and the Southern Hemisphere is in winter. </a:t>
            </a:r>
            <a:endParaRPr/>
          </a:p>
          <a:p>
            <a:pPr marL="0" lvl="0" indent="0" algn="l" rtl="0">
              <a:spcBef>
                <a:spcPts val="0"/>
              </a:spcBef>
              <a:spcAft>
                <a:spcPts val="0"/>
              </a:spcAft>
              <a:buNone/>
            </a:pPr>
            <a:endParaRPr/>
          </a:p>
        </p:txBody>
      </p:sp>
      <p:sp>
        <p:nvSpPr>
          <p:cNvPr id="325" name="Google Shape;325;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Our “big question” is: </a:t>
            </a:r>
            <a:r>
              <a:rPr lang="en-US" b="1"/>
              <a:t>What is the relationship between the tilt of the Earth and its seasons? HOw are you impacted by the seasons?</a:t>
            </a:r>
            <a:endParaRPr b="0"/>
          </a:p>
          <a:p>
            <a:pPr marL="0" lvl="0" indent="0" algn="l" rtl="0">
              <a:spcBef>
                <a:spcPts val="0"/>
              </a:spcBef>
              <a:spcAft>
                <a:spcPts val="0"/>
              </a:spcAft>
              <a:buNone/>
            </a:pPr>
            <a:r>
              <a:rPr lang="en-US" b="0"/>
              <a:t>[Pause and illicit predictions from students.]</a:t>
            </a:r>
            <a:endParaRPr/>
          </a:p>
          <a:p>
            <a:pPr marL="0" lvl="0" indent="0" algn="l" rtl="0">
              <a:spcBef>
                <a:spcPts val="0"/>
              </a:spcBef>
              <a:spcAft>
                <a:spcPts val="0"/>
              </a:spcAft>
              <a:buNone/>
            </a:pPr>
            <a:endParaRPr b="0"/>
          </a:p>
          <a:p>
            <a:pPr marL="0" lvl="0" indent="0" algn="l" rtl="0">
              <a:spcBef>
                <a:spcPts val="0"/>
              </a:spcBef>
              <a:spcAft>
                <a:spcPts val="0"/>
              </a:spcAft>
              <a:buNone/>
            </a:pPr>
            <a:r>
              <a:rPr lang="en-US" b="0"/>
              <a:t>I love all these thoughtful scientific hypotheses!  Be sure to keep this question and your predictions in mind as we move through the lesson, and we’ll revisit it.</a:t>
            </a:r>
            <a:endParaRPr b="0"/>
          </a:p>
          <a:p>
            <a:pPr marL="0" lvl="0" indent="0" algn="l" rtl="0">
              <a:spcBef>
                <a:spcPts val="0"/>
              </a:spcBef>
              <a:spcAft>
                <a:spcPts val="0"/>
              </a:spcAft>
              <a:buNone/>
            </a:pPr>
            <a:endParaRPr/>
          </a:p>
          <a:p>
            <a:pPr marL="0" lvl="0" indent="0" algn="l" rtl="0">
              <a:spcBef>
                <a:spcPts val="0"/>
              </a:spcBef>
              <a:spcAft>
                <a:spcPts val="0"/>
              </a:spcAft>
              <a:buNone/>
            </a:pPr>
            <a:r>
              <a:rPr lang="en-US"/>
              <a:t>Feedback: Asking students to make connections to their real-life by asking questions about how they are impacted by the seasons, as well as to make predictions about the relationship between the tilt of the Earth and its seasons, is an important is a great way to activate and elicit student ideas and prior knowledge. This type of activity is evidence of the teacher planning for students’ engagement with science ideas.</a:t>
            </a:r>
            <a:endParaRPr/>
          </a:p>
        </p:txBody>
      </p:sp>
      <p:sp>
        <p:nvSpPr>
          <p:cNvPr id="124" name="Google Shape;124;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332" name="Google Shape;332;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causes a change in seasons? </a:t>
            </a:r>
            <a:endParaRPr/>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spcBef>
                <a:spcPts val="0"/>
              </a:spcBef>
              <a:spcAft>
                <a:spcPts val="0"/>
              </a:spcAft>
              <a:buNone/>
            </a:pPr>
            <a:r>
              <a:rPr lang="en-US" sz="1200"/>
              <a:t>[</a:t>
            </a:r>
            <a:r>
              <a:rPr lang="en-US"/>
              <a:t>Seasons are caused by a combination of the tilt of Earth’s axis, the curvature of Earth’s surface and thus, the angle at which sunlight strikes the surface of Earth during its annual revolution around the sun.]</a:t>
            </a:r>
            <a:endParaRPr/>
          </a:p>
        </p:txBody>
      </p:sp>
      <p:sp>
        <p:nvSpPr>
          <p:cNvPr id="338" name="Google Shape;338;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True/False:The Northern and Southern Hemispheres have the same seasons.</a:t>
            </a:r>
            <a:endParaRPr/>
          </a:p>
          <a:p>
            <a:pPr marL="0" marR="0" lvl="0" indent="0" algn="l" rtl="0">
              <a:lnSpc>
                <a:spcPct val="100000"/>
              </a:lnSpc>
              <a:spcBef>
                <a:spcPts val="0"/>
              </a:spcBef>
              <a:spcAft>
                <a:spcPts val="0"/>
              </a:spcAft>
              <a:buClr>
                <a:schemeClr val="dk1"/>
              </a:buClr>
              <a:buSzPts val="1200"/>
              <a:buFont typeface="Calibri"/>
              <a:buNone/>
            </a:pPr>
            <a:endParaRPr sz="1200"/>
          </a:p>
        </p:txBody>
      </p:sp>
      <p:sp>
        <p:nvSpPr>
          <p:cNvPr id="346" name="Google Shape;346;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b69a854ea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gb69a854ea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True/</a:t>
            </a:r>
            <a:r>
              <a:rPr lang="en-US">
                <a:solidFill>
                  <a:srgbClr val="FF0000"/>
                </a:solidFill>
              </a:rPr>
              <a:t>False</a:t>
            </a:r>
            <a:r>
              <a:rPr lang="en-US"/>
              <a:t>:The Northern and Southern Hemispheres have the same seasons.</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[False – they have opposite seasons because of the tilt of the Earth on its axis.]</a:t>
            </a:r>
            <a:endParaRPr/>
          </a:p>
          <a:p>
            <a:pPr marL="0" marR="0" lvl="0" indent="0" algn="l" rtl="0">
              <a:lnSpc>
                <a:spcPct val="100000"/>
              </a:lnSpc>
              <a:spcBef>
                <a:spcPts val="0"/>
              </a:spcBef>
              <a:spcAft>
                <a:spcPts val="0"/>
              </a:spcAft>
              <a:buClr>
                <a:schemeClr val="dk1"/>
              </a:buClr>
              <a:buSzPts val="1200"/>
              <a:buFont typeface="Calibri"/>
              <a:buNone/>
            </a:pPr>
            <a:endParaRPr sz="1200"/>
          </a:p>
        </p:txBody>
      </p:sp>
      <p:sp>
        <p:nvSpPr>
          <p:cNvPr id="354" name="Google Shape;354;gb69a854eaf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Why is the Southern Hemisphere in winter when the Northern Hemisphere is in summer?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[It depends on the position of the earth, specifically how it tilted and where it is receiving the most direct sunlight.]</a:t>
            </a:r>
            <a:endParaRPr sz="1200"/>
          </a:p>
        </p:txBody>
      </p:sp>
      <p:sp>
        <p:nvSpPr>
          <p:cNvPr id="362" name="Google Shape;362;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let’s talk about some examples of </a:t>
            </a:r>
            <a:r>
              <a:rPr lang="en-US" b="1"/>
              <a:t>seasons</a:t>
            </a:r>
            <a:r>
              <a:rPr lang="en-US"/>
              <a:t>.  </a:t>
            </a:r>
            <a:endParaRPr/>
          </a:p>
        </p:txBody>
      </p:sp>
      <p:sp>
        <p:nvSpPr>
          <p:cNvPr id="370" name="Google Shape;370;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image was taken during spring. The sun shines equally on both hemispheres.</a:t>
            </a:r>
            <a:endParaRPr/>
          </a:p>
        </p:txBody>
      </p:sp>
      <p:sp>
        <p:nvSpPr>
          <p:cNvPr id="377" name="Google Shape;377;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image was taken during summer. The Earth is tilted on its axis so that the hemisphere is experiencing the most direct sunlight. </a:t>
            </a:r>
            <a:endParaRPr/>
          </a:p>
        </p:txBody>
      </p:sp>
      <p:sp>
        <p:nvSpPr>
          <p:cNvPr id="386" name="Google Shape;386;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This image was taken during autumn. The sun shines equally on both hemispheres.</a:t>
            </a:r>
            <a:endParaRPr/>
          </a:p>
        </p:txBody>
      </p:sp>
      <p:sp>
        <p:nvSpPr>
          <p:cNvPr id="395" name="Google Shape;395;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This image was taken during autumn. During this time, the hemisphere is receiving the least amount of direct sunlight as the Earth moves on its axis. </a:t>
            </a:r>
            <a:endParaRPr/>
          </a:p>
          <a:p>
            <a:pPr marL="0" lvl="0" indent="0" algn="l" rtl="0">
              <a:spcBef>
                <a:spcPts val="0"/>
              </a:spcBef>
              <a:spcAft>
                <a:spcPts val="0"/>
              </a:spcAft>
              <a:buNone/>
            </a:pPr>
            <a:endParaRPr/>
          </a:p>
        </p:txBody>
      </p:sp>
      <p:sp>
        <p:nvSpPr>
          <p:cNvPr id="404" name="Google Shape;404;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dc8e6b6571_0_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dc8e6b6571_0_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Let’s do a quick demonstration that will help get our brains ready to think about seasons, and how this process relates to our big question.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latin typeface="Arial"/>
                <a:ea typeface="Arial"/>
                <a:cs typeface="Arial"/>
                <a:sym typeface="Arial"/>
              </a:rPr>
              <a:t>Feedback: This demonstration is a great way to introduce students to an investigation. In your classroom, you may encourage students to plan and conduct this investigation more independently since a large component of inquiry-based activities is encouraging student thinking and independence. To keep students engaged throughout the demonstration, begin with open-ended questions, followed by providing explicit explanations, and then ask probing questions throughout to engage students in a discussion while also providing clear explanations.</a:t>
            </a:r>
            <a:endParaRPr/>
          </a:p>
        </p:txBody>
      </p:sp>
      <p:sp>
        <p:nvSpPr>
          <p:cNvPr id="132" name="Google Shape;132;gdc8e6b6571_0_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Next, let’s talk about some non-examples of </a:t>
            </a:r>
            <a:r>
              <a:rPr lang="en-US" b="1"/>
              <a:t>seasons</a:t>
            </a:r>
            <a:r>
              <a:rPr lang="en-US"/>
              <a:t>.  </a:t>
            </a:r>
            <a:endParaRPr/>
          </a:p>
        </p:txBody>
      </p:sp>
      <p:sp>
        <p:nvSpPr>
          <p:cNvPr id="413" name="Google Shape;413;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Earth’s revolution around the sun is not a season. When the Earth makes one revolution around the sun, that is one year. </a:t>
            </a:r>
            <a:endParaRPr/>
          </a:p>
        </p:txBody>
      </p:sp>
      <p:sp>
        <p:nvSpPr>
          <p:cNvPr id="420" name="Google Shape;420;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Earth’s rotation on its axis is not a season. When the Earth makes one rotation on its axis, that is one day. </a:t>
            </a:r>
            <a:endParaRPr/>
          </a:p>
        </p:txBody>
      </p:sp>
      <p:sp>
        <p:nvSpPr>
          <p:cNvPr id="428" name="Google Shape;428;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436" name="Google Shape;436;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How does the sun hit the hemispheres during spring and autumn?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[On both hemispheres equally]</a:t>
            </a:r>
            <a:endParaRPr/>
          </a:p>
          <a:p>
            <a:pPr marL="0" lvl="0" indent="0" algn="l" rtl="0">
              <a:spcBef>
                <a:spcPts val="0"/>
              </a:spcBef>
              <a:spcAft>
                <a:spcPts val="0"/>
              </a:spcAft>
              <a:buNone/>
            </a:pPr>
            <a:endParaRPr b="0"/>
          </a:p>
        </p:txBody>
      </p:sp>
      <p:sp>
        <p:nvSpPr>
          <p:cNvPr id="442" name="Google Shape;442;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the difference between how the sunlight hits Earth during summer and winter</a:t>
            </a:r>
            <a:r>
              <a:rPr lang="en-US"/>
              <a:t>?</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sz="1200"/>
              <a:t>[During summer, most direct sunlight; during winter, least amount of direct sunlight]</a:t>
            </a:r>
            <a:endParaRPr b="0"/>
          </a:p>
        </p:txBody>
      </p:sp>
      <p:sp>
        <p:nvSpPr>
          <p:cNvPr id="451" name="Google Shape;451;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are seasons?</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[Seasons are divisions of the year that have different weather patterns due to the Earth’s changing position.]</a:t>
            </a:r>
            <a:endParaRPr/>
          </a:p>
          <a:p>
            <a:pPr marL="0" lvl="0" indent="0" algn="l" rtl="0">
              <a:spcBef>
                <a:spcPts val="0"/>
              </a:spcBef>
              <a:spcAft>
                <a:spcPts val="0"/>
              </a:spcAft>
              <a:buNone/>
            </a:pPr>
            <a:endParaRPr b="0"/>
          </a:p>
        </p:txBody>
      </p:sp>
      <p:sp>
        <p:nvSpPr>
          <p:cNvPr id="460" name="Google Shape;460;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How does sunlight hit the Earth during the different seasons?</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[Summer – direct; winter – indirect; spring and autumn – equally]</a:t>
            </a:r>
            <a:endParaRPr/>
          </a:p>
          <a:p>
            <a:pPr marL="0" lvl="0" indent="0" algn="l" rtl="0">
              <a:spcBef>
                <a:spcPts val="0"/>
              </a:spcBef>
              <a:spcAft>
                <a:spcPts val="0"/>
              </a:spcAft>
              <a:buNone/>
            </a:pPr>
            <a:endParaRPr b="0"/>
          </a:p>
        </p:txBody>
      </p:sp>
      <p:sp>
        <p:nvSpPr>
          <p:cNvPr id="468" name="Google Shape;468;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Why is the Southern Hemisphere in winter when the Northern Hemisphere is in summer? </a:t>
            </a:r>
            <a:endParaRPr/>
          </a:p>
          <a:p>
            <a:pPr marL="0" marR="0" lvl="0" indent="0" algn="l" rtl="0">
              <a:lnSpc>
                <a:spcPct val="100000"/>
              </a:lnSpc>
              <a:spcBef>
                <a:spcPts val="0"/>
              </a:spcBef>
              <a:spcAft>
                <a:spcPts val="0"/>
              </a:spcAft>
              <a:buClr>
                <a:schemeClr val="dk1"/>
              </a:buClr>
              <a:buSzPts val="1200"/>
              <a:buFont typeface="Calibri"/>
              <a:buNone/>
            </a:pPr>
            <a:endParaRPr sz="1200"/>
          </a:p>
        </p:txBody>
      </p:sp>
      <p:sp>
        <p:nvSpPr>
          <p:cNvPr id="476" name="Google Shape;476;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remember!</a:t>
            </a:r>
            <a:endParaRPr/>
          </a:p>
          <a:p>
            <a:pPr marL="0" lvl="0" indent="0" algn="l" rtl="0">
              <a:spcBef>
                <a:spcPts val="0"/>
              </a:spcBef>
              <a:spcAft>
                <a:spcPts val="0"/>
              </a:spcAft>
              <a:buNone/>
            </a:pPr>
            <a:endParaRPr/>
          </a:p>
        </p:txBody>
      </p:sp>
      <p:sp>
        <p:nvSpPr>
          <p:cNvPr id="484" name="Google Shape;484;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dc8e6b6571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gdc8e6b6571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Let’s review the demonstration.</a:t>
            </a:r>
            <a:endParaRPr b="0"/>
          </a:p>
        </p:txBody>
      </p:sp>
      <p:sp>
        <p:nvSpPr>
          <p:cNvPr id="142" name="Google Shape;142;gdc8e6b6571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Seasons are divisions of the year that have different weather patterns due to the Earth’s changing position. Most places experience four distinct seasons.</a:t>
            </a:r>
            <a:endParaRPr/>
          </a:p>
          <a:p>
            <a:pPr marL="0" lvl="0" indent="0" algn="l" rtl="0">
              <a:spcBef>
                <a:spcPts val="0"/>
              </a:spcBef>
              <a:spcAft>
                <a:spcPts val="0"/>
              </a:spcAft>
              <a:buNone/>
            </a:pPr>
            <a:endParaRPr/>
          </a:p>
        </p:txBody>
      </p:sp>
      <p:sp>
        <p:nvSpPr>
          <p:cNvPr id="491" name="Google Shape;491;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Explicit cue to revisit the big question at the end of the lesson:  </a:t>
            </a:r>
            <a:r>
              <a:rPr lang="en-US" b="0"/>
              <a:t>Okay everyone.  Now that we’ve learned the term, let’s reflect once more on our big question.  Was there anything that we predicted earlier that was correct or incorrect? Do you have any new hypotheses to share? </a:t>
            </a:r>
            <a:endParaRPr b="1"/>
          </a:p>
        </p:txBody>
      </p:sp>
      <p:sp>
        <p:nvSpPr>
          <p:cNvPr id="499" name="Google Shape;499;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Feedback: Providing these simulation activities are a great way to make science thinking visible. In these simulation, students have the opportunity to make predictions and apply an idea to a new situation by changing the variables in the simulation (i.e., Earth axis angle and latitude for the first simulation; Earth, sun, and observer for the second simulation; facing south and north for the third simulation). You may consider moving these simulations to different parts of the lesson to spark student interest and provide a variety of learning opportunities. </a:t>
            </a:r>
            <a:endParaRPr/>
          </a:p>
        </p:txBody>
      </p:sp>
      <p:sp>
        <p:nvSpPr>
          <p:cNvPr id="507" name="Google Shape;507;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dc8e6b657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gdc8e6b657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endParaRPr/>
          </a:p>
        </p:txBody>
      </p:sp>
      <p:sp>
        <p:nvSpPr>
          <p:cNvPr id="518" name="Google Shape;518;gdc8e6b6571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dc8e6b6571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gdc8e6b6571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endParaRPr/>
          </a:p>
        </p:txBody>
      </p:sp>
      <p:sp>
        <p:nvSpPr>
          <p:cNvPr id="529" name="Google Shape;529;gdc8e6b6571_0_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Thanks for watching, and please continue watching CAPs available from this website.  </a:t>
            </a:r>
            <a:endParaRPr/>
          </a:p>
        </p:txBody>
      </p:sp>
      <p:sp>
        <p:nvSpPr>
          <p:cNvPr id="540" name="Google Shape;540;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4" name="Google Shape;644;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dc8e6b6571_0_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dc8e6b6571_0_1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48" name="Google Shape;148;gdc8e6b6571_0_10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dc8e6b6571_0_1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gdc8e6b6571_0_1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56" name="Google Shape;156;gdc8e6b6571_0_1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Before we move on to our new vocabulary term, let’s review some other words &amp; concepts that you already learned and make sure you are firm in your understanding. </a:t>
            </a:r>
            <a:endParaRPr/>
          </a:p>
        </p:txBody>
      </p:sp>
      <p:sp>
        <p:nvSpPr>
          <p:cNvPr id="164" name="Google Shape;164;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Latitude is a measure of the relative distance north or south of the equator. When we look at a globe or map, these lines are horizontal.</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0" name="Google Shape;170;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5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6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6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6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6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6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6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6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6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5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5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5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5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5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5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6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6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6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6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6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6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6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6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6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6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6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6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6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6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6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6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youtube.com/watch?v=EkR5w9LCPho&amp;ab_channel=funsciencedemosfunsciencedemosVerified"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2.xml.rels><?xml version="1.0" encoding="UTF-8" standalone="yes"?>
<Relationships xmlns="http://schemas.openxmlformats.org/package/2006/relationships"><Relationship Id="rId3" Type="http://schemas.openxmlformats.org/officeDocument/2006/relationships/hyperlink" Target="https://www.explorelearning.com/index.cfm?method=cResource.dspDetail&amp;ResourceID=468"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53.xml.rels><?xml version="1.0" encoding="UTF-8" standalone="yes"?>
<Relationships xmlns="http://schemas.openxmlformats.org/package/2006/relationships"><Relationship Id="rId3" Type="http://schemas.openxmlformats.org/officeDocument/2006/relationships/hyperlink" Target="https://www.explorelearning.com/index.cfm?method=cResource.dspDetail&amp;ResourceID=407"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39.png"/><Relationship Id="rId4" Type="http://schemas.openxmlformats.org/officeDocument/2006/relationships/image" Target="../media/image38.png"/></Relationships>
</file>

<file path=ppt/slides/_rels/slide54.xml.rels><?xml version="1.0" encoding="UTF-8" standalone="yes"?>
<Relationships xmlns="http://schemas.openxmlformats.org/package/2006/relationships"><Relationship Id="rId3" Type="http://schemas.openxmlformats.org/officeDocument/2006/relationships/hyperlink" Target="https://www.explorelearning.com/index.cfm?method=cResource.dspDetail&amp;ResourceID=463"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39.png"/><Relationship Id="rId4" Type="http://schemas.openxmlformats.org/officeDocument/2006/relationships/image" Target="../media/image38.png"/></Relationships>
</file>

<file path=ppt/slides/_rels/slide5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gd35aadfb83_0_0"/>
          <p:cNvGrpSpPr/>
          <p:nvPr/>
        </p:nvGrpSpPr>
        <p:grpSpPr>
          <a:xfrm>
            <a:off x="1420794" y="297180"/>
            <a:ext cx="5949213" cy="6263098"/>
            <a:chOff x="730422" y="0"/>
            <a:chExt cx="5949213" cy="6263098"/>
          </a:xfrm>
        </p:grpSpPr>
        <p:sp>
          <p:nvSpPr>
            <p:cNvPr id="90" name="Google Shape;90;gd35aadfb83_0_0"/>
            <p:cNvSpPr/>
            <p:nvPr/>
          </p:nvSpPr>
          <p:spPr>
            <a:xfrm rot="10800000">
              <a:off x="1480849" y="540"/>
              <a:ext cx="5162700" cy="722700"/>
            </a:xfrm>
            <a:prstGeom prst="homePlate">
              <a:avLst>
                <a:gd name="adj" fmla="val 5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gd35aadfb83_0_0"/>
            <p:cNvSpPr txBox="1"/>
            <p:nvPr/>
          </p:nvSpPr>
          <p:spPr>
            <a:xfrm>
              <a:off x="1661623" y="685"/>
              <a:ext cx="4981800" cy="7227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a:p>
          </p:txBody>
        </p:sp>
        <p:sp>
          <p:nvSpPr>
            <p:cNvPr id="92" name="Google Shape;92;gd35aadfb83_0_0"/>
            <p:cNvSpPr/>
            <p:nvPr/>
          </p:nvSpPr>
          <p:spPr>
            <a:xfrm>
              <a:off x="776211" y="0"/>
              <a:ext cx="722700" cy="7227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gd35aadfb83_0_0"/>
            <p:cNvSpPr/>
            <p:nvPr/>
          </p:nvSpPr>
          <p:spPr>
            <a:xfrm rot="10800000">
              <a:off x="1468820" y="1862274"/>
              <a:ext cx="5162700" cy="722700"/>
            </a:xfrm>
            <a:prstGeom prst="homePlate">
              <a:avLst>
                <a:gd name="adj" fmla="val 5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gd35aadfb83_0_0"/>
            <p:cNvSpPr txBox="1"/>
            <p:nvPr/>
          </p:nvSpPr>
          <p:spPr>
            <a:xfrm>
              <a:off x="1649594" y="1862419"/>
              <a:ext cx="4981800" cy="7227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a:p>
          </p:txBody>
        </p:sp>
        <p:sp>
          <p:nvSpPr>
            <p:cNvPr id="95" name="Google Shape;95;gd35aadfb83_0_0"/>
            <p:cNvSpPr/>
            <p:nvPr/>
          </p:nvSpPr>
          <p:spPr>
            <a:xfrm>
              <a:off x="757995" y="1865367"/>
              <a:ext cx="722700" cy="7227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gd35aadfb83_0_0"/>
            <p:cNvSpPr/>
            <p:nvPr/>
          </p:nvSpPr>
          <p:spPr>
            <a:xfrm rot="10800000">
              <a:off x="1516935" y="2770394"/>
              <a:ext cx="5162700" cy="722700"/>
            </a:xfrm>
            <a:prstGeom prst="homePlate">
              <a:avLst>
                <a:gd name="adj" fmla="val 5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gd35aadfb83_0_0"/>
            <p:cNvSpPr txBox="1"/>
            <p:nvPr/>
          </p:nvSpPr>
          <p:spPr>
            <a:xfrm>
              <a:off x="1697709" y="2770539"/>
              <a:ext cx="4981800" cy="7227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a:p>
          </p:txBody>
        </p:sp>
        <p:sp>
          <p:nvSpPr>
            <p:cNvPr id="98" name="Google Shape;98;gd35aadfb83_0_0"/>
            <p:cNvSpPr/>
            <p:nvPr/>
          </p:nvSpPr>
          <p:spPr>
            <a:xfrm>
              <a:off x="730422" y="2710379"/>
              <a:ext cx="722700" cy="722700"/>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gd35aadfb83_0_0"/>
            <p:cNvSpPr/>
            <p:nvPr/>
          </p:nvSpPr>
          <p:spPr>
            <a:xfrm rot="10800000">
              <a:off x="1457566" y="924430"/>
              <a:ext cx="5162700" cy="722700"/>
            </a:xfrm>
            <a:prstGeom prst="homePlate">
              <a:avLst>
                <a:gd name="adj" fmla="val 5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gd35aadfb83_0_0"/>
            <p:cNvSpPr txBox="1"/>
            <p:nvPr/>
          </p:nvSpPr>
          <p:spPr>
            <a:xfrm>
              <a:off x="1638340" y="924575"/>
              <a:ext cx="4981800" cy="7227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Demo</a:t>
              </a:r>
              <a:endParaRPr/>
            </a:p>
          </p:txBody>
        </p:sp>
        <p:sp>
          <p:nvSpPr>
            <p:cNvPr id="101" name="Google Shape;101;gd35aadfb83_0_0"/>
            <p:cNvSpPr/>
            <p:nvPr/>
          </p:nvSpPr>
          <p:spPr>
            <a:xfrm>
              <a:off x="766507" y="962545"/>
              <a:ext cx="722700" cy="722700"/>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gd35aadfb83_0_0"/>
            <p:cNvSpPr/>
            <p:nvPr/>
          </p:nvSpPr>
          <p:spPr>
            <a:xfrm rot="10800000">
              <a:off x="1480849" y="3753610"/>
              <a:ext cx="5162700" cy="1571100"/>
            </a:xfrm>
            <a:prstGeom prst="homePlate">
              <a:avLst>
                <a:gd name="adj" fmla="val 5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gd35aadfb83_0_0"/>
            <p:cNvSpPr txBox="1"/>
            <p:nvPr/>
          </p:nvSpPr>
          <p:spPr>
            <a:xfrm>
              <a:off x="1873747" y="3753659"/>
              <a:ext cx="4769700" cy="1571100"/>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Vocabulary</a:t>
              </a:r>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a:p>
          </p:txBody>
        </p:sp>
        <p:sp>
          <p:nvSpPr>
            <p:cNvPr id="104" name="Google Shape;104;gd35aadfb83_0_0"/>
            <p:cNvSpPr/>
            <p:nvPr/>
          </p:nvSpPr>
          <p:spPr>
            <a:xfrm>
              <a:off x="822078" y="4170465"/>
              <a:ext cx="722700" cy="722700"/>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gd35aadfb83_0_0"/>
            <p:cNvSpPr/>
            <p:nvPr/>
          </p:nvSpPr>
          <p:spPr>
            <a:xfrm rot="10800000">
              <a:off x="1480849" y="5540253"/>
              <a:ext cx="5162700" cy="722700"/>
            </a:xfrm>
            <a:prstGeom prst="homePlate">
              <a:avLst>
                <a:gd name="adj" fmla="val 5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gd35aadfb83_0_0"/>
            <p:cNvSpPr txBox="1"/>
            <p:nvPr/>
          </p:nvSpPr>
          <p:spPr>
            <a:xfrm>
              <a:off x="1661623" y="5540398"/>
              <a:ext cx="4981800" cy="7227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a:p>
          </p:txBody>
        </p:sp>
        <p:sp>
          <p:nvSpPr>
            <p:cNvPr id="107" name="Google Shape;107;gd35aadfb83_0_0"/>
            <p:cNvSpPr/>
            <p:nvPr/>
          </p:nvSpPr>
          <p:spPr>
            <a:xfrm>
              <a:off x="826125" y="5531381"/>
              <a:ext cx="722700" cy="722700"/>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8" name="Google Shape;108;gd35aadfb83_0_0"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109" name="Google Shape;109;gd35aadfb83_0_0"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110" name="Google Shape;110;gd35aadfb83_0_0"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111" name="Google Shape;111;gd35aadfb83_0_0"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6"/>
          <p:cNvSpPr txBox="1"/>
          <p:nvPr/>
        </p:nvSpPr>
        <p:spPr>
          <a:xfrm>
            <a:off x="988012" y="312749"/>
            <a:ext cx="7806853" cy="107358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3000"/>
              <a:buFont typeface="Arial"/>
              <a:buNone/>
            </a:pPr>
            <a:r>
              <a:rPr lang="en-US" sz="3000" b="1" u="sng">
                <a:solidFill>
                  <a:srgbClr val="0C0C0C"/>
                </a:solidFill>
                <a:latin typeface="Calibri"/>
                <a:ea typeface="Calibri"/>
                <a:cs typeface="Calibri"/>
                <a:sym typeface="Calibri"/>
              </a:rPr>
              <a:t>Equator</a:t>
            </a:r>
            <a:r>
              <a:rPr lang="en-US" sz="3000" b="1">
                <a:solidFill>
                  <a:srgbClr val="0C0C0C"/>
                </a:solidFill>
                <a:latin typeface="Calibri"/>
                <a:ea typeface="Calibri"/>
                <a:cs typeface="Calibri"/>
                <a:sym typeface="Calibri"/>
              </a:rPr>
              <a:t>: </a:t>
            </a:r>
            <a:r>
              <a:rPr lang="en-US" sz="3000">
                <a:solidFill>
                  <a:srgbClr val="0C0C0C"/>
                </a:solidFill>
                <a:latin typeface="Calibri"/>
                <a:ea typeface="Calibri"/>
                <a:cs typeface="Calibri"/>
                <a:sym typeface="Calibri"/>
              </a:rPr>
              <a:t>a latitudinal line that is equal distance from the north and south poles</a:t>
            </a:r>
            <a:endParaRPr sz="3000" b="1">
              <a:solidFill>
                <a:schemeClr val="dk1"/>
              </a:solidFill>
              <a:latin typeface="Calibri"/>
              <a:ea typeface="Calibri"/>
              <a:cs typeface="Calibri"/>
              <a:sym typeface="Calibri"/>
            </a:endParaRPr>
          </a:p>
        </p:txBody>
      </p:sp>
      <p:sp>
        <p:nvSpPr>
          <p:cNvPr id="182" name="Google Shape;182;p6"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3" name="Google Shape;183;p6" descr="quator | Meaning, Map, &amp; Latitude | Britannica"/>
          <p:cNvPicPr preferRelativeResize="0"/>
          <p:nvPr/>
        </p:nvPicPr>
        <p:blipFill rotWithShape="1">
          <a:blip r:embed="rId4">
            <a:alphaModFix/>
          </a:blip>
          <a:srcRect/>
          <a:stretch/>
        </p:blipFill>
        <p:spPr>
          <a:xfrm>
            <a:off x="0" y="1889386"/>
            <a:ext cx="9144000" cy="4708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7"/>
          <p:cNvSpPr txBox="1"/>
          <p:nvPr/>
        </p:nvSpPr>
        <p:spPr>
          <a:xfrm>
            <a:off x="849541" y="306697"/>
            <a:ext cx="8013979" cy="107358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2800"/>
              <a:buFont typeface="Arial"/>
              <a:buNone/>
            </a:pPr>
            <a:r>
              <a:rPr lang="en-US" sz="2800" b="1" u="sng">
                <a:solidFill>
                  <a:srgbClr val="0C0C0C"/>
                </a:solidFill>
                <a:latin typeface="Calibri"/>
                <a:ea typeface="Calibri"/>
                <a:cs typeface="Calibri"/>
                <a:sym typeface="Calibri"/>
              </a:rPr>
              <a:t>Axis</a:t>
            </a:r>
            <a:r>
              <a:rPr lang="en-US" sz="2800" b="1">
                <a:solidFill>
                  <a:srgbClr val="0C0C0C"/>
                </a:solidFill>
                <a:latin typeface="Calibri"/>
                <a:ea typeface="Calibri"/>
                <a:cs typeface="Calibri"/>
                <a:sym typeface="Calibri"/>
              </a:rPr>
              <a:t>: </a:t>
            </a:r>
            <a:r>
              <a:rPr lang="en-US" sz="2800">
                <a:solidFill>
                  <a:srgbClr val="0C0C0C"/>
                </a:solidFill>
                <a:latin typeface="Calibri"/>
                <a:ea typeface="Calibri"/>
                <a:cs typeface="Calibri"/>
                <a:sym typeface="Calibri"/>
              </a:rPr>
              <a:t>the imaginary straight line on which the Earth spins, giving us night and day</a:t>
            </a:r>
            <a:endParaRPr sz="2800" b="1">
              <a:solidFill>
                <a:schemeClr val="dk1"/>
              </a:solidFill>
              <a:latin typeface="Calibri"/>
              <a:ea typeface="Calibri"/>
              <a:cs typeface="Calibri"/>
              <a:sym typeface="Calibri"/>
            </a:endParaRPr>
          </a:p>
        </p:txBody>
      </p:sp>
      <p:sp>
        <p:nvSpPr>
          <p:cNvPr id="190" name="Google Shape;190;p7"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1" name="Google Shape;191;p7"/>
          <p:cNvPicPr preferRelativeResize="0"/>
          <p:nvPr/>
        </p:nvPicPr>
        <p:blipFill rotWithShape="1">
          <a:blip r:embed="rId4">
            <a:alphaModFix/>
          </a:blip>
          <a:srcRect/>
          <a:stretch/>
        </p:blipFill>
        <p:spPr>
          <a:xfrm>
            <a:off x="2177143" y="1540328"/>
            <a:ext cx="4713514" cy="471351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8"/>
          <p:cNvSpPr txBox="1"/>
          <p:nvPr/>
        </p:nvSpPr>
        <p:spPr>
          <a:xfrm>
            <a:off x="849542" y="228492"/>
            <a:ext cx="8011825" cy="107358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2800"/>
              <a:buFont typeface="Arial"/>
              <a:buNone/>
            </a:pPr>
            <a:r>
              <a:rPr lang="en-US" sz="2800" b="1" u="sng">
                <a:solidFill>
                  <a:srgbClr val="0C0C0C"/>
                </a:solidFill>
                <a:latin typeface="Calibri"/>
                <a:ea typeface="Calibri"/>
                <a:cs typeface="Calibri"/>
                <a:sym typeface="Calibri"/>
              </a:rPr>
              <a:t>Revolution</a:t>
            </a:r>
            <a:r>
              <a:rPr lang="en-US" sz="2800" b="1">
                <a:solidFill>
                  <a:srgbClr val="0C0C0C"/>
                </a:solidFill>
                <a:latin typeface="Calibri"/>
                <a:ea typeface="Calibri"/>
                <a:cs typeface="Calibri"/>
                <a:sym typeface="Calibri"/>
              </a:rPr>
              <a:t>: </a:t>
            </a:r>
            <a:r>
              <a:rPr lang="en-US" sz="2800">
                <a:solidFill>
                  <a:srgbClr val="0C0C0C"/>
                </a:solidFill>
                <a:latin typeface="Calibri"/>
                <a:ea typeface="Calibri"/>
                <a:cs typeface="Calibri"/>
                <a:sym typeface="Calibri"/>
              </a:rPr>
              <a:t>Earth revolves around the sun; one revolution around the sun is one year</a:t>
            </a:r>
            <a:endParaRPr sz="2800" b="1">
              <a:solidFill>
                <a:srgbClr val="FF0000"/>
              </a:solidFill>
              <a:latin typeface="Calibri"/>
              <a:ea typeface="Calibri"/>
              <a:cs typeface="Calibri"/>
              <a:sym typeface="Calibri"/>
            </a:endParaRPr>
          </a:p>
        </p:txBody>
      </p:sp>
      <p:sp>
        <p:nvSpPr>
          <p:cNvPr id="198" name="Google Shape;198;p8"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9" name="Google Shape;199;p8"/>
          <p:cNvPicPr preferRelativeResize="0"/>
          <p:nvPr/>
        </p:nvPicPr>
        <p:blipFill rotWithShape="1">
          <a:blip r:embed="rId4">
            <a:alphaModFix/>
          </a:blip>
          <a:srcRect/>
          <a:stretch/>
        </p:blipFill>
        <p:spPr>
          <a:xfrm>
            <a:off x="1289645" y="1302077"/>
            <a:ext cx="6466426" cy="484982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p:nvPr/>
        </p:nvSpPr>
        <p:spPr>
          <a:xfrm>
            <a:off x="849542" y="228492"/>
            <a:ext cx="8011825" cy="107358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2800"/>
              <a:buFont typeface="Arial"/>
              <a:buNone/>
            </a:pPr>
            <a:r>
              <a:rPr lang="en-US" sz="2800" b="1" u="sng">
                <a:solidFill>
                  <a:srgbClr val="0C0C0C"/>
                </a:solidFill>
                <a:latin typeface="Calibri"/>
                <a:ea typeface="Calibri"/>
                <a:cs typeface="Calibri"/>
                <a:sym typeface="Calibri"/>
              </a:rPr>
              <a:t>Hemisphere</a:t>
            </a:r>
            <a:r>
              <a:rPr lang="en-US" sz="2800" b="1">
                <a:solidFill>
                  <a:srgbClr val="0C0C0C"/>
                </a:solidFill>
                <a:latin typeface="Calibri"/>
                <a:ea typeface="Calibri"/>
                <a:cs typeface="Calibri"/>
                <a:sym typeface="Calibri"/>
              </a:rPr>
              <a:t>: </a:t>
            </a:r>
            <a:r>
              <a:rPr lang="en-US" sz="2800">
                <a:solidFill>
                  <a:srgbClr val="0C0C0C"/>
                </a:solidFill>
                <a:latin typeface="Calibri"/>
                <a:ea typeface="Calibri"/>
                <a:cs typeface="Calibri"/>
                <a:sym typeface="Calibri"/>
              </a:rPr>
              <a:t>half a sphere; the Earth is split into two hemispheres – North and South</a:t>
            </a:r>
            <a:endParaRPr sz="2800" b="1">
              <a:solidFill>
                <a:srgbClr val="FF0000"/>
              </a:solidFill>
              <a:latin typeface="Calibri"/>
              <a:ea typeface="Calibri"/>
              <a:cs typeface="Calibri"/>
              <a:sym typeface="Calibri"/>
            </a:endParaRPr>
          </a:p>
        </p:txBody>
      </p:sp>
      <p:sp>
        <p:nvSpPr>
          <p:cNvPr id="206" name="Google Shape;206;p9"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7" name="Google Shape;207;p9"/>
          <p:cNvPicPr preferRelativeResize="0"/>
          <p:nvPr/>
        </p:nvPicPr>
        <p:blipFill rotWithShape="1">
          <a:blip r:embed="rId4">
            <a:alphaModFix/>
          </a:blip>
          <a:srcRect/>
          <a:stretch/>
        </p:blipFill>
        <p:spPr>
          <a:xfrm>
            <a:off x="2239736" y="1302077"/>
            <a:ext cx="4762500" cy="5118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0"/>
          <p:cNvSpPr txBox="1"/>
          <p:nvPr/>
        </p:nvSpPr>
        <p:spPr>
          <a:xfrm>
            <a:off x="849542" y="228492"/>
            <a:ext cx="8011825" cy="107358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2800"/>
              <a:buFont typeface="Arial"/>
              <a:buNone/>
            </a:pPr>
            <a:r>
              <a:rPr lang="en-US" sz="2800" b="1" u="sng">
                <a:solidFill>
                  <a:srgbClr val="0C0C0C"/>
                </a:solidFill>
                <a:latin typeface="Calibri"/>
                <a:ea typeface="Calibri"/>
                <a:cs typeface="Calibri"/>
                <a:sym typeface="Calibri"/>
              </a:rPr>
              <a:t>Weather</a:t>
            </a:r>
            <a:r>
              <a:rPr lang="en-US" sz="2800" b="1">
                <a:solidFill>
                  <a:srgbClr val="0C0C0C"/>
                </a:solidFill>
                <a:latin typeface="Calibri"/>
                <a:ea typeface="Calibri"/>
                <a:cs typeface="Calibri"/>
                <a:sym typeface="Calibri"/>
              </a:rPr>
              <a:t>: </a:t>
            </a:r>
            <a:r>
              <a:rPr lang="en-US" sz="2800">
                <a:solidFill>
                  <a:srgbClr val="0C0C0C"/>
                </a:solidFill>
                <a:latin typeface="Calibri"/>
                <a:ea typeface="Calibri"/>
                <a:cs typeface="Calibri"/>
                <a:sym typeface="Calibri"/>
              </a:rPr>
              <a:t>the conditions of the atmosphere at a certain time and place</a:t>
            </a:r>
            <a:endParaRPr sz="2800" b="1">
              <a:solidFill>
                <a:srgbClr val="FF0000"/>
              </a:solidFill>
              <a:latin typeface="Calibri"/>
              <a:ea typeface="Calibri"/>
              <a:cs typeface="Calibri"/>
              <a:sym typeface="Calibri"/>
            </a:endParaRPr>
          </a:p>
        </p:txBody>
      </p:sp>
      <p:sp>
        <p:nvSpPr>
          <p:cNvPr id="214" name="Google Shape;214;p10"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5" name="Google Shape;215;p10" descr="climate.jpg"/>
          <p:cNvPicPr preferRelativeResize="0"/>
          <p:nvPr/>
        </p:nvPicPr>
        <p:blipFill rotWithShape="1">
          <a:blip r:embed="rId4">
            <a:alphaModFix/>
          </a:blip>
          <a:srcRect/>
          <a:stretch/>
        </p:blipFill>
        <p:spPr>
          <a:xfrm>
            <a:off x="1695377" y="1530569"/>
            <a:ext cx="5970171" cy="496269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1"/>
          <p:cNvSpPr txBox="1"/>
          <p:nvPr/>
        </p:nvSpPr>
        <p:spPr>
          <a:xfrm>
            <a:off x="849542" y="228492"/>
            <a:ext cx="8011825" cy="107358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2800"/>
              <a:buFont typeface="Arial"/>
              <a:buNone/>
            </a:pPr>
            <a:r>
              <a:rPr lang="en-US" sz="2800" b="1" u="sng">
                <a:solidFill>
                  <a:srgbClr val="0C0C0C"/>
                </a:solidFill>
                <a:latin typeface="Calibri"/>
                <a:ea typeface="Calibri"/>
                <a:cs typeface="Calibri"/>
                <a:sym typeface="Calibri"/>
              </a:rPr>
              <a:t>Climate</a:t>
            </a:r>
            <a:r>
              <a:rPr lang="en-US" sz="2800" b="1">
                <a:solidFill>
                  <a:srgbClr val="0C0C0C"/>
                </a:solidFill>
                <a:latin typeface="Calibri"/>
                <a:ea typeface="Calibri"/>
                <a:cs typeface="Calibri"/>
                <a:sym typeface="Calibri"/>
              </a:rPr>
              <a:t>: </a:t>
            </a:r>
            <a:r>
              <a:rPr lang="en-US" sz="2800">
                <a:solidFill>
                  <a:srgbClr val="0C0C0C"/>
                </a:solidFill>
                <a:latin typeface="Calibri"/>
                <a:ea typeface="Calibri"/>
                <a:cs typeface="Calibri"/>
                <a:sym typeface="Calibri"/>
              </a:rPr>
              <a:t>pattern of weather over time in a specific location</a:t>
            </a:r>
            <a:endParaRPr sz="2800" b="1">
              <a:solidFill>
                <a:srgbClr val="FF0000"/>
              </a:solidFill>
              <a:latin typeface="Calibri"/>
              <a:ea typeface="Calibri"/>
              <a:cs typeface="Calibri"/>
              <a:sym typeface="Calibri"/>
            </a:endParaRPr>
          </a:p>
        </p:txBody>
      </p:sp>
      <p:sp>
        <p:nvSpPr>
          <p:cNvPr id="222" name="Google Shape;222;p11"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3" name="Google Shape;223;p11" descr="limate | meteorology | Britannica"/>
          <p:cNvPicPr preferRelativeResize="0"/>
          <p:nvPr/>
        </p:nvPicPr>
        <p:blipFill rotWithShape="1">
          <a:blip r:embed="rId4">
            <a:alphaModFix/>
          </a:blip>
          <a:srcRect/>
          <a:stretch/>
        </p:blipFill>
        <p:spPr>
          <a:xfrm>
            <a:off x="0" y="1530569"/>
            <a:ext cx="9144000"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2"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3"/>
          <p:cNvSpPr txBox="1"/>
          <p:nvPr/>
        </p:nvSpPr>
        <p:spPr>
          <a:xfrm>
            <a:off x="1094014" y="203211"/>
            <a:ext cx="7543800"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the difference between the Earth rotating on its axis and revolving around the sun?</a:t>
            </a:r>
            <a:endParaRPr/>
          </a:p>
        </p:txBody>
      </p:sp>
      <p:sp>
        <p:nvSpPr>
          <p:cNvPr id="236" name="Google Shape;236;p13"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7" name="Google Shape;237;p13"/>
          <p:cNvPicPr preferRelativeResize="0"/>
          <p:nvPr/>
        </p:nvPicPr>
        <p:blipFill rotWithShape="1">
          <a:blip r:embed="rId4">
            <a:alphaModFix/>
          </a:blip>
          <a:srcRect/>
          <a:stretch/>
        </p:blipFill>
        <p:spPr>
          <a:xfrm>
            <a:off x="588283" y="2547484"/>
            <a:ext cx="3641043" cy="3641043"/>
          </a:xfrm>
          <a:prstGeom prst="rect">
            <a:avLst/>
          </a:prstGeom>
          <a:noFill/>
          <a:ln>
            <a:noFill/>
          </a:ln>
        </p:spPr>
      </p:pic>
      <p:pic>
        <p:nvPicPr>
          <p:cNvPr id="238" name="Google Shape;238;p13"/>
          <p:cNvPicPr preferRelativeResize="0"/>
          <p:nvPr/>
        </p:nvPicPr>
        <p:blipFill rotWithShape="1">
          <a:blip r:embed="rId5">
            <a:alphaModFix/>
          </a:blip>
          <a:srcRect/>
          <a:stretch/>
        </p:blipFill>
        <p:spPr>
          <a:xfrm>
            <a:off x="4634522" y="2694215"/>
            <a:ext cx="4264548" cy="319841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4"/>
          <p:cNvSpPr txBox="1"/>
          <p:nvPr/>
        </p:nvSpPr>
        <p:spPr>
          <a:xfrm>
            <a:off x="1094014" y="203211"/>
            <a:ext cx="75438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a hemisphere?</a:t>
            </a:r>
            <a:endParaRPr/>
          </a:p>
        </p:txBody>
      </p:sp>
      <p:sp>
        <p:nvSpPr>
          <p:cNvPr id="245" name="Google Shape;245;p14"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6" name="Google Shape;246;p14"/>
          <p:cNvPicPr preferRelativeResize="0"/>
          <p:nvPr/>
        </p:nvPicPr>
        <p:blipFill rotWithShape="1">
          <a:blip r:embed="rId4">
            <a:alphaModFix/>
          </a:blip>
          <a:srcRect/>
          <a:stretch/>
        </p:blipFill>
        <p:spPr>
          <a:xfrm>
            <a:off x="2239736" y="1302077"/>
            <a:ext cx="4762500" cy="5118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5"/>
          <p:cNvSpPr txBox="1"/>
          <p:nvPr/>
        </p:nvSpPr>
        <p:spPr>
          <a:xfrm>
            <a:off x="989762" y="216922"/>
            <a:ext cx="7897563"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the relationship between climate and weather?</a:t>
            </a:r>
            <a:endParaRPr/>
          </a:p>
        </p:txBody>
      </p:sp>
      <p:sp>
        <p:nvSpPr>
          <p:cNvPr id="253" name="Google Shape;253;p15"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4" name="Google Shape;254;p15" descr="climate.jpg"/>
          <p:cNvPicPr preferRelativeResize="0"/>
          <p:nvPr/>
        </p:nvPicPr>
        <p:blipFill rotWithShape="1">
          <a:blip r:embed="rId4">
            <a:alphaModFix/>
          </a:blip>
          <a:srcRect/>
          <a:stretch/>
        </p:blipFill>
        <p:spPr>
          <a:xfrm>
            <a:off x="424772" y="2368409"/>
            <a:ext cx="3649924" cy="3033995"/>
          </a:xfrm>
          <a:prstGeom prst="rect">
            <a:avLst/>
          </a:prstGeom>
          <a:noFill/>
          <a:ln>
            <a:noFill/>
          </a:ln>
        </p:spPr>
      </p:pic>
      <p:pic>
        <p:nvPicPr>
          <p:cNvPr id="255" name="Google Shape;255;p15" descr="limate | meteorology | Britannica"/>
          <p:cNvPicPr preferRelativeResize="0"/>
          <p:nvPr/>
        </p:nvPicPr>
        <p:blipFill rotWithShape="1">
          <a:blip r:embed="rId5">
            <a:alphaModFix/>
          </a:blip>
          <a:srcRect/>
          <a:stretch/>
        </p:blipFill>
        <p:spPr>
          <a:xfrm>
            <a:off x="4235913" y="2550694"/>
            <a:ext cx="4763707" cy="267958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
          <p:cNvSpPr txBox="1"/>
          <p:nvPr/>
        </p:nvSpPr>
        <p:spPr>
          <a:xfrm>
            <a:off x="1752600" y="257651"/>
            <a:ext cx="5486400" cy="17235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800">
                <a:solidFill>
                  <a:schemeClr val="dk1"/>
                </a:solidFill>
                <a:latin typeface="Calibri"/>
                <a:ea typeface="Calibri"/>
                <a:cs typeface="Calibri"/>
                <a:sym typeface="Calibri"/>
              </a:rPr>
              <a:t>Seasons</a:t>
            </a:r>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2"/>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2"/>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Intro</a:t>
            </a:r>
            <a:endParaRPr/>
          </a:p>
        </p:txBody>
      </p:sp>
      <p:pic>
        <p:nvPicPr>
          <p:cNvPr id="120" name="Google Shape;120;p2" descr="dreamstime_xl_23757349.jpg"/>
          <p:cNvPicPr preferRelativeResize="0"/>
          <p:nvPr/>
        </p:nvPicPr>
        <p:blipFill rotWithShape="1">
          <a:blip r:embed="rId3">
            <a:alphaModFix/>
          </a:blip>
          <a:srcRect/>
          <a:stretch/>
        </p:blipFill>
        <p:spPr>
          <a:xfrm>
            <a:off x="-7495" y="2848131"/>
            <a:ext cx="9144000" cy="2286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6"/>
          <p:cNvSpPr txBox="1"/>
          <p:nvPr/>
        </p:nvSpPr>
        <p:spPr>
          <a:xfrm>
            <a:off x="2886634" y="901725"/>
            <a:ext cx="3370800" cy="1108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b="1">
                <a:solidFill>
                  <a:schemeClr val="dk1"/>
                </a:solidFill>
                <a:latin typeface="Calibri"/>
                <a:ea typeface="Calibri"/>
                <a:cs typeface="Calibri"/>
                <a:sym typeface="Calibri"/>
              </a:rPr>
              <a:t>Seasons</a:t>
            </a:r>
            <a:endParaRPr/>
          </a:p>
        </p:txBody>
      </p:sp>
      <p:sp>
        <p:nvSpPr>
          <p:cNvPr id="262" name="Google Shape;262;p16"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3" name="Google Shape;263;p16"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7"/>
          <p:cNvSpPr txBox="1">
            <a:spLocks noGrp="1"/>
          </p:cNvSpPr>
          <p:nvPr>
            <p:ph type="ctrTitle"/>
          </p:nvPr>
        </p:nvSpPr>
        <p:spPr>
          <a:xfrm>
            <a:off x="1470460" y="313401"/>
            <a:ext cx="7482621" cy="1470025"/>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sz="3400" b="1" u="sng"/>
              <a:t>Seasons</a:t>
            </a:r>
            <a:r>
              <a:rPr lang="en-US" sz="3400" b="1"/>
              <a:t>: </a:t>
            </a:r>
            <a:r>
              <a:rPr lang="en-US" sz="3400"/>
              <a:t>divisions of the year that have different weather patterns due to the Earth’s changing position</a:t>
            </a:r>
            <a:r>
              <a:rPr lang="en-US" sz="3400" b="1"/>
              <a:t> </a:t>
            </a:r>
            <a:endParaRPr/>
          </a:p>
        </p:txBody>
      </p:sp>
      <p:sp>
        <p:nvSpPr>
          <p:cNvPr id="270" name="Google Shape;270;p17"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1" name="Google Shape;271;p17" descr="Blog"/>
          <p:cNvPicPr preferRelativeResize="0"/>
          <p:nvPr/>
        </p:nvPicPr>
        <p:blipFill rotWithShape="1">
          <a:blip r:embed="rId4">
            <a:alphaModFix/>
          </a:blip>
          <a:srcRect/>
          <a:stretch/>
        </p:blipFill>
        <p:spPr>
          <a:xfrm>
            <a:off x="735230" y="135869"/>
            <a:ext cx="463492" cy="463492"/>
          </a:xfrm>
          <a:prstGeom prst="rect">
            <a:avLst/>
          </a:prstGeom>
          <a:noFill/>
          <a:ln>
            <a:noFill/>
          </a:ln>
        </p:spPr>
      </p:pic>
      <p:pic>
        <p:nvPicPr>
          <p:cNvPr id="272" name="Google Shape;272;p17" descr="dreamstime_xl_23757349.jpg"/>
          <p:cNvPicPr preferRelativeResize="0"/>
          <p:nvPr/>
        </p:nvPicPr>
        <p:blipFill rotWithShape="1">
          <a:blip r:embed="rId5">
            <a:alphaModFix/>
          </a:blip>
          <a:srcRect/>
          <a:stretch/>
        </p:blipFill>
        <p:spPr>
          <a:xfrm>
            <a:off x="-7495" y="2848131"/>
            <a:ext cx="9144000" cy="2286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8"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9"/>
          <p:cNvSpPr txBox="1"/>
          <p:nvPr/>
        </p:nvSpPr>
        <p:spPr>
          <a:xfrm>
            <a:off x="979714" y="367615"/>
            <a:ext cx="7772400" cy="646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are seasons?</a:t>
            </a:r>
            <a:endParaRPr/>
          </a:p>
        </p:txBody>
      </p:sp>
      <p:sp>
        <p:nvSpPr>
          <p:cNvPr id="285" name="Google Shape;285;p19"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6" name="Google Shape;286;p19" descr="dreamstime_xl_23757349.jpg"/>
          <p:cNvPicPr preferRelativeResize="0"/>
          <p:nvPr/>
        </p:nvPicPr>
        <p:blipFill rotWithShape="1">
          <a:blip r:embed="rId4">
            <a:alphaModFix/>
          </a:blip>
          <a:srcRect/>
          <a:stretch/>
        </p:blipFill>
        <p:spPr>
          <a:xfrm>
            <a:off x="0" y="2488902"/>
            <a:ext cx="9144000" cy="2286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20"/>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293" name="Google Shape;293;p20"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1"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0" name="Google Shape;300;p21"/>
          <p:cNvPicPr preferRelativeResize="0"/>
          <p:nvPr/>
        </p:nvPicPr>
        <p:blipFill rotWithShape="1">
          <a:blip r:embed="rId4">
            <a:alphaModFix/>
          </a:blip>
          <a:srcRect/>
          <a:stretch/>
        </p:blipFill>
        <p:spPr>
          <a:xfrm>
            <a:off x="0" y="877660"/>
            <a:ext cx="9144000" cy="510267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2"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7" name="Google Shape;307;p22"/>
          <p:cNvPicPr preferRelativeResize="0"/>
          <p:nvPr/>
        </p:nvPicPr>
        <p:blipFill rotWithShape="1">
          <a:blip r:embed="rId4">
            <a:alphaModFix/>
          </a:blip>
          <a:srcRect/>
          <a:stretch/>
        </p:blipFill>
        <p:spPr>
          <a:xfrm>
            <a:off x="0" y="877660"/>
            <a:ext cx="9144000" cy="510267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3"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4" name="Google Shape;314;p23"/>
          <p:cNvPicPr preferRelativeResize="0"/>
          <p:nvPr/>
        </p:nvPicPr>
        <p:blipFill rotWithShape="1">
          <a:blip r:embed="rId4">
            <a:alphaModFix/>
          </a:blip>
          <a:srcRect/>
          <a:stretch/>
        </p:blipFill>
        <p:spPr>
          <a:xfrm>
            <a:off x="1010322" y="1845129"/>
            <a:ext cx="7470770" cy="297179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4"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1" name="Google Shape;321;p24"/>
          <p:cNvPicPr preferRelativeResize="0"/>
          <p:nvPr/>
        </p:nvPicPr>
        <p:blipFill rotWithShape="1">
          <a:blip r:embed="rId4">
            <a:alphaModFix/>
          </a:blip>
          <a:srcRect/>
          <a:stretch/>
        </p:blipFill>
        <p:spPr>
          <a:xfrm>
            <a:off x="1010322" y="1845129"/>
            <a:ext cx="7470770" cy="297179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5"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8" name="Google Shape;328;p25"/>
          <p:cNvPicPr preferRelativeResize="0"/>
          <p:nvPr/>
        </p:nvPicPr>
        <p:blipFill rotWithShape="1">
          <a:blip r:embed="rId4">
            <a:alphaModFix/>
          </a:blip>
          <a:srcRect/>
          <a:stretch/>
        </p:blipFill>
        <p:spPr>
          <a:xfrm>
            <a:off x="1010322" y="1845129"/>
            <a:ext cx="7470770" cy="29717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3"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txBox="1"/>
          <p:nvPr/>
        </p:nvSpPr>
        <p:spPr>
          <a:xfrm>
            <a:off x="467248" y="665133"/>
            <a:ext cx="8209500" cy="1477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What is the relationship between the tilt of the Earth and its seasons? How are you impacted by the seasons?</a:t>
            </a:r>
            <a:endParaRPr/>
          </a:p>
        </p:txBody>
      </p:sp>
      <p:pic>
        <p:nvPicPr>
          <p:cNvPr id="128" name="Google Shape;128;p3"/>
          <p:cNvPicPr preferRelativeResize="0"/>
          <p:nvPr/>
        </p:nvPicPr>
        <p:blipFill rotWithShape="1">
          <a:blip r:embed="rId4">
            <a:alphaModFix/>
          </a:blip>
          <a:srcRect/>
          <a:stretch/>
        </p:blipFill>
        <p:spPr>
          <a:xfrm>
            <a:off x="1524000" y="2484856"/>
            <a:ext cx="6096000" cy="3492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6"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7"/>
          <p:cNvSpPr txBox="1"/>
          <p:nvPr/>
        </p:nvSpPr>
        <p:spPr>
          <a:xfrm>
            <a:off x="963386" y="412064"/>
            <a:ext cx="783771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causes a change in seasons?</a:t>
            </a:r>
            <a:endParaRPr/>
          </a:p>
        </p:txBody>
      </p:sp>
      <p:sp>
        <p:nvSpPr>
          <p:cNvPr id="341" name="Google Shape;341;p27"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2" name="Google Shape;342;p27"/>
          <p:cNvPicPr preferRelativeResize="0"/>
          <p:nvPr/>
        </p:nvPicPr>
        <p:blipFill rotWithShape="1">
          <a:blip r:embed="rId4">
            <a:alphaModFix/>
          </a:blip>
          <a:srcRect/>
          <a:stretch/>
        </p:blipFill>
        <p:spPr>
          <a:xfrm>
            <a:off x="0" y="1220560"/>
            <a:ext cx="9144000" cy="510267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8"/>
          <p:cNvSpPr txBox="1"/>
          <p:nvPr/>
        </p:nvSpPr>
        <p:spPr>
          <a:xfrm>
            <a:off x="963386" y="412064"/>
            <a:ext cx="78378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True/False: The Northern and Southern Hemispheres have the same seasons. </a:t>
            </a:r>
            <a:endParaRPr/>
          </a:p>
        </p:txBody>
      </p:sp>
      <p:sp>
        <p:nvSpPr>
          <p:cNvPr id="349" name="Google Shape;349;p28"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0" name="Google Shape;350;p28"/>
          <p:cNvPicPr preferRelativeResize="0"/>
          <p:nvPr/>
        </p:nvPicPr>
        <p:blipFill rotWithShape="1">
          <a:blip r:embed="rId4">
            <a:alphaModFix/>
          </a:blip>
          <a:srcRect/>
          <a:stretch/>
        </p:blipFill>
        <p:spPr>
          <a:xfrm>
            <a:off x="1063017" y="2167825"/>
            <a:ext cx="7017977" cy="39162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gb69a854eaf_0_0"/>
          <p:cNvSpPr txBox="1"/>
          <p:nvPr/>
        </p:nvSpPr>
        <p:spPr>
          <a:xfrm>
            <a:off x="963386" y="412064"/>
            <a:ext cx="78378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True/</a:t>
            </a:r>
            <a:r>
              <a:rPr lang="en-US" sz="3600">
                <a:solidFill>
                  <a:srgbClr val="FF0000"/>
                </a:solidFill>
                <a:latin typeface="Calibri"/>
                <a:ea typeface="Calibri"/>
                <a:cs typeface="Calibri"/>
                <a:sym typeface="Calibri"/>
              </a:rPr>
              <a:t>False</a:t>
            </a:r>
            <a:r>
              <a:rPr lang="en-US" sz="3600">
                <a:solidFill>
                  <a:schemeClr val="dk1"/>
                </a:solidFill>
                <a:latin typeface="Calibri"/>
                <a:ea typeface="Calibri"/>
                <a:cs typeface="Calibri"/>
                <a:sym typeface="Calibri"/>
              </a:rPr>
              <a:t>: The Northern and Southern Hemispheres have the same seasons. </a:t>
            </a:r>
            <a:endParaRPr/>
          </a:p>
        </p:txBody>
      </p:sp>
      <p:sp>
        <p:nvSpPr>
          <p:cNvPr id="357" name="Google Shape;357;gb69a854eaf_0_0"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8" name="Google Shape;358;gb69a854eaf_0_0"/>
          <p:cNvPicPr preferRelativeResize="0"/>
          <p:nvPr/>
        </p:nvPicPr>
        <p:blipFill rotWithShape="1">
          <a:blip r:embed="rId4">
            <a:alphaModFix/>
          </a:blip>
          <a:srcRect/>
          <a:stretch/>
        </p:blipFill>
        <p:spPr>
          <a:xfrm>
            <a:off x="1063017" y="2167825"/>
            <a:ext cx="7017977" cy="39162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0"/>
          <p:cNvSpPr txBox="1"/>
          <p:nvPr/>
        </p:nvSpPr>
        <p:spPr>
          <a:xfrm>
            <a:off x="963386" y="412064"/>
            <a:ext cx="7837714"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Why is the Southern Hemisphere in winter when the Northern Hemisphere is in summer?</a:t>
            </a:r>
            <a:endParaRPr/>
          </a:p>
        </p:txBody>
      </p:sp>
      <p:sp>
        <p:nvSpPr>
          <p:cNvPr id="365" name="Google Shape;365;p30"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6" name="Google Shape;366;p30"/>
          <p:cNvPicPr preferRelativeResize="0"/>
          <p:nvPr/>
        </p:nvPicPr>
        <p:blipFill rotWithShape="1">
          <a:blip r:embed="rId4">
            <a:alphaModFix/>
          </a:blip>
          <a:srcRect/>
          <a:stretch/>
        </p:blipFill>
        <p:spPr>
          <a:xfrm>
            <a:off x="963386" y="2710543"/>
            <a:ext cx="7470770" cy="297179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1"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3" name="Google Shape;373;p31"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2"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0" name="Google Shape;380;p32"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381" name="Google Shape;381;p32"/>
          <p:cNvPicPr preferRelativeResize="0"/>
          <p:nvPr/>
        </p:nvPicPr>
        <p:blipFill rotWithShape="1">
          <a:blip r:embed="rId5">
            <a:alphaModFix/>
          </a:blip>
          <a:srcRect/>
          <a:stretch/>
        </p:blipFill>
        <p:spPr>
          <a:xfrm>
            <a:off x="400272" y="1919496"/>
            <a:ext cx="3371628" cy="3371628"/>
          </a:xfrm>
          <a:prstGeom prst="rect">
            <a:avLst/>
          </a:prstGeom>
          <a:noFill/>
          <a:ln>
            <a:noFill/>
          </a:ln>
        </p:spPr>
      </p:pic>
      <p:pic>
        <p:nvPicPr>
          <p:cNvPr id="382" name="Google Shape;382;p32"/>
          <p:cNvPicPr preferRelativeResize="0"/>
          <p:nvPr/>
        </p:nvPicPr>
        <p:blipFill rotWithShape="1">
          <a:blip r:embed="rId6">
            <a:alphaModFix/>
          </a:blip>
          <a:srcRect/>
          <a:stretch/>
        </p:blipFill>
        <p:spPr>
          <a:xfrm>
            <a:off x="4114800" y="2587033"/>
            <a:ext cx="4612917" cy="203655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3"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9" name="Google Shape;389;p33"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390" name="Google Shape;390;p33"/>
          <p:cNvPicPr preferRelativeResize="0"/>
          <p:nvPr/>
        </p:nvPicPr>
        <p:blipFill rotWithShape="1">
          <a:blip r:embed="rId5">
            <a:alphaModFix/>
          </a:blip>
          <a:srcRect/>
          <a:stretch/>
        </p:blipFill>
        <p:spPr>
          <a:xfrm>
            <a:off x="247569" y="1717864"/>
            <a:ext cx="3867231" cy="3811185"/>
          </a:xfrm>
          <a:prstGeom prst="rect">
            <a:avLst/>
          </a:prstGeom>
          <a:noFill/>
          <a:ln>
            <a:noFill/>
          </a:ln>
        </p:spPr>
      </p:pic>
      <p:pic>
        <p:nvPicPr>
          <p:cNvPr id="391" name="Google Shape;391;p33"/>
          <p:cNvPicPr preferRelativeResize="0"/>
          <p:nvPr/>
        </p:nvPicPr>
        <p:blipFill rotWithShape="1">
          <a:blip r:embed="rId6">
            <a:alphaModFix/>
          </a:blip>
          <a:srcRect/>
          <a:stretch/>
        </p:blipFill>
        <p:spPr>
          <a:xfrm>
            <a:off x="4327071" y="2784086"/>
            <a:ext cx="4671274" cy="167873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4"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8" name="Google Shape;398;p34"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399" name="Google Shape;399;p34"/>
          <p:cNvPicPr preferRelativeResize="0"/>
          <p:nvPr/>
        </p:nvPicPr>
        <p:blipFill rotWithShape="1">
          <a:blip r:embed="rId5">
            <a:alphaModFix/>
          </a:blip>
          <a:srcRect/>
          <a:stretch/>
        </p:blipFill>
        <p:spPr>
          <a:xfrm>
            <a:off x="367615" y="1827671"/>
            <a:ext cx="3549856" cy="3629331"/>
          </a:xfrm>
          <a:prstGeom prst="rect">
            <a:avLst/>
          </a:prstGeom>
          <a:noFill/>
          <a:ln>
            <a:noFill/>
          </a:ln>
        </p:spPr>
      </p:pic>
      <p:pic>
        <p:nvPicPr>
          <p:cNvPr id="400" name="Google Shape;400;p34"/>
          <p:cNvPicPr preferRelativeResize="0"/>
          <p:nvPr/>
        </p:nvPicPr>
        <p:blipFill rotWithShape="1">
          <a:blip r:embed="rId6">
            <a:alphaModFix/>
          </a:blip>
          <a:srcRect/>
          <a:stretch/>
        </p:blipFill>
        <p:spPr>
          <a:xfrm>
            <a:off x="4218214" y="2749550"/>
            <a:ext cx="4795846" cy="177346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5"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7" name="Google Shape;407;p35"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408" name="Google Shape;408;p35"/>
          <p:cNvPicPr preferRelativeResize="0"/>
          <p:nvPr/>
        </p:nvPicPr>
        <p:blipFill rotWithShape="1">
          <a:blip r:embed="rId5">
            <a:alphaModFix/>
          </a:blip>
          <a:srcRect/>
          <a:stretch/>
        </p:blipFill>
        <p:spPr>
          <a:xfrm>
            <a:off x="219394" y="1724981"/>
            <a:ext cx="3977050" cy="4006510"/>
          </a:xfrm>
          <a:prstGeom prst="rect">
            <a:avLst/>
          </a:prstGeom>
          <a:noFill/>
          <a:ln>
            <a:noFill/>
          </a:ln>
        </p:spPr>
      </p:pic>
      <p:pic>
        <p:nvPicPr>
          <p:cNvPr id="409" name="Google Shape;409;p35"/>
          <p:cNvPicPr preferRelativeResize="0"/>
          <p:nvPr/>
        </p:nvPicPr>
        <p:blipFill rotWithShape="1">
          <a:blip r:embed="rId6">
            <a:alphaModFix/>
          </a:blip>
          <a:srcRect/>
          <a:stretch/>
        </p:blipFill>
        <p:spPr>
          <a:xfrm>
            <a:off x="4463682" y="2890158"/>
            <a:ext cx="4500704" cy="168184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dc8e6b6571_0_95"/>
          <p:cNvSpPr txBox="1"/>
          <p:nvPr/>
        </p:nvSpPr>
        <p:spPr>
          <a:xfrm>
            <a:off x="2301072" y="68198"/>
            <a:ext cx="46641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600"/>
              <a:buFont typeface="Arial"/>
              <a:buNone/>
            </a:pPr>
            <a:r>
              <a:rPr lang="en-US" sz="5600" b="0" i="0" u="none" strike="noStrike" cap="none">
                <a:solidFill>
                  <a:srgbClr val="FFC000"/>
                </a:solidFill>
                <a:latin typeface="Calibri"/>
                <a:ea typeface="Calibri"/>
                <a:cs typeface="Calibri"/>
                <a:sym typeface="Calibri"/>
              </a:rPr>
              <a:t>Demonstration</a:t>
            </a:r>
            <a:endParaRPr sz="1400" b="0" i="0" u="none" strike="noStrike" cap="none">
              <a:solidFill>
                <a:srgbClr val="000000"/>
              </a:solidFill>
              <a:latin typeface="Arial"/>
              <a:ea typeface="Arial"/>
              <a:cs typeface="Arial"/>
              <a:sym typeface="Arial"/>
            </a:endParaRPr>
          </a:p>
        </p:txBody>
      </p:sp>
      <p:sp>
        <p:nvSpPr>
          <p:cNvPr id="135" name="Google Shape;135;gdc8e6b6571_0_95" descr="Classroom"/>
          <p:cNvSpPr/>
          <p:nvPr/>
        </p:nvSpPr>
        <p:spPr>
          <a:xfrm>
            <a:off x="124754" y="87073"/>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gdc8e6b6571_0_95"/>
          <p:cNvSpPr txBox="1"/>
          <p:nvPr/>
        </p:nvSpPr>
        <p:spPr>
          <a:xfrm>
            <a:off x="408466" y="2619930"/>
            <a:ext cx="8551800" cy="2062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Materials:  </a:t>
            </a:r>
            <a:r>
              <a:rPr lang="en-US" sz="1600" i="1">
                <a:solidFill>
                  <a:schemeClr val="dk1"/>
                </a:solidFill>
                <a:latin typeface="Calibri"/>
                <a:ea typeface="Calibri"/>
                <a:cs typeface="Calibri"/>
                <a:sym typeface="Calibri"/>
              </a:rPr>
              <a:t>lamp, globe, self-adhesive thermochromic plastic</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Teacher Directions:</a:t>
            </a:r>
            <a:endParaRPr sz="16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600"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a:solidFill>
                  <a:schemeClr val="dk1"/>
                </a:solidFill>
                <a:latin typeface="Calibri"/>
                <a:ea typeface="Calibri"/>
                <a:cs typeface="Calibri"/>
                <a:sym typeface="Calibri"/>
              </a:rPr>
              <a:t>In this demonstration, a lamp, world globe and a strip of self-adhesive thermochromic plastic are used to show how the the surface temperature of the Earth varies according to the angle of the sunlight reaching it. Perform this demonstration in the classroom or show students the video followed by questions.</a:t>
            </a:r>
            <a:endParaRPr sz="1600" i="0" u="none" strike="noStrike" cap="none">
              <a:solidFill>
                <a:schemeClr val="dk1"/>
              </a:solidFill>
              <a:latin typeface="Calibri"/>
              <a:ea typeface="Calibri"/>
              <a:cs typeface="Calibri"/>
              <a:sym typeface="Calibri"/>
            </a:endParaRPr>
          </a:p>
        </p:txBody>
      </p:sp>
      <p:sp>
        <p:nvSpPr>
          <p:cNvPr id="137" name="Google Shape;137;gdc8e6b6571_0_95"/>
          <p:cNvSpPr txBox="1"/>
          <p:nvPr/>
        </p:nvSpPr>
        <p:spPr>
          <a:xfrm>
            <a:off x="2712100" y="1105575"/>
            <a:ext cx="4335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38" name="Google Shape;138;gdc8e6b6571_0_95"/>
          <p:cNvSpPr txBox="1"/>
          <p:nvPr/>
        </p:nvSpPr>
        <p:spPr>
          <a:xfrm>
            <a:off x="2239950" y="1221375"/>
            <a:ext cx="46641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Classroom Demonstrations: The Seasons</a:t>
            </a:r>
            <a:endParaRPr sz="2800">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6"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6" name="Google Shape;416;p36" descr="Comment Dislike"/>
          <p:cNvPicPr preferRelativeResize="0"/>
          <p:nvPr/>
        </p:nvPicPr>
        <p:blipFill rotWithShape="1">
          <a:blip r:embed="rId4">
            <a:alphaModFix/>
          </a:blip>
          <a:srcRect/>
          <a:stretch/>
        </p:blipFill>
        <p:spPr>
          <a:xfrm>
            <a:off x="4572000" y="1755137"/>
            <a:ext cx="3347725" cy="33477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7"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3" name="Google Shape;423;p37" descr="Comment Dislike"/>
          <p:cNvPicPr preferRelativeResize="0"/>
          <p:nvPr/>
        </p:nvPicPr>
        <p:blipFill rotWithShape="1">
          <a:blip r:embed="rId4">
            <a:alphaModFix/>
          </a:blip>
          <a:srcRect/>
          <a:stretch/>
        </p:blipFill>
        <p:spPr>
          <a:xfrm>
            <a:off x="735230" y="159010"/>
            <a:ext cx="545579" cy="545579"/>
          </a:xfrm>
          <a:prstGeom prst="rect">
            <a:avLst/>
          </a:prstGeom>
          <a:noFill/>
          <a:ln>
            <a:noFill/>
          </a:ln>
        </p:spPr>
      </p:pic>
      <p:pic>
        <p:nvPicPr>
          <p:cNvPr id="424" name="Google Shape;424;p37"/>
          <p:cNvPicPr preferRelativeResize="0"/>
          <p:nvPr/>
        </p:nvPicPr>
        <p:blipFill rotWithShape="1">
          <a:blip r:embed="rId5">
            <a:alphaModFix/>
          </a:blip>
          <a:srcRect/>
          <a:stretch/>
        </p:blipFill>
        <p:spPr>
          <a:xfrm>
            <a:off x="1040102" y="1057920"/>
            <a:ext cx="6964907" cy="522368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8"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1" name="Google Shape;431;p38" descr="Comment Dislike"/>
          <p:cNvPicPr preferRelativeResize="0"/>
          <p:nvPr/>
        </p:nvPicPr>
        <p:blipFill rotWithShape="1">
          <a:blip r:embed="rId4">
            <a:alphaModFix/>
          </a:blip>
          <a:srcRect/>
          <a:stretch/>
        </p:blipFill>
        <p:spPr>
          <a:xfrm>
            <a:off x="735230" y="159010"/>
            <a:ext cx="545579" cy="545579"/>
          </a:xfrm>
          <a:prstGeom prst="rect">
            <a:avLst/>
          </a:prstGeom>
          <a:noFill/>
          <a:ln>
            <a:noFill/>
          </a:ln>
        </p:spPr>
      </p:pic>
      <p:pic>
        <p:nvPicPr>
          <p:cNvPr id="432" name="Google Shape;432;p38"/>
          <p:cNvPicPr preferRelativeResize="0"/>
          <p:nvPr/>
        </p:nvPicPr>
        <p:blipFill rotWithShape="1">
          <a:blip r:embed="rId5">
            <a:alphaModFix/>
          </a:blip>
          <a:srcRect/>
          <a:stretch/>
        </p:blipFill>
        <p:spPr>
          <a:xfrm>
            <a:off x="49592" y="2628900"/>
            <a:ext cx="8995410" cy="218638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39"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40"/>
          <p:cNvSpPr txBox="1"/>
          <p:nvPr/>
        </p:nvSpPr>
        <p:spPr>
          <a:xfrm>
            <a:off x="914400" y="367615"/>
            <a:ext cx="7935686"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How does the sun hit the hemispheres during spring and autumn?</a:t>
            </a:r>
            <a:endParaRPr/>
          </a:p>
        </p:txBody>
      </p:sp>
      <p:sp>
        <p:nvSpPr>
          <p:cNvPr id="445" name="Google Shape;445;p40"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6" name="Google Shape;446;p40"/>
          <p:cNvPicPr preferRelativeResize="0"/>
          <p:nvPr/>
        </p:nvPicPr>
        <p:blipFill rotWithShape="1">
          <a:blip r:embed="rId4">
            <a:alphaModFix/>
          </a:blip>
          <a:srcRect/>
          <a:stretch/>
        </p:blipFill>
        <p:spPr>
          <a:xfrm>
            <a:off x="400271" y="1790645"/>
            <a:ext cx="3629330" cy="3629330"/>
          </a:xfrm>
          <a:prstGeom prst="rect">
            <a:avLst/>
          </a:prstGeom>
          <a:noFill/>
          <a:ln>
            <a:noFill/>
          </a:ln>
        </p:spPr>
      </p:pic>
      <p:pic>
        <p:nvPicPr>
          <p:cNvPr id="447" name="Google Shape;447;p40"/>
          <p:cNvPicPr preferRelativeResize="0"/>
          <p:nvPr/>
        </p:nvPicPr>
        <p:blipFill rotWithShape="1">
          <a:blip r:embed="rId5">
            <a:alphaModFix/>
          </a:blip>
          <a:srcRect/>
          <a:stretch/>
        </p:blipFill>
        <p:spPr>
          <a:xfrm>
            <a:off x="5102901" y="1790644"/>
            <a:ext cx="3549856" cy="362933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1"/>
          <p:cNvSpPr txBox="1"/>
          <p:nvPr/>
        </p:nvSpPr>
        <p:spPr>
          <a:xfrm>
            <a:off x="914400" y="367615"/>
            <a:ext cx="7935686"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the difference between how the sunlight hits Earth during summer and winter?</a:t>
            </a:r>
            <a:endParaRPr/>
          </a:p>
        </p:txBody>
      </p:sp>
      <p:sp>
        <p:nvSpPr>
          <p:cNvPr id="454" name="Google Shape;454;p41"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5" name="Google Shape;455;p41"/>
          <p:cNvPicPr preferRelativeResize="0"/>
          <p:nvPr/>
        </p:nvPicPr>
        <p:blipFill rotWithShape="1">
          <a:blip r:embed="rId4">
            <a:alphaModFix/>
          </a:blip>
          <a:srcRect/>
          <a:stretch/>
        </p:blipFill>
        <p:spPr>
          <a:xfrm>
            <a:off x="247569" y="2485306"/>
            <a:ext cx="3867231" cy="3811185"/>
          </a:xfrm>
          <a:prstGeom prst="rect">
            <a:avLst/>
          </a:prstGeom>
          <a:noFill/>
          <a:ln>
            <a:noFill/>
          </a:ln>
        </p:spPr>
      </p:pic>
      <p:pic>
        <p:nvPicPr>
          <p:cNvPr id="456" name="Google Shape;456;p41"/>
          <p:cNvPicPr preferRelativeResize="0"/>
          <p:nvPr/>
        </p:nvPicPr>
        <p:blipFill rotWithShape="1">
          <a:blip r:embed="rId5">
            <a:alphaModFix/>
          </a:blip>
          <a:srcRect/>
          <a:stretch/>
        </p:blipFill>
        <p:spPr>
          <a:xfrm>
            <a:off x="4898571" y="2485306"/>
            <a:ext cx="3804559" cy="3832741"/>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5"/>
          <p:cNvSpPr txBox="1"/>
          <p:nvPr/>
        </p:nvSpPr>
        <p:spPr>
          <a:xfrm>
            <a:off x="979714" y="367615"/>
            <a:ext cx="77724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are seasons?</a:t>
            </a:r>
            <a:endParaRPr/>
          </a:p>
        </p:txBody>
      </p:sp>
      <p:sp>
        <p:nvSpPr>
          <p:cNvPr id="463" name="Google Shape;463;p45"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4" name="Google Shape;464;p45" descr="dreamstime_xl_23757349.jpg"/>
          <p:cNvPicPr preferRelativeResize="0"/>
          <p:nvPr/>
        </p:nvPicPr>
        <p:blipFill rotWithShape="1">
          <a:blip r:embed="rId4">
            <a:alphaModFix/>
          </a:blip>
          <a:srcRect/>
          <a:stretch/>
        </p:blipFill>
        <p:spPr>
          <a:xfrm>
            <a:off x="0" y="2488902"/>
            <a:ext cx="9144000" cy="22860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46"/>
          <p:cNvSpPr txBox="1"/>
          <p:nvPr/>
        </p:nvSpPr>
        <p:spPr>
          <a:xfrm>
            <a:off x="979714" y="367615"/>
            <a:ext cx="777240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How does sunlight hit the hemispheres during the different seasons?</a:t>
            </a:r>
            <a:endParaRPr/>
          </a:p>
        </p:txBody>
      </p:sp>
      <p:sp>
        <p:nvSpPr>
          <p:cNvPr id="471" name="Google Shape;471;p46"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2" name="Google Shape;472;p46" descr="dreamstime_xl_23757349.jpg"/>
          <p:cNvPicPr preferRelativeResize="0"/>
          <p:nvPr/>
        </p:nvPicPr>
        <p:blipFill rotWithShape="1">
          <a:blip r:embed="rId4">
            <a:alphaModFix/>
          </a:blip>
          <a:srcRect/>
          <a:stretch/>
        </p:blipFill>
        <p:spPr>
          <a:xfrm>
            <a:off x="0" y="2488902"/>
            <a:ext cx="9144000" cy="22860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7"/>
          <p:cNvSpPr txBox="1"/>
          <p:nvPr/>
        </p:nvSpPr>
        <p:spPr>
          <a:xfrm>
            <a:off x="963386" y="412064"/>
            <a:ext cx="7837714"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Why is the Southern Hemisphere in winter when the Northern Hemisphere is in summer?</a:t>
            </a:r>
            <a:endParaRPr/>
          </a:p>
        </p:txBody>
      </p:sp>
      <p:sp>
        <p:nvSpPr>
          <p:cNvPr id="479" name="Google Shape;479;p47"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0" name="Google Shape;480;p47"/>
          <p:cNvPicPr preferRelativeResize="0"/>
          <p:nvPr/>
        </p:nvPicPr>
        <p:blipFill rotWithShape="1">
          <a:blip r:embed="rId4">
            <a:alphaModFix/>
          </a:blip>
          <a:srcRect/>
          <a:stretch/>
        </p:blipFill>
        <p:spPr>
          <a:xfrm>
            <a:off x="963386" y="2710543"/>
            <a:ext cx="7470770" cy="2971798"/>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48"/>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rgbClr val="FF0000"/>
                </a:solidFill>
                <a:latin typeface="Calibri"/>
                <a:ea typeface="Calibri"/>
                <a:cs typeface="Calibri"/>
                <a:sym typeface="Calibri"/>
              </a:rPr>
              <a:t>Remember!!!</a:t>
            </a:r>
            <a:endParaRPr/>
          </a:p>
        </p:txBody>
      </p:sp>
      <p:sp>
        <p:nvSpPr>
          <p:cNvPr id="487" name="Google Shape;487;p48"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dc8e6b6571_1_0"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49"/>
          <p:cNvSpPr txBox="1">
            <a:spLocks noGrp="1"/>
          </p:cNvSpPr>
          <p:nvPr>
            <p:ph type="ctrTitle"/>
          </p:nvPr>
        </p:nvSpPr>
        <p:spPr>
          <a:xfrm>
            <a:off x="1470460" y="313401"/>
            <a:ext cx="7482621" cy="1470025"/>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sz="3400" b="1" u="sng"/>
              <a:t>Seasons</a:t>
            </a:r>
            <a:r>
              <a:rPr lang="en-US" sz="3400" b="1"/>
              <a:t>: </a:t>
            </a:r>
            <a:r>
              <a:rPr lang="en-US" sz="3400"/>
              <a:t>divisions of the year that have different weather patterns due to the Earth’s changing position</a:t>
            </a:r>
            <a:r>
              <a:rPr lang="en-US" sz="3400" b="1"/>
              <a:t> </a:t>
            </a:r>
            <a:endParaRPr/>
          </a:p>
        </p:txBody>
      </p:sp>
      <p:pic>
        <p:nvPicPr>
          <p:cNvPr id="494" name="Google Shape;494;p49" descr="dreamstime_xl_23757349.jpg"/>
          <p:cNvPicPr preferRelativeResize="0"/>
          <p:nvPr/>
        </p:nvPicPr>
        <p:blipFill rotWithShape="1">
          <a:blip r:embed="rId3">
            <a:alphaModFix/>
          </a:blip>
          <a:srcRect/>
          <a:stretch/>
        </p:blipFill>
        <p:spPr>
          <a:xfrm>
            <a:off x="-7495" y="2848131"/>
            <a:ext cx="9144000" cy="2286000"/>
          </a:xfrm>
          <a:prstGeom prst="rect">
            <a:avLst/>
          </a:prstGeom>
          <a:noFill/>
          <a:ln>
            <a:noFill/>
          </a:ln>
        </p:spPr>
      </p:pic>
      <p:sp>
        <p:nvSpPr>
          <p:cNvPr id="495" name="Google Shape;495;p49" descr="Rewind"/>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51"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51"/>
          <p:cNvSpPr txBox="1"/>
          <p:nvPr/>
        </p:nvSpPr>
        <p:spPr>
          <a:xfrm>
            <a:off x="467248" y="665133"/>
            <a:ext cx="8209500" cy="193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What is the relationship between the tilt of the Earth and its seasons? How are you impacted by the seasons?</a:t>
            </a:r>
            <a:endParaRPr>
              <a:solidFill>
                <a:schemeClr val="dk1"/>
              </a:solidFill>
            </a:endParaRPr>
          </a:p>
          <a:p>
            <a:pPr marL="0" marR="0" lvl="0" indent="0" algn="ctr" rtl="0">
              <a:spcBef>
                <a:spcPts val="0"/>
              </a:spcBef>
              <a:spcAft>
                <a:spcPts val="0"/>
              </a:spcAft>
              <a:buNone/>
            </a:pPr>
            <a:endParaRPr sz="3000">
              <a:solidFill>
                <a:schemeClr val="dk1"/>
              </a:solidFill>
              <a:latin typeface="Calibri"/>
              <a:ea typeface="Calibri"/>
              <a:cs typeface="Calibri"/>
              <a:sym typeface="Calibri"/>
            </a:endParaRPr>
          </a:p>
        </p:txBody>
      </p:sp>
      <p:pic>
        <p:nvPicPr>
          <p:cNvPr id="503" name="Google Shape;503;p51"/>
          <p:cNvPicPr preferRelativeResize="0"/>
          <p:nvPr/>
        </p:nvPicPr>
        <p:blipFill rotWithShape="1">
          <a:blip r:embed="rId4">
            <a:alphaModFix/>
          </a:blip>
          <a:srcRect/>
          <a:stretch/>
        </p:blipFill>
        <p:spPr>
          <a:xfrm>
            <a:off x="1524000" y="2484856"/>
            <a:ext cx="6096000" cy="34925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50"/>
          <p:cNvSpPr txBox="1"/>
          <p:nvPr/>
        </p:nvSpPr>
        <p:spPr>
          <a:xfrm>
            <a:off x="1768509" y="111160"/>
            <a:ext cx="5606981"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600">
                <a:solidFill>
                  <a:srgbClr val="FFC000"/>
                </a:solidFill>
                <a:latin typeface="Calibri"/>
                <a:ea typeface="Calibri"/>
                <a:cs typeface="Calibri"/>
                <a:sym typeface="Calibri"/>
              </a:rPr>
              <a:t>Simulation Activity</a:t>
            </a:r>
            <a:endParaRPr/>
          </a:p>
        </p:txBody>
      </p:sp>
      <p:sp>
        <p:nvSpPr>
          <p:cNvPr id="510" name="Google Shape;510;p50"/>
          <p:cNvSpPr txBox="1"/>
          <p:nvPr/>
        </p:nvSpPr>
        <p:spPr>
          <a:xfrm>
            <a:off x="2270926" y="900404"/>
            <a:ext cx="46020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Earth’s Seasons</a:t>
            </a:r>
            <a:endParaRPr sz="3600">
              <a:solidFill>
                <a:schemeClr val="dk1"/>
              </a:solidFill>
              <a:latin typeface="Calibri"/>
              <a:ea typeface="Calibri"/>
              <a:cs typeface="Calibri"/>
              <a:sym typeface="Calibri"/>
            </a:endParaRPr>
          </a:p>
          <a:p>
            <a:pPr marL="0" marR="0" lvl="0" indent="0" algn="ctr" rtl="0">
              <a:spcBef>
                <a:spcPts val="0"/>
              </a:spcBef>
              <a:spcAft>
                <a:spcPts val="0"/>
              </a:spcAft>
              <a:buNone/>
            </a:pPr>
            <a:r>
              <a:rPr lang="en-US" sz="3600">
                <a:solidFill>
                  <a:schemeClr val="dk1"/>
                </a:solidFill>
                <a:latin typeface="Calibri"/>
                <a:ea typeface="Calibri"/>
                <a:cs typeface="Calibri"/>
                <a:sym typeface="Calibri"/>
              </a:rPr>
              <a:t>(Gizmos)</a:t>
            </a:r>
            <a:endParaRPr/>
          </a:p>
        </p:txBody>
      </p:sp>
      <p:pic>
        <p:nvPicPr>
          <p:cNvPr id="511" name="Google Shape;511;p50" descr="Cursor"/>
          <p:cNvPicPr preferRelativeResize="0"/>
          <p:nvPr/>
        </p:nvPicPr>
        <p:blipFill rotWithShape="1">
          <a:blip r:embed="rId4">
            <a:alphaModFix/>
          </a:blip>
          <a:srcRect/>
          <a:stretch/>
        </p:blipFill>
        <p:spPr>
          <a:xfrm rot="5400000">
            <a:off x="1584719" y="1517151"/>
            <a:ext cx="914400" cy="914400"/>
          </a:xfrm>
          <a:prstGeom prst="rect">
            <a:avLst/>
          </a:prstGeom>
          <a:noFill/>
          <a:ln>
            <a:noFill/>
          </a:ln>
        </p:spPr>
      </p:pic>
      <p:sp>
        <p:nvSpPr>
          <p:cNvPr id="512" name="Google Shape;512;p50"/>
          <p:cNvSpPr txBox="1"/>
          <p:nvPr/>
        </p:nvSpPr>
        <p:spPr>
          <a:xfrm>
            <a:off x="411982" y="2230734"/>
            <a:ext cx="2552282"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dk1"/>
                </a:solidFill>
                <a:latin typeface="Calibri"/>
                <a:ea typeface="Calibri"/>
                <a:cs typeface="Calibri"/>
                <a:sym typeface="Calibri"/>
              </a:rPr>
              <a:t>Click the link above to explore how the seasons change based on the Earth’s position to the sun.</a:t>
            </a:r>
            <a:endParaRPr/>
          </a:p>
        </p:txBody>
      </p:sp>
      <p:sp>
        <p:nvSpPr>
          <p:cNvPr id="513" name="Google Shape;513;p50" descr="Laptop"/>
          <p:cNvSpPr/>
          <p:nvPr/>
        </p:nvSpPr>
        <p:spPr>
          <a:xfrm>
            <a:off x="44367" y="0"/>
            <a:ext cx="735230" cy="735230"/>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4" name="Google Shape;514;p50"/>
          <p:cNvPicPr preferRelativeResize="0"/>
          <p:nvPr/>
        </p:nvPicPr>
        <p:blipFill rotWithShape="1">
          <a:blip r:embed="rId6">
            <a:alphaModFix/>
          </a:blip>
          <a:srcRect/>
          <a:stretch/>
        </p:blipFill>
        <p:spPr>
          <a:xfrm>
            <a:off x="3069086" y="2431550"/>
            <a:ext cx="5751063" cy="3816849"/>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gdc8e6b6571_0_0"/>
          <p:cNvSpPr txBox="1"/>
          <p:nvPr/>
        </p:nvSpPr>
        <p:spPr>
          <a:xfrm>
            <a:off x="1768509" y="111160"/>
            <a:ext cx="56070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600"/>
              <a:buFont typeface="Arial"/>
              <a:buNone/>
            </a:pPr>
            <a:r>
              <a:rPr lang="en-US" sz="5600" b="0" i="0" u="none" strike="noStrike" cap="none">
                <a:solidFill>
                  <a:srgbClr val="FFC000"/>
                </a:solidFill>
                <a:latin typeface="Calibri"/>
                <a:ea typeface="Calibri"/>
                <a:cs typeface="Calibri"/>
                <a:sym typeface="Calibri"/>
              </a:rPr>
              <a:t>Simulation Activity</a:t>
            </a:r>
            <a:endParaRPr sz="1400" b="0" i="0" u="none" strike="noStrike" cap="none">
              <a:solidFill>
                <a:srgbClr val="000000"/>
              </a:solidFill>
              <a:latin typeface="Arial"/>
              <a:ea typeface="Arial"/>
              <a:cs typeface="Arial"/>
              <a:sym typeface="Arial"/>
            </a:endParaRPr>
          </a:p>
        </p:txBody>
      </p:sp>
      <p:sp>
        <p:nvSpPr>
          <p:cNvPr id="521" name="Google Shape;521;gdc8e6b6571_0_0"/>
          <p:cNvSpPr txBox="1"/>
          <p:nvPr/>
        </p:nvSpPr>
        <p:spPr>
          <a:xfrm>
            <a:off x="1328400" y="849600"/>
            <a:ext cx="64872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Seasons: Why do we have them?</a:t>
            </a:r>
            <a:endParaRPr sz="36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(Gizmos)</a:t>
            </a:r>
            <a:endParaRPr sz="1400" b="0" i="0" u="none" strike="noStrike" cap="none">
              <a:solidFill>
                <a:srgbClr val="000000"/>
              </a:solidFill>
              <a:latin typeface="Arial"/>
              <a:ea typeface="Arial"/>
              <a:cs typeface="Arial"/>
              <a:sym typeface="Arial"/>
            </a:endParaRPr>
          </a:p>
        </p:txBody>
      </p:sp>
      <p:pic>
        <p:nvPicPr>
          <p:cNvPr id="522" name="Google Shape;522;gdc8e6b6571_0_0" descr="Cursor"/>
          <p:cNvPicPr preferRelativeResize="0"/>
          <p:nvPr/>
        </p:nvPicPr>
        <p:blipFill rotWithShape="1">
          <a:blip r:embed="rId4">
            <a:alphaModFix/>
          </a:blip>
          <a:srcRect/>
          <a:stretch/>
        </p:blipFill>
        <p:spPr>
          <a:xfrm rot="5400000">
            <a:off x="1584719" y="1517151"/>
            <a:ext cx="914400" cy="914400"/>
          </a:xfrm>
          <a:prstGeom prst="rect">
            <a:avLst/>
          </a:prstGeom>
          <a:noFill/>
          <a:ln>
            <a:noFill/>
          </a:ln>
        </p:spPr>
      </p:pic>
      <p:sp>
        <p:nvSpPr>
          <p:cNvPr id="523" name="Google Shape;523;gdc8e6b6571_0_0"/>
          <p:cNvSpPr txBox="1"/>
          <p:nvPr/>
        </p:nvSpPr>
        <p:spPr>
          <a:xfrm>
            <a:off x="411982" y="2230734"/>
            <a:ext cx="2552400" cy="203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i="1" u="none" strike="noStrike" cap="none">
                <a:solidFill>
                  <a:schemeClr val="dk1"/>
                </a:solidFill>
                <a:latin typeface="Calibri"/>
                <a:ea typeface="Calibri"/>
                <a:cs typeface="Calibri"/>
                <a:sym typeface="Calibri"/>
              </a:rPr>
              <a:t>Click the link above to </a:t>
            </a:r>
            <a:r>
              <a:rPr lang="en-US" sz="1800" i="1">
                <a:solidFill>
                  <a:schemeClr val="dk1"/>
                </a:solidFill>
                <a:latin typeface="Calibri"/>
                <a:ea typeface="Calibri"/>
                <a:cs typeface="Calibri"/>
                <a:sym typeface="Calibri"/>
              </a:rPr>
              <a:t>learn why the temperature in the summertime is higher than it is in the winter by studying the amount of light striking the Earth. </a:t>
            </a:r>
            <a:endParaRPr sz="1800" i="1" u="none" strike="noStrike" cap="none">
              <a:solidFill>
                <a:schemeClr val="dk1"/>
              </a:solidFill>
              <a:latin typeface="Calibri"/>
              <a:ea typeface="Calibri"/>
              <a:cs typeface="Calibri"/>
              <a:sym typeface="Calibri"/>
            </a:endParaRPr>
          </a:p>
        </p:txBody>
      </p:sp>
      <p:sp>
        <p:nvSpPr>
          <p:cNvPr id="524" name="Google Shape;524;gdc8e6b6571_0_0" descr="Laptop"/>
          <p:cNvSpPr/>
          <p:nvPr/>
        </p:nvSpPr>
        <p:spPr>
          <a:xfrm>
            <a:off x="0" y="0"/>
            <a:ext cx="849600" cy="849600"/>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25" name="Google Shape;525;gdc8e6b6571_0_0"/>
          <p:cNvPicPr preferRelativeResize="0"/>
          <p:nvPr/>
        </p:nvPicPr>
        <p:blipFill>
          <a:blip r:embed="rId6">
            <a:alphaModFix/>
          </a:blip>
          <a:stretch>
            <a:fillRect/>
          </a:stretch>
        </p:blipFill>
        <p:spPr>
          <a:xfrm>
            <a:off x="3033482" y="2230725"/>
            <a:ext cx="5874819" cy="3958211"/>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gdc8e6b6571_0_10"/>
          <p:cNvSpPr txBox="1"/>
          <p:nvPr/>
        </p:nvSpPr>
        <p:spPr>
          <a:xfrm>
            <a:off x="1768509" y="111160"/>
            <a:ext cx="56070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600"/>
              <a:buFont typeface="Arial"/>
              <a:buNone/>
            </a:pPr>
            <a:r>
              <a:rPr lang="en-US" sz="5600" b="0" i="0" u="none" strike="noStrike" cap="none">
                <a:solidFill>
                  <a:srgbClr val="FFC000"/>
                </a:solidFill>
                <a:latin typeface="Calibri"/>
                <a:ea typeface="Calibri"/>
                <a:cs typeface="Calibri"/>
                <a:sym typeface="Calibri"/>
              </a:rPr>
              <a:t>Simulation Activity</a:t>
            </a:r>
            <a:endParaRPr sz="1400" b="0" i="0" u="none" strike="noStrike" cap="none">
              <a:solidFill>
                <a:srgbClr val="000000"/>
              </a:solidFill>
              <a:latin typeface="Arial"/>
              <a:ea typeface="Arial"/>
              <a:cs typeface="Arial"/>
              <a:sym typeface="Arial"/>
            </a:endParaRPr>
          </a:p>
        </p:txBody>
      </p:sp>
      <p:sp>
        <p:nvSpPr>
          <p:cNvPr id="532" name="Google Shape;532;gdc8e6b6571_0_10"/>
          <p:cNvSpPr txBox="1"/>
          <p:nvPr/>
        </p:nvSpPr>
        <p:spPr>
          <a:xfrm>
            <a:off x="1328400" y="849600"/>
            <a:ext cx="64872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Seasons in 3D</a:t>
            </a:r>
            <a:endParaRPr sz="36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(Gizmos)</a:t>
            </a:r>
            <a:endParaRPr sz="1400" b="0" i="0" u="none" strike="noStrike" cap="none">
              <a:solidFill>
                <a:srgbClr val="000000"/>
              </a:solidFill>
              <a:latin typeface="Arial"/>
              <a:ea typeface="Arial"/>
              <a:cs typeface="Arial"/>
              <a:sym typeface="Arial"/>
            </a:endParaRPr>
          </a:p>
        </p:txBody>
      </p:sp>
      <p:pic>
        <p:nvPicPr>
          <p:cNvPr id="533" name="Google Shape;533;gdc8e6b6571_0_10" descr="Cursor"/>
          <p:cNvPicPr preferRelativeResize="0"/>
          <p:nvPr/>
        </p:nvPicPr>
        <p:blipFill rotWithShape="1">
          <a:blip r:embed="rId4">
            <a:alphaModFix/>
          </a:blip>
          <a:srcRect/>
          <a:stretch/>
        </p:blipFill>
        <p:spPr>
          <a:xfrm rot="5400000">
            <a:off x="1584719" y="1517151"/>
            <a:ext cx="914400" cy="914400"/>
          </a:xfrm>
          <a:prstGeom prst="rect">
            <a:avLst/>
          </a:prstGeom>
          <a:noFill/>
          <a:ln>
            <a:noFill/>
          </a:ln>
        </p:spPr>
      </p:pic>
      <p:sp>
        <p:nvSpPr>
          <p:cNvPr id="534" name="Google Shape;534;gdc8e6b6571_0_10"/>
          <p:cNvSpPr txBox="1"/>
          <p:nvPr/>
        </p:nvSpPr>
        <p:spPr>
          <a:xfrm>
            <a:off x="411982" y="2230734"/>
            <a:ext cx="2552400" cy="175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i="1" u="none" strike="noStrike" cap="none">
                <a:solidFill>
                  <a:schemeClr val="dk1"/>
                </a:solidFill>
                <a:latin typeface="Calibri"/>
                <a:ea typeface="Calibri"/>
                <a:cs typeface="Calibri"/>
                <a:sym typeface="Calibri"/>
              </a:rPr>
              <a:t>Click the link above to </a:t>
            </a:r>
            <a:r>
              <a:rPr lang="en-US" sz="1800" i="1">
                <a:solidFill>
                  <a:schemeClr val="dk1"/>
                </a:solidFill>
                <a:latin typeface="Calibri"/>
                <a:ea typeface="Calibri"/>
                <a:cs typeface="Calibri"/>
                <a:sym typeface="Calibri"/>
              </a:rPr>
              <a:t>gain an understanding of the causes of seasons by observing Earth as it orbits the Sun in three dimensions.</a:t>
            </a:r>
            <a:endParaRPr sz="1800" i="1" u="none" strike="noStrike" cap="none">
              <a:solidFill>
                <a:schemeClr val="dk1"/>
              </a:solidFill>
              <a:latin typeface="Calibri"/>
              <a:ea typeface="Calibri"/>
              <a:cs typeface="Calibri"/>
              <a:sym typeface="Calibri"/>
            </a:endParaRPr>
          </a:p>
        </p:txBody>
      </p:sp>
      <p:sp>
        <p:nvSpPr>
          <p:cNvPr id="535" name="Google Shape;535;gdc8e6b6571_0_10" descr="Laptop"/>
          <p:cNvSpPr/>
          <p:nvPr/>
        </p:nvSpPr>
        <p:spPr>
          <a:xfrm>
            <a:off x="0" y="0"/>
            <a:ext cx="849600" cy="849600"/>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36" name="Google Shape;536;gdc8e6b6571_0_10"/>
          <p:cNvPicPr preferRelativeResize="0"/>
          <p:nvPr/>
        </p:nvPicPr>
        <p:blipFill>
          <a:blip r:embed="rId6">
            <a:alphaModFix/>
          </a:blip>
          <a:stretch>
            <a:fillRect/>
          </a:stretch>
        </p:blipFill>
        <p:spPr>
          <a:xfrm>
            <a:off x="3047682" y="2230725"/>
            <a:ext cx="5874817" cy="391654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pic>
        <p:nvPicPr>
          <p:cNvPr id="542" name="Google Shape;542;p52"/>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pic>
        <p:nvPicPr>
          <p:cNvPr id="646" name="Google Shape;646;p48" descr="IEP Translation – Communication from OSEP regarding the ..."/>
          <p:cNvPicPr preferRelativeResize="0"/>
          <p:nvPr/>
        </p:nvPicPr>
        <p:blipFill rotWithShape="1">
          <a:blip r:embed="rId3">
            <a:alphaModFix/>
          </a:blip>
          <a:srcRect/>
          <a:stretch/>
        </p:blipFill>
        <p:spPr>
          <a:xfrm>
            <a:off x="1782610" y="905274"/>
            <a:ext cx="5748348" cy="904494"/>
          </a:xfrm>
          <a:prstGeom prst="rect">
            <a:avLst/>
          </a:prstGeom>
          <a:noFill/>
          <a:ln>
            <a:noFill/>
          </a:ln>
        </p:spPr>
      </p:pic>
      <p:pic>
        <p:nvPicPr>
          <p:cNvPr id="647" name="Google Shape;647;p48" descr="United States Department of Education - Wikipedia"/>
          <p:cNvPicPr preferRelativeResize="0"/>
          <p:nvPr/>
        </p:nvPicPr>
        <p:blipFill rotWithShape="1">
          <a:blip r:embed="rId4">
            <a:alphaModFix/>
          </a:blip>
          <a:srcRect/>
          <a:stretch/>
        </p:blipFill>
        <p:spPr>
          <a:xfrm>
            <a:off x="3441843" y="1949759"/>
            <a:ext cx="2164459" cy="2067532"/>
          </a:xfrm>
          <a:prstGeom prst="rect">
            <a:avLst/>
          </a:prstGeom>
          <a:noFill/>
          <a:ln>
            <a:noFill/>
          </a:ln>
        </p:spPr>
      </p:pic>
      <p:pic>
        <p:nvPicPr>
          <p:cNvPr id="648" name="Google Shape;648;p48"/>
          <p:cNvPicPr preferRelativeResize="0"/>
          <p:nvPr/>
        </p:nvPicPr>
        <p:blipFill rotWithShape="1">
          <a:blip r:embed="rId5">
            <a:alphaModFix/>
          </a:blip>
          <a:srcRect/>
          <a:stretch/>
        </p:blipFill>
        <p:spPr>
          <a:xfrm>
            <a:off x="1017141" y="4236393"/>
            <a:ext cx="7555383" cy="1289764"/>
          </a:xfrm>
          <a:prstGeom prst="rect">
            <a:avLst/>
          </a:prstGeom>
          <a:noFill/>
          <a:ln>
            <a:noFill/>
          </a:ln>
        </p:spPr>
      </p:pic>
      <p:sp>
        <p:nvSpPr>
          <p:cNvPr id="649" name="Google Shape;649;p48"/>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00"/>
                </a:solidFill>
                <a:latin typeface="Calibri"/>
                <a:ea typeface="Calibri"/>
                <a:cs typeface="Calibri"/>
                <a:sym typeface="Calibri"/>
              </a:rPr>
              <a:t>This Video Was Created With Resources From:</a:t>
            </a:r>
            <a:endParaRPr/>
          </a:p>
        </p:txBody>
      </p:sp>
      <p:sp>
        <p:nvSpPr>
          <p:cNvPr id="650" name="Google Shape;650;p48"/>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Font typeface="Arial"/>
              <a:buNone/>
            </a:pPr>
            <a:r>
              <a:rPr lang="en-US" sz="1450" b="1">
                <a:solidFill>
                  <a:srgbClr val="000000"/>
                </a:solidFill>
                <a:latin typeface="Calibri"/>
                <a:ea typeface="Calibri"/>
                <a:cs typeface="Calibri"/>
                <a:sym typeface="Calibri"/>
              </a:rPr>
              <a:t>Questions or Comments</a:t>
            </a:r>
            <a:endParaRPr sz="1500">
              <a:solidFill>
                <a:srgbClr val="000000"/>
              </a:solidFill>
            </a:endParaRPr>
          </a:p>
          <a:p>
            <a:pPr marL="0" lvl="0" indent="0" algn="ctr" rtl="0">
              <a:spcBef>
                <a:spcPts val="0"/>
              </a:spcBef>
              <a:spcAft>
                <a:spcPts val="0"/>
              </a:spcAft>
              <a:buClr>
                <a:srgbClr val="000000"/>
              </a:buClr>
              <a:buFont typeface="Arial"/>
              <a:buNone/>
            </a:pPr>
            <a:endParaRPr sz="1450" b="1">
              <a:solidFill>
                <a:srgbClr val="000000"/>
              </a:solidFill>
              <a:latin typeface="Calibri"/>
              <a:ea typeface="Calibri"/>
              <a:cs typeface="Calibri"/>
              <a:sym typeface="Calibri"/>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 Michael Kennedy, Ph.D.          MKennedy@Virginia.edu </a:t>
            </a:r>
            <a:endParaRPr sz="1500">
              <a:solidFill>
                <a:srgbClr val="000000"/>
              </a:solidFill>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Rachel L Kunemund, Ph.D.	             rk8vm@virginia.edu</a:t>
            </a:r>
            <a:endParaRPr sz="15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dc8e6b6571_0_104"/>
          <p:cNvSpPr txBox="1"/>
          <p:nvPr/>
        </p:nvSpPr>
        <p:spPr>
          <a:xfrm>
            <a:off x="1504950" y="203100"/>
            <a:ext cx="61341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Why is it hotter in the summer in the UK?</a:t>
            </a:r>
            <a:endParaRPr sz="1400" b="0" i="0" u="none" strike="noStrike" cap="none">
              <a:solidFill>
                <a:srgbClr val="000000"/>
              </a:solidFill>
              <a:latin typeface="Arial"/>
              <a:ea typeface="Arial"/>
              <a:cs typeface="Arial"/>
              <a:sym typeface="Arial"/>
            </a:endParaRPr>
          </a:p>
        </p:txBody>
      </p:sp>
      <p:sp>
        <p:nvSpPr>
          <p:cNvPr id="151" name="Google Shape;151;gdc8e6b6571_0_104"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2" name="Google Shape;152;gdc8e6b6571_0_104"/>
          <p:cNvPicPr preferRelativeResize="0"/>
          <p:nvPr/>
        </p:nvPicPr>
        <p:blipFill>
          <a:blip r:embed="rId4">
            <a:alphaModFix/>
          </a:blip>
          <a:stretch>
            <a:fillRect/>
          </a:stretch>
        </p:blipFill>
        <p:spPr>
          <a:xfrm>
            <a:off x="282238" y="1468325"/>
            <a:ext cx="8579513" cy="51494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dc8e6b6571_0_111"/>
          <p:cNvSpPr txBox="1"/>
          <p:nvPr/>
        </p:nvSpPr>
        <p:spPr>
          <a:xfrm>
            <a:off x="1504950" y="203100"/>
            <a:ext cx="61341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Why is it cooler in the winter in the UK?</a:t>
            </a:r>
            <a:endParaRPr sz="1400" b="0" i="0" u="none" strike="noStrike" cap="none">
              <a:solidFill>
                <a:srgbClr val="000000"/>
              </a:solidFill>
              <a:latin typeface="Arial"/>
              <a:ea typeface="Arial"/>
              <a:cs typeface="Arial"/>
              <a:sym typeface="Arial"/>
            </a:endParaRPr>
          </a:p>
        </p:txBody>
      </p:sp>
      <p:sp>
        <p:nvSpPr>
          <p:cNvPr id="159" name="Google Shape;159;gdc8e6b6571_0_111"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0" name="Google Shape;160;gdc8e6b6571_0_111"/>
          <p:cNvPicPr preferRelativeResize="0"/>
          <p:nvPr/>
        </p:nvPicPr>
        <p:blipFill>
          <a:blip r:embed="rId4">
            <a:alphaModFix/>
          </a:blip>
          <a:stretch>
            <a:fillRect/>
          </a:stretch>
        </p:blipFill>
        <p:spPr>
          <a:xfrm>
            <a:off x="282238" y="1468325"/>
            <a:ext cx="8579513" cy="51494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4"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5"/>
          <p:cNvSpPr txBox="1"/>
          <p:nvPr/>
        </p:nvSpPr>
        <p:spPr>
          <a:xfrm>
            <a:off x="988012" y="312749"/>
            <a:ext cx="7806853" cy="107358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3000"/>
              <a:buFont typeface="Arial"/>
              <a:buNone/>
            </a:pPr>
            <a:r>
              <a:rPr lang="en-US" sz="3000" b="1" u="sng">
                <a:solidFill>
                  <a:srgbClr val="0C0C0C"/>
                </a:solidFill>
                <a:latin typeface="Calibri"/>
                <a:ea typeface="Calibri"/>
                <a:cs typeface="Calibri"/>
                <a:sym typeface="Calibri"/>
              </a:rPr>
              <a:t>Latitude</a:t>
            </a:r>
            <a:r>
              <a:rPr lang="en-US" sz="3000" b="1">
                <a:solidFill>
                  <a:srgbClr val="0C0C0C"/>
                </a:solidFill>
                <a:latin typeface="Calibri"/>
                <a:ea typeface="Calibri"/>
                <a:cs typeface="Calibri"/>
                <a:sym typeface="Calibri"/>
              </a:rPr>
              <a:t>: </a:t>
            </a:r>
            <a:r>
              <a:rPr lang="en-US" sz="3000">
                <a:solidFill>
                  <a:srgbClr val="0C0C0C"/>
                </a:solidFill>
                <a:latin typeface="Calibri"/>
                <a:ea typeface="Calibri"/>
                <a:cs typeface="Calibri"/>
                <a:sym typeface="Calibri"/>
              </a:rPr>
              <a:t>a measure of the relative distance north or south of the equator</a:t>
            </a:r>
            <a:endParaRPr sz="3000" b="1">
              <a:solidFill>
                <a:schemeClr val="dk1"/>
              </a:solidFill>
              <a:latin typeface="Calibri"/>
              <a:ea typeface="Calibri"/>
              <a:cs typeface="Calibri"/>
              <a:sym typeface="Calibri"/>
            </a:endParaRPr>
          </a:p>
        </p:txBody>
      </p:sp>
      <p:sp>
        <p:nvSpPr>
          <p:cNvPr id="173" name="Google Shape;173;p5"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4" name="Google Shape;174;p5" descr="lati.jpg"/>
          <p:cNvPicPr preferRelativeResize="0"/>
          <p:nvPr/>
        </p:nvPicPr>
        <p:blipFill rotWithShape="1">
          <a:blip r:embed="rId4">
            <a:alphaModFix/>
          </a:blip>
          <a:srcRect/>
          <a:stretch/>
        </p:blipFill>
        <p:spPr>
          <a:xfrm>
            <a:off x="2011680" y="1386334"/>
            <a:ext cx="5124796" cy="5124796"/>
          </a:xfrm>
          <a:prstGeom prst="rect">
            <a:avLst/>
          </a:prstGeom>
          <a:noFill/>
          <a:ln>
            <a:noFill/>
          </a:ln>
        </p:spPr>
      </p:pic>
      <p:sp>
        <p:nvSpPr>
          <p:cNvPr id="175" name="Google Shape;175;p5"/>
          <p:cNvSpPr/>
          <p:nvPr/>
        </p:nvSpPr>
        <p:spPr>
          <a:xfrm>
            <a:off x="1922318" y="3640975"/>
            <a:ext cx="5303520" cy="964276"/>
          </a:xfrm>
          <a:prstGeom prst="donut">
            <a:avLst>
              <a:gd name="adj" fmla="val 25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2214</Words>
  <Application>Microsoft Office PowerPoint</Application>
  <PresentationFormat>On-screen Show (4:3)</PresentationFormat>
  <Paragraphs>206</Paragraphs>
  <Slides>56</Slides>
  <Notes>56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56</vt:i4>
      </vt:variant>
    </vt:vector>
  </HeadingPairs>
  <TitlesOfParts>
    <vt:vector size="5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Seasons: divisions of the year that have different weather patterns due to the Earth’s changing position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Seasons: divisions of the year that have different weather patterns due to the Earth’s changing position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Kennedy</dc:creator>
  <cp:lastModifiedBy>Kunemund, Rachel (rk8vm)</cp:lastModifiedBy>
  <cp:revision>1</cp:revision>
  <dcterms:created xsi:type="dcterms:W3CDTF">2017-06-12T17:49:47Z</dcterms:created>
  <dcterms:modified xsi:type="dcterms:W3CDTF">2021-08-03T17:24:35Z</dcterms:modified>
</cp:coreProperties>
</file>